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wdp" ContentType="image/vnd.ms-photo"/>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9.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2.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3.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4.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5.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16.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theme/theme17.xml" ContentType="application/vnd.openxmlformats-officedocument.theme+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18.xml" ContentType="application/vnd.openxmlformats-officedocument.theme+xml"/>
  <Override PartName="/ppt/tags/tag1.xml" ContentType="application/vnd.openxmlformats-officedocument.presentationml.tags+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comments/comment2.xml" ContentType="application/vnd.openxmlformats-officedocument.presentationml.comments+xml"/>
  <Override PartName="/ppt/notesSlides/notesSlide18.xml" ContentType="application/vnd.openxmlformats-officedocument.presentationml.notesSlide+xml"/>
  <Override PartName="/ppt/comments/comment3.xml" ContentType="application/vnd.openxmlformats-officedocument.presentationml.comments+xml"/>
  <Override PartName="/ppt/notesSlides/notesSlide19.xml" ContentType="application/vnd.openxmlformats-officedocument.presentationml.notesSlide+xml"/>
  <Override PartName="/ppt/comments/comment4.xml" ContentType="application/vnd.openxmlformats-officedocument.presentationml.comments+xml"/>
  <Override PartName="/ppt/notesSlides/notesSlide20.xml" ContentType="application/vnd.openxmlformats-officedocument.presentationml.notesSlide+xml"/>
  <Override PartName="/ppt/comments/comment5.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6.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3.xml" ContentType="application/vnd.openxmlformats-officedocument.presentationml.tags+xml"/>
  <Override PartName="/ppt/notesSlides/notesSlide25.xml" ContentType="application/vnd.openxmlformats-officedocument.presentationml.notesSlide+xml"/>
  <Override PartName="/ppt/tags/tag14.xml" ContentType="application/vnd.openxmlformats-officedocument.presentationml.tags+xml"/>
  <Override PartName="/ppt/notesSlides/notesSlide26.xml" ContentType="application/vnd.openxmlformats-officedocument.presentationml.notesSlide+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27.xml" ContentType="application/vnd.openxmlformats-officedocument.presentationml.notesSlide+xml"/>
  <Override PartName="/ppt/comments/comment9.xml" ContentType="application/vnd.openxmlformats-officedocument.presentationml.comments+xml"/>
  <Override PartName="/ppt/comments/comment10.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5.xml" ContentType="application/vnd.openxmlformats-officedocument.presentationml.tags+xml"/>
  <Override PartName="/ppt/notesSlides/notesSlide34.xml" ContentType="application/vnd.openxmlformats-officedocument.presentationml.notesSlide+xml"/>
  <Override PartName="/ppt/tags/tag16.xml" ContentType="application/vnd.openxmlformats-officedocument.presentationml.tags+xml"/>
  <Override PartName="/ppt/notesSlides/notesSlide35.xml" ContentType="application/vnd.openxmlformats-officedocument.presentationml.notesSlide+xml"/>
  <Override PartName="/ppt/tags/tag17.xml" ContentType="application/vnd.openxmlformats-officedocument.presentationml.tags+xml"/>
  <Override PartName="/ppt/notesSlides/notesSlide36.xml" ContentType="application/vnd.openxmlformats-officedocument.presentationml.notesSlide+xml"/>
  <Override PartName="/ppt/tags/tag18.xml" ContentType="application/vnd.openxmlformats-officedocument.presentationml.tags+xml"/>
  <Override PartName="/ppt/notesSlides/notesSlide37.xml" ContentType="application/vnd.openxmlformats-officedocument.presentationml.notesSlide+xml"/>
  <Override PartName="/ppt/tags/tag19.xml" ContentType="application/vnd.openxmlformats-officedocument.presentationml.tags+xml"/>
  <Override PartName="/ppt/notesSlides/notesSlide38.xml" ContentType="application/vnd.openxmlformats-officedocument.presentationml.notesSlide+xml"/>
  <Override PartName="/ppt/tags/tag20.xml" ContentType="application/vnd.openxmlformats-officedocument.presentationml.tags+xml"/>
  <Override PartName="/ppt/notesSlides/notesSlide3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comment11.xml" ContentType="application/vnd.openxmlformats-officedocument.presentationml.comments+xml"/>
  <Override PartName="/ppt/tags/tag30.xml" ContentType="application/vnd.openxmlformats-officedocument.presentationml.tags+xml"/>
  <Override PartName="/ppt/notesSlides/notesSlide44.xml" ContentType="application/vnd.openxmlformats-officedocument.presentationml.notesSlide+xml"/>
  <Override PartName="/ppt/comments/comment12.xml" ContentType="application/vnd.openxmlformats-officedocument.presentationml.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7" r:id="rId5"/>
    <p:sldMasterId id="2147484530" r:id="rId6"/>
    <p:sldMasterId id="2147484215" r:id="rId7"/>
    <p:sldMasterId id="2147484243" r:id="rId8"/>
    <p:sldMasterId id="2147484349" r:id="rId9"/>
    <p:sldMasterId id="2147484404" r:id="rId10"/>
    <p:sldMasterId id="2147484424" r:id="rId11"/>
    <p:sldMasterId id="2147484443" r:id="rId12"/>
    <p:sldMasterId id="2147484462" r:id="rId13"/>
    <p:sldMasterId id="2147484481" r:id="rId14"/>
    <p:sldMasterId id="2147484500" r:id="rId15"/>
    <p:sldMasterId id="2147484609" r:id="rId16"/>
    <p:sldMasterId id="2147484641" r:id="rId17"/>
    <p:sldMasterId id="2147484669" r:id="rId18"/>
    <p:sldMasterId id="2147484700" r:id="rId19"/>
    <p:sldMasterId id="2147484725" r:id="rId20"/>
    <p:sldMasterId id="2147484751" r:id="rId21"/>
    <p:sldMasterId id="2147484766" r:id="rId22"/>
  </p:sldMasterIdLst>
  <p:notesMasterIdLst>
    <p:notesMasterId r:id="rId79"/>
  </p:notesMasterIdLst>
  <p:handoutMasterIdLst>
    <p:handoutMasterId r:id="rId80"/>
  </p:handoutMasterIdLst>
  <p:sldIdLst>
    <p:sldId id="844" r:id="rId23"/>
    <p:sldId id="592" r:id="rId24"/>
    <p:sldId id="845" r:id="rId25"/>
    <p:sldId id="846" r:id="rId26"/>
    <p:sldId id="847" r:id="rId27"/>
    <p:sldId id="848" r:id="rId28"/>
    <p:sldId id="849" r:id="rId29"/>
    <p:sldId id="850" r:id="rId30"/>
    <p:sldId id="851" r:id="rId31"/>
    <p:sldId id="852" r:id="rId32"/>
    <p:sldId id="853" r:id="rId33"/>
    <p:sldId id="854" r:id="rId34"/>
    <p:sldId id="855" r:id="rId35"/>
    <p:sldId id="856" r:id="rId36"/>
    <p:sldId id="857" r:id="rId37"/>
    <p:sldId id="858" r:id="rId38"/>
    <p:sldId id="859" r:id="rId39"/>
    <p:sldId id="860" r:id="rId40"/>
    <p:sldId id="861" r:id="rId41"/>
    <p:sldId id="862" r:id="rId42"/>
    <p:sldId id="863" r:id="rId43"/>
    <p:sldId id="864" r:id="rId44"/>
    <p:sldId id="865" r:id="rId45"/>
    <p:sldId id="866" r:id="rId46"/>
    <p:sldId id="867" r:id="rId47"/>
    <p:sldId id="868" r:id="rId48"/>
    <p:sldId id="869" r:id="rId49"/>
    <p:sldId id="870" r:id="rId50"/>
    <p:sldId id="871" r:id="rId51"/>
    <p:sldId id="872" r:id="rId52"/>
    <p:sldId id="873" r:id="rId53"/>
    <p:sldId id="874" r:id="rId54"/>
    <p:sldId id="875" r:id="rId55"/>
    <p:sldId id="876" r:id="rId56"/>
    <p:sldId id="877" r:id="rId57"/>
    <p:sldId id="878" r:id="rId58"/>
    <p:sldId id="879" r:id="rId59"/>
    <p:sldId id="880" r:id="rId60"/>
    <p:sldId id="881" r:id="rId61"/>
    <p:sldId id="882" r:id="rId62"/>
    <p:sldId id="883" r:id="rId63"/>
    <p:sldId id="884" r:id="rId64"/>
    <p:sldId id="885" r:id="rId65"/>
    <p:sldId id="886" r:id="rId66"/>
    <p:sldId id="887" r:id="rId67"/>
    <p:sldId id="888" r:id="rId68"/>
    <p:sldId id="889" r:id="rId69"/>
    <p:sldId id="890" r:id="rId70"/>
    <p:sldId id="891" r:id="rId71"/>
    <p:sldId id="892" r:id="rId72"/>
    <p:sldId id="893" r:id="rId73"/>
    <p:sldId id="898" r:id="rId74"/>
    <p:sldId id="896" r:id="rId75"/>
    <p:sldId id="897" r:id="rId76"/>
    <p:sldId id="899" r:id="rId77"/>
    <p:sldId id="718" r:id="rId7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7" userDrawn="1">
          <p15:clr>
            <a:srgbClr val="A4A3A4"/>
          </p15:clr>
        </p15:guide>
        <p15:guide id="2" orient="horz" pos="2203" userDrawn="1">
          <p15:clr>
            <a:srgbClr val="A4A3A4"/>
          </p15:clr>
        </p15:guide>
        <p15:guide id="3" pos="3941" userDrawn="1">
          <p15:clr>
            <a:srgbClr val="A4A3A4"/>
          </p15:clr>
        </p15:guide>
        <p15:guide id="4" orient="horz" pos="106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en Sampson" initials="BS" lastIdx="45" clrIdx="7">
    <p:extLst/>
  </p:cmAuthor>
  <p:cmAuthor id="1" name="Mary Feil-Jacobs" initials="MFJ" lastIdx="43" clrIdx="1"/>
  <p:cmAuthor id="8" name="Jessica Tjhin Southworth" initials="JTS [2]" lastIdx="82" clrIdx="8">
    <p:extLst/>
  </p:cmAuthor>
  <p:cmAuthor id="2" name="John Higuera (Simplicity Consulting Inc)" initials="JH(CI" lastIdx="5" clrIdx="2">
    <p:extLst/>
  </p:cmAuthor>
  <p:cmAuthor id="9" name="Scott" initials="S" lastIdx="40" clrIdx="9">
    <p:extLst/>
  </p:cmAuthor>
  <p:cmAuthor id="3" name="Ana Adeyemi" initials="AA" lastIdx="53" clrIdx="3"/>
  <p:cmAuthor id="10" name="Abby Breckenridge" initials="AB" lastIdx="7" clrIdx="10">
    <p:extLst/>
  </p:cmAuthor>
  <p:cmAuthor id="4" name="Jessica Tjhin Southworth (INDIGO SLATE)" initials="JTS(S" lastIdx="5" clrIdx="4">
    <p:extLst/>
  </p:cmAuthor>
  <p:cmAuthor id="5" name="Badal Bordia" initials="BB" lastIdx="7" clrIdx="5">
    <p:extLst/>
  </p:cmAuthor>
  <p:cmAuthor id="6" name="Jessica Tjhin Southworth" initials="JTS" lastIdx="11"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CE2F05"/>
    <a:srgbClr val="FF5519"/>
    <a:srgbClr val="B42F00"/>
    <a:srgbClr val="DC3C00"/>
    <a:srgbClr val="CB3B22"/>
    <a:srgbClr val="FFFFCC"/>
    <a:srgbClr val="FFFFFF"/>
    <a:srgbClr val="8C2F00"/>
    <a:srgbClr val="CB3B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55" autoAdjust="0"/>
    <p:restoredTop sz="93507" autoAdjust="0"/>
  </p:normalViewPr>
  <p:slideViewPr>
    <p:cSldViewPr snapToGrid="0">
      <p:cViewPr varScale="1">
        <p:scale>
          <a:sx n="87" d="100"/>
          <a:sy n="87" d="100"/>
        </p:scale>
        <p:origin x="216" y="896"/>
      </p:cViewPr>
      <p:guideLst>
        <p:guide orient="horz" pos="1627"/>
        <p:guide orient="horz" pos="2203"/>
        <p:guide pos="3941"/>
        <p:guide orient="horz" pos="1068"/>
      </p:guideLst>
    </p:cSldViewPr>
  </p:slideViewPr>
  <p:outlineViewPr>
    <p:cViewPr>
      <p:scale>
        <a:sx n="33" d="100"/>
        <a:sy n="33" d="100"/>
      </p:scale>
      <p:origin x="0" y="-33560"/>
    </p:cViewPr>
  </p:outlineViewPr>
  <p:notesTextViewPr>
    <p:cViewPr>
      <p:scale>
        <a:sx n="75" d="100"/>
        <a:sy n="75" d="100"/>
      </p:scale>
      <p:origin x="0" y="0"/>
    </p:cViewPr>
  </p:notesTextViewPr>
  <p:sorterViewPr>
    <p:cViewPr varScale="1">
      <p:scale>
        <a:sx n="1" d="1"/>
        <a:sy n="1" d="1"/>
      </p:scale>
      <p:origin x="0" y="0"/>
    </p:cViewPr>
  </p:sorterViewPr>
  <p:notesViewPr>
    <p:cSldViewPr snapToGrid="0" showGuides="1">
      <p:cViewPr>
        <p:scale>
          <a:sx n="100" d="100"/>
          <a:sy n="100" d="100"/>
        </p:scale>
        <p:origin x="1628" y="-14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63" Type="http://schemas.openxmlformats.org/officeDocument/2006/relationships/slide" Target="slides/slide41.xml"/><Relationship Id="rId64" Type="http://schemas.openxmlformats.org/officeDocument/2006/relationships/slide" Target="slides/slide42.xml"/><Relationship Id="rId65" Type="http://schemas.openxmlformats.org/officeDocument/2006/relationships/slide" Target="slides/slide43.xml"/><Relationship Id="rId66" Type="http://schemas.openxmlformats.org/officeDocument/2006/relationships/slide" Target="slides/slide44.xml"/><Relationship Id="rId67" Type="http://schemas.openxmlformats.org/officeDocument/2006/relationships/slide" Target="slides/slide45.xml"/><Relationship Id="rId68" Type="http://schemas.openxmlformats.org/officeDocument/2006/relationships/slide" Target="slides/slide46.xml"/><Relationship Id="rId69" Type="http://schemas.openxmlformats.org/officeDocument/2006/relationships/slide" Target="slides/slide47.xml"/><Relationship Id="rId50" Type="http://schemas.openxmlformats.org/officeDocument/2006/relationships/slide" Target="slides/slide28.xml"/><Relationship Id="rId51" Type="http://schemas.openxmlformats.org/officeDocument/2006/relationships/slide" Target="slides/slide29.xml"/><Relationship Id="rId52" Type="http://schemas.openxmlformats.org/officeDocument/2006/relationships/slide" Target="slides/slide30.xml"/><Relationship Id="rId53" Type="http://schemas.openxmlformats.org/officeDocument/2006/relationships/slide" Target="slides/slide31.xml"/><Relationship Id="rId54" Type="http://schemas.openxmlformats.org/officeDocument/2006/relationships/slide" Target="slides/slide32.xml"/><Relationship Id="rId55" Type="http://schemas.openxmlformats.org/officeDocument/2006/relationships/slide" Target="slides/slide33.xml"/><Relationship Id="rId56" Type="http://schemas.openxmlformats.org/officeDocument/2006/relationships/slide" Target="slides/slide34.xml"/><Relationship Id="rId57" Type="http://schemas.openxmlformats.org/officeDocument/2006/relationships/slide" Target="slides/slide35.xml"/><Relationship Id="rId58" Type="http://schemas.openxmlformats.org/officeDocument/2006/relationships/slide" Target="slides/slide36.xml"/><Relationship Id="rId59" Type="http://schemas.openxmlformats.org/officeDocument/2006/relationships/slide" Target="slides/slide37.xml"/><Relationship Id="rId40" Type="http://schemas.openxmlformats.org/officeDocument/2006/relationships/slide" Target="slides/slide18.xml"/><Relationship Id="rId41" Type="http://schemas.openxmlformats.org/officeDocument/2006/relationships/slide" Target="slides/slide19.xml"/><Relationship Id="rId42" Type="http://schemas.openxmlformats.org/officeDocument/2006/relationships/slide" Target="slides/slide20.xml"/><Relationship Id="rId43" Type="http://schemas.openxmlformats.org/officeDocument/2006/relationships/slide" Target="slides/slide21.xml"/><Relationship Id="rId44" Type="http://schemas.openxmlformats.org/officeDocument/2006/relationships/slide" Target="slides/slide22.xml"/><Relationship Id="rId45" Type="http://schemas.openxmlformats.org/officeDocument/2006/relationships/slide" Target="slides/slide23.xml"/><Relationship Id="rId46" Type="http://schemas.openxmlformats.org/officeDocument/2006/relationships/slide" Target="slides/slide24.xml"/><Relationship Id="rId47" Type="http://schemas.openxmlformats.org/officeDocument/2006/relationships/slide" Target="slides/slide25.xml"/><Relationship Id="rId48" Type="http://schemas.openxmlformats.org/officeDocument/2006/relationships/slide" Target="slides/slide26.xml"/><Relationship Id="rId49" Type="http://schemas.openxmlformats.org/officeDocument/2006/relationships/slide" Target="slides/slide27.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30" Type="http://schemas.openxmlformats.org/officeDocument/2006/relationships/slide" Target="slides/slide8.xml"/><Relationship Id="rId31" Type="http://schemas.openxmlformats.org/officeDocument/2006/relationships/slide" Target="slides/slide9.xml"/><Relationship Id="rId32" Type="http://schemas.openxmlformats.org/officeDocument/2006/relationships/slide" Target="slides/slide10.xml"/><Relationship Id="rId33" Type="http://schemas.openxmlformats.org/officeDocument/2006/relationships/slide" Target="slides/slide11.xml"/><Relationship Id="rId34" Type="http://schemas.openxmlformats.org/officeDocument/2006/relationships/slide" Target="slides/slide12.xml"/><Relationship Id="rId35" Type="http://schemas.openxmlformats.org/officeDocument/2006/relationships/slide" Target="slides/slide13.xml"/><Relationship Id="rId36" Type="http://schemas.openxmlformats.org/officeDocument/2006/relationships/slide" Target="slides/slide14.xml"/><Relationship Id="rId37" Type="http://schemas.openxmlformats.org/officeDocument/2006/relationships/slide" Target="slides/slide15.xml"/><Relationship Id="rId38" Type="http://schemas.openxmlformats.org/officeDocument/2006/relationships/slide" Target="slides/slide16.xml"/><Relationship Id="rId39" Type="http://schemas.openxmlformats.org/officeDocument/2006/relationships/slide" Target="slides/slide17.xml"/><Relationship Id="rId80" Type="http://schemas.openxmlformats.org/officeDocument/2006/relationships/handoutMaster" Target="handoutMasters/handoutMaster1.xml"/><Relationship Id="rId81" Type="http://schemas.openxmlformats.org/officeDocument/2006/relationships/commentAuthors" Target="commentAuthors.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48.xml"/><Relationship Id="rId71" Type="http://schemas.openxmlformats.org/officeDocument/2006/relationships/slide" Target="slides/slide49.xml"/><Relationship Id="rId72" Type="http://schemas.openxmlformats.org/officeDocument/2006/relationships/slide" Target="slides/slide50.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 Target="slides/slide1.xml"/><Relationship Id="rId24" Type="http://schemas.openxmlformats.org/officeDocument/2006/relationships/slide" Target="slides/slide2.xml"/><Relationship Id="rId25" Type="http://schemas.openxmlformats.org/officeDocument/2006/relationships/slide" Target="slides/slide3.xml"/><Relationship Id="rId26" Type="http://schemas.openxmlformats.org/officeDocument/2006/relationships/slide" Target="slides/slide4.xml"/><Relationship Id="rId27" Type="http://schemas.openxmlformats.org/officeDocument/2006/relationships/slide" Target="slides/slide5.xml"/><Relationship Id="rId28" Type="http://schemas.openxmlformats.org/officeDocument/2006/relationships/slide" Target="slides/slide6.xml"/><Relationship Id="rId29" Type="http://schemas.openxmlformats.org/officeDocument/2006/relationships/slide" Target="slides/slide7.xml"/><Relationship Id="rId73" Type="http://schemas.openxmlformats.org/officeDocument/2006/relationships/slide" Target="slides/slide51.xml"/><Relationship Id="rId74" Type="http://schemas.openxmlformats.org/officeDocument/2006/relationships/slide" Target="slides/slide52.xml"/><Relationship Id="rId75" Type="http://schemas.openxmlformats.org/officeDocument/2006/relationships/slide" Target="slides/slide53.xml"/><Relationship Id="rId76" Type="http://schemas.openxmlformats.org/officeDocument/2006/relationships/slide" Target="slides/slide54.xml"/><Relationship Id="rId77" Type="http://schemas.openxmlformats.org/officeDocument/2006/relationships/slide" Target="slides/slide55.xml"/><Relationship Id="rId78" Type="http://schemas.openxmlformats.org/officeDocument/2006/relationships/slide" Target="slides/slide56.xml"/><Relationship Id="rId79" Type="http://schemas.openxmlformats.org/officeDocument/2006/relationships/notesMaster" Target="notesMasters/notesMaster1.xml"/><Relationship Id="rId60" Type="http://schemas.openxmlformats.org/officeDocument/2006/relationships/slide" Target="slides/slide38.xml"/><Relationship Id="rId61" Type="http://schemas.openxmlformats.org/officeDocument/2006/relationships/slide" Target="slides/slide39.xml"/><Relationship Id="rId62" Type="http://schemas.openxmlformats.org/officeDocument/2006/relationships/slide" Target="slides/slide40.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s>
</file>

<file path=ppt/comments/comment1.xml><?xml version="1.0" encoding="utf-8"?>
<p:cmLst xmlns:a="http://schemas.openxmlformats.org/drawingml/2006/main" xmlns:r="http://schemas.openxmlformats.org/officeDocument/2006/relationships" xmlns:p="http://schemas.openxmlformats.org/presentationml/2006/main">
  <p:cm authorId="9" dt="2016-11-02T14:17:50.411" idx="29">
    <p:pos x="106" y="106"/>
    <p:text>"Make icons smaller and text more visible on this"</p:text>
    <p:extLst>
      <p:ext uri="{C676402C-5697-4E1C-873F-D02D1690AC5C}">
        <p15:threadingInfo xmlns:p15="http://schemas.microsoft.com/office/powerpoint/2012/main" timeZoneBias="4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9" dt="2016-11-03T11:26:54.779" idx="34">
    <p:pos x="4295" y="2697"/>
    <p:text>Delete grey icons.  Add text ' logs enabled'. There is an icon for Blob Store.</p:text>
    <p:extLst>
      <p:ext uri="{C676402C-5697-4E1C-873F-D02D1690AC5C}">
        <p15:threadingInfo xmlns:p15="http://schemas.microsoft.com/office/powerpoint/2012/main" timeZoneBias="420"/>
      </p:ext>
    </p:extLst>
  </p:cm>
  <p:cm authorId="9" dt="2016-11-03T11:28:46.238" idx="35">
    <p:pos x="4295" y="2793"/>
    <p:text>Perhaps not in boxes, use big green arrows.  They will be scrunched up so they won't look 'so nothing'</p:text>
    <p:extLst>
      <p:ext uri="{C676402C-5697-4E1C-873F-D02D1690AC5C}">
        <p15:threadingInfo xmlns:p15="http://schemas.microsoft.com/office/powerpoint/2012/main" timeZoneBias="420">
          <p15:parentCm authorId="9" idx="34"/>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9" dt="2016-10-27T14:27:43.092" idx="13">
    <p:pos x="10" y="10"/>
    <p:text>Background boxes for the 'On Premises', 'Cloud', and 'Consumption'</p:text>
    <p:extLst>
      <p:ext uri="{C676402C-5697-4E1C-873F-D02D1690AC5C}">
        <p15:threadingInfo xmlns:p15="http://schemas.microsoft.com/office/powerpoint/2012/main" timeZoneBias="420"/>
      </p:ext>
    </p:extLst>
  </p:cm>
  <p:cm authorId="9" dt="2016-10-27T14:28:50.014" idx="14">
    <p:pos x="106" y="106"/>
    <p:text>Have to show the options</p:text>
    <p:extLst>
      <p:ext uri="{C676402C-5697-4E1C-873F-D02D1690AC5C}">
        <p15:threadingInfo xmlns:p15="http://schemas.microsoft.com/office/powerpoint/2012/main" timeZoneBias="420"/>
      </p:ext>
    </p:extLst>
  </p:cm>
  <p:cm authorId="9" dt="2016-11-01T11:21:49.545" idx="23">
    <p:pos x="106" y="202"/>
    <p:text>Not swoopy arrow</p:text>
    <p:extLst>
      <p:ext uri="{C676402C-5697-4E1C-873F-D02D1690AC5C}">
        <p15:threadingInfo xmlns:p15="http://schemas.microsoft.com/office/powerpoint/2012/main" timeZoneBias="420">
          <p15:parentCm authorId="9" idx="14"/>
        </p15:threadingInfo>
      </p:ext>
    </p:extLst>
  </p:cm>
  <p:cm authorId="9" dt="2016-11-01T11:23:31" idx="24">
    <p:pos x="202" y="202"/>
    <p:text>Label style heavier for grey boxes; and make left-aligned</p:text>
    <p:extLst>
      <p:ext uri="{C676402C-5697-4E1C-873F-D02D1690AC5C}">
        <p15:threadingInfo xmlns:p15="http://schemas.microsoft.com/office/powerpoint/2012/main" timeZoneBias="420"/>
      </p:ext>
    </p:extLst>
  </p:cm>
  <p:cm authorId="9" dt="2016-11-01T11:24:40.124" idx="25">
    <p:pos x="202" y="298"/>
    <p:text>Find edited version</p:text>
    <p:extLst>
      <p:ext uri="{C676402C-5697-4E1C-873F-D02D1690AC5C}">
        <p15:threadingInfo xmlns:p15="http://schemas.microsoft.com/office/powerpoint/2012/main" timeZoneBias="420">
          <p15:parentCm authorId="9" idx="24"/>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9" dt="2016-11-03T11:32:22.649" idx="38">
    <p:pos x="10" y="10"/>
    <p:text>Create table. A little 'how you pay' illustration.  Perhaps something from Chilli.</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0" dt="2016-10-31T14:23:53.719" idx="3">
    <p:pos x="10" y="10"/>
    <p:text>Find icons for the blank one.</p:text>
    <p:extLst>
      <p:ext uri="{C676402C-5697-4E1C-873F-D02D1690AC5C}">
        <p15:threadingInfo xmlns:p15="http://schemas.microsoft.com/office/powerpoint/2012/main" timeZoneBias="420"/>
      </p:ext>
    </p:extLst>
  </p:cm>
  <p:cm authorId="10" dt="2016-10-31T14:25:36.004" idx="4">
    <p:pos x="10" y="106"/>
    <p:text>Serach Azure portal
ADL COpy can be the Azure Data Lake Store icon
OSS tools can be the Hadoop elephant</p:text>
    <p:extLst>
      <p:ext uri="{C676402C-5697-4E1C-873F-D02D1690AC5C}">
        <p15:threadingInfo xmlns:p15="http://schemas.microsoft.com/office/powerpoint/2012/main" timeZoneBias="420">
          <p15:parentCm authorId="10" idx="3"/>
        </p15:threadingInfo>
      </p:ext>
    </p:extLst>
  </p:cm>
  <p:cm authorId="9" dt="2016-11-01T11:19:13.703" idx="22">
    <p:pos x="10" y="202"/>
    <p:text>Remove arrrows, bunch boxes</p:text>
    <p:extLst>
      <p:ext uri="{C676402C-5697-4E1C-873F-D02D1690AC5C}">
        <p15:threadingInfo xmlns:p15="http://schemas.microsoft.com/office/powerpoint/2012/main" timeZoneBias="420">
          <p15:parentCm authorId="10" idx="3"/>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9" dt="2016-10-27T16:42:15.993" idx="18">
    <p:pos x="10" y="10"/>
    <p:text>Make the stuff on the bottom experience that magic Thad touch.  If you have time, make the diagram way simpler and friendly to look at.</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9" dt="2016-11-02T14:18:15.380" idx="30">
    <p:pos x="10" y="10"/>
    <p:text>"Can we show ADF supports ADL in the graphic?"</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0" dt="2016-10-31T14:26:38.734" idx="6">
    <p:pos x="10" y="10"/>
    <p:text>Instead of the PBI icon, Let's use a monitor iwth visualiztaions and then label below. SAme for excel, let's have a table icon</p:text>
    <p:extLst>
      <p:ext uri="{C676402C-5697-4E1C-873F-D02D1690AC5C}">
        <p15:threadingInfo xmlns:p15="http://schemas.microsoft.com/office/powerpoint/2012/main" timeZoneBias="420"/>
      </p:ext>
    </p:extLst>
  </p:cm>
  <p:cm authorId="10" dt="2016-10-31T14:27:52.352" idx="7">
    <p:pos x="10" y="106"/>
    <p:text>And please make the label stylematch the original dekcs</p:text>
    <p:extLst>
      <p:ext uri="{C676402C-5697-4E1C-873F-D02D1690AC5C}">
        <p15:threadingInfo xmlns:p15="http://schemas.microsoft.com/office/powerpoint/2012/main" timeZoneBias="420">
          <p15:parentCm authorId="10" idx="6"/>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9" dt="2016-10-26T10:57:09.302" idx="12">
    <p:pos x="10" y="10"/>
    <p:text>Abby and I need to work on text first here.</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9" dt="2016-11-01T11:27:01.750" idx="26">
    <p:pos x="10" y="10"/>
    <p:text>changes box titles, outside box and left-aligned, color of the box</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9" dt="2016-11-03T11:52:36.493" idx="39">
    <p:pos x="10" y="10"/>
    <p:text>Line up is weird... ADLS should be in the middle.  First we show someone getting in and someone getting denied.  IP Range whitelist could be a 'white list' in the ADLS.</p:text>
    <p:extLst>
      <p:ext uri="{C676402C-5697-4E1C-873F-D02D1690AC5C}">
        <p15:threadingInfo xmlns:p15="http://schemas.microsoft.com/office/powerpoint/2012/main" timeZoneBias="420"/>
      </p:ext>
    </p:extLst>
  </p:cm>
  <p:cm authorId="9" dt="2016-11-03T11:52:46.223" idx="40">
    <p:pos x="10" y="106"/>
    <p:text>Work on text</p:text>
    <p:extLst>
      <p:ext uri="{C676402C-5697-4E1C-873F-D02D1690AC5C}">
        <p15:threadingInfo xmlns:p15="http://schemas.microsoft.com/office/powerpoint/2012/main" timeZoneBias="420">
          <p15:parentCm authorId="9" idx="39"/>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9" dt="2016-11-03T11:30:18.283" idx="36">
    <p:pos x="10" y="10"/>
    <p:text>Draw through this</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3/28/17 4:14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3/28/17 4:14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image" Target="../media/image32.png"/></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3/28/17 4:14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249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07867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2536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46481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6179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3718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C565FA-3C99-4787-98A7-FCE46D2F55AF}" type="datetime1">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3/28/17</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51653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7EAB13D-A6F2-4015-84F7-614A48C87750}"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3/28/17 4:14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98423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26259FD-FE16-46CE-B845-BFDA1BDE79A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3063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121" indent="-280121" defTabSz="914225">
              <a:lnSpc>
                <a:spcPct val="150000"/>
              </a:lnSpc>
              <a:buFont typeface="Arial" panose="020B0604020202020204" pitchFamily="34" charset="0"/>
              <a:buChar char="•"/>
            </a:pPr>
            <a:r>
              <a:rPr lang="en-US" sz="1200" kern="0" dirty="0">
                <a:solidFill>
                  <a:sysClr val="windowText" lastClr="000000"/>
                </a:solidFill>
                <a:latin typeface="Segoe UI"/>
              </a:rPr>
              <a:t>Fully managed service to support orchestration of data movement and transformation</a:t>
            </a:r>
          </a:p>
          <a:p>
            <a:pPr marL="280121" indent="-280121" defTabSz="914225">
              <a:lnSpc>
                <a:spcPct val="150000"/>
              </a:lnSpc>
              <a:buFont typeface="Arial" panose="020B0604020202020204" pitchFamily="34" charset="0"/>
              <a:buChar char="•"/>
            </a:pPr>
            <a:r>
              <a:rPr lang="en-US" sz="1200" kern="0" dirty="0">
                <a:solidFill>
                  <a:sysClr val="windowText" lastClr="000000"/>
                </a:solidFill>
                <a:latin typeface="Segoe UI"/>
                <a:ea typeface="MS PGothic" charset="0"/>
              </a:rPr>
              <a:t>Connect to relational or non-relational data that is on-premises or in the cloud</a:t>
            </a:r>
          </a:p>
          <a:p>
            <a:pPr marL="280121" indent="-280121" defTabSz="914225">
              <a:lnSpc>
                <a:spcPct val="150000"/>
              </a:lnSpc>
              <a:buFont typeface="Arial" panose="020B0604020202020204" pitchFamily="34" charset="0"/>
              <a:buChar char="•"/>
            </a:pPr>
            <a:r>
              <a:rPr lang="en-US" sz="1200" kern="0" dirty="0">
                <a:solidFill>
                  <a:sysClr val="windowText" lastClr="000000"/>
                </a:solidFill>
                <a:latin typeface="Segoe UI"/>
              </a:rPr>
              <a:t>Single pane of glass to monitor and manage data processing pipelines</a:t>
            </a:r>
          </a:p>
          <a:p>
            <a:pPr marL="280121" indent="-280121" defTabSz="914225">
              <a:lnSpc>
                <a:spcPct val="150000"/>
              </a:lnSpc>
              <a:buFont typeface="Arial" panose="020B0604020202020204" pitchFamily="34" charset="0"/>
              <a:buChar char="•"/>
            </a:pPr>
            <a:r>
              <a:rPr lang="en-US" sz="1200" kern="0" dirty="0">
                <a:solidFill>
                  <a:sysClr val="windowText" lastClr="000000"/>
                </a:solidFill>
              </a:rPr>
              <a:t>Globally deployed service infrastructure</a:t>
            </a:r>
            <a:endParaRPr lang="en-US" sz="1200" kern="0" dirty="0">
              <a:solidFill>
                <a:sysClr val="windowText" lastClr="000000"/>
              </a:solidFill>
              <a:latin typeface="Segoe UI"/>
            </a:endParaRPr>
          </a:p>
          <a:p>
            <a:pPr marL="280121" indent="-280121" defTabSz="914225">
              <a:lnSpc>
                <a:spcPct val="150000"/>
              </a:lnSpc>
              <a:buFont typeface="Arial" panose="020B0604020202020204" pitchFamily="34" charset="0"/>
              <a:buChar char="•"/>
            </a:pPr>
            <a:r>
              <a:rPr lang="en-US" sz="1200" kern="0" dirty="0">
                <a:solidFill>
                  <a:sysClr val="windowText" lastClr="000000"/>
                </a:solidFill>
                <a:latin typeface="Segoe UI"/>
              </a:rPr>
              <a:t>Cost Effective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3/28/17 4:14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60229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wizardry</a:t>
            </a:r>
            <a:r>
              <a:rPr lang="en-US" baseline="0" dirty="0"/>
              <a:t>.  Showcase that Azure it is supported as a source and as a sink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26259FD-FE16-46CE-B845-BFDA1BDE79A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8672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4:14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71366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26259FD-FE16-46CE-B845-BFDA1BDE79A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5496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SMSG Readiness</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51B1278-D92B-4AF3-A9C1-71DD298190CE}" type="datetimeFigureOut">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3929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a:t>
            </a:r>
            <a:r>
              <a:rPr lang="en-US" baseline="0" dirty="0"/>
              <a:t> Data Factory</a:t>
            </a:r>
          </a:p>
          <a:p>
            <a:pPr marL="628650" lvl="1" indent="-171450">
              <a:buFont typeface="Arial" panose="020B0604020202020204" pitchFamily="34" charset="0"/>
              <a:buChar char="•"/>
            </a:pPr>
            <a:r>
              <a:rPr lang="en-US" sz="1333" kern="0" dirty="0">
                <a:gradFill>
                  <a:gsLst>
                    <a:gs pos="0">
                      <a:srgbClr val="FFFFFF"/>
                    </a:gs>
                    <a:gs pos="100000">
                      <a:srgbClr val="FFFFFF"/>
                    </a:gs>
                  </a:gsLst>
                  <a:lin ang="5400000" scaled="0"/>
                </a:gradFill>
              </a:rPr>
              <a:t>First-class support for ADL Store</a:t>
            </a:r>
          </a:p>
          <a:p>
            <a:pPr marL="628650" lvl="1" indent="-171450">
              <a:buFont typeface="Arial" panose="020B0604020202020204" pitchFamily="34" charset="0"/>
              <a:buChar char="•"/>
            </a:pPr>
            <a:r>
              <a:rPr lang="en-US" sz="1333" kern="0" dirty="0">
                <a:gradFill>
                  <a:gsLst>
                    <a:gs pos="0">
                      <a:srgbClr val="FFFFFF"/>
                    </a:gs>
                    <a:gs pos="100000">
                      <a:srgbClr val="FFFFFF"/>
                    </a:gs>
                  </a:gsLst>
                  <a:lin ang="5400000" scaled="0"/>
                </a:gradFill>
              </a:rPr>
              <a:t>Support variety of endpoints</a:t>
            </a:r>
          </a:p>
          <a:p>
            <a:pPr marL="628650" lvl="1" indent="-171450">
              <a:buFont typeface="Arial" panose="020B0604020202020204" pitchFamily="34" charset="0"/>
              <a:buChar char="•"/>
            </a:pPr>
            <a:r>
              <a:rPr lang="en-US" sz="1333" kern="0" dirty="0">
                <a:gradFill>
                  <a:gsLst>
                    <a:gs pos="0">
                      <a:srgbClr val="FFFFFF"/>
                    </a:gs>
                    <a:gs pos="100000">
                      <a:srgbClr val="FFFFFF"/>
                    </a:gs>
                  </a:gsLst>
                  <a:lin ang="5400000" scaled="0"/>
                </a:gradFill>
              </a:rPr>
              <a:t>WASB, </a:t>
            </a:r>
            <a:r>
              <a:rPr lang="en-US" sz="1333" kern="0" dirty="0" err="1">
                <a:gradFill>
                  <a:gsLst>
                    <a:gs pos="0">
                      <a:srgbClr val="FFFFFF"/>
                    </a:gs>
                    <a:gs pos="100000">
                      <a:srgbClr val="FFFFFF"/>
                    </a:gs>
                  </a:gsLst>
                  <a:lin ang="5400000" scaled="0"/>
                </a:gradFill>
              </a:rPr>
              <a:t>OnPrem</a:t>
            </a:r>
            <a:r>
              <a:rPr lang="en-US" sz="1333" kern="0" dirty="0">
                <a:gradFill>
                  <a:gsLst>
                    <a:gs pos="0">
                      <a:srgbClr val="FFFFFF"/>
                    </a:gs>
                    <a:gs pos="100000">
                      <a:srgbClr val="FFFFFF"/>
                    </a:gs>
                  </a:gsLst>
                  <a:lin ang="5400000" scaled="0"/>
                </a:gradFill>
              </a:rPr>
              <a:t>, Relational DB</a:t>
            </a:r>
          </a:p>
          <a:p>
            <a:pPr marL="628650" lvl="1" indent="-171450">
              <a:buFont typeface="Arial" panose="020B0604020202020204" pitchFamily="34" charset="0"/>
              <a:buChar char="•"/>
            </a:pPr>
            <a:r>
              <a:rPr lang="en-US" sz="1333" kern="0" dirty="0">
                <a:gradFill>
                  <a:gsLst>
                    <a:gs pos="0">
                      <a:srgbClr val="FFFFFF"/>
                    </a:gs>
                    <a:gs pos="100000">
                      <a:srgbClr val="FFFFFF"/>
                    </a:gs>
                  </a:gsLst>
                  <a:lin ang="5400000" scaled="0"/>
                </a:gradFill>
              </a:rPr>
              <a:t>Integrated with Analytic tools</a:t>
            </a:r>
          </a:p>
          <a:p>
            <a:pPr marL="628650" lvl="1" indent="-171450">
              <a:buFont typeface="Arial" panose="020B0604020202020204" pitchFamily="34" charset="0"/>
              <a:buChar char="•"/>
            </a:pPr>
            <a:r>
              <a:rPr lang="en-US" sz="1333" kern="0" dirty="0">
                <a:gradFill>
                  <a:gsLst>
                    <a:gs pos="0">
                      <a:srgbClr val="FFFFFF"/>
                    </a:gs>
                    <a:gs pos="100000">
                      <a:srgbClr val="FFFFFF"/>
                    </a:gs>
                  </a:gsLst>
                  <a:lin ang="5400000" scaled="0"/>
                </a:gradFill>
              </a:rPr>
              <a:t>Programmatic customization </a:t>
            </a:r>
          </a:p>
          <a:p>
            <a:pPr marL="171450" lvl="0" indent="-171450">
              <a:buFont typeface="Arial" panose="020B0604020202020204" pitchFamily="34" charset="0"/>
              <a:buChar char="•"/>
            </a:pPr>
            <a:r>
              <a:rPr lang="en-US" sz="1333" kern="0" dirty="0">
                <a:gradFill>
                  <a:gsLst>
                    <a:gs pos="0">
                      <a:srgbClr val="FFFFFF"/>
                    </a:gs>
                    <a:gs pos="100000">
                      <a:srgbClr val="FFFFFF"/>
                    </a:gs>
                  </a:gsLst>
                  <a:lin ang="5400000" scaled="0"/>
                </a:gradFill>
              </a:rPr>
              <a:t>Azure</a:t>
            </a:r>
            <a:r>
              <a:rPr lang="en-US" sz="1333" kern="0" baseline="0" dirty="0">
                <a:gradFill>
                  <a:gsLst>
                    <a:gs pos="0">
                      <a:srgbClr val="FFFFFF"/>
                    </a:gs>
                    <a:gs pos="100000">
                      <a:srgbClr val="FFFFFF"/>
                    </a:gs>
                  </a:gsLst>
                  <a:lin ang="5400000" scaled="0"/>
                </a:gradFill>
              </a:rPr>
              <a:t> Stream Analytics</a:t>
            </a:r>
          </a:p>
          <a:p>
            <a:pPr marL="628650" lvl="1" indent="-171450">
              <a:buFont typeface="Arial" panose="020B0604020202020204" pitchFamily="34" charset="0"/>
              <a:buChar char="•"/>
            </a:pPr>
            <a:r>
              <a:rPr lang="en-US" sz="1333" kern="0" baseline="0" dirty="0">
                <a:gradFill>
                  <a:gsLst>
                    <a:gs pos="0">
                      <a:srgbClr val="FFFFFF"/>
                    </a:gs>
                    <a:gs pos="100000">
                      <a:srgbClr val="FFFFFF"/>
                    </a:gs>
                  </a:gsLst>
                  <a:lin ang="5400000" scaled="0"/>
                </a:gradFill>
              </a:rPr>
              <a:t>Stream data from </a:t>
            </a:r>
            <a:r>
              <a:rPr lang="en-US" sz="1333" kern="0" baseline="0" dirty="0" err="1">
                <a:gradFill>
                  <a:gsLst>
                    <a:gs pos="0">
                      <a:srgbClr val="FFFFFF"/>
                    </a:gs>
                    <a:gs pos="100000">
                      <a:srgbClr val="FFFFFF"/>
                    </a:gs>
                  </a:gsLst>
                  <a:lin ang="5400000" scaled="0"/>
                </a:gradFill>
              </a:rPr>
              <a:t>Eventuhubs</a:t>
            </a:r>
            <a:r>
              <a:rPr lang="en-US" sz="1333" kern="0" baseline="0" dirty="0">
                <a:gradFill>
                  <a:gsLst>
                    <a:gs pos="0">
                      <a:srgbClr val="FFFFFF"/>
                    </a:gs>
                    <a:gs pos="100000">
                      <a:srgbClr val="FFFFFF"/>
                    </a:gs>
                  </a:gsLst>
                  <a:lin ang="5400000" scaled="0"/>
                </a:gradFill>
              </a:rPr>
              <a:t> into ADL store</a:t>
            </a:r>
          </a:p>
          <a:p>
            <a:pPr marL="171450" lvl="0" indent="-171450">
              <a:buFont typeface="Arial" panose="020B0604020202020204" pitchFamily="34" charset="0"/>
              <a:buChar char="•"/>
            </a:pPr>
            <a:r>
              <a:rPr lang="en-US" sz="1333" kern="0" baseline="0" dirty="0">
                <a:gradFill>
                  <a:gsLst>
                    <a:gs pos="0">
                      <a:srgbClr val="FFFFFF"/>
                    </a:gs>
                    <a:gs pos="100000">
                      <a:srgbClr val="FFFFFF"/>
                    </a:gs>
                  </a:gsLst>
                  <a:lin ang="5400000" scaled="0"/>
                </a:gradFill>
              </a:rPr>
              <a:t>OSS Tools</a:t>
            </a:r>
          </a:p>
          <a:p>
            <a:pPr marL="628650" lvl="1" indent="-171450">
              <a:buFont typeface="Arial" panose="020B0604020202020204" pitchFamily="34" charset="0"/>
              <a:buChar char="•"/>
            </a:pPr>
            <a:r>
              <a:rPr lang="en-US" sz="1400" kern="0" dirty="0">
                <a:gradFill>
                  <a:gsLst>
                    <a:gs pos="0">
                      <a:srgbClr val="FFFFFF"/>
                    </a:gs>
                    <a:gs pos="100000">
                      <a:srgbClr val="FFFFFF"/>
                    </a:gs>
                  </a:gsLst>
                  <a:lin ang="5400000" scaled="0"/>
                </a:gradFill>
              </a:rPr>
              <a:t>Use </a:t>
            </a:r>
            <a:r>
              <a:rPr lang="en-US" sz="1400" kern="0" dirty="0" err="1">
                <a:gradFill>
                  <a:gsLst>
                    <a:gs pos="0">
                      <a:srgbClr val="FFFFFF"/>
                    </a:gs>
                    <a:gs pos="100000">
                      <a:srgbClr val="FFFFFF"/>
                    </a:gs>
                  </a:gsLst>
                  <a:lin ang="5400000" scaled="0"/>
                </a:gradFill>
              </a:rPr>
              <a:t>Oozie</a:t>
            </a:r>
            <a:r>
              <a:rPr lang="en-US" sz="1400" kern="0" dirty="0">
                <a:gradFill>
                  <a:gsLst>
                    <a:gs pos="0">
                      <a:srgbClr val="FFFFFF"/>
                    </a:gs>
                    <a:gs pos="100000">
                      <a:srgbClr val="FFFFFF"/>
                    </a:gs>
                  </a:gsLst>
                  <a:lin ang="5400000" scaled="0"/>
                </a:gradFill>
              </a:rPr>
              <a:t>  &amp; Falcon on HDInsight to manage tools like </a:t>
            </a:r>
            <a:r>
              <a:rPr lang="en-US" sz="1400" kern="0" dirty="0" err="1">
                <a:gradFill>
                  <a:gsLst>
                    <a:gs pos="0">
                      <a:srgbClr val="FFFFFF"/>
                    </a:gs>
                    <a:gs pos="100000">
                      <a:srgbClr val="FFFFFF"/>
                    </a:gs>
                  </a:gsLst>
                  <a:lin ang="5400000" scaled="0"/>
                </a:gradFill>
              </a:rPr>
              <a:t>DistCP</a:t>
            </a:r>
            <a:r>
              <a:rPr lang="en-US" sz="1400" kern="0" dirty="0">
                <a:gradFill>
                  <a:gsLst>
                    <a:gs pos="0">
                      <a:srgbClr val="FFFFFF"/>
                    </a:gs>
                    <a:gs pos="100000">
                      <a:srgbClr val="FFFFFF"/>
                    </a:gs>
                  </a:gsLst>
                  <a:lin ang="5400000" scaled="0"/>
                </a:gradFill>
              </a:rPr>
              <a:t> and </a:t>
            </a:r>
            <a:r>
              <a:rPr lang="en-US" sz="1400" kern="0" dirty="0" err="1">
                <a:gradFill>
                  <a:gsLst>
                    <a:gs pos="0">
                      <a:srgbClr val="FFFFFF"/>
                    </a:gs>
                    <a:gs pos="100000">
                      <a:srgbClr val="FFFFFF"/>
                    </a:gs>
                  </a:gsLst>
                  <a:lin ang="5400000" scaled="0"/>
                </a:gradFill>
              </a:rPr>
              <a:t>Sqoop</a:t>
            </a:r>
            <a:endParaRPr lang="en-US" sz="1400" kern="0" dirty="0">
              <a:gradFill>
                <a:gsLst>
                  <a:gs pos="0">
                    <a:srgbClr val="FFFFFF"/>
                  </a:gs>
                  <a:gs pos="100000">
                    <a:srgbClr val="FFFFFF"/>
                  </a:gs>
                </a:gsLst>
                <a:lin ang="5400000" scaled="0"/>
              </a:gradFill>
            </a:endParaRPr>
          </a:p>
          <a:p>
            <a:pPr marL="628650" lvl="1" indent="-171450">
              <a:buFont typeface="Arial" panose="020B0604020202020204" pitchFamily="34" charset="0"/>
              <a:buChar char="•"/>
            </a:pPr>
            <a:r>
              <a:rPr lang="en-US" sz="1400" kern="0" dirty="0">
                <a:gradFill>
                  <a:gsLst>
                    <a:gs pos="0">
                      <a:srgbClr val="FFFFFF"/>
                    </a:gs>
                    <a:gs pos="100000">
                      <a:srgbClr val="FFFFFF"/>
                    </a:gs>
                  </a:gsLst>
                  <a:lin ang="5400000" scaled="0"/>
                </a:gradFill>
              </a:rPr>
              <a:t>Use Storm to stream data from </a:t>
            </a:r>
            <a:r>
              <a:rPr lang="en-US" sz="1400" kern="0" dirty="0" err="1">
                <a:gradFill>
                  <a:gsLst>
                    <a:gs pos="0">
                      <a:srgbClr val="FFFFFF"/>
                    </a:gs>
                    <a:gs pos="100000">
                      <a:srgbClr val="FFFFFF"/>
                    </a:gs>
                  </a:gsLst>
                  <a:lin ang="5400000" scaled="0"/>
                </a:gradFill>
              </a:rPr>
              <a:t>Eventhubs</a:t>
            </a:r>
            <a:r>
              <a:rPr lang="en-US" sz="1400" kern="0" dirty="0">
                <a:gradFill>
                  <a:gsLst>
                    <a:gs pos="0">
                      <a:srgbClr val="FFFFFF"/>
                    </a:gs>
                    <a:gs pos="100000">
                      <a:srgbClr val="FFFFFF"/>
                    </a:gs>
                  </a:gsLst>
                  <a:lin ang="5400000" scaled="0"/>
                </a:gradFill>
              </a:rPr>
              <a:t>/Kafka into ADL Store</a:t>
            </a:r>
          </a:p>
          <a:p>
            <a:pPr marL="171450" lvl="0" indent="-171450">
              <a:buFont typeface="Arial" panose="020B0604020202020204" pitchFamily="34" charset="0"/>
              <a:buChar char="•"/>
            </a:pPr>
            <a:r>
              <a:rPr lang="en-US" sz="1400" kern="0" dirty="0">
                <a:gradFill>
                  <a:gsLst>
                    <a:gs pos="0">
                      <a:srgbClr val="FFFFFF"/>
                    </a:gs>
                    <a:gs pos="100000">
                      <a:srgbClr val="FFFFFF"/>
                    </a:gs>
                  </a:gsLst>
                  <a:lin ang="5400000" scaled="0"/>
                </a:gradFill>
              </a:rPr>
              <a:t>PowerShell</a:t>
            </a:r>
          </a:p>
          <a:p>
            <a:pPr marL="628650" lvl="1" indent="-171450">
              <a:buFont typeface="Arial" panose="020B0604020202020204" pitchFamily="34" charset="0"/>
              <a:buChar char="•"/>
            </a:pPr>
            <a:r>
              <a:rPr lang="en-US" sz="1400" kern="0" dirty="0">
                <a:gradFill>
                  <a:gsLst>
                    <a:gs pos="0">
                      <a:srgbClr val="FFFFFF"/>
                    </a:gs>
                    <a:gs pos="100000">
                      <a:srgbClr val="FFFFFF"/>
                    </a:gs>
                  </a:gsLst>
                  <a:lin ang="5400000" scaled="0"/>
                </a:gradFill>
              </a:rPr>
              <a:t>Use built-in </a:t>
            </a:r>
            <a:r>
              <a:rPr lang="en-US" sz="1400" kern="0" dirty="0" err="1">
                <a:gradFill>
                  <a:gsLst>
                    <a:gs pos="0">
                      <a:srgbClr val="FFFFFF"/>
                    </a:gs>
                    <a:gs pos="100000">
                      <a:srgbClr val="FFFFFF"/>
                    </a:gs>
                  </a:gsLst>
                  <a:lin ang="5400000" scaled="0"/>
                </a:gradFill>
              </a:rPr>
              <a:t>commandlets</a:t>
            </a:r>
            <a:endParaRPr lang="en-US" sz="1400" kern="0" dirty="0">
              <a:gradFill>
                <a:gsLst>
                  <a:gs pos="0">
                    <a:srgbClr val="FFFFFF"/>
                  </a:gs>
                  <a:gs pos="100000">
                    <a:srgbClr val="FFFFFF"/>
                  </a:gs>
                </a:gsLst>
                <a:lin ang="5400000" scaled="0"/>
              </a:gradFill>
            </a:endParaRPr>
          </a:p>
          <a:p>
            <a:pPr marL="628650" lvl="1" indent="-171450">
              <a:buFont typeface="Arial" panose="020B0604020202020204" pitchFamily="34" charset="0"/>
              <a:buChar char="•"/>
            </a:pPr>
            <a:r>
              <a:rPr lang="en-US" sz="1400" kern="0" dirty="0">
                <a:gradFill>
                  <a:gsLst>
                    <a:gs pos="0">
                      <a:srgbClr val="FFFFFF"/>
                    </a:gs>
                    <a:gs pos="100000">
                      <a:srgbClr val="FFFFFF"/>
                    </a:gs>
                  </a:gsLst>
                  <a:lin ang="5400000" scaled="0"/>
                </a:gradFill>
              </a:rPr>
              <a:t>Use PowerShell Workflow Runbooks to manage</a:t>
            </a:r>
          </a:p>
          <a:p>
            <a:pPr marL="628650" lvl="1" indent="-171450">
              <a:buFont typeface="Arial" panose="020B0604020202020204" pitchFamily="34" charset="0"/>
              <a:buChar char="•"/>
            </a:pPr>
            <a:r>
              <a:rPr lang="en-US" sz="1400" kern="0" dirty="0">
                <a:gradFill>
                  <a:gsLst>
                    <a:gs pos="0">
                      <a:srgbClr val="FFFFFF"/>
                    </a:gs>
                    <a:gs pos="100000">
                      <a:srgbClr val="FFFFFF"/>
                    </a:gs>
                  </a:gsLst>
                  <a:lin ang="5400000" scaled="0"/>
                </a:gradFill>
              </a:rPr>
              <a:t>Use PowerShell Script Runbooks to manage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gradFill>
                  <a:gsLst>
                    <a:gs pos="0">
                      <a:srgbClr val="FFFFFF"/>
                    </a:gs>
                    <a:gs pos="100000">
                      <a:srgbClr val="FFFFFF"/>
                    </a:gs>
                  </a:gsLst>
                  <a:lin ang="5400000" scaled="0"/>
                </a:gradFill>
              </a:rPr>
              <a:t>ADL Store</a:t>
            </a:r>
            <a:r>
              <a:rPr lang="en-US" sz="1400" kern="0" baseline="0" dirty="0">
                <a:gradFill>
                  <a:gsLst>
                    <a:gs pos="0">
                      <a:srgbClr val="FFFFFF"/>
                    </a:gs>
                    <a:gs pos="100000">
                      <a:srgbClr val="FFFFFF"/>
                    </a:gs>
                  </a:gsLst>
                  <a:lin ang="5400000" scaled="0"/>
                </a:gradFill>
              </a:rPr>
              <a:t> SDK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gradFill>
                  <a:gsLst>
                    <a:gs pos="0">
                      <a:srgbClr val="FFFFFF"/>
                    </a:gs>
                    <a:gs pos="100000">
                      <a:srgbClr val="FFFFFF"/>
                    </a:gs>
                  </a:gsLst>
                  <a:lin ang="5400000" scaled="0"/>
                </a:gradFill>
              </a:rPr>
              <a:t>Available in various languages (.NET, Java, Node.js, ..)</a:t>
            </a:r>
            <a:endParaRPr lang="en-US" sz="1400" kern="0" baseline="0" dirty="0">
              <a:gradFill>
                <a:gsLst>
                  <a:gs pos="0">
                    <a:srgbClr val="FFFFFF"/>
                  </a:gs>
                  <a:gs pos="100000">
                    <a:srgbClr val="FFFFFF"/>
                  </a:gs>
                </a:gsLst>
                <a:lin ang="5400000" scaled="0"/>
              </a:gra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baseline="0" dirty="0">
                <a:gradFill>
                  <a:gsLst>
                    <a:gs pos="0">
                      <a:srgbClr val="FFFFFF"/>
                    </a:gs>
                    <a:gs pos="100000">
                      <a:srgbClr val="FFFFFF"/>
                    </a:gs>
                  </a:gsLst>
                  <a:lin ang="5400000" scaled="0"/>
                </a:gradFill>
              </a:rPr>
              <a:t>REST APIs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gradFill>
                  <a:gsLst>
                    <a:gs pos="0">
                      <a:srgbClr val="FFFFFF"/>
                    </a:gs>
                    <a:gs pos="100000">
                      <a:srgbClr val="FFFFFF"/>
                    </a:gs>
                  </a:gsLst>
                  <a:lin ang="5400000" scaled="0"/>
                </a:gradFill>
              </a:rPr>
              <a:t>For unsupported languages and platforms</a:t>
            </a:r>
          </a:p>
          <a:p>
            <a:pPr marL="171450" lvl="0" indent="-171450">
              <a:buFont typeface="Arial" panose="020B0604020202020204" pitchFamily="34" charset="0"/>
              <a:buChar char="•"/>
            </a:pPr>
            <a:endParaRPr lang="en-US" sz="1400" kern="0" dirty="0">
              <a:gradFill>
                <a:gsLst>
                  <a:gs pos="0">
                    <a:srgbClr val="FFFFFF"/>
                  </a:gs>
                  <a:gs pos="100000">
                    <a:srgbClr val="FFFFFF"/>
                  </a:gs>
                </a:gsLst>
                <a:lin ang="5400000" scaled="0"/>
              </a:gradFill>
            </a:endParaRPr>
          </a:p>
          <a:p>
            <a:pPr marL="171450" lvl="0" indent="-171450">
              <a:buFont typeface="Arial" panose="020B0604020202020204" pitchFamily="34" charset="0"/>
              <a:buChar char="•"/>
            </a:pPr>
            <a:endParaRPr lang="en-US" sz="1333" kern="0" dirty="0">
              <a:gradFill>
                <a:gsLst>
                  <a:gs pos="0">
                    <a:srgbClr val="FFFFFF"/>
                  </a:gs>
                  <a:gs pos="100000">
                    <a:srgbClr val="FFFFFF"/>
                  </a:gs>
                </a:gsLst>
                <a:lin ang="5400000" scaled="0"/>
              </a:gradFill>
            </a:endParaRP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26259FD-FE16-46CE-B845-BFDA1BDE79A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35568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716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a:t>
            </a:r>
            <a:r>
              <a:rPr lang="en-US" baseline="0" dirty="0"/>
              <a:t> imagery.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3/28/17 4:14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6576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51228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0040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6D3EFB-C542-4DEB-B4C9-DCBE987BAB6B}"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3/28/17 4:14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7081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83200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chemeClr val="bg2">
                    <a:lumMod val="50000"/>
                  </a:schemeClr>
                </a:solidFill>
              </a:rPr>
              <a:t>Azure Data Lake Store is fully compliant with </a:t>
            </a:r>
            <a:r>
              <a:rPr lang="en-US" sz="1800" b="1" dirty="0">
                <a:solidFill>
                  <a:schemeClr val="bg2">
                    <a:lumMod val="50000"/>
                  </a:schemeClr>
                </a:solidFill>
              </a:rPr>
              <a:t>WebHDFS 2.7 </a:t>
            </a:r>
            <a:r>
              <a:rPr lang="en-US" sz="1800" dirty="0">
                <a:solidFill>
                  <a:schemeClr val="bg2">
                    <a:lumMod val="50000"/>
                  </a:schemeClr>
                </a:solidFill>
              </a:rPr>
              <a:t>specification</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Enables applications not running inside Hadoop clusters to access data in HDFS </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Includes all operations to create, read, write, rename files and directories</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File read and write calls are directed to corresponding data nodes</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Takes advantages of HDFS parallelism and uses the full bandwidth of Hadoop clusters</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Retains the security that the native Hadoop protocol offers.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09296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1182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7653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12701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81089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13819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23384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64610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126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7369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73943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9099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03168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0968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926176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C565FA-3C99-4787-98A7-FCE46D2F55AF}" type="datetime1">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3/28/17</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168743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560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C565FA-3C99-4787-98A7-FCE46D2F55AF}" type="datetime1">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3/28/17</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anose="020B0502040204020203" pitchFamily="34" charset="0"/>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106141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43220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A5ADD74-641D-4CFD-8B5F-2A804F940E1A}" type="datetime1">
              <a:rPr lang="en-US" smtClean="0"/>
              <a:t>3/28/17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523058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of the current Hadoop version consists primarily of HDFS and YARN, although MapReduce has historically been an important service within Hadoop. As a result, the core cluster configuration files define the configuration settings for HDFS, YARN, and MapReduce. These core services are primarily configured using files installed by </a:t>
            </a:r>
            <a:r>
              <a:rPr lang="en-US" dirty="0" err="1"/>
              <a:t>Ambari</a:t>
            </a:r>
            <a:r>
              <a:rPr lang="en-US" dirty="0"/>
              <a:t> in the /</a:t>
            </a:r>
            <a:r>
              <a:rPr lang="en-US" dirty="0" err="1"/>
              <a:t>etc</a:t>
            </a:r>
            <a:r>
              <a:rPr lang="en-US" dirty="0"/>
              <a:t>/</a:t>
            </a:r>
            <a:r>
              <a:rPr lang="en-US" dirty="0" err="1"/>
              <a:t>hadoop</a:t>
            </a:r>
            <a:r>
              <a:rPr lang="en-US" dirty="0"/>
              <a:t>/</a:t>
            </a:r>
            <a:r>
              <a:rPr lang="en-US" dirty="0" err="1"/>
              <a:t>conf</a:t>
            </a:r>
            <a:r>
              <a:rPr lang="en-US" dirty="0"/>
              <a:t> directory.</a:t>
            </a:r>
          </a:p>
          <a:p>
            <a:endParaRPr lang="en-US" dirty="0"/>
          </a:p>
          <a:p>
            <a:r>
              <a:rPr lang="en-US" dirty="0"/>
              <a:t>The core configuration files also define what should be recorded to log files and how to process those log files. Many Hadoop frameworks, including the core frameworks, implement Apache Log4j for their logging system.</a:t>
            </a:r>
          </a:p>
        </p:txBody>
      </p:sp>
      <p:sp>
        <p:nvSpPr>
          <p:cNvPr id="4" name="Slide Number Placeholder 3"/>
          <p:cNvSpPr>
            <a:spLocks noGrp="1"/>
          </p:cNvSpPr>
          <p:nvPr>
            <p:ph type="sldNum" sz="quarter" idx="10"/>
          </p:nvPr>
        </p:nvSpPr>
        <p:spPr/>
        <p:txBody>
          <a:bodyPr/>
          <a:lstStyle/>
          <a:p>
            <a:fld id="{58B1BB6A-F914-4B73-90ED-4E922066D54E}" type="slidenum">
              <a:rPr lang="en-US" smtClean="0"/>
              <a:t>53</a:t>
            </a:fld>
            <a:endParaRPr lang="en-US"/>
          </a:p>
        </p:txBody>
      </p:sp>
    </p:spTree>
    <p:extLst>
      <p:ext uri="{BB962C8B-B14F-4D97-AF65-F5344CB8AC3E}">
        <p14:creationId xmlns:p14="http://schemas.microsoft.com/office/powerpoint/2010/main" val="2441621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A5ADD74-641D-4CFD-8B5F-2A804F940E1A}" type="datetime1">
              <a:rPr lang="en-US" smtClean="0"/>
              <a:t>3/28/17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869616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41696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9560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9725" indent="-282575" fontAlgn="base">
              <a:spcBef>
                <a:spcPts val="200"/>
              </a:spcBef>
              <a:spcAft>
                <a:spcPts val="600"/>
              </a:spcAft>
              <a:buClr>
                <a:srgbClr val="50B347"/>
              </a:buClr>
              <a:buSzPct val="100000"/>
              <a:buBlip>
                <a:blip r:embed="rId3"/>
              </a:buBlip>
              <a:tabLst>
                <a:tab pos="658368" algn="l"/>
              </a:tabLst>
            </a:pPr>
            <a:r>
              <a:rPr lang="en-US" sz="1200" dirty="0">
                <a:solidFill>
                  <a:srgbClr val="505050"/>
                </a:solidFill>
                <a:ea typeface="Segoe UI" pitchFamily="34" charset="0"/>
                <a:cs typeface="Segoe UI" pitchFamily="34" charset="0"/>
              </a:rPr>
              <a:t>All data has immediate or potential value</a:t>
            </a:r>
          </a:p>
          <a:p>
            <a:pPr marL="339725" indent="-282575" fontAlgn="base">
              <a:spcBef>
                <a:spcPts val="200"/>
              </a:spcBef>
              <a:spcAft>
                <a:spcPts val="600"/>
              </a:spcAft>
              <a:buClr>
                <a:srgbClr val="50B347"/>
              </a:buClr>
              <a:buSzPct val="100000"/>
              <a:buBlip>
                <a:blip r:embed="rId3"/>
              </a:buBlip>
              <a:tabLst>
                <a:tab pos="658368" algn="l"/>
              </a:tabLst>
            </a:pPr>
            <a:r>
              <a:rPr lang="en-US" sz="1200" dirty="0">
                <a:solidFill>
                  <a:srgbClr val="505050"/>
                </a:solidFill>
                <a:ea typeface="Segoe UI" pitchFamily="34" charset="0"/>
                <a:cs typeface="Segoe UI" pitchFamily="34" charset="0"/>
              </a:rPr>
              <a:t>This leads to data hoarding—all data is stored indefinitely</a:t>
            </a:r>
          </a:p>
          <a:p>
            <a:pPr marL="339725" indent="-282575" fontAlgn="base">
              <a:spcBef>
                <a:spcPts val="200"/>
              </a:spcBef>
              <a:spcAft>
                <a:spcPts val="600"/>
              </a:spcAft>
              <a:buClr>
                <a:srgbClr val="50B347"/>
              </a:buClr>
              <a:buSzPct val="100000"/>
              <a:buBlip>
                <a:blip r:embed="rId3"/>
              </a:buBlip>
              <a:tabLst>
                <a:tab pos="658368" algn="l"/>
              </a:tabLst>
            </a:pPr>
            <a:r>
              <a:rPr lang="en-US" sz="1200" dirty="0">
                <a:solidFill>
                  <a:srgbClr val="505050"/>
                </a:solidFill>
                <a:ea typeface="Segoe UI" pitchFamily="34" charset="0"/>
                <a:cs typeface="Segoe UI" pitchFamily="34" charset="0"/>
              </a:rPr>
              <a:t>With an unknown future, there is no defined schema. Data is prepared and stored in </a:t>
            </a:r>
            <a:r>
              <a:rPr lang="en-US" sz="1200" i="1" dirty="0">
                <a:solidFill>
                  <a:srgbClr val="505050"/>
                </a:solidFill>
                <a:ea typeface="Segoe UI" pitchFamily="34" charset="0"/>
                <a:cs typeface="Segoe UI" pitchFamily="34" charset="0"/>
              </a:rPr>
              <a:t>native format; </a:t>
            </a:r>
            <a:r>
              <a:rPr lang="en-US" sz="1200" dirty="0">
                <a:solidFill>
                  <a:srgbClr val="505050"/>
                </a:solidFill>
                <a:ea typeface="Segoe UI" pitchFamily="34" charset="0"/>
                <a:cs typeface="Segoe UI" pitchFamily="34" charset="0"/>
              </a:rPr>
              <a:t>No upfront transformation or aggregation</a:t>
            </a:r>
          </a:p>
          <a:p>
            <a:pPr marL="339725" indent="-282575" fontAlgn="base">
              <a:spcBef>
                <a:spcPts val="200"/>
              </a:spcBef>
              <a:spcAft>
                <a:spcPts val="600"/>
              </a:spcAft>
              <a:buClr>
                <a:srgbClr val="50B347"/>
              </a:buClr>
              <a:buSzPct val="100000"/>
              <a:buBlip>
                <a:blip r:embed="rId3"/>
              </a:buBlip>
              <a:tabLst>
                <a:tab pos="658368" algn="l"/>
              </a:tabLst>
            </a:pPr>
            <a:r>
              <a:rPr lang="en-US" sz="1200" dirty="0">
                <a:solidFill>
                  <a:srgbClr val="505050"/>
                </a:solidFill>
                <a:ea typeface="Segoe UI" pitchFamily="34" charset="0"/>
                <a:cs typeface="Segoe UI" pitchFamily="34" charset="0"/>
              </a:rPr>
              <a:t>Schema is imposed and transformations are done at query time</a:t>
            </a:r>
            <a:br>
              <a:rPr lang="en-US" sz="1200" dirty="0">
                <a:solidFill>
                  <a:srgbClr val="505050"/>
                </a:solidFill>
                <a:ea typeface="Segoe UI" pitchFamily="34" charset="0"/>
                <a:cs typeface="Segoe UI" pitchFamily="34" charset="0"/>
              </a:rPr>
            </a:br>
            <a:r>
              <a:rPr lang="en-US" sz="1200" i="1" dirty="0">
                <a:solidFill>
                  <a:srgbClr val="505050"/>
                </a:solidFill>
                <a:ea typeface="Segoe UI" pitchFamily="34" charset="0"/>
                <a:cs typeface="Segoe UI" pitchFamily="34" charset="0"/>
              </a:rPr>
              <a:t>(schema-on-read). </a:t>
            </a:r>
            <a:r>
              <a:rPr lang="en-US" sz="1200" dirty="0">
                <a:solidFill>
                  <a:srgbClr val="505050"/>
                </a:solidFill>
                <a:ea typeface="Segoe UI" pitchFamily="34" charset="0"/>
                <a:cs typeface="Segoe UI" pitchFamily="34" charset="0"/>
              </a:rPr>
              <a:t>Applications and users interpret the data as they see fit.</a:t>
            </a:r>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8991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7766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65801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13941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2.png"/><Relationship Id="rId8"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 Id="rId3" Type="http://schemas.microsoft.com/office/2007/relationships/hdphoto" Target="../media/hdphoto1.wdp"/></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 Id="rId3" Type="http://schemas.microsoft.com/office/2007/relationships/hdphoto" Target="../media/hdphoto1.wdp"/></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 Id="rId3" Type="http://schemas.microsoft.com/office/2007/relationships/hdphoto" Target="../media/hdphoto1.wdp"/></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 Id="rId3" Type="http://schemas.microsoft.com/office/2007/relationships/hdphoto" Target="../media/hdphoto1.wdp"/></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 Id="rId3" Type="http://schemas.microsoft.com/office/2007/relationships/hdphoto" Target="../media/hdphoto1.wdp"/></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 Id="rId3" Type="http://schemas.microsoft.com/office/2007/relationships/hdphoto" Target="../media/hdphoto1.wdp"/></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4.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png"/><Relationship Id="rId3" Type="http://schemas.microsoft.com/office/2007/relationships/hdphoto" Target="../media/hdphoto1.wdp"/></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4.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5.jpeg"/><Relationship Id="rId3"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6.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7.jp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6.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Master" Target="../slideMasters/slideMaster17.xml"/><Relationship Id="rId2" Type="http://schemas.openxmlformats.org/officeDocument/2006/relationships/image" Target="../media/image16.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emf"/></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emf"/></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emf"/></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7.jpg"/><Relationship Id="rId3"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7.jpg"/><Relationship Id="rId3" Type="http://schemas.openxmlformats.org/officeDocument/2006/relationships/image" Target="../media/image18.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emf"/></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5.jpe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6.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7.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7.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6.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8.tiff"/></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7.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7.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9.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6.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30.jpe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3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33.png"/><Relationship Id="rId3" Type="http://schemas.openxmlformats.org/officeDocument/2006/relationships/image" Target="../media/image34.emf"/></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35.png"/><Relationship Id="rId3" Type="http://schemas.openxmlformats.org/officeDocument/2006/relationships/image" Target="../media/image36.jp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37.jp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6.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38.emf"/></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amp; Photo Purp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6029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Blank 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Small Title Only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25156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Section Title Pur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534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9115187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40253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Gray">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Only Purpl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412884180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9202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85329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4398938"/>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Title &amp; 8 Categories">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9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504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hoto &amp; Content Only">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1371428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678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2339137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01405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99179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397413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1551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8639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861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27173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mall 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63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58396844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60643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44870787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601239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0977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43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6690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8279833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808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mp; photo">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9715751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75646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6824939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547098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mp; 4 Categories">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4111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915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26444448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873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34553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8530" r="16372"/>
          <a:stretch/>
        </p:blipFill>
        <p:spPr>
          <a:xfrm>
            <a:off x="262937" y="832966"/>
            <a:ext cx="9960563"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b="8167"/>
          <a:stretch/>
        </p:blipFill>
        <p:spPr>
          <a:xfrm>
            <a:off x="2257797" y="328911"/>
            <a:ext cx="9915740" cy="5855990"/>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Dark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57140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230623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89306842"/>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mall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716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61980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0097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59140116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638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73139491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41860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867363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8481800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3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Title 1">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
        <p:nvSpPr>
          <p:cNvPr id="14" name="Rectangle 13"/>
          <p:cNvSpPr/>
          <p:nvPr userDrawn="1"/>
        </p:nvSpPr>
        <p:spPr bwMode="auto">
          <a:xfrm>
            <a:off x="10206038" y="6213475"/>
            <a:ext cx="1955800" cy="4841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4601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96406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33042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3773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925585766"/>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38473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83920855"/>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4800">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dirty="0"/>
              <a:t>Click to edit Master text styles</a:t>
            </a:r>
          </a:p>
        </p:txBody>
      </p:sp>
    </p:spTree>
    <p:extLst>
      <p:ext uri="{BB962C8B-B14F-4D97-AF65-F5344CB8AC3E}">
        <p14:creationId xmlns:p14="http://schemas.microsoft.com/office/powerpoint/2010/main" val="4112481091"/>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806925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37179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2165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82565134"/>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34178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7365548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9713745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158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78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61155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99119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Title 3">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3/28/17</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37216047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563970"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1275028035"/>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8" y="1350963"/>
            <a:ext cx="4598987" cy="4923425"/>
          </a:xfrm>
        </p:spPr>
        <p:txBody>
          <a:bodyPr/>
          <a:lstStyle>
            <a:lvl1pPr marL="0" indent="0">
              <a:lnSpc>
                <a:spcPct val="100000"/>
              </a:lnSpc>
              <a:spcBef>
                <a:spcPts val="2000"/>
              </a:spcBef>
              <a:buFontTx/>
              <a:buNone/>
              <a:defRPr sz="3200">
                <a:solidFill>
                  <a:srgbClr val="C00000"/>
                </a:solidFill>
              </a:defRPr>
            </a:lvl1pPr>
            <a:lvl2pPr marL="342900" indent="0">
              <a:lnSpc>
                <a:spcPct val="100000"/>
              </a:lnSpc>
              <a:spcBef>
                <a:spcPts val="2000"/>
              </a:spcBef>
              <a:buFontTx/>
              <a:buNone/>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22948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987213" y="6682039"/>
            <a:ext cx="376411" cy="28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4143806" rtl="0" eaLnBrk="1" fontAlgn="base" hangingPunct="1">
              <a:spcBef>
                <a:spcPct val="0"/>
              </a:spcBef>
              <a:spcAft>
                <a:spcPct val="0"/>
              </a:spcAft>
              <a:defRPr lang="en-US" sz="2856"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74642" y="1212851"/>
            <a:ext cx="11887198" cy="1503040"/>
          </a:xfrm>
          <a:prstGeom prst="rect">
            <a:avLst/>
          </a:prstGeom>
        </p:spPr>
        <p:txBody>
          <a:bodyPr rtlCol="0"/>
          <a:lstStyle>
            <a:lvl1pPr>
              <a:buClrTx/>
              <a:buFont typeface="Wingdings" pitchFamily="2" charset="2"/>
              <a:buChar char="§"/>
              <a:defRPr sz="2040" b="1">
                <a:latin typeface="Calibri" pitchFamily="34" charset="0"/>
              </a:defRPr>
            </a:lvl1pPr>
            <a:lvl2pPr>
              <a:buClrTx/>
              <a:buFont typeface="Wingdings" pitchFamily="2" charset="2"/>
              <a:buChar char="o"/>
              <a:defRPr sz="1836" b="0">
                <a:latin typeface="Calibri Light" pitchFamily="34" charset="0"/>
              </a:defRPr>
            </a:lvl2pPr>
            <a:lvl3pPr>
              <a:buClrTx/>
              <a:buFont typeface="Wingdings" pitchFamily="2" charset="2"/>
              <a:buChar char="o"/>
              <a:defRPr sz="1632" b="0">
                <a:latin typeface="Calibri Light" pitchFamily="34" charset="0"/>
              </a:defRPr>
            </a:lvl3pPr>
            <a:lvl4pPr>
              <a:buClrTx/>
              <a:buFont typeface="Wingdings" pitchFamily="2" charset="2"/>
              <a:buChar char="o"/>
              <a:defRPr sz="1428" b="0">
                <a:latin typeface="Calibri Light" pitchFamily="34" charset="0"/>
              </a:defRPr>
            </a:lvl4pPr>
            <a:lvl5pPr>
              <a:buClrTx/>
              <a:buFont typeface="Wingdings" pitchFamily="2" charset="2"/>
              <a:buChar char="o"/>
              <a:defRPr sz="1224"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3666957"/>
      </p:ext>
    </p:extLst>
  </p:cSld>
  <p:clrMapOvr>
    <a:masterClrMapping/>
  </p:clrMapOvr>
  <p:transition>
    <p:fade/>
  </p:transition>
  <p:hf sldNum="0" hdr="0" ftr="0" dt="0"/>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8789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userDrawn="1">
  <p:cSld name="Mission Critical Section">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3" cy="1828800"/>
          </a:xfrm>
        </p:spPr>
        <p:txBody>
          <a:bodyPr/>
          <a:lstStyle>
            <a:lvl1pPr>
              <a:defRPr sz="6001" baseline="0"/>
            </a:lvl1pPr>
          </a:lstStyle>
          <a:p>
            <a:r>
              <a:rPr lang="en-US"/>
              <a:t>Click to edit Master title style</a:t>
            </a:r>
            <a:endParaRPr lang="en-US" dirty="0"/>
          </a:p>
        </p:txBody>
      </p:sp>
    </p:spTree>
    <p:extLst>
      <p:ext uri="{BB962C8B-B14F-4D97-AF65-F5344CB8AC3E}">
        <p14:creationId xmlns:p14="http://schemas.microsoft.com/office/powerpoint/2010/main" val="1746348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987213" y="6682039"/>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615229163"/>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638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36267890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954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8171" y="5438603"/>
            <a:ext cx="881733" cy="192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Title &amp; Photo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13011"/>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471691"/>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6921932"/>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Small Title Only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974595158"/>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717877"/>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8432769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79568388"/>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220232"/>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804408545"/>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63967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142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39316118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972872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179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10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41801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23073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604755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19399477"/>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3923913"/>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60771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5777"/>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907974487"/>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07540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839277"/>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199">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17795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37" y="-635"/>
            <a:ext cx="12435840" cy="6995160"/>
          </a:xfrm>
          <a:prstGeom prst="rect">
            <a:avLst/>
          </a:prstGeom>
        </p:spPr>
      </p:pic>
      <p:sp>
        <p:nvSpPr>
          <p:cNvPr id="2" name="Rectangle 1"/>
          <p:cNvSpPr/>
          <p:nvPr/>
        </p:nvSpPr>
        <p:spPr bwMode="auto">
          <a:xfrm>
            <a:off x="5757799" y="2145701"/>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1"/>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4"/>
            <a:ext cx="1686560" cy="363259"/>
          </a:xfrm>
          <a:prstGeom prst="rect">
            <a:avLst/>
          </a:prstGeom>
        </p:spPr>
      </p:pic>
    </p:spTree>
    <p:extLst>
      <p:ext uri="{BB962C8B-B14F-4D97-AF65-F5344CB8AC3E}">
        <p14:creationId xmlns:p14="http://schemas.microsoft.com/office/powerpoint/2010/main" val="228702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597" y="6164264"/>
            <a:ext cx="1686560" cy="363259"/>
          </a:xfrm>
          <a:prstGeom prst="rect">
            <a:avLst/>
          </a:prstGeom>
        </p:spPr>
      </p:pic>
    </p:spTree>
    <p:extLst>
      <p:ext uri="{BB962C8B-B14F-4D97-AF65-F5344CB8AC3E}">
        <p14:creationId xmlns:p14="http://schemas.microsoft.com/office/powerpoint/2010/main" val="398947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2"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401" spc="-101"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397379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2"/>
                    </a:gs>
                    <a:gs pos="99000">
                      <a:schemeClr val="tx2"/>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173325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915693"/>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6566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743821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451403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19468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70996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240681"/>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606309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5"/>
            <a:ext cx="10058400"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8150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85746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34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7929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9525056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2212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576211"/>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363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08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403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7359390"/>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2"/>
            <a:ext cx="3278492" cy="704445"/>
          </a:xfrm>
          <a:prstGeom prst="rect">
            <a:avLst/>
          </a:prstGeom>
        </p:spPr>
      </p:pic>
    </p:spTree>
    <p:extLst>
      <p:ext uri="{BB962C8B-B14F-4D97-AF65-F5344CB8AC3E}">
        <p14:creationId xmlns:p14="http://schemas.microsoft.com/office/powerpoint/2010/main" val="2741623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0258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265044"/>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p:cSld name="Title Slide Photo_Option">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p:nvSpPr>
        <p:spPr bwMode="auto">
          <a:xfrm>
            <a:off x="457200" y="479427"/>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12864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034276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1"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199" y="6149342"/>
            <a:ext cx="1707456" cy="365760"/>
          </a:xfrm>
          <a:prstGeom prst="rect">
            <a:avLst/>
          </a:prstGeom>
        </p:spPr>
      </p:pic>
      <p:sp>
        <p:nvSpPr>
          <p:cNvPr id="8" name="Rectangle 7"/>
          <p:cNvSpPr/>
          <p:nvPr/>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347273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9615475"/>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7682280"/>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92663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6592363"/>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28066455"/>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1"/>
            <a:ext cx="10058400"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70552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59717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19219089"/>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5935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62351"/>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7871919"/>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2901752"/>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7"/>
            <a:ext cx="5486399" cy="2013500"/>
          </a:xfrm>
        </p:spPr>
        <p:txBody>
          <a:bodyPr>
            <a:spAutoFit/>
          </a:bodyPr>
          <a:lstStyle>
            <a:lvl1pPr>
              <a:defRPr sz="660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7"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73137327"/>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59618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317963"/>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337181"/>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55308"/>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749637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4028479802"/>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7937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762636147"/>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2527913184"/>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741778"/>
            <a:ext cx="6477854" cy="1868204"/>
          </a:xfrm>
        </p:spPr>
        <p:txBody>
          <a:bodyPr/>
          <a:lstStyle>
            <a:lvl1pPr marL="0" indent="0">
              <a:spcBef>
                <a:spcPts val="1801"/>
              </a:spcBef>
              <a:buNone/>
              <a:defRPr sz="3600">
                <a:solidFill>
                  <a:schemeClr val="accent1"/>
                </a:solidFill>
              </a:defRPr>
            </a:lvl1pPr>
            <a:lvl2pPr marL="0" indent="0">
              <a:buFontTx/>
              <a:buNone/>
              <a:defRPr sz="2001"/>
            </a:lvl2pPr>
            <a:lvl3pPr marL="228638" indent="0">
              <a:buNone/>
              <a:defRPr sz="1801"/>
            </a:lvl3pPr>
            <a:lvl4pPr marL="457274" indent="0">
              <a:buNone/>
              <a:defRPr sz="1599"/>
            </a:lvl4pPr>
            <a:lvl5pPr marL="685912" indent="0">
              <a:buNone/>
              <a:defRPr sz="15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2391841156"/>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8332" y="489473"/>
            <a:ext cx="1552931" cy="332660"/>
          </a:xfrm>
          <a:prstGeom prst="rect">
            <a:avLst/>
          </a:prstGeom>
        </p:spPr>
      </p:pic>
      <p:sp>
        <p:nvSpPr>
          <p:cNvPr id="7" name="Rectangle 6"/>
          <p:cNvSpPr/>
          <p:nvPr userDrawn="1"/>
        </p:nvSpPr>
        <p:spPr bwMode="invGray">
          <a:xfrm>
            <a:off x="-1" y="6034405"/>
            <a:ext cx="8393252" cy="960120"/>
          </a:xfrm>
          <a:prstGeom prst="rect">
            <a:avLst/>
          </a:pr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8" name="Rectangle 7"/>
          <p:cNvSpPr/>
          <p:nvPr userDrawn="1"/>
        </p:nvSpPr>
        <p:spPr bwMode="invGray">
          <a:xfrm>
            <a:off x="8393251" y="6034405"/>
            <a:ext cx="4042588" cy="9601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pic>
        <p:nvPicPr>
          <p:cNvPr id="9" name="Picture 8"/>
          <p:cNvPicPr>
            <a:picLocks noChangeAspect="1"/>
          </p:cNvPicPr>
          <p:nvPr userDrawn="1"/>
        </p:nvPicPr>
        <p:blipFill>
          <a:blip r:embed="rId3"/>
          <a:stretch>
            <a:fillRect/>
          </a:stretch>
        </p:blipFill>
        <p:spPr bwMode="white">
          <a:xfrm>
            <a:off x="274638" y="6344523"/>
            <a:ext cx="3178048" cy="397256"/>
          </a:xfrm>
          <a:prstGeom prst="rect">
            <a:avLst/>
          </a:prstGeom>
        </p:spPr>
      </p:pic>
      <p:pic>
        <p:nvPicPr>
          <p:cNvPr id="10" name="Picture 9"/>
          <p:cNvPicPr>
            <a:picLocks noChangeAspect="1"/>
          </p:cNvPicPr>
          <p:nvPr userDrawn="1"/>
        </p:nvPicPr>
        <p:blipFill>
          <a:blip r:embed="rId4"/>
          <a:stretch>
            <a:fillRect/>
          </a:stretch>
        </p:blipFill>
        <p:spPr bwMode="white">
          <a:xfrm>
            <a:off x="9933750" y="6542215"/>
            <a:ext cx="2228088" cy="155448"/>
          </a:xfrm>
          <a:prstGeom prst="rect">
            <a:avLst/>
          </a:prstGeom>
        </p:spPr>
      </p:pic>
      <p:pic>
        <p:nvPicPr>
          <p:cNvPr id="12" name="Picture 11"/>
          <p:cNvPicPr>
            <a:picLocks noChangeAspect="1"/>
          </p:cNvPicPr>
          <p:nvPr userDrawn="1"/>
        </p:nvPicPr>
        <p:blipFill>
          <a:blip r:embed="rId5"/>
          <a:stretch>
            <a:fillRect/>
          </a:stretch>
        </p:blipFill>
        <p:spPr>
          <a:xfrm>
            <a:off x="10333039" y="1759921"/>
            <a:ext cx="1319702" cy="2743200"/>
          </a:xfrm>
          <a:prstGeom prst="rect">
            <a:avLst/>
          </a:prstGeom>
        </p:spPr>
      </p:pic>
      <p:sp>
        <p:nvSpPr>
          <p:cNvPr id="13" name="Text Placeholder 4"/>
          <p:cNvSpPr>
            <a:spLocks noGrp="1"/>
          </p:cNvSpPr>
          <p:nvPr>
            <p:ph type="body" sz="quarter" idx="12" hasCustomPrompt="1"/>
          </p:nvPr>
        </p:nvSpPr>
        <p:spPr bwMode="white">
          <a:xfrm>
            <a:off x="276540" y="397777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703" y="214047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93350380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45603" y="2125663"/>
            <a:ext cx="10056812" cy="1828800"/>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45602" y="3955356"/>
            <a:ext cx="10058401"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3356156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2134946"/>
            <a:ext cx="10056812"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5" name="Picture 4"/>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1337536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pic>
        <p:nvPicPr>
          <p:cNvPr id="9" name="Picture 8"/>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703954177"/>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343569"/>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604168"/>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86956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15354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777077"/>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67128"/>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6912288"/>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864292"/>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6921537"/>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684362512"/>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253340883"/>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92950028"/>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85806881"/>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1050828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49829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59046772"/>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4036750214"/>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143787"/>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821414"/>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278556"/>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40218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61458"/>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8"/>
            <a:ext cx="12451397" cy="6995160"/>
          </a:xfrm>
          <a:prstGeom prst="rect">
            <a:avLst/>
          </a:prstGeom>
        </p:spPr>
      </p:pic>
    </p:spTree>
    <p:extLst>
      <p:ext uri="{BB962C8B-B14F-4D97-AF65-F5344CB8AC3E}">
        <p14:creationId xmlns:p14="http://schemas.microsoft.com/office/powerpoint/2010/main" val="2803122468"/>
      </p:ext>
    </p:extLst>
  </p:cSld>
  <p:clrMapOvr>
    <a:masterClrMapping/>
  </p:clrMapOvr>
  <p:transition spd="med">
    <p:wipe dir="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1_Blank">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637" y="6605723"/>
            <a:ext cx="916136" cy="199997"/>
          </a:xfrm>
          <a:prstGeom prst="rect">
            <a:avLst/>
          </a:prstGeom>
        </p:spPr>
      </p:pic>
    </p:spTree>
    <p:extLst>
      <p:ext uri="{BB962C8B-B14F-4D97-AF65-F5344CB8AC3E}">
        <p14:creationId xmlns:p14="http://schemas.microsoft.com/office/powerpoint/2010/main" val="215339088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856"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48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defTabSz="931684"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pic>
        <p:nvPicPr>
          <p:cNvPr id="8" name="Picture 7"/>
          <p:cNvPicPr>
            <a:picLocks noChangeAspect="1"/>
          </p:cNvPicPr>
          <p:nvPr userDrawn="1"/>
        </p:nvPicPr>
        <p:blipFill>
          <a:blip r:embed="rId2"/>
          <a:stretch>
            <a:fillRect/>
          </a:stretch>
        </p:blipFill>
        <p:spPr>
          <a:xfrm>
            <a:off x="274638" y="6610619"/>
            <a:ext cx="916136" cy="195101"/>
          </a:xfrm>
          <a:prstGeom prst="rect">
            <a:avLst/>
          </a:prstGeom>
        </p:spPr>
      </p:pic>
    </p:spTree>
    <p:extLst>
      <p:ext uri="{BB962C8B-B14F-4D97-AF65-F5344CB8AC3E}">
        <p14:creationId xmlns:p14="http://schemas.microsoft.com/office/powerpoint/2010/main" val="30952608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dirty="0"/>
          </a:p>
        </p:txBody>
      </p:sp>
      <p:sp>
        <p:nvSpPr>
          <p:cNvPr id="3" name="Slide Number Placeholder 2"/>
          <p:cNvSpPr>
            <a:spLocks noGrp="1"/>
          </p:cNvSpPr>
          <p:nvPr>
            <p:ph type="sldNum" sz="quarter" idx="11"/>
          </p:nvPr>
        </p:nvSpPr>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a:blip r:embed="rId2"/>
          <a:stretch>
            <a:fillRect/>
          </a:stretch>
        </p:blipFill>
        <p:spPr>
          <a:xfrm>
            <a:off x="274638" y="6610619"/>
            <a:ext cx="916136" cy="195101"/>
          </a:xfrm>
          <a:prstGeom prst="rect">
            <a:avLst/>
          </a:prstGeom>
        </p:spPr>
      </p:pic>
    </p:spTree>
    <p:extLst>
      <p:ext uri="{BB962C8B-B14F-4D97-AF65-F5344CB8AC3E}">
        <p14:creationId xmlns:p14="http://schemas.microsoft.com/office/powerpoint/2010/main" val="81681624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96">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595101" y="6761308"/>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5" name="Picture 4"/>
          <p:cNvPicPr>
            <a:picLocks noChangeAspect="1"/>
          </p:cNvPicPr>
          <p:nvPr userDrawn="1"/>
        </p:nvPicPr>
        <p:blipFill>
          <a:blip r:embed="rId2"/>
          <a:stretch>
            <a:fillRect/>
          </a:stretch>
        </p:blipFill>
        <p:spPr>
          <a:xfrm>
            <a:off x="274638" y="6610619"/>
            <a:ext cx="916136" cy="195101"/>
          </a:xfrm>
          <a:prstGeom prst="rect">
            <a:avLst/>
          </a:prstGeom>
        </p:spPr>
      </p:pic>
    </p:spTree>
    <p:extLst>
      <p:ext uri="{BB962C8B-B14F-4D97-AF65-F5344CB8AC3E}">
        <p14:creationId xmlns:p14="http://schemas.microsoft.com/office/powerpoint/2010/main" val="60049754"/>
      </p:ext>
    </p:extLst>
  </p:cSld>
  <p:clrMapOvr>
    <a:masterClrMapping/>
  </p:clrMapOvr>
  <p:transition spd="med">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00205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96">
                <a:solidFill>
                  <a:schemeClr val="bg1"/>
                </a:solidFill>
              </a:defRPr>
            </a:lvl1pPr>
          </a:lstStyle>
          <a:p>
            <a:r>
              <a:rPr lang="en-US" dirty="0"/>
              <a:t>Click to edit Master title style</a:t>
            </a:r>
          </a:p>
        </p:txBody>
      </p:sp>
      <p:sp>
        <p:nvSpPr>
          <p:cNvPr id="6" name="Slide Number Placeholder 4"/>
          <p:cNvSpPr>
            <a:spLocks noGrp="1"/>
          </p:cNvSpPr>
          <p:nvPr>
            <p:ph type="sldNum" sz="quarter" idx="4"/>
          </p:nvPr>
        </p:nvSpPr>
        <p:spPr>
          <a:xfrm>
            <a:off x="11595101" y="6761308"/>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637" y="6605723"/>
            <a:ext cx="916136" cy="199997"/>
          </a:xfrm>
          <a:prstGeom prst="rect">
            <a:avLst/>
          </a:prstGeom>
        </p:spPr>
      </p:pic>
      <p:sp>
        <p:nvSpPr>
          <p:cNvPr id="8"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856" kern="1200" smtClean="0">
                <a:solidFill>
                  <a:schemeClr val="bg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Tree>
    <p:extLst>
      <p:ext uri="{BB962C8B-B14F-4D97-AF65-F5344CB8AC3E}">
        <p14:creationId xmlns:p14="http://schemas.microsoft.com/office/powerpoint/2010/main" val="118146419"/>
      </p:ext>
    </p:extLst>
  </p:cSld>
  <p:clrMapOvr>
    <a:masterClrMapping/>
  </p:clrMapOvr>
  <p:transition spd="med">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5237"/>
          <a:stretch/>
        </p:blipFill>
        <p:spPr>
          <a:xfrm flipH="1">
            <a:off x="0" y="-36813"/>
            <a:ext cx="12436475" cy="7031339"/>
          </a:xfrm>
          <a:prstGeom prst="rect">
            <a:avLst/>
          </a:prstGeom>
        </p:spPr>
      </p:pic>
    </p:spTree>
    <p:extLst>
      <p:ext uri="{BB962C8B-B14F-4D97-AF65-F5344CB8AC3E}">
        <p14:creationId xmlns:p14="http://schemas.microsoft.com/office/powerpoint/2010/main" val="2495329184"/>
      </p:ext>
    </p:extLst>
  </p:cSld>
  <p:clrMapOvr>
    <a:masterClrMapping/>
  </p:clrMapOvr>
  <p:transition spd="med">
    <p:wipe dir="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72274" y="1309818"/>
            <a:ext cx="11889564" cy="2059025"/>
          </a:xfrm>
        </p:spPr>
        <p:txBody>
          <a:bodyPr/>
          <a:lstStyle>
            <a:lvl1pPr marL="0" indent="0">
              <a:buNone/>
              <a:defRPr sz="4080">
                <a:gradFill>
                  <a:gsLst>
                    <a:gs pos="2920">
                      <a:schemeClr val="tx2"/>
                    </a:gs>
                    <a:gs pos="39000">
                      <a:schemeClr val="tx2"/>
                    </a:gs>
                  </a:gsLst>
                  <a:lin ang="5400000" scaled="0"/>
                </a:gradFill>
              </a:defRPr>
            </a:lvl1pPr>
            <a:lvl2pPr marL="28569" indent="0">
              <a:buNone/>
              <a:defRPr sz="2040"/>
            </a:lvl2pPr>
            <a:lvl3pPr marL="223795" indent="0">
              <a:buNone/>
              <a:defRPr sz="2040"/>
            </a:lvl3pPr>
            <a:lvl4pPr marL="476159" indent="0">
              <a:buNone/>
              <a:defRPr sz="1836"/>
            </a:lvl4pPr>
            <a:lvl5pPr marL="739632" indent="0">
              <a:buNone/>
              <a:defRPr sz="183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11595101" y="6761308"/>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
          <a:stretch>
            <a:fillRect/>
          </a:stretch>
        </p:blipFill>
        <p:spPr>
          <a:xfrm>
            <a:off x="274638" y="6610619"/>
            <a:ext cx="916136" cy="195101"/>
          </a:xfrm>
          <a:prstGeom prst="rect">
            <a:avLst/>
          </a:prstGeom>
        </p:spPr>
      </p:pic>
    </p:spTree>
    <p:extLst>
      <p:ext uri="{BB962C8B-B14F-4D97-AF65-F5344CB8AC3E}">
        <p14:creationId xmlns:p14="http://schemas.microsoft.com/office/powerpoint/2010/main" val="981967006"/>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6"/>
            <a:ext cx="11888787" cy="917575"/>
          </a:xfrm>
        </p:spPr>
        <p:txBody>
          <a:bodyPr/>
          <a:lstStyle>
            <a:lvl1pPr>
              <a:defRPr/>
            </a:lvl1pPr>
          </a:lstStyle>
          <a:p>
            <a:r>
              <a:rPr lang="en-US" dirty="0"/>
              <a:t>Slide for Developer Code</a:t>
            </a:r>
          </a:p>
        </p:txBody>
      </p:sp>
      <p:sp>
        <p:nvSpPr>
          <p:cNvPr id="3" name="Rectangle 2"/>
          <p:cNvSpPr/>
          <p:nvPr/>
        </p:nvSpPr>
        <p:spPr bwMode="hidden">
          <a:xfrm>
            <a:off x="1" y="1178953"/>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476625"/>
            <a:ext cx="11378776" cy="2131353"/>
          </a:xfrm>
        </p:spPr>
        <p:txBody>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7" indent="0">
              <a:buNone/>
              <a:defRPr sz="1836">
                <a:gradFill>
                  <a:gsLst>
                    <a:gs pos="1250">
                      <a:srgbClr val="000000"/>
                    </a:gs>
                    <a:gs pos="100000">
                      <a:srgbClr val="000000"/>
                    </a:gs>
                  </a:gsLst>
                  <a:lin ang="5400000" scaled="0"/>
                </a:gradFill>
                <a:latin typeface="Consolas" pitchFamily="49" charset="0"/>
                <a:cs typeface="Consolas" pitchFamily="49" charset="0"/>
              </a:defRPr>
            </a:lvl2pPr>
            <a:lvl3pPr marL="584494" indent="0">
              <a:buNone/>
              <a:defRPr sz="1632">
                <a:gradFill>
                  <a:gsLst>
                    <a:gs pos="1250">
                      <a:srgbClr val="000000"/>
                    </a:gs>
                    <a:gs pos="100000">
                      <a:srgbClr val="000000"/>
                    </a:gs>
                  </a:gsLst>
                  <a:lin ang="5400000" scaled="0"/>
                </a:gradFill>
                <a:latin typeface="Consolas" pitchFamily="49" charset="0"/>
                <a:cs typeface="Consolas" pitchFamily="49" charset="0"/>
              </a:defRPr>
            </a:lvl3pPr>
            <a:lvl4pPr marL="814406" indent="0">
              <a:buNone/>
              <a:defRPr sz="1428">
                <a:gradFill>
                  <a:gsLst>
                    <a:gs pos="1250">
                      <a:srgbClr val="000000"/>
                    </a:gs>
                    <a:gs pos="100000">
                      <a:srgbClr val="000000"/>
                    </a:gs>
                  </a:gsLst>
                  <a:lin ang="5400000" scaled="0"/>
                </a:gradFill>
                <a:latin typeface="Consolas" pitchFamily="49" charset="0"/>
                <a:cs typeface="Consolas" pitchFamily="49" charset="0"/>
              </a:defRPr>
            </a:lvl4pPr>
            <a:lvl5pPr marL="1050795" indent="0">
              <a:buNone/>
              <a:defRPr sz="1428">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4"/>
          <p:cNvSpPr>
            <a:spLocks noGrp="1"/>
          </p:cNvSpPr>
          <p:nvPr>
            <p:ph type="sldNum" sz="quarter" idx="4"/>
          </p:nvPr>
        </p:nvSpPr>
        <p:spPr>
          <a:xfrm>
            <a:off x="11595101" y="6761308"/>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7" name="Picture 6"/>
          <p:cNvPicPr>
            <a:picLocks noChangeAspect="1"/>
          </p:cNvPicPr>
          <p:nvPr userDrawn="1"/>
        </p:nvPicPr>
        <p:blipFill>
          <a:blip r:embed="rId2"/>
          <a:stretch>
            <a:fillRect/>
          </a:stretch>
        </p:blipFill>
        <p:spPr>
          <a:xfrm>
            <a:off x="274638" y="6610619"/>
            <a:ext cx="916136" cy="195101"/>
          </a:xfrm>
          <a:prstGeom prst="rect">
            <a:avLst/>
          </a:prstGeom>
        </p:spPr>
      </p:pic>
    </p:spTree>
    <p:extLst>
      <p:ext uri="{BB962C8B-B14F-4D97-AF65-F5344CB8AC3E}">
        <p14:creationId xmlns:p14="http://schemas.microsoft.com/office/powerpoint/2010/main" val="18435909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2_Blank">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10838" t="27302" r="9446" b="26762"/>
          <a:stretch/>
        </p:blipFill>
        <p:spPr>
          <a:xfrm>
            <a:off x="468438" y="3207650"/>
            <a:ext cx="3392051" cy="718911"/>
          </a:xfrm>
          <a:prstGeom prst="rect">
            <a:avLst/>
          </a:prstGeom>
        </p:spPr>
      </p:pic>
    </p:spTree>
    <p:extLst>
      <p:ext uri="{BB962C8B-B14F-4D97-AF65-F5344CB8AC3E}">
        <p14:creationId xmlns:p14="http://schemas.microsoft.com/office/powerpoint/2010/main" val="11592563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userDrawn="1">
  <p:cSld name="1_Section Title Accent Color 2">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78" rtl="0" eaLnBrk="1" latinLnBrk="0" hangingPunct="1">
              <a:lnSpc>
                <a:spcPct val="90000"/>
              </a:lnSpc>
              <a:spcBef>
                <a:spcPct val="0"/>
              </a:spcBef>
              <a:buNone/>
              <a:defRPr lang="en-US" sz="6731" b="0" kern="1200" cap="none" spc="-10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637" y="6605723"/>
            <a:ext cx="916136" cy="199997"/>
          </a:xfrm>
          <a:prstGeom prst="rect">
            <a:avLst/>
          </a:prstGeom>
        </p:spPr>
      </p:pic>
    </p:spTree>
    <p:extLst>
      <p:ext uri="{BB962C8B-B14F-4D97-AF65-F5344CB8AC3E}">
        <p14:creationId xmlns:p14="http://schemas.microsoft.com/office/powerpoint/2010/main" val="1724039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595101" y="6565901"/>
            <a:ext cx="566738" cy="136525"/>
          </a:xfrm>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Tree>
    <p:extLst>
      <p:ext uri="{BB962C8B-B14F-4D97-AF65-F5344CB8AC3E}">
        <p14:creationId xmlns:p14="http://schemas.microsoft.com/office/powerpoint/2010/main" val="377324010"/>
      </p:ext>
    </p:extLst>
  </p:cSld>
  <p:clrMapOvr>
    <a:masterClrMapping/>
  </p:clrMapOvr>
  <p:transition spd="med">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74501771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0568"/>
            <a:ext cx="11887200" cy="2232727"/>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8" name="Slide Number Placeholder 4"/>
          <p:cNvSpPr>
            <a:spLocks noGrp="1"/>
          </p:cNvSpPr>
          <p:nvPr>
            <p:ph type="sldNum" sz="quarter" idx="4"/>
          </p:nvPr>
        </p:nvSpPr>
        <p:spPr>
          <a:xfrm>
            <a:off x="11595101" y="6761308"/>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3608068810"/>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2" y="3509753"/>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30456996"/>
      </p:ext>
    </p:extLst>
  </p:cSld>
  <p:clrMapOvr>
    <a:overrideClrMapping bg1="dk1" tx1="lt1" bg2="dk2" tx2="lt2" accent1="accent1" accent2="accent2" accent3="accent3" accent4="accent4" accent5="accent5" accent6="accent6" hlink="hlink" folHlink="folHlink"/>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13789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8481313"/>
      </p:ext>
    </p:extLst>
  </p:cSld>
  <p:clrMapOvr>
    <a:overrideClrMapping bg1="lt1" tx1="dk1" bg2="lt2" tx2="dk2" accent1="accent1" accent2="accent2" accent3="accent3" accent4="accent4" accent5="accent5" accent6="accent6" hlink="hlink" folHlink="folHlink"/>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05604"/>
          </a:xfrm>
        </p:spPr>
        <p:txBody>
          <a:bodyPr>
            <a:spAutoFit/>
          </a:bodyPr>
          <a:lstStyle>
            <a:lvl1pPr>
              <a:defRPr sz="3999"/>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5892557"/>
      </p:ext>
    </p:extLst>
  </p:cSld>
  <p:clrMapOvr>
    <a:overrideClrMapping bg1="lt1" tx1="dk1" bg2="lt2" tx2="dk2" accent1="accent1" accent2="accent2" accent3="accent3" accent4="accent4" accent5="accent5" accent6="accent6" hlink="hlink" folHlink="folHlink"/>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014782"/>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014782"/>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1755821"/>
      </p:ext>
    </p:extLst>
  </p:cSld>
  <p:clrMapOvr>
    <a:overrideClrMapping bg1="lt1" tx1="dk1" bg2="lt2" tx2="dk2" accent1="accent1" accent2="accent2" accent3="accent3" accent4="accent4" accent5="accent5" accent6="accent6" hlink="hlink" folHlink="folHlink"/>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82493"/>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82493"/>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8683594"/>
      </p:ext>
    </p:extLst>
  </p:cSld>
  <p:clrMapOvr>
    <a:overrideClrMapping bg1="lt1" tx1="dk1" bg2="lt2" tx2="dk2" accent1="accent1" accent2="accent2" accent3="accent3" accent4="accent4" accent5="accent5" accent6="accent6" hlink="hlink" folHlink="folHlink"/>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69954112"/>
      </p:ext>
    </p:extLst>
  </p:cSld>
  <p:clrMapOvr>
    <a:overrideClrMapping bg1="lt1" tx1="dk1" bg2="lt2" tx2="dk2" accent1="accent1" accent2="accent2" accent3="accent3" accent4="accent4" accent5="accent5" accent6="accent6" hlink="hlink" folHlink="folHlink"/>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828989805"/>
      </p:ext>
    </p:extLst>
  </p:cSld>
  <p:clrMapOvr>
    <a:overrideClrMapping bg1="lt1" tx1="dk1" bg2="lt2" tx2="dk2" accent1="accent1" accent2="accent2" accent3="accent3" accent4="accent4" accent5="accent5" accent6="accent6" hlink="hlink" folHlink="folHlink"/>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599" cy="787780"/>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00807168"/>
      </p:ext>
    </p:extLst>
  </p:cSld>
  <p:clrMapOvr>
    <a:overrideClrMapping bg1="dk1" tx1="lt1" bg2="dk2" tx2="lt2" accent1="accent1" accent2="accent2" accent3="accent3" accent4="accent4" accent5="accent5" accent6="accent6" hlink="hlink" folHlink="folHlink"/>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4718213"/>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31110555"/>
      </p:ext>
    </p:extLst>
  </p:cSld>
  <p:clrMapOvr>
    <a:overrideClrMapping bg1="lt1" tx1="dk1" bg2="lt2" tx2="dk2" accent1="accent1" accent2="accent2" accent3="accent3" accent4="accent4" accent5="accent5" accent6="accent6" hlink="hlink" folHlink="folHlink"/>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524413"/>
      </p:ext>
    </p:extLst>
  </p:cSld>
  <p:clrMapOvr>
    <a:overrideClrMapping bg1="lt1" tx1="dk1" bg2="lt2" tx2="dk2" accent1="accent1" accent2="accent2" accent3="accent3" accent4="accent4" accent5="accent5" accent6="accent6" hlink="hlink" folHlink="folHlink"/>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1_Blank">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637" y="6605723"/>
            <a:ext cx="916136" cy="199997"/>
          </a:xfrm>
          <a:prstGeom prst="rect">
            <a:avLst/>
          </a:prstGeom>
        </p:spPr>
      </p:pic>
    </p:spTree>
    <p:extLst>
      <p:ext uri="{BB962C8B-B14F-4D97-AF65-F5344CB8AC3E}">
        <p14:creationId xmlns:p14="http://schemas.microsoft.com/office/powerpoint/2010/main" val="495768436"/>
      </p:ext>
    </p:extLst>
  </p:cSld>
  <p:clrMapOvr>
    <a:overrideClrMapping bg1="lt1" tx1="dk1" bg2="lt2" tx2="dk2" accent1="accent1" accent2="accent2" accent3="accent3" accent4="accent4" accent5="accent5" accent6="accent6" hlink="hlink" folHlink="folHlink"/>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017813768"/>
      </p:ext>
    </p:extLst>
  </p:cSld>
  <p:clrMapOvr>
    <a:overrideClrMapping bg1="dk1" tx1="lt1" bg2="dk2" tx2="lt2" accent1="accent1" accent2="accent2" accent3="accent3" accent4="accent4" accent5="accent5" accent6="accent6" hlink="hlink" folHlink="folHlink"/>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2">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78" rtl="0" eaLnBrk="1" latinLnBrk="0" hangingPunct="1">
              <a:lnSpc>
                <a:spcPct val="90000"/>
              </a:lnSpc>
              <a:spcBef>
                <a:spcPct val="0"/>
              </a:spcBef>
              <a:buNone/>
              <a:defRPr lang="en-US" sz="6731" b="0" kern="1200" cap="none" spc="-10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637" y="6605723"/>
            <a:ext cx="916136" cy="199997"/>
          </a:xfrm>
          <a:prstGeom prst="rect">
            <a:avLst/>
          </a:prstGeom>
        </p:spPr>
      </p:pic>
    </p:spTree>
    <p:extLst>
      <p:ext uri="{BB962C8B-B14F-4D97-AF65-F5344CB8AC3E}">
        <p14:creationId xmlns:p14="http://schemas.microsoft.com/office/powerpoint/2010/main" val="28035943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6260663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056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74599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92004690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161939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6700561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ull Quote 1">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6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1987147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1248851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ull Quote 2">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464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amp; Photo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087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537839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Small Title Only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5869351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25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787269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124470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8103669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405772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654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1899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2147401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8753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amp; Photo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Te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mall Title Only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103714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Te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9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826638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urpl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320" y="6748291"/>
            <a:ext cx="852649" cy="18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 Only Teal">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942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 Purpl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82.xml"/><Relationship Id="rId20" Type="http://schemas.openxmlformats.org/officeDocument/2006/relationships/theme" Target="../theme/theme10.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slideLayout" Target="../slideLayouts/slideLayout187.xml"/><Relationship Id="rId15" Type="http://schemas.openxmlformats.org/officeDocument/2006/relationships/slideLayout" Target="../slideLayouts/slideLayout188.xml"/><Relationship Id="rId16" Type="http://schemas.openxmlformats.org/officeDocument/2006/relationships/slideLayout" Target="../slideLayouts/slideLayout189.xml"/><Relationship Id="rId17" Type="http://schemas.openxmlformats.org/officeDocument/2006/relationships/slideLayout" Target="../slideLayouts/slideLayout190.xml"/><Relationship Id="rId18" Type="http://schemas.openxmlformats.org/officeDocument/2006/relationships/slideLayout" Target="../slideLayouts/slideLayout191.xml"/><Relationship Id="rId19" Type="http://schemas.openxmlformats.org/officeDocument/2006/relationships/slideLayout" Target="../slideLayouts/slideLayout192.xml"/><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201.xml"/><Relationship Id="rId20" Type="http://schemas.openxmlformats.org/officeDocument/2006/relationships/theme" Target="../theme/theme11.xml"/><Relationship Id="rId10" Type="http://schemas.openxmlformats.org/officeDocument/2006/relationships/slideLayout" Target="../slideLayouts/slideLayout202.xml"/><Relationship Id="rId11" Type="http://schemas.openxmlformats.org/officeDocument/2006/relationships/slideLayout" Target="../slideLayouts/slideLayout203.xml"/><Relationship Id="rId12" Type="http://schemas.openxmlformats.org/officeDocument/2006/relationships/slideLayout" Target="../slideLayouts/slideLayout204.xml"/><Relationship Id="rId13" Type="http://schemas.openxmlformats.org/officeDocument/2006/relationships/slideLayout" Target="../slideLayouts/slideLayout205.xml"/><Relationship Id="rId14" Type="http://schemas.openxmlformats.org/officeDocument/2006/relationships/slideLayout" Target="../slideLayouts/slideLayout206.xml"/><Relationship Id="rId15" Type="http://schemas.openxmlformats.org/officeDocument/2006/relationships/slideLayout" Target="../slideLayouts/slideLayout207.xml"/><Relationship Id="rId16" Type="http://schemas.openxmlformats.org/officeDocument/2006/relationships/slideLayout" Target="../slideLayouts/slideLayout208.xml"/><Relationship Id="rId17" Type="http://schemas.openxmlformats.org/officeDocument/2006/relationships/slideLayout" Target="../slideLayouts/slideLayout209.xml"/><Relationship Id="rId18" Type="http://schemas.openxmlformats.org/officeDocument/2006/relationships/slideLayout" Target="../slideLayouts/slideLayout210.xml"/><Relationship Id="rId19" Type="http://schemas.openxmlformats.org/officeDocument/2006/relationships/slideLayout" Target="../slideLayouts/slideLayout211.xml"/><Relationship Id="rId1" Type="http://schemas.openxmlformats.org/officeDocument/2006/relationships/slideLayout" Target="../slideLayouts/slideLayout193.xml"/><Relationship Id="rId2" Type="http://schemas.openxmlformats.org/officeDocument/2006/relationships/slideLayout" Target="../slideLayouts/slideLayout194.xml"/><Relationship Id="rId3" Type="http://schemas.openxmlformats.org/officeDocument/2006/relationships/slideLayout" Target="../slideLayouts/slideLayout195.xml"/><Relationship Id="rId4" Type="http://schemas.openxmlformats.org/officeDocument/2006/relationships/slideLayout" Target="../slideLayouts/slideLayout196.xml"/><Relationship Id="rId5" Type="http://schemas.openxmlformats.org/officeDocument/2006/relationships/slideLayout" Target="../slideLayouts/slideLayout197.xml"/><Relationship Id="rId6" Type="http://schemas.openxmlformats.org/officeDocument/2006/relationships/slideLayout" Target="../slideLayouts/slideLayout198.xml"/><Relationship Id="rId7" Type="http://schemas.openxmlformats.org/officeDocument/2006/relationships/slideLayout" Target="../slideLayouts/slideLayout199.xml"/><Relationship Id="rId8" Type="http://schemas.openxmlformats.org/officeDocument/2006/relationships/slideLayout" Target="../slideLayouts/slideLayout200.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220.xml"/><Relationship Id="rId20" Type="http://schemas.openxmlformats.org/officeDocument/2006/relationships/theme" Target="../theme/theme12.xml"/><Relationship Id="rId10" Type="http://schemas.openxmlformats.org/officeDocument/2006/relationships/slideLayout" Target="../slideLayouts/slideLayout221.xml"/><Relationship Id="rId11" Type="http://schemas.openxmlformats.org/officeDocument/2006/relationships/slideLayout" Target="../slideLayouts/slideLayout222.xml"/><Relationship Id="rId12" Type="http://schemas.openxmlformats.org/officeDocument/2006/relationships/slideLayout" Target="../slideLayouts/slideLayout223.xml"/><Relationship Id="rId13" Type="http://schemas.openxmlformats.org/officeDocument/2006/relationships/slideLayout" Target="../slideLayouts/slideLayout224.xml"/><Relationship Id="rId14" Type="http://schemas.openxmlformats.org/officeDocument/2006/relationships/slideLayout" Target="../slideLayouts/slideLayout225.xml"/><Relationship Id="rId15" Type="http://schemas.openxmlformats.org/officeDocument/2006/relationships/slideLayout" Target="../slideLayouts/slideLayout226.xml"/><Relationship Id="rId16" Type="http://schemas.openxmlformats.org/officeDocument/2006/relationships/slideLayout" Target="../slideLayouts/slideLayout227.xml"/><Relationship Id="rId17" Type="http://schemas.openxmlformats.org/officeDocument/2006/relationships/slideLayout" Target="../slideLayouts/slideLayout228.xml"/><Relationship Id="rId18" Type="http://schemas.openxmlformats.org/officeDocument/2006/relationships/slideLayout" Target="../slideLayouts/slideLayout229.xml"/><Relationship Id="rId19" Type="http://schemas.openxmlformats.org/officeDocument/2006/relationships/slideLayout" Target="../slideLayouts/slideLayout230.xml"/><Relationship Id="rId1" Type="http://schemas.openxmlformats.org/officeDocument/2006/relationships/slideLayout" Target="../slideLayouts/slideLayout212.xml"/><Relationship Id="rId2" Type="http://schemas.openxmlformats.org/officeDocument/2006/relationships/slideLayout" Target="../slideLayouts/slideLayout213.xml"/><Relationship Id="rId3" Type="http://schemas.openxmlformats.org/officeDocument/2006/relationships/slideLayout" Target="../slideLayouts/slideLayout214.xml"/><Relationship Id="rId4" Type="http://schemas.openxmlformats.org/officeDocument/2006/relationships/slideLayout" Target="../slideLayouts/slideLayout215.xml"/><Relationship Id="rId5" Type="http://schemas.openxmlformats.org/officeDocument/2006/relationships/slideLayout" Target="../slideLayouts/slideLayout216.xml"/><Relationship Id="rId6" Type="http://schemas.openxmlformats.org/officeDocument/2006/relationships/slideLayout" Target="../slideLayouts/slideLayout217.xml"/><Relationship Id="rId7" Type="http://schemas.openxmlformats.org/officeDocument/2006/relationships/slideLayout" Target="../slideLayouts/slideLayout218.xml"/><Relationship Id="rId8" Type="http://schemas.openxmlformats.org/officeDocument/2006/relationships/slideLayout" Target="../slideLayouts/slideLayout219.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39.xml"/><Relationship Id="rId20" Type="http://schemas.openxmlformats.org/officeDocument/2006/relationships/slideLayout" Target="../slideLayouts/slideLayout250.xml"/><Relationship Id="rId21" Type="http://schemas.openxmlformats.org/officeDocument/2006/relationships/slideLayout" Target="../slideLayouts/slideLayout251.xml"/><Relationship Id="rId22" Type="http://schemas.openxmlformats.org/officeDocument/2006/relationships/slideLayout" Target="../slideLayouts/slideLayout252.xml"/><Relationship Id="rId23" Type="http://schemas.openxmlformats.org/officeDocument/2006/relationships/slideLayout" Target="../slideLayouts/slideLayout253.xml"/><Relationship Id="rId24" Type="http://schemas.openxmlformats.org/officeDocument/2006/relationships/slideLayout" Target="../slideLayouts/slideLayout254.xml"/><Relationship Id="rId25" Type="http://schemas.openxmlformats.org/officeDocument/2006/relationships/slideLayout" Target="../slideLayouts/slideLayout255.xml"/><Relationship Id="rId26" Type="http://schemas.openxmlformats.org/officeDocument/2006/relationships/slideLayout" Target="../slideLayouts/slideLayout256.xml"/><Relationship Id="rId27" Type="http://schemas.openxmlformats.org/officeDocument/2006/relationships/slideLayout" Target="../slideLayouts/slideLayout257.xml"/><Relationship Id="rId28" Type="http://schemas.openxmlformats.org/officeDocument/2006/relationships/slideLayout" Target="../slideLayouts/slideLayout258.xml"/><Relationship Id="rId29" Type="http://schemas.openxmlformats.org/officeDocument/2006/relationships/theme" Target="../theme/theme13.xml"/><Relationship Id="rId10" Type="http://schemas.openxmlformats.org/officeDocument/2006/relationships/slideLayout" Target="../slideLayouts/slideLayout240.xml"/><Relationship Id="rId11" Type="http://schemas.openxmlformats.org/officeDocument/2006/relationships/slideLayout" Target="../slideLayouts/slideLayout241.xml"/><Relationship Id="rId12" Type="http://schemas.openxmlformats.org/officeDocument/2006/relationships/slideLayout" Target="../slideLayouts/slideLayout242.xml"/><Relationship Id="rId13" Type="http://schemas.openxmlformats.org/officeDocument/2006/relationships/slideLayout" Target="../slideLayouts/slideLayout243.xml"/><Relationship Id="rId14" Type="http://schemas.openxmlformats.org/officeDocument/2006/relationships/slideLayout" Target="../slideLayouts/slideLayout244.xml"/><Relationship Id="rId15" Type="http://schemas.openxmlformats.org/officeDocument/2006/relationships/slideLayout" Target="../slideLayouts/slideLayout245.xml"/><Relationship Id="rId16" Type="http://schemas.openxmlformats.org/officeDocument/2006/relationships/slideLayout" Target="../slideLayouts/slideLayout246.xml"/><Relationship Id="rId17" Type="http://schemas.openxmlformats.org/officeDocument/2006/relationships/slideLayout" Target="../slideLayouts/slideLayout247.xml"/><Relationship Id="rId18" Type="http://schemas.openxmlformats.org/officeDocument/2006/relationships/slideLayout" Target="../slideLayouts/slideLayout248.xml"/><Relationship Id="rId19" Type="http://schemas.openxmlformats.org/officeDocument/2006/relationships/slideLayout" Target="../slideLayouts/slideLayout249.xml"/><Relationship Id="rId1" Type="http://schemas.openxmlformats.org/officeDocument/2006/relationships/slideLayout" Target="../slideLayouts/slideLayout231.xml"/><Relationship Id="rId2" Type="http://schemas.openxmlformats.org/officeDocument/2006/relationships/slideLayout" Target="../slideLayouts/slideLayout232.xml"/><Relationship Id="rId3" Type="http://schemas.openxmlformats.org/officeDocument/2006/relationships/slideLayout" Target="../slideLayouts/slideLayout233.xml"/><Relationship Id="rId4" Type="http://schemas.openxmlformats.org/officeDocument/2006/relationships/slideLayout" Target="../slideLayouts/slideLayout234.xml"/><Relationship Id="rId5" Type="http://schemas.openxmlformats.org/officeDocument/2006/relationships/slideLayout" Target="../slideLayouts/slideLayout235.xml"/><Relationship Id="rId6" Type="http://schemas.openxmlformats.org/officeDocument/2006/relationships/slideLayout" Target="../slideLayouts/slideLayout236.xml"/><Relationship Id="rId7" Type="http://schemas.openxmlformats.org/officeDocument/2006/relationships/slideLayout" Target="../slideLayouts/slideLayout237.xml"/><Relationship Id="rId8" Type="http://schemas.openxmlformats.org/officeDocument/2006/relationships/slideLayout" Target="../slideLayouts/slideLayout238.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267.xml"/><Relationship Id="rId20" Type="http://schemas.openxmlformats.org/officeDocument/2006/relationships/slideLayout" Target="../slideLayouts/slideLayout278.xml"/><Relationship Id="rId21" Type="http://schemas.openxmlformats.org/officeDocument/2006/relationships/slideLayout" Target="../slideLayouts/slideLayout279.xml"/><Relationship Id="rId22" Type="http://schemas.openxmlformats.org/officeDocument/2006/relationships/slideLayout" Target="../slideLayouts/slideLayout280.xml"/><Relationship Id="rId23" Type="http://schemas.openxmlformats.org/officeDocument/2006/relationships/slideLayout" Target="../slideLayouts/slideLayout281.xml"/><Relationship Id="rId24" Type="http://schemas.openxmlformats.org/officeDocument/2006/relationships/slideLayout" Target="../slideLayouts/slideLayout282.xml"/><Relationship Id="rId25" Type="http://schemas.openxmlformats.org/officeDocument/2006/relationships/slideLayout" Target="../slideLayouts/slideLayout283.xml"/><Relationship Id="rId26" Type="http://schemas.openxmlformats.org/officeDocument/2006/relationships/theme" Target="../theme/theme14.xml"/><Relationship Id="rId10" Type="http://schemas.openxmlformats.org/officeDocument/2006/relationships/slideLayout" Target="../slideLayouts/slideLayout268.xml"/><Relationship Id="rId11" Type="http://schemas.openxmlformats.org/officeDocument/2006/relationships/slideLayout" Target="../slideLayouts/slideLayout269.xml"/><Relationship Id="rId12" Type="http://schemas.openxmlformats.org/officeDocument/2006/relationships/slideLayout" Target="../slideLayouts/slideLayout270.xml"/><Relationship Id="rId13" Type="http://schemas.openxmlformats.org/officeDocument/2006/relationships/slideLayout" Target="../slideLayouts/slideLayout271.xml"/><Relationship Id="rId14" Type="http://schemas.openxmlformats.org/officeDocument/2006/relationships/slideLayout" Target="../slideLayouts/slideLayout272.xml"/><Relationship Id="rId15" Type="http://schemas.openxmlformats.org/officeDocument/2006/relationships/slideLayout" Target="../slideLayouts/slideLayout273.xml"/><Relationship Id="rId16" Type="http://schemas.openxmlformats.org/officeDocument/2006/relationships/slideLayout" Target="../slideLayouts/slideLayout274.xml"/><Relationship Id="rId17" Type="http://schemas.openxmlformats.org/officeDocument/2006/relationships/slideLayout" Target="../slideLayouts/slideLayout275.xml"/><Relationship Id="rId18" Type="http://schemas.openxmlformats.org/officeDocument/2006/relationships/slideLayout" Target="../slideLayouts/slideLayout276.xml"/><Relationship Id="rId19" Type="http://schemas.openxmlformats.org/officeDocument/2006/relationships/slideLayout" Target="../slideLayouts/slideLayout277.xml"/><Relationship Id="rId1" Type="http://schemas.openxmlformats.org/officeDocument/2006/relationships/slideLayout" Target="../slideLayouts/slideLayout259.xml"/><Relationship Id="rId2" Type="http://schemas.openxmlformats.org/officeDocument/2006/relationships/slideLayout" Target="../slideLayouts/slideLayout260.xml"/><Relationship Id="rId3" Type="http://schemas.openxmlformats.org/officeDocument/2006/relationships/slideLayout" Target="../slideLayouts/slideLayout261.xml"/><Relationship Id="rId4" Type="http://schemas.openxmlformats.org/officeDocument/2006/relationships/slideLayout" Target="../slideLayouts/slideLayout262.xml"/><Relationship Id="rId5" Type="http://schemas.openxmlformats.org/officeDocument/2006/relationships/slideLayout" Target="../slideLayouts/slideLayout263.xml"/><Relationship Id="rId6" Type="http://schemas.openxmlformats.org/officeDocument/2006/relationships/slideLayout" Target="../slideLayouts/slideLayout264.xml"/><Relationship Id="rId7" Type="http://schemas.openxmlformats.org/officeDocument/2006/relationships/slideLayout" Target="../slideLayouts/slideLayout265.xml"/><Relationship Id="rId8" Type="http://schemas.openxmlformats.org/officeDocument/2006/relationships/slideLayout" Target="../slideLayouts/slideLayout266.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92.xml"/><Relationship Id="rId20" Type="http://schemas.openxmlformats.org/officeDocument/2006/relationships/slideLayout" Target="../slideLayouts/slideLayout303.xml"/><Relationship Id="rId21" Type="http://schemas.openxmlformats.org/officeDocument/2006/relationships/slideLayout" Target="../slideLayouts/slideLayout304.xml"/><Relationship Id="rId22" Type="http://schemas.openxmlformats.org/officeDocument/2006/relationships/slideLayout" Target="../slideLayouts/slideLayout305.xml"/><Relationship Id="rId23" Type="http://schemas.openxmlformats.org/officeDocument/2006/relationships/slideLayout" Target="../slideLayouts/slideLayout306.xml"/><Relationship Id="rId24" Type="http://schemas.openxmlformats.org/officeDocument/2006/relationships/slideLayout" Target="../slideLayouts/slideLayout307.xml"/><Relationship Id="rId25" Type="http://schemas.openxmlformats.org/officeDocument/2006/relationships/slideLayout" Target="../slideLayouts/slideLayout308.xml"/><Relationship Id="rId26" Type="http://schemas.openxmlformats.org/officeDocument/2006/relationships/theme" Target="../theme/theme15.xml"/><Relationship Id="rId27" Type="http://schemas.openxmlformats.org/officeDocument/2006/relationships/image" Target="../media/image10.png"/><Relationship Id="rId10" Type="http://schemas.openxmlformats.org/officeDocument/2006/relationships/slideLayout" Target="../slideLayouts/slideLayout293.xml"/><Relationship Id="rId11" Type="http://schemas.openxmlformats.org/officeDocument/2006/relationships/slideLayout" Target="../slideLayouts/slideLayout294.xml"/><Relationship Id="rId12" Type="http://schemas.openxmlformats.org/officeDocument/2006/relationships/slideLayout" Target="../slideLayouts/slideLayout295.xml"/><Relationship Id="rId13" Type="http://schemas.openxmlformats.org/officeDocument/2006/relationships/slideLayout" Target="../slideLayouts/slideLayout296.xml"/><Relationship Id="rId14" Type="http://schemas.openxmlformats.org/officeDocument/2006/relationships/slideLayout" Target="../slideLayouts/slideLayout297.xml"/><Relationship Id="rId15" Type="http://schemas.openxmlformats.org/officeDocument/2006/relationships/slideLayout" Target="../slideLayouts/slideLayout298.xml"/><Relationship Id="rId16" Type="http://schemas.openxmlformats.org/officeDocument/2006/relationships/slideLayout" Target="../slideLayouts/slideLayout299.xml"/><Relationship Id="rId17" Type="http://schemas.openxmlformats.org/officeDocument/2006/relationships/slideLayout" Target="../slideLayouts/slideLayout300.xml"/><Relationship Id="rId18" Type="http://schemas.openxmlformats.org/officeDocument/2006/relationships/slideLayout" Target="../slideLayouts/slideLayout301.xml"/><Relationship Id="rId19" Type="http://schemas.openxmlformats.org/officeDocument/2006/relationships/slideLayout" Target="../slideLayouts/slideLayout302.xml"/><Relationship Id="rId1" Type="http://schemas.openxmlformats.org/officeDocument/2006/relationships/slideLayout" Target="../slideLayouts/slideLayout284.xml"/><Relationship Id="rId2" Type="http://schemas.openxmlformats.org/officeDocument/2006/relationships/slideLayout" Target="../slideLayouts/slideLayout285.xml"/><Relationship Id="rId3" Type="http://schemas.openxmlformats.org/officeDocument/2006/relationships/slideLayout" Target="../slideLayouts/slideLayout286.xml"/><Relationship Id="rId4" Type="http://schemas.openxmlformats.org/officeDocument/2006/relationships/slideLayout" Target="../slideLayouts/slideLayout287.xml"/><Relationship Id="rId5" Type="http://schemas.openxmlformats.org/officeDocument/2006/relationships/slideLayout" Target="../slideLayouts/slideLayout288.xml"/><Relationship Id="rId6" Type="http://schemas.openxmlformats.org/officeDocument/2006/relationships/slideLayout" Target="../slideLayouts/slideLayout289.xml"/><Relationship Id="rId7" Type="http://schemas.openxmlformats.org/officeDocument/2006/relationships/slideLayout" Target="../slideLayouts/slideLayout290.xml"/><Relationship Id="rId8" Type="http://schemas.openxmlformats.org/officeDocument/2006/relationships/slideLayout" Target="../slideLayouts/slideLayout291.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317.xml"/><Relationship Id="rId20" Type="http://schemas.openxmlformats.org/officeDocument/2006/relationships/slideLayout" Target="../slideLayouts/slideLayout328.xml"/><Relationship Id="rId21" Type="http://schemas.openxmlformats.org/officeDocument/2006/relationships/slideLayout" Target="../slideLayouts/slideLayout329.xml"/><Relationship Id="rId22" Type="http://schemas.openxmlformats.org/officeDocument/2006/relationships/slideLayout" Target="../slideLayouts/slideLayout330.xml"/><Relationship Id="rId23" Type="http://schemas.openxmlformats.org/officeDocument/2006/relationships/slideLayout" Target="../slideLayouts/slideLayout331.xml"/><Relationship Id="rId24" Type="http://schemas.openxmlformats.org/officeDocument/2006/relationships/theme" Target="../theme/theme16.xml"/><Relationship Id="rId25" Type="http://schemas.openxmlformats.org/officeDocument/2006/relationships/image" Target="../media/image10.png"/><Relationship Id="rId10" Type="http://schemas.openxmlformats.org/officeDocument/2006/relationships/slideLayout" Target="../slideLayouts/slideLayout318.xml"/><Relationship Id="rId11" Type="http://schemas.openxmlformats.org/officeDocument/2006/relationships/slideLayout" Target="../slideLayouts/slideLayout319.xml"/><Relationship Id="rId12" Type="http://schemas.openxmlformats.org/officeDocument/2006/relationships/slideLayout" Target="../slideLayouts/slideLayout320.xml"/><Relationship Id="rId13" Type="http://schemas.openxmlformats.org/officeDocument/2006/relationships/slideLayout" Target="../slideLayouts/slideLayout321.xml"/><Relationship Id="rId14" Type="http://schemas.openxmlformats.org/officeDocument/2006/relationships/slideLayout" Target="../slideLayouts/slideLayout322.xml"/><Relationship Id="rId15" Type="http://schemas.openxmlformats.org/officeDocument/2006/relationships/slideLayout" Target="../slideLayouts/slideLayout323.xml"/><Relationship Id="rId16" Type="http://schemas.openxmlformats.org/officeDocument/2006/relationships/slideLayout" Target="../slideLayouts/slideLayout324.xml"/><Relationship Id="rId17" Type="http://schemas.openxmlformats.org/officeDocument/2006/relationships/slideLayout" Target="../slideLayouts/slideLayout325.xml"/><Relationship Id="rId18" Type="http://schemas.openxmlformats.org/officeDocument/2006/relationships/slideLayout" Target="../slideLayouts/slideLayout326.xml"/><Relationship Id="rId19" Type="http://schemas.openxmlformats.org/officeDocument/2006/relationships/slideLayout" Target="../slideLayouts/slideLayout327.xml"/><Relationship Id="rId1" Type="http://schemas.openxmlformats.org/officeDocument/2006/relationships/slideLayout" Target="../slideLayouts/slideLayout309.xml"/><Relationship Id="rId2" Type="http://schemas.openxmlformats.org/officeDocument/2006/relationships/slideLayout" Target="../slideLayouts/slideLayout310.xml"/><Relationship Id="rId3" Type="http://schemas.openxmlformats.org/officeDocument/2006/relationships/slideLayout" Target="../slideLayouts/slideLayout311.xml"/><Relationship Id="rId4" Type="http://schemas.openxmlformats.org/officeDocument/2006/relationships/slideLayout" Target="../slideLayouts/slideLayout312.xml"/><Relationship Id="rId5" Type="http://schemas.openxmlformats.org/officeDocument/2006/relationships/slideLayout" Target="../slideLayouts/slideLayout313.xml"/><Relationship Id="rId6" Type="http://schemas.openxmlformats.org/officeDocument/2006/relationships/slideLayout" Target="../slideLayouts/slideLayout314.xml"/><Relationship Id="rId7" Type="http://schemas.openxmlformats.org/officeDocument/2006/relationships/slideLayout" Target="../slideLayouts/slideLayout315.xml"/><Relationship Id="rId8" Type="http://schemas.openxmlformats.org/officeDocument/2006/relationships/slideLayout" Target="../slideLayouts/slideLayout31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340.xml"/><Relationship Id="rId20" Type="http://schemas.openxmlformats.org/officeDocument/2006/relationships/slideLayout" Target="../slideLayouts/slideLayout351.xml"/><Relationship Id="rId21" Type="http://schemas.openxmlformats.org/officeDocument/2006/relationships/slideLayout" Target="../slideLayouts/slideLayout352.xml"/><Relationship Id="rId22" Type="http://schemas.openxmlformats.org/officeDocument/2006/relationships/slideLayout" Target="../slideLayouts/slideLayout353.xml"/><Relationship Id="rId23" Type="http://schemas.openxmlformats.org/officeDocument/2006/relationships/slideLayout" Target="../slideLayouts/slideLayout354.xml"/><Relationship Id="rId24" Type="http://schemas.openxmlformats.org/officeDocument/2006/relationships/slideLayout" Target="../slideLayouts/slideLayout355.xml"/><Relationship Id="rId25" Type="http://schemas.openxmlformats.org/officeDocument/2006/relationships/slideLayout" Target="../slideLayouts/slideLayout356.xml"/><Relationship Id="rId26" Type="http://schemas.openxmlformats.org/officeDocument/2006/relationships/theme" Target="../theme/theme17.xml"/><Relationship Id="rId27" Type="http://schemas.openxmlformats.org/officeDocument/2006/relationships/image" Target="../media/image18.png"/><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slideLayout" Target="../slideLayouts/slideLayout345.xml"/><Relationship Id="rId15" Type="http://schemas.openxmlformats.org/officeDocument/2006/relationships/slideLayout" Target="../slideLayouts/slideLayout346.xml"/><Relationship Id="rId16" Type="http://schemas.openxmlformats.org/officeDocument/2006/relationships/slideLayout" Target="../slideLayouts/slideLayout347.xml"/><Relationship Id="rId17" Type="http://schemas.openxmlformats.org/officeDocument/2006/relationships/slideLayout" Target="../slideLayouts/slideLayout348.xml"/><Relationship Id="rId18" Type="http://schemas.openxmlformats.org/officeDocument/2006/relationships/slideLayout" Target="../slideLayouts/slideLayout349.xml"/><Relationship Id="rId19" Type="http://schemas.openxmlformats.org/officeDocument/2006/relationships/slideLayout" Target="../slideLayouts/slideLayout350.xml"/><Relationship Id="rId1" Type="http://schemas.openxmlformats.org/officeDocument/2006/relationships/slideLayout" Target="../slideLayouts/slideLayout332.xml"/><Relationship Id="rId2" Type="http://schemas.openxmlformats.org/officeDocument/2006/relationships/slideLayout" Target="../slideLayouts/slideLayout333.xml"/><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365.xml"/><Relationship Id="rId20" Type="http://schemas.openxmlformats.org/officeDocument/2006/relationships/image" Target="../media/image24.png"/><Relationship Id="rId10" Type="http://schemas.openxmlformats.org/officeDocument/2006/relationships/slideLayout" Target="../slideLayouts/slideLayout366.xml"/><Relationship Id="rId11" Type="http://schemas.openxmlformats.org/officeDocument/2006/relationships/slideLayout" Target="../slideLayouts/slideLayout367.xml"/><Relationship Id="rId12" Type="http://schemas.openxmlformats.org/officeDocument/2006/relationships/slideLayout" Target="../slideLayouts/slideLayout368.xml"/><Relationship Id="rId13" Type="http://schemas.openxmlformats.org/officeDocument/2006/relationships/slideLayout" Target="../slideLayouts/slideLayout369.xml"/><Relationship Id="rId14" Type="http://schemas.openxmlformats.org/officeDocument/2006/relationships/slideLayout" Target="../slideLayouts/slideLayout370.xml"/><Relationship Id="rId15" Type="http://schemas.openxmlformats.org/officeDocument/2006/relationships/theme" Target="../theme/theme18.xml"/><Relationship Id="rId16" Type="http://schemas.openxmlformats.org/officeDocument/2006/relationships/vmlDrawing" Target="../drawings/vmlDrawing1.vml"/><Relationship Id="rId17" Type="http://schemas.openxmlformats.org/officeDocument/2006/relationships/tags" Target="../tags/tag1.xml"/><Relationship Id="rId18" Type="http://schemas.openxmlformats.org/officeDocument/2006/relationships/oleObject" Target="../embeddings/oleObject1.bin"/><Relationship Id="rId19" Type="http://schemas.openxmlformats.org/officeDocument/2006/relationships/image" Target="../media/image23.emf"/><Relationship Id="rId1" Type="http://schemas.openxmlformats.org/officeDocument/2006/relationships/slideLayout" Target="../slideLayouts/slideLayout357.xml"/><Relationship Id="rId2" Type="http://schemas.openxmlformats.org/officeDocument/2006/relationships/slideLayout" Target="../slideLayouts/slideLayout358.xml"/><Relationship Id="rId3" Type="http://schemas.openxmlformats.org/officeDocument/2006/relationships/slideLayout" Target="../slideLayouts/slideLayout359.xml"/><Relationship Id="rId4" Type="http://schemas.openxmlformats.org/officeDocument/2006/relationships/slideLayout" Target="../slideLayouts/slideLayout360.xml"/><Relationship Id="rId5" Type="http://schemas.openxmlformats.org/officeDocument/2006/relationships/slideLayout" Target="../slideLayouts/slideLayout361.xml"/><Relationship Id="rId6" Type="http://schemas.openxmlformats.org/officeDocument/2006/relationships/slideLayout" Target="../slideLayouts/slideLayout362.xml"/><Relationship Id="rId7" Type="http://schemas.openxmlformats.org/officeDocument/2006/relationships/slideLayout" Target="../slideLayouts/slideLayout363.xml"/><Relationship Id="rId8" Type="http://schemas.openxmlformats.org/officeDocument/2006/relationships/slideLayout" Target="../slideLayouts/slideLayout364.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381.xml"/><Relationship Id="rId12" Type="http://schemas.openxmlformats.org/officeDocument/2006/relationships/slideLayout" Target="../slideLayouts/slideLayout382.xml"/><Relationship Id="rId13" Type="http://schemas.openxmlformats.org/officeDocument/2006/relationships/slideLayout" Target="../slideLayouts/slideLayout383.xml"/><Relationship Id="rId14" Type="http://schemas.openxmlformats.org/officeDocument/2006/relationships/slideLayout" Target="../slideLayouts/slideLayout384.xml"/><Relationship Id="rId15" Type="http://schemas.openxmlformats.org/officeDocument/2006/relationships/theme" Target="../theme/theme19.xml"/><Relationship Id="rId16" Type="http://schemas.openxmlformats.org/officeDocument/2006/relationships/image" Target="../media/image32.png"/><Relationship Id="rId1" Type="http://schemas.openxmlformats.org/officeDocument/2006/relationships/slideLayout" Target="../slideLayouts/slideLayout371.xml"/><Relationship Id="rId2" Type="http://schemas.openxmlformats.org/officeDocument/2006/relationships/slideLayout" Target="../slideLayouts/slideLayout372.xml"/><Relationship Id="rId3" Type="http://schemas.openxmlformats.org/officeDocument/2006/relationships/slideLayout" Target="../slideLayouts/slideLayout373.xml"/><Relationship Id="rId4" Type="http://schemas.openxmlformats.org/officeDocument/2006/relationships/slideLayout" Target="../slideLayouts/slideLayout374.xml"/><Relationship Id="rId5" Type="http://schemas.openxmlformats.org/officeDocument/2006/relationships/slideLayout" Target="../slideLayouts/slideLayout375.xml"/><Relationship Id="rId6" Type="http://schemas.openxmlformats.org/officeDocument/2006/relationships/slideLayout" Target="../slideLayouts/slideLayout376.xml"/><Relationship Id="rId7" Type="http://schemas.openxmlformats.org/officeDocument/2006/relationships/slideLayout" Target="../slideLayouts/slideLayout377.xml"/><Relationship Id="rId8" Type="http://schemas.openxmlformats.org/officeDocument/2006/relationships/slideLayout" Target="../slideLayouts/slideLayout378.xml"/><Relationship Id="rId9" Type="http://schemas.openxmlformats.org/officeDocument/2006/relationships/slideLayout" Target="../slideLayouts/slideLayout379.xml"/><Relationship Id="rId10" Type="http://schemas.openxmlformats.org/officeDocument/2006/relationships/slideLayout" Target="../slideLayouts/slideLayout38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theme" Target="../theme/theme2.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Relationship Id="rId17" Type="http://schemas.openxmlformats.org/officeDocument/2006/relationships/slideLayout" Target="../slideLayouts/slideLayout61.xml"/><Relationship Id="rId18" Type="http://schemas.openxmlformats.org/officeDocument/2006/relationships/slideLayout" Target="../slideLayouts/slideLayout62.xml"/><Relationship Id="rId19" Type="http://schemas.openxmlformats.org/officeDocument/2006/relationships/theme" Target="../theme/theme3.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1.xml"/><Relationship Id="rId20" Type="http://schemas.openxmlformats.org/officeDocument/2006/relationships/slideLayout" Target="../slideLayouts/slideLayout82.xml"/><Relationship Id="rId21" Type="http://schemas.openxmlformats.org/officeDocument/2006/relationships/theme" Target="../theme/theme4.xml"/><Relationship Id="rId10" Type="http://schemas.openxmlformats.org/officeDocument/2006/relationships/slideLayout" Target="../slideLayouts/slideLayout72.xml"/><Relationship Id="rId11" Type="http://schemas.openxmlformats.org/officeDocument/2006/relationships/slideLayout" Target="../slideLayouts/slideLayout73.xml"/><Relationship Id="rId12" Type="http://schemas.openxmlformats.org/officeDocument/2006/relationships/slideLayout" Target="../slideLayouts/slideLayout74.xml"/><Relationship Id="rId13" Type="http://schemas.openxmlformats.org/officeDocument/2006/relationships/slideLayout" Target="../slideLayouts/slideLayout75.xml"/><Relationship Id="rId14" Type="http://schemas.openxmlformats.org/officeDocument/2006/relationships/slideLayout" Target="../slideLayouts/slideLayout76.xml"/><Relationship Id="rId15" Type="http://schemas.openxmlformats.org/officeDocument/2006/relationships/slideLayout" Target="../slideLayouts/slideLayout77.xml"/><Relationship Id="rId16" Type="http://schemas.openxmlformats.org/officeDocument/2006/relationships/slideLayout" Target="../slideLayouts/slideLayout78.xml"/><Relationship Id="rId17" Type="http://schemas.openxmlformats.org/officeDocument/2006/relationships/slideLayout" Target="../slideLayouts/slideLayout79.xml"/><Relationship Id="rId18" Type="http://schemas.openxmlformats.org/officeDocument/2006/relationships/slideLayout" Target="../slideLayouts/slideLayout80.xml"/><Relationship Id="rId19" Type="http://schemas.openxmlformats.org/officeDocument/2006/relationships/slideLayout" Target="../slideLayouts/slideLayout81.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Relationship Id="rId15" Type="http://schemas.openxmlformats.org/officeDocument/2006/relationships/slideLayout" Target="../slideLayouts/slideLayout97.xml"/><Relationship Id="rId16" Type="http://schemas.openxmlformats.org/officeDocument/2006/relationships/slideLayout" Target="../slideLayouts/slideLayout98.xml"/><Relationship Id="rId17" Type="http://schemas.openxmlformats.org/officeDocument/2006/relationships/theme" Target="../theme/theme5.xml"/><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9.xml"/><Relationship Id="rId12" Type="http://schemas.openxmlformats.org/officeDocument/2006/relationships/slideLayout" Target="../slideLayouts/slideLayout110.xml"/><Relationship Id="rId13" Type="http://schemas.openxmlformats.org/officeDocument/2006/relationships/slideLayout" Target="../slideLayouts/slideLayout111.xml"/><Relationship Id="rId14" Type="http://schemas.openxmlformats.org/officeDocument/2006/relationships/slideLayout" Target="../slideLayouts/slideLayout112.xml"/><Relationship Id="rId15" Type="http://schemas.openxmlformats.org/officeDocument/2006/relationships/slideLayout" Target="../slideLayouts/slideLayout113.xml"/><Relationship Id="rId16" Type="http://schemas.openxmlformats.org/officeDocument/2006/relationships/slideLayout" Target="../slideLayouts/slideLayout114.xml"/><Relationship Id="rId17" Type="http://schemas.openxmlformats.org/officeDocument/2006/relationships/slideLayout" Target="../slideLayouts/slideLayout115.xml"/><Relationship Id="rId18" Type="http://schemas.openxmlformats.org/officeDocument/2006/relationships/theme" Target="../theme/theme6.xml"/><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9" Type="http://schemas.openxmlformats.org/officeDocument/2006/relationships/slideLayout" Target="../slideLayouts/slideLayout107.xml"/><Relationship Id="rId10"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24.xml"/><Relationship Id="rId20" Type="http://schemas.openxmlformats.org/officeDocument/2006/relationships/slideLayout" Target="../slideLayouts/slideLayout135.xml"/><Relationship Id="rId21" Type="http://schemas.openxmlformats.org/officeDocument/2006/relationships/theme" Target="../theme/theme7.xml"/><Relationship Id="rId10" Type="http://schemas.openxmlformats.org/officeDocument/2006/relationships/slideLayout" Target="../slideLayouts/slideLayout125.xml"/><Relationship Id="rId11" Type="http://schemas.openxmlformats.org/officeDocument/2006/relationships/slideLayout" Target="../slideLayouts/slideLayout126.xml"/><Relationship Id="rId12" Type="http://schemas.openxmlformats.org/officeDocument/2006/relationships/slideLayout" Target="../slideLayouts/slideLayout127.xml"/><Relationship Id="rId13" Type="http://schemas.openxmlformats.org/officeDocument/2006/relationships/slideLayout" Target="../slideLayouts/slideLayout128.xml"/><Relationship Id="rId14" Type="http://schemas.openxmlformats.org/officeDocument/2006/relationships/slideLayout" Target="../slideLayouts/slideLayout129.xml"/><Relationship Id="rId15" Type="http://schemas.openxmlformats.org/officeDocument/2006/relationships/slideLayout" Target="../slideLayouts/slideLayout130.xml"/><Relationship Id="rId16" Type="http://schemas.openxmlformats.org/officeDocument/2006/relationships/slideLayout" Target="../slideLayouts/slideLayout131.xml"/><Relationship Id="rId17" Type="http://schemas.openxmlformats.org/officeDocument/2006/relationships/slideLayout" Target="../slideLayouts/slideLayout132.xml"/><Relationship Id="rId18" Type="http://schemas.openxmlformats.org/officeDocument/2006/relationships/slideLayout" Target="../slideLayouts/slideLayout133.xml"/><Relationship Id="rId19" Type="http://schemas.openxmlformats.org/officeDocument/2006/relationships/slideLayout" Target="../slideLayouts/slideLayout134.xml"/><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44.xml"/><Relationship Id="rId20" Type="http://schemas.openxmlformats.org/officeDocument/2006/relationships/theme" Target="../theme/theme8.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slideLayout" Target="../slideLayouts/slideLayout151.xml"/><Relationship Id="rId17" Type="http://schemas.openxmlformats.org/officeDocument/2006/relationships/slideLayout" Target="../slideLayouts/slideLayout152.xml"/><Relationship Id="rId18" Type="http://schemas.openxmlformats.org/officeDocument/2006/relationships/slideLayout" Target="../slideLayouts/slideLayout153.xml"/><Relationship Id="rId19" Type="http://schemas.openxmlformats.org/officeDocument/2006/relationships/slideLayout" Target="../slideLayouts/slideLayout154.xml"/><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63.xml"/><Relationship Id="rId20" Type="http://schemas.openxmlformats.org/officeDocument/2006/relationships/theme" Target="../theme/theme9.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Relationship Id="rId15" Type="http://schemas.openxmlformats.org/officeDocument/2006/relationships/slideLayout" Target="../slideLayouts/slideLayout169.xml"/><Relationship Id="rId16" Type="http://schemas.openxmlformats.org/officeDocument/2006/relationships/slideLayout" Target="../slideLayouts/slideLayout170.xml"/><Relationship Id="rId17" Type="http://schemas.openxmlformats.org/officeDocument/2006/relationships/slideLayout" Target="../slideLayouts/slideLayout171.xml"/><Relationship Id="rId18" Type="http://schemas.openxmlformats.org/officeDocument/2006/relationships/slideLayout" Target="../slideLayouts/slideLayout172.xml"/><Relationship Id="rId19" Type="http://schemas.openxmlformats.org/officeDocument/2006/relationships/slideLayout" Target="../slideLayouts/slideLayout173.xml"/><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281293"/>
      </p:ext>
    </p:extLst>
  </p:cSld>
  <p:clrMap bg1="dk1" tx1="lt1" bg2="dk2" tx2="lt2" accent1="accent1" accent2="accent2" accent3="accent3" accent4="accent4" accent5="accent5" accent6="accent6" hlink="hlink" folHlink="folHlink"/>
  <p:sldLayoutIdLst>
    <p:sldLayoutId id="2147484610" r:id="rId1"/>
    <p:sldLayoutId id="2147484611" r:id="rId2"/>
    <p:sldLayoutId id="2147484612" r:id="rId3"/>
    <p:sldLayoutId id="2147484613" r:id="rId4"/>
    <p:sldLayoutId id="2147484614" r:id="rId5"/>
    <p:sldLayoutId id="2147484615" r:id="rId6"/>
    <p:sldLayoutId id="2147484616" r:id="rId7"/>
    <p:sldLayoutId id="2147484617" r:id="rId8"/>
    <p:sldLayoutId id="2147484618" r:id="rId9"/>
    <p:sldLayoutId id="2147484619" r:id="rId10"/>
    <p:sldLayoutId id="2147484620" r:id="rId11"/>
    <p:sldLayoutId id="2147484621" r:id="rId12"/>
    <p:sldLayoutId id="2147484622" r:id="rId13"/>
    <p:sldLayoutId id="2147484623" r:id="rId14"/>
    <p:sldLayoutId id="2147484624" r:id="rId15"/>
    <p:sldLayoutId id="2147484625" r:id="rId16"/>
    <p:sldLayoutId id="2147484626" r:id="rId17"/>
    <p:sldLayoutId id="2147484627" r:id="rId18"/>
    <p:sldLayoutId id="2147484628" r:id="rId19"/>
    <p:sldLayoutId id="2147484629" r:id="rId20"/>
    <p:sldLayoutId id="2147484630" r:id="rId21"/>
    <p:sldLayoutId id="2147484631" r:id="rId22"/>
    <p:sldLayoutId id="2147484632" r:id="rId23"/>
    <p:sldLayoutId id="2147484633" r:id="rId24"/>
    <p:sldLayoutId id="2147484634" r:id="rId25"/>
    <p:sldLayoutId id="2147484635" r:id="rId26"/>
    <p:sldLayoutId id="2147484636" r:id="rId27"/>
    <p:sldLayoutId id="2147484637"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2906018"/>
      </p:ext>
    </p:extLst>
  </p:cSld>
  <p:clrMap bg1="dk1" tx1="lt1" bg2="dk2" tx2="lt2" accent1="accent1" accent2="accent2" accent3="accent3" accent4="accent4" accent5="accent5" accent6="accent6" hlink="hlink" folHlink="folHlink"/>
  <p:sldLayoutIdLst>
    <p:sldLayoutId id="2147484642"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3" r:id="rId10"/>
    <p:sldLayoutId id="2147484654" r:id="rId11"/>
    <p:sldLayoutId id="2147484655" r:id="rId12"/>
    <p:sldLayoutId id="2147484656" r:id="rId13"/>
    <p:sldLayoutId id="2147484657" r:id="rId14"/>
    <p:sldLayoutId id="2147484658" r:id="rId15"/>
    <p:sldLayoutId id="214748465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44198325"/>
      </p:ext>
    </p:extLst>
  </p:cSld>
  <p:clrMap bg1="lt1" tx1="dk1" bg2="lt2" tx2="dk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76" r:id="rId7"/>
    <p:sldLayoutId id="2147484677" r:id="rId8"/>
    <p:sldLayoutId id="2147484678" r:id="rId9"/>
    <p:sldLayoutId id="2147484679" r:id="rId10"/>
    <p:sldLayoutId id="2147484680" r:id="rId11"/>
    <p:sldLayoutId id="2147484681" r:id="rId12"/>
    <p:sldLayoutId id="2147484682" r:id="rId13"/>
    <p:sldLayoutId id="2147484683" r:id="rId14"/>
    <p:sldLayoutId id="2147484684" r:id="rId15"/>
    <p:sldLayoutId id="2147484685" r:id="rId16"/>
    <p:sldLayoutId id="2147484686" r:id="rId17"/>
    <p:sldLayoutId id="2147484687" r:id="rId18"/>
    <p:sldLayoutId id="2147484688" r:id="rId19"/>
    <p:sldLayoutId id="2147484689" r:id="rId20"/>
    <p:sldLayoutId id="2147484690" r:id="rId21"/>
    <p:sldLayoutId id="2147484691" r:id="rId22"/>
    <p:sldLayoutId id="2147484692" r:id="rId23"/>
    <p:sldLayoutId id="2147484693" r:id="rId24"/>
    <p:sldLayoutId id="2147484696" r:id="rId25"/>
  </p:sldLayoutIdLst>
  <p:transition>
    <p:fade/>
  </p:transition>
  <p:hf sldNum="0" hdr="0" dt="0"/>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852723597"/>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 id="2147484719" r:id="rId19"/>
    <p:sldLayoutId id="2147484720" r:id="rId20"/>
    <p:sldLayoutId id="2147484721" r:id="rId21"/>
    <p:sldLayoutId id="2147484722" r:id="rId22"/>
    <p:sldLayoutId id="2147484723" r:id="rId23"/>
  </p:sldLayoutIdLst>
  <p:transition>
    <p:fade/>
  </p:transition>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grpSp>
        <p:nvGrpSpPr>
          <p:cNvPr id="6" name="Group 5"/>
          <p:cNvGrpSpPr>
            <a:grpSpLocks noChangeAspect="1"/>
          </p:cNvGrpSpPr>
          <p:nvPr userDrawn="1"/>
        </p:nvGrpSpPr>
        <p:grpSpPr bwMode="invGray">
          <a:xfrm>
            <a:off x="-1" y="6761318"/>
            <a:ext cx="12435840" cy="233207"/>
            <a:chOff x="0" y="4972024"/>
            <a:chExt cx="9143999" cy="171476"/>
          </a:xfrm>
        </p:grpSpPr>
        <p:sp>
          <p:nvSpPr>
            <p:cNvPr id="7" name="Rectangle 6"/>
            <p:cNvSpPr/>
            <p:nvPr userDrawn="1"/>
          </p:nvSpPr>
          <p:spPr bwMode="invGray">
            <a:xfrm>
              <a:off x="0" y="4972024"/>
              <a:ext cx="6171508" cy="171476"/>
            </a:xfrm>
            <a:prstGeom prst="rect">
              <a:avLst/>
            </a:pr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8" name="Rectangle 7"/>
            <p:cNvSpPr/>
            <p:nvPr userDrawn="1"/>
          </p:nvSpPr>
          <p:spPr bwMode="invGray">
            <a:xfrm>
              <a:off x="6171508" y="4972024"/>
              <a:ext cx="2972491" cy="1714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2398646087"/>
      </p:ext>
    </p:extLst>
  </p:cSld>
  <p:clrMap bg1="dk1" tx1="lt1" bg2="dk2" tx2="lt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 id="2147484738" r:id="rId13"/>
    <p:sldLayoutId id="2147484739" r:id="rId14"/>
    <p:sldLayoutId id="2147484740" r:id="rId15"/>
    <p:sldLayoutId id="2147484741" r:id="rId16"/>
    <p:sldLayoutId id="2147484742" r:id="rId17"/>
    <p:sldLayoutId id="2147484743" r:id="rId18"/>
    <p:sldLayoutId id="2147484744" r:id="rId19"/>
    <p:sldLayoutId id="2147484745" r:id="rId20"/>
    <p:sldLayoutId id="2147484746" r:id="rId21"/>
    <p:sldLayoutId id="2147484747" r:id="rId22"/>
    <p:sldLayoutId id="2147484748" r:id="rId23"/>
    <p:sldLayoutId id="2147484749" r:id="rId24"/>
    <p:sldLayoutId id="2147484750"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111" name="think-cell Slide" r:id="rId18" imgW="377" imgH="377" progId="TCLayout.ActiveDocument.1">
                  <p:embed/>
                </p:oleObj>
              </mc:Choice>
              <mc:Fallback>
                <p:oleObj name="think-cell Slide" r:id="rId18" imgW="377" imgH="377" progId="TCLayout.ActiveDocument.1">
                  <p:embed/>
                  <p:pic>
                    <p:nvPicPr>
                      <p:cNvPr id="4" name="Object 3" hidden="1"/>
                      <p:cNvPicPr/>
                      <p:nvPr/>
                    </p:nvPicPr>
                    <p:blipFill>
                      <a:blip r:embed="rId19"/>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74639" y="1304926"/>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4249739" y="6736102"/>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endParaRPr dirty="0"/>
          </a:p>
        </p:txBody>
      </p:sp>
      <p:sp>
        <p:nvSpPr>
          <p:cNvPr id="5" name="Slide Number Placeholder 4"/>
          <p:cNvSpPr>
            <a:spLocks noGrp="1"/>
          </p:cNvSpPr>
          <p:nvPr>
            <p:ph type="sldNum" sz="quarter" idx="4"/>
          </p:nvPr>
        </p:nvSpPr>
        <p:spPr>
          <a:xfrm>
            <a:off x="11595101" y="6761308"/>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886127222"/>
      </p:ext>
    </p:extLst>
  </p:cSld>
  <p:clrMap bg1="lt1" tx1="dk1" bg2="lt2" tx2="dk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 id="2147484764" r:id="rId13"/>
    <p:sldLayoutId id="2147484765" r:id="rId14"/>
  </p:sldLayoutIdLst>
  <p:transition>
    <p:fade/>
  </p:transition>
  <p:hf hdr="0" ftr="0" dt="0"/>
  <p:txStyles>
    <p:titleStyle>
      <a:lvl1pPr algn="l" defTabSz="931684" rtl="0" eaLnBrk="1" fontAlgn="base" hangingPunct="1">
        <a:lnSpc>
          <a:spcPct val="90000"/>
        </a:lnSpc>
        <a:spcBef>
          <a:spcPct val="0"/>
        </a:spcBef>
        <a:spcAft>
          <a:spcPct val="0"/>
        </a:spcAft>
        <a:defRPr lang="en-US" sz="4896"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eaLnBrk="1" fontAlgn="base" hangingPunct="1">
        <a:lnSpc>
          <a:spcPct val="90000"/>
        </a:lnSpc>
        <a:spcBef>
          <a:spcPct val="20000"/>
        </a:spcBef>
        <a:spcAft>
          <a:spcPct val="0"/>
        </a:spcAft>
        <a:buSzPct val="90000"/>
        <a:buFont typeface="Arial" charset="0"/>
        <a:buChar char="•"/>
        <a:defRPr sz="3672"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04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1836"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sz="1632"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sz="1632"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2">
          <p15:clr>
            <a:srgbClr val="C35EA4"/>
          </p15:clr>
        </p15:guide>
        <p15:guide id="2" orient="horz" pos="795">
          <p15:clr>
            <a:srgbClr val="C35EA4"/>
          </p15:clr>
        </p15:guide>
        <p15:guide id="3" orient="horz" pos="4075">
          <p15:clr>
            <a:srgbClr val="C35EA4"/>
          </p15:clr>
        </p15:guide>
        <p15:guide id="4" orient="horz" pos="752">
          <p15:clr>
            <a:srgbClr val="C35EA4"/>
          </p15:clr>
        </p15:guide>
        <p15:guide id="5" pos="274">
          <p15:clr>
            <a:srgbClr val="C35EA4"/>
          </p15:clr>
        </p15:guide>
        <p15:guide id="6" pos="7406">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2"/>
            <a:ext cx="11887198" cy="221007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8"/>
          <p:cNvSpPr/>
          <p:nvPr/>
        </p:nvSpPr>
        <p:spPr bwMode="auto">
          <a:xfrm>
            <a:off x="12561044" y="-4603"/>
            <a:ext cx="283251" cy="503886"/>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solidFill>
                <a:schemeClr val="tx1"/>
              </a:solidFill>
            </a:endParaRPr>
          </a:p>
        </p:txBody>
      </p:sp>
      <p:sp>
        <p:nvSpPr>
          <p:cNvPr id="20" name="Rectangle 19"/>
          <p:cNvSpPr/>
          <p:nvPr/>
        </p:nvSpPr>
        <p:spPr bwMode="auto">
          <a:xfrm>
            <a:off x="12561044" y="564171"/>
            <a:ext cx="283251" cy="503886"/>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solidFill>
                <a:schemeClr val="tx1"/>
              </a:solidFill>
            </a:endParaRPr>
          </a:p>
        </p:txBody>
      </p:sp>
      <p:sp>
        <p:nvSpPr>
          <p:cNvPr id="21" name="Rectangle 20"/>
          <p:cNvSpPr/>
          <p:nvPr/>
        </p:nvSpPr>
        <p:spPr bwMode="auto">
          <a:xfrm>
            <a:off x="12561044" y="1132944"/>
            <a:ext cx="283251" cy="503886"/>
          </a:xfrm>
          <a:prstGeom prst="rect">
            <a:avLst/>
          </a:prstGeom>
          <a:solidFill>
            <a:srgbClr val="6821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solidFill>
                <a:schemeClr val="tx1"/>
              </a:solidFill>
            </a:endParaRPr>
          </a:p>
        </p:txBody>
      </p:sp>
      <p:sp>
        <p:nvSpPr>
          <p:cNvPr id="25" name="Rectangle 24"/>
          <p:cNvSpPr/>
          <p:nvPr/>
        </p:nvSpPr>
        <p:spPr bwMode="auto">
          <a:xfrm>
            <a:off x="12900893" y="-4603"/>
            <a:ext cx="283251" cy="503886"/>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
        <p:nvSpPr>
          <p:cNvPr id="27" name="Rectangle 26"/>
          <p:cNvSpPr/>
          <p:nvPr/>
        </p:nvSpPr>
        <p:spPr bwMode="auto">
          <a:xfrm>
            <a:off x="12900893" y="564171"/>
            <a:ext cx="283251" cy="503886"/>
          </a:xfrm>
          <a:prstGeom prst="rect">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
        <p:nvSpPr>
          <p:cNvPr id="29" name="Rectangle 28"/>
          <p:cNvSpPr/>
          <p:nvPr/>
        </p:nvSpPr>
        <p:spPr bwMode="auto">
          <a:xfrm>
            <a:off x="12900893" y="1132944"/>
            <a:ext cx="283251" cy="50388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
        <p:nvSpPr>
          <p:cNvPr id="30" name="Rectangle 29"/>
          <p:cNvSpPr/>
          <p:nvPr/>
        </p:nvSpPr>
        <p:spPr bwMode="auto">
          <a:xfrm>
            <a:off x="12900893" y="1701718"/>
            <a:ext cx="283251" cy="503886"/>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034375059"/>
      </p:ext>
    </p:extLst>
  </p:cSld>
  <p:clrMap bg1="lt1" tx1="dk1" bg2="lt2" tx2="dk2" accent1="accent1" accent2="accent2" accent3="accent3" accent4="accent4" accent5="accent5" accent6="accent6" hlink="hlink" folHlink="folHlink"/>
  <p:sldLayoutIdLst>
    <p:sldLayoutId id="2147484767" r:id="rId1"/>
    <p:sldLayoutId id="2147484768" r:id="rId2"/>
    <p:sldLayoutId id="2147484769" r:id="rId3"/>
    <p:sldLayoutId id="2147484770" r:id="rId4"/>
    <p:sldLayoutId id="2147484771" r:id="rId5"/>
    <p:sldLayoutId id="2147484772" r:id="rId6"/>
    <p:sldLayoutId id="2147484773" r:id="rId7"/>
    <p:sldLayoutId id="2147484774" r:id="rId8"/>
    <p:sldLayoutId id="2147484775" r:id="rId9"/>
    <p:sldLayoutId id="2147484776" r:id="rId10"/>
    <p:sldLayoutId id="2147484777" r:id="rId11"/>
    <p:sldLayoutId id="2147484778" r:id="rId12"/>
    <p:sldLayoutId id="2147484779" r:id="rId13"/>
    <p:sldLayoutId id="2147484780" r:id="rId14"/>
  </p:sldLayoutIdLst>
  <p:txStyles>
    <p:titleStyle>
      <a:lvl1pPr algn="l" defTabSz="932563" rtl="0" eaLnBrk="1" latinLnBrk="0" hangingPunct="1">
        <a:lnSpc>
          <a:spcPct val="90000"/>
        </a:lnSpc>
        <a:spcBef>
          <a:spcPct val="0"/>
        </a:spcBef>
        <a:buNone/>
        <a:defRPr lang="en-US" sz="4799" b="0" kern="1200" cap="none" spc="-102" baseline="0" dirty="0" smtClean="0">
          <a:ln w="3175">
            <a:noFill/>
          </a:ln>
          <a:solidFill>
            <a:schemeClr val="tx1"/>
          </a:solidFill>
          <a:effectLst/>
          <a:latin typeface="+mj-lt"/>
          <a:ea typeface="+mn-ea"/>
          <a:cs typeface="Segoe UI" pitchFamily="34" charset="0"/>
        </a:defRPr>
      </a:lvl1pPr>
    </p:titleStyle>
    <p:bodyStyle>
      <a:lvl1pPr marL="349724" marR="0" indent="-349724" algn="l" defTabSz="932597" rtl="0" eaLnBrk="1" fontAlgn="base" latinLnBrk="0" hangingPunct="1">
        <a:lnSpc>
          <a:spcPct val="100000"/>
        </a:lnSpc>
        <a:spcBef>
          <a:spcPts val="204"/>
        </a:spcBef>
        <a:spcAft>
          <a:spcPts val="408"/>
        </a:spcAft>
        <a:buClr>
          <a:srgbClr val="50B347"/>
        </a:buClr>
        <a:buSzPct val="100000"/>
        <a:buFont typeface="Arial" charset="0"/>
        <a:buBlip>
          <a:blip r:embed="rId16"/>
        </a:buBlip>
        <a:tabLst>
          <a:tab pos="671470" algn="l"/>
        </a:tabLst>
        <a:defRPr sz="3999" kern="1200" spc="0" baseline="0">
          <a:solidFill>
            <a:schemeClr val="tx1"/>
          </a:soli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09" r:id="rId10"/>
    <p:sldLayoutId id="2147484385" r:id="rId11"/>
    <p:sldLayoutId id="2147484310" r:id="rId12"/>
    <p:sldLayoutId id="2147484378" r:id="rId13"/>
    <p:sldLayoutId id="2147484392" r:id="rId14"/>
    <p:sldLayoutId id="2147484393" r:id="rId15"/>
    <p:sldLayoutId id="2147484394" r:id="rId16"/>
    <p:sldLayoutId id="2147484395" r:id="rId17"/>
    <p:sldLayoutId id="2147484550" r:id="rId18"/>
    <p:sldLayoutId id="2147484608" r:id="rId19"/>
    <p:sldLayoutId id="2147484639"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17" r:id="rId10"/>
    <p:sldLayoutId id="2147484386" r:id="rId11"/>
    <p:sldLayoutId id="2147484318" r:id="rId12"/>
    <p:sldLayoutId id="2147484396" r:id="rId13"/>
    <p:sldLayoutId id="2147484397" r:id="rId14"/>
    <p:sldLayoutId id="2147484398" r:id="rId15"/>
    <p:sldLayoutId id="2147484399" r:id="rId1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56" r:id="rId10"/>
    <p:sldLayoutId id="2147484387" r:id="rId11"/>
    <p:sldLayoutId id="2147484357" r:id="rId12"/>
    <p:sldLayoutId id="2147484400" r:id="rId13"/>
    <p:sldLayoutId id="2147484401" r:id="rId14"/>
    <p:sldLayoutId id="2147484402" r:id="rId15"/>
    <p:sldLayoutId id="2147484403" r:id="rId16"/>
    <p:sldLayoutId id="2147484423" r:id="rId17"/>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519"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376.xml"/><Relationship Id="rId20" Type="http://schemas.openxmlformats.org/officeDocument/2006/relationships/image" Target="../media/image50.emf"/><Relationship Id="rId21" Type="http://schemas.openxmlformats.org/officeDocument/2006/relationships/image" Target="../media/image51.emf"/><Relationship Id="rId22" Type="http://schemas.openxmlformats.org/officeDocument/2006/relationships/image" Target="../media/image52.emf"/><Relationship Id="rId23" Type="http://schemas.openxmlformats.org/officeDocument/2006/relationships/image" Target="../media/image53.emf"/><Relationship Id="rId24" Type="http://schemas.openxmlformats.org/officeDocument/2006/relationships/image" Target="../media/image54.gif"/><Relationship Id="rId25" Type="http://schemas.openxmlformats.org/officeDocument/2006/relationships/image" Target="../media/image55.png"/><Relationship Id="rId10" Type="http://schemas.openxmlformats.org/officeDocument/2006/relationships/notesSlide" Target="../notesSlides/notesSlide9.xml"/><Relationship Id="rId11" Type="http://schemas.openxmlformats.org/officeDocument/2006/relationships/image" Target="../media/image43.png"/><Relationship Id="rId12" Type="http://schemas.openxmlformats.org/officeDocument/2006/relationships/image" Target="../media/image44.png"/><Relationship Id="rId13" Type="http://schemas.microsoft.com/office/2007/relationships/hdphoto" Target="../media/hdphoto2.wdp"/><Relationship Id="rId14" Type="http://schemas.openxmlformats.org/officeDocument/2006/relationships/image" Target="../media/image45.png"/><Relationship Id="rId15" Type="http://schemas.openxmlformats.org/officeDocument/2006/relationships/image" Target="../media/image46.png"/><Relationship Id="rId16" Type="http://schemas.openxmlformats.org/officeDocument/2006/relationships/image" Target="NULL"/><Relationship Id="rId17" Type="http://schemas.openxmlformats.org/officeDocument/2006/relationships/image" Target="../media/image47.emf"/><Relationship Id="rId18" Type="http://schemas.openxmlformats.org/officeDocument/2006/relationships/image" Target="../media/image48.emf"/><Relationship Id="rId19" Type="http://schemas.openxmlformats.org/officeDocument/2006/relationships/image" Target="../media/image49.emf"/><Relationship Id="rId1" Type="http://schemas.openxmlformats.org/officeDocument/2006/relationships/tags" Target="../tags/tag4.xml"/><Relationship Id="rId2" Type="http://schemas.openxmlformats.org/officeDocument/2006/relationships/tags" Target="../tags/tag5.xml"/><Relationship Id="rId3" Type="http://schemas.openxmlformats.org/officeDocument/2006/relationships/tags" Target="../tags/tag6.xml"/><Relationship Id="rId4" Type="http://schemas.openxmlformats.org/officeDocument/2006/relationships/tags" Target="../tags/tag7.xml"/><Relationship Id="rId5" Type="http://schemas.openxmlformats.org/officeDocument/2006/relationships/tags" Target="../tags/tag8.xml"/><Relationship Id="rId6" Type="http://schemas.openxmlformats.org/officeDocument/2006/relationships/tags" Target="../tags/tag9.xml"/><Relationship Id="rId7" Type="http://schemas.openxmlformats.org/officeDocument/2006/relationships/tags" Target="../tags/tag10.xml"/><Relationship Id="rId8" Type="http://schemas.openxmlformats.org/officeDocument/2006/relationships/tags" Target="../tags/tag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56.png"/><Relationship Id="rId1" Type="http://schemas.openxmlformats.org/officeDocument/2006/relationships/slideLayout" Target="../slideLayouts/slideLayout368.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57.png"/><Relationship Id="rId1" Type="http://schemas.openxmlformats.org/officeDocument/2006/relationships/slideLayout" Target="../slideLayouts/slideLayout368.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57.png"/><Relationship Id="rId1" Type="http://schemas.openxmlformats.org/officeDocument/2006/relationships/slideLayout" Target="../slideLayouts/slideLayout368.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8.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82.xml"/><Relationship Id="rId4" Type="http://schemas.openxmlformats.org/officeDocument/2006/relationships/notesSlide" Target="../notesSlides/notesSlide15.xml"/><Relationship Id="rId5" Type="http://schemas.openxmlformats.org/officeDocument/2006/relationships/oleObject" Target="../embeddings/oleObject2.bin"/><Relationship Id="rId6" Type="http://schemas.openxmlformats.org/officeDocument/2006/relationships/image" Target="../media/image23.emf"/><Relationship Id="rId1" Type="http://schemas.openxmlformats.org/officeDocument/2006/relationships/vmlDrawing" Target="../drawings/vmlDrawing2.vml"/><Relationship Id="rId2" Type="http://schemas.openxmlformats.org/officeDocument/2006/relationships/tags" Target="../tags/tag12.xml"/></Relationships>
</file>

<file path=ppt/slides/_rels/slide17.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3.emf"/><Relationship Id="rId5" Type="http://schemas.openxmlformats.org/officeDocument/2006/relationships/comments" Target="../comments/comment1.xml"/><Relationship Id="rId1" Type="http://schemas.openxmlformats.org/officeDocument/2006/relationships/slideLayout" Target="../slideLayouts/slideLayout376.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NULL"/><Relationship Id="rId7" Type="http://schemas.openxmlformats.org/officeDocument/2006/relationships/image" Target="../media/image62.png"/><Relationship Id="rId8" Type="http://schemas.openxmlformats.org/officeDocument/2006/relationships/comments" Target="../comments/comment2.xml"/><Relationship Id="rId1" Type="http://schemas.openxmlformats.org/officeDocument/2006/relationships/slideLayout" Target="../slideLayouts/slideLayout376.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notesSlide" Target="../notesSlides/notesSlide18.xml"/><Relationship Id="rId3" Type="http://schemas.openxmlformats.org/officeDocument/2006/relationships/comments" Target="../comments/commen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2.xml"/><Relationship Id="rId3" Type="http://schemas.openxmlformats.org/officeDocument/2006/relationships/image" Target="../media/image39.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6.xml"/><Relationship Id="rId2" Type="http://schemas.openxmlformats.org/officeDocument/2006/relationships/notesSlide" Target="../notesSlides/notesSlide19.xml"/><Relationship Id="rId3" Type="http://schemas.openxmlformats.org/officeDocument/2006/relationships/comments" Target="../comments/comment4.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1.png"/><Relationship Id="rId8" Type="http://schemas.openxmlformats.org/officeDocument/2006/relationships/image" Target="NULL"/><Relationship Id="rId9" Type="http://schemas.openxmlformats.org/officeDocument/2006/relationships/image" Target="../media/image67.png"/><Relationship Id="rId10" Type="http://schemas.openxmlformats.org/officeDocument/2006/relationships/comments" Target="../comments/comment5.xml"/><Relationship Id="rId1" Type="http://schemas.openxmlformats.org/officeDocument/2006/relationships/slideLayout" Target="../slideLayouts/slideLayout376.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60.png"/><Relationship Id="rId9" Type="http://schemas.openxmlformats.org/officeDocument/2006/relationships/image" Target="../media/image73.emf"/><Relationship Id="rId1" Type="http://schemas.openxmlformats.org/officeDocument/2006/relationships/slideLayout" Target="../slideLayouts/slideLayout376.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NULL"/><Relationship Id="rId5" Type="http://schemas.openxmlformats.org/officeDocument/2006/relationships/image" Target="../media/image59.png"/><Relationship Id="rId6" Type="http://schemas.openxmlformats.org/officeDocument/2006/relationships/image" Target="../media/image74.png"/><Relationship Id="rId7" Type="http://schemas.openxmlformats.org/officeDocument/2006/relationships/comments" Target="../comments/comment6.xml"/><Relationship Id="rId1" Type="http://schemas.openxmlformats.org/officeDocument/2006/relationships/slideLayout" Target="../slideLayouts/slideLayout376.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6.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32.png"/><Relationship Id="rId1" Type="http://schemas.openxmlformats.org/officeDocument/2006/relationships/tags" Target="../tags/tag13.xml"/><Relationship Id="rId2" Type="http://schemas.openxmlformats.org/officeDocument/2006/relationships/slideLayout" Target="../slideLayouts/slideLayout361.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4" Type="http://schemas.microsoft.com/office/2007/relationships/hdphoto" Target="../media/hdphoto3.wdp"/><Relationship Id="rId5" Type="http://schemas.openxmlformats.org/officeDocument/2006/relationships/image" Target="../media/image77.emf"/><Relationship Id="rId6" Type="http://schemas.openxmlformats.org/officeDocument/2006/relationships/image" Target="../media/image78.emf"/><Relationship Id="rId7" Type="http://schemas.openxmlformats.org/officeDocument/2006/relationships/image" Target="../media/image79.emf"/><Relationship Id="rId1" Type="http://schemas.openxmlformats.org/officeDocument/2006/relationships/slideLayout" Target="../slideLayouts/slideLayout376.xml"/><Relationship Id="rId2"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70.xml"/><Relationship Id="rId4" Type="http://schemas.openxmlformats.org/officeDocument/2006/relationships/notesSlide" Target="../notesSlides/notesSlide26.xml"/><Relationship Id="rId5" Type="http://schemas.openxmlformats.org/officeDocument/2006/relationships/image" Target="../media/image81.png"/><Relationship Id="rId6" Type="http://schemas.openxmlformats.org/officeDocument/2006/relationships/oleObject" Target="../embeddings/oleObject3.bin"/><Relationship Id="rId7" Type="http://schemas.openxmlformats.org/officeDocument/2006/relationships/image" Target="../media/image80.emf"/><Relationship Id="rId8" Type="http://schemas.openxmlformats.org/officeDocument/2006/relationships/image" Target="../media/image32.png"/><Relationship Id="rId9" Type="http://schemas.openxmlformats.org/officeDocument/2006/relationships/image" Target="../media/image82.png"/><Relationship Id="rId1" Type="http://schemas.openxmlformats.org/officeDocument/2006/relationships/vmlDrawing" Target="../drawings/vmlDrawing3.vml"/><Relationship Id="rId2" Type="http://schemas.openxmlformats.org/officeDocument/2006/relationships/tags" Target="../tags/tag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comments" Target="../comments/commen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comments" Target="../comments/comment8.xml"/></Relationships>
</file>

<file path=ppt/slides/_rels/slide31.x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32.png"/><Relationship Id="rId5" Type="http://schemas.openxmlformats.org/officeDocument/2006/relationships/comments" Target="../comments/comment9.xml"/><Relationship Id="rId1" Type="http://schemas.openxmlformats.org/officeDocument/2006/relationships/slideLayout" Target="../slideLayouts/slideLayout37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zure/AzureDataLake/tree/master/Samples/AzureDiagnosticsSample" TargetMode="External"/><Relationship Id="rId4" Type="http://schemas.openxmlformats.org/officeDocument/2006/relationships/image" Target="../media/image84.emf"/><Relationship Id="rId5" Type="http://schemas.openxmlformats.org/officeDocument/2006/relationships/image" Target="../media/image85.emf"/><Relationship Id="rId6" Type="http://schemas.openxmlformats.org/officeDocument/2006/relationships/comments" Target="../comments/comment10.xml"/><Relationship Id="rId1" Type="http://schemas.openxmlformats.org/officeDocument/2006/relationships/slideLayout" Target="../slideLayouts/slideLayout376.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7.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notesSlide" Target="../notesSlides/notesSlide29.xml"/><Relationship Id="rId3"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8.emf"/><Relationship Id="rId5" Type="http://schemas.openxmlformats.org/officeDocument/2006/relationships/image" Target="../media/image89.emf"/><Relationship Id="rId1" Type="http://schemas.openxmlformats.org/officeDocument/2006/relationships/slideLayout" Target="../slideLayouts/slideLayout367.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90.png"/><Relationship Id="rId5" Type="http://schemas.openxmlformats.org/officeDocument/2006/relationships/image" Target="NULL"/><Relationship Id="rId1" Type="http://schemas.openxmlformats.org/officeDocument/2006/relationships/slideLayout" Target="../slideLayouts/slideLayout361.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notesSlide" Target="../notesSlides/notesSlide32.xml"/><Relationship Id="rId3" Type="http://schemas.openxmlformats.org/officeDocument/2006/relationships/image" Target="../media/image8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7.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62.xml"/><Relationship Id="rId4" Type="http://schemas.openxmlformats.org/officeDocument/2006/relationships/notesSlide" Target="../notesSlides/notesSlide34.xml"/><Relationship Id="rId5" Type="http://schemas.openxmlformats.org/officeDocument/2006/relationships/oleObject" Target="../embeddings/oleObject4.bin"/><Relationship Id="rId6" Type="http://schemas.openxmlformats.org/officeDocument/2006/relationships/image" Target="../media/image23.emf"/><Relationship Id="rId7" Type="http://schemas.openxmlformats.org/officeDocument/2006/relationships/image" Target="../media/image91.png"/><Relationship Id="rId1" Type="http://schemas.openxmlformats.org/officeDocument/2006/relationships/vmlDrawing" Target="../drawings/vmlDrawing4.vml"/><Relationship Id="rId2" Type="http://schemas.openxmlformats.org/officeDocument/2006/relationships/tags" Target="../tags/tag15.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360.xml"/><Relationship Id="rId2" Type="http://schemas.openxmlformats.org/officeDocument/2006/relationships/image" Target="../media/image40.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62.xml"/><Relationship Id="rId4" Type="http://schemas.openxmlformats.org/officeDocument/2006/relationships/notesSlide" Target="../notesSlides/notesSlide35.xml"/><Relationship Id="rId5" Type="http://schemas.openxmlformats.org/officeDocument/2006/relationships/oleObject" Target="../embeddings/oleObject5.bin"/><Relationship Id="rId6" Type="http://schemas.openxmlformats.org/officeDocument/2006/relationships/image" Target="../media/image23.emf"/><Relationship Id="rId7" Type="http://schemas.openxmlformats.org/officeDocument/2006/relationships/image" Target="../media/image92.png"/><Relationship Id="rId1" Type="http://schemas.openxmlformats.org/officeDocument/2006/relationships/vmlDrawing" Target="../drawings/vmlDrawing5.vml"/><Relationship Id="rId2" Type="http://schemas.openxmlformats.org/officeDocument/2006/relationships/tags" Target="../tags/tag1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62.xml"/><Relationship Id="rId4" Type="http://schemas.openxmlformats.org/officeDocument/2006/relationships/notesSlide" Target="../notesSlides/notesSlide36.xml"/><Relationship Id="rId5" Type="http://schemas.openxmlformats.org/officeDocument/2006/relationships/oleObject" Target="../embeddings/oleObject6.bin"/><Relationship Id="rId6" Type="http://schemas.openxmlformats.org/officeDocument/2006/relationships/image" Target="../media/image23.emf"/><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 Type="http://schemas.openxmlformats.org/officeDocument/2006/relationships/vmlDrawing" Target="../drawings/vmlDrawing6.vml"/><Relationship Id="rId2" Type="http://schemas.openxmlformats.org/officeDocument/2006/relationships/tags" Target="../tags/tag1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62.xml"/><Relationship Id="rId4" Type="http://schemas.openxmlformats.org/officeDocument/2006/relationships/notesSlide" Target="../notesSlides/notesSlide37.xml"/><Relationship Id="rId5" Type="http://schemas.openxmlformats.org/officeDocument/2006/relationships/oleObject" Target="../embeddings/oleObject7.bin"/><Relationship Id="rId6" Type="http://schemas.openxmlformats.org/officeDocument/2006/relationships/image" Target="../media/image23.emf"/><Relationship Id="rId7" Type="http://schemas.openxmlformats.org/officeDocument/2006/relationships/image" Target="../media/image96.png"/><Relationship Id="rId8" Type="http://schemas.openxmlformats.org/officeDocument/2006/relationships/image" Target="../media/image97.png"/><Relationship Id="rId1" Type="http://schemas.openxmlformats.org/officeDocument/2006/relationships/vmlDrawing" Target="../drawings/vmlDrawing7.vml"/><Relationship Id="rId2" Type="http://schemas.openxmlformats.org/officeDocument/2006/relationships/tags" Target="../tags/tag1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62.xml"/><Relationship Id="rId4" Type="http://schemas.openxmlformats.org/officeDocument/2006/relationships/notesSlide" Target="../notesSlides/notesSlide38.xml"/><Relationship Id="rId5" Type="http://schemas.openxmlformats.org/officeDocument/2006/relationships/oleObject" Target="../embeddings/oleObject8.bin"/><Relationship Id="rId6" Type="http://schemas.openxmlformats.org/officeDocument/2006/relationships/image" Target="../media/image23.emf"/><Relationship Id="rId7" Type="http://schemas.openxmlformats.org/officeDocument/2006/relationships/image" Target="../media/image98.png"/><Relationship Id="rId1" Type="http://schemas.openxmlformats.org/officeDocument/2006/relationships/vmlDrawing" Target="../drawings/vmlDrawing8.vml"/><Relationship Id="rId2" Type="http://schemas.openxmlformats.org/officeDocument/2006/relationships/tags" Target="../tags/tag19.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62.xml"/><Relationship Id="rId4" Type="http://schemas.openxmlformats.org/officeDocument/2006/relationships/notesSlide" Target="../notesSlides/notesSlide39.xml"/><Relationship Id="rId5" Type="http://schemas.openxmlformats.org/officeDocument/2006/relationships/oleObject" Target="../embeddings/oleObject9.bin"/><Relationship Id="rId6" Type="http://schemas.openxmlformats.org/officeDocument/2006/relationships/image" Target="../media/image23.emf"/><Relationship Id="rId7" Type="http://schemas.openxmlformats.org/officeDocument/2006/relationships/image" Target="../media/image99.png"/><Relationship Id="rId8" Type="http://schemas.openxmlformats.org/officeDocument/2006/relationships/image" Target="../media/image100.png"/><Relationship Id="rId9" Type="http://schemas.openxmlformats.org/officeDocument/2006/relationships/image" Target="../media/image32.png"/><Relationship Id="rId1" Type="http://schemas.openxmlformats.org/officeDocument/2006/relationships/vmlDrawing" Target="../drawings/vmlDrawing9.vml"/><Relationship Id="rId2" Type="http://schemas.openxmlformats.org/officeDocument/2006/relationships/tags" Target="../tags/tag20.xml"/></Relationships>
</file>

<file path=ppt/slides/_rels/slide45.xml.rels><?xml version="1.0" encoding="UTF-8" standalone="yes"?>
<Relationships xmlns="http://schemas.openxmlformats.org/package/2006/relationships"><Relationship Id="rId11" Type="http://schemas.openxmlformats.org/officeDocument/2006/relationships/image" Target="../media/image101.png"/><Relationship Id="rId12" Type="http://schemas.openxmlformats.org/officeDocument/2006/relationships/image" Target="../media/image102.png"/><Relationship Id="rId13" Type="http://schemas.openxmlformats.org/officeDocument/2006/relationships/image" Target="../media/image103.png"/><Relationship Id="rId14" Type="http://schemas.openxmlformats.org/officeDocument/2006/relationships/image" Target="../media/image104.jpeg"/><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tags" Target="../tags/tag26.xml"/><Relationship Id="rId7" Type="http://schemas.openxmlformats.org/officeDocument/2006/relationships/tags" Target="../tags/tag27.xml"/><Relationship Id="rId8" Type="http://schemas.openxmlformats.org/officeDocument/2006/relationships/tags" Target="../tags/tag28.xml"/><Relationship Id="rId9" Type="http://schemas.openxmlformats.org/officeDocument/2006/relationships/slideLayout" Target="../slideLayouts/slideLayout368.xml"/><Relationship Id="rId10"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jpeg"/><Relationship Id="rId7" Type="http://schemas.openxmlformats.org/officeDocument/2006/relationships/image" Target="../media/image108.png"/><Relationship Id="rId8" Type="http://schemas.openxmlformats.org/officeDocument/2006/relationships/image" Target="../media/image109.png"/><Relationship Id="rId9" Type="http://schemas.openxmlformats.org/officeDocument/2006/relationships/image" Target="../media/image86.png"/><Relationship Id="rId1" Type="http://schemas.openxmlformats.org/officeDocument/2006/relationships/slideLayout" Target="../slideLayouts/slideLayout364.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82.xml"/><Relationship Id="rId4" Type="http://schemas.openxmlformats.org/officeDocument/2006/relationships/notesSlide" Target="../notesSlides/notesSlide42.xml"/><Relationship Id="rId5" Type="http://schemas.openxmlformats.org/officeDocument/2006/relationships/oleObject" Target="../embeddings/oleObject10.bin"/><Relationship Id="rId6" Type="http://schemas.openxmlformats.org/officeDocument/2006/relationships/image" Target="../media/image23.emf"/><Relationship Id="rId7" Type="http://schemas.openxmlformats.org/officeDocument/2006/relationships/image" Target="../media/image110.emf"/><Relationship Id="rId8" Type="http://schemas.openxmlformats.org/officeDocument/2006/relationships/image" Target="../media/image111.emf"/><Relationship Id="rId1" Type="http://schemas.openxmlformats.org/officeDocument/2006/relationships/vmlDrawing" Target="../drawings/vmlDrawing10.vml"/><Relationship Id="rId2" Type="http://schemas.openxmlformats.org/officeDocument/2006/relationships/tags" Target="../tags/tag29.xml"/></Relationships>
</file>

<file path=ppt/slides/_rels/slide48.xml.rels><?xml version="1.0" encoding="UTF-8" standalone="yes"?>
<Relationships xmlns="http://schemas.openxmlformats.org/package/2006/relationships"><Relationship Id="rId9" Type="http://schemas.openxmlformats.org/officeDocument/2006/relationships/image" Target="NULL"/><Relationship Id="rId20" Type="http://schemas.openxmlformats.org/officeDocument/2006/relationships/comments" Target="../comments/comment11.xml"/><Relationship Id="rId10" Type="http://schemas.openxmlformats.org/officeDocument/2006/relationships/image" Target="../media/image115.png"/><Relationship Id="rId11" Type="http://schemas.openxmlformats.org/officeDocument/2006/relationships/image" Target="../media/image116.png"/><Relationship Id="rId12" Type="http://schemas.openxmlformats.org/officeDocument/2006/relationships/image" Target="NULL"/><Relationship Id="rId13" Type="http://schemas.openxmlformats.org/officeDocument/2006/relationships/image" Target="../media/image117.png"/><Relationship Id="rId14" Type="http://schemas.openxmlformats.org/officeDocument/2006/relationships/image" Target="NULL"/><Relationship Id="rId15" Type="http://schemas.openxmlformats.org/officeDocument/2006/relationships/image" Target="../media/image44.png"/><Relationship Id="rId16" Type="http://schemas.microsoft.com/office/2007/relationships/hdphoto" Target="../media/hdphoto2.wdp"/><Relationship Id="rId17" Type="http://schemas.openxmlformats.org/officeDocument/2006/relationships/image" Target="../media/image118.png"/><Relationship Id="rId18" Type="http://schemas.microsoft.com/office/2007/relationships/hdphoto" Target="../media/hdphoto4.wdp"/><Relationship Id="rId19" Type="http://schemas.openxmlformats.org/officeDocument/2006/relationships/image" Target="../media/image47.emf"/><Relationship Id="rId1" Type="http://schemas.openxmlformats.org/officeDocument/2006/relationships/slideLayout" Target="../slideLayouts/slideLayout376.xml"/><Relationship Id="rId2" Type="http://schemas.openxmlformats.org/officeDocument/2006/relationships/notesSlide" Target="../notesSlides/notesSlide43.xml"/><Relationship Id="rId3" Type="http://schemas.openxmlformats.org/officeDocument/2006/relationships/image" Target="../media/image112.png"/><Relationship Id="rId4" Type="http://schemas.openxmlformats.org/officeDocument/2006/relationships/image" Target="NULL"/><Relationship Id="rId5" Type="http://schemas.openxmlformats.org/officeDocument/2006/relationships/image" Target="../media/image113.png"/><Relationship Id="rId6" Type="http://schemas.openxmlformats.org/officeDocument/2006/relationships/image" Target="NULL"/><Relationship Id="rId7" Type="http://schemas.openxmlformats.org/officeDocument/2006/relationships/image" Target="../media/image114.png"/><Relationship Id="rId8"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82.xml"/><Relationship Id="rId4" Type="http://schemas.openxmlformats.org/officeDocument/2006/relationships/notesSlide" Target="../notesSlides/notesSlide44.xml"/><Relationship Id="rId5" Type="http://schemas.openxmlformats.org/officeDocument/2006/relationships/oleObject" Target="../embeddings/oleObject11.bin"/><Relationship Id="rId6" Type="http://schemas.openxmlformats.org/officeDocument/2006/relationships/image" Target="../media/image23.emf"/><Relationship Id="rId1" Type="http://schemas.openxmlformats.org/officeDocument/2006/relationships/vmlDrawing" Target="../drawings/vmlDrawing11.vml"/><Relationship Id="rId2" Type="http://schemas.openxmlformats.org/officeDocument/2006/relationships/tags" Target="../tags/tag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6.xml"/><Relationship Id="rId2" Type="http://schemas.openxmlformats.org/officeDocument/2006/relationships/comments" Target="../comments/commen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6.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76.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76.xml"/><Relationship Id="rId2"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81.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8.xml"/><Relationship Id="rId2" Type="http://schemas.openxmlformats.org/officeDocument/2006/relationships/image" Target="../media/image11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61.xml"/><Relationship Id="rId4" Type="http://schemas.openxmlformats.org/officeDocument/2006/relationships/notesSlide" Target="../notesSlides/notesSlide5.xml"/><Relationship Id="rId1" Type="http://schemas.openxmlformats.org/officeDocument/2006/relationships/tags" Target="../tags/tag2.xml"/><Relationship Id="rId2" Type="http://schemas.openxmlformats.org/officeDocument/2006/relationships/tags" Target="../tags/tag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Fundamentals of Storage Options with HDInsight</a:t>
            </a:r>
            <a:endParaRPr lang="en-US" sz="4799" dirty="0">
              <a:solidFill>
                <a:srgbClr val="FFCC00"/>
              </a:solidFill>
            </a:endParaRP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178497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Rectangle 367"/>
          <p:cNvSpPr/>
          <p:nvPr/>
        </p:nvSpPr>
        <p:spPr bwMode="auto">
          <a:xfrm>
            <a:off x="8166051" y="3395072"/>
            <a:ext cx="3874746" cy="3307827"/>
          </a:xfrm>
          <a:prstGeom prst="rect">
            <a:avLst/>
          </a:prstGeom>
          <a:solidFill>
            <a:schemeClr val="accent3">
              <a:alpha val="5000"/>
            </a:schemeClr>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32509">
              <a:defRPr/>
            </a:pPr>
            <a:r>
              <a:rPr lang="en-US" sz="1836" kern="0" dirty="0">
                <a:solidFill>
                  <a:srgbClr val="001A41"/>
                </a:solidFill>
                <a:latin typeface="Segoe UI Semibold" panose="020B0702040204020203" pitchFamily="34" charset="0"/>
                <a:cs typeface="Segoe UI Semibold" panose="020B0702040204020203" pitchFamily="34" charset="0"/>
              </a:rPr>
              <a:t>HDInsight</a:t>
            </a:r>
          </a:p>
        </p:txBody>
      </p:sp>
      <p:sp>
        <p:nvSpPr>
          <p:cNvPr id="365" name="Rectangle 364"/>
          <p:cNvSpPr/>
          <p:nvPr/>
        </p:nvSpPr>
        <p:spPr bwMode="auto">
          <a:xfrm>
            <a:off x="8166050" y="1996683"/>
            <a:ext cx="3874746" cy="1276253"/>
          </a:xfrm>
          <a:prstGeom prst="rect">
            <a:avLst/>
          </a:prstGeom>
          <a:solidFill>
            <a:schemeClr val="accent3">
              <a:alpha val="5000"/>
            </a:schemeClr>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defRPr/>
            </a:pPr>
            <a:r>
              <a:rPr lang="en-US" sz="1836" kern="0" dirty="0">
                <a:solidFill>
                  <a:srgbClr val="001A41"/>
                </a:solidFill>
                <a:latin typeface="Segoe UI Semibold" panose="020B0702040204020203" pitchFamily="34" charset="0"/>
                <a:cs typeface="Segoe UI Semibold" panose="020B0702040204020203" pitchFamily="34" charset="0"/>
              </a:rPr>
              <a:t>Azure Data Lake Analytics</a:t>
            </a:r>
          </a:p>
        </p:txBody>
      </p:sp>
      <p:sp>
        <p:nvSpPr>
          <p:cNvPr id="14" name="Title 13"/>
          <p:cNvSpPr>
            <a:spLocks noGrp="1"/>
          </p:cNvSpPr>
          <p:nvPr>
            <p:ph type="title"/>
          </p:nvPr>
        </p:nvSpPr>
        <p:spPr/>
        <p:txBody>
          <a:bodyPr/>
          <a:lstStyle/>
          <a:p>
            <a:r>
              <a:rPr lang="en-US" dirty="0"/>
              <a:t>Big Data analytics workloads</a:t>
            </a:r>
          </a:p>
        </p:txBody>
      </p:sp>
      <p:sp>
        <p:nvSpPr>
          <p:cNvPr id="77" name="Title 1"/>
          <p:cNvSpPr>
            <a:spLocks noGrp="1"/>
          </p:cNvSpPr>
          <p:nvPr/>
        </p:nvSpPr>
        <p:spPr>
          <a:xfrm>
            <a:off x="427859" y="1093671"/>
            <a:ext cx="11735501" cy="665219"/>
          </a:xfrm>
          <a:prstGeom prst="rect">
            <a:avLst/>
          </a:prstGeom>
        </p:spPr>
        <p:txBody>
          <a:bodyPr vert="horz" wrap="square" lIns="0" tIns="0" rIns="0" bIns="0" rtlCol="0" anchor="t">
            <a:noAutofit/>
          </a:bodyPr>
          <a:lstStyle>
            <a:lvl1pPr algn="l" defTabSz="913505" rtl="0" eaLnBrk="1" fontAlgn="base" hangingPunct="1">
              <a:lnSpc>
                <a:spcPct val="90000"/>
              </a:lnSpc>
              <a:spcBef>
                <a:spcPct val="0"/>
              </a:spcBef>
              <a:spcAft>
                <a:spcPct val="0"/>
              </a:spcAft>
              <a:defRPr lang="en-US" sz="5098" kern="1200" spc="-10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defTabSz="913330">
              <a:defRPr/>
            </a:pPr>
            <a:r>
              <a:rPr lang="en-US" sz="2400" spc="0" dirty="0">
                <a:solidFill>
                  <a:schemeClr val="accent1"/>
                </a:solidFill>
              </a:rPr>
              <a:t>A highly scalable, distributed, parallel file system in the cloud </a:t>
            </a:r>
            <a:br>
              <a:rPr lang="en-US" sz="2400" spc="0" dirty="0">
                <a:solidFill>
                  <a:schemeClr val="accent1"/>
                </a:solidFill>
              </a:rPr>
            </a:br>
            <a:r>
              <a:rPr lang="en-US" sz="2400" spc="0" dirty="0">
                <a:solidFill>
                  <a:schemeClr val="accent1"/>
                </a:solidFill>
              </a:rPr>
              <a:t>specifically designed to work with a variety of big data analytics workloads</a:t>
            </a:r>
          </a:p>
        </p:txBody>
      </p:sp>
      <p:sp>
        <p:nvSpPr>
          <p:cNvPr id="83" name="TextBox 82"/>
          <p:cNvSpPr txBox="1"/>
          <p:nvPr/>
        </p:nvSpPr>
        <p:spPr>
          <a:xfrm>
            <a:off x="3982660" y="4793677"/>
            <a:ext cx="2755978" cy="577937"/>
          </a:xfrm>
          <a:prstGeom prst="rect">
            <a:avLst/>
          </a:prstGeom>
          <a:noFill/>
        </p:spPr>
        <p:txBody>
          <a:bodyPr wrap="square" lIns="182854" tIns="146283" rIns="182854" bIns="146283" rtlCol="0">
            <a:spAutoFit/>
          </a:bodyPr>
          <a:lstStyle/>
          <a:p>
            <a:pPr algn="ctr" defTabSz="932509">
              <a:defRPr/>
            </a:pPr>
            <a:r>
              <a:rPr lang="en-US" sz="1836" kern="0" dirty="0">
                <a:solidFill>
                  <a:schemeClr val="accent1"/>
                </a:solidFill>
                <a:latin typeface="Segoe UI Semibold" panose="020B0702040204020203" pitchFamily="34" charset="0"/>
                <a:cs typeface="Segoe UI Semibold" panose="020B0702040204020203" pitchFamily="34" charset="0"/>
              </a:rPr>
              <a:t>Azure Data Lake Store</a:t>
            </a:r>
          </a:p>
        </p:txBody>
      </p:sp>
      <p:pic>
        <p:nvPicPr>
          <p:cNvPr id="56" name="Picture 5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72960" y="2622580"/>
            <a:ext cx="341561" cy="341561"/>
          </a:xfrm>
          <a:prstGeom prst="rect">
            <a:avLst/>
          </a:prstGeom>
        </p:spPr>
      </p:pic>
      <p:pic>
        <p:nvPicPr>
          <p:cNvPr id="58" name="Picture 2" descr="http://www.ebaytechblog.com/wp-content/uploads/2014/05/spark_logo.png"/>
          <p:cNvPicPr>
            <a:picLocks noChangeAspect="1" noChangeArrowheads="1"/>
          </p:cNvPicPr>
          <p:nvPr/>
        </p:nvPicPr>
        <p:blipFill>
          <a:blip r:embed="rId12" cstate="print">
            <a:duotone>
              <a:schemeClr val="accent3">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290204" y="5186881"/>
            <a:ext cx="523252" cy="27781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4"/>
          <a:stretch>
            <a:fillRect/>
          </a:stretch>
        </p:blipFill>
        <p:spPr>
          <a:xfrm>
            <a:off x="9143657" y="5994757"/>
            <a:ext cx="542685" cy="488413"/>
          </a:xfrm>
          <a:prstGeom prst="rect">
            <a:avLst/>
          </a:prstGeom>
        </p:spPr>
      </p:pic>
      <p:pic>
        <p:nvPicPr>
          <p:cNvPr id="60" name="Graphic 17"/>
          <p:cNvPicPr>
            <a:picLocks noChangeAspect="1"/>
          </p:cNvPicPr>
          <p:nvPr/>
        </p:nvPicPr>
        <p:blipFill rotWithShape="1">
          <a:blip r:embed="rId15">
            <a:extLst>
              <a:ext uri="{96DAC541-7B7A-43D3-8B79-37D633B846F1}">
                <asvg:svgBlip xmlns="" xmlns:asvg="http://schemas.microsoft.com/office/drawing/2016/SVG/main" r:embed="rId16"/>
              </a:ext>
            </a:extLst>
          </a:blip>
          <a:srcRect l="9019" t="29789" r="9019" b="29789"/>
          <a:stretch/>
        </p:blipFill>
        <p:spPr>
          <a:xfrm>
            <a:off x="11075168" y="4217695"/>
            <a:ext cx="840744" cy="320402"/>
          </a:xfrm>
          <a:prstGeom prst="rect">
            <a:avLst/>
          </a:prstGeom>
        </p:spPr>
      </p:pic>
      <p:pic>
        <p:nvPicPr>
          <p:cNvPr id="78" name="Picture 7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266598" y="6026748"/>
            <a:ext cx="575389" cy="424432"/>
          </a:xfrm>
          <a:prstGeom prst="rect">
            <a:avLst/>
          </a:prstGeom>
        </p:spPr>
      </p:pic>
      <p:sp>
        <p:nvSpPr>
          <p:cNvPr id="128" name="Rectangle 127"/>
          <p:cNvSpPr/>
          <p:nvPr>
            <p:custDataLst>
              <p:tags r:id="rId1"/>
            </p:custDataLst>
          </p:nvPr>
        </p:nvSpPr>
        <p:spPr bwMode="auto">
          <a:xfrm>
            <a:off x="424462" y="2584845"/>
            <a:ext cx="2131665" cy="556937"/>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45706" rIns="68560" bIns="45706" numCol="1" spcCol="0" rtlCol="0" fromWordArt="0" anchor="ctr" anchorCtr="0" forceAA="0" compatLnSpc="1">
            <a:prstTxWarp prst="textNoShape">
              <a:avLst/>
            </a:prstTxWarp>
            <a:noAutofit/>
          </a:bodyPr>
          <a:lstStyle/>
          <a:p>
            <a:pPr defTabSz="950751">
              <a:defRPr/>
            </a:pPr>
            <a:r>
              <a:rPr lang="en-US" sz="1020" kern="0" dirty="0">
                <a:solidFill>
                  <a:srgbClr val="0D163D"/>
                </a:solidFill>
                <a:latin typeface="Segoe UI"/>
              </a:rPr>
              <a:t>LOB Applications</a:t>
            </a:r>
          </a:p>
        </p:txBody>
      </p:sp>
      <p:sp>
        <p:nvSpPr>
          <p:cNvPr id="119" name="Rectangle 118"/>
          <p:cNvSpPr/>
          <p:nvPr>
            <p:custDataLst>
              <p:tags r:id="rId2"/>
            </p:custDataLst>
          </p:nvPr>
        </p:nvSpPr>
        <p:spPr bwMode="auto">
          <a:xfrm>
            <a:off x="424462" y="4365404"/>
            <a:ext cx="2131665" cy="556937"/>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45706" rIns="68560" bIns="45706" numCol="1" spcCol="0" rtlCol="0" fromWordArt="0" anchor="ctr" anchorCtr="0" forceAA="0" compatLnSpc="1">
            <a:prstTxWarp prst="textNoShape">
              <a:avLst/>
            </a:prstTxWarp>
            <a:noAutofit/>
          </a:bodyPr>
          <a:lstStyle/>
          <a:p>
            <a:pPr defTabSz="950751">
              <a:defRPr/>
            </a:pPr>
            <a:r>
              <a:rPr lang="en-US" sz="1020" kern="0" dirty="0">
                <a:solidFill>
                  <a:srgbClr val="0D163D"/>
                </a:solidFill>
                <a:latin typeface="Segoe UI"/>
              </a:rPr>
              <a:t>Social</a:t>
            </a:r>
          </a:p>
        </p:txBody>
      </p:sp>
      <p:sp>
        <p:nvSpPr>
          <p:cNvPr id="126" name="Rectangle 125"/>
          <p:cNvSpPr/>
          <p:nvPr>
            <p:custDataLst>
              <p:tags r:id="rId3"/>
            </p:custDataLst>
          </p:nvPr>
        </p:nvSpPr>
        <p:spPr bwMode="auto">
          <a:xfrm>
            <a:off x="424462" y="1991325"/>
            <a:ext cx="2131665" cy="556937"/>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45706" rIns="68560" bIns="45706" numCol="1" spcCol="0" rtlCol="0" fromWordArt="0" anchor="ctr" anchorCtr="0" forceAA="0" compatLnSpc="1">
            <a:prstTxWarp prst="textNoShape">
              <a:avLst/>
            </a:prstTxWarp>
            <a:noAutofit/>
          </a:bodyPr>
          <a:lstStyle/>
          <a:p>
            <a:pPr defTabSz="950751">
              <a:defRPr/>
            </a:pPr>
            <a:r>
              <a:rPr lang="en-US" sz="1020" kern="0" dirty="0">
                <a:solidFill>
                  <a:srgbClr val="0D163D"/>
                </a:solidFill>
                <a:latin typeface="Segoe UI"/>
              </a:rPr>
              <a:t>Devices</a:t>
            </a:r>
          </a:p>
        </p:txBody>
      </p:sp>
      <p:sp>
        <p:nvSpPr>
          <p:cNvPr id="116" name="Rectangle 115"/>
          <p:cNvSpPr/>
          <p:nvPr>
            <p:custDataLst>
              <p:tags r:id="rId4"/>
            </p:custDataLst>
          </p:nvPr>
        </p:nvSpPr>
        <p:spPr bwMode="auto">
          <a:xfrm>
            <a:off x="424462" y="6145963"/>
            <a:ext cx="2131665" cy="556937"/>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45706" rIns="68560" bIns="45706" numCol="1" spcCol="0" rtlCol="0" fromWordArt="0" anchor="ctr" anchorCtr="0" forceAA="0" compatLnSpc="1">
            <a:prstTxWarp prst="textNoShape">
              <a:avLst/>
            </a:prstTxWarp>
            <a:noAutofit/>
          </a:bodyPr>
          <a:lstStyle/>
          <a:p>
            <a:pPr defTabSz="950751">
              <a:defRPr/>
            </a:pPr>
            <a:r>
              <a:rPr lang="en-US" sz="1020" kern="0" dirty="0">
                <a:solidFill>
                  <a:srgbClr val="0D163D"/>
                </a:solidFill>
                <a:latin typeface="Segoe UI"/>
              </a:rPr>
              <a:t>Clickstream</a:t>
            </a:r>
          </a:p>
        </p:txBody>
      </p:sp>
      <p:sp>
        <p:nvSpPr>
          <p:cNvPr id="117" name="Rectangle 116"/>
          <p:cNvSpPr/>
          <p:nvPr>
            <p:custDataLst>
              <p:tags r:id="rId5"/>
            </p:custDataLst>
          </p:nvPr>
        </p:nvSpPr>
        <p:spPr bwMode="auto">
          <a:xfrm>
            <a:off x="424462" y="5552444"/>
            <a:ext cx="2131665" cy="556937"/>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45706" rIns="68560" bIns="45706" numCol="1" spcCol="0" rtlCol="0" fromWordArt="0" anchor="ctr" anchorCtr="0" forceAA="0" compatLnSpc="1">
            <a:prstTxWarp prst="textNoShape">
              <a:avLst/>
            </a:prstTxWarp>
            <a:noAutofit/>
          </a:bodyPr>
          <a:lstStyle/>
          <a:p>
            <a:pPr defTabSz="950751">
              <a:defRPr/>
            </a:pPr>
            <a:r>
              <a:rPr lang="en-US" sz="1020" kern="0" dirty="0">
                <a:solidFill>
                  <a:srgbClr val="0D163D"/>
                </a:solidFill>
                <a:latin typeface="Segoe UI"/>
              </a:rPr>
              <a:t>Sensors</a:t>
            </a:r>
          </a:p>
        </p:txBody>
      </p:sp>
      <p:sp>
        <p:nvSpPr>
          <p:cNvPr id="118" name="Rectangle 117"/>
          <p:cNvSpPr/>
          <p:nvPr>
            <p:custDataLst>
              <p:tags r:id="rId6"/>
            </p:custDataLst>
          </p:nvPr>
        </p:nvSpPr>
        <p:spPr bwMode="auto">
          <a:xfrm>
            <a:off x="424462" y="4958924"/>
            <a:ext cx="2131665" cy="556937"/>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45706" rIns="68560" bIns="45706" numCol="1" spcCol="0" rtlCol="0" fromWordArt="0" anchor="ctr" anchorCtr="0" forceAA="0" compatLnSpc="1">
            <a:prstTxWarp prst="textNoShape">
              <a:avLst/>
            </a:prstTxWarp>
            <a:noAutofit/>
          </a:bodyPr>
          <a:lstStyle/>
          <a:p>
            <a:pPr defTabSz="950751">
              <a:defRPr/>
            </a:pPr>
            <a:r>
              <a:rPr lang="en-US" sz="1020" kern="0" dirty="0">
                <a:solidFill>
                  <a:srgbClr val="0D163D"/>
                </a:solidFill>
                <a:latin typeface="Segoe UI"/>
              </a:rPr>
              <a:t>Video</a:t>
            </a:r>
          </a:p>
        </p:txBody>
      </p:sp>
      <p:sp>
        <p:nvSpPr>
          <p:cNvPr id="125" name="Rectangle 124"/>
          <p:cNvSpPr/>
          <p:nvPr>
            <p:custDataLst>
              <p:tags r:id="rId7"/>
            </p:custDataLst>
          </p:nvPr>
        </p:nvSpPr>
        <p:spPr bwMode="auto">
          <a:xfrm>
            <a:off x="424462" y="3178364"/>
            <a:ext cx="2131665" cy="556937"/>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45706" rIns="68560" bIns="45706" numCol="1" spcCol="0" rtlCol="0" fromWordArt="0" anchor="ctr" anchorCtr="0" forceAA="0" compatLnSpc="1">
            <a:prstTxWarp prst="textNoShape">
              <a:avLst/>
            </a:prstTxWarp>
            <a:noAutofit/>
          </a:bodyPr>
          <a:lstStyle/>
          <a:p>
            <a:pPr defTabSz="950751">
              <a:defRPr/>
            </a:pPr>
            <a:r>
              <a:rPr lang="en-US" sz="1020" kern="0" dirty="0">
                <a:solidFill>
                  <a:srgbClr val="0D163D"/>
                </a:solidFill>
                <a:latin typeface="Segoe UI"/>
              </a:rPr>
              <a:t>Web</a:t>
            </a:r>
          </a:p>
        </p:txBody>
      </p:sp>
      <p:sp>
        <p:nvSpPr>
          <p:cNvPr id="127" name="Rectangle 126"/>
          <p:cNvSpPr/>
          <p:nvPr>
            <p:custDataLst>
              <p:tags r:id="rId8"/>
            </p:custDataLst>
          </p:nvPr>
        </p:nvSpPr>
        <p:spPr bwMode="auto">
          <a:xfrm>
            <a:off x="424462" y="3771884"/>
            <a:ext cx="2131665" cy="556937"/>
          </a:xfrm>
          <a:prstGeom prst="rect">
            <a:avLst/>
          </a:prstGeom>
          <a:solidFill>
            <a:schemeClr val="accent3"/>
          </a:solidFill>
          <a:ln w="31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45706" rIns="68560" bIns="45706" numCol="1" spcCol="0" rtlCol="0" fromWordArt="0" anchor="ctr" anchorCtr="0" forceAA="0" compatLnSpc="1">
            <a:prstTxWarp prst="textNoShape">
              <a:avLst/>
            </a:prstTxWarp>
            <a:noAutofit/>
          </a:bodyPr>
          <a:lstStyle/>
          <a:p>
            <a:pPr defTabSz="950751">
              <a:defRPr/>
            </a:pPr>
            <a:r>
              <a:rPr lang="en-US" sz="1020" kern="0" dirty="0">
                <a:solidFill>
                  <a:srgbClr val="0D163D"/>
                </a:solidFill>
                <a:latin typeface="Segoe UI"/>
              </a:rPr>
              <a:t>Relational</a:t>
            </a:r>
          </a:p>
        </p:txBody>
      </p:sp>
      <p:grpSp>
        <p:nvGrpSpPr>
          <p:cNvPr id="88" name="Group 87"/>
          <p:cNvGrpSpPr/>
          <p:nvPr/>
        </p:nvGrpSpPr>
        <p:grpSpPr>
          <a:xfrm>
            <a:off x="741214" y="4423480"/>
            <a:ext cx="284560" cy="450596"/>
            <a:chOff x="2754313" y="3259138"/>
            <a:chExt cx="903288" cy="1430338"/>
          </a:xfrm>
        </p:grpSpPr>
        <p:sp>
          <p:nvSpPr>
            <p:cNvPr id="89" name="Freeform 22"/>
            <p:cNvSpPr>
              <a:spLocks/>
            </p:cNvSpPr>
            <p:nvPr/>
          </p:nvSpPr>
          <p:spPr bwMode="auto">
            <a:xfrm>
              <a:off x="2760663" y="3265488"/>
              <a:ext cx="890588" cy="1417638"/>
            </a:xfrm>
            <a:custGeom>
              <a:avLst/>
              <a:gdLst>
                <a:gd name="T0" fmla="*/ 574 w 598"/>
                <a:gd name="T1" fmla="*/ 957 h 957"/>
                <a:gd name="T2" fmla="*/ 24 w 598"/>
                <a:gd name="T3" fmla="*/ 957 h 957"/>
                <a:gd name="T4" fmla="*/ 0 w 598"/>
                <a:gd name="T5" fmla="*/ 933 h 957"/>
                <a:gd name="T6" fmla="*/ 0 w 598"/>
                <a:gd name="T7" fmla="*/ 24 h 957"/>
                <a:gd name="T8" fmla="*/ 24 w 598"/>
                <a:gd name="T9" fmla="*/ 0 h 957"/>
                <a:gd name="T10" fmla="*/ 574 w 598"/>
                <a:gd name="T11" fmla="*/ 0 h 957"/>
                <a:gd name="T12" fmla="*/ 598 w 598"/>
                <a:gd name="T13" fmla="*/ 24 h 957"/>
                <a:gd name="T14" fmla="*/ 598 w 598"/>
                <a:gd name="T15" fmla="*/ 933 h 957"/>
                <a:gd name="T16" fmla="*/ 574 w 598"/>
                <a:gd name="T17"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957">
                  <a:moveTo>
                    <a:pt x="574" y="957"/>
                  </a:moveTo>
                  <a:cubicBezTo>
                    <a:pt x="24" y="957"/>
                    <a:pt x="24" y="957"/>
                    <a:pt x="24" y="957"/>
                  </a:cubicBezTo>
                  <a:cubicBezTo>
                    <a:pt x="11" y="957"/>
                    <a:pt x="0" y="946"/>
                    <a:pt x="0" y="933"/>
                  </a:cubicBezTo>
                  <a:cubicBezTo>
                    <a:pt x="0" y="24"/>
                    <a:pt x="0" y="24"/>
                    <a:pt x="0" y="24"/>
                  </a:cubicBezTo>
                  <a:cubicBezTo>
                    <a:pt x="0" y="11"/>
                    <a:pt x="11" y="0"/>
                    <a:pt x="24" y="0"/>
                  </a:cubicBezTo>
                  <a:cubicBezTo>
                    <a:pt x="574" y="0"/>
                    <a:pt x="574" y="0"/>
                    <a:pt x="574" y="0"/>
                  </a:cubicBezTo>
                  <a:cubicBezTo>
                    <a:pt x="587" y="0"/>
                    <a:pt x="598" y="11"/>
                    <a:pt x="598" y="24"/>
                  </a:cubicBezTo>
                  <a:cubicBezTo>
                    <a:pt x="598" y="933"/>
                    <a:pt x="598" y="933"/>
                    <a:pt x="598" y="933"/>
                  </a:cubicBezTo>
                  <a:cubicBezTo>
                    <a:pt x="598" y="946"/>
                    <a:pt x="587" y="957"/>
                    <a:pt x="574" y="957"/>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0" name="Freeform 23"/>
            <p:cNvSpPr>
              <a:spLocks/>
            </p:cNvSpPr>
            <p:nvPr/>
          </p:nvSpPr>
          <p:spPr bwMode="auto">
            <a:xfrm>
              <a:off x="2754313" y="3259138"/>
              <a:ext cx="903288" cy="1430338"/>
            </a:xfrm>
            <a:custGeom>
              <a:avLst/>
              <a:gdLst>
                <a:gd name="T0" fmla="*/ 578 w 606"/>
                <a:gd name="T1" fmla="*/ 961 h 965"/>
                <a:gd name="T2" fmla="*/ 578 w 606"/>
                <a:gd name="T3" fmla="*/ 957 h 965"/>
                <a:gd name="T4" fmla="*/ 28 w 606"/>
                <a:gd name="T5" fmla="*/ 957 h 965"/>
                <a:gd name="T6" fmla="*/ 14 w 606"/>
                <a:gd name="T7" fmla="*/ 951 h 965"/>
                <a:gd name="T8" fmla="*/ 8 w 606"/>
                <a:gd name="T9" fmla="*/ 937 h 965"/>
                <a:gd name="T10" fmla="*/ 8 w 606"/>
                <a:gd name="T11" fmla="*/ 28 h 965"/>
                <a:gd name="T12" fmla="*/ 14 w 606"/>
                <a:gd name="T13" fmla="*/ 14 h 965"/>
                <a:gd name="T14" fmla="*/ 28 w 606"/>
                <a:gd name="T15" fmla="*/ 8 h 965"/>
                <a:gd name="T16" fmla="*/ 578 w 606"/>
                <a:gd name="T17" fmla="*/ 8 h 965"/>
                <a:gd name="T18" fmla="*/ 592 w 606"/>
                <a:gd name="T19" fmla="*/ 14 h 965"/>
                <a:gd name="T20" fmla="*/ 598 w 606"/>
                <a:gd name="T21" fmla="*/ 28 h 965"/>
                <a:gd name="T22" fmla="*/ 598 w 606"/>
                <a:gd name="T23" fmla="*/ 937 h 965"/>
                <a:gd name="T24" fmla="*/ 592 w 606"/>
                <a:gd name="T25" fmla="*/ 951 h 965"/>
                <a:gd name="T26" fmla="*/ 578 w 606"/>
                <a:gd name="T27" fmla="*/ 957 h 965"/>
                <a:gd name="T28" fmla="*/ 578 w 606"/>
                <a:gd name="T29" fmla="*/ 961 h 965"/>
                <a:gd name="T30" fmla="*/ 578 w 606"/>
                <a:gd name="T31" fmla="*/ 965 h 965"/>
                <a:gd name="T32" fmla="*/ 606 w 606"/>
                <a:gd name="T33" fmla="*/ 937 h 965"/>
                <a:gd name="T34" fmla="*/ 606 w 606"/>
                <a:gd name="T35" fmla="*/ 28 h 965"/>
                <a:gd name="T36" fmla="*/ 578 w 606"/>
                <a:gd name="T37" fmla="*/ 0 h 965"/>
                <a:gd name="T38" fmla="*/ 28 w 606"/>
                <a:gd name="T39" fmla="*/ 0 h 965"/>
                <a:gd name="T40" fmla="*/ 0 w 606"/>
                <a:gd name="T41" fmla="*/ 28 h 965"/>
                <a:gd name="T42" fmla="*/ 0 w 606"/>
                <a:gd name="T43" fmla="*/ 937 h 965"/>
                <a:gd name="T44" fmla="*/ 28 w 606"/>
                <a:gd name="T45" fmla="*/ 965 h 965"/>
                <a:gd name="T46" fmla="*/ 578 w 606"/>
                <a:gd name="T47" fmla="*/ 965 h 965"/>
                <a:gd name="T48" fmla="*/ 578 w 606"/>
                <a:gd name="T49" fmla="*/ 961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6" h="965">
                  <a:moveTo>
                    <a:pt x="578" y="961"/>
                  </a:moveTo>
                  <a:cubicBezTo>
                    <a:pt x="578" y="957"/>
                    <a:pt x="578" y="957"/>
                    <a:pt x="578" y="957"/>
                  </a:cubicBezTo>
                  <a:cubicBezTo>
                    <a:pt x="28" y="957"/>
                    <a:pt x="28" y="957"/>
                    <a:pt x="28" y="957"/>
                  </a:cubicBezTo>
                  <a:cubicBezTo>
                    <a:pt x="22" y="957"/>
                    <a:pt x="17" y="955"/>
                    <a:pt x="14" y="951"/>
                  </a:cubicBezTo>
                  <a:cubicBezTo>
                    <a:pt x="10" y="948"/>
                    <a:pt x="8" y="943"/>
                    <a:pt x="8" y="937"/>
                  </a:cubicBezTo>
                  <a:cubicBezTo>
                    <a:pt x="8" y="28"/>
                    <a:pt x="8" y="28"/>
                    <a:pt x="8" y="28"/>
                  </a:cubicBezTo>
                  <a:cubicBezTo>
                    <a:pt x="8" y="23"/>
                    <a:pt x="10" y="18"/>
                    <a:pt x="14" y="14"/>
                  </a:cubicBezTo>
                  <a:cubicBezTo>
                    <a:pt x="17" y="11"/>
                    <a:pt x="22" y="8"/>
                    <a:pt x="28" y="8"/>
                  </a:cubicBezTo>
                  <a:cubicBezTo>
                    <a:pt x="578" y="8"/>
                    <a:pt x="578" y="8"/>
                    <a:pt x="578" y="8"/>
                  </a:cubicBezTo>
                  <a:cubicBezTo>
                    <a:pt x="583" y="8"/>
                    <a:pt x="588" y="11"/>
                    <a:pt x="592" y="14"/>
                  </a:cubicBezTo>
                  <a:cubicBezTo>
                    <a:pt x="596" y="18"/>
                    <a:pt x="598" y="23"/>
                    <a:pt x="598" y="28"/>
                  </a:cubicBezTo>
                  <a:cubicBezTo>
                    <a:pt x="598" y="937"/>
                    <a:pt x="598" y="937"/>
                    <a:pt x="598" y="937"/>
                  </a:cubicBezTo>
                  <a:cubicBezTo>
                    <a:pt x="598" y="943"/>
                    <a:pt x="596" y="948"/>
                    <a:pt x="592" y="951"/>
                  </a:cubicBezTo>
                  <a:cubicBezTo>
                    <a:pt x="588" y="955"/>
                    <a:pt x="583" y="957"/>
                    <a:pt x="578" y="957"/>
                  </a:cubicBezTo>
                  <a:cubicBezTo>
                    <a:pt x="578" y="961"/>
                    <a:pt x="578" y="961"/>
                    <a:pt x="578" y="961"/>
                  </a:cubicBezTo>
                  <a:cubicBezTo>
                    <a:pt x="578" y="965"/>
                    <a:pt x="578" y="965"/>
                    <a:pt x="578" y="965"/>
                  </a:cubicBezTo>
                  <a:cubicBezTo>
                    <a:pt x="593" y="965"/>
                    <a:pt x="606" y="953"/>
                    <a:pt x="606" y="937"/>
                  </a:cubicBezTo>
                  <a:cubicBezTo>
                    <a:pt x="606" y="28"/>
                    <a:pt x="606" y="28"/>
                    <a:pt x="606" y="28"/>
                  </a:cubicBezTo>
                  <a:cubicBezTo>
                    <a:pt x="606" y="13"/>
                    <a:pt x="593" y="0"/>
                    <a:pt x="578" y="0"/>
                  </a:cubicBezTo>
                  <a:cubicBezTo>
                    <a:pt x="28" y="0"/>
                    <a:pt x="28" y="0"/>
                    <a:pt x="28" y="0"/>
                  </a:cubicBezTo>
                  <a:cubicBezTo>
                    <a:pt x="12" y="0"/>
                    <a:pt x="0" y="13"/>
                    <a:pt x="0" y="28"/>
                  </a:cubicBezTo>
                  <a:cubicBezTo>
                    <a:pt x="0" y="937"/>
                    <a:pt x="0" y="937"/>
                    <a:pt x="0" y="937"/>
                  </a:cubicBezTo>
                  <a:cubicBezTo>
                    <a:pt x="0" y="953"/>
                    <a:pt x="12" y="965"/>
                    <a:pt x="28" y="965"/>
                  </a:cubicBezTo>
                  <a:cubicBezTo>
                    <a:pt x="578" y="965"/>
                    <a:pt x="578" y="965"/>
                    <a:pt x="578" y="965"/>
                  </a:cubicBezTo>
                  <a:cubicBezTo>
                    <a:pt x="578" y="961"/>
                    <a:pt x="578" y="961"/>
                    <a:pt x="578" y="961"/>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1" name="Freeform 24"/>
            <p:cNvSpPr>
              <a:spLocks/>
            </p:cNvSpPr>
            <p:nvPr/>
          </p:nvSpPr>
          <p:spPr bwMode="auto">
            <a:xfrm>
              <a:off x="2767013" y="3270250"/>
              <a:ext cx="879475" cy="1406525"/>
            </a:xfrm>
            <a:custGeom>
              <a:avLst/>
              <a:gdLst>
                <a:gd name="T0" fmla="*/ 570 w 590"/>
                <a:gd name="T1" fmla="*/ 0 h 949"/>
                <a:gd name="T2" fmla="*/ 20 w 590"/>
                <a:gd name="T3" fmla="*/ 0 h 949"/>
                <a:gd name="T4" fmla="*/ 6 w 590"/>
                <a:gd name="T5" fmla="*/ 6 h 949"/>
                <a:gd name="T6" fmla="*/ 0 w 590"/>
                <a:gd name="T7" fmla="*/ 20 h 949"/>
                <a:gd name="T8" fmla="*/ 0 w 590"/>
                <a:gd name="T9" fmla="*/ 929 h 949"/>
                <a:gd name="T10" fmla="*/ 6 w 590"/>
                <a:gd name="T11" fmla="*/ 943 h 949"/>
                <a:gd name="T12" fmla="*/ 20 w 590"/>
                <a:gd name="T13" fmla="*/ 949 h 949"/>
                <a:gd name="T14" fmla="*/ 570 w 590"/>
                <a:gd name="T15" fmla="*/ 949 h 949"/>
                <a:gd name="T16" fmla="*/ 584 w 590"/>
                <a:gd name="T17" fmla="*/ 943 h 949"/>
                <a:gd name="T18" fmla="*/ 590 w 590"/>
                <a:gd name="T19" fmla="*/ 929 h 949"/>
                <a:gd name="T20" fmla="*/ 590 w 590"/>
                <a:gd name="T21" fmla="*/ 20 h 949"/>
                <a:gd name="T22" fmla="*/ 584 w 590"/>
                <a:gd name="T23" fmla="*/ 6 h 949"/>
                <a:gd name="T24" fmla="*/ 570 w 590"/>
                <a:gd name="T25" fmla="*/ 0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0" h="949">
                  <a:moveTo>
                    <a:pt x="570" y="0"/>
                  </a:moveTo>
                  <a:cubicBezTo>
                    <a:pt x="20" y="0"/>
                    <a:pt x="20" y="0"/>
                    <a:pt x="20" y="0"/>
                  </a:cubicBezTo>
                  <a:cubicBezTo>
                    <a:pt x="14" y="0"/>
                    <a:pt x="9" y="3"/>
                    <a:pt x="6" y="6"/>
                  </a:cubicBezTo>
                  <a:cubicBezTo>
                    <a:pt x="2" y="10"/>
                    <a:pt x="0" y="15"/>
                    <a:pt x="0" y="20"/>
                  </a:cubicBezTo>
                  <a:cubicBezTo>
                    <a:pt x="0" y="929"/>
                    <a:pt x="0" y="929"/>
                    <a:pt x="0" y="929"/>
                  </a:cubicBezTo>
                  <a:cubicBezTo>
                    <a:pt x="0" y="935"/>
                    <a:pt x="2" y="940"/>
                    <a:pt x="6" y="943"/>
                  </a:cubicBezTo>
                  <a:cubicBezTo>
                    <a:pt x="9" y="947"/>
                    <a:pt x="14" y="949"/>
                    <a:pt x="20" y="949"/>
                  </a:cubicBezTo>
                  <a:cubicBezTo>
                    <a:pt x="570" y="949"/>
                    <a:pt x="570" y="949"/>
                    <a:pt x="570" y="949"/>
                  </a:cubicBezTo>
                  <a:cubicBezTo>
                    <a:pt x="575" y="949"/>
                    <a:pt x="580" y="947"/>
                    <a:pt x="584" y="943"/>
                  </a:cubicBezTo>
                  <a:cubicBezTo>
                    <a:pt x="588" y="940"/>
                    <a:pt x="590" y="935"/>
                    <a:pt x="590" y="929"/>
                  </a:cubicBezTo>
                  <a:cubicBezTo>
                    <a:pt x="590" y="20"/>
                    <a:pt x="590" y="20"/>
                    <a:pt x="590" y="20"/>
                  </a:cubicBezTo>
                  <a:cubicBezTo>
                    <a:pt x="590" y="15"/>
                    <a:pt x="588" y="10"/>
                    <a:pt x="584" y="6"/>
                  </a:cubicBezTo>
                  <a:cubicBezTo>
                    <a:pt x="580" y="3"/>
                    <a:pt x="575" y="0"/>
                    <a:pt x="570" y="0"/>
                  </a:cubicBezTo>
                </a:path>
              </a:pathLst>
            </a:custGeom>
            <a:solidFill>
              <a:srgbClr val="0034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2" name="Freeform 25"/>
            <p:cNvSpPr>
              <a:spLocks noEditPoints="1"/>
            </p:cNvSpPr>
            <p:nvPr/>
          </p:nvSpPr>
          <p:spPr bwMode="auto">
            <a:xfrm>
              <a:off x="2760663" y="3265488"/>
              <a:ext cx="890588" cy="1417638"/>
            </a:xfrm>
            <a:custGeom>
              <a:avLst/>
              <a:gdLst>
                <a:gd name="T0" fmla="*/ 24 w 598"/>
                <a:gd name="T1" fmla="*/ 953 h 957"/>
                <a:gd name="T2" fmla="*/ 10 w 598"/>
                <a:gd name="T3" fmla="*/ 947 h 957"/>
                <a:gd name="T4" fmla="*/ 4 w 598"/>
                <a:gd name="T5" fmla="*/ 933 h 957"/>
                <a:gd name="T6" fmla="*/ 4 w 598"/>
                <a:gd name="T7" fmla="*/ 24 h 957"/>
                <a:gd name="T8" fmla="*/ 10 w 598"/>
                <a:gd name="T9" fmla="*/ 10 h 957"/>
                <a:gd name="T10" fmla="*/ 24 w 598"/>
                <a:gd name="T11" fmla="*/ 4 h 957"/>
                <a:gd name="T12" fmla="*/ 574 w 598"/>
                <a:gd name="T13" fmla="*/ 4 h 957"/>
                <a:gd name="T14" fmla="*/ 588 w 598"/>
                <a:gd name="T15" fmla="*/ 10 h 957"/>
                <a:gd name="T16" fmla="*/ 594 w 598"/>
                <a:gd name="T17" fmla="*/ 24 h 957"/>
                <a:gd name="T18" fmla="*/ 594 w 598"/>
                <a:gd name="T19" fmla="*/ 933 h 957"/>
                <a:gd name="T20" fmla="*/ 588 w 598"/>
                <a:gd name="T21" fmla="*/ 947 h 957"/>
                <a:gd name="T22" fmla="*/ 574 w 598"/>
                <a:gd name="T23" fmla="*/ 953 h 957"/>
                <a:gd name="T24" fmla="*/ 574 w 598"/>
                <a:gd name="T25" fmla="*/ 953 h 957"/>
                <a:gd name="T26" fmla="*/ 24 w 598"/>
                <a:gd name="T27" fmla="*/ 953 h 957"/>
                <a:gd name="T28" fmla="*/ 574 w 598"/>
                <a:gd name="T29" fmla="*/ 0 h 957"/>
                <a:gd name="T30" fmla="*/ 24 w 598"/>
                <a:gd name="T31" fmla="*/ 0 h 957"/>
                <a:gd name="T32" fmla="*/ 0 w 598"/>
                <a:gd name="T33" fmla="*/ 24 h 957"/>
                <a:gd name="T34" fmla="*/ 0 w 598"/>
                <a:gd name="T35" fmla="*/ 933 h 957"/>
                <a:gd name="T36" fmla="*/ 24 w 598"/>
                <a:gd name="T37" fmla="*/ 957 h 957"/>
                <a:gd name="T38" fmla="*/ 574 w 598"/>
                <a:gd name="T39" fmla="*/ 957 h 957"/>
                <a:gd name="T40" fmla="*/ 598 w 598"/>
                <a:gd name="T41" fmla="*/ 933 h 957"/>
                <a:gd name="T42" fmla="*/ 598 w 598"/>
                <a:gd name="T43" fmla="*/ 24 h 957"/>
                <a:gd name="T44" fmla="*/ 574 w 598"/>
                <a:gd name="T45"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8" h="957">
                  <a:moveTo>
                    <a:pt x="24" y="953"/>
                  </a:moveTo>
                  <a:cubicBezTo>
                    <a:pt x="18" y="953"/>
                    <a:pt x="13" y="951"/>
                    <a:pt x="10" y="947"/>
                  </a:cubicBezTo>
                  <a:cubicBezTo>
                    <a:pt x="6" y="944"/>
                    <a:pt x="4" y="939"/>
                    <a:pt x="4" y="933"/>
                  </a:cubicBezTo>
                  <a:cubicBezTo>
                    <a:pt x="4" y="24"/>
                    <a:pt x="4" y="24"/>
                    <a:pt x="4" y="24"/>
                  </a:cubicBezTo>
                  <a:cubicBezTo>
                    <a:pt x="4" y="19"/>
                    <a:pt x="6" y="14"/>
                    <a:pt x="10" y="10"/>
                  </a:cubicBezTo>
                  <a:cubicBezTo>
                    <a:pt x="13" y="7"/>
                    <a:pt x="18" y="4"/>
                    <a:pt x="24" y="4"/>
                  </a:cubicBezTo>
                  <a:cubicBezTo>
                    <a:pt x="574" y="4"/>
                    <a:pt x="574" y="4"/>
                    <a:pt x="574" y="4"/>
                  </a:cubicBezTo>
                  <a:cubicBezTo>
                    <a:pt x="579" y="4"/>
                    <a:pt x="584" y="7"/>
                    <a:pt x="588" y="10"/>
                  </a:cubicBezTo>
                  <a:cubicBezTo>
                    <a:pt x="592" y="14"/>
                    <a:pt x="594" y="19"/>
                    <a:pt x="594" y="24"/>
                  </a:cubicBezTo>
                  <a:cubicBezTo>
                    <a:pt x="594" y="933"/>
                    <a:pt x="594" y="933"/>
                    <a:pt x="594" y="933"/>
                  </a:cubicBezTo>
                  <a:cubicBezTo>
                    <a:pt x="594" y="939"/>
                    <a:pt x="592" y="944"/>
                    <a:pt x="588" y="947"/>
                  </a:cubicBezTo>
                  <a:cubicBezTo>
                    <a:pt x="584" y="951"/>
                    <a:pt x="579" y="953"/>
                    <a:pt x="574" y="953"/>
                  </a:cubicBezTo>
                  <a:cubicBezTo>
                    <a:pt x="574" y="953"/>
                    <a:pt x="574" y="953"/>
                    <a:pt x="574" y="953"/>
                  </a:cubicBezTo>
                  <a:cubicBezTo>
                    <a:pt x="24" y="953"/>
                    <a:pt x="24" y="953"/>
                    <a:pt x="24" y="953"/>
                  </a:cubicBezTo>
                  <a:moveTo>
                    <a:pt x="574" y="0"/>
                  </a:moveTo>
                  <a:cubicBezTo>
                    <a:pt x="24" y="0"/>
                    <a:pt x="24" y="0"/>
                    <a:pt x="24" y="0"/>
                  </a:cubicBezTo>
                  <a:cubicBezTo>
                    <a:pt x="11" y="0"/>
                    <a:pt x="0" y="11"/>
                    <a:pt x="0" y="24"/>
                  </a:cubicBezTo>
                  <a:cubicBezTo>
                    <a:pt x="0" y="933"/>
                    <a:pt x="0" y="933"/>
                    <a:pt x="0" y="933"/>
                  </a:cubicBezTo>
                  <a:cubicBezTo>
                    <a:pt x="0" y="946"/>
                    <a:pt x="11" y="957"/>
                    <a:pt x="24" y="957"/>
                  </a:cubicBezTo>
                  <a:cubicBezTo>
                    <a:pt x="574" y="957"/>
                    <a:pt x="574" y="957"/>
                    <a:pt x="574" y="957"/>
                  </a:cubicBezTo>
                  <a:cubicBezTo>
                    <a:pt x="587" y="957"/>
                    <a:pt x="598" y="946"/>
                    <a:pt x="598" y="933"/>
                  </a:cubicBezTo>
                  <a:cubicBezTo>
                    <a:pt x="598" y="24"/>
                    <a:pt x="598" y="24"/>
                    <a:pt x="598" y="24"/>
                  </a:cubicBezTo>
                  <a:cubicBezTo>
                    <a:pt x="598" y="11"/>
                    <a:pt x="587" y="0"/>
                    <a:pt x="574" y="0"/>
                  </a:cubicBezTo>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3" name="Rectangle 92"/>
            <p:cNvSpPr>
              <a:spLocks noChangeArrowheads="1"/>
            </p:cNvSpPr>
            <p:nvPr/>
          </p:nvSpPr>
          <p:spPr bwMode="auto">
            <a:xfrm>
              <a:off x="2832100" y="3336925"/>
              <a:ext cx="747713" cy="127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4" name="Rectangle 93"/>
            <p:cNvSpPr>
              <a:spLocks noChangeArrowheads="1"/>
            </p:cNvSpPr>
            <p:nvPr/>
          </p:nvSpPr>
          <p:spPr bwMode="auto">
            <a:xfrm>
              <a:off x="2832100" y="3336925"/>
              <a:ext cx="747713" cy="16827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5" name="Rectangle 94"/>
            <p:cNvSpPr>
              <a:spLocks noChangeArrowheads="1"/>
            </p:cNvSpPr>
            <p:nvPr/>
          </p:nvSpPr>
          <p:spPr bwMode="auto">
            <a:xfrm>
              <a:off x="2882900" y="4056063"/>
              <a:ext cx="249238" cy="19050"/>
            </a:xfrm>
            <a:prstGeom prst="rect">
              <a:avLst/>
            </a:prstGeom>
            <a:solidFill>
              <a:srgbClr val="5C2D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6" name="Rectangle 95"/>
            <p:cNvSpPr>
              <a:spLocks noChangeArrowheads="1"/>
            </p:cNvSpPr>
            <p:nvPr/>
          </p:nvSpPr>
          <p:spPr bwMode="auto">
            <a:xfrm>
              <a:off x="3132138" y="4056063"/>
              <a:ext cx="381000" cy="1905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7" name="Rectangle 96"/>
            <p:cNvSpPr>
              <a:spLocks noChangeArrowheads="1"/>
            </p:cNvSpPr>
            <p:nvPr/>
          </p:nvSpPr>
          <p:spPr bwMode="auto">
            <a:xfrm>
              <a:off x="2882900" y="4135438"/>
              <a:ext cx="630238" cy="1746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8" name="Rectangle 97"/>
            <p:cNvSpPr>
              <a:spLocks noChangeArrowheads="1"/>
            </p:cNvSpPr>
            <p:nvPr/>
          </p:nvSpPr>
          <p:spPr bwMode="auto">
            <a:xfrm>
              <a:off x="2882900" y="4211638"/>
              <a:ext cx="630238" cy="1746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9" name="Rectangle 98"/>
            <p:cNvSpPr>
              <a:spLocks noChangeArrowheads="1"/>
            </p:cNvSpPr>
            <p:nvPr/>
          </p:nvSpPr>
          <p:spPr bwMode="auto">
            <a:xfrm>
              <a:off x="2882900" y="4289425"/>
              <a:ext cx="630238" cy="1746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0" name="Rectangle 99"/>
            <p:cNvSpPr>
              <a:spLocks noChangeArrowheads="1"/>
            </p:cNvSpPr>
            <p:nvPr/>
          </p:nvSpPr>
          <p:spPr bwMode="auto">
            <a:xfrm>
              <a:off x="3230563" y="4289425"/>
              <a:ext cx="282575" cy="19050"/>
            </a:xfrm>
            <a:prstGeom prst="rect">
              <a:avLst/>
            </a:prstGeom>
            <a:solidFill>
              <a:srgbClr val="40C5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1" name="Rectangle 100"/>
            <p:cNvSpPr>
              <a:spLocks noChangeArrowheads="1"/>
            </p:cNvSpPr>
            <p:nvPr/>
          </p:nvSpPr>
          <p:spPr bwMode="auto">
            <a:xfrm>
              <a:off x="2882900" y="4365625"/>
              <a:ext cx="630238" cy="1905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2" name="Rectangle 101"/>
            <p:cNvSpPr>
              <a:spLocks noChangeArrowheads="1"/>
            </p:cNvSpPr>
            <p:nvPr/>
          </p:nvSpPr>
          <p:spPr bwMode="auto">
            <a:xfrm>
              <a:off x="2882900" y="4443413"/>
              <a:ext cx="630238" cy="1746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3" name="Rectangle 102"/>
            <p:cNvSpPr>
              <a:spLocks noChangeArrowheads="1"/>
            </p:cNvSpPr>
            <p:nvPr/>
          </p:nvSpPr>
          <p:spPr bwMode="auto">
            <a:xfrm>
              <a:off x="2882900" y="4443413"/>
              <a:ext cx="347663" cy="174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4" name="Freeform 45"/>
            <p:cNvSpPr>
              <a:spLocks/>
            </p:cNvSpPr>
            <p:nvPr/>
          </p:nvSpPr>
          <p:spPr bwMode="auto">
            <a:xfrm>
              <a:off x="2863850" y="3722688"/>
              <a:ext cx="287338" cy="339725"/>
            </a:xfrm>
            <a:custGeom>
              <a:avLst/>
              <a:gdLst>
                <a:gd name="T0" fmla="*/ 164 w 193"/>
                <a:gd name="T1" fmla="*/ 113 h 229"/>
                <a:gd name="T2" fmla="*/ 97 w 193"/>
                <a:gd name="T3" fmla="*/ 229 h 229"/>
                <a:gd name="T4" fmla="*/ 30 w 193"/>
                <a:gd name="T5" fmla="*/ 113 h 229"/>
                <a:gd name="T6" fmla="*/ 95 w 193"/>
                <a:gd name="T7" fmla="*/ 0 h 229"/>
                <a:gd name="T8" fmla="*/ 98 w 193"/>
                <a:gd name="T9" fmla="*/ 0 h 229"/>
                <a:gd name="T10" fmla="*/ 164 w 193"/>
                <a:gd name="T11" fmla="*/ 113 h 229"/>
              </a:gdLst>
              <a:ahLst/>
              <a:cxnLst>
                <a:cxn ang="0">
                  <a:pos x="T0" y="T1"/>
                </a:cxn>
                <a:cxn ang="0">
                  <a:pos x="T2" y="T3"/>
                </a:cxn>
                <a:cxn ang="0">
                  <a:pos x="T4" y="T5"/>
                </a:cxn>
                <a:cxn ang="0">
                  <a:pos x="T6" y="T7"/>
                </a:cxn>
                <a:cxn ang="0">
                  <a:pos x="T8" y="T9"/>
                </a:cxn>
                <a:cxn ang="0">
                  <a:pos x="T10" y="T11"/>
                </a:cxn>
              </a:cxnLst>
              <a:rect l="0" t="0" r="r" b="b"/>
              <a:pathLst>
                <a:path w="193" h="229">
                  <a:moveTo>
                    <a:pt x="164" y="113"/>
                  </a:moveTo>
                  <a:cubicBezTo>
                    <a:pt x="97" y="229"/>
                    <a:pt x="97" y="229"/>
                    <a:pt x="97" y="229"/>
                  </a:cubicBezTo>
                  <a:cubicBezTo>
                    <a:pt x="30" y="113"/>
                    <a:pt x="30" y="113"/>
                    <a:pt x="30" y="113"/>
                  </a:cubicBezTo>
                  <a:cubicBezTo>
                    <a:pt x="0" y="63"/>
                    <a:pt x="37" y="0"/>
                    <a:pt x="95" y="0"/>
                  </a:cubicBezTo>
                  <a:cubicBezTo>
                    <a:pt x="98" y="0"/>
                    <a:pt x="98" y="0"/>
                    <a:pt x="98" y="0"/>
                  </a:cubicBezTo>
                  <a:cubicBezTo>
                    <a:pt x="156" y="0"/>
                    <a:pt x="193" y="63"/>
                    <a:pt x="164" y="113"/>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5" name="Freeform 46"/>
            <p:cNvSpPr>
              <a:spLocks/>
            </p:cNvSpPr>
            <p:nvPr/>
          </p:nvSpPr>
          <p:spPr bwMode="auto">
            <a:xfrm>
              <a:off x="2946400" y="3759200"/>
              <a:ext cx="120650" cy="217488"/>
            </a:xfrm>
            <a:custGeom>
              <a:avLst/>
              <a:gdLst>
                <a:gd name="T0" fmla="*/ 81 w 81"/>
                <a:gd name="T1" fmla="*/ 78 h 147"/>
                <a:gd name="T2" fmla="*/ 78 w 81"/>
                <a:gd name="T3" fmla="*/ 71 h 147"/>
                <a:gd name="T4" fmla="*/ 78 w 81"/>
                <a:gd name="T5" fmla="*/ 64 h 147"/>
                <a:gd name="T6" fmla="*/ 78 w 81"/>
                <a:gd name="T7" fmla="*/ 57 h 147"/>
                <a:gd name="T8" fmla="*/ 58 w 81"/>
                <a:gd name="T9" fmla="*/ 24 h 147"/>
                <a:gd name="T10" fmla="*/ 59 w 81"/>
                <a:gd name="T11" fmla="*/ 18 h 147"/>
                <a:gd name="T12" fmla="*/ 41 w 81"/>
                <a:gd name="T13" fmla="*/ 0 h 147"/>
                <a:gd name="T14" fmla="*/ 23 w 81"/>
                <a:gd name="T15" fmla="*/ 18 h 147"/>
                <a:gd name="T16" fmla="*/ 23 w 81"/>
                <a:gd name="T17" fmla="*/ 24 h 147"/>
                <a:gd name="T18" fmla="*/ 3 w 81"/>
                <a:gd name="T19" fmla="*/ 57 h 147"/>
                <a:gd name="T20" fmla="*/ 3 w 81"/>
                <a:gd name="T21" fmla="*/ 64 h 147"/>
                <a:gd name="T22" fmla="*/ 3 w 81"/>
                <a:gd name="T23" fmla="*/ 72 h 147"/>
                <a:gd name="T24" fmla="*/ 0 w 81"/>
                <a:gd name="T25" fmla="*/ 78 h 147"/>
                <a:gd name="T26" fmla="*/ 3 w 81"/>
                <a:gd name="T27" fmla="*/ 84 h 147"/>
                <a:gd name="T28" fmla="*/ 3 w 81"/>
                <a:gd name="T29" fmla="*/ 96 h 147"/>
                <a:gd name="T30" fmla="*/ 8 w 81"/>
                <a:gd name="T31" fmla="*/ 110 h 147"/>
                <a:gd name="T32" fmla="*/ 8 w 81"/>
                <a:gd name="T33" fmla="*/ 110 h 147"/>
                <a:gd name="T34" fmla="*/ 8 w 81"/>
                <a:gd name="T35" fmla="*/ 92 h 147"/>
                <a:gd name="T36" fmla="*/ 24 w 81"/>
                <a:gd name="T37" fmla="*/ 111 h 147"/>
                <a:gd name="T38" fmla="*/ 24 w 81"/>
                <a:gd name="T39" fmla="*/ 122 h 147"/>
                <a:gd name="T40" fmla="*/ 15 w 81"/>
                <a:gd name="T41" fmla="*/ 122 h 147"/>
                <a:gd name="T42" fmla="*/ 41 w 81"/>
                <a:gd name="T43" fmla="*/ 147 h 147"/>
                <a:gd name="T44" fmla="*/ 66 w 81"/>
                <a:gd name="T45" fmla="*/ 122 h 147"/>
                <a:gd name="T46" fmla="*/ 58 w 81"/>
                <a:gd name="T47" fmla="*/ 122 h 147"/>
                <a:gd name="T48" fmla="*/ 58 w 81"/>
                <a:gd name="T49" fmla="*/ 111 h 147"/>
                <a:gd name="T50" fmla="*/ 73 w 81"/>
                <a:gd name="T51" fmla="*/ 92 h 147"/>
                <a:gd name="T52" fmla="*/ 73 w 81"/>
                <a:gd name="T53" fmla="*/ 110 h 147"/>
                <a:gd name="T54" fmla="*/ 73 w 81"/>
                <a:gd name="T55" fmla="*/ 110 h 147"/>
                <a:gd name="T56" fmla="*/ 78 w 81"/>
                <a:gd name="T57" fmla="*/ 96 h 147"/>
                <a:gd name="T58" fmla="*/ 78 w 81"/>
                <a:gd name="T59" fmla="*/ 84 h 147"/>
                <a:gd name="T60" fmla="*/ 81 w 81"/>
                <a:gd name="T61" fmla="*/ 7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1" h="147">
                  <a:moveTo>
                    <a:pt x="81" y="78"/>
                  </a:moveTo>
                  <a:cubicBezTo>
                    <a:pt x="81" y="75"/>
                    <a:pt x="80" y="73"/>
                    <a:pt x="78" y="71"/>
                  </a:cubicBezTo>
                  <a:cubicBezTo>
                    <a:pt x="78" y="64"/>
                    <a:pt x="78" y="64"/>
                    <a:pt x="78" y="64"/>
                  </a:cubicBezTo>
                  <a:cubicBezTo>
                    <a:pt x="78" y="57"/>
                    <a:pt x="78" y="57"/>
                    <a:pt x="78" y="57"/>
                  </a:cubicBezTo>
                  <a:cubicBezTo>
                    <a:pt x="78" y="42"/>
                    <a:pt x="70" y="30"/>
                    <a:pt x="58" y="24"/>
                  </a:cubicBezTo>
                  <a:cubicBezTo>
                    <a:pt x="58" y="22"/>
                    <a:pt x="59" y="20"/>
                    <a:pt x="59" y="18"/>
                  </a:cubicBezTo>
                  <a:cubicBezTo>
                    <a:pt x="59" y="8"/>
                    <a:pt x="51" y="0"/>
                    <a:pt x="41" y="0"/>
                  </a:cubicBezTo>
                  <a:cubicBezTo>
                    <a:pt x="31" y="0"/>
                    <a:pt x="23" y="8"/>
                    <a:pt x="23" y="18"/>
                  </a:cubicBezTo>
                  <a:cubicBezTo>
                    <a:pt x="23" y="20"/>
                    <a:pt x="23" y="22"/>
                    <a:pt x="23" y="24"/>
                  </a:cubicBezTo>
                  <a:cubicBezTo>
                    <a:pt x="11" y="30"/>
                    <a:pt x="3" y="42"/>
                    <a:pt x="3" y="57"/>
                  </a:cubicBezTo>
                  <a:cubicBezTo>
                    <a:pt x="3" y="64"/>
                    <a:pt x="3" y="64"/>
                    <a:pt x="3" y="64"/>
                  </a:cubicBezTo>
                  <a:cubicBezTo>
                    <a:pt x="3" y="72"/>
                    <a:pt x="3" y="72"/>
                    <a:pt x="3" y="72"/>
                  </a:cubicBezTo>
                  <a:cubicBezTo>
                    <a:pt x="1" y="73"/>
                    <a:pt x="0" y="75"/>
                    <a:pt x="0" y="78"/>
                  </a:cubicBezTo>
                  <a:cubicBezTo>
                    <a:pt x="0" y="80"/>
                    <a:pt x="1" y="83"/>
                    <a:pt x="3" y="84"/>
                  </a:cubicBezTo>
                  <a:cubicBezTo>
                    <a:pt x="3" y="96"/>
                    <a:pt x="3" y="96"/>
                    <a:pt x="3" y="96"/>
                  </a:cubicBezTo>
                  <a:cubicBezTo>
                    <a:pt x="3" y="101"/>
                    <a:pt x="5" y="106"/>
                    <a:pt x="8" y="110"/>
                  </a:cubicBezTo>
                  <a:cubicBezTo>
                    <a:pt x="8" y="110"/>
                    <a:pt x="8" y="110"/>
                    <a:pt x="8" y="110"/>
                  </a:cubicBezTo>
                  <a:cubicBezTo>
                    <a:pt x="8" y="92"/>
                    <a:pt x="8" y="92"/>
                    <a:pt x="8" y="92"/>
                  </a:cubicBezTo>
                  <a:cubicBezTo>
                    <a:pt x="11" y="100"/>
                    <a:pt x="16" y="107"/>
                    <a:pt x="24" y="111"/>
                  </a:cubicBezTo>
                  <a:cubicBezTo>
                    <a:pt x="24" y="122"/>
                    <a:pt x="24" y="122"/>
                    <a:pt x="24" y="122"/>
                  </a:cubicBezTo>
                  <a:cubicBezTo>
                    <a:pt x="15" y="122"/>
                    <a:pt x="15" y="122"/>
                    <a:pt x="15" y="122"/>
                  </a:cubicBezTo>
                  <a:cubicBezTo>
                    <a:pt x="15" y="136"/>
                    <a:pt x="27" y="147"/>
                    <a:pt x="41" y="147"/>
                  </a:cubicBezTo>
                  <a:cubicBezTo>
                    <a:pt x="55" y="147"/>
                    <a:pt x="66" y="136"/>
                    <a:pt x="66" y="122"/>
                  </a:cubicBezTo>
                  <a:cubicBezTo>
                    <a:pt x="58" y="122"/>
                    <a:pt x="58" y="122"/>
                    <a:pt x="58" y="122"/>
                  </a:cubicBezTo>
                  <a:cubicBezTo>
                    <a:pt x="58" y="111"/>
                    <a:pt x="58" y="111"/>
                    <a:pt x="58" y="111"/>
                  </a:cubicBezTo>
                  <a:cubicBezTo>
                    <a:pt x="65" y="107"/>
                    <a:pt x="70" y="100"/>
                    <a:pt x="73" y="92"/>
                  </a:cubicBezTo>
                  <a:cubicBezTo>
                    <a:pt x="73" y="110"/>
                    <a:pt x="73" y="110"/>
                    <a:pt x="73" y="110"/>
                  </a:cubicBezTo>
                  <a:cubicBezTo>
                    <a:pt x="73" y="110"/>
                    <a:pt x="73" y="110"/>
                    <a:pt x="73" y="110"/>
                  </a:cubicBezTo>
                  <a:cubicBezTo>
                    <a:pt x="76" y="106"/>
                    <a:pt x="78" y="101"/>
                    <a:pt x="78" y="96"/>
                  </a:cubicBezTo>
                  <a:cubicBezTo>
                    <a:pt x="78" y="84"/>
                    <a:pt x="78" y="84"/>
                    <a:pt x="78" y="84"/>
                  </a:cubicBezTo>
                  <a:cubicBezTo>
                    <a:pt x="80" y="83"/>
                    <a:pt x="81" y="80"/>
                    <a:pt x="81"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6" name="Freeform 47"/>
            <p:cNvSpPr>
              <a:spLocks/>
            </p:cNvSpPr>
            <p:nvPr/>
          </p:nvSpPr>
          <p:spPr bwMode="auto">
            <a:xfrm>
              <a:off x="3228975" y="3956050"/>
              <a:ext cx="285750" cy="339725"/>
            </a:xfrm>
            <a:custGeom>
              <a:avLst/>
              <a:gdLst>
                <a:gd name="T0" fmla="*/ 163 w 192"/>
                <a:gd name="T1" fmla="*/ 114 h 230"/>
                <a:gd name="T2" fmla="*/ 96 w 192"/>
                <a:gd name="T3" fmla="*/ 230 h 230"/>
                <a:gd name="T4" fmla="*/ 29 w 192"/>
                <a:gd name="T5" fmla="*/ 114 h 230"/>
                <a:gd name="T6" fmla="*/ 95 w 192"/>
                <a:gd name="T7" fmla="*/ 0 h 230"/>
                <a:gd name="T8" fmla="*/ 97 w 192"/>
                <a:gd name="T9" fmla="*/ 0 h 230"/>
                <a:gd name="T10" fmla="*/ 163 w 192"/>
                <a:gd name="T11" fmla="*/ 114 h 230"/>
              </a:gdLst>
              <a:ahLst/>
              <a:cxnLst>
                <a:cxn ang="0">
                  <a:pos x="T0" y="T1"/>
                </a:cxn>
                <a:cxn ang="0">
                  <a:pos x="T2" y="T3"/>
                </a:cxn>
                <a:cxn ang="0">
                  <a:pos x="T4" y="T5"/>
                </a:cxn>
                <a:cxn ang="0">
                  <a:pos x="T6" y="T7"/>
                </a:cxn>
                <a:cxn ang="0">
                  <a:pos x="T8" y="T9"/>
                </a:cxn>
                <a:cxn ang="0">
                  <a:pos x="T10" y="T11"/>
                </a:cxn>
              </a:cxnLst>
              <a:rect l="0" t="0" r="r" b="b"/>
              <a:pathLst>
                <a:path w="192" h="230">
                  <a:moveTo>
                    <a:pt x="163" y="114"/>
                  </a:moveTo>
                  <a:cubicBezTo>
                    <a:pt x="96" y="230"/>
                    <a:pt x="96" y="230"/>
                    <a:pt x="96" y="230"/>
                  </a:cubicBezTo>
                  <a:cubicBezTo>
                    <a:pt x="29" y="114"/>
                    <a:pt x="29" y="114"/>
                    <a:pt x="29" y="114"/>
                  </a:cubicBezTo>
                  <a:cubicBezTo>
                    <a:pt x="0" y="64"/>
                    <a:pt x="36" y="0"/>
                    <a:pt x="95" y="0"/>
                  </a:cubicBezTo>
                  <a:cubicBezTo>
                    <a:pt x="97" y="0"/>
                    <a:pt x="97" y="0"/>
                    <a:pt x="97" y="0"/>
                  </a:cubicBezTo>
                  <a:cubicBezTo>
                    <a:pt x="156" y="0"/>
                    <a:pt x="192" y="63"/>
                    <a:pt x="163" y="114"/>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7" name="Freeform 48"/>
            <p:cNvSpPr>
              <a:spLocks/>
            </p:cNvSpPr>
            <p:nvPr/>
          </p:nvSpPr>
          <p:spPr bwMode="auto">
            <a:xfrm>
              <a:off x="2913063" y="4111625"/>
              <a:ext cx="285750" cy="339725"/>
            </a:xfrm>
            <a:custGeom>
              <a:avLst/>
              <a:gdLst>
                <a:gd name="T0" fmla="*/ 163 w 192"/>
                <a:gd name="T1" fmla="*/ 114 h 230"/>
                <a:gd name="T2" fmla="*/ 96 w 192"/>
                <a:gd name="T3" fmla="*/ 230 h 230"/>
                <a:gd name="T4" fmla="*/ 29 w 192"/>
                <a:gd name="T5" fmla="*/ 114 h 230"/>
                <a:gd name="T6" fmla="*/ 94 w 192"/>
                <a:gd name="T7" fmla="*/ 0 h 230"/>
                <a:gd name="T8" fmla="*/ 97 w 192"/>
                <a:gd name="T9" fmla="*/ 0 h 230"/>
                <a:gd name="T10" fmla="*/ 163 w 192"/>
                <a:gd name="T11" fmla="*/ 114 h 230"/>
              </a:gdLst>
              <a:ahLst/>
              <a:cxnLst>
                <a:cxn ang="0">
                  <a:pos x="T0" y="T1"/>
                </a:cxn>
                <a:cxn ang="0">
                  <a:pos x="T2" y="T3"/>
                </a:cxn>
                <a:cxn ang="0">
                  <a:pos x="T4" y="T5"/>
                </a:cxn>
                <a:cxn ang="0">
                  <a:pos x="T6" y="T7"/>
                </a:cxn>
                <a:cxn ang="0">
                  <a:pos x="T8" y="T9"/>
                </a:cxn>
                <a:cxn ang="0">
                  <a:pos x="T10" y="T11"/>
                </a:cxn>
              </a:cxnLst>
              <a:rect l="0" t="0" r="r" b="b"/>
              <a:pathLst>
                <a:path w="192" h="230">
                  <a:moveTo>
                    <a:pt x="163" y="114"/>
                  </a:moveTo>
                  <a:cubicBezTo>
                    <a:pt x="96" y="230"/>
                    <a:pt x="96" y="230"/>
                    <a:pt x="96" y="230"/>
                  </a:cubicBezTo>
                  <a:cubicBezTo>
                    <a:pt x="29" y="114"/>
                    <a:pt x="29" y="114"/>
                    <a:pt x="29" y="114"/>
                  </a:cubicBezTo>
                  <a:cubicBezTo>
                    <a:pt x="0" y="64"/>
                    <a:pt x="36" y="0"/>
                    <a:pt x="94" y="0"/>
                  </a:cubicBezTo>
                  <a:cubicBezTo>
                    <a:pt x="97" y="0"/>
                    <a:pt x="97" y="0"/>
                    <a:pt x="97" y="0"/>
                  </a:cubicBezTo>
                  <a:cubicBezTo>
                    <a:pt x="155" y="0"/>
                    <a:pt x="192" y="64"/>
                    <a:pt x="163" y="1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8" name="Freeform 51"/>
            <p:cNvSpPr>
              <a:spLocks/>
            </p:cNvSpPr>
            <p:nvPr/>
          </p:nvSpPr>
          <p:spPr bwMode="auto">
            <a:xfrm>
              <a:off x="3308350" y="3992563"/>
              <a:ext cx="127000" cy="201613"/>
            </a:xfrm>
            <a:custGeom>
              <a:avLst/>
              <a:gdLst>
                <a:gd name="T0" fmla="*/ 86 w 86"/>
                <a:gd name="T1" fmla="*/ 62 h 136"/>
                <a:gd name="T2" fmla="*/ 84 w 86"/>
                <a:gd name="T3" fmla="*/ 57 h 136"/>
                <a:gd name="T4" fmla="*/ 84 w 86"/>
                <a:gd name="T5" fmla="*/ 40 h 136"/>
                <a:gd name="T6" fmla="*/ 43 w 86"/>
                <a:gd name="T7" fmla="*/ 0 h 136"/>
                <a:gd name="T8" fmla="*/ 42 w 86"/>
                <a:gd name="T9" fmla="*/ 0 h 136"/>
                <a:gd name="T10" fmla="*/ 2 w 86"/>
                <a:gd name="T11" fmla="*/ 40 h 136"/>
                <a:gd name="T12" fmla="*/ 2 w 86"/>
                <a:gd name="T13" fmla="*/ 57 h 136"/>
                <a:gd name="T14" fmla="*/ 0 w 86"/>
                <a:gd name="T15" fmla="*/ 62 h 136"/>
                <a:gd name="T16" fmla="*/ 2 w 86"/>
                <a:gd name="T17" fmla="*/ 68 h 136"/>
                <a:gd name="T18" fmla="*/ 2 w 86"/>
                <a:gd name="T19" fmla="*/ 102 h 136"/>
                <a:gd name="T20" fmla="*/ 3 w 86"/>
                <a:gd name="T21" fmla="*/ 102 h 136"/>
                <a:gd name="T22" fmla="*/ 23 w 86"/>
                <a:gd name="T23" fmla="*/ 96 h 136"/>
                <a:gd name="T24" fmla="*/ 25 w 86"/>
                <a:gd name="T25" fmla="*/ 97 h 136"/>
                <a:gd name="T26" fmla="*/ 25 w 86"/>
                <a:gd name="T27" fmla="*/ 109 h 136"/>
                <a:gd name="T28" fmla="*/ 16 w 86"/>
                <a:gd name="T29" fmla="*/ 109 h 136"/>
                <a:gd name="T30" fmla="*/ 43 w 86"/>
                <a:gd name="T31" fmla="*/ 136 h 136"/>
                <a:gd name="T32" fmla="*/ 70 w 86"/>
                <a:gd name="T33" fmla="*/ 109 h 136"/>
                <a:gd name="T34" fmla="*/ 61 w 86"/>
                <a:gd name="T35" fmla="*/ 109 h 136"/>
                <a:gd name="T36" fmla="*/ 61 w 86"/>
                <a:gd name="T37" fmla="*/ 97 h 136"/>
                <a:gd name="T38" fmla="*/ 63 w 86"/>
                <a:gd name="T39" fmla="*/ 96 h 136"/>
                <a:gd name="T40" fmla="*/ 83 w 86"/>
                <a:gd name="T41" fmla="*/ 102 h 136"/>
                <a:gd name="T42" fmla="*/ 84 w 86"/>
                <a:gd name="T43" fmla="*/ 102 h 136"/>
                <a:gd name="T44" fmla="*/ 84 w 86"/>
                <a:gd name="T45" fmla="*/ 68 h 136"/>
                <a:gd name="T46" fmla="*/ 86 w 86"/>
                <a:gd name="T47" fmla="*/ 6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136">
                  <a:moveTo>
                    <a:pt x="86" y="62"/>
                  </a:moveTo>
                  <a:cubicBezTo>
                    <a:pt x="86" y="60"/>
                    <a:pt x="85" y="58"/>
                    <a:pt x="84" y="57"/>
                  </a:cubicBezTo>
                  <a:cubicBezTo>
                    <a:pt x="84" y="40"/>
                    <a:pt x="84" y="40"/>
                    <a:pt x="84" y="40"/>
                  </a:cubicBezTo>
                  <a:cubicBezTo>
                    <a:pt x="84" y="18"/>
                    <a:pt x="66" y="0"/>
                    <a:pt x="43" y="0"/>
                  </a:cubicBezTo>
                  <a:cubicBezTo>
                    <a:pt x="42" y="0"/>
                    <a:pt x="42" y="0"/>
                    <a:pt x="42" y="0"/>
                  </a:cubicBezTo>
                  <a:cubicBezTo>
                    <a:pt x="20" y="0"/>
                    <a:pt x="2" y="18"/>
                    <a:pt x="2" y="40"/>
                  </a:cubicBezTo>
                  <a:cubicBezTo>
                    <a:pt x="2" y="57"/>
                    <a:pt x="2" y="57"/>
                    <a:pt x="2" y="57"/>
                  </a:cubicBezTo>
                  <a:cubicBezTo>
                    <a:pt x="1" y="58"/>
                    <a:pt x="0" y="60"/>
                    <a:pt x="0" y="62"/>
                  </a:cubicBezTo>
                  <a:cubicBezTo>
                    <a:pt x="0" y="64"/>
                    <a:pt x="1" y="66"/>
                    <a:pt x="2" y="68"/>
                  </a:cubicBezTo>
                  <a:cubicBezTo>
                    <a:pt x="2" y="102"/>
                    <a:pt x="2" y="102"/>
                    <a:pt x="2" y="102"/>
                  </a:cubicBezTo>
                  <a:cubicBezTo>
                    <a:pt x="3" y="102"/>
                    <a:pt x="3" y="102"/>
                    <a:pt x="3" y="102"/>
                  </a:cubicBezTo>
                  <a:cubicBezTo>
                    <a:pt x="10" y="102"/>
                    <a:pt x="17" y="100"/>
                    <a:pt x="23" y="96"/>
                  </a:cubicBezTo>
                  <a:cubicBezTo>
                    <a:pt x="24" y="97"/>
                    <a:pt x="24" y="97"/>
                    <a:pt x="25" y="97"/>
                  </a:cubicBezTo>
                  <a:cubicBezTo>
                    <a:pt x="25" y="109"/>
                    <a:pt x="25" y="109"/>
                    <a:pt x="25" y="109"/>
                  </a:cubicBezTo>
                  <a:cubicBezTo>
                    <a:pt x="16" y="109"/>
                    <a:pt x="16" y="109"/>
                    <a:pt x="16" y="109"/>
                  </a:cubicBezTo>
                  <a:cubicBezTo>
                    <a:pt x="16" y="124"/>
                    <a:pt x="28" y="136"/>
                    <a:pt x="43" y="136"/>
                  </a:cubicBezTo>
                  <a:cubicBezTo>
                    <a:pt x="58" y="136"/>
                    <a:pt x="70" y="124"/>
                    <a:pt x="70" y="109"/>
                  </a:cubicBezTo>
                  <a:cubicBezTo>
                    <a:pt x="61" y="109"/>
                    <a:pt x="61" y="109"/>
                    <a:pt x="61" y="109"/>
                  </a:cubicBezTo>
                  <a:cubicBezTo>
                    <a:pt x="61" y="97"/>
                    <a:pt x="61" y="97"/>
                    <a:pt x="61" y="97"/>
                  </a:cubicBezTo>
                  <a:cubicBezTo>
                    <a:pt x="61" y="97"/>
                    <a:pt x="62" y="97"/>
                    <a:pt x="63" y="96"/>
                  </a:cubicBezTo>
                  <a:cubicBezTo>
                    <a:pt x="69" y="100"/>
                    <a:pt x="76" y="102"/>
                    <a:pt x="83" y="102"/>
                  </a:cubicBezTo>
                  <a:cubicBezTo>
                    <a:pt x="84" y="102"/>
                    <a:pt x="84" y="102"/>
                    <a:pt x="84" y="102"/>
                  </a:cubicBezTo>
                  <a:cubicBezTo>
                    <a:pt x="84" y="68"/>
                    <a:pt x="84" y="68"/>
                    <a:pt x="84" y="68"/>
                  </a:cubicBezTo>
                  <a:cubicBezTo>
                    <a:pt x="85" y="66"/>
                    <a:pt x="86" y="64"/>
                    <a:pt x="86"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0" name="Rectangle 109"/>
            <p:cNvSpPr>
              <a:spLocks noChangeArrowheads="1"/>
            </p:cNvSpPr>
            <p:nvPr/>
          </p:nvSpPr>
          <p:spPr bwMode="auto">
            <a:xfrm>
              <a:off x="3127375" y="3576638"/>
              <a:ext cx="396875" cy="22225"/>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1" name="Rectangle 110"/>
            <p:cNvSpPr>
              <a:spLocks noChangeArrowheads="1"/>
            </p:cNvSpPr>
            <p:nvPr/>
          </p:nvSpPr>
          <p:spPr bwMode="auto">
            <a:xfrm>
              <a:off x="2889250" y="3576638"/>
              <a:ext cx="79375" cy="22225"/>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2" name="Rectangle 111"/>
            <p:cNvSpPr>
              <a:spLocks noChangeArrowheads="1"/>
            </p:cNvSpPr>
            <p:nvPr/>
          </p:nvSpPr>
          <p:spPr bwMode="auto">
            <a:xfrm>
              <a:off x="3008313" y="3576638"/>
              <a:ext cx="80963" cy="22225"/>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3" name="Rectangle 112"/>
            <p:cNvSpPr>
              <a:spLocks noChangeArrowheads="1"/>
            </p:cNvSpPr>
            <p:nvPr/>
          </p:nvSpPr>
          <p:spPr bwMode="auto">
            <a:xfrm>
              <a:off x="3467100" y="3394075"/>
              <a:ext cx="7302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4" name="Freeform 59"/>
            <p:cNvSpPr>
              <a:spLocks/>
            </p:cNvSpPr>
            <p:nvPr/>
          </p:nvSpPr>
          <p:spPr bwMode="auto">
            <a:xfrm>
              <a:off x="3467100" y="3394075"/>
              <a:ext cx="73025" cy="6350"/>
            </a:xfrm>
            <a:custGeom>
              <a:avLst/>
              <a:gdLst>
                <a:gd name="T0" fmla="*/ 0 w 46"/>
                <a:gd name="T1" fmla="*/ 4 h 4"/>
                <a:gd name="T2" fmla="*/ 46 w 46"/>
                <a:gd name="T3" fmla="*/ 4 h 4"/>
                <a:gd name="T4" fmla="*/ 46 w 46"/>
                <a:gd name="T5" fmla="*/ 0 h 4"/>
                <a:gd name="T6" fmla="*/ 0 w 46"/>
                <a:gd name="T7" fmla="*/ 0 h 4"/>
              </a:gdLst>
              <a:ahLst/>
              <a:cxnLst>
                <a:cxn ang="0">
                  <a:pos x="T0" y="T1"/>
                </a:cxn>
                <a:cxn ang="0">
                  <a:pos x="T2" y="T3"/>
                </a:cxn>
                <a:cxn ang="0">
                  <a:pos x="T4" y="T5"/>
                </a:cxn>
                <a:cxn ang="0">
                  <a:pos x="T6" y="T7"/>
                </a:cxn>
              </a:cxnLst>
              <a:rect l="0" t="0" r="r" b="b"/>
              <a:pathLst>
                <a:path w="46" h="4">
                  <a:moveTo>
                    <a:pt x="0" y="4"/>
                  </a:moveTo>
                  <a:lnTo>
                    <a:pt x="46" y="4"/>
                  </a:lnTo>
                  <a:lnTo>
                    <a:pt x="4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5" name="Rectangle 114"/>
            <p:cNvSpPr>
              <a:spLocks noChangeArrowheads="1"/>
            </p:cNvSpPr>
            <p:nvPr/>
          </p:nvSpPr>
          <p:spPr bwMode="auto">
            <a:xfrm>
              <a:off x="3467100" y="3414713"/>
              <a:ext cx="7302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34" name="Freeform 61"/>
            <p:cNvSpPr>
              <a:spLocks/>
            </p:cNvSpPr>
            <p:nvPr/>
          </p:nvSpPr>
          <p:spPr bwMode="auto">
            <a:xfrm>
              <a:off x="3467100" y="3414713"/>
              <a:ext cx="73025" cy="6350"/>
            </a:xfrm>
            <a:custGeom>
              <a:avLst/>
              <a:gdLst>
                <a:gd name="T0" fmla="*/ 0 w 46"/>
                <a:gd name="T1" fmla="*/ 4 h 4"/>
                <a:gd name="T2" fmla="*/ 46 w 46"/>
                <a:gd name="T3" fmla="*/ 4 h 4"/>
                <a:gd name="T4" fmla="*/ 46 w 46"/>
                <a:gd name="T5" fmla="*/ 0 h 4"/>
                <a:gd name="T6" fmla="*/ 0 w 46"/>
                <a:gd name="T7" fmla="*/ 0 h 4"/>
              </a:gdLst>
              <a:ahLst/>
              <a:cxnLst>
                <a:cxn ang="0">
                  <a:pos x="T0" y="T1"/>
                </a:cxn>
                <a:cxn ang="0">
                  <a:pos x="T2" y="T3"/>
                </a:cxn>
                <a:cxn ang="0">
                  <a:pos x="T4" y="T5"/>
                </a:cxn>
                <a:cxn ang="0">
                  <a:pos x="T6" y="T7"/>
                </a:cxn>
              </a:cxnLst>
              <a:rect l="0" t="0" r="r" b="b"/>
              <a:pathLst>
                <a:path w="46" h="4">
                  <a:moveTo>
                    <a:pt x="0" y="4"/>
                  </a:moveTo>
                  <a:lnTo>
                    <a:pt x="46" y="4"/>
                  </a:lnTo>
                  <a:lnTo>
                    <a:pt x="4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35" name="Rectangle 134"/>
            <p:cNvSpPr>
              <a:spLocks noChangeArrowheads="1"/>
            </p:cNvSpPr>
            <p:nvPr/>
          </p:nvSpPr>
          <p:spPr bwMode="auto">
            <a:xfrm>
              <a:off x="3467100" y="3435350"/>
              <a:ext cx="7302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36" name="Freeform 63"/>
            <p:cNvSpPr>
              <a:spLocks/>
            </p:cNvSpPr>
            <p:nvPr/>
          </p:nvSpPr>
          <p:spPr bwMode="auto">
            <a:xfrm>
              <a:off x="3467100" y="3435350"/>
              <a:ext cx="73025" cy="6350"/>
            </a:xfrm>
            <a:custGeom>
              <a:avLst/>
              <a:gdLst>
                <a:gd name="T0" fmla="*/ 0 w 46"/>
                <a:gd name="T1" fmla="*/ 4 h 4"/>
                <a:gd name="T2" fmla="*/ 46 w 46"/>
                <a:gd name="T3" fmla="*/ 4 h 4"/>
                <a:gd name="T4" fmla="*/ 46 w 46"/>
                <a:gd name="T5" fmla="*/ 0 h 4"/>
                <a:gd name="T6" fmla="*/ 0 w 46"/>
                <a:gd name="T7" fmla="*/ 0 h 4"/>
              </a:gdLst>
              <a:ahLst/>
              <a:cxnLst>
                <a:cxn ang="0">
                  <a:pos x="T0" y="T1"/>
                </a:cxn>
                <a:cxn ang="0">
                  <a:pos x="T2" y="T3"/>
                </a:cxn>
                <a:cxn ang="0">
                  <a:pos x="T4" y="T5"/>
                </a:cxn>
                <a:cxn ang="0">
                  <a:pos x="T6" y="T7"/>
                </a:cxn>
              </a:cxnLst>
              <a:rect l="0" t="0" r="r" b="b"/>
              <a:pathLst>
                <a:path w="46" h="4">
                  <a:moveTo>
                    <a:pt x="0" y="4"/>
                  </a:moveTo>
                  <a:lnTo>
                    <a:pt x="46" y="4"/>
                  </a:lnTo>
                  <a:lnTo>
                    <a:pt x="4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37" name="Freeform 64"/>
            <p:cNvSpPr>
              <a:spLocks/>
            </p:cNvSpPr>
            <p:nvPr/>
          </p:nvSpPr>
          <p:spPr bwMode="auto">
            <a:xfrm>
              <a:off x="2984500" y="4151313"/>
              <a:ext cx="141288" cy="214313"/>
            </a:xfrm>
            <a:custGeom>
              <a:avLst/>
              <a:gdLst>
                <a:gd name="T0" fmla="*/ 95 w 95"/>
                <a:gd name="T1" fmla="*/ 69 h 145"/>
                <a:gd name="T2" fmla="*/ 93 w 95"/>
                <a:gd name="T3" fmla="*/ 63 h 145"/>
                <a:gd name="T4" fmla="*/ 93 w 95"/>
                <a:gd name="T5" fmla="*/ 45 h 145"/>
                <a:gd name="T6" fmla="*/ 48 w 95"/>
                <a:gd name="T7" fmla="*/ 0 h 145"/>
                <a:gd name="T8" fmla="*/ 47 w 95"/>
                <a:gd name="T9" fmla="*/ 0 h 145"/>
                <a:gd name="T10" fmla="*/ 3 w 95"/>
                <a:gd name="T11" fmla="*/ 45 h 145"/>
                <a:gd name="T12" fmla="*/ 3 w 95"/>
                <a:gd name="T13" fmla="*/ 63 h 145"/>
                <a:gd name="T14" fmla="*/ 0 w 95"/>
                <a:gd name="T15" fmla="*/ 69 h 145"/>
                <a:gd name="T16" fmla="*/ 9 w 95"/>
                <a:gd name="T17" fmla="*/ 78 h 145"/>
                <a:gd name="T18" fmla="*/ 9 w 95"/>
                <a:gd name="T19" fmla="*/ 80 h 145"/>
                <a:gd name="T20" fmla="*/ 24 w 95"/>
                <a:gd name="T21" fmla="*/ 112 h 145"/>
                <a:gd name="T22" fmla="*/ 24 w 95"/>
                <a:gd name="T23" fmla="*/ 121 h 145"/>
                <a:gd name="T24" fmla="*/ 48 w 95"/>
                <a:gd name="T25" fmla="*/ 145 h 145"/>
                <a:gd name="T26" fmla="*/ 48 w 95"/>
                <a:gd name="T27" fmla="*/ 145 h 145"/>
                <a:gd name="T28" fmla="*/ 72 w 95"/>
                <a:gd name="T29" fmla="*/ 121 h 145"/>
                <a:gd name="T30" fmla="*/ 72 w 95"/>
                <a:gd name="T31" fmla="*/ 112 h 145"/>
                <a:gd name="T32" fmla="*/ 87 w 95"/>
                <a:gd name="T33" fmla="*/ 80 h 145"/>
                <a:gd name="T34" fmla="*/ 87 w 95"/>
                <a:gd name="T35" fmla="*/ 78 h 145"/>
                <a:gd name="T36" fmla="*/ 95 w 95"/>
                <a:gd name="T37" fmla="*/ 6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145">
                  <a:moveTo>
                    <a:pt x="95" y="69"/>
                  </a:moveTo>
                  <a:cubicBezTo>
                    <a:pt x="95" y="67"/>
                    <a:pt x="94" y="65"/>
                    <a:pt x="93" y="63"/>
                  </a:cubicBezTo>
                  <a:cubicBezTo>
                    <a:pt x="93" y="45"/>
                    <a:pt x="93" y="45"/>
                    <a:pt x="93" y="45"/>
                  </a:cubicBezTo>
                  <a:cubicBezTo>
                    <a:pt x="93" y="20"/>
                    <a:pt x="73" y="0"/>
                    <a:pt x="48" y="0"/>
                  </a:cubicBezTo>
                  <a:cubicBezTo>
                    <a:pt x="47" y="0"/>
                    <a:pt x="47" y="0"/>
                    <a:pt x="47" y="0"/>
                  </a:cubicBezTo>
                  <a:cubicBezTo>
                    <a:pt x="23" y="0"/>
                    <a:pt x="3" y="20"/>
                    <a:pt x="3" y="45"/>
                  </a:cubicBezTo>
                  <a:cubicBezTo>
                    <a:pt x="3" y="63"/>
                    <a:pt x="3" y="63"/>
                    <a:pt x="3" y="63"/>
                  </a:cubicBezTo>
                  <a:cubicBezTo>
                    <a:pt x="1" y="65"/>
                    <a:pt x="0" y="67"/>
                    <a:pt x="0" y="69"/>
                  </a:cubicBezTo>
                  <a:cubicBezTo>
                    <a:pt x="0" y="74"/>
                    <a:pt x="4" y="78"/>
                    <a:pt x="9" y="78"/>
                  </a:cubicBezTo>
                  <a:cubicBezTo>
                    <a:pt x="9" y="80"/>
                    <a:pt x="9" y="80"/>
                    <a:pt x="9" y="80"/>
                  </a:cubicBezTo>
                  <a:cubicBezTo>
                    <a:pt x="8" y="93"/>
                    <a:pt x="14" y="105"/>
                    <a:pt x="24" y="112"/>
                  </a:cubicBezTo>
                  <a:cubicBezTo>
                    <a:pt x="24" y="121"/>
                    <a:pt x="24" y="121"/>
                    <a:pt x="24" y="121"/>
                  </a:cubicBezTo>
                  <a:cubicBezTo>
                    <a:pt x="24" y="134"/>
                    <a:pt x="34" y="145"/>
                    <a:pt x="48" y="145"/>
                  </a:cubicBezTo>
                  <a:cubicBezTo>
                    <a:pt x="48" y="145"/>
                    <a:pt x="48" y="145"/>
                    <a:pt x="48" y="145"/>
                  </a:cubicBezTo>
                  <a:cubicBezTo>
                    <a:pt x="61" y="145"/>
                    <a:pt x="72" y="134"/>
                    <a:pt x="72" y="121"/>
                  </a:cubicBezTo>
                  <a:cubicBezTo>
                    <a:pt x="72" y="112"/>
                    <a:pt x="72" y="112"/>
                    <a:pt x="72" y="112"/>
                  </a:cubicBezTo>
                  <a:cubicBezTo>
                    <a:pt x="82" y="105"/>
                    <a:pt x="88" y="93"/>
                    <a:pt x="87" y="80"/>
                  </a:cubicBezTo>
                  <a:cubicBezTo>
                    <a:pt x="87" y="78"/>
                    <a:pt x="87" y="78"/>
                    <a:pt x="87" y="78"/>
                  </a:cubicBezTo>
                  <a:cubicBezTo>
                    <a:pt x="92" y="78"/>
                    <a:pt x="95" y="74"/>
                    <a:pt x="95"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pic>
        <p:nvPicPr>
          <p:cNvPr id="147" name="Picture 146"/>
          <p:cNvPicPr>
            <a:picLocks noChangeAspect="1"/>
          </p:cNvPicPr>
          <p:nvPr/>
        </p:nvPicPr>
        <p:blipFill>
          <a:blip r:embed="rId18"/>
          <a:stretch>
            <a:fillRect/>
          </a:stretch>
        </p:blipFill>
        <p:spPr>
          <a:xfrm>
            <a:off x="629084" y="5123151"/>
            <a:ext cx="520885" cy="235121"/>
          </a:xfrm>
          <a:prstGeom prst="rect">
            <a:avLst/>
          </a:prstGeom>
        </p:spPr>
      </p:pic>
      <p:pic>
        <p:nvPicPr>
          <p:cNvPr id="149" name="Picture 148"/>
          <p:cNvPicPr>
            <a:picLocks noChangeAspect="1"/>
          </p:cNvPicPr>
          <p:nvPr/>
        </p:nvPicPr>
        <p:blipFill>
          <a:blip r:embed="rId19"/>
          <a:stretch>
            <a:fillRect/>
          </a:stretch>
        </p:blipFill>
        <p:spPr>
          <a:xfrm>
            <a:off x="664223" y="3272936"/>
            <a:ext cx="334007" cy="387449"/>
          </a:xfrm>
          <a:prstGeom prst="rect">
            <a:avLst/>
          </a:prstGeom>
        </p:spPr>
      </p:pic>
      <p:pic>
        <p:nvPicPr>
          <p:cNvPr id="150" name="Picture 149"/>
          <p:cNvPicPr>
            <a:picLocks noChangeAspect="1"/>
          </p:cNvPicPr>
          <p:nvPr/>
        </p:nvPicPr>
        <p:blipFill>
          <a:blip r:embed="rId20"/>
          <a:stretch>
            <a:fillRect/>
          </a:stretch>
        </p:blipFill>
        <p:spPr>
          <a:xfrm>
            <a:off x="558195" y="6287671"/>
            <a:ext cx="525073" cy="295353"/>
          </a:xfrm>
          <a:prstGeom prst="rect">
            <a:avLst/>
          </a:prstGeom>
        </p:spPr>
      </p:pic>
      <p:pic>
        <p:nvPicPr>
          <p:cNvPr id="152" name="Picture 151"/>
          <p:cNvPicPr>
            <a:picLocks noChangeAspect="1"/>
          </p:cNvPicPr>
          <p:nvPr/>
        </p:nvPicPr>
        <p:blipFill>
          <a:blip r:embed="rId21"/>
          <a:stretch>
            <a:fillRect/>
          </a:stretch>
        </p:blipFill>
        <p:spPr>
          <a:xfrm>
            <a:off x="628671" y="5701456"/>
            <a:ext cx="481285" cy="310831"/>
          </a:xfrm>
          <a:prstGeom prst="rect">
            <a:avLst/>
          </a:prstGeom>
        </p:spPr>
      </p:pic>
      <p:grpSp>
        <p:nvGrpSpPr>
          <p:cNvPr id="257" name="Group 256"/>
          <p:cNvGrpSpPr/>
          <p:nvPr/>
        </p:nvGrpSpPr>
        <p:grpSpPr>
          <a:xfrm>
            <a:off x="595254" y="2584060"/>
            <a:ext cx="443050" cy="505156"/>
            <a:chOff x="9326946" y="4815560"/>
            <a:chExt cx="1438275" cy="1639889"/>
          </a:xfrm>
        </p:grpSpPr>
        <p:sp>
          <p:nvSpPr>
            <p:cNvPr id="242" name="Freeform 6"/>
            <p:cNvSpPr>
              <a:spLocks/>
            </p:cNvSpPr>
            <p:nvPr/>
          </p:nvSpPr>
          <p:spPr bwMode="auto">
            <a:xfrm>
              <a:off x="9842883" y="5331498"/>
              <a:ext cx="411162" cy="188913"/>
            </a:xfrm>
            <a:custGeom>
              <a:avLst/>
              <a:gdLst>
                <a:gd name="T0" fmla="*/ 70 w 409"/>
                <a:gd name="T1" fmla="*/ 189 h 189"/>
                <a:gd name="T2" fmla="*/ 70 w 409"/>
                <a:gd name="T3" fmla="*/ 66 h 189"/>
                <a:gd name="T4" fmla="*/ 339 w 409"/>
                <a:gd name="T5" fmla="*/ 66 h 189"/>
                <a:gd name="T6" fmla="*/ 339 w 409"/>
                <a:gd name="T7" fmla="*/ 189 h 189"/>
                <a:gd name="T8" fmla="*/ 409 w 409"/>
                <a:gd name="T9" fmla="*/ 189 h 189"/>
                <a:gd name="T10" fmla="*/ 409 w 409"/>
                <a:gd name="T11" fmla="*/ 35 h 189"/>
                <a:gd name="T12" fmla="*/ 374 w 409"/>
                <a:gd name="T13" fmla="*/ 0 h 189"/>
                <a:gd name="T14" fmla="*/ 35 w 409"/>
                <a:gd name="T15" fmla="*/ 0 h 189"/>
                <a:gd name="T16" fmla="*/ 0 w 409"/>
                <a:gd name="T17" fmla="*/ 35 h 189"/>
                <a:gd name="T18" fmla="*/ 0 w 409"/>
                <a:gd name="T19" fmla="*/ 189 h 189"/>
                <a:gd name="T20" fmla="*/ 70 w 409"/>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89">
                  <a:moveTo>
                    <a:pt x="70" y="189"/>
                  </a:moveTo>
                  <a:cubicBezTo>
                    <a:pt x="70" y="66"/>
                    <a:pt x="70" y="66"/>
                    <a:pt x="70" y="66"/>
                  </a:cubicBezTo>
                  <a:cubicBezTo>
                    <a:pt x="339" y="66"/>
                    <a:pt x="339" y="66"/>
                    <a:pt x="339" y="66"/>
                  </a:cubicBezTo>
                  <a:cubicBezTo>
                    <a:pt x="339" y="189"/>
                    <a:pt x="339" y="189"/>
                    <a:pt x="339" y="189"/>
                  </a:cubicBezTo>
                  <a:cubicBezTo>
                    <a:pt x="409" y="189"/>
                    <a:pt x="409" y="189"/>
                    <a:pt x="409" y="189"/>
                  </a:cubicBezTo>
                  <a:cubicBezTo>
                    <a:pt x="409" y="35"/>
                    <a:pt x="409" y="35"/>
                    <a:pt x="409" y="35"/>
                  </a:cubicBezTo>
                  <a:cubicBezTo>
                    <a:pt x="409" y="15"/>
                    <a:pt x="394" y="0"/>
                    <a:pt x="374" y="0"/>
                  </a:cubicBezTo>
                  <a:cubicBezTo>
                    <a:pt x="35" y="0"/>
                    <a:pt x="35" y="0"/>
                    <a:pt x="35" y="0"/>
                  </a:cubicBezTo>
                  <a:cubicBezTo>
                    <a:pt x="15" y="0"/>
                    <a:pt x="0" y="15"/>
                    <a:pt x="0" y="35"/>
                  </a:cubicBezTo>
                  <a:cubicBezTo>
                    <a:pt x="0" y="189"/>
                    <a:pt x="0" y="189"/>
                    <a:pt x="0" y="189"/>
                  </a:cubicBezTo>
                  <a:lnTo>
                    <a:pt x="70" y="189"/>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4" name="Freeform 8"/>
            <p:cNvSpPr>
              <a:spLocks/>
            </p:cNvSpPr>
            <p:nvPr/>
          </p:nvSpPr>
          <p:spPr bwMode="auto">
            <a:xfrm>
              <a:off x="9461883" y="5518823"/>
              <a:ext cx="1168400" cy="719138"/>
            </a:xfrm>
            <a:custGeom>
              <a:avLst/>
              <a:gdLst>
                <a:gd name="T0" fmla="*/ 1161 w 1161"/>
                <a:gd name="T1" fmla="*/ 711 h 721"/>
                <a:gd name="T2" fmla="*/ 1151 w 1161"/>
                <a:gd name="T3" fmla="*/ 721 h 721"/>
                <a:gd name="T4" fmla="*/ 10 w 1161"/>
                <a:gd name="T5" fmla="*/ 721 h 721"/>
                <a:gd name="T6" fmla="*/ 0 w 1161"/>
                <a:gd name="T7" fmla="*/ 711 h 721"/>
                <a:gd name="T8" fmla="*/ 0 w 1161"/>
                <a:gd name="T9" fmla="*/ 10 h 721"/>
                <a:gd name="T10" fmla="*/ 10 w 1161"/>
                <a:gd name="T11" fmla="*/ 0 h 721"/>
                <a:gd name="T12" fmla="*/ 1151 w 1161"/>
                <a:gd name="T13" fmla="*/ 0 h 721"/>
                <a:gd name="T14" fmla="*/ 1161 w 1161"/>
                <a:gd name="T15" fmla="*/ 10 h 721"/>
                <a:gd name="T16" fmla="*/ 1161 w 1161"/>
                <a:gd name="T17" fmla="*/ 71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1" h="721">
                  <a:moveTo>
                    <a:pt x="1161" y="711"/>
                  </a:moveTo>
                  <a:cubicBezTo>
                    <a:pt x="1161" y="716"/>
                    <a:pt x="1157" y="721"/>
                    <a:pt x="1151" y="721"/>
                  </a:cubicBezTo>
                  <a:cubicBezTo>
                    <a:pt x="10" y="721"/>
                    <a:pt x="10" y="721"/>
                    <a:pt x="10" y="721"/>
                  </a:cubicBezTo>
                  <a:cubicBezTo>
                    <a:pt x="4" y="721"/>
                    <a:pt x="0" y="716"/>
                    <a:pt x="0" y="711"/>
                  </a:cubicBezTo>
                  <a:cubicBezTo>
                    <a:pt x="0" y="10"/>
                    <a:pt x="0" y="10"/>
                    <a:pt x="0" y="10"/>
                  </a:cubicBezTo>
                  <a:cubicBezTo>
                    <a:pt x="0" y="4"/>
                    <a:pt x="4" y="0"/>
                    <a:pt x="10" y="0"/>
                  </a:cubicBezTo>
                  <a:cubicBezTo>
                    <a:pt x="1151" y="0"/>
                    <a:pt x="1151" y="0"/>
                    <a:pt x="1151" y="0"/>
                  </a:cubicBezTo>
                  <a:cubicBezTo>
                    <a:pt x="1157" y="0"/>
                    <a:pt x="1161" y="4"/>
                    <a:pt x="1161" y="10"/>
                  </a:cubicBezTo>
                  <a:lnTo>
                    <a:pt x="1161" y="7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5" name="Freeform 9"/>
            <p:cNvSpPr>
              <a:spLocks/>
            </p:cNvSpPr>
            <p:nvPr/>
          </p:nvSpPr>
          <p:spPr bwMode="auto">
            <a:xfrm>
              <a:off x="9552371" y="5610898"/>
              <a:ext cx="987425" cy="541338"/>
            </a:xfrm>
            <a:custGeom>
              <a:avLst/>
              <a:gdLst>
                <a:gd name="T0" fmla="*/ 980 w 980"/>
                <a:gd name="T1" fmla="*/ 530 h 543"/>
                <a:gd name="T2" fmla="*/ 967 w 980"/>
                <a:gd name="T3" fmla="*/ 543 h 543"/>
                <a:gd name="T4" fmla="*/ 14 w 980"/>
                <a:gd name="T5" fmla="*/ 543 h 543"/>
                <a:gd name="T6" fmla="*/ 0 w 980"/>
                <a:gd name="T7" fmla="*/ 530 h 543"/>
                <a:gd name="T8" fmla="*/ 0 w 980"/>
                <a:gd name="T9" fmla="*/ 13 h 543"/>
                <a:gd name="T10" fmla="*/ 14 w 980"/>
                <a:gd name="T11" fmla="*/ 0 h 543"/>
                <a:gd name="T12" fmla="*/ 967 w 980"/>
                <a:gd name="T13" fmla="*/ 0 h 543"/>
                <a:gd name="T14" fmla="*/ 980 w 980"/>
                <a:gd name="T15" fmla="*/ 13 h 543"/>
                <a:gd name="T16" fmla="*/ 980 w 980"/>
                <a:gd name="T17" fmla="*/ 53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3">
                  <a:moveTo>
                    <a:pt x="980" y="530"/>
                  </a:moveTo>
                  <a:cubicBezTo>
                    <a:pt x="980" y="537"/>
                    <a:pt x="974" y="543"/>
                    <a:pt x="967" y="543"/>
                  </a:cubicBezTo>
                  <a:cubicBezTo>
                    <a:pt x="14" y="543"/>
                    <a:pt x="14" y="543"/>
                    <a:pt x="14" y="543"/>
                  </a:cubicBezTo>
                  <a:cubicBezTo>
                    <a:pt x="6" y="543"/>
                    <a:pt x="0" y="537"/>
                    <a:pt x="0" y="530"/>
                  </a:cubicBezTo>
                  <a:cubicBezTo>
                    <a:pt x="0" y="13"/>
                    <a:pt x="0" y="13"/>
                    <a:pt x="0" y="13"/>
                  </a:cubicBezTo>
                  <a:cubicBezTo>
                    <a:pt x="0" y="6"/>
                    <a:pt x="6" y="0"/>
                    <a:pt x="14" y="0"/>
                  </a:cubicBezTo>
                  <a:cubicBezTo>
                    <a:pt x="967" y="0"/>
                    <a:pt x="967" y="0"/>
                    <a:pt x="967" y="0"/>
                  </a:cubicBezTo>
                  <a:cubicBezTo>
                    <a:pt x="974" y="0"/>
                    <a:pt x="980" y="6"/>
                    <a:pt x="980" y="13"/>
                  </a:cubicBezTo>
                  <a:lnTo>
                    <a:pt x="980" y="53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6" name="Freeform 10"/>
            <p:cNvSpPr>
              <a:spLocks/>
            </p:cNvSpPr>
            <p:nvPr/>
          </p:nvSpPr>
          <p:spPr bwMode="auto">
            <a:xfrm>
              <a:off x="9552371" y="5774411"/>
              <a:ext cx="987425" cy="377825"/>
            </a:xfrm>
            <a:custGeom>
              <a:avLst/>
              <a:gdLst>
                <a:gd name="T0" fmla="*/ 490 w 980"/>
                <a:gd name="T1" fmla="*/ 148 h 379"/>
                <a:gd name="T2" fmla="*/ 0 w 980"/>
                <a:gd name="T3" fmla="*/ 0 h 379"/>
                <a:gd name="T4" fmla="*/ 0 w 980"/>
                <a:gd name="T5" fmla="*/ 366 h 379"/>
                <a:gd name="T6" fmla="*/ 14 w 980"/>
                <a:gd name="T7" fmla="*/ 379 h 379"/>
                <a:gd name="T8" fmla="*/ 967 w 980"/>
                <a:gd name="T9" fmla="*/ 379 h 379"/>
                <a:gd name="T10" fmla="*/ 980 w 980"/>
                <a:gd name="T11" fmla="*/ 366 h 379"/>
                <a:gd name="T12" fmla="*/ 980 w 980"/>
                <a:gd name="T13" fmla="*/ 0 h 379"/>
                <a:gd name="T14" fmla="*/ 490 w 980"/>
                <a:gd name="T15" fmla="*/ 148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379">
                  <a:moveTo>
                    <a:pt x="490" y="148"/>
                  </a:moveTo>
                  <a:cubicBezTo>
                    <a:pt x="202" y="148"/>
                    <a:pt x="31" y="24"/>
                    <a:pt x="0" y="0"/>
                  </a:cubicBezTo>
                  <a:cubicBezTo>
                    <a:pt x="0" y="366"/>
                    <a:pt x="0" y="366"/>
                    <a:pt x="0" y="366"/>
                  </a:cubicBezTo>
                  <a:cubicBezTo>
                    <a:pt x="0" y="373"/>
                    <a:pt x="6" y="379"/>
                    <a:pt x="14" y="379"/>
                  </a:cubicBezTo>
                  <a:cubicBezTo>
                    <a:pt x="967" y="379"/>
                    <a:pt x="967" y="379"/>
                    <a:pt x="967" y="379"/>
                  </a:cubicBezTo>
                  <a:cubicBezTo>
                    <a:pt x="974" y="379"/>
                    <a:pt x="980" y="373"/>
                    <a:pt x="980" y="366"/>
                  </a:cubicBezTo>
                  <a:cubicBezTo>
                    <a:pt x="980" y="0"/>
                    <a:pt x="980" y="0"/>
                    <a:pt x="980" y="0"/>
                  </a:cubicBezTo>
                  <a:cubicBezTo>
                    <a:pt x="950" y="24"/>
                    <a:pt x="778" y="148"/>
                    <a:pt x="490" y="148"/>
                  </a:cubicBez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7" name="Freeform 11"/>
            <p:cNvSpPr>
              <a:spLocks/>
            </p:cNvSpPr>
            <p:nvPr/>
          </p:nvSpPr>
          <p:spPr bwMode="auto">
            <a:xfrm>
              <a:off x="9939721" y="5110836"/>
              <a:ext cx="257175" cy="244475"/>
            </a:xfrm>
            <a:custGeom>
              <a:avLst/>
              <a:gdLst>
                <a:gd name="T0" fmla="*/ 216 w 255"/>
                <a:gd name="T1" fmla="*/ 245 h 245"/>
                <a:gd name="T2" fmla="*/ 0 w 255"/>
                <a:gd name="T3" fmla="*/ 230 h 245"/>
                <a:gd name="T4" fmla="*/ 12 w 255"/>
                <a:gd name="T5" fmla="*/ 111 h 245"/>
                <a:gd name="T6" fmla="*/ 43 w 255"/>
                <a:gd name="T7" fmla="*/ 12 h 245"/>
                <a:gd name="T8" fmla="*/ 207 w 255"/>
                <a:gd name="T9" fmla="*/ 0 h 245"/>
                <a:gd name="T10" fmla="*/ 216 w 255"/>
                <a:gd name="T11" fmla="*/ 245 h 245"/>
              </a:gdLst>
              <a:ahLst/>
              <a:cxnLst>
                <a:cxn ang="0">
                  <a:pos x="T0" y="T1"/>
                </a:cxn>
                <a:cxn ang="0">
                  <a:pos x="T2" y="T3"/>
                </a:cxn>
                <a:cxn ang="0">
                  <a:pos x="T4" y="T5"/>
                </a:cxn>
                <a:cxn ang="0">
                  <a:pos x="T6" y="T7"/>
                </a:cxn>
                <a:cxn ang="0">
                  <a:pos x="T8" y="T9"/>
                </a:cxn>
                <a:cxn ang="0">
                  <a:pos x="T10" y="T11"/>
                </a:cxn>
              </a:cxnLst>
              <a:rect l="0" t="0" r="r" b="b"/>
              <a:pathLst>
                <a:path w="255" h="245">
                  <a:moveTo>
                    <a:pt x="216" y="245"/>
                  </a:moveTo>
                  <a:cubicBezTo>
                    <a:pt x="0" y="230"/>
                    <a:pt x="0" y="230"/>
                    <a:pt x="0" y="230"/>
                  </a:cubicBezTo>
                  <a:cubicBezTo>
                    <a:pt x="12" y="111"/>
                    <a:pt x="12" y="111"/>
                    <a:pt x="12" y="111"/>
                  </a:cubicBezTo>
                  <a:cubicBezTo>
                    <a:pt x="43" y="12"/>
                    <a:pt x="43" y="12"/>
                    <a:pt x="43" y="12"/>
                  </a:cubicBezTo>
                  <a:cubicBezTo>
                    <a:pt x="207" y="0"/>
                    <a:pt x="207" y="0"/>
                    <a:pt x="207" y="0"/>
                  </a:cubicBezTo>
                  <a:cubicBezTo>
                    <a:pt x="255" y="143"/>
                    <a:pt x="216" y="245"/>
                    <a:pt x="216" y="245"/>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8" name="Freeform 12"/>
            <p:cNvSpPr>
              <a:spLocks/>
            </p:cNvSpPr>
            <p:nvPr/>
          </p:nvSpPr>
          <p:spPr bwMode="auto">
            <a:xfrm>
              <a:off x="9842883" y="5331498"/>
              <a:ext cx="411162" cy="69850"/>
            </a:xfrm>
            <a:custGeom>
              <a:avLst/>
              <a:gdLst>
                <a:gd name="T0" fmla="*/ 374 w 409"/>
                <a:gd name="T1" fmla="*/ 0 h 70"/>
                <a:gd name="T2" fmla="*/ 35 w 409"/>
                <a:gd name="T3" fmla="*/ 0 h 70"/>
                <a:gd name="T4" fmla="*/ 0 w 409"/>
                <a:gd name="T5" fmla="*/ 35 h 70"/>
                <a:gd name="T6" fmla="*/ 0 w 409"/>
                <a:gd name="T7" fmla="*/ 70 h 70"/>
                <a:gd name="T8" fmla="*/ 35 w 409"/>
                <a:gd name="T9" fmla="*/ 35 h 70"/>
                <a:gd name="T10" fmla="*/ 374 w 409"/>
                <a:gd name="T11" fmla="*/ 35 h 70"/>
                <a:gd name="T12" fmla="*/ 409 w 409"/>
                <a:gd name="T13" fmla="*/ 70 h 70"/>
                <a:gd name="T14" fmla="*/ 409 w 409"/>
                <a:gd name="T15" fmla="*/ 35 h 70"/>
                <a:gd name="T16" fmla="*/ 374 w 409"/>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70">
                  <a:moveTo>
                    <a:pt x="374" y="0"/>
                  </a:moveTo>
                  <a:cubicBezTo>
                    <a:pt x="35" y="0"/>
                    <a:pt x="35" y="0"/>
                    <a:pt x="35" y="0"/>
                  </a:cubicBezTo>
                  <a:cubicBezTo>
                    <a:pt x="15" y="0"/>
                    <a:pt x="0" y="15"/>
                    <a:pt x="0" y="35"/>
                  </a:cubicBezTo>
                  <a:cubicBezTo>
                    <a:pt x="0" y="70"/>
                    <a:pt x="0" y="70"/>
                    <a:pt x="0" y="70"/>
                  </a:cubicBezTo>
                  <a:cubicBezTo>
                    <a:pt x="0" y="51"/>
                    <a:pt x="15" y="35"/>
                    <a:pt x="35" y="35"/>
                  </a:cubicBezTo>
                  <a:cubicBezTo>
                    <a:pt x="374" y="35"/>
                    <a:pt x="374" y="35"/>
                    <a:pt x="374" y="35"/>
                  </a:cubicBezTo>
                  <a:cubicBezTo>
                    <a:pt x="394" y="35"/>
                    <a:pt x="409" y="51"/>
                    <a:pt x="409" y="70"/>
                  </a:cubicBezTo>
                  <a:cubicBezTo>
                    <a:pt x="409" y="35"/>
                    <a:pt x="409" y="35"/>
                    <a:pt x="409" y="35"/>
                  </a:cubicBezTo>
                  <a:cubicBezTo>
                    <a:pt x="409" y="15"/>
                    <a:pt x="394" y="0"/>
                    <a:pt x="374" y="0"/>
                  </a:cubicBez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9" name="Freeform 13"/>
            <p:cNvSpPr>
              <a:spLocks/>
            </p:cNvSpPr>
            <p:nvPr/>
          </p:nvSpPr>
          <p:spPr bwMode="auto">
            <a:xfrm>
              <a:off x="9939721" y="5326736"/>
              <a:ext cx="57150" cy="93663"/>
            </a:xfrm>
            <a:custGeom>
              <a:avLst/>
              <a:gdLst>
                <a:gd name="T0" fmla="*/ 28 w 56"/>
                <a:gd name="T1" fmla="*/ 93 h 93"/>
                <a:gd name="T2" fmla="*/ 0 w 56"/>
                <a:gd name="T3" fmla="*/ 65 h 93"/>
                <a:gd name="T4" fmla="*/ 0 w 56"/>
                <a:gd name="T5" fmla="*/ 28 h 93"/>
                <a:gd name="T6" fmla="*/ 28 w 56"/>
                <a:gd name="T7" fmla="*/ 0 h 93"/>
                <a:gd name="T8" fmla="*/ 56 w 56"/>
                <a:gd name="T9" fmla="*/ 28 h 93"/>
                <a:gd name="T10" fmla="*/ 56 w 56"/>
                <a:gd name="T11" fmla="*/ 65 h 93"/>
                <a:gd name="T12" fmla="*/ 28 w 56"/>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6" h="93">
                  <a:moveTo>
                    <a:pt x="28" y="93"/>
                  </a:moveTo>
                  <a:cubicBezTo>
                    <a:pt x="12" y="93"/>
                    <a:pt x="0" y="80"/>
                    <a:pt x="0" y="65"/>
                  </a:cubicBezTo>
                  <a:cubicBezTo>
                    <a:pt x="0" y="28"/>
                    <a:pt x="0" y="28"/>
                    <a:pt x="0" y="28"/>
                  </a:cubicBezTo>
                  <a:cubicBezTo>
                    <a:pt x="0" y="12"/>
                    <a:pt x="12" y="0"/>
                    <a:pt x="28" y="0"/>
                  </a:cubicBezTo>
                  <a:cubicBezTo>
                    <a:pt x="44" y="0"/>
                    <a:pt x="56" y="12"/>
                    <a:pt x="56" y="28"/>
                  </a:cubicBezTo>
                  <a:cubicBezTo>
                    <a:pt x="56" y="65"/>
                    <a:pt x="56" y="65"/>
                    <a:pt x="56" y="65"/>
                  </a:cubicBezTo>
                  <a:cubicBezTo>
                    <a:pt x="56" y="80"/>
                    <a:pt x="44" y="93"/>
                    <a:pt x="28" y="93"/>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0" name="Freeform 14"/>
            <p:cNvSpPr>
              <a:spLocks/>
            </p:cNvSpPr>
            <p:nvPr/>
          </p:nvSpPr>
          <p:spPr bwMode="auto">
            <a:xfrm>
              <a:off x="10050846" y="5326736"/>
              <a:ext cx="57150" cy="93663"/>
            </a:xfrm>
            <a:custGeom>
              <a:avLst/>
              <a:gdLst>
                <a:gd name="T0" fmla="*/ 28 w 56"/>
                <a:gd name="T1" fmla="*/ 93 h 93"/>
                <a:gd name="T2" fmla="*/ 0 w 56"/>
                <a:gd name="T3" fmla="*/ 65 h 93"/>
                <a:gd name="T4" fmla="*/ 0 w 56"/>
                <a:gd name="T5" fmla="*/ 28 h 93"/>
                <a:gd name="T6" fmla="*/ 28 w 56"/>
                <a:gd name="T7" fmla="*/ 0 h 93"/>
                <a:gd name="T8" fmla="*/ 56 w 56"/>
                <a:gd name="T9" fmla="*/ 28 h 93"/>
                <a:gd name="T10" fmla="*/ 56 w 56"/>
                <a:gd name="T11" fmla="*/ 65 h 93"/>
                <a:gd name="T12" fmla="*/ 28 w 56"/>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6" h="93">
                  <a:moveTo>
                    <a:pt x="28" y="93"/>
                  </a:moveTo>
                  <a:cubicBezTo>
                    <a:pt x="12" y="93"/>
                    <a:pt x="0" y="80"/>
                    <a:pt x="0" y="65"/>
                  </a:cubicBezTo>
                  <a:cubicBezTo>
                    <a:pt x="0" y="28"/>
                    <a:pt x="0" y="28"/>
                    <a:pt x="0" y="28"/>
                  </a:cubicBezTo>
                  <a:cubicBezTo>
                    <a:pt x="0" y="12"/>
                    <a:pt x="12" y="0"/>
                    <a:pt x="28" y="0"/>
                  </a:cubicBezTo>
                  <a:cubicBezTo>
                    <a:pt x="44" y="0"/>
                    <a:pt x="56" y="12"/>
                    <a:pt x="56" y="28"/>
                  </a:cubicBezTo>
                  <a:cubicBezTo>
                    <a:pt x="56" y="65"/>
                    <a:pt x="56" y="65"/>
                    <a:pt x="56" y="65"/>
                  </a:cubicBezTo>
                  <a:cubicBezTo>
                    <a:pt x="56" y="80"/>
                    <a:pt x="44" y="93"/>
                    <a:pt x="28" y="93"/>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1" name="Freeform 15"/>
            <p:cNvSpPr>
              <a:spLocks/>
            </p:cNvSpPr>
            <p:nvPr/>
          </p:nvSpPr>
          <p:spPr bwMode="auto">
            <a:xfrm>
              <a:off x="10106408" y="5334673"/>
              <a:ext cx="57150" cy="76200"/>
            </a:xfrm>
            <a:custGeom>
              <a:avLst/>
              <a:gdLst>
                <a:gd name="T0" fmla="*/ 28 w 56"/>
                <a:gd name="T1" fmla="*/ 77 h 77"/>
                <a:gd name="T2" fmla="*/ 0 w 56"/>
                <a:gd name="T3" fmla="*/ 49 h 77"/>
                <a:gd name="T4" fmla="*/ 0 w 56"/>
                <a:gd name="T5" fmla="*/ 29 h 77"/>
                <a:gd name="T6" fmla="*/ 28 w 56"/>
                <a:gd name="T7" fmla="*/ 0 h 77"/>
                <a:gd name="T8" fmla="*/ 56 w 56"/>
                <a:gd name="T9" fmla="*/ 29 h 77"/>
                <a:gd name="T10" fmla="*/ 56 w 56"/>
                <a:gd name="T11" fmla="*/ 49 h 77"/>
                <a:gd name="T12" fmla="*/ 28 w 5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56" h="77">
                  <a:moveTo>
                    <a:pt x="28" y="77"/>
                  </a:moveTo>
                  <a:cubicBezTo>
                    <a:pt x="12" y="77"/>
                    <a:pt x="0" y="64"/>
                    <a:pt x="0" y="49"/>
                  </a:cubicBezTo>
                  <a:cubicBezTo>
                    <a:pt x="0" y="29"/>
                    <a:pt x="0" y="29"/>
                    <a:pt x="0" y="29"/>
                  </a:cubicBezTo>
                  <a:cubicBezTo>
                    <a:pt x="0" y="13"/>
                    <a:pt x="12" y="0"/>
                    <a:pt x="28" y="0"/>
                  </a:cubicBezTo>
                  <a:cubicBezTo>
                    <a:pt x="44" y="0"/>
                    <a:pt x="56" y="13"/>
                    <a:pt x="56" y="29"/>
                  </a:cubicBezTo>
                  <a:cubicBezTo>
                    <a:pt x="56" y="49"/>
                    <a:pt x="56" y="49"/>
                    <a:pt x="56" y="49"/>
                  </a:cubicBezTo>
                  <a:cubicBezTo>
                    <a:pt x="56" y="64"/>
                    <a:pt x="44" y="77"/>
                    <a:pt x="28" y="77"/>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2" name="Freeform 16"/>
            <p:cNvSpPr>
              <a:spLocks/>
            </p:cNvSpPr>
            <p:nvPr/>
          </p:nvSpPr>
          <p:spPr bwMode="auto">
            <a:xfrm>
              <a:off x="9995283" y="5314036"/>
              <a:ext cx="57150" cy="112713"/>
            </a:xfrm>
            <a:custGeom>
              <a:avLst/>
              <a:gdLst>
                <a:gd name="T0" fmla="*/ 28 w 56"/>
                <a:gd name="T1" fmla="*/ 113 h 113"/>
                <a:gd name="T2" fmla="*/ 0 w 56"/>
                <a:gd name="T3" fmla="*/ 85 h 113"/>
                <a:gd name="T4" fmla="*/ 0 w 56"/>
                <a:gd name="T5" fmla="*/ 28 h 113"/>
                <a:gd name="T6" fmla="*/ 28 w 56"/>
                <a:gd name="T7" fmla="*/ 0 h 113"/>
                <a:gd name="T8" fmla="*/ 56 w 56"/>
                <a:gd name="T9" fmla="*/ 28 h 113"/>
                <a:gd name="T10" fmla="*/ 56 w 56"/>
                <a:gd name="T11" fmla="*/ 85 h 113"/>
                <a:gd name="T12" fmla="*/ 28 w 56"/>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56" h="113">
                  <a:moveTo>
                    <a:pt x="28" y="113"/>
                  </a:moveTo>
                  <a:cubicBezTo>
                    <a:pt x="12" y="113"/>
                    <a:pt x="0" y="101"/>
                    <a:pt x="0" y="85"/>
                  </a:cubicBezTo>
                  <a:cubicBezTo>
                    <a:pt x="0" y="28"/>
                    <a:pt x="0" y="28"/>
                    <a:pt x="0" y="28"/>
                  </a:cubicBezTo>
                  <a:cubicBezTo>
                    <a:pt x="0" y="13"/>
                    <a:pt x="12" y="0"/>
                    <a:pt x="28" y="0"/>
                  </a:cubicBezTo>
                  <a:cubicBezTo>
                    <a:pt x="44" y="0"/>
                    <a:pt x="56" y="13"/>
                    <a:pt x="56" y="28"/>
                  </a:cubicBezTo>
                  <a:cubicBezTo>
                    <a:pt x="56" y="85"/>
                    <a:pt x="56" y="85"/>
                    <a:pt x="56" y="85"/>
                  </a:cubicBezTo>
                  <a:cubicBezTo>
                    <a:pt x="56" y="101"/>
                    <a:pt x="44" y="113"/>
                    <a:pt x="28" y="113"/>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3" name="Freeform 17"/>
            <p:cNvSpPr>
              <a:spLocks/>
            </p:cNvSpPr>
            <p:nvPr/>
          </p:nvSpPr>
          <p:spPr bwMode="auto">
            <a:xfrm>
              <a:off x="9939721" y="5374361"/>
              <a:ext cx="223837" cy="52388"/>
            </a:xfrm>
            <a:custGeom>
              <a:avLst/>
              <a:gdLst>
                <a:gd name="T0" fmla="*/ 193 w 221"/>
                <a:gd name="T1" fmla="*/ 29 h 52"/>
                <a:gd name="T2" fmla="*/ 166 w 221"/>
                <a:gd name="T3" fmla="*/ 10 h 52"/>
                <a:gd name="T4" fmla="*/ 138 w 221"/>
                <a:gd name="T5" fmla="*/ 38 h 52"/>
                <a:gd name="T6" fmla="*/ 111 w 221"/>
                <a:gd name="T7" fmla="*/ 18 h 52"/>
                <a:gd name="T8" fmla="*/ 83 w 221"/>
                <a:gd name="T9" fmla="*/ 44 h 52"/>
                <a:gd name="T10" fmla="*/ 55 w 221"/>
                <a:gd name="T11" fmla="*/ 18 h 52"/>
                <a:gd name="T12" fmla="*/ 28 w 221"/>
                <a:gd name="T13" fmla="*/ 38 h 52"/>
                <a:gd name="T14" fmla="*/ 0 w 221"/>
                <a:gd name="T15" fmla="*/ 9 h 52"/>
                <a:gd name="T16" fmla="*/ 0 w 221"/>
                <a:gd name="T17" fmla="*/ 18 h 52"/>
                <a:gd name="T18" fmla="*/ 28 w 221"/>
                <a:gd name="T19" fmla="*/ 46 h 52"/>
                <a:gd name="T20" fmla="*/ 55 w 221"/>
                <a:gd name="T21" fmla="*/ 27 h 52"/>
                <a:gd name="T22" fmla="*/ 83 w 221"/>
                <a:gd name="T23" fmla="*/ 52 h 52"/>
                <a:gd name="T24" fmla="*/ 111 w 221"/>
                <a:gd name="T25" fmla="*/ 27 h 52"/>
                <a:gd name="T26" fmla="*/ 138 w 221"/>
                <a:gd name="T27" fmla="*/ 46 h 52"/>
                <a:gd name="T28" fmla="*/ 166 w 221"/>
                <a:gd name="T29" fmla="*/ 18 h 52"/>
                <a:gd name="T30" fmla="*/ 193 w 221"/>
                <a:gd name="T31" fmla="*/ 37 h 52"/>
                <a:gd name="T32" fmla="*/ 221 w 221"/>
                <a:gd name="T33" fmla="*/ 9 h 52"/>
                <a:gd name="T34" fmla="*/ 221 w 221"/>
                <a:gd name="T35" fmla="*/ 0 h 52"/>
                <a:gd name="T36" fmla="*/ 193 w 221"/>
                <a:gd name="T37" fmla="*/ 2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52">
                  <a:moveTo>
                    <a:pt x="193" y="29"/>
                  </a:moveTo>
                  <a:cubicBezTo>
                    <a:pt x="181" y="29"/>
                    <a:pt x="170" y="21"/>
                    <a:pt x="166" y="10"/>
                  </a:cubicBezTo>
                  <a:cubicBezTo>
                    <a:pt x="166" y="25"/>
                    <a:pt x="154" y="38"/>
                    <a:pt x="138" y="38"/>
                  </a:cubicBezTo>
                  <a:cubicBezTo>
                    <a:pt x="125" y="38"/>
                    <a:pt x="115" y="30"/>
                    <a:pt x="111" y="18"/>
                  </a:cubicBezTo>
                  <a:cubicBezTo>
                    <a:pt x="110" y="33"/>
                    <a:pt x="98" y="44"/>
                    <a:pt x="83" y="44"/>
                  </a:cubicBezTo>
                  <a:cubicBezTo>
                    <a:pt x="68" y="44"/>
                    <a:pt x="56" y="33"/>
                    <a:pt x="55" y="18"/>
                  </a:cubicBezTo>
                  <a:cubicBezTo>
                    <a:pt x="51" y="30"/>
                    <a:pt x="40" y="38"/>
                    <a:pt x="28" y="38"/>
                  </a:cubicBezTo>
                  <a:cubicBezTo>
                    <a:pt x="12" y="38"/>
                    <a:pt x="0" y="25"/>
                    <a:pt x="0" y="9"/>
                  </a:cubicBezTo>
                  <a:cubicBezTo>
                    <a:pt x="0" y="18"/>
                    <a:pt x="0" y="18"/>
                    <a:pt x="0" y="18"/>
                  </a:cubicBezTo>
                  <a:cubicBezTo>
                    <a:pt x="0" y="33"/>
                    <a:pt x="12" y="46"/>
                    <a:pt x="28" y="46"/>
                  </a:cubicBezTo>
                  <a:cubicBezTo>
                    <a:pt x="40" y="46"/>
                    <a:pt x="51" y="38"/>
                    <a:pt x="55" y="27"/>
                  </a:cubicBezTo>
                  <a:cubicBezTo>
                    <a:pt x="56" y="41"/>
                    <a:pt x="68" y="52"/>
                    <a:pt x="83" y="52"/>
                  </a:cubicBezTo>
                  <a:cubicBezTo>
                    <a:pt x="98" y="52"/>
                    <a:pt x="110" y="41"/>
                    <a:pt x="111" y="27"/>
                  </a:cubicBezTo>
                  <a:cubicBezTo>
                    <a:pt x="115" y="38"/>
                    <a:pt x="125" y="46"/>
                    <a:pt x="138" y="46"/>
                  </a:cubicBezTo>
                  <a:cubicBezTo>
                    <a:pt x="154" y="46"/>
                    <a:pt x="166" y="33"/>
                    <a:pt x="166" y="18"/>
                  </a:cubicBezTo>
                  <a:cubicBezTo>
                    <a:pt x="170" y="29"/>
                    <a:pt x="181" y="37"/>
                    <a:pt x="193" y="37"/>
                  </a:cubicBezTo>
                  <a:cubicBezTo>
                    <a:pt x="209" y="37"/>
                    <a:pt x="221" y="24"/>
                    <a:pt x="221" y="9"/>
                  </a:cubicBezTo>
                  <a:cubicBezTo>
                    <a:pt x="221" y="0"/>
                    <a:pt x="221" y="0"/>
                    <a:pt x="221" y="0"/>
                  </a:cubicBezTo>
                  <a:cubicBezTo>
                    <a:pt x="221" y="16"/>
                    <a:pt x="209" y="29"/>
                    <a:pt x="193" y="29"/>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4" name="Freeform 18"/>
            <p:cNvSpPr>
              <a:spLocks/>
            </p:cNvSpPr>
            <p:nvPr/>
          </p:nvSpPr>
          <p:spPr bwMode="auto">
            <a:xfrm>
              <a:off x="9873046" y="5123536"/>
              <a:ext cx="182562" cy="304800"/>
            </a:xfrm>
            <a:custGeom>
              <a:avLst/>
              <a:gdLst>
                <a:gd name="T0" fmla="*/ 78 w 181"/>
                <a:gd name="T1" fmla="*/ 167 h 306"/>
                <a:gd name="T2" fmla="*/ 75 w 181"/>
                <a:gd name="T3" fmla="*/ 252 h 306"/>
                <a:gd name="T4" fmla="*/ 12 w 181"/>
                <a:gd name="T5" fmla="*/ 282 h 306"/>
                <a:gd name="T6" fmla="*/ 9 w 181"/>
                <a:gd name="T7" fmla="*/ 94 h 306"/>
                <a:gd name="T8" fmla="*/ 106 w 181"/>
                <a:gd name="T9" fmla="*/ 11 h 306"/>
                <a:gd name="T10" fmla="*/ 181 w 181"/>
                <a:gd name="T11" fmla="*/ 17 h 306"/>
                <a:gd name="T12" fmla="*/ 78 w 181"/>
                <a:gd name="T13" fmla="*/ 167 h 306"/>
              </a:gdLst>
              <a:ahLst/>
              <a:cxnLst>
                <a:cxn ang="0">
                  <a:pos x="T0" y="T1"/>
                </a:cxn>
                <a:cxn ang="0">
                  <a:pos x="T2" y="T3"/>
                </a:cxn>
                <a:cxn ang="0">
                  <a:pos x="T4" y="T5"/>
                </a:cxn>
                <a:cxn ang="0">
                  <a:pos x="T6" y="T7"/>
                </a:cxn>
                <a:cxn ang="0">
                  <a:pos x="T8" y="T9"/>
                </a:cxn>
                <a:cxn ang="0">
                  <a:pos x="T10" y="T11"/>
                </a:cxn>
                <a:cxn ang="0">
                  <a:pos x="T12" y="T13"/>
                </a:cxn>
              </a:cxnLst>
              <a:rect l="0" t="0" r="r" b="b"/>
              <a:pathLst>
                <a:path w="181" h="306">
                  <a:moveTo>
                    <a:pt x="78" y="167"/>
                  </a:moveTo>
                  <a:cubicBezTo>
                    <a:pt x="75" y="252"/>
                    <a:pt x="75" y="252"/>
                    <a:pt x="75" y="252"/>
                  </a:cubicBezTo>
                  <a:cubicBezTo>
                    <a:pt x="75" y="252"/>
                    <a:pt x="52" y="306"/>
                    <a:pt x="12" y="282"/>
                  </a:cubicBezTo>
                  <a:cubicBezTo>
                    <a:pt x="20" y="135"/>
                    <a:pt x="0" y="143"/>
                    <a:pt x="9" y="94"/>
                  </a:cubicBezTo>
                  <a:cubicBezTo>
                    <a:pt x="18" y="44"/>
                    <a:pt x="41" y="14"/>
                    <a:pt x="106" y="11"/>
                  </a:cubicBezTo>
                  <a:cubicBezTo>
                    <a:pt x="130" y="0"/>
                    <a:pt x="176" y="10"/>
                    <a:pt x="181" y="17"/>
                  </a:cubicBezTo>
                  <a:cubicBezTo>
                    <a:pt x="177" y="150"/>
                    <a:pt x="78" y="167"/>
                    <a:pt x="78" y="167"/>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5" name="Freeform 19"/>
            <p:cNvSpPr>
              <a:spLocks/>
            </p:cNvSpPr>
            <p:nvPr/>
          </p:nvSpPr>
          <p:spPr bwMode="auto">
            <a:xfrm>
              <a:off x="9923846" y="4815560"/>
              <a:ext cx="257175" cy="257175"/>
            </a:xfrm>
            <a:custGeom>
              <a:avLst/>
              <a:gdLst>
                <a:gd name="T0" fmla="*/ 0 w 162"/>
                <a:gd name="T1" fmla="*/ 0 h 162"/>
                <a:gd name="T2" fmla="*/ 162 w 162"/>
                <a:gd name="T3" fmla="*/ 0 h 162"/>
                <a:gd name="T4" fmla="*/ 156 w 162"/>
                <a:gd name="T5" fmla="*/ 162 h 162"/>
                <a:gd name="T6" fmla="*/ 9 w 162"/>
                <a:gd name="T7" fmla="*/ 162 h 162"/>
                <a:gd name="T8" fmla="*/ 0 w 162"/>
                <a:gd name="T9" fmla="*/ 0 h 162"/>
              </a:gdLst>
              <a:ahLst/>
              <a:cxnLst>
                <a:cxn ang="0">
                  <a:pos x="T0" y="T1"/>
                </a:cxn>
                <a:cxn ang="0">
                  <a:pos x="T2" y="T3"/>
                </a:cxn>
                <a:cxn ang="0">
                  <a:pos x="T4" y="T5"/>
                </a:cxn>
                <a:cxn ang="0">
                  <a:pos x="T6" y="T7"/>
                </a:cxn>
                <a:cxn ang="0">
                  <a:pos x="T8" y="T9"/>
                </a:cxn>
              </a:cxnLst>
              <a:rect l="0" t="0" r="r" b="b"/>
              <a:pathLst>
                <a:path w="162" h="162">
                  <a:moveTo>
                    <a:pt x="0" y="0"/>
                  </a:moveTo>
                  <a:lnTo>
                    <a:pt x="162" y="0"/>
                  </a:lnTo>
                  <a:lnTo>
                    <a:pt x="156" y="162"/>
                  </a:lnTo>
                  <a:lnTo>
                    <a:pt x="9" y="162"/>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 name="Freeform 20"/>
            <p:cNvSpPr>
              <a:spLocks/>
            </p:cNvSpPr>
            <p:nvPr/>
          </p:nvSpPr>
          <p:spPr bwMode="auto">
            <a:xfrm>
              <a:off x="9923846" y="4815560"/>
              <a:ext cx="257175" cy="257175"/>
            </a:xfrm>
            <a:custGeom>
              <a:avLst/>
              <a:gdLst>
                <a:gd name="T0" fmla="*/ 0 w 162"/>
                <a:gd name="T1" fmla="*/ 0 h 162"/>
                <a:gd name="T2" fmla="*/ 162 w 162"/>
                <a:gd name="T3" fmla="*/ 0 h 162"/>
                <a:gd name="T4" fmla="*/ 156 w 162"/>
                <a:gd name="T5" fmla="*/ 162 h 162"/>
                <a:gd name="T6" fmla="*/ 9 w 162"/>
                <a:gd name="T7" fmla="*/ 162 h 162"/>
                <a:gd name="T8" fmla="*/ 0 w 162"/>
                <a:gd name="T9" fmla="*/ 0 h 162"/>
              </a:gdLst>
              <a:ahLst/>
              <a:cxnLst>
                <a:cxn ang="0">
                  <a:pos x="T0" y="T1"/>
                </a:cxn>
                <a:cxn ang="0">
                  <a:pos x="T2" y="T3"/>
                </a:cxn>
                <a:cxn ang="0">
                  <a:pos x="T4" y="T5"/>
                </a:cxn>
                <a:cxn ang="0">
                  <a:pos x="T6" y="T7"/>
                </a:cxn>
                <a:cxn ang="0">
                  <a:pos x="T8" y="T9"/>
                </a:cxn>
              </a:cxnLst>
              <a:rect l="0" t="0" r="r" b="b"/>
              <a:pathLst>
                <a:path w="162" h="162">
                  <a:moveTo>
                    <a:pt x="0" y="0"/>
                  </a:moveTo>
                  <a:lnTo>
                    <a:pt x="162" y="0"/>
                  </a:lnTo>
                  <a:lnTo>
                    <a:pt x="156" y="162"/>
                  </a:lnTo>
                  <a:lnTo>
                    <a:pt x="9" y="1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 name="Freeform 21"/>
            <p:cNvSpPr>
              <a:spLocks/>
            </p:cNvSpPr>
            <p:nvPr/>
          </p:nvSpPr>
          <p:spPr bwMode="auto">
            <a:xfrm>
              <a:off x="9938133" y="5071148"/>
              <a:ext cx="233362" cy="65088"/>
            </a:xfrm>
            <a:custGeom>
              <a:avLst/>
              <a:gdLst>
                <a:gd name="T0" fmla="*/ 0 w 233"/>
                <a:gd name="T1" fmla="*/ 65 h 65"/>
                <a:gd name="T2" fmla="*/ 0 w 233"/>
                <a:gd name="T3" fmla="*/ 0 h 65"/>
                <a:gd name="T4" fmla="*/ 193 w 233"/>
                <a:gd name="T5" fmla="*/ 0 h 65"/>
                <a:gd name="T6" fmla="*/ 233 w 233"/>
                <a:gd name="T7" fmla="*/ 0 h 65"/>
                <a:gd name="T8" fmla="*/ 169 w 233"/>
                <a:gd name="T9" fmla="*/ 65 h 65"/>
                <a:gd name="T10" fmla="*/ 0 w 233"/>
                <a:gd name="T11" fmla="*/ 65 h 65"/>
              </a:gdLst>
              <a:ahLst/>
              <a:cxnLst>
                <a:cxn ang="0">
                  <a:pos x="T0" y="T1"/>
                </a:cxn>
                <a:cxn ang="0">
                  <a:pos x="T2" y="T3"/>
                </a:cxn>
                <a:cxn ang="0">
                  <a:pos x="T4" y="T5"/>
                </a:cxn>
                <a:cxn ang="0">
                  <a:pos x="T6" y="T7"/>
                </a:cxn>
                <a:cxn ang="0">
                  <a:pos x="T8" y="T9"/>
                </a:cxn>
                <a:cxn ang="0">
                  <a:pos x="T10" y="T11"/>
                </a:cxn>
              </a:cxnLst>
              <a:rect l="0" t="0" r="r" b="b"/>
              <a:pathLst>
                <a:path w="233" h="65">
                  <a:moveTo>
                    <a:pt x="0" y="65"/>
                  </a:moveTo>
                  <a:cubicBezTo>
                    <a:pt x="0" y="0"/>
                    <a:pt x="0" y="0"/>
                    <a:pt x="0" y="0"/>
                  </a:cubicBezTo>
                  <a:cubicBezTo>
                    <a:pt x="193" y="0"/>
                    <a:pt x="193" y="0"/>
                    <a:pt x="193" y="0"/>
                  </a:cubicBezTo>
                  <a:cubicBezTo>
                    <a:pt x="233" y="0"/>
                    <a:pt x="233" y="0"/>
                    <a:pt x="233" y="0"/>
                  </a:cubicBezTo>
                  <a:cubicBezTo>
                    <a:pt x="233" y="36"/>
                    <a:pt x="205" y="65"/>
                    <a:pt x="169" y="65"/>
                  </a:cubicBezTo>
                  <a:cubicBezTo>
                    <a:pt x="0" y="65"/>
                    <a:pt x="0" y="65"/>
                    <a:pt x="0" y="6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 name="Freeform 22"/>
            <p:cNvSpPr>
              <a:spLocks/>
            </p:cNvSpPr>
            <p:nvPr/>
          </p:nvSpPr>
          <p:spPr bwMode="auto">
            <a:xfrm>
              <a:off x="9923846" y="4815560"/>
              <a:ext cx="77787" cy="257175"/>
            </a:xfrm>
            <a:custGeom>
              <a:avLst/>
              <a:gdLst>
                <a:gd name="T0" fmla="*/ 49 w 49"/>
                <a:gd name="T1" fmla="*/ 0 h 162"/>
                <a:gd name="T2" fmla="*/ 0 w 49"/>
                <a:gd name="T3" fmla="*/ 0 h 162"/>
                <a:gd name="T4" fmla="*/ 9 w 49"/>
                <a:gd name="T5" fmla="*/ 162 h 162"/>
                <a:gd name="T6" fmla="*/ 9 w 49"/>
                <a:gd name="T7" fmla="*/ 161 h 162"/>
                <a:gd name="T8" fmla="*/ 49 w 49"/>
                <a:gd name="T9" fmla="*/ 161 h 162"/>
                <a:gd name="T10" fmla="*/ 49 w 49"/>
                <a:gd name="T11" fmla="*/ 0 h 162"/>
              </a:gdLst>
              <a:ahLst/>
              <a:cxnLst>
                <a:cxn ang="0">
                  <a:pos x="T0" y="T1"/>
                </a:cxn>
                <a:cxn ang="0">
                  <a:pos x="T2" y="T3"/>
                </a:cxn>
                <a:cxn ang="0">
                  <a:pos x="T4" y="T5"/>
                </a:cxn>
                <a:cxn ang="0">
                  <a:pos x="T6" y="T7"/>
                </a:cxn>
                <a:cxn ang="0">
                  <a:pos x="T8" y="T9"/>
                </a:cxn>
                <a:cxn ang="0">
                  <a:pos x="T10" y="T11"/>
                </a:cxn>
              </a:cxnLst>
              <a:rect l="0" t="0" r="r" b="b"/>
              <a:pathLst>
                <a:path w="49" h="162">
                  <a:moveTo>
                    <a:pt x="49" y="0"/>
                  </a:moveTo>
                  <a:lnTo>
                    <a:pt x="0" y="0"/>
                  </a:lnTo>
                  <a:lnTo>
                    <a:pt x="9" y="162"/>
                  </a:lnTo>
                  <a:lnTo>
                    <a:pt x="9" y="161"/>
                  </a:lnTo>
                  <a:lnTo>
                    <a:pt x="49" y="161"/>
                  </a:lnTo>
                  <a:lnTo>
                    <a:pt x="49"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 name="Freeform 23"/>
            <p:cNvSpPr>
              <a:spLocks/>
            </p:cNvSpPr>
            <p:nvPr/>
          </p:nvSpPr>
          <p:spPr bwMode="auto">
            <a:xfrm>
              <a:off x="9923846" y="4815560"/>
              <a:ext cx="77787" cy="257175"/>
            </a:xfrm>
            <a:custGeom>
              <a:avLst/>
              <a:gdLst>
                <a:gd name="T0" fmla="*/ 49 w 49"/>
                <a:gd name="T1" fmla="*/ 0 h 162"/>
                <a:gd name="T2" fmla="*/ 0 w 49"/>
                <a:gd name="T3" fmla="*/ 0 h 162"/>
                <a:gd name="T4" fmla="*/ 9 w 49"/>
                <a:gd name="T5" fmla="*/ 162 h 162"/>
                <a:gd name="T6" fmla="*/ 9 w 49"/>
                <a:gd name="T7" fmla="*/ 161 h 162"/>
                <a:gd name="T8" fmla="*/ 49 w 49"/>
                <a:gd name="T9" fmla="*/ 161 h 162"/>
                <a:gd name="T10" fmla="*/ 49 w 49"/>
                <a:gd name="T11" fmla="*/ 0 h 162"/>
              </a:gdLst>
              <a:ahLst/>
              <a:cxnLst>
                <a:cxn ang="0">
                  <a:pos x="T0" y="T1"/>
                </a:cxn>
                <a:cxn ang="0">
                  <a:pos x="T2" y="T3"/>
                </a:cxn>
                <a:cxn ang="0">
                  <a:pos x="T4" y="T5"/>
                </a:cxn>
                <a:cxn ang="0">
                  <a:pos x="T6" y="T7"/>
                </a:cxn>
                <a:cxn ang="0">
                  <a:pos x="T8" y="T9"/>
                </a:cxn>
                <a:cxn ang="0">
                  <a:pos x="T10" y="T11"/>
                </a:cxn>
              </a:cxnLst>
              <a:rect l="0" t="0" r="r" b="b"/>
              <a:pathLst>
                <a:path w="49" h="162">
                  <a:moveTo>
                    <a:pt x="49" y="0"/>
                  </a:moveTo>
                  <a:lnTo>
                    <a:pt x="0" y="0"/>
                  </a:lnTo>
                  <a:lnTo>
                    <a:pt x="9" y="162"/>
                  </a:lnTo>
                  <a:lnTo>
                    <a:pt x="9" y="161"/>
                  </a:lnTo>
                  <a:lnTo>
                    <a:pt x="49" y="16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 name="Freeform 24"/>
            <p:cNvSpPr>
              <a:spLocks/>
            </p:cNvSpPr>
            <p:nvPr/>
          </p:nvSpPr>
          <p:spPr bwMode="auto">
            <a:xfrm>
              <a:off x="9938133" y="5071148"/>
              <a:ext cx="63500" cy="65088"/>
            </a:xfrm>
            <a:custGeom>
              <a:avLst/>
              <a:gdLst>
                <a:gd name="T0" fmla="*/ 40 w 40"/>
                <a:gd name="T1" fmla="*/ 0 h 41"/>
                <a:gd name="T2" fmla="*/ 0 w 40"/>
                <a:gd name="T3" fmla="*/ 0 h 41"/>
                <a:gd name="T4" fmla="*/ 0 w 40"/>
                <a:gd name="T5" fmla="*/ 1 h 41"/>
                <a:gd name="T6" fmla="*/ 0 w 40"/>
                <a:gd name="T7" fmla="*/ 41 h 41"/>
                <a:gd name="T8" fmla="*/ 40 w 40"/>
                <a:gd name="T9" fmla="*/ 41 h 41"/>
                <a:gd name="T10" fmla="*/ 40 w 40"/>
                <a:gd name="T11" fmla="*/ 0 h 41"/>
              </a:gdLst>
              <a:ahLst/>
              <a:cxnLst>
                <a:cxn ang="0">
                  <a:pos x="T0" y="T1"/>
                </a:cxn>
                <a:cxn ang="0">
                  <a:pos x="T2" y="T3"/>
                </a:cxn>
                <a:cxn ang="0">
                  <a:pos x="T4" y="T5"/>
                </a:cxn>
                <a:cxn ang="0">
                  <a:pos x="T6" y="T7"/>
                </a:cxn>
                <a:cxn ang="0">
                  <a:pos x="T8" y="T9"/>
                </a:cxn>
                <a:cxn ang="0">
                  <a:pos x="T10" y="T11"/>
                </a:cxn>
              </a:cxnLst>
              <a:rect l="0" t="0" r="r" b="b"/>
              <a:pathLst>
                <a:path w="40" h="41">
                  <a:moveTo>
                    <a:pt x="40" y="0"/>
                  </a:moveTo>
                  <a:lnTo>
                    <a:pt x="0" y="0"/>
                  </a:lnTo>
                  <a:lnTo>
                    <a:pt x="0" y="1"/>
                  </a:lnTo>
                  <a:lnTo>
                    <a:pt x="0" y="41"/>
                  </a:lnTo>
                  <a:lnTo>
                    <a:pt x="40" y="41"/>
                  </a:lnTo>
                  <a:lnTo>
                    <a:pt x="40"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9" name="Freeform 25"/>
            <p:cNvSpPr>
              <a:spLocks/>
            </p:cNvSpPr>
            <p:nvPr/>
          </p:nvSpPr>
          <p:spPr bwMode="auto">
            <a:xfrm>
              <a:off x="9938133" y="5071148"/>
              <a:ext cx="63500" cy="65088"/>
            </a:xfrm>
            <a:custGeom>
              <a:avLst/>
              <a:gdLst>
                <a:gd name="T0" fmla="*/ 40 w 40"/>
                <a:gd name="T1" fmla="*/ 0 h 41"/>
                <a:gd name="T2" fmla="*/ 0 w 40"/>
                <a:gd name="T3" fmla="*/ 0 h 41"/>
                <a:gd name="T4" fmla="*/ 0 w 40"/>
                <a:gd name="T5" fmla="*/ 1 h 41"/>
                <a:gd name="T6" fmla="*/ 0 w 40"/>
                <a:gd name="T7" fmla="*/ 41 h 41"/>
                <a:gd name="T8" fmla="*/ 40 w 40"/>
                <a:gd name="T9" fmla="*/ 41 h 41"/>
                <a:gd name="T10" fmla="*/ 40 w 40"/>
                <a:gd name="T11" fmla="*/ 0 h 41"/>
              </a:gdLst>
              <a:ahLst/>
              <a:cxnLst>
                <a:cxn ang="0">
                  <a:pos x="T0" y="T1"/>
                </a:cxn>
                <a:cxn ang="0">
                  <a:pos x="T2" y="T3"/>
                </a:cxn>
                <a:cxn ang="0">
                  <a:pos x="T4" y="T5"/>
                </a:cxn>
                <a:cxn ang="0">
                  <a:pos x="T6" y="T7"/>
                </a:cxn>
                <a:cxn ang="0">
                  <a:pos x="T8" y="T9"/>
                </a:cxn>
                <a:cxn ang="0">
                  <a:pos x="T10" y="T11"/>
                </a:cxn>
              </a:cxnLst>
              <a:rect l="0" t="0" r="r" b="b"/>
              <a:pathLst>
                <a:path w="40" h="41">
                  <a:moveTo>
                    <a:pt x="40" y="0"/>
                  </a:moveTo>
                  <a:lnTo>
                    <a:pt x="0" y="0"/>
                  </a:lnTo>
                  <a:lnTo>
                    <a:pt x="0" y="1"/>
                  </a:lnTo>
                  <a:lnTo>
                    <a:pt x="0" y="41"/>
                  </a:lnTo>
                  <a:lnTo>
                    <a:pt x="40" y="41"/>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 name="Rectangle 26"/>
            <p:cNvSpPr>
              <a:spLocks noChangeArrowheads="1"/>
            </p:cNvSpPr>
            <p:nvPr/>
          </p:nvSpPr>
          <p:spPr bwMode="auto">
            <a:xfrm>
              <a:off x="9536496" y="6237961"/>
              <a:ext cx="1019175" cy="2381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 name="Rectangle 27"/>
            <p:cNvSpPr>
              <a:spLocks noChangeArrowheads="1"/>
            </p:cNvSpPr>
            <p:nvPr/>
          </p:nvSpPr>
          <p:spPr bwMode="auto">
            <a:xfrm>
              <a:off x="9536496" y="6237961"/>
              <a:ext cx="1019175" cy="23813"/>
            </a:xfrm>
            <a:prstGeom prst="rect">
              <a:avLst/>
            </a:prstGeom>
            <a:solidFill>
              <a:srgbClr val="0063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3" name="Freeform 28"/>
            <p:cNvSpPr>
              <a:spLocks/>
            </p:cNvSpPr>
            <p:nvPr/>
          </p:nvSpPr>
          <p:spPr bwMode="auto">
            <a:xfrm>
              <a:off x="9330121" y="6437986"/>
              <a:ext cx="1433512" cy="17463"/>
            </a:xfrm>
            <a:custGeom>
              <a:avLst/>
              <a:gdLst>
                <a:gd name="T0" fmla="*/ 1425 w 1425"/>
                <a:gd name="T1" fmla="*/ 0 h 17"/>
                <a:gd name="T2" fmla="*/ 1419 w 1425"/>
                <a:gd name="T3" fmla="*/ 0 h 17"/>
                <a:gd name="T4" fmla="*/ 6 w 1425"/>
                <a:gd name="T5" fmla="*/ 0 h 17"/>
                <a:gd name="T6" fmla="*/ 0 w 1425"/>
                <a:gd name="T7" fmla="*/ 0 h 17"/>
                <a:gd name="T8" fmla="*/ 0 w 1425"/>
                <a:gd name="T9" fmla="*/ 11 h 17"/>
                <a:gd name="T10" fmla="*/ 0 w 1425"/>
                <a:gd name="T11" fmla="*/ 11 h 17"/>
                <a:gd name="T12" fmla="*/ 8 w 1425"/>
                <a:gd name="T13" fmla="*/ 17 h 17"/>
                <a:gd name="T14" fmla="*/ 1417 w 1425"/>
                <a:gd name="T15" fmla="*/ 17 h 17"/>
                <a:gd name="T16" fmla="*/ 1425 w 1425"/>
                <a:gd name="T17" fmla="*/ 11 h 17"/>
                <a:gd name="T18" fmla="*/ 1425 w 1425"/>
                <a:gd name="T19" fmla="*/ 11 h 17"/>
                <a:gd name="T20" fmla="*/ 1425 w 1425"/>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5" h="17">
                  <a:moveTo>
                    <a:pt x="1425" y="0"/>
                  </a:moveTo>
                  <a:cubicBezTo>
                    <a:pt x="1419" y="0"/>
                    <a:pt x="1419" y="0"/>
                    <a:pt x="1419" y="0"/>
                  </a:cubicBezTo>
                  <a:cubicBezTo>
                    <a:pt x="6" y="0"/>
                    <a:pt x="6" y="0"/>
                    <a:pt x="6" y="0"/>
                  </a:cubicBezTo>
                  <a:cubicBezTo>
                    <a:pt x="0" y="0"/>
                    <a:pt x="0" y="0"/>
                    <a:pt x="0" y="0"/>
                  </a:cubicBezTo>
                  <a:cubicBezTo>
                    <a:pt x="0" y="11"/>
                    <a:pt x="0" y="11"/>
                    <a:pt x="0" y="11"/>
                  </a:cubicBezTo>
                  <a:cubicBezTo>
                    <a:pt x="0" y="11"/>
                    <a:pt x="0" y="11"/>
                    <a:pt x="0" y="11"/>
                  </a:cubicBezTo>
                  <a:cubicBezTo>
                    <a:pt x="0" y="15"/>
                    <a:pt x="3" y="17"/>
                    <a:pt x="8" y="17"/>
                  </a:cubicBezTo>
                  <a:cubicBezTo>
                    <a:pt x="1417" y="17"/>
                    <a:pt x="1417" y="17"/>
                    <a:pt x="1417" y="17"/>
                  </a:cubicBezTo>
                  <a:cubicBezTo>
                    <a:pt x="1422" y="17"/>
                    <a:pt x="1425" y="15"/>
                    <a:pt x="1425" y="11"/>
                  </a:cubicBezTo>
                  <a:cubicBezTo>
                    <a:pt x="1425" y="11"/>
                    <a:pt x="1425" y="11"/>
                    <a:pt x="1425" y="11"/>
                  </a:cubicBezTo>
                  <a:lnTo>
                    <a:pt x="142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 name="Freeform 29"/>
            <p:cNvSpPr>
              <a:spLocks/>
            </p:cNvSpPr>
            <p:nvPr/>
          </p:nvSpPr>
          <p:spPr bwMode="auto">
            <a:xfrm>
              <a:off x="9326946" y="6253836"/>
              <a:ext cx="1438275" cy="190500"/>
            </a:xfrm>
            <a:custGeom>
              <a:avLst/>
              <a:gdLst>
                <a:gd name="T0" fmla="*/ 1426 w 1430"/>
                <a:gd name="T1" fmla="*/ 180 h 191"/>
                <a:gd name="T2" fmla="*/ 1297 w 1430"/>
                <a:gd name="T3" fmla="*/ 11 h 191"/>
                <a:gd name="T4" fmla="*/ 1274 w 1430"/>
                <a:gd name="T5" fmla="*/ 0 h 191"/>
                <a:gd name="T6" fmla="*/ 157 w 1430"/>
                <a:gd name="T7" fmla="*/ 0 h 191"/>
                <a:gd name="T8" fmla="*/ 134 w 1430"/>
                <a:gd name="T9" fmla="*/ 11 h 191"/>
                <a:gd name="T10" fmla="*/ 5 w 1430"/>
                <a:gd name="T11" fmla="*/ 180 h 191"/>
                <a:gd name="T12" fmla="*/ 11 w 1430"/>
                <a:gd name="T13" fmla="*/ 191 h 191"/>
                <a:gd name="T14" fmla="*/ 1420 w 1430"/>
                <a:gd name="T15" fmla="*/ 191 h 191"/>
                <a:gd name="T16" fmla="*/ 1426 w 1430"/>
                <a:gd name="T17" fmla="*/ 18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0" h="191">
                  <a:moveTo>
                    <a:pt x="1426" y="180"/>
                  </a:moveTo>
                  <a:cubicBezTo>
                    <a:pt x="1297" y="11"/>
                    <a:pt x="1297" y="11"/>
                    <a:pt x="1297" y="11"/>
                  </a:cubicBezTo>
                  <a:cubicBezTo>
                    <a:pt x="1292" y="5"/>
                    <a:pt x="1282" y="0"/>
                    <a:pt x="1274" y="0"/>
                  </a:cubicBezTo>
                  <a:cubicBezTo>
                    <a:pt x="157" y="0"/>
                    <a:pt x="157" y="0"/>
                    <a:pt x="157" y="0"/>
                  </a:cubicBezTo>
                  <a:cubicBezTo>
                    <a:pt x="149" y="0"/>
                    <a:pt x="139" y="5"/>
                    <a:pt x="134" y="11"/>
                  </a:cubicBezTo>
                  <a:cubicBezTo>
                    <a:pt x="5" y="180"/>
                    <a:pt x="5" y="180"/>
                    <a:pt x="5" y="180"/>
                  </a:cubicBezTo>
                  <a:cubicBezTo>
                    <a:pt x="0" y="186"/>
                    <a:pt x="3" y="191"/>
                    <a:pt x="11" y="191"/>
                  </a:cubicBezTo>
                  <a:cubicBezTo>
                    <a:pt x="1420" y="191"/>
                    <a:pt x="1420" y="191"/>
                    <a:pt x="1420" y="191"/>
                  </a:cubicBezTo>
                  <a:cubicBezTo>
                    <a:pt x="1428" y="191"/>
                    <a:pt x="1430" y="186"/>
                    <a:pt x="1426" y="18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6" name="Freeform 30"/>
            <p:cNvSpPr>
              <a:spLocks/>
            </p:cNvSpPr>
            <p:nvPr/>
          </p:nvSpPr>
          <p:spPr bwMode="auto">
            <a:xfrm>
              <a:off x="9763508" y="5610898"/>
              <a:ext cx="53975" cy="414338"/>
            </a:xfrm>
            <a:custGeom>
              <a:avLst/>
              <a:gdLst>
                <a:gd name="T0" fmla="*/ 0 w 53"/>
                <a:gd name="T1" fmla="*/ 0 h 415"/>
                <a:gd name="T2" fmla="*/ 0 w 53"/>
                <a:gd name="T3" fmla="*/ 388 h 415"/>
                <a:gd name="T4" fmla="*/ 26 w 53"/>
                <a:gd name="T5" fmla="*/ 415 h 415"/>
                <a:gd name="T6" fmla="*/ 53 w 53"/>
                <a:gd name="T7" fmla="*/ 388 h 415"/>
                <a:gd name="T8" fmla="*/ 53 w 53"/>
                <a:gd name="T9" fmla="*/ 0 h 415"/>
                <a:gd name="T10" fmla="*/ 0 w 53"/>
                <a:gd name="T11" fmla="*/ 0 h 415"/>
              </a:gdLst>
              <a:ahLst/>
              <a:cxnLst>
                <a:cxn ang="0">
                  <a:pos x="T0" y="T1"/>
                </a:cxn>
                <a:cxn ang="0">
                  <a:pos x="T2" y="T3"/>
                </a:cxn>
                <a:cxn ang="0">
                  <a:pos x="T4" y="T5"/>
                </a:cxn>
                <a:cxn ang="0">
                  <a:pos x="T6" y="T7"/>
                </a:cxn>
                <a:cxn ang="0">
                  <a:pos x="T8" y="T9"/>
                </a:cxn>
                <a:cxn ang="0">
                  <a:pos x="T10" y="T11"/>
                </a:cxn>
              </a:cxnLst>
              <a:rect l="0" t="0" r="r" b="b"/>
              <a:pathLst>
                <a:path w="53" h="415">
                  <a:moveTo>
                    <a:pt x="0" y="0"/>
                  </a:moveTo>
                  <a:cubicBezTo>
                    <a:pt x="0" y="388"/>
                    <a:pt x="0" y="388"/>
                    <a:pt x="0" y="388"/>
                  </a:cubicBezTo>
                  <a:cubicBezTo>
                    <a:pt x="0" y="403"/>
                    <a:pt x="12" y="415"/>
                    <a:pt x="26" y="415"/>
                  </a:cubicBezTo>
                  <a:cubicBezTo>
                    <a:pt x="41" y="415"/>
                    <a:pt x="53" y="403"/>
                    <a:pt x="53" y="388"/>
                  </a:cubicBezTo>
                  <a:cubicBezTo>
                    <a:pt x="53" y="0"/>
                    <a:pt x="53" y="0"/>
                    <a:pt x="53" y="0"/>
                  </a:cubicBez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 name="Freeform 31"/>
            <p:cNvSpPr>
              <a:spLocks/>
            </p:cNvSpPr>
            <p:nvPr/>
          </p:nvSpPr>
          <p:spPr bwMode="auto">
            <a:xfrm>
              <a:off x="9769858" y="5610898"/>
              <a:ext cx="47625" cy="414338"/>
            </a:xfrm>
            <a:custGeom>
              <a:avLst/>
              <a:gdLst>
                <a:gd name="T0" fmla="*/ 33 w 47"/>
                <a:gd name="T1" fmla="*/ 0 h 415"/>
                <a:gd name="T2" fmla="*/ 33 w 47"/>
                <a:gd name="T3" fmla="*/ 379 h 415"/>
                <a:gd name="T4" fmla="*/ 6 w 47"/>
                <a:gd name="T5" fmla="*/ 406 h 415"/>
                <a:gd name="T6" fmla="*/ 0 w 47"/>
                <a:gd name="T7" fmla="*/ 406 h 415"/>
                <a:gd name="T8" fmla="*/ 20 w 47"/>
                <a:gd name="T9" fmla="*/ 415 h 415"/>
                <a:gd name="T10" fmla="*/ 47 w 47"/>
                <a:gd name="T11" fmla="*/ 388 h 415"/>
                <a:gd name="T12" fmla="*/ 47 w 47"/>
                <a:gd name="T13" fmla="*/ 0 h 415"/>
                <a:gd name="T14" fmla="*/ 33 w 47"/>
                <a:gd name="T15" fmla="*/ 0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5">
                  <a:moveTo>
                    <a:pt x="33" y="0"/>
                  </a:moveTo>
                  <a:cubicBezTo>
                    <a:pt x="33" y="379"/>
                    <a:pt x="33" y="379"/>
                    <a:pt x="33" y="379"/>
                  </a:cubicBezTo>
                  <a:cubicBezTo>
                    <a:pt x="33" y="394"/>
                    <a:pt x="21" y="406"/>
                    <a:pt x="6" y="406"/>
                  </a:cubicBezTo>
                  <a:cubicBezTo>
                    <a:pt x="4" y="406"/>
                    <a:pt x="2" y="406"/>
                    <a:pt x="0" y="406"/>
                  </a:cubicBezTo>
                  <a:cubicBezTo>
                    <a:pt x="5" y="411"/>
                    <a:pt x="12" y="415"/>
                    <a:pt x="20" y="415"/>
                  </a:cubicBezTo>
                  <a:cubicBezTo>
                    <a:pt x="35" y="415"/>
                    <a:pt x="47" y="403"/>
                    <a:pt x="47" y="388"/>
                  </a:cubicBezTo>
                  <a:cubicBezTo>
                    <a:pt x="47" y="0"/>
                    <a:pt x="47" y="0"/>
                    <a:pt x="47" y="0"/>
                  </a:cubicBezTo>
                  <a:lnTo>
                    <a:pt x="33"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 name="Freeform 32"/>
            <p:cNvSpPr>
              <a:spLocks/>
            </p:cNvSpPr>
            <p:nvPr/>
          </p:nvSpPr>
          <p:spPr bwMode="auto">
            <a:xfrm>
              <a:off x="9750808" y="5839498"/>
              <a:ext cx="77787" cy="85725"/>
            </a:xfrm>
            <a:custGeom>
              <a:avLst/>
              <a:gdLst>
                <a:gd name="T0" fmla="*/ 71 w 77"/>
                <a:gd name="T1" fmla="*/ 86 h 86"/>
                <a:gd name="T2" fmla="*/ 65 w 77"/>
                <a:gd name="T3" fmla="*/ 80 h 86"/>
                <a:gd name="T4" fmla="*/ 65 w 77"/>
                <a:gd name="T5" fmla="*/ 11 h 86"/>
                <a:gd name="T6" fmla="*/ 11 w 77"/>
                <a:gd name="T7" fmla="*/ 11 h 86"/>
                <a:gd name="T8" fmla="*/ 11 w 77"/>
                <a:gd name="T9" fmla="*/ 80 h 86"/>
                <a:gd name="T10" fmla="*/ 6 w 77"/>
                <a:gd name="T11" fmla="*/ 86 h 86"/>
                <a:gd name="T12" fmla="*/ 0 w 77"/>
                <a:gd name="T13" fmla="*/ 80 h 86"/>
                <a:gd name="T14" fmla="*/ 0 w 77"/>
                <a:gd name="T15" fmla="*/ 6 h 86"/>
                <a:gd name="T16" fmla="*/ 6 w 77"/>
                <a:gd name="T17" fmla="*/ 0 h 86"/>
                <a:gd name="T18" fmla="*/ 71 w 77"/>
                <a:gd name="T19" fmla="*/ 0 h 86"/>
                <a:gd name="T20" fmla="*/ 77 w 77"/>
                <a:gd name="T21" fmla="*/ 6 h 86"/>
                <a:gd name="T22" fmla="*/ 77 w 77"/>
                <a:gd name="T23" fmla="*/ 80 h 86"/>
                <a:gd name="T24" fmla="*/ 71 w 77"/>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86">
                  <a:moveTo>
                    <a:pt x="71" y="86"/>
                  </a:moveTo>
                  <a:cubicBezTo>
                    <a:pt x="68" y="86"/>
                    <a:pt x="65" y="83"/>
                    <a:pt x="65" y="80"/>
                  </a:cubicBezTo>
                  <a:cubicBezTo>
                    <a:pt x="65" y="11"/>
                    <a:pt x="65" y="11"/>
                    <a:pt x="65" y="11"/>
                  </a:cubicBezTo>
                  <a:cubicBezTo>
                    <a:pt x="11" y="11"/>
                    <a:pt x="11" y="11"/>
                    <a:pt x="11" y="11"/>
                  </a:cubicBezTo>
                  <a:cubicBezTo>
                    <a:pt x="11" y="80"/>
                    <a:pt x="11" y="80"/>
                    <a:pt x="11" y="80"/>
                  </a:cubicBezTo>
                  <a:cubicBezTo>
                    <a:pt x="11" y="83"/>
                    <a:pt x="9" y="86"/>
                    <a:pt x="6" y="86"/>
                  </a:cubicBezTo>
                  <a:cubicBezTo>
                    <a:pt x="3" y="86"/>
                    <a:pt x="0" y="83"/>
                    <a:pt x="0" y="80"/>
                  </a:cubicBezTo>
                  <a:cubicBezTo>
                    <a:pt x="0" y="6"/>
                    <a:pt x="0" y="6"/>
                    <a:pt x="0" y="6"/>
                  </a:cubicBezTo>
                  <a:cubicBezTo>
                    <a:pt x="0" y="3"/>
                    <a:pt x="3" y="0"/>
                    <a:pt x="6" y="0"/>
                  </a:cubicBezTo>
                  <a:cubicBezTo>
                    <a:pt x="71" y="0"/>
                    <a:pt x="71" y="0"/>
                    <a:pt x="71" y="0"/>
                  </a:cubicBezTo>
                  <a:cubicBezTo>
                    <a:pt x="74" y="0"/>
                    <a:pt x="77" y="3"/>
                    <a:pt x="77" y="6"/>
                  </a:cubicBezTo>
                  <a:cubicBezTo>
                    <a:pt x="77" y="80"/>
                    <a:pt x="77" y="80"/>
                    <a:pt x="77" y="80"/>
                  </a:cubicBezTo>
                  <a:cubicBezTo>
                    <a:pt x="77" y="83"/>
                    <a:pt x="74" y="86"/>
                    <a:pt x="71" y="8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 name="Freeform 33"/>
            <p:cNvSpPr>
              <a:spLocks/>
            </p:cNvSpPr>
            <p:nvPr/>
          </p:nvSpPr>
          <p:spPr bwMode="auto">
            <a:xfrm>
              <a:off x="9784146" y="5828386"/>
              <a:ext cx="11112" cy="53975"/>
            </a:xfrm>
            <a:custGeom>
              <a:avLst/>
              <a:gdLst>
                <a:gd name="T0" fmla="*/ 5 w 11"/>
                <a:gd name="T1" fmla="*/ 53 h 53"/>
                <a:gd name="T2" fmla="*/ 0 w 11"/>
                <a:gd name="T3" fmla="*/ 47 h 53"/>
                <a:gd name="T4" fmla="*/ 0 w 11"/>
                <a:gd name="T5" fmla="*/ 5 h 53"/>
                <a:gd name="T6" fmla="*/ 5 w 11"/>
                <a:gd name="T7" fmla="*/ 0 h 53"/>
                <a:gd name="T8" fmla="*/ 11 w 11"/>
                <a:gd name="T9" fmla="*/ 5 h 53"/>
                <a:gd name="T10" fmla="*/ 11 w 11"/>
                <a:gd name="T11" fmla="*/ 47 h 53"/>
                <a:gd name="T12" fmla="*/ 5 w 1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1" h="53">
                  <a:moveTo>
                    <a:pt x="5" y="53"/>
                  </a:moveTo>
                  <a:cubicBezTo>
                    <a:pt x="2" y="53"/>
                    <a:pt x="0" y="50"/>
                    <a:pt x="0" y="47"/>
                  </a:cubicBezTo>
                  <a:cubicBezTo>
                    <a:pt x="0" y="5"/>
                    <a:pt x="0" y="5"/>
                    <a:pt x="0" y="5"/>
                  </a:cubicBezTo>
                  <a:cubicBezTo>
                    <a:pt x="0" y="2"/>
                    <a:pt x="2" y="0"/>
                    <a:pt x="5" y="0"/>
                  </a:cubicBezTo>
                  <a:cubicBezTo>
                    <a:pt x="9" y="0"/>
                    <a:pt x="11" y="2"/>
                    <a:pt x="11" y="5"/>
                  </a:cubicBezTo>
                  <a:cubicBezTo>
                    <a:pt x="11" y="47"/>
                    <a:pt x="11" y="47"/>
                    <a:pt x="11" y="47"/>
                  </a:cubicBezTo>
                  <a:cubicBezTo>
                    <a:pt x="11" y="50"/>
                    <a:pt x="9" y="53"/>
                    <a:pt x="5" y="5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 name="Freeform 34"/>
            <p:cNvSpPr>
              <a:spLocks/>
            </p:cNvSpPr>
            <p:nvPr/>
          </p:nvSpPr>
          <p:spPr bwMode="auto">
            <a:xfrm>
              <a:off x="10265158" y="5610898"/>
              <a:ext cx="53975" cy="414338"/>
            </a:xfrm>
            <a:custGeom>
              <a:avLst/>
              <a:gdLst>
                <a:gd name="T0" fmla="*/ 0 w 53"/>
                <a:gd name="T1" fmla="*/ 0 h 415"/>
                <a:gd name="T2" fmla="*/ 0 w 53"/>
                <a:gd name="T3" fmla="*/ 388 h 415"/>
                <a:gd name="T4" fmla="*/ 27 w 53"/>
                <a:gd name="T5" fmla="*/ 415 h 415"/>
                <a:gd name="T6" fmla="*/ 53 w 53"/>
                <a:gd name="T7" fmla="*/ 388 h 415"/>
                <a:gd name="T8" fmla="*/ 53 w 53"/>
                <a:gd name="T9" fmla="*/ 0 h 415"/>
                <a:gd name="T10" fmla="*/ 0 w 53"/>
                <a:gd name="T11" fmla="*/ 0 h 415"/>
              </a:gdLst>
              <a:ahLst/>
              <a:cxnLst>
                <a:cxn ang="0">
                  <a:pos x="T0" y="T1"/>
                </a:cxn>
                <a:cxn ang="0">
                  <a:pos x="T2" y="T3"/>
                </a:cxn>
                <a:cxn ang="0">
                  <a:pos x="T4" y="T5"/>
                </a:cxn>
                <a:cxn ang="0">
                  <a:pos x="T6" y="T7"/>
                </a:cxn>
                <a:cxn ang="0">
                  <a:pos x="T8" y="T9"/>
                </a:cxn>
                <a:cxn ang="0">
                  <a:pos x="T10" y="T11"/>
                </a:cxn>
              </a:cxnLst>
              <a:rect l="0" t="0" r="r" b="b"/>
              <a:pathLst>
                <a:path w="53" h="415">
                  <a:moveTo>
                    <a:pt x="0" y="0"/>
                  </a:moveTo>
                  <a:cubicBezTo>
                    <a:pt x="0" y="388"/>
                    <a:pt x="0" y="388"/>
                    <a:pt x="0" y="388"/>
                  </a:cubicBezTo>
                  <a:cubicBezTo>
                    <a:pt x="0" y="403"/>
                    <a:pt x="12" y="415"/>
                    <a:pt x="27" y="415"/>
                  </a:cubicBezTo>
                  <a:cubicBezTo>
                    <a:pt x="41" y="415"/>
                    <a:pt x="53" y="403"/>
                    <a:pt x="53" y="388"/>
                  </a:cubicBezTo>
                  <a:cubicBezTo>
                    <a:pt x="53" y="0"/>
                    <a:pt x="53" y="0"/>
                    <a:pt x="53" y="0"/>
                  </a:cubicBez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 name="Freeform 35"/>
            <p:cNvSpPr>
              <a:spLocks/>
            </p:cNvSpPr>
            <p:nvPr/>
          </p:nvSpPr>
          <p:spPr bwMode="auto">
            <a:xfrm>
              <a:off x="10271508" y="5610898"/>
              <a:ext cx="47625" cy="414338"/>
            </a:xfrm>
            <a:custGeom>
              <a:avLst/>
              <a:gdLst>
                <a:gd name="T0" fmla="*/ 33 w 47"/>
                <a:gd name="T1" fmla="*/ 0 h 415"/>
                <a:gd name="T2" fmla="*/ 33 w 47"/>
                <a:gd name="T3" fmla="*/ 379 h 415"/>
                <a:gd name="T4" fmla="*/ 6 w 47"/>
                <a:gd name="T5" fmla="*/ 406 h 415"/>
                <a:gd name="T6" fmla="*/ 0 w 47"/>
                <a:gd name="T7" fmla="*/ 406 h 415"/>
                <a:gd name="T8" fmla="*/ 21 w 47"/>
                <a:gd name="T9" fmla="*/ 415 h 415"/>
                <a:gd name="T10" fmla="*/ 47 w 47"/>
                <a:gd name="T11" fmla="*/ 388 h 415"/>
                <a:gd name="T12" fmla="*/ 47 w 47"/>
                <a:gd name="T13" fmla="*/ 0 h 415"/>
                <a:gd name="T14" fmla="*/ 33 w 47"/>
                <a:gd name="T15" fmla="*/ 0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5">
                  <a:moveTo>
                    <a:pt x="33" y="0"/>
                  </a:moveTo>
                  <a:cubicBezTo>
                    <a:pt x="33" y="379"/>
                    <a:pt x="33" y="379"/>
                    <a:pt x="33" y="379"/>
                  </a:cubicBezTo>
                  <a:cubicBezTo>
                    <a:pt x="33" y="394"/>
                    <a:pt x="21" y="406"/>
                    <a:pt x="6" y="406"/>
                  </a:cubicBezTo>
                  <a:cubicBezTo>
                    <a:pt x="4" y="406"/>
                    <a:pt x="2" y="406"/>
                    <a:pt x="0" y="406"/>
                  </a:cubicBezTo>
                  <a:cubicBezTo>
                    <a:pt x="5" y="411"/>
                    <a:pt x="12" y="415"/>
                    <a:pt x="21" y="415"/>
                  </a:cubicBezTo>
                  <a:cubicBezTo>
                    <a:pt x="35" y="415"/>
                    <a:pt x="47" y="403"/>
                    <a:pt x="47" y="388"/>
                  </a:cubicBezTo>
                  <a:cubicBezTo>
                    <a:pt x="47" y="0"/>
                    <a:pt x="47" y="0"/>
                    <a:pt x="47" y="0"/>
                  </a:cubicBezTo>
                  <a:lnTo>
                    <a:pt x="33"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 name="Freeform 36"/>
            <p:cNvSpPr>
              <a:spLocks/>
            </p:cNvSpPr>
            <p:nvPr/>
          </p:nvSpPr>
          <p:spPr bwMode="auto">
            <a:xfrm>
              <a:off x="10254046" y="5839498"/>
              <a:ext cx="76200" cy="85725"/>
            </a:xfrm>
            <a:custGeom>
              <a:avLst/>
              <a:gdLst>
                <a:gd name="T0" fmla="*/ 71 w 77"/>
                <a:gd name="T1" fmla="*/ 86 h 86"/>
                <a:gd name="T2" fmla="*/ 66 w 77"/>
                <a:gd name="T3" fmla="*/ 80 h 86"/>
                <a:gd name="T4" fmla="*/ 66 w 77"/>
                <a:gd name="T5" fmla="*/ 11 h 86"/>
                <a:gd name="T6" fmla="*/ 12 w 77"/>
                <a:gd name="T7" fmla="*/ 11 h 86"/>
                <a:gd name="T8" fmla="*/ 12 w 77"/>
                <a:gd name="T9" fmla="*/ 80 h 86"/>
                <a:gd name="T10" fmla="*/ 6 w 77"/>
                <a:gd name="T11" fmla="*/ 86 h 86"/>
                <a:gd name="T12" fmla="*/ 0 w 77"/>
                <a:gd name="T13" fmla="*/ 80 h 86"/>
                <a:gd name="T14" fmla="*/ 0 w 77"/>
                <a:gd name="T15" fmla="*/ 6 h 86"/>
                <a:gd name="T16" fmla="*/ 6 w 77"/>
                <a:gd name="T17" fmla="*/ 0 h 86"/>
                <a:gd name="T18" fmla="*/ 71 w 77"/>
                <a:gd name="T19" fmla="*/ 0 h 86"/>
                <a:gd name="T20" fmla="*/ 77 w 77"/>
                <a:gd name="T21" fmla="*/ 6 h 86"/>
                <a:gd name="T22" fmla="*/ 77 w 77"/>
                <a:gd name="T23" fmla="*/ 80 h 86"/>
                <a:gd name="T24" fmla="*/ 71 w 77"/>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86">
                  <a:moveTo>
                    <a:pt x="71" y="86"/>
                  </a:moveTo>
                  <a:cubicBezTo>
                    <a:pt x="68" y="86"/>
                    <a:pt x="66" y="83"/>
                    <a:pt x="66" y="80"/>
                  </a:cubicBezTo>
                  <a:cubicBezTo>
                    <a:pt x="66" y="11"/>
                    <a:pt x="66" y="11"/>
                    <a:pt x="66" y="11"/>
                  </a:cubicBezTo>
                  <a:cubicBezTo>
                    <a:pt x="12" y="11"/>
                    <a:pt x="12" y="11"/>
                    <a:pt x="12" y="11"/>
                  </a:cubicBezTo>
                  <a:cubicBezTo>
                    <a:pt x="12" y="80"/>
                    <a:pt x="12" y="80"/>
                    <a:pt x="12" y="80"/>
                  </a:cubicBezTo>
                  <a:cubicBezTo>
                    <a:pt x="12" y="83"/>
                    <a:pt x="9" y="86"/>
                    <a:pt x="6" y="86"/>
                  </a:cubicBezTo>
                  <a:cubicBezTo>
                    <a:pt x="3" y="86"/>
                    <a:pt x="0" y="83"/>
                    <a:pt x="0" y="80"/>
                  </a:cubicBezTo>
                  <a:cubicBezTo>
                    <a:pt x="0" y="6"/>
                    <a:pt x="0" y="6"/>
                    <a:pt x="0" y="6"/>
                  </a:cubicBezTo>
                  <a:cubicBezTo>
                    <a:pt x="0" y="3"/>
                    <a:pt x="3" y="0"/>
                    <a:pt x="6" y="0"/>
                  </a:cubicBezTo>
                  <a:cubicBezTo>
                    <a:pt x="71" y="0"/>
                    <a:pt x="71" y="0"/>
                    <a:pt x="71" y="0"/>
                  </a:cubicBezTo>
                  <a:cubicBezTo>
                    <a:pt x="74" y="0"/>
                    <a:pt x="77" y="3"/>
                    <a:pt x="77" y="6"/>
                  </a:cubicBezTo>
                  <a:cubicBezTo>
                    <a:pt x="77" y="80"/>
                    <a:pt x="77" y="80"/>
                    <a:pt x="77" y="80"/>
                  </a:cubicBezTo>
                  <a:cubicBezTo>
                    <a:pt x="77" y="83"/>
                    <a:pt x="74" y="86"/>
                    <a:pt x="71" y="8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 name="Freeform 37"/>
            <p:cNvSpPr>
              <a:spLocks/>
            </p:cNvSpPr>
            <p:nvPr/>
          </p:nvSpPr>
          <p:spPr bwMode="auto">
            <a:xfrm>
              <a:off x="10287383" y="5828386"/>
              <a:ext cx="9525" cy="53975"/>
            </a:xfrm>
            <a:custGeom>
              <a:avLst/>
              <a:gdLst>
                <a:gd name="T0" fmla="*/ 6 w 11"/>
                <a:gd name="T1" fmla="*/ 53 h 53"/>
                <a:gd name="T2" fmla="*/ 0 w 11"/>
                <a:gd name="T3" fmla="*/ 47 h 53"/>
                <a:gd name="T4" fmla="*/ 0 w 11"/>
                <a:gd name="T5" fmla="*/ 5 h 53"/>
                <a:gd name="T6" fmla="*/ 6 w 11"/>
                <a:gd name="T7" fmla="*/ 0 h 53"/>
                <a:gd name="T8" fmla="*/ 11 w 11"/>
                <a:gd name="T9" fmla="*/ 5 h 53"/>
                <a:gd name="T10" fmla="*/ 11 w 11"/>
                <a:gd name="T11" fmla="*/ 47 h 53"/>
                <a:gd name="T12" fmla="*/ 6 w 1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1" h="53">
                  <a:moveTo>
                    <a:pt x="6" y="53"/>
                  </a:moveTo>
                  <a:cubicBezTo>
                    <a:pt x="2" y="53"/>
                    <a:pt x="0" y="50"/>
                    <a:pt x="0" y="47"/>
                  </a:cubicBezTo>
                  <a:cubicBezTo>
                    <a:pt x="0" y="5"/>
                    <a:pt x="0" y="5"/>
                    <a:pt x="0" y="5"/>
                  </a:cubicBezTo>
                  <a:cubicBezTo>
                    <a:pt x="0" y="2"/>
                    <a:pt x="2" y="0"/>
                    <a:pt x="6" y="0"/>
                  </a:cubicBezTo>
                  <a:cubicBezTo>
                    <a:pt x="9" y="0"/>
                    <a:pt x="11" y="2"/>
                    <a:pt x="11" y="5"/>
                  </a:cubicBezTo>
                  <a:cubicBezTo>
                    <a:pt x="11" y="47"/>
                    <a:pt x="11" y="47"/>
                    <a:pt x="11" y="47"/>
                  </a:cubicBezTo>
                  <a:cubicBezTo>
                    <a:pt x="11" y="50"/>
                    <a:pt x="9" y="53"/>
                    <a:pt x="6" y="5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1" name="Freeform 38"/>
            <p:cNvSpPr>
              <a:spLocks/>
            </p:cNvSpPr>
            <p:nvPr/>
          </p:nvSpPr>
          <p:spPr bwMode="auto">
            <a:xfrm>
              <a:off x="9482521" y="6283998"/>
              <a:ext cx="1128712" cy="4763"/>
            </a:xfrm>
            <a:custGeom>
              <a:avLst/>
              <a:gdLst>
                <a:gd name="T0" fmla="*/ 1119 w 1121"/>
                <a:gd name="T1" fmla="*/ 4 h 4"/>
                <a:gd name="T2" fmla="*/ 2 w 1121"/>
                <a:gd name="T3" fmla="*/ 4 h 4"/>
                <a:gd name="T4" fmla="*/ 0 w 1121"/>
                <a:gd name="T5" fmla="*/ 2 h 4"/>
                <a:gd name="T6" fmla="*/ 2 w 1121"/>
                <a:gd name="T7" fmla="*/ 0 h 4"/>
                <a:gd name="T8" fmla="*/ 1119 w 1121"/>
                <a:gd name="T9" fmla="*/ 0 h 4"/>
                <a:gd name="T10" fmla="*/ 1121 w 1121"/>
                <a:gd name="T11" fmla="*/ 2 h 4"/>
                <a:gd name="T12" fmla="*/ 1119 w 112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21" h="4">
                  <a:moveTo>
                    <a:pt x="1119" y="4"/>
                  </a:moveTo>
                  <a:cubicBezTo>
                    <a:pt x="2" y="4"/>
                    <a:pt x="2" y="4"/>
                    <a:pt x="2" y="4"/>
                  </a:cubicBezTo>
                  <a:cubicBezTo>
                    <a:pt x="1" y="4"/>
                    <a:pt x="0" y="3"/>
                    <a:pt x="0" y="2"/>
                  </a:cubicBezTo>
                  <a:cubicBezTo>
                    <a:pt x="0" y="1"/>
                    <a:pt x="1" y="0"/>
                    <a:pt x="2" y="0"/>
                  </a:cubicBezTo>
                  <a:cubicBezTo>
                    <a:pt x="1119" y="0"/>
                    <a:pt x="1119" y="0"/>
                    <a:pt x="1119" y="0"/>
                  </a:cubicBezTo>
                  <a:cubicBezTo>
                    <a:pt x="1120" y="0"/>
                    <a:pt x="1121" y="1"/>
                    <a:pt x="1121" y="2"/>
                  </a:cubicBezTo>
                  <a:cubicBezTo>
                    <a:pt x="1121" y="3"/>
                    <a:pt x="1120" y="4"/>
                    <a:pt x="1119"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 name="Freeform 39"/>
            <p:cNvSpPr>
              <a:spLocks/>
            </p:cNvSpPr>
            <p:nvPr/>
          </p:nvSpPr>
          <p:spPr bwMode="auto">
            <a:xfrm>
              <a:off x="9468233" y="6307811"/>
              <a:ext cx="1157287" cy="4763"/>
            </a:xfrm>
            <a:custGeom>
              <a:avLst/>
              <a:gdLst>
                <a:gd name="T0" fmla="*/ 1149 w 1151"/>
                <a:gd name="T1" fmla="*/ 4 h 4"/>
                <a:gd name="T2" fmla="*/ 2 w 1151"/>
                <a:gd name="T3" fmla="*/ 4 h 4"/>
                <a:gd name="T4" fmla="*/ 0 w 1151"/>
                <a:gd name="T5" fmla="*/ 2 h 4"/>
                <a:gd name="T6" fmla="*/ 2 w 1151"/>
                <a:gd name="T7" fmla="*/ 0 h 4"/>
                <a:gd name="T8" fmla="*/ 1149 w 1151"/>
                <a:gd name="T9" fmla="*/ 0 h 4"/>
                <a:gd name="T10" fmla="*/ 1151 w 1151"/>
                <a:gd name="T11" fmla="*/ 2 h 4"/>
                <a:gd name="T12" fmla="*/ 1149 w 115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51" h="4">
                  <a:moveTo>
                    <a:pt x="1149" y="4"/>
                  </a:moveTo>
                  <a:cubicBezTo>
                    <a:pt x="2" y="4"/>
                    <a:pt x="2" y="4"/>
                    <a:pt x="2" y="4"/>
                  </a:cubicBezTo>
                  <a:cubicBezTo>
                    <a:pt x="1" y="4"/>
                    <a:pt x="0" y="3"/>
                    <a:pt x="0" y="2"/>
                  </a:cubicBezTo>
                  <a:cubicBezTo>
                    <a:pt x="0" y="1"/>
                    <a:pt x="1" y="0"/>
                    <a:pt x="2" y="0"/>
                  </a:cubicBezTo>
                  <a:cubicBezTo>
                    <a:pt x="1149" y="0"/>
                    <a:pt x="1149" y="0"/>
                    <a:pt x="1149" y="0"/>
                  </a:cubicBezTo>
                  <a:cubicBezTo>
                    <a:pt x="1150" y="0"/>
                    <a:pt x="1151" y="1"/>
                    <a:pt x="1151" y="2"/>
                  </a:cubicBezTo>
                  <a:cubicBezTo>
                    <a:pt x="1151" y="3"/>
                    <a:pt x="1150" y="4"/>
                    <a:pt x="1149"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 name="Freeform 40"/>
            <p:cNvSpPr>
              <a:spLocks/>
            </p:cNvSpPr>
            <p:nvPr/>
          </p:nvSpPr>
          <p:spPr bwMode="auto">
            <a:xfrm>
              <a:off x="9449183" y="6331623"/>
              <a:ext cx="1195387" cy="3175"/>
            </a:xfrm>
            <a:custGeom>
              <a:avLst/>
              <a:gdLst>
                <a:gd name="T0" fmla="*/ 1186 w 1188"/>
                <a:gd name="T1" fmla="*/ 4 h 4"/>
                <a:gd name="T2" fmla="*/ 2 w 1188"/>
                <a:gd name="T3" fmla="*/ 4 h 4"/>
                <a:gd name="T4" fmla="*/ 0 w 1188"/>
                <a:gd name="T5" fmla="*/ 2 h 4"/>
                <a:gd name="T6" fmla="*/ 2 w 1188"/>
                <a:gd name="T7" fmla="*/ 0 h 4"/>
                <a:gd name="T8" fmla="*/ 1186 w 1188"/>
                <a:gd name="T9" fmla="*/ 0 h 4"/>
                <a:gd name="T10" fmla="*/ 1188 w 1188"/>
                <a:gd name="T11" fmla="*/ 2 h 4"/>
                <a:gd name="T12" fmla="*/ 1186 w 118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88" h="4">
                  <a:moveTo>
                    <a:pt x="1186" y="4"/>
                  </a:moveTo>
                  <a:cubicBezTo>
                    <a:pt x="2" y="4"/>
                    <a:pt x="2" y="4"/>
                    <a:pt x="2" y="4"/>
                  </a:cubicBezTo>
                  <a:cubicBezTo>
                    <a:pt x="1" y="4"/>
                    <a:pt x="0" y="3"/>
                    <a:pt x="0" y="2"/>
                  </a:cubicBezTo>
                  <a:cubicBezTo>
                    <a:pt x="0" y="1"/>
                    <a:pt x="1" y="0"/>
                    <a:pt x="2" y="0"/>
                  </a:cubicBezTo>
                  <a:cubicBezTo>
                    <a:pt x="1186" y="0"/>
                    <a:pt x="1186" y="0"/>
                    <a:pt x="1186" y="0"/>
                  </a:cubicBezTo>
                  <a:cubicBezTo>
                    <a:pt x="1187" y="0"/>
                    <a:pt x="1188" y="1"/>
                    <a:pt x="1188" y="2"/>
                  </a:cubicBezTo>
                  <a:cubicBezTo>
                    <a:pt x="1188" y="3"/>
                    <a:pt x="1187" y="4"/>
                    <a:pt x="1186"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4" name="Freeform 41"/>
            <p:cNvSpPr>
              <a:spLocks noEditPoints="1"/>
            </p:cNvSpPr>
            <p:nvPr/>
          </p:nvSpPr>
          <p:spPr bwMode="auto">
            <a:xfrm>
              <a:off x="9893683" y="6366548"/>
              <a:ext cx="304800" cy="42863"/>
            </a:xfrm>
            <a:custGeom>
              <a:avLst/>
              <a:gdLst>
                <a:gd name="T0" fmla="*/ 192 w 192"/>
                <a:gd name="T1" fmla="*/ 27 h 27"/>
                <a:gd name="T2" fmla="*/ 0 w 192"/>
                <a:gd name="T3" fmla="*/ 27 h 27"/>
                <a:gd name="T4" fmla="*/ 21 w 192"/>
                <a:gd name="T5" fmla="*/ 0 h 27"/>
                <a:gd name="T6" fmla="*/ 171 w 192"/>
                <a:gd name="T7" fmla="*/ 0 h 27"/>
                <a:gd name="T8" fmla="*/ 192 w 192"/>
                <a:gd name="T9" fmla="*/ 27 h 27"/>
                <a:gd name="T10" fmla="*/ 5 w 192"/>
                <a:gd name="T11" fmla="*/ 24 h 27"/>
                <a:gd name="T12" fmla="*/ 187 w 192"/>
                <a:gd name="T13" fmla="*/ 24 h 27"/>
                <a:gd name="T14" fmla="*/ 170 w 192"/>
                <a:gd name="T15" fmla="*/ 2 h 27"/>
                <a:gd name="T16" fmla="*/ 23 w 192"/>
                <a:gd name="T17" fmla="*/ 2 h 27"/>
                <a:gd name="T18" fmla="*/ 5 w 192"/>
                <a:gd name="T19"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27">
                  <a:moveTo>
                    <a:pt x="192" y="27"/>
                  </a:moveTo>
                  <a:lnTo>
                    <a:pt x="0" y="27"/>
                  </a:lnTo>
                  <a:lnTo>
                    <a:pt x="21" y="0"/>
                  </a:lnTo>
                  <a:lnTo>
                    <a:pt x="171" y="0"/>
                  </a:lnTo>
                  <a:lnTo>
                    <a:pt x="192" y="27"/>
                  </a:lnTo>
                  <a:close/>
                  <a:moveTo>
                    <a:pt x="5" y="24"/>
                  </a:moveTo>
                  <a:lnTo>
                    <a:pt x="187" y="24"/>
                  </a:lnTo>
                  <a:lnTo>
                    <a:pt x="170" y="2"/>
                  </a:lnTo>
                  <a:lnTo>
                    <a:pt x="23" y="2"/>
                  </a:lnTo>
                  <a:lnTo>
                    <a:pt x="5" y="24"/>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6" name="Freeform 42"/>
            <p:cNvSpPr>
              <a:spLocks/>
            </p:cNvSpPr>
            <p:nvPr/>
          </p:nvSpPr>
          <p:spPr bwMode="auto">
            <a:xfrm>
              <a:off x="10562021" y="5844261"/>
              <a:ext cx="44450" cy="42863"/>
            </a:xfrm>
            <a:custGeom>
              <a:avLst/>
              <a:gdLst>
                <a:gd name="T0" fmla="*/ 0 w 28"/>
                <a:gd name="T1" fmla="*/ 3 h 27"/>
                <a:gd name="T2" fmla="*/ 0 w 28"/>
                <a:gd name="T3" fmla="*/ 23 h 27"/>
                <a:gd name="T4" fmla="*/ 28 w 28"/>
                <a:gd name="T5" fmla="*/ 27 h 27"/>
                <a:gd name="T6" fmla="*/ 28 w 28"/>
                <a:gd name="T7" fmla="*/ 0 h 27"/>
                <a:gd name="T8" fmla="*/ 0 w 28"/>
                <a:gd name="T9" fmla="*/ 3 h 27"/>
              </a:gdLst>
              <a:ahLst/>
              <a:cxnLst>
                <a:cxn ang="0">
                  <a:pos x="T0" y="T1"/>
                </a:cxn>
                <a:cxn ang="0">
                  <a:pos x="T2" y="T3"/>
                </a:cxn>
                <a:cxn ang="0">
                  <a:pos x="T4" y="T5"/>
                </a:cxn>
                <a:cxn ang="0">
                  <a:pos x="T6" y="T7"/>
                </a:cxn>
                <a:cxn ang="0">
                  <a:pos x="T8" y="T9"/>
                </a:cxn>
              </a:cxnLst>
              <a:rect l="0" t="0" r="r" b="b"/>
              <a:pathLst>
                <a:path w="28" h="27">
                  <a:moveTo>
                    <a:pt x="0" y="3"/>
                  </a:moveTo>
                  <a:lnTo>
                    <a:pt x="0" y="23"/>
                  </a:lnTo>
                  <a:lnTo>
                    <a:pt x="28" y="27"/>
                  </a:lnTo>
                  <a:lnTo>
                    <a:pt x="28" y="0"/>
                  </a:lnTo>
                  <a:lnTo>
                    <a:pt x="0" y="3"/>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7" name="Rectangle 43"/>
            <p:cNvSpPr>
              <a:spLocks noChangeArrowheads="1"/>
            </p:cNvSpPr>
            <p:nvPr/>
          </p:nvSpPr>
          <p:spPr bwMode="auto">
            <a:xfrm>
              <a:off x="10184196" y="5495011"/>
              <a:ext cx="69850" cy="19050"/>
            </a:xfrm>
            <a:prstGeom prst="rect">
              <a:avLst/>
            </a:prstGeom>
            <a:solidFill>
              <a:srgbClr val="BA11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6" name="Rectangle 44"/>
            <p:cNvSpPr>
              <a:spLocks noChangeArrowheads="1"/>
            </p:cNvSpPr>
            <p:nvPr/>
          </p:nvSpPr>
          <p:spPr bwMode="auto">
            <a:xfrm>
              <a:off x="9842883" y="5495011"/>
              <a:ext cx="69850" cy="19050"/>
            </a:xfrm>
            <a:prstGeom prst="rect">
              <a:avLst/>
            </a:prstGeom>
            <a:solidFill>
              <a:srgbClr val="BA11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258" name="Group 257"/>
          <p:cNvGrpSpPr/>
          <p:nvPr/>
        </p:nvGrpSpPr>
        <p:grpSpPr>
          <a:xfrm>
            <a:off x="517361" y="3864563"/>
            <a:ext cx="740537" cy="465599"/>
            <a:chOff x="3175001" y="2908300"/>
            <a:chExt cx="2552700" cy="1604963"/>
          </a:xfrm>
        </p:grpSpPr>
        <p:sp>
          <p:nvSpPr>
            <p:cNvPr id="259" name="Freeform 7"/>
            <p:cNvSpPr>
              <a:spLocks/>
            </p:cNvSpPr>
            <p:nvPr/>
          </p:nvSpPr>
          <p:spPr bwMode="auto">
            <a:xfrm>
              <a:off x="3797301" y="2913063"/>
              <a:ext cx="1314450" cy="838200"/>
            </a:xfrm>
            <a:custGeom>
              <a:avLst/>
              <a:gdLst>
                <a:gd name="T0" fmla="*/ 1207 w 1227"/>
                <a:gd name="T1" fmla="*/ 0 h 788"/>
                <a:gd name="T2" fmla="*/ 20 w 1227"/>
                <a:gd name="T3" fmla="*/ 0 h 788"/>
                <a:gd name="T4" fmla="*/ 0 w 1227"/>
                <a:gd name="T5" fmla="*/ 21 h 788"/>
                <a:gd name="T6" fmla="*/ 0 w 1227"/>
                <a:gd name="T7" fmla="*/ 788 h 788"/>
                <a:gd name="T8" fmla="*/ 1227 w 1227"/>
                <a:gd name="T9" fmla="*/ 788 h 788"/>
                <a:gd name="T10" fmla="*/ 1227 w 1227"/>
                <a:gd name="T11" fmla="*/ 21 h 788"/>
                <a:gd name="T12" fmla="*/ 1207 w 1227"/>
                <a:gd name="T13" fmla="*/ 0 h 788"/>
              </a:gdLst>
              <a:ahLst/>
              <a:cxnLst>
                <a:cxn ang="0">
                  <a:pos x="T0" y="T1"/>
                </a:cxn>
                <a:cxn ang="0">
                  <a:pos x="T2" y="T3"/>
                </a:cxn>
                <a:cxn ang="0">
                  <a:pos x="T4" y="T5"/>
                </a:cxn>
                <a:cxn ang="0">
                  <a:pos x="T6" y="T7"/>
                </a:cxn>
                <a:cxn ang="0">
                  <a:pos x="T8" y="T9"/>
                </a:cxn>
                <a:cxn ang="0">
                  <a:pos x="T10" y="T11"/>
                </a:cxn>
                <a:cxn ang="0">
                  <a:pos x="T12" y="T13"/>
                </a:cxn>
              </a:cxnLst>
              <a:rect l="0" t="0" r="r" b="b"/>
              <a:pathLst>
                <a:path w="1227" h="788">
                  <a:moveTo>
                    <a:pt x="1207" y="0"/>
                  </a:moveTo>
                  <a:cubicBezTo>
                    <a:pt x="20" y="0"/>
                    <a:pt x="20" y="0"/>
                    <a:pt x="20" y="0"/>
                  </a:cubicBezTo>
                  <a:cubicBezTo>
                    <a:pt x="9" y="0"/>
                    <a:pt x="0" y="10"/>
                    <a:pt x="0" y="21"/>
                  </a:cubicBezTo>
                  <a:cubicBezTo>
                    <a:pt x="0" y="788"/>
                    <a:pt x="0" y="788"/>
                    <a:pt x="0" y="788"/>
                  </a:cubicBezTo>
                  <a:cubicBezTo>
                    <a:pt x="1227" y="788"/>
                    <a:pt x="1227" y="788"/>
                    <a:pt x="1227" y="788"/>
                  </a:cubicBezTo>
                  <a:cubicBezTo>
                    <a:pt x="1227" y="21"/>
                    <a:pt x="1227" y="21"/>
                    <a:pt x="1227" y="21"/>
                  </a:cubicBezTo>
                  <a:cubicBezTo>
                    <a:pt x="1227" y="10"/>
                    <a:pt x="1218" y="0"/>
                    <a:pt x="1207" y="0"/>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0" name="Freeform 8"/>
            <p:cNvSpPr>
              <a:spLocks/>
            </p:cNvSpPr>
            <p:nvPr/>
          </p:nvSpPr>
          <p:spPr bwMode="auto">
            <a:xfrm>
              <a:off x="3792538" y="2908300"/>
              <a:ext cx="1323975" cy="847725"/>
            </a:xfrm>
            <a:custGeom>
              <a:avLst/>
              <a:gdLst>
                <a:gd name="T0" fmla="*/ 1211 w 1235"/>
                <a:gd name="T1" fmla="*/ 4 h 796"/>
                <a:gd name="T2" fmla="*/ 1211 w 1235"/>
                <a:gd name="T3" fmla="*/ 0 h 796"/>
                <a:gd name="T4" fmla="*/ 24 w 1235"/>
                <a:gd name="T5" fmla="*/ 0 h 796"/>
                <a:gd name="T6" fmla="*/ 7 w 1235"/>
                <a:gd name="T7" fmla="*/ 8 h 796"/>
                <a:gd name="T8" fmla="*/ 0 w 1235"/>
                <a:gd name="T9" fmla="*/ 25 h 796"/>
                <a:gd name="T10" fmla="*/ 0 w 1235"/>
                <a:gd name="T11" fmla="*/ 796 h 796"/>
                <a:gd name="T12" fmla="*/ 1235 w 1235"/>
                <a:gd name="T13" fmla="*/ 796 h 796"/>
                <a:gd name="T14" fmla="*/ 1235 w 1235"/>
                <a:gd name="T15" fmla="*/ 25 h 796"/>
                <a:gd name="T16" fmla="*/ 1228 w 1235"/>
                <a:gd name="T17" fmla="*/ 8 h 796"/>
                <a:gd name="T18" fmla="*/ 1211 w 1235"/>
                <a:gd name="T19" fmla="*/ 0 h 796"/>
                <a:gd name="T20" fmla="*/ 1211 w 1235"/>
                <a:gd name="T21" fmla="*/ 4 h 796"/>
                <a:gd name="T22" fmla="*/ 1211 w 1235"/>
                <a:gd name="T23" fmla="*/ 9 h 796"/>
                <a:gd name="T24" fmla="*/ 1222 w 1235"/>
                <a:gd name="T25" fmla="*/ 13 h 796"/>
                <a:gd name="T26" fmla="*/ 1227 w 1235"/>
                <a:gd name="T27" fmla="*/ 25 h 796"/>
                <a:gd name="T28" fmla="*/ 1227 w 1235"/>
                <a:gd name="T29" fmla="*/ 788 h 796"/>
                <a:gd name="T30" fmla="*/ 8 w 1235"/>
                <a:gd name="T31" fmla="*/ 788 h 796"/>
                <a:gd name="T32" fmla="*/ 8 w 1235"/>
                <a:gd name="T33" fmla="*/ 25 h 796"/>
                <a:gd name="T34" fmla="*/ 13 w 1235"/>
                <a:gd name="T35" fmla="*/ 13 h 796"/>
                <a:gd name="T36" fmla="*/ 24 w 1235"/>
                <a:gd name="T37" fmla="*/ 9 h 796"/>
                <a:gd name="T38" fmla="*/ 1211 w 1235"/>
                <a:gd name="T39" fmla="*/ 9 h 796"/>
                <a:gd name="T40" fmla="*/ 1211 w 1235"/>
                <a:gd name="T41" fmla="*/ 4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5" h="796">
                  <a:moveTo>
                    <a:pt x="1211" y="4"/>
                  </a:moveTo>
                  <a:cubicBezTo>
                    <a:pt x="1211" y="0"/>
                    <a:pt x="1211" y="0"/>
                    <a:pt x="1211" y="0"/>
                  </a:cubicBezTo>
                  <a:cubicBezTo>
                    <a:pt x="24" y="0"/>
                    <a:pt x="24" y="0"/>
                    <a:pt x="24" y="0"/>
                  </a:cubicBezTo>
                  <a:cubicBezTo>
                    <a:pt x="17" y="0"/>
                    <a:pt x="11" y="3"/>
                    <a:pt x="7" y="8"/>
                  </a:cubicBezTo>
                  <a:cubicBezTo>
                    <a:pt x="3" y="12"/>
                    <a:pt x="0" y="18"/>
                    <a:pt x="0" y="25"/>
                  </a:cubicBezTo>
                  <a:cubicBezTo>
                    <a:pt x="0" y="796"/>
                    <a:pt x="0" y="796"/>
                    <a:pt x="0" y="796"/>
                  </a:cubicBezTo>
                  <a:cubicBezTo>
                    <a:pt x="1235" y="796"/>
                    <a:pt x="1235" y="796"/>
                    <a:pt x="1235" y="796"/>
                  </a:cubicBezTo>
                  <a:cubicBezTo>
                    <a:pt x="1235" y="25"/>
                    <a:pt x="1235" y="25"/>
                    <a:pt x="1235" y="25"/>
                  </a:cubicBezTo>
                  <a:cubicBezTo>
                    <a:pt x="1235" y="18"/>
                    <a:pt x="1232" y="12"/>
                    <a:pt x="1228" y="8"/>
                  </a:cubicBezTo>
                  <a:cubicBezTo>
                    <a:pt x="1224" y="3"/>
                    <a:pt x="1218" y="0"/>
                    <a:pt x="1211" y="0"/>
                  </a:cubicBezTo>
                  <a:cubicBezTo>
                    <a:pt x="1211" y="4"/>
                    <a:pt x="1211" y="4"/>
                    <a:pt x="1211" y="4"/>
                  </a:cubicBezTo>
                  <a:cubicBezTo>
                    <a:pt x="1211" y="9"/>
                    <a:pt x="1211" y="9"/>
                    <a:pt x="1211" y="9"/>
                  </a:cubicBezTo>
                  <a:cubicBezTo>
                    <a:pt x="1215" y="9"/>
                    <a:pt x="1219" y="10"/>
                    <a:pt x="1222" y="13"/>
                  </a:cubicBezTo>
                  <a:cubicBezTo>
                    <a:pt x="1225" y="16"/>
                    <a:pt x="1227" y="21"/>
                    <a:pt x="1227" y="25"/>
                  </a:cubicBezTo>
                  <a:cubicBezTo>
                    <a:pt x="1227" y="788"/>
                    <a:pt x="1227" y="788"/>
                    <a:pt x="1227" y="788"/>
                  </a:cubicBezTo>
                  <a:cubicBezTo>
                    <a:pt x="8" y="788"/>
                    <a:pt x="8" y="788"/>
                    <a:pt x="8" y="788"/>
                  </a:cubicBezTo>
                  <a:cubicBezTo>
                    <a:pt x="8" y="25"/>
                    <a:pt x="8" y="25"/>
                    <a:pt x="8" y="25"/>
                  </a:cubicBezTo>
                  <a:cubicBezTo>
                    <a:pt x="8" y="21"/>
                    <a:pt x="10" y="16"/>
                    <a:pt x="13" y="13"/>
                  </a:cubicBezTo>
                  <a:cubicBezTo>
                    <a:pt x="16" y="10"/>
                    <a:pt x="20" y="9"/>
                    <a:pt x="24" y="9"/>
                  </a:cubicBezTo>
                  <a:cubicBezTo>
                    <a:pt x="1211" y="9"/>
                    <a:pt x="1211" y="9"/>
                    <a:pt x="1211" y="9"/>
                  </a:cubicBezTo>
                  <a:cubicBezTo>
                    <a:pt x="1211" y="4"/>
                    <a:pt x="1211" y="4"/>
                    <a:pt x="1211" y="4"/>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1" name="Rectangle 260"/>
            <p:cNvSpPr>
              <a:spLocks noChangeArrowheads="1"/>
            </p:cNvSpPr>
            <p:nvPr/>
          </p:nvSpPr>
          <p:spPr bwMode="auto">
            <a:xfrm>
              <a:off x="3860801" y="2978150"/>
              <a:ext cx="1187450" cy="73183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2" name="Rectangle 261"/>
            <p:cNvSpPr>
              <a:spLocks noChangeArrowheads="1"/>
            </p:cNvSpPr>
            <p:nvPr/>
          </p:nvSpPr>
          <p:spPr bwMode="auto">
            <a:xfrm>
              <a:off x="3860801" y="2978150"/>
              <a:ext cx="11874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3" name="Freeform 11"/>
            <p:cNvSpPr>
              <a:spLocks/>
            </p:cNvSpPr>
            <p:nvPr/>
          </p:nvSpPr>
          <p:spPr bwMode="auto">
            <a:xfrm>
              <a:off x="3670301" y="3709988"/>
              <a:ext cx="1568450" cy="320675"/>
            </a:xfrm>
            <a:custGeom>
              <a:avLst/>
              <a:gdLst>
                <a:gd name="T0" fmla="*/ 910 w 988"/>
                <a:gd name="T1" fmla="*/ 0 h 202"/>
                <a:gd name="T2" fmla="*/ 78 w 988"/>
                <a:gd name="T3" fmla="*/ 0 h 202"/>
                <a:gd name="T4" fmla="*/ 0 w 988"/>
                <a:gd name="T5" fmla="*/ 202 h 202"/>
                <a:gd name="T6" fmla="*/ 988 w 988"/>
                <a:gd name="T7" fmla="*/ 202 h 202"/>
                <a:gd name="T8" fmla="*/ 910 w 988"/>
                <a:gd name="T9" fmla="*/ 0 h 202"/>
              </a:gdLst>
              <a:ahLst/>
              <a:cxnLst>
                <a:cxn ang="0">
                  <a:pos x="T0" y="T1"/>
                </a:cxn>
                <a:cxn ang="0">
                  <a:pos x="T2" y="T3"/>
                </a:cxn>
                <a:cxn ang="0">
                  <a:pos x="T4" y="T5"/>
                </a:cxn>
                <a:cxn ang="0">
                  <a:pos x="T6" y="T7"/>
                </a:cxn>
                <a:cxn ang="0">
                  <a:pos x="T8" y="T9"/>
                </a:cxn>
              </a:cxnLst>
              <a:rect l="0" t="0" r="r" b="b"/>
              <a:pathLst>
                <a:path w="988" h="202">
                  <a:moveTo>
                    <a:pt x="910" y="0"/>
                  </a:moveTo>
                  <a:lnTo>
                    <a:pt x="78" y="0"/>
                  </a:lnTo>
                  <a:lnTo>
                    <a:pt x="0" y="202"/>
                  </a:lnTo>
                  <a:lnTo>
                    <a:pt x="988" y="202"/>
                  </a:lnTo>
                  <a:lnTo>
                    <a:pt x="91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4" name="Freeform 12"/>
            <p:cNvSpPr>
              <a:spLocks/>
            </p:cNvSpPr>
            <p:nvPr/>
          </p:nvSpPr>
          <p:spPr bwMode="auto">
            <a:xfrm>
              <a:off x="3670301" y="3709988"/>
              <a:ext cx="1568450" cy="320675"/>
            </a:xfrm>
            <a:custGeom>
              <a:avLst/>
              <a:gdLst>
                <a:gd name="T0" fmla="*/ 910 w 988"/>
                <a:gd name="T1" fmla="*/ 0 h 202"/>
                <a:gd name="T2" fmla="*/ 78 w 988"/>
                <a:gd name="T3" fmla="*/ 0 h 202"/>
                <a:gd name="T4" fmla="*/ 0 w 988"/>
                <a:gd name="T5" fmla="*/ 202 h 202"/>
                <a:gd name="T6" fmla="*/ 988 w 988"/>
                <a:gd name="T7" fmla="*/ 202 h 202"/>
                <a:gd name="T8" fmla="*/ 910 w 988"/>
                <a:gd name="T9" fmla="*/ 0 h 202"/>
              </a:gdLst>
              <a:ahLst/>
              <a:cxnLst>
                <a:cxn ang="0">
                  <a:pos x="T0" y="T1"/>
                </a:cxn>
                <a:cxn ang="0">
                  <a:pos x="T2" y="T3"/>
                </a:cxn>
                <a:cxn ang="0">
                  <a:pos x="T4" y="T5"/>
                </a:cxn>
                <a:cxn ang="0">
                  <a:pos x="T6" y="T7"/>
                </a:cxn>
                <a:cxn ang="0">
                  <a:pos x="T8" y="T9"/>
                </a:cxn>
              </a:cxnLst>
              <a:rect l="0" t="0" r="r" b="b"/>
              <a:pathLst>
                <a:path w="988" h="202">
                  <a:moveTo>
                    <a:pt x="910" y="0"/>
                  </a:moveTo>
                  <a:lnTo>
                    <a:pt x="78" y="0"/>
                  </a:lnTo>
                  <a:lnTo>
                    <a:pt x="0" y="202"/>
                  </a:lnTo>
                  <a:lnTo>
                    <a:pt x="988" y="202"/>
                  </a:lnTo>
                  <a:lnTo>
                    <a:pt x="9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5" name="Freeform 13"/>
            <p:cNvSpPr>
              <a:spLocks/>
            </p:cNvSpPr>
            <p:nvPr/>
          </p:nvSpPr>
          <p:spPr bwMode="auto">
            <a:xfrm>
              <a:off x="4178301" y="3897313"/>
              <a:ext cx="547688" cy="119063"/>
            </a:xfrm>
            <a:custGeom>
              <a:avLst/>
              <a:gdLst>
                <a:gd name="T0" fmla="*/ 511 w 511"/>
                <a:gd name="T1" fmla="*/ 98 h 111"/>
                <a:gd name="T2" fmla="*/ 501 w 511"/>
                <a:gd name="T3" fmla="*/ 10 h 111"/>
                <a:gd name="T4" fmla="*/ 489 w 511"/>
                <a:gd name="T5" fmla="*/ 0 h 111"/>
                <a:gd name="T6" fmla="*/ 28 w 511"/>
                <a:gd name="T7" fmla="*/ 0 h 111"/>
                <a:gd name="T8" fmla="*/ 16 w 511"/>
                <a:gd name="T9" fmla="*/ 10 h 111"/>
                <a:gd name="T10" fmla="*/ 1 w 511"/>
                <a:gd name="T11" fmla="*/ 98 h 111"/>
                <a:gd name="T12" fmla="*/ 13 w 511"/>
                <a:gd name="T13" fmla="*/ 111 h 111"/>
                <a:gd name="T14" fmla="*/ 499 w 511"/>
                <a:gd name="T15" fmla="*/ 111 h 111"/>
                <a:gd name="T16" fmla="*/ 511 w 511"/>
                <a:gd name="T17" fmla="*/ 9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111">
                  <a:moveTo>
                    <a:pt x="511" y="98"/>
                  </a:moveTo>
                  <a:cubicBezTo>
                    <a:pt x="501" y="10"/>
                    <a:pt x="501" y="10"/>
                    <a:pt x="501" y="10"/>
                  </a:cubicBezTo>
                  <a:cubicBezTo>
                    <a:pt x="500" y="4"/>
                    <a:pt x="495" y="0"/>
                    <a:pt x="489" y="0"/>
                  </a:cubicBezTo>
                  <a:cubicBezTo>
                    <a:pt x="28" y="0"/>
                    <a:pt x="28" y="0"/>
                    <a:pt x="28" y="0"/>
                  </a:cubicBezTo>
                  <a:cubicBezTo>
                    <a:pt x="22" y="0"/>
                    <a:pt x="17" y="4"/>
                    <a:pt x="16" y="10"/>
                  </a:cubicBezTo>
                  <a:cubicBezTo>
                    <a:pt x="1" y="98"/>
                    <a:pt x="1" y="98"/>
                    <a:pt x="1" y="98"/>
                  </a:cubicBezTo>
                  <a:cubicBezTo>
                    <a:pt x="0" y="105"/>
                    <a:pt x="5" y="111"/>
                    <a:pt x="13" y="111"/>
                  </a:cubicBezTo>
                  <a:cubicBezTo>
                    <a:pt x="499" y="111"/>
                    <a:pt x="499" y="111"/>
                    <a:pt x="499" y="111"/>
                  </a:cubicBezTo>
                  <a:cubicBezTo>
                    <a:pt x="506" y="111"/>
                    <a:pt x="511" y="105"/>
                    <a:pt x="511" y="98"/>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6" name="Freeform 14"/>
            <p:cNvSpPr>
              <a:spLocks/>
            </p:cNvSpPr>
            <p:nvPr/>
          </p:nvSpPr>
          <p:spPr bwMode="auto">
            <a:xfrm>
              <a:off x="3670301" y="4030663"/>
              <a:ext cx="1568450" cy="14288"/>
            </a:xfrm>
            <a:custGeom>
              <a:avLst/>
              <a:gdLst>
                <a:gd name="T0" fmla="*/ 1421 w 1465"/>
                <a:gd name="T1" fmla="*/ 14 h 14"/>
                <a:gd name="T2" fmla="*/ 45 w 1465"/>
                <a:gd name="T3" fmla="*/ 14 h 14"/>
                <a:gd name="T4" fmla="*/ 0 w 1465"/>
                <a:gd name="T5" fmla="*/ 0 h 14"/>
                <a:gd name="T6" fmla="*/ 0 w 1465"/>
                <a:gd name="T7" fmla="*/ 0 h 14"/>
                <a:gd name="T8" fmla="*/ 1465 w 1465"/>
                <a:gd name="T9" fmla="*/ 0 h 14"/>
                <a:gd name="T10" fmla="*/ 1465 w 1465"/>
                <a:gd name="T11" fmla="*/ 0 h 14"/>
                <a:gd name="T12" fmla="*/ 1421 w 146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65" h="14">
                  <a:moveTo>
                    <a:pt x="1421" y="14"/>
                  </a:moveTo>
                  <a:cubicBezTo>
                    <a:pt x="45" y="14"/>
                    <a:pt x="45" y="14"/>
                    <a:pt x="45" y="14"/>
                  </a:cubicBezTo>
                  <a:cubicBezTo>
                    <a:pt x="20" y="14"/>
                    <a:pt x="0" y="8"/>
                    <a:pt x="0" y="0"/>
                  </a:cubicBezTo>
                  <a:cubicBezTo>
                    <a:pt x="0" y="0"/>
                    <a:pt x="0" y="0"/>
                    <a:pt x="0" y="0"/>
                  </a:cubicBezTo>
                  <a:cubicBezTo>
                    <a:pt x="1465" y="0"/>
                    <a:pt x="1465" y="0"/>
                    <a:pt x="1465" y="0"/>
                  </a:cubicBezTo>
                  <a:cubicBezTo>
                    <a:pt x="1465" y="0"/>
                    <a:pt x="1465" y="0"/>
                    <a:pt x="1465" y="0"/>
                  </a:cubicBezTo>
                  <a:cubicBezTo>
                    <a:pt x="1465" y="8"/>
                    <a:pt x="1445" y="14"/>
                    <a:pt x="1421" y="14"/>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7" name="Freeform 15"/>
            <p:cNvSpPr>
              <a:spLocks/>
            </p:cNvSpPr>
            <p:nvPr/>
          </p:nvSpPr>
          <p:spPr bwMode="auto">
            <a:xfrm>
              <a:off x="4279901" y="3781425"/>
              <a:ext cx="65088" cy="44450"/>
            </a:xfrm>
            <a:custGeom>
              <a:avLst/>
              <a:gdLst>
                <a:gd name="T0" fmla="*/ 0 w 41"/>
                <a:gd name="T1" fmla="*/ 28 h 28"/>
                <a:gd name="T2" fmla="*/ 40 w 41"/>
                <a:gd name="T3" fmla="*/ 28 h 28"/>
                <a:gd name="T4" fmla="*/ 41 w 41"/>
                <a:gd name="T5" fmla="*/ 0 h 28"/>
                <a:gd name="T6" fmla="*/ 2 w 41"/>
                <a:gd name="T7" fmla="*/ 0 h 28"/>
                <a:gd name="T8" fmla="*/ 0 w 41"/>
                <a:gd name="T9" fmla="*/ 28 h 28"/>
              </a:gdLst>
              <a:ahLst/>
              <a:cxnLst>
                <a:cxn ang="0">
                  <a:pos x="T0" y="T1"/>
                </a:cxn>
                <a:cxn ang="0">
                  <a:pos x="T2" y="T3"/>
                </a:cxn>
                <a:cxn ang="0">
                  <a:pos x="T4" y="T5"/>
                </a:cxn>
                <a:cxn ang="0">
                  <a:pos x="T6" y="T7"/>
                </a:cxn>
                <a:cxn ang="0">
                  <a:pos x="T8" y="T9"/>
                </a:cxn>
              </a:cxnLst>
              <a:rect l="0" t="0" r="r" b="b"/>
              <a:pathLst>
                <a:path w="41" h="28">
                  <a:moveTo>
                    <a:pt x="0" y="28"/>
                  </a:moveTo>
                  <a:lnTo>
                    <a:pt x="40" y="28"/>
                  </a:lnTo>
                  <a:lnTo>
                    <a:pt x="41" y="0"/>
                  </a:lnTo>
                  <a:lnTo>
                    <a:pt x="2"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8" name="Freeform 16"/>
            <p:cNvSpPr>
              <a:spLocks/>
            </p:cNvSpPr>
            <p:nvPr/>
          </p:nvSpPr>
          <p:spPr bwMode="auto">
            <a:xfrm>
              <a:off x="4284663" y="3730625"/>
              <a:ext cx="61913" cy="41275"/>
            </a:xfrm>
            <a:custGeom>
              <a:avLst/>
              <a:gdLst>
                <a:gd name="T0" fmla="*/ 39 w 39"/>
                <a:gd name="T1" fmla="*/ 0 h 26"/>
                <a:gd name="T2" fmla="*/ 2 w 39"/>
                <a:gd name="T3" fmla="*/ 0 h 26"/>
                <a:gd name="T4" fmla="*/ 0 w 39"/>
                <a:gd name="T5" fmla="*/ 26 h 26"/>
                <a:gd name="T6" fmla="*/ 39 w 39"/>
                <a:gd name="T7" fmla="*/ 26 h 26"/>
                <a:gd name="T8" fmla="*/ 39 w 39"/>
                <a:gd name="T9" fmla="*/ 0 h 26"/>
              </a:gdLst>
              <a:ahLst/>
              <a:cxnLst>
                <a:cxn ang="0">
                  <a:pos x="T0" y="T1"/>
                </a:cxn>
                <a:cxn ang="0">
                  <a:pos x="T2" y="T3"/>
                </a:cxn>
                <a:cxn ang="0">
                  <a:pos x="T4" y="T5"/>
                </a:cxn>
                <a:cxn ang="0">
                  <a:pos x="T6" y="T7"/>
                </a:cxn>
                <a:cxn ang="0">
                  <a:pos x="T8" y="T9"/>
                </a:cxn>
              </a:cxnLst>
              <a:rect l="0" t="0" r="r" b="b"/>
              <a:pathLst>
                <a:path w="39" h="26">
                  <a:moveTo>
                    <a:pt x="39" y="0"/>
                  </a:moveTo>
                  <a:lnTo>
                    <a:pt x="2" y="0"/>
                  </a:lnTo>
                  <a:lnTo>
                    <a:pt x="0" y="26"/>
                  </a:lnTo>
                  <a:lnTo>
                    <a:pt x="39" y="26"/>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9" name="Freeform 17"/>
            <p:cNvSpPr>
              <a:spLocks/>
            </p:cNvSpPr>
            <p:nvPr/>
          </p:nvSpPr>
          <p:spPr bwMode="auto">
            <a:xfrm>
              <a:off x="4494213" y="3781425"/>
              <a:ext cx="63500" cy="44450"/>
            </a:xfrm>
            <a:custGeom>
              <a:avLst/>
              <a:gdLst>
                <a:gd name="T0" fmla="*/ 0 w 40"/>
                <a:gd name="T1" fmla="*/ 28 h 28"/>
                <a:gd name="T2" fmla="*/ 40 w 40"/>
                <a:gd name="T3" fmla="*/ 28 h 28"/>
                <a:gd name="T4" fmla="*/ 39 w 40"/>
                <a:gd name="T5" fmla="*/ 0 h 28"/>
                <a:gd name="T6" fmla="*/ 0 w 40"/>
                <a:gd name="T7" fmla="*/ 0 h 28"/>
                <a:gd name="T8" fmla="*/ 0 w 40"/>
                <a:gd name="T9" fmla="*/ 28 h 28"/>
              </a:gdLst>
              <a:ahLst/>
              <a:cxnLst>
                <a:cxn ang="0">
                  <a:pos x="T0" y="T1"/>
                </a:cxn>
                <a:cxn ang="0">
                  <a:pos x="T2" y="T3"/>
                </a:cxn>
                <a:cxn ang="0">
                  <a:pos x="T4" y="T5"/>
                </a:cxn>
                <a:cxn ang="0">
                  <a:pos x="T6" y="T7"/>
                </a:cxn>
                <a:cxn ang="0">
                  <a:pos x="T8" y="T9"/>
                </a:cxn>
              </a:cxnLst>
              <a:rect l="0" t="0" r="r" b="b"/>
              <a:pathLst>
                <a:path w="40" h="28">
                  <a:moveTo>
                    <a:pt x="0" y="28"/>
                  </a:moveTo>
                  <a:lnTo>
                    <a:pt x="40" y="28"/>
                  </a:lnTo>
                  <a:lnTo>
                    <a:pt x="39" y="0"/>
                  </a:lnTo>
                  <a:lnTo>
                    <a:pt x="0"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0" name="Freeform 18"/>
            <p:cNvSpPr>
              <a:spLocks/>
            </p:cNvSpPr>
            <p:nvPr/>
          </p:nvSpPr>
          <p:spPr bwMode="auto">
            <a:xfrm>
              <a:off x="4494213" y="3730625"/>
              <a:ext cx="61913" cy="41275"/>
            </a:xfrm>
            <a:custGeom>
              <a:avLst/>
              <a:gdLst>
                <a:gd name="T0" fmla="*/ 0 w 39"/>
                <a:gd name="T1" fmla="*/ 26 h 26"/>
                <a:gd name="T2" fmla="*/ 39 w 39"/>
                <a:gd name="T3" fmla="*/ 26 h 26"/>
                <a:gd name="T4" fmla="*/ 37 w 39"/>
                <a:gd name="T5" fmla="*/ 0 h 26"/>
                <a:gd name="T6" fmla="*/ 0 w 39"/>
                <a:gd name="T7" fmla="*/ 0 h 26"/>
                <a:gd name="T8" fmla="*/ 0 w 39"/>
                <a:gd name="T9" fmla="*/ 26 h 26"/>
              </a:gdLst>
              <a:ahLst/>
              <a:cxnLst>
                <a:cxn ang="0">
                  <a:pos x="T0" y="T1"/>
                </a:cxn>
                <a:cxn ang="0">
                  <a:pos x="T2" y="T3"/>
                </a:cxn>
                <a:cxn ang="0">
                  <a:pos x="T4" y="T5"/>
                </a:cxn>
                <a:cxn ang="0">
                  <a:pos x="T6" y="T7"/>
                </a:cxn>
                <a:cxn ang="0">
                  <a:pos x="T8" y="T9"/>
                </a:cxn>
              </a:cxnLst>
              <a:rect l="0" t="0" r="r" b="b"/>
              <a:pathLst>
                <a:path w="39" h="26">
                  <a:moveTo>
                    <a:pt x="0" y="26"/>
                  </a:moveTo>
                  <a:lnTo>
                    <a:pt x="39" y="26"/>
                  </a:lnTo>
                  <a:lnTo>
                    <a:pt x="37" y="0"/>
                  </a:lnTo>
                  <a:lnTo>
                    <a:pt x="0"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1" name="Freeform 19"/>
            <p:cNvSpPr>
              <a:spLocks/>
            </p:cNvSpPr>
            <p:nvPr/>
          </p:nvSpPr>
          <p:spPr bwMode="auto">
            <a:xfrm>
              <a:off x="4562476" y="3730625"/>
              <a:ext cx="63500" cy="41275"/>
            </a:xfrm>
            <a:custGeom>
              <a:avLst/>
              <a:gdLst>
                <a:gd name="T0" fmla="*/ 1 w 40"/>
                <a:gd name="T1" fmla="*/ 26 h 26"/>
                <a:gd name="T2" fmla="*/ 40 w 40"/>
                <a:gd name="T3" fmla="*/ 26 h 26"/>
                <a:gd name="T4" fmla="*/ 37 w 40"/>
                <a:gd name="T5" fmla="*/ 0 h 26"/>
                <a:gd name="T6" fmla="*/ 0 w 40"/>
                <a:gd name="T7" fmla="*/ 0 h 26"/>
                <a:gd name="T8" fmla="*/ 1 w 40"/>
                <a:gd name="T9" fmla="*/ 26 h 26"/>
              </a:gdLst>
              <a:ahLst/>
              <a:cxnLst>
                <a:cxn ang="0">
                  <a:pos x="T0" y="T1"/>
                </a:cxn>
                <a:cxn ang="0">
                  <a:pos x="T2" y="T3"/>
                </a:cxn>
                <a:cxn ang="0">
                  <a:pos x="T4" y="T5"/>
                </a:cxn>
                <a:cxn ang="0">
                  <a:pos x="T6" y="T7"/>
                </a:cxn>
                <a:cxn ang="0">
                  <a:pos x="T8" y="T9"/>
                </a:cxn>
              </a:cxnLst>
              <a:rect l="0" t="0" r="r" b="b"/>
              <a:pathLst>
                <a:path w="40" h="26">
                  <a:moveTo>
                    <a:pt x="1" y="26"/>
                  </a:moveTo>
                  <a:lnTo>
                    <a:pt x="40" y="26"/>
                  </a:lnTo>
                  <a:lnTo>
                    <a:pt x="37" y="0"/>
                  </a:lnTo>
                  <a:lnTo>
                    <a:pt x="0" y="0"/>
                  </a:lnTo>
                  <a:lnTo>
                    <a:pt x="1"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2" name="Freeform 20"/>
            <p:cNvSpPr>
              <a:spLocks/>
            </p:cNvSpPr>
            <p:nvPr/>
          </p:nvSpPr>
          <p:spPr bwMode="auto">
            <a:xfrm>
              <a:off x="4214813" y="3730625"/>
              <a:ext cx="65088" cy="41275"/>
            </a:xfrm>
            <a:custGeom>
              <a:avLst/>
              <a:gdLst>
                <a:gd name="T0" fmla="*/ 41 w 41"/>
                <a:gd name="T1" fmla="*/ 0 h 26"/>
                <a:gd name="T2" fmla="*/ 4 w 41"/>
                <a:gd name="T3" fmla="*/ 0 h 26"/>
                <a:gd name="T4" fmla="*/ 0 w 41"/>
                <a:gd name="T5" fmla="*/ 26 h 26"/>
                <a:gd name="T6" fmla="*/ 39 w 41"/>
                <a:gd name="T7" fmla="*/ 26 h 26"/>
                <a:gd name="T8" fmla="*/ 41 w 41"/>
                <a:gd name="T9" fmla="*/ 0 h 26"/>
              </a:gdLst>
              <a:ahLst/>
              <a:cxnLst>
                <a:cxn ang="0">
                  <a:pos x="T0" y="T1"/>
                </a:cxn>
                <a:cxn ang="0">
                  <a:pos x="T2" y="T3"/>
                </a:cxn>
                <a:cxn ang="0">
                  <a:pos x="T4" y="T5"/>
                </a:cxn>
                <a:cxn ang="0">
                  <a:pos x="T6" y="T7"/>
                </a:cxn>
                <a:cxn ang="0">
                  <a:pos x="T8" y="T9"/>
                </a:cxn>
              </a:cxnLst>
              <a:rect l="0" t="0" r="r" b="b"/>
              <a:pathLst>
                <a:path w="41" h="26">
                  <a:moveTo>
                    <a:pt x="41" y="0"/>
                  </a:moveTo>
                  <a:lnTo>
                    <a:pt x="4" y="0"/>
                  </a:lnTo>
                  <a:lnTo>
                    <a:pt x="0" y="26"/>
                  </a:lnTo>
                  <a:lnTo>
                    <a:pt x="39" y="26"/>
                  </a:lnTo>
                  <a:lnTo>
                    <a:pt x="41"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3" name="Freeform 21"/>
            <p:cNvSpPr>
              <a:spLocks/>
            </p:cNvSpPr>
            <p:nvPr/>
          </p:nvSpPr>
          <p:spPr bwMode="auto">
            <a:xfrm>
              <a:off x="4135438" y="3781425"/>
              <a:ext cx="69850" cy="44450"/>
            </a:xfrm>
            <a:custGeom>
              <a:avLst/>
              <a:gdLst>
                <a:gd name="T0" fmla="*/ 0 w 44"/>
                <a:gd name="T1" fmla="*/ 28 h 28"/>
                <a:gd name="T2" fmla="*/ 40 w 44"/>
                <a:gd name="T3" fmla="*/ 28 h 28"/>
                <a:gd name="T4" fmla="*/ 44 w 44"/>
                <a:gd name="T5" fmla="*/ 0 h 28"/>
                <a:gd name="T6" fmla="*/ 6 w 44"/>
                <a:gd name="T7" fmla="*/ 0 h 28"/>
                <a:gd name="T8" fmla="*/ 0 w 44"/>
                <a:gd name="T9" fmla="*/ 28 h 28"/>
              </a:gdLst>
              <a:ahLst/>
              <a:cxnLst>
                <a:cxn ang="0">
                  <a:pos x="T0" y="T1"/>
                </a:cxn>
                <a:cxn ang="0">
                  <a:pos x="T2" y="T3"/>
                </a:cxn>
                <a:cxn ang="0">
                  <a:pos x="T4" y="T5"/>
                </a:cxn>
                <a:cxn ang="0">
                  <a:pos x="T6" y="T7"/>
                </a:cxn>
                <a:cxn ang="0">
                  <a:pos x="T8" y="T9"/>
                </a:cxn>
              </a:cxnLst>
              <a:rect l="0" t="0" r="r" b="b"/>
              <a:pathLst>
                <a:path w="44" h="28">
                  <a:moveTo>
                    <a:pt x="0" y="28"/>
                  </a:moveTo>
                  <a:lnTo>
                    <a:pt x="40" y="28"/>
                  </a:lnTo>
                  <a:lnTo>
                    <a:pt x="44" y="0"/>
                  </a:lnTo>
                  <a:lnTo>
                    <a:pt x="6"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4" name="Freeform 22"/>
            <p:cNvSpPr>
              <a:spLocks/>
            </p:cNvSpPr>
            <p:nvPr/>
          </p:nvSpPr>
          <p:spPr bwMode="auto">
            <a:xfrm>
              <a:off x="3992563" y="3781425"/>
              <a:ext cx="73025" cy="44450"/>
            </a:xfrm>
            <a:custGeom>
              <a:avLst/>
              <a:gdLst>
                <a:gd name="T0" fmla="*/ 46 w 46"/>
                <a:gd name="T1" fmla="*/ 0 h 28"/>
                <a:gd name="T2" fmla="*/ 7 w 46"/>
                <a:gd name="T3" fmla="*/ 0 h 28"/>
                <a:gd name="T4" fmla="*/ 0 w 46"/>
                <a:gd name="T5" fmla="*/ 28 h 28"/>
                <a:gd name="T6" fmla="*/ 40 w 46"/>
                <a:gd name="T7" fmla="*/ 28 h 28"/>
                <a:gd name="T8" fmla="*/ 46 w 46"/>
                <a:gd name="T9" fmla="*/ 0 h 28"/>
              </a:gdLst>
              <a:ahLst/>
              <a:cxnLst>
                <a:cxn ang="0">
                  <a:pos x="T0" y="T1"/>
                </a:cxn>
                <a:cxn ang="0">
                  <a:pos x="T2" y="T3"/>
                </a:cxn>
                <a:cxn ang="0">
                  <a:pos x="T4" y="T5"/>
                </a:cxn>
                <a:cxn ang="0">
                  <a:pos x="T6" y="T7"/>
                </a:cxn>
                <a:cxn ang="0">
                  <a:pos x="T8" y="T9"/>
                </a:cxn>
              </a:cxnLst>
              <a:rect l="0" t="0" r="r" b="b"/>
              <a:pathLst>
                <a:path w="46" h="28">
                  <a:moveTo>
                    <a:pt x="46" y="0"/>
                  </a:moveTo>
                  <a:lnTo>
                    <a:pt x="7" y="0"/>
                  </a:lnTo>
                  <a:lnTo>
                    <a:pt x="0" y="28"/>
                  </a:lnTo>
                  <a:lnTo>
                    <a:pt x="40" y="28"/>
                  </a:lnTo>
                  <a:lnTo>
                    <a:pt x="4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5" name="Freeform 23"/>
            <p:cNvSpPr>
              <a:spLocks/>
            </p:cNvSpPr>
            <p:nvPr/>
          </p:nvSpPr>
          <p:spPr bwMode="auto">
            <a:xfrm>
              <a:off x="4075113" y="3730625"/>
              <a:ext cx="69850" cy="41275"/>
            </a:xfrm>
            <a:custGeom>
              <a:avLst/>
              <a:gdLst>
                <a:gd name="T0" fmla="*/ 0 w 44"/>
                <a:gd name="T1" fmla="*/ 26 h 26"/>
                <a:gd name="T2" fmla="*/ 39 w 44"/>
                <a:gd name="T3" fmla="*/ 26 h 26"/>
                <a:gd name="T4" fmla="*/ 44 w 44"/>
                <a:gd name="T5" fmla="*/ 0 h 26"/>
                <a:gd name="T6" fmla="*/ 6 w 44"/>
                <a:gd name="T7" fmla="*/ 0 h 26"/>
                <a:gd name="T8" fmla="*/ 0 w 44"/>
                <a:gd name="T9" fmla="*/ 26 h 26"/>
              </a:gdLst>
              <a:ahLst/>
              <a:cxnLst>
                <a:cxn ang="0">
                  <a:pos x="T0" y="T1"/>
                </a:cxn>
                <a:cxn ang="0">
                  <a:pos x="T2" y="T3"/>
                </a:cxn>
                <a:cxn ang="0">
                  <a:pos x="T4" y="T5"/>
                </a:cxn>
                <a:cxn ang="0">
                  <a:pos x="T6" y="T7"/>
                </a:cxn>
                <a:cxn ang="0">
                  <a:pos x="T8" y="T9"/>
                </a:cxn>
              </a:cxnLst>
              <a:rect l="0" t="0" r="r" b="b"/>
              <a:pathLst>
                <a:path w="44" h="26">
                  <a:moveTo>
                    <a:pt x="0" y="26"/>
                  </a:moveTo>
                  <a:lnTo>
                    <a:pt x="39" y="26"/>
                  </a:lnTo>
                  <a:lnTo>
                    <a:pt x="44"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6" name="Freeform 24"/>
            <p:cNvSpPr>
              <a:spLocks/>
            </p:cNvSpPr>
            <p:nvPr/>
          </p:nvSpPr>
          <p:spPr bwMode="auto">
            <a:xfrm>
              <a:off x="4206876" y="3781425"/>
              <a:ext cx="68263" cy="44450"/>
            </a:xfrm>
            <a:custGeom>
              <a:avLst/>
              <a:gdLst>
                <a:gd name="T0" fmla="*/ 0 w 43"/>
                <a:gd name="T1" fmla="*/ 28 h 28"/>
                <a:gd name="T2" fmla="*/ 40 w 43"/>
                <a:gd name="T3" fmla="*/ 28 h 28"/>
                <a:gd name="T4" fmla="*/ 43 w 43"/>
                <a:gd name="T5" fmla="*/ 0 h 28"/>
                <a:gd name="T6" fmla="*/ 4 w 43"/>
                <a:gd name="T7" fmla="*/ 0 h 28"/>
                <a:gd name="T8" fmla="*/ 0 w 43"/>
                <a:gd name="T9" fmla="*/ 28 h 28"/>
              </a:gdLst>
              <a:ahLst/>
              <a:cxnLst>
                <a:cxn ang="0">
                  <a:pos x="T0" y="T1"/>
                </a:cxn>
                <a:cxn ang="0">
                  <a:pos x="T2" y="T3"/>
                </a:cxn>
                <a:cxn ang="0">
                  <a:pos x="T4" y="T5"/>
                </a:cxn>
                <a:cxn ang="0">
                  <a:pos x="T6" y="T7"/>
                </a:cxn>
                <a:cxn ang="0">
                  <a:pos x="T8" y="T9"/>
                </a:cxn>
              </a:cxnLst>
              <a:rect l="0" t="0" r="r" b="b"/>
              <a:pathLst>
                <a:path w="43" h="28">
                  <a:moveTo>
                    <a:pt x="0" y="28"/>
                  </a:moveTo>
                  <a:lnTo>
                    <a:pt x="40" y="28"/>
                  </a:lnTo>
                  <a:lnTo>
                    <a:pt x="43" y="0"/>
                  </a:lnTo>
                  <a:lnTo>
                    <a:pt x="4"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7" name="Freeform 25"/>
            <p:cNvSpPr>
              <a:spLocks/>
            </p:cNvSpPr>
            <p:nvPr/>
          </p:nvSpPr>
          <p:spPr bwMode="auto">
            <a:xfrm>
              <a:off x="4144963" y="3730625"/>
              <a:ext cx="66675" cy="41275"/>
            </a:xfrm>
            <a:custGeom>
              <a:avLst/>
              <a:gdLst>
                <a:gd name="T0" fmla="*/ 0 w 42"/>
                <a:gd name="T1" fmla="*/ 26 h 26"/>
                <a:gd name="T2" fmla="*/ 39 w 42"/>
                <a:gd name="T3" fmla="*/ 26 h 26"/>
                <a:gd name="T4" fmla="*/ 42 w 42"/>
                <a:gd name="T5" fmla="*/ 0 h 26"/>
                <a:gd name="T6" fmla="*/ 5 w 42"/>
                <a:gd name="T7" fmla="*/ 0 h 26"/>
                <a:gd name="T8" fmla="*/ 0 w 42"/>
                <a:gd name="T9" fmla="*/ 26 h 26"/>
              </a:gdLst>
              <a:ahLst/>
              <a:cxnLst>
                <a:cxn ang="0">
                  <a:pos x="T0" y="T1"/>
                </a:cxn>
                <a:cxn ang="0">
                  <a:pos x="T2" y="T3"/>
                </a:cxn>
                <a:cxn ang="0">
                  <a:pos x="T4" y="T5"/>
                </a:cxn>
                <a:cxn ang="0">
                  <a:pos x="T6" y="T7"/>
                </a:cxn>
                <a:cxn ang="0">
                  <a:pos x="T8" y="T9"/>
                </a:cxn>
              </a:cxnLst>
              <a:rect l="0" t="0" r="r" b="b"/>
              <a:pathLst>
                <a:path w="42" h="26">
                  <a:moveTo>
                    <a:pt x="0" y="26"/>
                  </a:moveTo>
                  <a:lnTo>
                    <a:pt x="39" y="26"/>
                  </a:lnTo>
                  <a:lnTo>
                    <a:pt x="42" y="0"/>
                  </a:lnTo>
                  <a:lnTo>
                    <a:pt x="5"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8" name="Freeform 26"/>
            <p:cNvSpPr>
              <a:spLocks/>
            </p:cNvSpPr>
            <p:nvPr/>
          </p:nvSpPr>
          <p:spPr bwMode="auto">
            <a:xfrm>
              <a:off x="4914901" y="3781425"/>
              <a:ext cx="187325" cy="44450"/>
            </a:xfrm>
            <a:custGeom>
              <a:avLst/>
              <a:gdLst>
                <a:gd name="T0" fmla="*/ 118 w 118"/>
                <a:gd name="T1" fmla="*/ 28 h 28"/>
                <a:gd name="T2" fmla="*/ 109 w 118"/>
                <a:gd name="T3" fmla="*/ 0 h 28"/>
                <a:gd name="T4" fmla="*/ 0 w 118"/>
                <a:gd name="T5" fmla="*/ 0 h 28"/>
                <a:gd name="T6" fmla="*/ 7 w 118"/>
                <a:gd name="T7" fmla="*/ 28 h 28"/>
                <a:gd name="T8" fmla="*/ 118 w 118"/>
                <a:gd name="T9" fmla="*/ 28 h 28"/>
              </a:gdLst>
              <a:ahLst/>
              <a:cxnLst>
                <a:cxn ang="0">
                  <a:pos x="T0" y="T1"/>
                </a:cxn>
                <a:cxn ang="0">
                  <a:pos x="T2" y="T3"/>
                </a:cxn>
                <a:cxn ang="0">
                  <a:pos x="T4" y="T5"/>
                </a:cxn>
                <a:cxn ang="0">
                  <a:pos x="T6" y="T7"/>
                </a:cxn>
                <a:cxn ang="0">
                  <a:pos x="T8" y="T9"/>
                </a:cxn>
              </a:cxnLst>
              <a:rect l="0" t="0" r="r" b="b"/>
              <a:pathLst>
                <a:path w="118" h="28">
                  <a:moveTo>
                    <a:pt x="118" y="28"/>
                  </a:moveTo>
                  <a:lnTo>
                    <a:pt x="109" y="0"/>
                  </a:lnTo>
                  <a:lnTo>
                    <a:pt x="0" y="0"/>
                  </a:lnTo>
                  <a:lnTo>
                    <a:pt x="7" y="28"/>
                  </a:lnTo>
                  <a:lnTo>
                    <a:pt x="118"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9" name="Freeform 27"/>
            <p:cNvSpPr>
              <a:spLocks/>
            </p:cNvSpPr>
            <p:nvPr/>
          </p:nvSpPr>
          <p:spPr bwMode="auto">
            <a:xfrm>
              <a:off x="4902201" y="3730625"/>
              <a:ext cx="69850" cy="41275"/>
            </a:xfrm>
            <a:custGeom>
              <a:avLst/>
              <a:gdLst>
                <a:gd name="T0" fmla="*/ 7 w 44"/>
                <a:gd name="T1" fmla="*/ 26 h 26"/>
                <a:gd name="T2" fmla="*/ 44 w 44"/>
                <a:gd name="T3" fmla="*/ 26 h 26"/>
                <a:gd name="T4" fmla="*/ 37 w 44"/>
                <a:gd name="T5" fmla="*/ 0 h 26"/>
                <a:gd name="T6" fmla="*/ 0 w 44"/>
                <a:gd name="T7" fmla="*/ 0 h 26"/>
                <a:gd name="T8" fmla="*/ 7 w 44"/>
                <a:gd name="T9" fmla="*/ 26 h 26"/>
              </a:gdLst>
              <a:ahLst/>
              <a:cxnLst>
                <a:cxn ang="0">
                  <a:pos x="T0" y="T1"/>
                </a:cxn>
                <a:cxn ang="0">
                  <a:pos x="T2" y="T3"/>
                </a:cxn>
                <a:cxn ang="0">
                  <a:pos x="T4" y="T5"/>
                </a:cxn>
                <a:cxn ang="0">
                  <a:pos x="T6" y="T7"/>
                </a:cxn>
                <a:cxn ang="0">
                  <a:pos x="T8" y="T9"/>
                </a:cxn>
              </a:cxnLst>
              <a:rect l="0" t="0" r="r" b="b"/>
              <a:pathLst>
                <a:path w="44" h="26">
                  <a:moveTo>
                    <a:pt x="7" y="26"/>
                  </a:moveTo>
                  <a:lnTo>
                    <a:pt x="44" y="26"/>
                  </a:lnTo>
                  <a:lnTo>
                    <a:pt x="37" y="0"/>
                  </a:lnTo>
                  <a:lnTo>
                    <a:pt x="0" y="0"/>
                  </a:lnTo>
                  <a:lnTo>
                    <a:pt x="7"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0" name="Freeform 28"/>
            <p:cNvSpPr>
              <a:spLocks/>
            </p:cNvSpPr>
            <p:nvPr/>
          </p:nvSpPr>
          <p:spPr bwMode="auto">
            <a:xfrm>
              <a:off x="3921126" y="3781425"/>
              <a:ext cx="74613" cy="44450"/>
            </a:xfrm>
            <a:custGeom>
              <a:avLst/>
              <a:gdLst>
                <a:gd name="T0" fmla="*/ 0 w 47"/>
                <a:gd name="T1" fmla="*/ 28 h 28"/>
                <a:gd name="T2" fmla="*/ 39 w 47"/>
                <a:gd name="T3" fmla="*/ 28 h 28"/>
                <a:gd name="T4" fmla="*/ 47 w 47"/>
                <a:gd name="T5" fmla="*/ 0 h 28"/>
                <a:gd name="T6" fmla="*/ 8 w 47"/>
                <a:gd name="T7" fmla="*/ 0 h 28"/>
                <a:gd name="T8" fmla="*/ 0 w 47"/>
                <a:gd name="T9" fmla="*/ 28 h 28"/>
              </a:gdLst>
              <a:ahLst/>
              <a:cxnLst>
                <a:cxn ang="0">
                  <a:pos x="T0" y="T1"/>
                </a:cxn>
                <a:cxn ang="0">
                  <a:pos x="T2" y="T3"/>
                </a:cxn>
                <a:cxn ang="0">
                  <a:pos x="T4" y="T5"/>
                </a:cxn>
                <a:cxn ang="0">
                  <a:pos x="T6" y="T7"/>
                </a:cxn>
                <a:cxn ang="0">
                  <a:pos x="T8" y="T9"/>
                </a:cxn>
              </a:cxnLst>
              <a:rect l="0" t="0" r="r" b="b"/>
              <a:pathLst>
                <a:path w="47" h="28">
                  <a:moveTo>
                    <a:pt x="0" y="28"/>
                  </a:moveTo>
                  <a:lnTo>
                    <a:pt x="39" y="28"/>
                  </a:lnTo>
                  <a:lnTo>
                    <a:pt x="47" y="0"/>
                  </a:lnTo>
                  <a:lnTo>
                    <a:pt x="8"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1" name="Freeform 29"/>
            <p:cNvSpPr>
              <a:spLocks/>
            </p:cNvSpPr>
            <p:nvPr/>
          </p:nvSpPr>
          <p:spPr bwMode="auto">
            <a:xfrm>
              <a:off x="4968876" y="3730625"/>
              <a:ext cx="73025" cy="41275"/>
            </a:xfrm>
            <a:custGeom>
              <a:avLst/>
              <a:gdLst>
                <a:gd name="T0" fmla="*/ 0 w 46"/>
                <a:gd name="T1" fmla="*/ 0 h 26"/>
                <a:gd name="T2" fmla="*/ 8 w 46"/>
                <a:gd name="T3" fmla="*/ 26 h 26"/>
                <a:gd name="T4" fmla="*/ 46 w 46"/>
                <a:gd name="T5" fmla="*/ 26 h 26"/>
                <a:gd name="T6" fmla="*/ 37 w 46"/>
                <a:gd name="T7" fmla="*/ 0 h 26"/>
                <a:gd name="T8" fmla="*/ 0 w 46"/>
                <a:gd name="T9" fmla="*/ 0 h 26"/>
              </a:gdLst>
              <a:ahLst/>
              <a:cxnLst>
                <a:cxn ang="0">
                  <a:pos x="T0" y="T1"/>
                </a:cxn>
                <a:cxn ang="0">
                  <a:pos x="T2" y="T3"/>
                </a:cxn>
                <a:cxn ang="0">
                  <a:pos x="T4" y="T5"/>
                </a:cxn>
                <a:cxn ang="0">
                  <a:pos x="T6" y="T7"/>
                </a:cxn>
                <a:cxn ang="0">
                  <a:pos x="T8" y="T9"/>
                </a:cxn>
              </a:cxnLst>
              <a:rect l="0" t="0" r="r" b="b"/>
              <a:pathLst>
                <a:path w="46" h="26">
                  <a:moveTo>
                    <a:pt x="0" y="0"/>
                  </a:moveTo>
                  <a:lnTo>
                    <a:pt x="8" y="26"/>
                  </a:lnTo>
                  <a:lnTo>
                    <a:pt x="46" y="26"/>
                  </a:lnTo>
                  <a:lnTo>
                    <a:pt x="37"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2" name="Freeform 30"/>
            <p:cNvSpPr>
              <a:spLocks/>
            </p:cNvSpPr>
            <p:nvPr/>
          </p:nvSpPr>
          <p:spPr bwMode="auto">
            <a:xfrm>
              <a:off x="4984751" y="3781425"/>
              <a:ext cx="76200" cy="44450"/>
            </a:xfrm>
            <a:custGeom>
              <a:avLst/>
              <a:gdLst>
                <a:gd name="T0" fmla="*/ 48 w 48"/>
                <a:gd name="T1" fmla="*/ 28 h 28"/>
                <a:gd name="T2" fmla="*/ 38 w 48"/>
                <a:gd name="T3" fmla="*/ 0 h 28"/>
                <a:gd name="T4" fmla="*/ 0 w 48"/>
                <a:gd name="T5" fmla="*/ 0 h 28"/>
                <a:gd name="T6" fmla="*/ 9 w 48"/>
                <a:gd name="T7" fmla="*/ 28 h 28"/>
                <a:gd name="T8" fmla="*/ 48 w 48"/>
                <a:gd name="T9" fmla="*/ 28 h 28"/>
              </a:gdLst>
              <a:ahLst/>
              <a:cxnLst>
                <a:cxn ang="0">
                  <a:pos x="T0" y="T1"/>
                </a:cxn>
                <a:cxn ang="0">
                  <a:pos x="T2" y="T3"/>
                </a:cxn>
                <a:cxn ang="0">
                  <a:pos x="T4" y="T5"/>
                </a:cxn>
                <a:cxn ang="0">
                  <a:pos x="T6" y="T7"/>
                </a:cxn>
                <a:cxn ang="0">
                  <a:pos x="T8" y="T9"/>
                </a:cxn>
              </a:cxnLst>
              <a:rect l="0" t="0" r="r" b="b"/>
              <a:pathLst>
                <a:path w="48" h="28">
                  <a:moveTo>
                    <a:pt x="48" y="28"/>
                  </a:moveTo>
                  <a:lnTo>
                    <a:pt x="38" y="0"/>
                  </a:lnTo>
                  <a:lnTo>
                    <a:pt x="0" y="0"/>
                  </a:lnTo>
                  <a:lnTo>
                    <a:pt x="9" y="28"/>
                  </a:lnTo>
                  <a:lnTo>
                    <a:pt x="48"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3" name="Freeform 31"/>
            <p:cNvSpPr>
              <a:spLocks/>
            </p:cNvSpPr>
            <p:nvPr/>
          </p:nvSpPr>
          <p:spPr bwMode="auto">
            <a:xfrm>
              <a:off x="4775201" y="3781425"/>
              <a:ext cx="71438" cy="44450"/>
            </a:xfrm>
            <a:custGeom>
              <a:avLst/>
              <a:gdLst>
                <a:gd name="T0" fmla="*/ 0 w 45"/>
                <a:gd name="T1" fmla="*/ 0 h 28"/>
                <a:gd name="T2" fmla="*/ 5 w 45"/>
                <a:gd name="T3" fmla="*/ 28 h 28"/>
                <a:gd name="T4" fmla="*/ 45 w 45"/>
                <a:gd name="T5" fmla="*/ 28 h 28"/>
                <a:gd name="T6" fmla="*/ 38 w 45"/>
                <a:gd name="T7" fmla="*/ 0 h 28"/>
                <a:gd name="T8" fmla="*/ 0 w 45"/>
                <a:gd name="T9" fmla="*/ 0 h 28"/>
              </a:gdLst>
              <a:ahLst/>
              <a:cxnLst>
                <a:cxn ang="0">
                  <a:pos x="T0" y="T1"/>
                </a:cxn>
                <a:cxn ang="0">
                  <a:pos x="T2" y="T3"/>
                </a:cxn>
                <a:cxn ang="0">
                  <a:pos x="T4" y="T5"/>
                </a:cxn>
                <a:cxn ang="0">
                  <a:pos x="T6" y="T7"/>
                </a:cxn>
                <a:cxn ang="0">
                  <a:pos x="T8" y="T9"/>
                </a:cxn>
              </a:cxnLst>
              <a:rect l="0" t="0" r="r" b="b"/>
              <a:pathLst>
                <a:path w="45" h="28">
                  <a:moveTo>
                    <a:pt x="0" y="0"/>
                  </a:moveTo>
                  <a:lnTo>
                    <a:pt x="5" y="28"/>
                  </a:lnTo>
                  <a:lnTo>
                    <a:pt x="45" y="28"/>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4" name="Freeform 32"/>
            <p:cNvSpPr>
              <a:spLocks/>
            </p:cNvSpPr>
            <p:nvPr/>
          </p:nvSpPr>
          <p:spPr bwMode="auto">
            <a:xfrm>
              <a:off x="4845051" y="3781425"/>
              <a:ext cx="73025" cy="44450"/>
            </a:xfrm>
            <a:custGeom>
              <a:avLst/>
              <a:gdLst>
                <a:gd name="T0" fmla="*/ 46 w 46"/>
                <a:gd name="T1" fmla="*/ 28 h 28"/>
                <a:gd name="T2" fmla="*/ 39 w 46"/>
                <a:gd name="T3" fmla="*/ 0 h 28"/>
                <a:gd name="T4" fmla="*/ 0 w 46"/>
                <a:gd name="T5" fmla="*/ 0 h 28"/>
                <a:gd name="T6" fmla="*/ 6 w 46"/>
                <a:gd name="T7" fmla="*/ 28 h 28"/>
                <a:gd name="T8" fmla="*/ 46 w 46"/>
                <a:gd name="T9" fmla="*/ 28 h 28"/>
              </a:gdLst>
              <a:ahLst/>
              <a:cxnLst>
                <a:cxn ang="0">
                  <a:pos x="T0" y="T1"/>
                </a:cxn>
                <a:cxn ang="0">
                  <a:pos x="T2" y="T3"/>
                </a:cxn>
                <a:cxn ang="0">
                  <a:pos x="T4" y="T5"/>
                </a:cxn>
                <a:cxn ang="0">
                  <a:pos x="T6" y="T7"/>
                </a:cxn>
                <a:cxn ang="0">
                  <a:pos x="T8" y="T9"/>
                </a:cxn>
              </a:cxnLst>
              <a:rect l="0" t="0" r="r" b="b"/>
              <a:pathLst>
                <a:path w="46" h="28">
                  <a:moveTo>
                    <a:pt x="46" y="28"/>
                  </a:moveTo>
                  <a:lnTo>
                    <a:pt x="39" y="0"/>
                  </a:lnTo>
                  <a:lnTo>
                    <a:pt x="0" y="0"/>
                  </a:lnTo>
                  <a:lnTo>
                    <a:pt x="6" y="28"/>
                  </a:lnTo>
                  <a:lnTo>
                    <a:pt x="46"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5" name="Freeform 33"/>
            <p:cNvSpPr>
              <a:spLocks/>
            </p:cNvSpPr>
            <p:nvPr/>
          </p:nvSpPr>
          <p:spPr bwMode="auto">
            <a:xfrm>
              <a:off x="4705351" y="3781425"/>
              <a:ext cx="68263" cy="44450"/>
            </a:xfrm>
            <a:custGeom>
              <a:avLst/>
              <a:gdLst>
                <a:gd name="T0" fmla="*/ 0 w 43"/>
                <a:gd name="T1" fmla="*/ 0 h 28"/>
                <a:gd name="T2" fmla="*/ 3 w 43"/>
                <a:gd name="T3" fmla="*/ 28 h 28"/>
                <a:gd name="T4" fmla="*/ 43 w 43"/>
                <a:gd name="T5" fmla="*/ 28 h 28"/>
                <a:gd name="T6" fmla="*/ 38 w 43"/>
                <a:gd name="T7" fmla="*/ 0 h 28"/>
                <a:gd name="T8" fmla="*/ 0 w 43"/>
                <a:gd name="T9" fmla="*/ 0 h 28"/>
              </a:gdLst>
              <a:ahLst/>
              <a:cxnLst>
                <a:cxn ang="0">
                  <a:pos x="T0" y="T1"/>
                </a:cxn>
                <a:cxn ang="0">
                  <a:pos x="T2" y="T3"/>
                </a:cxn>
                <a:cxn ang="0">
                  <a:pos x="T4" y="T5"/>
                </a:cxn>
                <a:cxn ang="0">
                  <a:pos x="T6" y="T7"/>
                </a:cxn>
                <a:cxn ang="0">
                  <a:pos x="T8" y="T9"/>
                </a:cxn>
              </a:cxnLst>
              <a:rect l="0" t="0" r="r" b="b"/>
              <a:pathLst>
                <a:path w="43" h="28">
                  <a:moveTo>
                    <a:pt x="0" y="0"/>
                  </a:moveTo>
                  <a:lnTo>
                    <a:pt x="3" y="28"/>
                  </a:lnTo>
                  <a:lnTo>
                    <a:pt x="43" y="28"/>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6" name="Freeform 34"/>
            <p:cNvSpPr>
              <a:spLocks/>
            </p:cNvSpPr>
            <p:nvPr/>
          </p:nvSpPr>
          <p:spPr bwMode="auto">
            <a:xfrm>
              <a:off x="4833938" y="3730625"/>
              <a:ext cx="69850" cy="41275"/>
            </a:xfrm>
            <a:custGeom>
              <a:avLst/>
              <a:gdLst>
                <a:gd name="T0" fmla="*/ 6 w 44"/>
                <a:gd name="T1" fmla="*/ 26 h 26"/>
                <a:gd name="T2" fmla="*/ 44 w 44"/>
                <a:gd name="T3" fmla="*/ 26 h 26"/>
                <a:gd name="T4" fmla="*/ 37 w 44"/>
                <a:gd name="T5" fmla="*/ 0 h 26"/>
                <a:gd name="T6" fmla="*/ 0 w 44"/>
                <a:gd name="T7" fmla="*/ 0 h 26"/>
                <a:gd name="T8" fmla="*/ 6 w 44"/>
                <a:gd name="T9" fmla="*/ 26 h 26"/>
              </a:gdLst>
              <a:ahLst/>
              <a:cxnLst>
                <a:cxn ang="0">
                  <a:pos x="T0" y="T1"/>
                </a:cxn>
                <a:cxn ang="0">
                  <a:pos x="T2" y="T3"/>
                </a:cxn>
                <a:cxn ang="0">
                  <a:pos x="T4" y="T5"/>
                </a:cxn>
                <a:cxn ang="0">
                  <a:pos x="T6" y="T7"/>
                </a:cxn>
                <a:cxn ang="0">
                  <a:pos x="T8" y="T9"/>
                </a:cxn>
              </a:cxnLst>
              <a:rect l="0" t="0" r="r" b="b"/>
              <a:pathLst>
                <a:path w="44" h="26">
                  <a:moveTo>
                    <a:pt x="6" y="26"/>
                  </a:moveTo>
                  <a:lnTo>
                    <a:pt x="44" y="26"/>
                  </a:lnTo>
                  <a:lnTo>
                    <a:pt x="37" y="0"/>
                  </a:lnTo>
                  <a:lnTo>
                    <a:pt x="0" y="0"/>
                  </a:lnTo>
                  <a:lnTo>
                    <a:pt x="6"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7" name="Freeform 35"/>
            <p:cNvSpPr>
              <a:spLocks/>
            </p:cNvSpPr>
            <p:nvPr/>
          </p:nvSpPr>
          <p:spPr bwMode="auto">
            <a:xfrm>
              <a:off x="4699001" y="3730625"/>
              <a:ext cx="65088" cy="41275"/>
            </a:xfrm>
            <a:custGeom>
              <a:avLst/>
              <a:gdLst>
                <a:gd name="T0" fmla="*/ 3 w 41"/>
                <a:gd name="T1" fmla="*/ 26 h 26"/>
                <a:gd name="T2" fmla="*/ 41 w 41"/>
                <a:gd name="T3" fmla="*/ 26 h 26"/>
                <a:gd name="T4" fmla="*/ 37 w 41"/>
                <a:gd name="T5" fmla="*/ 0 h 26"/>
                <a:gd name="T6" fmla="*/ 0 w 41"/>
                <a:gd name="T7" fmla="*/ 0 h 26"/>
                <a:gd name="T8" fmla="*/ 3 w 41"/>
                <a:gd name="T9" fmla="*/ 26 h 26"/>
              </a:gdLst>
              <a:ahLst/>
              <a:cxnLst>
                <a:cxn ang="0">
                  <a:pos x="T0" y="T1"/>
                </a:cxn>
                <a:cxn ang="0">
                  <a:pos x="T2" y="T3"/>
                </a:cxn>
                <a:cxn ang="0">
                  <a:pos x="T4" y="T5"/>
                </a:cxn>
                <a:cxn ang="0">
                  <a:pos x="T6" y="T7"/>
                </a:cxn>
                <a:cxn ang="0">
                  <a:pos x="T8" y="T9"/>
                </a:cxn>
              </a:cxnLst>
              <a:rect l="0" t="0" r="r" b="b"/>
              <a:pathLst>
                <a:path w="41" h="26">
                  <a:moveTo>
                    <a:pt x="3" y="26"/>
                  </a:moveTo>
                  <a:lnTo>
                    <a:pt x="41" y="26"/>
                  </a:lnTo>
                  <a:lnTo>
                    <a:pt x="37"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8" name="Freeform 36"/>
            <p:cNvSpPr>
              <a:spLocks/>
            </p:cNvSpPr>
            <p:nvPr/>
          </p:nvSpPr>
          <p:spPr bwMode="auto">
            <a:xfrm>
              <a:off x="4629151" y="3730625"/>
              <a:ext cx="66675" cy="41275"/>
            </a:xfrm>
            <a:custGeom>
              <a:avLst/>
              <a:gdLst>
                <a:gd name="T0" fmla="*/ 3 w 42"/>
                <a:gd name="T1" fmla="*/ 26 h 26"/>
                <a:gd name="T2" fmla="*/ 42 w 42"/>
                <a:gd name="T3" fmla="*/ 26 h 26"/>
                <a:gd name="T4" fmla="*/ 38 w 42"/>
                <a:gd name="T5" fmla="*/ 0 h 26"/>
                <a:gd name="T6" fmla="*/ 0 w 42"/>
                <a:gd name="T7" fmla="*/ 0 h 26"/>
                <a:gd name="T8" fmla="*/ 3 w 42"/>
                <a:gd name="T9" fmla="*/ 26 h 26"/>
              </a:gdLst>
              <a:ahLst/>
              <a:cxnLst>
                <a:cxn ang="0">
                  <a:pos x="T0" y="T1"/>
                </a:cxn>
                <a:cxn ang="0">
                  <a:pos x="T2" y="T3"/>
                </a:cxn>
                <a:cxn ang="0">
                  <a:pos x="T4" y="T5"/>
                </a:cxn>
                <a:cxn ang="0">
                  <a:pos x="T6" y="T7"/>
                </a:cxn>
                <a:cxn ang="0">
                  <a:pos x="T8" y="T9"/>
                </a:cxn>
              </a:cxnLst>
              <a:rect l="0" t="0" r="r" b="b"/>
              <a:pathLst>
                <a:path w="42" h="26">
                  <a:moveTo>
                    <a:pt x="3" y="26"/>
                  </a:moveTo>
                  <a:lnTo>
                    <a:pt x="42" y="26"/>
                  </a:lnTo>
                  <a:lnTo>
                    <a:pt x="38"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9" name="Freeform 37"/>
            <p:cNvSpPr>
              <a:spLocks/>
            </p:cNvSpPr>
            <p:nvPr/>
          </p:nvSpPr>
          <p:spPr bwMode="auto">
            <a:xfrm>
              <a:off x="4635501" y="3781425"/>
              <a:ext cx="66675" cy="44450"/>
            </a:xfrm>
            <a:custGeom>
              <a:avLst/>
              <a:gdLst>
                <a:gd name="T0" fmla="*/ 2 w 42"/>
                <a:gd name="T1" fmla="*/ 28 h 28"/>
                <a:gd name="T2" fmla="*/ 42 w 42"/>
                <a:gd name="T3" fmla="*/ 28 h 28"/>
                <a:gd name="T4" fmla="*/ 38 w 42"/>
                <a:gd name="T5" fmla="*/ 0 h 28"/>
                <a:gd name="T6" fmla="*/ 0 w 42"/>
                <a:gd name="T7" fmla="*/ 0 h 28"/>
                <a:gd name="T8" fmla="*/ 2 w 42"/>
                <a:gd name="T9" fmla="*/ 28 h 28"/>
              </a:gdLst>
              <a:ahLst/>
              <a:cxnLst>
                <a:cxn ang="0">
                  <a:pos x="T0" y="T1"/>
                </a:cxn>
                <a:cxn ang="0">
                  <a:pos x="T2" y="T3"/>
                </a:cxn>
                <a:cxn ang="0">
                  <a:pos x="T4" y="T5"/>
                </a:cxn>
                <a:cxn ang="0">
                  <a:pos x="T6" y="T7"/>
                </a:cxn>
                <a:cxn ang="0">
                  <a:pos x="T8" y="T9"/>
                </a:cxn>
              </a:cxnLst>
              <a:rect l="0" t="0" r="r" b="b"/>
              <a:pathLst>
                <a:path w="42" h="28">
                  <a:moveTo>
                    <a:pt x="2" y="28"/>
                  </a:moveTo>
                  <a:lnTo>
                    <a:pt x="42" y="28"/>
                  </a:lnTo>
                  <a:lnTo>
                    <a:pt x="38" y="0"/>
                  </a:lnTo>
                  <a:lnTo>
                    <a:pt x="0" y="0"/>
                  </a:lnTo>
                  <a:lnTo>
                    <a:pt x="2"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0" name="Freeform 38"/>
            <p:cNvSpPr>
              <a:spLocks/>
            </p:cNvSpPr>
            <p:nvPr/>
          </p:nvSpPr>
          <p:spPr bwMode="auto">
            <a:xfrm>
              <a:off x="4564063" y="3781425"/>
              <a:ext cx="65088" cy="44450"/>
            </a:xfrm>
            <a:custGeom>
              <a:avLst/>
              <a:gdLst>
                <a:gd name="T0" fmla="*/ 2 w 41"/>
                <a:gd name="T1" fmla="*/ 28 h 28"/>
                <a:gd name="T2" fmla="*/ 41 w 41"/>
                <a:gd name="T3" fmla="*/ 28 h 28"/>
                <a:gd name="T4" fmla="*/ 39 w 41"/>
                <a:gd name="T5" fmla="*/ 0 h 28"/>
                <a:gd name="T6" fmla="*/ 0 w 41"/>
                <a:gd name="T7" fmla="*/ 0 h 28"/>
                <a:gd name="T8" fmla="*/ 2 w 41"/>
                <a:gd name="T9" fmla="*/ 28 h 28"/>
              </a:gdLst>
              <a:ahLst/>
              <a:cxnLst>
                <a:cxn ang="0">
                  <a:pos x="T0" y="T1"/>
                </a:cxn>
                <a:cxn ang="0">
                  <a:pos x="T2" y="T3"/>
                </a:cxn>
                <a:cxn ang="0">
                  <a:pos x="T4" y="T5"/>
                </a:cxn>
                <a:cxn ang="0">
                  <a:pos x="T6" y="T7"/>
                </a:cxn>
                <a:cxn ang="0">
                  <a:pos x="T8" y="T9"/>
                </a:cxn>
              </a:cxnLst>
              <a:rect l="0" t="0" r="r" b="b"/>
              <a:pathLst>
                <a:path w="41" h="28">
                  <a:moveTo>
                    <a:pt x="2" y="28"/>
                  </a:moveTo>
                  <a:lnTo>
                    <a:pt x="41" y="28"/>
                  </a:lnTo>
                  <a:lnTo>
                    <a:pt x="39" y="0"/>
                  </a:lnTo>
                  <a:lnTo>
                    <a:pt x="0" y="0"/>
                  </a:lnTo>
                  <a:lnTo>
                    <a:pt x="2"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1" name="Freeform 39"/>
            <p:cNvSpPr>
              <a:spLocks/>
            </p:cNvSpPr>
            <p:nvPr/>
          </p:nvSpPr>
          <p:spPr bwMode="auto">
            <a:xfrm>
              <a:off x="4765676" y="3730625"/>
              <a:ext cx="68263" cy="41275"/>
            </a:xfrm>
            <a:custGeom>
              <a:avLst/>
              <a:gdLst>
                <a:gd name="T0" fmla="*/ 5 w 43"/>
                <a:gd name="T1" fmla="*/ 26 h 26"/>
                <a:gd name="T2" fmla="*/ 43 w 43"/>
                <a:gd name="T3" fmla="*/ 26 h 26"/>
                <a:gd name="T4" fmla="*/ 37 w 43"/>
                <a:gd name="T5" fmla="*/ 0 h 26"/>
                <a:gd name="T6" fmla="*/ 0 w 43"/>
                <a:gd name="T7" fmla="*/ 0 h 26"/>
                <a:gd name="T8" fmla="*/ 5 w 43"/>
                <a:gd name="T9" fmla="*/ 26 h 26"/>
              </a:gdLst>
              <a:ahLst/>
              <a:cxnLst>
                <a:cxn ang="0">
                  <a:pos x="T0" y="T1"/>
                </a:cxn>
                <a:cxn ang="0">
                  <a:pos x="T2" y="T3"/>
                </a:cxn>
                <a:cxn ang="0">
                  <a:pos x="T4" y="T5"/>
                </a:cxn>
                <a:cxn ang="0">
                  <a:pos x="T6" y="T7"/>
                </a:cxn>
                <a:cxn ang="0">
                  <a:pos x="T8" y="T9"/>
                </a:cxn>
              </a:cxnLst>
              <a:rect l="0" t="0" r="r" b="b"/>
              <a:pathLst>
                <a:path w="43" h="26">
                  <a:moveTo>
                    <a:pt x="5" y="26"/>
                  </a:moveTo>
                  <a:lnTo>
                    <a:pt x="43" y="26"/>
                  </a:lnTo>
                  <a:lnTo>
                    <a:pt x="37" y="0"/>
                  </a:lnTo>
                  <a:lnTo>
                    <a:pt x="0" y="0"/>
                  </a:lnTo>
                  <a:lnTo>
                    <a:pt x="5"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2" name="Freeform 40"/>
            <p:cNvSpPr>
              <a:spLocks/>
            </p:cNvSpPr>
            <p:nvPr/>
          </p:nvSpPr>
          <p:spPr bwMode="auto">
            <a:xfrm>
              <a:off x="5037138" y="3730625"/>
              <a:ext cx="76200" cy="41275"/>
            </a:xfrm>
            <a:custGeom>
              <a:avLst/>
              <a:gdLst>
                <a:gd name="T0" fmla="*/ 9 w 48"/>
                <a:gd name="T1" fmla="*/ 26 h 26"/>
                <a:gd name="T2" fmla="*/ 48 w 48"/>
                <a:gd name="T3" fmla="*/ 26 h 26"/>
                <a:gd name="T4" fmla="*/ 38 w 48"/>
                <a:gd name="T5" fmla="*/ 0 h 26"/>
                <a:gd name="T6" fmla="*/ 0 w 48"/>
                <a:gd name="T7" fmla="*/ 0 h 26"/>
                <a:gd name="T8" fmla="*/ 9 w 48"/>
                <a:gd name="T9" fmla="*/ 26 h 26"/>
              </a:gdLst>
              <a:ahLst/>
              <a:cxnLst>
                <a:cxn ang="0">
                  <a:pos x="T0" y="T1"/>
                </a:cxn>
                <a:cxn ang="0">
                  <a:pos x="T2" y="T3"/>
                </a:cxn>
                <a:cxn ang="0">
                  <a:pos x="T4" y="T5"/>
                </a:cxn>
                <a:cxn ang="0">
                  <a:pos x="T6" y="T7"/>
                </a:cxn>
                <a:cxn ang="0">
                  <a:pos x="T8" y="T9"/>
                </a:cxn>
              </a:cxnLst>
              <a:rect l="0" t="0" r="r" b="b"/>
              <a:pathLst>
                <a:path w="48" h="26">
                  <a:moveTo>
                    <a:pt x="9" y="26"/>
                  </a:moveTo>
                  <a:lnTo>
                    <a:pt x="48" y="26"/>
                  </a:lnTo>
                  <a:lnTo>
                    <a:pt x="38" y="0"/>
                  </a:lnTo>
                  <a:lnTo>
                    <a:pt x="0" y="0"/>
                  </a:lnTo>
                  <a:lnTo>
                    <a:pt x="9"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3" name="Freeform 41"/>
            <p:cNvSpPr>
              <a:spLocks/>
            </p:cNvSpPr>
            <p:nvPr/>
          </p:nvSpPr>
          <p:spPr bwMode="auto">
            <a:xfrm>
              <a:off x="4349751" y="3835400"/>
              <a:ext cx="136525" cy="46038"/>
            </a:xfrm>
            <a:custGeom>
              <a:avLst/>
              <a:gdLst>
                <a:gd name="T0" fmla="*/ 86 w 86"/>
                <a:gd name="T1" fmla="*/ 0 h 29"/>
                <a:gd name="T2" fmla="*/ 1 w 86"/>
                <a:gd name="T3" fmla="*/ 0 h 29"/>
                <a:gd name="T4" fmla="*/ 0 w 86"/>
                <a:gd name="T5" fmla="*/ 29 h 29"/>
                <a:gd name="T6" fmla="*/ 86 w 86"/>
                <a:gd name="T7" fmla="*/ 29 h 29"/>
                <a:gd name="T8" fmla="*/ 86 w 86"/>
                <a:gd name="T9" fmla="*/ 0 h 29"/>
              </a:gdLst>
              <a:ahLst/>
              <a:cxnLst>
                <a:cxn ang="0">
                  <a:pos x="T0" y="T1"/>
                </a:cxn>
                <a:cxn ang="0">
                  <a:pos x="T2" y="T3"/>
                </a:cxn>
                <a:cxn ang="0">
                  <a:pos x="T4" y="T5"/>
                </a:cxn>
                <a:cxn ang="0">
                  <a:pos x="T6" y="T7"/>
                </a:cxn>
                <a:cxn ang="0">
                  <a:pos x="T8" y="T9"/>
                </a:cxn>
              </a:cxnLst>
              <a:rect l="0" t="0" r="r" b="b"/>
              <a:pathLst>
                <a:path w="86" h="29">
                  <a:moveTo>
                    <a:pt x="86" y="0"/>
                  </a:moveTo>
                  <a:lnTo>
                    <a:pt x="1" y="0"/>
                  </a:lnTo>
                  <a:lnTo>
                    <a:pt x="0" y="29"/>
                  </a:lnTo>
                  <a:lnTo>
                    <a:pt x="86" y="29"/>
                  </a:lnTo>
                  <a:lnTo>
                    <a:pt x="8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4" name="Freeform 42"/>
            <p:cNvSpPr>
              <a:spLocks/>
            </p:cNvSpPr>
            <p:nvPr/>
          </p:nvSpPr>
          <p:spPr bwMode="auto">
            <a:xfrm>
              <a:off x="4638676" y="3835400"/>
              <a:ext cx="69850" cy="46038"/>
            </a:xfrm>
            <a:custGeom>
              <a:avLst/>
              <a:gdLst>
                <a:gd name="T0" fmla="*/ 40 w 44"/>
                <a:gd name="T1" fmla="*/ 0 h 29"/>
                <a:gd name="T2" fmla="*/ 0 w 44"/>
                <a:gd name="T3" fmla="*/ 0 h 29"/>
                <a:gd name="T4" fmla="*/ 3 w 44"/>
                <a:gd name="T5" fmla="*/ 29 h 29"/>
                <a:gd name="T6" fmla="*/ 44 w 44"/>
                <a:gd name="T7" fmla="*/ 29 h 29"/>
                <a:gd name="T8" fmla="*/ 40 w 44"/>
                <a:gd name="T9" fmla="*/ 0 h 29"/>
              </a:gdLst>
              <a:ahLst/>
              <a:cxnLst>
                <a:cxn ang="0">
                  <a:pos x="T0" y="T1"/>
                </a:cxn>
                <a:cxn ang="0">
                  <a:pos x="T2" y="T3"/>
                </a:cxn>
                <a:cxn ang="0">
                  <a:pos x="T4" y="T5"/>
                </a:cxn>
                <a:cxn ang="0">
                  <a:pos x="T6" y="T7"/>
                </a:cxn>
                <a:cxn ang="0">
                  <a:pos x="T8" y="T9"/>
                </a:cxn>
              </a:cxnLst>
              <a:rect l="0" t="0" r="r" b="b"/>
              <a:pathLst>
                <a:path w="44" h="29">
                  <a:moveTo>
                    <a:pt x="40" y="0"/>
                  </a:moveTo>
                  <a:lnTo>
                    <a:pt x="0" y="0"/>
                  </a:lnTo>
                  <a:lnTo>
                    <a:pt x="3" y="29"/>
                  </a:lnTo>
                  <a:lnTo>
                    <a:pt x="44"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5" name="Freeform 43"/>
            <p:cNvSpPr>
              <a:spLocks/>
            </p:cNvSpPr>
            <p:nvPr/>
          </p:nvSpPr>
          <p:spPr bwMode="auto">
            <a:xfrm>
              <a:off x="4784726" y="3835400"/>
              <a:ext cx="73025" cy="46038"/>
            </a:xfrm>
            <a:custGeom>
              <a:avLst/>
              <a:gdLst>
                <a:gd name="T0" fmla="*/ 39 w 46"/>
                <a:gd name="T1" fmla="*/ 0 h 29"/>
                <a:gd name="T2" fmla="*/ 0 w 46"/>
                <a:gd name="T3" fmla="*/ 0 h 29"/>
                <a:gd name="T4" fmla="*/ 5 w 46"/>
                <a:gd name="T5" fmla="*/ 29 h 29"/>
                <a:gd name="T6" fmla="*/ 46 w 46"/>
                <a:gd name="T7" fmla="*/ 29 h 29"/>
                <a:gd name="T8" fmla="*/ 39 w 46"/>
                <a:gd name="T9" fmla="*/ 0 h 29"/>
              </a:gdLst>
              <a:ahLst/>
              <a:cxnLst>
                <a:cxn ang="0">
                  <a:pos x="T0" y="T1"/>
                </a:cxn>
                <a:cxn ang="0">
                  <a:pos x="T2" y="T3"/>
                </a:cxn>
                <a:cxn ang="0">
                  <a:pos x="T4" y="T5"/>
                </a:cxn>
                <a:cxn ang="0">
                  <a:pos x="T6" y="T7"/>
                </a:cxn>
                <a:cxn ang="0">
                  <a:pos x="T8" y="T9"/>
                </a:cxn>
              </a:cxnLst>
              <a:rect l="0" t="0" r="r" b="b"/>
              <a:pathLst>
                <a:path w="46" h="29">
                  <a:moveTo>
                    <a:pt x="39" y="0"/>
                  </a:moveTo>
                  <a:lnTo>
                    <a:pt x="0" y="0"/>
                  </a:lnTo>
                  <a:lnTo>
                    <a:pt x="5" y="29"/>
                  </a:lnTo>
                  <a:lnTo>
                    <a:pt x="46" y="29"/>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6" name="Freeform 44"/>
            <p:cNvSpPr>
              <a:spLocks/>
            </p:cNvSpPr>
            <p:nvPr/>
          </p:nvSpPr>
          <p:spPr bwMode="auto">
            <a:xfrm>
              <a:off x="4494213" y="3835400"/>
              <a:ext cx="66675" cy="46038"/>
            </a:xfrm>
            <a:custGeom>
              <a:avLst/>
              <a:gdLst>
                <a:gd name="T0" fmla="*/ 40 w 42"/>
                <a:gd name="T1" fmla="*/ 0 h 29"/>
                <a:gd name="T2" fmla="*/ 0 w 42"/>
                <a:gd name="T3" fmla="*/ 0 h 29"/>
                <a:gd name="T4" fmla="*/ 0 w 42"/>
                <a:gd name="T5" fmla="*/ 29 h 29"/>
                <a:gd name="T6" fmla="*/ 42 w 42"/>
                <a:gd name="T7" fmla="*/ 29 h 29"/>
                <a:gd name="T8" fmla="*/ 40 w 42"/>
                <a:gd name="T9" fmla="*/ 0 h 29"/>
              </a:gdLst>
              <a:ahLst/>
              <a:cxnLst>
                <a:cxn ang="0">
                  <a:pos x="T0" y="T1"/>
                </a:cxn>
                <a:cxn ang="0">
                  <a:pos x="T2" y="T3"/>
                </a:cxn>
                <a:cxn ang="0">
                  <a:pos x="T4" y="T5"/>
                </a:cxn>
                <a:cxn ang="0">
                  <a:pos x="T6" y="T7"/>
                </a:cxn>
                <a:cxn ang="0">
                  <a:pos x="T8" y="T9"/>
                </a:cxn>
              </a:cxnLst>
              <a:rect l="0" t="0" r="r" b="b"/>
              <a:pathLst>
                <a:path w="42" h="29">
                  <a:moveTo>
                    <a:pt x="40" y="0"/>
                  </a:moveTo>
                  <a:lnTo>
                    <a:pt x="0" y="0"/>
                  </a:lnTo>
                  <a:lnTo>
                    <a:pt x="0" y="29"/>
                  </a:lnTo>
                  <a:lnTo>
                    <a:pt x="42"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7" name="Freeform 45"/>
            <p:cNvSpPr>
              <a:spLocks/>
            </p:cNvSpPr>
            <p:nvPr/>
          </p:nvSpPr>
          <p:spPr bwMode="auto">
            <a:xfrm>
              <a:off x="4567238" y="3835400"/>
              <a:ext cx="68263" cy="46038"/>
            </a:xfrm>
            <a:custGeom>
              <a:avLst/>
              <a:gdLst>
                <a:gd name="T0" fmla="*/ 40 w 43"/>
                <a:gd name="T1" fmla="*/ 0 h 29"/>
                <a:gd name="T2" fmla="*/ 0 w 43"/>
                <a:gd name="T3" fmla="*/ 0 h 29"/>
                <a:gd name="T4" fmla="*/ 1 w 43"/>
                <a:gd name="T5" fmla="*/ 29 h 29"/>
                <a:gd name="T6" fmla="*/ 43 w 43"/>
                <a:gd name="T7" fmla="*/ 29 h 29"/>
                <a:gd name="T8" fmla="*/ 40 w 43"/>
                <a:gd name="T9" fmla="*/ 0 h 29"/>
              </a:gdLst>
              <a:ahLst/>
              <a:cxnLst>
                <a:cxn ang="0">
                  <a:pos x="T0" y="T1"/>
                </a:cxn>
                <a:cxn ang="0">
                  <a:pos x="T2" y="T3"/>
                </a:cxn>
                <a:cxn ang="0">
                  <a:pos x="T4" y="T5"/>
                </a:cxn>
                <a:cxn ang="0">
                  <a:pos x="T6" y="T7"/>
                </a:cxn>
                <a:cxn ang="0">
                  <a:pos x="T8" y="T9"/>
                </a:cxn>
              </a:cxnLst>
              <a:rect l="0" t="0" r="r" b="b"/>
              <a:pathLst>
                <a:path w="43" h="29">
                  <a:moveTo>
                    <a:pt x="40" y="0"/>
                  </a:moveTo>
                  <a:lnTo>
                    <a:pt x="0" y="0"/>
                  </a:lnTo>
                  <a:lnTo>
                    <a:pt x="1" y="29"/>
                  </a:lnTo>
                  <a:lnTo>
                    <a:pt x="43"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8" name="Freeform 46"/>
            <p:cNvSpPr>
              <a:spLocks/>
            </p:cNvSpPr>
            <p:nvPr/>
          </p:nvSpPr>
          <p:spPr bwMode="auto">
            <a:xfrm>
              <a:off x="4856163" y="3835400"/>
              <a:ext cx="76200" cy="46038"/>
            </a:xfrm>
            <a:custGeom>
              <a:avLst/>
              <a:gdLst>
                <a:gd name="T0" fmla="*/ 40 w 48"/>
                <a:gd name="T1" fmla="*/ 0 h 29"/>
                <a:gd name="T2" fmla="*/ 0 w 48"/>
                <a:gd name="T3" fmla="*/ 0 h 29"/>
                <a:gd name="T4" fmla="*/ 7 w 48"/>
                <a:gd name="T5" fmla="*/ 29 h 29"/>
                <a:gd name="T6" fmla="*/ 48 w 48"/>
                <a:gd name="T7" fmla="*/ 29 h 29"/>
                <a:gd name="T8" fmla="*/ 40 w 48"/>
                <a:gd name="T9" fmla="*/ 0 h 29"/>
              </a:gdLst>
              <a:ahLst/>
              <a:cxnLst>
                <a:cxn ang="0">
                  <a:pos x="T0" y="T1"/>
                </a:cxn>
                <a:cxn ang="0">
                  <a:pos x="T2" y="T3"/>
                </a:cxn>
                <a:cxn ang="0">
                  <a:pos x="T4" y="T5"/>
                </a:cxn>
                <a:cxn ang="0">
                  <a:pos x="T6" y="T7"/>
                </a:cxn>
                <a:cxn ang="0">
                  <a:pos x="T8" y="T9"/>
                </a:cxn>
              </a:cxnLst>
              <a:rect l="0" t="0" r="r" b="b"/>
              <a:pathLst>
                <a:path w="48" h="29">
                  <a:moveTo>
                    <a:pt x="40" y="0"/>
                  </a:moveTo>
                  <a:lnTo>
                    <a:pt x="0" y="0"/>
                  </a:lnTo>
                  <a:lnTo>
                    <a:pt x="7" y="29"/>
                  </a:lnTo>
                  <a:lnTo>
                    <a:pt x="48"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9" name="Freeform 47"/>
            <p:cNvSpPr>
              <a:spLocks/>
            </p:cNvSpPr>
            <p:nvPr/>
          </p:nvSpPr>
          <p:spPr bwMode="auto">
            <a:xfrm>
              <a:off x="4711701" y="3835400"/>
              <a:ext cx="71438" cy="46038"/>
            </a:xfrm>
            <a:custGeom>
              <a:avLst/>
              <a:gdLst>
                <a:gd name="T0" fmla="*/ 40 w 45"/>
                <a:gd name="T1" fmla="*/ 0 h 29"/>
                <a:gd name="T2" fmla="*/ 0 w 45"/>
                <a:gd name="T3" fmla="*/ 0 h 29"/>
                <a:gd name="T4" fmla="*/ 4 w 45"/>
                <a:gd name="T5" fmla="*/ 29 h 29"/>
                <a:gd name="T6" fmla="*/ 45 w 45"/>
                <a:gd name="T7" fmla="*/ 29 h 29"/>
                <a:gd name="T8" fmla="*/ 40 w 45"/>
                <a:gd name="T9" fmla="*/ 0 h 29"/>
              </a:gdLst>
              <a:ahLst/>
              <a:cxnLst>
                <a:cxn ang="0">
                  <a:pos x="T0" y="T1"/>
                </a:cxn>
                <a:cxn ang="0">
                  <a:pos x="T2" y="T3"/>
                </a:cxn>
                <a:cxn ang="0">
                  <a:pos x="T4" y="T5"/>
                </a:cxn>
                <a:cxn ang="0">
                  <a:pos x="T6" y="T7"/>
                </a:cxn>
                <a:cxn ang="0">
                  <a:pos x="T8" y="T9"/>
                </a:cxn>
              </a:cxnLst>
              <a:rect l="0" t="0" r="r" b="b"/>
              <a:pathLst>
                <a:path w="45" h="29">
                  <a:moveTo>
                    <a:pt x="40" y="0"/>
                  </a:moveTo>
                  <a:lnTo>
                    <a:pt x="0" y="0"/>
                  </a:lnTo>
                  <a:lnTo>
                    <a:pt x="4" y="29"/>
                  </a:lnTo>
                  <a:lnTo>
                    <a:pt x="45"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0" name="Freeform 48"/>
            <p:cNvSpPr>
              <a:spLocks/>
            </p:cNvSpPr>
            <p:nvPr/>
          </p:nvSpPr>
          <p:spPr bwMode="auto">
            <a:xfrm>
              <a:off x="3741738" y="3835400"/>
              <a:ext cx="93663" cy="46038"/>
            </a:xfrm>
            <a:custGeom>
              <a:avLst/>
              <a:gdLst>
                <a:gd name="T0" fmla="*/ 59 w 59"/>
                <a:gd name="T1" fmla="*/ 0 h 29"/>
                <a:gd name="T2" fmla="*/ 12 w 59"/>
                <a:gd name="T3" fmla="*/ 0 h 29"/>
                <a:gd name="T4" fmla="*/ 0 w 59"/>
                <a:gd name="T5" fmla="*/ 29 h 29"/>
                <a:gd name="T6" fmla="*/ 49 w 59"/>
                <a:gd name="T7" fmla="*/ 29 h 29"/>
                <a:gd name="T8" fmla="*/ 59 w 59"/>
                <a:gd name="T9" fmla="*/ 0 h 29"/>
              </a:gdLst>
              <a:ahLst/>
              <a:cxnLst>
                <a:cxn ang="0">
                  <a:pos x="T0" y="T1"/>
                </a:cxn>
                <a:cxn ang="0">
                  <a:pos x="T2" y="T3"/>
                </a:cxn>
                <a:cxn ang="0">
                  <a:pos x="T4" y="T5"/>
                </a:cxn>
                <a:cxn ang="0">
                  <a:pos x="T6" y="T7"/>
                </a:cxn>
                <a:cxn ang="0">
                  <a:pos x="T8" y="T9"/>
                </a:cxn>
              </a:cxnLst>
              <a:rect l="0" t="0" r="r" b="b"/>
              <a:pathLst>
                <a:path w="59" h="29">
                  <a:moveTo>
                    <a:pt x="59" y="0"/>
                  </a:moveTo>
                  <a:lnTo>
                    <a:pt x="12" y="0"/>
                  </a:lnTo>
                  <a:lnTo>
                    <a:pt x="0" y="29"/>
                  </a:lnTo>
                  <a:lnTo>
                    <a:pt x="49" y="29"/>
                  </a:lnTo>
                  <a:lnTo>
                    <a:pt x="5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1" name="Freeform 49"/>
            <p:cNvSpPr>
              <a:spLocks/>
            </p:cNvSpPr>
            <p:nvPr/>
          </p:nvSpPr>
          <p:spPr bwMode="auto">
            <a:xfrm>
              <a:off x="4929188" y="3835400"/>
              <a:ext cx="77788" cy="46038"/>
            </a:xfrm>
            <a:custGeom>
              <a:avLst/>
              <a:gdLst>
                <a:gd name="T0" fmla="*/ 40 w 49"/>
                <a:gd name="T1" fmla="*/ 0 h 29"/>
                <a:gd name="T2" fmla="*/ 0 w 49"/>
                <a:gd name="T3" fmla="*/ 0 h 29"/>
                <a:gd name="T4" fmla="*/ 8 w 49"/>
                <a:gd name="T5" fmla="*/ 29 h 29"/>
                <a:gd name="T6" fmla="*/ 49 w 49"/>
                <a:gd name="T7" fmla="*/ 29 h 29"/>
                <a:gd name="T8" fmla="*/ 40 w 49"/>
                <a:gd name="T9" fmla="*/ 0 h 29"/>
              </a:gdLst>
              <a:ahLst/>
              <a:cxnLst>
                <a:cxn ang="0">
                  <a:pos x="T0" y="T1"/>
                </a:cxn>
                <a:cxn ang="0">
                  <a:pos x="T2" y="T3"/>
                </a:cxn>
                <a:cxn ang="0">
                  <a:pos x="T4" y="T5"/>
                </a:cxn>
                <a:cxn ang="0">
                  <a:pos x="T6" y="T7"/>
                </a:cxn>
                <a:cxn ang="0">
                  <a:pos x="T8" y="T9"/>
                </a:cxn>
              </a:cxnLst>
              <a:rect l="0" t="0" r="r" b="b"/>
              <a:pathLst>
                <a:path w="49" h="29">
                  <a:moveTo>
                    <a:pt x="40" y="0"/>
                  </a:moveTo>
                  <a:lnTo>
                    <a:pt x="0" y="0"/>
                  </a:lnTo>
                  <a:lnTo>
                    <a:pt x="8" y="29"/>
                  </a:lnTo>
                  <a:lnTo>
                    <a:pt x="49"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2" name="Freeform 50"/>
            <p:cNvSpPr>
              <a:spLocks/>
            </p:cNvSpPr>
            <p:nvPr/>
          </p:nvSpPr>
          <p:spPr bwMode="auto">
            <a:xfrm>
              <a:off x="5073651" y="3835400"/>
              <a:ext cx="82550" cy="46038"/>
            </a:xfrm>
            <a:custGeom>
              <a:avLst/>
              <a:gdLst>
                <a:gd name="T0" fmla="*/ 0 w 52"/>
                <a:gd name="T1" fmla="*/ 0 h 29"/>
                <a:gd name="T2" fmla="*/ 11 w 52"/>
                <a:gd name="T3" fmla="*/ 29 h 29"/>
                <a:gd name="T4" fmla="*/ 52 w 52"/>
                <a:gd name="T5" fmla="*/ 29 h 29"/>
                <a:gd name="T6" fmla="*/ 41 w 52"/>
                <a:gd name="T7" fmla="*/ 0 h 29"/>
                <a:gd name="T8" fmla="*/ 0 w 52"/>
                <a:gd name="T9" fmla="*/ 0 h 29"/>
              </a:gdLst>
              <a:ahLst/>
              <a:cxnLst>
                <a:cxn ang="0">
                  <a:pos x="T0" y="T1"/>
                </a:cxn>
                <a:cxn ang="0">
                  <a:pos x="T2" y="T3"/>
                </a:cxn>
                <a:cxn ang="0">
                  <a:pos x="T4" y="T5"/>
                </a:cxn>
                <a:cxn ang="0">
                  <a:pos x="T6" y="T7"/>
                </a:cxn>
                <a:cxn ang="0">
                  <a:pos x="T8" y="T9"/>
                </a:cxn>
              </a:cxnLst>
              <a:rect l="0" t="0" r="r" b="b"/>
              <a:pathLst>
                <a:path w="52" h="29">
                  <a:moveTo>
                    <a:pt x="0" y="0"/>
                  </a:moveTo>
                  <a:lnTo>
                    <a:pt x="11" y="29"/>
                  </a:lnTo>
                  <a:lnTo>
                    <a:pt x="52" y="29"/>
                  </a:lnTo>
                  <a:lnTo>
                    <a:pt x="41"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3" name="Freeform 51"/>
            <p:cNvSpPr>
              <a:spLocks/>
            </p:cNvSpPr>
            <p:nvPr/>
          </p:nvSpPr>
          <p:spPr bwMode="auto">
            <a:xfrm>
              <a:off x="3795713" y="3730625"/>
              <a:ext cx="76200" cy="41275"/>
            </a:xfrm>
            <a:custGeom>
              <a:avLst/>
              <a:gdLst>
                <a:gd name="T0" fmla="*/ 39 w 48"/>
                <a:gd name="T1" fmla="*/ 26 h 26"/>
                <a:gd name="T2" fmla="*/ 48 w 48"/>
                <a:gd name="T3" fmla="*/ 0 h 26"/>
                <a:gd name="T4" fmla="*/ 10 w 48"/>
                <a:gd name="T5" fmla="*/ 0 h 26"/>
                <a:gd name="T6" fmla="*/ 0 w 48"/>
                <a:gd name="T7" fmla="*/ 26 h 26"/>
                <a:gd name="T8" fmla="*/ 39 w 48"/>
                <a:gd name="T9" fmla="*/ 26 h 26"/>
              </a:gdLst>
              <a:ahLst/>
              <a:cxnLst>
                <a:cxn ang="0">
                  <a:pos x="T0" y="T1"/>
                </a:cxn>
                <a:cxn ang="0">
                  <a:pos x="T2" y="T3"/>
                </a:cxn>
                <a:cxn ang="0">
                  <a:pos x="T4" y="T5"/>
                </a:cxn>
                <a:cxn ang="0">
                  <a:pos x="T6" y="T7"/>
                </a:cxn>
                <a:cxn ang="0">
                  <a:pos x="T8" y="T9"/>
                </a:cxn>
              </a:cxnLst>
              <a:rect l="0" t="0" r="r" b="b"/>
              <a:pathLst>
                <a:path w="48" h="26">
                  <a:moveTo>
                    <a:pt x="39" y="26"/>
                  </a:moveTo>
                  <a:lnTo>
                    <a:pt x="48" y="0"/>
                  </a:lnTo>
                  <a:lnTo>
                    <a:pt x="10" y="0"/>
                  </a:lnTo>
                  <a:lnTo>
                    <a:pt x="0" y="26"/>
                  </a:lnTo>
                  <a:lnTo>
                    <a:pt x="39"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4" name="Freeform 52"/>
            <p:cNvSpPr>
              <a:spLocks/>
            </p:cNvSpPr>
            <p:nvPr/>
          </p:nvSpPr>
          <p:spPr bwMode="auto">
            <a:xfrm>
              <a:off x="5054601" y="3781425"/>
              <a:ext cx="80963" cy="44450"/>
            </a:xfrm>
            <a:custGeom>
              <a:avLst/>
              <a:gdLst>
                <a:gd name="T0" fmla="*/ 40 w 51"/>
                <a:gd name="T1" fmla="*/ 0 h 28"/>
                <a:gd name="T2" fmla="*/ 0 w 51"/>
                <a:gd name="T3" fmla="*/ 0 h 28"/>
                <a:gd name="T4" fmla="*/ 10 w 51"/>
                <a:gd name="T5" fmla="*/ 28 h 28"/>
                <a:gd name="T6" fmla="*/ 51 w 51"/>
                <a:gd name="T7" fmla="*/ 28 h 28"/>
                <a:gd name="T8" fmla="*/ 40 w 51"/>
                <a:gd name="T9" fmla="*/ 0 h 28"/>
              </a:gdLst>
              <a:ahLst/>
              <a:cxnLst>
                <a:cxn ang="0">
                  <a:pos x="T0" y="T1"/>
                </a:cxn>
                <a:cxn ang="0">
                  <a:pos x="T2" y="T3"/>
                </a:cxn>
                <a:cxn ang="0">
                  <a:pos x="T4" y="T5"/>
                </a:cxn>
                <a:cxn ang="0">
                  <a:pos x="T6" y="T7"/>
                </a:cxn>
                <a:cxn ang="0">
                  <a:pos x="T8" y="T9"/>
                </a:cxn>
              </a:cxnLst>
              <a:rect l="0" t="0" r="r" b="b"/>
              <a:pathLst>
                <a:path w="51" h="28">
                  <a:moveTo>
                    <a:pt x="40" y="0"/>
                  </a:moveTo>
                  <a:lnTo>
                    <a:pt x="0" y="0"/>
                  </a:lnTo>
                  <a:lnTo>
                    <a:pt x="10" y="28"/>
                  </a:lnTo>
                  <a:lnTo>
                    <a:pt x="51"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5" name="Freeform 53"/>
            <p:cNvSpPr>
              <a:spLocks/>
            </p:cNvSpPr>
            <p:nvPr/>
          </p:nvSpPr>
          <p:spPr bwMode="auto">
            <a:xfrm>
              <a:off x="5002213" y="3835400"/>
              <a:ext cx="79375" cy="46038"/>
            </a:xfrm>
            <a:custGeom>
              <a:avLst/>
              <a:gdLst>
                <a:gd name="T0" fmla="*/ 39 w 50"/>
                <a:gd name="T1" fmla="*/ 0 h 29"/>
                <a:gd name="T2" fmla="*/ 0 w 50"/>
                <a:gd name="T3" fmla="*/ 0 h 29"/>
                <a:gd name="T4" fmla="*/ 8 w 50"/>
                <a:gd name="T5" fmla="*/ 29 h 29"/>
                <a:gd name="T6" fmla="*/ 50 w 50"/>
                <a:gd name="T7" fmla="*/ 29 h 29"/>
                <a:gd name="T8" fmla="*/ 39 w 50"/>
                <a:gd name="T9" fmla="*/ 0 h 29"/>
              </a:gdLst>
              <a:ahLst/>
              <a:cxnLst>
                <a:cxn ang="0">
                  <a:pos x="T0" y="T1"/>
                </a:cxn>
                <a:cxn ang="0">
                  <a:pos x="T2" y="T3"/>
                </a:cxn>
                <a:cxn ang="0">
                  <a:pos x="T4" y="T5"/>
                </a:cxn>
                <a:cxn ang="0">
                  <a:pos x="T6" y="T7"/>
                </a:cxn>
                <a:cxn ang="0">
                  <a:pos x="T8" y="T9"/>
                </a:cxn>
              </a:cxnLst>
              <a:rect l="0" t="0" r="r" b="b"/>
              <a:pathLst>
                <a:path w="50" h="29">
                  <a:moveTo>
                    <a:pt x="39" y="0"/>
                  </a:moveTo>
                  <a:lnTo>
                    <a:pt x="0" y="0"/>
                  </a:lnTo>
                  <a:lnTo>
                    <a:pt x="8" y="29"/>
                  </a:lnTo>
                  <a:lnTo>
                    <a:pt x="50" y="29"/>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6" name="Freeform 54"/>
            <p:cNvSpPr>
              <a:spLocks/>
            </p:cNvSpPr>
            <p:nvPr/>
          </p:nvSpPr>
          <p:spPr bwMode="auto">
            <a:xfrm>
              <a:off x="4064001" y="3781425"/>
              <a:ext cx="71438" cy="44450"/>
            </a:xfrm>
            <a:custGeom>
              <a:avLst/>
              <a:gdLst>
                <a:gd name="T0" fmla="*/ 45 w 45"/>
                <a:gd name="T1" fmla="*/ 0 h 28"/>
                <a:gd name="T2" fmla="*/ 6 w 45"/>
                <a:gd name="T3" fmla="*/ 0 h 28"/>
                <a:gd name="T4" fmla="*/ 0 w 45"/>
                <a:gd name="T5" fmla="*/ 28 h 28"/>
                <a:gd name="T6" fmla="*/ 40 w 45"/>
                <a:gd name="T7" fmla="*/ 28 h 28"/>
                <a:gd name="T8" fmla="*/ 45 w 45"/>
                <a:gd name="T9" fmla="*/ 0 h 28"/>
              </a:gdLst>
              <a:ahLst/>
              <a:cxnLst>
                <a:cxn ang="0">
                  <a:pos x="T0" y="T1"/>
                </a:cxn>
                <a:cxn ang="0">
                  <a:pos x="T2" y="T3"/>
                </a:cxn>
                <a:cxn ang="0">
                  <a:pos x="T4" y="T5"/>
                </a:cxn>
                <a:cxn ang="0">
                  <a:pos x="T6" y="T7"/>
                </a:cxn>
                <a:cxn ang="0">
                  <a:pos x="T8" y="T9"/>
                </a:cxn>
              </a:cxnLst>
              <a:rect l="0" t="0" r="r" b="b"/>
              <a:pathLst>
                <a:path w="45" h="28">
                  <a:moveTo>
                    <a:pt x="45" y="0"/>
                  </a:moveTo>
                  <a:lnTo>
                    <a:pt x="6" y="0"/>
                  </a:lnTo>
                  <a:lnTo>
                    <a:pt x="0" y="28"/>
                  </a:lnTo>
                  <a:lnTo>
                    <a:pt x="40" y="28"/>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7" name="Freeform 55"/>
            <p:cNvSpPr>
              <a:spLocks/>
            </p:cNvSpPr>
            <p:nvPr/>
          </p:nvSpPr>
          <p:spPr bwMode="auto">
            <a:xfrm>
              <a:off x="3848101" y="3781425"/>
              <a:ext cx="76200" cy="44450"/>
            </a:xfrm>
            <a:custGeom>
              <a:avLst/>
              <a:gdLst>
                <a:gd name="T0" fmla="*/ 0 w 48"/>
                <a:gd name="T1" fmla="*/ 28 h 28"/>
                <a:gd name="T2" fmla="*/ 39 w 48"/>
                <a:gd name="T3" fmla="*/ 28 h 28"/>
                <a:gd name="T4" fmla="*/ 48 w 48"/>
                <a:gd name="T5" fmla="*/ 0 h 28"/>
                <a:gd name="T6" fmla="*/ 10 w 48"/>
                <a:gd name="T7" fmla="*/ 0 h 28"/>
                <a:gd name="T8" fmla="*/ 0 w 48"/>
                <a:gd name="T9" fmla="*/ 28 h 28"/>
              </a:gdLst>
              <a:ahLst/>
              <a:cxnLst>
                <a:cxn ang="0">
                  <a:pos x="T0" y="T1"/>
                </a:cxn>
                <a:cxn ang="0">
                  <a:pos x="T2" y="T3"/>
                </a:cxn>
                <a:cxn ang="0">
                  <a:pos x="T4" y="T5"/>
                </a:cxn>
                <a:cxn ang="0">
                  <a:pos x="T6" y="T7"/>
                </a:cxn>
                <a:cxn ang="0">
                  <a:pos x="T8" y="T9"/>
                </a:cxn>
              </a:cxnLst>
              <a:rect l="0" t="0" r="r" b="b"/>
              <a:pathLst>
                <a:path w="48" h="28">
                  <a:moveTo>
                    <a:pt x="0" y="28"/>
                  </a:moveTo>
                  <a:lnTo>
                    <a:pt x="39" y="28"/>
                  </a:lnTo>
                  <a:lnTo>
                    <a:pt x="48" y="0"/>
                  </a:lnTo>
                  <a:lnTo>
                    <a:pt x="10"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8" name="Freeform 56"/>
            <p:cNvSpPr>
              <a:spLocks/>
            </p:cNvSpPr>
            <p:nvPr/>
          </p:nvSpPr>
          <p:spPr bwMode="auto">
            <a:xfrm>
              <a:off x="4275138" y="3835400"/>
              <a:ext cx="66675" cy="46038"/>
            </a:xfrm>
            <a:custGeom>
              <a:avLst/>
              <a:gdLst>
                <a:gd name="T0" fmla="*/ 42 w 42"/>
                <a:gd name="T1" fmla="*/ 0 h 29"/>
                <a:gd name="T2" fmla="*/ 3 w 42"/>
                <a:gd name="T3" fmla="*/ 0 h 29"/>
                <a:gd name="T4" fmla="*/ 0 w 42"/>
                <a:gd name="T5" fmla="*/ 29 h 29"/>
                <a:gd name="T6" fmla="*/ 41 w 42"/>
                <a:gd name="T7" fmla="*/ 29 h 29"/>
                <a:gd name="T8" fmla="*/ 42 w 42"/>
                <a:gd name="T9" fmla="*/ 0 h 29"/>
              </a:gdLst>
              <a:ahLst/>
              <a:cxnLst>
                <a:cxn ang="0">
                  <a:pos x="T0" y="T1"/>
                </a:cxn>
                <a:cxn ang="0">
                  <a:pos x="T2" y="T3"/>
                </a:cxn>
                <a:cxn ang="0">
                  <a:pos x="T4" y="T5"/>
                </a:cxn>
                <a:cxn ang="0">
                  <a:pos x="T6" y="T7"/>
                </a:cxn>
                <a:cxn ang="0">
                  <a:pos x="T8" y="T9"/>
                </a:cxn>
              </a:cxnLst>
              <a:rect l="0" t="0" r="r" b="b"/>
              <a:pathLst>
                <a:path w="42" h="29">
                  <a:moveTo>
                    <a:pt x="42" y="0"/>
                  </a:moveTo>
                  <a:lnTo>
                    <a:pt x="3" y="0"/>
                  </a:lnTo>
                  <a:lnTo>
                    <a:pt x="0" y="29"/>
                  </a:lnTo>
                  <a:lnTo>
                    <a:pt x="41" y="29"/>
                  </a:lnTo>
                  <a:lnTo>
                    <a:pt x="42"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9" name="Freeform 57"/>
            <p:cNvSpPr>
              <a:spLocks/>
            </p:cNvSpPr>
            <p:nvPr/>
          </p:nvSpPr>
          <p:spPr bwMode="auto">
            <a:xfrm>
              <a:off x="3773488" y="3781425"/>
              <a:ext cx="80963" cy="44450"/>
            </a:xfrm>
            <a:custGeom>
              <a:avLst/>
              <a:gdLst>
                <a:gd name="T0" fmla="*/ 0 w 51"/>
                <a:gd name="T1" fmla="*/ 28 h 28"/>
                <a:gd name="T2" fmla="*/ 41 w 51"/>
                <a:gd name="T3" fmla="*/ 28 h 28"/>
                <a:gd name="T4" fmla="*/ 51 w 51"/>
                <a:gd name="T5" fmla="*/ 0 h 28"/>
                <a:gd name="T6" fmla="*/ 11 w 51"/>
                <a:gd name="T7" fmla="*/ 0 h 28"/>
                <a:gd name="T8" fmla="*/ 0 w 51"/>
                <a:gd name="T9" fmla="*/ 28 h 28"/>
              </a:gdLst>
              <a:ahLst/>
              <a:cxnLst>
                <a:cxn ang="0">
                  <a:pos x="T0" y="T1"/>
                </a:cxn>
                <a:cxn ang="0">
                  <a:pos x="T2" y="T3"/>
                </a:cxn>
                <a:cxn ang="0">
                  <a:pos x="T4" y="T5"/>
                </a:cxn>
                <a:cxn ang="0">
                  <a:pos x="T6" y="T7"/>
                </a:cxn>
                <a:cxn ang="0">
                  <a:pos x="T8" y="T9"/>
                </a:cxn>
              </a:cxnLst>
              <a:rect l="0" t="0" r="r" b="b"/>
              <a:pathLst>
                <a:path w="51" h="28">
                  <a:moveTo>
                    <a:pt x="0" y="28"/>
                  </a:moveTo>
                  <a:lnTo>
                    <a:pt x="41" y="28"/>
                  </a:lnTo>
                  <a:lnTo>
                    <a:pt x="51" y="0"/>
                  </a:lnTo>
                  <a:lnTo>
                    <a:pt x="11"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0" name="Freeform 58"/>
            <p:cNvSpPr>
              <a:spLocks/>
            </p:cNvSpPr>
            <p:nvPr/>
          </p:nvSpPr>
          <p:spPr bwMode="auto">
            <a:xfrm>
              <a:off x="4006851" y="3730625"/>
              <a:ext cx="68263" cy="41275"/>
            </a:xfrm>
            <a:custGeom>
              <a:avLst/>
              <a:gdLst>
                <a:gd name="T0" fmla="*/ 0 w 43"/>
                <a:gd name="T1" fmla="*/ 26 h 26"/>
                <a:gd name="T2" fmla="*/ 38 w 43"/>
                <a:gd name="T3" fmla="*/ 26 h 26"/>
                <a:gd name="T4" fmla="*/ 43 w 43"/>
                <a:gd name="T5" fmla="*/ 0 h 26"/>
                <a:gd name="T6" fmla="*/ 6 w 43"/>
                <a:gd name="T7" fmla="*/ 0 h 26"/>
                <a:gd name="T8" fmla="*/ 0 w 43"/>
                <a:gd name="T9" fmla="*/ 26 h 26"/>
              </a:gdLst>
              <a:ahLst/>
              <a:cxnLst>
                <a:cxn ang="0">
                  <a:pos x="T0" y="T1"/>
                </a:cxn>
                <a:cxn ang="0">
                  <a:pos x="T2" y="T3"/>
                </a:cxn>
                <a:cxn ang="0">
                  <a:pos x="T4" y="T5"/>
                </a:cxn>
                <a:cxn ang="0">
                  <a:pos x="T6" y="T7"/>
                </a:cxn>
                <a:cxn ang="0">
                  <a:pos x="T8" y="T9"/>
                </a:cxn>
              </a:cxnLst>
              <a:rect l="0" t="0" r="r" b="b"/>
              <a:pathLst>
                <a:path w="43" h="26">
                  <a:moveTo>
                    <a:pt x="0" y="26"/>
                  </a:moveTo>
                  <a:lnTo>
                    <a:pt x="38" y="26"/>
                  </a:lnTo>
                  <a:lnTo>
                    <a:pt x="43"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1" name="Freeform 59"/>
            <p:cNvSpPr>
              <a:spLocks/>
            </p:cNvSpPr>
            <p:nvPr/>
          </p:nvSpPr>
          <p:spPr bwMode="auto">
            <a:xfrm>
              <a:off x="3829051" y="3835400"/>
              <a:ext cx="79375" cy="46038"/>
            </a:xfrm>
            <a:custGeom>
              <a:avLst/>
              <a:gdLst>
                <a:gd name="T0" fmla="*/ 41 w 50"/>
                <a:gd name="T1" fmla="*/ 29 h 29"/>
                <a:gd name="T2" fmla="*/ 50 w 50"/>
                <a:gd name="T3" fmla="*/ 0 h 29"/>
                <a:gd name="T4" fmla="*/ 10 w 50"/>
                <a:gd name="T5" fmla="*/ 0 h 29"/>
                <a:gd name="T6" fmla="*/ 0 w 50"/>
                <a:gd name="T7" fmla="*/ 29 h 29"/>
                <a:gd name="T8" fmla="*/ 41 w 50"/>
                <a:gd name="T9" fmla="*/ 29 h 29"/>
              </a:gdLst>
              <a:ahLst/>
              <a:cxnLst>
                <a:cxn ang="0">
                  <a:pos x="T0" y="T1"/>
                </a:cxn>
                <a:cxn ang="0">
                  <a:pos x="T2" y="T3"/>
                </a:cxn>
                <a:cxn ang="0">
                  <a:pos x="T4" y="T5"/>
                </a:cxn>
                <a:cxn ang="0">
                  <a:pos x="T6" y="T7"/>
                </a:cxn>
                <a:cxn ang="0">
                  <a:pos x="T8" y="T9"/>
                </a:cxn>
              </a:cxnLst>
              <a:rect l="0" t="0" r="r" b="b"/>
              <a:pathLst>
                <a:path w="50" h="29">
                  <a:moveTo>
                    <a:pt x="41" y="29"/>
                  </a:moveTo>
                  <a:lnTo>
                    <a:pt x="50" y="0"/>
                  </a:lnTo>
                  <a:lnTo>
                    <a:pt x="10" y="0"/>
                  </a:lnTo>
                  <a:lnTo>
                    <a:pt x="0" y="29"/>
                  </a:lnTo>
                  <a:lnTo>
                    <a:pt x="41"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2" name="Freeform 60"/>
            <p:cNvSpPr>
              <a:spLocks/>
            </p:cNvSpPr>
            <p:nvPr/>
          </p:nvSpPr>
          <p:spPr bwMode="auto">
            <a:xfrm>
              <a:off x="3937001" y="3730625"/>
              <a:ext cx="71438" cy="41275"/>
            </a:xfrm>
            <a:custGeom>
              <a:avLst/>
              <a:gdLst>
                <a:gd name="T0" fmla="*/ 0 w 45"/>
                <a:gd name="T1" fmla="*/ 26 h 26"/>
                <a:gd name="T2" fmla="*/ 38 w 45"/>
                <a:gd name="T3" fmla="*/ 26 h 26"/>
                <a:gd name="T4" fmla="*/ 45 w 45"/>
                <a:gd name="T5" fmla="*/ 0 h 26"/>
                <a:gd name="T6" fmla="*/ 8 w 45"/>
                <a:gd name="T7" fmla="*/ 0 h 26"/>
                <a:gd name="T8" fmla="*/ 0 w 45"/>
                <a:gd name="T9" fmla="*/ 26 h 26"/>
              </a:gdLst>
              <a:ahLst/>
              <a:cxnLst>
                <a:cxn ang="0">
                  <a:pos x="T0" y="T1"/>
                </a:cxn>
                <a:cxn ang="0">
                  <a:pos x="T2" y="T3"/>
                </a:cxn>
                <a:cxn ang="0">
                  <a:pos x="T4" y="T5"/>
                </a:cxn>
                <a:cxn ang="0">
                  <a:pos x="T6" y="T7"/>
                </a:cxn>
                <a:cxn ang="0">
                  <a:pos x="T8" y="T9"/>
                </a:cxn>
              </a:cxnLst>
              <a:rect l="0" t="0" r="r" b="b"/>
              <a:pathLst>
                <a:path w="45" h="26">
                  <a:moveTo>
                    <a:pt x="0" y="26"/>
                  </a:moveTo>
                  <a:lnTo>
                    <a:pt x="38" y="26"/>
                  </a:lnTo>
                  <a:lnTo>
                    <a:pt x="45" y="0"/>
                  </a:lnTo>
                  <a:lnTo>
                    <a:pt x="8"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3" name="Freeform 61"/>
            <p:cNvSpPr>
              <a:spLocks/>
            </p:cNvSpPr>
            <p:nvPr/>
          </p:nvSpPr>
          <p:spPr bwMode="auto">
            <a:xfrm>
              <a:off x="3867151" y="3730625"/>
              <a:ext cx="73025" cy="41275"/>
            </a:xfrm>
            <a:custGeom>
              <a:avLst/>
              <a:gdLst>
                <a:gd name="T0" fmla="*/ 0 w 46"/>
                <a:gd name="T1" fmla="*/ 26 h 26"/>
                <a:gd name="T2" fmla="*/ 38 w 46"/>
                <a:gd name="T3" fmla="*/ 26 h 26"/>
                <a:gd name="T4" fmla="*/ 46 w 46"/>
                <a:gd name="T5" fmla="*/ 0 h 26"/>
                <a:gd name="T6" fmla="*/ 9 w 46"/>
                <a:gd name="T7" fmla="*/ 0 h 26"/>
                <a:gd name="T8" fmla="*/ 0 w 46"/>
                <a:gd name="T9" fmla="*/ 26 h 26"/>
              </a:gdLst>
              <a:ahLst/>
              <a:cxnLst>
                <a:cxn ang="0">
                  <a:pos x="T0" y="T1"/>
                </a:cxn>
                <a:cxn ang="0">
                  <a:pos x="T2" y="T3"/>
                </a:cxn>
                <a:cxn ang="0">
                  <a:pos x="T4" y="T5"/>
                </a:cxn>
                <a:cxn ang="0">
                  <a:pos x="T6" y="T7"/>
                </a:cxn>
                <a:cxn ang="0">
                  <a:pos x="T8" y="T9"/>
                </a:cxn>
              </a:cxnLst>
              <a:rect l="0" t="0" r="r" b="b"/>
              <a:pathLst>
                <a:path w="46" h="26">
                  <a:moveTo>
                    <a:pt x="0" y="26"/>
                  </a:moveTo>
                  <a:lnTo>
                    <a:pt x="38" y="26"/>
                  </a:lnTo>
                  <a:lnTo>
                    <a:pt x="46" y="0"/>
                  </a:lnTo>
                  <a:lnTo>
                    <a:pt x="9"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4" name="Freeform 62"/>
            <p:cNvSpPr>
              <a:spLocks/>
            </p:cNvSpPr>
            <p:nvPr/>
          </p:nvSpPr>
          <p:spPr bwMode="auto">
            <a:xfrm>
              <a:off x="4125913" y="3835400"/>
              <a:ext cx="71438" cy="46038"/>
            </a:xfrm>
            <a:custGeom>
              <a:avLst/>
              <a:gdLst>
                <a:gd name="T0" fmla="*/ 45 w 45"/>
                <a:gd name="T1" fmla="*/ 0 h 29"/>
                <a:gd name="T2" fmla="*/ 6 w 45"/>
                <a:gd name="T3" fmla="*/ 0 h 29"/>
                <a:gd name="T4" fmla="*/ 0 w 45"/>
                <a:gd name="T5" fmla="*/ 29 h 29"/>
                <a:gd name="T6" fmla="*/ 41 w 45"/>
                <a:gd name="T7" fmla="*/ 29 h 29"/>
                <a:gd name="T8" fmla="*/ 45 w 45"/>
                <a:gd name="T9" fmla="*/ 0 h 29"/>
              </a:gdLst>
              <a:ahLst/>
              <a:cxnLst>
                <a:cxn ang="0">
                  <a:pos x="T0" y="T1"/>
                </a:cxn>
                <a:cxn ang="0">
                  <a:pos x="T2" y="T3"/>
                </a:cxn>
                <a:cxn ang="0">
                  <a:pos x="T4" y="T5"/>
                </a:cxn>
                <a:cxn ang="0">
                  <a:pos x="T6" y="T7"/>
                </a:cxn>
                <a:cxn ang="0">
                  <a:pos x="T8" y="T9"/>
                </a:cxn>
              </a:cxnLst>
              <a:rect l="0" t="0" r="r" b="b"/>
              <a:pathLst>
                <a:path w="45" h="29">
                  <a:moveTo>
                    <a:pt x="45" y="0"/>
                  </a:moveTo>
                  <a:lnTo>
                    <a:pt x="6" y="0"/>
                  </a:lnTo>
                  <a:lnTo>
                    <a:pt x="0" y="29"/>
                  </a:lnTo>
                  <a:lnTo>
                    <a:pt x="41" y="29"/>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5" name="Freeform 63"/>
            <p:cNvSpPr>
              <a:spLocks/>
            </p:cNvSpPr>
            <p:nvPr/>
          </p:nvSpPr>
          <p:spPr bwMode="auto">
            <a:xfrm>
              <a:off x="4200526" y="3835400"/>
              <a:ext cx="474663" cy="46038"/>
            </a:xfrm>
            <a:custGeom>
              <a:avLst/>
              <a:gdLst>
                <a:gd name="T0" fmla="*/ 299 w 299"/>
                <a:gd name="T1" fmla="*/ 0 h 29"/>
                <a:gd name="T2" fmla="*/ 4 w 299"/>
                <a:gd name="T3" fmla="*/ 0 h 29"/>
                <a:gd name="T4" fmla="*/ 0 w 299"/>
                <a:gd name="T5" fmla="*/ 29 h 29"/>
                <a:gd name="T6" fmla="*/ 297 w 299"/>
                <a:gd name="T7" fmla="*/ 29 h 29"/>
                <a:gd name="T8" fmla="*/ 299 w 299"/>
                <a:gd name="T9" fmla="*/ 0 h 29"/>
              </a:gdLst>
              <a:ahLst/>
              <a:cxnLst>
                <a:cxn ang="0">
                  <a:pos x="T0" y="T1"/>
                </a:cxn>
                <a:cxn ang="0">
                  <a:pos x="T2" y="T3"/>
                </a:cxn>
                <a:cxn ang="0">
                  <a:pos x="T4" y="T5"/>
                </a:cxn>
                <a:cxn ang="0">
                  <a:pos x="T6" y="T7"/>
                </a:cxn>
                <a:cxn ang="0">
                  <a:pos x="T8" y="T9"/>
                </a:cxn>
              </a:cxnLst>
              <a:rect l="0" t="0" r="r" b="b"/>
              <a:pathLst>
                <a:path w="299" h="29">
                  <a:moveTo>
                    <a:pt x="299" y="0"/>
                  </a:moveTo>
                  <a:lnTo>
                    <a:pt x="4" y="0"/>
                  </a:lnTo>
                  <a:lnTo>
                    <a:pt x="0" y="29"/>
                  </a:lnTo>
                  <a:lnTo>
                    <a:pt x="297" y="29"/>
                  </a:lnTo>
                  <a:lnTo>
                    <a:pt x="29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6" name="Freeform 64"/>
            <p:cNvSpPr>
              <a:spLocks/>
            </p:cNvSpPr>
            <p:nvPr/>
          </p:nvSpPr>
          <p:spPr bwMode="auto">
            <a:xfrm>
              <a:off x="3976688" y="3835400"/>
              <a:ext cx="76200" cy="46038"/>
            </a:xfrm>
            <a:custGeom>
              <a:avLst/>
              <a:gdLst>
                <a:gd name="T0" fmla="*/ 48 w 48"/>
                <a:gd name="T1" fmla="*/ 0 h 29"/>
                <a:gd name="T2" fmla="*/ 8 w 48"/>
                <a:gd name="T3" fmla="*/ 0 h 29"/>
                <a:gd name="T4" fmla="*/ 0 w 48"/>
                <a:gd name="T5" fmla="*/ 29 h 29"/>
                <a:gd name="T6" fmla="*/ 41 w 48"/>
                <a:gd name="T7" fmla="*/ 29 h 29"/>
                <a:gd name="T8" fmla="*/ 48 w 48"/>
                <a:gd name="T9" fmla="*/ 0 h 29"/>
              </a:gdLst>
              <a:ahLst/>
              <a:cxnLst>
                <a:cxn ang="0">
                  <a:pos x="T0" y="T1"/>
                </a:cxn>
                <a:cxn ang="0">
                  <a:pos x="T2" y="T3"/>
                </a:cxn>
                <a:cxn ang="0">
                  <a:pos x="T4" y="T5"/>
                </a:cxn>
                <a:cxn ang="0">
                  <a:pos x="T6" y="T7"/>
                </a:cxn>
                <a:cxn ang="0">
                  <a:pos x="T8" y="T9"/>
                </a:cxn>
              </a:cxnLst>
              <a:rect l="0" t="0" r="r" b="b"/>
              <a:pathLst>
                <a:path w="48" h="29">
                  <a:moveTo>
                    <a:pt x="48" y="0"/>
                  </a:moveTo>
                  <a:lnTo>
                    <a:pt x="8" y="0"/>
                  </a:lnTo>
                  <a:lnTo>
                    <a:pt x="0" y="29"/>
                  </a:lnTo>
                  <a:lnTo>
                    <a:pt x="41" y="29"/>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7" name="Freeform 65"/>
            <p:cNvSpPr>
              <a:spLocks/>
            </p:cNvSpPr>
            <p:nvPr/>
          </p:nvSpPr>
          <p:spPr bwMode="auto">
            <a:xfrm>
              <a:off x="3903663" y="3835400"/>
              <a:ext cx="76200" cy="46038"/>
            </a:xfrm>
            <a:custGeom>
              <a:avLst/>
              <a:gdLst>
                <a:gd name="T0" fmla="*/ 48 w 48"/>
                <a:gd name="T1" fmla="*/ 0 h 29"/>
                <a:gd name="T2" fmla="*/ 9 w 48"/>
                <a:gd name="T3" fmla="*/ 0 h 29"/>
                <a:gd name="T4" fmla="*/ 0 w 48"/>
                <a:gd name="T5" fmla="*/ 29 h 29"/>
                <a:gd name="T6" fmla="*/ 41 w 48"/>
                <a:gd name="T7" fmla="*/ 29 h 29"/>
                <a:gd name="T8" fmla="*/ 48 w 48"/>
                <a:gd name="T9" fmla="*/ 0 h 29"/>
              </a:gdLst>
              <a:ahLst/>
              <a:cxnLst>
                <a:cxn ang="0">
                  <a:pos x="T0" y="T1"/>
                </a:cxn>
                <a:cxn ang="0">
                  <a:pos x="T2" y="T3"/>
                </a:cxn>
                <a:cxn ang="0">
                  <a:pos x="T4" y="T5"/>
                </a:cxn>
                <a:cxn ang="0">
                  <a:pos x="T6" y="T7"/>
                </a:cxn>
                <a:cxn ang="0">
                  <a:pos x="T8" y="T9"/>
                </a:cxn>
              </a:cxnLst>
              <a:rect l="0" t="0" r="r" b="b"/>
              <a:pathLst>
                <a:path w="48" h="29">
                  <a:moveTo>
                    <a:pt x="48" y="0"/>
                  </a:moveTo>
                  <a:lnTo>
                    <a:pt x="9" y="0"/>
                  </a:lnTo>
                  <a:lnTo>
                    <a:pt x="0" y="29"/>
                  </a:lnTo>
                  <a:lnTo>
                    <a:pt x="41" y="29"/>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8" name="Freeform 66"/>
            <p:cNvSpPr>
              <a:spLocks/>
            </p:cNvSpPr>
            <p:nvPr/>
          </p:nvSpPr>
          <p:spPr bwMode="auto">
            <a:xfrm>
              <a:off x="4052888" y="3835400"/>
              <a:ext cx="71438" cy="46038"/>
            </a:xfrm>
            <a:custGeom>
              <a:avLst/>
              <a:gdLst>
                <a:gd name="T0" fmla="*/ 45 w 45"/>
                <a:gd name="T1" fmla="*/ 0 h 29"/>
                <a:gd name="T2" fmla="*/ 6 w 45"/>
                <a:gd name="T3" fmla="*/ 0 h 29"/>
                <a:gd name="T4" fmla="*/ 0 w 45"/>
                <a:gd name="T5" fmla="*/ 29 h 29"/>
                <a:gd name="T6" fmla="*/ 41 w 45"/>
                <a:gd name="T7" fmla="*/ 29 h 29"/>
                <a:gd name="T8" fmla="*/ 45 w 45"/>
                <a:gd name="T9" fmla="*/ 0 h 29"/>
              </a:gdLst>
              <a:ahLst/>
              <a:cxnLst>
                <a:cxn ang="0">
                  <a:pos x="T0" y="T1"/>
                </a:cxn>
                <a:cxn ang="0">
                  <a:pos x="T2" y="T3"/>
                </a:cxn>
                <a:cxn ang="0">
                  <a:pos x="T4" y="T5"/>
                </a:cxn>
                <a:cxn ang="0">
                  <a:pos x="T6" y="T7"/>
                </a:cxn>
                <a:cxn ang="0">
                  <a:pos x="T8" y="T9"/>
                </a:cxn>
              </a:cxnLst>
              <a:rect l="0" t="0" r="r" b="b"/>
              <a:pathLst>
                <a:path w="45" h="29">
                  <a:moveTo>
                    <a:pt x="45" y="0"/>
                  </a:moveTo>
                  <a:lnTo>
                    <a:pt x="6" y="0"/>
                  </a:lnTo>
                  <a:lnTo>
                    <a:pt x="0" y="29"/>
                  </a:lnTo>
                  <a:lnTo>
                    <a:pt x="41" y="29"/>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9" name="Freeform 67"/>
            <p:cNvSpPr>
              <a:spLocks/>
            </p:cNvSpPr>
            <p:nvPr/>
          </p:nvSpPr>
          <p:spPr bwMode="auto">
            <a:xfrm>
              <a:off x="4354513" y="3730625"/>
              <a:ext cx="60325" cy="41275"/>
            </a:xfrm>
            <a:custGeom>
              <a:avLst/>
              <a:gdLst>
                <a:gd name="T0" fmla="*/ 38 w 38"/>
                <a:gd name="T1" fmla="*/ 0 h 26"/>
                <a:gd name="T2" fmla="*/ 1 w 38"/>
                <a:gd name="T3" fmla="*/ 0 h 26"/>
                <a:gd name="T4" fmla="*/ 0 w 38"/>
                <a:gd name="T5" fmla="*/ 26 h 26"/>
                <a:gd name="T6" fmla="*/ 38 w 38"/>
                <a:gd name="T7" fmla="*/ 26 h 26"/>
                <a:gd name="T8" fmla="*/ 38 w 38"/>
                <a:gd name="T9" fmla="*/ 0 h 26"/>
              </a:gdLst>
              <a:ahLst/>
              <a:cxnLst>
                <a:cxn ang="0">
                  <a:pos x="T0" y="T1"/>
                </a:cxn>
                <a:cxn ang="0">
                  <a:pos x="T2" y="T3"/>
                </a:cxn>
                <a:cxn ang="0">
                  <a:pos x="T4" y="T5"/>
                </a:cxn>
                <a:cxn ang="0">
                  <a:pos x="T6" y="T7"/>
                </a:cxn>
                <a:cxn ang="0">
                  <a:pos x="T8" y="T9"/>
                </a:cxn>
              </a:cxnLst>
              <a:rect l="0" t="0" r="r" b="b"/>
              <a:pathLst>
                <a:path w="38" h="26">
                  <a:moveTo>
                    <a:pt x="38" y="0"/>
                  </a:moveTo>
                  <a:lnTo>
                    <a:pt x="1" y="0"/>
                  </a:lnTo>
                  <a:lnTo>
                    <a:pt x="0" y="26"/>
                  </a:lnTo>
                  <a:lnTo>
                    <a:pt x="38" y="26"/>
                  </a:lnTo>
                  <a:lnTo>
                    <a:pt x="3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0" name="Rectangle 319"/>
            <p:cNvSpPr>
              <a:spLocks noChangeArrowheads="1"/>
            </p:cNvSpPr>
            <p:nvPr/>
          </p:nvSpPr>
          <p:spPr bwMode="auto">
            <a:xfrm>
              <a:off x="4422776" y="3730625"/>
              <a:ext cx="63500" cy="41275"/>
            </a:xfrm>
            <a:prstGeom prst="rect">
              <a:avLst/>
            </a:prstGeom>
            <a:solidFill>
              <a:srgbClr val="006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1" name="Freeform 69"/>
            <p:cNvSpPr>
              <a:spLocks/>
            </p:cNvSpPr>
            <p:nvPr/>
          </p:nvSpPr>
          <p:spPr bwMode="auto">
            <a:xfrm>
              <a:off x="4352926" y="3781425"/>
              <a:ext cx="133350" cy="44450"/>
            </a:xfrm>
            <a:custGeom>
              <a:avLst/>
              <a:gdLst>
                <a:gd name="T0" fmla="*/ 44 w 84"/>
                <a:gd name="T1" fmla="*/ 0 h 28"/>
                <a:gd name="T2" fmla="*/ 44 w 84"/>
                <a:gd name="T3" fmla="*/ 28 h 28"/>
                <a:gd name="T4" fmla="*/ 39 w 84"/>
                <a:gd name="T5" fmla="*/ 28 h 28"/>
                <a:gd name="T6" fmla="*/ 39 w 84"/>
                <a:gd name="T7" fmla="*/ 0 h 28"/>
                <a:gd name="T8" fmla="*/ 0 w 84"/>
                <a:gd name="T9" fmla="*/ 0 h 28"/>
                <a:gd name="T10" fmla="*/ 0 w 84"/>
                <a:gd name="T11" fmla="*/ 28 h 28"/>
                <a:gd name="T12" fmla="*/ 84 w 84"/>
                <a:gd name="T13" fmla="*/ 28 h 28"/>
                <a:gd name="T14" fmla="*/ 84 w 84"/>
                <a:gd name="T15" fmla="*/ 0 h 28"/>
                <a:gd name="T16" fmla="*/ 44 w 8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44" y="0"/>
                  </a:moveTo>
                  <a:lnTo>
                    <a:pt x="44" y="28"/>
                  </a:lnTo>
                  <a:lnTo>
                    <a:pt x="39" y="28"/>
                  </a:lnTo>
                  <a:lnTo>
                    <a:pt x="39" y="0"/>
                  </a:lnTo>
                  <a:lnTo>
                    <a:pt x="0" y="0"/>
                  </a:lnTo>
                  <a:lnTo>
                    <a:pt x="0" y="28"/>
                  </a:lnTo>
                  <a:lnTo>
                    <a:pt x="84" y="28"/>
                  </a:lnTo>
                  <a:lnTo>
                    <a:pt x="84" y="0"/>
                  </a:lnTo>
                  <a:lnTo>
                    <a:pt x="44"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2" name="Freeform 70"/>
            <p:cNvSpPr>
              <a:spLocks noEditPoints="1"/>
            </p:cNvSpPr>
            <p:nvPr/>
          </p:nvSpPr>
          <p:spPr bwMode="auto">
            <a:xfrm>
              <a:off x="4230688" y="3176588"/>
              <a:ext cx="447675" cy="446088"/>
            </a:xfrm>
            <a:custGeom>
              <a:avLst/>
              <a:gdLst>
                <a:gd name="T0" fmla="*/ 0 w 282"/>
                <a:gd name="T1" fmla="*/ 0 h 281"/>
                <a:gd name="T2" fmla="*/ 0 w 282"/>
                <a:gd name="T3" fmla="*/ 281 h 281"/>
                <a:gd name="T4" fmla="*/ 282 w 282"/>
                <a:gd name="T5" fmla="*/ 281 h 281"/>
                <a:gd name="T6" fmla="*/ 282 w 282"/>
                <a:gd name="T7" fmla="*/ 0 h 281"/>
                <a:gd name="T8" fmla="*/ 0 w 282"/>
                <a:gd name="T9" fmla="*/ 0 h 281"/>
                <a:gd name="T10" fmla="*/ 265 w 282"/>
                <a:gd name="T11" fmla="*/ 240 h 281"/>
                <a:gd name="T12" fmla="*/ 17 w 282"/>
                <a:gd name="T13" fmla="*/ 240 h 281"/>
                <a:gd name="T14" fmla="*/ 17 w 282"/>
                <a:gd name="T15" fmla="*/ 18 h 281"/>
                <a:gd name="T16" fmla="*/ 265 w 282"/>
                <a:gd name="T17" fmla="*/ 18 h 281"/>
                <a:gd name="T18" fmla="*/ 265 w 282"/>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281">
                  <a:moveTo>
                    <a:pt x="0" y="0"/>
                  </a:moveTo>
                  <a:lnTo>
                    <a:pt x="0" y="281"/>
                  </a:lnTo>
                  <a:lnTo>
                    <a:pt x="282" y="281"/>
                  </a:lnTo>
                  <a:lnTo>
                    <a:pt x="282" y="0"/>
                  </a:lnTo>
                  <a:lnTo>
                    <a:pt x="0" y="0"/>
                  </a:lnTo>
                  <a:close/>
                  <a:moveTo>
                    <a:pt x="265" y="240"/>
                  </a:moveTo>
                  <a:lnTo>
                    <a:pt x="17" y="240"/>
                  </a:lnTo>
                  <a:lnTo>
                    <a:pt x="17" y="18"/>
                  </a:lnTo>
                  <a:lnTo>
                    <a:pt x="265" y="18"/>
                  </a:lnTo>
                  <a:lnTo>
                    <a:pt x="265" y="2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3" name="Freeform 71"/>
            <p:cNvSpPr>
              <a:spLocks noEditPoints="1"/>
            </p:cNvSpPr>
            <p:nvPr/>
          </p:nvSpPr>
          <p:spPr bwMode="auto">
            <a:xfrm>
              <a:off x="4230688" y="3176588"/>
              <a:ext cx="447675" cy="446088"/>
            </a:xfrm>
            <a:custGeom>
              <a:avLst/>
              <a:gdLst>
                <a:gd name="T0" fmla="*/ 0 w 282"/>
                <a:gd name="T1" fmla="*/ 0 h 281"/>
                <a:gd name="T2" fmla="*/ 0 w 282"/>
                <a:gd name="T3" fmla="*/ 281 h 281"/>
                <a:gd name="T4" fmla="*/ 282 w 282"/>
                <a:gd name="T5" fmla="*/ 281 h 281"/>
                <a:gd name="T6" fmla="*/ 282 w 282"/>
                <a:gd name="T7" fmla="*/ 0 h 281"/>
                <a:gd name="T8" fmla="*/ 0 w 282"/>
                <a:gd name="T9" fmla="*/ 0 h 281"/>
                <a:gd name="T10" fmla="*/ 265 w 282"/>
                <a:gd name="T11" fmla="*/ 240 h 281"/>
                <a:gd name="T12" fmla="*/ 17 w 282"/>
                <a:gd name="T13" fmla="*/ 240 h 281"/>
                <a:gd name="T14" fmla="*/ 17 w 282"/>
                <a:gd name="T15" fmla="*/ 18 h 281"/>
                <a:gd name="T16" fmla="*/ 265 w 282"/>
                <a:gd name="T17" fmla="*/ 18 h 281"/>
                <a:gd name="T18" fmla="*/ 265 w 282"/>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281">
                  <a:moveTo>
                    <a:pt x="0" y="0"/>
                  </a:moveTo>
                  <a:lnTo>
                    <a:pt x="0" y="281"/>
                  </a:lnTo>
                  <a:lnTo>
                    <a:pt x="282" y="281"/>
                  </a:lnTo>
                  <a:lnTo>
                    <a:pt x="282" y="0"/>
                  </a:lnTo>
                  <a:lnTo>
                    <a:pt x="0" y="0"/>
                  </a:lnTo>
                  <a:moveTo>
                    <a:pt x="265" y="240"/>
                  </a:moveTo>
                  <a:lnTo>
                    <a:pt x="17" y="240"/>
                  </a:lnTo>
                  <a:lnTo>
                    <a:pt x="17" y="18"/>
                  </a:lnTo>
                  <a:lnTo>
                    <a:pt x="265" y="18"/>
                  </a:lnTo>
                  <a:lnTo>
                    <a:pt x="265" y="2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4" name="Freeform 72"/>
            <p:cNvSpPr>
              <a:spLocks/>
            </p:cNvSpPr>
            <p:nvPr/>
          </p:nvSpPr>
          <p:spPr bwMode="auto">
            <a:xfrm>
              <a:off x="4275138" y="3327400"/>
              <a:ext cx="358775" cy="214313"/>
            </a:xfrm>
            <a:custGeom>
              <a:avLst/>
              <a:gdLst>
                <a:gd name="T0" fmla="*/ 201 w 226"/>
                <a:gd name="T1" fmla="*/ 105 h 135"/>
                <a:gd name="T2" fmla="*/ 133 w 226"/>
                <a:gd name="T3" fmla="*/ 5 h 135"/>
                <a:gd name="T4" fmla="*/ 113 w 226"/>
                <a:gd name="T5" fmla="*/ 39 h 135"/>
                <a:gd name="T6" fmla="*/ 90 w 226"/>
                <a:gd name="T7" fmla="*/ 0 h 135"/>
                <a:gd name="T8" fmla="*/ 43 w 226"/>
                <a:gd name="T9" fmla="*/ 82 h 135"/>
                <a:gd name="T10" fmla="*/ 0 w 226"/>
                <a:gd name="T11" fmla="*/ 8 h 135"/>
                <a:gd name="T12" fmla="*/ 0 w 226"/>
                <a:gd name="T13" fmla="*/ 135 h 135"/>
                <a:gd name="T14" fmla="*/ 226 w 226"/>
                <a:gd name="T15" fmla="*/ 135 h 135"/>
                <a:gd name="T16" fmla="*/ 226 w 226"/>
                <a:gd name="T17" fmla="*/ 62 h 135"/>
                <a:gd name="T18" fmla="*/ 201 w 226"/>
                <a:gd name="T19" fmla="*/ 10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35">
                  <a:moveTo>
                    <a:pt x="201" y="105"/>
                  </a:moveTo>
                  <a:lnTo>
                    <a:pt x="133" y="5"/>
                  </a:lnTo>
                  <a:lnTo>
                    <a:pt x="113" y="39"/>
                  </a:lnTo>
                  <a:lnTo>
                    <a:pt x="90" y="0"/>
                  </a:lnTo>
                  <a:lnTo>
                    <a:pt x="43" y="82"/>
                  </a:lnTo>
                  <a:lnTo>
                    <a:pt x="0" y="8"/>
                  </a:lnTo>
                  <a:lnTo>
                    <a:pt x="0" y="135"/>
                  </a:lnTo>
                  <a:lnTo>
                    <a:pt x="226" y="135"/>
                  </a:lnTo>
                  <a:lnTo>
                    <a:pt x="226" y="62"/>
                  </a:lnTo>
                  <a:lnTo>
                    <a:pt x="201"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5" name="Oval 324"/>
            <p:cNvSpPr>
              <a:spLocks noChangeArrowheads="1"/>
            </p:cNvSpPr>
            <p:nvPr/>
          </p:nvSpPr>
          <p:spPr bwMode="auto">
            <a:xfrm>
              <a:off x="4527551" y="3248025"/>
              <a:ext cx="85725"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6" name="Freeform 74"/>
            <p:cNvSpPr>
              <a:spLocks noEditPoints="1"/>
            </p:cNvSpPr>
            <p:nvPr/>
          </p:nvSpPr>
          <p:spPr bwMode="auto">
            <a:xfrm>
              <a:off x="3992563" y="2979738"/>
              <a:ext cx="1052513" cy="590550"/>
            </a:xfrm>
            <a:custGeom>
              <a:avLst/>
              <a:gdLst>
                <a:gd name="T0" fmla="*/ 652 w 981"/>
                <a:gd name="T1" fmla="*/ 280 h 556"/>
                <a:gd name="T2" fmla="*/ 648 w 981"/>
                <a:gd name="T3" fmla="*/ 289 h 556"/>
                <a:gd name="T4" fmla="*/ 640 w 981"/>
                <a:gd name="T5" fmla="*/ 302 h 556"/>
                <a:gd name="T6" fmla="*/ 640 w 981"/>
                <a:gd name="T7" fmla="*/ 410 h 556"/>
                <a:gd name="T8" fmla="*/ 688 w 981"/>
                <a:gd name="T9" fmla="*/ 440 h 556"/>
                <a:gd name="T10" fmla="*/ 695 w 981"/>
                <a:gd name="T11" fmla="*/ 373 h 556"/>
                <a:gd name="T12" fmla="*/ 694 w 981"/>
                <a:gd name="T13" fmla="*/ 365 h 556"/>
                <a:gd name="T14" fmla="*/ 681 w 981"/>
                <a:gd name="T15" fmla="*/ 328 h 556"/>
                <a:gd name="T16" fmla="*/ 677 w 981"/>
                <a:gd name="T17" fmla="*/ 329 h 556"/>
                <a:gd name="T18" fmla="*/ 675 w 981"/>
                <a:gd name="T19" fmla="*/ 328 h 556"/>
                <a:gd name="T20" fmla="*/ 674 w 981"/>
                <a:gd name="T21" fmla="*/ 328 h 556"/>
                <a:gd name="T22" fmla="*/ 645 w 981"/>
                <a:gd name="T23" fmla="*/ 316 h 556"/>
                <a:gd name="T24" fmla="*/ 645 w 981"/>
                <a:gd name="T25" fmla="*/ 316 h 556"/>
                <a:gd name="T26" fmla="*/ 663 w 981"/>
                <a:gd name="T27" fmla="*/ 297 h 556"/>
                <a:gd name="T28" fmla="*/ 658 w 981"/>
                <a:gd name="T29" fmla="*/ 288 h 556"/>
                <a:gd name="T30" fmla="*/ 652 w 981"/>
                <a:gd name="T31" fmla="*/ 280 h 556"/>
                <a:gd name="T32" fmla="*/ 523 w 981"/>
                <a:gd name="T33" fmla="*/ 213 h 556"/>
                <a:gd name="T34" fmla="*/ 340 w 981"/>
                <a:gd name="T35" fmla="*/ 213 h 556"/>
                <a:gd name="T36" fmla="*/ 359 w 981"/>
                <a:gd name="T37" fmla="*/ 230 h 556"/>
                <a:gd name="T38" fmla="*/ 614 w 981"/>
                <a:gd name="T39" fmla="*/ 393 h 556"/>
                <a:gd name="T40" fmla="*/ 614 w 981"/>
                <a:gd name="T41" fmla="*/ 315 h 556"/>
                <a:gd name="T42" fmla="*/ 610 w 981"/>
                <a:gd name="T43" fmla="*/ 315 h 556"/>
                <a:gd name="T44" fmla="*/ 594 w 981"/>
                <a:gd name="T45" fmla="*/ 312 h 556"/>
                <a:gd name="T46" fmla="*/ 593 w 981"/>
                <a:gd name="T47" fmla="*/ 312 h 556"/>
                <a:gd name="T48" fmla="*/ 614 w 981"/>
                <a:gd name="T49" fmla="*/ 262 h 556"/>
                <a:gd name="T50" fmla="*/ 614 w 981"/>
                <a:gd name="T51" fmla="*/ 256 h 556"/>
                <a:gd name="T52" fmla="*/ 610 w 981"/>
                <a:gd name="T53" fmla="*/ 256 h 556"/>
                <a:gd name="T54" fmla="*/ 598 w 981"/>
                <a:gd name="T55" fmla="*/ 278 h 556"/>
                <a:gd name="T56" fmla="*/ 578 w 981"/>
                <a:gd name="T57" fmla="*/ 297 h 556"/>
                <a:gd name="T58" fmla="*/ 538 w 981"/>
                <a:gd name="T59" fmla="*/ 331 h 556"/>
                <a:gd name="T60" fmla="*/ 499 w 981"/>
                <a:gd name="T61" fmla="*/ 292 h 556"/>
                <a:gd name="T62" fmla="*/ 499 w 981"/>
                <a:gd name="T63" fmla="*/ 290 h 556"/>
                <a:gd name="T64" fmla="*/ 488 w 981"/>
                <a:gd name="T65" fmla="*/ 291 h 556"/>
                <a:gd name="T66" fmla="*/ 469 w 981"/>
                <a:gd name="T67" fmla="*/ 267 h 556"/>
                <a:gd name="T68" fmla="*/ 523 w 981"/>
                <a:gd name="T69" fmla="*/ 213 h 556"/>
                <a:gd name="T70" fmla="*/ 981 w 981"/>
                <a:gd name="T71" fmla="*/ 0 h 556"/>
                <a:gd name="T72" fmla="*/ 0 w 981"/>
                <a:gd name="T73" fmla="*/ 0 h 556"/>
                <a:gd name="T74" fmla="*/ 291 w 981"/>
                <a:gd name="T75" fmla="*/ 186 h 556"/>
                <a:gd name="T76" fmla="*/ 640 w 981"/>
                <a:gd name="T77" fmla="*/ 186 h 556"/>
                <a:gd name="T78" fmla="*/ 640 w 981"/>
                <a:gd name="T79" fmla="*/ 187 h 556"/>
                <a:gd name="T80" fmla="*/ 656 w 981"/>
                <a:gd name="T81" fmla="*/ 194 h 556"/>
                <a:gd name="T82" fmla="*/ 780 w 981"/>
                <a:gd name="T83" fmla="*/ 267 h 556"/>
                <a:gd name="T84" fmla="*/ 813 w 981"/>
                <a:gd name="T85" fmla="*/ 293 h 556"/>
                <a:gd name="T86" fmla="*/ 833 w 981"/>
                <a:gd name="T87" fmla="*/ 318 h 556"/>
                <a:gd name="T88" fmla="*/ 948 w 981"/>
                <a:gd name="T89" fmla="*/ 513 h 556"/>
                <a:gd name="T90" fmla="*/ 981 w 981"/>
                <a:gd name="T91" fmla="*/ 556 h 556"/>
                <a:gd name="T92" fmla="*/ 981 w 981"/>
                <a:gd name="T93" fmla="*/ 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81" h="556">
                  <a:moveTo>
                    <a:pt x="652" y="280"/>
                  </a:moveTo>
                  <a:cubicBezTo>
                    <a:pt x="648" y="289"/>
                    <a:pt x="648" y="289"/>
                    <a:pt x="648" y="289"/>
                  </a:cubicBezTo>
                  <a:cubicBezTo>
                    <a:pt x="646" y="294"/>
                    <a:pt x="643" y="298"/>
                    <a:pt x="640" y="302"/>
                  </a:cubicBezTo>
                  <a:cubicBezTo>
                    <a:pt x="640" y="410"/>
                    <a:pt x="640" y="410"/>
                    <a:pt x="640" y="410"/>
                  </a:cubicBezTo>
                  <a:cubicBezTo>
                    <a:pt x="688" y="440"/>
                    <a:pt x="688" y="440"/>
                    <a:pt x="688" y="440"/>
                  </a:cubicBezTo>
                  <a:cubicBezTo>
                    <a:pt x="696" y="420"/>
                    <a:pt x="699" y="396"/>
                    <a:pt x="695" y="373"/>
                  </a:cubicBezTo>
                  <a:cubicBezTo>
                    <a:pt x="695" y="370"/>
                    <a:pt x="694" y="368"/>
                    <a:pt x="694" y="365"/>
                  </a:cubicBezTo>
                  <a:cubicBezTo>
                    <a:pt x="691" y="351"/>
                    <a:pt x="687" y="340"/>
                    <a:pt x="681" y="328"/>
                  </a:cubicBezTo>
                  <a:cubicBezTo>
                    <a:pt x="680" y="328"/>
                    <a:pt x="678" y="329"/>
                    <a:pt x="677" y="329"/>
                  </a:cubicBezTo>
                  <a:cubicBezTo>
                    <a:pt x="676" y="329"/>
                    <a:pt x="676" y="328"/>
                    <a:pt x="675" y="328"/>
                  </a:cubicBezTo>
                  <a:cubicBezTo>
                    <a:pt x="675" y="328"/>
                    <a:pt x="675" y="328"/>
                    <a:pt x="674" y="328"/>
                  </a:cubicBezTo>
                  <a:cubicBezTo>
                    <a:pt x="664" y="328"/>
                    <a:pt x="653" y="324"/>
                    <a:pt x="645" y="316"/>
                  </a:cubicBezTo>
                  <a:cubicBezTo>
                    <a:pt x="645" y="316"/>
                    <a:pt x="645" y="316"/>
                    <a:pt x="645" y="316"/>
                  </a:cubicBezTo>
                  <a:cubicBezTo>
                    <a:pt x="663" y="297"/>
                    <a:pt x="663" y="297"/>
                    <a:pt x="663" y="297"/>
                  </a:cubicBezTo>
                  <a:cubicBezTo>
                    <a:pt x="662" y="294"/>
                    <a:pt x="660" y="292"/>
                    <a:pt x="658" y="288"/>
                  </a:cubicBezTo>
                  <a:cubicBezTo>
                    <a:pt x="656" y="285"/>
                    <a:pt x="654" y="282"/>
                    <a:pt x="652" y="280"/>
                  </a:cubicBezTo>
                  <a:moveTo>
                    <a:pt x="523" y="213"/>
                  </a:moveTo>
                  <a:cubicBezTo>
                    <a:pt x="340" y="213"/>
                    <a:pt x="340" y="213"/>
                    <a:pt x="340" y="213"/>
                  </a:cubicBezTo>
                  <a:cubicBezTo>
                    <a:pt x="346" y="217"/>
                    <a:pt x="352" y="223"/>
                    <a:pt x="359" y="230"/>
                  </a:cubicBezTo>
                  <a:cubicBezTo>
                    <a:pt x="614" y="393"/>
                    <a:pt x="614" y="393"/>
                    <a:pt x="614" y="393"/>
                  </a:cubicBezTo>
                  <a:cubicBezTo>
                    <a:pt x="614" y="315"/>
                    <a:pt x="614" y="315"/>
                    <a:pt x="614" y="315"/>
                  </a:cubicBezTo>
                  <a:cubicBezTo>
                    <a:pt x="612" y="315"/>
                    <a:pt x="611" y="315"/>
                    <a:pt x="610" y="315"/>
                  </a:cubicBezTo>
                  <a:cubicBezTo>
                    <a:pt x="604" y="315"/>
                    <a:pt x="599" y="314"/>
                    <a:pt x="594" y="312"/>
                  </a:cubicBezTo>
                  <a:cubicBezTo>
                    <a:pt x="593" y="312"/>
                    <a:pt x="593" y="312"/>
                    <a:pt x="593" y="312"/>
                  </a:cubicBezTo>
                  <a:cubicBezTo>
                    <a:pt x="614" y="262"/>
                    <a:pt x="614" y="262"/>
                    <a:pt x="614" y="262"/>
                  </a:cubicBezTo>
                  <a:cubicBezTo>
                    <a:pt x="614" y="256"/>
                    <a:pt x="614" y="256"/>
                    <a:pt x="614" y="256"/>
                  </a:cubicBezTo>
                  <a:cubicBezTo>
                    <a:pt x="613" y="256"/>
                    <a:pt x="611" y="256"/>
                    <a:pt x="610" y="256"/>
                  </a:cubicBezTo>
                  <a:cubicBezTo>
                    <a:pt x="598" y="278"/>
                    <a:pt x="598" y="278"/>
                    <a:pt x="598" y="278"/>
                  </a:cubicBezTo>
                  <a:cubicBezTo>
                    <a:pt x="593" y="286"/>
                    <a:pt x="586" y="293"/>
                    <a:pt x="578" y="297"/>
                  </a:cubicBezTo>
                  <a:cubicBezTo>
                    <a:pt x="575" y="317"/>
                    <a:pt x="558" y="331"/>
                    <a:pt x="538" y="331"/>
                  </a:cubicBezTo>
                  <a:cubicBezTo>
                    <a:pt x="517" y="331"/>
                    <a:pt x="499" y="314"/>
                    <a:pt x="499" y="292"/>
                  </a:cubicBezTo>
                  <a:cubicBezTo>
                    <a:pt x="499" y="291"/>
                    <a:pt x="499" y="290"/>
                    <a:pt x="499" y="290"/>
                  </a:cubicBezTo>
                  <a:cubicBezTo>
                    <a:pt x="495" y="290"/>
                    <a:pt x="491" y="291"/>
                    <a:pt x="488" y="291"/>
                  </a:cubicBezTo>
                  <a:cubicBezTo>
                    <a:pt x="469" y="291"/>
                    <a:pt x="455" y="281"/>
                    <a:pt x="469" y="267"/>
                  </a:cubicBezTo>
                  <a:cubicBezTo>
                    <a:pt x="476" y="259"/>
                    <a:pt x="503" y="229"/>
                    <a:pt x="523" y="213"/>
                  </a:cubicBezTo>
                  <a:moveTo>
                    <a:pt x="981" y="0"/>
                  </a:moveTo>
                  <a:cubicBezTo>
                    <a:pt x="0" y="0"/>
                    <a:pt x="0" y="0"/>
                    <a:pt x="0" y="0"/>
                  </a:cubicBezTo>
                  <a:cubicBezTo>
                    <a:pt x="291" y="186"/>
                    <a:pt x="291" y="186"/>
                    <a:pt x="291" y="186"/>
                  </a:cubicBezTo>
                  <a:cubicBezTo>
                    <a:pt x="640" y="186"/>
                    <a:pt x="640" y="186"/>
                    <a:pt x="640" y="186"/>
                  </a:cubicBezTo>
                  <a:cubicBezTo>
                    <a:pt x="640" y="187"/>
                    <a:pt x="640" y="187"/>
                    <a:pt x="640" y="187"/>
                  </a:cubicBezTo>
                  <a:cubicBezTo>
                    <a:pt x="646" y="189"/>
                    <a:pt x="651" y="191"/>
                    <a:pt x="656" y="194"/>
                  </a:cubicBezTo>
                  <a:cubicBezTo>
                    <a:pt x="780" y="267"/>
                    <a:pt x="780" y="267"/>
                    <a:pt x="780" y="267"/>
                  </a:cubicBezTo>
                  <a:cubicBezTo>
                    <a:pt x="792" y="274"/>
                    <a:pt x="803" y="283"/>
                    <a:pt x="813" y="293"/>
                  </a:cubicBezTo>
                  <a:cubicBezTo>
                    <a:pt x="821" y="300"/>
                    <a:pt x="828" y="309"/>
                    <a:pt x="833" y="318"/>
                  </a:cubicBezTo>
                  <a:cubicBezTo>
                    <a:pt x="948" y="513"/>
                    <a:pt x="948" y="513"/>
                    <a:pt x="948" y="513"/>
                  </a:cubicBezTo>
                  <a:cubicBezTo>
                    <a:pt x="981" y="556"/>
                    <a:pt x="981" y="556"/>
                    <a:pt x="981" y="556"/>
                  </a:cubicBezTo>
                  <a:cubicBezTo>
                    <a:pt x="981" y="0"/>
                    <a:pt x="981" y="0"/>
                    <a:pt x="981" y="0"/>
                  </a:cubicBezTo>
                </a:path>
              </a:pathLst>
            </a:custGeom>
            <a:solidFill>
              <a:srgbClr val="1A8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7" name="Freeform 75"/>
            <p:cNvSpPr>
              <a:spLocks noEditPoints="1"/>
            </p:cNvSpPr>
            <p:nvPr/>
          </p:nvSpPr>
          <p:spPr bwMode="auto">
            <a:xfrm>
              <a:off x="4305301" y="3176588"/>
              <a:ext cx="373063" cy="239713"/>
            </a:xfrm>
            <a:custGeom>
              <a:avLst/>
              <a:gdLst>
                <a:gd name="T0" fmla="*/ 349 w 349"/>
                <a:gd name="T1" fmla="*/ 116 h 224"/>
                <a:gd name="T2" fmla="*/ 323 w 349"/>
                <a:gd name="T3" fmla="*/ 129 h 224"/>
                <a:gd name="T4" fmla="*/ 323 w 349"/>
                <a:gd name="T5" fmla="*/ 207 h 224"/>
                <a:gd name="T6" fmla="*/ 349 w 349"/>
                <a:gd name="T7" fmla="*/ 224 h 224"/>
                <a:gd name="T8" fmla="*/ 349 w 349"/>
                <a:gd name="T9" fmla="*/ 116 h 224"/>
                <a:gd name="T10" fmla="*/ 323 w 349"/>
                <a:gd name="T11" fmla="*/ 70 h 224"/>
                <a:gd name="T12" fmla="*/ 323 w 349"/>
                <a:gd name="T13" fmla="*/ 76 h 224"/>
                <a:gd name="T14" fmla="*/ 325 w 349"/>
                <a:gd name="T15" fmla="*/ 70 h 224"/>
                <a:gd name="T16" fmla="*/ 323 w 349"/>
                <a:gd name="T17" fmla="*/ 70 h 224"/>
                <a:gd name="T18" fmla="*/ 349 w 349"/>
                <a:gd name="T19" fmla="*/ 0 h 224"/>
                <a:gd name="T20" fmla="*/ 0 w 349"/>
                <a:gd name="T21" fmla="*/ 0 h 224"/>
                <a:gd name="T22" fmla="*/ 23 w 349"/>
                <a:gd name="T23" fmla="*/ 15 h 224"/>
                <a:gd name="T24" fmla="*/ 35 w 349"/>
                <a:gd name="T25" fmla="*/ 17 h 224"/>
                <a:gd name="T26" fmla="*/ 49 w 349"/>
                <a:gd name="T27" fmla="*/ 27 h 224"/>
                <a:gd name="T28" fmla="*/ 232 w 349"/>
                <a:gd name="T29" fmla="*/ 27 h 224"/>
                <a:gd name="T30" fmla="*/ 246 w 349"/>
                <a:gd name="T31" fmla="*/ 17 h 224"/>
                <a:gd name="T32" fmla="*/ 325 w 349"/>
                <a:gd name="T33" fmla="*/ 3 h 224"/>
                <a:gd name="T34" fmla="*/ 340 w 349"/>
                <a:gd name="T35" fmla="*/ 0 h 224"/>
                <a:gd name="T36" fmla="*/ 349 w 349"/>
                <a:gd name="T37" fmla="*/ 1 h 224"/>
                <a:gd name="T38" fmla="*/ 349 w 349"/>
                <a:gd name="T39"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9" h="224">
                  <a:moveTo>
                    <a:pt x="349" y="116"/>
                  </a:moveTo>
                  <a:cubicBezTo>
                    <a:pt x="342" y="123"/>
                    <a:pt x="333" y="128"/>
                    <a:pt x="323" y="129"/>
                  </a:cubicBezTo>
                  <a:cubicBezTo>
                    <a:pt x="323" y="207"/>
                    <a:pt x="323" y="207"/>
                    <a:pt x="323" y="207"/>
                  </a:cubicBezTo>
                  <a:cubicBezTo>
                    <a:pt x="349" y="224"/>
                    <a:pt x="349" y="224"/>
                    <a:pt x="349" y="224"/>
                  </a:cubicBezTo>
                  <a:cubicBezTo>
                    <a:pt x="349" y="116"/>
                    <a:pt x="349" y="116"/>
                    <a:pt x="349" y="116"/>
                  </a:cubicBezTo>
                  <a:moveTo>
                    <a:pt x="323" y="70"/>
                  </a:moveTo>
                  <a:cubicBezTo>
                    <a:pt x="323" y="76"/>
                    <a:pt x="323" y="76"/>
                    <a:pt x="323" y="76"/>
                  </a:cubicBezTo>
                  <a:cubicBezTo>
                    <a:pt x="325" y="70"/>
                    <a:pt x="325" y="70"/>
                    <a:pt x="325" y="70"/>
                  </a:cubicBezTo>
                  <a:cubicBezTo>
                    <a:pt x="324" y="70"/>
                    <a:pt x="324" y="70"/>
                    <a:pt x="323" y="70"/>
                  </a:cubicBezTo>
                  <a:moveTo>
                    <a:pt x="349" y="0"/>
                  </a:moveTo>
                  <a:cubicBezTo>
                    <a:pt x="0" y="0"/>
                    <a:pt x="0" y="0"/>
                    <a:pt x="0" y="0"/>
                  </a:cubicBezTo>
                  <a:cubicBezTo>
                    <a:pt x="23" y="15"/>
                    <a:pt x="23" y="15"/>
                    <a:pt x="23" y="15"/>
                  </a:cubicBezTo>
                  <a:cubicBezTo>
                    <a:pt x="35" y="17"/>
                    <a:pt x="35" y="17"/>
                    <a:pt x="35" y="17"/>
                  </a:cubicBezTo>
                  <a:cubicBezTo>
                    <a:pt x="39" y="19"/>
                    <a:pt x="44" y="22"/>
                    <a:pt x="49" y="27"/>
                  </a:cubicBezTo>
                  <a:cubicBezTo>
                    <a:pt x="232" y="27"/>
                    <a:pt x="232" y="27"/>
                    <a:pt x="232" y="27"/>
                  </a:cubicBezTo>
                  <a:cubicBezTo>
                    <a:pt x="237" y="22"/>
                    <a:pt x="242" y="19"/>
                    <a:pt x="246" y="17"/>
                  </a:cubicBezTo>
                  <a:cubicBezTo>
                    <a:pt x="325" y="3"/>
                    <a:pt x="325" y="3"/>
                    <a:pt x="325" y="3"/>
                  </a:cubicBezTo>
                  <a:cubicBezTo>
                    <a:pt x="330" y="1"/>
                    <a:pt x="335" y="0"/>
                    <a:pt x="340" y="0"/>
                  </a:cubicBezTo>
                  <a:cubicBezTo>
                    <a:pt x="343" y="0"/>
                    <a:pt x="346" y="1"/>
                    <a:pt x="349" y="1"/>
                  </a:cubicBezTo>
                  <a:cubicBezTo>
                    <a:pt x="349" y="0"/>
                    <a:pt x="349" y="0"/>
                    <a:pt x="3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8" name="Freeform 76"/>
            <p:cNvSpPr>
              <a:spLocks/>
            </p:cNvSpPr>
            <p:nvPr/>
          </p:nvSpPr>
          <p:spPr bwMode="auto">
            <a:xfrm>
              <a:off x="4527551" y="3255963"/>
              <a:ext cx="85725" cy="76200"/>
            </a:xfrm>
            <a:custGeom>
              <a:avLst/>
              <a:gdLst>
                <a:gd name="T0" fmla="*/ 49 w 79"/>
                <a:gd name="T1" fmla="*/ 0 h 71"/>
                <a:gd name="T2" fmla="*/ 30 w 79"/>
                <a:gd name="T3" fmla="*/ 14 h 71"/>
                <a:gd name="T4" fmla="*/ 0 w 79"/>
                <a:gd name="T5" fmla="*/ 30 h 71"/>
                <a:gd name="T6" fmla="*/ 0 w 79"/>
                <a:gd name="T7" fmla="*/ 32 h 71"/>
                <a:gd name="T8" fmla="*/ 39 w 79"/>
                <a:gd name="T9" fmla="*/ 71 h 71"/>
                <a:gd name="T10" fmla="*/ 79 w 79"/>
                <a:gd name="T11" fmla="*/ 37 h 71"/>
                <a:gd name="T12" fmla="*/ 54 w 79"/>
                <a:gd name="T13" fmla="*/ 44 h 71"/>
                <a:gd name="T14" fmla="*/ 28 w 79"/>
                <a:gd name="T15" fmla="*/ 37 h 71"/>
                <a:gd name="T16" fmla="*/ 28 w 79"/>
                <a:gd name="T17" fmla="*/ 37 h 71"/>
                <a:gd name="T18" fmla="*/ 49 w 79"/>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1">
                  <a:moveTo>
                    <a:pt x="49" y="0"/>
                  </a:moveTo>
                  <a:cubicBezTo>
                    <a:pt x="44" y="2"/>
                    <a:pt x="39" y="6"/>
                    <a:pt x="30" y="14"/>
                  </a:cubicBezTo>
                  <a:cubicBezTo>
                    <a:pt x="22" y="23"/>
                    <a:pt x="11" y="28"/>
                    <a:pt x="0" y="30"/>
                  </a:cubicBezTo>
                  <a:cubicBezTo>
                    <a:pt x="0" y="30"/>
                    <a:pt x="0" y="31"/>
                    <a:pt x="0" y="32"/>
                  </a:cubicBezTo>
                  <a:cubicBezTo>
                    <a:pt x="0" y="54"/>
                    <a:pt x="18" y="71"/>
                    <a:pt x="39" y="71"/>
                  </a:cubicBezTo>
                  <a:cubicBezTo>
                    <a:pt x="59" y="71"/>
                    <a:pt x="76" y="57"/>
                    <a:pt x="79" y="37"/>
                  </a:cubicBezTo>
                  <a:cubicBezTo>
                    <a:pt x="71" y="42"/>
                    <a:pt x="62" y="44"/>
                    <a:pt x="54" y="44"/>
                  </a:cubicBezTo>
                  <a:cubicBezTo>
                    <a:pt x="45" y="44"/>
                    <a:pt x="36" y="42"/>
                    <a:pt x="28" y="37"/>
                  </a:cubicBezTo>
                  <a:cubicBezTo>
                    <a:pt x="28" y="37"/>
                    <a:pt x="28" y="37"/>
                    <a:pt x="28" y="37"/>
                  </a:cubicBezTo>
                  <a:cubicBezTo>
                    <a:pt x="49" y="0"/>
                    <a:pt x="49" y="0"/>
                    <a:pt x="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9" name="Freeform 77"/>
            <p:cNvSpPr>
              <a:spLocks/>
            </p:cNvSpPr>
            <p:nvPr/>
          </p:nvSpPr>
          <p:spPr bwMode="auto">
            <a:xfrm>
              <a:off x="4629151" y="3238500"/>
              <a:ext cx="71438" cy="82550"/>
            </a:xfrm>
            <a:custGeom>
              <a:avLst/>
              <a:gdLst>
                <a:gd name="T0" fmla="*/ 1 w 67"/>
                <a:gd name="T1" fmla="*/ 68 h 77"/>
                <a:gd name="T2" fmla="*/ 0 w 67"/>
                <a:gd name="T3" fmla="*/ 68 h 77"/>
                <a:gd name="T4" fmla="*/ 28 w 67"/>
                <a:gd name="T5" fmla="*/ 0 h 77"/>
                <a:gd name="T6" fmla="*/ 67 w 67"/>
                <a:gd name="T7" fmla="*/ 16 h 77"/>
                <a:gd name="T8" fmla="*/ 55 w 67"/>
                <a:gd name="T9" fmla="*/ 45 h 77"/>
                <a:gd name="T10" fmla="*/ 1 w 67"/>
                <a:gd name="T11" fmla="*/ 68 h 77"/>
              </a:gdLst>
              <a:ahLst/>
              <a:cxnLst>
                <a:cxn ang="0">
                  <a:pos x="T0" y="T1"/>
                </a:cxn>
                <a:cxn ang="0">
                  <a:pos x="T2" y="T3"/>
                </a:cxn>
                <a:cxn ang="0">
                  <a:pos x="T4" y="T5"/>
                </a:cxn>
                <a:cxn ang="0">
                  <a:pos x="T6" y="T7"/>
                </a:cxn>
                <a:cxn ang="0">
                  <a:pos x="T8" y="T9"/>
                </a:cxn>
                <a:cxn ang="0">
                  <a:pos x="T10" y="T11"/>
                </a:cxn>
              </a:cxnLst>
              <a:rect l="0" t="0" r="r" b="b"/>
              <a:pathLst>
                <a:path w="67" h="77">
                  <a:moveTo>
                    <a:pt x="1" y="68"/>
                  </a:moveTo>
                  <a:cubicBezTo>
                    <a:pt x="0" y="68"/>
                    <a:pt x="0" y="68"/>
                    <a:pt x="0" y="68"/>
                  </a:cubicBezTo>
                  <a:cubicBezTo>
                    <a:pt x="28" y="0"/>
                    <a:pt x="28" y="0"/>
                    <a:pt x="28" y="0"/>
                  </a:cubicBezTo>
                  <a:cubicBezTo>
                    <a:pt x="67" y="16"/>
                    <a:pt x="67" y="16"/>
                    <a:pt x="67" y="16"/>
                  </a:cubicBezTo>
                  <a:cubicBezTo>
                    <a:pt x="55" y="45"/>
                    <a:pt x="55" y="45"/>
                    <a:pt x="55" y="45"/>
                  </a:cubicBezTo>
                  <a:cubicBezTo>
                    <a:pt x="46" y="67"/>
                    <a:pt x="22" y="77"/>
                    <a:pt x="1" y="68"/>
                  </a:cubicBezTo>
                </a:path>
              </a:pathLst>
            </a:custGeom>
            <a:solidFill>
              <a:srgbClr val="AF8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0" name="Freeform 78"/>
            <p:cNvSpPr>
              <a:spLocks/>
            </p:cNvSpPr>
            <p:nvPr/>
          </p:nvSpPr>
          <p:spPr bwMode="auto">
            <a:xfrm>
              <a:off x="4684713" y="3260725"/>
              <a:ext cx="85725" cy="71438"/>
            </a:xfrm>
            <a:custGeom>
              <a:avLst/>
              <a:gdLst>
                <a:gd name="T0" fmla="*/ 0 w 81"/>
                <a:gd name="T1" fmla="*/ 52 h 68"/>
                <a:gd name="T2" fmla="*/ 0 w 81"/>
                <a:gd name="T3" fmla="*/ 52 h 68"/>
                <a:gd name="T4" fmla="*/ 52 w 81"/>
                <a:gd name="T5" fmla="*/ 0 h 68"/>
                <a:gd name="T6" fmla="*/ 81 w 81"/>
                <a:gd name="T7" fmla="*/ 30 h 68"/>
                <a:gd name="T8" fmla="*/ 59 w 81"/>
                <a:gd name="T9" fmla="*/ 52 h 68"/>
                <a:gd name="T10" fmla="*/ 0 w 81"/>
                <a:gd name="T11" fmla="*/ 52 h 68"/>
              </a:gdLst>
              <a:ahLst/>
              <a:cxnLst>
                <a:cxn ang="0">
                  <a:pos x="T0" y="T1"/>
                </a:cxn>
                <a:cxn ang="0">
                  <a:pos x="T2" y="T3"/>
                </a:cxn>
                <a:cxn ang="0">
                  <a:pos x="T4" y="T5"/>
                </a:cxn>
                <a:cxn ang="0">
                  <a:pos x="T6" y="T7"/>
                </a:cxn>
                <a:cxn ang="0">
                  <a:pos x="T8" y="T9"/>
                </a:cxn>
                <a:cxn ang="0">
                  <a:pos x="T10" y="T11"/>
                </a:cxn>
              </a:cxnLst>
              <a:rect l="0" t="0" r="r" b="b"/>
              <a:pathLst>
                <a:path w="81" h="68">
                  <a:moveTo>
                    <a:pt x="0" y="52"/>
                  </a:moveTo>
                  <a:cubicBezTo>
                    <a:pt x="0" y="52"/>
                    <a:pt x="0" y="52"/>
                    <a:pt x="0" y="52"/>
                  </a:cubicBezTo>
                  <a:cubicBezTo>
                    <a:pt x="52" y="0"/>
                    <a:pt x="52" y="0"/>
                    <a:pt x="52" y="0"/>
                  </a:cubicBezTo>
                  <a:cubicBezTo>
                    <a:pt x="81" y="30"/>
                    <a:pt x="81" y="30"/>
                    <a:pt x="81" y="30"/>
                  </a:cubicBezTo>
                  <a:cubicBezTo>
                    <a:pt x="59" y="52"/>
                    <a:pt x="59" y="52"/>
                    <a:pt x="59" y="52"/>
                  </a:cubicBezTo>
                  <a:cubicBezTo>
                    <a:pt x="43" y="68"/>
                    <a:pt x="16" y="68"/>
                    <a:pt x="0" y="52"/>
                  </a:cubicBezTo>
                </a:path>
              </a:pathLst>
            </a:custGeom>
            <a:solidFill>
              <a:srgbClr val="9B7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1" name="Freeform 79"/>
            <p:cNvSpPr>
              <a:spLocks/>
            </p:cNvSpPr>
            <p:nvPr/>
          </p:nvSpPr>
          <p:spPr bwMode="auto">
            <a:xfrm>
              <a:off x="4557713" y="3211513"/>
              <a:ext cx="96838" cy="98425"/>
            </a:xfrm>
            <a:custGeom>
              <a:avLst/>
              <a:gdLst>
                <a:gd name="T0" fmla="*/ 0 w 90"/>
                <a:gd name="T1" fmla="*/ 79 h 93"/>
                <a:gd name="T2" fmla="*/ 0 w 90"/>
                <a:gd name="T3" fmla="*/ 79 h 93"/>
                <a:gd name="T4" fmla="*/ 45 w 90"/>
                <a:gd name="T5" fmla="*/ 0 h 93"/>
                <a:gd name="T6" fmla="*/ 90 w 90"/>
                <a:gd name="T7" fmla="*/ 25 h 93"/>
                <a:gd name="T8" fmla="*/ 71 w 90"/>
                <a:gd name="T9" fmla="*/ 60 h 93"/>
                <a:gd name="T10" fmla="*/ 0 w 90"/>
                <a:gd name="T11" fmla="*/ 79 h 93"/>
              </a:gdLst>
              <a:ahLst/>
              <a:cxnLst>
                <a:cxn ang="0">
                  <a:pos x="T0" y="T1"/>
                </a:cxn>
                <a:cxn ang="0">
                  <a:pos x="T2" y="T3"/>
                </a:cxn>
                <a:cxn ang="0">
                  <a:pos x="T4" y="T5"/>
                </a:cxn>
                <a:cxn ang="0">
                  <a:pos x="T6" y="T7"/>
                </a:cxn>
                <a:cxn ang="0">
                  <a:pos x="T8" y="T9"/>
                </a:cxn>
                <a:cxn ang="0">
                  <a:pos x="T10" y="T11"/>
                </a:cxn>
              </a:cxnLst>
              <a:rect l="0" t="0" r="r" b="b"/>
              <a:pathLst>
                <a:path w="90" h="93">
                  <a:moveTo>
                    <a:pt x="0" y="79"/>
                  </a:moveTo>
                  <a:cubicBezTo>
                    <a:pt x="0" y="79"/>
                    <a:pt x="0" y="79"/>
                    <a:pt x="0" y="79"/>
                  </a:cubicBezTo>
                  <a:cubicBezTo>
                    <a:pt x="45" y="0"/>
                    <a:pt x="45" y="0"/>
                    <a:pt x="45" y="0"/>
                  </a:cubicBezTo>
                  <a:cubicBezTo>
                    <a:pt x="90" y="25"/>
                    <a:pt x="90" y="25"/>
                    <a:pt x="90" y="25"/>
                  </a:cubicBezTo>
                  <a:cubicBezTo>
                    <a:pt x="71" y="60"/>
                    <a:pt x="71" y="60"/>
                    <a:pt x="71" y="60"/>
                  </a:cubicBezTo>
                  <a:cubicBezTo>
                    <a:pt x="57" y="84"/>
                    <a:pt x="25" y="93"/>
                    <a:pt x="0" y="79"/>
                  </a:cubicBezTo>
                </a:path>
              </a:pathLst>
            </a:custGeom>
            <a:solidFill>
              <a:srgbClr val="C69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2" name="Freeform 80"/>
            <p:cNvSpPr>
              <a:spLocks/>
            </p:cNvSpPr>
            <p:nvPr/>
          </p:nvSpPr>
          <p:spPr bwMode="auto">
            <a:xfrm>
              <a:off x="4557713" y="3251200"/>
              <a:ext cx="88900" cy="47625"/>
            </a:xfrm>
            <a:custGeom>
              <a:avLst/>
              <a:gdLst>
                <a:gd name="T0" fmla="*/ 75 w 83"/>
                <a:gd name="T1" fmla="*/ 0 h 44"/>
                <a:gd name="T2" fmla="*/ 48 w 83"/>
                <a:gd name="T3" fmla="*/ 1 h 44"/>
                <a:gd name="T4" fmla="*/ 21 w 83"/>
                <a:gd name="T5" fmla="*/ 4 h 44"/>
                <a:gd name="T6" fmla="*/ 0 w 83"/>
                <a:gd name="T7" fmla="*/ 41 h 44"/>
                <a:gd name="T8" fmla="*/ 0 w 83"/>
                <a:gd name="T9" fmla="*/ 41 h 44"/>
                <a:gd name="T10" fmla="*/ 7 w 83"/>
                <a:gd name="T11" fmla="*/ 44 h 44"/>
                <a:gd name="T12" fmla="*/ 17 w 83"/>
                <a:gd name="T13" fmla="*/ 27 h 44"/>
                <a:gd name="T14" fmla="*/ 43 w 83"/>
                <a:gd name="T15" fmla="*/ 10 h 44"/>
                <a:gd name="T16" fmla="*/ 43 w 83"/>
                <a:gd name="T17" fmla="*/ 10 h 44"/>
                <a:gd name="T18" fmla="*/ 44 w 83"/>
                <a:gd name="T19" fmla="*/ 9 h 44"/>
                <a:gd name="T20" fmla="*/ 54 w 83"/>
                <a:gd name="T21" fmla="*/ 9 h 44"/>
                <a:gd name="T22" fmla="*/ 76 w 83"/>
                <a:gd name="T23" fmla="*/ 11 h 44"/>
                <a:gd name="T24" fmla="*/ 83 w 83"/>
                <a:gd name="T25" fmla="*/ 0 h 44"/>
                <a:gd name="T26" fmla="*/ 75 w 83"/>
                <a:gd name="T2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75" y="0"/>
                  </a:moveTo>
                  <a:cubicBezTo>
                    <a:pt x="68" y="0"/>
                    <a:pt x="59" y="0"/>
                    <a:pt x="48" y="1"/>
                  </a:cubicBezTo>
                  <a:cubicBezTo>
                    <a:pt x="32" y="3"/>
                    <a:pt x="27" y="2"/>
                    <a:pt x="21" y="4"/>
                  </a:cubicBezTo>
                  <a:cubicBezTo>
                    <a:pt x="0" y="41"/>
                    <a:pt x="0" y="41"/>
                    <a:pt x="0" y="41"/>
                  </a:cubicBezTo>
                  <a:cubicBezTo>
                    <a:pt x="0" y="41"/>
                    <a:pt x="0" y="41"/>
                    <a:pt x="0" y="41"/>
                  </a:cubicBezTo>
                  <a:cubicBezTo>
                    <a:pt x="3" y="42"/>
                    <a:pt x="5" y="43"/>
                    <a:pt x="7" y="44"/>
                  </a:cubicBezTo>
                  <a:cubicBezTo>
                    <a:pt x="17" y="27"/>
                    <a:pt x="17" y="27"/>
                    <a:pt x="17" y="27"/>
                  </a:cubicBezTo>
                  <a:cubicBezTo>
                    <a:pt x="22" y="18"/>
                    <a:pt x="32" y="11"/>
                    <a:pt x="43" y="10"/>
                  </a:cubicBezTo>
                  <a:cubicBezTo>
                    <a:pt x="43" y="10"/>
                    <a:pt x="43" y="10"/>
                    <a:pt x="43" y="10"/>
                  </a:cubicBezTo>
                  <a:cubicBezTo>
                    <a:pt x="44" y="9"/>
                    <a:pt x="44" y="9"/>
                    <a:pt x="44" y="9"/>
                  </a:cubicBezTo>
                  <a:cubicBezTo>
                    <a:pt x="47" y="9"/>
                    <a:pt x="51" y="9"/>
                    <a:pt x="54" y="9"/>
                  </a:cubicBezTo>
                  <a:cubicBezTo>
                    <a:pt x="62" y="9"/>
                    <a:pt x="69" y="10"/>
                    <a:pt x="76" y="11"/>
                  </a:cubicBezTo>
                  <a:cubicBezTo>
                    <a:pt x="83" y="0"/>
                    <a:pt x="83" y="0"/>
                    <a:pt x="83" y="0"/>
                  </a:cubicBezTo>
                  <a:cubicBezTo>
                    <a:pt x="80" y="0"/>
                    <a:pt x="78" y="0"/>
                    <a:pt x="75" y="0"/>
                  </a:cubicBezTo>
                </a:path>
              </a:pathLst>
            </a:custGeom>
            <a:solidFill>
              <a:srgbClr val="B28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3" name="Freeform 81"/>
            <p:cNvSpPr>
              <a:spLocks/>
            </p:cNvSpPr>
            <p:nvPr/>
          </p:nvSpPr>
          <p:spPr bwMode="auto">
            <a:xfrm>
              <a:off x="4629151" y="3251200"/>
              <a:ext cx="63500" cy="61913"/>
            </a:xfrm>
            <a:custGeom>
              <a:avLst/>
              <a:gdLst>
                <a:gd name="T0" fmla="*/ 23 w 59"/>
                <a:gd name="T1" fmla="*/ 0 h 58"/>
                <a:gd name="T2" fmla="*/ 0 w 59"/>
                <a:gd name="T3" fmla="*/ 56 h 58"/>
                <a:gd name="T4" fmla="*/ 1 w 59"/>
                <a:gd name="T5" fmla="*/ 56 h 58"/>
                <a:gd name="T6" fmla="*/ 6 w 59"/>
                <a:gd name="T7" fmla="*/ 58 h 58"/>
                <a:gd name="T8" fmla="*/ 19 w 59"/>
                <a:gd name="T9" fmla="*/ 27 h 58"/>
                <a:gd name="T10" fmla="*/ 29 w 59"/>
                <a:gd name="T11" fmla="*/ 19 h 58"/>
                <a:gd name="T12" fmla="*/ 35 w 59"/>
                <a:gd name="T13" fmla="*/ 21 h 58"/>
                <a:gd name="T14" fmla="*/ 54 w 59"/>
                <a:gd name="T15" fmla="*/ 35 h 58"/>
                <a:gd name="T16" fmla="*/ 54 w 59"/>
                <a:gd name="T17" fmla="*/ 36 h 58"/>
                <a:gd name="T18" fmla="*/ 55 w 59"/>
                <a:gd name="T19" fmla="*/ 33 h 58"/>
                <a:gd name="T20" fmla="*/ 59 w 59"/>
                <a:gd name="T21" fmla="*/ 24 h 58"/>
                <a:gd name="T22" fmla="*/ 23 w 59"/>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8">
                  <a:moveTo>
                    <a:pt x="23" y="0"/>
                  </a:moveTo>
                  <a:cubicBezTo>
                    <a:pt x="0" y="56"/>
                    <a:pt x="0" y="56"/>
                    <a:pt x="0" y="56"/>
                  </a:cubicBezTo>
                  <a:cubicBezTo>
                    <a:pt x="1" y="56"/>
                    <a:pt x="1" y="56"/>
                    <a:pt x="1" y="56"/>
                  </a:cubicBezTo>
                  <a:cubicBezTo>
                    <a:pt x="2" y="57"/>
                    <a:pt x="4" y="57"/>
                    <a:pt x="6" y="58"/>
                  </a:cubicBezTo>
                  <a:cubicBezTo>
                    <a:pt x="19" y="27"/>
                    <a:pt x="19" y="27"/>
                    <a:pt x="19" y="27"/>
                  </a:cubicBezTo>
                  <a:cubicBezTo>
                    <a:pt x="21" y="22"/>
                    <a:pt x="25" y="19"/>
                    <a:pt x="29" y="19"/>
                  </a:cubicBezTo>
                  <a:cubicBezTo>
                    <a:pt x="31" y="19"/>
                    <a:pt x="34" y="20"/>
                    <a:pt x="35" y="21"/>
                  </a:cubicBezTo>
                  <a:cubicBezTo>
                    <a:pt x="42" y="25"/>
                    <a:pt x="48" y="30"/>
                    <a:pt x="54" y="35"/>
                  </a:cubicBezTo>
                  <a:cubicBezTo>
                    <a:pt x="54" y="36"/>
                    <a:pt x="54" y="36"/>
                    <a:pt x="54" y="36"/>
                  </a:cubicBezTo>
                  <a:cubicBezTo>
                    <a:pt x="54" y="35"/>
                    <a:pt x="55" y="34"/>
                    <a:pt x="55" y="33"/>
                  </a:cubicBezTo>
                  <a:cubicBezTo>
                    <a:pt x="59" y="24"/>
                    <a:pt x="59" y="24"/>
                    <a:pt x="59" y="24"/>
                  </a:cubicBezTo>
                  <a:cubicBezTo>
                    <a:pt x="48" y="9"/>
                    <a:pt x="38" y="2"/>
                    <a:pt x="23" y="0"/>
                  </a:cubicBezTo>
                </a:path>
              </a:pathLst>
            </a:custGeom>
            <a:solidFill>
              <a:srgbClr val="9D7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4" name="Freeform 82"/>
            <p:cNvSpPr>
              <a:spLocks/>
            </p:cNvSpPr>
            <p:nvPr/>
          </p:nvSpPr>
          <p:spPr bwMode="auto">
            <a:xfrm>
              <a:off x="4716463" y="3328988"/>
              <a:ext cx="6350" cy="0"/>
            </a:xfrm>
            <a:custGeom>
              <a:avLst/>
              <a:gdLst>
                <a:gd name="T0" fmla="*/ 6 w 6"/>
                <a:gd name="T1" fmla="*/ 0 h 1"/>
                <a:gd name="T2" fmla="*/ 0 w 6"/>
                <a:gd name="T3" fmla="*/ 0 h 1"/>
                <a:gd name="T4" fmla="*/ 2 w 6"/>
                <a:gd name="T5" fmla="*/ 1 h 1"/>
                <a:gd name="T6" fmla="*/ 6 w 6"/>
                <a:gd name="T7" fmla="*/ 0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cubicBezTo>
                    <a:pt x="4" y="0"/>
                    <a:pt x="2" y="0"/>
                    <a:pt x="0" y="0"/>
                  </a:cubicBezTo>
                  <a:cubicBezTo>
                    <a:pt x="1" y="0"/>
                    <a:pt x="1" y="1"/>
                    <a:pt x="2" y="1"/>
                  </a:cubicBezTo>
                  <a:cubicBezTo>
                    <a:pt x="3" y="1"/>
                    <a:pt x="5" y="0"/>
                    <a:pt x="6" y="0"/>
                  </a:cubicBezTo>
                  <a:cubicBezTo>
                    <a:pt x="6" y="0"/>
                    <a:pt x="6" y="0"/>
                    <a:pt x="6" y="0"/>
                  </a:cubicBezTo>
                </a:path>
              </a:pathLst>
            </a:custGeom>
            <a:solidFill>
              <a:srgbClr val="177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5" name="Freeform 83"/>
            <p:cNvSpPr>
              <a:spLocks/>
            </p:cNvSpPr>
            <p:nvPr/>
          </p:nvSpPr>
          <p:spPr bwMode="auto">
            <a:xfrm>
              <a:off x="4684713" y="3295650"/>
              <a:ext cx="38100" cy="33338"/>
            </a:xfrm>
            <a:custGeom>
              <a:avLst/>
              <a:gdLst>
                <a:gd name="T0" fmla="*/ 18 w 36"/>
                <a:gd name="T1" fmla="*/ 0 h 31"/>
                <a:gd name="T2" fmla="*/ 0 w 36"/>
                <a:gd name="T3" fmla="*/ 19 h 31"/>
                <a:gd name="T4" fmla="*/ 0 w 36"/>
                <a:gd name="T5" fmla="*/ 19 h 31"/>
                <a:gd name="T6" fmla="*/ 4 w 36"/>
                <a:gd name="T7" fmla="*/ 23 h 31"/>
                <a:gd name="T8" fmla="*/ 9 w 36"/>
                <a:gd name="T9" fmla="*/ 18 h 31"/>
                <a:gd name="T10" fmla="*/ 14 w 36"/>
                <a:gd name="T11" fmla="*/ 16 h 31"/>
                <a:gd name="T12" fmla="*/ 19 w 36"/>
                <a:gd name="T13" fmla="*/ 18 h 31"/>
                <a:gd name="T14" fmla="*/ 29 w 36"/>
                <a:gd name="T15" fmla="*/ 31 h 31"/>
                <a:gd name="T16" fmla="*/ 30 w 36"/>
                <a:gd name="T17" fmla="*/ 31 h 31"/>
                <a:gd name="T18" fmla="*/ 36 w 36"/>
                <a:gd name="T19" fmla="*/ 31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18" y="0"/>
                  </a:moveTo>
                  <a:cubicBezTo>
                    <a:pt x="0" y="19"/>
                    <a:pt x="0" y="19"/>
                    <a:pt x="0" y="19"/>
                  </a:cubicBezTo>
                  <a:cubicBezTo>
                    <a:pt x="0" y="19"/>
                    <a:pt x="0" y="19"/>
                    <a:pt x="0" y="19"/>
                  </a:cubicBezTo>
                  <a:cubicBezTo>
                    <a:pt x="1" y="21"/>
                    <a:pt x="3" y="22"/>
                    <a:pt x="4" y="23"/>
                  </a:cubicBezTo>
                  <a:cubicBezTo>
                    <a:pt x="9" y="18"/>
                    <a:pt x="9" y="18"/>
                    <a:pt x="9" y="18"/>
                  </a:cubicBezTo>
                  <a:cubicBezTo>
                    <a:pt x="10" y="17"/>
                    <a:pt x="12" y="16"/>
                    <a:pt x="14" y="16"/>
                  </a:cubicBezTo>
                  <a:cubicBezTo>
                    <a:pt x="16" y="16"/>
                    <a:pt x="18" y="17"/>
                    <a:pt x="19" y="18"/>
                  </a:cubicBezTo>
                  <a:cubicBezTo>
                    <a:pt x="23" y="23"/>
                    <a:pt x="27" y="27"/>
                    <a:pt x="29" y="31"/>
                  </a:cubicBezTo>
                  <a:cubicBezTo>
                    <a:pt x="29" y="31"/>
                    <a:pt x="30" y="31"/>
                    <a:pt x="30" y="31"/>
                  </a:cubicBezTo>
                  <a:cubicBezTo>
                    <a:pt x="32" y="31"/>
                    <a:pt x="34" y="31"/>
                    <a:pt x="36" y="31"/>
                  </a:cubicBezTo>
                  <a:cubicBezTo>
                    <a:pt x="31" y="22"/>
                    <a:pt x="26" y="12"/>
                    <a:pt x="18" y="0"/>
                  </a:cubicBezTo>
                </a:path>
              </a:pathLst>
            </a:custGeom>
            <a:solidFill>
              <a:srgbClr val="8B6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6" name="Freeform 84"/>
            <p:cNvSpPr>
              <a:spLocks/>
            </p:cNvSpPr>
            <p:nvPr/>
          </p:nvSpPr>
          <p:spPr bwMode="auto">
            <a:xfrm>
              <a:off x="4467226" y="3175000"/>
              <a:ext cx="968375" cy="912813"/>
            </a:xfrm>
            <a:custGeom>
              <a:avLst/>
              <a:gdLst>
                <a:gd name="T0" fmla="*/ 904 w 904"/>
                <a:gd name="T1" fmla="*/ 855 h 858"/>
                <a:gd name="T2" fmla="*/ 506 w 904"/>
                <a:gd name="T3" fmla="*/ 329 h 858"/>
                <a:gd name="T4" fmla="*/ 391 w 904"/>
                <a:gd name="T5" fmla="*/ 134 h 858"/>
                <a:gd name="T6" fmla="*/ 371 w 904"/>
                <a:gd name="T7" fmla="*/ 109 h 858"/>
                <a:gd name="T8" fmla="*/ 338 w 904"/>
                <a:gd name="T9" fmla="*/ 83 h 858"/>
                <a:gd name="T10" fmla="*/ 214 w 904"/>
                <a:gd name="T11" fmla="*/ 10 h 858"/>
                <a:gd name="T12" fmla="*/ 174 w 904"/>
                <a:gd name="T13" fmla="*/ 5 h 858"/>
                <a:gd name="T14" fmla="*/ 95 w 904"/>
                <a:gd name="T15" fmla="*/ 19 h 858"/>
                <a:gd name="T16" fmla="*/ 27 w 904"/>
                <a:gd name="T17" fmla="*/ 83 h 858"/>
                <a:gd name="T18" fmla="*/ 87 w 904"/>
                <a:gd name="T19" fmla="*/ 90 h 858"/>
                <a:gd name="T20" fmla="*/ 133 w 904"/>
                <a:gd name="T21" fmla="*/ 73 h 858"/>
                <a:gd name="T22" fmla="*/ 216 w 904"/>
                <a:gd name="T23" fmla="*/ 104 h 858"/>
                <a:gd name="T24" fmla="*/ 252 w 904"/>
                <a:gd name="T25" fmla="*/ 181 h 858"/>
                <a:gd name="T26" fmla="*/ 253 w 904"/>
                <a:gd name="T27" fmla="*/ 189 h 858"/>
                <a:gd name="T28" fmla="*/ 151 w 904"/>
                <a:gd name="T29" fmla="*/ 335 h 858"/>
                <a:gd name="T30" fmla="*/ 93 w 904"/>
                <a:gd name="T31" fmla="*/ 346 h 858"/>
                <a:gd name="T32" fmla="*/ 1 w 904"/>
                <a:gd name="T33" fmla="*/ 434 h 858"/>
                <a:gd name="T34" fmla="*/ 18 w 904"/>
                <a:gd name="T35" fmla="*/ 446 h 858"/>
                <a:gd name="T36" fmla="*/ 144 w 904"/>
                <a:gd name="T37" fmla="*/ 402 h 858"/>
                <a:gd name="T38" fmla="*/ 252 w 904"/>
                <a:gd name="T39" fmla="*/ 421 h 858"/>
                <a:gd name="T40" fmla="*/ 308 w 904"/>
                <a:gd name="T41" fmla="*/ 444 h 858"/>
                <a:gd name="T42" fmla="*/ 360 w 904"/>
                <a:gd name="T43" fmla="*/ 451 h 858"/>
                <a:gd name="T44" fmla="*/ 413 w 904"/>
                <a:gd name="T45" fmla="*/ 477 h 858"/>
                <a:gd name="T46" fmla="*/ 623 w 904"/>
                <a:gd name="T47" fmla="*/ 858 h 858"/>
                <a:gd name="T48" fmla="*/ 904 w 904"/>
                <a:gd name="T49" fmla="*/ 855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4" h="858">
                  <a:moveTo>
                    <a:pt x="904" y="855"/>
                  </a:moveTo>
                  <a:cubicBezTo>
                    <a:pt x="506" y="329"/>
                    <a:pt x="506" y="329"/>
                    <a:pt x="506" y="329"/>
                  </a:cubicBezTo>
                  <a:cubicBezTo>
                    <a:pt x="391" y="134"/>
                    <a:pt x="391" y="134"/>
                    <a:pt x="391" y="134"/>
                  </a:cubicBezTo>
                  <a:cubicBezTo>
                    <a:pt x="386" y="125"/>
                    <a:pt x="379" y="116"/>
                    <a:pt x="371" y="109"/>
                  </a:cubicBezTo>
                  <a:cubicBezTo>
                    <a:pt x="361" y="99"/>
                    <a:pt x="350" y="90"/>
                    <a:pt x="338" y="83"/>
                  </a:cubicBezTo>
                  <a:cubicBezTo>
                    <a:pt x="214" y="10"/>
                    <a:pt x="214" y="10"/>
                    <a:pt x="214" y="10"/>
                  </a:cubicBezTo>
                  <a:cubicBezTo>
                    <a:pt x="202" y="2"/>
                    <a:pt x="187" y="0"/>
                    <a:pt x="174" y="5"/>
                  </a:cubicBezTo>
                  <a:cubicBezTo>
                    <a:pt x="95" y="19"/>
                    <a:pt x="95" y="19"/>
                    <a:pt x="95" y="19"/>
                  </a:cubicBezTo>
                  <a:cubicBezTo>
                    <a:pt x="78" y="26"/>
                    <a:pt x="35" y="73"/>
                    <a:pt x="27" y="83"/>
                  </a:cubicBezTo>
                  <a:cubicBezTo>
                    <a:pt x="2" y="108"/>
                    <a:pt x="62" y="118"/>
                    <a:pt x="87" y="90"/>
                  </a:cubicBezTo>
                  <a:cubicBezTo>
                    <a:pt x="110" y="70"/>
                    <a:pt x="106" y="77"/>
                    <a:pt x="133" y="73"/>
                  </a:cubicBezTo>
                  <a:cubicBezTo>
                    <a:pt x="180" y="70"/>
                    <a:pt x="194" y="70"/>
                    <a:pt x="216" y="104"/>
                  </a:cubicBezTo>
                  <a:cubicBezTo>
                    <a:pt x="237" y="138"/>
                    <a:pt x="246" y="154"/>
                    <a:pt x="252" y="181"/>
                  </a:cubicBezTo>
                  <a:cubicBezTo>
                    <a:pt x="252" y="184"/>
                    <a:pt x="253" y="186"/>
                    <a:pt x="253" y="189"/>
                  </a:cubicBezTo>
                  <a:cubicBezTo>
                    <a:pt x="265" y="257"/>
                    <a:pt x="219" y="322"/>
                    <a:pt x="151" y="335"/>
                  </a:cubicBezTo>
                  <a:cubicBezTo>
                    <a:pt x="93" y="346"/>
                    <a:pt x="93" y="346"/>
                    <a:pt x="93" y="346"/>
                  </a:cubicBezTo>
                  <a:cubicBezTo>
                    <a:pt x="18" y="370"/>
                    <a:pt x="3" y="410"/>
                    <a:pt x="1" y="434"/>
                  </a:cubicBezTo>
                  <a:cubicBezTo>
                    <a:pt x="0" y="443"/>
                    <a:pt x="10" y="450"/>
                    <a:pt x="18" y="446"/>
                  </a:cubicBezTo>
                  <a:cubicBezTo>
                    <a:pt x="62" y="424"/>
                    <a:pt x="104" y="410"/>
                    <a:pt x="144" y="402"/>
                  </a:cubicBezTo>
                  <a:cubicBezTo>
                    <a:pt x="181" y="395"/>
                    <a:pt x="220" y="402"/>
                    <a:pt x="252" y="421"/>
                  </a:cubicBezTo>
                  <a:cubicBezTo>
                    <a:pt x="268" y="431"/>
                    <a:pt x="287" y="439"/>
                    <a:pt x="308" y="444"/>
                  </a:cubicBezTo>
                  <a:cubicBezTo>
                    <a:pt x="326" y="449"/>
                    <a:pt x="344" y="451"/>
                    <a:pt x="360" y="451"/>
                  </a:cubicBezTo>
                  <a:cubicBezTo>
                    <a:pt x="381" y="452"/>
                    <a:pt x="400" y="461"/>
                    <a:pt x="413" y="477"/>
                  </a:cubicBezTo>
                  <a:cubicBezTo>
                    <a:pt x="508" y="600"/>
                    <a:pt x="623" y="858"/>
                    <a:pt x="623" y="858"/>
                  </a:cubicBezTo>
                  <a:cubicBezTo>
                    <a:pt x="904" y="855"/>
                    <a:pt x="904" y="855"/>
                    <a:pt x="904" y="855"/>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7" name="Freeform 85"/>
            <p:cNvSpPr>
              <a:spLocks noEditPoints="1"/>
            </p:cNvSpPr>
            <p:nvPr/>
          </p:nvSpPr>
          <p:spPr bwMode="auto">
            <a:xfrm>
              <a:off x="4859338" y="3656013"/>
              <a:ext cx="50800" cy="28575"/>
            </a:xfrm>
            <a:custGeom>
              <a:avLst/>
              <a:gdLst>
                <a:gd name="T0" fmla="*/ 48 w 48"/>
                <a:gd name="T1" fmla="*/ 26 h 27"/>
                <a:gd name="T2" fmla="*/ 48 w 48"/>
                <a:gd name="T3" fmla="*/ 27 h 27"/>
                <a:gd name="T4" fmla="*/ 48 w 48"/>
                <a:gd name="T5" fmla="*/ 27 h 27"/>
                <a:gd name="T6" fmla="*/ 48 w 48"/>
                <a:gd name="T7" fmla="*/ 26 h 27"/>
                <a:gd name="T8" fmla="*/ 0 w 48"/>
                <a:gd name="T9" fmla="*/ 0 h 27"/>
                <a:gd name="T10" fmla="*/ 0 w 48"/>
                <a:gd name="T11" fmla="*/ 0 h 27"/>
                <a:gd name="T12" fmla="*/ 0 w 48"/>
                <a:gd name="T13" fmla="*/ 0 h 27"/>
                <a:gd name="T14" fmla="*/ 0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48" y="26"/>
                  </a:moveTo>
                  <a:cubicBezTo>
                    <a:pt x="48" y="27"/>
                    <a:pt x="48" y="27"/>
                    <a:pt x="48" y="27"/>
                  </a:cubicBezTo>
                  <a:cubicBezTo>
                    <a:pt x="48" y="27"/>
                    <a:pt x="48" y="27"/>
                    <a:pt x="48" y="27"/>
                  </a:cubicBezTo>
                  <a:cubicBezTo>
                    <a:pt x="48" y="27"/>
                    <a:pt x="48" y="27"/>
                    <a:pt x="48" y="26"/>
                  </a:cubicBezTo>
                  <a:moveTo>
                    <a:pt x="0" y="0"/>
                  </a:moveTo>
                  <a:cubicBezTo>
                    <a:pt x="0" y="0"/>
                    <a:pt x="0" y="0"/>
                    <a:pt x="0" y="0"/>
                  </a:cubicBezTo>
                  <a:cubicBezTo>
                    <a:pt x="0" y="0"/>
                    <a:pt x="0" y="0"/>
                    <a:pt x="0" y="0"/>
                  </a:cubicBezTo>
                  <a:cubicBezTo>
                    <a:pt x="0" y="0"/>
                    <a:pt x="0" y="0"/>
                    <a:pt x="0"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8" name="Freeform 86"/>
            <p:cNvSpPr>
              <a:spLocks/>
            </p:cNvSpPr>
            <p:nvPr/>
          </p:nvSpPr>
          <p:spPr bwMode="auto">
            <a:xfrm>
              <a:off x="4859338" y="3625850"/>
              <a:ext cx="103188" cy="58738"/>
            </a:xfrm>
            <a:custGeom>
              <a:avLst/>
              <a:gdLst>
                <a:gd name="T0" fmla="*/ 97 w 97"/>
                <a:gd name="T1" fmla="*/ 0 h 55"/>
                <a:gd name="T2" fmla="*/ 0 w 97"/>
                <a:gd name="T3" fmla="*/ 28 h 55"/>
                <a:gd name="T4" fmla="*/ 0 w 97"/>
                <a:gd name="T5" fmla="*/ 28 h 55"/>
                <a:gd name="T6" fmla="*/ 48 w 97"/>
                <a:gd name="T7" fmla="*/ 54 h 55"/>
                <a:gd name="T8" fmla="*/ 48 w 97"/>
                <a:gd name="T9" fmla="*/ 55 h 55"/>
                <a:gd name="T10" fmla="*/ 97 w 97"/>
                <a:gd name="T11" fmla="*/ 0 h 55"/>
              </a:gdLst>
              <a:ahLst/>
              <a:cxnLst>
                <a:cxn ang="0">
                  <a:pos x="T0" y="T1"/>
                </a:cxn>
                <a:cxn ang="0">
                  <a:pos x="T2" y="T3"/>
                </a:cxn>
                <a:cxn ang="0">
                  <a:pos x="T4" y="T5"/>
                </a:cxn>
                <a:cxn ang="0">
                  <a:pos x="T6" y="T7"/>
                </a:cxn>
                <a:cxn ang="0">
                  <a:pos x="T8" y="T9"/>
                </a:cxn>
                <a:cxn ang="0">
                  <a:pos x="T10" y="T11"/>
                </a:cxn>
              </a:cxnLst>
              <a:rect l="0" t="0" r="r" b="b"/>
              <a:pathLst>
                <a:path w="97" h="55">
                  <a:moveTo>
                    <a:pt x="97" y="0"/>
                  </a:moveTo>
                  <a:cubicBezTo>
                    <a:pt x="76" y="19"/>
                    <a:pt x="48" y="23"/>
                    <a:pt x="0" y="28"/>
                  </a:cubicBezTo>
                  <a:cubicBezTo>
                    <a:pt x="0" y="28"/>
                    <a:pt x="0" y="28"/>
                    <a:pt x="0" y="28"/>
                  </a:cubicBezTo>
                  <a:cubicBezTo>
                    <a:pt x="32" y="30"/>
                    <a:pt x="47" y="54"/>
                    <a:pt x="48" y="54"/>
                  </a:cubicBezTo>
                  <a:cubicBezTo>
                    <a:pt x="48" y="55"/>
                    <a:pt x="48" y="55"/>
                    <a:pt x="48" y="55"/>
                  </a:cubicBezTo>
                  <a:cubicBezTo>
                    <a:pt x="80" y="38"/>
                    <a:pt x="97" y="0"/>
                    <a:pt x="97" y="0"/>
                  </a:cubicBezTo>
                </a:path>
              </a:pathLst>
            </a:custGeom>
            <a:solidFill>
              <a:srgbClr val="C29E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9" name="Freeform 87"/>
            <p:cNvSpPr>
              <a:spLocks/>
            </p:cNvSpPr>
            <p:nvPr/>
          </p:nvSpPr>
          <p:spPr bwMode="auto">
            <a:xfrm>
              <a:off x="5075238" y="3868738"/>
              <a:ext cx="230188" cy="138113"/>
            </a:xfrm>
            <a:custGeom>
              <a:avLst/>
              <a:gdLst>
                <a:gd name="T0" fmla="*/ 215 w 215"/>
                <a:gd name="T1" fmla="*/ 27 h 130"/>
                <a:gd name="T2" fmla="*/ 162 w 215"/>
                <a:gd name="T3" fmla="*/ 9 h 130"/>
                <a:gd name="T4" fmla="*/ 144 w 215"/>
                <a:gd name="T5" fmla="*/ 29 h 130"/>
                <a:gd name="T6" fmla="*/ 117 w 215"/>
                <a:gd name="T7" fmla="*/ 32 h 130"/>
                <a:gd name="T8" fmla="*/ 99 w 215"/>
                <a:gd name="T9" fmla="*/ 51 h 130"/>
                <a:gd name="T10" fmla="*/ 72 w 215"/>
                <a:gd name="T11" fmla="*/ 54 h 130"/>
                <a:gd name="T12" fmla="*/ 54 w 215"/>
                <a:gd name="T13" fmla="*/ 74 h 130"/>
                <a:gd name="T14" fmla="*/ 27 w 215"/>
                <a:gd name="T15" fmla="*/ 77 h 130"/>
                <a:gd name="T16" fmla="*/ 10 w 215"/>
                <a:gd name="T17" fmla="*/ 130 h 130"/>
                <a:gd name="T18" fmla="*/ 215 w 215"/>
                <a:gd name="T19" fmla="*/ 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215" y="27"/>
                  </a:moveTo>
                  <a:cubicBezTo>
                    <a:pt x="205" y="7"/>
                    <a:pt x="182" y="0"/>
                    <a:pt x="162" y="9"/>
                  </a:cubicBezTo>
                  <a:cubicBezTo>
                    <a:pt x="154" y="14"/>
                    <a:pt x="147" y="21"/>
                    <a:pt x="144" y="29"/>
                  </a:cubicBezTo>
                  <a:cubicBezTo>
                    <a:pt x="135" y="27"/>
                    <a:pt x="126" y="28"/>
                    <a:pt x="117" y="32"/>
                  </a:cubicBezTo>
                  <a:cubicBezTo>
                    <a:pt x="109" y="36"/>
                    <a:pt x="102" y="43"/>
                    <a:pt x="99" y="51"/>
                  </a:cubicBezTo>
                  <a:cubicBezTo>
                    <a:pt x="90" y="49"/>
                    <a:pt x="81" y="50"/>
                    <a:pt x="72" y="54"/>
                  </a:cubicBezTo>
                  <a:cubicBezTo>
                    <a:pt x="64" y="59"/>
                    <a:pt x="57" y="66"/>
                    <a:pt x="54" y="74"/>
                  </a:cubicBezTo>
                  <a:cubicBezTo>
                    <a:pt x="45" y="72"/>
                    <a:pt x="36" y="73"/>
                    <a:pt x="27" y="77"/>
                  </a:cubicBezTo>
                  <a:cubicBezTo>
                    <a:pt x="8" y="87"/>
                    <a:pt x="0" y="111"/>
                    <a:pt x="10" y="130"/>
                  </a:cubicBezTo>
                  <a:cubicBezTo>
                    <a:pt x="215" y="27"/>
                    <a:pt x="215" y="27"/>
                    <a:pt x="215" y="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0" name="Freeform 88"/>
            <p:cNvSpPr>
              <a:spLocks/>
            </p:cNvSpPr>
            <p:nvPr/>
          </p:nvSpPr>
          <p:spPr bwMode="auto">
            <a:xfrm>
              <a:off x="4210051" y="3238500"/>
              <a:ext cx="73025" cy="82550"/>
            </a:xfrm>
            <a:custGeom>
              <a:avLst/>
              <a:gdLst>
                <a:gd name="T0" fmla="*/ 66 w 67"/>
                <a:gd name="T1" fmla="*/ 68 h 77"/>
                <a:gd name="T2" fmla="*/ 67 w 67"/>
                <a:gd name="T3" fmla="*/ 68 h 77"/>
                <a:gd name="T4" fmla="*/ 39 w 67"/>
                <a:gd name="T5" fmla="*/ 0 h 77"/>
                <a:gd name="T6" fmla="*/ 0 w 67"/>
                <a:gd name="T7" fmla="*/ 16 h 77"/>
                <a:gd name="T8" fmla="*/ 12 w 67"/>
                <a:gd name="T9" fmla="*/ 45 h 77"/>
                <a:gd name="T10" fmla="*/ 66 w 67"/>
                <a:gd name="T11" fmla="*/ 68 h 77"/>
              </a:gdLst>
              <a:ahLst/>
              <a:cxnLst>
                <a:cxn ang="0">
                  <a:pos x="T0" y="T1"/>
                </a:cxn>
                <a:cxn ang="0">
                  <a:pos x="T2" y="T3"/>
                </a:cxn>
                <a:cxn ang="0">
                  <a:pos x="T4" y="T5"/>
                </a:cxn>
                <a:cxn ang="0">
                  <a:pos x="T6" y="T7"/>
                </a:cxn>
                <a:cxn ang="0">
                  <a:pos x="T8" y="T9"/>
                </a:cxn>
                <a:cxn ang="0">
                  <a:pos x="T10" y="T11"/>
                </a:cxn>
              </a:cxnLst>
              <a:rect l="0" t="0" r="r" b="b"/>
              <a:pathLst>
                <a:path w="67" h="77">
                  <a:moveTo>
                    <a:pt x="66" y="68"/>
                  </a:moveTo>
                  <a:cubicBezTo>
                    <a:pt x="67" y="68"/>
                    <a:pt x="67" y="68"/>
                    <a:pt x="67" y="68"/>
                  </a:cubicBezTo>
                  <a:cubicBezTo>
                    <a:pt x="39" y="0"/>
                    <a:pt x="39" y="0"/>
                    <a:pt x="39" y="0"/>
                  </a:cubicBezTo>
                  <a:cubicBezTo>
                    <a:pt x="0" y="16"/>
                    <a:pt x="0" y="16"/>
                    <a:pt x="0" y="16"/>
                  </a:cubicBezTo>
                  <a:cubicBezTo>
                    <a:pt x="12" y="45"/>
                    <a:pt x="12" y="45"/>
                    <a:pt x="12" y="45"/>
                  </a:cubicBezTo>
                  <a:cubicBezTo>
                    <a:pt x="21" y="67"/>
                    <a:pt x="45" y="77"/>
                    <a:pt x="66" y="68"/>
                  </a:cubicBezTo>
                </a:path>
              </a:pathLst>
            </a:custGeom>
            <a:solidFill>
              <a:srgbClr val="AF8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1" name="Freeform 89"/>
            <p:cNvSpPr>
              <a:spLocks/>
            </p:cNvSpPr>
            <p:nvPr/>
          </p:nvSpPr>
          <p:spPr bwMode="auto">
            <a:xfrm>
              <a:off x="4140201" y="3260725"/>
              <a:ext cx="87313" cy="71438"/>
            </a:xfrm>
            <a:custGeom>
              <a:avLst/>
              <a:gdLst>
                <a:gd name="T0" fmla="*/ 81 w 81"/>
                <a:gd name="T1" fmla="*/ 52 h 68"/>
                <a:gd name="T2" fmla="*/ 81 w 81"/>
                <a:gd name="T3" fmla="*/ 52 h 68"/>
                <a:gd name="T4" fmla="*/ 30 w 81"/>
                <a:gd name="T5" fmla="*/ 0 h 68"/>
                <a:gd name="T6" fmla="*/ 0 w 81"/>
                <a:gd name="T7" fmla="*/ 30 h 68"/>
                <a:gd name="T8" fmla="*/ 22 w 81"/>
                <a:gd name="T9" fmla="*/ 52 h 68"/>
                <a:gd name="T10" fmla="*/ 81 w 81"/>
                <a:gd name="T11" fmla="*/ 52 h 68"/>
              </a:gdLst>
              <a:ahLst/>
              <a:cxnLst>
                <a:cxn ang="0">
                  <a:pos x="T0" y="T1"/>
                </a:cxn>
                <a:cxn ang="0">
                  <a:pos x="T2" y="T3"/>
                </a:cxn>
                <a:cxn ang="0">
                  <a:pos x="T4" y="T5"/>
                </a:cxn>
                <a:cxn ang="0">
                  <a:pos x="T6" y="T7"/>
                </a:cxn>
                <a:cxn ang="0">
                  <a:pos x="T8" y="T9"/>
                </a:cxn>
                <a:cxn ang="0">
                  <a:pos x="T10" y="T11"/>
                </a:cxn>
              </a:cxnLst>
              <a:rect l="0" t="0" r="r" b="b"/>
              <a:pathLst>
                <a:path w="81" h="68">
                  <a:moveTo>
                    <a:pt x="81" y="52"/>
                  </a:moveTo>
                  <a:cubicBezTo>
                    <a:pt x="81" y="52"/>
                    <a:pt x="81" y="52"/>
                    <a:pt x="81" y="52"/>
                  </a:cubicBezTo>
                  <a:cubicBezTo>
                    <a:pt x="30" y="0"/>
                    <a:pt x="30" y="0"/>
                    <a:pt x="30" y="0"/>
                  </a:cubicBezTo>
                  <a:cubicBezTo>
                    <a:pt x="0" y="30"/>
                    <a:pt x="0" y="30"/>
                    <a:pt x="0" y="30"/>
                  </a:cubicBezTo>
                  <a:cubicBezTo>
                    <a:pt x="22" y="52"/>
                    <a:pt x="22" y="52"/>
                    <a:pt x="22" y="52"/>
                  </a:cubicBezTo>
                  <a:cubicBezTo>
                    <a:pt x="39" y="68"/>
                    <a:pt x="65" y="68"/>
                    <a:pt x="81" y="52"/>
                  </a:cubicBezTo>
                </a:path>
              </a:pathLst>
            </a:custGeom>
            <a:solidFill>
              <a:srgbClr val="9B7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2" name="Freeform 90"/>
            <p:cNvSpPr>
              <a:spLocks/>
            </p:cNvSpPr>
            <p:nvPr/>
          </p:nvSpPr>
          <p:spPr bwMode="auto">
            <a:xfrm>
              <a:off x="4256088" y="3211513"/>
              <a:ext cx="96838" cy="98425"/>
            </a:xfrm>
            <a:custGeom>
              <a:avLst/>
              <a:gdLst>
                <a:gd name="T0" fmla="*/ 90 w 90"/>
                <a:gd name="T1" fmla="*/ 79 h 93"/>
                <a:gd name="T2" fmla="*/ 90 w 90"/>
                <a:gd name="T3" fmla="*/ 79 h 93"/>
                <a:gd name="T4" fmla="*/ 45 w 90"/>
                <a:gd name="T5" fmla="*/ 0 h 93"/>
                <a:gd name="T6" fmla="*/ 0 w 90"/>
                <a:gd name="T7" fmla="*/ 25 h 93"/>
                <a:gd name="T8" fmla="*/ 20 w 90"/>
                <a:gd name="T9" fmla="*/ 60 h 93"/>
                <a:gd name="T10" fmla="*/ 90 w 90"/>
                <a:gd name="T11" fmla="*/ 79 h 93"/>
              </a:gdLst>
              <a:ahLst/>
              <a:cxnLst>
                <a:cxn ang="0">
                  <a:pos x="T0" y="T1"/>
                </a:cxn>
                <a:cxn ang="0">
                  <a:pos x="T2" y="T3"/>
                </a:cxn>
                <a:cxn ang="0">
                  <a:pos x="T4" y="T5"/>
                </a:cxn>
                <a:cxn ang="0">
                  <a:pos x="T6" y="T7"/>
                </a:cxn>
                <a:cxn ang="0">
                  <a:pos x="T8" y="T9"/>
                </a:cxn>
                <a:cxn ang="0">
                  <a:pos x="T10" y="T11"/>
                </a:cxn>
              </a:cxnLst>
              <a:rect l="0" t="0" r="r" b="b"/>
              <a:pathLst>
                <a:path w="90" h="93">
                  <a:moveTo>
                    <a:pt x="90" y="79"/>
                  </a:moveTo>
                  <a:cubicBezTo>
                    <a:pt x="90" y="79"/>
                    <a:pt x="90" y="79"/>
                    <a:pt x="90" y="79"/>
                  </a:cubicBezTo>
                  <a:cubicBezTo>
                    <a:pt x="45" y="0"/>
                    <a:pt x="45" y="0"/>
                    <a:pt x="45" y="0"/>
                  </a:cubicBezTo>
                  <a:cubicBezTo>
                    <a:pt x="0" y="25"/>
                    <a:pt x="0" y="25"/>
                    <a:pt x="0" y="25"/>
                  </a:cubicBezTo>
                  <a:cubicBezTo>
                    <a:pt x="20" y="60"/>
                    <a:pt x="20" y="60"/>
                    <a:pt x="20" y="60"/>
                  </a:cubicBezTo>
                  <a:cubicBezTo>
                    <a:pt x="34" y="84"/>
                    <a:pt x="65" y="93"/>
                    <a:pt x="90" y="79"/>
                  </a:cubicBezTo>
                </a:path>
              </a:pathLst>
            </a:custGeom>
            <a:solidFill>
              <a:srgbClr val="C69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3" name="Freeform 91"/>
            <p:cNvSpPr>
              <a:spLocks/>
            </p:cNvSpPr>
            <p:nvPr/>
          </p:nvSpPr>
          <p:spPr bwMode="auto">
            <a:xfrm>
              <a:off x="4264026" y="3251200"/>
              <a:ext cx="88900" cy="47625"/>
            </a:xfrm>
            <a:custGeom>
              <a:avLst/>
              <a:gdLst>
                <a:gd name="T0" fmla="*/ 8 w 83"/>
                <a:gd name="T1" fmla="*/ 0 h 44"/>
                <a:gd name="T2" fmla="*/ 0 w 83"/>
                <a:gd name="T3" fmla="*/ 0 h 44"/>
                <a:gd name="T4" fmla="*/ 7 w 83"/>
                <a:gd name="T5" fmla="*/ 11 h 44"/>
                <a:gd name="T6" fmla="*/ 29 w 83"/>
                <a:gd name="T7" fmla="*/ 9 h 44"/>
                <a:gd name="T8" fmla="*/ 40 w 83"/>
                <a:gd name="T9" fmla="*/ 9 h 44"/>
                <a:gd name="T10" fmla="*/ 40 w 83"/>
                <a:gd name="T11" fmla="*/ 10 h 44"/>
                <a:gd name="T12" fmla="*/ 41 w 83"/>
                <a:gd name="T13" fmla="*/ 10 h 44"/>
                <a:gd name="T14" fmla="*/ 67 w 83"/>
                <a:gd name="T15" fmla="*/ 27 h 44"/>
                <a:gd name="T16" fmla="*/ 76 w 83"/>
                <a:gd name="T17" fmla="*/ 44 h 44"/>
                <a:gd name="T18" fmla="*/ 83 w 83"/>
                <a:gd name="T19" fmla="*/ 41 h 44"/>
                <a:gd name="T20" fmla="*/ 83 w 83"/>
                <a:gd name="T21" fmla="*/ 41 h 44"/>
                <a:gd name="T22" fmla="*/ 62 w 83"/>
                <a:gd name="T23" fmla="*/ 4 h 44"/>
                <a:gd name="T24" fmla="*/ 35 w 83"/>
                <a:gd name="T25" fmla="*/ 1 h 44"/>
                <a:gd name="T26" fmla="*/ 8 w 83"/>
                <a:gd name="T2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8" y="0"/>
                  </a:moveTo>
                  <a:cubicBezTo>
                    <a:pt x="5" y="0"/>
                    <a:pt x="3" y="0"/>
                    <a:pt x="0" y="0"/>
                  </a:cubicBezTo>
                  <a:cubicBezTo>
                    <a:pt x="7" y="11"/>
                    <a:pt x="7" y="11"/>
                    <a:pt x="7" y="11"/>
                  </a:cubicBezTo>
                  <a:cubicBezTo>
                    <a:pt x="14" y="10"/>
                    <a:pt x="21" y="9"/>
                    <a:pt x="29" y="9"/>
                  </a:cubicBezTo>
                  <a:cubicBezTo>
                    <a:pt x="32" y="9"/>
                    <a:pt x="36" y="9"/>
                    <a:pt x="40" y="9"/>
                  </a:cubicBezTo>
                  <a:cubicBezTo>
                    <a:pt x="40" y="10"/>
                    <a:pt x="40" y="10"/>
                    <a:pt x="40" y="10"/>
                  </a:cubicBezTo>
                  <a:cubicBezTo>
                    <a:pt x="41" y="10"/>
                    <a:pt x="41" y="10"/>
                    <a:pt x="41" y="10"/>
                  </a:cubicBezTo>
                  <a:cubicBezTo>
                    <a:pt x="51" y="11"/>
                    <a:pt x="61" y="18"/>
                    <a:pt x="67" y="27"/>
                  </a:cubicBezTo>
                  <a:cubicBezTo>
                    <a:pt x="76" y="44"/>
                    <a:pt x="76" y="44"/>
                    <a:pt x="76" y="44"/>
                  </a:cubicBezTo>
                  <a:cubicBezTo>
                    <a:pt x="78" y="43"/>
                    <a:pt x="81" y="42"/>
                    <a:pt x="83" y="41"/>
                  </a:cubicBezTo>
                  <a:cubicBezTo>
                    <a:pt x="83" y="41"/>
                    <a:pt x="83" y="41"/>
                    <a:pt x="83" y="41"/>
                  </a:cubicBezTo>
                  <a:cubicBezTo>
                    <a:pt x="62" y="4"/>
                    <a:pt x="62" y="4"/>
                    <a:pt x="62" y="4"/>
                  </a:cubicBezTo>
                  <a:cubicBezTo>
                    <a:pt x="56" y="2"/>
                    <a:pt x="51" y="3"/>
                    <a:pt x="35" y="1"/>
                  </a:cubicBezTo>
                  <a:cubicBezTo>
                    <a:pt x="24" y="0"/>
                    <a:pt x="15" y="0"/>
                    <a:pt x="8" y="0"/>
                  </a:cubicBezTo>
                </a:path>
              </a:pathLst>
            </a:custGeom>
            <a:solidFill>
              <a:srgbClr val="B28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4" name="Freeform 92"/>
            <p:cNvSpPr>
              <a:spLocks/>
            </p:cNvSpPr>
            <p:nvPr/>
          </p:nvSpPr>
          <p:spPr bwMode="auto">
            <a:xfrm>
              <a:off x="4219576" y="3251200"/>
              <a:ext cx="63500" cy="61913"/>
            </a:xfrm>
            <a:custGeom>
              <a:avLst/>
              <a:gdLst>
                <a:gd name="T0" fmla="*/ 36 w 59"/>
                <a:gd name="T1" fmla="*/ 0 h 58"/>
                <a:gd name="T2" fmla="*/ 0 w 59"/>
                <a:gd name="T3" fmla="*/ 24 h 58"/>
                <a:gd name="T4" fmla="*/ 4 w 59"/>
                <a:gd name="T5" fmla="*/ 33 h 58"/>
                <a:gd name="T6" fmla="*/ 5 w 59"/>
                <a:gd name="T7" fmla="*/ 36 h 58"/>
                <a:gd name="T8" fmla="*/ 6 w 59"/>
                <a:gd name="T9" fmla="*/ 35 h 58"/>
                <a:gd name="T10" fmla="*/ 24 w 59"/>
                <a:gd name="T11" fmla="*/ 21 h 58"/>
                <a:gd name="T12" fmla="*/ 30 w 59"/>
                <a:gd name="T13" fmla="*/ 19 h 58"/>
                <a:gd name="T14" fmla="*/ 40 w 59"/>
                <a:gd name="T15" fmla="*/ 27 h 58"/>
                <a:gd name="T16" fmla="*/ 53 w 59"/>
                <a:gd name="T17" fmla="*/ 58 h 58"/>
                <a:gd name="T18" fmla="*/ 58 w 59"/>
                <a:gd name="T19" fmla="*/ 56 h 58"/>
                <a:gd name="T20" fmla="*/ 58 w 59"/>
                <a:gd name="T21" fmla="*/ 56 h 58"/>
                <a:gd name="T22" fmla="*/ 58 w 59"/>
                <a:gd name="T23" fmla="*/ 56 h 58"/>
                <a:gd name="T24" fmla="*/ 59 w 59"/>
                <a:gd name="T25" fmla="*/ 56 h 58"/>
                <a:gd name="T26" fmla="*/ 36 w 59"/>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58">
                  <a:moveTo>
                    <a:pt x="36" y="0"/>
                  </a:moveTo>
                  <a:cubicBezTo>
                    <a:pt x="21" y="2"/>
                    <a:pt x="11" y="9"/>
                    <a:pt x="0" y="24"/>
                  </a:cubicBezTo>
                  <a:cubicBezTo>
                    <a:pt x="4" y="33"/>
                    <a:pt x="4" y="33"/>
                    <a:pt x="4" y="33"/>
                  </a:cubicBezTo>
                  <a:cubicBezTo>
                    <a:pt x="4" y="34"/>
                    <a:pt x="5" y="35"/>
                    <a:pt x="5" y="36"/>
                  </a:cubicBezTo>
                  <a:cubicBezTo>
                    <a:pt x="6" y="35"/>
                    <a:pt x="6" y="35"/>
                    <a:pt x="6" y="35"/>
                  </a:cubicBezTo>
                  <a:cubicBezTo>
                    <a:pt x="11" y="30"/>
                    <a:pt x="17" y="25"/>
                    <a:pt x="24" y="21"/>
                  </a:cubicBezTo>
                  <a:cubicBezTo>
                    <a:pt x="26" y="20"/>
                    <a:pt x="28" y="19"/>
                    <a:pt x="30" y="19"/>
                  </a:cubicBezTo>
                  <a:cubicBezTo>
                    <a:pt x="34" y="19"/>
                    <a:pt x="39" y="22"/>
                    <a:pt x="40" y="27"/>
                  </a:cubicBezTo>
                  <a:cubicBezTo>
                    <a:pt x="53" y="58"/>
                    <a:pt x="53" y="58"/>
                    <a:pt x="53" y="58"/>
                  </a:cubicBezTo>
                  <a:cubicBezTo>
                    <a:pt x="55" y="57"/>
                    <a:pt x="57" y="57"/>
                    <a:pt x="58" y="56"/>
                  </a:cubicBezTo>
                  <a:cubicBezTo>
                    <a:pt x="58" y="56"/>
                    <a:pt x="58" y="56"/>
                    <a:pt x="58" y="56"/>
                  </a:cubicBezTo>
                  <a:cubicBezTo>
                    <a:pt x="58" y="56"/>
                    <a:pt x="58" y="56"/>
                    <a:pt x="58" y="56"/>
                  </a:cubicBezTo>
                  <a:cubicBezTo>
                    <a:pt x="59" y="56"/>
                    <a:pt x="59" y="56"/>
                    <a:pt x="59" y="56"/>
                  </a:cubicBezTo>
                  <a:cubicBezTo>
                    <a:pt x="36" y="0"/>
                    <a:pt x="36" y="0"/>
                    <a:pt x="36" y="0"/>
                  </a:cubicBezTo>
                </a:path>
              </a:pathLst>
            </a:custGeom>
            <a:solidFill>
              <a:srgbClr val="9D7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5" name="Freeform 93"/>
            <p:cNvSpPr>
              <a:spLocks noEditPoints="1"/>
            </p:cNvSpPr>
            <p:nvPr/>
          </p:nvSpPr>
          <p:spPr bwMode="auto">
            <a:xfrm>
              <a:off x="4187826" y="3295650"/>
              <a:ext cx="39688" cy="33338"/>
            </a:xfrm>
            <a:custGeom>
              <a:avLst/>
              <a:gdLst>
                <a:gd name="T0" fmla="*/ 0 w 36"/>
                <a:gd name="T1" fmla="*/ 31 h 32"/>
                <a:gd name="T2" fmla="*/ 0 w 36"/>
                <a:gd name="T3" fmla="*/ 31 h 32"/>
                <a:gd name="T4" fmla="*/ 4 w 36"/>
                <a:gd name="T5" fmla="*/ 32 h 32"/>
                <a:gd name="T6" fmla="*/ 6 w 36"/>
                <a:gd name="T7" fmla="*/ 31 h 32"/>
                <a:gd name="T8" fmla="*/ 0 w 36"/>
                <a:gd name="T9" fmla="*/ 31 h 32"/>
                <a:gd name="T10" fmla="*/ 18 w 36"/>
                <a:gd name="T11" fmla="*/ 0 h 32"/>
                <a:gd name="T12" fmla="*/ 18 w 36"/>
                <a:gd name="T13" fmla="*/ 0 h 32"/>
                <a:gd name="T14" fmla="*/ 36 w 36"/>
                <a:gd name="T15" fmla="*/ 19 h 32"/>
                <a:gd name="T16" fmla="*/ 18 w 36"/>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0" y="31"/>
                  </a:moveTo>
                  <a:cubicBezTo>
                    <a:pt x="0" y="31"/>
                    <a:pt x="0" y="31"/>
                    <a:pt x="0" y="31"/>
                  </a:cubicBezTo>
                  <a:cubicBezTo>
                    <a:pt x="1" y="31"/>
                    <a:pt x="3" y="32"/>
                    <a:pt x="4" y="32"/>
                  </a:cubicBezTo>
                  <a:cubicBezTo>
                    <a:pt x="5" y="32"/>
                    <a:pt x="5" y="31"/>
                    <a:pt x="6" y="31"/>
                  </a:cubicBezTo>
                  <a:cubicBezTo>
                    <a:pt x="4" y="31"/>
                    <a:pt x="2" y="31"/>
                    <a:pt x="0" y="31"/>
                  </a:cubicBezTo>
                  <a:moveTo>
                    <a:pt x="18" y="0"/>
                  </a:moveTo>
                  <a:cubicBezTo>
                    <a:pt x="18" y="0"/>
                    <a:pt x="18" y="0"/>
                    <a:pt x="18" y="0"/>
                  </a:cubicBezTo>
                  <a:cubicBezTo>
                    <a:pt x="36" y="19"/>
                    <a:pt x="36" y="19"/>
                    <a:pt x="36" y="19"/>
                  </a:cubicBezTo>
                  <a:cubicBezTo>
                    <a:pt x="18" y="0"/>
                    <a:pt x="18" y="0"/>
                    <a:pt x="1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6" name="Freeform 94"/>
            <p:cNvSpPr>
              <a:spLocks/>
            </p:cNvSpPr>
            <p:nvPr/>
          </p:nvSpPr>
          <p:spPr bwMode="auto">
            <a:xfrm>
              <a:off x="4187826" y="3295650"/>
              <a:ext cx="39688" cy="33338"/>
            </a:xfrm>
            <a:custGeom>
              <a:avLst/>
              <a:gdLst>
                <a:gd name="T0" fmla="*/ 18 w 36"/>
                <a:gd name="T1" fmla="*/ 0 h 31"/>
                <a:gd name="T2" fmla="*/ 0 w 36"/>
                <a:gd name="T3" fmla="*/ 31 h 31"/>
                <a:gd name="T4" fmla="*/ 6 w 36"/>
                <a:gd name="T5" fmla="*/ 31 h 31"/>
                <a:gd name="T6" fmla="*/ 7 w 36"/>
                <a:gd name="T7" fmla="*/ 31 h 31"/>
                <a:gd name="T8" fmla="*/ 17 w 36"/>
                <a:gd name="T9" fmla="*/ 18 h 31"/>
                <a:gd name="T10" fmla="*/ 22 w 36"/>
                <a:gd name="T11" fmla="*/ 16 h 31"/>
                <a:gd name="T12" fmla="*/ 27 w 36"/>
                <a:gd name="T13" fmla="*/ 18 h 31"/>
                <a:gd name="T14" fmla="*/ 32 w 36"/>
                <a:gd name="T15" fmla="*/ 23 h 31"/>
                <a:gd name="T16" fmla="*/ 36 w 36"/>
                <a:gd name="T17" fmla="*/ 19 h 31"/>
                <a:gd name="T18" fmla="*/ 36 w 36"/>
                <a:gd name="T19" fmla="*/ 19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18" y="0"/>
                  </a:moveTo>
                  <a:cubicBezTo>
                    <a:pt x="10" y="12"/>
                    <a:pt x="5" y="22"/>
                    <a:pt x="0" y="31"/>
                  </a:cubicBezTo>
                  <a:cubicBezTo>
                    <a:pt x="2" y="31"/>
                    <a:pt x="4" y="31"/>
                    <a:pt x="6" y="31"/>
                  </a:cubicBezTo>
                  <a:cubicBezTo>
                    <a:pt x="6" y="31"/>
                    <a:pt x="7" y="31"/>
                    <a:pt x="7" y="31"/>
                  </a:cubicBezTo>
                  <a:cubicBezTo>
                    <a:pt x="9" y="27"/>
                    <a:pt x="13" y="23"/>
                    <a:pt x="17" y="18"/>
                  </a:cubicBezTo>
                  <a:cubicBezTo>
                    <a:pt x="18" y="17"/>
                    <a:pt x="20" y="16"/>
                    <a:pt x="22" y="16"/>
                  </a:cubicBezTo>
                  <a:cubicBezTo>
                    <a:pt x="24" y="16"/>
                    <a:pt x="26" y="17"/>
                    <a:pt x="27" y="18"/>
                  </a:cubicBezTo>
                  <a:cubicBezTo>
                    <a:pt x="32" y="23"/>
                    <a:pt x="32" y="23"/>
                    <a:pt x="32" y="23"/>
                  </a:cubicBezTo>
                  <a:cubicBezTo>
                    <a:pt x="33" y="22"/>
                    <a:pt x="35" y="21"/>
                    <a:pt x="36" y="19"/>
                  </a:cubicBezTo>
                  <a:cubicBezTo>
                    <a:pt x="36" y="19"/>
                    <a:pt x="36" y="19"/>
                    <a:pt x="36" y="19"/>
                  </a:cubicBezTo>
                  <a:cubicBezTo>
                    <a:pt x="18" y="0"/>
                    <a:pt x="18" y="0"/>
                    <a:pt x="18" y="0"/>
                  </a:cubicBezTo>
                </a:path>
              </a:pathLst>
            </a:custGeom>
            <a:solidFill>
              <a:srgbClr val="8B6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7" name="Freeform 95"/>
            <p:cNvSpPr>
              <a:spLocks/>
            </p:cNvSpPr>
            <p:nvPr/>
          </p:nvSpPr>
          <p:spPr bwMode="auto">
            <a:xfrm>
              <a:off x="3475038" y="3175000"/>
              <a:ext cx="969963" cy="912813"/>
            </a:xfrm>
            <a:custGeom>
              <a:avLst/>
              <a:gdLst>
                <a:gd name="T0" fmla="*/ 0 w 904"/>
                <a:gd name="T1" fmla="*/ 855 h 858"/>
                <a:gd name="T2" fmla="*/ 398 w 904"/>
                <a:gd name="T3" fmla="*/ 329 h 858"/>
                <a:gd name="T4" fmla="*/ 513 w 904"/>
                <a:gd name="T5" fmla="*/ 134 h 858"/>
                <a:gd name="T6" fmla="*/ 533 w 904"/>
                <a:gd name="T7" fmla="*/ 109 h 858"/>
                <a:gd name="T8" fmla="*/ 566 w 904"/>
                <a:gd name="T9" fmla="*/ 83 h 858"/>
                <a:gd name="T10" fmla="*/ 690 w 904"/>
                <a:gd name="T11" fmla="*/ 10 h 858"/>
                <a:gd name="T12" fmla="*/ 730 w 904"/>
                <a:gd name="T13" fmla="*/ 5 h 858"/>
                <a:gd name="T14" fmla="*/ 809 w 904"/>
                <a:gd name="T15" fmla="*/ 19 h 858"/>
                <a:gd name="T16" fmla="*/ 877 w 904"/>
                <a:gd name="T17" fmla="*/ 83 h 858"/>
                <a:gd name="T18" fmla="*/ 817 w 904"/>
                <a:gd name="T19" fmla="*/ 90 h 858"/>
                <a:gd name="T20" fmla="*/ 771 w 904"/>
                <a:gd name="T21" fmla="*/ 73 h 858"/>
                <a:gd name="T22" fmla="*/ 688 w 904"/>
                <a:gd name="T23" fmla="*/ 104 h 858"/>
                <a:gd name="T24" fmla="*/ 652 w 904"/>
                <a:gd name="T25" fmla="*/ 181 h 858"/>
                <a:gd name="T26" fmla="*/ 651 w 904"/>
                <a:gd name="T27" fmla="*/ 189 h 858"/>
                <a:gd name="T28" fmla="*/ 753 w 904"/>
                <a:gd name="T29" fmla="*/ 335 h 858"/>
                <a:gd name="T30" fmla="*/ 811 w 904"/>
                <a:gd name="T31" fmla="*/ 346 h 858"/>
                <a:gd name="T32" fmla="*/ 903 w 904"/>
                <a:gd name="T33" fmla="*/ 434 h 858"/>
                <a:gd name="T34" fmla="*/ 886 w 904"/>
                <a:gd name="T35" fmla="*/ 446 h 858"/>
                <a:gd name="T36" fmla="*/ 760 w 904"/>
                <a:gd name="T37" fmla="*/ 402 h 858"/>
                <a:gd name="T38" fmla="*/ 652 w 904"/>
                <a:gd name="T39" fmla="*/ 421 h 858"/>
                <a:gd name="T40" fmla="*/ 596 w 904"/>
                <a:gd name="T41" fmla="*/ 444 h 858"/>
                <a:gd name="T42" fmla="*/ 544 w 904"/>
                <a:gd name="T43" fmla="*/ 451 h 858"/>
                <a:gd name="T44" fmla="*/ 492 w 904"/>
                <a:gd name="T45" fmla="*/ 477 h 858"/>
                <a:gd name="T46" fmla="*/ 281 w 904"/>
                <a:gd name="T47" fmla="*/ 858 h 858"/>
                <a:gd name="T48" fmla="*/ 0 w 904"/>
                <a:gd name="T49" fmla="*/ 855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4" h="858">
                  <a:moveTo>
                    <a:pt x="0" y="855"/>
                  </a:moveTo>
                  <a:cubicBezTo>
                    <a:pt x="398" y="329"/>
                    <a:pt x="398" y="329"/>
                    <a:pt x="398" y="329"/>
                  </a:cubicBezTo>
                  <a:cubicBezTo>
                    <a:pt x="513" y="134"/>
                    <a:pt x="513" y="134"/>
                    <a:pt x="513" y="134"/>
                  </a:cubicBezTo>
                  <a:cubicBezTo>
                    <a:pt x="518" y="125"/>
                    <a:pt x="525" y="116"/>
                    <a:pt x="533" y="109"/>
                  </a:cubicBezTo>
                  <a:cubicBezTo>
                    <a:pt x="543" y="99"/>
                    <a:pt x="554" y="90"/>
                    <a:pt x="566" y="83"/>
                  </a:cubicBezTo>
                  <a:cubicBezTo>
                    <a:pt x="690" y="10"/>
                    <a:pt x="690" y="10"/>
                    <a:pt x="690" y="10"/>
                  </a:cubicBezTo>
                  <a:cubicBezTo>
                    <a:pt x="702" y="2"/>
                    <a:pt x="717" y="0"/>
                    <a:pt x="730" y="5"/>
                  </a:cubicBezTo>
                  <a:cubicBezTo>
                    <a:pt x="809" y="19"/>
                    <a:pt x="809" y="19"/>
                    <a:pt x="809" y="19"/>
                  </a:cubicBezTo>
                  <a:cubicBezTo>
                    <a:pt x="826" y="26"/>
                    <a:pt x="869" y="73"/>
                    <a:pt x="877" y="83"/>
                  </a:cubicBezTo>
                  <a:cubicBezTo>
                    <a:pt x="902" y="108"/>
                    <a:pt x="842" y="118"/>
                    <a:pt x="817" y="90"/>
                  </a:cubicBezTo>
                  <a:cubicBezTo>
                    <a:pt x="794" y="70"/>
                    <a:pt x="798" y="77"/>
                    <a:pt x="771" y="73"/>
                  </a:cubicBezTo>
                  <a:cubicBezTo>
                    <a:pt x="724" y="70"/>
                    <a:pt x="710" y="70"/>
                    <a:pt x="688" y="104"/>
                  </a:cubicBezTo>
                  <a:cubicBezTo>
                    <a:pt x="667" y="138"/>
                    <a:pt x="658" y="154"/>
                    <a:pt x="652" y="181"/>
                  </a:cubicBezTo>
                  <a:cubicBezTo>
                    <a:pt x="652" y="184"/>
                    <a:pt x="651" y="186"/>
                    <a:pt x="651" y="189"/>
                  </a:cubicBezTo>
                  <a:cubicBezTo>
                    <a:pt x="639" y="257"/>
                    <a:pt x="685" y="322"/>
                    <a:pt x="753" y="335"/>
                  </a:cubicBezTo>
                  <a:cubicBezTo>
                    <a:pt x="811" y="346"/>
                    <a:pt x="811" y="346"/>
                    <a:pt x="811" y="346"/>
                  </a:cubicBezTo>
                  <a:cubicBezTo>
                    <a:pt x="886" y="370"/>
                    <a:pt x="901" y="410"/>
                    <a:pt x="903" y="434"/>
                  </a:cubicBezTo>
                  <a:cubicBezTo>
                    <a:pt x="904" y="443"/>
                    <a:pt x="894" y="450"/>
                    <a:pt x="886" y="446"/>
                  </a:cubicBezTo>
                  <a:cubicBezTo>
                    <a:pt x="842" y="424"/>
                    <a:pt x="800" y="410"/>
                    <a:pt x="760" y="402"/>
                  </a:cubicBezTo>
                  <a:cubicBezTo>
                    <a:pt x="723" y="395"/>
                    <a:pt x="684" y="402"/>
                    <a:pt x="652" y="421"/>
                  </a:cubicBezTo>
                  <a:cubicBezTo>
                    <a:pt x="636" y="431"/>
                    <a:pt x="617" y="439"/>
                    <a:pt x="596" y="444"/>
                  </a:cubicBezTo>
                  <a:cubicBezTo>
                    <a:pt x="578" y="449"/>
                    <a:pt x="560" y="451"/>
                    <a:pt x="544" y="451"/>
                  </a:cubicBezTo>
                  <a:cubicBezTo>
                    <a:pt x="523" y="452"/>
                    <a:pt x="504" y="461"/>
                    <a:pt x="492" y="477"/>
                  </a:cubicBezTo>
                  <a:cubicBezTo>
                    <a:pt x="396" y="600"/>
                    <a:pt x="281" y="858"/>
                    <a:pt x="281" y="858"/>
                  </a:cubicBezTo>
                  <a:cubicBezTo>
                    <a:pt x="0" y="855"/>
                    <a:pt x="0" y="855"/>
                    <a:pt x="0" y="855"/>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8" name="Freeform 96"/>
            <p:cNvSpPr>
              <a:spLocks/>
            </p:cNvSpPr>
            <p:nvPr/>
          </p:nvSpPr>
          <p:spPr bwMode="auto">
            <a:xfrm>
              <a:off x="3605213" y="3868738"/>
              <a:ext cx="230188" cy="138113"/>
            </a:xfrm>
            <a:custGeom>
              <a:avLst/>
              <a:gdLst>
                <a:gd name="T0" fmla="*/ 0 w 215"/>
                <a:gd name="T1" fmla="*/ 27 h 130"/>
                <a:gd name="T2" fmla="*/ 53 w 215"/>
                <a:gd name="T3" fmla="*/ 9 h 130"/>
                <a:gd name="T4" fmla="*/ 71 w 215"/>
                <a:gd name="T5" fmla="*/ 29 h 130"/>
                <a:gd name="T6" fmla="*/ 98 w 215"/>
                <a:gd name="T7" fmla="*/ 32 h 130"/>
                <a:gd name="T8" fmla="*/ 116 w 215"/>
                <a:gd name="T9" fmla="*/ 51 h 130"/>
                <a:gd name="T10" fmla="*/ 143 w 215"/>
                <a:gd name="T11" fmla="*/ 54 h 130"/>
                <a:gd name="T12" fmla="*/ 161 w 215"/>
                <a:gd name="T13" fmla="*/ 74 h 130"/>
                <a:gd name="T14" fmla="*/ 188 w 215"/>
                <a:gd name="T15" fmla="*/ 77 h 130"/>
                <a:gd name="T16" fmla="*/ 206 w 215"/>
                <a:gd name="T17" fmla="*/ 130 h 130"/>
                <a:gd name="T18" fmla="*/ 0 w 215"/>
                <a:gd name="T19" fmla="*/ 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30">
                  <a:moveTo>
                    <a:pt x="0" y="27"/>
                  </a:moveTo>
                  <a:cubicBezTo>
                    <a:pt x="10" y="7"/>
                    <a:pt x="33" y="0"/>
                    <a:pt x="53" y="9"/>
                  </a:cubicBezTo>
                  <a:cubicBezTo>
                    <a:pt x="62" y="14"/>
                    <a:pt x="68" y="21"/>
                    <a:pt x="71" y="29"/>
                  </a:cubicBezTo>
                  <a:cubicBezTo>
                    <a:pt x="80" y="27"/>
                    <a:pt x="89" y="28"/>
                    <a:pt x="98" y="32"/>
                  </a:cubicBezTo>
                  <a:cubicBezTo>
                    <a:pt x="107" y="36"/>
                    <a:pt x="113" y="43"/>
                    <a:pt x="116" y="51"/>
                  </a:cubicBezTo>
                  <a:cubicBezTo>
                    <a:pt x="125" y="49"/>
                    <a:pt x="134" y="50"/>
                    <a:pt x="143" y="54"/>
                  </a:cubicBezTo>
                  <a:cubicBezTo>
                    <a:pt x="151" y="59"/>
                    <a:pt x="158" y="66"/>
                    <a:pt x="161" y="74"/>
                  </a:cubicBezTo>
                  <a:cubicBezTo>
                    <a:pt x="170" y="72"/>
                    <a:pt x="179" y="73"/>
                    <a:pt x="188" y="77"/>
                  </a:cubicBezTo>
                  <a:cubicBezTo>
                    <a:pt x="207" y="87"/>
                    <a:pt x="215" y="111"/>
                    <a:pt x="206" y="130"/>
                  </a:cubicBezTo>
                  <a:cubicBezTo>
                    <a:pt x="0" y="27"/>
                    <a:pt x="0" y="27"/>
                    <a:pt x="0" y="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9" name="Freeform 97"/>
            <p:cNvSpPr>
              <a:spLocks/>
            </p:cNvSpPr>
            <p:nvPr/>
          </p:nvSpPr>
          <p:spPr bwMode="auto">
            <a:xfrm>
              <a:off x="5057776" y="3875088"/>
              <a:ext cx="669925" cy="638175"/>
            </a:xfrm>
            <a:custGeom>
              <a:avLst/>
              <a:gdLst>
                <a:gd name="T0" fmla="*/ 626 w 626"/>
                <a:gd name="T1" fmla="*/ 599 h 599"/>
                <a:gd name="T2" fmla="*/ 273 w 626"/>
                <a:gd name="T3" fmla="*/ 599 h 599"/>
                <a:gd name="T4" fmla="*/ 4 w 626"/>
                <a:gd name="T5" fmla="*/ 165 h 599"/>
                <a:gd name="T6" fmla="*/ 2 w 626"/>
                <a:gd name="T7" fmla="*/ 159 h 599"/>
                <a:gd name="T8" fmla="*/ 0 w 626"/>
                <a:gd name="T9" fmla="*/ 145 h 599"/>
                <a:gd name="T10" fmla="*/ 21 w 626"/>
                <a:gd name="T11" fmla="*/ 113 h 599"/>
                <a:gd name="T12" fmla="*/ 23 w 626"/>
                <a:gd name="T13" fmla="*/ 112 h 599"/>
                <a:gd name="T14" fmla="*/ 29 w 626"/>
                <a:gd name="T15" fmla="*/ 109 h 599"/>
                <a:gd name="T16" fmla="*/ 46 w 626"/>
                <a:gd name="T17" fmla="*/ 100 h 599"/>
                <a:gd name="T18" fmla="*/ 46 w 626"/>
                <a:gd name="T19" fmla="*/ 100 h 599"/>
                <a:gd name="T20" fmla="*/ 136 w 626"/>
                <a:gd name="T21" fmla="*/ 55 h 599"/>
                <a:gd name="T22" fmla="*/ 216 w 626"/>
                <a:gd name="T23" fmla="*/ 15 h 599"/>
                <a:gd name="T24" fmla="*/ 224 w 626"/>
                <a:gd name="T25" fmla="*/ 11 h 599"/>
                <a:gd name="T26" fmla="*/ 225 w 626"/>
                <a:gd name="T27" fmla="*/ 10 h 599"/>
                <a:gd name="T28" fmla="*/ 225 w 626"/>
                <a:gd name="T29" fmla="*/ 10 h 599"/>
                <a:gd name="T30" fmla="*/ 227 w 626"/>
                <a:gd name="T31" fmla="*/ 10 h 599"/>
                <a:gd name="T32" fmla="*/ 279 w 626"/>
                <a:gd name="T33" fmla="*/ 27 h 599"/>
                <a:gd name="T34" fmla="*/ 626 w 626"/>
                <a:gd name="T3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6" h="599">
                  <a:moveTo>
                    <a:pt x="626" y="599"/>
                  </a:moveTo>
                  <a:cubicBezTo>
                    <a:pt x="273" y="599"/>
                    <a:pt x="273" y="599"/>
                    <a:pt x="273" y="599"/>
                  </a:cubicBezTo>
                  <a:cubicBezTo>
                    <a:pt x="4" y="165"/>
                    <a:pt x="4" y="165"/>
                    <a:pt x="4" y="165"/>
                  </a:cubicBezTo>
                  <a:cubicBezTo>
                    <a:pt x="3" y="163"/>
                    <a:pt x="2" y="161"/>
                    <a:pt x="2" y="159"/>
                  </a:cubicBezTo>
                  <a:cubicBezTo>
                    <a:pt x="0" y="155"/>
                    <a:pt x="0" y="150"/>
                    <a:pt x="0" y="145"/>
                  </a:cubicBezTo>
                  <a:cubicBezTo>
                    <a:pt x="1" y="131"/>
                    <a:pt x="9" y="119"/>
                    <a:pt x="21" y="113"/>
                  </a:cubicBezTo>
                  <a:cubicBezTo>
                    <a:pt x="23" y="112"/>
                    <a:pt x="23" y="112"/>
                    <a:pt x="23" y="112"/>
                  </a:cubicBezTo>
                  <a:cubicBezTo>
                    <a:pt x="29" y="109"/>
                    <a:pt x="29" y="109"/>
                    <a:pt x="29" y="109"/>
                  </a:cubicBezTo>
                  <a:cubicBezTo>
                    <a:pt x="46" y="100"/>
                    <a:pt x="46" y="100"/>
                    <a:pt x="46" y="100"/>
                  </a:cubicBezTo>
                  <a:cubicBezTo>
                    <a:pt x="46" y="100"/>
                    <a:pt x="46" y="100"/>
                    <a:pt x="46" y="100"/>
                  </a:cubicBezTo>
                  <a:cubicBezTo>
                    <a:pt x="136" y="55"/>
                    <a:pt x="136" y="55"/>
                    <a:pt x="136" y="55"/>
                  </a:cubicBezTo>
                  <a:cubicBezTo>
                    <a:pt x="216" y="15"/>
                    <a:pt x="216" y="15"/>
                    <a:pt x="216" y="15"/>
                  </a:cubicBezTo>
                  <a:cubicBezTo>
                    <a:pt x="224" y="11"/>
                    <a:pt x="224" y="11"/>
                    <a:pt x="224" y="11"/>
                  </a:cubicBezTo>
                  <a:cubicBezTo>
                    <a:pt x="225" y="10"/>
                    <a:pt x="225" y="10"/>
                    <a:pt x="225" y="10"/>
                  </a:cubicBezTo>
                  <a:cubicBezTo>
                    <a:pt x="225" y="10"/>
                    <a:pt x="225" y="10"/>
                    <a:pt x="225" y="10"/>
                  </a:cubicBezTo>
                  <a:cubicBezTo>
                    <a:pt x="227" y="10"/>
                    <a:pt x="227" y="10"/>
                    <a:pt x="227" y="10"/>
                  </a:cubicBezTo>
                  <a:cubicBezTo>
                    <a:pt x="246" y="0"/>
                    <a:pt x="270" y="8"/>
                    <a:pt x="279" y="27"/>
                  </a:cubicBezTo>
                  <a:cubicBezTo>
                    <a:pt x="626" y="599"/>
                    <a:pt x="626" y="599"/>
                    <a:pt x="626" y="59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0" name="Freeform 98"/>
            <p:cNvSpPr>
              <a:spLocks/>
            </p:cNvSpPr>
            <p:nvPr/>
          </p:nvSpPr>
          <p:spPr bwMode="auto">
            <a:xfrm>
              <a:off x="5297488" y="3881438"/>
              <a:ext cx="430213" cy="631825"/>
            </a:xfrm>
            <a:custGeom>
              <a:avLst/>
              <a:gdLst>
                <a:gd name="T0" fmla="*/ 20 w 402"/>
                <a:gd name="T1" fmla="*/ 0 h 594"/>
                <a:gd name="T2" fmla="*/ 3 w 402"/>
                <a:gd name="T3" fmla="*/ 5 h 594"/>
                <a:gd name="T4" fmla="*/ 1 w 402"/>
                <a:gd name="T5" fmla="*/ 5 h 594"/>
                <a:gd name="T6" fmla="*/ 1 w 402"/>
                <a:gd name="T7" fmla="*/ 5 h 594"/>
                <a:gd name="T8" fmla="*/ 1 w 402"/>
                <a:gd name="T9" fmla="*/ 5 h 594"/>
                <a:gd name="T10" fmla="*/ 0 w 402"/>
                <a:gd name="T11" fmla="*/ 6 h 594"/>
                <a:gd name="T12" fmla="*/ 4 w 402"/>
                <a:gd name="T13" fmla="*/ 8 h 594"/>
                <a:gd name="T14" fmla="*/ 19 w 402"/>
                <a:gd name="T15" fmla="*/ 25 h 594"/>
                <a:gd name="T16" fmla="*/ 83 w 402"/>
                <a:gd name="T17" fmla="*/ 131 h 594"/>
                <a:gd name="T18" fmla="*/ 120 w 402"/>
                <a:gd name="T19" fmla="*/ 192 h 594"/>
                <a:gd name="T20" fmla="*/ 364 w 402"/>
                <a:gd name="T21" fmla="*/ 594 h 594"/>
                <a:gd name="T22" fmla="*/ 402 w 402"/>
                <a:gd name="T23" fmla="*/ 594 h 594"/>
                <a:gd name="T24" fmla="*/ 55 w 402"/>
                <a:gd name="T25" fmla="*/ 22 h 594"/>
                <a:gd name="T26" fmla="*/ 20 w 402"/>
                <a:gd name="T27"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2" h="594">
                  <a:moveTo>
                    <a:pt x="20" y="0"/>
                  </a:moveTo>
                  <a:cubicBezTo>
                    <a:pt x="15" y="0"/>
                    <a:pt x="9" y="2"/>
                    <a:pt x="3" y="5"/>
                  </a:cubicBezTo>
                  <a:cubicBezTo>
                    <a:pt x="1" y="5"/>
                    <a:pt x="1" y="5"/>
                    <a:pt x="1" y="5"/>
                  </a:cubicBezTo>
                  <a:cubicBezTo>
                    <a:pt x="1" y="5"/>
                    <a:pt x="1" y="5"/>
                    <a:pt x="1" y="5"/>
                  </a:cubicBezTo>
                  <a:cubicBezTo>
                    <a:pt x="1" y="5"/>
                    <a:pt x="1" y="5"/>
                    <a:pt x="1" y="5"/>
                  </a:cubicBezTo>
                  <a:cubicBezTo>
                    <a:pt x="0" y="6"/>
                    <a:pt x="0" y="6"/>
                    <a:pt x="0" y="6"/>
                  </a:cubicBezTo>
                  <a:cubicBezTo>
                    <a:pt x="1" y="6"/>
                    <a:pt x="3" y="7"/>
                    <a:pt x="4" y="8"/>
                  </a:cubicBezTo>
                  <a:cubicBezTo>
                    <a:pt x="10" y="12"/>
                    <a:pt x="15" y="18"/>
                    <a:pt x="19" y="25"/>
                  </a:cubicBezTo>
                  <a:cubicBezTo>
                    <a:pt x="83" y="131"/>
                    <a:pt x="83" y="131"/>
                    <a:pt x="83" y="131"/>
                  </a:cubicBezTo>
                  <a:cubicBezTo>
                    <a:pt x="120" y="192"/>
                    <a:pt x="120" y="192"/>
                    <a:pt x="120" y="192"/>
                  </a:cubicBezTo>
                  <a:cubicBezTo>
                    <a:pt x="364" y="594"/>
                    <a:pt x="364" y="594"/>
                    <a:pt x="364" y="594"/>
                  </a:cubicBezTo>
                  <a:cubicBezTo>
                    <a:pt x="402" y="594"/>
                    <a:pt x="402" y="594"/>
                    <a:pt x="402" y="594"/>
                  </a:cubicBezTo>
                  <a:cubicBezTo>
                    <a:pt x="55" y="22"/>
                    <a:pt x="55" y="22"/>
                    <a:pt x="55" y="22"/>
                  </a:cubicBezTo>
                  <a:cubicBezTo>
                    <a:pt x="49" y="8"/>
                    <a:pt x="35" y="0"/>
                    <a:pt x="20" y="0"/>
                  </a:cubicBezTo>
                </a:path>
              </a:pathLst>
            </a:custGeom>
            <a:solidFill>
              <a:srgbClr val="66D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1" name="Freeform 99"/>
            <p:cNvSpPr>
              <a:spLocks/>
            </p:cNvSpPr>
            <p:nvPr/>
          </p:nvSpPr>
          <p:spPr bwMode="auto">
            <a:xfrm>
              <a:off x="5081588" y="3981450"/>
              <a:ext cx="25400" cy="12700"/>
            </a:xfrm>
            <a:custGeom>
              <a:avLst/>
              <a:gdLst>
                <a:gd name="T0" fmla="*/ 16 w 16"/>
                <a:gd name="T1" fmla="*/ 0 h 8"/>
                <a:gd name="T2" fmla="*/ 4 w 16"/>
                <a:gd name="T3" fmla="*/ 6 h 8"/>
                <a:gd name="T4" fmla="*/ 4 w 16"/>
                <a:gd name="T5" fmla="*/ 6 h 8"/>
                <a:gd name="T6" fmla="*/ 0 w 16"/>
                <a:gd name="T7" fmla="*/ 8 h 8"/>
                <a:gd name="T8" fmla="*/ 0 w 16"/>
                <a:gd name="T9" fmla="*/ 8 h 8"/>
                <a:gd name="T10" fmla="*/ 0 w 16"/>
                <a:gd name="T11" fmla="*/ 8 h 8"/>
                <a:gd name="T12" fmla="*/ 0 w 16"/>
                <a:gd name="T13" fmla="*/ 8 h 8"/>
                <a:gd name="T14" fmla="*/ 4 w 16"/>
                <a:gd name="T15" fmla="*/ 6 h 8"/>
                <a:gd name="T16" fmla="*/ 16 w 16"/>
                <a:gd name="T17" fmla="*/ 0 h 8"/>
                <a:gd name="T18" fmla="*/ 16 w 16"/>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16" y="0"/>
                  </a:moveTo>
                  <a:lnTo>
                    <a:pt x="4" y="6"/>
                  </a:lnTo>
                  <a:lnTo>
                    <a:pt x="4" y="6"/>
                  </a:lnTo>
                  <a:lnTo>
                    <a:pt x="0" y="8"/>
                  </a:lnTo>
                  <a:lnTo>
                    <a:pt x="0" y="8"/>
                  </a:lnTo>
                  <a:lnTo>
                    <a:pt x="0" y="8"/>
                  </a:lnTo>
                  <a:lnTo>
                    <a:pt x="0" y="8"/>
                  </a:lnTo>
                  <a:lnTo>
                    <a:pt x="4" y="6"/>
                  </a:lnTo>
                  <a:lnTo>
                    <a:pt x="16" y="0"/>
                  </a:lnTo>
                  <a:lnTo>
                    <a:pt x="1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2" name="Freeform 100"/>
            <p:cNvSpPr>
              <a:spLocks/>
            </p:cNvSpPr>
            <p:nvPr/>
          </p:nvSpPr>
          <p:spPr bwMode="auto">
            <a:xfrm>
              <a:off x="5081588" y="3981450"/>
              <a:ext cx="25400" cy="12700"/>
            </a:xfrm>
            <a:custGeom>
              <a:avLst/>
              <a:gdLst>
                <a:gd name="T0" fmla="*/ 16 w 16"/>
                <a:gd name="T1" fmla="*/ 0 h 8"/>
                <a:gd name="T2" fmla="*/ 4 w 16"/>
                <a:gd name="T3" fmla="*/ 6 h 8"/>
                <a:gd name="T4" fmla="*/ 4 w 16"/>
                <a:gd name="T5" fmla="*/ 6 h 8"/>
                <a:gd name="T6" fmla="*/ 0 w 16"/>
                <a:gd name="T7" fmla="*/ 8 h 8"/>
                <a:gd name="T8" fmla="*/ 0 w 16"/>
                <a:gd name="T9" fmla="*/ 8 h 8"/>
                <a:gd name="T10" fmla="*/ 0 w 16"/>
                <a:gd name="T11" fmla="*/ 8 h 8"/>
                <a:gd name="T12" fmla="*/ 0 w 16"/>
                <a:gd name="T13" fmla="*/ 8 h 8"/>
                <a:gd name="T14" fmla="*/ 4 w 16"/>
                <a:gd name="T15" fmla="*/ 6 h 8"/>
                <a:gd name="T16" fmla="*/ 16 w 16"/>
                <a:gd name="T17" fmla="*/ 0 h 8"/>
                <a:gd name="T18" fmla="*/ 16 w 16"/>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16" y="0"/>
                  </a:moveTo>
                  <a:lnTo>
                    <a:pt x="4" y="6"/>
                  </a:lnTo>
                  <a:lnTo>
                    <a:pt x="4" y="6"/>
                  </a:lnTo>
                  <a:lnTo>
                    <a:pt x="0" y="8"/>
                  </a:lnTo>
                  <a:lnTo>
                    <a:pt x="0" y="8"/>
                  </a:lnTo>
                  <a:lnTo>
                    <a:pt x="0" y="8"/>
                  </a:lnTo>
                  <a:lnTo>
                    <a:pt x="0" y="8"/>
                  </a:lnTo>
                  <a:lnTo>
                    <a:pt x="4" y="6"/>
                  </a:lnTo>
                  <a:lnTo>
                    <a:pt x="16"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3" name="Freeform 101"/>
            <p:cNvSpPr>
              <a:spLocks/>
            </p:cNvSpPr>
            <p:nvPr/>
          </p:nvSpPr>
          <p:spPr bwMode="auto">
            <a:xfrm>
              <a:off x="5057776" y="3981450"/>
              <a:ext cx="339725" cy="531813"/>
            </a:xfrm>
            <a:custGeom>
              <a:avLst/>
              <a:gdLst>
                <a:gd name="T0" fmla="*/ 46 w 317"/>
                <a:gd name="T1" fmla="*/ 0 h 499"/>
                <a:gd name="T2" fmla="*/ 29 w 317"/>
                <a:gd name="T3" fmla="*/ 9 h 499"/>
                <a:gd name="T4" fmla="*/ 23 w 317"/>
                <a:gd name="T5" fmla="*/ 12 h 499"/>
                <a:gd name="T6" fmla="*/ 23 w 317"/>
                <a:gd name="T7" fmla="*/ 12 h 499"/>
                <a:gd name="T8" fmla="*/ 21 w 317"/>
                <a:gd name="T9" fmla="*/ 13 h 499"/>
                <a:gd name="T10" fmla="*/ 0 w 317"/>
                <a:gd name="T11" fmla="*/ 45 h 499"/>
                <a:gd name="T12" fmla="*/ 0 w 317"/>
                <a:gd name="T13" fmla="*/ 48 h 499"/>
                <a:gd name="T14" fmla="*/ 2 w 317"/>
                <a:gd name="T15" fmla="*/ 59 h 499"/>
                <a:gd name="T16" fmla="*/ 4 w 317"/>
                <a:gd name="T17" fmla="*/ 65 h 499"/>
                <a:gd name="T18" fmla="*/ 273 w 317"/>
                <a:gd name="T19" fmla="*/ 499 h 499"/>
                <a:gd name="T20" fmla="*/ 317 w 317"/>
                <a:gd name="T21" fmla="*/ 499 h 499"/>
                <a:gd name="T22" fmla="*/ 45 w 317"/>
                <a:gd name="T23" fmla="*/ 59 h 499"/>
                <a:gd name="T24" fmla="*/ 38 w 317"/>
                <a:gd name="T25" fmla="*/ 49 h 499"/>
                <a:gd name="T26" fmla="*/ 36 w 317"/>
                <a:gd name="T27" fmla="*/ 45 h 499"/>
                <a:gd name="T28" fmla="*/ 35 w 317"/>
                <a:gd name="T29" fmla="*/ 21 h 499"/>
                <a:gd name="T30" fmla="*/ 35 w 317"/>
                <a:gd name="T31" fmla="*/ 19 h 499"/>
                <a:gd name="T32" fmla="*/ 46 w 317"/>
                <a:gd name="T3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499">
                  <a:moveTo>
                    <a:pt x="46" y="0"/>
                  </a:moveTo>
                  <a:cubicBezTo>
                    <a:pt x="29" y="9"/>
                    <a:pt x="29" y="9"/>
                    <a:pt x="29" y="9"/>
                  </a:cubicBezTo>
                  <a:cubicBezTo>
                    <a:pt x="23" y="12"/>
                    <a:pt x="23" y="12"/>
                    <a:pt x="23" y="12"/>
                  </a:cubicBezTo>
                  <a:cubicBezTo>
                    <a:pt x="23" y="12"/>
                    <a:pt x="23" y="12"/>
                    <a:pt x="23" y="12"/>
                  </a:cubicBezTo>
                  <a:cubicBezTo>
                    <a:pt x="21" y="13"/>
                    <a:pt x="21" y="13"/>
                    <a:pt x="21" y="13"/>
                  </a:cubicBezTo>
                  <a:cubicBezTo>
                    <a:pt x="9" y="19"/>
                    <a:pt x="1" y="31"/>
                    <a:pt x="0" y="45"/>
                  </a:cubicBezTo>
                  <a:cubicBezTo>
                    <a:pt x="0" y="46"/>
                    <a:pt x="0" y="47"/>
                    <a:pt x="0" y="48"/>
                  </a:cubicBezTo>
                  <a:cubicBezTo>
                    <a:pt x="0" y="52"/>
                    <a:pt x="0" y="55"/>
                    <a:pt x="2" y="59"/>
                  </a:cubicBezTo>
                  <a:cubicBezTo>
                    <a:pt x="2" y="61"/>
                    <a:pt x="3" y="63"/>
                    <a:pt x="4" y="65"/>
                  </a:cubicBezTo>
                  <a:cubicBezTo>
                    <a:pt x="273" y="499"/>
                    <a:pt x="273" y="499"/>
                    <a:pt x="273" y="499"/>
                  </a:cubicBezTo>
                  <a:cubicBezTo>
                    <a:pt x="317" y="499"/>
                    <a:pt x="317" y="499"/>
                    <a:pt x="317" y="499"/>
                  </a:cubicBezTo>
                  <a:cubicBezTo>
                    <a:pt x="45" y="59"/>
                    <a:pt x="45" y="59"/>
                    <a:pt x="45" y="59"/>
                  </a:cubicBezTo>
                  <a:cubicBezTo>
                    <a:pt x="38" y="49"/>
                    <a:pt x="38" y="49"/>
                    <a:pt x="38" y="49"/>
                  </a:cubicBezTo>
                  <a:cubicBezTo>
                    <a:pt x="38" y="48"/>
                    <a:pt x="37" y="46"/>
                    <a:pt x="36" y="45"/>
                  </a:cubicBezTo>
                  <a:cubicBezTo>
                    <a:pt x="34" y="37"/>
                    <a:pt x="33" y="29"/>
                    <a:pt x="35" y="21"/>
                  </a:cubicBezTo>
                  <a:cubicBezTo>
                    <a:pt x="35" y="20"/>
                    <a:pt x="35" y="19"/>
                    <a:pt x="35" y="19"/>
                  </a:cubicBezTo>
                  <a:cubicBezTo>
                    <a:pt x="37" y="12"/>
                    <a:pt x="41" y="6"/>
                    <a:pt x="46" y="0"/>
                  </a:cubicBezTo>
                </a:path>
              </a:pathLst>
            </a:custGeom>
            <a:solidFill>
              <a:srgbClr val="39B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4" name="Freeform 102"/>
            <p:cNvSpPr>
              <a:spLocks/>
            </p:cNvSpPr>
            <p:nvPr/>
          </p:nvSpPr>
          <p:spPr bwMode="auto">
            <a:xfrm>
              <a:off x="3175001" y="3875088"/>
              <a:ext cx="679450" cy="638175"/>
            </a:xfrm>
            <a:custGeom>
              <a:avLst/>
              <a:gdLst>
                <a:gd name="T0" fmla="*/ 632 w 634"/>
                <a:gd name="T1" fmla="*/ 159 h 599"/>
                <a:gd name="T2" fmla="*/ 629 w 634"/>
                <a:gd name="T3" fmla="*/ 165 h 599"/>
                <a:gd name="T4" fmla="*/ 355 w 634"/>
                <a:gd name="T5" fmla="*/ 599 h 599"/>
                <a:gd name="T6" fmla="*/ 0 w 634"/>
                <a:gd name="T7" fmla="*/ 599 h 599"/>
                <a:gd name="T8" fmla="*/ 354 w 634"/>
                <a:gd name="T9" fmla="*/ 27 h 599"/>
                <a:gd name="T10" fmla="*/ 406 w 634"/>
                <a:gd name="T11" fmla="*/ 10 h 599"/>
                <a:gd name="T12" fmla="*/ 408 w 634"/>
                <a:gd name="T13" fmla="*/ 10 h 599"/>
                <a:gd name="T14" fmla="*/ 408 w 634"/>
                <a:gd name="T15" fmla="*/ 10 h 599"/>
                <a:gd name="T16" fmla="*/ 409 w 634"/>
                <a:gd name="T17" fmla="*/ 11 h 599"/>
                <a:gd name="T18" fmla="*/ 417 w 634"/>
                <a:gd name="T19" fmla="*/ 15 h 599"/>
                <a:gd name="T20" fmla="*/ 496 w 634"/>
                <a:gd name="T21" fmla="*/ 54 h 599"/>
                <a:gd name="T22" fmla="*/ 587 w 634"/>
                <a:gd name="T23" fmla="*/ 100 h 599"/>
                <a:gd name="T24" fmla="*/ 587 w 634"/>
                <a:gd name="T25" fmla="*/ 100 h 599"/>
                <a:gd name="T26" fmla="*/ 604 w 634"/>
                <a:gd name="T27" fmla="*/ 109 h 599"/>
                <a:gd name="T28" fmla="*/ 610 w 634"/>
                <a:gd name="T29" fmla="*/ 112 h 599"/>
                <a:gd name="T30" fmla="*/ 612 w 634"/>
                <a:gd name="T31" fmla="*/ 113 h 599"/>
                <a:gd name="T32" fmla="*/ 633 w 634"/>
                <a:gd name="T33" fmla="*/ 145 h 599"/>
                <a:gd name="T34" fmla="*/ 632 w 634"/>
                <a:gd name="T35" fmla="*/ 15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4" h="599">
                  <a:moveTo>
                    <a:pt x="632" y="159"/>
                  </a:moveTo>
                  <a:cubicBezTo>
                    <a:pt x="631" y="161"/>
                    <a:pt x="630" y="163"/>
                    <a:pt x="629" y="165"/>
                  </a:cubicBezTo>
                  <a:cubicBezTo>
                    <a:pt x="355" y="599"/>
                    <a:pt x="355" y="599"/>
                    <a:pt x="355" y="599"/>
                  </a:cubicBezTo>
                  <a:cubicBezTo>
                    <a:pt x="0" y="599"/>
                    <a:pt x="0" y="599"/>
                    <a:pt x="0" y="599"/>
                  </a:cubicBezTo>
                  <a:cubicBezTo>
                    <a:pt x="354" y="27"/>
                    <a:pt x="354" y="27"/>
                    <a:pt x="354" y="27"/>
                  </a:cubicBezTo>
                  <a:cubicBezTo>
                    <a:pt x="363" y="8"/>
                    <a:pt x="387" y="0"/>
                    <a:pt x="406" y="10"/>
                  </a:cubicBezTo>
                  <a:cubicBezTo>
                    <a:pt x="408" y="10"/>
                    <a:pt x="408" y="10"/>
                    <a:pt x="408" y="10"/>
                  </a:cubicBezTo>
                  <a:cubicBezTo>
                    <a:pt x="408" y="10"/>
                    <a:pt x="408" y="10"/>
                    <a:pt x="408" y="10"/>
                  </a:cubicBezTo>
                  <a:cubicBezTo>
                    <a:pt x="409" y="11"/>
                    <a:pt x="409" y="11"/>
                    <a:pt x="409" y="11"/>
                  </a:cubicBezTo>
                  <a:cubicBezTo>
                    <a:pt x="417" y="15"/>
                    <a:pt x="417" y="15"/>
                    <a:pt x="417" y="15"/>
                  </a:cubicBezTo>
                  <a:cubicBezTo>
                    <a:pt x="496" y="54"/>
                    <a:pt x="496" y="54"/>
                    <a:pt x="496" y="54"/>
                  </a:cubicBezTo>
                  <a:cubicBezTo>
                    <a:pt x="587" y="100"/>
                    <a:pt x="587" y="100"/>
                    <a:pt x="587" y="100"/>
                  </a:cubicBezTo>
                  <a:cubicBezTo>
                    <a:pt x="587" y="100"/>
                    <a:pt x="587" y="100"/>
                    <a:pt x="587" y="100"/>
                  </a:cubicBezTo>
                  <a:cubicBezTo>
                    <a:pt x="604" y="109"/>
                    <a:pt x="604" y="109"/>
                    <a:pt x="604" y="109"/>
                  </a:cubicBezTo>
                  <a:cubicBezTo>
                    <a:pt x="610" y="112"/>
                    <a:pt x="610" y="112"/>
                    <a:pt x="610" y="112"/>
                  </a:cubicBezTo>
                  <a:cubicBezTo>
                    <a:pt x="612" y="113"/>
                    <a:pt x="612" y="113"/>
                    <a:pt x="612" y="113"/>
                  </a:cubicBezTo>
                  <a:cubicBezTo>
                    <a:pt x="625" y="119"/>
                    <a:pt x="632" y="131"/>
                    <a:pt x="633" y="145"/>
                  </a:cubicBezTo>
                  <a:cubicBezTo>
                    <a:pt x="634" y="150"/>
                    <a:pt x="633" y="155"/>
                    <a:pt x="632" y="15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5" name="Freeform 103"/>
            <p:cNvSpPr>
              <a:spLocks/>
            </p:cNvSpPr>
            <p:nvPr/>
          </p:nvSpPr>
          <p:spPr bwMode="auto">
            <a:xfrm>
              <a:off x="3175001" y="3881438"/>
              <a:ext cx="438150" cy="631825"/>
            </a:xfrm>
            <a:custGeom>
              <a:avLst/>
              <a:gdLst>
                <a:gd name="T0" fmla="*/ 389 w 409"/>
                <a:gd name="T1" fmla="*/ 0 h 594"/>
                <a:gd name="T2" fmla="*/ 354 w 409"/>
                <a:gd name="T3" fmla="*/ 22 h 594"/>
                <a:gd name="T4" fmla="*/ 0 w 409"/>
                <a:gd name="T5" fmla="*/ 594 h 594"/>
                <a:gd name="T6" fmla="*/ 40 w 409"/>
                <a:gd name="T7" fmla="*/ 594 h 594"/>
                <a:gd name="T8" fmla="*/ 287 w 409"/>
                <a:gd name="T9" fmla="*/ 192 h 594"/>
                <a:gd name="T10" fmla="*/ 320 w 409"/>
                <a:gd name="T11" fmla="*/ 138 h 594"/>
                <a:gd name="T12" fmla="*/ 391 w 409"/>
                <a:gd name="T13" fmla="*/ 25 h 594"/>
                <a:gd name="T14" fmla="*/ 405 w 409"/>
                <a:gd name="T15" fmla="*/ 8 h 594"/>
                <a:gd name="T16" fmla="*/ 409 w 409"/>
                <a:gd name="T17" fmla="*/ 6 h 594"/>
                <a:gd name="T18" fmla="*/ 408 w 409"/>
                <a:gd name="T19" fmla="*/ 5 h 594"/>
                <a:gd name="T20" fmla="*/ 408 w 409"/>
                <a:gd name="T21" fmla="*/ 5 h 594"/>
                <a:gd name="T22" fmla="*/ 408 w 409"/>
                <a:gd name="T23" fmla="*/ 5 h 594"/>
                <a:gd name="T24" fmla="*/ 406 w 409"/>
                <a:gd name="T25" fmla="*/ 5 h 594"/>
                <a:gd name="T26" fmla="*/ 389 w 409"/>
                <a:gd name="T27"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9" h="594">
                  <a:moveTo>
                    <a:pt x="389" y="0"/>
                  </a:moveTo>
                  <a:cubicBezTo>
                    <a:pt x="374" y="0"/>
                    <a:pt x="361" y="8"/>
                    <a:pt x="354" y="22"/>
                  </a:cubicBezTo>
                  <a:cubicBezTo>
                    <a:pt x="0" y="594"/>
                    <a:pt x="0" y="594"/>
                    <a:pt x="0" y="594"/>
                  </a:cubicBezTo>
                  <a:cubicBezTo>
                    <a:pt x="40" y="594"/>
                    <a:pt x="40" y="594"/>
                    <a:pt x="40" y="594"/>
                  </a:cubicBezTo>
                  <a:cubicBezTo>
                    <a:pt x="287" y="192"/>
                    <a:pt x="287" y="192"/>
                    <a:pt x="287" y="192"/>
                  </a:cubicBezTo>
                  <a:cubicBezTo>
                    <a:pt x="320" y="138"/>
                    <a:pt x="320" y="138"/>
                    <a:pt x="320" y="138"/>
                  </a:cubicBezTo>
                  <a:cubicBezTo>
                    <a:pt x="391" y="25"/>
                    <a:pt x="391" y="25"/>
                    <a:pt x="391" y="25"/>
                  </a:cubicBezTo>
                  <a:cubicBezTo>
                    <a:pt x="394" y="18"/>
                    <a:pt x="399" y="12"/>
                    <a:pt x="405" y="8"/>
                  </a:cubicBezTo>
                  <a:cubicBezTo>
                    <a:pt x="406" y="7"/>
                    <a:pt x="408" y="6"/>
                    <a:pt x="409" y="6"/>
                  </a:cubicBezTo>
                  <a:cubicBezTo>
                    <a:pt x="408" y="5"/>
                    <a:pt x="408" y="5"/>
                    <a:pt x="408" y="5"/>
                  </a:cubicBezTo>
                  <a:cubicBezTo>
                    <a:pt x="408" y="5"/>
                    <a:pt x="408" y="5"/>
                    <a:pt x="408" y="5"/>
                  </a:cubicBezTo>
                  <a:cubicBezTo>
                    <a:pt x="408" y="5"/>
                    <a:pt x="408" y="5"/>
                    <a:pt x="408" y="5"/>
                  </a:cubicBezTo>
                  <a:cubicBezTo>
                    <a:pt x="406" y="5"/>
                    <a:pt x="406" y="5"/>
                    <a:pt x="406" y="5"/>
                  </a:cubicBezTo>
                  <a:cubicBezTo>
                    <a:pt x="401" y="2"/>
                    <a:pt x="395" y="0"/>
                    <a:pt x="389" y="0"/>
                  </a:cubicBezTo>
                </a:path>
              </a:pathLst>
            </a:custGeom>
            <a:solidFill>
              <a:srgbClr val="66D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6" name="Freeform 104"/>
            <p:cNvSpPr>
              <a:spLocks/>
            </p:cNvSpPr>
            <p:nvPr/>
          </p:nvSpPr>
          <p:spPr bwMode="auto">
            <a:xfrm>
              <a:off x="3508376" y="3981450"/>
              <a:ext cx="346075" cy="531813"/>
            </a:xfrm>
            <a:custGeom>
              <a:avLst/>
              <a:gdLst>
                <a:gd name="T0" fmla="*/ 276 w 322"/>
                <a:gd name="T1" fmla="*/ 0 h 499"/>
                <a:gd name="T2" fmla="*/ 287 w 322"/>
                <a:gd name="T3" fmla="*/ 19 h 499"/>
                <a:gd name="T4" fmla="*/ 287 w 322"/>
                <a:gd name="T5" fmla="*/ 21 h 499"/>
                <a:gd name="T6" fmla="*/ 286 w 322"/>
                <a:gd name="T7" fmla="*/ 45 h 499"/>
                <a:gd name="T8" fmla="*/ 284 w 322"/>
                <a:gd name="T9" fmla="*/ 49 h 499"/>
                <a:gd name="T10" fmla="*/ 277 w 322"/>
                <a:gd name="T11" fmla="*/ 59 h 499"/>
                <a:gd name="T12" fmla="*/ 0 w 322"/>
                <a:gd name="T13" fmla="*/ 499 h 499"/>
                <a:gd name="T14" fmla="*/ 44 w 322"/>
                <a:gd name="T15" fmla="*/ 499 h 499"/>
                <a:gd name="T16" fmla="*/ 318 w 322"/>
                <a:gd name="T17" fmla="*/ 65 h 499"/>
                <a:gd name="T18" fmla="*/ 321 w 322"/>
                <a:gd name="T19" fmla="*/ 59 h 499"/>
                <a:gd name="T20" fmla="*/ 322 w 322"/>
                <a:gd name="T21" fmla="*/ 48 h 499"/>
                <a:gd name="T22" fmla="*/ 322 w 322"/>
                <a:gd name="T23" fmla="*/ 45 h 499"/>
                <a:gd name="T24" fmla="*/ 322 w 322"/>
                <a:gd name="T25" fmla="*/ 45 h 499"/>
                <a:gd name="T26" fmla="*/ 301 w 322"/>
                <a:gd name="T27" fmla="*/ 13 h 499"/>
                <a:gd name="T28" fmla="*/ 299 w 322"/>
                <a:gd name="T29" fmla="*/ 12 h 499"/>
                <a:gd name="T30" fmla="*/ 293 w 322"/>
                <a:gd name="T31" fmla="*/ 9 h 499"/>
                <a:gd name="T32" fmla="*/ 276 w 322"/>
                <a:gd name="T33"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2" h="499">
                  <a:moveTo>
                    <a:pt x="276" y="0"/>
                  </a:moveTo>
                  <a:cubicBezTo>
                    <a:pt x="281" y="6"/>
                    <a:pt x="285" y="12"/>
                    <a:pt x="287" y="19"/>
                  </a:cubicBezTo>
                  <a:cubicBezTo>
                    <a:pt x="287" y="19"/>
                    <a:pt x="287" y="20"/>
                    <a:pt x="287" y="21"/>
                  </a:cubicBezTo>
                  <a:cubicBezTo>
                    <a:pt x="289" y="29"/>
                    <a:pt x="289" y="37"/>
                    <a:pt x="286" y="45"/>
                  </a:cubicBezTo>
                  <a:cubicBezTo>
                    <a:pt x="285" y="46"/>
                    <a:pt x="285" y="48"/>
                    <a:pt x="284" y="49"/>
                  </a:cubicBezTo>
                  <a:cubicBezTo>
                    <a:pt x="277" y="59"/>
                    <a:pt x="277" y="59"/>
                    <a:pt x="277" y="59"/>
                  </a:cubicBezTo>
                  <a:cubicBezTo>
                    <a:pt x="0" y="499"/>
                    <a:pt x="0" y="499"/>
                    <a:pt x="0" y="499"/>
                  </a:cubicBezTo>
                  <a:cubicBezTo>
                    <a:pt x="44" y="499"/>
                    <a:pt x="44" y="499"/>
                    <a:pt x="44" y="499"/>
                  </a:cubicBezTo>
                  <a:cubicBezTo>
                    <a:pt x="318" y="65"/>
                    <a:pt x="318" y="65"/>
                    <a:pt x="318" y="65"/>
                  </a:cubicBezTo>
                  <a:cubicBezTo>
                    <a:pt x="319" y="63"/>
                    <a:pt x="320" y="61"/>
                    <a:pt x="321" y="59"/>
                  </a:cubicBezTo>
                  <a:cubicBezTo>
                    <a:pt x="322" y="55"/>
                    <a:pt x="322" y="52"/>
                    <a:pt x="322" y="48"/>
                  </a:cubicBezTo>
                  <a:cubicBezTo>
                    <a:pt x="322" y="47"/>
                    <a:pt x="322" y="46"/>
                    <a:pt x="322" y="45"/>
                  </a:cubicBezTo>
                  <a:cubicBezTo>
                    <a:pt x="322" y="45"/>
                    <a:pt x="322" y="45"/>
                    <a:pt x="322" y="45"/>
                  </a:cubicBezTo>
                  <a:cubicBezTo>
                    <a:pt x="321" y="31"/>
                    <a:pt x="314" y="19"/>
                    <a:pt x="301" y="13"/>
                  </a:cubicBezTo>
                  <a:cubicBezTo>
                    <a:pt x="299" y="12"/>
                    <a:pt x="299" y="12"/>
                    <a:pt x="299" y="12"/>
                  </a:cubicBezTo>
                  <a:cubicBezTo>
                    <a:pt x="293" y="9"/>
                    <a:pt x="293" y="9"/>
                    <a:pt x="293" y="9"/>
                  </a:cubicBezTo>
                  <a:cubicBezTo>
                    <a:pt x="276" y="0"/>
                    <a:pt x="276" y="0"/>
                    <a:pt x="276" y="0"/>
                  </a:cubicBezTo>
                </a:path>
              </a:pathLst>
            </a:custGeom>
            <a:solidFill>
              <a:srgbClr val="39B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7" name="Freeform 105"/>
            <p:cNvSpPr>
              <a:spLocks noEditPoints="1"/>
            </p:cNvSpPr>
            <p:nvPr/>
          </p:nvSpPr>
          <p:spPr bwMode="auto">
            <a:xfrm>
              <a:off x="4000501" y="3656013"/>
              <a:ext cx="52388" cy="28575"/>
            </a:xfrm>
            <a:custGeom>
              <a:avLst/>
              <a:gdLst>
                <a:gd name="T0" fmla="*/ 0 w 48"/>
                <a:gd name="T1" fmla="*/ 26 h 27"/>
                <a:gd name="T2" fmla="*/ 0 w 48"/>
                <a:gd name="T3" fmla="*/ 27 h 27"/>
                <a:gd name="T4" fmla="*/ 0 w 48"/>
                <a:gd name="T5" fmla="*/ 27 h 27"/>
                <a:gd name="T6" fmla="*/ 0 w 48"/>
                <a:gd name="T7" fmla="*/ 26 h 27"/>
                <a:gd name="T8" fmla="*/ 48 w 48"/>
                <a:gd name="T9" fmla="*/ 0 h 27"/>
                <a:gd name="T10" fmla="*/ 48 w 48"/>
                <a:gd name="T11" fmla="*/ 0 h 27"/>
                <a:gd name="T12" fmla="*/ 48 w 48"/>
                <a:gd name="T13" fmla="*/ 0 h 27"/>
                <a:gd name="T14" fmla="*/ 48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0" y="26"/>
                  </a:moveTo>
                  <a:cubicBezTo>
                    <a:pt x="0" y="26"/>
                    <a:pt x="0" y="27"/>
                    <a:pt x="0" y="27"/>
                  </a:cubicBezTo>
                  <a:cubicBezTo>
                    <a:pt x="0" y="27"/>
                    <a:pt x="0" y="27"/>
                    <a:pt x="0" y="27"/>
                  </a:cubicBezTo>
                  <a:cubicBezTo>
                    <a:pt x="0" y="27"/>
                    <a:pt x="0" y="27"/>
                    <a:pt x="0" y="26"/>
                  </a:cubicBezTo>
                  <a:moveTo>
                    <a:pt x="48" y="0"/>
                  </a:moveTo>
                  <a:cubicBezTo>
                    <a:pt x="48" y="0"/>
                    <a:pt x="48" y="0"/>
                    <a:pt x="48" y="0"/>
                  </a:cubicBezTo>
                  <a:cubicBezTo>
                    <a:pt x="48" y="0"/>
                    <a:pt x="48" y="0"/>
                    <a:pt x="48" y="0"/>
                  </a:cubicBezTo>
                  <a:cubicBezTo>
                    <a:pt x="48" y="0"/>
                    <a:pt x="48" y="0"/>
                    <a:pt x="4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8" name="Freeform 106"/>
            <p:cNvSpPr>
              <a:spLocks/>
            </p:cNvSpPr>
            <p:nvPr/>
          </p:nvSpPr>
          <p:spPr bwMode="auto">
            <a:xfrm>
              <a:off x="3948113" y="3625850"/>
              <a:ext cx="104775" cy="58738"/>
            </a:xfrm>
            <a:custGeom>
              <a:avLst/>
              <a:gdLst>
                <a:gd name="T0" fmla="*/ 0 w 97"/>
                <a:gd name="T1" fmla="*/ 0 h 55"/>
                <a:gd name="T2" fmla="*/ 49 w 97"/>
                <a:gd name="T3" fmla="*/ 55 h 55"/>
                <a:gd name="T4" fmla="*/ 49 w 97"/>
                <a:gd name="T5" fmla="*/ 54 h 55"/>
                <a:gd name="T6" fmla="*/ 97 w 97"/>
                <a:gd name="T7" fmla="*/ 28 h 55"/>
                <a:gd name="T8" fmla="*/ 97 w 97"/>
                <a:gd name="T9" fmla="*/ 28 h 55"/>
                <a:gd name="T10" fmla="*/ 0 w 97"/>
                <a:gd name="T11" fmla="*/ 0 h 55"/>
              </a:gdLst>
              <a:ahLst/>
              <a:cxnLst>
                <a:cxn ang="0">
                  <a:pos x="T0" y="T1"/>
                </a:cxn>
                <a:cxn ang="0">
                  <a:pos x="T2" y="T3"/>
                </a:cxn>
                <a:cxn ang="0">
                  <a:pos x="T4" y="T5"/>
                </a:cxn>
                <a:cxn ang="0">
                  <a:pos x="T6" y="T7"/>
                </a:cxn>
                <a:cxn ang="0">
                  <a:pos x="T8" y="T9"/>
                </a:cxn>
                <a:cxn ang="0">
                  <a:pos x="T10" y="T11"/>
                </a:cxn>
              </a:cxnLst>
              <a:rect l="0" t="0" r="r" b="b"/>
              <a:pathLst>
                <a:path w="97" h="55">
                  <a:moveTo>
                    <a:pt x="0" y="0"/>
                  </a:moveTo>
                  <a:cubicBezTo>
                    <a:pt x="0" y="0"/>
                    <a:pt x="17" y="38"/>
                    <a:pt x="49" y="55"/>
                  </a:cubicBezTo>
                  <a:cubicBezTo>
                    <a:pt x="49" y="55"/>
                    <a:pt x="49" y="54"/>
                    <a:pt x="49" y="54"/>
                  </a:cubicBezTo>
                  <a:cubicBezTo>
                    <a:pt x="50" y="53"/>
                    <a:pt x="65" y="30"/>
                    <a:pt x="97" y="28"/>
                  </a:cubicBezTo>
                  <a:cubicBezTo>
                    <a:pt x="97" y="28"/>
                    <a:pt x="97" y="28"/>
                    <a:pt x="97" y="28"/>
                  </a:cubicBezTo>
                  <a:cubicBezTo>
                    <a:pt x="49" y="23"/>
                    <a:pt x="21" y="19"/>
                    <a:pt x="0" y="0"/>
                  </a:cubicBezTo>
                </a:path>
              </a:pathLst>
            </a:custGeom>
            <a:solidFill>
              <a:srgbClr val="C29E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3"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pic>
        <p:nvPicPr>
          <p:cNvPr id="366" name="Picture 365"/>
          <p:cNvPicPr>
            <a:picLocks noChangeAspect="1"/>
          </p:cNvPicPr>
          <p:nvPr/>
        </p:nvPicPr>
        <p:blipFill>
          <a:blip r:embed="rId22"/>
          <a:stretch>
            <a:fillRect/>
          </a:stretch>
        </p:blipFill>
        <p:spPr>
          <a:xfrm>
            <a:off x="539568" y="2125102"/>
            <a:ext cx="695953" cy="364470"/>
          </a:xfrm>
          <a:prstGeom prst="rect">
            <a:avLst/>
          </a:prstGeom>
        </p:spPr>
      </p:pic>
      <p:pic>
        <p:nvPicPr>
          <p:cNvPr id="367" name="Picture 366"/>
          <p:cNvPicPr>
            <a:picLocks noChangeAspect="1"/>
          </p:cNvPicPr>
          <p:nvPr/>
        </p:nvPicPr>
        <p:blipFill>
          <a:blip r:embed="rId23"/>
          <a:stretch>
            <a:fillRect/>
          </a:stretch>
        </p:blipFill>
        <p:spPr>
          <a:xfrm>
            <a:off x="1096417" y="2086262"/>
            <a:ext cx="128616" cy="246209"/>
          </a:xfrm>
          <a:prstGeom prst="rect">
            <a:avLst/>
          </a:prstGeom>
        </p:spPr>
      </p:pic>
      <p:sp>
        <p:nvSpPr>
          <p:cNvPr id="65" name="Rectangle 64"/>
          <p:cNvSpPr/>
          <p:nvPr/>
        </p:nvSpPr>
        <p:spPr bwMode="auto">
          <a:xfrm>
            <a:off x="8340230" y="4098522"/>
            <a:ext cx="1007829" cy="56692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4608" rIns="0" bIns="74608" numCol="1" rtlCol="0" anchor="t" anchorCtr="0" compatLnSpc="1">
            <a:prstTxWarp prst="textNoShape">
              <a:avLst/>
            </a:prstTxWarp>
            <a:spAutoFit/>
          </a:bodyPr>
          <a:lstStyle/>
          <a:p>
            <a:pPr defTabSz="932293" fontAlgn="base">
              <a:spcBef>
                <a:spcPct val="0"/>
              </a:spcBef>
              <a:spcAft>
                <a:spcPct val="0"/>
              </a:spcAft>
              <a:defRPr/>
            </a:pPr>
            <a:r>
              <a:rPr lang="en-US" sz="1428" b="1" kern="0" dirty="0">
                <a:solidFill>
                  <a:srgbClr val="001A41"/>
                </a:solidFill>
              </a:rPr>
              <a:t>Batch</a:t>
            </a:r>
            <a:endParaRPr lang="en-US" sz="1428" kern="0" dirty="0">
              <a:solidFill>
                <a:srgbClr val="001A41"/>
              </a:solidFill>
            </a:endParaRPr>
          </a:p>
          <a:p>
            <a:pPr defTabSz="932293" fontAlgn="base">
              <a:spcBef>
                <a:spcPct val="0"/>
              </a:spcBef>
              <a:spcAft>
                <a:spcPct val="0"/>
              </a:spcAft>
              <a:defRPr/>
            </a:pPr>
            <a:r>
              <a:rPr lang="en-US" sz="1224" kern="0" dirty="0">
                <a:solidFill>
                  <a:srgbClr val="001A41"/>
                </a:solidFill>
              </a:rPr>
              <a:t>MapReduce</a:t>
            </a:r>
          </a:p>
        </p:txBody>
      </p:sp>
      <p:sp>
        <p:nvSpPr>
          <p:cNvPr id="66" name="Rectangle 65"/>
          <p:cNvSpPr/>
          <p:nvPr/>
        </p:nvSpPr>
        <p:spPr bwMode="auto">
          <a:xfrm>
            <a:off x="8340230" y="5046413"/>
            <a:ext cx="725659" cy="56692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4608" rIns="0" bIns="74608" numCol="1" rtlCol="0" anchor="t" anchorCtr="0" compatLnSpc="1">
            <a:prstTxWarp prst="textNoShape">
              <a:avLst/>
            </a:prstTxWarp>
            <a:spAutoFit/>
          </a:bodyPr>
          <a:lstStyle/>
          <a:p>
            <a:pPr defTabSz="932293" fontAlgn="base">
              <a:spcBef>
                <a:spcPct val="0"/>
              </a:spcBef>
              <a:spcAft>
                <a:spcPct val="0"/>
              </a:spcAft>
              <a:defRPr/>
            </a:pPr>
            <a:r>
              <a:rPr lang="en-US" sz="1428" b="1" kern="0" dirty="0">
                <a:solidFill>
                  <a:srgbClr val="001A41"/>
                </a:solidFill>
              </a:rPr>
              <a:t>Script</a:t>
            </a:r>
            <a:endParaRPr lang="en-US" sz="1428" kern="0" dirty="0">
              <a:solidFill>
                <a:srgbClr val="001A41"/>
              </a:solidFill>
            </a:endParaRPr>
          </a:p>
          <a:p>
            <a:pPr defTabSz="932293" fontAlgn="base">
              <a:spcBef>
                <a:spcPct val="0"/>
              </a:spcBef>
              <a:spcAft>
                <a:spcPct val="0"/>
              </a:spcAft>
              <a:defRPr/>
            </a:pPr>
            <a:r>
              <a:rPr lang="en-US" sz="1224" kern="0" dirty="0">
                <a:solidFill>
                  <a:srgbClr val="001A41"/>
                </a:solidFill>
              </a:rPr>
              <a:t>Pig</a:t>
            </a:r>
            <a:endParaRPr lang="en-US" sz="1428" kern="0" dirty="0">
              <a:solidFill>
                <a:srgbClr val="001A41"/>
              </a:solidFill>
            </a:endParaRPr>
          </a:p>
        </p:txBody>
      </p:sp>
      <p:sp>
        <p:nvSpPr>
          <p:cNvPr id="67" name="Rectangle 66"/>
          <p:cNvSpPr/>
          <p:nvPr/>
        </p:nvSpPr>
        <p:spPr bwMode="auto">
          <a:xfrm>
            <a:off x="8340230" y="5959590"/>
            <a:ext cx="1119124" cy="56692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4608" rIns="0" bIns="74608" numCol="1" rtlCol="0" anchor="t" anchorCtr="0" compatLnSpc="1">
            <a:prstTxWarp prst="textNoShape">
              <a:avLst/>
            </a:prstTxWarp>
            <a:spAutoFit/>
          </a:bodyPr>
          <a:lstStyle/>
          <a:p>
            <a:pPr defTabSz="932293" fontAlgn="base">
              <a:spcBef>
                <a:spcPct val="0"/>
              </a:spcBef>
              <a:spcAft>
                <a:spcPct val="0"/>
              </a:spcAft>
              <a:defRPr/>
            </a:pPr>
            <a:r>
              <a:rPr lang="en-US" sz="1428" b="1" kern="0" dirty="0">
                <a:solidFill>
                  <a:srgbClr val="001A41"/>
                </a:solidFill>
              </a:rPr>
              <a:t>SQL</a:t>
            </a:r>
            <a:endParaRPr lang="en-US" sz="1428" kern="0" dirty="0">
              <a:solidFill>
                <a:srgbClr val="001A41"/>
              </a:solidFill>
            </a:endParaRPr>
          </a:p>
          <a:p>
            <a:pPr defTabSz="932293" fontAlgn="base">
              <a:spcBef>
                <a:spcPct val="0"/>
              </a:spcBef>
              <a:spcAft>
                <a:spcPct val="0"/>
              </a:spcAft>
              <a:defRPr/>
            </a:pPr>
            <a:r>
              <a:rPr lang="en-US" sz="1224" kern="0" dirty="0">
                <a:solidFill>
                  <a:srgbClr val="001A41"/>
                </a:solidFill>
              </a:rPr>
              <a:t>Hive</a:t>
            </a:r>
            <a:endParaRPr lang="en-US" sz="1428" kern="0" dirty="0">
              <a:solidFill>
                <a:srgbClr val="001A41"/>
              </a:solidFill>
            </a:endParaRPr>
          </a:p>
        </p:txBody>
      </p:sp>
      <p:sp>
        <p:nvSpPr>
          <p:cNvPr id="69" name="Rectangle 68"/>
          <p:cNvSpPr/>
          <p:nvPr/>
        </p:nvSpPr>
        <p:spPr bwMode="auto">
          <a:xfrm>
            <a:off x="10250697" y="4098522"/>
            <a:ext cx="1119124" cy="56692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4608" rIns="0" bIns="74608" numCol="1" rtlCol="0" anchor="t" anchorCtr="0" compatLnSpc="1">
            <a:prstTxWarp prst="textNoShape">
              <a:avLst/>
            </a:prstTxWarp>
            <a:spAutoFit/>
          </a:bodyPr>
          <a:lstStyle/>
          <a:p>
            <a:pPr defTabSz="932293" fontAlgn="base">
              <a:spcBef>
                <a:spcPct val="0"/>
              </a:spcBef>
              <a:spcAft>
                <a:spcPct val="0"/>
              </a:spcAft>
              <a:defRPr/>
            </a:pPr>
            <a:r>
              <a:rPr lang="en-US" sz="1428" b="1" kern="0" dirty="0">
                <a:solidFill>
                  <a:srgbClr val="001A41"/>
                </a:solidFill>
              </a:rPr>
              <a:t>NoSQL</a:t>
            </a:r>
            <a:endParaRPr lang="en-US" sz="1428" kern="0" dirty="0">
              <a:solidFill>
                <a:srgbClr val="001A41"/>
              </a:solidFill>
            </a:endParaRPr>
          </a:p>
          <a:p>
            <a:pPr defTabSz="932293" fontAlgn="base">
              <a:spcBef>
                <a:spcPct val="0"/>
              </a:spcBef>
              <a:spcAft>
                <a:spcPct val="0"/>
              </a:spcAft>
              <a:defRPr/>
            </a:pPr>
            <a:r>
              <a:rPr lang="en-US" sz="1224" kern="0" dirty="0" err="1">
                <a:solidFill>
                  <a:srgbClr val="001A41"/>
                </a:solidFill>
              </a:rPr>
              <a:t>HBase</a:t>
            </a:r>
            <a:endParaRPr lang="en-US" sz="1428" kern="0" dirty="0">
              <a:solidFill>
                <a:srgbClr val="001A41"/>
              </a:solidFill>
            </a:endParaRPr>
          </a:p>
        </p:txBody>
      </p:sp>
      <p:sp>
        <p:nvSpPr>
          <p:cNvPr id="80" name="Rectangle 79"/>
          <p:cNvSpPr/>
          <p:nvPr/>
        </p:nvSpPr>
        <p:spPr bwMode="auto">
          <a:xfrm>
            <a:off x="10250697" y="5046413"/>
            <a:ext cx="1119124" cy="56692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4608" rIns="0" bIns="74608" numCol="1" rtlCol="0" anchor="t" anchorCtr="0" compatLnSpc="1">
            <a:prstTxWarp prst="textNoShape">
              <a:avLst/>
            </a:prstTxWarp>
            <a:spAutoFit/>
          </a:bodyPr>
          <a:lstStyle/>
          <a:p>
            <a:pPr defTabSz="932293" fontAlgn="base">
              <a:spcBef>
                <a:spcPct val="0"/>
              </a:spcBef>
              <a:spcAft>
                <a:spcPct val="0"/>
              </a:spcAft>
              <a:defRPr/>
            </a:pPr>
            <a:r>
              <a:rPr lang="en-US" sz="1428" b="1" kern="0" dirty="0">
                <a:solidFill>
                  <a:srgbClr val="001A41"/>
                </a:solidFill>
              </a:rPr>
              <a:t>In-Memory</a:t>
            </a:r>
            <a:endParaRPr lang="en-US" sz="1428" kern="0" dirty="0">
              <a:solidFill>
                <a:srgbClr val="001A41"/>
              </a:solidFill>
            </a:endParaRPr>
          </a:p>
          <a:p>
            <a:pPr defTabSz="932293" fontAlgn="base">
              <a:spcBef>
                <a:spcPct val="0"/>
              </a:spcBef>
              <a:spcAft>
                <a:spcPct val="0"/>
              </a:spcAft>
              <a:defRPr/>
            </a:pPr>
            <a:r>
              <a:rPr lang="en-US" sz="1224" kern="0" dirty="0">
                <a:solidFill>
                  <a:srgbClr val="001A41"/>
                </a:solidFill>
              </a:rPr>
              <a:t>Spark</a:t>
            </a:r>
            <a:endParaRPr lang="en-US" sz="1428" kern="0" dirty="0">
              <a:solidFill>
                <a:srgbClr val="001A41"/>
              </a:solidFill>
            </a:endParaRPr>
          </a:p>
        </p:txBody>
      </p:sp>
      <p:sp>
        <p:nvSpPr>
          <p:cNvPr id="81" name="Rectangle 80"/>
          <p:cNvSpPr/>
          <p:nvPr/>
        </p:nvSpPr>
        <p:spPr bwMode="auto">
          <a:xfrm>
            <a:off x="10250697" y="5959590"/>
            <a:ext cx="1119124" cy="566924"/>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74608" rIns="0" bIns="74608" numCol="1" rtlCol="0" anchor="t" anchorCtr="0" compatLnSpc="1">
            <a:prstTxWarp prst="textNoShape">
              <a:avLst/>
            </a:prstTxWarp>
            <a:spAutoFit/>
          </a:bodyPr>
          <a:lstStyle/>
          <a:p>
            <a:pPr defTabSz="932293" fontAlgn="base">
              <a:spcBef>
                <a:spcPct val="0"/>
              </a:spcBef>
              <a:spcAft>
                <a:spcPct val="0"/>
              </a:spcAft>
              <a:defRPr/>
            </a:pPr>
            <a:r>
              <a:rPr lang="en-US" sz="1428" b="1" kern="0" dirty="0">
                <a:solidFill>
                  <a:srgbClr val="001A41"/>
                </a:solidFill>
              </a:rPr>
              <a:t>Predictive</a:t>
            </a:r>
            <a:endParaRPr lang="en-US" sz="1428" kern="0" dirty="0">
              <a:solidFill>
                <a:srgbClr val="001A41"/>
              </a:solidFill>
            </a:endParaRPr>
          </a:p>
          <a:p>
            <a:pPr defTabSz="932293" fontAlgn="base">
              <a:spcBef>
                <a:spcPct val="0"/>
              </a:spcBef>
              <a:spcAft>
                <a:spcPct val="0"/>
              </a:spcAft>
              <a:defRPr/>
            </a:pPr>
            <a:r>
              <a:rPr lang="en-US" sz="1224" kern="0" dirty="0">
                <a:solidFill>
                  <a:srgbClr val="001A41"/>
                </a:solidFill>
              </a:rPr>
              <a:t>R Server</a:t>
            </a:r>
          </a:p>
        </p:txBody>
      </p:sp>
      <p:sp>
        <p:nvSpPr>
          <p:cNvPr id="85" name="Rectangle 84"/>
          <p:cNvSpPr/>
          <p:nvPr/>
        </p:nvSpPr>
        <p:spPr bwMode="auto">
          <a:xfrm>
            <a:off x="9555146" y="2584655"/>
            <a:ext cx="675576" cy="421216"/>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1428" b="1" kern="0" dirty="0">
                <a:solidFill>
                  <a:srgbClr val="001A41"/>
                </a:solidFill>
              </a:rPr>
              <a:t>Batch</a:t>
            </a:r>
          </a:p>
          <a:p>
            <a:pPr defTabSz="932293" fontAlgn="base">
              <a:spcBef>
                <a:spcPct val="0"/>
              </a:spcBef>
              <a:spcAft>
                <a:spcPct val="0"/>
              </a:spcAft>
              <a:defRPr/>
            </a:pPr>
            <a:r>
              <a:rPr lang="en-US" sz="1224" kern="0" dirty="0">
                <a:solidFill>
                  <a:srgbClr val="001A41"/>
                </a:solidFill>
              </a:rPr>
              <a:t>U-SQL</a:t>
            </a:r>
          </a:p>
        </p:txBody>
      </p:sp>
      <p:pic>
        <p:nvPicPr>
          <p:cNvPr id="371" name="Picture 37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294377" y="5031077"/>
            <a:ext cx="391965" cy="589421"/>
          </a:xfrm>
          <a:prstGeom prst="rect">
            <a:avLst/>
          </a:prstGeom>
        </p:spPr>
      </p:pic>
      <p:pic>
        <p:nvPicPr>
          <p:cNvPr id="10286" name="Picture 46" descr="http://ccs.miami.edu/wp-content/uploads/2016/05/Hadoop-Map-Reduce.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164736" y="4254216"/>
            <a:ext cx="780819" cy="247361"/>
          </a:xfrm>
          <a:prstGeom prst="rect">
            <a:avLst/>
          </a:prstGeom>
          <a:noFill/>
          <a:extLst>
            <a:ext uri="{909E8E84-426E-40DD-AFC4-6F175D3DCCD1}">
              <a14:hiddenFill xmlns:a14="http://schemas.microsoft.com/office/drawing/2010/main">
                <a:solidFill>
                  <a:srgbClr val="FFFFFF"/>
                </a:solidFill>
              </a14:hiddenFill>
            </a:ext>
          </a:extLst>
        </p:spPr>
      </p:pic>
      <p:sp>
        <p:nvSpPr>
          <p:cNvPr id="373" name="Freeform 5"/>
          <p:cNvSpPr>
            <a:spLocks noEditPoints="1"/>
          </p:cNvSpPr>
          <p:nvPr/>
        </p:nvSpPr>
        <p:spPr bwMode="auto">
          <a:xfrm>
            <a:off x="4447302" y="3257625"/>
            <a:ext cx="1822646" cy="1434412"/>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1"/>
          </a:solidFill>
          <a:ln w="0">
            <a:noFill/>
            <a:prstDash val="solid"/>
            <a:round/>
            <a:headEnd/>
            <a:tailEnd/>
          </a:ln>
        </p:spPr>
        <p:txBody>
          <a:bodyPr vert="horz" wrap="square" lIns="76189" tIns="38095" rIns="76189" bIns="38095" numCol="1" anchor="t" anchorCtr="0" compatLnSpc="1">
            <a:prstTxWarp prst="textNoShape">
              <a:avLst/>
            </a:prstTxWarp>
          </a:bodyPr>
          <a:lstStyle/>
          <a:p>
            <a:pPr defTabSz="914187" fontAlgn="base">
              <a:spcBef>
                <a:spcPct val="0"/>
              </a:spcBef>
              <a:spcAft>
                <a:spcPct val="0"/>
              </a:spcAft>
              <a:defRPr/>
            </a:pPr>
            <a:endParaRPr lang="en-US" sz="2400" kern="0">
              <a:solidFill>
                <a:prstClr val="white"/>
              </a:solidFill>
            </a:endParaRPr>
          </a:p>
        </p:txBody>
      </p:sp>
      <p:grpSp>
        <p:nvGrpSpPr>
          <p:cNvPr id="210" name="Group 209"/>
          <p:cNvGrpSpPr/>
          <p:nvPr/>
        </p:nvGrpSpPr>
        <p:grpSpPr>
          <a:xfrm flipH="1">
            <a:off x="6519218" y="2639601"/>
            <a:ext cx="1512527" cy="2995734"/>
            <a:chOff x="778955" y="2053801"/>
            <a:chExt cx="488076" cy="2937261"/>
          </a:xfrm>
        </p:grpSpPr>
        <p:cxnSp>
          <p:nvCxnSpPr>
            <p:cNvPr id="211" name="Straight Connector 210"/>
            <p:cNvCxnSpPr/>
            <p:nvPr/>
          </p:nvCxnSpPr>
          <p:spPr>
            <a:xfrm>
              <a:off x="891733" y="2053801"/>
              <a:ext cx="9541" cy="2937261"/>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85855" y="2053801"/>
              <a:ext cx="99580" cy="0"/>
            </a:xfrm>
            <a:prstGeom prst="line">
              <a:avLst/>
            </a:prstGeom>
            <a:ln w="38100" cap="sq">
              <a:solidFill>
                <a:schemeClr val="accent1"/>
              </a:solidFill>
              <a:prstDash val="sysDash"/>
              <a:miter lim="800000"/>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H="1">
              <a:off x="902617" y="3744981"/>
              <a:ext cx="364414"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778955" y="4991062"/>
              <a:ext cx="120487" cy="0"/>
            </a:xfrm>
            <a:prstGeom prst="line">
              <a:avLst/>
            </a:prstGeom>
            <a:ln w="38100" cap="sq">
              <a:solidFill>
                <a:schemeClr val="accent1"/>
              </a:solidFill>
              <a:prstDash val="sysDash"/>
              <a:miter lim="8000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63" name="Straight Arrow Connector 362"/>
          <p:cNvCxnSpPr/>
          <p:nvPr/>
        </p:nvCxnSpPr>
        <p:spPr>
          <a:xfrm>
            <a:off x="2922992" y="4347932"/>
            <a:ext cx="1319093" cy="0"/>
          </a:xfrm>
          <a:prstGeom prst="straightConnector1">
            <a:avLst/>
          </a:prstGeom>
          <a:ln w="38100">
            <a:solidFill>
              <a:schemeClr val="accent1"/>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646246" y="2003150"/>
            <a:ext cx="277133" cy="4684019"/>
            <a:chOff x="2516027" y="1964052"/>
            <a:chExt cx="271724" cy="4592592"/>
          </a:xfrm>
        </p:grpSpPr>
        <p:cxnSp>
          <p:nvCxnSpPr>
            <p:cNvPr id="217" name="Straight Connector 216"/>
            <p:cNvCxnSpPr/>
            <p:nvPr/>
          </p:nvCxnSpPr>
          <p:spPr>
            <a:xfrm>
              <a:off x="2787751" y="1971989"/>
              <a:ext cx="0" cy="4584655"/>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5" name="Group 214"/>
            <p:cNvGrpSpPr/>
            <p:nvPr/>
          </p:nvGrpSpPr>
          <p:grpSpPr>
            <a:xfrm flipH="1">
              <a:off x="2516027" y="1964052"/>
              <a:ext cx="271344" cy="4592591"/>
              <a:chOff x="778955" y="2315543"/>
              <a:chExt cx="120487" cy="2675519"/>
            </a:xfrm>
          </p:grpSpPr>
          <p:cxnSp>
            <p:nvCxnSpPr>
              <p:cNvPr id="218" name="Straight Connector 217"/>
              <p:cNvCxnSpPr/>
              <p:nvPr/>
            </p:nvCxnSpPr>
            <p:spPr>
              <a:xfrm>
                <a:off x="785855" y="2315543"/>
                <a:ext cx="99580"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778955" y="4991062"/>
                <a:ext cx="120487"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89111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 performance,</a:t>
            </a:r>
            <a:br>
              <a:rPr lang="en-US" dirty="0"/>
            </a:br>
            <a:r>
              <a:rPr lang="en-US" dirty="0"/>
              <a:t>reliability </a:t>
            </a:r>
          </a:p>
        </p:txBody>
      </p:sp>
      <p:grpSp>
        <p:nvGrpSpPr>
          <p:cNvPr id="217" name="Group 216"/>
          <p:cNvGrpSpPr/>
          <p:nvPr/>
        </p:nvGrpSpPr>
        <p:grpSpPr>
          <a:xfrm>
            <a:off x="8614510" y="2439592"/>
            <a:ext cx="3377449" cy="4554933"/>
            <a:chOff x="8445500" y="2391974"/>
            <a:chExt cx="3311525" cy="4466026"/>
          </a:xfrm>
        </p:grpSpPr>
        <p:sp>
          <p:nvSpPr>
            <p:cNvPr id="109" name="Rectangle 108"/>
            <p:cNvSpPr/>
            <p:nvPr/>
          </p:nvSpPr>
          <p:spPr>
            <a:xfrm>
              <a:off x="9263607" y="3320872"/>
              <a:ext cx="2142365" cy="1443376"/>
            </a:xfrm>
            <a:prstGeom prst="rect">
              <a:avLst/>
            </a:prstGeom>
            <a:solidFill>
              <a:srgbClr val="FFFFFF"/>
            </a:solidFill>
            <a:ln w="57150" cap="flat" cmpd="sng" algn="ctr">
              <a:solidFill>
                <a:srgbClr val="002050"/>
              </a:solidFill>
              <a:prstDash val="solid"/>
            </a:ln>
            <a:effectLst/>
          </p:spPr>
          <p:txBody>
            <a:bodyPr rtlCol="0" anchor="ctr"/>
            <a:lstStyle/>
            <a:p>
              <a:pPr algn="ctr" defTabSz="932597">
                <a:defRPr/>
              </a:pPr>
              <a:endParaRPr lang="en-US" sz="1836" kern="0" dirty="0">
                <a:solidFill>
                  <a:srgbClr val="FFFFFF"/>
                </a:solidFill>
                <a:latin typeface="Segoe UI"/>
              </a:endParaRPr>
            </a:p>
          </p:txBody>
        </p:sp>
        <p:grpSp>
          <p:nvGrpSpPr>
            <p:cNvPr id="110" name="Group 109"/>
            <p:cNvGrpSpPr/>
            <p:nvPr/>
          </p:nvGrpSpPr>
          <p:grpSpPr>
            <a:xfrm rot="20371446">
              <a:off x="10139288" y="3045820"/>
              <a:ext cx="718898" cy="464043"/>
              <a:chOff x="4775201" y="792163"/>
              <a:chExt cx="2024063" cy="1306513"/>
            </a:xfrm>
          </p:grpSpPr>
          <p:sp>
            <p:nvSpPr>
              <p:cNvPr id="111" name="Freeform 30"/>
              <p:cNvSpPr>
                <a:spLocks/>
              </p:cNvSpPr>
              <p:nvPr/>
            </p:nvSpPr>
            <p:spPr bwMode="auto">
              <a:xfrm>
                <a:off x="4775201" y="792163"/>
                <a:ext cx="2024063" cy="1306513"/>
              </a:xfrm>
              <a:custGeom>
                <a:avLst/>
                <a:gdLst>
                  <a:gd name="T0" fmla="*/ 431 w 431"/>
                  <a:gd name="T1" fmla="*/ 249 h 277"/>
                  <a:gd name="T2" fmla="*/ 402 w 431"/>
                  <a:gd name="T3" fmla="*/ 277 h 277"/>
                  <a:gd name="T4" fmla="*/ 28 w 431"/>
                  <a:gd name="T5" fmla="*/ 277 h 277"/>
                  <a:gd name="T6" fmla="*/ 0 w 431"/>
                  <a:gd name="T7" fmla="*/ 249 h 277"/>
                  <a:gd name="T8" fmla="*/ 0 w 431"/>
                  <a:gd name="T9" fmla="*/ 29 h 277"/>
                  <a:gd name="T10" fmla="*/ 28 w 431"/>
                  <a:gd name="T11" fmla="*/ 0 h 277"/>
                  <a:gd name="T12" fmla="*/ 402 w 431"/>
                  <a:gd name="T13" fmla="*/ 0 h 277"/>
                  <a:gd name="T14" fmla="*/ 431 w 431"/>
                  <a:gd name="T15" fmla="*/ 29 h 277"/>
                  <a:gd name="T16" fmla="*/ 431 w 431"/>
                  <a:gd name="T17" fmla="*/ 24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1" h="277">
                    <a:moveTo>
                      <a:pt x="431" y="249"/>
                    </a:moveTo>
                    <a:cubicBezTo>
                      <a:pt x="431" y="264"/>
                      <a:pt x="418" y="277"/>
                      <a:pt x="402" y="277"/>
                    </a:cubicBezTo>
                    <a:cubicBezTo>
                      <a:pt x="28" y="277"/>
                      <a:pt x="28" y="277"/>
                      <a:pt x="28" y="277"/>
                    </a:cubicBezTo>
                    <a:cubicBezTo>
                      <a:pt x="13" y="277"/>
                      <a:pt x="0" y="264"/>
                      <a:pt x="0" y="249"/>
                    </a:cubicBezTo>
                    <a:cubicBezTo>
                      <a:pt x="0" y="29"/>
                      <a:pt x="0" y="29"/>
                      <a:pt x="0" y="29"/>
                    </a:cubicBezTo>
                    <a:cubicBezTo>
                      <a:pt x="0" y="13"/>
                      <a:pt x="13" y="0"/>
                      <a:pt x="28" y="0"/>
                    </a:cubicBezTo>
                    <a:cubicBezTo>
                      <a:pt x="402" y="0"/>
                      <a:pt x="402" y="0"/>
                      <a:pt x="402" y="0"/>
                    </a:cubicBezTo>
                    <a:cubicBezTo>
                      <a:pt x="418" y="0"/>
                      <a:pt x="431" y="13"/>
                      <a:pt x="431" y="29"/>
                    </a:cubicBezTo>
                    <a:lnTo>
                      <a:pt x="431"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sp>
            <p:nvSpPr>
              <p:cNvPr id="112" name="Rectangle 31"/>
              <p:cNvSpPr>
                <a:spLocks noChangeArrowheads="1"/>
              </p:cNvSpPr>
              <p:nvPr/>
            </p:nvSpPr>
            <p:spPr bwMode="auto">
              <a:xfrm>
                <a:off x="4916488" y="942975"/>
                <a:ext cx="1736725" cy="1004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sp>
            <p:nvSpPr>
              <p:cNvPr id="113" name="Freeform 32"/>
              <p:cNvSpPr>
                <a:spLocks/>
              </p:cNvSpPr>
              <p:nvPr/>
            </p:nvSpPr>
            <p:spPr bwMode="auto">
              <a:xfrm>
                <a:off x="5029201" y="1268413"/>
                <a:ext cx="661988" cy="514350"/>
              </a:xfrm>
              <a:custGeom>
                <a:avLst/>
                <a:gdLst>
                  <a:gd name="T0" fmla="*/ 11 w 141"/>
                  <a:gd name="T1" fmla="*/ 0 h 109"/>
                  <a:gd name="T2" fmla="*/ 0 w 141"/>
                  <a:gd name="T3" fmla="*/ 38 h 109"/>
                  <a:gd name="T4" fmla="*/ 70 w 141"/>
                  <a:gd name="T5" fmla="*/ 109 h 109"/>
                  <a:gd name="T6" fmla="*/ 141 w 141"/>
                  <a:gd name="T7" fmla="*/ 38 h 109"/>
                  <a:gd name="T8" fmla="*/ 70 w 141"/>
                  <a:gd name="T9" fmla="*/ 38 h 109"/>
                  <a:gd name="T10" fmla="*/ 11 w 141"/>
                  <a:gd name="T11" fmla="*/ 0 h 109"/>
                </a:gdLst>
                <a:ahLst/>
                <a:cxnLst>
                  <a:cxn ang="0">
                    <a:pos x="T0" y="T1"/>
                  </a:cxn>
                  <a:cxn ang="0">
                    <a:pos x="T2" y="T3"/>
                  </a:cxn>
                  <a:cxn ang="0">
                    <a:pos x="T4" y="T5"/>
                  </a:cxn>
                  <a:cxn ang="0">
                    <a:pos x="T6" y="T7"/>
                  </a:cxn>
                  <a:cxn ang="0">
                    <a:pos x="T8" y="T9"/>
                  </a:cxn>
                  <a:cxn ang="0">
                    <a:pos x="T10" y="T11"/>
                  </a:cxn>
                </a:cxnLst>
                <a:rect l="0" t="0" r="r" b="b"/>
                <a:pathLst>
                  <a:path w="141" h="109">
                    <a:moveTo>
                      <a:pt x="11" y="0"/>
                    </a:moveTo>
                    <a:cubicBezTo>
                      <a:pt x="4" y="11"/>
                      <a:pt x="0" y="24"/>
                      <a:pt x="0" y="38"/>
                    </a:cubicBezTo>
                    <a:cubicBezTo>
                      <a:pt x="0" y="77"/>
                      <a:pt x="31" y="109"/>
                      <a:pt x="70" y="109"/>
                    </a:cubicBezTo>
                    <a:cubicBezTo>
                      <a:pt x="110" y="109"/>
                      <a:pt x="141" y="77"/>
                      <a:pt x="141" y="38"/>
                    </a:cubicBezTo>
                    <a:cubicBezTo>
                      <a:pt x="70" y="38"/>
                      <a:pt x="70" y="38"/>
                      <a:pt x="70" y="38"/>
                    </a:cubicBezTo>
                    <a:lnTo>
                      <a:pt x="11" y="0"/>
                    </a:lnTo>
                    <a:close/>
                  </a:path>
                </a:pathLst>
              </a:custGeom>
              <a:solidFill>
                <a:srgbClr val="0E71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sp>
            <p:nvSpPr>
              <p:cNvPr id="114" name="Freeform 33"/>
              <p:cNvSpPr>
                <a:spLocks/>
              </p:cNvSpPr>
              <p:nvPr/>
            </p:nvSpPr>
            <p:spPr bwMode="auto">
              <a:xfrm>
                <a:off x="5357813" y="1112838"/>
                <a:ext cx="333375" cy="334963"/>
              </a:xfrm>
              <a:custGeom>
                <a:avLst/>
                <a:gdLst>
                  <a:gd name="T0" fmla="*/ 0 w 71"/>
                  <a:gd name="T1" fmla="*/ 0 h 71"/>
                  <a:gd name="T2" fmla="*/ 0 w 71"/>
                  <a:gd name="T3" fmla="*/ 71 h 71"/>
                  <a:gd name="T4" fmla="*/ 71 w 71"/>
                  <a:gd name="T5" fmla="*/ 71 h 71"/>
                  <a:gd name="T6" fmla="*/ 0 w 71"/>
                  <a:gd name="T7" fmla="*/ 0 h 71"/>
                </a:gdLst>
                <a:ahLst/>
                <a:cxnLst>
                  <a:cxn ang="0">
                    <a:pos x="T0" y="T1"/>
                  </a:cxn>
                  <a:cxn ang="0">
                    <a:pos x="T2" y="T3"/>
                  </a:cxn>
                  <a:cxn ang="0">
                    <a:pos x="T4" y="T5"/>
                  </a:cxn>
                  <a:cxn ang="0">
                    <a:pos x="T6" y="T7"/>
                  </a:cxn>
                </a:cxnLst>
                <a:rect l="0" t="0" r="r" b="b"/>
                <a:pathLst>
                  <a:path w="71" h="71">
                    <a:moveTo>
                      <a:pt x="0" y="0"/>
                    </a:moveTo>
                    <a:cubicBezTo>
                      <a:pt x="0" y="71"/>
                      <a:pt x="0" y="71"/>
                      <a:pt x="0" y="71"/>
                    </a:cubicBezTo>
                    <a:cubicBezTo>
                      <a:pt x="71" y="71"/>
                      <a:pt x="71" y="71"/>
                      <a:pt x="71" y="71"/>
                    </a:cubicBezTo>
                    <a:cubicBezTo>
                      <a:pt x="71" y="32"/>
                      <a:pt x="40"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sp>
            <p:nvSpPr>
              <p:cNvPr id="115" name="Freeform 34"/>
              <p:cNvSpPr>
                <a:spLocks/>
              </p:cNvSpPr>
              <p:nvPr/>
            </p:nvSpPr>
            <p:spPr bwMode="auto">
              <a:xfrm>
                <a:off x="5122863" y="1112838"/>
                <a:ext cx="234950" cy="334963"/>
              </a:xfrm>
              <a:custGeom>
                <a:avLst/>
                <a:gdLst>
                  <a:gd name="T0" fmla="*/ 50 w 50"/>
                  <a:gd name="T1" fmla="*/ 71 h 71"/>
                  <a:gd name="T2" fmla="*/ 50 w 50"/>
                  <a:gd name="T3" fmla="*/ 0 h 71"/>
                  <a:gd name="T4" fmla="*/ 0 w 50"/>
                  <a:gd name="T5" fmla="*/ 21 h 71"/>
                  <a:gd name="T6" fmla="*/ 50 w 50"/>
                  <a:gd name="T7" fmla="*/ 71 h 71"/>
                </a:gdLst>
                <a:ahLst/>
                <a:cxnLst>
                  <a:cxn ang="0">
                    <a:pos x="T0" y="T1"/>
                  </a:cxn>
                  <a:cxn ang="0">
                    <a:pos x="T2" y="T3"/>
                  </a:cxn>
                  <a:cxn ang="0">
                    <a:pos x="T4" y="T5"/>
                  </a:cxn>
                  <a:cxn ang="0">
                    <a:pos x="T6" y="T7"/>
                  </a:cxn>
                </a:cxnLst>
                <a:rect l="0" t="0" r="r" b="b"/>
                <a:pathLst>
                  <a:path w="50" h="71">
                    <a:moveTo>
                      <a:pt x="50" y="71"/>
                    </a:moveTo>
                    <a:cubicBezTo>
                      <a:pt x="50" y="0"/>
                      <a:pt x="50" y="0"/>
                      <a:pt x="50" y="0"/>
                    </a:cubicBezTo>
                    <a:cubicBezTo>
                      <a:pt x="31" y="0"/>
                      <a:pt x="13" y="8"/>
                      <a:pt x="0" y="21"/>
                    </a:cubicBezTo>
                    <a:lnTo>
                      <a:pt x="50" y="71"/>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sp>
            <p:nvSpPr>
              <p:cNvPr id="116" name="Rectangle 35"/>
              <p:cNvSpPr>
                <a:spLocks noChangeArrowheads="1"/>
              </p:cNvSpPr>
              <p:nvPr/>
            </p:nvSpPr>
            <p:spPr bwMode="auto">
              <a:xfrm>
                <a:off x="5868988" y="1570038"/>
                <a:ext cx="671513" cy="2127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sp>
            <p:nvSpPr>
              <p:cNvPr id="117" name="Freeform 36"/>
              <p:cNvSpPr>
                <a:spLocks/>
              </p:cNvSpPr>
              <p:nvPr/>
            </p:nvSpPr>
            <p:spPr bwMode="auto">
              <a:xfrm>
                <a:off x="5837238" y="1612900"/>
                <a:ext cx="731838" cy="136525"/>
              </a:xfrm>
              <a:custGeom>
                <a:avLst/>
                <a:gdLst>
                  <a:gd name="T0" fmla="*/ 0 w 461"/>
                  <a:gd name="T1" fmla="*/ 86 h 86"/>
                  <a:gd name="T2" fmla="*/ 71 w 461"/>
                  <a:gd name="T3" fmla="*/ 39 h 86"/>
                  <a:gd name="T4" fmla="*/ 94 w 461"/>
                  <a:gd name="T5" fmla="*/ 71 h 86"/>
                  <a:gd name="T6" fmla="*/ 154 w 461"/>
                  <a:gd name="T7" fmla="*/ 39 h 86"/>
                  <a:gd name="T8" fmla="*/ 186 w 461"/>
                  <a:gd name="T9" fmla="*/ 71 h 86"/>
                  <a:gd name="T10" fmla="*/ 225 w 461"/>
                  <a:gd name="T11" fmla="*/ 33 h 86"/>
                  <a:gd name="T12" fmla="*/ 284 w 461"/>
                  <a:gd name="T13" fmla="*/ 0 h 86"/>
                  <a:gd name="T14" fmla="*/ 307 w 461"/>
                  <a:gd name="T15" fmla="*/ 24 h 86"/>
                  <a:gd name="T16" fmla="*/ 319 w 461"/>
                  <a:gd name="T17" fmla="*/ 42 h 86"/>
                  <a:gd name="T18" fmla="*/ 364 w 461"/>
                  <a:gd name="T19" fmla="*/ 21 h 86"/>
                  <a:gd name="T20" fmla="*/ 393 w 461"/>
                  <a:gd name="T21" fmla="*/ 53 h 86"/>
                  <a:gd name="T22" fmla="*/ 408 w 461"/>
                  <a:gd name="T23" fmla="*/ 39 h 86"/>
                  <a:gd name="T24" fmla="*/ 461 w 461"/>
                  <a:gd name="T25"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86">
                    <a:moveTo>
                      <a:pt x="0" y="86"/>
                    </a:moveTo>
                    <a:lnTo>
                      <a:pt x="71" y="39"/>
                    </a:lnTo>
                    <a:lnTo>
                      <a:pt x="94" y="71"/>
                    </a:lnTo>
                    <a:lnTo>
                      <a:pt x="154" y="39"/>
                    </a:lnTo>
                    <a:lnTo>
                      <a:pt x="186" y="71"/>
                    </a:lnTo>
                    <a:lnTo>
                      <a:pt x="225" y="33"/>
                    </a:lnTo>
                    <a:lnTo>
                      <a:pt x="284" y="0"/>
                    </a:lnTo>
                    <a:lnTo>
                      <a:pt x="307" y="24"/>
                    </a:lnTo>
                    <a:lnTo>
                      <a:pt x="319" y="42"/>
                    </a:lnTo>
                    <a:lnTo>
                      <a:pt x="364" y="21"/>
                    </a:lnTo>
                    <a:lnTo>
                      <a:pt x="393" y="53"/>
                    </a:lnTo>
                    <a:lnTo>
                      <a:pt x="408" y="39"/>
                    </a:lnTo>
                    <a:lnTo>
                      <a:pt x="461" y="71"/>
                    </a:lnTo>
                  </a:path>
                </a:pathLst>
              </a:custGeom>
              <a:noFill/>
              <a:ln w="14288" cap="flat">
                <a:solidFill>
                  <a:srgbClr val="FFA83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sp>
            <p:nvSpPr>
              <p:cNvPr id="118" name="Rectangle 37"/>
              <p:cNvSpPr>
                <a:spLocks noChangeArrowheads="1"/>
              </p:cNvSpPr>
              <p:nvPr/>
            </p:nvSpPr>
            <p:spPr bwMode="auto">
              <a:xfrm>
                <a:off x="5868988" y="1169988"/>
                <a:ext cx="90488" cy="292100"/>
              </a:xfrm>
              <a:prstGeom prst="rect">
                <a:avLst/>
              </a:prstGeom>
              <a:solidFill>
                <a:srgbClr val="1290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sp>
            <p:nvSpPr>
              <p:cNvPr id="119" name="Rectangle 38"/>
              <p:cNvSpPr>
                <a:spLocks noChangeArrowheads="1"/>
              </p:cNvSpPr>
              <p:nvPr/>
            </p:nvSpPr>
            <p:spPr bwMode="auto">
              <a:xfrm>
                <a:off x="6015038" y="1277938"/>
                <a:ext cx="88900" cy="184150"/>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sp>
            <p:nvSpPr>
              <p:cNvPr id="120" name="Rectangle 39"/>
              <p:cNvSpPr>
                <a:spLocks noChangeArrowheads="1"/>
              </p:cNvSpPr>
              <p:nvPr/>
            </p:nvSpPr>
            <p:spPr bwMode="auto">
              <a:xfrm>
                <a:off x="6161088" y="1385888"/>
                <a:ext cx="88900" cy="762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sp>
            <p:nvSpPr>
              <p:cNvPr id="121" name="Rectangle 40"/>
              <p:cNvSpPr>
                <a:spLocks noChangeArrowheads="1"/>
              </p:cNvSpPr>
              <p:nvPr/>
            </p:nvSpPr>
            <p:spPr bwMode="auto">
              <a:xfrm>
                <a:off x="6307138" y="1244600"/>
                <a:ext cx="88900" cy="217488"/>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sp>
            <p:nvSpPr>
              <p:cNvPr id="122" name="Rectangle 41"/>
              <p:cNvSpPr>
                <a:spLocks noChangeArrowheads="1"/>
              </p:cNvSpPr>
              <p:nvPr/>
            </p:nvSpPr>
            <p:spPr bwMode="auto">
              <a:xfrm>
                <a:off x="6451601" y="1112838"/>
                <a:ext cx="88900" cy="349250"/>
              </a:xfrm>
              <a:prstGeom prst="rect">
                <a:avLst/>
              </a:prstGeom>
              <a:solidFill>
                <a:srgbClr val="000000">
                  <a:lumMod val="65000"/>
                  <a:lumOff val="3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defRPr/>
                </a:pPr>
                <a:endParaRPr lang="en-US" sz="2448" kern="0" dirty="0">
                  <a:solidFill>
                    <a:srgbClr val="FFFFFF"/>
                  </a:solidFill>
                </a:endParaRPr>
              </a:p>
            </p:txBody>
          </p:sp>
        </p:grpSp>
        <p:grpSp>
          <p:nvGrpSpPr>
            <p:cNvPr id="123" name="Group 122"/>
            <p:cNvGrpSpPr/>
            <p:nvPr/>
          </p:nvGrpSpPr>
          <p:grpSpPr>
            <a:xfrm>
              <a:off x="9023159" y="2992953"/>
              <a:ext cx="822171" cy="822171"/>
              <a:chOff x="5413784" y="5749282"/>
              <a:chExt cx="652035" cy="652035"/>
            </a:xfrm>
          </p:grpSpPr>
          <p:sp>
            <p:nvSpPr>
              <p:cNvPr id="124" name="Oval 123"/>
              <p:cNvSpPr/>
              <p:nvPr/>
            </p:nvSpPr>
            <p:spPr bwMode="auto">
              <a:xfrm rot="662724">
                <a:off x="5413784" y="5749282"/>
                <a:ext cx="652035" cy="652035"/>
              </a:xfrm>
              <a:prstGeom prst="ellipse">
                <a:avLst/>
              </a:prstGeom>
              <a:solidFill>
                <a:srgbClr val="5C2D91"/>
              </a:solidFill>
              <a:ln w="47625" cap="flat" cmpd="sng" algn="ctr">
                <a:solidFill>
                  <a:srgbClr val="000000">
                    <a:lumMod val="20000"/>
                    <a:lumOff val="80000"/>
                  </a:srgbClr>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17">
                        <a:srgbClr val="000000"/>
                      </a:gs>
                      <a:gs pos="100000">
                        <a:srgbClr val="000000"/>
                      </a:gs>
                    </a:gsLst>
                    <a:lin ang="5400000" scaled="0"/>
                  </a:gradFill>
                  <a:latin typeface="Segoe UI"/>
                </a:endParaRPr>
              </a:p>
            </p:txBody>
          </p:sp>
          <p:sp>
            <p:nvSpPr>
              <p:cNvPr id="125" name="Freeform 124"/>
              <p:cNvSpPr/>
              <p:nvPr/>
            </p:nvSpPr>
            <p:spPr bwMode="auto">
              <a:xfrm>
                <a:off x="5518543" y="5898198"/>
                <a:ext cx="423868" cy="380636"/>
              </a:xfrm>
              <a:custGeom>
                <a:avLst/>
                <a:gdLst/>
                <a:ahLst/>
                <a:cxnLst/>
                <a:rect l="l" t="t" r="r" b="b"/>
                <a:pathLst>
                  <a:path w="3944686" h="3542339">
                    <a:moveTo>
                      <a:pt x="2192297" y="2335887"/>
                    </a:moveTo>
                    <a:cubicBezTo>
                      <a:pt x="2222820" y="2335887"/>
                      <a:pt x="2253343" y="2347531"/>
                      <a:pt x="2276631" y="2370819"/>
                    </a:cubicBezTo>
                    <a:lnTo>
                      <a:pt x="2292434" y="2386622"/>
                    </a:lnTo>
                    <a:cubicBezTo>
                      <a:pt x="2335532" y="2429720"/>
                      <a:pt x="2338751" y="2497598"/>
                      <a:pt x="2300496" y="2543150"/>
                    </a:cubicBezTo>
                    <a:cubicBezTo>
                      <a:pt x="2320893" y="2524465"/>
                      <a:pt x="2347082" y="2515893"/>
                      <a:pt x="2373272" y="2515893"/>
                    </a:cubicBezTo>
                    <a:cubicBezTo>
                      <a:pt x="2403795" y="2515893"/>
                      <a:pt x="2434317" y="2527537"/>
                      <a:pt x="2457606" y="2550825"/>
                    </a:cubicBezTo>
                    <a:lnTo>
                      <a:pt x="2473408" y="2566628"/>
                    </a:lnTo>
                    <a:cubicBezTo>
                      <a:pt x="2513642" y="2606861"/>
                      <a:pt x="2519121" y="2668690"/>
                      <a:pt x="2487855" y="2713541"/>
                    </a:cubicBezTo>
                    <a:cubicBezTo>
                      <a:pt x="2506319" y="2698588"/>
                      <a:pt x="2529091" y="2692106"/>
                      <a:pt x="2551864" y="2692106"/>
                    </a:cubicBezTo>
                    <a:cubicBezTo>
                      <a:pt x="2582388" y="2692105"/>
                      <a:pt x="2612911" y="2703750"/>
                      <a:pt x="2636199" y="2727038"/>
                    </a:cubicBezTo>
                    <a:lnTo>
                      <a:pt x="2652002" y="2742841"/>
                    </a:lnTo>
                    <a:cubicBezTo>
                      <a:pt x="2695158" y="2785997"/>
                      <a:pt x="2698327" y="2853999"/>
                      <a:pt x="2659933" y="2899565"/>
                    </a:cubicBezTo>
                    <a:cubicBezTo>
                      <a:pt x="2705363" y="2862497"/>
                      <a:pt x="2772186" y="2866128"/>
                      <a:pt x="2814793" y="2908735"/>
                    </a:cubicBezTo>
                    <a:lnTo>
                      <a:pt x="2830596" y="2924538"/>
                    </a:lnTo>
                    <a:cubicBezTo>
                      <a:pt x="2877172" y="2971114"/>
                      <a:pt x="2877172" y="3046630"/>
                      <a:pt x="2830596" y="3093207"/>
                    </a:cubicBezTo>
                    <a:lnTo>
                      <a:pt x="2578619" y="3345183"/>
                    </a:lnTo>
                    <a:cubicBezTo>
                      <a:pt x="2532042" y="3391760"/>
                      <a:pt x="2456526" y="3391760"/>
                      <a:pt x="2409950" y="3345183"/>
                    </a:cubicBezTo>
                    <a:lnTo>
                      <a:pt x="2394147" y="3329381"/>
                    </a:lnTo>
                    <a:cubicBezTo>
                      <a:pt x="2350991" y="3286224"/>
                      <a:pt x="2347822" y="3218222"/>
                      <a:pt x="2386216" y="3172656"/>
                    </a:cubicBezTo>
                    <a:cubicBezTo>
                      <a:pt x="2340786" y="3209724"/>
                      <a:pt x="2273962" y="3206093"/>
                      <a:pt x="2231356" y="3163487"/>
                    </a:cubicBezTo>
                    <a:lnTo>
                      <a:pt x="2215553" y="3147684"/>
                    </a:lnTo>
                    <a:cubicBezTo>
                      <a:pt x="2175319" y="3107450"/>
                      <a:pt x="2169841" y="3045621"/>
                      <a:pt x="2201107" y="3000770"/>
                    </a:cubicBezTo>
                    <a:cubicBezTo>
                      <a:pt x="2156148" y="3033099"/>
                      <a:pt x="2093426" y="3027937"/>
                      <a:pt x="2052763" y="2987273"/>
                    </a:cubicBezTo>
                    <a:lnTo>
                      <a:pt x="2036960" y="2971471"/>
                    </a:lnTo>
                    <a:cubicBezTo>
                      <a:pt x="1993861" y="2928372"/>
                      <a:pt x="1990644" y="2860494"/>
                      <a:pt x="2028898" y="2814942"/>
                    </a:cubicBezTo>
                    <a:cubicBezTo>
                      <a:pt x="1983303" y="2853609"/>
                      <a:pt x="1915058" y="2850537"/>
                      <a:pt x="1871788" y="2807267"/>
                    </a:cubicBezTo>
                    <a:lnTo>
                      <a:pt x="1855985" y="2791465"/>
                    </a:lnTo>
                    <a:cubicBezTo>
                      <a:pt x="1809409" y="2744889"/>
                      <a:pt x="1809409" y="2669372"/>
                      <a:pt x="1855985" y="2622796"/>
                    </a:cubicBezTo>
                    <a:lnTo>
                      <a:pt x="2107962" y="2370819"/>
                    </a:lnTo>
                    <a:cubicBezTo>
                      <a:pt x="2131251" y="2347531"/>
                      <a:pt x="2161773" y="2335887"/>
                      <a:pt x="2192297" y="2335887"/>
                    </a:cubicBezTo>
                    <a:close/>
                    <a:moveTo>
                      <a:pt x="2691097" y="2200055"/>
                    </a:moveTo>
                    <a:lnTo>
                      <a:pt x="3472263" y="2977700"/>
                    </a:lnTo>
                    <a:cubicBezTo>
                      <a:pt x="3570347" y="3075342"/>
                      <a:pt x="3570705" y="3234008"/>
                      <a:pt x="3473064" y="3332091"/>
                    </a:cubicBezTo>
                    <a:lnTo>
                      <a:pt x="3337229" y="3468542"/>
                    </a:lnTo>
                    <a:cubicBezTo>
                      <a:pt x="3239588" y="3566624"/>
                      <a:pt x="3080921" y="3566984"/>
                      <a:pt x="2982839" y="3469342"/>
                    </a:cubicBezTo>
                    <a:lnTo>
                      <a:pt x="2817512" y="3304759"/>
                    </a:lnTo>
                    <a:lnTo>
                      <a:pt x="2962277" y="3146075"/>
                    </a:lnTo>
                    <a:cubicBezTo>
                      <a:pt x="3000906" y="3080723"/>
                      <a:pt x="3068110" y="2862970"/>
                      <a:pt x="2806702" y="2742850"/>
                    </a:cubicBezTo>
                    <a:cubicBezTo>
                      <a:pt x="2788975" y="2687023"/>
                      <a:pt x="2711717" y="2588332"/>
                      <a:pt x="2632077" y="2568225"/>
                    </a:cubicBezTo>
                    <a:cubicBezTo>
                      <a:pt x="2614878" y="2517689"/>
                      <a:pt x="2571486" y="2455248"/>
                      <a:pt x="2501902" y="2409475"/>
                    </a:cubicBezTo>
                    <a:cubicBezTo>
                      <a:pt x="2576176" y="2376963"/>
                      <a:pt x="2631305" y="2325306"/>
                      <a:pt x="2691097" y="2200055"/>
                    </a:cubicBezTo>
                    <a:close/>
                    <a:moveTo>
                      <a:pt x="3102770" y="1568894"/>
                    </a:moveTo>
                    <a:cubicBezTo>
                      <a:pt x="3144045" y="1569688"/>
                      <a:pt x="3175795" y="1589531"/>
                      <a:pt x="3212307" y="1628425"/>
                    </a:cubicBezTo>
                    <a:lnTo>
                      <a:pt x="3671888" y="2085625"/>
                    </a:lnTo>
                    <a:cubicBezTo>
                      <a:pt x="3725069" y="2130076"/>
                      <a:pt x="3706813" y="2205481"/>
                      <a:pt x="3681413" y="2240406"/>
                    </a:cubicBezTo>
                    <a:lnTo>
                      <a:pt x="3305176" y="2619025"/>
                    </a:lnTo>
                    <a:lnTo>
                      <a:pt x="2636045" y="1949894"/>
                    </a:lnTo>
                    <a:lnTo>
                      <a:pt x="2580156" y="2089614"/>
                    </a:lnTo>
                    <a:lnTo>
                      <a:pt x="2580331" y="2089788"/>
                    </a:lnTo>
                    <a:lnTo>
                      <a:pt x="2573515" y="2107172"/>
                    </a:lnTo>
                    <a:cubicBezTo>
                      <a:pt x="2564396" y="2153317"/>
                      <a:pt x="2550969" y="2186218"/>
                      <a:pt x="2533301" y="2209748"/>
                    </a:cubicBezTo>
                    <a:lnTo>
                      <a:pt x="2529684" y="2218975"/>
                    </a:lnTo>
                    <a:lnTo>
                      <a:pt x="2524242" y="2224111"/>
                    </a:lnTo>
                    <a:cubicBezTo>
                      <a:pt x="2500438" y="2257107"/>
                      <a:pt x="2471081" y="2273400"/>
                      <a:pt x="2443163" y="2290413"/>
                    </a:cubicBezTo>
                    <a:cubicBezTo>
                      <a:pt x="2282032" y="2346769"/>
                      <a:pt x="2244726" y="2234057"/>
                      <a:pt x="2245520" y="2159444"/>
                    </a:cubicBezTo>
                    <a:lnTo>
                      <a:pt x="2350183" y="1889991"/>
                    </a:lnTo>
                    <a:lnTo>
                      <a:pt x="2357973" y="1868434"/>
                    </a:lnTo>
                    <a:lnTo>
                      <a:pt x="2358432" y="1868891"/>
                    </a:lnTo>
                    <a:lnTo>
                      <a:pt x="2433638" y="1685575"/>
                    </a:lnTo>
                    <a:cubicBezTo>
                      <a:pt x="2459038" y="1641919"/>
                      <a:pt x="2493963" y="1610168"/>
                      <a:pt x="2552701" y="1583181"/>
                    </a:cubicBezTo>
                    <a:close/>
                    <a:moveTo>
                      <a:pt x="3366858" y="1340370"/>
                    </a:moveTo>
                    <a:cubicBezTo>
                      <a:pt x="3396373" y="1340115"/>
                      <a:pt x="3425985" y="1351120"/>
                      <a:pt x="3448699" y="1373445"/>
                    </a:cubicBezTo>
                    <a:lnTo>
                      <a:pt x="3910198" y="1827046"/>
                    </a:lnTo>
                    <a:cubicBezTo>
                      <a:pt x="3955627" y="1871696"/>
                      <a:pt x="3956257" y="1944719"/>
                      <a:pt x="3911606" y="1990146"/>
                    </a:cubicBezTo>
                    <a:lnTo>
                      <a:pt x="3870718" y="2031747"/>
                    </a:lnTo>
                    <a:cubicBezTo>
                      <a:pt x="3826068" y="2077175"/>
                      <a:pt x="3753045" y="2077805"/>
                      <a:pt x="3707618" y="2033155"/>
                    </a:cubicBezTo>
                    <a:lnTo>
                      <a:pt x="3246119" y="1579553"/>
                    </a:lnTo>
                    <a:cubicBezTo>
                      <a:pt x="3200691" y="1534903"/>
                      <a:pt x="3200060" y="1461881"/>
                      <a:pt x="3244711" y="1416454"/>
                    </a:cubicBezTo>
                    <a:lnTo>
                      <a:pt x="3285600" y="1374853"/>
                    </a:lnTo>
                    <a:cubicBezTo>
                      <a:pt x="3307925" y="1352139"/>
                      <a:pt x="3337343" y="1340624"/>
                      <a:pt x="3366858" y="1340370"/>
                    </a:cubicBezTo>
                    <a:close/>
                    <a:moveTo>
                      <a:pt x="704734" y="662655"/>
                    </a:moveTo>
                    <a:cubicBezTo>
                      <a:pt x="787264" y="660409"/>
                      <a:pt x="791171" y="737242"/>
                      <a:pt x="778669" y="783080"/>
                    </a:cubicBezTo>
                    <a:cubicBezTo>
                      <a:pt x="731838" y="864838"/>
                      <a:pt x="584995" y="1003743"/>
                      <a:pt x="702469" y="1328387"/>
                    </a:cubicBezTo>
                    <a:cubicBezTo>
                      <a:pt x="709612" y="1383157"/>
                      <a:pt x="666750" y="1442687"/>
                      <a:pt x="573881" y="1406969"/>
                    </a:cubicBezTo>
                    <a:cubicBezTo>
                      <a:pt x="389733" y="1094230"/>
                      <a:pt x="574676" y="767205"/>
                      <a:pt x="664370" y="668780"/>
                    </a:cubicBezTo>
                    <a:cubicBezTo>
                      <a:pt x="679550" y="664912"/>
                      <a:pt x="692945" y="662976"/>
                      <a:pt x="704734" y="662655"/>
                    </a:cubicBezTo>
                    <a:close/>
                    <a:moveTo>
                      <a:pt x="1117600" y="323849"/>
                    </a:moveTo>
                    <a:cubicBezTo>
                      <a:pt x="679225" y="323849"/>
                      <a:pt x="323850" y="679224"/>
                      <a:pt x="323850" y="1117599"/>
                    </a:cubicBezTo>
                    <a:cubicBezTo>
                      <a:pt x="323850" y="1555975"/>
                      <a:pt x="679225" y="1911350"/>
                      <a:pt x="1117601" y="1911350"/>
                    </a:cubicBezTo>
                    <a:cubicBezTo>
                      <a:pt x="1555976" y="1911350"/>
                      <a:pt x="1911350" y="1555975"/>
                      <a:pt x="1911351" y="1117599"/>
                    </a:cubicBezTo>
                    <a:cubicBezTo>
                      <a:pt x="1911350" y="679224"/>
                      <a:pt x="1555976" y="323849"/>
                      <a:pt x="1117600" y="323849"/>
                    </a:cubicBezTo>
                    <a:close/>
                    <a:moveTo>
                      <a:pt x="1117600" y="0"/>
                    </a:moveTo>
                    <a:cubicBezTo>
                      <a:pt x="1734834" y="0"/>
                      <a:pt x="2235200" y="500366"/>
                      <a:pt x="2235200" y="1117599"/>
                    </a:cubicBezTo>
                    <a:cubicBezTo>
                      <a:pt x="2235200" y="1301729"/>
                      <a:pt x="2190672" y="1475458"/>
                      <a:pt x="2110973" y="1628182"/>
                    </a:cubicBezTo>
                    <a:cubicBezTo>
                      <a:pt x="2122110" y="1635147"/>
                      <a:pt x="2132273" y="1643753"/>
                      <a:pt x="2141859" y="1653293"/>
                    </a:cubicBezTo>
                    <a:lnTo>
                      <a:pt x="2260556" y="1771456"/>
                    </a:lnTo>
                    <a:cubicBezTo>
                      <a:pt x="2194277" y="1936882"/>
                      <a:pt x="2092662" y="2130894"/>
                      <a:pt x="2120901" y="2218974"/>
                    </a:cubicBezTo>
                    <a:cubicBezTo>
                      <a:pt x="2022995" y="2244740"/>
                      <a:pt x="1962724" y="2320683"/>
                      <a:pt x="1893639" y="2385053"/>
                    </a:cubicBezTo>
                    <a:lnTo>
                      <a:pt x="1652433" y="2144936"/>
                    </a:lnTo>
                    <a:lnTo>
                      <a:pt x="1625589" y="2112222"/>
                    </a:lnTo>
                    <a:cubicBezTo>
                      <a:pt x="1473521" y="2191167"/>
                      <a:pt x="1300703" y="2235200"/>
                      <a:pt x="1117600" y="2235200"/>
                    </a:cubicBezTo>
                    <a:cubicBezTo>
                      <a:pt x="500367" y="2235200"/>
                      <a:pt x="0" y="1734833"/>
                      <a:pt x="0" y="1117599"/>
                    </a:cubicBezTo>
                    <a:cubicBezTo>
                      <a:pt x="0" y="500366"/>
                      <a:pt x="500368" y="-1"/>
                      <a:pt x="1117600" y="0"/>
                    </a:cubicBez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3247" tIns="46623" rIns="46623" bIns="93247"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110" fontAlgn="base">
                  <a:spcBef>
                    <a:spcPct val="0"/>
                  </a:spcBef>
                  <a:spcAft>
                    <a:spcPct val="0"/>
                  </a:spcAft>
                  <a:defRPr/>
                </a:pPr>
                <a:endParaRPr lang="en-US" sz="1836"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6" name="Group 139"/>
            <p:cNvGrpSpPr>
              <a:grpSpLocks noChangeAspect="1"/>
            </p:cNvGrpSpPr>
            <p:nvPr/>
          </p:nvGrpSpPr>
          <p:grpSpPr bwMode="auto">
            <a:xfrm rot="1800000">
              <a:off x="11009090" y="3042530"/>
              <a:ext cx="518448" cy="706609"/>
              <a:chOff x="6652" y="1661"/>
              <a:chExt cx="259" cy="353"/>
            </a:xfrm>
          </p:grpSpPr>
          <p:sp>
            <p:nvSpPr>
              <p:cNvPr id="127" name="AutoShape 138"/>
              <p:cNvSpPr>
                <a:spLocks noChangeAspect="1" noChangeArrowheads="1" noTextEdit="1"/>
              </p:cNvSpPr>
              <p:nvPr/>
            </p:nvSpPr>
            <p:spPr bwMode="auto">
              <a:xfrm>
                <a:off x="6652" y="1661"/>
                <a:ext cx="259"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dirty="0">
                  <a:solidFill>
                    <a:srgbClr val="FFFFFF"/>
                  </a:solidFill>
                </a:endParaRPr>
              </a:p>
            </p:txBody>
          </p:sp>
          <p:sp>
            <p:nvSpPr>
              <p:cNvPr id="128" name="Freeform 140"/>
              <p:cNvSpPr>
                <a:spLocks/>
              </p:cNvSpPr>
              <p:nvPr/>
            </p:nvSpPr>
            <p:spPr bwMode="auto">
              <a:xfrm>
                <a:off x="6652" y="1669"/>
                <a:ext cx="260" cy="346"/>
              </a:xfrm>
              <a:custGeom>
                <a:avLst/>
                <a:gdLst>
                  <a:gd name="T0" fmla="*/ 253 w 253"/>
                  <a:gd name="T1" fmla="*/ 315 h 338"/>
                  <a:gd name="T2" fmla="*/ 230 w 253"/>
                  <a:gd name="T3" fmla="*/ 338 h 338"/>
                  <a:gd name="T4" fmla="*/ 23 w 253"/>
                  <a:gd name="T5" fmla="*/ 338 h 338"/>
                  <a:gd name="T6" fmla="*/ 0 w 253"/>
                  <a:gd name="T7" fmla="*/ 315 h 338"/>
                  <a:gd name="T8" fmla="*/ 0 w 253"/>
                  <a:gd name="T9" fmla="*/ 23 h 338"/>
                  <a:gd name="T10" fmla="*/ 23 w 253"/>
                  <a:gd name="T11" fmla="*/ 0 h 338"/>
                  <a:gd name="T12" fmla="*/ 230 w 253"/>
                  <a:gd name="T13" fmla="*/ 0 h 338"/>
                  <a:gd name="T14" fmla="*/ 253 w 253"/>
                  <a:gd name="T15" fmla="*/ 23 h 338"/>
                  <a:gd name="T16" fmla="*/ 253 w 253"/>
                  <a:gd name="T17" fmla="*/ 315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38">
                    <a:moveTo>
                      <a:pt x="253" y="315"/>
                    </a:moveTo>
                    <a:cubicBezTo>
                      <a:pt x="253" y="328"/>
                      <a:pt x="242" y="338"/>
                      <a:pt x="230" y="338"/>
                    </a:cubicBezTo>
                    <a:cubicBezTo>
                      <a:pt x="23" y="338"/>
                      <a:pt x="23" y="338"/>
                      <a:pt x="23" y="338"/>
                    </a:cubicBezTo>
                    <a:cubicBezTo>
                      <a:pt x="10" y="338"/>
                      <a:pt x="0" y="328"/>
                      <a:pt x="0" y="315"/>
                    </a:cubicBezTo>
                    <a:cubicBezTo>
                      <a:pt x="0" y="23"/>
                      <a:pt x="0" y="23"/>
                      <a:pt x="0" y="23"/>
                    </a:cubicBezTo>
                    <a:cubicBezTo>
                      <a:pt x="0" y="10"/>
                      <a:pt x="10" y="0"/>
                      <a:pt x="23" y="0"/>
                    </a:cubicBezTo>
                    <a:cubicBezTo>
                      <a:pt x="230" y="0"/>
                      <a:pt x="230" y="0"/>
                      <a:pt x="230" y="0"/>
                    </a:cubicBezTo>
                    <a:cubicBezTo>
                      <a:pt x="242" y="0"/>
                      <a:pt x="253" y="10"/>
                      <a:pt x="253" y="23"/>
                    </a:cubicBezTo>
                    <a:lnTo>
                      <a:pt x="253" y="315"/>
                    </a:lnTo>
                    <a:close/>
                  </a:path>
                </a:pathLst>
              </a:custGeom>
              <a:solidFill>
                <a:srgbClr val="B48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dirty="0">
                  <a:solidFill>
                    <a:srgbClr val="FFFFFF"/>
                  </a:solidFill>
                </a:endParaRPr>
              </a:p>
            </p:txBody>
          </p:sp>
          <p:sp>
            <p:nvSpPr>
              <p:cNvPr id="129" name="Rectangle 141"/>
              <p:cNvSpPr>
                <a:spLocks noChangeArrowheads="1"/>
              </p:cNvSpPr>
              <p:nvPr/>
            </p:nvSpPr>
            <p:spPr bwMode="auto">
              <a:xfrm>
                <a:off x="6677" y="1695"/>
                <a:ext cx="210" cy="2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dirty="0">
                  <a:solidFill>
                    <a:srgbClr val="FFFFFF"/>
                  </a:solidFill>
                </a:endParaRPr>
              </a:p>
            </p:txBody>
          </p:sp>
          <p:sp>
            <p:nvSpPr>
              <p:cNvPr id="130" name="Freeform 142"/>
              <p:cNvSpPr>
                <a:spLocks noEditPoints="1"/>
              </p:cNvSpPr>
              <p:nvPr/>
            </p:nvSpPr>
            <p:spPr bwMode="auto">
              <a:xfrm>
                <a:off x="6701" y="1661"/>
                <a:ext cx="161" cy="45"/>
              </a:xfrm>
              <a:custGeom>
                <a:avLst/>
                <a:gdLst>
                  <a:gd name="T0" fmla="*/ 146 w 156"/>
                  <a:gd name="T1" fmla="*/ 17 h 44"/>
                  <a:gd name="T2" fmla="*/ 88 w 156"/>
                  <a:gd name="T3" fmla="*/ 17 h 44"/>
                  <a:gd name="T4" fmla="*/ 88 w 156"/>
                  <a:gd name="T5" fmla="*/ 10 h 44"/>
                  <a:gd name="T6" fmla="*/ 78 w 156"/>
                  <a:gd name="T7" fmla="*/ 0 h 44"/>
                  <a:gd name="T8" fmla="*/ 68 w 156"/>
                  <a:gd name="T9" fmla="*/ 10 h 44"/>
                  <a:gd name="T10" fmla="*/ 68 w 156"/>
                  <a:gd name="T11" fmla="*/ 17 h 44"/>
                  <a:gd name="T12" fmla="*/ 10 w 156"/>
                  <a:gd name="T13" fmla="*/ 17 h 44"/>
                  <a:gd name="T14" fmla="*/ 0 w 156"/>
                  <a:gd name="T15" fmla="*/ 44 h 44"/>
                  <a:gd name="T16" fmla="*/ 156 w 156"/>
                  <a:gd name="T17" fmla="*/ 44 h 44"/>
                  <a:gd name="T18" fmla="*/ 146 w 156"/>
                  <a:gd name="T19" fmla="*/ 17 h 44"/>
                  <a:gd name="T20" fmla="*/ 78 w 156"/>
                  <a:gd name="T21" fmla="*/ 5 h 44"/>
                  <a:gd name="T22" fmla="*/ 83 w 156"/>
                  <a:gd name="T23" fmla="*/ 10 h 44"/>
                  <a:gd name="T24" fmla="*/ 78 w 156"/>
                  <a:gd name="T25" fmla="*/ 15 h 44"/>
                  <a:gd name="T26" fmla="*/ 73 w 156"/>
                  <a:gd name="T27" fmla="*/ 10 h 44"/>
                  <a:gd name="T28" fmla="*/ 78 w 156"/>
                  <a:gd name="T29"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44">
                    <a:moveTo>
                      <a:pt x="146" y="17"/>
                    </a:moveTo>
                    <a:cubicBezTo>
                      <a:pt x="88" y="17"/>
                      <a:pt x="88" y="17"/>
                      <a:pt x="88" y="17"/>
                    </a:cubicBezTo>
                    <a:cubicBezTo>
                      <a:pt x="88" y="10"/>
                      <a:pt x="88" y="10"/>
                      <a:pt x="88" y="10"/>
                    </a:cubicBezTo>
                    <a:cubicBezTo>
                      <a:pt x="88" y="5"/>
                      <a:pt x="84" y="0"/>
                      <a:pt x="78" y="0"/>
                    </a:cubicBezTo>
                    <a:cubicBezTo>
                      <a:pt x="73" y="0"/>
                      <a:pt x="68" y="5"/>
                      <a:pt x="68" y="10"/>
                    </a:cubicBezTo>
                    <a:cubicBezTo>
                      <a:pt x="68" y="17"/>
                      <a:pt x="68" y="17"/>
                      <a:pt x="68" y="17"/>
                    </a:cubicBezTo>
                    <a:cubicBezTo>
                      <a:pt x="10" y="17"/>
                      <a:pt x="10" y="17"/>
                      <a:pt x="10" y="17"/>
                    </a:cubicBezTo>
                    <a:cubicBezTo>
                      <a:pt x="0" y="44"/>
                      <a:pt x="0" y="44"/>
                      <a:pt x="0" y="44"/>
                    </a:cubicBezTo>
                    <a:cubicBezTo>
                      <a:pt x="156" y="44"/>
                      <a:pt x="156" y="44"/>
                      <a:pt x="156" y="44"/>
                    </a:cubicBezTo>
                    <a:lnTo>
                      <a:pt x="146" y="17"/>
                    </a:lnTo>
                    <a:close/>
                    <a:moveTo>
                      <a:pt x="78" y="5"/>
                    </a:moveTo>
                    <a:cubicBezTo>
                      <a:pt x="81" y="5"/>
                      <a:pt x="83" y="7"/>
                      <a:pt x="83" y="10"/>
                    </a:cubicBezTo>
                    <a:cubicBezTo>
                      <a:pt x="83" y="13"/>
                      <a:pt x="81" y="15"/>
                      <a:pt x="78" y="15"/>
                    </a:cubicBezTo>
                    <a:cubicBezTo>
                      <a:pt x="76" y="15"/>
                      <a:pt x="73" y="13"/>
                      <a:pt x="73" y="10"/>
                    </a:cubicBezTo>
                    <a:cubicBezTo>
                      <a:pt x="73" y="7"/>
                      <a:pt x="76" y="5"/>
                      <a:pt x="78"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dirty="0">
                  <a:solidFill>
                    <a:srgbClr val="FFFFFF"/>
                  </a:solidFill>
                </a:endParaRPr>
              </a:p>
            </p:txBody>
          </p:sp>
        </p:grpSp>
        <p:sp>
          <p:nvSpPr>
            <p:cNvPr id="132" name="Freeform 131"/>
            <p:cNvSpPr>
              <a:spLocks/>
            </p:cNvSpPr>
            <p:nvPr/>
          </p:nvSpPr>
          <p:spPr bwMode="auto">
            <a:xfrm rot="8728510">
              <a:off x="8449700" y="5655120"/>
              <a:ext cx="103424" cy="107561"/>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33" name="Freeform 132"/>
            <p:cNvSpPr>
              <a:spLocks/>
            </p:cNvSpPr>
            <p:nvPr/>
          </p:nvSpPr>
          <p:spPr bwMode="auto">
            <a:xfrm>
              <a:off x="9070188" y="4330209"/>
              <a:ext cx="481962" cy="604002"/>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34" name="Freeform 133"/>
            <p:cNvSpPr>
              <a:spLocks/>
            </p:cNvSpPr>
            <p:nvPr/>
          </p:nvSpPr>
          <p:spPr bwMode="auto">
            <a:xfrm>
              <a:off x="9072257" y="4330209"/>
              <a:ext cx="479893" cy="604002"/>
            </a:xfrm>
            <a:custGeom>
              <a:avLst/>
              <a:gdLst>
                <a:gd name="T0" fmla="*/ 263 w 263"/>
                <a:gd name="T1" fmla="*/ 0 h 331"/>
                <a:gd name="T2" fmla="*/ 198 w 263"/>
                <a:gd name="T3" fmla="*/ 1 h 331"/>
                <a:gd name="T4" fmla="*/ 198 w 263"/>
                <a:gd name="T5" fmla="*/ 1 h 331"/>
                <a:gd name="T6" fmla="*/ 198 w 263"/>
                <a:gd name="T7" fmla="*/ 4 h 331"/>
                <a:gd name="T8" fmla="*/ 198 w 263"/>
                <a:gd name="T9" fmla="*/ 5 h 331"/>
                <a:gd name="T10" fmla="*/ 170 w 263"/>
                <a:gd name="T11" fmla="*/ 151 h 331"/>
                <a:gd name="T12" fmla="*/ 113 w 263"/>
                <a:gd name="T13" fmla="*/ 232 h 331"/>
                <a:gd name="T14" fmla="*/ 7 w 263"/>
                <a:gd name="T15" fmla="*/ 266 h 331"/>
                <a:gd name="T16" fmla="*/ 0 w 263"/>
                <a:gd name="T17" fmla="*/ 266 h 331"/>
                <a:gd name="T18" fmla="*/ 0 w 263"/>
                <a:gd name="T19" fmla="*/ 266 h 331"/>
                <a:gd name="T20" fmla="*/ 2 w 263"/>
                <a:gd name="T21" fmla="*/ 266 h 331"/>
                <a:gd name="T22" fmla="*/ 2 w 263"/>
                <a:gd name="T23" fmla="*/ 331 h 331"/>
                <a:gd name="T24" fmla="*/ 7 w 263"/>
                <a:gd name="T25" fmla="*/ 331 h 331"/>
                <a:gd name="T26" fmla="*/ 7 w 263"/>
                <a:gd name="T27" fmla="*/ 331 h 331"/>
                <a:gd name="T28" fmla="*/ 154 w 263"/>
                <a:gd name="T29" fmla="*/ 283 h 331"/>
                <a:gd name="T30" fmla="*/ 249 w 263"/>
                <a:gd name="T31" fmla="*/ 120 h 331"/>
                <a:gd name="T32" fmla="*/ 263 w 263"/>
                <a:gd name="T33" fmla="*/ 4 h 331"/>
                <a:gd name="T34" fmla="*/ 263 w 263"/>
                <a:gd name="T3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331">
                  <a:moveTo>
                    <a:pt x="263" y="0"/>
                  </a:moveTo>
                  <a:cubicBezTo>
                    <a:pt x="198" y="1"/>
                    <a:pt x="198" y="1"/>
                    <a:pt x="198" y="1"/>
                  </a:cubicBezTo>
                  <a:cubicBezTo>
                    <a:pt x="198" y="1"/>
                    <a:pt x="198" y="1"/>
                    <a:pt x="198" y="1"/>
                  </a:cubicBezTo>
                  <a:cubicBezTo>
                    <a:pt x="198" y="1"/>
                    <a:pt x="198" y="2"/>
                    <a:pt x="198" y="4"/>
                  </a:cubicBezTo>
                  <a:cubicBezTo>
                    <a:pt x="198" y="4"/>
                    <a:pt x="198" y="5"/>
                    <a:pt x="198" y="5"/>
                  </a:cubicBezTo>
                  <a:cubicBezTo>
                    <a:pt x="198" y="22"/>
                    <a:pt x="195" y="91"/>
                    <a:pt x="170" y="151"/>
                  </a:cubicBezTo>
                  <a:cubicBezTo>
                    <a:pt x="157" y="182"/>
                    <a:pt x="138" y="211"/>
                    <a:pt x="113" y="232"/>
                  </a:cubicBezTo>
                  <a:cubicBezTo>
                    <a:pt x="87" y="252"/>
                    <a:pt x="54" y="266"/>
                    <a:pt x="7" y="266"/>
                  </a:cubicBezTo>
                  <a:cubicBezTo>
                    <a:pt x="5" y="266"/>
                    <a:pt x="2" y="266"/>
                    <a:pt x="0" y="266"/>
                  </a:cubicBezTo>
                  <a:cubicBezTo>
                    <a:pt x="0" y="266"/>
                    <a:pt x="0" y="266"/>
                    <a:pt x="0" y="266"/>
                  </a:cubicBezTo>
                  <a:cubicBezTo>
                    <a:pt x="2" y="266"/>
                    <a:pt x="2" y="266"/>
                    <a:pt x="2" y="266"/>
                  </a:cubicBezTo>
                  <a:cubicBezTo>
                    <a:pt x="2" y="331"/>
                    <a:pt x="2" y="331"/>
                    <a:pt x="2" y="331"/>
                  </a:cubicBezTo>
                  <a:cubicBezTo>
                    <a:pt x="4" y="331"/>
                    <a:pt x="5" y="331"/>
                    <a:pt x="7" y="331"/>
                  </a:cubicBezTo>
                  <a:cubicBezTo>
                    <a:pt x="7" y="331"/>
                    <a:pt x="7" y="331"/>
                    <a:pt x="7" y="331"/>
                  </a:cubicBezTo>
                  <a:cubicBezTo>
                    <a:pt x="68" y="331"/>
                    <a:pt x="117" y="312"/>
                    <a:pt x="154" y="283"/>
                  </a:cubicBezTo>
                  <a:cubicBezTo>
                    <a:pt x="209" y="238"/>
                    <a:pt x="235" y="174"/>
                    <a:pt x="249" y="120"/>
                  </a:cubicBezTo>
                  <a:cubicBezTo>
                    <a:pt x="262" y="65"/>
                    <a:pt x="263" y="18"/>
                    <a:pt x="263" y="4"/>
                  </a:cubicBezTo>
                  <a:cubicBezTo>
                    <a:pt x="263" y="2"/>
                    <a:pt x="263" y="0"/>
                    <a:pt x="263" y="0"/>
                  </a:cubicBezTo>
                </a:path>
              </a:pathLst>
            </a:custGeom>
            <a:solidFill>
              <a:srgbClr val="15AEE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35" name="Freeform 134"/>
            <p:cNvSpPr>
              <a:spLocks/>
            </p:cNvSpPr>
            <p:nvPr/>
          </p:nvSpPr>
          <p:spPr bwMode="auto">
            <a:xfrm>
              <a:off x="8879884" y="6713126"/>
              <a:ext cx="248221" cy="138590"/>
            </a:xfrm>
            <a:custGeom>
              <a:avLst/>
              <a:gdLst>
                <a:gd name="T0" fmla="*/ 120 w 120"/>
                <a:gd name="T1" fmla="*/ 51 h 67"/>
                <a:gd name="T2" fmla="*/ 68 w 120"/>
                <a:gd name="T3" fmla="*/ 0 h 67"/>
                <a:gd name="T4" fmla="*/ 0 w 120"/>
                <a:gd name="T5" fmla="*/ 0 h 67"/>
                <a:gd name="T6" fmla="*/ 0 w 120"/>
                <a:gd name="T7" fmla="*/ 67 h 67"/>
                <a:gd name="T8" fmla="*/ 120 w 120"/>
                <a:gd name="T9" fmla="*/ 67 h 67"/>
                <a:gd name="T10" fmla="*/ 120 w 120"/>
                <a:gd name="T11" fmla="*/ 51 h 67"/>
              </a:gdLst>
              <a:ahLst/>
              <a:cxnLst>
                <a:cxn ang="0">
                  <a:pos x="T0" y="T1"/>
                </a:cxn>
                <a:cxn ang="0">
                  <a:pos x="T2" y="T3"/>
                </a:cxn>
                <a:cxn ang="0">
                  <a:pos x="T4" y="T5"/>
                </a:cxn>
                <a:cxn ang="0">
                  <a:pos x="T6" y="T7"/>
                </a:cxn>
                <a:cxn ang="0">
                  <a:pos x="T8" y="T9"/>
                </a:cxn>
                <a:cxn ang="0">
                  <a:pos x="T10" y="T11"/>
                </a:cxn>
              </a:cxnLst>
              <a:rect l="0" t="0" r="r" b="b"/>
              <a:pathLst>
                <a:path w="120" h="67">
                  <a:moveTo>
                    <a:pt x="120" y="51"/>
                  </a:moveTo>
                  <a:lnTo>
                    <a:pt x="68" y="0"/>
                  </a:lnTo>
                  <a:lnTo>
                    <a:pt x="0" y="0"/>
                  </a:lnTo>
                  <a:lnTo>
                    <a:pt x="0" y="67"/>
                  </a:lnTo>
                  <a:lnTo>
                    <a:pt x="120" y="67"/>
                  </a:lnTo>
                  <a:lnTo>
                    <a:pt x="120" y="51"/>
                  </a:lnTo>
                  <a:close/>
                </a:path>
              </a:pathLst>
            </a:custGeom>
            <a:solidFill>
              <a:schemeClr val="accent1">
                <a:lumMod val="25000"/>
                <a:lumOff val="75000"/>
              </a:schemeClr>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36" name="Rectangle 135"/>
            <p:cNvSpPr>
              <a:spLocks noChangeArrowheads="1"/>
            </p:cNvSpPr>
            <p:nvPr/>
          </p:nvSpPr>
          <p:spPr bwMode="auto">
            <a:xfrm>
              <a:off x="8879886" y="5809186"/>
              <a:ext cx="138590" cy="903936"/>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37" name="Rectangle 136"/>
            <p:cNvSpPr>
              <a:spLocks noChangeArrowheads="1"/>
            </p:cNvSpPr>
            <p:nvPr/>
          </p:nvSpPr>
          <p:spPr bwMode="auto">
            <a:xfrm>
              <a:off x="8879886" y="5809186"/>
              <a:ext cx="138590" cy="903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38" name="Rectangle 137"/>
            <p:cNvSpPr>
              <a:spLocks noChangeArrowheads="1"/>
            </p:cNvSpPr>
            <p:nvPr/>
          </p:nvSpPr>
          <p:spPr bwMode="auto">
            <a:xfrm>
              <a:off x="8664761" y="5809186"/>
              <a:ext cx="138590" cy="903936"/>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39" name="Rectangle 138"/>
            <p:cNvSpPr>
              <a:spLocks noChangeArrowheads="1"/>
            </p:cNvSpPr>
            <p:nvPr/>
          </p:nvSpPr>
          <p:spPr bwMode="auto">
            <a:xfrm>
              <a:off x="8664761" y="5809186"/>
              <a:ext cx="138590" cy="903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40" name="Freeform 139"/>
            <p:cNvSpPr>
              <a:spLocks/>
            </p:cNvSpPr>
            <p:nvPr/>
          </p:nvSpPr>
          <p:spPr bwMode="auto">
            <a:xfrm>
              <a:off x="8664761" y="6713126"/>
              <a:ext cx="246153" cy="138590"/>
            </a:xfrm>
            <a:custGeom>
              <a:avLst/>
              <a:gdLst>
                <a:gd name="T0" fmla="*/ 119 w 119"/>
                <a:gd name="T1" fmla="*/ 51 h 67"/>
                <a:gd name="T2" fmla="*/ 68 w 119"/>
                <a:gd name="T3" fmla="*/ 0 h 67"/>
                <a:gd name="T4" fmla="*/ 0 w 119"/>
                <a:gd name="T5" fmla="*/ 0 h 67"/>
                <a:gd name="T6" fmla="*/ 0 w 119"/>
                <a:gd name="T7" fmla="*/ 67 h 67"/>
                <a:gd name="T8" fmla="*/ 119 w 119"/>
                <a:gd name="T9" fmla="*/ 67 h 67"/>
                <a:gd name="T10" fmla="*/ 119 w 119"/>
                <a:gd name="T11" fmla="*/ 51 h 67"/>
              </a:gdLst>
              <a:ahLst/>
              <a:cxnLst>
                <a:cxn ang="0">
                  <a:pos x="T0" y="T1"/>
                </a:cxn>
                <a:cxn ang="0">
                  <a:pos x="T2" y="T3"/>
                </a:cxn>
                <a:cxn ang="0">
                  <a:pos x="T4" y="T5"/>
                </a:cxn>
                <a:cxn ang="0">
                  <a:pos x="T6" y="T7"/>
                </a:cxn>
                <a:cxn ang="0">
                  <a:pos x="T8" y="T9"/>
                </a:cxn>
                <a:cxn ang="0">
                  <a:pos x="T10" y="T11"/>
                </a:cxn>
              </a:cxnLst>
              <a:rect l="0" t="0" r="r" b="b"/>
              <a:pathLst>
                <a:path w="119" h="67">
                  <a:moveTo>
                    <a:pt x="119" y="51"/>
                  </a:moveTo>
                  <a:lnTo>
                    <a:pt x="68" y="0"/>
                  </a:lnTo>
                  <a:lnTo>
                    <a:pt x="0" y="0"/>
                  </a:lnTo>
                  <a:lnTo>
                    <a:pt x="0" y="67"/>
                  </a:lnTo>
                  <a:lnTo>
                    <a:pt x="119" y="67"/>
                  </a:lnTo>
                  <a:lnTo>
                    <a:pt x="119" y="51"/>
                  </a:lnTo>
                  <a:close/>
                </a:path>
              </a:pathLst>
            </a:custGeom>
            <a:solidFill>
              <a:schemeClr val="accent1">
                <a:lumMod val="25000"/>
                <a:lumOff val="75000"/>
              </a:schemeClr>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41" name="Rectangle 140"/>
            <p:cNvSpPr>
              <a:spLocks noChangeArrowheads="1"/>
            </p:cNvSpPr>
            <p:nvPr/>
          </p:nvSpPr>
          <p:spPr bwMode="auto">
            <a:xfrm>
              <a:off x="8569609" y="4816306"/>
              <a:ext cx="506784" cy="1032183"/>
            </a:xfrm>
            <a:prstGeom prst="rect">
              <a:avLst/>
            </a:prstGeom>
            <a:solidFill>
              <a:srgbClr val="15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42" name="Rectangle 141"/>
            <p:cNvSpPr>
              <a:spLocks noChangeArrowheads="1"/>
            </p:cNvSpPr>
            <p:nvPr/>
          </p:nvSpPr>
          <p:spPr bwMode="auto">
            <a:xfrm>
              <a:off x="8569609" y="4816306"/>
              <a:ext cx="506784" cy="103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43" name="Freeform 142"/>
            <p:cNvSpPr>
              <a:spLocks noEditPoints="1"/>
            </p:cNvSpPr>
            <p:nvPr/>
          </p:nvSpPr>
          <p:spPr bwMode="auto">
            <a:xfrm>
              <a:off x="8569609" y="5128652"/>
              <a:ext cx="506784" cy="719839"/>
            </a:xfrm>
            <a:custGeom>
              <a:avLst/>
              <a:gdLst>
                <a:gd name="T0" fmla="*/ 278 w 278"/>
                <a:gd name="T1" fmla="*/ 341 h 395"/>
                <a:gd name="T2" fmla="*/ 0 w 278"/>
                <a:gd name="T3" fmla="*/ 341 h 395"/>
                <a:gd name="T4" fmla="*/ 0 w 278"/>
                <a:gd name="T5" fmla="*/ 395 h 395"/>
                <a:gd name="T6" fmla="*/ 278 w 278"/>
                <a:gd name="T7" fmla="*/ 395 h 395"/>
                <a:gd name="T8" fmla="*/ 278 w 278"/>
                <a:gd name="T9" fmla="*/ 341 h 395"/>
                <a:gd name="T10" fmla="*/ 22 w 278"/>
                <a:gd name="T11" fmla="*/ 0 h 395"/>
                <a:gd name="T12" fmla="*/ 0 w 278"/>
                <a:gd name="T13" fmla="*/ 160 h 395"/>
                <a:gd name="T14" fmla="*/ 0 w 278"/>
                <a:gd name="T15" fmla="*/ 279 h 395"/>
                <a:gd name="T16" fmla="*/ 278 w 278"/>
                <a:gd name="T17" fmla="*/ 279 h 395"/>
                <a:gd name="T18" fmla="*/ 278 w 278"/>
                <a:gd name="T19" fmla="*/ 229 h 395"/>
                <a:gd name="T20" fmla="*/ 22 w 278"/>
                <a:gd name="T21"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395">
                  <a:moveTo>
                    <a:pt x="278" y="341"/>
                  </a:moveTo>
                  <a:cubicBezTo>
                    <a:pt x="0" y="341"/>
                    <a:pt x="0" y="341"/>
                    <a:pt x="0" y="341"/>
                  </a:cubicBezTo>
                  <a:cubicBezTo>
                    <a:pt x="0" y="395"/>
                    <a:pt x="0" y="395"/>
                    <a:pt x="0" y="395"/>
                  </a:cubicBezTo>
                  <a:cubicBezTo>
                    <a:pt x="278" y="395"/>
                    <a:pt x="278" y="395"/>
                    <a:pt x="278" y="395"/>
                  </a:cubicBezTo>
                  <a:cubicBezTo>
                    <a:pt x="278" y="341"/>
                    <a:pt x="278" y="341"/>
                    <a:pt x="278" y="341"/>
                  </a:cubicBezTo>
                  <a:moveTo>
                    <a:pt x="22" y="0"/>
                  </a:moveTo>
                  <a:cubicBezTo>
                    <a:pt x="13" y="45"/>
                    <a:pt x="5" y="99"/>
                    <a:pt x="0" y="160"/>
                  </a:cubicBezTo>
                  <a:cubicBezTo>
                    <a:pt x="0" y="279"/>
                    <a:pt x="0" y="279"/>
                    <a:pt x="0" y="279"/>
                  </a:cubicBezTo>
                  <a:cubicBezTo>
                    <a:pt x="278" y="279"/>
                    <a:pt x="278" y="279"/>
                    <a:pt x="278" y="279"/>
                  </a:cubicBezTo>
                  <a:cubicBezTo>
                    <a:pt x="278" y="229"/>
                    <a:pt x="278" y="229"/>
                    <a:pt x="278" y="229"/>
                  </a:cubicBezTo>
                  <a:cubicBezTo>
                    <a:pt x="22" y="0"/>
                    <a:pt x="22" y="0"/>
                    <a:pt x="22" y="0"/>
                  </a:cubicBezTo>
                </a:path>
              </a:pathLst>
            </a:custGeom>
            <a:solidFill>
              <a:srgbClr val="15AEE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44" name="Freeform 143"/>
            <p:cNvSpPr>
              <a:spLocks/>
            </p:cNvSpPr>
            <p:nvPr/>
          </p:nvSpPr>
          <p:spPr bwMode="auto">
            <a:xfrm>
              <a:off x="8445500" y="4818375"/>
              <a:ext cx="229604" cy="885319"/>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15AEE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45" name="Freeform 144"/>
            <p:cNvSpPr>
              <a:spLocks/>
            </p:cNvSpPr>
            <p:nvPr/>
          </p:nvSpPr>
          <p:spPr bwMode="auto">
            <a:xfrm>
              <a:off x="8813694" y="4654964"/>
              <a:ext cx="132384" cy="161343"/>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46" name="Freeform 145"/>
            <p:cNvSpPr>
              <a:spLocks/>
            </p:cNvSpPr>
            <p:nvPr/>
          </p:nvSpPr>
          <p:spPr bwMode="auto">
            <a:xfrm>
              <a:off x="8962628" y="4468798"/>
              <a:ext cx="95150" cy="138590"/>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47" name="Freeform 146"/>
            <p:cNvSpPr>
              <a:spLocks/>
            </p:cNvSpPr>
            <p:nvPr/>
          </p:nvSpPr>
          <p:spPr bwMode="auto">
            <a:xfrm>
              <a:off x="8908845" y="4516376"/>
              <a:ext cx="22755" cy="2275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48" name="Freeform 147"/>
            <p:cNvSpPr>
              <a:spLocks/>
            </p:cNvSpPr>
            <p:nvPr/>
          </p:nvSpPr>
          <p:spPr bwMode="auto">
            <a:xfrm>
              <a:off x="8952285" y="5004541"/>
              <a:ext cx="68262" cy="47578"/>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49" name="Freeform 148"/>
            <p:cNvSpPr>
              <a:spLocks/>
            </p:cNvSpPr>
            <p:nvPr/>
          </p:nvSpPr>
          <p:spPr bwMode="auto">
            <a:xfrm>
              <a:off x="8987448" y="5004541"/>
              <a:ext cx="68262" cy="47578"/>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50" name="Freeform 149"/>
            <p:cNvSpPr>
              <a:spLocks/>
            </p:cNvSpPr>
            <p:nvPr/>
          </p:nvSpPr>
          <p:spPr bwMode="auto">
            <a:xfrm>
              <a:off x="8803350" y="4814238"/>
              <a:ext cx="111700" cy="43439"/>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51" name="Freeform 150"/>
            <p:cNvSpPr>
              <a:spLocks/>
            </p:cNvSpPr>
            <p:nvPr/>
          </p:nvSpPr>
          <p:spPr bwMode="auto">
            <a:xfrm>
              <a:off x="8803350" y="4814238"/>
              <a:ext cx="111700" cy="43439"/>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52" name="Freeform 151"/>
            <p:cNvSpPr>
              <a:spLocks/>
            </p:cNvSpPr>
            <p:nvPr/>
          </p:nvSpPr>
          <p:spPr bwMode="auto">
            <a:xfrm>
              <a:off x="8803350" y="4857678"/>
              <a:ext cx="111700" cy="413701"/>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close/>
                </a:path>
              </a:pathLst>
            </a:custGeom>
            <a:solidFill>
              <a:srgbClr val="15AEEF">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53" name="Freeform 152"/>
            <p:cNvSpPr>
              <a:spLocks/>
            </p:cNvSpPr>
            <p:nvPr/>
          </p:nvSpPr>
          <p:spPr bwMode="auto">
            <a:xfrm>
              <a:off x="8803350" y="4857678"/>
              <a:ext cx="111700" cy="413701"/>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54" name="Freeform 153"/>
            <p:cNvSpPr>
              <a:spLocks/>
            </p:cNvSpPr>
            <p:nvPr/>
          </p:nvSpPr>
          <p:spPr bwMode="auto">
            <a:xfrm>
              <a:off x="8832311" y="4857678"/>
              <a:ext cx="53781" cy="78603"/>
            </a:xfrm>
            <a:custGeom>
              <a:avLst/>
              <a:gdLst>
                <a:gd name="T0" fmla="*/ 0 w 26"/>
                <a:gd name="T1" fmla="*/ 24 h 38"/>
                <a:gd name="T2" fmla="*/ 3 w 26"/>
                <a:gd name="T3" fmla="*/ 38 h 38"/>
                <a:gd name="T4" fmla="*/ 21 w 26"/>
                <a:gd name="T5" fmla="*/ 38 h 38"/>
                <a:gd name="T6" fmla="*/ 26 w 26"/>
                <a:gd name="T7" fmla="*/ 18 h 38"/>
                <a:gd name="T8" fmla="*/ 12 w 26"/>
                <a:gd name="T9" fmla="*/ 0 h 38"/>
                <a:gd name="T10" fmla="*/ 0 w 26"/>
                <a:gd name="T11" fmla="*/ 24 h 38"/>
              </a:gdLst>
              <a:ahLst/>
              <a:cxnLst>
                <a:cxn ang="0">
                  <a:pos x="T0" y="T1"/>
                </a:cxn>
                <a:cxn ang="0">
                  <a:pos x="T2" y="T3"/>
                </a:cxn>
                <a:cxn ang="0">
                  <a:pos x="T4" y="T5"/>
                </a:cxn>
                <a:cxn ang="0">
                  <a:pos x="T6" y="T7"/>
                </a:cxn>
                <a:cxn ang="0">
                  <a:pos x="T8" y="T9"/>
                </a:cxn>
                <a:cxn ang="0">
                  <a:pos x="T10" y="T11"/>
                </a:cxn>
              </a:cxnLst>
              <a:rect l="0" t="0" r="r" b="b"/>
              <a:pathLst>
                <a:path w="26" h="38">
                  <a:moveTo>
                    <a:pt x="0" y="24"/>
                  </a:moveTo>
                  <a:lnTo>
                    <a:pt x="3" y="38"/>
                  </a:lnTo>
                  <a:lnTo>
                    <a:pt x="21" y="38"/>
                  </a:lnTo>
                  <a:lnTo>
                    <a:pt x="26" y="18"/>
                  </a:lnTo>
                  <a:lnTo>
                    <a:pt x="12" y="0"/>
                  </a:lnTo>
                  <a:lnTo>
                    <a:pt x="0" y="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55" name="Freeform 154"/>
            <p:cNvSpPr>
              <a:spLocks/>
            </p:cNvSpPr>
            <p:nvPr/>
          </p:nvSpPr>
          <p:spPr bwMode="auto">
            <a:xfrm>
              <a:off x="8824036" y="4936281"/>
              <a:ext cx="68262" cy="335098"/>
            </a:xfrm>
            <a:custGeom>
              <a:avLst/>
              <a:gdLst>
                <a:gd name="T0" fmla="*/ 25 w 33"/>
                <a:gd name="T1" fmla="*/ 0 h 162"/>
                <a:gd name="T2" fmla="*/ 7 w 33"/>
                <a:gd name="T3" fmla="*/ 0 h 162"/>
                <a:gd name="T4" fmla="*/ 0 w 33"/>
                <a:gd name="T5" fmla="*/ 40 h 162"/>
                <a:gd name="T6" fmla="*/ 18 w 33"/>
                <a:gd name="T7" fmla="*/ 162 h 162"/>
                <a:gd name="T8" fmla="*/ 33 w 33"/>
                <a:gd name="T9" fmla="*/ 47 h 162"/>
                <a:gd name="T10" fmla="*/ 25 w 33"/>
                <a:gd name="T11" fmla="*/ 0 h 162"/>
              </a:gdLst>
              <a:ahLst/>
              <a:cxnLst>
                <a:cxn ang="0">
                  <a:pos x="T0" y="T1"/>
                </a:cxn>
                <a:cxn ang="0">
                  <a:pos x="T2" y="T3"/>
                </a:cxn>
                <a:cxn ang="0">
                  <a:pos x="T4" y="T5"/>
                </a:cxn>
                <a:cxn ang="0">
                  <a:pos x="T6" y="T7"/>
                </a:cxn>
                <a:cxn ang="0">
                  <a:pos x="T8" y="T9"/>
                </a:cxn>
                <a:cxn ang="0">
                  <a:pos x="T10" y="T11"/>
                </a:cxn>
              </a:cxnLst>
              <a:rect l="0" t="0" r="r" b="b"/>
              <a:pathLst>
                <a:path w="33" h="162">
                  <a:moveTo>
                    <a:pt x="25" y="0"/>
                  </a:moveTo>
                  <a:lnTo>
                    <a:pt x="7" y="0"/>
                  </a:lnTo>
                  <a:lnTo>
                    <a:pt x="0" y="40"/>
                  </a:lnTo>
                  <a:lnTo>
                    <a:pt x="18" y="162"/>
                  </a:lnTo>
                  <a:lnTo>
                    <a:pt x="33" y="47"/>
                  </a:lnTo>
                  <a:lnTo>
                    <a:pt x="25"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56" name="Freeform 155"/>
            <p:cNvSpPr>
              <a:spLocks/>
            </p:cNvSpPr>
            <p:nvPr/>
          </p:nvSpPr>
          <p:spPr bwMode="auto">
            <a:xfrm>
              <a:off x="8803350" y="4814238"/>
              <a:ext cx="55851" cy="107561"/>
            </a:xfrm>
            <a:custGeom>
              <a:avLst/>
              <a:gdLst>
                <a:gd name="T0" fmla="*/ 27 w 27"/>
                <a:gd name="T1" fmla="*/ 21 h 52"/>
                <a:gd name="T2" fmla="*/ 9 w 27"/>
                <a:gd name="T3" fmla="*/ 52 h 52"/>
                <a:gd name="T4" fmla="*/ 0 w 27"/>
                <a:gd name="T5" fmla="*/ 21 h 52"/>
                <a:gd name="T6" fmla="*/ 0 w 27"/>
                <a:gd name="T7" fmla="*/ 0 h 52"/>
                <a:gd name="T8" fmla="*/ 27 w 27"/>
                <a:gd name="T9" fmla="*/ 21 h 52"/>
              </a:gdLst>
              <a:ahLst/>
              <a:cxnLst>
                <a:cxn ang="0">
                  <a:pos x="T0" y="T1"/>
                </a:cxn>
                <a:cxn ang="0">
                  <a:pos x="T2" y="T3"/>
                </a:cxn>
                <a:cxn ang="0">
                  <a:pos x="T4" y="T5"/>
                </a:cxn>
                <a:cxn ang="0">
                  <a:pos x="T6" y="T7"/>
                </a:cxn>
                <a:cxn ang="0">
                  <a:pos x="T8" y="T9"/>
                </a:cxn>
              </a:cxnLst>
              <a:rect l="0" t="0" r="r" b="b"/>
              <a:pathLst>
                <a:path w="27" h="52">
                  <a:moveTo>
                    <a:pt x="27" y="21"/>
                  </a:moveTo>
                  <a:lnTo>
                    <a:pt x="9" y="52"/>
                  </a:lnTo>
                  <a:lnTo>
                    <a:pt x="0" y="21"/>
                  </a:lnTo>
                  <a:lnTo>
                    <a:pt x="0" y="0"/>
                  </a:lnTo>
                  <a:lnTo>
                    <a:pt x="2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57" name="Freeform 156"/>
            <p:cNvSpPr>
              <a:spLocks/>
            </p:cNvSpPr>
            <p:nvPr/>
          </p:nvSpPr>
          <p:spPr bwMode="auto">
            <a:xfrm>
              <a:off x="8857131" y="4814238"/>
              <a:ext cx="57919" cy="107561"/>
            </a:xfrm>
            <a:custGeom>
              <a:avLst/>
              <a:gdLst>
                <a:gd name="T0" fmla="*/ 0 w 28"/>
                <a:gd name="T1" fmla="*/ 21 h 52"/>
                <a:gd name="T2" fmla="*/ 20 w 28"/>
                <a:gd name="T3" fmla="*/ 52 h 52"/>
                <a:gd name="T4" fmla="*/ 28 w 28"/>
                <a:gd name="T5" fmla="*/ 21 h 52"/>
                <a:gd name="T6" fmla="*/ 28 w 28"/>
                <a:gd name="T7" fmla="*/ 0 h 52"/>
                <a:gd name="T8" fmla="*/ 0 w 28"/>
                <a:gd name="T9" fmla="*/ 21 h 52"/>
              </a:gdLst>
              <a:ahLst/>
              <a:cxnLst>
                <a:cxn ang="0">
                  <a:pos x="T0" y="T1"/>
                </a:cxn>
                <a:cxn ang="0">
                  <a:pos x="T2" y="T3"/>
                </a:cxn>
                <a:cxn ang="0">
                  <a:pos x="T4" y="T5"/>
                </a:cxn>
                <a:cxn ang="0">
                  <a:pos x="T6" y="T7"/>
                </a:cxn>
                <a:cxn ang="0">
                  <a:pos x="T8" y="T9"/>
                </a:cxn>
              </a:cxnLst>
              <a:rect l="0" t="0" r="r" b="b"/>
              <a:pathLst>
                <a:path w="28" h="52">
                  <a:moveTo>
                    <a:pt x="0" y="21"/>
                  </a:moveTo>
                  <a:lnTo>
                    <a:pt x="20" y="52"/>
                  </a:lnTo>
                  <a:lnTo>
                    <a:pt x="28" y="21"/>
                  </a:lnTo>
                  <a:lnTo>
                    <a:pt x="28"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58" name="Freeform 157"/>
            <p:cNvSpPr>
              <a:spLocks/>
            </p:cNvSpPr>
            <p:nvPr/>
          </p:nvSpPr>
          <p:spPr bwMode="auto">
            <a:xfrm>
              <a:off x="9434245" y="4104742"/>
              <a:ext cx="117905" cy="229604"/>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FF8C00"/>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59" name="Freeform 158"/>
            <p:cNvSpPr>
              <a:spLocks/>
            </p:cNvSpPr>
            <p:nvPr/>
          </p:nvSpPr>
          <p:spPr bwMode="auto">
            <a:xfrm>
              <a:off x="8962628" y="4468798"/>
              <a:ext cx="95150" cy="138590"/>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FF8C00"/>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60" name="Freeform 159"/>
            <p:cNvSpPr>
              <a:spLocks/>
            </p:cNvSpPr>
            <p:nvPr/>
          </p:nvSpPr>
          <p:spPr bwMode="auto">
            <a:xfrm>
              <a:off x="8706133" y="4383991"/>
              <a:ext cx="364056" cy="372330"/>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61" name="Freeform 160"/>
            <p:cNvSpPr>
              <a:spLocks/>
            </p:cNvSpPr>
            <p:nvPr/>
          </p:nvSpPr>
          <p:spPr bwMode="auto">
            <a:xfrm>
              <a:off x="8908845" y="4516376"/>
              <a:ext cx="22755" cy="2275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62" name="Freeform 161"/>
            <p:cNvSpPr>
              <a:spLocks/>
            </p:cNvSpPr>
            <p:nvPr/>
          </p:nvSpPr>
          <p:spPr bwMode="auto">
            <a:xfrm>
              <a:off x="8621324" y="4315731"/>
              <a:ext cx="308208" cy="370264"/>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chemeClr val="tx2">
                <a:lumMod val="75000"/>
              </a:schemeClr>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63" name="Freeform 162"/>
            <p:cNvSpPr>
              <a:spLocks/>
            </p:cNvSpPr>
            <p:nvPr/>
          </p:nvSpPr>
          <p:spPr bwMode="auto">
            <a:xfrm>
              <a:off x="8768188" y="4530853"/>
              <a:ext cx="84808" cy="111700"/>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64" name="Freeform 163"/>
            <p:cNvSpPr>
              <a:spLocks/>
            </p:cNvSpPr>
            <p:nvPr/>
          </p:nvSpPr>
          <p:spPr bwMode="auto">
            <a:xfrm>
              <a:off x="8817830" y="4555676"/>
              <a:ext cx="22755" cy="49643"/>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65" name="Freeform 164"/>
            <p:cNvSpPr>
              <a:spLocks/>
            </p:cNvSpPr>
            <p:nvPr/>
          </p:nvSpPr>
          <p:spPr bwMode="auto">
            <a:xfrm>
              <a:off x="8799215" y="4555676"/>
              <a:ext cx="41370" cy="51714"/>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66" name="Freeform 165"/>
            <p:cNvSpPr>
              <a:spLocks/>
            </p:cNvSpPr>
            <p:nvPr/>
          </p:nvSpPr>
          <p:spPr bwMode="auto">
            <a:xfrm>
              <a:off x="9448726" y="4212304"/>
              <a:ext cx="103424" cy="107561"/>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A83F"/>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cxnSp>
          <p:nvCxnSpPr>
            <p:cNvPr id="168" name="Straight Connector 167"/>
            <p:cNvCxnSpPr/>
            <p:nvPr/>
          </p:nvCxnSpPr>
          <p:spPr>
            <a:xfrm>
              <a:off x="9869019" y="3997816"/>
              <a:ext cx="922396" cy="0"/>
            </a:xfrm>
            <a:prstGeom prst="line">
              <a:avLst/>
            </a:prstGeom>
            <a:noFill/>
            <a:ln w="19050" cap="flat" cmpd="sng" algn="ctr">
              <a:solidFill>
                <a:srgbClr val="C00000"/>
              </a:solidFill>
              <a:prstDash val="solid"/>
            </a:ln>
            <a:effectLst/>
          </p:spPr>
        </p:cxnSp>
        <p:cxnSp>
          <p:nvCxnSpPr>
            <p:cNvPr id="169" name="Straight Connector 168"/>
            <p:cNvCxnSpPr/>
            <p:nvPr/>
          </p:nvCxnSpPr>
          <p:spPr>
            <a:xfrm>
              <a:off x="9869019" y="4262703"/>
              <a:ext cx="922396" cy="0"/>
            </a:xfrm>
            <a:prstGeom prst="line">
              <a:avLst/>
            </a:prstGeom>
            <a:noFill/>
            <a:ln w="19050" cap="flat" cmpd="sng" algn="ctr">
              <a:solidFill>
                <a:srgbClr val="C00000"/>
              </a:solidFill>
              <a:prstDash val="solid"/>
            </a:ln>
            <a:effectLst/>
          </p:spPr>
        </p:cxnSp>
        <p:cxnSp>
          <p:nvCxnSpPr>
            <p:cNvPr id="170" name="Straight Connector 169"/>
            <p:cNvCxnSpPr/>
            <p:nvPr/>
          </p:nvCxnSpPr>
          <p:spPr>
            <a:xfrm>
              <a:off x="9869019" y="4527590"/>
              <a:ext cx="922396" cy="0"/>
            </a:xfrm>
            <a:prstGeom prst="line">
              <a:avLst/>
            </a:prstGeom>
            <a:noFill/>
            <a:ln w="19050" cap="flat" cmpd="sng" algn="ctr">
              <a:solidFill>
                <a:srgbClr val="C00000"/>
              </a:solidFill>
              <a:prstDash val="solid"/>
            </a:ln>
            <a:effectLst/>
          </p:spPr>
        </p:cxnSp>
        <p:cxnSp>
          <p:nvCxnSpPr>
            <p:cNvPr id="171" name="Straight Connector 170"/>
            <p:cNvCxnSpPr/>
            <p:nvPr/>
          </p:nvCxnSpPr>
          <p:spPr>
            <a:xfrm>
              <a:off x="9869019" y="3732930"/>
              <a:ext cx="922396" cy="0"/>
            </a:xfrm>
            <a:prstGeom prst="line">
              <a:avLst/>
            </a:prstGeom>
            <a:noFill/>
            <a:ln w="19050" cap="flat" cmpd="sng" algn="ctr">
              <a:solidFill>
                <a:srgbClr val="C00000"/>
              </a:solidFill>
              <a:prstDash val="solid"/>
            </a:ln>
            <a:effectLst/>
          </p:spPr>
        </p:cxnSp>
        <p:grpSp>
          <p:nvGrpSpPr>
            <p:cNvPr id="172" name="Group 171"/>
            <p:cNvGrpSpPr/>
            <p:nvPr/>
          </p:nvGrpSpPr>
          <p:grpSpPr>
            <a:xfrm>
              <a:off x="9719478" y="2433118"/>
              <a:ext cx="641394" cy="641394"/>
              <a:chOff x="9123452" y="2463609"/>
              <a:chExt cx="652035" cy="652035"/>
            </a:xfrm>
          </p:grpSpPr>
          <p:sp>
            <p:nvSpPr>
              <p:cNvPr id="173" name="Oval 172"/>
              <p:cNvSpPr/>
              <p:nvPr/>
            </p:nvSpPr>
            <p:spPr bwMode="auto">
              <a:xfrm rot="662724">
                <a:off x="9123452" y="2463609"/>
                <a:ext cx="652035" cy="652035"/>
              </a:xfrm>
              <a:prstGeom prst="ellipse">
                <a:avLst/>
              </a:prstGeom>
              <a:solidFill>
                <a:srgbClr val="FFB900"/>
              </a:solidFill>
              <a:ln w="47625" cap="flat" cmpd="sng" algn="ctr">
                <a:solidFill>
                  <a:srgbClr val="000000">
                    <a:lumMod val="20000"/>
                    <a:lumOff val="80000"/>
                  </a:srgbClr>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17">
                        <a:srgbClr val="000000"/>
                      </a:gs>
                      <a:gs pos="100000">
                        <a:srgbClr val="000000"/>
                      </a:gs>
                    </a:gsLst>
                    <a:lin ang="5400000" scaled="0"/>
                  </a:gradFill>
                  <a:latin typeface="Segoe UI"/>
                </a:endParaRPr>
              </a:p>
            </p:txBody>
          </p:sp>
          <p:sp>
            <p:nvSpPr>
              <p:cNvPr id="174" name="Freeform 173"/>
              <p:cNvSpPr>
                <a:spLocks/>
              </p:cNvSpPr>
              <p:nvPr/>
            </p:nvSpPr>
            <p:spPr bwMode="auto">
              <a:xfrm>
                <a:off x="9232427" y="2627803"/>
                <a:ext cx="434085" cy="323647"/>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rgbClr val="FFFFFF"/>
              </a:solidFill>
              <a:ln>
                <a:noFill/>
              </a:ln>
              <a:extLst/>
            </p:spPr>
            <p:txBody>
              <a:bodyPr vert="horz" wrap="square" lIns="93260" tIns="46630" rIns="93260" bIns="4663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grpSp>
        <p:grpSp>
          <p:nvGrpSpPr>
            <p:cNvPr id="175" name="Group 174"/>
            <p:cNvGrpSpPr/>
            <p:nvPr/>
          </p:nvGrpSpPr>
          <p:grpSpPr>
            <a:xfrm>
              <a:off x="9678237" y="2391974"/>
              <a:ext cx="713460" cy="713460"/>
              <a:chOff x="9123452" y="2463609"/>
              <a:chExt cx="652035" cy="652035"/>
            </a:xfrm>
          </p:grpSpPr>
          <p:sp>
            <p:nvSpPr>
              <p:cNvPr id="176" name="Oval 175"/>
              <p:cNvSpPr/>
              <p:nvPr/>
            </p:nvSpPr>
            <p:spPr bwMode="auto">
              <a:xfrm rot="662724">
                <a:off x="9123452" y="2463609"/>
                <a:ext cx="652035" cy="652035"/>
              </a:xfrm>
              <a:prstGeom prst="ellipse">
                <a:avLst/>
              </a:prstGeom>
              <a:solidFill>
                <a:srgbClr val="FFB900"/>
              </a:solidFill>
              <a:ln w="47625" cap="flat" cmpd="sng" algn="ctr">
                <a:solidFill>
                  <a:srgbClr val="000000">
                    <a:lumMod val="20000"/>
                    <a:lumOff val="80000"/>
                  </a:srgbClr>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17">
                        <a:srgbClr val="000000"/>
                      </a:gs>
                      <a:gs pos="100000">
                        <a:srgbClr val="000000"/>
                      </a:gs>
                    </a:gsLst>
                    <a:lin ang="5400000" scaled="0"/>
                  </a:gradFill>
                  <a:latin typeface="Segoe UI"/>
                </a:endParaRPr>
              </a:p>
            </p:txBody>
          </p:sp>
          <p:sp>
            <p:nvSpPr>
              <p:cNvPr id="177" name="Freeform 176"/>
              <p:cNvSpPr>
                <a:spLocks/>
              </p:cNvSpPr>
              <p:nvPr/>
            </p:nvSpPr>
            <p:spPr bwMode="auto">
              <a:xfrm>
                <a:off x="9232427" y="2627803"/>
                <a:ext cx="434085" cy="323647"/>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rgbClr val="FFFFFF"/>
              </a:solidFill>
              <a:ln>
                <a:noFill/>
              </a:ln>
              <a:extLst/>
            </p:spPr>
            <p:txBody>
              <a:bodyPr vert="horz" wrap="square" lIns="93260" tIns="46630" rIns="93260" bIns="4663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grpSp>
        <p:grpSp>
          <p:nvGrpSpPr>
            <p:cNvPr id="216" name="Group 215"/>
            <p:cNvGrpSpPr/>
            <p:nvPr/>
          </p:nvGrpSpPr>
          <p:grpSpPr>
            <a:xfrm>
              <a:off x="11010490" y="4336494"/>
              <a:ext cx="746535" cy="2521506"/>
              <a:chOff x="11010490" y="4336494"/>
              <a:chExt cx="746535" cy="2521506"/>
            </a:xfrm>
          </p:grpSpPr>
          <p:sp>
            <p:nvSpPr>
              <p:cNvPr id="179" name="Freeform 178"/>
              <p:cNvSpPr>
                <a:spLocks/>
              </p:cNvSpPr>
              <p:nvPr/>
            </p:nvSpPr>
            <p:spPr bwMode="auto">
              <a:xfrm flipH="1">
                <a:off x="11111651" y="6722451"/>
                <a:ext cx="242776" cy="135549"/>
              </a:xfrm>
              <a:custGeom>
                <a:avLst/>
                <a:gdLst>
                  <a:gd name="T0" fmla="*/ 120 w 120"/>
                  <a:gd name="T1" fmla="*/ 51 h 67"/>
                  <a:gd name="T2" fmla="*/ 68 w 120"/>
                  <a:gd name="T3" fmla="*/ 0 h 67"/>
                  <a:gd name="T4" fmla="*/ 0 w 120"/>
                  <a:gd name="T5" fmla="*/ 0 h 67"/>
                  <a:gd name="T6" fmla="*/ 0 w 120"/>
                  <a:gd name="T7" fmla="*/ 67 h 67"/>
                  <a:gd name="T8" fmla="*/ 120 w 120"/>
                  <a:gd name="T9" fmla="*/ 67 h 67"/>
                  <a:gd name="T10" fmla="*/ 120 w 120"/>
                  <a:gd name="T11" fmla="*/ 51 h 67"/>
                </a:gdLst>
                <a:ahLst/>
                <a:cxnLst>
                  <a:cxn ang="0">
                    <a:pos x="T0" y="T1"/>
                  </a:cxn>
                  <a:cxn ang="0">
                    <a:pos x="T2" y="T3"/>
                  </a:cxn>
                  <a:cxn ang="0">
                    <a:pos x="T4" y="T5"/>
                  </a:cxn>
                  <a:cxn ang="0">
                    <a:pos x="T6" y="T7"/>
                  </a:cxn>
                  <a:cxn ang="0">
                    <a:pos x="T8" y="T9"/>
                  </a:cxn>
                  <a:cxn ang="0">
                    <a:pos x="T10" y="T11"/>
                  </a:cxn>
                </a:cxnLst>
                <a:rect l="0" t="0" r="r" b="b"/>
                <a:pathLst>
                  <a:path w="120" h="67">
                    <a:moveTo>
                      <a:pt x="120" y="51"/>
                    </a:moveTo>
                    <a:lnTo>
                      <a:pt x="68" y="0"/>
                    </a:lnTo>
                    <a:lnTo>
                      <a:pt x="0" y="0"/>
                    </a:lnTo>
                    <a:lnTo>
                      <a:pt x="0" y="67"/>
                    </a:lnTo>
                    <a:lnTo>
                      <a:pt x="120" y="67"/>
                    </a:lnTo>
                    <a:lnTo>
                      <a:pt x="120" y="51"/>
                    </a:lnTo>
                    <a:close/>
                  </a:path>
                </a:pathLst>
              </a:custGeom>
              <a:solidFill>
                <a:schemeClr val="accent2">
                  <a:lumMod val="60000"/>
                  <a:lumOff val="40000"/>
                </a:schemeClr>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80" name="Rectangle 179"/>
              <p:cNvSpPr>
                <a:spLocks noChangeArrowheads="1"/>
              </p:cNvSpPr>
              <p:nvPr/>
            </p:nvSpPr>
            <p:spPr bwMode="auto">
              <a:xfrm flipH="1">
                <a:off x="11218875" y="5838343"/>
                <a:ext cx="135549" cy="884105"/>
              </a:xfrm>
              <a:prstGeom prst="rect">
                <a:avLst/>
              </a:prstGeom>
              <a:solidFill>
                <a:srgbClr val="0A5BBA"/>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81" name="Rectangle 180"/>
              <p:cNvSpPr>
                <a:spLocks noChangeArrowheads="1"/>
              </p:cNvSpPr>
              <p:nvPr/>
            </p:nvSpPr>
            <p:spPr bwMode="auto">
              <a:xfrm flipH="1">
                <a:off x="11429281" y="5838343"/>
                <a:ext cx="135549" cy="884105"/>
              </a:xfrm>
              <a:prstGeom prst="rect">
                <a:avLst/>
              </a:prstGeom>
              <a:solidFill>
                <a:srgbClr val="0A5BBA"/>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82" name="Freeform 181"/>
              <p:cNvSpPr>
                <a:spLocks/>
              </p:cNvSpPr>
              <p:nvPr/>
            </p:nvSpPr>
            <p:spPr bwMode="auto">
              <a:xfrm flipH="1">
                <a:off x="11324077" y="6722451"/>
                <a:ext cx="240753" cy="135549"/>
              </a:xfrm>
              <a:custGeom>
                <a:avLst/>
                <a:gdLst>
                  <a:gd name="T0" fmla="*/ 119 w 119"/>
                  <a:gd name="T1" fmla="*/ 51 h 67"/>
                  <a:gd name="T2" fmla="*/ 68 w 119"/>
                  <a:gd name="T3" fmla="*/ 0 h 67"/>
                  <a:gd name="T4" fmla="*/ 0 w 119"/>
                  <a:gd name="T5" fmla="*/ 0 h 67"/>
                  <a:gd name="T6" fmla="*/ 0 w 119"/>
                  <a:gd name="T7" fmla="*/ 67 h 67"/>
                  <a:gd name="T8" fmla="*/ 119 w 119"/>
                  <a:gd name="T9" fmla="*/ 67 h 67"/>
                  <a:gd name="T10" fmla="*/ 119 w 119"/>
                  <a:gd name="T11" fmla="*/ 51 h 67"/>
                </a:gdLst>
                <a:ahLst/>
                <a:cxnLst>
                  <a:cxn ang="0">
                    <a:pos x="T0" y="T1"/>
                  </a:cxn>
                  <a:cxn ang="0">
                    <a:pos x="T2" y="T3"/>
                  </a:cxn>
                  <a:cxn ang="0">
                    <a:pos x="T4" y="T5"/>
                  </a:cxn>
                  <a:cxn ang="0">
                    <a:pos x="T6" y="T7"/>
                  </a:cxn>
                  <a:cxn ang="0">
                    <a:pos x="T8" y="T9"/>
                  </a:cxn>
                  <a:cxn ang="0">
                    <a:pos x="T10" y="T11"/>
                  </a:cxn>
                </a:cxnLst>
                <a:rect l="0" t="0" r="r" b="b"/>
                <a:pathLst>
                  <a:path w="119" h="67">
                    <a:moveTo>
                      <a:pt x="119" y="51"/>
                    </a:moveTo>
                    <a:lnTo>
                      <a:pt x="68" y="0"/>
                    </a:lnTo>
                    <a:lnTo>
                      <a:pt x="0" y="0"/>
                    </a:lnTo>
                    <a:lnTo>
                      <a:pt x="0" y="67"/>
                    </a:lnTo>
                    <a:lnTo>
                      <a:pt x="119" y="67"/>
                    </a:lnTo>
                    <a:lnTo>
                      <a:pt x="119" y="51"/>
                    </a:lnTo>
                    <a:close/>
                  </a:path>
                </a:pathLst>
              </a:custGeom>
              <a:solidFill>
                <a:schemeClr val="accent2">
                  <a:lumMod val="60000"/>
                  <a:lumOff val="40000"/>
                </a:schemeClr>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83" name="Rectangle 182"/>
              <p:cNvSpPr>
                <a:spLocks noChangeArrowheads="1"/>
              </p:cNvSpPr>
              <p:nvPr/>
            </p:nvSpPr>
            <p:spPr bwMode="auto">
              <a:xfrm flipH="1">
                <a:off x="11139974" y="4867245"/>
                <a:ext cx="495666" cy="1009538"/>
              </a:xfrm>
              <a:prstGeom prst="rect">
                <a:avLst/>
              </a:prstGeom>
              <a:solidFill>
                <a:srgbClr val="129038"/>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84" name="Rectangle 183"/>
              <p:cNvSpPr>
                <a:spLocks noChangeArrowheads="1"/>
              </p:cNvSpPr>
              <p:nvPr/>
            </p:nvSpPr>
            <p:spPr bwMode="auto">
              <a:xfrm flipH="1">
                <a:off x="11139974" y="4867245"/>
                <a:ext cx="495666" cy="100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85" name="Freeform 184"/>
              <p:cNvSpPr>
                <a:spLocks noEditPoints="1"/>
              </p:cNvSpPr>
              <p:nvPr/>
            </p:nvSpPr>
            <p:spPr bwMode="auto">
              <a:xfrm flipH="1">
                <a:off x="11139974" y="5172738"/>
                <a:ext cx="495666" cy="704047"/>
              </a:xfrm>
              <a:custGeom>
                <a:avLst/>
                <a:gdLst>
                  <a:gd name="T0" fmla="*/ 278 w 278"/>
                  <a:gd name="T1" fmla="*/ 341 h 395"/>
                  <a:gd name="T2" fmla="*/ 0 w 278"/>
                  <a:gd name="T3" fmla="*/ 341 h 395"/>
                  <a:gd name="T4" fmla="*/ 0 w 278"/>
                  <a:gd name="T5" fmla="*/ 395 h 395"/>
                  <a:gd name="T6" fmla="*/ 278 w 278"/>
                  <a:gd name="T7" fmla="*/ 395 h 395"/>
                  <a:gd name="T8" fmla="*/ 278 w 278"/>
                  <a:gd name="T9" fmla="*/ 341 h 395"/>
                  <a:gd name="T10" fmla="*/ 22 w 278"/>
                  <a:gd name="T11" fmla="*/ 0 h 395"/>
                  <a:gd name="T12" fmla="*/ 0 w 278"/>
                  <a:gd name="T13" fmla="*/ 160 h 395"/>
                  <a:gd name="T14" fmla="*/ 0 w 278"/>
                  <a:gd name="T15" fmla="*/ 279 h 395"/>
                  <a:gd name="T16" fmla="*/ 278 w 278"/>
                  <a:gd name="T17" fmla="*/ 279 h 395"/>
                  <a:gd name="T18" fmla="*/ 278 w 278"/>
                  <a:gd name="T19" fmla="*/ 229 h 395"/>
                  <a:gd name="T20" fmla="*/ 22 w 278"/>
                  <a:gd name="T21"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395">
                    <a:moveTo>
                      <a:pt x="278" y="341"/>
                    </a:moveTo>
                    <a:cubicBezTo>
                      <a:pt x="0" y="341"/>
                      <a:pt x="0" y="341"/>
                      <a:pt x="0" y="341"/>
                    </a:cubicBezTo>
                    <a:cubicBezTo>
                      <a:pt x="0" y="395"/>
                      <a:pt x="0" y="395"/>
                      <a:pt x="0" y="395"/>
                    </a:cubicBezTo>
                    <a:cubicBezTo>
                      <a:pt x="278" y="395"/>
                      <a:pt x="278" y="395"/>
                      <a:pt x="278" y="395"/>
                    </a:cubicBezTo>
                    <a:cubicBezTo>
                      <a:pt x="278" y="341"/>
                      <a:pt x="278" y="341"/>
                      <a:pt x="278" y="341"/>
                    </a:cubicBezTo>
                    <a:moveTo>
                      <a:pt x="22" y="0"/>
                    </a:moveTo>
                    <a:cubicBezTo>
                      <a:pt x="13" y="45"/>
                      <a:pt x="5" y="99"/>
                      <a:pt x="0" y="160"/>
                    </a:cubicBezTo>
                    <a:cubicBezTo>
                      <a:pt x="0" y="279"/>
                      <a:pt x="0" y="279"/>
                      <a:pt x="0" y="279"/>
                    </a:cubicBezTo>
                    <a:cubicBezTo>
                      <a:pt x="278" y="279"/>
                      <a:pt x="278" y="279"/>
                      <a:pt x="278" y="279"/>
                    </a:cubicBezTo>
                    <a:cubicBezTo>
                      <a:pt x="278" y="229"/>
                      <a:pt x="278" y="229"/>
                      <a:pt x="278" y="229"/>
                    </a:cubicBezTo>
                    <a:cubicBezTo>
                      <a:pt x="22" y="0"/>
                      <a:pt x="22" y="0"/>
                      <a:pt x="22" y="0"/>
                    </a:cubicBezTo>
                  </a:path>
                </a:pathLst>
              </a:custGeom>
              <a:solidFill>
                <a:srgbClr val="0C6126"/>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86" name="Freeform 185"/>
              <p:cNvSpPr>
                <a:spLocks/>
              </p:cNvSpPr>
              <p:nvPr/>
            </p:nvSpPr>
            <p:spPr bwMode="auto">
              <a:xfrm flipH="1">
                <a:off x="11267429" y="4709442"/>
                <a:ext cx="129480" cy="157803"/>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87" name="Freeform 186"/>
              <p:cNvSpPr>
                <a:spLocks/>
              </p:cNvSpPr>
              <p:nvPr/>
            </p:nvSpPr>
            <p:spPr bwMode="auto">
              <a:xfrm flipH="1">
                <a:off x="11194595" y="5051350"/>
                <a:ext cx="66764" cy="46533"/>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88" name="Freeform 187"/>
              <p:cNvSpPr>
                <a:spLocks/>
              </p:cNvSpPr>
              <p:nvPr/>
            </p:nvSpPr>
            <p:spPr bwMode="auto">
              <a:xfrm flipH="1">
                <a:off x="11160203" y="5051350"/>
                <a:ext cx="66764" cy="46533"/>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89" name="Freeform 188"/>
              <p:cNvSpPr>
                <a:spLocks/>
              </p:cNvSpPr>
              <p:nvPr/>
            </p:nvSpPr>
            <p:spPr bwMode="auto">
              <a:xfrm flipH="1">
                <a:off x="11297776" y="4865222"/>
                <a:ext cx="109249" cy="42486"/>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90" name="Freeform 189"/>
              <p:cNvSpPr>
                <a:spLocks/>
              </p:cNvSpPr>
              <p:nvPr/>
            </p:nvSpPr>
            <p:spPr bwMode="auto">
              <a:xfrm flipH="1">
                <a:off x="11297776" y="4865222"/>
                <a:ext cx="109249" cy="42486"/>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91" name="Freeform 190"/>
              <p:cNvSpPr>
                <a:spLocks/>
              </p:cNvSpPr>
              <p:nvPr/>
            </p:nvSpPr>
            <p:spPr bwMode="auto">
              <a:xfrm flipH="1">
                <a:off x="11297776" y="4907709"/>
                <a:ext cx="109249" cy="404625"/>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close/>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92" name="Freeform 191"/>
              <p:cNvSpPr>
                <a:spLocks/>
              </p:cNvSpPr>
              <p:nvPr/>
            </p:nvSpPr>
            <p:spPr bwMode="auto">
              <a:xfrm flipH="1">
                <a:off x="11297776" y="4907709"/>
                <a:ext cx="109249" cy="404625"/>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93" name="Freeform 192"/>
              <p:cNvSpPr>
                <a:spLocks/>
              </p:cNvSpPr>
              <p:nvPr/>
            </p:nvSpPr>
            <p:spPr bwMode="auto">
              <a:xfrm flipH="1">
                <a:off x="11326099" y="4907709"/>
                <a:ext cx="52601" cy="76879"/>
              </a:xfrm>
              <a:custGeom>
                <a:avLst/>
                <a:gdLst>
                  <a:gd name="T0" fmla="*/ 0 w 26"/>
                  <a:gd name="T1" fmla="*/ 24 h 38"/>
                  <a:gd name="T2" fmla="*/ 3 w 26"/>
                  <a:gd name="T3" fmla="*/ 38 h 38"/>
                  <a:gd name="T4" fmla="*/ 21 w 26"/>
                  <a:gd name="T5" fmla="*/ 38 h 38"/>
                  <a:gd name="T6" fmla="*/ 26 w 26"/>
                  <a:gd name="T7" fmla="*/ 18 h 38"/>
                  <a:gd name="T8" fmla="*/ 12 w 26"/>
                  <a:gd name="T9" fmla="*/ 0 h 38"/>
                  <a:gd name="T10" fmla="*/ 0 w 26"/>
                  <a:gd name="T11" fmla="*/ 24 h 38"/>
                </a:gdLst>
                <a:ahLst/>
                <a:cxnLst>
                  <a:cxn ang="0">
                    <a:pos x="T0" y="T1"/>
                  </a:cxn>
                  <a:cxn ang="0">
                    <a:pos x="T2" y="T3"/>
                  </a:cxn>
                  <a:cxn ang="0">
                    <a:pos x="T4" y="T5"/>
                  </a:cxn>
                  <a:cxn ang="0">
                    <a:pos x="T6" y="T7"/>
                  </a:cxn>
                  <a:cxn ang="0">
                    <a:pos x="T8" y="T9"/>
                  </a:cxn>
                  <a:cxn ang="0">
                    <a:pos x="T10" y="T11"/>
                  </a:cxn>
                </a:cxnLst>
                <a:rect l="0" t="0" r="r" b="b"/>
                <a:pathLst>
                  <a:path w="26" h="38">
                    <a:moveTo>
                      <a:pt x="0" y="24"/>
                    </a:moveTo>
                    <a:lnTo>
                      <a:pt x="3" y="38"/>
                    </a:lnTo>
                    <a:lnTo>
                      <a:pt x="21" y="38"/>
                    </a:lnTo>
                    <a:lnTo>
                      <a:pt x="26" y="18"/>
                    </a:lnTo>
                    <a:lnTo>
                      <a:pt x="12" y="0"/>
                    </a:lnTo>
                    <a:lnTo>
                      <a:pt x="0" y="24"/>
                    </a:lnTo>
                    <a:close/>
                  </a:path>
                </a:pathLst>
              </a:custGeom>
              <a:solidFill>
                <a:srgbClr val="15AEEF"/>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94" name="Freeform 193"/>
              <p:cNvSpPr>
                <a:spLocks/>
              </p:cNvSpPr>
              <p:nvPr/>
            </p:nvSpPr>
            <p:spPr bwMode="auto">
              <a:xfrm flipH="1">
                <a:off x="11320030" y="4984587"/>
                <a:ext cx="66764" cy="327747"/>
              </a:xfrm>
              <a:custGeom>
                <a:avLst/>
                <a:gdLst>
                  <a:gd name="T0" fmla="*/ 25 w 33"/>
                  <a:gd name="T1" fmla="*/ 0 h 162"/>
                  <a:gd name="T2" fmla="*/ 7 w 33"/>
                  <a:gd name="T3" fmla="*/ 0 h 162"/>
                  <a:gd name="T4" fmla="*/ 0 w 33"/>
                  <a:gd name="T5" fmla="*/ 40 h 162"/>
                  <a:gd name="T6" fmla="*/ 18 w 33"/>
                  <a:gd name="T7" fmla="*/ 162 h 162"/>
                  <a:gd name="T8" fmla="*/ 33 w 33"/>
                  <a:gd name="T9" fmla="*/ 47 h 162"/>
                  <a:gd name="T10" fmla="*/ 25 w 33"/>
                  <a:gd name="T11" fmla="*/ 0 h 162"/>
                </a:gdLst>
                <a:ahLst/>
                <a:cxnLst>
                  <a:cxn ang="0">
                    <a:pos x="T0" y="T1"/>
                  </a:cxn>
                  <a:cxn ang="0">
                    <a:pos x="T2" y="T3"/>
                  </a:cxn>
                  <a:cxn ang="0">
                    <a:pos x="T4" y="T5"/>
                  </a:cxn>
                  <a:cxn ang="0">
                    <a:pos x="T6" y="T7"/>
                  </a:cxn>
                  <a:cxn ang="0">
                    <a:pos x="T8" y="T9"/>
                  </a:cxn>
                  <a:cxn ang="0">
                    <a:pos x="T10" y="T11"/>
                  </a:cxn>
                </a:cxnLst>
                <a:rect l="0" t="0" r="r" b="b"/>
                <a:pathLst>
                  <a:path w="33" h="162">
                    <a:moveTo>
                      <a:pt x="25" y="0"/>
                    </a:moveTo>
                    <a:lnTo>
                      <a:pt x="7" y="0"/>
                    </a:lnTo>
                    <a:lnTo>
                      <a:pt x="0" y="40"/>
                    </a:lnTo>
                    <a:lnTo>
                      <a:pt x="18" y="162"/>
                    </a:lnTo>
                    <a:lnTo>
                      <a:pt x="33" y="47"/>
                    </a:lnTo>
                    <a:lnTo>
                      <a:pt x="25" y="0"/>
                    </a:lnTo>
                    <a:close/>
                  </a:path>
                </a:pathLst>
              </a:custGeom>
              <a:solidFill>
                <a:srgbClr val="15AEEF"/>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95" name="Freeform 194"/>
              <p:cNvSpPr>
                <a:spLocks/>
              </p:cNvSpPr>
              <p:nvPr/>
            </p:nvSpPr>
            <p:spPr bwMode="auto">
              <a:xfrm flipH="1">
                <a:off x="11352400" y="4865222"/>
                <a:ext cx="54625" cy="105202"/>
              </a:xfrm>
              <a:custGeom>
                <a:avLst/>
                <a:gdLst>
                  <a:gd name="T0" fmla="*/ 27 w 27"/>
                  <a:gd name="T1" fmla="*/ 21 h 52"/>
                  <a:gd name="T2" fmla="*/ 9 w 27"/>
                  <a:gd name="T3" fmla="*/ 52 h 52"/>
                  <a:gd name="T4" fmla="*/ 0 w 27"/>
                  <a:gd name="T5" fmla="*/ 21 h 52"/>
                  <a:gd name="T6" fmla="*/ 0 w 27"/>
                  <a:gd name="T7" fmla="*/ 0 h 52"/>
                  <a:gd name="T8" fmla="*/ 27 w 27"/>
                  <a:gd name="T9" fmla="*/ 21 h 52"/>
                </a:gdLst>
                <a:ahLst/>
                <a:cxnLst>
                  <a:cxn ang="0">
                    <a:pos x="T0" y="T1"/>
                  </a:cxn>
                  <a:cxn ang="0">
                    <a:pos x="T2" y="T3"/>
                  </a:cxn>
                  <a:cxn ang="0">
                    <a:pos x="T4" y="T5"/>
                  </a:cxn>
                  <a:cxn ang="0">
                    <a:pos x="T6" y="T7"/>
                  </a:cxn>
                  <a:cxn ang="0">
                    <a:pos x="T8" y="T9"/>
                  </a:cxn>
                </a:cxnLst>
                <a:rect l="0" t="0" r="r" b="b"/>
                <a:pathLst>
                  <a:path w="27" h="52">
                    <a:moveTo>
                      <a:pt x="27" y="21"/>
                    </a:moveTo>
                    <a:lnTo>
                      <a:pt x="9" y="52"/>
                    </a:lnTo>
                    <a:lnTo>
                      <a:pt x="0" y="21"/>
                    </a:lnTo>
                    <a:lnTo>
                      <a:pt x="0" y="0"/>
                    </a:lnTo>
                    <a:lnTo>
                      <a:pt x="2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96" name="Freeform 195"/>
              <p:cNvSpPr>
                <a:spLocks/>
              </p:cNvSpPr>
              <p:nvPr/>
            </p:nvSpPr>
            <p:spPr bwMode="auto">
              <a:xfrm flipH="1">
                <a:off x="11297776" y="4865222"/>
                <a:ext cx="56648" cy="105202"/>
              </a:xfrm>
              <a:custGeom>
                <a:avLst/>
                <a:gdLst>
                  <a:gd name="T0" fmla="*/ 0 w 28"/>
                  <a:gd name="T1" fmla="*/ 21 h 52"/>
                  <a:gd name="T2" fmla="*/ 20 w 28"/>
                  <a:gd name="T3" fmla="*/ 52 h 52"/>
                  <a:gd name="T4" fmla="*/ 28 w 28"/>
                  <a:gd name="T5" fmla="*/ 21 h 52"/>
                  <a:gd name="T6" fmla="*/ 28 w 28"/>
                  <a:gd name="T7" fmla="*/ 0 h 52"/>
                  <a:gd name="T8" fmla="*/ 0 w 28"/>
                  <a:gd name="T9" fmla="*/ 21 h 52"/>
                </a:gdLst>
                <a:ahLst/>
                <a:cxnLst>
                  <a:cxn ang="0">
                    <a:pos x="T0" y="T1"/>
                  </a:cxn>
                  <a:cxn ang="0">
                    <a:pos x="T2" y="T3"/>
                  </a:cxn>
                  <a:cxn ang="0">
                    <a:pos x="T4" y="T5"/>
                  </a:cxn>
                  <a:cxn ang="0">
                    <a:pos x="T6" y="T7"/>
                  </a:cxn>
                  <a:cxn ang="0">
                    <a:pos x="T8" y="T9"/>
                  </a:cxn>
                </a:cxnLst>
                <a:rect l="0" t="0" r="r" b="b"/>
                <a:pathLst>
                  <a:path w="28" h="52">
                    <a:moveTo>
                      <a:pt x="0" y="21"/>
                    </a:moveTo>
                    <a:lnTo>
                      <a:pt x="20" y="52"/>
                    </a:lnTo>
                    <a:lnTo>
                      <a:pt x="28" y="21"/>
                    </a:lnTo>
                    <a:lnTo>
                      <a:pt x="28"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grpSp>
            <p:nvGrpSpPr>
              <p:cNvPr id="197" name="Group 196"/>
              <p:cNvGrpSpPr/>
              <p:nvPr/>
            </p:nvGrpSpPr>
            <p:grpSpPr>
              <a:xfrm rot="19962258">
                <a:off x="11122965" y="4336494"/>
                <a:ext cx="439018" cy="430926"/>
                <a:chOff x="8635531" y="2114924"/>
                <a:chExt cx="232692" cy="228403"/>
              </a:xfrm>
            </p:grpSpPr>
            <p:sp>
              <p:nvSpPr>
                <p:cNvPr id="204" name="Freeform 203"/>
                <p:cNvSpPr>
                  <a:spLocks/>
                </p:cNvSpPr>
                <p:nvPr/>
              </p:nvSpPr>
              <p:spPr bwMode="auto">
                <a:xfrm flipH="1">
                  <a:off x="8641965" y="2194275"/>
                  <a:ext cx="49326" cy="71845"/>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205" name="Freeform 204"/>
                <p:cNvSpPr>
                  <a:spLocks/>
                </p:cNvSpPr>
                <p:nvPr/>
              </p:nvSpPr>
              <p:spPr bwMode="auto">
                <a:xfrm flipH="1">
                  <a:off x="8707376" y="2218939"/>
                  <a:ext cx="11796" cy="11796"/>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206" name="Freeform 205"/>
                <p:cNvSpPr>
                  <a:spLocks/>
                </p:cNvSpPr>
                <p:nvPr/>
              </p:nvSpPr>
              <p:spPr bwMode="auto">
                <a:xfrm flipH="1">
                  <a:off x="8641965" y="2194275"/>
                  <a:ext cx="49326" cy="71845"/>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207" name="Freeform 206"/>
                <p:cNvSpPr>
                  <a:spLocks/>
                </p:cNvSpPr>
                <p:nvPr/>
              </p:nvSpPr>
              <p:spPr bwMode="auto">
                <a:xfrm flipH="1">
                  <a:off x="8635531" y="2150311"/>
                  <a:ext cx="188727" cy="193016"/>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208" name="Freeform 207"/>
                <p:cNvSpPr>
                  <a:spLocks/>
                </p:cNvSpPr>
                <p:nvPr/>
              </p:nvSpPr>
              <p:spPr bwMode="auto">
                <a:xfrm flipH="1">
                  <a:off x="8707376" y="2218939"/>
                  <a:ext cx="11796" cy="11796"/>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209" name="Freeform 208"/>
                <p:cNvSpPr>
                  <a:spLocks/>
                </p:cNvSpPr>
                <p:nvPr/>
              </p:nvSpPr>
              <p:spPr bwMode="auto">
                <a:xfrm flipH="1">
                  <a:off x="8708448" y="2114924"/>
                  <a:ext cx="159775" cy="191945"/>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210" name="Freeform 209"/>
                <p:cNvSpPr>
                  <a:spLocks/>
                </p:cNvSpPr>
                <p:nvPr/>
              </p:nvSpPr>
              <p:spPr bwMode="auto">
                <a:xfrm flipH="1">
                  <a:off x="8748124" y="2226444"/>
                  <a:ext cx="43965" cy="57905"/>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211" name="Freeform 210"/>
                <p:cNvSpPr>
                  <a:spLocks/>
                </p:cNvSpPr>
                <p:nvPr/>
              </p:nvSpPr>
              <p:spPr bwMode="auto">
                <a:xfrm flipH="1">
                  <a:off x="8754558" y="2239312"/>
                  <a:ext cx="11796" cy="25735"/>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212" name="Freeform 211"/>
                <p:cNvSpPr>
                  <a:spLocks/>
                </p:cNvSpPr>
                <p:nvPr/>
              </p:nvSpPr>
              <p:spPr bwMode="auto">
                <a:xfrm flipH="1">
                  <a:off x="8754558" y="2239312"/>
                  <a:ext cx="21446" cy="26808"/>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grpSp>
          <p:grpSp>
            <p:nvGrpSpPr>
              <p:cNvPr id="198" name="Group 197"/>
              <p:cNvGrpSpPr/>
              <p:nvPr/>
            </p:nvGrpSpPr>
            <p:grpSpPr>
              <a:xfrm>
                <a:off x="11532458" y="4869269"/>
                <a:ext cx="224567" cy="914573"/>
                <a:chOff x="8840343" y="2375496"/>
                <a:chExt cx="119027" cy="484750"/>
              </a:xfrm>
            </p:grpSpPr>
            <p:sp>
              <p:nvSpPr>
                <p:cNvPr id="202" name="Freeform 201"/>
                <p:cNvSpPr>
                  <a:spLocks/>
                </p:cNvSpPr>
                <p:nvPr/>
              </p:nvSpPr>
              <p:spPr bwMode="auto">
                <a:xfrm rot="12997974" flipH="1">
                  <a:off x="8902538" y="2804486"/>
                  <a:ext cx="53615" cy="55760"/>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203" name="Freeform 202"/>
                <p:cNvSpPr>
                  <a:spLocks/>
                </p:cNvSpPr>
                <p:nvPr/>
              </p:nvSpPr>
              <p:spPr bwMode="auto">
                <a:xfrm flipH="1">
                  <a:off x="8840343" y="2375496"/>
                  <a:ext cx="119027" cy="458950"/>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1290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grpSp>
          <p:grpSp>
            <p:nvGrpSpPr>
              <p:cNvPr id="199" name="Group 198"/>
              <p:cNvGrpSpPr/>
              <p:nvPr/>
            </p:nvGrpSpPr>
            <p:grpSpPr>
              <a:xfrm flipH="1">
                <a:off x="11010490" y="4872303"/>
                <a:ext cx="224567" cy="909051"/>
                <a:chOff x="8840343" y="2375496"/>
                <a:chExt cx="119027" cy="481823"/>
              </a:xfrm>
            </p:grpSpPr>
            <p:sp>
              <p:nvSpPr>
                <p:cNvPr id="200" name="Freeform 199"/>
                <p:cNvSpPr>
                  <a:spLocks/>
                </p:cNvSpPr>
                <p:nvPr/>
              </p:nvSpPr>
              <p:spPr bwMode="auto">
                <a:xfrm rot="12871490" flipH="1">
                  <a:off x="8901455" y="2801559"/>
                  <a:ext cx="53615" cy="55760"/>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201" name="Freeform 200"/>
                <p:cNvSpPr>
                  <a:spLocks/>
                </p:cNvSpPr>
                <p:nvPr/>
              </p:nvSpPr>
              <p:spPr bwMode="auto">
                <a:xfrm flipH="1">
                  <a:off x="8840343" y="2375496"/>
                  <a:ext cx="119027" cy="458950"/>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1290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grpSp>
        </p:grpSp>
        <p:sp>
          <p:nvSpPr>
            <p:cNvPr id="215" name="Rectangle 214"/>
            <p:cNvSpPr/>
            <p:nvPr/>
          </p:nvSpPr>
          <p:spPr bwMode="auto">
            <a:xfrm>
              <a:off x="10146582" y="4746046"/>
              <a:ext cx="209569" cy="2105670"/>
            </a:xfrm>
            <a:prstGeom prst="rect">
              <a:avLst/>
            </a:prstGeom>
            <a:solidFill>
              <a:schemeClr val="accent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833236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Data Lake Store: </a:t>
            </a:r>
            <a:r>
              <a:rPr lang="en-US" dirty="0">
                <a:solidFill>
                  <a:schemeClr val="accent2"/>
                </a:solidFill>
              </a:rPr>
              <a:t>no scale limits</a:t>
            </a:r>
          </a:p>
        </p:txBody>
      </p:sp>
      <p:sp>
        <p:nvSpPr>
          <p:cNvPr id="12" name="Rectangle 11"/>
          <p:cNvSpPr/>
          <p:nvPr/>
        </p:nvSpPr>
        <p:spPr bwMode="auto">
          <a:xfrm>
            <a:off x="882" y="1287187"/>
            <a:ext cx="12434711" cy="4298616"/>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373041" rIns="93260" bIns="93260" numCol="1" spcCol="0" rtlCol="0" fromWordArt="0" anchor="t" anchorCtr="0" forceAA="0" compatLnSpc="1">
            <a:prstTxWarp prst="textNoShape">
              <a:avLst/>
            </a:prstTxWarp>
            <a:noAutofit/>
          </a:bodyPr>
          <a:lstStyle/>
          <a:p>
            <a:pPr marL="55039" lvl="1" defTabSz="950500" fontAlgn="base">
              <a:buClr>
                <a:srgbClr val="68217A">
                  <a:lumMod val="50000"/>
                </a:srgbClr>
              </a:buClr>
              <a:tabLst>
                <a:tab pos="671470" algn="l"/>
              </a:tabLst>
            </a:pPr>
            <a:r>
              <a:rPr lang="en-IN" sz="2448" kern="0" dirty="0">
                <a:solidFill>
                  <a:schemeClr val="accent2"/>
                </a:solidFill>
                <a:latin typeface="+mj-lt"/>
                <a:ea typeface="Segoe UI" pitchFamily="34" charset="0"/>
                <a:cs typeface="Segoe UI" pitchFamily="34" charset="0"/>
              </a:rPr>
              <a:t>Azure Data Lake Store integrates with </a:t>
            </a:r>
            <a:br>
              <a:rPr lang="en-IN" sz="2448" kern="0" dirty="0">
                <a:solidFill>
                  <a:schemeClr val="accent2"/>
                </a:solidFill>
                <a:latin typeface="+mj-lt"/>
                <a:ea typeface="Segoe UI" pitchFamily="34" charset="0"/>
                <a:cs typeface="Segoe UI" pitchFamily="34" charset="0"/>
              </a:rPr>
            </a:br>
            <a:r>
              <a:rPr lang="en-IN" sz="2448" kern="0" dirty="0">
                <a:solidFill>
                  <a:schemeClr val="accent2"/>
                </a:solidFill>
                <a:latin typeface="+mj-lt"/>
                <a:ea typeface="Segoe UI" pitchFamily="34" charset="0"/>
                <a:cs typeface="Segoe UI" pitchFamily="34" charset="0"/>
              </a:rPr>
              <a:t>Azure Active Directory (AAD) for:</a:t>
            </a:r>
          </a:p>
          <a:p>
            <a:pPr marL="466298" indent="-352962" defTabSz="932597" fontAlgn="base">
              <a:spcBef>
                <a:spcPts val="204"/>
              </a:spcBef>
              <a:spcAft>
                <a:spcPts val="306"/>
              </a:spcAft>
              <a:buClr>
                <a:srgbClr val="50B347"/>
              </a:buClr>
              <a:buSzPct val="100000"/>
              <a:buBlip>
                <a:blip r:embed="rId3"/>
              </a:buBlip>
              <a:tabLst>
                <a:tab pos="671470" algn="l"/>
              </a:tabLst>
            </a:pPr>
            <a:r>
              <a:rPr lang="en-GB" sz="2040" kern="0" dirty="0">
                <a:solidFill>
                  <a:srgbClr val="505050"/>
                </a:solidFill>
                <a:latin typeface="Segoe UI Light" panose="020B0502040204020203" pitchFamily="34" charset="0"/>
                <a:ea typeface="Segoe UI" pitchFamily="34" charset="0"/>
                <a:cs typeface="Segoe UI Light" panose="020B0502040204020203" pitchFamily="34" charset="0"/>
              </a:rPr>
              <a:t>Amount of data stored</a:t>
            </a:r>
          </a:p>
          <a:p>
            <a:pPr marL="466298" indent="-352962" defTabSz="932597" fontAlgn="base">
              <a:spcBef>
                <a:spcPts val="204"/>
              </a:spcBef>
              <a:spcAft>
                <a:spcPts val="306"/>
              </a:spcAft>
              <a:buClr>
                <a:srgbClr val="50B347"/>
              </a:buClr>
              <a:buSzPct val="100000"/>
              <a:buBlip>
                <a:blip r:embed="rId3"/>
              </a:buBlip>
              <a:tabLst>
                <a:tab pos="671470" algn="l"/>
              </a:tabLst>
            </a:pPr>
            <a:r>
              <a:rPr lang="en-GB" sz="2040" kern="0" dirty="0">
                <a:solidFill>
                  <a:srgbClr val="505050"/>
                </a:solidFill>
                <a:latin typeface="Segoe UI Light" panose="020B0502040204020203" pitchFamily="34" charset="0"/>
                <a:ea typeface="Segoe UI" pitchFamily="34" charset="0"/>
                <a:cs typeface="Segoe UI Light" panose="020B0502040204020203" pitchFamily="34" charset="0"/>
              </a:rPr>
              <a:t>How long data can be stored</a:t>
            </a:r>
          </a:p>
          <a:p>
            <a:pPr marL="466298" indent="-352962" defTabSz="932597" fontAlgn="base">
              <a:spcBef>
                <a:spcPts val="204"/>
              </a:spcBef>
              <a:spcAft>
                <a:spcPts val="306"/>
              </a:spcAft>
              <a:buClr>
                <a:srgbClr val="50B347"/>
              </a:buClr>
              <a:buSzPct val="100000"/>
              <a:buBlip>
                <a:blip r:embed="rId3"/>
              </a:buBlip>
              <a:tabLst>
                <a:tab pos="671470" algn="l"/>
              </a:tabLst>
            </a:pPr>
            <a:r>
              <a:rPr lang="en-GB" sz="2040" kern="0" dirty="0">
                <a:solidFill>
                  <a:srgbClr val="505050"/>
                </a:solidFill>
                <a:latin typeface="Segoe UI Light" panose="020B0502040204020203" pitchFamily="34" charset="0"/>
                <a:ea typeface="Segoe UI" pitchFamily="34" charset="0"/>
                <a:cs typeface="Segoe UI Light" panose="020B0502040204020203" pitchFamily="34" charset="0"/>
              </a:rPr>
              <a:t>Number of files</a:t>
            </a:r>
          </a:p>
          <a:p>
            <a:pPr marL="466298" indent="-352962" defTabSz="932597" fontAlgn="base">
              <a:spcBef>
                <a:spcPts val="204"/>
              </a:spcBef>
              <a:spcAft>
                <a:spcPts val="306"/>
              </a:spcAft>
              <a:buClr>
                <a:srgbClr val="50B347"/>
              </a:buClr>
              <a:buSzPct val="100000"/>
              <a:buBlip>
                <a:blip r:embed="rId3"/>
              </a:buBlip>
              <a:tabLst>
                <a:tab pos="671470" algn="l"/>
              </a:tabLst>
            </a:pPr>
            <a:r>
              <a:rPr lang="en-GB" sz="2040" kern="0" dirty="0">
                <a:solidFill>
                  <a:srgbClr val="505050"/>
                </a:solidFill>
                <a:latin typeface="Segoe UI Light" panose="020B0502040204020203" pitchFamily="34" charset="0"/>
                <a:ea typeface="Segoe UI" pitchFamily="34" charset="0"/>
                <a:cs typeface="Segoe UI Light" panose="020B0502040204020203" pitchFamily="34" charset="0"/>
              </a:rPr>
              <a:t>Size of the individual files</a:t>
            </a:r>
          </a:p>
          <a:p>
            <a:pPr marL="466298" indent="-352962" defTabSz="932597" fontAlgn="base">
              <a:spcBef>
                <a:spcPts val="204"/>
              </a:spcBef>
              <a:spcAft>
                <a:spcPts val="306"/>
              </a:spcAft>
              <a:buClr>
                <a:srgbClr val="50B347"/>
              </a:buClr>
              <a:buSzPct val="100000"/>
              <a:buBlip>
                <a:blip r:embed="rId3"/>
              </a:buBlip>
              <a:tabLst>
                <a:tab pos="671470" algn="l"/>
              </a:tabLst>
            </a:pPr>
            <a:r>
              <a:rPr lang="en-GB" sz="2040" kern="0" dirty="0">
                <a:solidFill>
                  <a:srgbClr val="505050"/>
                </a:solidFill>
                <a:latin typeface="Segoe UI Light" panose="020B0502040204020203" pitchFamily="34" charset="0"/>
                <a:ea typeface="Segoe UI" pitchFamily="34" charset="0"/>
                <a:cs typeface="Segoe UI Light" panose="020B0502040204020203" pitchFamily="34" charset="0"/>
              </a:rPr>
              <a:t>Ingestion throughput</a:t>
            </a:r>
          </a:p>
        </p:txBody>
      </p:sp>
      <p:sp>
        <p:nvSpPr>
          <p:cNvPr id="5" name="Slide Number Placeholder 4"/>
          <p:cNvSpPr>
            <a:spLocks noGrp="1"/>
          </p:cNvSpPr>
          <p:nvPr>
            <p:ph type="sldNum" sz="quarter" idx="11"/>
          </p:nvPr>
        </p:nvSpPr>
        <p:spPr/>
        <p:txBody>
          <a:bodyPr/>
          <a:lstStyle/>
          <a:p>
            <a:pPr defTabSz="932597" fontAlgn="auto">
              <a:spcBef>
                <a:spcPts val="0"/>
              </a:spcBef>
              <a:spcAft>
                <a:spcPts val="0"/>
              </a:spcAft>
              <a:defRPr/>
            </a:pPr>
            <a:fld id="{F8A0AC42-AA1D-4944-8D96-660DE70C7E1B}" type="slidenum">
              <a:rPr lang="en-US" sz="1836" kern="0">
                <a:solidFill>
                  <a:sysClr val="windowText" lastClr="000000"/>
                </a:solidFill>
              </a:rPr>
              <a:pPr defTabSz="932597" fontAlgn="auto">
                <a:spcBef>
                  <a:spcPts val="0"/>
                </a:spcBef>
                <a:spcAft>
                  <a:spcPts val="0"/>
                </a:spcAft>
                <a:defRPr/>
              </a:pPr>
              <a:t>12</a:t>
            </a:fld>
            <a:endParaRPr lang="en-US" sz="1836" kern="0" dirty="0">
              <a:solidFill>
                <a:sysClr val="windowText" lastClr="00000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3914" y="2130766"/>
            <a:ext cx="3716763" cy="2915109"/>
          </a:xfrm>
          <a:prstGeom prst="rect">
            <a:avLst/>
          </a:prstGeom>
        </p:spPr>
      </p:pic>
      <p:sp>
        <p:nvSpPr>
          <p:cNvPr id="6" name="Rectangle 5"/>
          <p:cNvSpPr/>
          <p:nvPr/>
        </p:nvSpPr>
        <p:spPr>
          <a:xfrm>
            <a:off x="5637924" y="2175753"/>
            <a:ext cx="3528145" cy="1438856"/>
          </a:xfrm>
          <a:prstGeom prst="rect">
            <a:avLst/>
          </a:prstGeom>
        </p:spPr>
        <p:txBody>
          <a:bodyPr wrap="none">
            <a:spAutoFit/>
          </a:bodyPr>
          <a:lstStyle/>
          <a:p>
            <a:pPr marL="55039" lvl="1" defTabSz="950500" fontAlgn="base">
              <a:spcBef>
                <a:spcPts val="612"/>
              </a:spcBef>
              <a:spcAft>
                <a:spcPts val="612"/>
              </a:spcAft>
              <a:buClr>
                <a:srgbClr val="68217A">
                  <a:lumMod val="50000"/>
                </a:srgbClr>
              </a:buClr>
              <a:tabLst>
                <a:tab pos="671470" algn="l"/>
              </a:tabLst>
            </a:pPr>
            <a:r>
              <a:rPr lang="en-GB" sz="2856" kern="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Seamlessly scales </a:t>
            </a:r>
            <a:br>
              <a:rPr lang="en-GB" sz="2856" kern="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br>
            <a:r>
              <a:rPr lang="en-GB" sz="2856" kern="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from a few KBs </a:t>
            </a:r>
            <a:br>
              <a:rPr lang="en-GB" sz="2856" kern="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br>
            <a:r>
              <a:rPr lang="en-GB" sz="2856" kern="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to several PBs</a:t>
            </a:r>
          </a:p>
        </p:txBody>
      </p:sp>
    </p:spTree>
    <p:extLst>
      <p:ext uri="{BB962C8B-B14F-4D97-AF65-F5344CB8AC3E}">
        <p14:creationId xmlns:p14="http://schemas.microsoft.com/office/powerpoint/2010/main" val="172512748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1000"/>
                                        <p:tgtEl>
                                          <p:spTgt spid="12">
                                            <p:txEl>
                                              <p:pRg st="0" end="0"/>
                                            </p:txEl>
                                          </p:spTgt>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wipe(left)">
                                      <p:cBhvr>
                                        <p:cTn id="14" dur="750"/>
                                        <p:tgtEl>
                                          <p:spTgt spid="12">
                                            <p:txEl>
                                              <p:pRg st="1" end="1"/>
                                            </p:txEl>
                                          </p:spTgt>
                                        </p:tgtEl>
                                      </p:cBhvr>
                                    </p:animEffect>
                                  </p:childTnLst>
                                </p:cTn>
                              </p:par>
                            </p:childTnLst>
                          </p:cTn>
                        </p:par>
                        <p:par>
                          <p:cTn id="15" fill="hold">
                            <p:stCondLst>
                              <p:cond delay="1750"/>
                            </p:stCondLst>
                            <p:childTnLst>
                              <p:par>
                                <p:cTn id="16" presetID="22" presetClass="entr" presetSubtype="8" fill="hold" nodeType="after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wipe(left)">
                                      <p:cBhvr>
                                        <p:cTn id="18" dur="750"/>
                                        <p:tgtEl>
                                          <p:spTgt spid="12">
                                            <p:txEl>
                                              <p:pRg st="2" end="2"/>
                                            </p:txEl>
                                          </p:spTgt>
                                        </p:tgtEl>
                                      </p:cBhvr>
                                    </p:animEffect>
                                  </p:childTnLst>
                                </p:cTn>
                              </p:par>
                            </p:childTnLst>
                          </p:cTn>
                        </p:par>
                        <p:par>
                          <p:cTn id="19" fill="hold">
                            <p:stCondLst>
                              <p:cond delay="2500"/>
                            </p:stCondLst>
                            <p:childTnLst>
                              <p:par>
                                <p:cTn id="20" presetID="22" presetClass="entr" presetSubtype="8" fill="hold" nodeType="after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wipe(left)">
                                      <p:cBhvr>
                                        <p:cTn id="22" dur="750"/>
                                        <p:tgtEl>
                                          <p:spTgt spid="12">
                                            <p:txEl>
                                              <p:pRg st="3" end="3"/>
                                            </p:txEl>
                                          </p:spTgt>
                                        </p:tgtEl>
                                      </p:cBhvr>
                                    </p:animEffect>
                                  </p:childTnLst>
                                </p:cTn>
                              </p:par>
                            </p:childTnLst>
                          </p:cTn>
                        </p:par>
                        <p:par>
                          <p:cTn id="23" fill="hold">
                            <p:stCondLst>
                              <p:cond delay="3250"/>
                            </p:stCondLst>
                            <p:childTnLst>
                              <p:par>
                                <p:cTn id="24" presetID="22" presetClass="entr" presetSubtype="8" fill="hold" nodeType="afterEffect">
                                  <p:stCondLst>
                                    <p:cond delay="0"/>
                                  </p:stCondLst>
                                  <p:childTnLst>
                                    <p:set>
                                      <p:cBhvr>
                                        <p:cTn id="25" dur="1" fill="hold">
                                          <p:stCondLst>
                                            <p:cond delay="0"/>
                                          </p:stCondLst>
                                        </p:cTn>
                                        <p:tgtEl>
                                          <p:spTgt spid="12">
                                            <p:txEl>
                                              <p:pRg st="4" end="4"/>
                                            </p:txEl>
                                          </p:spTgt>
                                        </p:tgtEl>
                                        <p:attrNameLst>
                                          <p:attrName>style.visibility</p:attrName>
                                        </p:attrNameLst>
                                      </p:cBhvr>
                                      <p:to>
                                        <p:strVal val="visible"/>
                                      </p:to>
                                    </p:set>
                                    <p:animEffect transition="in" filter="wipe(left)">
                                      <p:cBhvr>
                                        <p:cTn id="26" dur="750"/>
                                        <p:tgtEl>
                                          <p:spTgt spid="12">
                                            <p:txEl>
                                              <p:pRg st="4" end="4"/>
                                            </p:txEl>
                                          </p:spTgt>
                                        </p:tgtEl>
                                      </p:cBhvr>
                                    </p:animEffect>
                                  </p:childTnLst>
                                </p:cTn>
                              </p:par>
                            </p:childTnLst>
                          </p:cTn>
                        </p:par>
                        <p:par>
                          <p:cTn id="27" fill="hold">
                            <p:stCondLst>
                              <p:cond delay="4000"/>
                            </p:stCondLst>
                            <p:childTnLst>
                              <p:par>
                                <p:cTn id="28" presetID="22" presetClass="entr" presetSubtype="8" fill="hold" nodeType="afterEffect">
                                  <p:stCondLst>
                                    <p:cond delay="0"/>
                                  </p:stCondLst>
                                  <p:childTnLst>
                                    <p:set>
                                      <p:cBhvr>
                                        <p:cTn id="29" dur="1" fill="hold">
                                          <p:stCondLst>
                                            <p:cond delay="0"/>
                                          </p:stCondLst>
                                        </p:cTn>
                                        <p:tgtEl>
                                          <p:spTgt spid="12">
                                            <p:txEl>
                                              <p:pRg st="5" end="5"/>
                                            </p:txEl>
                                          </p:spTgt>
                                        </p:tgtEl>
                                        <p:attrNameLst>
                                          <p:attrName>style.visibility</p:attrName>
                                        </p:attrNameLst>
                                      </p:cBhvr>
                                      <p:to>
                                        <p:strVal val="visible"/>
                                      </p:to>
                                    </p:set>
                                    <p:animEffect transition="in" filter="wipe(left)">
                                      <p:cBhvr>
                                        <p:cTn id="30" dur="75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ADL Store Unlimited Scale – How it works</a:t>
            </a:r>
          </a:p>
        </p:txBody>
      </p:sp>
      <p:sp>
        <p:nvSpPr>
          <p:cNvPr id="12" name="Rectangle 11"/>
          <p:cNvSpPr/>
          <p:nvPr/>
        </p:nvSpPr>
        <p:spPr bwMode="auto">
          <a:xfrm>
            <a:off x="882" y="1274644"/>
            <a:ext cx="12434711" cy="4703834"/>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466302" rIns="5875401" bIns="93260" numCol="1" spcCol="0" rtlCol="0" fromWordArt="0" anchor="t" anchorCtr="0" forceAA="0" compatLnSpc="1">
            <a:prstTxWarp prst="textNoShape">
              <a:avLst/>
            </a:prstTxWarp>
            <a:noAutofit/>
          </a:bodyPr>
          <a:lstStyle/>
          <a:p>
            <a:pPr marL="354387" indent="-298431" defTabSz="932597" fontAlgn="base">
              <a:spcBef>
                <a:spcPts val="612"/>
              </a:spcBef>
              <a:spcAft>
                <a:spcPts val="612"/>
              </a:spcAft>
              <a:buClr>
                <a:srgbClr val="50B347"/>
              </a:buClr>
              <a:buSzPct val="100000"/>
              <a:buBlip>
                <a:blip r:embed="rId3"/>
              </a:buBlip>
              <a:tabLst>
                <a:tab pos="671470" algn="l"/>
              </a:tabLst>
            </a:pPr>
            <a:r>
              <a:rPr lang="en-GB" sz="2244" kern="0" dirty="0">
                <a:solidFill>
                  <a:srgbClr val="505050"/>
                </a:solidFill>
                <a:ea typeface="Segoe UI" pitchFamily="34" charset="0"/>
                <a:cs typeface="Segoe UI" pitchFamily="34" charset="0"/>
              </a:rPr>
              <a:t>Each file in ADL Store is sliced into blocks</a:t>
            </a:r>
          </a:p>
          <a:p>
            <a:pPr marL="354387" indent="-298431" defTabSz="932597" fontAlgn="base">
              <a:spcBef>
                <a:spcPts val="612"/>
              </a:spcBef>
              <a:spcAft>
                <a:spcPts val="612"/>
              </a:spcAft>
              <a:buClr>
                <a:srgbClr val="50B347"/>
              </a:buClr>
              <a:buSzPct val="100000"/>
              <a:buBlip>
                <a:blip r:embed="rId3"/>
              </a:buBlip>
              <a:tabLst>
                <a:tab pos="671470" algn="l"/>
              </a:tabLst>
            </a:pPr>
            <a:r>
              <a:rPr lang="en-GB" sz="2244" kern="0" dirty="0">
                <a:solidFill>
                  <a:srgbClr val="505050"/>
                </a:solidFill>
                <a:ea typeface="Segoe UI" pitchFamily="34" charset="0"/>
                <a:cs typeface="Segoe UI" pitchFamily="34" charset="0"/>
              </a:rPr>
              <a:t>Blocks are distributed across multiple data nodes in the backend storage system</a:t>
            </a:r>
          </a:p>
          <a:p>
            <a:pPr marL="354387" indent="-298431" defTabSz="932597" fontAlgn="base">
              <a:spcBef>
                <a:spcPts val="612"/>
              </a:spcBef>
              <a:spcAft>
                <a:spcPts val="612"/>
              </a:spcAft>
              <a:buClr>
                <a:srgbClr val="50B347"/>
              </a:buClr>
              <a:buSzPct val="100000"/>
              <a:buBlip>
                <a:blip r:embed="rId3"/>
              </a:buBlip>
              <a:tabLst>
                <a:tab pos="671470" algn="l"/>
              </a:tabLst>
            </a:pPr>
            <a:r>
              <a:rPr lang="en-GB" sz="2244" kern="0" dirty="0">
                <a:solidFill>
                  <a:srgbClr val="505050"/>
                </a:solidFill>
                <a:ea typeface="Segoe UI" pitchFamily="34" charset="0"/>
                <a:cs typeface="Segoe UI" pitchFamily="34" charset="0"/>
              </a:rPr>
              <a:t>With sufficient number of backend storage data nodes, files of any size can be stored</a:t>
            </a:r>
          </a:p>
          <a:p>
            <a:pPr marL="354387" indent="-298431" defTabSz="932597" fontAlgn="base">
              <a:spcBef>
                <a:spcPts val="612"/>
              </a:spcBef>
              <a:spcAft>
                <a:spcPts val="612"/>
              </a:spcAft>
              <a:buClr>
                <a:srgbClr val="50B347"/>
              </a:buClr>
              <a:buSzPct val="100000"/>
              <a:buBlip>
                <a:blip r:embed="rId3"/>
              </a:buBlip>
              <a:tabLst>
                <a:tab pos="671470" algn="l"/>
              </a:tabLst>
            </a:pPr>
            <a:r>
              <a:rPr lang="en-GB" sz="2244" kern="0" dirty="0">
                <a:solidFill>
                  <a:srgbClr val="505050"/>
                </a:solidFill>
                <a:ea typeface="Segoe UI" pitchFamily="34" charset="0"/>
                <a:cs typeface="Segoe UI" pitchFamily="34" charset="0"/>
              </a:rPr>
              <a:t>Backend storage runs in the Azure cloud which has virtually unlimited resources</a:t>
            </a:r>
          </a:p>
          <a:p>
            <a:pPr marL="354387" indent="-298431" defTabSz="932597" fontAlgn="base">
              <a:spcBef>
                <a:spcPts val="612"/>
              </a:spcBef>
              <a:spcAft>
                <a:spcPts val="612"/>
              </a:spcAft>
              <a:buClr>
                <a:srgbClr val="50B347"/>
              </a:buClr>
              <a:buSzPct val="100000"/>
              <a:buBlip>
                <a:blip r:embed="rId3"/>
              </a:buBlip>
              <a:tabLst>
                <a:tab pos="671470" algn="l"/>
              </a:tabLst>
            </a:pPr>
            <a:r>
              <a:rPr lang="en-GB" sz="2244" kern="0" dirty="0">
                <a:solidFill>
                  <a:srgbClr val="505050"/>
                </a:solidFill>
                <a:ea typeface="Segoe UI" pitchFamily="34" charset="0"/>
                <a:cs typeface="Segoe UI" pitchFamily="34" charset="0"/>
              </a:rPr>
              <a:t>Metadata is stored about each file</a:t>
            </a:r>
            <a:br>
              <a:rPr lang="en-GB" sz="2244" kern="0" dirty="0">
                <a:solidFill>
                  <a:srgbClr val="505050"/>
                </a:solidFill>
                <a:ea typeface="Segoe UI" pitchFamily="34" charset="0"/>
                <a:cs typeface="Segoe UI" pitchFamily="34" charset="0"/>
              </a:rPr>
            </a:br>
            <a:r>
              <a:rPr lang="en-GB" sz="2244" kern="0" dirty="0">
                <a:solidFill>
                  <a:srgbClr val="505050"/>
                </a:solidFill>
                <a:ea typeface="Segoe UI" pitchFamily="34" charset="0"/>
                <a:cs typeface="Segoe UI" pitchFamily="34" charset="0"/>
              </a:rPr>
              <a:t>No limit to metadata either.</a:t>
            </a:r>
          </a:p>
        </p:txBody>
      </p:sp>
      <p:sp>
        <p:nvSpPr>
          <p:cNvPr id="4" name="Slide Number Placeholder 3"/>
          <p:cNvSpPr>
            <a:spLocks noGrp="1"/>
          </p:cNvSpPr>
          <p:nvPr>
            <p:ph type="sldNum" sz="quarter" idx="11"/>
          </p:nvPr>
        </p:nvSpPr>
        <p:spPr/>
        <p:txBody>
          <a:bodyPr/>
          <a:lstStyle/>
          <a:p>
            <a:pPr defTabSz="932597" fontAlgn="auto">
              <a:spcBef>
                <a:spcPts val="0"/>
              </a:spcBef>
              <a:spcAft>
                <a:spcPts val="0"/>
              </a:spcAft>
              <a:defRPr/>
            </a:pPr>
            <a:fld id="{F8A0AC42-AA1D-4944-8D96-660DE70C7E1B}" type="slidenum">
              <a:rPr lang="en-US" sz="1836" kern="0">
                <a:solidFill>
                  <a:sysClr val="windowText" lastClr="000000"/>
                </a:solidFill>
              </a:rPr>
              <a:pPr defTabSz="932597" fontAlgn="auto">
                <a:spcBef>
                  <a:spcPts val="0"/>
                </a:spcBef>
                <a:spcAft>
                  <a:spcPts val="0"/>
                </a:spcAft>
                <a:defRPr/>
              </a:pPr>
              <a:t>13</a:t>
            </a:fld>
            <a:endParaRPr lang="en-US" sz="1836" kern="0" dirty="0">
              <a:solidFill>
                <a:sysClr val="windowText" lastClr="000000"/>
              </a:solidFill>
            </a:endParaRPr>
          </a:p>
        </p:txBody>
      </p:sp>
      <p:grpSp>
        <p:nvGrpSpPr>
          <p:cNvPr id="7" name="Group 6"/>
          <p:cNvGrpSpPr/>
          <p:nvPr/>
        </p:nvGrpSpPr>
        <p:grpSpPr>
          <a:xfrm>
            <a:off x="7320135" y="2296410"/>
            <a:ext cx="3609844" cy="1093051"/>
            <a:chOff x="7176390" y="2251587"/>
            <a:chExt cx="3539384" cy="1071716"/>
          </a:xfrm>
        </p:grpSpPr>
        <p:sp>
          <p:nvSpPr>
            <p:cNvPr id="69" name="Rectangle 68"/>
            <p:cNvSpPr/>
            <p:nvPr/>
          </p:nvSpPr>
          <p:spPr bwMode="auto">
            <a:xfrm>
              <a:off x="7176390" y="2251587"/>
              <a:ext cx="3539384" cy="1071716"/>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t" anchorCtr="0" compatLnSpc="1">
              <a:prstTxWarp prst="textNoShape">
                <a:avLst/>
              </a:prstTxWarp>
              <a:noAutofit/>
            </a:bodyPr>
            <a:lstStyle/>
            <a:p>
              <a:pPr algn="ctr" defTabSz="932597">
                <a:lnSpc>
                  <a:spcPct val="90000"/>
                </a:lnSpc>
                <a:spcAft>
                  <a:spcPts val="612"/>
                </a:spcAft>
              </a:pPr>
              <a:r>
                <a:rPr lang="en-US" sz="1632" kern="0" dirty="0">
                  <a:solidFill>
                    <a:schemeClr val="bg1"/>
                  </a:solidFill>
                </a:rPr>
                <a:t>Azure Data Lake Store file</a:t>
              </a:r>
            </a:p>
          </p:txBody>
        </p:sp>
        <p:sp>
          <p:nvSpPr>
            <p:cNvPr id="73" name="TextBox 72"/>
            <p:cNvSpPr txBox="1"/>
            <p:nvPr/>
          </p:nvSpPr>
          <p:spPr>
            <a:xfrm>
              <a:off x="9433326" y="2894176"/>
              <a:ext cx="94578" cy="153964"/>
            </a:xfrm>
            <a:prstGeom prst="rect">
              <a:avLst/>
            </a:prstGeom>
            <a:noFill/>
            <a:ln>
              <a:noFill/>
            </a:ln>
          </p:spPr>
          <p:txBody>
            <a:bodyPr wrap="none" lIns="0" tIns="0" rIns="0" bIns="0" rtlCol="0">
              <a:noAutofit/>
            </a:bodyPr>
            <a:lstStyle/>
            <a:p>
              <a:pPr defTabSz="951304">
                <a:lnSpc>
                  <a:spcPct val="90000"/>
                </a:lnSpc>
                <a:spcAft>
                  <a:spcPts val="612"/>
                </a:spcAft>
                <a:defRPr/>
              </a:pPr>
              <a:r>
                <a:rPr lang="en-US" sz="1020" kern="0" dirty="0">
                  <a:solidFill>
                    <a:srgbClr val="FFFFFF"/>
                  </a:solidFill>
                </a:rPr>
                <a:t>…</a:t>
              </a:r>
            </a:p>
          </p:txBody>
        </p:sp>
        <p:grpSp>
          <p:nvGrpSpPr>
            <p:cNvPr id="6" name="Group 5"/>
            <p:cNvGrpSpPr/>
            <p:nvPr/>
          </p:nvGrpSpPr>
          <p:grpSpPr>
            <a:xfrm>
              <a:off x="7323223" y="2668529"/>
              <a:ext cx="813348" cy="585287"/>
              <a:chOff x="7230343" y="2865889"/>
              <a:chExt cx="565425" cy="406881"/>
            </a:xfrm>
          </p:grpSpPr>
          <p:pic>
            <p:nvPicPr>
              <p:cNvPr id="44"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2" name="Rectangle 1"/>
              <p:cNvSpPr/>
              <p:nvPr/>
            </p:nvSpPr>
            <p:spPr>
              <a:xfrm>
                <a:off x="7261486" y="3017337"/>
                <a:ext cx="425309" cy="137348"/>
              </a:xfrm>
              <a:prstGeom prst="rect">
                <a:avLst/>
              </a:prstGeom>
              <a:solidFill>
                <a:schemeClr val="bg1"/>
              </a:solidFill>
            </p:spPr>
            <p:txBody>
              <a:bodyPr wrap="square" lIns="0" tIns="0" rIns="0" bIns="0">
                <a:no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1 </a:t>
                </a:r>
              </a:p>
            </p:txBody>
          </p:sp>
          <p:pic>
            <p:nvPicPr>
              <p:cNvPr id="78"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5" y="2865889"/>
                <a:ext cx="557784" cy="135502"/>
              </a:xfrm>
              <a:prstGeom prst="rect">
                <a:avLst/>
              </a:prstGeom>
              <a:noFill/>
            </p:spPr>
          </p:pic>
        </p:grpSp>
        <p:grpSp>
          <p:nvGrpSpPr>
            <p:cNvPr id="79" name="Group 78"/>
            <p:cNvGrpSpPr/>
            <p:nvPr/>
          </p:nvGrpSpPr>
          <p:grpSpPr>
            <a:xfrm>
              <a:off x="8368499" y="2668529"/>
              <a:ext cx="813348" cy="585287"/>
              <a:chOff x="7230343" y="2865889"/>
              <a:chExt cx="565425" cy="406881"/>
            </a:xfrm>
          </p:grpSpPr>
          <p:pic>
            <p:nvPicPr>
              <p:cNvPr id="81"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82" name="Rectangle 81"/>
              <p:cNvSpPr/>
              <p:nvPr/>
            </p:nvSpPr>
            <p:spPr>
              <a:xfrm>
                <a:off x="7261486" y="3017338"/>
                <a:ext cx="425309" cy="137348"/>
              </a:xfrm>
              <a:prstGeom prst="rect">
                <a:avLst/>
              </a:prstGeom>
              <a:solidFill>
                <a:schemeClr val="bg1"/>
              </a:solidFill>
            </p:spPr>
            <p:txBody>
              <a:bodyPr wrap="square" lIns="0" tIns="0" rIns="0" bIns="0">
                <a:no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2 </a:t>
                </a:r>
              </a:p>
            </p:txBody>
          </p:sp>
          <p:pic>
            <p:nvPicPr>
              <p:cNvPr id="83"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7" y="2865889"/>
                <a:ext cx="557784" cy="135502"/>
              </a:xfrm>
              <a:prstGeom prst="rect">
                <a:avLst/>
              </a:prstGeom>
              <a:noFill/>
            </p:spPr>
          </p:pic>
        </p:grpSp>
        <p:grpSp>
          <p:nvGrpSpPr>
            <p:cNvPr id="84" name="Group 83"/>
            <p:cNvGrpSpPr/>
            <p:nvPr/>
          </p:nvGrpSpPr>
          <p:grpSpPr>
            <a:xfrm>
              <a:off x="9715165" y="2668529"/>
              <a:ext cx="813348" cy="585287"/>
              <a:chOff x="7230343" y="2865889"/>
              <a:chExt cx="565425" cy="406881"/>
            </a:xfrm>
          </p:grpSpPr>
          <p:pic>
            <p:nvPicPr>
              <p:cNvPr id="85"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90" name="Rectangle 89"/>
              <p:cNvSpPr/>
              <p:nvPr/>
            </p:nvSpPr>
            <p:spPr>
              <a:xfrm>
                <a:off x="7261486" y="3017338"/>
                <a:ext cx="425309" cy="137348"/>
              </a:xfrm>
              <a:prstGeom prst="rect">
                <a:avLst/>
              </a:prstGeom>
              <a:solidFill>
                <a:schemeClr val="bg1"/>
              </a:solidFill>
            </p:spPr>
            <p:txBody>
              <a:bodyPr wrap="square" lIns="0" tIns="0" rIns="0" bIns="0">
                <a:no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2 </a:t>
                </a:r>
              </a:p>
            </p:txBody>
          </p:sp>
          <p:pic>
            <p:nvPicPr>
              <p:cNvPr id="91"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5" y="2865889"/>
                <a:ext cx="557784" cy="135502"/>
              </a:xfrm>
              <a:prstGeom prst="rect">
                <a:avLst/>
              </a:prstGeom>
              <a:noFill/>
            </p:spPr>
          </p:pic>
        </p:grpSp>
      </p:grpSp>
      <p:grpSp>
        <p:nvGrpSpPr>
          <p:cNvPr id="9" name="Group 8"/>
          <p:cNvGrpSpPr/>
          <p:nvPr/>
        </p:nvGrpSpPr>
        <p:grpSpPr>
          <a:xfrm>
            <a:off x="6369039" y="3830693"/>
            <a:ext cx="5512038" cy="1637882"/>
            <a:chOff x="6243858" y="3755923"/>
            <a:chExt cx="5404449" cy="1605912"/>
          </a:xfrm>
        </p:grpSpPr>
        <p:sp>
          <p:nvSpPr>
            <p:cNvPr id="19" name="Rectangle 18"/>
            <p:cNvSpPr/>
            <p:nvPr/>
          </p:nvSpPr>
          <p:spPr bwMode="auto">
            <a:xfrm>
              <a:off x="6243858" y="3755923"/>
              <a:ext cx="5404449" cy="1605912"/>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7565" rIns="0" bIns="47565" numCol="1" rtlCol="0" anchor="b" anchorCtr="0" compatLnSpc="1">
              <a:prstTxWarp prst="textNoShape">
                <a:avLst/>
              </a:prstTxWarp>
              <a:noAutofit/>
            </a:bodyPr>
            <a:lstStyle/>
            <a:p>
              <a:pPr algn="ctr" defTabSz="951028" fontAlgn="base">
                <a:spcBef>
                  <a:spcPct val="0"/>
                </a:spcBef>
                <a:spcAft>
                  <a:spcPct val="0"/>
                </a:spcAft>
                <a:defRPr/>
              </a:pPr>
              <a:r>
                <a:rPr lang="en-US" sz="1224" kern="0" dirty="0">
                  <a:solidFill>
                    <a:schemeClr val="tx2"/>
                  </a:solidFill>
                </a:rPr>
                <a:t>Backend Storage</a:t>
              </a:r>
            </a:p>
          </p:txBody>
        </p:sp>
        <p:sp>
          <p:nvSpPr>
            <p:cNvPr id="21" name="Rectangle 20"/>
            <p:cNvSpPr/>
            <p:nvPr/>
          </p:nvSpPr>
          <p:spPr bwMode="auto">
            <a:xfrm>
              <a:off x="6335951" y="3874409"/>
              <a:ext cx="831416" cy="1123171"/>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sp>
          <p:nvSpPr>
            <p:cNvPr id="23" name="Rectangle 22"/>
            <p:cNvSpPr/>
            <p:nvPr/>
          </p:nvSpPr>
          <p:spPr bwMode="auto">
            <a:xfrm>
              <a:off x="8076982" y="3869995"/>
              <a:ext cx="831416" cy="1127584"/>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sp>
          <p:nvSpPr>
            <p:cNvPr id="25" name="Rectangle 24"/>
            <p:cNvSpPr/>
            <p:nvPr/>
          </p:nvSpPr>
          <p:spPr bwMode="auto">
            <a:xfrm>
              <a:off x="8983769" y="3869995"/>
              <a:ext cx="831416" cy="1127583"/>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sp>
          <p:nvSpPr>
            <p:cNvPr id="27" name="Rectangle 26"/>
            <p:cNvSpPr/>
            <p:nvPr/>
          </p:nvSpPr>
          <p:spPr bwMode="auto">
            <a:xfrm>
              <a:off x="9854284"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sp>
          <p:nvSpPr>
            <p:cNvPr id="29" name="Rectangle 28"/>
            <p:cNvSpPr/>
            <p:nvPr/>
          </p:nvSpPr>
          <p:spPr bwMode="auto">
            <a:xfrm>
              <a:off x="10714365"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sp>
          <p:nvSpPr>
            <p:cNvPr id="31" name="Rectangle 30"/>
            <p:cNvSpPr/>
            <p:nvPr/>
          </p:nvSpPr>
          <p:spPr bwMode="auto">
            <a:xfrm>
              <a:off x="7206466" y="3869995"/>
              <a:ext cx="831416" cy="1127585"/>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grpSp>
          <p:nvGrpSpPr>
            <p:cNvPr id="68" name="Group 67"/>
            <p:cNvGrpSpPr/>
            <p:nvPr/>
          </p:nvGrpSpPr>
          <p:grpSpPr>
            <a:xfrm>
              <a:off x="6468946" y="4012744"/>
              <a:ext cx="565425" cy="711494"/>
              <a:chOff x="7196823" y="2632752"/>
              <a:chExt cx="565425" cy="711494"/>
            </a:xfrm>
          </p:grpSpPr>
          <p:pic>
            <p:nvPicPr>
              <p:cNvPr id="74"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76" name="Rectangle 75"/>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93" name="Group 92"/>
            <p:cNvGrpSpPr/>
            <p:nvPr/>
          </p:nvGrpSpPr>
          <p:grpSpPr>
            <a:xfrm>
              <a:off x="7339461" y="4012744"/>
              <a:ext cx="565425" cy="711494"/>
              <a:chOff x="7196823" y="2632752"/>
              <a:chExt cx="565425" cy="711494"/>
            </a:xfrm>
          </p:grpSpPr>
          <p:pic>
            <p:nvPicPr>
              <p:cNvPr id="94"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95" name="Rectangle 94"/>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96" name="Group 95"/>
            <p:cNvGrpSpPr/>
            <p:nvPr/>
          </p:nvGrpSpPr>
          <p:grpSpPr>
            <a:xfrm>
              <a:off x="8204759" y="4012744"/>
              <a:ext cx="565425" cy="711494"/>
              <a:chOff x="7196823" y="2632752"/>
              <a:chExt cx="565425" cy="711494"/>
            </a:xfrm>
          </p:grpSpPr>
          <p:pic>
            <p:nvPicPr>
              <p:cNvPr id="97"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98" name="Rectangle 97"/>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99" name="Group 98"/>
            <p:cNvGrpSpPr/>
            <p:nvPr/>
          </p:nvGrpSpPr>
          <p:grpSpPr>
            <a:xfrm>
              <a:off x="9116764" y="4012744"/>
              <a:ext cx="565425" cy="711494"/>
              <a:chOff x="7196823" y="2632752"/>
              <a:chExt cx="565425" cy="711494"/>
            </a:xfrm>
          </p:grpSpPr>
          <p:pic>
            <p:nvPicPr>
              <p:cNvPr id="100"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01" name="Rectangle 100"/>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102" name="Group 101"/>
            <p:cNvGrpSpPr/>
            <p:nvPr/>
          </p:nvGrpSpPr>
          <p:grpSpPr>
            <a:xfrm>
              <a:off x="9982062" y="4012744"/>
              <a:ext cx="565425" cy="711494"/>
              <a:chOff x="7196823" y="2632752"/>
              <a:chExt cx="565425" cy="711494"/>
            </a:xfrm>
          </p:grpSpPr>
          <p:pic>
            <p:nvPicPr>
              <p:cNvPr id="103"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04" name="Rectangle 103"/>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105" name="Group 104"/>
            <p:cNvGrpSpPr/>
            <p:nvPr/>
          </p:nvGrpSpPr>
          <p:grpSpPr>
            <a:xfrm>
              <a:off x="10837855" y="4012744"/>
              <a:ext cx="565425" cy="711494"/>
              <a:chOff x="7196823" y="2632752"/>
              <a:chExt cx="565425" cy="711494"/>
            </a:xfrm>
          </p:grpSpPr>
          <p:pic>
            <p:nvPicPr>
              <p:cNvPr id="106"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07" name="Rectangle 106"/>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grpSp>
        <p:nvGrpSpPr>
          <p:cNvPr id="10" name="Group 9"/>
          <p:cNvGrpSpPr/>
          <p:nvPr/>
        </p:nvGrpSpPr>
        <p:grpSpPr>
          <a:xfrm>
            <a:off x="6886948" y="3389461"/>
            <a:ext cx="4465577" cy="562077"/>
            <a:chOff x="6751659" y="3323303"/>
            <a:chExt cx="4378414" cy="551106"/>
          </a:xfrm>
        </p:grpSpPr>
        <p:cxnSp>
          <p:nvCxnSpPr>
            <p:cNvPr id="80" name="Straight Arrow Connector 79"/>
            <p:cNvCxnSpPr>
              <a:endCxn id="31" idx="0"/>
            </p:cNvCxnSpPr>
            <p:nvPr/>
          </p:nvCxnSpPr>
          <p:spPr>
            <a:xfrm>
              <a:off x="7622174"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8492690"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9399477"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10269992"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8943975" y="3323303"/>
              <a:ext cx="2107" cy="258097"/>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1" idx="0"/>
              <a:endCxn id="29" idx="0"/>
            </p:cNvCxnSpPr>
            <p:nvPr/>
          </p:nvCxnSpPr>
          <p:spPr>
            <a:xfrm rot="5400000" flipH="1" flipV="1">
              <a:off x="8938659" y="1682995"/>
              <a:ext cx="4414" cy="4378414"/>
            </a:xfrm>
            <a:prstGeom prst="bentConnector3">
              <a:avLst>
                <a:gd name="adj1" fmla="val 6573720"/>
              </a:avLst>
            </a:prstGeom>
            <a:ln>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99074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20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2500"/>
                            </p:stCondLst>
                            <p:childTnLst>
                              <p:par>
                                <p:cTn id="9" presetID="22" presetClass="entr" presetSubtype="8" fill="hold"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wipe(left)">
                                      <p:cBhvr>
                                        <p:cTn id="11" dur="1000"/>
                                        <p:tgtEl>
                                          <p:spTgt spid="12">
                                            <p:txEl>
                                              <p:pRg st="0" end="0"/>
                                            </p:txEl>
                                          </p:spTgt>
                                        </p:tgtEl>
                                      </p:cBhvr>
                                    </p:animEffect>
                                  </p:childTnLst>
                                </p:cTn>
                              </p:par>
                            </p:childTnLst>
                          </p:cTn>
                        </p:par>
                        <p:par>
                          <p:cTn id="12" fill="hold">
                            <p:stCondLst>
                              <p:cond delay="3500"/>
                            </p:stCondLst>
                            <p:childTnLst>
                              <p:par>
                                <p:cTn id="13" presetID="22" presetClass="entr" presetSubtype="8" fill="hold" nodeType="after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wipe(left)">
                                      <p:cBhvr>
                                        <p:cTn id="15" dur="1000"/>
                                        <p:tgtEl>
                                          <p:spTgt spid="12">
                                            <p:txEl>
                                              <p:pRg st="1" end="1"/>
                                            </p:txEl>
                                          </p:spTgt>
                                        </p:tgtEl>
                                      </p:cBhvr>
                                    </p:animEffect>
                                  </p:childTnLst>
                                </p:cTn>
                              </p:par>
                            </p:childTnLst>
                          </p:cTn>
                        </p:par>
                        <p:par>
                          <p:cTn id="16" fill="hold">
                            <p:stCondLst>
                              <p:cond delay="4500"/>
                            </p:stCondLst>
                            <p:childTnLst>
                              <p:par>
                                <p:cTn id="17" presetID="22" presetClass="entr" presetSubtype="8" fill="hold" nodeType="after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Effect transition="in" filter="wipe(left)">
                                      <p:cBhvr>
                                        <p:cTn id="19" dur="1000"/>
                                        <p:tgtEl>
                                          <p:spTgt spid="12">
                                            <p:txEl>
                                              <p:pRg st="2" end="2"/>
                                            </p:txEl>
                                          </p:spTgt>
                                        </p:tgtEl>
                                      </p:cBhvr>
                                    </p:animEffect>
                                  </p:childTnLst>
                                </p:cTn>
                              </p:par>
                            </p:childTnLst>
                          </p:cTn>
                        </p:par>
                        <p:par>
                          <p:cTn id="20" fill="hold">
                            <p:stCondLst>
                              <p:cond delay="5500"/>
                            </p:stCondLst>
                            <p:childTnLst>
                              <p:par>
                                <p:cTn id="21" presetID="22" presetClass="entr" presetSubtype="8" fill="hold" nodeType="after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animEffect transition="in" filter="wipe(left)">
                                      <p:cBhvr>
                                        <p:cTn id="23" dur="1000"/>
                                        <p:tgtEl>
                                          <p:spTgt spid="12">
                                            <p:txEl>
                                              <p:pRg st="3" end="3"/>
                                            </p:txEl>
                                          </p:spTgt>
                                        </p:tgtEl>
                                      </p:cBhvr>
                                    </p:animEffect>
                                  </p:childTnLst>
                                </p:cTn>
                              </p:par>
                            </p:childTnLst>
                          </p:cTn>
                        </p:par>
                        <p:par>
                          <p:cTn id="24" fill="hold">
                            <p:stCondLst>
                              <p:cond delay="6500"/>
                            </p:stCondLst>
                            <p:childTnLst>
                              <p:par>
                                <p:cTn id="25" presetID="22" presetClass="entr" presetSubtype="8" fill="hold" nodeType="after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wipe(left)">
                                      <p:cBhvr>
                                        <p:cTn id="27" dur="1000"/>
                                        <p:tgtEl>
                                          <p:spTgt spid="12">
                                            <p:txEl>
                                              <p:pRg st="4" end="4"/>
                                            </p:txEl>
                                          </p:spTgt>
                                        </p:tgtEl>
                                      </p:cBhvr>
                                    </p:animEffect>
                                  </p:childTnLst>
                                </p:cTn>
                              </p:par>
                            </p:childTnLst>
                          </p:cTn>
                        </p:par>
                        <p:par>
                          <p:cTn id="28" fill="hold">
                            <p:stCondLst>
                              <p:cond delay="750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8000"/>
                            </p:stCondLst>
                            <p:childTnLst>
                              <p:par>
                                <p:cTn id="33" presetID="22" presetClass="entr" presetSubtype="1"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500"/>
                                        <p:tgtEl>
                                          <p:spTgt spid="10"/>
                                        </p:tgtEl>
                                      </p:cBhvr>
                                    </p:animEffect>
                                  </p:childTnLst>
                                </p:cTn>
                              </p:par>
                            </p:childTnLst>
                          </p:cTn>
                        </p:par>
                        <p:par>
                          <p:cTn id="36" fill="hold">
                            <p:stCondLst>
                              <p:cond delay="85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ADL Store offers massive throughput</a:t>
            </a:r>
          </a:p>
        </p:txBody>
      </p:sp>
      <p:sp>
        <p:nvSpPr>
          <p:cNvPr id="12" name="Rectangle 11"/>
          <p:cNvSpPr/>
          <p:nvPr/>
        </p:nvSpPr>
        <p:spPr bwMode="auto">
          <a:xfrm>
            <a:off x="882" y="1307586"/>
            <a:ext cx="12434711" cy="4955582"/>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466302" rIns="5875401" bIns="93260" numCol="1" spcCol="0" rtlCol="0" fromWordArt="0" anchor="t" anchorCtr="0" forceAA="0" compatLnSpc="1">
            <a:prstTxWarp prst="textNoShape">
              <a:avLst/>
            </a:prstTxWarp>
            <a:noAutofit/>
          </a:bodyPr>
          <a:lstStyle/>
          <a:p>
            <a:pPr marL="354387" indent="-298431" defTabSz="932597" fontAlgn="base">
              <a:spcBef>
                <a:spcPts val="612"/>
              </a:spcBef>
              <a:spcAft>
                <a:spcPts val="612"/>
              </a:spcAft>
              <a:buClr>
                <a:srgbClr val="50B347"/>
              </a:buClr>
              <a:buSzPct val="100000"/>
              <a:buBlip>
                <a:blip r:embed="rId3"/>
              </a:buBlip>
              <a:tabLst>
                <a:tab pos="671470" algn="l"/>
              </a:tabLst>
            </a:pPr>
            <a:endParaRPr lang="en-GB" sz="2244" kern="0" dirty="0">
              <a:solidFill>
                <a:srgbClr val="505050"/>
              </a:solidFill>
              <a:ea typeface="Segoe UI" pitchFamily="34" charset="0"/>
              <a:cs typeface="Segoe UI" pitchFamily="34" charset="0"/>
            </a:endParaRPr>
          </a:p>
          <a:p>
            <a:pPr marL="354387" indent="-298431" defTabSz="932597" fontAlgn="base">
              <a:spcBef>
                <a:spcPts val="612"/>
              </a:spcBef>
              <a:spcAft>
                <a:spcPts val="612"/>
              </a:spcAft>
              <a:buClr>
                <a:srgbClr val="50B347"/>
              </a:buClr>
              <a:buSzPct val="100000"/>
              <a:buBlip>
                <a:blip r:embed="rId3"/>
              </a:buBlip>
              <a:tabLst>
                <a:tab pos="671470" algn="l"/>
              </a:tabLst>
            </a:pPr>
            <a:r>
              <a:rPr lang="en-GB" sz="2244" kern="0" dirty="0">
                <a:solidFill>
                  <a:srgbClr val="505050"/>
                </a:solidFill>
                <a:ea typeface="Segoe UI" pitchFamily="34" charset="0"/>
                <a:cs typeface="Segoe UI" pitchFamily="34" charset="0"/>
              </a:rPr>
              <a:t>Through read parallelism ADL Store provides massive throughput</a:t>
            </a:r>
          </a:p>
          <a:p>
            <a:pPr marL="354387" indent="-298431" defTabSz="932597" fontAlgn="base">
              <a:spcBef>
                <a:spcPts val="612"/>
              </a:spcBef>
              <a:spcAft>
                <a:spcPts val="612"/>
              </a:spcAft>
              <a:buClr>
                <a:srgbClr val="50B347"/>
              </a:buClr>
              <a:buSzPct val="100000"/>
              <a:buBlip>
                <a:blip r:embed="rId3"/>
              </a:buBlip>
              <a:tabLst>
                <a:tab pos="671470" algn="l"/>
              </a:tabLst>
            </a:pPr>
            <a:r>
              <a:rPr lang="en-GB" sz="2244" kern="0" dirty="0">
                <a:solidFill>
                  <a:srgbClr val="505050"/>
                </a:solidFill>
                <a:ea typeface="Segoe UI" pitchFamily="34" charset="0"/>
                <a:cs typeface="Segoe UI" pitchFamily="34" charset="0"/>
              </a:rPr>
              <a:t>Each read operation on a ADL Store file results in multiple read operations executed in parallel against the backend storage data nodes</a:t>
            </a:r>
          </a:p>
          <a:p>
            <a:pPr marL="55956" defTabSz="932597" fontAlgn="base">
              <a:spcBef>
                <a:spcPts val="612"/>
              </a:spcBef>
              <a:spcAft>
                <a:spcPts val="612"/>
              </a:spcAft>
              <a:buClr>
                <a:srgbClr val="50B347"/>
              </a:buClr>
              <a:buSzPct val="100000"/>
              <a:tabLst>
                <a:tab pos="671470" algn="l"/>
              </a:tabLst>
            </a:pPr>
            <a:endParaRPr lang="en-GB" sz="2244" kern="0" dirty="0">
              <a:solidFill>
                <a:srgbClr val="505050"/>
              </a:solidFill>
              <a:ea typeface="Segoe UI" pitchFamily="34" charset="0"/>
              <a:cs typeface="Segoe UI" pitchFamily="34" charset="0"/>
            </a:endParaRPr>
          </a:p>
        </p:txBody>
      </p:sp>
      <p:cxnSp>
        <p:nvCxnSpPr>
          <p:cNvPr id="52" name="Straight Connector 51"/>
          <p:cNvCxnSpPr>
            <a:endCxn id="69" idx="0"/>
          </p:cNvCxnSpPr>
          <p:nvPr/>
        </p:nvCxnSpPr>
        <p:spPr>
          <a:xfrm>
            <a:off x="9125057" y="1916805"/>
            <a:ext cx="0" cy="379605"/>
          </a:xfrm>
          <a:prstGeom prst="line">
            <a:avLst/>
          </a:prstGeom>
          <a:ln w="19050">
            <a:solidFill>
              <a:schemeClr val="bg1">
                <a:lumMod val="50000"/>
              </a:schemeClr>
            </a:solidFill>
            <a:headEnd type="none"/>
            <a:tailEnd type="triangle" w="lg" len="med"/>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8144247" y="1557899"/>
            <a:ext cx="1961619" cy="288137"/>
          </a:xfrm>
          <a:prstGeom prst="rect">
            <a:avLst/>
          </a:prstGeom>
          <a:noFill/>
        </p:spPr>
        <p:txBody>
          <a:bodyPr wrap="square" lIns="0" tIns="0" rIns="0" bIns="0" rtlCol="0">
            <a:spAutoFit/>
          </a:bodyPr>
          <a:lstStyle/>
          <a:p>
            <a:pPr defTabSz="932597">
              <a:lnSpc>
                <a:spcPct val="90000"/>
              </a:lnSpc>
              <a:spcAft>
                <a:spcPts val="612"/>
              </a:spcAft>
            </a:pPr>
            <a:r>
              <a:rPr lang="en-US" sz="2040" kern="0" dirty="0">
                <a:solidFill>
                  <a:schemeClr val="tx2"/>
                </a:solidFill>
              </a:rPr>
              <a:t>Read operation</a:t>
            </a:r>
          </a:p>
        </p:txBody>
      </p:sp>
      <p:sp>
        <p:nvSpPr>
          <p:cNvPr id="5" name="Slide Number Placeholder 4"/>
          <p:cNvSpPr>
            <a:spLocks noGrp="1"/>
          </p:cNvSpPr>
          <p:nvPr>
            <p:ph type="sldNum" sz="quarter" idx="11"/>
          </p:nvPr>
        </p:nvSpPr>
        <p:spPr/>
        <p:txBody>
          <a:bodyPr/>
          <a:lstStyle/>
          <a:p>
            <a:pPr defTabSz="932597" fontAlgn="auto">
              <a:spcBef>
                <a:spcPts val="0"/>
              </a:spcBef>
              <a:spcAft>
                <a:spcPts val="0"/>
              </a:spcAft>
              <a:defRPr/>
            </a:pPr>
            <a:fld id="{F8A0AC42-AA1D-4944-8D96-660DE70C7E1B}" type="slidenum">
              <a:rPr lang="en-US" sz="1836" kern="0">
                <a:solidFill>
                  <a:sysClr val="windowText" lastClr="000000"/>
                </a:solidFill>
              </a:rPr>
              <a:pPr defTabSz="932597" fontAlgn="auto">
                <a:spcBef>
                  <a:spcPts val="0"/>
                </a:spcBef>
                <a:spcAft>
                  <a:spcPts val="0"/>
                </a:spcAft>
                <a:defRPr/>
              </a:pPr>
              <a:t>14</a:t>
            </a:fld>
            <a:endParaRPr lang="en-US" sz="1836" kern="0" dirty="0">
              <a:solidFill>
                <a:sysClr val="windowText" lastClr="000000"/>
              </a:solidFill>
            </a:endParaRPr>
          </a:p>
        </p:txBody>
      </p:sp>
      <p:grpSp>
        <p:nvGrpSpPr>
          <p:cNvPr id="74" name="Group 73"/>
          <p:cNvGrpSpPr/>
          <p:nvPr/>
        </p:nvGrpSpPr>
        <p:grpSpPr>
          <a:xfrm>
            <a:off x="7320135" y="2296410"/>
            <a:ext cx="3609844" cy="1093051"/>
            <a:chOff x="7176390" y="2251587"/>
            <a:chExt cx="3539384" cy="1071716"/>
          </a:xfrm>
        </p:grpSpPr>
        <p:sp>
          <p:nvSpPr>
            <p:cNvPr id="76" name="Rectangle 75"/>
            <p:cNvSpPr/>
            <p:nvPr/>
          </p:nvSpPr>
          <p:spPr bwMode="auto">
            <a:xfrm>
              <a:off x="7176390" y="2251587"/>
              <a:ext cx="3539384" cy="1071716"/>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t" anchorCtr="0" compatLnSpc="1">
              <a:prstTxWarp prst="textNoShape">
                <a:avLst/>
              </a:prstTxWarp>
              <a:noAutofit/>
            </a:bodyPr>
            <a:lstStyle/>
            <a:p>
              <a:pPr algn="ctr" defTabSz="932597">
                <a:lnSpc>
                  <a:spcPct val="90000"/>
                </a:lnSpc>
                <a:spcAft>
                  <a:spcPts val="612"/>
                </a:spcAft>
              </a:pPr>
              <a:r>
                <a:rPr lang="en-US" sz="1632" kern="0" dirty="0">
                  <a:solidFill>
                    <a:schemeClr val="bg1"/>
                  </a:solidFill>
                </a:rPr>
                <a:t>Azure Data Lake Store file</a:t>
              </a:r>
            </a:p>
          </p:txBody>
        </p:sp>
        <p:sp>
          <p:nvSpPr>
            <p:cNvPr id="78" name="TextBox 77"/>
            <p:cNvSpPr txBox="1"/>
            <p:nvPr/>
          </p:nvSpPr>
          <p:spPr>
            <a:xfrm>
              <a:off x="9433326" y="2894176"/>
              <a:ext cx="94578" cy="153964"/>
            </a:xfrm>
            <a:prstGeom prst="rect">
              <a:avLst/>
            </a:prstGeom>
            <a:noFill/>
            <a:ln>
              <a:noFill/>
            </a:ln>
          </p:spPr>
          <p:txBody>
            <a:bodyPr wrap="none" lIns="0" tIns="0" rIns="0" bIns="0" rtlCol="0">
              <a:noAutofit/>
            </a:bodyPr>
            <a:lstStyle/>
            <a:p>
              <a:pPr defTabSz="951304">
                <a:lnSpc>
                  <a:spcPct val="90000"/>
                </a:lnSpc>
                <a:spcAft>
                  <a:spcPts val="612"/>
                </a:spcAft>
                <a:defRPr/>
              </a:pPr>
              <a:r>
                <a:rPr lang="en-US" sz="1020" kern="0" dirty="0">
                  <a:solidFill>
                    <a:srgbClr val="FFFFFF"/>
                  </a:solidFill>
                </a:rPr>
                <a:t>…</a:t>
              </a:r>
            </a:p>
          </p:txBody>
        </p:sp>
        <p:grpSp>
          <p:nvGrpSpPr>
            <p:cNvPr id="79" name="Group 78"/>
            <p:cNvGrpSpPr/>
            <p:nvPr/>
          </p:nvGrpSpPr>
          <p:grpSpPr>
            <a:xfrm>
              <a:off x="7323223" y="2668529"/>
              <a:ext cx="813348" cy="585287"/>
              <a:chOff x="7230343" y="2865889"/>
              <a:chExt cx="565425" cy="406881"/>
            </a:xfrm>
          </p:grpSpPr>
          <p:pic>
            <p:nvPicPr>
              <p:cNvPr id="93"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94" name="Rectangle 93"/>
              <p:cNvSpPr/>
              <p:nvPr/>
            </p:nvSpPr>
            <p:spPr>
              <a:xfrm>
                <a:off x="7261486" y="3017337"/>
                <a:ext cx="425309" cy="137348"/>
              </a:xfrm>
              <a:prstGeom prst="rect">
                <a:avLst/>
              </a:prstGeom>
              <a:solidFill>
                <a:schemeClr val="bg1"/>
              </a:solidFill>
            </p:spPr>
            <p:txBody>
              <a:bodyPr wrap="square" lIns="0" tIns="0" rIns="0" bIns="0">
                <a:no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1 </a:t>
                </a:r>
              </a:p>
            </p:txBody>
          </p:sp>
          <p:pic>
            <p:nvPicPr>
              <p:cNvPr id="95"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5" y="2865889"/>
                <a:ext cx="557784" cy="135502"/>
              </a:xfrm>
              <a:prstGeom prst="rect">
                <a:avLst/>
              </a:prstGeom>
              <a:noFill/>
            </p:spPr>
          </p:pic>
        </p:grpSp>
        <p:grpSp>
          <p:nvGrpSpPr>
            <p:cNvPr id="81" name="Group 80"/>
            <p:cNvGrpSpPr/>
            <p:nvPr/>
          </p:nvGrpSpPr>
          <p:grpSpPr>
            <a:xfrm>
              <a:off x="8368499" y="2668529"/>
              <a:ext cx="813348" cy="585287"/>
              <a:chOff x="7230343" y="2865889"/>
              <a:chExt cx="565425" cy="406881"/>
            </a:xfrm>
          </p:grpSpPr>
          <p:pic>
            <p:nvPicPr>
              <p:cNvPr id="86"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90" name="Rectangle 89"/>
              <p:cNvSpPr/>
              <p:nvPr/>
            </p:nvSpPr>
            <p:spPr>
              <a:xfrm>
                <a:off x="7261486" y="3017338"/>
                <a:ext cx="425309" cy="137348"/>
              </a:xfrm>
              <a:prstGeom prst="rect">
                <a:avLst/>
              </a:prstGeom>
              <a:solidFill>
                <a:schemeClr val="bg1"/>
              </a:solidFill>
            </p:spPr>
            <p:txBody>
              <a:bodyPr wrap="square" lIns="0" tIns="0" rIns="0" bIns="0">
                <a:no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2 </a:t>
                </a:r>
              </a:p>
            </p:txBody>
          </p:sp>
          <p:pic>
            <p:nvPicPr>
              <p:cNvPr id="91"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7" y="2865889"/>
                <a:ext cx="557784" cy="135502"/>
              </a:xfrm>
              <a:prstGeom prst="rect">
                <a:avLst/>
              </a:prstGeom>
              <a:noFill/>
            </p:spPr>
          </p:pic>
        </p:grpSp>
        <p:grpSp>
          <p:nvGrpSpPr>
            <p:cNvPr id="82" name="Group 81"/>
            <p:cNvGrpSpPr/>
            <p:nvPr/>
          </p:nvGrpSpPr>
          <p:grpSpPr>
            <a:xfrm>
              <a:off x="9715165" y="2668529"/>
              <a:ext cx="813348" cy="585287"/>
              <a:chOff x="7230343" y="2865889"/>
              <a:chExt cx="565425" cy="406881"/>
            </a:xfrm>
          </p:grpSpPr>
          <p:pic>
            <p:nvPicPr>
              <p:cNvPr id="83"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84" name="Rectangle 83"/>
              <p:cNvSpPr/>
              <p:nvPr/>
            </p:nvSpPr>
            <p:spPr>
              <a:xfrm>
                <a:off x="7261486" y="3017338"/>
                <a:ext cx="425309" cy="137348"/>
              </a:xfrm>
              <a:prstGeom prst="rect">
                <a:avLst/>
              </a:prstGeom>
              <a:solidFill>
                <a:schemeClr val="bg1"/>
              </a:solidFill>
            </p:spPr>
            <p:txBody>
              <a:bodyPr wrap="square" lIns="0" tIns="0" rIns="0" bIns="0">
                <a:no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2 </a:t>
                </a:r>
              </a:p>
            </p:txBody>
          </p:sp>
          <p:pic>
            <p:nvPicPr>
              <p:cNvPr id="85"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5" y="2865889"/>
                <a:ext cx="557784" cy="135502"/>
              </a:xfrm>
              <a:prstGeom prst="rect">
                <a:avLst/>
              </a:prstGeom>
              <a:noFill/>
            </p:spPr>
          </p:pic>
        </p:grpSp>
      </p:grpSp>
      <p:grpSp>
        <p:nvGrpSpPr>
          <p:cNvPr id="96" name="Group 95"/>
          <p:cNvGrpSpPr/>
          <p:nvPr/>
        </p:nvGrpSpPr>
        <p:grpSpPr>
          <a:xfrm>
            <a:off x="6369039" y="3830693"/>
            <a:ext cx="5512038" cy="1637882"/>
            <a:chOff x="6243858" y="3755923"/>
            <a:chExt cx="5404449" cy="1605912"/>
          </a:xfrm>
        </p:grpSpPr>
        <p:sp>
          <p:nvSpPr>
            <p:cNvPr id="97" name="Rectangle 96"/>
            <p:cNvSpPr/>
            <p:nvPr/>
          </p:nvSpPr>
          <p:spPr bwMode="auto">
            <a:xfrm>
              <a:off x="6243858" y="3755923"/>
              <a:ext cx="5404449" cy="1605912"/>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7565" rIns="0" bIns="47565" numCol="1" rtlCol="0" anchor="b" anchorCtr="0" compatLnSpc="1">
              <a:prstTxWarp prst="textNoShape">
                <a:avLst/>
              </a:prstTxWarp>
              <a:noAutofit/>
            </a:bodyPr>
            <a:lstStyle/>
            <a:p>
              <a:pPr algn="ctr" defTabSz="951028" fontAlgn="base">
                <a:spcBef>
                  <a:spcPct val="0"/>
                </a:spcBef>
                <a:spcAft>
                  <a:spcPct val="0"/>
                </a:spcAft>
                <a:defRPr/>
              </a:pPr>
              <a:r>
                <a:rPr lang="en-US" sz="1224" kern="0" dirty="0">
                  <a:solidFill>
                    <a:schemeClr val="tx2"/>
                  </a:solidFill>
                </a:rPr>
                <a:t>Backend storage</a:t>
              </a:r>
            </a:p>
          </p:txBody>
        </p:sp>
        <p:sp>
          <p:nvSpPr>
            <p:cNvPr id="98" name="Rectangle 97"/>
            <p:cNvSpPr/>
            <p:nvPr/>
          </p:nvSpPr>
          <p:spPr bwMode="auto">
            <a:xfrm>
              <a:off x="6335951" y="3874409"/>
              <a:ext cx="831416" cy="1123171"/>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sp>
          <p:nvSpPr>
            <p:cNvPr id="99" name="Rectangle 98"/>
            <p:cNvSpPr/>
            <p:nvPr/>
          </p:nvSpPr>
          <p:spPr bwMode="auto">
            <a:xfrm>
              <a:off x="8076982" y="3869995"/>
              <a:ext cx="831416" cy="1127584"/>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sp>
          <p:nvSpPr>
            <p:cNvPr id="100" name="Rectangle 99"/>
            <p:cNvSpPr/>
            <p:nvPr/>
          </p:nvSpPr>
          <p:spPr bwMode="auto">
            <a:xfrm>
              <a:off x="8983769" y="3869995"/>
              <a:ext cx="831416" cy="1127583"/>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sp>
          <p:nvSpPr>
            <p:cNvPr id="101" name="Rectangle 100"/>
            <p:cNvSpPr/>
            <p:nvPr/>
          </p:nvSpPr>
          <p:spPr bwMode="auto">
            <a:xfrm>
              <a:off x="9854284"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sp>
          <p:nvSpPr>
            <p:cNvPr id="102" name="Rectangle 101"/>
            <p:cNvSpPr/>
            <p:nvPr/>
          </p:nvSpPr>
          <p:spPr bwMode="auto">
            <a:xfrm>
              <a:off x="10714365"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sp>
          <p:nvSpPr>
            <p:cNvPr id="103" name="Rectangle 102"/>
            <p:cNvSpPr/>
            <p:nvPr/>
          </p:nvSpPr>
          <p:spPr bwMode="auto">
            <a:xfrm>
              <a:off x="7206466" y="3869995"/>
              <a:ext cx="831416" cy="1127585"/>
            </a:xfrm>
            <a:prstGeom prst="rect">
              <a:avLst/>
            </a:prstGeom>
            <a:solidFill>
              <a:schemeClr val="accent1"/>
            </a:solidFill>
            <a:ln w="3175" cap="flat" cmpd="sng" algn="ctr">
              <a:noFill/>
              <a:prstDash val="solid"/>
              <a:headEnd type="none" w="med" len="med"/>
              <a:tailEnd type="none" w="med" len="med"/>
            </a:ln>
            <a:effectLst/>
          </p:spPr>
          <p:txBody>
            <a:bodyPr vert="horz" wrap="square" lIns="93260" tIns="46630" rIns="93260" bIns="46630" numCol="1" rtlCol="0" anchor="b" anchorCtr="0" compatLnSpc="1">
              <a:prstTxWarp prst="textNoShape">
                <a:avLst/>
              </a:prstTxWarp>
              <a:noAutofit/>
            </a:bodyPr>
            <a:lstStyle/>
            <a:p>
              <a:pPr algn="ctr" defTabSz="951304">
                <a:lnSpc>
                  <a:spcPct val="90000"/>
                </a:lnSpc>
                <a:spcAft>
                  <a:spcPts val="612"/>
                </a:spcAft>
                <a:defRPr/>
              </a:pPr>
              <a:r>
                <a:rPr lang="en-US" sz="816" kern="0" dirty="0">
                  <a:solidFill>
                    <a:schemeClr val="bg1"/>
                  </a:solidFill>
                </a:rPr>
                <a:t>Data node</a:t>
              </a:r>
            </a:p>
          </p:txBody>
        </p:sp>
        <p:grpSp>
          <p:nvGrpSpPr>
            <p:cNvPr id="104" name="Group 103"/>
            <p:cNvGrpSpPr/>
            <p:nvPr/>
          </p:nvGrpSpPr>
          <p:grpSpPr>
            <a:xfrm>
              <a:off x="6468946" y="4012744"/>
              <a:ext cx="565425" cy="711494"/>
              <a:chOff x="7196823" y="2632752"/>
              <a:chExt cx="565425" cy="711494"/>
            </a:xfrm>
          </p:grpSpPr>
          <p:pic>
            <p:nvPicPr>
              <p:cNvPr id="120"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21" name="Rectangle 120"/>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105" name="Group 104"/>
            <p:cNvGrpSpPr/>
            <p:nvPr/>
          </p:nvGrpSpPr>
          <p:grpSpPr>
            <a:xfrm>
              <a:off x="7339461" y="4012744"/>
              <a:ext cx="565425" cy="711494"/>
              <a:chOff x="7196823" y="2632752"/>
              <a:chExt cx="565425" cy="711494"/>
            </a:xfrm>
          </p:grpSpPr>
          <p:pic>
            <p:nvPicPr>
              <p:cNvPr id="118"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9" name="Rectangle 118"/>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106" name="Group 105"/>
            <p:cNvGrpSpPr/>
            <p:nvPr/>
          </p:nvGrpSpPr>
          <p:grpSpPr>
            <a:xfrm>
              <a:off x="8204759" y="4012744"/>
              <a:ext cx="565425" cy="711494"/>
              <a:chOff x="7196823" y="2632752"/>
              <a:chExt cx="565425" cy="711494"/>
            </a:xfrm>
          </p:grpSpPr>
          <p:pic>
            <p:nvPicPr>
              <p:cNvPr id="116"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7" name="Rectangle 116"/>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107" name="Group 106"/>
            <p:cNvGrpSpPr/>
            <p:nvPr/>
          </p:nvGrpSpPr>
          <p:grpSpPr>
            <a:xfrm>
              <a:off x="9116764" y="4012744"/>
              <a:ext cx="565425" cy="711494"/>
              <a:chOff x="7196823" y="2632752"/>
              <a:chExt cx="565425" cy="711494"/>
            </a:xfrm>
          </p:grpSpPr>
          <p:pic>
            <p:nvPicPr>
              <p:cNvPr id="114"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5" name="Rectangle 114"/>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108" name="Group 107"/>
            <p:cNvGrpSpPr/>
            <p:nvPr/>
          </p:nvGrpSpPr>
          <p:grpSpPr>
            <a:xfrm>
              <a:off x="9982062" y="4012744"/>
              <a:ext cx="565425" cy="711494"/>
              <a:chOff x="7196823" y="2632752"/>
              <a:chExt cx="565425" cy="711494"/>
            </a:xfrm>
          </p:grpSpPr>
          <p:pic>
            <p:nvPicPr>
              <p:cNvPr id="112"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3" name="Rectangle 112"/>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nvGrpSpPr>
            <p:cNvPr id="109" name="Group 108"/>
            <p:cNvGrpSpPr/>
            <p:nvPr/>
          </p:nvGrpSpPr>
          <p:grpSpPr>
            <a:xfrm>
              <a:off x="10837855" y="4012744"/>
              <a:ext cx="565425" cy="711494"/>
              <a:chOff x="7196823" y="2632752"/>
              <a:chExt cx="565425" cy="711494"/>
            </a:xfrm>
          </p:grpSpPr>
          <p:pic>
            <p:nvPicPr>
              <p:cNvPr id="110"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1" name="Rectangle 110"/>
              <p:cNvSpPr/>
              <p:nvPr/>
            </p:nvSpPr>
            <p:spPr>
              <a:xfrm>
                <a:off x="7280415" y="3097550"/>
                <a:ext cx="295938" cy="127151"/>
              </a:xfrm>
              <a:prstGeom prst="rect">
                <a:avLst/>
              </a:prstGeom>
              <a:solidFill>
                <a:schemeClr val="bg1"/>
              </a:solidFill>
            </p:spPr>
            <p:txBody>
              <a:bodyPr wrap="square" lIns="0" tIns="0" rIns="0" bIns="0">
                <a:spAutoFit/>
              </a:bodyPr>
              <a:lstStyle/>
              <a:p>
                <a:pPr algn="ctr" defTabSz="951304">
                  <a:lnSpc>
                    <a:spcPct val="90000"/>
                  </a:lnSpc>
                  <a:spcAft>
                    <a:spcPts val="612"/>
                  </a:spcAft>
                  <a:defRPr/>
                </a:pPr>
                <a:r>
                  <a:rPr lang="en-US" sz="918" kern="0" dirty="0">
                    <a:solidFill>
                      <a:schemeClr val="tx2"/>
                    </a:solidFill>
                    <a:ea typeface="Arial Unicode MS" panose="020B0604020202020204" pitchFamily="34" charset="-128"/>
                    <a:cs typeface="Arial Unicode MS" panose="020B0604020202020204" pitchFamily="34" charset="-128"/>
                  </a:rPr>
                  <a:t>Block </a:t>
                </a:r>
              </a:p>
            </p:txBody>
          </p:sp>
        </p:grpSp>
      </p:grpSp>
      <p:grpSp>
        <p:nvGrpSpPr>
          <p:cNvPr id="122" name="Group 121"/>
          <p:cNvGrpSpPr/>
          <p:nvPr/>
        </p:nvGrpSpPr>
        <p:grpSpPr>
          <a:xfrm>
            <a:off x="6886948" y="3389461"/>
            <a:ext cx="4465577" cy="562077"/>
            <a:chOff x="6751659" y="3323303"/>
            <a:chExt cx="4378414" cy="551106"/>
          </a:xfrm>
        </p:grpSpPr>
        <p:cxnSp>
          <p:nvCxnSpPr>
            <p:cNvPr id="123" name="Straight Arrow Connector 122"/>
            <p:cNvCxnSpPr>
              <a:endCxn id="103" idx="0"/>
            </p:cNvCxnSpPr>
            <p:nvPr/>
          </p:nvCxnSpPr>
          <p:spPr>
            <a:xfrm>
              <a:off x="7622174"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8492690"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9399477"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10269992"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8943975" y="3323303"/>
              <a:ext cx="2107" cy="258097"/>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98" idx="0"/>
              <a:endCxn id="102" idx="0"/>
            </p:cNvCxnSpPr>
            <p:nvPr/>
          </p:nvCxnSpPr>
          <p:spPr>
            <a:xfrm rot="5400000" flipH="1" flipV="1">
              <a:off x="8938659" y="1682995"/>
              <a:ext cx="4414" cy="4378414"/>
            </a:xfrm>
            <a:prstGeom prst="bentConnector3">
              <a:avLst>
                <a:gd name="adj1" fmla="val 6573720"/>
              </a:avLst>
            </a:prstGeom>
            <a:ln>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36393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275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3250"/>
                            </p:stCondLst>
                            <p:childTnLst>
                              <p:par>
                                <p:cTn id="9" presetID="22" presetClass="entr" presetSubtype="8"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wipe(left)">
                                      <p:cBhvr>
                                        <p:cTn id="11" dur="1000"/>
                                        <p:tgtEl>
                                          <p:spTgt spid="12">
                                            <p:txEl>
                                              <p:pRg st="1" end="1"/>
                                            </p:txEl>
                                          </p:spTgt>
                                        </p:tgtEl>
                                      </p:cBhvr>
                                    </p:animEffect>
                                  </p:childTnLst>
                                </p:cTn>
                              </p:par>
                            </p:childTnLst>
                          </p:cTn>
                        </p:par>
                        <p:par>
                          <p:cTn id="12" fill="hold">
                            <p:stCondLst>
                              <p:cond delay="4250"/>
                            </p:stCondLst>
                            <p:childTnLst>
                              <p:par>
                                <p:cTn id="13" presetID="22" presetClass="entr" presetSubtype="8" fill="hold"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wipe(left)">
                                      <p:cBhvr>
                                        <p:cTn id="15" dur="1250"/>
                                        <p:tgtEl>
                                          <p:spTgt spid="12">
                                            <p:txEl>
                                              <p:pRg st="2" end="2"/>
                                            </p:txEl>
                                          </p:spTgt>
                                        </p:tgtEl>
                                      </p:cBhvr>
                                    </p:animEffect>
                                  </p:childTnLst>
                                </p:cTn>
                              </p:par>
                            </p:childTnLst>
                          </p:cTn>
                        </p:par>
                        <p:par>
                          <p:cTn id="16" fill="hold">
                            <p:stCondLst>
                              <p:cond delay="55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6000"/>
                            </p:stCondLst>
                            <p:childTnLst>
                              <p:par>
                                <p:cTn id="21" presetID="22" presetClass="entr" presetSubtype="1"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up)">
                                      <p:cBhvr>
                                        <p:cTn id="23" dur="250"/>
                                        <p:tgtEl>
                                          <p:spTgt spid="52"/>
                                        </p:tgtEl>
                                      </p:cBhvr>
                                    </p:animEffect>
                                  </p:childTnLst>
                                </p:cTn>
                              </p:par>
                            </p:childTnLst>
                          </p:cTn>
                        </p:par>
                        <p:par>
                          <p:cTn id="24" fill="hold">
                            <p:stCondLst>
                              <p:cond delay="6250"/>
                            </p:stCondLst>
                            <p:childTnLst>
                              <p:par>
                                <p:cTn id="25" presetID="10" presetClass="entr" presetSubtype="0" fill="hold"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par>
                          <p:cTn id="28" fill="hold">
                            <p:stCondLst>
                              <p:cond delay="6750"/>
                            </p:stCondLst>
                            <p:childTnLst>
                              <p:par>
                                <p:cTn id="29" presetID="22" presetClass="entr" presetSubtype="1" fill="hold" nodeType="afterEffect">
                                  <p:stCondLst>
                                    <p:cond delay="0"/>
                                  </p:stCondLst>
                                  <p:childTnLst>
                                    <p:set>
                                      <p:cBhvr>
                                        <p:cTn id="30" dur="1" fill="hold">
                                          <p:stCondLst>
                                            <p:cond delay="0"/>
                                          </p:stCondLst>
                                        </p:cTn>
                                        <p:tgtEl>
                                          <p:spTgt spid="122"/>
                                        </p:tgtEl>
                                        <p:attrNameLst>
                                          <p:attrName>style.visibility</p:attrName>
                                        </p:attrNameLst>
                                      </p:cBhvr>
                                      <p:to>
                                        <p:strVal val="visible"/>
                                      </p:to>
                                    </p:set>
                                    <p:animEffect transition="in" filter="wipe(up)">
                                      <p:cBhvr>
                                        <p:cTn id="31" dur="500"/>
                                        <p:tgtEl>
                                          <p:spTgt spid="122"/>
                                        </p:tgtEl>
                                      </p:cBhvr>
                                    </p:animEffect>
                                  </p:childTnLst>
                                </p:cTn>
                              </p:par>
                            </p:childTnLst>
                          </p:cTn>
                        </p:par>
                        <p:par>
                          <p:cTn id="32" fill="hold">
                            <p:stCondLst>
                              <p:cond delay="7250"/>
                            </p:stCondLst>
                            <p:childTnLst>
                              <p:par>
                                <p:cTn id="33" presetID="10" presetClass="entr" presetSubtype="0" fill="hold" nodeType="after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ADL Store: high availability and reliability</a:t>
            </a:r>
          </a:p>
        </p:txBody>
      </p:sp>
      <p:sp>
        <p:nvSpPr>
          <p:cNvPr id="12" name="Rectangle 11"/>
          <p:cNvSpPr/>
          <p:nvPr/>
        </p:nvSpPr>
        <p:spPr bwMode="auto">
          <a:xfrm>
            <a:off x="882" y="1287188"/>
            <a:ext cx="12434711" cy="5005431"/>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466302" rIns="5875401" bIns="93260" numCol="1" spcCol="0" rtlCol="0" fromWordArt="0" anchor="t" anchorCtr="0" forceAA="0" compatLnSpc="1">
            <a:prstTxWarp prst="textNoShape">
              <a:avLst/>
            </a:prstTxWarp>
            <a:noAutofit/>
          </a:bodyPr>
          <a:lstStyle/>
          <a:p>
            <a:pPr marL="354387" indent="-298431" defTabSz="932597" fontAlgn="base">
              <a:spcBef>
                <a:spcPts val="612"/>
              </a:spcBef>
              <a:spcAft>
                <a:spcPts val="612"/>
              </a:spcAft>
              <a:buClr>
                <a:srgbClr val="50B347"/>
              </a:buClr>
              <a:buSzPct val="100000"/>
              <a:buBlip>
                <a:blip r:embed="rId3"/>
              </a:buBlip>
              <a:tabLst>
                <a:tab pos="671470" algn="l"/>
              </a:tabLst>
            </a:pPr>
            <a:r>
              <a:rPr lang="en-GB" sz="2244" kern="0" dirty="0">
                <a:solidFill>
                  <a:srgbClr val="505050"/>
                </a:solidFill>
                <a:ea typeface="Segoe UI" pitchFamily="34" charset="0"/>
                <a:cs typeface="Segoe UI" pitchFamily="34" charset="0"/>
              </a:rPr>
              <a:t>Azure maintains 3 replicas of each data object per region across three fault and upgrade domains</a:t>
            </a:r>
          </a:p>
          <a:p>
            <a:pPr marL="354387" indent="-298431" defTabSz="932597" fontAlgn="base">
              <a:spcBef>
                <a:spcPts val="612"/>
              </a:spcBef>
              <a:spcAft>
                <a:spcPts val="612"/>
              </a:spcAft>
              <a:buClr>
                <a:srgbClr val="50B347"/>
              </a:buClr>
              <a:buSzPct val="100000"/>
              <a:buBlip>
                <a:blip r:embed="rId3"/>
              </a:buBlip>
              <a:tabLst>
                <a:tab pos="671470" algn="l"/>
              </a:tabLst>
            </a:pPr>
            <a:r>
              <a:rPr lang="en-GB" sz="2244" kern="0" dirty="0">
                <a:solidFill>
                  <a:srgbClr val="505050"/>
                </a:solidFill>
                <a:ea typeface="Segoe UI" pitchFamily="34" charset="0"/>
                <a:cs typeface="Segoe UI" pitchFamily="34" charset="0"/>
              </a:rPr>
              <a:t>Each create or append operation on a replica is replicated to other two</a:t>
            </a:r>
          </a:p>
          <a:p>
            <a:pPr marL="354387" indent="-298431" defTabSz="932597" fontAlgn="base">
              <a:spcBef>
                <a:spcPts val="612"/>
              </a:spcBef>
              <a:spcAft>
                <a:spcPts val="612"/>
              </a:spcAft>
              <a:buClr>
                <a:srgbClr val="50B347"/>
              </a:buClr>
              <a:buSzPct val="100000"/>
              <a:buBlip>
                <a:blip r:embed="rId3"/>
              </a:buBlip>
              <a:tabLst>
                <a:tab pos="671470" algn="l"/>
              </a:tabLst>
            </a:pPr>
            <a:r>
              <a:rPr lang="en-GB" sz="2244" kern="0" dirty="0">
                <a:solidFill>
                  <a:srgbClr val="505050"/>
                </a:solidFill>
                <a:ea typeface="Segoe UI" pitchFamily="34" charset="0"/>
                <a:cs typeface="Segoe UI" pitchFamily="34" charset="0"/>
              </a:rPr>
              <a:t>Writes are committed to application only after all replicas are successfully updated</a:t>
            </a:r>
          </a:p>
          <a:p>
            <a:pPr marL="354387" indent="-298431" defTabSz="932597" fontAlgn="base">
              <a:spcBef>
                <a:spcPts val="612"/>
              </a:spcBef>
              <a:spcAft>
                <a:spcPts val="612"/>
              </a:spcAft>
              <a:buClr>
                <a:srgbClr val="50B347"/>
              </a:buClr>
              <a:buSzPct val="100000"/>
              <a:buBlip>
                <a:blip r:embed="rId3"/>
              </a:buBlip>
              <a:tabLst>
                <a:tab pos="671470" algn="l"/>
              </a:tabLst>
            </a:pPr>
            <a:r>
              <a:rPr lang="en-GB" sz="2244" kern="0" dirty="0">
                <a:solidFill>
                  <a:srgbClr val="505050"/>
                </a:solidFill>
                <a:ea typeface="Segoe UI" pitchFamily="34" charset="0"/>
                <a:cs typeface="Segoe UI" pitchFamily="34" charset="0"/>
              </a:rPr>
              <a:t>Read operations can go against</a:t>
            </a:r>
            <a:br>
              <a:rPr lang="en-GB" sz="2244" kern="0" dirty="0">
                <a:solidFill>
                  <a:srgbClr val="505050"/>
                </a:solidFill>
                <a:ea typeface="Segoe UI" pitchFamily="34" charset="0"/>
                <a:cs typeface="Segoe UI" pitchFamily="34" charset="0"/>
              </a:rPr>
            </a:br>
            <a:r>
              <a:rPr lang="en-GB" sz="2244" kern="0" dirty="0">
                <a:solidFill>
                  <a:srgbClr val="505050"/>
                </a:solidFill>
                <a:ea typeface="Segoe UI" pitchFamily="34" charset="0"/>
                <a:cs typeface="Segoe UI" pitchFamily="34" charset="0"/>
              </a:rPr>
              <a:t>any replica</a:t>
            </a:r>
          </a:p>
        </p:txBody>
      </p:sp>
      <p:grpSp>
        <p:nvGrpSpPr>
          <p:cNvPr id="4" name="Group 3"/>
          <p:cNvGrpSpPr/>
          <p:nvPr/>
        </p:nvGrpSpPr>
        <p:grpSpPr>
          <a:xfrm>
            <a:off x="6426873" y="1385355"/>
            <a:ext cx="5733803" cy="4809093"/>
            <a:chOff x="6135139" y="1262063"/>
            <a:chExt cx="5621886" cy="4715225"/>
          </a:xfrm>
        </p:grpSpPr>
        <p:sp>
          <p:nvSpPr>
            <p:cNvPr id="196" name="Rectangle 195"/>
            <p:cNvSpPr/>
            <p:nvPr/>
          </p:nvSpPr>
          <p:spPr bwMode="auto">
            <a:xfrm>
              <a:off x="6135139" y="1262063"/>
              <a:ext cx="5621886" cy="471522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b" anchorCtr="0" forceAA="0" compatLnSpc="1">
              <a:prstTxWarp prst="textNoShape">
                <a:avLst/>
              </a:prstTxWarp>
              <a:noAutofit/>
            </a:bodyPr>
            <a:lstStyle/>
            <a:p>
              <a:pPr marL="55039" lvl="1" algn="ctr" defTabSz="950500" fontAlgn="base">
                <a:spcBef>
                  <a:spcPts val="612"/>
                </a:spcBef>
                <a:spcAft>
                  <a:spcPts val="612"/>
                </a:spcAft>
                <a:buClr>
                  <a:srgbClr val="68217A">
                    <a:lumMod val="50000"/>
                  </a:srgbClr>
                </a:buClr>
                <a:tabLst>
                  <a:tab pos="671470" algn="l"/>
                </a:tabLst>
              </a:pPr>
              <a:r>
                <a:rPr lang="en-GB" sz="2244" kern="0" dirty="0">
                  <a:solidFill>
                    <a:schemeClr val="tx2"/>
                  </a:solidFill>
                  <a:ea typeface="Segoe UI" pitchFamily="34" charset="0"/>
                  <a:cs typeface="Segoe UI" pitchFamily="34" charset="0"/>
                </a:rPr>
                <a:t>Data is never lost or unavailable</a:t>
              </a:r>
              <a:br>
                <a:rPr lang="en-GB" sz="2244" kern="0" dirty="0">
                  <a:solidFill>
                    <a:schemeClr val="tx2"/>
                  </a:solidFill>
                  <a:ea typeface="Segoe UI" pitchFamily="34" charset="0"/>
                  <a:cs typeface="Segoe UI" pitchFamily="34" charset="0"/>
                </a:rPr>
              </a:br>
              <a:r>
                <a:rPr lang="en-GB" sz="2244" kern="0" dirty="0">
                  <a:solidFill>
                    <a:schemeClr val="tx2"/>
                  </a:solidFill>
                  <a:ea typeface="Segoe UI" pitchFamily="34" charset="0"/>
                  <a:cs typeface="Segoe UI" pitchFamily="34" charset="0"/>
                </a:rPr>
                <a:t>even under failures</a:t>
              </a:r>
            </a:p>
          </p:txBody>
        </p:sp>
        <p:sp>
          <p:nvSpPr>
            <p:cNvPr id="97" name="Rectangle 96"/>
            <p:cNvSpPr/>
            <p:nvPr/>
          </p:nvSpPr>
          <p:spPr bwMode="auto">
            <a:xfrm>
              <a:off x="6448926" y="1362290"/>
              <a:ext cx="5205970" cy="3710224"/>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98" name="TextBox 97"/>
            <p:cNvSpPr txBox="1"/>
            <p:nvPr/>
          </p:nvSpPr>
          <p:spPr>
            <a:xfrm>
              <a:off x="8229158" y="1893822"/>
              <a:ext cx="1454270" cy="574842"/>
            </a:xfrm>
            <a:prstGeom prst="roundRect">
              <a:avLst/>
            </a:prstGeom>
            <a:solidFill>
              <a:schemeClr val="bg1"/>
            </a:solidFill>
            <a:ln>
              <a:solidFill>
                <a:schemeClr val="bg1"/>
              </a:solidFill>
            </a:ln>
          </p:spPr>
          <p:txBody>
            <a:bodyPr wrap="none" lIns="93260" tIns="46630" rIns="93260" bIns="46630" rtlCol="0" anchor="ctr">
              <a:noAutofit/>
            </a:bodyPr>
            <a:lstStyle/>
            <a:p>
              <a:pPr algn="ctr" defTabSz="932597">
                <a:lnSpc>
                  <a:spcPct val="90000"/>
                </a:lnSpc>
                <a:spcAft>
                  <a:spcPts val="612"/>
                </a:spcAft>
              </a:pPr>
              <a:r>
                <a:rPr lang="en-US" sz="2040" kern="0" dirty="0">
                  <a:solidFill>
                    <a:schemeClr val="tx1">
                      <a:lumMod val="75000"/>
                      <a:lumOff val="25000"/>
                    </a:schemeClr>
                  </a:solidFill>
                </a:rPr>
                <a:t>Replica 1</a:t>
              </a:r>
            </a:p>
          </p:txBody>
        </p:sp>
        <p:sp>
          <p:nvSpPr>
            <p:cNvPr id="99" name="TextBox 98"/>
            <p:cNvSpPr txBox="1"/>
            <p:nvPr/>
          </p:nvSpPr>
          <p:spPr>
            <a:xfrm>
              <a:off x="6711205" y="4190875"/>
              <a:ext cx="1419198" cy="589334"/>
            </a:xfrm>
            <a:prstGeom prst="roundRect">
              <a:avLst/>
            </a:prstGeom>
            <a:solidFill>
              <a:schemeClr val="bg1"/>
            </a:solidFill>
          </p:spPr>
          <p:txBody>
            <a:bodyPr wrap="none" lIns="93260" tIns="46630" rIns="93260" bIns="46630" rtlCol="0" anchor="ctr">
              <a:noAutofit/>
            </a:bodyPr>
            <a:lstStyle/>
            <a:p>
              <a:pPr algn="ctr" defTabSz="932597">
                <a:lnSpc>
                  <a:spcPct val="90000"/>
                </a:lnSpc>
                <a:spcAft>
                  <a:spcPts val="612"/>
                </a:spcAft>
              </a:pPr>
              <a:r>
                <a:rPr lang="en-US" sz="2040" kern="0" dirty="0">
                  <a:solidFill>
                    <a:schemeClr val="tx1">
                      <a:lumMod val="75000"/>
                      <a:lumOff val="25000"/>
                    </a:schemeClr>
                  </a:solidFill>
                </a:rPr>
                <a:t>Replica 2</a:t>
              </a:r>
            </a:p>
          </p:txBody>
        </p:sp>
        <p:sp>
          <p:nvSpPr>
            <p:cNvPr id="103" name="TextBox 102"/>
            <p:cNvSpPr txBox="1"/>
            <p:nvPr/>
          </p:nvSpPr>
          <p:spPr>
            <a:xfrm>
              <a:off x="9971274" y="4190876"/>
              <a:ext cx="1314582" cy="589333"/>
            </a:xfrm>
            <a:prstGeom prst="roundRect">
              <a:avLst/>
            </a:prstGeom>
            <a:solidFill>
              <a:schemeClr val="bg1"/>
            </a:solidFill>
          </p:spPr>
          <p:txBody>
            <a:bodyPr wrap="none" lIns="93260" tIns="46630" rIns="93260" bIns="46630" rtlCol="0" anchor="ctr">
              <a:noAutofit/>
            </a:bodyPr>
            <a:lstStyle/>
            <a:p>
              <a:pPr algn="ctr" defTabSz="932597">
                <a:lnSpc>
                  <a:spcPct val="90000"/>
                </a:lnSpc>
                <a:spcAft>
                  <a:spcPts val="612"/>
                </a:spcAft>
              </a:pPr>
              <a:r>
                <a:rPr lang="en-US" sz="2040" kern="0" dirty="0">
                  <a:solidFill>
                    <a:schemeClr val="tx1">
                      <a:lumMod val="75000"/>
                      <a:lumOff val="25000"/>
                    </a:schemeClr>
                  </a:solidFill>
                </a:rPr>
                <a:t>Replica 3</a:t>
              </a:r>
            </a:p>
          </p:txBody>
        </p:sp>
        <p:sp>
          <p:nvSpPr>
            <p:cNvPr id="104" name="TextBox 103"/>
            <p:cNvSpPr txBox="1"/>
            <p:nvPr/>
          </p:nvSpPr>
          <p:spPr>
            <a:xfrm>
              <a:off x="10107578" y="2415191"/>
              <a:ext cx="1469954" cy="508473"/>
            </a:xfrm>
            <a:prstGeom prst="rect">
              <a:avLst/>
            </a:prstGeom>
            <a:noFill/>
          </p:spPr>
          <p:txBody>
            <a:bodyPr wrap="none" lIns="0" tIns="0" rIns="0" bIns="0" rtlCol="0" anchor="ctr">
              <a:spAutoFit/>
            </a:bodyPr>
            <a:lstStyle/>
            <a:p>
              <a:pPr algn="ctr" defTabSz="932597">
                <a:lnSpc>
                  <a:spcPct val="90000"/>
                </a:lnSpc>
                <a:spcAft>
                  <a:spcPts val="612"/>
                </a:spcAft>
              </a:pPr>
              <a:r>
                <a:rPr lang="en-US" sz="1836" kern="0" dirty="0">
                  <a:solidFill>
                    <a:schemeClr val="bg1"/>
                  </a:solidFill>
                </a:rPr>
                <a:t>Fault/upgrade</a:t>
              </a:r>
              <a:br>
                <a:rPr lang="en-US" sz="1836" kern="0" dirty="0">
                  <a:solidFill>
                    <a:schemeClr val="bg1"/>
                  </a:solidFill>
                </a:rPr>
              </a:br>
              <a:r>
                <a:rPr lang="en-US" sz="1836" kern="0" dirty="0">
                  <a:solidFill>
                    <a:schemeClr val="bg1"/>
                  </a:solidFill>
                </a:rPr>
                <a:t>domains</a:t>
              </a:r>
            </a:p>
          </p:txBody>
        </p:sp>
        <p:cxnSp>
          <p:nvCxnSpPr>
            <p:cNvPr id="105" name="Straight Arrow Connector 104"/>
            <p:cNvCxnSpPr/>
            <p:nvPr/>
          </p:nvCxnSpPr>
          <p:spPr>
            <a:xfrm flipH="1" flipV="1">
              <a:off x="10569422" y="1988834"/>
              <a:ext cx="273132" cy="398115"/>
            </a:xfrm>
            <a:prstGeom prst="straightConnector1">
              <a:avLst/>
            </a:prstGeom>
            <a:ln w="28575">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H="1">
              <a:off x="10604665" y="2933205"/>
              <a:ext cx="273132" cy="368135"/>
            </a:xfrm>
            <a:prstGeom prst="straightConnector1">
              <a:avLst/>
            </a:prstGeom>
            <a:ln w="28575">
              <a:solidFill>
                <a:schemeClr val="bg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236807" y="1362290"/>
              <a:ext cx="710758" cy="531532"/>
              <a:chOff x="8236807" y="1362290"/>
              <a:chExt cx="710758" cy="531532"/>
            </a:xfrm>
          </p:grpSpPr>
          <p:cxnSp>
            <p:nvCxnSpPr>
              <p:cNvPr id="117" name="Straight Arrow Connector 116"/>
              <p:cNvCxnSpPr/>
              <p:nvPr/>
            </p:nvCxnSpPr>
            <p:spPr>
              <a:xfrm>
                <a:off x="8947565" y="1362290"/>
                <a:ext cx="0" cy="531532"/>
              </a:xfrm>
              <a:prstGeom prst="straightConnector1">
                <a:avLst/>
              </a:prstGeom>
              <a:ln w="28575">
                <a:solidFill>
                  <a:schemeClr val="bg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8236807" y="1566707"/>
                <a:ext cx="623569" cy="282513"/>
              </a:xfrm>
              <a:prstGeom prst="rect">
                <a:avLst/>
              </a:prstGeom>
              <a:noFill/>
            </p:spPr>
            <p:txBody>
              <a:bodyPr wrap="none" lIns="0" tIns="0" rIns="0" bIns="0" rtlCol="0">
                <a:spAutoFit/>
              </a:bodyPr>
              <a:lstStyle/>
              <a:p>
                <a:pPr defTabSz="932597">
                  <a:lnSpc>
                    <a:spcPct val="90000"/>
                  </a:lnSpc>
                  <a:spcAft>
                    <a:spcPts val="612"/>
                  </a:spcAft>
                </a:pPr>
                <a:r>
                  <a:rPr lang="en-US" sz="2040" kern="0" dirty="0">
                    <a:solidFill>
                      <a:schemeClr val="bg1"/>
                    </a:solidFill>
                  </a:rPr>
                  <a:t>Write</a:t>
                </a:r>
              </a:p>
            </p:txBody>
          </p:sp>
        </p:grpSp>
        <p:grpSp>
          <p:nvGrpSpPr>
            <p:cNvPr id="10" name="Group 9"/>
            <p:cNvGrpSpPr/>
            <p:nvPr/>
          </p:nvGrpSpPr>
          <p:grpSpPr>
            <a:xfrm>
              <a:off x="7420804" y="2468664"/>
              <a:ext cx="3207761" cy="1722212"/>
              <a:chOff x="7420804" y="2468664"/>
              <a:chExt cx="3207761" cy="1722212"/>
            </a:xfrm>
          </p:grpSpPr>
          <p:cxnSp>
            <p:nvCxnSpPr>
              <p:cNvPr id="113" name="Straight Arrow Connector 112"/>
              <p:cNvCxnSpPr>
                <a:stCxn id="98" idx="2"/>
                <a:endCxn id="103" idx="0"/>
              </p:cNvCxnSpPr>
              <p:nvPr/>
            </p:nvCxnSpPr>
            <p:spPr>
              <a:xfrm>
                <a:off x="8956293" y="2468664"/>
                <a:ext cx="1672272" cy="1722212"/>
              </a:xfrm>
              <a:prstGeom prst="straightConnector1">
                <a:avLst/>
              </a:prstGeom>
              <a:ln w="28575">
                <a:solidFill>
                  <a:schemeClr val="bg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98" idx="2"/>
                <a:endCxn id="99" idx="0"/>
              </p:cNvCxnSpPr>
              <p:nvPr/>
            </p:nvCxnSpPr>
            <p:spPr>
              <a:xfrm flipH="1">
                <a:off x="7420804" y="2468664"/>
                <a:ext cx="1535489" cy="1722211"/>
              </a:xfrm>
              <a:prstGeom prst="straightConnector1">
                <a:avLst/>
              </a:prstGeom>
              <a:ln w="28575">
                <a:solidFill>
                  <a:schemeClr val="bg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rot="18703293">
                <a:off x="7664120" y="3276021"/>
                <a:ext cx="1282402" cy="282513"/>
              </a:xfrm>
              <a:prstGeom prst="rect">
                <a:avLst/>
              </a:prstGeom>
              <a:noFill/>
            </p:spPr>
            <p:txBody>
              <a:bodyPr wrap="none" lIns="0" tIns="0" rIns="0" bIns="0" rtlCol="0" anchor="ctr">
                <a:spAutoFit/>
              </a:bodyPr>
              <a:lstStyle/>
              <a:p>
                <a:pPr algn="ctr" defTabSz="932597">
                  <a:lnSpc>
                    <a:spcPct val="90000"/>
                  </a:lnSpc>
                  <a:spcAft>
                    <a:spcPts val="612"/>
                  </a:spcAft>
                </a:pPr>
                <a:r>
                  <a:rPr lang="en-US" sz="2040" kern="0" dirty="0">
                    <a:solidFill>
                      <a:schemeClr val="bg1"/>
                    </a:solidFill>
                  </a:rPr>
                  <a:t>Replication</a:t>
                </a:r>
              </a:p>
            </p:txBody>
          </p:sp>
          <p:sp>
            <p:nvSpPr>
              <p:cNvPr id="116" name="TextBox 115"/>
              <p:cNvSpPr txBox="1"/>
              <p:nvPr/>
            </p:nvSpPr>
            <p:spPr>
              <a:xfrm rot="2712522">
                <a:off x="9086177" y="3335561"/>
                <a:ext cx="1282402" cy="282513"/>
              </a:xfrm>
              <a:prstGeom prst="rect">
                <a:avLst/>
              </a:prstGeom>
              <a:noFill/>
            </p:spPr>
            <p:txBody>
              <a:bodyPr wrap="none" lIns="0" tIns="0" rIns="0" bIns="0" rtlCol="0" anchor="ctr">
                <a:spAutoFit/>
              </a:bodyPr>
              <a:lstStyle/>
              <a:p>
                <a:pPr algn="ctr" defTabSz="932597">
                  <a:lnSpc>
                    <a:spcPct val="90000"/>
                  </a:lnSpc>
                  <a:spcAft>
                    <a:spcPts val="612"/>
                  </a:spcAft>
                </a:pPr>
                <a:r>
                  <a:rPr lang="en-US" sz="2040" kern="0" dirty="0">
                    <a:solidFill>
                      <a:schemeClr val="bg1"/>
                    </a:solidFill>
                  </a:rPr>
                  <a:t>Replication</a:t>
                </a:r>
              </a:p>
            </p:txBody>
          </p:sp>
        </p:grpSp>
        <p:grpSp>
          <p:nvGrpSpPr>
            <p:cNvPr id="13" name="Group 12"/>
            <p:cNvGrpSpPr/>
            <p:nvPr/>
          </p:nvGrpSpPr>
          <p:grpSpPr>
            <a:xfrm>
              <a:off x="9110497" y="1376836"/>
              <a:ext cx="1003295" cy="531532"/>
              <a:chOff x="9110497" y="1376836"/>
              <a:chExt cx="1003295" cy="531532"/>
            </a:xfrm>
          </p:grpSpPr>
          <p:cxnSp>
            <p:nvCxnSpPr>
              <p:cNvPr id="111" name="Straight Arrow Connector 110"/>
              <p:cNvCxnSpPr/>
              <p:nvPr/>
            </p:nvCxnSpPr>
            <p:spPr>
              <a:xfrm flipV="1">
                <a:off x="9110497" y="1376836"/>
                <a:ext cx="0" cy="531532"/>
              </a:xfrm>
              <a:prstGeom prst="straightConnector1">
                <a:avLst/>
              </a:prstGeom>
              <a:ln w="28575">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9193668" y="1566707"/>
                <a:ext cx="920124" cy="282513"/>
              </a:xfrm>
              <a:prstGeom prst="rect">
                <a:avLst/>
              </a:prstGeom>
              <a:noFill/>
            </p:spPr>
            <p:txBody>
              <a:bodyPr wrap="none" lIns="0" tIns="0" rIns="0" bIns="0" rtlCol="0">
                <a:spAutoFit/>
              </a:bodyPr>
              <a:lstStyle/>
              <a:p>
                <a:pPr defTabSz="932597">
                  <a:lnSpc>
                    <a:spcPct val="90000"/>
                  </a:lnSpc>
                  <a:spcAft>
                    <a:spcPts val="612"/>
                  </a:spcAft>
                </a:pPr>
                <a:r>
                  <a:rPr lang="en-US" sz="2040" kern="0" dirty="0">
                    <a:solidFill>
                      <a:schemeClr val="bg1"/>
                    </a:solidFill>
                  </a:rPr>
                  <a:t>Commit</a:t>
                </a:r>
              </a:p>
            </p:txBody>
          </p:sp>
        </p:grpSp>
      </p:grpSp>
      <p:sp>
        <p:nvSpPr>
          <p:cNvPr id="5" name="Slide Number Placeholder 4"/>
          <p:cNvSpPr>
            <a:spLocks noGrp="1"/>
          </p:cNvSpPr>
          <p:nvPr>
            <p:ph type="sldNum" sz="quarter" idx="11"/>
          </p:nvPr>
        </p:nvSpPr>
        <p:spPr/>
        <p:txBody>
          <a:bodyPr/>
          <a:lstStyle/>
          <a:p>
            <a:pPr defTabSz="932597" fontAlgn="auto">
              <a:spcBef>
                <a:spcPts val="0"/>
              </a:spcBef>
              <a:spcAft>
                <a:spcPts val="0"/>
              </a:spcAft>
              <a:defRPr/>
            </a:pPr>
            <a:fld id="{F8A0AC42-AA1D-4944-8D96-660DE70C7E1B}" type="slidenum">
              <a:rPr lang="en-US" sz="1836" kern="0">
                <a:solidFill>
                  <a:sysClr val="windowText" lastClr="000000"/>
                </a:solidFill>
              </a:rPr>
              <a:pPr defTabSz="932597" fontAlgn="auto">
                <a:spcBef>
                  <a:spcPts val="0"/>
                </a:spcBef>
                <a:spcAft>
                  <a:spcPts val="0"/>
                </a:spcAft>
                <a:defRPr/>
              </a:pPr>
              <a:t>15</a:t>
            </a:fld>
            <a:endParaRPr lang="en-US" sz="1836" kern="0" dirty="0">
              <a:solidFill>
                <a:sysClr val="windowText" lastClr="000000"/>
              </a:solidFill>
            </a:endParaRPr>
          </a:p>
        </p:txBody>
      </p:sp>
    </p:spTree>
    <p:extLst>
      <p:ext uri="{BB962C8B-B14F-4D97-AF65-F5344CB8AC3E}">
        <p14:creationId xmlns:p14="http://schemas.microsoft.com/office/powerpoint/2010/main" val="20693100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1250"/>
                                        <p:tgtEl>
                                          <p:spTgt spid="12">
                                            <p:txEl>
                                              <p:pRg st="0" end="0"/>
                                            </p:txEl>
                                          </p:spTgt>
                                        </p:tgtEl>
                                      </p:cBhvr>
                                    </p:animEffect>
                                  </p:childTnLst>
                                </p:cTn>
                              </p:par>
                            </p:childTnLst>
                          </p:cTn>
                        </p:par>
                        <p:par>
                          <p:cTn id="8" fill="hold">
                            <p:stCondLst>
                              <p:cond delay="1250"/>
                            </p:stCondLst>
                            <p:childTnLst>
                              <p:par>
                                <p:cTn id="9" presetID="22" presetClass="entr" presetSubtype="8"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wipe(left)">
                                      <p:cBhvr>
                                        <p:cTn id="11" dur="1000"/>
                                        <p:tgtEl>
                                          <p:spTgt spid="12">
                                            <p:txEl>
                                              <p:pRg st="1" end="1"/>
                                            </p:txEl>
                                          </p:spTgt>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wipe(left)">
                                      <p:cBhvr>
                                        <p:cTn id="15" dur="1000"/>
                                        <p:tgtEl>
                                          <p:spTgt spid="12">
                                            <p:txEl>
                                              <p:pRg st="2" end="2"/>
                                            </p:txEl>
                                          </p:spTgt>
                                        </p:tgtEl>
                                      </p:cBhvr>
                                    </p:animEffect>
                                  </p:childTnLst>
                                </p:cTn>
                              </p:par>
                            </p:childTnLst>
                          </p:cTn>
                        </p:par>
                        <p:par>
                          <p:cTn id="16" fill="hold">
                            <p:stCondLst>
                              <p:cond delay="3250"/>
                            </p:stCondLst>
                            <p:childTnLst>
                              <p:par>
                                <p:cTn id="17" presetID="22" presetClass="entr" presetSubtype="8" fill="hold" nodeType="after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Effect transition="in" filter="wipe(left)">
                                      <p:cBhvr>
                                        <p:cTn id="19" dur="750"/>
                                        <p:tgtEl>
                                          <p:spTgt spid="12">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5156397" y="-1"/>
            <a:ext cx="7279196"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endParaRPr lang="en-US" sz="6119" kern="0" dirty="0">
              <a:solidFill>
                <a:schemeClr val="bg1"/>
              </a:solidFill>
              <a:latin typeface="+mj-lt"/>
              <a:ea typeface="Segoe UI" pitchFamily="34" charset="0"/>
              <a:cs typeface="Segoe UI" pitchFamily="34" charset="0"/>
            </a:endParaRPr>
          </a:p>
        </p:txBody>
      </p:sp>
      <p:graphicFrame>
        <p:nvGraphicFramePr>
          <p:cNvPr id="2" name="Object 1" hidden="1"/>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5135"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3" name="TextBox 2"/>
          <p:cNvSpPr txBox="1"/>
          <p:nvPr/>
        </p:nvSpPr>
        <p:spPr>
          <a:xfrm>
            <a:off x="147013" y="2455858"/>
            <a:ext cx="5009383" cy="4188520"/>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4896" kern="0" dirty="0">
                <a:solidFill>
                  <a:schemeClr val="bg1"/>
                </a:solidFill>
                <a:latin typeface="+mj-lt"/>
                <a:ea typeface="Segoe UI" pitchFamily="34" charset="0"/>
                <a:cs typeface="Segoe UI" pitchFamily="34" charset="0"/>
              </a:rPr>
              <a:t>The building blocks</a:t>
            </a:r>
            <a:endParaRPr lang="en-US" sz="4896" i="1" kern="0" dirty="0">
              <a:solidFill>
                <a:schemeClr val="bg1"/>
              </a:solidFill>
              <a:latin typeface="+mj-lt"/>
              <a:ea typeface="Segoe UI" pitchFamily="34" charset="0"/>
              <a:cs typeface="Segoe UI" pitchFamily="34" charset="0"/>
            </a:endParaRPr>
          </a:p>
          <a:p>
            <a:pPr defTabSz="932597">
              <a:lnSpc>
                <a:spcPct val="90000"/>
              </a:lnSpc>
              <a:spcBef>
                <a:spcPts val="1224"/>
              </a:spcBef>
              <a:spcAft>
                <a:spcPts val="612"/>
              </a:spcAft>
              <a:defRPr/>
            </a:pPr>
            <a:r>
              <a:rPr lang="en-US" sz="3672" kern="0" dirty="0">
                <a:solidFill>
                  <a:schemeClr val="accent1"/>
                </a:solidFill>
                <a:latin typeface="+mj-lt"/>
                <a:ea typeface="Segoe UI" pitchFamily="34" charset="0"/>
                <a:cs typeface="Segoe UI" pitchFamily="34" charset="0"/>
              </a:rPr>
              <a:t>Ingestion, processing, egress, visualization, and orchestration tools</a:t>
            </a:r>
          </a:p>
          <a:p>
            <a:pPr defTabSz="932597">
              <a:lnSpc>
                <a:spcPct val="90000"/>
              </a:lnSpc>
              <a:spcAft>
                <a:spcPts val="612"/>
              </a:spcAft>
              <a:defRPr/>
            </a:pPr>
            <a:endParaRPr lang="en-US" sz="4488" kern="0" dirty="0">
              <a:solidFill>
                <a:schemeClr val="accent2"/>
              </a:solidFill>
              <a:latin typeface="+mj-lt"/>
              <a:ea typeface="Segoe UI" pitchFamily="34" charset="0"/>
              <a:cs typeface="Segoe UI" pitchFamily="34" charset="0"/>
            </a:endParaRPr>
          </a:p>
        </p:txBody>
      </p:sp>
      <p:grpSp>
        <p:nvGrpSpPr>
          <p:cNvPr id="302" name="Group 301"/>
          <p:cNvGrpSpPr/>
          <p:nvPr/>
        </p:nvGrpSpPr>
        <p:grpSpPr>
          <a:xfrm>
            <a:off x="6529732" y="1771393"/>
            <a:ext cx="4550328" cy="5223131"/>
            <a:chOff x="6401414" y="1736818"/>
            <a:chExt cx="4461511" cy="5121182"/>
          </a:xfrm>
        </p:grpSpPr>
        <p:grpSp>
          <p:nvGrpSpPr>
            <p:cNvPr id="13" name="Group 12"/>
            <p:cNvGrpSpPr/>
            <p:nvPr/>
          </p:nvGrpSpPr>
          <p:grpSpPr>
            <a:xfrm>
              <a:off x="9555551" y="5623560"/>
              <a:ext cx="1307374" cy="1234440"/>
              <a:chOff x="10145487" y="5623560"/>
              <a:chExt cx="1307374" cy="1234440"/>
            </a:xfrm>
          </p:grpSpPr>
          <p:sp>
            <p:nvSpPr>
              <p:cNvPr id="11" name="Freeform: Shape 10"/>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sp>
            <p:nvSpPr>
              <p:cNvPr id="9" name="Freeform: Shape 8"/>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grpSp>
        <p:grpSp>
          <p:nvGrpSpPr>
            <p:cNvPr id="17" name="Group 16"/>
            <p:cNvGrpSpPr/>
            <p:nvPr/>
          </p:nvGrpSpPr>
          <p:grpSpPr>
            <a:xfrm>
              <a:off x="9555551" y="4391660"/>
              <a:ext cx="1307374" cy="1234440"/>
              <a:chOff x="10145487" y="5623560"/>
              <a:chExt cx="1307374" cy="1234440"/>
            </a:xfrm>
          </p:grpSpPr>
          <p:sp>
            <p:nvSpPr>
              <p:cNvPr id="18" name="Freeform: Shape 17"/>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sp>
            <p:nvSpPr>
              <p:cNvPr id="19" name="Freeform: Shape 18"/>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grpSp>
        <p:grpSp>
          <p:nvGrpSpPr>
            <p:cNvPr id="20" name="Group 19"/>
            <p:cNvGrpSpPr/>
            <p:nvPr/>
          </p:nvGrpSpPr>
          <p:grpSpPr>
            <a:xfrm>
              <a:off x="9555551" y="3159760"/>
              <a:ext cx="1307374" cy="1234440"/>
              <a:chOff x="10145487" y="5623560"/>
              <a:chExt cx="1307374" cy="1234440"/>
            </a:xfrm>
          </p:grpSpPr>
          <p:sp>
            <p:nvSpPr>
              <p:cNvPr id="21" name="Freeform: Shape 20"/>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sp>
            <p:nvSpPr>
              <p:cNvPr id="22" name="Freeform: Shape 21"/>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grpSp>
        <p:grpSp>
          <p:nvGrpSpPr>
            <p:cNvPr id="23" name="Group 22"/>
            <p:cNvGrpSpPr/>
            <p:nvPr/>
          </p:nvGrpSpPr>
          <p:grpSpPr>
            <a:xfrm>
              <a:off x="8196651" y="5623560"/>
              <a:ext cx="1307374" cy="1234440"/>
              <a:chOff x="10145487" y="5623560"/>
              <a:chExt cx="1307374" cy="1234440"/>
            </a:xfrm>
          </p:grpSpPr>
          <p:sp>
            <p:nvSpPr>
              <p:cNvPr id="24" name="Freeform: Shape 23"/>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sp>
            <p:nvSpPr>
              <p:cNvPr id="25" name="Freeform: Shape 24"/>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grpSp>
        <p:grpSp>
          <p:nvGrpSpPr>
            <p:cNvPr id="26" name="Group 25"/>
            <p:cNvGrpSpPr/>
            <p:nvPr/>
          </p:nvGrpSpPr>
          <p:grpSpPr>
            <a:xfrm>
              <a:off x="8196651" y="4391660"/>
              <a:ext cx="1307374" cy="1234440"/>
              <a:chOff x="10145487" y="5623560"/>
              <a:chExt cx="1307374" cy="1234440"/>
            </a:xfrm>
          </p:grpSpPr>
          <p:sp>
            <p:nvSpPr>
              <p:cNvPr id="27" name="Freeform: Shape 26"/>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sp>
            <p:nvSpPr>
              <p:cNvPr id="28" name="Freeform: Shape 27"/>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grpSp>
        <p:grpSp>
          <p:nvGrpSpPr>
            <p:cNvPr id="29" name="Group 28"/>
            <p:cNvGrpSpPr/>
            <p:nvPr/>
          </p:nvGrpSpPr>
          <p:grpSpPr>
            <a:xfrm>
              <a:off x="8196651" y="3159760"/>
              <a:ext cx="1307374" cy="1234440"/>
              <a:chOff x="10145487" y="5623560"/>
              <a:chExt cx="1307374" cy="1234440"/>
            </a:xfrm>
          </p:grpSpPr>
          <p:sp>
            <p:nvSpPr>
              <p:cNvPr id="30" name="Freeform: Shape 29"/>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sp>
            <p:nvSpPr>
              <p:cNvPr id="31" name="Freeform: Shape 30"/>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grpSp>
        <p:grpSp>
          <p:nvGrpSpPr>
            <p:cNvPr id="38" name="Group 37"/>
            <p:cNvGrpSpPr/>
            <p:nvPr/>
          </p:nvGrpSpPr>
          <p:grpSpPr>
            <a:xfrm>
              <a:off x="9555551" y="1940560"/>
              <a:ext cx="1307374" cy="1234440"/>
              <a:chOff x="10145487" y="5623560"/>
              <a:chExt cx="1307374" cy="1234440"/>
            </a:xfrm>
          </p:grpSpPr>
          <p:sp>
            <p:nvSpPr>
              <p:cNvPr id="39" name="Freeform: Shape 38"/>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sp>
            <p:nvSpPr>
              <p:cNvPr id="40" name="Freeform: Shape 39"/>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grpSp>
        <p:grpSp>
          <p:nvGrpSpPr>
            <p:cNvPr id="41" name="Group 48"/>
            <p:cNvGrpSpPr>
              <a:grpSpLocks noChangeAspect="1"/>
            </p:cNvGrpSpPr>
            <p:nvPr/>
          </p:nvGrpSpPr>
          <p:grpSpPr bwMode="auto">
            <a:xfrm>
              <a:off x="6401414" y="4508500"/>
              <a:ext cx="1531919" cy="2349500"/>
              <a:chOff x="4284" y="2636"/>
              <a:chExt cx="1098" cy="1684"/>
            </a:xfrm>
          </p:grpSpPr>
          <p:sp>
            <p:nvSpPr>
              <p:cNvPr id="43" name="Freeform 49"/>
              <p:cNvSpPr>
                <a:spLocks/>
              </p:cNvSpPr>
              <p:nvPr/>
            </p:nvSpPr>
            <p:spPr bwMode="auto">
              <a:xfrm>
                <a:off x="4284" y="2714"/>
                <a:ext cx="544" cy="1606"/>
              </a:xfrm>
              <a:custGeom>
                <a:avLst/>
                <a:gdLst>
                  <a:gd name="T0" fmla="*/ 544 w 544"/>
                  <a:gd name="T1" fmla="*/ 0 h 1606"/>
                  <a:gd name="T2" fmla="*/ 418 w 544"/>
                  <a:gd name="T3" fmla="*/ 0 h 1606"/>
                  <a:gd name="T4" fmla="*/ 0 w 544"/>
                  <a:gd name="T5" fmla="*/ 1606 h 1606"/>
                  <a:gd name="T6" fmla="*/ 129 w 544"/>
                  <a:gd name="T7" fmla="*/ 1606 h 1606"/>
                  <a:gd name="T8" fmla="*/ 544 w 544"/>
                  <a:gd name="T9" fmla="*/ 0 h 1606"/>
                </a:gdLst>
                <a:ahLst/>
                <a:cxnLst>
                  <a:cxn ang="0">
                    <a:pos x="T0" y="T1"/>
                  </a:cxn>
                  <a:cxn ang="0">
                    <a:pos x="T2" y="T3"/>
                  </a:cxn>
                  <a:cxn ang="0">
                    <a:pos x="T4" y="T5"/>
                  </a:cxn>
                  <a:cxn ang="0">
                    <a:pos x="T6" y="T7"/>
                  </a:cxn>
                  <a:cxn ang="0">
                    <a:pos x="T8" y="T9"/>
                  </a:cxn>
                </a:cxnLst>
                <a:rect l="0" t="0" r="r" b="b"/>
                <a:pathLst>
                  <a:path w="544" h="1606">
                    <a:moveTo>
                      <a:pt x="544" y="0"/>
                    </a:moveTo>
                    <a:lnTo>
                      <a:pt x="418" y="0"/>
                    </a:lnTo>
                    <a:lnTo>
                      <a:pt x="0" y="1606"/>
                    </a:lnTo>
                    <a:lnTo>
                      <a:pt x="129" y="1606"/>
                    </a:lnTo>
                    <a:lnTo>
                      <a:pt x="544"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 name="Freeform 50"/>
              <p:cNvSpPr>
                <a:spLocks/>
              </p:cNvSpPr>
              <p:nvPr/>
            </p:nvSpPr>
            <p:spPr bwMode="auto">
              <a:xfrm>
                <a:off x="4839" y="2714"/>
                <a:ext cx="543" cy="1606"/>
              </a:xfrm>
              <a:custGeom>
                <a:avLst/>
                <a:gdLst>
                  <a:gd name="T0" fmla="*/ 0 w 543"/>
                  <a:gd name="T1" fmla="*/ 0 h 1606"/>
                  <a:gd name="T2" fmla="*/ 125 w 543"/>
                  <a:gd name="T3" fmla="*/ 0 h 1606"/>
                  <a:gd name="T4" fmla="*/ 543 w 543"/>
                  <a:gd name="T5" fmla="*/ 1606 h 1606"/>
                  <a:gd name="T6" fmla="*/ 414 w 543"/>
                  <a:gd name="T7" fmla="*/ 1606 h 1606"/>
                  <a:gd name="T8" fmla="*/ 0 w 543"/>
                  <a:gd name="T9" fmla="*/ 0 h 1606"/>
                </a:gdLst>
                <a:ahLst/>
                <a:cxnLst>
                  <a:cxn ang="0">
                    <a:pos x="T0" y="T1"/>
                  </a:cxn>
                  <a:cxn ang="0">
                    <a:pos x="T2" y="T3"/>
                  </a:cxn>
                  <a:cxn ang="0">
                    <a:pos x="T4" y="T5"/>
                  </a:cxn>
                  <a:cxn ang="0">
                    <a:pos x="T6" y="T7"/>
                  </a:cxn>
                  <a:cxn ang="0">
                    <a:pos x="T8" y="T9"/>
                  </a:cxn>
                </a:cxnLst>
                <a:rect l="0" t="0" r="r" b="b"/>
                <a:pathLst>
                  <a:path w="543" h="1606">
                    <a:moveTo>
                      <a:pt x="0" y="0"/>
                    </a:moveTo>
                    <a:lnTo>
                      <a:pt x="125" y="0"/>
                    </a:lnTo>
                    <a:lnTo>
                      <a:pt x="543" y="1606"/>
                    </a:lnTo>
                    <a:lnTo>
                      <a:pt x="414" y="1606"/>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 name="Rectangle 51"/>
              <p:cNvSpPr>
                <a:spLocks noChangeArrowheads="1"/>
              </p:cNvSpPr>
              <p:nvPr/>
            </p:nvSpPr>
            <p:spPr bwMode="auto">
              <a:xfrm>
                <a:off x="4669" y="2636"/>
                <a:ext cx="321" cy="7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6" name="Freeform 52"/>
              <p:cNvSpPr>
                <a:spLocks/>
              </p:cNvSpPr>
              <p:nvPr/>
            </p:nvSpPr>
            <p:spPr bwMode="auto">
              <a:xfrm>
                <a:off x="4510" y="3524"/>
                <a:ext cx="636" cy="77"/>
              </a:xfrm>
              <a:custGeom>
                <a:avLst/>
                <a:gdLst>
                  <a:gd name="T0" fmla="*/ 172 w 172"/>
                  <a:gd name="T1" fmla="*/ 11 h 21"/>
                  <a:gd name="T2" fmla="*/ 162 w 172"/>
                  <a:gd name="T3" fmla="*/ 21 h 21"/>
                  <a:gd name="T4" fmla="*/ 11 w 172"/>
                  <a:gd name="T5" fmla="*/ 21 h 21"/>
                  <a:gd name="T6" fmla="*/ 0 w 172"/>
                  <a:gd name="T7" fmla="*/ 11 h 21"/>
                  <a:gd name="T8" fmla="*/ 0 w 172"/>
                  <a:gd name="T9" fmla="*/ 11 h 21"/>
                  <a:gd name="T10" fmla="*/ 11 w 172"/>
                  <a:gd name="T11" fmla="*/ 0 h 21"/>
                  <a:gd name="T12" fmla="*/ 162 w 172"/>
                  <a:gd name="T13" fmla="*/ 0 h 21"/>
                  <a:gd name="T14" fmla="*/ 172 w 172"/>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21">
                    <a:moveTo>
                      <a:pt x="172" y="11"/>
                    </a:moveTo>
                    <a:cubicBezTo>
                      <a:pt x="172" y="17"/>
                      <a:pt x="168" y="21"/>
                      <a:pt x="162" y="21"/>
                    </a:cubicBezTo>
                    <a:cubicBezTo>
                      <a:pt x="11" y="21"/>
                      <a:pt x="11" y="21"/>
                      <a:pt x="11" y="21"/>
                    </a:cubicBezTo>
                    <a:cubicBezTo>
                      <a:pt x="5" y="21"/>
                      <a:pt x="0" y="17"/>
                      <a:pt x="0" y="11"/>
                    </a:cubicBezTo>
                    <a:cubicBezTo>
                      <a:pt x="0" y="11"/>
                      <a:pt x="0" y="11"/>
                      <a:pt x="0" y="11"/>
                    </a:cubicBezTo>
                    <a:cubicBezTo>
                      <a:pt x="0" y="5"/>
                      <a:pt x="5" y="0"/>
                      <a:pt x="11" y="0"/>
                    </a:cubicBezTo>
                    <a:cubicBezTo>
                      <a:pt x="162" y="0"/>
                      <a:pt x="162" y="0"/>
                      <a:pt x="162" y="0"/>
                    </a:cubicBezTo>
                    <a:cubicBezTo>
                      <a:pt x="168" y="0"/>
                      <a:pt x="172" y="5"/>
                      <a:pt x="172" y="1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 name="Oval 53"/>
              <p:cNvSpPr>
                <a:spLocks noChangeArrowheads="1"/>
              </p:cNvSpPr>
              <p:nvPr/>
            </p:nvSpPr>
            <p:spPr bwMode="auto">
              <a:xfrm>
                <a:off x="4528" y="3542"/>
                <a:ext cx="41" cy="41"/>
              </a:xfrm>
              <a:prstGeom prst="ellipse">
                <a:avLst/>
              </a:pr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 name="Oval 54"/>
              <p:cNvSpPr>
                <a:spLocks noChangeArrowheads="1"/>
              </p:cNvSpPr>
              <p:nvPr/>
            </p:nvSpPr>
            <p:spPr bwMode="auto">
              <a:xfrm>
                <a:off x="5083" y="3542"/>
                <a:ext cx="40" cy="41"/>
              </a:xfrm>
              <a:prstGeom prst="ellipse">
                <a:avLst/>
              </a:pr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 name="Freeform 55"/>
              <p:cNvSpPr>
                <a:spLocks/>
              </p:cNvSpPr>
              <p:nvPr/>
            </p:nvSpPr>
            <p:spPr bwMode="auto">
              <a:xfrm>
                <a:off x="4698" y="3517"/>
                <a:ext cx="263" cy="88"/>
              </a:xfrm>
              <a:custGeom>
                <a:avLst/>
                <a:gdLst>
                  <a:gd name="T0" fmla="*/ 0 w 71"/>
                  <a:gd name="T1" fmla="*/ 0 h 24"/>
                  <a:gd name="T2" fmla="*/ 0 w 71"/>
                  <a:gd name="T3" fmla="*/ 12 h 24"/>
                  <a:gd name="T4" fmla="*/ 12 w 71"/>
                  <a:gd name="T5" fmla="*/ 24 h 24"/>
                  <a:gd name="T6" fmla="*/ 59 w 71"/>
                  <a:gd name="T7" fmla="*/ 24 h 24"/>
                  <a:gd name="T8" fmla="*/ 71 w 71"/>
                  <a:gd name="T9" fmla="*/ 12 h 24"/>
                  <a:gd name="T10" fmla="*/ 71 w 71"/>
                  <a:gd name="T11" fmla="*/ 0 h 24"/>
                  <a:gd name="T12" fmla="*/ 0 w 71"/>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71" h="24">
                    <a:moveTo>
                      <a:pt x="0" y="0"/>
                    </a:moveTo>
                    <a:cubicBezTo>
                      <a:pt x="0" y="12"/>
                      <a:pt x="0" y="12"/>
                      <a:pt x="0" y="12"/>
                    </a:cubicBezTo>
                    <a:cubicBezTo>
                      <a:pt x="0" y="18"/>
                      <a:pt x="5" y="24"/>
                      <a:pt x="12" y="24"/>
                    </a:cubicBezTo>
                    <a:cubicBezTo>
                      <a:pt x="59" y="24"/>
                      <a:pt x="59" y="24"/>
                      <a:pt x="59" y="24"/>
                    </a:cubicBezTo>
                    <a:cubicBezTo>
                      <a:pt x="65" y="24"/>
                      <a:pt x="71" y="18"/>
                      <a:pt x="71" y="12"/>
                    </a:cubicBezTo>
                    <a:cubicBezTo>
                      <a:pt x="71" y="0"/>
                      <a:pt x="71" y="0"/>
                      <a:pt x="71" y="0"/>
                    </a:cubicBez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 name="Oval 56"/>
              <p:cNvSpPr>
                <a:spLocks noChangeArrowheads="1"/>
              </p:cNvSpPr>
              <p:nvPr/>
            </p:nvSpPr>
            <p:spPr bwMode="auto">
              <a:xfrm>
                <a:off x="4720" y="3542"/>
                <a:ext cx="41" cy="41"/>
              </a:xfrm>
              <a:prstGeom prst="ellipse">
                <a:avLst/>
              </a:pr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 name="Oval 57"/>
              <p:cNvSpPr>
                <a:spLocks noChangeArrowheads="1"/>
              </p:cNvSpPr>
              <p:nvPr/>
            </p:nvSpPr>
            <p:spPr bwMode="auto">
              <a:xfrm>
                <a:off x="4890" y="3542"/>
                <a:ext cx="41" cy="41"/>
              </a:xfrm>
              <a:prstGeom prst="ellipse">
                <a:avLst/>
              </a:pr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 name="Rectangle 58"/>
              <p:cNvSpPr>
                <a:spLocks noChangeArrowheads="1"/>
              </p:cNvSpPr>
              <p:nvPr/>
            </p:nvSpPr>
            <p:spPr bwMode="auto">
              <a:xfrm>
                <a:off x="4284" y="4257"/>
                <a:ext cx="159" cy="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 name="Rectangle 59"/>
              <p:cNvSpPr>
                <a:spLocks noChangeArrowheads="1"/>
              </p:cNvSpPr>
              <p:nvPr/>
            </p:nvSpPr>
            <p:spPr bwMode="auto">
              <a:xfrm>
                <a:off x="5227" y="4257"/>
                <a:ext cx="155" cy="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 name="Freeform 60"/>
              <p:cNvSpPr>
                <a:spLocks/>
              </p:cNvSpPr>
              <p:nvPr/>
            </p:nvSpPr>
            <p:spPr bwMode="auto">
              <a:xfrm>
                <a:off x="4702" y="2714"/>
                <a:ext cx="126" cy="99"/>
              </a:xfrm>
              <a:custGeom>
                <a:avLst/>
                <a:gdLst>
                  <a:gd name="T0" fmla="*/ 0 w 126"/>
                  <a:gd name="T1" fmla="*/ 0 h 99"/>
                  <a:gd name="T2" fmla="*/ 100 w 126"/>
                  <a:gd name="T3" fmla="*/ 99 h 99"/>
                  <a:gd name="T4" fmla="*/ 126 w 126"/>
                  <a:gd name="T5" fmla="*/ 0 h 99"/>
                  <a:gd name="T6" fmla="*/ 0 w 126"/>
                  <a:gd name="T7" fmla="*/ 0 h 99"/>
                </a:gdLst>
                <a:ahLst/>
                <a:cxnLst>
                  <a:cxn ang="0">
                    <a:pos x="T0" y="T1"/>
                  </a:cxn>
                  <a:cxn ang="0">
                    <a:pos x="T2" y="T3"/>
                  </a:cxn>
                  <a:cxn ang="0">
                    <a:pos x="T4" y="T5"/>
                  </a:cxn>
                  <a:cxn ang="0">
                    <a:pos x="T6" y="T7"/>
                  </a:cxn>
                </a:cxnLst>
                <a:rect l="0" t="0" r="r" b="b"/>
                <a:pathLst>
                  <a:path w="126" h="99">
                    <a:moveTo>
                      <a:pt x="0" y="0"/>
                    </a:moveTo>
                    <a:lnTo>
                      <a:pt x="100" y="99"/>
                    </a:lnTo>
                    <a:lnTo>
                      <a:pt x="12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 name="Freeform 61"/>
              <p:cNvSpPr>
                <a:spLocks/>
              </p:cNvSpPr>
              <p:nvPr/>
            </p:nvSpPr>
            <p:spPr bwMode="auto">
              <a:xfrm>
                <a:off x="4839" y="2714"/>
                <a:ext cx="170" cy="162"/>
              </a:xfrm>
              <a:custGeom>
                <a:avLst/>
                <a:gdLst>
                  <a:gd name="T0" fmla="*/ 0 w 170"/>
                  <a:gd name="T1" fmla="*/ 0 h 162"/>
                  <a:gd name="T2" fmla="*/ 170 w 170"/>
                  <a:gd name="T3" fmla="*/ 162 h 162"/>
                  <a:gd name="T4" fmla="*/ 125 w 170"/>
                  <a:gd name="T5" fmla="*/ 0 h 162"/>
                  <a:gd name="T6" fmla="*/ 0 w 170"/>
                  <a:gd name="T7" fmla="*/ 0 h 162"/>
                </a:gdLst>
                <a:ahLst/>
                <a:cxnLst>
                  <a:cxn ang="0">
                    <a:pos x="T0" y="T1"/>
                  </a:cxn>
                  <a:cxn ang="0">
                    <a:pos x="T2" y="T3"/>
                  </a:cxn>
                  <a:cxn ang="0">
                    <a:pos x="T4" y="T5"/>
                  </a:cxn>
                  <a:cxn ang="0">
                    <a:pos x="T6" y="T7"/>
                  </a:cxn>
                </a:cxnLst>
                <a:rect l="0" t="0" r="r" b="b"/>
                <a:pathLst>
                  <a:path w="170" h="162">
                    <a:moveTo>
                      <a:pt x="0" y="0"/>
                    </a:moveTo>
                    <a:lnTo>
                      <a:pt x="170" y="162"/>
                    </a:lnTo>
                    <a:lnTo>
                      <a:pt x="125"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 name="Rectangle 62"/>
              <p:cNvSpPr>
                <a:spLocks noChangeArrowheads="1"/>
              </p:cNvSpPr>
              <p:nvPr/>
            </p:nvSpPr>
            <p:spPr bwMode="auto">
              <a:xfrm>
                <a:off x="4669" y="2636"/>
                <a:ext cx="321" cy="1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301" name="Group 300"/>
            <p:cNvGrpSpPr/>
            <p:nvPr/>
          </p:nvGrpSpPr>
          <p:grpSpPr>
            <a:xfrm>
              <a:off x="6840121" y="1736818"/>
              <a:ext cx="1974293" cy="2805383"/>
              <a:chOff x="6061178" y="1771809"/>
              <a:chExt cx="2127783" cy="3023485"/>
            </a:xfrm>
          </p:grpSpPr>
          <p:sp>
            <p:nvSpPr>
              <p:cNvPr id="253" name="Freeform 21"/>
              <p:cNvSpPr>
                <a:spLocks/>
              </p:cNvSpPr>
              <p:nvPr/>
            </p:nvSpPr>
            <p:spPr bwMode="auto">
              <a:xfrm>
                <a:off x="7056256" y="2599119"/>
                <a:ext cx="124778" cy="140506"/>
              </a:xfrm>
              <a:custGeom>
                <a:avLst/>
                <a:gdLst>
                  <a:gd name="T0" fmla="*/ 27 w 119"/>
                  <a:gd name="T1" fmla="*/ 134 h 134"/>
                  <a:gd name="T2" fmla="*/ 119 w 119"/>
                  <a:gd name="T3" fmla="*/ 17 h 134"/>
                  <a:gd name="T4" fmla="*/ 97 w 119"/>
                  <a:gd name="T5" fmla="*/ 0 h 134"/>
                  <a:gd name="T6" fmla="*/ 0 w 119"/>
                  <a:gd name="T7" fmla="*/ 120 h 134"/>
                  <a:gd name="T8" fmla="*/ 0 w 119"/>
                  <a:gd name="T9" fmla="*/ 120 h 134"/>
                </a:gdLst>
                <a:ahLst/>
                <a:cxnLst>
                  <a:cxn ang="0">
                    <a:pos x="T0" y="T1"/>
                  </a:cxn>
                  <a:cxn ang="0">
                    <a:pos x="T2" y="T3"/>
                  </a:cxn>
                  <a:cxn ang="0">
                    <a:pos x="T4" y="T5"/>
                  </a:cxn>
                  <a:cxn ang="0">
                    <a:pos x="T6" y="T7"/>
                  </a:cxn>
                  <a:cxn ang="0">
                    <a:pos x="T8" y="T9"/>
                  </a:cxn>
                </a:cxnLst>
                <a:rect l="0" t="0" r="r" b="b"/>
                <a:pathLst>
                  <a:path w="119" h="134">
                    <a:moveTo>
                      <a:pt x="27" y="134"/>
                    </a:moveTo>
                    <a:lnTo>
                      <a:pt x="119" y="17"/>
                    </a:lnTo>
                    <a:lnTo>
                      <a:pt x="97" y="0"/>
                    </a:lnTo>
                    <a:lnTo>
                      <a:pt x="0" y="120"/>
                    </a:lnTo>
                    <a:lnTo>
                      <a:pt x="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54" name="Freeform 36"/>
              <p:cNvSpPr>
                <a:spLocks/>
              </p:cNvSpPr>
              <p:nvPr/>
            </p:nvSpPr>
            <p:spPr bwMode="auto">
              <a:xfrm>
                <a:off x="6420832" y="2420865"/>
                <a:ext cx="362800" cy="472898"/>
              </a:xfrm>
              <a:custGeom>
                <a:avLst/>
                <a:gdLst>
                  <a:gd name="T0" fmla="*/ 155 w 346"/>
                  <a:gd name="T1" fmla="*/ 451 h 451"/>
                  <a:gd name="T2" fmla="*/ 346 w 346"/>
                  <a:gd name="T3" fmla="*/ 404 h 451"/>
                  <a:gd name="T4" fmla="*/ 242 w 346"/>
                  <a:gd name="T5" fmla="*/ 0 h 451"/>
                  <a:gd name="T6" fmla="*/ 0 w 346"/>
                  <a:gd name="T7" fmla="*/ 53 h 451"/>
                  <a:gd name="T8" fmla="*/ 155 w 346"/>
                  <a:gd name="T9" fmla="*/ 451 h 451"/>
                </a:gdLst>
                <a:ahLst/>
                <a:cxnLst>
                  <a:cxn ang="0">
                    <a:pos x="T0" y="T1"/>
                  </a:cxn>
                  <a:cxn ang="0">
                    <a:pos x="T2" y="T3"/>
                  </a:cxn>
                  <a:cxn ang="0">
                    <a:pos x="T4" y="T5"/>
                  </a:cxn>
                  <a:cxn ang="0">
                    <a:pos x="T6" y="T7"/>
                  </a:cxn>
                  <a:cxn ang="0">
                    <a:pos x="T8" y="T9"/>
                  </a:cxn>
                </a:cxnLst>
                <a:rect l="0" t="0" r="r" b="b"/>
                <a:pathLst>
                  <a:path w="346" h="451">
                    <a:moveTo>
                      <a:pt x="155" y="451"/>
                    </a:moveTo>
                    <a:lnTo>
                      <a:pt x="346" y="404"/>
                    </a:lnTo>
                    <a:lnTo>
                      <a:pt x="242" y="0"/>
                    </a:lnTo>
                    <a:lnTo>
                      <a:pt x="0" y="53"/>
                    </a:lnTo>
                    <a:lnTo>
                      <a:pt x="155" y="451"/>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55" name="Freeform 37"/>
              <p:cNvSpPr>
                <a:spLocks/>
              </p:cNvSpPr>
              <p:nvPr/>
            </p:nvSpPr>
            <p:spPr bwMode="auto">
              <a:xfrm>
                <a:off x="6401958" y="2301329"/>
                <a:ext cx="287304" cy="285207"/>
              </a:xfrm>
              <a:custGeom>
                <a:avLst/>
                <a:gdLst>
                  <a:gd name="T0" fmla="*/ 8 w 122"/>
                  <a:gd name="T1" fmla="*/ 75 h 122"/>
                  <a:gd name="T2" fmla="*/ 48 w 122"/>
                  <a:gd name="T3" fmla="*/ 8 h 122"/>
                  <a:gd name="T4" fmla="*/ 115 w 122"/>
                  <a:gd name="T5" fmla="*/ 47 h 122"/>
                  <a:gd name="T6" fmla="*/ 75 w 122"/>
                  <a:gd name="T7" fmla="*/ 114 h 122"/>
                  <a:gd name="T8" fmla="*/ 8 w 122"/>
                  <a:gd name="T9" fmla="*/ 75 h 122"/>
                </a:gdLst>
                <a:ahLst/>
                <a:cxnLst>
                  <a:cxn ang="0">
                    <a:pos x="T0" y="T1"/>
                  </a:cxn>
                  <a:cxn ang="0">
                    <a:pos x="T2" y="T3"/>
                  </a:cxn>
                  <a:cxn ang="0">
                    <a:pos x="T4" y="T5"/>
                  </a:cxn>
                  <a:cxn ang="0">
                    <a:pos x="T6" y="T7"/>
                  </a:cxn>
                  <a:cxn ang="0">
                    <a:pos x="T8" y="T9"/>
                  </a:cxn>
                </a:cxnLst>
                <a:rect l="0" t="0" r="r" b="b"/>
                <a:pathLst>
                  <a:path w="122" h="122">
                    <a:moveTo>
                      <a:pt x="8" y="75"/>
                    </a:moveTo>
                    <a:cubicBezTo>
                      <a:pt x="0" y="45"/>
                      <a:pt x="18" y="15"/>
                      <a:pt x="48" y="8"/>
                    </a:cubicBezTo>
                    <a:cubicBezTo>
                      <a:pt x="77" y="0"/>
                      <a:pt x="107" y="18"/>
                      <a:pt x="115" y="47"/>
                    </a:cubicBezTo>
                    <a:cubicBezTo>
                      <a:pt x="122" y="77"/>
                      <a:pt x="105" y="107"/>
                      <a:pt x="75" y="114"/>
                    </a:cubicBezTo>
                    <a:cubicBezTo>
                      <a:pt x="46" y="122"/>
                      <a:pt x="16" y="104"/>
                      <a:pt x="8" y="75"/>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56" name="Freeform 38"/>
              <p:cNvSpPr>
                <a:spLocks/>
              </p:cNvSpPr>
              <p:nvPr/>
            </p:nvSpPr>
            <p:spPr bwMode="auto">
              <a:xfrm>
                <a:off x="6938818" y="3001764"/>
                <a:ext cx="414179" cy="325052"/>
              </a:xfrm>
              <a:custGeom>
                <a:avLst/>
                <a:gdLst>
                  <a:gd name="T0" fmla="*/ 44 w 176"/>
                  <a:gd name="T1" fmla="*/ 92 h 139"/>
                  <a:gd name="T2" fmla="*/ 114 w 176"/>
                  <a:gd name="T3" fmla="*/ 133 h 139"/>
                  <a:gd name="T4" fmla="*/ 134 w 176"/>
                  <a:gd name="T5" fmla="*/ 126 h 139"/>
                  <a:gd name="T6" fmla="*/ 157 w 176"/>
                  <a:gd name="T7" fmla="*/ 119 h 139"/>
                  <a:gd name="T8" fmla="*/ 174 w 176"/>
                  <a:gd name="T9" fmla="*/ 112 h 139"/>
                  <a:gd name="T10" fmla="*/ 160 w 176"/>
                  <a:gd name="T11" fmla="*/ 103 h 139"/>
                  <a:gd name="T12" fmla="*/ 150 w 176"/>
                  <a:gd name="T13" fmla="*/ 86 h 139"/>
                  <a:gd name="T14" fmla="*/ 132 w 176"/>
                  <a:gd name="T15" fmla="*/ 77 h 139"/>
                  <a:gd name="T16" fmla="*/ 149 w 176"/>
                  <a:gd name="T17" fmla="*/ 62 h 139"/>
                  <a:gd name="T18" fmla="*/ 94 w 176"/>
                  <a:gd name="T19" fmla="*/ 52 h 139"/>
                  <a:gd name="T20" fmla="*/ 83 w 176"/>
                  <a:gd name="T21" fmla="*/ 52 h 139"/>
                  <a:gd name="T22" fmla="*/ 17 w 176"/>
                  <a:gd name="T23" fmla="*/ 0 h 139"/>
                  <a:gd name="T24" fmla="*/ 0 w 176"/>
                  <a:gd name="T25" fmla="*/ 60 h 139"/>
                  <a:gd name="T26" fmla="*/ 44 w 176"/>
                  <a:gd name="T27" fmla="*/ 9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139">
                    <a:moveTo>
                      <a:pt x="44" y="92"/>
                    </a:moveTo>
                    <a:cubicBezTo>
                      <a:pt x="69" y="120"/>
                      <a:pt x="83" y="124"/>
                      <a:pt x="114" y="133"/>
                    </a:cubicBezTo>
                    <a:cubicBezTo>
                      <a:pt x="133" y="139"/>
                      <a:pt x="141" y="134"/>
                      <a:pt x="134" y="126"/>
                    </a:cubicBezTo>
                    <a:cubicBezTo>
                      <a:pt x="151" y="137"/>
                      <a:pt x="169" y="127"/>
                      <a:pt x="157" y="119"/>
                    </a:cubicBezTo>
                    <a:cubicBezTo>
                      <a:pt x="162" y="120"/>
                      <a:pt x="172" y="119"/>
                      <a:pt x="174" y="112"/>
                    </a:cubicBezTo>
                    <a:cubicBezTo>
                      <a:pt x="176" y="106"/>
                      <a:pt x="164" y="103"/>
                      <a:pt x="160" y="103"/>
                    </a:cubicBezTo>
                    <a:cubicBezTo>
                      <a:pt x="164" y="98"/>
                      <a:pt x="165" y="89"/>
                      <a:pt x="150" y="86"/>
                    </a:cubicBezTo>
                    <a:cubicBezTo>
                      <a:pt x="138" y="84"/>
                      <a:pt x="132" y="77"/>
                      <a:pt x="132" y="77"/>
                    </a:cubicBezTo>
                    <a:cubicBezTo>
                      <a:pt x="146" y="75"/>
                      <a:pt x="152" y="69"/>
                      <a:pt x="149" y="62"/>
                    </a:cubicBezTo>
                    <a:cubicBezTo>
                      <a:pt x="133" y="61"/>
                      <a:pt x="113" y="53"/>
                      <a:pt x="94" y="52"/>
                    </a:cubicBezTo>
                    <a:cubicBezTo>
                      <a:pt x="90" y="52"/>
                      <a:pt x="86" y="52"/>
                      <a:pt x="83" y="52"/>
                    </a:cubicBezTo>
                    <a:cubicBezTo>
                      <a:pt x="17" y="0"/>
                      <a:pt x="17" y="0"/>
                      <a:pt x="17" y="0"/>
                    </a:cubicBezTo>
                    <a:cubicBezTo>
                      <a:pt x="0" y="60"/>
                      <a:pt x="0" y="60"/>
                      <a:pt x="0" y="60"/>
                    </a:cubicBezTo>
                    <a:lnTo>
                      <a:pt x="44" y="92"/>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57" name="Freeform 39"/>
              <p:cNvSpPr>
                <a:spLocks/>
              </p:cNvSpPr>
              <p:nvPr/>
            </p:nvSpPr>
            <p:spPr bwMode="auto">
              <a:xfrm>
                <a:off x="6568679" y="2753256"/>
                <a:ext cx="233828" cy="233828"/>
              </a:xfrm>
              <a:custGeom>
                <a:avLst/>
                <a:gdLst>
                  <a:gd name="T0" fmla="*/ 77 w 99"/>
                  <a:gd name="T1" fmla="*/ 15 h 100"/>
                  <a:gd name="T2" fmla="*/ 84 w 99"/>
                  <a:gd name="T3" fmla="*/ 77 h 100"/>
                  <a:gd name="T4" fmla="*/ 23 w 99"/>
                  <a:gd name="T5" fmla="*/ 85 h 100"/>
                  <a:gd name="T6" fmla="*/ 15 w 99"/>
                  <a:gd name="T7" fmla="*/ 23 h 100"/>
                  <a:gd name="T8" fmla="*/ 77 w 99"/>
                  <a:gd name="T9" fmla="*/ 15 h 100"/>
                </a:gdLst>
                <a:ahLst/>
                <a:cxnLst>
                  <a:cxn ang="0">
                    <a:pos x="T0" y="T1"/>
                  </a:cxn>
                  <a:cxn ang="0">
                    <a:pos x="T2" y="T3"/>
                  </a:cxn>
                  <a:cxn ang="0">
                    <a:pos x="T4" y="T5"/>
                  </a:cxn>
                  <a:cxn ang="0">
                    <a:pos x="T6" y="T7"/>
                  </a:cxn>
                  <a:cxn ang="0">
                    <a:pos x="T8" y="T9"/>
                  </a:cxn>
                </a:cxnLst>
                <a:rect l="0" t="0" r="r" b="b"/>
                <a:pathLst>
                  <a:path w="99" h="100">
                    <a:moveTo>
                      <a:pt x="77" y="15"/>
                    </a:moveTo>
                    <a:cubicBezTo>
                      <a:pt x="96" y="30"/>
                      <a:pt x="99" y="58"/>
                      <a:pt x="84" y="77"/>
                    </a:cubicBezTo>
                    <a:cubicBezTo>
                      <a:pt x="69" y="96"/>
                      <a:pt x="42" y="100"/>
                      <a:pt x="23" y="85"/>
                    </a:cubicBezTo>
                    <a:cubicBezTo>
                      <a:pt x="4" y="70"/>
                      <a:pt x="0" y="42"/>
                      <a:pt x="15" y="23"/>
                    </a:cubicBezTo>
                    <a:cubicBezTo>
                      <a:pt x="30" y="4"/>
                      <a:pt x="58" y="0"/>
                      <a:pt x="77" y="15"/>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58" name="Freeform 40"/>
              <p:cNvSpPr>
                <a:spLocks/>
              </p:cNvSpPr>
              <p:nvPr/>
            </p:nvSpPr>
            <p:spPr bwMode="auto">
              <a:xfrm>
                <a:off x="6623204" y="2787859"/>
                <a:ext cx="482335" cy="447733"/>
              </a:xfrm>
              <a:custGeom>
                <a:avLst/>
                <a:gdLst>
                  <a:gd name="T0" fmla="*/ 359 w 460"/>
                  <a:gd name="T1" fmla="*/ 427 h 427"/>
                  <a:gd name="T2" fmla="*/ 460 w 460"/>
                  <a:gd name="T3" fmla="*/ 297 h 427"/>
                  <a:gd name="T4" fmla="*/ 121 w 460"/>
                  <a:gd name="T5" fmla="*/ 0 h 427"/>
                  <a:gd name="T6" fmla="*/ 0 w 460"/>
                  <a:gd name="T7" fmla="*/ 157 h 427"/>
                  <a:gd name="T8" fmla="*/ 359 w 460"/>
                  <a:gd name="T9" fmla="*/ 427 h 427"/>
                </a:gdLst>
                <a:ahLst/>
                <a:cxnLst>
                  <a:cxn ang="0">
                    <a:pos x="T0" y="T1"/>
                  </a:cxn>
                  <a:cxn ang="0">
                    <a:pos x="T2" y="T3"/>
                  </a:cxn>
                  <a:cxn ang="0">
                    <a:pos x="T4" y="T5"/>
                  </a:cxn>
                  <a:cxn ang="0">
                    <a:pos x="T6" y="T7"/>
                  </a:cxn>
                  <a:cxn ang="0">
                    <a:pos x="T8" y="T9"/>
                  </a:cxn>
                </a:cxnLst>
                <a:rect l="0" t="0" r="r" b="b"/>
                <a:pathLst>
                  <a:path w="460" h="427">
                    <a:moveTo>
                      <a:pt x="359" y="427"/>
                    </a:moveTo>
                    <a:lnTo>
                      <a:pt x="460" y="297"/>
                    </a:lnTo>
                    <a:lnTo>
                      <a:pt x="121" y="0"/>
                    </a:lnTo>
                    <a:lnTo>
                      <a:pt x="0" y="157"/>
                    </a:lnTo>
                    <a:lnTo>
                      <a:pt x="359" y="427"/>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59" name="Freeform 45"/>
              <p:cNvSpPr>
                <a:spLocks/>
              </p:cNvSpPr>
              <p:nvPr/>
            </p:nvSpPr>
            <p:spPr bwMode="auto">
              <a:xfrm>
                <a:off x="6590698" y="2711314"/>
                <a:ext cx="258993" cy="191886"/>
              </a:xfrm>
              <a:custGeom>
                <a:avLst/>
                <a:gdLst>
                  <a:gd name="T0" fmla="*/ 208 w 247"/>
                  <a:gd name="T1" fmla="*/ 0 h 183"/>
                  <a:gd name="T2" fmla="*/ 0 w 247"/>
                  <a:gd name="T3" fmla="*/ 42 h 183"/>
                  <a:gd name="T4" fmla="*/ 18 w 247"/>
                  <a:gd name="T5" fmla="*/ 183 h 183"/>
                  <a:gd name="T6" fmla="*/ 247 w 247"/>
                  <a:gd name="T7" fmla="*/ 114 h 183"/>
                </a:gdLst>
                <a:ahLst/>
                <a:cxnLst>
                  <a:cxn ang="0">
                    <a:pos x="T0" y="T1"/>
                  </a:cxn>
                  <a:cxn ang="0">
                    <a:pos x="T2" y="T3"/>
                  </a:cxn>
                  <a:cxn ang="0">
                    <a:pos x="T4" y="T5"/>
                  </a:cxn>
                  <a:cxn ang="0">
                    <a:pos x="T6" y="T7"/>
                  </a:cxn>
                </a:cxnLst>
                <a:rect l="0" t="0" r="r" b="b"/>
                <a:pathLst>
                  <a:path w="247" h="183">
                    <a:moveTo>
                      <a:pt x="208" y="0"/>
                    </a:moveTo>
                    <a:lnTo>
                      <a:pt x="0" y="42"/>
                    </a:lnTo>
                    <a:lnTo>
                      <a:pt x="18" y="183"/>
                    </a:lnTo>
                    <a:lnTo>
                      <a:pt x="247" y="1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60" name="Freeform 63"/>
              <p:cNvSpPr>
                <a:spLocks/>
              </p:cNvSpPr>
              <p:nvPr/>
            </p:nvSpPr>
            <p:spPr bwMode="auto">
              <a:xfrm>
                <a:off x="6190150" y="3273339"/>
                <a:ext cx="285207" cy="653250"/>
              </a:xfrm>
              <a:custGeom>
                <a:avLst/>
                <a:gdLst>
                  <a:gd name="T0" fmla="*/ 236 w 272"/>
                  <a:gd name="T1" fmla="*/ 623 h 623"/>
                  <a:gd name="T2" fmla="*/ 7 w 272"/>
                  <a:gd name="T3" fmla="*/ 616 h 623"/>
                  <a:gd name="T4" fmla="*/ 0 w 272"/>
                  <a:gd name="T5" fmla="*/ 0 h 623"/>
                  <a:gd name="T6" fmla="*/ 272 w 272"/>
                  <a:gd name="T7" fmla="*/ 6 h 623"/>
                  <a:gd name="T8" fmla="*/ 236 w 272"/>
                  <a:gd name="T9" fmla="*/ 623 h 623"/>
                </a:gdLst>
                <a:ahLst/>
                <a:cxnLst>
                  <a:cxn ang="0">
                    <a:pos x="T0" y="T1"/>
                  </a:cxn>
                  <a:cxn ang="0">
                    <a:pos x="T2" y="T3"/>
                  </a:cxn>
                  <a:cxn ang="0">
                    <a:pos x="T4" y="T5"/>
                  </a:cxn>
                  <a:cxn ang="0">
                    <a:pos x="T6" y="T7"/>
                  </a:cxn>
                  <a:cxn ang="0">
                    <a:pos x="T8" y="T9"/>
                  </a:cxn>
                </a:cxnLst>
                <a:rect l="0" t="0" r="r" b="b"/>
                <a:pathLst>
                  <a:path w="272" h="623">
                    <a:moveTo>
                      <a:pt x="236" y="623"/>
                    </a:moveTo>
                    <a:lnTo>
                      <a:pt x="7" y="616"/>
                    </a:lnTo>
                    <a:lnTo>
                      <a:pt x="0" y="0"/>
                    </a:lnTo>
                    <a:lnTo>
                      <a:pt x="272" y="6"/>
                    </a:lnTo>
                    <a:lnTo>
                      <a:pt x="236" y="6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61" name="Freeform 64"/>
              <p:cNvSpPr>
                <a:spLocks/>
              </p:cNvSpPr>
              <p:nvPr/>
            </p:nvSpPr>
            <p:spPr bwMode="auto">
              <a:xfrm>
                <a:off x="6397764" y="3268097"/>
                <a:ext cx="342878" cy="660589"/>
              </a:xfrm>
              <a:custGeom>
                <a:avLst/>
                <a:gdLst>
                  <a:gd name="T0" fmla="*/ 327 w 327"/>
                  <a:gd name="T1" fmla="*/ 616 h 630"/>
                  <a:gd name="T2" fmla="*/ 98 w 327"/>
                  <a:gd name="T3" fmla="*/ 630 h 630"/>
                  <a:gd name="T4" fmla="*/ 0 w 327"/>
                  <a:gd name="T5" fmla="*/ 16 h 630"/>
                  <a:gd name="T6" fmla="*/ 276 w 327"/>
                  <a:gd name="T7" fmla="*/ 0 h 630"/>
                  <a:gd name="T8" fmla="*/ 327 w 327"/>
                  <a:gd name="T9" fmla="*/ 616 h 630"/>
                </a:gdLst>
                <a:ahLst/>
                <a:cxnLst>
                  <a:cxn ang="0">
                    <a:pos x="T0" y="T1"/>
                  </a:cxn>
                  <a:cxn ang="0">
                    <a:pos x="T2" y="T3"/>
                  </a:cxn>
                  <a:cxn ang="0">
                    <a:pos x="T4" y="T5"/>
                  </a:cxn>
                  <a:cxn ang="0">
                    <a:pos x="T6" y="T7"/>
                  </a:cxn>
                  <a:cxn ang="0">
                    <a:pos x="T8" y="T9"/>
                  </a:cxn>
                </a:cxnLst>
                <a:rect l="0" t="0" r="r" b="b"/>
                <a:pathLst>
                  <a:path w="327" h="630">
                    <a:moveTo>
                      <a:pt x="327" y="616"/>
                    </a:moveTo>
                    <a:lnTo>
                      <a:pt x="98" y="630"/>
                    </a:lnTo>
                    <a:lnTo>
                      <a:pt x="0" y="16"/>
                    </a:lnTo>
                    <a:lnTo>
                      <a:pt x="276" y="0"/>
                    </a:lnTo>
                    <a:lnTo>
                      <a:pt x="327" y="61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62" name="Freeform 65"/>
              <p:cNvSpPr>
                <a:spLocks/>
              </p:cNvSpPr>
              <p:nvPr/>
            </p:nvSpPr>
            <p:spPr bwMode="auto">
              <a:xfrm>
                <a:off x="6086344" y="4497003"/>
                <a:ext cx="171963" cy="185594"/>
              </a:xfrm>
              <a:custGeom>
                <a:avLst/>
                <a:gdLst>
                  <a:gd name="T0" fmla="*/ 0 w 164"/>
                  <a:gd name="T1" fmla="*/ 159 h 177"/>
                  <a:gd name="T2" fmla="*/ 144 w 164"/>
                  <a:gd name="T3" fmla="*/ 177 h 177"/>
                  <a:gd name="T4" fmla="*/ 164 w 164"/>
                  <a:gd name="T5" fmla="*/ 18 h 177"/>
                  <a:gd name="T6" fmla="*/ 29 w 164"/>
                  <a:gd name="T7" fmla="*/ 0 h 177"/>
                  <a:gd name="T8" fmla="*/ 0 w 164"/>
                  <a:gd name="T9" fmla="*/ 159 h 177"/>
                </a:gdLst>
                <a:ahLst/>
                <a:cxnLst>
                  <a:cxn ang="0">
                    <a:pos x="T0" y="T1"/>
                  </a:cxn>
                  <a:cxn ang="0">
                    <a:pos x="T2" y="T3"/>
                  </a:cxn>
                  <a:cxn ang="0">
                    <a:pos x="T4" y="T5"/>
                  </a:cxn>
                  <a:cxn ang="0">
                    <a:pos x="T6" y="T7"/>
                  </a:cxn>
                  <a:cxn ang="0">
                    <a:pos x="T8" y="T9"/>
                  </a:cxn>
                </a:cxnLst>
                <a:rect l="0" t="0" r="r" b="b"/>
                <a:pathLst>
                  <a:path w="164" h="177">
                    <a:moveTo>
                      <a:pt x="0" y="159"/>
                    </a:moveTo>
                    <a:lnTo>
                      <a:pt x="144" y="177"/>
                    </a:lnTo>
                    <a:lnTo>
                      <a:pt x="164" y="18"/>
                    </a:lnTo>
                    <a:lnTo>
                      <a:pt x="29" y="0"/>
                    </a:lnTo>
                    <a:lnTo>
                      <a:pt x="0" y="159"/>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63" name="Freeform 66"/>
              <p:cNvSpPr>
                <a:spLocks/>
              </p:cNvSpPr>
              <p:nvPr/>
            </p:nvSpPr>
            <p:spPr bwMode="auto">
              <a:xfrm>
                <a:off x="6061178" y="4587680"/>
                <a:ext cx="439345" cy="207614"/>
              </a:xfrm>
              <a:custGeom>
                <a:avLst/>
                <a:gdLst>
                  <a:gd name="T0" fmla="*/ 1 w 187"/>
                  <a:gd name="T1" fmla="*/ 68 h 89"/>
                  <a:gd name="T2" fmla="*/ 57 w 187"/>
                  <a:gd name="T3" fmla="*/ 75 h 89"/>
                  <a:gd name="T4" fmla="*/ 59 w 187"/>
                  <a:gd name="T5" fmla="*/ 68 h 89"/>
                  <a:gd name="T6" fmla="*/ 134 w 187"/>
                  <a:gd name="T7" fmla="*/ 85 h 89"/>
                  <a:gd name="T8" fmla="*/ 182 w 187"/>
                  <a:gd name="T9" fmla="*/ 85 h 89"/>
                  <a:gd name="T10" fmla="*/ 187 w 187"/>
                  <a:gd name="T11" fmla="*/ 78 h 89"/>
                  <a:gd name="T12" fmla="*/ 80 w 187"/>
                  <a:gd name="T13" fmla="*/ 7 h 89"/>
                  <a:gd name="T14" fmla="*/ 78 w 187"/>
                  <a:gd name="T15" fmla="*/ 7 h 89"/>
                  <a:gd name="T16" fmla="*/ 48 w 187"/>
                  <a:gd name="T17" fmla="*/ 22 h 89"/>
                  <a:gd name="T18" fmla="*/ 16 w 187"/>
                  <a:gd name="T19" fmla="*/ 0 h 89"/>
                  <a:gd name="T20" fmla="*/ 1 w 187"/>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89">
                    <a:moveTo>
                      <a:pt x="1" y="68"/>
                    </a:moveTo>
                    <a:cubicBezTo>
                      <a:pt x="57" y="75"/>
                      <a:pt x="57" y="75"/>
                      <a:pt x="57" y="75"/>
                    </a:cubicBezTo>
                    <a:cubicBezTo>
                      <a:pt x="59" y="68"/>
                      <a:pt x="59" y="68"/>
                      <a:pt x="59" y="68"/>
                    </a:cubicBezTo>
                    <a:cubicBezTo>
                      <a:pt x="76" y="74"/>
                      <a:pt x="115" y="83"/>
                      <a:pt x="134" y="85"/>
                    </a:cubicBezTo>
                    <a:cubicBezTo>
                      <a:pt x="149" y="87"/>
                      <a:pt x="171" y="89"/>
                      <a:pt x="182" y="85"/>
                    </a:cubicBezTo>
                    <a:cubicBezTo>
                      <a:pt x="184" y="84"/>
                      <a:pt x="187" y="81"/>
                      <a:pt x="187" y="78"/>
                    </a:cubicBezTo>
                    <a:cubicBezTo>
                      <a:pt x="187" y="56"/>
                      <a:pt x="100" y="37"/>
                      <a:pt x="80" y="7"/>
                    </a:cubicBezTo>
                    <a:cubicBezTo>
                      <a:pt x="78" y="7"/>
                      <a:pt x="78" y="7"/>
                      <a:pt x="78" y="7"/>
                    </a:cubicBezTo>
                    <a:cubicBezTo>
                      <a:pt x="71" y="12"/>
                      <a:pt x="62" y="23"/>
                      <a:pt x="48" y="22"/>
                    </a:cubicBezTo>
                    <a:cubicBezTo>
                      <a:pt x="35" y="20"/>
                      <a:pt x="22" y="6"/>
                      <a:pt x="16" y="0"/>
                    </a:cubicBezTo>
                    <a:cubicBezTo>
                      <a:pt x="8" y="6"/>
                      <a:pt x="0" y="67"/>
                      <a:pt x="1" y="6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64" name="Freeform 69"/>
              <p:cNvSpPr>
                <a:spLocks/>
              </p:cNvSpPr>
              <p:nvPr/>
            </p:nvSpPr>
            <p:spPr bwMode="auto">
              <a:xfrm>
                <a:off x="6074809" y="3871015"/>
                <a:ext cx="362800" cy="742377"/>
              </a:xfrm>
              <a:custGeom>
                <a:avLst/>
                <a:gdLst>
                  <a:gd name="T0" fmla="*/ 117 w 346"/>
                  <a:gd name="T1" fmla="*/ 0 h 708"/>
                  <a:gd name="T2" fmla="*/ 346 w 346"/>
                  <a:gd name="T3" fmla="*/ 29 h 708"/>
                  <a:gd name="T4" fmla="*/ 209 w 346"/>
                  <a:gd name="T5" fmla="*/ 708 h 708"/>
                  <a:gd name="T6" fmla="*/ 0 w 346"/>
                  <a:gd name="T7" fmla="*/ 696 h 708"/>
                  <a:gd name="T8" fmla="*/ 117 w 346"/>
                  <a:gd name="T9" fmla="*/ 0 h 708"/>
                </a:gdLst>
                <a:ahLst/>
                <a:cxnLst>
                  <a:cxn ang="0">
                    <a:pos x="T0" y="T1"/>
                  </a:cxn>
                  <a:cxn ang="0">
                    <a:pos x="T2" y="T3"/>
                  </a:cxn>
                  <a:cxn ang="0">
                    <a:pos x="T4" y="T5"/>
                  </a:cxn>
                  <a:cxn ang="0">
                    <a:pos x="T6" y="T7"/>
                  </a:cxn>
                  <a:cxn ang="0">
                    <a:pos x="T8" y="T9"/>
                  </a:cxn>
                </a:cxnLst>
                <a:rect l="0" t="0" r="r" b="b"/>
                <a:pathLst>
                  <a:path w="346" h="708">
                    <a:moveTo>
                      <a:pt x="117" y="0"/>
                    </a:moveTo>
                    <a:lnTo>
                      <a:pt x="346" y="29"/>
                    </a:lnTo>
                    <a:lnTo>
                      <a:pt x="209" y="708"/>
                    </a:lnTo>
                    <a:lnTo>
                      <a:pt x="0" y="696"/>
                    </a:lnTo>
                    <a:lnTo>
                      <a:pt x="1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dirty="0"/>
              </a:p>
            </p:txBody>
          </p:sp>
          <p:sp>
            <p:nvSpPr>
              <p:cNvPr id="265" name="Freeform 70"/>
              <p:cNvSpPr>
                <a:spLocks/>
              </p:cNvSpPr>
              <p:nvPr/>
            </p:nvSpPr>
            <p:spPr bwMode="auto">
              <a:xfrm>
                <a:off x="6456483" y="4509585"/>
                <a:ext cx="155186" cy="173012"/>
              </a:xfrm>
              <a:custGeom>
                <a:avLst/>
                <a:gdLst>
                  <a:gd name="T0" fmla="*/ 0 w 148"/>
                  <a:gd name="T1" fmla="*/ 160 h 165"/>
                  <a:gd name="T2" fmla="*/ 143 w 148"/>
                  <a:gd name="T3" fmla="*/ 165 h 165"/>
                  <a:gd name="T4" fmla="*/ 148 w 148"/>
                  <a:gd name="T5" fmla="*/ 6 h 165"/>
                  <a:gd name="T6" fmla="*/ 15 w 148"/>
                  <a:gd name="T7" fmla="*/ 0 h 165"/>
                  <a:gd name="T8" fmla="*/ 0 w 148"/>
                  <a:gd name="T9" fmla="*/ 160 h 165"/>
                </a:gdLst>
                <a:ahLst/>
                <a:cxnLst>
                  <a:cxn ang="0">
                    <a:pos x="T0" y="T1"/>
                  </a:cxn>
                  <a:cxn ang="0">
                    <a:pos x="T2" y="T3"/>
                  </a:cxn>
                  <a:cxn ang="0">
                    <a:pos x="T4" y="T5"/>
                  </a:cxn>
                  <a:cxn ang="0">
                    <a:pos x="T6" y="T7"/>
                  </a:cxn>
                  <a:cxn ang="0">
                    <a:pos x="T8" y="T9"/>
                  </a:cxn>
                </a:cxnLst>
                <a:rect l="0" t="0" r="r" b="b"/>
                <a:pathLst>
                  <a:path w="148" h="165">
                    <a:moveTo>
                      <a:pt x="0" y="160"/>
                    </a:moveTo>
                    <a:lnTo>
                      <a:pt x="143" y="165"/>
                    </a:lnTo>
                    <a:lnTo>
                      <a:pt x="148" y="6"/>
                    </a:lnTo>
                    <a:lnTo>
                      <a:pt x="15" y="0"/>
                    </a:lnTo>
                    <a:lnTo>
                      <a:pt x="0" y="16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66" name="Freeform 71"/>
              <p:cNvSpPr>
                <a:spLocks/>
              </p:cNvSpPr>
              <p:nvPr/>
            </p:nvSpPr>
            <p:spPr bwMode="auto">
              <a:xfrm>
                <a:off x="6437609" y="4601311"/>
                <a:ext cx="440393" cy="176157"/>
              </a:xfrm>
              <a:custGeom>
                <a:avLst/>
                <a:gdLst>
                  <a:gd name="T0" fmla="*/ 1 w 187"/>
                  <a:gd name="T1" fmla="*/ 69 h 75"/>
                  <a:gd name="T2" fmla="*/ 57 w 187"/>
                  <a:gd name="T3" fmla="*/ 71 h 75"/>
                  <a:gd name="T4" fmla="*/ 59 w 187"/>
                  <a:gd name="T5" fmla="*/ 64 h 75"/>
                  <a:gd name="T6" fmla="*/ 135 w 187"/>
                  <a:gd name="T7" fmla="*/ 74 h 75"/>
                  <a:gd name="T8" fmla="*/ 183 w 187"/>
                  <a:gd name="T9" fmla="*/ 70 h 75"/>
                  <a:gd name="T10" fmla="*/ 187 w 187"/>
                  <a:gd name="T11" fmla="*/ 63 h 75"/>
                  <a:gd name="T12" fmla="*/ 74 w 187"/>
                  <a:gd name="T13" fmla="*/ 1 h 75"/>
                  <a:gd name="T14" fmla="*/ 72 w 187"/>
                  <a:gd name="T15" fmla="*/ 1 h 75"/>
                  <a:gd name="T16" fmla="*/ 44 w 187"/>
                  <a:gd name="T17" fmla="*/ 18 h 75"/>
                  <a:gd name="T18" fmla="*/ 10 w 187"/>
                  <a:gd name="T19" fmla="*/ 0 h 75"/>
                  <a:gd name="T20" fmla="*/ 1 w 187"/>
                  <a:gd name="T21"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75">
                    <a:moveTo>
                      <a:pt x="1" y="69"/>
                    </a:moveTo>
                    <a:cubicBezTo>
                      <a:pt x="57" y="71"/>
                      <a:pt x="57" y="71"/>
                      <a:pt x="57" y="71"/>
                    </a:cubicBezTo>
                    <a:cubicBezTo>
                      <a:pt x="59" y="64"/>
                      <a:pt x="59" y="64"/>
                      <a:pt x="59" y="64"/>
                    </a:cubicBezTo>
                    <a:cubicBezTo>
                      <a:pt x="77" y="68"/>
                      <a:pt x="116" y="74"/>
                      <a:pt x="135" y="74"/>
                    </a:cubicBezTo>
                    <a:cubicBezTo>
                      <a:pt x="150" y="75"/>
                      <a:pt x="172" y="75"/>
                      <a:pt x="183" y="70"/>
                    </a:cubicBezTo>
                    <a:cubicBezTo>
                      <a:pt x="184" y="69"/>
                      <a:pt x="187" y="66"/>
                      <a:pt x="187" y="63"/>
                    </a:cubicBezTo>
                    <a:cubicBezTo>
                      <a:pt x="185" y="40"/>
                      <a:pt x="96" y="29"/>
                      <a:pt x="74" y="1"/>
                    </a:cubicBezTo>
                    <a:cubicBezTo>
                      <a:pt x="72" y="1"/>
                      <a:pt x="72" y="1"/>
                      <a:pt x="72" y="1"/>
                    </a:cubicBezTo>
                    <a:cubicBezTo>
                      <a:pt x="66" y="6"/>
                      <a:pt x="58" y="19"/>
                      <a:pt x="44" y="18"/>
                    </a:cubicBezTo>
                    <a:cubicBezTo>
                      <a:pt x="30" y="18"/>
                      <a:pt x="16" y="5"/>
                      <a:pt x="10" y="0"/>
                    </a:cubicBezTo>
                    <a:cubicBezTo>
                      <a:pt x="3" y="6"/>
                      <a:pt x="0" y="68"/>
                      <a:pt x="1" y="69"/>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67" name="Freeform 72"/>
              <p:cNvSpPr>
                <a:spLocks/>
              </p:cNvSpPr>
              <p:nvPr/>
            </p:nvSpPr>
            <p:spPr bwMode="auto">
              <a:xfrm>
                <a:off x="6439706" y="3882548"/>
                <a:ext cx="300935" cy="735037"/>
              </a:xfrm>
              <a:custGeom>
                <a:avLst/>
                <a:gdLst>
                  <a:gd name="T0" fmla="*/ 58 w 287"/>
                  <a:gd name="T1" fmla="*/ 0 h 701"/>
                  <a:gd name="T2" fmla="*/ 287 w 287"/>
                  <a:gd name="T3" fmla="*/ 9 h 701"/>
                  <a:gd name="T4" fmla="*/ 211 w 287"/>
                  <a:gd name="T5" fmla="*/ 692 h 701"/>
                  <a:gd name="T6" fmla="*/ 0 w 287"/>
                  <a:gd name="T7" fmla="*/ 701 h 701"/>
                  <a:gd name="T8" fmla="*/ 58 w 287"/>
                  <a:gd name="T9" fmla="*/ 0 h 701"/>
                </a:gdLst>
                <a:ahLst/>
                <a:cxnLst>
                  <a:cxn ang="0">
                    <a:pos x="T0" y="T1"/>
                  </a:cxn>
                  <a:cxn ang="0">
                    <a:pos x="T2" y="T3"/>
                  </a:cxn>
                  <a:cxn ang="0">
                    <a:pos x="T4" y="T5"/>
                  </a:cxn>
                  <a:cxn ang="0">
                    <a:pos x="T6" y="T7"/>
                  </a:cxn>
                  <a:cxn ang="0">
                    <a:pos x="T8" y="T9"/>
                  </a:cxn>
                </a:cxnLst>
                <a:rect l="0" t="0" r="r" b="b"/>
                <a:pathLst>
                  <a:path w="287" h="701">
                    <a:moveTo>
                      <a:pt x="58" y="0"/>
                    </a:moveTo>
                    <a:lnTo>
                      <a:pt x="287" y="9"/>
                    </a:lnTo>
                    <a:lnTo>
                      <a:pt x="211" y="692"/>
                    </a:lnTo>
                    <a:lnTo>
                      <a:pt x="0" y="701"/>
                    </a:lnTo>
                    <a:lnTo>
                      <a:pt x="5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68" name="Freeform 73"/>
              <p:cNvSpPr>
                <a:spLocks/>
              </p:cNvSpPr>
              <p:nvPr/>
            </p:nvSpPr>
            <p:spPr bwMode="auto">
              <a:xfrm>
                <a:off x="6093683" y="2289795"/>
                <a:ext cx="614453" cy="1046457"/>
              </a:xfrm>
              <a:custGeom>
                <a:avLst/>
                <a:gdLst>
                  <a:gd name="T0" fmla="*/ 0 w 261"/>
                  <a:gd name="T1" fmla="*/ 93 h 447"/>
                  <a:gd name="T2" fmla="*/ 43 w 261"/>
                  <a:gd name="T3" fmla="*/ 29 h 447"/>
                  <a:gd name="T4" fmla="*/ 138 w 261"/>
                  <a:gd name="T5" fmla="*/ 0 h 447"/>
                  <a:gd name="T6" fmla="*/ 205 w 261"/>
                  <a:gd name="T7" fmla="*/ 12 h 447"/>
                  <a:gd name="T8" fmla="*/ 248 w 261"/>
                  <a:gd name="T9" fmla="*/ 77 h 447"/>
                  <a:gd name="T10" fmla="*/ 261 w 261"/>
                  <a:gd name="T11" fmla="*/ 417 h 447"/>
                  <a:gd name="T12" fmla="*/ 35 w 261"/>
                  <a:gd name="T13" fmla="*/ 447 h 447"/>
                  <a:gd name="T14" fmla="*/ 0 w 261"/>
                  <a:gd name="T15" fmla="*/ 93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447">
                    <a:moveTo>
                      <a:pt x="0" y="93"/>
                    </a:moveTo>
                    <a:cubicBezTo>
                      <a:pt x="43" y="29"/>
                      <a:pt x="43" y="29"/>
                      <a:pt x="43" y="29"/>
                    </a:cubicBezTo>
                    <a:cubicBezTo>
                      <a:pt x="138" y="0"/>
                      <a:pt x="138" y="0"/>
                      <a:pt x="138" y="0"/>
                    </a:cubicBezTo>
                    <a:cubicBezTo>
                      <a:pt x="205" y="12"/>
                      <a:pt x="205" y="12"/>
                      <a:pt x="205" y="12"/>
                    </a:cubicBezTo>
                    <a:cubicBezTo>
                      <a:pt x="248" y="77"/>
                      <a:pt x="248" y="77"/>
                      <a:pt x="248" y="77"/>
                    </a:cubicBezTo>
                    <a:cubicBezTo>
                      <a:pt x="261" y="417"/>
                      <a:pt x="261" y="417"/>
                      <a:pt x="261" y="417"/>
                    </a:cubicBezTo>
                    <a:cubicBezTo>
                      <a:pt x="35" y="447"/>
                      <a:pt x="35" y="447"/>
                      <a:pt x="35" y="447"/>
                    </a:cubicBezTo>
                    <a:cubicBezTo>
                      <a:pt x="31" y="262"/>
                      <a:pt x="0" y="93"/>
                      <a:pt x="0" y="93"/>
                    </a:cubicBezTo>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69" name="Freeform 74"/>
              <p:cNvSpPr>
                <a:spLocks/>
              </p:cNvSpPr>
              <p:nvPr/>
            </p:nvSpPr>
            <p:spPr bwMode="auto">
              <a:xfrm>
                <a:off x="6091586" y="2479584"/>
                <a:ext cx="293595" cy="463461"/>
              </a:xfrm>
              <a:custGeom>
                <a:avLst/>
                <a:gdLst>
                  <a:gd name="T0" fmla="*/ 83 w 280"/>
                  <a:gd name="T1" fmla="*/ 442 h 442"/>
                  <a:gd name="T2" fmla="*/ 280 w 280"/>
                  <a:gd name="T3" fmla="*/ 419 h 442"/>
                  <a:gd name="T4" fmla="*/ 247 w 280"/>
                  <a:gd name="T5" fmla="*/ 0 h 442"/>
                  <a:gd name="T6" fmla="*/ 0 w 280"/>
                  <a:gd name="T7" fmla="*/ 22 h 442"/>
                  <a:gd name="T8" fmla="*/ 83 w 280"/>
                  <a:gd name="T9" fmla="*/ 442 h 442"/>
                </a:gdLst>
                <a:ahLst/>
                <a:cxnLst>
                  <a:cxn ang="0">
                    <a:pos x="T0" y="T1"/>
                  </a:cxn>
                  <a:cxn ang="0">
                    <a:pos x="T2" y="T3"/>
                  </a:cxn>
                  <a:cxn ang="0">
                    <a:pos x="T4" y="T5"/>
                  </a:cxn>
                  <a:cxn ang="0">
                    <a:pos x="T6" y="T7"/>
                  </a:cxn>
                  <a:cxn ang="0">
                    <a:pos x="T8" y="T9"/>
                  </a:cxn>
                </a:cxnLst>
                <a:rect l="0" t="0" r="r" b="b"/>
                <a:pathLst>
                  <a:path w="280" h="442">
                    <a:moveTo>
                      <a:pt x="83" y="442"/>
                    </a:moveTo>
                    <a:lnTo>
                      <a:pt x="280" y="419"/>
                    </a:lnTo>
                    <a:lnTo>
                      <a:pt x="247" y="0"/>
                    </a:lnTo>
                    <a:lnTo>
                      <a:pt x="0" y="22"/>
                    </a:lnTo>
                    <a:lnTo>
                      <a:pt x="83" y="442"/>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70" name="Freeform 75"/>
              <p:cNvSpPr>
                <a:spLocks/>
              </p:cNvSpPr>
              <p:nvPr/>
            </p:nvSpPr>
            <p:spPr bwMode="auto">
              <a:xfrm>
                <a:off x="6082150" y="2345369"/>
                <a:ext cx="277867" cy="276818"/>
              </a:xfrm>
              <a:custGeom>
                <a:avLst/>
                <a:gdLst>
                  <a:gd name="T0" fmla="*/ 4 w 118"/>
                  <a:gd name="T1" fmla="*/ 67 h 118"/>
                  <a:gd name="T2" fmla="*/ 51 w 118"/>
                  <a:gd name="T3" fmla="*/ 4 h 118"/>
                  <a:gd name="T4" fmla="*/ 113 w 118"/>
                  <a:gd name="T5" fmla="*/ 51 h 118"/>
                  <a:gd name="T6" fmla="*/ 67 w 118"/>
                  <a:gd name="T7" fmla="*/ 114 h 118"/>
                  <a:gd name="T8" fmla="*/ 4 w 118"/>
                  <a:gd name="T9" fmla="*/ 67 h 118"/>
                </a:gdLst>
                <a:ahLst/>
                <a:cxnLst>
                  <a:cxn ang="0">
                    <a:pos x="T0" y="T1"/>
                  </a:cxn>
                  <a:cxn ang="0">
                    <a:pos x="T2" y="T3"/>
                  </a:cxn>
                  <a:cxn ang="0">
                    <a:pos x="T4" y="T5"/>
                  </a:cxn>
                  <a:cxn ang="0">
                    <a:pos x="T6" y="T7"/>
                  </a:cxn>
                  <a:cxn ang="0">
                    <a:pos x="T8" y="T9"/>
                  </a:cxn>
                </a:cxnLst>
                <a:rect l="0" t="0" r="r" b="b"/>
                <a:pathLst>
                  <a:path w="118" h="118">
                    <a:moveTo>
                      <a:pt x="4" y="67"/>
                    </a:moveTo>
                    <a:cubicBezTo>
                      <a:pt x="0" y="37"/>
                      <a:pt x="21" y="9"/>
                      <a:pt x="51" y="4"/>
                    </a:cubicBezTo>
                    <a:cubicBezTo>
                      <a:pt x="81" y="0"/>
                      <a:pt x="109" y="21"/>
                      <a:pt x="113" y="51"/>
                    </a:cubicBezTo>
                    <a:cubicBezTo>
                      <a:pt x="118" y="81"/>
                      <a:pt x="97" y="109"/>
                      <a:pt x="67" y="114"/>
                    </a:cubicBezTo>
                    <a:cubicBezTo>
                      <a:pt x="37" y="118"/>
                      <a:pt x="9" y="97"/>
                      <a:pt x="4" y="67"/>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71" name="Freeform 76"/>
              <p:cNvSpPr>
                <a:spLocks/>
              </p:cNvSpPr>
              <p:nvPr/>
            </p:nvSpPr>
            <p:spPr bwMode="auto">
              <a:xfrm>
                <a:off x="6167082" y="2809878"/>
                <a:ext cx="227537" cy="226488"/>
              </a:xfrm>
              <a:custGeom>
                <a:avLst/>
                <a:gdLst>
                  <a:gd name="T0" fmla="*/ 39 w 97"/>
                  <a:gd name="T1" fmla="*/ 6 h 97"/>
                  <a:gd name="T2" fmla="*/ 91 w 97"/>
                  <a:gd name="T3" fmla="*/ 39 h 97"/>
                  <a:gd name="T4" fmla="*/ 58 w 97"/>
                  <a:gd name="T5" fmla="*/ 91 h 97"/>
                  <a:gd name="T6" fmla="*/ 6 w 97"/>
                  <a:gd name="T7" fmla="*/ 59 h 97"/>
                  <a:gd name="T8" fmla="*/ 39 w 97"/>
                  <a:gd name="T9" fmla="*/ 6 h 97"/>
                </a:gdLst>
                <a:ahLst/>
                <a:cxnLst>
                  <a:cxn ang="0">
                    <a:pos x="T0" y="T1"/>
                  </a:cxn>
                  <a:cxn ang="0">
                    <a:pos x="T2" y="T3"/>
                  </a:cxn>
                  <a:cxn ang="0">
                    <a:pos x="T4" y="T5"/>
                  </a:cxn>
                  <a:cxn ang="0">
                    <a:pos x="T6" y="T7"/>
                  </a:cxn>
                  <a:cxn ang="0">
                    <a:pos x="T8" y="T9"/>
                  </a:cxn>
                </a:cxnLst>
                <a:rect l="0" t="0" r="r" b="b"/>
                <a:pathLst>
                  <a:path w="97" h="97">
                    <a:moveTo>
                      <a:pt x="39" y="6"/>
                    </a:moveTo>
                    <a:cubicBezTo>
                      <a:pt x="62" y="0"/>
                      <a:pt x="86" y="15"/>
                      <a:pt x="91" y="39"/>
                    </a:cubicBezTo>
                    <a:cubicBezTo>
                      <a:pt x="97" y="62"/>
                      <a:pt x="82" y="86"/>
                      <a:pt x="58" y="91"/>
                    </a:cubicBezTo>
                    <a:cubicBezTo>
                      <a:pt x="35" y="97"/>
                      <a:pt x="11" y="82"/>
                      <a:pt x="6" y="59"/>
                    </a:cubicBezTo>
                    <a:cubicBezTo>
                      <a:pt x="0" y="35"/>
                      <a:pt x="15" y="11"/>
                      <a:pt x="39" y="6"/>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72" name="Freeform 118"/>
              <p:cNvSpPr>
                <a:spLocks/>
              </p:cNvSpPr>
              <p:nvPr/>
            </p:nvSpPr>
            <p:spPr bwMode="auto">
              <a:xfrm>
                <a:off x="6305491" y="2198571"/>
                <a:ext cx="185594" cy="182448"/>
              </a:xfrm>
              <a:custGeom>
                <a:avLst/>
                <a:gdLst>
                  <a:gd name="T0" fmla="*/ 79 w 79"/>
                  <a:gd name="T1" fmla="*/ 47 h 78"/>
                  <a:gd name="T2" fmla="*/ 79 w 79"/>
                  <a:gd name="T3" fmla="*/ 0 h 78"/>
                  <a:gd name="T4" fmla="*/ 0 w 79"/>
                  <a:gd name="T5" fmla="*/ 0 h 78"/>
                  <a:gd name="T6" fmla="*/ 0 w 79"/>
                  <a:gd name="T7" fmla="*/ 47 h 78"/>
                  <a:gd name="T8" fmla="*/ 40 w 79"/>
                  <a:gd name="T9" fmla="*/ 78 h 78"/>
                  <a:gd name="T10" fmla="*/ 79 w 79"/>
                  <a:gd name="T11" fmla="*/ 47 h 78"/>
                </a:gdLst>
                <a:ahLst/>
                <a:cxnLst>
                  <a:cxn ang="0">
                    <a:pos x="T0" y="T1"/>
                  </a:cxn>
                  <a:cxn ang="0">
                    <a:pos x="T2" y="T3"/>
                  </a:cxn>
                  <a:cxn ang="0">
                    <a:pos x="T4" y="T5"/>
                  </a:cxn>
                  <a:cxn ang="0">
                    <a:pos x="T6" y="T7"/>
                  </a:cxn>
                  <a:cxn ang="0">
                    <a:pos x="T8" y="T9"/>
                  </a:cxn>
                  <a:cxn ang="0">
                    <a:pos x="T10" y="T11"/>
                  </a:cxn>
                </a:cxnLst>
                <a:rect l="0" t="0" r="r" b="b"/>
                <a:pathLst>
                  <a:path w="79" h="78">
                    <a:moveTo>
                      <a:pt x="79" y="47"/>
                    </a:moveTo>
                    <a:cubicBezTo>
                      <a:pt x="79" y="0"/>
                      <a:pt x="79" y="0"/>
                      <a:pt x="79" y="0"/>
                    </a:cubicBezTo>
                    <a:cubicBezTo>
                      <a:pt x="0" y="0"/>
                      <a:pt x="0" y="0"/>
                      <a:pt x="0" y="0"/>
                    </a:cubicBezTo>
                    <a:cubicBezTo>
                      <a:pt x="0" y="47"/>
                      <a:pt x="0" y="47"/>
                      <a:pt x="0" y="47"/>
                    </a:cubicBezTo>
                    <a:cubicBezTo>
                      <a:pt x="1" y="62"/>
                      <a:pt x="11" y="78"/>
                      <a:pt x="40" y="78"/>
                    </a:cubicBezTo>
                    <a:cubicBezTo>
                      <a:pt x="68" y="78"/>
                      <a:pt x="79" y="62"/>
                      <a:pt x="79" y="4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73" name="Freeform 119"/>
              <p:cNvSpPr>
                <a:spLocks/>
              </p:cNvSpPr>
              <p:nvPr/>
            </p:nvSpPr>
            <p:spPr bwMode="auto">
              <a:xfrm>
                <a:off x="6314929" y="2172357"/>
                <a:ext cx="176157" cy="123729"/>
              </a:xfrm>
              <a:custGeom>
                <a:avLst/>
                <a:gdLst>
                  <a:gd name="T0" fmla="*/ 1 w 75"/>
                  <a:gd name="T1" fmla="*/ 15 h 53"/>
                  <a:gd name="T2" fmla="*/ 75 w 75"/>
                  <a:gd name="T3" fmla="*/ 53 h 53"/>
                  <a:gd name="T4" fmla="*/ 75 w 75"/>
                  <a:gd name="T5" fmla="*/ 8 h 53"/>
                  <a:gd name="T6" fmla="*/ 0 w 75"/>
                  <a:gd name="T7" fmla="*/ 0 h 53"/>
                  <a:gd name="T8" fmla="*/ 1 w 75"/>
                  <a:gd name="T9" fmla="*/ 15 h 53"/>
                </a:gdLst>
                <a:ahLst/>
                <a:cxnLst>
                  <a:cxn ang="0">
                    <a:pos x="T0" y="T1"/>
                  </a:cxn>
                  <a:cxn ang="0">
                    <a:pos x="T2" y="T3"/>
                  </a:cxn>
                  <a:cxn ang="0">
                    <a:pos x="T4" y="T5"/>
                  </a:cxn>
                  <a:cxn ang="0">
                    <a:pos x="T6" y="T7"/>
                  </a:cxn>
                  <a:cxn ang="0">
                    <a:pos x="T8" y="T9"/>
                  </a:cxn>
                </a:cxnLst>
                <a:rect l="0" t="0" r="r" b="b"/>
                <a:pathLst>
                  <a:path w="75" h="53">
                    <a:moveTo>
                      <a:pt x="1" y="15"/>
                    </a:moveTo>
                    <a:cubicBezTo>
                      <a:pt x="14" y="43"/>
                      <a:pt x="37" y="53"/>
                      <a:pt x="75" y="53"/>
                    </a:cubicBezTo>
                    <a:cubicBezTo>
                      <a:pt x="75" y="8"/>
                      <a:pt x="75" y="8"/>
                      <a:pt x="75" y="8"/>
                    </a:cubicBezTo>
                    <a:cubicBezTo>
                      <a:pt x="0" y="0"/>
                      <a:pt x="0" y="0"/>
                      <a:pt x="0" y="0"/>
                    </a:cubicBezTo>
                    <a:lnTo>
                      <a:pt x="1" y="15"/>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74" name="Freeform 120"/>
              <p:cNvSpPr>
                <a:spLocks/>
              </p:cNvSpPr>
              <p:nvPr/>
            </p:nvSpPr>
            <p:spPr bwMode="auto">
              <a:xfrm>
                <a:off x="6126189" y="1898684"/>
                <a:ext cx="492821" cy="389014"/>
              </a:xfrm>
              <a:custGeom>
                <a:avLst/>
                <a:gdLst>
                  <a:gd name="T0" fmla="*/ 191 w 209"/>
                  <a:gd name="T1" fmla="*/ 157 h 166"/>
                  <a:gd name="T2" fmla="*/ 192 w 209"/>
                  <a:gd name="T3" fmla="*/ 113 h 166"/>
                  <a:gd name="T4" fmla="*/ 196 w 209"/>
                  <a:gd name="T5" fmla="*/ 109 h 166"/>
                  <a:gd name="T6" fmla="*/ 205 w 209"/>
                  <a:gd name="T7" fmla="*/ 109 h 166"/>
                  <a:gd name="T8" fmla="*/ 209 w 209"/>
                  <a:gd name="T9" fmla="*/ 105 h 166"/>
                  <a:gd name="T10" fmla="*/ 202 w 209"/>
                  <a:gd name="T11" fmla="*/ 74 h 166"/>
                  <a:gd name="T12" fmla="*/ 201 w 209"/>
                  <a:gd name="T13" fmla="*/ 65 h 166"/>
                  <a:gd name="T14" fmla="*/ 202 w 209"/>
                  <a:gd name="T15" fmla="*/ 19 h 166"/>
                  <a:gd name="T16" fmla="*/ 80 w 209"/>
                  <a:gd name="T17" fmla="*/ 0 h 166"/>
                  <a:gd name="T18" fmla="*/ 76 w 209"/>
                  <a:gd name="T19" fmla="*/ 21 h 166"/>
                  <a:gd name="T20" fmla="*/ 60 w 209"/>
                  <a:gd name="T21" fmla="*/ 17 h 166"/>
                  <a:gd name="T22" fmla="*/ 181 w 209"/>
                  <a:gd name="T23" fmla="*/ 166 h 166"/>
                  <a:gd name="T24" fmla="*/ 191 w 209"/>
                  <a:gd name="T25" fmla="*/ 15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66">
                    <a:moveTo>
                      <a:pt x="191" y="157"/>
                    </a:moveTo>
                    <a:cubicBezTo>
                      <a:pt x="186" y="142"/>
                      <a:pt x="192" y="113"/>
                      <a:pt x="192" y="113"/>
                    </a:cubicBezTo>
                    <a:cubicBezTo>
                      <a:pt x="192" y="111"/>
                      <a:pt x="194" y="109"/>
                      <a:pt x="196" y="109"/>
                    </a:cubicBezTo>
                    <a:cubicBezTo>
                      <a:pt x="205" y="109"/>
                      <a:pt x="205" y="109"/>
                      <a:pt x="205" y="109"/>
                    </a:cubicBezTo>
                    <a:cubicBezTo>
                      <a:pt x="207" y="110"/>
                      <a:pt x="209" y="107"/>
                      <a:pt x="209" y="105"/>
                    </a:cubicBezTo>
                    <a:cubicBezTo>
                      <a:pt x="202" y="74"/>
                      <a:pt x="202" y="74"/>
                      <a:pt x="202" y="74"/>
                    </a:cubicBezTo>
                    <a:cubicBezTo>
                      <a:pt x="201" y="71"/>
                      <a:pt x="201" y="68"/>
                      <a:pt x="201" y="65"/>
                    </a:cubicBezTo>
                    <a:cubicBezTo>
                      <a:pt x="202" y="19"/>
                      <a:pt x="202" y="19"/>
                      <a:pt x="202" y="19"/>
                    </a:cubicBezTo>
                    <a:cubicBezTo>
                      <a:pt x="80" y="0"/>
                      <a:pt x="80" y="0"/>
                      <a:pt x="80" y="0"/>
                    </a:cubicBezTo>
                    <a:cubicBezTo>
                      <a:pt x="76" y="21"/>
                      <a:pt x="76" y="21"/>
                      <a:pt x="76" y="21"/>
                    </a:cubicBezTo>
                    <a:cubicBezTo>
                      <a:pt x="60" y="17"/>
                      <a:pt x="60" y="17"/>
                      <a:pt x="60" y="17"/>
                    </a:cubicBezTo>
                    <a:cubicBezTo>
                      <a:pt x="60" y="17"/>
                      <a:pt x="0" y="149"/>
                      <a:pt x="181" y="166"/>
                    </a:cubicBezTo>
                    <a:cubicBezTo>
                      <a:pt x="186" y="166"/>
                      <a:pt x="192" y="162"/>
                      <a:pt x="191" y="15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75" name="Freeform 121"/>
              <p:cNvSpPr>
                <a:spLocks/>
              </p:cNvSpPr>
              <p:nvPr/>
            </p:nvSpPr>
            <p:spPr bwMode="auto">
              <a:xfrm>
                <a:off x="6227898" y="1771809"/>
                <a:ext cx="395305" cy="419422"/>
              </a:xfrm>
              <a:custGeom>
                <a:avLst/>
                <a:gdLst>
                  <a:gd name="T0" fmla="*/ 164 w 168"/>
                  <a:gd name="T1" fmla="*/ 78 h 179"/>
                  <a:gd name="T2" fmla="*/ 161 w 168"/>
                  <a:gd name="T3" fmla="*/ 81 h 179"/>
                  <a:gd name="T4" fmla="*/ 111 w 168"/>
                  <a:gd name="T5" fmla="*/ 70 h 179"/>
                  <a:gd name="T6" fmla="*/ 89 w 168"/>
                  <a:gd name="T7" fmla="*/ 90 h 179"/>
                  <a:gd name="T8" fmla="*/ 94 w 168"/>
                  <a:gd name="T9" fmla="*/ 134 h 179"/>
                  <a:gd name="T10" fmla="*/ 84 w 168"/>
                  <a:gd name="T11" fmla="*/ 135 h 179"/>
                  <a:gd name="T12" fmla="*/ 79 w 168"/>
                  <a:gd name="T13" fmla="*/ 132 h 179"/>
                  <a:gd name="T14" fmla="*/ 64 w 168"/>
                  <a:gd name="T15" fmla="*/ 100 h 179"/>
                  <a:gd name="T16" fmla="*/ 52 w 168"/>
                  <a:gd name="T17" fmla="*/ 126 h 179"/>
                  <a:gd name="T18" fmla="*/ 62 w 168"/>
                  <a:gd name="T19" fmla="*/ 148 h 179"/>
                  <a:gd name="T20" fmla="*/ 31 w 168"/>
                  <a:gd name="T21" fmla="*/ 179 h 179"/>
                  <a:gd name="T22" fmla="*/ 0 w 168"/>
                  <a:gd name="T23" fmla="*/ 113 h 179"/>
                  <a:gd name="T24" fmla="*/ 0 w 168"/>
                  <a:gd name="T25" fmla="*/ 104 h 179"/>
                  <a:gd name="T26" fmla="*/ 0 w 168"/>
                  <a:gd name="T27" fmla="*/ 104 h 179"/>
                  <a:gd name="T28" fmla="*/ 0 w 168"/>
                  <a:gd name="T29" fmla="*/ 103 h 179"/>
                  <a:gd name="T30" fmla="*/ 164 w 168"/>
                  <a:gd name="T31"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79">
                    <a:moveTo>
                      <a:pt x="164" y="78"/>
                    </a:moveTo>
                    <a:cubicBezTo>
                      <a:pt x="163" y="80"/>
                      <a:pt x="162" y="82"/>
                      <a:pt x="161" y="81"/>
                    </a:cubicBezTo>
                    <a:cubicBezTo>
                      <a:pt x="145" y="74"/>
                      <a:pt x="122" y="67"/>
                      <a:pt x="111" y="70"/>
                    </a:cubicBezTo>
                    <a:cubicBezTo>
                      <a:pt x="104" y="71"/>
                      <a:pt x="86" y="74"/>
                      <a:pt x="89" y="90"/>
                    </a:cubicBezTo>
                    <a:cubicBezTo>
                      <a:pt x="94" y="134"/>
                      <a:pt x="94" y="134"/>
                      <a:pt x="94" y="134"/>
                    </a:cubicBezTo>
                    <a:cubicBezTo>
                      <a:pt x="84" y="135"/>
                      <a:pt x="84" y="135"/>
                      <a:pt x="84" y="135"/>
                    </a:cubicBezTo>
                    <a:cubicBezTo>
                      <a:pt x="82" y="135"/>
                      <a:pt x="80" y="134"/>
                      <a:pt x="79" y="132"/>
                    </a:cubicBezTo>
                    <a:cubicBezTo>
                      <a:pt x="78" y="124"/>
                      <a:pt x="78" y="99"/>
                      <a:pt x="64" y="100"/>
                    </a:cubicBezTo>
                    <a:cubicBezTo>
                      <a:pt x="49" y="102"/>
                      <a:pt x="49" y="118"/>
                      <a:pt x="52" y="126"/>
                    </a:cubicBezTo>
                    <a:cubicBezTo>
                      <a:pt x="56" y="134"/>
                      <a:pt x="63" y="139"/>
                      <a:pt x="62" y="148"/>
                    </a:cubicBezTo>
                    <a:cubicBezTo>
                      <a:pt x="62" y="153"/>
                      <a:pt x="59" y="179"/>
                      <a:pt x="31" y="179"/>
                    </a:cubicBezTo>
                    <a:cubicBezTo>
                      <a:pt x="7" y="156"/>
                      <a:pt x="0" y="135"/>
                      <a:pt x="0" y="113"/>
                    </a:cubicBezTo>
                    <a:cubicBezTo>
                      <a:pt x="0" y="110"/>
                      <a:pt x="0" y="107"/>
                      <a:pt x="0" y="104"/>
                    </a:cubicBezTo>
                    <a:cubicBezTo>
                      <a:pt x="0" y="104"/>
                      <a:pt x="0" y="104"/>
                      <a:pt x="0" y="104"/>
                    </a:cubicBezTo>
                    <a:cubicBezTo>
                      <a:pt x="0" y="103"/>
                      <a:pt x="0" y="103"/>
                      <a:pt x="0" y="103"/>
                    </a:cubicBezTo>
                    <a:cubicBezTo>
                      <a:pt x="18" y="0"/>
                      <a:pt x="168" y="4"/>
                      <a:pt x="164" y="7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76" name="Freeform 122"/>
              <p:cNvSpPr>
                <a:spLocks/>
              </p:cNvSpPr>
              <p:nvPr/>
            </p:nvSpPr>
            <p:spPr bwMode="auto">
              <a:xfrm>
                <a:off x="6538270" y="2046530"/>
                <a:ext cx="26214" cy="25165"/>
              </a:xfrm>
              <a:custGeom>
                <a:avLst/>
                <a:gdLst>
                  <a:gd name="T0" fmla="*/ 10 w 11"/>
                  <a:gd name="T1" fmla="*/ 7 h 11"/>
                  <a:gd name="T2" fmla="*/ 4 w 11"/>
                  <a:gd name="T3" fmla="*/ 11 h 11"/>
                  <a:gd name="T4" fmla="*/ 0 w 11"/>
                  <a:gd name="T5" fmla="*/ 4 h 11"/>
                  <a:gd name="T6" fmla="*/ 7 w 11"/>
                  <a:gd name="T7" fmla="*/ 1 h 11"/>
                  <a:gd name="T8" fmla="*/ 10 w 11"/>
                  <a:gd name="T9" fmla="*/ 7 h 11"/>
                </a:gdLst>
                <a:ahLst/>
                <a:cxnLst>
                  <a:cxn ang="0">
                    <a:pos x="T0" y="T1"/>
                  </a:cxn>
                  <a:cxn ang="0">
                    <a:pos x="T2" y="T3"/>
                  </a:cxn>
                  <a:cxn ang="0">
                    <a:pos x="T4" y="T5"/>
                  </a:cxn>
                  <a:cxn ang="0">
                    <a:pos x="T6" y="T7"/>
                  </a:cxn>
                  <a:cxn ang="0">
                    <a:pos x="T8" y="T9"/>
                  </a:cxn>
                </a:cxnLst>
                <a:rect l="0" t="0" r="r" b="b"/>
                <a:pathLst>
                  <a:path w="11" h="11">
                    <a:moveTo>
                      <a:pt x="10" y="7"/>
                    </a:moveTo>
                    <a:cubicBezTo>
                      <a:pt x="10" y="10"/>
                      <a:pt x="7" y="11"/>
                      <a:pt x="4" y="11"/>
                    </a:cubicBezTo>
                    <a:cubicBezTo>
                      <a:pt x="1" y="10"/>
                      <a:pt x="0" y="7"/>
                      <a:pt x="0" y="4"/>
                    </a:cubicBezTo>
                    <a:cubicBezTo>
                      <a:pt x="1" y="1"/>
                      <a:pt x="4" y="0"/>
                      <a:pt x="7" y="1"/>
                    </a:cubicBezTo>
                    <a:cubicBezTo>
                      <a:pt x="10" y="1"/>
                      <a:pt x="11" y="4"/>
                      <a:pt x="1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77" name="Freeform 123"/>
              <p:cNvSpPr>
                <a:spLocks/>
              </p:cNvSpPr>
              <p:nvPr/>
            </p:nvSpPr>
            <p:spPr bwMode="auto">
              <a:xfrm>
                <a:off x="6484794" y="2193328"/>
                <a:ext cx="89127" cy="39845"/>
              </a:xfrm>
              <a:custGeom>
                <a:avLst/>
                <a:gdLst>
                  <a:gd name="T0" fmla="*/ 38 w 38"/>
                  <a:gd name="T1" fmla="*/ 2 h 17"/>
                  <a:gd name="T2" fmla="*/ 0 w 38"/>
                  <a:gd name="T3" fmla="*/ 0 h 17"/>
                  <a:gd name="T4" fmla="*/ 37 w 38"/>
                  <a:gd name="T5" fmla="*/ 17 h 17"/>
                  <a:gd name="T6" fmla="*/ 38 w 38"/>
                  <a:gd name="T7" fmla="*/ 2 h 17"/>
                </a:gdLst>
                <a:ahLst/>
                <a:cxnLst>
                  <a:cxn ang="0">
                    <a:pos x="T0" y="T1"/>
                  </a:cxn>
                  <a:cxn ang="0">
                    <a:pos x="T2" y="T3"/>
                  </a:cxn>
                  <a:cxn ang="0">
                    <a:pos x="T4" y="T5"/>
                  </a:cxn>
                  <a:cxn ang="0">
                    <a:pos x="T6" y="T7"/>
                  </a:cxn>
                </a:cxnLst>
                <a:rect l="0" t="0" r="r" b="b"/>
                <a:pathLst>
                  <a:path w="38" h="17">
                    <a:moveTo>
                      <a:pt x="38" y="2"/>
                    </a:moveTo>
                    <a:cubicBezTo>
                      <a:pt x="0" y="0"/>
                      <a:pt x="0" y="0"/>
                      <a:pt x="0" y="0"/>
                    </a:cubicBezTo>
                    <a:cubicBezTo>
                      <a:pt x="0" y="0"/>
                      <a:pt x="14" y="15"/>
                      <a:pt x="37" y="17"/>
                    </a:cubicBezTo>
                    <a:lnTo>
                      <a:pt x="38" y="2"/>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78" name="Freeform 124"/>
              <p:cNvSpPr>
                <a:spLocks/>
              </p:cNvSpPr>
              <p:nvPr/>
            </p:nvSpPr>
            <p:spPr bwMode="auto">
              <a:xfrm>
                <a:off x="6484794" y="2193328"/>
                <a:ext cx="89127" cy="33554"/>
              </a:xfrm>
              <a:custGeom>
                <a:avLst/>
                <a:gdLst>
                  <a:gd name="T0" fmla="*/ 38 w 38"/>
                  <a:gd name="T1" fmla="*/ 2 h 14"/>
                  <a:gd name="T2" fmla="*/ 0 w 38"/>
                  <a:gd name="T3" fmla="*/ 0 h 14"/>
                  <a:gd name="T4" fmla="*/ 37 w 38"/>
                  <a:gd name="T5" fmla="*/ 14 h 14"/>
                  <a:gd name="T6" fmla="*/ 38 w 38"/>
                  <a:gd name="T7" fmla="*/ 2 h 14"/>
                </a:gdLst>
                <a:ahLst/>
                <a:cxnLst>
                  <a:cxn ang="0">
                    <a:pos x="T0" y="T1"/>
                  </a:cxn>
                  <a:cxn ang="0">
                    <a:pos x="T2" y="T3"/>
                  </a:cxn>
                  <a:cxn ang="0">
                    <a:pos x="T4" y="T5"/>
                  </a:cxn>
                  <a:cxn ang="0">
                    <a:pos x="T6" y="T7"/>
                  </a:cxn>
                </a:cxnLst>
                <a:rect l="0" t="0" r="r" b="b"/>
                <a:pathLst>
                  <a:path w="38" h="14">
                    <a:moveTo>
                      <a:pt x="38" y="2"/>
                    </a:moveTo>
                    <a:cubicBezTo>
                      <a:pt x="0" y="0"/>
                      <a:pt x="0" y="0"/>
                      <a:pt x="0" y="0"/>
                    </a:cubicBezTo>
                    <a:cubicBezTo>
                      <a:pt x="0" y="0"/>
                      <a:pt x="14" y="12"/>
                      <a:pt x="37" y="14"/>
                    </a:cubicBezTo>
                    <a:lnTo>
                      <a:pt x="3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79" name="Freeform 131"/>
              <p:cNvSpPr>
                <a:spLocks/>
              </p:cNvSpPr>
              <p:nvPr/>
            </p:nvSpPr>
            <p:spPr bwMode="auto">
              <a:xfrm>
                <a:off x="6086344" y="2409330"/>
                <a:ext cx="678415" cy="627036"/>
              </a:xfrm>
              <a:custGeom>
                <a:avLst/>
                <a:gdLst>
                  <a:gd name="T0" fmla="*/ 288 w 288"/>
                  <a:gd name="T1" fmla="*/ 205 h 268"/>
                  <a:gd name="T2" fmla="*/ 92 w 288"/>
                  <a:gd name="T3" fmla="*/ 263 h 268"/>
                  <a:gd name="T4" fmla="*/ 40 w 288"/>
                  <a:gd name="T5" fmla="*/ 230 h 268"/>
                  <a:gd name="T6" fmla="*/ 2 w 288"/>
                  <a:gd name="T7" fmla="*/ 40 h 268"/>
                  <a:gd name="T8" fmla="*/ 12 w 288"/>
                  <a:gd name="T9" fmla="*/ 0 h 268"/>
                  <a:gd name="T10" fmla="*/ 7 w 288"/>
                  <a:gd name="T11" fmla="*/ 43 h 268"/>
                  <a:gd name="T12" fmla="*/ 44 w 288"/>
                  <a:gd name="T13" fmla="*/ 227 h 268"/>
                  <a:gd name="T14" fmla="*/ 91 w 288"/>
                  <a:gd name="T15" fmla="*/ 258 h 268"/>
                  <a:gd name="T16" fmla="*/ 287 w 288"/>
                  <a:gd name="T17" fmla="*/ 201 h 268"/>
                  <a:gd name="T18" fmla="*/ 288 w 288"/>
                  <a:gd name="T19" fmla="*/ 2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68">
                    <a:moveTo>
                      <a:pt x="288" y="205"/>
                    </a:moveTo>
                    <a:cubicBezTo>
                      <a:pt x="92" y="263"/>
                      <a:pt x="92" y="263"/>
                      <a:pt x="92" y="263"/>
                    </a:cubicBezTo>
                    <a:cubicBezTo>
                      <a:pt x="69" y="268"/>
                      <a:pt x="45" y="253"/>
                      <a:pt x="40" y="230"/>
                    </a:cubicBezTo>
                    <a:cubicBezTo>
                      <a:pt x="39" y="228"/>
                      <a:pt x="2" y="40"/>
                      <a:pt x="2" y="40"/>
                    </a:cubicBezTo>
                    <a:cubicBezTo>
                      <a:pt x="0" y="25"/>
                      <a:pt x="4" y="11"/>
                      <a:pt x="12" y="0"/>
                    </a:cubicBezTo>
                    <a:cubicBezTo>
                      <a:pt x="3" y="10"/>
                      <a:pt x="4" y="30"/>
                      <a:pt x="7" y="43"/>
                    </a:cubicBezTo>
                    <a:cubicBezTo>
                      <a:pt x="7" y="43"/>
                      <a:pt x="43" y="226"/>
                      <a:pt x="44" y="227"/>
                    </a:cubicBezTo>
                    <a:cubicBezTo>
                      <a:pt x="51" y="253"/>
                      <a:pt x="69" y="262"/>
                      <a:pt x="91" y="258"/>
                    </a:cubicBezTo>
                    <a:cubicBezTo>
                      <a:pt x="93" y="258"/>
                      <a:pt x="287" y="201"/>
                      <a:pt x="287" y="201"/>
                    </a:cubicBezTo>
                    <a:lnTo>
                      <a:pt x="288" y="20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83" name="Freeform 77"/>
              <p:cNvSpPr>
                <a:spLocks/>
              </p:cNvSpPr>
              <p:nvPr/>
            </p:nvSpPr>
            <p:spPr bwMode="auto">
              <a:xfrm>
                <a:off x="6258307" y="2720752"/>
                <a:ext cx="506452" cy="283612"/>
              </a:xfrm>
              <a:custGeom>
                <a:avLst/>
                <a:gdLst>
                  <a:gd name="T0" fmla="*/ 483 w 483"/>
                  <a:gd name="T1" fmla="*/ 160 h 290"/>
                  <a:gd name="T2" fmla="*/ 445 w 483"/>
                  <a:gd name="T3" fmla="*/ 0 h 290"/>
                  <a:gd name="T4" fmla="*/ 0 w 483"/>
                  <a:gd name="T5" fmla="*/ 98 h 290"/>
                  <a:gd name="T6" fmla="*/ 43 w 483"/>
                  <a:gd name="T7" fmla="*/ 290 h 290"/>
                  <a:gd name="T8" fmla="*/ 483 w 483"/>
                  <a:gd name="T9" fmla="*/ 160 h 290"/>
                </a:gdLst>
                <a:ahLst/>
                <a:cxnLst>
                  <a:cxn ang="0">
                    <a:pos x="T0" y="T1"/>
                  </a:cxn>
                  <a:cxn ang="0">
                    <a:pos x="T2" y="T3"/>
                  </a:cxn>
                  <a:cxn ang="0">
                    <a:pos x="T4" y="T5"/>
                  </a:cxn>
                  <a:cxn ang="0">
                    <a:pos x="T6" y="T7"/>
                  </a:cxn>
                  <a:cxn ang="0">
                    <a:pos x="T8" y="T9"/>
                  </a:cxn>
                </a:cxnLst>
                <a:rect l="0" t="0" r="r" b="b"/>
                <a:pathLst>
                  <a:path w="483" h="290">
                    <a:moveTo>
                      <a:pt x="483" y="160"/>
                    </a:moveTo>
                    <a:lnTo>
                      <a:pt x="445" y="0"/>
                    </a:lnTo>
                    <a:lnTo>
                      <a:pt x="0" y="98"/>
                    </a:lnTo>
                    <a:lnTo>
                      <a:pt x="43" y="290"/>
                    </a:lnTo>
                    <a:lnTo>
                      <a:pt x="483" y="16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84" name="Freeform 78"/>
              <p:cNvSpPr>
                <a:spLocks/>
              </p:cNvSpPr>
              <p:nvPr/>
            </p:nvSpPr>
            <p:spPr bwMode="auto">
              <a:xfrm>
                <a:off x="6356871" y="2720751"/>
                <a:ext cx="370140" cy="106953"/>
              </a:xfrm>
              <a:custGeom>
                <a:avLst/>
                <a:gdLst>
                  <a:gd name="T0" fmla="*/ 12 w 157"/>
                  <a:gd name="T1" fmla="*/ 45 h 46"/>
                  <a:gd name="T2" fmla="*/ 0 w 157"/>
                  <a:gd name="T3" fmla="*/ 36 h 46"/>
                  <a:gd name="T4" fmla="*/ 9 w 157"/>
                  <a:gd name="T5" fmla="*/ 35 h 46"/>
                  <a:gd name="T6" fmla="*/ 156 w 157"/>
                  <a:gd name="T7" fmla="*/ 0 h 46"/>
                  <a:gd name="T8" fmla="*/ 157 w 157"/>
                  <a:gd name="T9" fmla="*/ 4 h 46"/>
                  <a:gd name="T10" fmla="*/ 12 w 157"/>
                  <a:gd name="T11" fmla="*/ 45 h 46"/>
                </a:gdLst>
                <a:ahLst/>
                <a:cxnLst>
                  <a:cxn ang="0">
                    <a:pos x="T0" y="T1"/>
                  </a:cxn>
                  <a:cxn ang="0">
                    <a:pos x="T2" y="T3"/>
                  </a:cxn>
                  <a:cxn ang="0">
                    <a:pos x="T4" y="T5"/>
                  </a:cxn>
                  <a:cxn ang="0">
                    <a:pos x="T6" y="T7"/>
                  </a:cxn>
                  <a:cxn ang="0">
                    <a:pos x="T8" y="T9"/>
                  </a:cxn>
                  <a:cxn ang="0">
                    <a:pos x="T10" y="T11"/>
                  </a:cxn>
                </a:cxnLst>
                <a:rect l="0" t="0" r="r" b="b"/>
                <a:pathLst>
                  <a:path w="157" h="46">
                    <a:moveTo>
                      <a:pt x="12" y="45"/>
                    </a:moveTo>
                    <a:cubicBezTo>
                      <a:pt x="6" y="46"/>
                      <a:pt x="1" y="42"/>
                      <a:pt x="0" y="36"/>
                    </a:cubicBezTo>
                    <a:cubicBezTo>
                      <a:pt x="9" y="35"/>
                      <a:pt x="9" y="35"/>
                      <a:pt x="9" y="35"/>
                    </a:cubicBezTo>
                    <a:cubicBezTo>
                      <a:pt x="156" y="0"/>
                      <a:pt x="156" y="0"/>
                      <a:pt x="156" y="0"/>
                    </a:cubicBezTo>
                    <a:cubicBezTo>
                      <a:pt x="157" y="4"/>
                      <a:pt x="157" y="4"/>
                      <a:pt x="157" y="4"/>
                    </a:cubicBezTo>
                    <a:lnTo>
                      <a:pt x="12" y="45"/>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grpSp>
            <p:nvGrpSpPr>
              <p:cNvPr id="298" name="Group 297"/>
              <p:cNvGrpSpPr/>
              <p:nvPr/>
            </p:nvGrpSpPr>
            <p:grpSpPr>
              <a:xfrm>
                <a:off x="6881587" y="1988185"/>
                <a:ext cx="1307374" cy="1234440"/>
                <a:chOff x="10145487" y="5623560"/>
                <a:chExt cx="1307374" cy="1234440"/>
              </a:xfrm>
            </p:grpSpPr>
            <p:sp>
              <p:nvSpPr>
                <p:cNvPr id="299" name="Freeform: Shape 298"/>
                <p:cNvSpPr/>
                <p:nvPr/>
              </p:nvSpPr>
              <p:spPr bwMode="auto">
                <a:xfrm>
                  <a:off x="10145487" y="5623560"/>
                  <a:ext cx="1147711" cy="1234440"/>
                </a:xfrm>
                <a:custGeom>
                  <a:avLst/>
                  <a:gdLst>
                    <a:gd name="connsiteX0" fmla="*/ 0 w 1147711"/>
                    <a:gd name="connsiteY0" fmla="*/ 0 h 1234440"/>
                    <a:gd name="connsiteX1" fmla="*/ 1147711 w 1147711"/>
                    <a:gd name="connsiteY1" fmla="*/ 0 h 1234440"/>
                    <a:gd name="connsiteX2" fmla="*/ 125441 w 1147711"/>
                    <a:gd name="connsiteY2" fmla="*/ 1234440 h 1234440"/>
                    <a:gd name="connsiteX3" fmla="*/ 0 w 1147711"/>
                    <a:gd name="connsiteY3" fmla="*/ 1234440 h 1234440"/>
                    <a:gd name="connsiteX4" fmla="*/ 0 w 1147711"/>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711" h="1234440">
                      <a:moveTo>
                        <a:pt x="0" y="0"/>
                      </a:moveTo>
                      <a:lnTo>
                        <a:pt x="1147711" y="0"/>
                      </a:lnTo>
                      <a:lnTo>
                        <a:pt x="125441" y="1234440"/>
                      </a:lnTo>
                      <a:lnTo>
                        <a:pt x="0" y="1234440"/>
                      </a:lnTo>
                      <a:lnTo>
                        <a:pt x="0" y="0"/>
                      </a:lnTo>
                      <a:close/>
                    </a:path>
                  </a:pathLst>
                </a:cu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sp>
              <p:nvSpPr>
                <p:cNvPr id="300" name="Freeform: Shape 299"/>
                <p:cNvSpPr/>
                <p:nvPr/>
              </p:nvSpPr>
              <p:spPr bwMode="auto">
                <a:xfrm>
                  <a:off x="10258228" y="5623560"/>
                  <a:ext cx="1194633" cy="1234440"/>
                </a:xfrm>
                <a:custGeom>
                  <a:avLst/>
                  <a:gdLst>
                    <a:gd name="connsiteX0" fmla="*/ 1022270 w 1194633"/>
                    <a:gd name="connsiteY0" fmla="*/ 0 h 1234440"/>
                    <a:gd name="connsiteX1" fmla="*/ 1194633 w 1194633"/>
                    <a:gd name="connsiteY1" fmla="*/ 0 h 1234440"/>
                    <a:gd name="connsiteX2" fmla="*/ 1194633 w 1194633"/>
                    <a:gd name="connsiteY2" fmla="*/ 1234440 h 1234440"/>
                    <a:gd name="connsiteX3" fmla="*/ 0 w 1194633"/>
                    <a:gd name="connsiteY3" fmla="*/ 1234440 h 1234440"/>
                    <a:gd name="connsiteX4" fmla="*/ 1022270 w 1194633"/>
                    <a:gd name="connsiteY4" fmla="*/ 0 h 1234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633" h="1234440">
                      <a:moveTo>
                        <a:pt x="1022270" y="0"/>
                      </a:moveTo>
                      <a:lnTo>
                        <a:pt x="1194633" y="0"/>
                      </a:lnTo>
                      <a:lnTo>
                        <a:pt x="1194633" y="1234440"/>
                      </a:lnTo>
                      <a:lnTo>
                        <a:pt x="0" y="1234440"/>
                      </a:lnTo>
                      <a:lnTo>
                        <a:pt x="1022270" y="0"/>
                      </a:lnTo>
                      <a:close/>
                    </a:path>
                  </a:pathLst>
                </a:custGeom>
                <a:solidFill>
                  <a:srgbClr val="F6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grpSp>
          <p:grpSp>
            <p:nvGrpSpPr>
              <p:cNvPr id="282" name="Group 281"/>
              <p:cNvGrpSpPr/>
              <p:nvPr/>
            </p:nvGrpSpPr>
            <p:grpSpPr>
              <a:xfrm>
                <a:off x="6652210" y="2621663"/>
                <a:ext cx="331867" cy="281013"/>
                <a:chOff x="8551963" y="3359151"/>
                <a:chExt cx="502443" cy="425450"/>
              </a:xfrm>
            </p:grpSpPr>
            <p:sp>
              <p:nvSpPr>
                <p:cNvPr id="285" name="Freeform 44"/>
                <p:cNvSpPr>
                  <a:spLocks/>
                </p:cNvSpPr>
                <p:nvPr/>
              </p:nvSpPr>
              <p:spPr bwMode="auto">
                <a:xfrm>
                  <a:off x="8551963" y="3494088"/>
                  <a:ext cx="289718" cy="290513"/>
                </a:xfrm>
                <a:custGeom>
                  <a:avLst/>
                  <a:gdLst>
                    <a:gd name="T0" fmla="*/ 208 w 247"/>
                    <a:gd name="T1" fmla="*/ 0 h 183"/>
                    <a:gd name="T2" fmla="*/ 0 w 247"/>
                    <a:gd name="T3" fmla="*/ 42 h 183"/>
                    <a:gd name="T4" fmla="*/ 18 w 247"/>
                    <a:gd name="T5" fmla="*/ 183 h 183"/>
                    <a:gd name="T6" fmla="*/ 247 w 247"/>
                    <a:gd name="T7" fmla="*/ 114 h 183"/>
                    <a:gd name="T8" fmla="*/ 208 w 247"/>
                    <a:gd name="T9" fmla="*/ 0 h 183"/>
                  </a:gdLst>
                  <a:ahLst/>
                  <a:cxnLst>
                    <a:cxn ang="0">
                      <a:pos x="T0" y="T1"/>
                    </a:cxn>
                    <a:cxn ang="0">
                      <a:pos x="T2" y="T3"/>
                    </a:cxn>
                    <a:cxn ang="0">
                      <a:pos x="T4" y="T5"/>
                    </a:cxn>
                    <a:cxn ang="0">
                      <a:pos x="T6" y="T7"/>
                    </a:cxn>
                    <a:cxn ang="0">
                      <a:pos x="T8" y="T9"/>
                    </a:cxn>
                  </a:cxnLst>
                  <a:rect l="0" t="0" r="r" b="b"/>
                  <a:pathLst>
                    <a:path w="247" h="183">
                      <a:moveTo>
                        <a:pt x="208" y="0"/>
                      </a:moveTo>
                      <a:lnTo>
                        <a:pt x="0" y="42"/>
                      </a:lnTo>
                      <a:lnTo>
                        <a:pt x="18" y="183"/>
                      </a:lnTo>
                      <a:lnTo>
                        <a:pt x="247" y="114"/>
                      </a:lnTo>
                      <a:lnTo>
                        <a:pt x="208" y="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86" name="Freeform 125"/>
                <p:cNvSpPr>
                  <a:spLocks/>
                </p:cNvSpPr>
                <p:nvPr/>
              </p:nvSpPr>
              <p:spPr bwMode="auto">
                <a:xfrm>
                  <a:off x="8813106" y="3436938"/>
                  <a:ext cx="241300" cy="117475"/>
                </a:xfrm>
                <a:custGeom>
                  <a:avLst/>
                  <a:gdLst>
                    <a:gd name="T0" fmla="*/ 1 w 68"/>
                    <a:gd name="T1" fmla="*/ 24 h 33"/>
                    <a:gd name="T2" fmla="*/ 9 w 68"/>
                    <a:gd name="T3" fmla="*/ 11 h 33"/>
                    <a:gd name="T4" fmla="*/ 54 w 68"/>
                    <a:gd name="T5" fmla="*/ 1 h 33"/>
                    <a:gd name="T6" fmla="*/ 67 w 68"/>
                    <a:gd name="T7" fmla="*/ 9 h 33"/>
                    <a:gd name="T8" fmla="*/ 59 w 68"/>
                    <a:gd name="T9" fmla="*/ 21 h 33"/>
                    <a:gd name="T10" fmla="*/ 13 w 68"/>
                    <a:gd name="T11" fmla="*/ 31 h 33"/>
                    <a:gd name="T12" fmla="*/ 1 w 68"/>
                    <a:gd name="T13" fmla="*/ 24 h 33"/>
                  </a:gdLst>
                  <a:ahLst/>
                  <a:cxnLst>
                    <a:cxn ang="0">
                      <a:pos x="T0" y="T1"/>
                    </a:cxn>
                    <a:cxn ang="0">
                      <a:pos x="T2" y="T3"/>
                    </a:cxn>
                    <a:cxn ang="0">
                      <a:pos x="T4" y="T5"/>
                    </a:cxn>
                    <a:cxn ang="0">
                      <a:pos x="T6" y="T7"/>
                    </a:cxn>
                    <a:cxn ang="0">
                      <a:pos x="T8" y="T9"/>
                    </a:cxn>
                    <a:cxn ang="0">
                      <a:pos x="T10" y="T11"/>
                    </a:cxn>
                    <a:cxn ang="0">
                      <a:pos x="T12" y="T13"/>
                    </a:cxn>
                  </a:cxnLst>
                  <a:rect l="0" t="0" r="r" b="b"/>
                  <a:pathLst>
                    <a:path w="68" h="33">
                      <a:moveTo>
                        <a:pt x="1" y="24"/>
                      </a:moveTo>
                      <a:cubicBezTo>
                        <a:pt x="0" y="18"/>
                        <a:pt x="4" y="13"/>
                        <a:pt x="9" y="11"/>
                      </a:cubicBezTo>
                      <a:cubicBezTo>
                        <a:pt x="54" y="1"/>
                        <a:pt x="54" y="1"/>
                        <a:pt x="54" y="1"/>
                      </a:cubicBezTo>
                      <a:cubicBezTo>
                        <a:pt x="60" y="0"/>
                        <a:pt x="65" y="3"/>
                        <a:pt x="67" y="9"/>
                      </a:cubicBezTo>
                      <a:cubicBezTo>
                        <a:pt x="68" y="14"/>
                        <a:pt x="64" y="20"/>
                        <a:pt x="59" y="21"/>
                      </a:cubicBezTo>
                      <a:cubicBezTo>
                        <a:pt x="13" y="31"/>
                        <a:pt x="13" y="31"/>
                        <a:pt x="13" y="31"/>
                      </a:cubicBezTo>
                      <a:cubicBezTo>
                        <a:pt x="8" y="33"/>
                        <a:pt x="2" y="29"/>
                        <a:pt x="1" y="2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87" name="Freeform 126"/>
                <p:cNvSpPr>
                  <a:spLocks/>
                </p:cNvSpPr>
                <p:nvPr/>
              </p:nvSpPr>
              <p:spPr bwMode="auto">
                <a:xfrm>
                  <a:off x="8790881" y="3582988"/>
                  <a:ext cx="211138" cy="77788"/>
                </a:xfrm>
                <a:custGeom>
                  <a:avLst/>
                  <a:gdLst>
                    <a:gd name="T0" fmla="*/ 0 w 59"/>
                    <a:gd name="T1" fmla="*/ 14 h 22"/>
                    <a:gd name="T2" fmla="*/ 9 w 59"/>
                    <a:gd name="T3" fmla="*/ 4 h 22"/>
                    <a:gd name="T4" fmla="*/ 49 w 59"/>
                    <a:gd name="T5" fmla="*/ 0 h 22"/>
                    <a:gd name="T6" fmla="*/ 59 w 59"/>
                    <a:gd name="T7" fmla="*/ 8 h 22"/>
                    <a:gd name="T8" fmla="*/ 51 w 59"/>
                    <a:gd name="T9" fmla="*/ 18 h 22"/>
                    <a:gd name="T10" fmla="*/ 10 w 59"/>
                    <a:gd name="T11" fmla="*/ 22 h 22"/>
                    <a:gd name="T12" fmla="*/ 0 w 59"/>
                    <a:gd name="T13" fmla="*/ 14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0" y="14"/>
                      </a:moveTo>
                      <a:cubicBezTo>
                        <a:pt x="0" y="9"/>
                        <a:pt x="4" y="4"/>
                        <a:pt x="9" y="4"/>
                      </a:cubicBezTo>
                      <a:cubicBezTo>
                        <a:pt x="49" y="0"/>
                        <a:pt x="49" y="0"/>
                        <a:pt x="49" y="0"/>
                      </a:cubicBezTo>
                      <a:cubicBezTo>
                        <a:pt x="54" y="0"/>
                        <a:pt x="59" y="3"/>
                        <a:pt x="59" y="8"/>
                      </a:cubicBezTo>
                      <a:cubicBezTo>
                        <a:pt x="59" y="13"/>
                        <a:pt x="56" y="18"/>
                        <a:pt x="51" y="18"/>
                      </a:cubicBezTo>
                      <a:cubicBezTo>
                        <a:pt x="10" y="22"/>
                        <a:pt x="10" y="22"/>
                        <a:pt x="10" y="22"/>
                      </a:cubicBezTo>
                      <a:cubicBezTo>
                        <a:pt x="5" y="22"/>
                        <a:pt x="1" y="19"/>
                        <a:pt x="0" y="1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88" name="Freeform 41"/>
                <p:cNvSpPr>
                  <a:spLocks/>
                </p:cNvSpPr>
                <p:nvPr/>
              </p:nvSpPr>
              <p:spPr bwMode="auto">
                <a:xfrm>
                  <a:off x="8687693" y="3359151"/>
                  <a:ext cx="280988" cy="247650"/>
                </a:xfrm>
                <a:custGeom>
                  <a:avLst/>
                  <a:gdLst>
                    <a:gd name="T0" fmla="*/ 1 w 79"/>
                    <a:gd name="T1" fmla="*/ 63 h 70"/>
                    <a:gd name="T2" fmla="*/ 16 w 79"/>
                    <a:gd name="T3" fmla="*/ 42 h 70"/>
                    <a:gd name="T4" fmla="*/ 62 w 79"/>
                    <a:gd name="T5" fmla="*/ 4 h 70"/>
                    <a:gd name="T6" fmla="*/ 76 w 79"/>
                    <a:gd name="T7" fmla="*/ 5 h 70"/>
                    <a:gd name="T8" fmla="*/ 75 w 79"/>
                    <a:gd name="T9" fmla="*/ 18 h 70"/>
                    <a:gd name="T10" fmla="*/ 16 w 79"/>
                    <a:gd name="T11" fmla="*/ 67 h 70"/>
                    <a:gd name="T12" fmla="*/ 3 w 79"/>
                    <a:gd name="T13" fmla="*/ 66 h 70"/>
                    <a:gd name="T14" fmla="*/ 1 w 79"/>
                    <a:gd name="T15" fmla="*/ 63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0">
                      <a:moveTo>
                        <a:pt x="1" y="63"/>
                      </a:moveTo>
                      <a:cubicBezTo>
                        <a:pt x="0" y="59"/>
                        <a:pt x="17" y="49"/>
                        <a:pt x="16" y="42"/>
                      </a:cubicBezTo>
                      <a:cubicBezTo>
                        <a:pt x="15" y="34"/>
                        <a:pt x="62" y="4"/>
                        <a:pt x="62" y="4"/>
                      </a:cubicBezTo>
                      <a:cubicBezTo>
                        <a:pt x="66" y="0"/>
                        <a:pt x="72" y="1"/>
                        <a:pt x="76" y="5"/>
                      </a:cubicBezTo>
                      <a:cubicBezTo>
                        <a:pt x="79" y="9"/>
                        <a:pt x="78" y="15"/>
                        <a:pt x="75" y="18"/>
                      </a:cubicBezTo>
                      <a:cubicBezTo>
                        <a:pt x="16" y="67"/>
                        <a:pt x="16" y="67"/>
                        <a:pt x="16" y="67"/>
                      </a:cubicBezTo>
                      <a:cubicBezTo>
                        <a:pt x="12" y="70"/>
                        <a:pt x="6" y="70"/>
                        <a:pt x="3" y="66"/>
                      </a:cubicBezTo>
                      <a:cubicBezTo>
                        <a:pt x="2" y="65"/>
                        <a:pt x="1" y="64"/>
                        <a:pt x="1" y="63"/>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89" name="Freeform 128"/>
                <p:cNvSpPr>
                  <a:spLocks/>
                </p:cNvSpPr>
                <p:nvPr/>
              </p:nvSpPr>
              <p:spPr bwMode="auto">
                <a:xfrm>
                  <a:off x="8770243" y="3517901"/>
                  <a:ext cx="255588" cy="96838"/>
                </a:xfrm>
                <a:custGeom>
                  <a:avLst/>
                  <a:gdLst>
                    <a:gd name="T0" fmla="*/ 0 w 72"/>
                    <a:gd name="T1" fmla="*/ 17 h 27"/>
                    <a:gd name="T2" fmla="*/ 9 w 72"/>
                    <a:gd name="T3" fmla="*/ 6 h 27"/>
                    <a:gd name="T4" fmla="*/ 61 w 72"/>
                    <a:gd name="T5" fmla="*/ 1 h 27"/>
                    <a:gd name="T6" fmla="*/ 72 w 72"/>
                    <a:gd name="T7" fmla="*/ 10 h 27"/>
                    <a:gd name="T8" fmla="*/ 63 w 72"/>
                    <a:gd name="T9" fmla="*/ 21 h 27"/>
                    <a:gd name="T10" fmla="*/ 11 w 72"/>
                    <a:gd name="T11" fmla="*/ 27 h 27"/>
                    <a:gd name="T12" fmla="*/ 0 w 72"/>
                    <a:gd name="T13" fmla="*/ 17 h 27"/>
                  </a:gdLst>
                  <a:ahLst/>
                  <a:cxnLst>
                    <a:cxn ang="0">
                      <a:pos x="T0" y="T1"/>
                    </a:cxn>
                    <a:cxn ang="0">
                      <a:pos x="T2" y="T3"/>
                    </a:cxn>
                    <a:cxn ang="0">
                      <a:pos x="T4" y="T5"/>
                    </a:cxn>
                    <a:cxn ang="0">
                      <a:pos x="T6" y="T7"/>
                    </a:cxn>
                    <a:cxn ang="0">
                      <a:pos x="T8" y="T9"/>
                    </a:cxn>
                    <a:cxn ang="0">
                      <a:pos x="T10" y="T11"/>
                    </a:cxn>
                    <a:cxn ang="0">
                      <a:pos x="T12" y="T13"/>
                    </a:cxn>
                  </a:cxnLst>
                  <a:rect l="0" t="0" r="r" b="b"/>
                  <a:pathLst>
                    <a:path w="72" h="27">
                      <a:moveTo>
                        <a:pt x="0" y="17"/>
                      </a:moveTo>
                      <a:cubicBezTo>
                        <a:pt x="0" y="12"/>
                        <a:pt x="4" y="7"/>
                        <a:pt x="9" y="6"/>
                      </a:cubicBezTo>
                      <a:cubicBezTo>
                        <a:pt x="61" y="1"/>
                        <a:pt x="61" y="1"/>
                        <a:pt x="61" y="1"/>
                      </a:cubicBezTo>
                      <a:cubicBezTo>
                        <a:pt x="67" y="0"/>
                        <a:pt x="71" y="4"/>
                        <a:pt x="72" y="10"/>
                      </a:cubicBezTo>
                      <a:cubicBezTo>
                        <a:pt x="72" y="16"/>
                        <a:pt x="68" y="21"/>
                        <a:pt x="63" y="21"/>
                      </a:cubicBezTo>
                      <a:cubicBezTo>
                        <a:pt x="11" y="27"/>
                        <a:pt x="11" y="27"/>
                        <a:pt x="11" y="27"/>
                      </a:cubicBezTo>
                      <a:cubicBezTo>
                        <a:pt x="5" y="27"/>
                        <a:pt x="1" y="23"/>
                        <a:pt x="0" y="1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sp>
              <p:nvSpPr>
                <p:cNvPr id="290" name="Freeform 129"/>
                <p:cNvSpPr>
                  <a:spLocks/>
                </p:cNvSpPr>
                <p:nvPr/>
              </p:nvSpPr>
              <p:spPr bwMode="auto">
                <a:xfrm>
                  <a:off x="8776593" y="3471863"/>
                  <a:ext cx="206375" cy="252413"/>
                </a:xfrm>
                <a:custGeom>
                  <a:avLst/>
                  <a:gdLst>
                    <a:gd name="T0" fmla="*/ 5 w 58"/>
                    <a:gd name="T1" fmla="*/ 55 h 71"/>
                    <a:gd name="T2" fmla="*/ 0 w 58"/>
                    <a:gd name="T3" fmla="*/ 6 h 71"/>
                    <a:gd name="T4" fmla="*/ 24 w 58"/>
                    <a:gd name="T5" fmla="*/ 0 h 71"/>
                    <a:gd name="T6" fmla="*/ 55 w 58"/>
                    <a:gd name="T7" fmla="*/ 51 h 71"/>
                    <a:gd name="T8" fmla="*/ 51 w 58"/>
                    <a:gd name="T9" fmla="*/ 63 h 71"/>
                    <a:gd name="T10" fmla="*/ 5 w 58"/>
                    <a:gd name="T11" fmla="*/ 55 h 71"/>
                  </a:gdLst>
                  <a:ahLst/>
                  <a:cxnLst>
                    <a:cxn ang="0">
                      <a:pos x="T0" y="T1"/>
                    </a:cxn>
                    <a:cxn ang="0">
                      <a:pos x="T2" y="T3"/>
                    </a:cxn>
                    <a:cxn ang="0">
                      <a:pos x="T4" y="T5"/>
                    </a:cxn>
                    <a:cxn ang="0">
                      <a:pos x="T6" y="T7"/>
                    </a:cxn>
                    <a:cxn ang="0">
                      <a:pos x="T8" y="T9"/>
                    </a:cxn>
                    <a:cxn ang="0">
                      <a:pos x="T10" y="T11"/>
                    </a:cxn>
                  </a:cxnLst>
                  <a:rect l="0" t="0" r="r" b="b"/>
                  <a:pathLst>
                    <a:path w="58" h="71">
                      <a:moveTo>
                        <a:pt x="5" y="55"/>
                      </a:moveTo>
                      <a:cubicBezTo>
                        <a:pt x="0" y="34"/>
                        <a:pt x="0" y="6"/>
                        <a:pt x="0" y="6"/>
                      </a:cubicBezTo>
                      <a:cubicBezTo>
                        <a:pt x="24" y="0"/>
                        <a:pt x="24" y="0"/>
                        <a:pt x="24" y="0"/>
                      </a:cubicBezTo>
                      <a:cubicBezTo>
                        <a:pt x="55" y="51"/>
                        <a:pt x="55" y="51"/>
                        <a:pt x="55" y="51"/>
                      </a:cubicBezTo>
                      <a:cubicBezTo>
                        <a:pt x="58" y="55"/>
                        <a:pt x="56" y="62"/>
                        <a:pt x="51" y="63"/>
                      </a:cubicBezTo>
                      <a:cubicBezTo>
                        <a:pt x="35" y="67"/>
                        <a:pt x="8" y="71"/>
                        <a:pt x="5" y="55"/>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p>
              </p:txBody>
            </p:sp>
          </p:grpSp>
        </p:grpSp>
      </p:grpSp>
    </p:spTree>
    <p:extLst>
      <p:ext uri="{BB962C8B-B14F-4D97-AF65-F5344CB8AC3E}">
        <p14:creationId xmlns:p14="http://schemas.microsoft.com/office/powerpoint/2010/main" val="39284939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5" name="Rectangle 424"/>
          <p:cNvSpPr/>
          <p:nvPr/>
        </p:nvSpPr>
        <p:spPr bwMode="auto">
          <a:xfrm>
            <a:off x="5016355" y="4629670"/>
            <a:ext cx="4147765" cy="1592034"/>
          </a:xfrm>
          <a:prstGeom prst="rect">
            <a:avLst/>
          </a:prstGeom>
          <a:solidFill>
            <a:schemeClr val="accent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6" tIns="93260" rIns="18276" bIns="91376" numCol="1" spcCol="1270" anchor="t" anchorCtr="0">
            <a:noAutofit/>
          </a:bodyPr>
          <a:lstStyle/>
          <a:p>
            <a:pPr algn="ctr" defTabSz="932323">
              <a:lnSpc>
                <a:spcPct val="90000"/>
              </a:lnSpc>
              <a:spcBef>
                <a:spcPct val="0"/>
              </a:spcBef>
              <a:spcAft>
                <a:spcPts val="600"/>
              </a:spcAft>
              <a:defRPr/>
            </a:pPr>
            <a:r>
              <a:rPr lang="en-US" sz="1836" kern="0" spc="-3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41" name="Rectangle 40"/>
          <p:cNvSpPr/>
          <p:nvPr/>
        </p:nvSpPr>
        <p:spPr bwMode="auto">
          <a:xfrm>
            <a:off x="2673432" y="1382652"/>
            <a:ext cx="2260221" cy="4842906"/>
          </a:xfrm>
          <a:prstGeom prst="rect">
            <a:avLst/>
          </a:prstGeom>
          <a:solidFill>
            <a:schemeClr val="accent3"/>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74608" tIns="93260" rIns="74608" bIns="91376" numCol="1" spcCol="1270" anchor="t" anchorCtr="0">
            <a:noAutofit/>
          </a:bodyPr>
          <a:lstStyle/>
          <a:p>
            <a:pPr algn="ctr" defTabSz="914165">
              <a:defRPr/>
            </a:pPr>
            <a:r>
              <a:rPr lang="en-US" sz="1836" kern="0" spc="-3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Ingestion</a:t>
            </a:r>
          </a:p>
          <a:p>
            <a:pPr algn="ctr" defTabSz="914165">
              <a:defRPr/>
            </a:pPr>
            <a:r>
              <a:rPr lang="en-US" sz="1836" b="1" kern="0" spc="-30"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Bulk, Event Ingestion</a:t>
            </a:r>
          </a:p>
        </p:txBody>
      </p:sp>
      <p:sp>
        <p:nvSpPr>
          <p:cNvPr id="4" name="Pentagon 3"/>
          <p:cNvSpPr/>
          <p:nvPr/>
        </p:nvSpPr>
        <p:spPr bwMode="auto">
          <a:xfrm>
            <a:off x="249621" y="6406485"/>
            <a:ext cx="11983380" cy="365572"/>
          </a:xfrm>
          <a:prstGeom prst="homePlate">
            <a:avLst/>
          </a:prstGeom>
          <a:solidFill>
            <a:srgbClr val="0072C6"/>
          </a:solid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7565" rIns="0" bIns="47565" numCol="1" rtlCol="0" anchor="ctr" anchorCtr="0" compatLnSpc="1">
            <a:prstTxWarp prst="textNoShape">
              <a:avLst/>
            </a:prstTxWarp>
          </a:bodyPr>
          <a:lstStyle/>
          <a:p>
            <a:pPr defTabSz="951028" fontAlgn="base">
              <a:spcBef>
                <a:spcPct val="0"/>
              </a:spcBef>
              <a:spcAft>
                <a:spcPct val="0"/>
              </a:spcAft>
              <a:defRPr/>
            </a:pPr>
            <a:endParaRPr lang="en-US" sz="1632" b="1" kern="0" dirty="0">
              <a:gradFill>
                <a:gsLst>
                  <a:gs pos="5439">
                    <a:srgbClr val="F8F8F8"/>
                  </a:gs>
                  <a:gs pos="10000">
                    <a:srgbClr val="F8F8F8"/>
                  </a:gs>
                </a:gsLst>
                <a:lin ang="5400000" scaled="0"/>
              </a:gradFill>
            </a:endParaRPr>
          </a:p>
        </p:txBody>
      </p:sp>
      <p:grpSp>
        <p:nvGrpSpPr>
          <p:cNvPr id="64" name="Group 63"/>
          <p:cNvGrpSpPr/>
          <p:nvPr/>
        </p:nvGrpSpPr>
        <p:grpSpPr>
          <a:xfrm>
            <a:off x="10768200" y="2565594"/>
            <a:ext cx="236837" cy="2477025"/>
            <a:chOff x="10631643" y="2316892"/>
            <a:chExt cx="232214" cy="2825925"/>
          </a:xfrm>
        </p:grpSpPr>
        <p:cxnSp>
          <p:nvCxnSpPr>
            <p:cNvPr id="104" name="Straight Connector 103"/>
            <p:cNvCxnSpPr/>
            <p:nvPr/>
          </p:nvCxnSpPr>
          <p:spPr>
            <a:xfrm>
              <a:off x="10743703" y="2316892"/>
              <a:ext cx="3330" cy="2817422"/>
            </a:xfrm>
            <a:prstGeom prst="line">
              <a:avLst/>
            </a:prstGeom>
            <a:ln w="38100" cap="sq">
              <a:solidFill>
                <a:schemeClr val="accent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31643" y="2316892"/>
              <a:ext cx="112060" cy="1"/>
            </a:xfrm>
            <a:prstGeom prst="line">
              <a:avLst/>
            </a:prstGeom>
            <a:ln w="38100" cap="sq">
              <a:solidFill>
                <a:schemeClr val="accent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31643" y="5142403"/>
              <a:ext cx="112060" cy="414"/>
            </a:xfrm>
            <a:prstGeom prst="line">
              <a:avLst/>
            </a:prstGeom>
            <a:ln w="38100" cap="sq">
              <a:solidFill>
                <a:schemeClr val="accent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0751027" y="4071576"/>
              <a:ext cx="112830" cy="0"/>
            </a:xfrm>
            <a:prstGeom prst="line">
              <a:avLst/>
            </a:prstGeom>
            <a:ln w="38100" cap="sq">
              <a:solidFill>
                <a:schemeClr val="accent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Title 1"/>
          <p:cNvSpPr>
            <a:spLocks noGrp="1"/>
          </p:cNvSpPr>
          <p:nvPr>
            <p:ph type="title"/>
          </p:nvPr>
        </p:nvSpPr>
        <p:spPr/>
        <p:txBody>
          <a:bodyPr/>
          <a:lstStyle/>
          <a:p>
            <a:r>
              <a:rPr lang="en-US"/>
              <a:t>Big Data Flow</a:t>
            </a:r>
            <a:endParaRPr lang="en-US" dirty="0"/>
          </a:p>
        </p:txBody>
      </p:sp>
      <p:grpSp>
        <p:nvGrpSpPr>
          <p:cNvPr id="283" name="Group 282"/>
          <p:cNvGrpSpPr/>
          <p:nvPr/>
        </p:nvGrpSpPr>
        <p:grpSpPr>
          <a:xfrm>
            <a:off x="2102425" y="2143112"/>
            <a:ext cx="513898" cy="3328386"/>
            <a:chOff x="681378" y="2315543"/>
            <a:chExt cx="503867" cy="2675519"/>
          </a:xfrm>
        </p:grpSpPr>
        <p:cxnSp>
          <p:nvCxnSpPr>
            <p:cNvPr id="87" name="Straight Connector 86"/>
            <p:cNvCxnSpPr/>
            <p:nvPr/>
          </p:nvCxnSpPr>
          <p:spPr>
            <a:xfrm>
              <a:off x="891733" y="2315543"/>
              <a:ext cx="7708" cy="2675519"/>
            </a:xfrm>
            <a:prstGeom prst="line">
              <a:avLst/>
            </a:prstGeom>
            <a:ln w="38100" cap="sq">
              <a:solidFill>
                <a:schemeClr val="accent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785855" y="2315543"/>
              <a:ext cx="99580" cy="0"/>
            </a:xfrm>
            <a:prstGeom prst="line">
              <a:avLst/>
            </a:prstGeom>
            <a:ln w="38100" cap="sq">
              <a:solidFill>
                <a:schemeClr val="accent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681378" y="3673411"/>
              <a:ext cx="503867" cy="1"/>
            </a:xfrm>
            <a:prstGeom prst="line">
              <a:avLst/>
            </a:prstGeom>
            <a:ln w="38100" cap="sq">
              <a:solidFill>
                <a:schemeClr val="accent1"/>
              </a:solidFill>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778955" y="4991062"/>
              <a:ext cx="120487" cy="0"/>
            </a:xfrm>
            <a:prstGeom prst="line">
              <a:avLst/>
            </a:prstGeom>
            <a:ln w="38100" cap="sq">
              <a:solidFill>
                <a:schemeClr val="accent1"/>
              </a:soli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449153" y="2474382"/>
            <a:ext cx="1468893" cy="366810"/>
          </a:xfrm>
          <a:prstGeom prst="rect">
            <a:avLst/>
          </a:prstGeom>
          <a:noFill/>
        </p:spPr>
        <p:txBody>
          <a:bodyPr wrap="square" lIns="93260" tIns="74608" rIns="93260" bIns="74608" rtlCol="0">
            <a:spAutoFit/>
          </a:bodyPr>
          <a:lstStyle/>
          <a:p>
            <a:pPr algn="ctr" defTabSz="932323">
              <a:lnSpc>
                <a:spcPct val="90000"/>
              </a:lnSpc>
              <a:spcBef>
                <a:spcPct val="0"/>
              </a:spcBef>
              <a:spcAft>
                <a:spcPts val="600"/>
              </a:spcAft>
              <a:defRPr/>
            </a:pPr>
            <a:r>
              <a:rPr lang="en-US" sz="1530" kern="0" spc="-30" dirty="0">
                <a:solidFill>
                  <a:sysClr val="windowText" lastClr="000000"/>
                </a:solidFill>
                <a:latin typeface="Segoe UI Semilight" panose="020B0402040204020203" pitchFamily="34" charset="0"/>
                <a:ea typeface="MS PGothic" panose="020B0600070205080204" pitchFamily="34" charset="-128"/>
                <a:cs typeface="Segoe UI Semilight" panose="020B0402040204020203" pitchFamily="34" charset="0"/>
              </a:rPr>
              <a:t>Business apps</a:t>
            </a:r>
          </a:p>
        </p:txBody>
      </p:sp>
      <p:sp>
        <p:nvSpPr>
          <p:cNvPr id="106" name="TextBox 105"/>
          <p:cNvSpPr txBox="1"/>
          <p:nvPr/>
        </p:nvSpPr>
        <p:spPr>
          <a:xfrm>
            <a:off x="449153" y="4031540"/>
            <a:ext cx="1468893" cy="366810"/>
          </a:xfrm>
          <a:prstGeom prst="rect">
            <a:avLst/>
          </a:prstGeom>
          <a:noFill/>
        </p:spPr>
        <p:txBody>
          <a:bodyPr wrap="square" lIns="93260" tIns="74608" rIns="93260" bIns="74608" rtlCol="0">
            <a:spAutoFit/>
          </a:bodyPr>
          <a:lstStyle/>
          <a:p>
            <a:pPr algn="ctr" defTabSz="932323">
              <a:lnSpc>
                <a:spcPct val="90000"/>
              </a:lnSpc>
              <a:spcBef>
                <a:spcPct val="0"/>
              </a:spcBef>
              <a:spcAft>
                <a:spcPts val="600"/>
              </a:spcAft>
              <a:defRPr/>
            </a:pPr>
            <a:r>
              <a:rPr lang="en-US" sz="1530" kern="0" spc="-30" dirty="0">
                <a:solidFill>
                  <a:sysClr val="windowText" lastClr="000000"/>
                </a:solidFill>
                <a:latin typeface="Segoe UI Semilight" panose="020B0402040204020203" pitchFamily="34" charset="0"/>
                <a:ea typeface="MS PGothic" panose="020B0600070205080204" pitchFamily="34" charset="-128"/>
                <a:cs typeface="Segoe UI Semilight" panose="020B0402040204020203" pitchFamily="34" charset="0"/>
              </a:rPr>
              <a:t>Custom apps</a:t>
            </a:r>
          </a:p>
        </p:txBody>
      </p:sp>
      <p:sp>
        <p:nvSpPr>
          <p:cNvPr id="110" name="TextBox 109"/>
          <p:cNvSpPr txBox="1"/>
          <p:nvPr/>
        </p:nvSpPr>
        <p:spPr>
          <a:xfrm>
            <a:off x="264774" y="5766099"/>
            <a:ext cx="1837651" cy="366810"/>
          </a:xfrm>
          <a:prstGeom prst="rect">
            <a:avLst/>
          </a:prstGeom>
          <a:noFill/>
        </p:spPr>
        <p:txBody>
          <a:bodyPr wrap="square" lIns="93260" tIns="74608" rIns="93260" bIns="74608" rtlCol="0">
            <a:spAutoFit/>
          </a:bodyPr>
          <a:lstStyle/>
          <a:p>
            <a:pPr algn="ctr" defTabSz="932323">
              <a:lnSpc>
                <a:spcPct val="90000"/>
              </a:lnSpc>
              <a:spcBef>
                <a:spcPct val="0"/>
              </a:spcBef>
              <a:spcAft>
                <a:spcPts val="600"/>
              </a:spcAft>
              <a:defRPr/>
            </a:pPr>
            <a:r>
              <a:rPr lang="en-US" sz="1530" kern="0" spc="-30" dirty="0">
                <a:solidFill>
                  <a:sysClr val="windowText" lastClr="000000"/>
                </a:solidFill>
                <a:latin typeface="Segoe UI Semilight" panose="020B0402040204020203" pitchFamily="34" charset="0"/>
                <a:ea typeface="MS PGothic" panose="020B0600070205080204" pitchFamily="34" charset="-128"/>
                <a:cs typeface="Segoe UI Semilight" panose="020B0402040204020203" pitchFamily="34" charset="0"/>
              </a:rPr>
              <a:t>Sensors and devices</a:t>
            </a:r>
          </a:p>
        </p:txBody>
      </p:sp>
      <p:sp>
        <p:nvSpPr>
          <p:cNvPr id="119" name="TextBox 118"/>
          <p:cNvSpPr txBox="1"/>
          <p:nvPr/>
        </p:nvSpPr>
        <p:spPr>
          <a:xfrm>
            <a:off x="11297787" y="4644431"/>
            <a:ext cx="793270" cy="366810"/>
          </a:xfrm>
          <a:prstGeom prst="rect">
            <a:avLst/>
          </a:prstGeom>
          <a:noFill/>
        </p:spPr>
        <p:txBody>
          <a:bodyPr wrap="square" lIns="93260" tIns="74608" rIns="93260" bIns="74608" rtlCol="0">
            <a:spAutoFit/>
          </a:bodyPr>
          <a:lstStyle/>
          <a:p>
            <a:pPr algn="ctr" defTabSz="932323">
              <a:lnSpc>
                <a:spcPct val="90000"/>
              </a:lnSpc>
              <a:spcBef>
                <a:spcPct val="0"/>
              </a:spcBef>
              <a:spcAft>
                <a:spcPts val="600"/>
              </a:spcAft>
              <a:defRPr/>
            </a:pPr>
            <a:r>
              <a:rPr lang="en-US" sz="1530" kern="0" spc="-30" dirty="0">
                <a:solidFill>
                  <a:sysClr val="windowText" lastClr="000000"/>
                </a:solidFill>
                <a:latin typeface="Segoe UI Semilight" panose="020B0402040204020203" pitchFamily="34" charset="0"/>
                <a:ea typeface="MS PGothic" panose="020B0600070205080204" pitchFamily="34" charset="-128"/>
                <a:cs typeface="Segoe UI Semilight" panose="020B0402040204020203" pitchFamily="34" charset="0"/>
              </a:rPr>
              <a:t>People</a:t>
            </a:r>
          </a:p>
        </p:txBody>
      </p:sp>
      <p:sp>
        <p:nvSpPr>
          <p:cNvPr id="43" name="Rectangle 42"/>
          <p:cNvSpPr/>
          <p:nvPr/>
        </p:nvSpPr>
        <p:spPr bwMode="auto">
          <a:xfrm>
            <a:off x="5023306" y="1382652"/>
            <a:ext cx="4133863" cy="3154219"/>
          </a:xfrm>
          <a:prstGeom prst="rect">
            <a:avLst/>
          </a:prstGeom>
          <a:solidFill>
            <a:schemeClr val="tx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6" tIns="93260" rIns="18276" bIns="91376" numCol="1" spcCol="1270" anchor="t" anchorCtr="0">
            <a:noAutofit/>
          </a:bodyPr>
          <a:lstStyle/>
          <a:p>
            <a:pPr algn="ctr" defTabSz="914165">
              <a:defRPr/>
            </a:pPr>
            <a:r>
              <a:rPr lang="en-US" sz="1836" kern="0" spc="-3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Processing</a:t>
            </a:r>
          </a:p>
          <a:p>
            <a:pPr algn="ctr" defTabSz="914165">
              <a:defRPr/>
            </a:pPr>
            <a:r>
              <a:rPr lang="en-US" sz="1836" b="1" kern="0" spc="-30"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Preparation, Analytics</a:t>
            </a:r>
            <a:endParaRPr lang="en-US" sz="1836" b="1" kern="0" dirty="0">
              <a:gradFill>
                <a:gsLst>
                  <a:gs pos="0">
                    <a:srgbClr val="FFFFFF"/>
                  </a:gs>
                  <a:gs pos="100000">
                    <a:srgbClr val="FFFFFF"/>
                  </a:gs>
                </a:gsLst>
                <a:lin ang="5400000" scaled="0"/>
              </a:gradFill>
              <a:ea typeface="MS PGothic" panose="020B0600070205080204" pitchFamily="34" charset="-128"/>
            </a:endParaRPr>
          </a:p>
        </p:txBody>
      </p:sp>
      <p:sp>
        <p:nvSpPr>
          <p:cNvPr id="44" name="Rectangle 43"/>
          <p:cNvSpPr/>
          <p:nvPr/>
        </p:nvSpPr>
        <p:spPr bwMode="auto">
          <a:xfrm>
            <a:off x="9275604" y="1382653"/>
            <a:ext cx="1314620" cy="2360970"/>
          </a:xfrm>
          <a:prstGeom prst="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6" tIns="93260" rIns="18276" bIns="91376" numCol="1" spcCol="1270" anchor="t" anchorCtr="0">
            <a:noAutofit/>
          </a:bodyPr>
          <a:lstStyle/>
          <a:p>
            <a:pPr algn="ctr" defTabSz="914165">
              <a:defRPr/>
            </a:pPr>
            <a:r>
              <a:rPr lang="en-US" sz="1632" kern="0" spc="-3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Visualization</a:t>
            </a:r>
            <a:endParaRPr lang="en-US" sz="1632" kern="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09" name="Rectangle 108"/>
          <p:cNvSpPr/>
          <p:nvPr/>
        </p:nvSpPr>
        <p:spPr bwMode="auto">
          <a:xfrm>
            <a:off x="9275604" y="3863645"/>
            <a:ext cx="1314620" cy="2361915"/>
          </a:xfrm>
          <a:prstGeom prst="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6" tIns="93260" rIns="18276" bIns="91376" numCol="1" spcCol="1270" anchor="t" anchorCtr="0">
            <a:noAutofit/>
          </a:bodyPr>
          <a:lstStyle/>
          <a:p>
            <a:pPr algn="ctr" defTabSz="914165">
              <a:defRPr/>
            </a:pPr>
            <a:r>
              <a:rPr lang="en-US" sz="1836" kern="0" spc="-3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Discovery</a:t>
            </a:r>
            <a:endParaRPr lang="en-US" sz="1836" kern="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58" name="Picture 57"/>
          <p:cNvPicPr>
            <a:picLocks noChangeAspect="1"/>
          </p:cNvPicPr>
          <p:nvPr/>
        </p:nvPicPr>
        <p:blipFill>
          <a:blip r:embed="rId3"/>
          <a:stretch>
            <a:fillRect/>
          </a:stretch>
        </p:blipFill>
        <p:spPr>
          <a:xfrm>
            <a:off x="11155844" y="3524991"/>
            <a:ext cx="1077158" cy="1088037"/>
          </a:xfrm>
          <a:prstGeom prst="rect">
            <a:avLst/>
          </a:prstGeom>
        </p:spPr>
      </p:pic>
      <p:grpSp>
        <p:nvGrpSpPr>
          <p:cNvPr id="65" name="Group 64"/>
          <p:cNvGrpSpPr/>
          <p:nvPr/>
        </p:nvGrpSpPr>
        <p:grpSpPr>
          <a:xfrm>
            <a:off x="943679" y="3304992"/>
            <a:ext cx="479842" cy="744743"/>
            <a:chOff x="2976563" y="1630081"/>
            <a:chExt cx="2139950" cy="3321333"/>
          </a:xfrm>
        </p:grpSpPr>
        <p:sp>
          <p:nvSpPr>
            <p:cNvPr id="66" name="Freeform 5"/>
            <p:cNvSpPr>
              <a:spLocks/>
            </p:cNvSpPr>
            <p:nvPr/>
          </p:nvSpPr>
          <p:spPr bwMode="auto">
            <a:xfrm>
              <a:off x="2976563" y="2978151"/>
              <a:ext cx="603250" cy="265113"/>
            </a:xfrm>
            <a:custGeom>
              <a:avLst/>
              <a:gdLst>
                <a:gd name="T0" fmla="*/ 119 w 152"/>
                <a:gd name="T1" fmla="*/ 0 h 67"/>
                <a:gd name="T2" fmla="*/ 152 w 152"/>
                <a:gd name="T3" fmla="*/ 34 h 67"/>
                <a:gd name="T4" fmla="*/ 152 w 152"/>
                <a:gd name="T5" fmla="*/ 34 h 67"/>
                <a:gd name="T6" fmla="*/ 119 w 152"/>
                <a:gd name="T7" fmla="*/ 67 h 67"/>
                <a:gd name="T8" fmla="*/ 34 w 152"/>
                <a:gd name="T9" fmla="*/ 67 h 67"/>
                <a:gd name="T10" fmla="*/ 0 w 152"/>
                <a:gd name="T11" fmla="*/ 34 h 67"/>
                <a:gd name="T12" fmla="*/ 0 w 152"/>
                <a:gd name="T13" fmla="*/ 34 h 67"/>
                <a:gd name="T14" fmla="*/ 34 w 152"/>
                <a:gd name="T15" fmla="*/ 0 h 67"/>
                <a:gd name="T16" fmla="*/ 119 w 152"/>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67">
                  <a:moveTo>
                    <a:pt x="119" y="0"/>
                  </a:moveTo>
                  <a:cubicBezTo>
                    <a:pt x="137" y="0"/>
                    <a:pt x="152" y="15"/>
                    <a:pt x="152" y="34"/>
                  </a:cubicBezTo>
                  <a:cubicBezTo>
                    <a:pt x="152" y="34"/>
                    <a:pt x="152" y="34"/>
                    <a:pt x="152" y="34"/>
                  </a:cubicBezTo>
                  <a:cubicBezTo>
                    <a:pt x="152" y="52"/>
                    <a:pt x="137" y="67"/>
                    <a:pt x="119" y="67"/>
                  </a:cubicBezTo>
                  <a:cubicBezTo>
                    <a:pt x="34" y="67"/>
                    <a:pt x="34" y="67"/>
                    <a:pt x="34" y="67"/>
                  </a:cubicBezTo>
                  <a:cubicBezTo>
                    <a:pt x="15" y="67"/>
                    <a:pt x="0" y="52"/>
                    <a:pt x="0" y="34"/>
                  </a:cubicBezTo>
                  <a:cubicBezTo>
                    <a:pt x="0" y="34"/>
                    <a:pt x="0" y="34"/>
                    <a:pt x="0" y="34"/>
                  </a:cubicBezTo>
                  <a:cubicBezTo>
                    <a:pt x="0" y="15"/>
                    <a:pt x="15" y="0"/>
                    <a:pt x="34" y="0"/>
                  </a:cubicBezTo>
                  <a:lnTo>
                    <a:pt x="11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 name="Freeform 6"/>
            <p:cNvSpPr>
              <a:spLocks/>
            </p:cNvSpPr>
            <p:nvPr/>
          </p:nvSpPr>
          <p:spPr bwMode="auto">
            <a:xfrm>
              <a:off x="3095626" y="2447926"/>
              <a:ext cx="601663" cy="265113"/>
            </a:xfrm>
            <a:custGeom>
              <a:avLst/>
              <a:gdLst>
                <a:gd name="T0" fmla="*/ 118 w 152"/>
                <a:gd name="T1" fmla="*/ 0 h 67"/>
                <a:gd name="T2" fmla="*/ 152 w 152"/>
                <a:gd name="T3" fmla="*/ 34 h 67"/>
                <a:gd name="T4" fmla="*/ 152 w 152"/>
                <a:gd name="T5" fmla="*/ 34 h 67"/>
                <a:gd name="T6" fmla="*/ 118 w 152"/>
                <a:gd name="T7" fmla="*/ 67 h 67"/>
                <a:gd name="T8" fmla="*/ 34 w 152"/>
                <a:gd name="T9" fmla="*/ 67 h 67"/>
                <a:gd name="T10" fmla="*/ 0 w 152"/>
                <a:gd name="T11" fmla="*/ 34 h 67"/>
                <a:gd name="T12" fmla="*/ 0 w 152"/>
                <a:gd name="T13" fmla="*/ 34 h 67"/>
                <a:gd name="T14" fmla="*/ 34 w 152"/>
                <a:gd name="T15" fmla="*/ 0 h 67"/>
                <a:gd name="T16" fmla="*/ 118 w 152"/>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67">
                  <a:moveTo>
                    <a:pt x="118" y="0"/>
                  </a:moveTo>
                  <a:cubicBezTo>
                    <a:pt x="137" y="0"/>
                    <a:pt x="152" y="15"/>
                    <a:pt x="152" y="34"/>
                  </a:cubicBezTo>
                  <a:cubicBezTo>
                    <a:pt x="152" y="34"/>
                    <a:pt x="152" y="34"/>
                    <a:pt x="152" y="34"/>
                  </a:cubicBezTo>
                  <a:cubicBezTo>
                    <a:pt x="152" y="52"/>
                    <a:pt x="137" y="67"/>
                    <a:pt x="118" y="67"/>
                  </a:cubicBezTo>
                  <a:cubicBezTo>
                    <a:pt x="34" y="67"/>
                    <a:pt x="34" y="67"/>
                    <a:pt x="34" y="67"/>
                  </a:cubicBezTo>
                  <a:cubicBezTo>
                    <a:pt x="15" y="67"/>
                    <a:pt x="0" y="52"/>
                    <a:pt x="0" y="34"/>
                  </a:cubicBezTo>
                  <a:cubicBezTo>
                    <a:pt x="0" y="34"/>
                    <a:pt x="0" y="34"/>
                    <a:pt x="0" y="34"/>
                  </a:cubicBezTo>
                  <a:cubicBezTo>
                    <a:pt x="0" y="15"/>
                    <a:pt x="15" y="0"/>
                    <a:pt x="34" y="0"/>
                  </a:cubicBezTo>
                  <a:lnTo>
                    <a:pt x="118"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 name="Freeform 7"/>
            <p:cNvSpPr>
              <a:spLocks/>
            </p:cNvSpPr>
            <p:nvPr/>
          </p:nvSpPr>
          <p:spPr bwMode="auto">
            <a:xfrm>
              <a:off x="2976563" y="3325813"/>
              <a:ext cx="603250" cy="265113"/>
            </a:xfrm>
            <a:custGeom>
              <a:avLst/>
              <a:gdLst>
                <a:gd name="T0" fmla="*/ 119 w 152"/>
                <a:gd name="T1" fmla="*/ 0 h 67"/>
                <a:gd name="T2" fmla="*/ 152 w 152"/>
                <a:gd name="T3" fmla="*/ 34 h 67"/>
                <a:gd name="T4" fmla="*/ 152 w 152"/>
                <a:gd name="T5" fmla="*/ 34 h 67"/>
                <a:gd name="T6" fmla="*/ 119 w 152"/>
                <a:gd name="T7" fmla="*/ 67 h 67"/>
                <a:gd name="T8" fmla="*/ 34 w 152"/>
                <a:gd name="T9" fmla="*/ 67 h 67"/>
                <a:gd name="T10" fmla="*/ 0 w 152"/>
                <a:gd name="T11" fmla="*/ 34 h 67"/>
                <a:gd name="T12" fmla="*/ 0 w 152"/>
                <a:gd name="T13" fmla="*/ 34 h 67"/>
                <a:gd name="T14" fmla="*/ 34 w 152"/>
                <a:gd name="T15" fmla="*/ 0 h 67"/>
                <a:gd name="T16" fmla="*/ 119 w 152"/>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67">
                  <a:moveTo>
                    <a:pt x="119" y="0"/>
                  </a:moveTo>
                  <a:cubicBezTo>
                    <a:pt x="137" y="0"/>
                    <a:pt x="152" y="15"/>
                    <a:pt x="152" y="34"/>
                  </a:cubicBezTo>
                  <a:cubicBezTo>
                    <a:pt x="152" y="34"/>
                    <a:pt x="152" y="34"/>
                    <a:pt x="152" y="34"/>
                  </a:cubicBezTo>
                  <a:cubicBezTo>
                    <a:pt x="152" y="52"/>
                    <a:pt x="137" y="67"/>
                    <a:pt x="119" y="67"/>
                  </a:cubicBezTo>
                  <a:cubicBezTo>
                    <a:pt x="34" y="67"/>
                    <a:pt x="34" y="67"/>
                    <a:pt x="34" y="67"/>
                  </a:cubicBezTo>
                  <a:cubicBezTo>
                    <a:pt x="15" y="67"/>
                    <a:pt x="0" y="52"/>
                    <a:pt x="0" y="34"/>
                  </a:cubicBezTo>
                  <a:cubicBezTo>
                    <a:pt x="0" y="34"/>
                    <a:pt x="0" y="34"/>
                    <a:pt x="0" y="34"/>
                  </a:cubicBezTo>
                  <a:cubicBezTo>
                    <a:pt x="0" y="15"/>
                    <a:pt x="15" y="0"/>
                    <a:pt x="34" y="0"/>
                  </a:cubicBezTo>
                  <a:lnTo>
                    <a:pt x="11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 name="Freeform 8"/>
            <p:cNvSpPr>
              <a:spLocks/>
            </p:cNvSpPr>
            <p:nvPr/>
          </p:nvSpPr>
          <p:spPr bwMode="auto">
            <a:xfrm>
              <a:off x="3487738" y="2803526"/>
              <a:ext cx="1628775" cy="2147888"/>
            </a:xfrm>
            <a:custGeom>
              <a:avLst/>
              <a:gdLst>
                <a:gd name="T0" fmla="*/ 411 w 411"/>
                <a:gd name="T1" fmla="*/ 543 h 543"/>
                <a:gd name="T2" fmla="*/ 309 w 411"/>
                <a:gd name="T3" fmla="*/ 341 h 543"/>
                <a:gd name="T4" fmla="*/ 322 w 411"/>
                <a:gd name="T5" fmla="*/ 265 h 543"/>
                <a:gd name="T6" fmla="*/ 322 w 411"/>
                <a:gd name="T7" fmla="*/ 173 h 543"/>
                <a:gd name="T8" fmla="*/ 172 w 411"/>
                <a:gd name="T9" fmla="*/ 0 h 543"/>
                <a:gd name="T10" fmla="*/ 0 w 411"/>
                <a:gd name="T11" fmla="*/ 173 h 543"/>
                <a:gd name="T12" fmla="*/ 0 w 411"/>
                <a:gd name="T13" fmla="*/ 265 h 543"/>
                <a:gd name="T14" fmla="*/ 97 w 411"/>
                <a:gd name="T15" fmla="*/ 420 h 543"/>
                <a:gd name="T16" fmla="*/ 132 w 411"/>
                <a:gd name="T17" fmla="*/ 543 h 543"/>
                <a:gd name="T18" fmla="*/ 411 w 411"/>
                <a:gd name="T19" fmla="*/ 54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543">
                  <a:moveTo>
                    <a:pt x="411" y="543"/>
                  </a:moveTo>
                  <a:cubicBezTo>
                    <a:pt x="309" y="341"/>
                    <a:pt x="309" y="341"/>
                    <a:pt x="309" y="341"/>
                  </a:cubicBezTo>
                  <a:cubicBezTo>
                    <a:pt x="318" y="318"/>
                    <a:pt x="322" y="292"/>
                    <a:pt x="322" y="265"/>
                  </a:cubicBezTo>
                  <a:cubicBezTo>
                    <a:pt x="322" y="173"/>
                    <a:pt x="322" y="173"/>
                    <a:pt x="322" y="173"/>
                  </a:cubicBezTo>
                  <a:cubicBezTo>
                    <a:pt x="322" y="78"/>
                    <a:pt x="268" y="0"/>
                    <a:pt x="172" y="0"/>
                  </a:cubicBezTo>
                  <a:cubicBezTo>
                    <a:pt x="77" y="0"/>
                    <a:pt x="0" y="78"/>
                    <a:pt x="0" y="173"/>
                  </a:cubicBezTo>
                  <a:cubicBezTo>
                    <a:pt x="0" y="265"/>
                    <a:pt x="0" y="265"/>
                    <a:pt x="0" y="265"/>
                  </a:cubicBezTo>
                  <a:cubicBezTo>
                    <a:pt x="0" y="333"/>
                    <a:pt x="39" y="392"/>
                    <a:pt x="97" y="420"/>
                  </a:cubicBezTo>
                  <a:cubicBezTo>
                    <a:pt x="132" y="543"/>
                    <a:pt x="132" y="543"/>
                    <a:pt x="132" y="543"/>
                  </a:cubicBezTo>
                  <a:lnTo>
                    <a:pt x="411" y="543"/>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 name="Rectangle 9"/>
            <p:cNvSpPr>
              <a:spLocks noChangeArrowheads="1"/>
            </p:cNvSpPr>
            <p:nvPr/>
          </p:nvSpPr>
          <p:spPr bwMode="auto">
            <a:xfrm>
              <a:off x="4491038" y="3389313"/>
              <a:ext cx="50800" cy="1857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pic>
          <p:nvPicPr>
            <p:cNvPr id="72" name="Picture 71"/>
            <p:cNvPicPr>
              <a:picLocks noChangeAspect="1"/>
            </p:cNvPicPr>
            <p:nvPr/>
          </p:nvPicPr>
          <p:blipFill>
            <a:blip r:embed="rId4"/>
            <a:stretch>
              <a:fillRect/>
            </a:stretch>
          </p:blipFill>
          <p:spPr>
            <a:xfrm>
              <a:off x="3251640" y="1630081"/>
              <a:ext cx="1250691" cy="2394182"/>
            </a:xfrm>
            <a:prstGeom prst="rect">
              <a:avLst/>
            </a:prstGeom>
          </p:spPr>
        </p:pic>
        <p:sp>
          <p:nvSpPr>
            <p:cNvPr id="73" name="Freeform 42"/>
            <p:cNvSpPr>
              <a:spLocks/>
            </p:cNvSpPr>
            <p:nvPr/>
          </p:nvSpPr>
          <p:spPr bwMode="auto">
            <a:xfrm>
              <a:off x="4205288" y="2500313"/>
              <a:ext cx="554038" cy="596900"/>
            </a:xfrm>
            <a:custGeom>
              <a:avLst/>
              <a:gdLst>
                <a:gd name="T0" fmla="*/ 14 w 140"/>
                <a:gd name="T1" fmla="*/ 24 h 151"/>
                <a:gd name="T2" fmla="*/ 14 w 140"/>
                <a:gd name="T3" fmla="*/ 74 h 151"/>
                <a:gd name="T4" fmla="*/ 77 w 140"/>
                <a:gd name="T5" fmla="*/ 137 h 151"/>
                <a:gd name="T6" fmla="*/ 127 w 140"/>
                <a:gd name="T7" fmla="*/ 137 h 151"/>
                <a:gd name="T8" fmla="*/ 127 w 140"/>
                <a:gd name="T9" fmla="*/ 87 h 151"/>
                <a:gd name="T10" fmla="*/ 39 w 140"/>
                <a:gd name="T11" fmla="*/ 0 h 151"/>
                <a:gd name="T12" fmla="*/ 14 w 140"/>
                <a:gd name="T13" fmla="*/ 24 h 151"/>
              </a:gdLst>
              <a:ahLst/>
              <a:cxnLst>
                <a:cxn ang="0">
                  <a:pos x="T0" y="T1"/>
                </a:cxn>
                <a:cxn ang="0">
                  <a:pos x="T2" y="T3"/>
                </a:cxn>
                <a:cxn ang="0">
                  <a:pos x="T4" y="T5"/>
                </a:cxn>
                <a:cxn ang="0">
                  <a:pos x="T6" y="T7"/>
                </a:cxn>
                <a:cxn ang="0">
                  <a:pos x="T8" y="T9"/>
                </a:cxn>
                <a:cxn ang="0">
                  <a:pos x="T10" y="T11"/>
                </a:cxn>
                <a:cxn ang="0">
                  <a:pos x="T12" y="T13"/>
                </a:cxn>
              </a:cxnLst>
              <a:rect l="0" t="0" r="r" b="b"/>
              <a:pathLst>
                <a:path w="140" h="151">
                  <a:moveTo>
                    <a:pt x="14" y="24"/>
                  </a:moveTo>
                  <a:cubicBezTo>
                    <a:pt x="0" y="38"/>
                    <a:pt x="0" y="61"/>
                    <a:pt x="14" y="74"/>
                  </a:cubicBezTo>
                  <a:cubicBezTo>
                    <a:pt x="77" y="137"/>
                    <a:pt x="77" y="137"/>
                    <a:pt x="77" y="137"/>
                  </a:cubicBezTo>
                  <a:cubicBezTo>
                    <a:pt x="91" y="151"/>
                    <a:pt x="113" y="151"/>
                    <a:pt x="127" y="137"/>
                  </a:cubicBezTo>
                  <a:cubicBezTo>
                    <a:pt x="140" y="124"/>
                    <a:pt x="140" y="101"/>
                    <a:pt x="127" y="87"/>
                  </a:cubicBezTo>
                  <a:cubicBezTo>
                    <a:pt x="39" y="0"/>
                    <a:pt x="39" y="0"/>
                    <a:pt x="39" y="0"/>
                  </a:cubicBezTo>
                  <a:lnTo>
                    <a:pt x="14" y="24"/>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 name="Freeform 43"/>
            <p:cNvSpPr>
              <a:spLocks/>
            </p:cNvSpPr>
            <p:nvPr/>
          </p:nvSpPr>
          <p:spPr bwMode="auto">
            <a:xfrm>
              <a:off x="4419601" y="2768601"/>
              <a:ext cx="344488" cy="857250"/>
            </a:xfrm>
            <a:custGeom>
              <a:avLst/>
              <a:gdLst>
                <a:gd name="T0" fmla="*/ 87 w 87"/>
                <a:gd name="T1" fmla="*/ 163 h 217"/>
                <a:gd name="T2" fmla="*/ 44 w 87"/>
                <a:gd name="T3" fmla="*/ 207 h 217"/>
                <a:gd name="T4" fmla="*/ 44 w 87"/>
                <a:gd name="T5" fmla="*/ 207 h 217"/>
                <a:gd name="T6" fmla="*/ 0 w 87"/>
                <a:gd name="T7" fmla="*/ 193 h 217"/>
                <a:gd name="T8" fmla="*/ 0 w 87"/>
                <a:gd name="T9" fmla="*/ 24 h 217"/>
                <a:gd name="T10" fmla="*/ 44 w 87"/>
                <a:gd name="T11" fmla="*/ 9 h 217"/>
                <a:gd name="T12" fmla="*/ 44 w 87"/>
                <a:gd name="T13" fmla="*/ 9 h 217"/>
                <a:gd name="T14" fmla="*/ 87 w 87"/>
                <a:gd name="T15" fmla="*/ 53 h 217"/>
                <a:gd name="T16" fmla="*/ 87 w 87"/>
                <a:gd name="T17" fmla="*/ 16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17">
                  <a:moveTo>
                    <a:pt x="87" y="163"/>
                  </a:moveTo>
                  <a:cubicBezTo>
                    <a:pt x="87" y="188"/>
                    <a:pt x="68" y="207"/>
                    <a:pt x="44" y="207"/>
                  </a:cubicBezTo>
                  <a:cubicBezTo>
                    <a:pt x="44" y="207"/>
                    <a:pt x="44" y="207"/>
                    <a:pt x="44" y="207"/>
                  </a:cubicBezTo>
                  <a:cubicBezTo>
                    <a:pt x="19" y="207"/>
                    <a:pt x="0" y="217"/>
                    <a:pt x="0" y="193"/>
                  </a:cubicBezTo>
                  <a:cubicBezTo>
                    <a:pt x="0" y="24"/>
                    <a:pt x="0" y="24"/>
                    <a:pt x="0" y="24"/>
                  </a:cubicBezTo>
                  <a:cubicBezTo>
                    <a:pt x="0" y="0"/>
                    <a:pt x="19" y="9"/>
                    <a:pt x="44" y="9"/>
                  </a:cubicBezTo>
                  <a:cubicBezTo>
                    <a:pt x="44" y="9"/>
                    <a:pt x="44" y="9"/>
                    <a:pt x="44" y="9"/>
                  </a:cubicBezTo>
                  <a:cubicBezTo>
                    <a:pt x="68" y="9"/>
                    <a:pt x="87" y="29"/>
                    <a:pt x="87" y="53"/>
                  </a:cubicBezTo>
                  <a:lnTo>
                    <a:pt x="87" y="163"/>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 name="Freeform 44"/>
            <p:cNvSpPr>
              <a:spLocks/>
            </p:cNvSpPr>
            <p:nvPr/>
          </p:nvSpPr>
          <p:spPr bwMode="auto">
            <a:xfrm>
              <a:off x="3040063" y="3654426"/>
              <a:ext cx="301625" cy="265113"/>
            </a:xfrm>
            <a:custGeom>
              <a:avLst/>
              <a:gdLst>
                <a:gd name="T0" fmla="*/ 42 w 76"/>
                <a:gd name="T1" fmla="*/ 0 h 67"/>
                <a:gd name="T2" fmla="*/ 76 w 76"/>
                <a:gd name="T3" fmla="*/ 34 h 67"/>
                <a:gd name="T4" fmla="*/ 76 w 76"/>
                <a:gd name="T5" fmla="*/ 34 h 67"/>
                <a:gd name="T6" fmla="*/ 42 w 76"/>
                <a:gd name="T7" fmla="*/ 67 h 67"/>
                <a:gd name="T8" fmla="*/ 34 w 76"/>
                <a:gd name="T9" fmla="*/ 67 h 67"/>
                <a:gd name="T10" fmla="*/ 0 w 76"/>
                <a:gd name="T11" fmla="*/ 34 h 67"/>
                <a:gd name="T12" fmla="*/ 0 w 76"/>
                <a:gd name="T13" fmla="*/ 34 h 67"/>
                <a:gd name="T14" fmla="*/ 34 w 76"/>
                <a:gd name="T15" fmla="*/ 0 h 67"/>
                <a:gd name="T16" fmla="*/ 42 w 76"/>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42" y="0"/>
                  </a:moveTo>
                  <a:cubicBezTo>
                    <a:pt x="61" y="0"/>
                    <a:pt x="76" y="15"/>
                    <a:pt x="76" y="34"/>
                  </a:cubicBezTo>
                  <a:cubicBezTo>
                    <a:pt x="76" y="34"/>
                    <a:pt x="76" y="34"/>
                    <a:pt x="76" y="34"/>
                  </a:cubicBezTo>
                  <a:cubicBezTo>
                    <a:pt x="76" y="52"/>
                    <a:pt x="61" y="67"/>
                    <a:pt x="42" y="67"/>
                  </a:cubicBezTo>
                  <a:cubicBezTo>
                    <a:pt x="34" y="67"/>
                    <a:pt x="34" y="67"/>
                    <a:pt x="34" y="67"/>
                  </a:cubicBezTo>
                  <a:cubicBezTo>
                    <a:pt x="15" y="67"/>
                    <a:pt x="0" y="52"/>
                    <a:pt x="0" y="34"/>
                  </a:cubicBezTo>
                  <a:cubicBezTo>
                    <a:pt x="0" y="34"/>
                    <a:pt x="0" y="34"/>
                    <a:pt x="0" y="34"/>
                  </a:cubicBezTo>
                  <a:cubicBezTo>
                    <a:pt x="0" y="15"/>
                    <a:pt x="15" y="0"/>
                    <a:pt x="34" y="0"/>
                  </a:cubicBezTo>
                  <a:lnTo>
                    <a:pt x="42"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8" name="Freeform 45"/>
            <p:cNvSpPr>
              <a:spLocks/>
            </p:cNvSpPr>
            <p:nvPr/>
          </p:nvSpPr>
          <p:spPr bwMode="auto">
            <a:xfrm>
              <a:off x="4324351" y="2500313"/>
              <a:ext cx="161925" cy="130175"/>
            </a:xfrm>
            <a:custGeom>
              <a:avLst/>
              <a:gdLst>
                <a:gd name="T0" fmla="*/ 9 w 41"/>
                <a:gd name="T1" fmla="*/ 0 h 33"/>
                <a:gd name="T2" fmla="*/ 0 w 41"/>
                <a:gd name="T3" fmla="*/ 8 h 33"/>
                <a:gd name="T4" fmla="*/ 13 w 41"/>
                <a:gd name="T5" fmla="*/ 22 h 33"/>
                <a:gd name="T6" fmla="*/ 41 w 41"/>
                <a:gd name="T7" fmla="*/ 32 h 33"/>
                <a:gd name="T8" fmla="*/ 9 w 41"/>
                <a:gd name="T9" fmla="*/ 0 h 33"/>
              </a:gdLst>
              <a:ahLst/>
              <a:cxnLst>
                <a:cxn ang="0">
                  <a:pos x="T0" y="T1"/>
                </a:cxn>
                <a:cxn ang="0">
                  <a:pos x="T2" y="T3"/>
                </a:cxn>
                <a:cxn ang="0">
                  <a:pos x="T4" y="T5"/>
                </a:cxn>
                <a:cxn ang="0">
                  <a:pos x="T6" y="T7"/>
                </a:cxn>
                <a:cxn ang="0">
                  <a:pos x="T8" y="T9"/>
                </a:cxn>
              </a:cxnLst>
              <a:rect l="0" t="0" r="r" b="b"/>
              <a:pathLst>
                <a:path w="41" h="33">
                  <a:moveTo>
                    <a:pt x="9" y="0"/>
                  </a:moveTo>
                  <a:cubicBezTo>
                    <a:pt x="0" y="8"/>
                    <a:pt x="0" y="8"/>
                    <a:pt x="0" y="8"/>
                  </a:cubicBezTo>
                  <a:cubicBezTo>
                    <a:pt x="13" y="22"/>
                    <a:pt x="13" y="22"/>
                    <a:pt x="13" y="22"/>
                  </a:cubicBezTo>
                  <a:cubicBezTo>
                    <a:pt x="21" y="29"/>
                    <a:pt x="31" y="33"/>
                    <a:pt x="41" y="32"/>
                  </a:cubicBezTo>
                  <a:lnTo>
                    <a:pt x="9" y="0"/>
                  </a:lnTo>
                  <a:close/>
                </a:path>
              </a:pathLst>
            </a:custGeom>
            <a:solidFill>
              <a:srgbClr val="E5D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 name="Freeform 46"/>
            <p:cNvSpPr>
              <a:spLocks/>
            </p:cNvSpPr>
            <p:nvPr/>
          </p:nvSpPr>
          <p:spPr bwMode="auto">
            <a:xfrm>
              <a:off x="3983038" y="3354388"/>
              <a:ext cx="558800" cy="1473200"/>
            </a:xfrm>
            <a:custGeom>
              <a:avLst/>
              <a:gdLst>
                <a:gd name="T0" fmla="*/ 141 w 141"/>
                <a:gd name="T1" fmla="*/ 0 h 373"/>
                <a:gd name="T2" fmla="*/ 0 w 141"/>
                <a:gd name="T3" fmla="*/ 186 h 373"/>
                <a:gd name="T4" fmla="*/ 141 w 141"/>
                <a:gd name="T5" fmla="*/ 373 h 373"/>
                <a:gd name="T6" fmla="*/ 141 w 141"/>
                <a:gd name="T7" fmla="*/ 0 h 373"/>
              </a:gdLst>
              <a:ahLst/>
              <a:cxnLst>
                <a:cxn ang="0">
                  <a:pos x="T0" y="T1"/>
                </a:cxn>
                <a:cxn ang="0">
                  <a:pos x="T2" y="T3"/>
                </a:cxn>
                <a:cxn ang="0">
                  <a:pos x="T4" y="T5"/>
                </a:cxn>
                <a:cxn ang="0">
                  <a:pos x="T6" y="T7"/>
                </a:cxn>
              </a:cxnLst>
              <a:rect l="0" t="0" r="r" b="b"/>
              <a:pathLst>
                <a:path w="141" h="373">
                  <a:moveTo>
                    <a:pt x="141" y="0"/>
                  </a:moveTo>
                  <a:cubicBezTo>
                    <a:pt x="60" y="23"/>
                    <a:pt x="0" y="98"/>
                    <a:pt x="0" y="186"/>
                  </a:cubicBezTo>
                  <a:cubicBezTo>
                    <a:pt x="0" y="275"/>
                    <a:pt x="60" y="350"/>
                    <a:pt x="141" y="373"/>
                  </a:cubicBezTo>
                  <a:lnTo>
                    <a:pt x="141"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 name="Freeform 47"/>
            <p:cNvSpPr>
              <a:spLocks/>
            </p:cNvSpPr>
            <p:nvPr/>
          </p:nvSpPr>
          <p:spPr bwMode="auto">
            <a:xfrm>
              <a:off x="3508376" y="4021138"/>
              <a:ext cx="474663" cy="304800"/>
            </a:xfrm>
            <a:custGeom>
              <a:avLst/>
              <a:gdLst>
                <a:gd name="T0" fmla="*/ 43 w 120"/>
                <a:gd name="T1" fmla="*/ 77 h 77"/>
                <a:gd name="T2" fmla="*/ 120 w 120"/>
                <a:gd name="T3" fmla="*/ 0 h 77"/>
                <a:gd name="T4" fmla="*/ 0 w 120"/>
                <a:gd name="T5" fmla="*/ 0 h 77"/>
                <a:gd name="T6" fmla="*/ 43 w 120"/>
                <a:gd name="T7" fmla="*/ 77 h 77"/>
              </a:gdLst>
              <a:ahLst/>
              <a:cxnLst>
                <a:cxn ang="0">
                  <a:pos x="T0" y="T1"/>
                </a:cxn>
                <a:cxn ang="0">
                  <a:pos x="T2" y="T3"/>
                </a:cxn>
                <a:cxn ang="0">
                  <a:pos x="T4" y="T5"/>
                </a:cxn>
                <a:cxn ang="0">
                  <a:pos x="T6" y="T7"/>
                </a:cxn>
              </a:cxnLst>
              <a:rect l="0" t="0" r="r" b="b"/>
              <a:pathLst>
                <a:path w="120" h="77">
                  <a:moveTo>
                    <a:pt x="43" y="77"/>
                  </a:moveTo>
                  <a:cubicBezTo>
                    <a:pt x="120" y="0"/>
                    <a:pt x="120" y="0"/>
                    <a:pt x="120" y="0"/>
                  </a:cubicBezTo>
                  <a:cubicBezTo>
                    <a:pt x="0" y="0"/>
                    <a:pt x="0" y="0"/>
                    <a:pt x="0" y="0"/>
                  </a:cubicBezTo>
                  <a:cubicBezTo>
                    <a:pt x="8" y="30"/>
                    <a:pt x="23" y="56"/>
                    <a:pt x="43" y="77"/>
                  </a:cubicBezTo>
                  <a:close/>
                </a:path>
              </a:pathLst>
            </a:custGeom>
            <a:solidFill>
              <a:srgbClr val="A06B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22" name="Group 21"/>
          <p:cNvGrpSpPr/>
          <p:nvPr/>
        </p:nvGrpSpPr>
        <p:grpSpPr>
          <a:xfrm>
            <a:off x="6159960" y="2517083"/>
            <a:ext cx="1860552" cy="1345907"/>
            <a:chOff x="5674339" y="2696233"/>
            <a:chExt cx="1821160" cy="1317410"/>
          </a:xfrm>
        </p:grpSpPr>
        <p:grpSp>
          <p:nvGrpSpPr>
            <p:cNvPr id="20" name="Group 19"/>
            <p:cNvGrpSpPr/>
            <p:nvPr/>
          </p:nvGrpSpPr>
          <p:grpSpPr>
            <a:xfrm rot="16200000" flipH="1">
              <a:off x="6040042" y="3194172"/>
              <a:ext cx="357778" cy="603748"/>
              <a:chOff x="6666650" y="2487132"/>
              <a:chExt cx="357778" cy="603748"/>
            </a:xfrm>
          </p:grpSpPr>
          <p:sp>
            <p:nvSpPr>
              <p:cNvPr id="537" name="Freeform 49"/>
              <p:cNvSpPr>
                <a:spLocks/>
              </p:cNvSpPr>
              <p:nvPr/>
            </p:nvSpPr>
            <p:spPr bwMode="auto">
              <a:xfrm>
                <a:off x="6666650" y="2487132"/>
                <a:ext cx="357778" cy="603748"/>
              </a:xfrm>
              <a:custGeom>
                <a:avLst/>
                <a:gdLst>
                  <a:gd name="T0" fmla="*/ 236 w 257"/>
                  <a:gd name="T1" fmla="*/ 52 h 436"/>
                  <a:gd name="T2" fmla="*/ 184 w 257"/>
                  <a:gd name="T3" fmla="*/ 33 h 436"/>
                  <a:gd name="T4" fmla="*/ 91 w 257"/>
                  <a:gd name="T5" fmla="*/ 33 h 436"/>
                  <a:gd name="T6" fmla="*/ 48 w 257"/>
                  <a:gd name="T7" fmla="*/ 0 h 436"/>
                  <a:gd name="T8" fmla="*/ 48 w 257"/>
                  <a:gd name="T9" fmla="*/ 90 h 436"/>
                  <a:gd name="T10" fmla="*/ 91 w 257"/>
                  <a:gd name="T11" fmla="*/ 57 h 436"/>
                  <a:gd name="T12" fmla="*/ 184 w 257"/>
                  <a:gd name="T13" fmla="*/ 57 h 436"/>
                  <a:gd name="T14" fmla="*/ 185 w 257"/>
                  <a:gd name="T15" fmla="*/ 57 h 436"/>
                  <a:gd name="T16" fmla="*/ 220 w 257"/>
                  <a:gd name="T17" fmla="*/ 70 h 436"/>
                  <a:gd name="T18" fmla="*/ 232 w 257"/>
                  <a:gd name="T19" fmla="*/ 105 h 436"/>
                  <a:gd name="T20" fmla="*/ 232 w 257"/>
                  <a:gd name="T21" fmla="*/ 278 h 436"/>
                  <a:gd name="T22" fmla="*/ 220 w 257"/>
                  <a:gd name="T23" fmla="*/ 313 h 436"/>
                  <a:gd name="T24" fmla="*/ 185 w 257"/>
                  <a:gd name="T25" fmla="*/ 326 h 436"/>
                  <a:gd name="T26" fmla="*/ 184 w 257"/>
                  <a:gd name="T27" fmla="*/ 326 h 436"/>
                  <a:gd name="T28" fmla="*/ 105 w 257"/>
                  <a:gd name="T29" fmla="*/ 326 h 436"/>
                  <a:gd name="T30" fmla="*/ 51 w 257"/>
                  <a:gd name="T31" fmla="*/ 346 h 436"/>
                  <a:gd name="T32" fmla="*/ 33 w 257"/>
                  <a:gd name="T33" fmla="*/ 393 h 436"/>
                  <a:gd name="T34" fmla="*/ 0 w 257"/>
                  <a:gd name="T35" fmla="*/ 436 h 436"/>
                  <a:gd name="T36" fmla="*/ 0 w 257"/>
                  <a:gd name="T37" fmla="*/ 436 h 436"/>
                  <a:gd name="T38" fmla="*/ 90 w 257"/>
                  <a:gd name="T39" fmla="*/ 436 h 436"/>
                  <a:gd name="T40" fmla="*/ 90 w 257"/>
                  <a:gd name="T41" fmla="*/ 436 h 436"/>
                  <a:gd name="T42" fmla="*/ 57 w 257"/>
                  <a:gd name="T43" fmla="*/ 393 h 436"/>
                  <a:gd name="T44" fmla="*/ 69 w 257"/>
                  <a:gd name="T45" fmla="*/ 363 h 436"/>
                  <a:gd name="T46" fmla="*/ 105 w 257"/>
                  <a:gd name="T47" fmla="*/ 350 h 436"/>
                  <a:gd name="T48" fmla="*/ 184 w 257"/>
                  <a:gd name="T49" fmla="*/ 350 h 436"/>
                  <a:gd name="T50" fmla="*/ 236 w 257"/>
                  <a:gd name="T51" fmla="*/ 331 h 436"/>
                  <a:gd name="T52" fmla="*/ 257 w 257"/>
                  <a:gd name="T53" fmla="*/ 278 h 436"/>
                  <a:gd name="T54" fmla="*/ 257 w 257"/>
                  <a:gd name="T55" fmla="*/ 105 h 436"/>
                  <a:gd name="T56" fmla="*/ 236 w 257"/>
                  <a:gd name="T57" fmla="*/ 5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436">
                    <a:moveTo>
                      <a:pt x="236" y="52"/>
                    </a:moveTo>
                    <a:cubicBezTo>
                      <a:pt x="216" y="33"/>
                      <a:pt x="188" y="33"/>
                      <a:pt x="184" y="33"/>
                    </a:cubicBezTo>
                    <a:cubicBezTo>
                      <a:pt x="91" y="33"/>
                      <a:pt x="91" y="33"/>
                      <a:pt x="91" y="33"/>
                    </a:cubicBezTo>
                    <a:cubicBezTo>
                      <a:pt x="86" y="14"/>
                      <a:pt x="69" y="0"/>
                      <a:pt x="48" y="0"/>
                    </a:cubicBezTo>
                    <a:cubicBezTo>
                      <a:pt x="48" y="90"/>
                      <a:pt x="48" y="90"/>
                      <a:pt x="48" y="90"/>
                    </a:cubicBezTo>
                    <a:cubicBezTo>
                      <a:pt x="69" y="90"/>
                      <a:pt x="86" y="76"/>
                      <a:pt x="91" y="57"/>
                    </a:cubicBezTo>
                    <a:cubicBezTo>
                      <a:pt x="184" y="57"/>
                      <a:pt x="184" y="57"/>
                      <a:pt x="184" y="57"/>
                    </a:cubicBezTo>
                    <a:cubicBezTo>
                      <a:pt x="185" y="57"/>
                      <a:pt x="185" y="57"/>
                      <a:pt x="185" y="57"/>
                    </a:cubicBezTo>
                    <a:cubicBezTo>
                      <a:pt x="185" y="57"/>
                      <a:pt x="206" y="57"/>
                      <a:pt x="220" y="70"/>
                    </a:cubicBezTo>
                    <a:cubicBezTo>
                      <a:pt x="228" y="78"/>
                      <a:pt x="232" y="90"/>
                      <a:pt x="232" y="105"/>
                    </a:cubicBezTo>
                    <a:cubicBezTo>
                      <a:pt x="232" y="278"/>
                      <a:pt x="232" y="278"/>
                      <a:pt x="232" y="278"/>
                    </a:cubicBezTo>
                    <a:cubicBezTo>
                      <a:pt x="232" y="293"/>
                      <a:pt x="228" y="305"/>
                      <a:pt x="220" y="313"/>
                    </a:cubicBezTo>
                    <a:cubicBezTo>
                      <a:pt x="206" y="327"/>
                      <a:pt x="185" y="326"/>
                      <a:pt x="185" y="326"/>
                    </a:cubicBezTo>
                    <a:cubicBezTo>
                      <a:pt x="184" y="326"/>
                      <a:pt x="184" y="326"/>
                      <a:pt x="184" y="326"/>
                    </a:cubicBezTo>
                    <a:cubicBezTo>
                      <a:pt x="184" y="326"/>
                      <a:pt x="121" y="326"/>
                      <a:pt x="105" y="326"/>
                    </a:cubicBezTo>
                    <a:cubicBezTo>
                      <a:pt x="82" y="326"/>
                      <a:pt x="64" y="333"/>
                      <a:pt x="51" y="346"/>
                    </a:cubicBezTo>
                    <a:cubicBezTo>
                      <a:pt x="36" y="362"/>
                      <a:pt x="33" y="383"/>
                      <a:pt x="33" y="393"/>
                    </a:cubicBezTo>
                    <a:cubicBezTo>
                      <a:pt x="14" y="398"/>
                      <a:pt x="0" y="415"/>
                      <a:pt x="0" y="436"/>
                    </a:cubicBezTo>
                    <a:cubicBezTo>
                      <a:pt x="0" y="436"/>
                      <a:pt x="0" y="436"/>
                      <a:pt x="0" y="436"/>
                    </a:cubicBezTo>
                    <a:cubicBezTo>
                      <a:pt x="90" y="436"/>
                      <a:pt x="90" y="436"/>
                      <a:pt x="90" y="436"/>
                    </a:cubicBezTo>
                    <a:cubicBezTo>
                      <a:pt x="90" y="436"/>
                      <a:pt x="90" y="436"/>
                      <a:pt x="90" y="436"/>
                    </a:cubicBezTo>
                    <a:cubicBezTo>
                      <a:pt x="90" y="415"/>
                      <a:pt x="76" y="398"/>
                      <a:pt x="57" y="393"/>
                    </a:cubicBezTo>
                    <a:cubicBezTo>
                      <a:pt x="58" y="386"/>
                      <a:pt x="60" y="373"/>
                      <a:pt x="69" y="363"/>
                    </a:cubicBezTo>
                    <a:cubicBezTo>
                      <a:pt x="77" y="354"/>
                      <a:pt x="89" y="350"/>
                      <a:pt x="105" y="350"/>
                    </a:cubicBezTo>
                    <a:cubicBezTo>
                      <a:pt x="121" y="350"/>
                      <a:pt x="180" y="350"/>
                      <a:pt x="184" y="350"/>
                    </a:cubicBezTo>
                    <a:cubicBezTo>
                      <a:pt x="188" y="350"/>
                      <a:pt x="216" y="351"/>
                      <a:pt x="236" y="331"/>
                    </a:cubicBezTo>
                    <a:cubicBezTo>
                      <a:pt x="250" y="318"/>
                      <a:pt x="257" y="301"/>
                      <a:pt x="257" y="278"/>
                    </a:cubicBezTo>
                    <a:cubicBezTo>
                      <a:pt x="257" y="105"/>
                      <a:pt x="257" y="105"/>
                      <a:pt x="257" y="105"/>
                    </a:cubicBezTo>
                    <a:cubicBezTo>
                      <a:pt x="257" y="83"/>
                      <a:pt x="250" y="65"/>
                      <a:pt x="236" y="52"/>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3" name="Freeform 75"/>
              <p:cNvSpPr>
                <a:spLocks/>
              </p:cNvSpPr>
              <p:nvPr/>
            </p:nvSpPr>
            <p:spPr bwMode="auto">
              <a:xfrm>
                <a:off x="6724788" y="3028268"/>
                <a:ext cx="67083" cy="62610"/>
              </a:xfrm>
              <a:custGeom>
                <a:avLst/>
                <a:gdLst>
                  <a:gd name="T0" fmla="*/ 3 w 48"/>
                  <a:gd name="T1" fmla="*/ 0 h 45"/>
                  <a:gd name="T2" fmla="*/ 0 w 48"/>
                  <a:gd name="T3" fmla="*/ 0 h 45"/>
                  <a:gd name="T4" fmla="*/ 31 w 48"/>
                  <a:gd name="T5" fmla="*/ 45 h 45"/>
                  <a:gd name="T6" fmla="*/ 48 w 48"/>
                  <a:gd name="T7" fmla="*/ 45 h 45"/>
                  <a:gd name="T8" fmla="*/ 48 w 48"/>
                  <a:gd name="T9" fmla="*/ 45 h 45"/>
                  <a:gd name="T10" fmla="*/ 3 w 48"/>
                  <a:gd name="T11" fmla="*/ 0 h 45"/>
                </a:gdLst>
                <a:ahLst/>
                <a:cxnLst>
                  <a:cxn ang="0">
                    <a:pos x="T0" y="T1"/>
                  </a:cxn>
                  <a:cxn ang="0">
                    <a:pos x="T2" y="T3"/>
                  </a:cxn>
                  <a:cxn ang="0">
                    <a:pos x="T4" y="T5"/>
                  </a:cxn>
                  <a:cxn ang="0">
                    <a:pos x="T6" y="T7"/>
                  </a:cxn>
                  <a:cxn ang="0">
                    <a:pos x="T8" y="T9"/>
                  </a:cxn>
                  <a:cxn ang="0">
                    <a:pos x="T10" y="T11"/>
                  </a:cxn>
                </a:cxnLst>
                <a:rect l="0" t="0" r="r" b="b"/>
                <a:pathLst>
                  <a:path w="48" h="45">
                    <a:moveTo>
                      <a:pt x="3" y="0"/>
                    </a:moveTo>
                    <a:cubicBezTo>
                      <a:pt x="2" y="0"/>
                      <a:pt x="1" y="0"/>
                      <a:pt x="0" y="0"/>
                    </a:cubicBezTo>
                    <a:cubicBezTo>
                      <a:pt x="17" y="9"/>
                      <a:pt x="29" y="26"/>
                      <a:pt x="31" y="45"/>
                    </a:cubicBezTo>
                    <a:cubicBezTo>
                      <a:pt x="48" y="45"/>
                      <a:pt x="48" y="45"/>
                      <a:pt x="48" y="45"/>
                    </a:cubicBezTo>
                    <a:cubicBezTo>
                      <a:pt x="48" y="45"/>
                      <a:pt x="48" y="45"/>
                      <a:pt x="48" y="45"/>
                    </a:cubicBezTo>
                    <a:cubicBezTo>
                      <a:pt x="48" y="20"/>
                      <a:pt x="27" y="0"/>
                      <a:pt x="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4" name="Freeform 86"/>
              <p:cNvSpPr>
                <a:spLocks/>
              </p:cNvSpPr>
              <p:nvPr/>
            </p:nvSpPr>
            <p:spPr bwMode="auto">
              <a:xfrm>
                <a:off x="6733732" y="2545270"/>
                <a:ext cx="62610" cy="67083"/>
              </a:xfrm>
              <a:custGeom>
                <a:avLst/>
                <a:gdLst>
                  <a:gd name="T0" fmla="*/ 45 w 45"/>
                  <a:gd name="T1" fmla="*/ 3 h 48"/>
                  <a:gd name="T2" fmla="*/ 45 w 45"/>
                  <a:gd name="T3" fmla="*/ 0 h 48"/>
                  <a:gd name="T4" fmla="*/ 0 w 45"/>
                  <a:gd name="T5" fmla="*/ 31 h 48"/>
                  <a:gd name="T6" fmla="*/ 0 w 45"/>
                  <a:gd name="T7" fmla="*/ 48 h 48"/>
                  <a:gd name="T8" fmla="*/ 0 w 45"/>
                  <a:gd name="T9" fmla="*/ 48 h 48"/>
                  <a:gd name="T10" fmla="*/ 45 w 45"/>
                  <a:gd name="T11" fmla="*/ 3 h 48"/>
                </a:gdLst>
                <a:ahLst/>
                <a:cxnLst>
                  <a:cxn ang="0">
                    <a:pos x="T0" y="T1"/>
                  </a:cxn>
                  <a:cxn ang="0">
                    <a:pos x="T2" y="T3"/>
                  </a:cxn>
                  <a:cxn ang="0">
                    <a:pos x="T4" y="T5"/>
                  </a:cxn>
                  <a:cxn ang="0">
                    <a:pos x="T6" y="T7"/>
                  </a:cxn>
                  <a:cxn ang="0">
                    <a:pos x="T8" y="T9"/>
                  </a:cxn>
                  <a:cxn ang="0">
                    <a:pos x="T10" y="T11"/>
                  </a:cxn>
                </a:cxnLst>
                <a:rect l="0" t="0" r="r" b="b"/>
                <a:pathLst>
                  <a:path w="45" h="48">
                    <a:moveTo>
                      <a:pt x="45" y="3"/>
                    </a:moveTo>
                    <a:cubicBezTo>
                      <a:pt x="45" y="2"/>
                      <a:pt x="45" y="1"/>
                      <a:pt x="45" y="0"/>
                    </a:cubicBezTo>
                    <a:cubicBezTo>
                      <a:pt x="36" y="18"/>
                      <a:pt x="19" y="29"/>
                      <a:pt x="0" y="31"/>
                    </a:cubicBezTo>
                    <a:cubicBezTo>
                      <a:pt x="0" y="48"/>
                      <a:pt x="0" y="48"/>
                      <a:pt x="0" y="48"/>
                    </a:cubicBezTo>
                    <a:cubicBezTo>
                      <a:pt x="0" y="48"/>
                      <a:pt x="0" y="48"/>
                      <a:pt x="0" y="48"/>
                    </a:cubicBezTo>
                    <a:cubicBezTo>
                      <a:pt x="25" y="48"/>
                      <a:pt x="45" y="28"/>
                      <a:pt x="45" y="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8" name="Group 17"/>
            <p:cNvGrpSpPr/>
            <p:nvPr/>
          </p:nvGrpSpPr>
          <p:grpSpPr>
            <a:xfrm>
              <a:off x="6519068" y="3090879"/>
              <a:ext cx="976431" cy="922764"/>
              <a:chOff x="6519068" y="3090879"/>
              <a:chExt cx="976431" cy="922764"/>
            </a:xfrm>
          </p:grpSpPr>
          <p:sp>
            <p:nvSpPr>
              <p:cNvPr id="533" name="Freeform 45"/>
              <p:cNvSpPr>
                <a:spLocks/>
              </p:cNvSpPr>
              <p:nvPr/>
            </p:nvSpPr>
            <p:spPr bwMode="auto">
              <a:xfrm>
                <a:off x="6864918" y="3617108"/>
                <a:ext cx="618656" cy="77518"/>
              </a:xfrm>
              <a:custGeom>
                <a:avLst/>
                <a:gdLst>
                  <a:gd name="T0" fmla="*/ 28 w 445"/>
                  <a:gd name="T1" fmla="*/ 56 h 56"/>
                  <a:gd name="T2" fmla="*/ 417 w 445"/>
                  <a:gd name="T3" fmla="*/ 56 h 56"/>
                  <a:gd name="T4" fmla="*/ 445 w 445"/>
                  <a:gd name="T5" fmla="*/ 28 h 56"/>
                  <a:gd name="T6" fmla="*/ 417 w 445"/>
                  <a:gd name="T7" fmla="*/ 0 h 56"/>
                  <a:gd name="T8" fmla="*/ 28 w 445"/>
                  <a:gd name="T9" fmla="*/ 0 h 56"/>
                  <a:gd name="T10" fmla="*/ 0 w 445"/>
                  <a:gd name="T11" fmla="*/ 28 h 56"/>
                  <a:gd name="T12" fmla="*/ 28 w 44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445" h="56">
                    <a:moveTo>
                      <a:pt x="28" y="56"/>
                    </a:moveTo>
                    <a:cubicBezTo>
                      <a:pt x="417" y="56"/>
                      <a:pt x="417" y="56"/>
                      <a:pt x="417" y="56"/>
                    </a:cubicBezTo>
                    <a:cubicBezTo>
                      <a:pt x="432" y="56"/>
                      <a:pt x="445" y="44"/>
                      <a:pt x="445" y="28"/>
                    </a:cubicBezTo>
                    <a:cubicBezTo>
                      <a:pt x="445" y="13"/>
                      <a:pt x="432" y="0"/>
                      <a:pt x="417" y="0"/>
                    </a:cubicBezTo>
                    <a:cubicBezTo>
                      <a:pt x="28" y="0"/>
                      <a:pt x="28" y="0"/>
                      <a:pt x="28" y="0"/>
                    </a:cubicBezTo>
                    <a:cubicBezTo>
                      <a:pt x="12" y="0"/>
                      <a:pt x="0" y="13"/>
                      <a:pt x="0" y="28"/>
                    </a:cubicBezTo>
                    <a:cubicBezTo>
                      <a:pt x="0" y="44"/>
                      <a:pt x="12" y="56"/>
                      <a:pt x="28" y="56"/>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4" name="Freeform 46"/>
              <p:cNvSpPr>
                <a:spLocks/>
              </p:cNvSpPr>
              <p:nvPr/>
            </p:nvSpPr>
            <p:spPr bwMode="auto">
              <a:xfrm>
                <a:off x="6876843" y="3632016"/>
                <a:ext cx="618656" cy="77518"/>
              </a:xfrm>
              <a:custGeom>
                <a:avLst/>
                <a:gdLst>
                  <a:gd name="T0" fmla="*/ 28 w 445"/>
                  <a:gd name="T1" fmla="*/ 56 h 56"/>
                  <a:gd name="T2" fmla="*/ 417 w 445"/>
                  <a:gd name="T3" fmla="*/ 56 h 56"/>
                  <a:gd name="T4" fmla="*/ 445 w 445"/>
                  <a:gd name="T5" fmla="*/ 28 h 56"/>
                  <a:gd name="T6" fmla="*/ 417 w 445"/>
                  <a:gd name="T7" fmla="*/ 0 h 56"/>
                  <a:gd name="T8" fmla="*/ 28 w 445"/>
                  <a:gd name="T9" fmla="*/ 0 h 56"/>
                  <a:gd name="T10" fmla="*/ 0 w 445"/>
                  <a:gd name="T11" fmla="*/ 28 h 56"/>
                  <a:gd name="T12" fmla="*/ 28 w 44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445" h="56">
                    <a:moveTo>
                      <a:pt x="28" y="56"/>
                    </a:moveTo>
                    <a:cubicBezTo>
                      <a:pt x="417" y="56"/>
                      <a:pt x="417" y="56"/>
                      <a:pt x="417" y="56"/>
                    </a:cubicBezTo>
                    <a:cubicBezTo>
                      <a:pt x="432" y="56"/>
                      <a:pt x="445" y="43"/>
                      <a:pt x="445" y="28"/>
                    </a:cubicBezTo>
                    <a:cubicBezTo>
                      <a:pt x="445" y="13"/>
                      <a:pt x="432" y="0"/>
                      <a:pt x="417" y="0"/>
                    </a:cubicBezTo>
                    <a:cubicBezTo>
                      <a:pt x="28" y="0"/>
                      <a:pt x="28" y="0"/>
                      <a:pt x="28" y="0"/>
                    </a:cubicBezTo>
                    <a:cubicBezTo>
                      <a:pt x="12" y="0"/>
                      <a:pt x="0" y="13"/>
                      <a:pt x="0" y="28"/>
                    </a:cubicBezTo>
                    <a:cubicBezTo>
                      <a:pt x="0" y="43"/>
                      <a:pt x="12" y="56"/>
                      <a:pt x="28" y="5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5" name="Freeform 47"/>
              <p:cNvSpPr>
                <a:spLocks/>
              </p:cNvSpPr>
              <p:nvPr/>
            </p:nvSpPr>
            <p:spPr bwMode="auto">
              <a:xfrm>
                <a:off x="7361333" y="3995754"/>
                <a:ext cx="44722" cy="17889"/>
              </a:xfrm>
              <a:custGeom>
                <a:avLst/>
                <a:gdLst>
                  <a:gd name="T0" fmla="*/ 0 w 33"/>
                  <a:gd name="T1" fmla="*/ 13 h 13"/>
                  <a:gd name="T2" fmla="*/ 17 w 33"/>
                  <a:gd name="T3" fmla="*/ 0 h 13"/>
                  <a:gd name="T4" fmla="*/ 33 w 33"/>
                  <a:gd name="T5" fmla="*/ 13 h 13"/>
                  <a:gd name="T6" fmla="*/ 0 w 33"/>
                  <a:gd name="T7" fmla="*/ 13 h 13"/>
                </a:gdLst>
                <a:ahLst/>
                <a:cxnLst>
                  <a:cxn ang="0">
                    <a:pos x="T0" y="T1"/>
                  </a:cxn>
                  <a:cxn ang="0">
                    <a:pos x="T2" y="T3"/>
                  </a:cxn>
                  <a:cxn ang="0">
                    <a:pos x="T4" y="T5"/>
                  </a:cxn>
                  <a:cxn ang="0">
                    <a:pos x="T6" y="T7"/>
                  </a:cxn>
                </a:cxnLst>
                <a:rect l="0" t="0" r="r" b="b"/>
                <a:pathLst>
                  <a:path w="33" h="13">
                    <a:moveTo>
                      <a:pt x="0" y="13"/>
                    </a:moveTo>
                    <a:cubicBezTo>
                      <a:pt x="2" y="6"/>
                      <a:pt x="9" y="0"/>
                      <a:pt x="17" y="0"/>
                    </a:cubicBezTo>
                    <a:cubicBezTo>
                      <a:pt x="24" y="0"/>
                      <a:pt x="31" y="6"/>
                      <a:pt x="33" y="13"/>
                    </a:cubicBezTo>
                    <a:lnTo>
                      <a:pt x="0" y="13"/>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8" name="Freeform 50"/>
              <p:cNvSpPr>
                <a:spLocks/>
              </p:cNvSpPr>
              <p:nvPr/>
            </p:nvSpPr>
            <p:spPr bwMode="auto">
              <a:xfrm>
                <a:off x="6926038" y="3245915"/>
                <a:ext cx="226592" cy="174416"/>
              </a:xfrm>
              <a:custGeom>
                <a:avLst/>
                <a:gdLst>
                  <a:gd name="T0" fmla="*/ 29 w 163"/>
                  <a:gd name="T1" fmla="*/ 0 h 126"/>
                  <a:gd name="T2" fmla="*/ 0 w 163"/>
                  <a:gd name="T3" fmla="*/ 30 h 126"/>
                  <a:gd name="T4" fmla="*/ 0 w 163"/>
                  <a:gd name="T5" fmla="*/ 30 h 126"/>
                  <a:gd name="T6" fmla="*/ 0 w 163"/>
                  <a:gd name="T7" fmla="*/ 118 h 126"/>
                  <a:gd name="T8" fmla="*/ 0 w 163"/>
                  <a:gd name="T9" fmla="*/ 126 h 126"/>
                  <a:gd name="T10" fmla="*/ 133 w 163"/>
                  <a:gd name="T11" fmla="*/ 126 h 126"/>
                  <a:gd name="T12" fmla="*/ 163 w 163"/>
                  <a:gd name="T13" fmla="*/ 97 h 126"/>
                  <a:gd name="T14" fmla="*/ 163 w 163"/>
                  <a:gd name="T15" fmla="*/ 97 h 126"/>
                  <a:gd name="T16" fmla="*/ 163 w 163"/>
                  <a:gd name="T17" fmla="*/ 8 h 126"/>
                  <a:gd name="T18" fmla="*/ 163 w 163"/>
                  <a:gd name="T19" fmla="*/ 0 h 126"/>
                  <a:gd name="T20" fmla="*/ 29 w 163"/>
                  <a:gd name="T2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26">
                    <a:moveTo>
                      <a:pt x="29" y="0"/>
                    </a:moveTo>
                    <a:cubicBezTo>
                      <a:pt x="13" y="0"/>
                      <a:pt x="0" y="14"/>
                      <a:pt x="0" y="30"/>
                    </a:cubicBezTo>
                    <a:cubicBezTo>
                      <a:pt x="0" y="30"/>
                      <a:pt x="0" y="30"/>
                      <a:pt x="0" y="30"/>
                    </a:cubicBezTo>
                    <a:cubicBezTo>
                      <a:pt x="0" y="118"/>
                      <a:pt x="0" y="118"/>
                      <a:pt x="0" y="118"/>
                    </a:cubicBezTo>
                    <a:cubicBezTo>
                      <a:pt x="0" y="126"/>
                      <a:pt x="0" y="126"/>
                      <a:pt x="0" y="126"/>
                    </a:cubicBezTo>
                    <a:cubicBezTo>
                      <a:pt x="133" y="126"/>
                      <a:pt x="133" y="126"/>
                      <a:pt x="133" y="126"/>
                    </a:cubicBezTo>
                    <a:cubicBezTo>
                      <a:pt x="150" y="126"/>
                      <a:pt x="163" y="113"/>
                      <a:pt x="163" y="97"/>
                    </a:cubicBezTo>
                    <a:cubicBezTo>
                      <a:pt x="163" y="97"/>
                      <a:pt x="163" y="97"/>
                      <a:pt x="163" y="97"/>
                    </a:cubicBezTo>
                    <a:cubicBezTo>
                      <a:pt x="163" y="8"/>
                      <a:pt x="163" y="8"/>
                      <a:pt x="163" y="8"/>
                    </a:cubicBezTo>
                    <a:cubicBezTo>
                      <a:pt x="163" y="0"/>
                      <a:pt x="163" y="0"/>
                      <a:pt x="163" y="0"/>
                    </a:cubicBezTo>
                    <a:lnTo>
                      <a:pt x="29"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9" name="Oval 51"/>
              <p:cNvSpPr>
                <a:spLocks noChangeArrowheads="1"/>
              </p:cNvSpPr>
              <p:nvPr/>
            </p:nvSpPr>
            <p:spPr bwMode="auto">
              <a:xfrm>
                <a:off x="7011010" y="3274238"/>
                <a:ext cx="120751" cy="11925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0" name="Freeform 52"/>
              <p:cNvSpPr>
                <a:spLocks/>
              </p:cNvSpPr>
              <p:nvPr/>
            </p:nvSpPr>
            <p:spPr bwMode="auto">
              <a:xfrm>
                <a:off x="7051259" y="3289146"/>
                <a:ext cx="40250" cy="89445"/>
              </a:xfrm>
              <a:custGeom>
                <a:avLst/>
                <a:gdLst>
                  <a:gd name="T0" fmla="*/ 12 w 29"/>
                  <a:gd name="T1" fmla="*/ 64 h 64"/>
                  <a:gd name="T2" fmla="*/ 12 w 29"/>
                  <a:gd name="T3" fmla="*/ 56 h 64"/>
                  <a:gd name="T4" fmla="*/ 0 w 29"/>
                  <a:gd name="T5" fmla="*/ 52 h 64"/>
                  <a:gd name="T6" fmla="*/ 2 w 29"/>
                  <a:gd name="T7" fmla="*/ 47 h 64"/>
                  <a:gd name="T8" fmla="*/ 13 w 29"/>
                  <a:gd name="T9" fmla="*/ 50 h 64"/>
                  <a:gd name="T10" fmla="*/ 22 w 29"/>
                  <a:gd name="T11" fmla="*/ 43 h 64"/>
                  <a:gd name="T12" fmla="*/ 14 w 29"/>
                  <a:gd name="T13" fmla="*/ 34 h 64"/>
                  <a:gd name="T14" fmla="*/ 1 w 29"/>
                  <a:gd name="T15" fmla="*/ 20 h 64"/>
                  <a:gd name="T16" fmla="*/ 13 w 29"/>
                  <a:gd name="T17" fmla="*/ 8 h 64"/>
                  <a:gd name="T18" fmla="*/ 13 w 29"/>
                  <a:gd name="T19" fmla="*/ 0 h 64"/>
                  <a:gd name="T20" fmla="*/ 18 w 29"/>
                  <a:gd name="T21" fmla="*/ 0 h 64"/>
                  <a:gd name="T22" fmla="*/ 18 w 29"/>
                  <a:gd name="T23" fmla="*/ 8 h 64"/>
                  <a:gd name="T24" fmla="*/ 28 w 29"/>
                  <a:gd name="T25" fmla="*/ 10 h 64"/>
                  <a:gd name="T26" fmla="*/ 26 w 29"/>
                  <a:gd name="T27" fmla="*/ 16 h 64"/>
                  <a:gd name="T28" fmla="*/ 16 w 29"/>
                  <a:gd name="T29" fmla="*/ 13 h 64"/>
                  <a:gd name="T30" fmla="*/ 8 w 29"/>
                  <a:gd name="T31" fmla="*/ 19 h 64"/>
                  <a:gd name="T32" fmla="*/ 17 w 29"/>
                  <a:gd name="T33" fmla="*/ 28 h 64"/>
                  <a:gd name="T34" fmla="*/ 29 w 29"/>
                  <a:gd name="T35" fmla="*/ 43 h 64"/>
                  <a:gd name="T36" fmla="*/ 17 w 29"/>
                  <a:gd name="T37" fmla="*/ 56 h 64"/>
                  <a:gd name="T38" fmla="*/ 16 w 29"/>
                  <a:gd name="T39" fmla="*/ 64 h 64"/>
                  <a:gd name="T40" fmla="*/ 12 w 29"/>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64">
                    <a:moveTo>
                      <a:pt x="12" y="64"/>
                    </a:moveTo>
                    <a:cubicBezTo>
                      <a:pt x="12" y="56"/>
                      <a:pt x="12" y="56"/>
                      <a:pt x="12" y="56"/>
                    </a:cubicBezTo>
                    <a:cubicBezTo>
                      <a:pt x="7" y="56"/>
                      <a:pt x="3" y="54"/>
                      <a:pt x="0" y="52"/>
                    </a:cubicBezTo>
                    <a:cubicBezTo>
                      <a:pt x="2" y="47"/>
                      <a:pt x="2" y="47"/>
                      <a:pt x="2" y="47"/>
                    </a:cubicBezTo>
                    <a:cubicBezTo>
                      <a:pt x="5" y="49"/>
                      <a:pt x="9" y="50"/>
                      <a:pt x="13" y="50"/>
                    </a:cubicBezTo>
                    <a:cubicBezTo>
                      <a:pt x="18" y="51"/>
                      <a:pt x="22" y="47"/>
                      <a:pt x="22" y="43"/>
                    </a:cubicBezTo>
                    <a:cubicBezTo>
                      <a:pt x="22" y="39"/>
                      <a:pt x="19" y="36"/>
                      <a:pt x="14" y="34"/>
                    </a:cubicBezTo>
                    <a:cubicBezTo>
                      <a:pt x="6" y="30"/>
                      <a:pt x="1" y="27"/>
                      <a:pt x="1" y="20"/>
                    </a:cubicBezTo>
                    <a:cubicBezTo>
                      <a:pt x="1" y="14"/>
                      <a:pt x="6" y="9"/>
                      <a:pt x="13" y="8"/>
                    </a:cubicBezTo>
                    <a:cubicBezTo>
                      <a:pt x="13" y="0"/>
                      <a:pt x="13" y="0"/>
                      <a:pt x="13" y="0"/>
                    </a:cubicBezTo>
                    <a:cubicBezTo>
                      <a:pt x="18" y="0"/>
                      <a:pt x="18" y="0"/>
                      <a:pt x="18" y="0"/>
                    </a:cubicBezTo>
                    <a:cubicBezTo>
                      <a:pt x="18" y="8"/>
                      <a:pt x="18" y="8"/>
                      <a:pt x="18" y="8"/>
                    </a:cubicBezTo>
                    <a:cubicBezTo>
                      <a:pt x="22" y="8"/>
                      <a:pt x="26" y="9"/>
                      <a:pt x="28" y="10"/>
                    </a:cubicBezTo>
                    <a:cubicBezTo>
                      <a:pt x="26" y="16"/>
                      <a:pt x="26" y="16"/>
                      <a:pt x="26" y="16"/>
                    </a:cubicBezTo>
                    <a:cubicBezTo>
                      <a:pt x="24" y="15"/>
                      <a:pt x="21" y="13"/>
                      <a:pt x="16" y="13"/>
                    </a:cubicBezTo>
                    <a:cubicBezTo>
                      <a:pt x="10" y="13"/>
                      <a:pt x="8" y="16"/>
                      <a:pt x="8" y="19"/>
                    </a:cubicBezTo>
                    <a:cubicBezTo>
                      <a:pt x="8" y="23"/>
                      <a:pt x="11" y="25"/>
                      <a:pt x="17" y="28"/>
                    </a:cubicBezTo>
                    <a:cubicBezTo>
                      <a:pt x="25" y="32"/>
                      <a:pt x="29" y="36"/>
                      <a:pt x="29" y="43"/>
                    </a:cubicBezTo>
                    <a:cubicBezTo>
                      <a:pt x="29" y="49"/>
                      <a:pt x="25" y="54"/>
                      <a:pt x="17" y="56"/>
                    </a:cubicBezTo>
                    <a:cubicBezTo>
                      <a:pt x="16" y="64"/>
                      <a:pt x="16" y="64"/>
                      <a:pt x="16" y="64"/>
                    </a:cubicBezTo>
                    <a:lnTo>
                      <a:pt x="12" y="64"/>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1" name="Freeform 53"/>
              <p:cNvSpPr>
                <a:spLocks/>
              </p:cNvSpPr>
              <p:nvPr/>
            </p:nvSpPr>
            <p:spPr bwMode="auto">
              <a:xfrm>
                <a:off x="7091509" y="3171378"/>
                <a:ext cx="61120" cy="211685"/>
              </a:xfrm>
              <a:custGeom>
                <a:avLst/>
                <a:gdLst>
                  <a:gd name="T0" fmla="*/ 0 w 44"/>
                  <a:gd name="T1" fmla="*/ 0 h 154"/>
                  <a:gd name="T2" fmla="*/ 0 w 44"/>
                  <a:gd name="T3" fmla="*/ 0 h 154"/>
                  <a:gd name="T4" fmla="*/ 0 w 44"/>
                  <a:gd name="T5" fmla="*/ 110 h 154"/>
                  <a:gd name="T6" fmla="*/ 0 w 44"/>
                  <a:gd name="T7" fmla="*/ 110 h 154"/>
                  <a:gd name="T8" fmla="*/ 44 w 44"/>
                  <a:gd name="T9" fmla="*/ 154 h 154"/>
                  <a:gd name="T10" fmla="*/ 44 w 44"/>
                  <a:gd name="T11" fmla="*/ 45 h 154"/>
                  <a:gd name="T12" fmla="*/ 0 w 44"/>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44" h="154">
                    <a:moveTo>
                      <a:pt x="0" y="0"/>
                    </a:moveTo>
                    <a:cubicBezTo>
                      <a:pt x="0" y="0"/>
                      <a:pt x="0" y="0"/>
                      <a:pt x="0" y="0"/>
                    </a:cubicBezTo>
                    <a:cubicBezTo>
                      <a:pt x="0" y="110"/>
                      <a:pt x="0" y="110"/>
                      <a:pt x="0" y="110"/>
                    </a:cubicBezTo>
                    <a:cubicBezTo>
                      <a:pt x="0" y="110"/>
                      <a:pt x="0" y="110"/>
                      <a:pt x="0" y="110"/>
                    </a:cubicBezTo>
                    <a:cubicBezTo>
                      <a:pt x="24" y="110"/>
                      <a:pt x="44" y="129"/>
                      <a:pt x="44" y="154"/>
                    </a:cubicBezTo>
                    <a:cubicBezTo>
                      <a:pt x="44" y="45"/>
                      <a:pt x="44" y="45"/>
                      <a:pt x="44" y="45"/>
                    </a:cubicBezTo>
                    <a:cubicBezTo>
                      <a:pt x="44" y="20"/>
                      <a:pt x="24" y="0"/>
                      <a:pt x="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2" name="Freeform 54"/>
              <p:cNvSpPr>
                <a:spLocks/>
              </p:cNvSpPr>
              <p:nvPr/>
            </p:nvSpPr>
            <p:spPr bwMode="auto">
              <a:xfrm>
                <a:off x="7091509" y="3171378"/>
                <a:ext cx="61120" cy="211685"/>
              </a:xfrm>
              <a:custGeom>
                <a:avLst/>
                <a:gdLst>
                  <a:gd name="T0" fmla="*/ 0 w 44"/>
                  <a:gd name="T1" fmla="*/ 0 h 154"/>
                  <a:gd name="T2" fmla="*/ 0 w 44"/>
                  <a:gd name="T3" fmla="*/ 0 h 154"/>
                  <a:gd name="T4" fmla="*/ 0 w 44"/>
                  <a:gd name="T5" fmla="*/ 110 h 154"/>
                  <a:gd name="T6" fmla="*/ 0 w 44"/>
                  <a:gd name="T7" fmla="*/ 110 h 154"/>
                  <a:gd name="T8" fmla="*/ 44 w 44"/>
                  <a:gd name="T9" fmla="*/ 154 h 154"/>
                  <a:gd name="T10" fmla="*/ 44 w 44"/>
                  <a:gd name="T11" fmla="*/ 45 h 154"/>
                  <a:gd name="T12" fmla="*/ 0 w 44"/>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44" h="154">
                    <a:moveTo>
                      <a:pt x="0" y="0"/>
                    </a:moveTo>
                    <a:cubicBezTo>
                      <a:pt x="0" y="0"/>
                      <a:pt x="0" y="0"/>
                      <a:pt x="0" y="0"/>
                    </a:cubicBezTo>
                    <a:cubicBezTo>
                      <a:pt x="0" y="110"/>
                      <a:pt x="0" y="110"/>
                      <a:pt x="0" y="110"/>
                    </a:cubicBezTo>
                    <a:cubicBezTo>
                      <a:pt x="0" y="110"/>
                      <a:pt x="0" y="110"/>
                      <a:pt x="0" y="110"/>
                    </a:cubicBezTo>
                    <a:cubicBezTo>
                      <a:pt x="24" y="110"/>
                      <a:pt x="44" y="129"/>
                      <a:pt x="44" y="154"/>
                    </a:cubicBezTo>
                    <a:cubicBezTo>
                      <a:pt x="44" y="45"/>
                      <a:pt x="44" y="45"/>
                      <a:pt x="44" y="45"/>
                    </a:cubicBezTo>
                    <a:cubicBezTo>
                      <a:pt x="44" y="20"/>
                      <a:pt x="24" y="0"/>
                      <a:pt x="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3" name="Freeform 55"/>
              <p:cNvSpPr>
                <a:spLocks/>
              </p:cNvSpPr>
              <p:nvPr/>
            </p:nvSpPr>
            <p:spPr bwMode="auto">
              <a:xfrm>
                <a:off x="7152629" y="3374118"/>
                <a:ext cx="0" cy="8945"/>
              </a:xfrm>
              <a:custGeom>
                <a:avLst/>
                <a:gdLst>
                  <a:gd name="T0" fmla="*/ 7 h 7"/>
                  <a:gd name="T1" fmla="*/ 0 h 7"/>
                  <a:gd name="T2" fmla="*/ 3 h 7"/>
                  <a:gd name="T3" fmla="*/ 7 h 7"/>
                </a:gdLst>
                <a:ahLst/>
                <a:cxnLst>
                  <a:cxn ang="0">
                    <a:pos x="0" y="T0"/>
                  </a:cxn>
                  <a:cxn ang="0">
                    <a:pos x="0" y="T1"/>
                  </a:cxn>
                  <a:cxn ang="0">
                    <a:pos x="0" y="T2"/>
                  </a:cxn>
                  <a:cxn ang="0">
                    <a:pos x="0" y="T3"/>
                  </a:cxn>
                </a:cxnLst>
                <a:rect l="0" t="0" r="r" b="b"/>
                <a:pathLst>
                  <a:path h="7">
                    <a:moveTo>
                      <a:pt x="0" y="7"/>
                    </a:moveTo>
                    <a:cubicBezTo>
                      <a:pt x="0" y="0"/>
                      <a:pt x="0" y="0"/>
                      <a:pt x="0" y="0"/>
                    </a:cubicBezTo>
                    <a:cubicBezTo>
                      <a:pt x="0" y="1"/>
                      <a:pt x="0" y="2"/>
                      <a:pt x="0" y="3"/>
                    </a:cubicBezTo>
                    <a:cubicBezTo>
                      <a:pt x="0" y="4"/>
                      <a:pt x="0" y="5"/>
                      <a:pt x="0" y="7"/>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4" name="Oval 56"/>
              <p:cNvSpPr>
                <a:spLocks noChangeArrowheads="1"/>
              </p:cNvSpPr>
              <p:nvPr/>
            </p:nvSpPr>
            <p:spPr bwMode="auto">
              <a:xfrm>
                <a:off x="7122816" y="3402442"/>
                <a:ext cx="193795" cy="190815"/>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5" name="Oval 57"/>
              <p:cNvSpPr>
                <a:spLocks noChangeArrowheads="1"/>
              </p:cNvSpPr>
              <p:nvPr/>
            </p:nvSpPr>
            <p:spPr bwMode="auto">
              <a:xfrm>
                <a:off x="7122816" y="3390516"/>
                <a:ext cx="193795" cy="192305"/>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6" name="Oval 58"/>
              <p:cNvSpPr>
                <a:spLocks noChangeArrowheads="1"/>
              </p:cNvSpPr>
              <p:nvPr/>
            </p:nvSpPr>
            <p:spPr bwMode="auto">
              <a:xfrm>
                <a:off x="7143685" y="3411388"/>
                <a:ext cx="152055" cy="150565"/>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7" name="Oval 59"/>
              <p:cNvSpPr>
                <a:spLocks noChangeArrowheads="1"/>
              </p:cNvSpPr>
              <p:nvPr/>
            </p:nvSpPr>
            <p:spPr bwMode="auto">
              <a:xfrm>
                <a:off x="7416490" y="3655868"/>
                <a:ext cx="29814"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8" name="Oval 60"/>
              <p:cNvSpPr>
                <a:spLocks noChangeArrowheads="1"/>
              </p:cNvSpPr>
              <p:nvPr/>
            </p:nvSpPr>
            <p:spPr bwMode="auto">
              <a:xfrm>
                <a:off x="7365805" y="3655868"/>
                <a:ext cx="32796"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9" name="Oval 61"/>
              <p:cNvSpPr>
                <a:spLocks noChangeArrowheads="1"/>
              </p:cNvSpPr>
              <p:nvPr/>
            </p:nvSpPr>
            <p:spPr bwMode="auto">
              <a:xfrm>
                <a:off x="7318101" y="3655868"/>
                <a:ext cx="29814"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0" name="Oval 62"/>
              <p:cNvSpPr>
                <a:spLocks noChangeArrowheads="1"/>
              </p:cNvSpPr>
              <p:nvPr/>
            </p:nvSpPr>
            <p:spPr bwMode="auto">
              <a:xfrm>
                <a:off x="7268906" y="3655868"/>
                <a:ext cx="31306"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1" name="Oval 63"/>
              <p:cNvSpPr>
                <a:spLocks noChangeArrowheads="1"/>
              </p:cNvSpPr>
              <p:nvPr/>
            </p:nvSpPr>
            <p:spPr bwMode="auto">
              <a:xfrm>
                <a:off x="7218222" y="3655868"/>
                <a:ext cx="32796"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2" name="Oval 64"/>
              <p:cNvSpPr>
                <a:spLocks noChangeArrowheads="1"/>
              </p:cNvSpPr>
              <p:nvPr/>
            </p:nvSpPr>
            <p:spPr bwMode="auto">
              <a:xfrm>
                <a:off x="7170518" y="3655868"/>
                <a:ext cx="29814"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3" name="Oval 65"/>
              <p:cNvSpPr>
                <a:spLocks noChangeArrowheads="1"/>
              </p:cNvSpPr>
              <p:nvPr/>
            </p:nvSpPr>
            <p:spPr bwMode="auto">
              <a:xfrm>
                <a:off x="7121323" y="3655868"/>
                <a:ext cx="31306"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4" name="Oval 66"/>
              <p:cNvSpPr>
                <a:spLocks noChangeArrowheads="1"/>
              </p:cNvSpPr>
              <p:nvPr/>
            </p:nvSpPr>
            <p:spPr bwMode="auto">
              <a:xfrm>
                <a:off x="7073621" y="3655868"/>
                <a:ext cx="29814"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5" name="Oval 67"/>
              <p:cNvSpPr>
                <a:spLocks noChangeArrowheads="1"/>
              </p:cNvSpPr>
              <p:nvPr/>
            </p:nvSpPr>
            <p:spPr bwMode="auto">
              <a:xfrm>
                <a:off x="7022936" y="3655868"/>
                <a:ext cx="29814"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6" name="Oval 68"/>
              <p:cNvSpPr>
                <a:spLocks noChangeArrowheads="1"/>
              </p:cNvSpPr>
              <p:nvPr/>
            </p:nvSpPr>
            <p:spPr bwMode="auto">
              <a:xfrm>
                <a:off x="6973741" y="3655868"/>
                <a:ext cx="31306"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7" name="Oval 69"/>
              <p:cNvSpPr>
                <a:spLocks noChangeArrowheads="1"/>
              </p:cNvSpPr>
              <p:nvPr/>
            </p:nvSpPr>
            <p:spPr bwMode="auto">
              <a:xfrm>
                <a:off x="6926038" y="3655868"/>
                <a:ext cx="29814" cy="31306"/>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8" name="Rectangle 70"/>
              <p:cNvSpPr>
                <a:spLocks noChangeArrowheads="1"/>
              </p:cNvSpPr>
              <p:nvPr/>
            </p:nvSpPr>
            <p:spPr bwMode="auto">
              <a:xfrm>
                <a:off x="7373258" y="3709533"/>
                <a:ext cx="20871" cy="29367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9" name="Rectangle 71"/>
              <p:cNvSpPr>
                <a:spLocks noChangeArrowheads="1"/>
              </p:cNvSpPr>
              <p:nvPr/>
            </p:nvSpPr>
            <p:spPr bwMode="auto">
              <a:xfrm>
                <a:off x="7383694" y="3709533"/>
                <a:ext cx="10435" cy="29367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0" name="Freeform 72"/>
              <p:cNvSpPr>
                <a:spLocks/>
              </p:cNvSpPr>
              <p:nvPr/>
            </p:nvSpPr>
            <p:spPr bwMode="auto">
              <a:xfrm>
                <a:off x="7382204" y="3995754"/>
                <a:ext cx="23852" cy="17889"/>
              </a:xfrm>
              <a:custGeom>
                <a:avLst/>
                <a:gdLst>
                  <a:gd name="T0" fmla="*/ 0 w 17"/>
                  <a:gd name="T1" fmla="*/ 0 h 13"/>
                  <a:gd name="T2" fmla="*/ 1 w 17"/>
                  <a:gd name="T3" fmla="*/ 0 h 13"/>
                  <a:gd name="T4" fmla="*/ 17 w 17"/>
                  <a:gd name="T5" fmla="*/ 13 h 13"/>
                  <a:gd name="T6" fmla="*/ 9 w 17"/>
                  <a:gd name="T7" fmla="*/ 13 h 13"/>
                  <a:gd name="T8" fmla="*/ 0 w 17"/>
                  <a:gd name="T9" fmla="*/ 0 h 13"/>
                </a:gdLst>
                <a:ahLst/>
                <a:cxnLst>
                  <a:cxn ang="0">
                    <a:pos x="T0" y="T1"/>
                  </a:cxn>
                  <a:cxn ang="0">
                    <a:pos x="T2" y="T3"/>
                  </a:cxn>
                  <a:cxn ang="0">
                    <a:pos x="T4" y="T5"/>
                  </a:cxn>
                  <a:cxn ang="0">
                    <a:pos x="T6" y="T7"/>
                  </a:cxn>
                  <a:cxn ang="0">
                    <a:pos x="T8" y="T9"/>
                  </a:cxn>
                </a:cxnLst>
                <a:rect l="0" t="0" r="r" b="b"/>
                <a:pathLst>
                  <a:path w="17" h="13">
                    <a:moveTo>
                      <a:pt x="0" y="0"/>
                    </a:moveTo>
                    <a:cubicBezTo>
                      <a:pt x="0" y="0"/>
                      <a:pt x="1" y="0"/>
                      <a:pt x="1" y="0"/>
                    </a:cubicBezTo>
                    <a:cubicBezTo>
                      <a:pt x="8" y="0"/>
                      <a:pt x="15" y="6"/>
                      <a:pt x="17" y="13"/>
                    </a:cubicBezTo>
                    <a:cubicBezTo>
                      <a:pt x="9" y="13"/>
                      <a:pt x="9" y="13"/>
                      <a:pt x="9" y="13"/>
                    </a:cubicBezTo>
                    <a:cubicBezTo>
                      <a:pt x="8" y="8"/>
                      <a:pt x="5" y="3"/>
                      <a:pt x="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4" name="Freeform 76"/>
              <p:cNvSpPr>
                <a:spLocks/>
              </p:cNvSpPr>
              <p:nvPr/>
            </p:nvSpPr>
            <p:spPr bwMode="auto">
              <a:xfrm>
                <a:off x="6847029" y="3983829"/>
                <a:ext cx="34287" cy="17889"/>
              </a:xfrm>
              <a:custGeom>
                <a:avLst/>
                <a:gdLst>
                  <a:gd name="T0" fmla="*/ 0 w 24"/>
                  <a:gd name="T1" fmla="*/ 13 h 13"/>
                  <a:gd name="T2" fmla="*/ 8 w 24"/>
                  <a:gd name="T3" fmla="*/ 13 h 13"/>
                  <a:gd name="T4" fmla="*/ 24 w 24"/>
                  <a:gd name="T5" fmla="*/ 11 h 13"/>
                  <a:gd name="T6" fmla="*/ 24 w 24"/>
                  <a:gd name="T7" fmla="*/ 0 h 13"/>
                  <a:gd name="T8" fmla="*/ 0 w 24"/>
                  <a:gd name="T9" fmla="*/ 0 h 13"/>
                  <a:gd name="T10" fmla="*/ 0 w 24"/>
                  <a:gd name="T11" fmla="*/ 13 h 13"/>
                </a:gdLst>
                <a:ahLst/>
                <a:cxnLst>
                  <a:cxn ang="0">
                    <a:pos x="T0" y="T1"/>
                  </a:cxn>
                  <a:cxn ang="0">
                    <a:pos x="T2" y="T3"/>
                  </a:cxn>
                  <a:cxn ang="0">
                    <a:pos x="T4" y="T5"/>
                  </a:cxn>
                  <a:cxn ang="0">
                    <a:pos x="T6" y="T7"/>
                  </a:cxn>
                  <a:cxn ang="0">
                    <a:pos x="T8" y="T9"/>
                  </a:cxn>
                  <a:cxn ang="0">
                    <a:pos x="T10" y="T11"/>
                  </a:cxn>
                </a:cxnLst>
                <a:rect l="0" t="0" r="r" b="b"/>
                <a:pathLst>
                  <a:path w="24" h="13">
                    <a:moveTo>
                      <a:pt x="0" y="13"/>
                    </a:moveTo>
                    <a:cubicBezTo>
                      <a:pt x="8" y="13"/>
                      <a:pt x="8" y="13"/>
                      <a:pt x="8" y="13"/>
                    </a:cubicBezTo>
                    <a:cubicBezTo>
                      <a:pt x="14" y="13"/>
                      <a:pt x="19" y="13"/>
                      <a:pt x="24" y="11"/>
                    </a:cubicBezTo>
                    <a:cubicBezTo>
                      <a:pt x="24" y="0"/>
                      <a:pt x="24" y="0"/>
                      <a:pt x="24" y="0"/>
                    </a:cubicBezTo>
                    <a:cubicBezTo>
                      <a:pt x="0" y="0"/>
                      <a:pt x="0" y="0"/>
                      <a:pt x="0" y="0"/>
                    </a:cubicBezTo>
                    <a:lnTo>
                      <a:pt x="0" y="1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5" name="Freeform 77"/>
              <p:cNvSpPr>
                <a:spLocks/>
              </p:cNvSpPr>
              <p:nvPr/>
            </p:nvSpPr>
            <p:spPr bwMode="auto">
              <a:xfrm>
                <a:off x="6568260" y="3983829"/>
                <a:ext cx="31306" cy="17889"/>
              </a:xfrm>
              <a:custGeom>
                <a:avLst/>
                <a:gdLst>
                  <a:gd name="T0" fmla="*/ 23 w 23"/>
                  <a:gd name="T1" fmla="*/ 13 h 13"/>
                  <a:gd name="T2" fmla="*/ 16 w 23"/>
                  <a:gd name="T3" fmla="*/ 13 h 13"/>
                  <a:gd name="T4" fmla="*/ 0 w 23"/>
                  <a:gd name="T5" fmla="*/ 11 h 13"/>
                  <a:gd name="T6" fmla="*/ 0 w 23"/>
                  <a:gd name="T7" fmla="*/ 0 h 13"/>
                  <a:gd name="T8" fmla="*/ 23 w 23"/>
                  <a:gd name="T9" fmla="*/ 0 h 13"/>
                  <a:gd name="T10" fmla="*/ 23 w 23"/>
                  <a:gd name="T11" fmla="*/ 13 h 13"/>
                </a:gdLst>
                <a:ahLst/>
                <a:cxnLst>
                  <a:cxn ang="0">
                    <a:pos x="T0" y="T1"/>
                  </a:cxn>
                  <a:cxn ang="0">
                    <a:pos x="T2" y="T3"/>
                  </a:cxn>
                  <a:cxn ang="0">
                    <a:pos x="T4" y="T5"/>
                  </a:cxn>
                  <a:cxn ang="0">
                    <a:pos x="T6" y="T7"/>
                  </a:cxn>
                  <a:cxn ang="0">
                    <a:pos x="T8" y="T9"/>
                  </a:cxn>
                  <a:cxn ang="0">
                    <a:pos x="T10" y="T11"/>
                  </a:cxn>
                </a:cxnLst>
                <a:rect l="0" t="0" r="r" b="b"/>
                <a:pathLst>
                  <a:path w="23" h="13">
                    <a:moveTo>
                      <a:pt x="23" y="13"/>
                    </a:moveTo>
                    <a:cubicBezTo>
                      <a:pt x="16" y="13"/>
                      <a:pt x="16" y="13"/>
                      <a:pt x="16" y="13"/>
                    </a:cubicBezTo>
                    <a:cubicBezTo>
                      <a:pt x="10" y="13"/>
                      <a:pt x="5" y="13"/>
                      <a:pt x="0" y="11"/>
                    </a:cubicBezTo>
                    <a:cubicBezTo>
                      <a:pt x="0" y="0"/>
                      <a:pt x="0" y="0"/>
                      <a:pt x="0" y="0"/>
                    </a:cubicBezTo>
                    <a:cubicBezTo>
                      <a:pt x="23" y="0"/>
                      <a:pt x="23" y="0"/>
                      <a:pt x="23" y="0"/>
                    </a:cubicBezTo>
                    <a:lnTo>
                      <a:pt x="23" y="1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6" name="Rectangle 78"/>
              <p:cNvSpPr>
                <a:spLocks noChangeArrowheads="1"/>
              </p:cNvSpPr>
              <p:nvPr/>
            </p:nvSpPr>
            <p:spPr bwMode="auto">
              <a:xfrm>
                <a:off x="6918583" y="3171378"/>
                <a:ext cx="35778" cy="445730"/>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7" name="Freeform 79"/>
              <p:cNvSpPr>
                <a:spLocks/>
              </p:cNvSpPr>
              <p:nvPr/>
            </p:nvSpPr>
            <p:spPr bwMode="auto">
              <a:xfrm>
                <a:off x="6519068" y="3090879"/>
                <a:ext cx="409953" cy="901895"/>
              </a:xfrm>
              <a:custGeom>
                <a:avLst/>
                <a:gdLst>
                  <a:gd name="T0" fmla="*/ 294 w 294"/>
                  <a:gd name="T1" fmla="*/ 602 h 652"/>
                  <a:gd name="T2" fmla="*/ 244 w 294"/>
                  <a:gd name="T3" fmla="*/ 652 h 652"/>
                  <a:gd name="T4" fmla="*/ 51 w 294"/>
                  <a:gd name="T5" fmla="*/ 652 h 652"/>
                  <a:gd name="T6" fmla="*/ 0 w 294"/>
                  <a:gd name="T7" fmla="*/ 602 h 652"/>
                  <a:gd name="T8" fmla="*/ 0 w 294"/>
                  <a:gd name="T9" fmla="*/ 50 h 652"/>
                  <a:gd name="T10" fmla="*/ 51 w 294"/>
                  <a:gd name="T11" fmla="*/ 0 h 652"/>
                  <a:gd name="T12" fmla="*/ 244 w 294"/>
                  <a:gd name="T13" fmla="*/ 0 h 652"/>
                  <a:gd name="T14" fmla="*/ 294 w 294"/>
                  <a:gd name="T15" fmla="*/ 50 h 652"/>
                  <a:gd name="T16" fmla="*/ 294 w 294"/>
                  <a:gd name="T17" fmla="*/ 60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652">
                    <a:moveTo>
                      <a:pt x="294" y="602"/>
                    </a:moveTo>
                    <a:cubicBezTo>
                      <a:pt x="294" y="602"/>
                      <a:pt x="294" y="652"/>
                      <a:pt x="244" y="652"/>
                    </a:cubicBezTo>
                    <a:cubicBezTo>
                      <a:pt x="51" y="652"/>
                      <a:pt x="51" y="652"/>
                      <a:pt x="51" y="652"/>
                    </a:cubicBezTo>
                    <a:cubicBezTo>
                      <a:pt x="51" y="652"/>
                      <a:pt x="0" y="652"/>
                      <a:pt x="0" y="602"/>
                    </a:cubicBezTo>
                    <a:cubicBezTo>
                      <a:pt x="0" y="50"/>
                      <a:pt x="0" y="50"/>
                      <a:pt x="0" y="50"/>
                    </a:cubicBezTo>
                    <a:cubicBezTo>
                      <a:pt x="0" y="50"/>
                      <a:pt x="0" y="0"/>
                      <a:pt x="51" y="0"/>
                    </a:cubicBezTo>
                    <a:cubicBezTo>
                      <a:pt x="244" y="0"/>
                      <a:pt x="244" y="0"/>
                      <a:pt x="244" y="0"/>
                    </a:cubicBezTo>
                    <a:cubicBezTo>
                      <a:pt x="244" y="0"/>
                      <a:pt x="294" y="0"/>
                      <a:pt x="294" y="50"/>
                    </a:cubicBezTo>
                    <a:lnTo>
                      <a:pt x="294" y="602"/>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8" name="Freeform 80"/>
              <p:cNvSpPr>
                <a:spLocks/>
              </p:cNvSpPr>
              <p:nvPr/>
            </p:nvSpPr>
            <p:spPr bwMode="auto">
              <a:xfrm>
                <a:off x="6592112" y="3172868"/>
                <a:ext cx="265351" cy="132676"/>
              </a:xfrm>
              <a:custGeom>
                <a:avLst/>
                <a:gdLst>
                  <a:gd name="T0" fmla="*/ 95 w 191"/>
                  <a:gd name="T1" fmla="*/ 0 h 96"/>
                  <a:gd name="T2" fmla="*/ 0 w 191"/>
                  <a:gd name="T3" fmla="*/ 96 h 96"/>
                  <a:gd name="T4" fmla="*/ 191 w 191"/>
                  <a:gd name="T5" fmla="*/ 96 h 96"/>
                  <a:gd name="T6" fmla="*/ 95 w 191"/>
                  <a:gd name="T7" fmla="*/ 0 h 96"/>
                </a:gdLst>
                <a:ahLst/>
                <a:cxnLst>
                  <a:cxn ang="0">
                    <a:pos x="T0" y="T1"/>
                  </a:cxn>
                  <a:cxn ang="0">
                    <a:pos x="T2" y="T3"/>
                  </a:cxn>
                  <a:cxn ang="0">
                    <a:pos x="T4" y="T5"/>
                  </a:cxn>
                  <a:cxn ang="0">
                    <a:pos x="T6" y="T7"/>
                  </a:cxn>
                </a:cxnLst>
                <a:rect l="0" t="0" r="r" b="b"/>
                <a:pathLst>
                  <a:path w="191" h="96">
                    <a:moveTo>
                      <a:pt x="95" y="0"/>
                    </a:moveTo>
                    <a:cubicBezTo>
                      <a:pt x="43" y="0"/>
                      <a:pt x="0" y="43"/>
                      <a:pt x="0" y="96"/>
                    </a:cubicBezTo>
                    <a:cubicBezTo>
                      <a:pt x="191" y="96"/>
                      <a:pt x="191" y="96"/>
                      <a:pt x="191" y="96"/>
                    </a:cubicBezTo>
                    <a:cubicBezTo>
                      <a:pt x="191" y="43"/>
                      <a:pt x="148" y="0"/>
                      <a:pt x="95" y="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9" name="Oval 81"/>
              <p:cNvSpPr>
                <a:spLocks noChangeArrowheads="1"/>
              </p:cNvSpPr>
              <p:nvPr/>
            </p:nvSpPr>
            <p:spPr bwMode="auto">
              <a:xfrm>
                <a:off x="6708390" y="3263803"/>
                <a:ext cx="32796" cy="31306"/>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0" name="Freeform 82"/>
              <p:cNvSpPr>
                <a:spLocks/>
              </p:cNvSpPr>
              <p:nvPr/>
            </p:nvSpPr>
            <p:spPr bwMode="auto">
              <a:xfrm>
                <a:off x="6709880" y="3208645"/>
                <a:ext cx="98389" cy="84972"/>
              </a:xfrm>
              <a:custGeom>
                <a:avLst/>
                <a:gdLst>
                  <a:gd name="T0" fmla="*/ 7 w 66"/>
                  <a:gd name="T1" fmla="*/ 57 h 57"/>
                  <a:gd name="T2" fmla="*/ 0 w 66"/>
                  <a:gd name="T3" fmla="*/ 48 h 57"/>
                  <a:gd name="T4" fmla="*/ 66 w 66"/>
                  <a:gd name="T5" fmla="*/ 0 h 57"/>
                  <a:gd name="T6" fmla="*/ 7 w 66"/>
                  <a:gd name="T7" fmla="*/ 57 h 57"/>
                </a:gdLst>
                <a:ahLst/>
                <a:cxnLst>
                  <a:cxn ang="0">
                    <a:pos x="T0" y="T1"/>
                  </a:cxn>
                  <a:cxn ang="0">
                    <a:pos x="T2" y="T3"/>
                  </a:cxn>
                  <a:cxn ang="0">
                    <a:pos x="T4" y="T5"/>
                  </a:cxn>
                  <a:cxn ang="0">
                    <a:pos x="T6" y="T7"/>
                  </a:cxn>
                </a:cxnLst>
                <a:rect l="0" t="0" r="r" b="b"/>
                <a:pathLst>
                  <a:path w="66" h="57">
                    <a:moveTo>
                      <a:pt x="7" y="57"/>
                    </a:moveTo>
                    <a:lnTo>
                      <a:pt x="0" y="48"/>
                    </a:lnTo>
                    <a:lnTo>
                      <a:pt x="66" y="0"/>
                    </a:lnTo>
                    <a:lnTo>
                      <a:pt x="7" y="57"/>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1" name="Freeform 83"/>
              <p:cNvSpPr>
                <a:spLocks/>
              </p:cNvSpPr>
              <p:nvPr/>
            </p:nvSpPr>
            <p:spPr bwMode="auto">
              <a:xfrm>
                <a:off x="6687521" y="3344304"/>
                <a:ext cx="73046" cy="73046"/>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8C00"/>
              </a:solidFill>
              <a:ln w="11113" cap="flat">
                <a:solidFill>
                  <a:srgbClr val="505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2" name="Oval 84"/>
              <p:cNvSpPr>
                <a:spLocks noChangeArrowheads="1"/>
              </p:cNvSpPr>
              <p:nvPr/>
            </p:nvSpPr>
            <p:spPr bwMode="auto">
              <a:xfrm>
                <a:off x="6794852" y="3347285"/>
                <a:ext cx="65593" cy="65593"/>
              </a:xfrm>
              <a:prstGeom prst="ellipse">
                <a:avLst/>
              </a:prstGeom>
              <a:solidFill>
                <a:srgbClr val="FF8C00"/>
              </a:solidFill>
              <a:ln w="11113" cap="flat">
                <a:solidFill>
                  <a:srgbClr val="505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3" name="Freeform 85"/>
              <p:cNvSpPr>
                <a:spLocks/>
              </p:cNvSpPr>
              <p:nvPr/>
            </p:nvSpPr>
            <p:spPr bwMode="auto">
              <a:xfrm>
                <a:off x="6584658" y="3344304"/>
                <a:ext cx="73046" cy="73046"/>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A940"/>
              </a:solidFill>
              <a:ln w="11113" cap="flat">
                <a:solidFill>
                  <a:srgbClr val="505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19" name="Rectangle 139"/>
              <p:cNvSpPr>
                <a:spLocks noChangeArrowheads="1"/>
              </p:cNvSpPr>
              <p:nvPr/>
            </p:nvSpPr>
            <p:spPr bwMode="auto">
              <a:xfrm>
                <a:off x="6601057" y="3514248"/>
                <a:ext cx="28324" cy="1952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0" name="Rectangle 140"/>
              <p:cNvSpPr>
                <a:spLocks noChangeArrowheads="1"/>
              </p:cNvSpPr>
              <p:nvPr/>
            </p:nvSpPr>
            <p:spPr bwMode="auto">
              <a:xfrm>
                <a:off x="6653233" y="3514248"/>
                <a:ext cx="28324" cy="1952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1" name="Rectangle 141"/>
              <p:cNvSpPr>
                <a:spLocks noChangeArrowheads="1"/>
              </p:cNvSpPr>
              <p:nvPr/>
            </p:nvSpPr>
            <p:spPr bwMode="auto">
              <a:xfrm>
                <a:off x="6703918" y="3514248"/>
                <a:ext cx="26833" cy="1952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2" name="Rectangle 142"/>
              <p:cNvSpPr>
                <a:spLocks noChangeArrowheads="1"/>
              </p:cNvSpPr>
              <p:nvPr/>
            </p:nvSpPr>
            <p:spPr bwMode="auto">
              <a:xfrm>
                <a:off x="6756094" y="3514248"/>
                <a:ext cx="26833" cy="1952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3" name="Rectangle 143"/>
              <p:cNvSpPr>
                <a:spLocks noChangeArrowheads="1"/>
              </p:cNvSpPr>
              <p:nvPr/>
            </p:nvSpPr>
            <p:spPr bwMode="auto">
              <a:xfrm>
                <a:off x="6805289" y="3514248"/>
                <a:ext cx="28324" cy="1952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4" name="Rectangle 144"/>
              <p:cNvSpPr>
                <a:spLocks noChangeArrowheads="1"/>
              </p:cNvSpPr>
              <p:nvPr/>
            </p:nvSpPr>
            <p:spPr bwMode="auto">
              <a:xfrm>
                <a:off x="6641307" y="3563440"/>
                <a:ext cx="50685" cy="178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5" name="Rectangle 145"/>
              <p:cNvSpPr>
                <a:spLocks noChangeArrowheads="1"/>
              </p:cNvSpPr>
              <p:nvPr/>
            </p:nvSpPr>
            <p:spPr bwMode="auto">
              <a:xfrm>
                <a:off x="6590622" y="3629033"/>
                <a:ext cx="49195" cy="178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6" name="Rectangle 146"/>
              <p:cNvSpPr>
                <a:spLocks noChangeArrowheads="1"/>
              </p:cNvSpPr>
              <p:nvPr/>
            </p:nvSpPr>
            <p:spPr bwMode="auto">
              <a:xfrm>
                <a:off x="6693484" y="3629033"/>
                <a:ext cx="50685" cy="178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7" name="Rectangle 147"/>
              <p:cNvSpPr>
                <a:spLocks noChangeArrowheads="1"/>
              </p:cNvSpPr>
              <p:nvPr/>
            </p:nvSpPr>
            <p:spPr bwMode="auto">
              <a:xfrm>
                <a:off x="6744169" y="3669283"/>
                <a:ext cx="49195" cy="1937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8" name="Rectangle 148"/>
              <p:cNvSpPr>
                <a:spLocks noChangeArrowheads="1"/>
              </p:cNvSpPr>
              <p:nvPr/>
            </p:nvSpPr>
            <p:spPr bwMode="auto">
              <a:xfrm>
                <a:off x="6794852" y="3550025"/>
                <a:ext cx="50685" cy="178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9" name="Freeform 149"/>
              <p:cNvSpPr>
                <a:spLocks/>
              </p:cNvSpPr>
              <p:nvPr/>
            </p:nvSpPr>
            <p:spPr bwMode="auto">
              <a:xfrm>
                <a:off x="7173501" y="3445672"/>
                <a:ext cx="76027" cy="81990"/>
              </a:xfrm>
              <a:custGeom>
                <a:avLst/>
                <a:gdLst>
                  <a:gd name="T0" fmla="*/ 37 w 55"/>
                  <a:gd name="T1" fmla="*/ 51 h 59"/>
                  <a:gd name="T2" fmla="*/ 18 w 55"/>
                  <a:gd name="T3" fmla="*/ 38 h 59"/>
                  <a:gd name="T4" fmla="*/ 43 w 55"/>
                  <a:gd name="T5" fmla="*/ 38 h 59"/>
                  <a:gd name="T6" fmla="*/ 43 w 55"/>
                  <a:gd name="T7" fmla="*/ 32 h 59"/>
                  <a:gd name="T8" fmla="*/ 16 w 55"/>
                  <a:gd name="T9" fmla="*/ 32 h 59"/>
                  <a:gd name="T10" fmla="*/ 16 w 55"/>
                  <a:gd name="T11" fmla="*/ 29 h 59"/>
                  <a:gd name="T12" fmla="*/ 16 w 55"/>
                  <a:gd name="T13" fmla="*/ 26 h 59"/>
                  <a:gd name="T14" fmla="*/ 43 w 55"/>
                  <a:gd name="T15" fmla="*/ 26 h 59"/>
                  <a:gd name="T16" fmla="*/ 43 w 55"/>
                  <a:gd name="T17" fmla="*/ 20 h 59"/>
                  <a:gd name="T18" fmla="*/ 18 w 55"/>
                  <a:gd name="T19" fmla="*/ 20 h 59"/>
                  <a:gd name="T20" fmla="*/ 37 w 55"/>
                  <a:gd name="T21" fmla="*/ 8 h 59"/>
                  <a:gd name="T22" fmla="*/ 50 w 55"/>
                  <a:gd name="T23" fmla="*/ 12 h 59"/>
                  <a:gd name="T24" fmla="*/ 55 w 55"/>
                  <a:gd name="T25" fmla="*/ 6 h 59"/>
                  <a:gd name="T26" fmla="*/ 37 w 55"/>
                  <a:gd name="T27" fmla="*/ 0 h 59"/>
                  <a:gd name="T28" fmla="*/ 10 w 55"/>
                  <a:gd name="T29" fmla="*/ 20 h 59"/>
                  <a:gd name="T30" fmla="*/ 0 w 55"/>
                  <a:gd name="T31" fmla="*/ 20 h 59"/>
                  <a:gd name="T32" fmla="*/ 0 w 55"/>
                  <a:gd name="T33" fmla="*/ 26 h 59"/>
                  <a:gd name="T34" fmla="*/ 8 w 55"/>
                  <a:gd name="T35" fmla="*/ 26 h 59"/>
                  <a:gd name="T36" fmla="*/ 8 w 55"/>
                  <a:gd name="T37" fmla="*/ 29 h 59"/>
                  <a:gd name="T38" fmla="*/ 8 w 55"/>
                  <a:gd name="T39" fmla="*/ 32 h 59"/>
                  <a:gd name="T40" fmla="*/ 0 w 55"/>
                  <a:gd name="T41" fmla="*/ 32 h 59"/>
                  <a:gd name="T42" fmla="*/ 0 w 55"/>
                  <a:gd name="T43" fmla="*/ 38 h 59"/>
                  <a:gd name="T44" fmla="*/ 10 w 55"/>
                  <a:gd name="T45" fmla="*/ 38 h 59"/>
                  <a:gd name="T46" fmla="*/ 37 w 55"/>
                  <a:gd name="T47" fmla="*/ 59 h 59"/>
                  <a:gd name="T48" fmla="*/ 55 w 55"/>
                  <a:gd name="T49" fmla="*/ 52 h 59"/>
                  <a:gd name="T50" fmla="*/ 50 w 55"/>
                  <a:gd name="T51" fmla="*/ 47 h 59"/>
                  <a:gd name="T52" fmla="*/ 37 w 55"/>
                  <a:gd name="T53"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9">
                    <a:moveTo>
                      <a:pt x="37" y="51"/>
                    </a:moveTo>
                    <a:cubicBezTo>
                      <a:pt x="29" y="51"/>
                      <a:pt x="21" y="46"/>
                      <a:pt x="18" y="38"/>
                    </a:cubicBezTo>
                    <a:cubicBezTo>
                      <a:pt x="43" y="38"/>
                      <a:pt x="43" y="38"/>
                      <a:pt x="43" y="38"/>
                    </a:cubicBezTo>
                    <a:cubicBezTo>
                      <a:pt x="43" y="32"/>
                      <a:pt x="43" y="32"/>
                      <a:pt x="43" y="32"/>
                    </a:cubicBezTo>
                    <a:cubicBezTo>
                      <a:pt x="16" y="32"/>
                      <a:pt x="16" y="32"/>
                      <a:pt x="16" y="32"/>
                    </a:cubicBezTo>
                    <a:cubicBezTo>
                      <a:pt x="16" y="31"/>
                      <a:pt x="16" y="30"/>
                      <a:pt x="16" y="29"/>
                    </a:cubicBezTo>
                    <a:cubicBezTo>
                      <a:pt x="16" y="28"/>
                      <a:pt x="16" y="27"/>
                      <a:pt x="16" y="26"/>
                    </a:cubicBezTo>
                    <a:cubicBezTo>
                      <a:pt x="43" y="26"/>
                      <a:pt x="43" y="26"/>
                      <a:pt x="43" y="26"/>
                    </a:cubicBezTo>
                    <a:cubicBezTo>
                      <a:pt x="43" y="20"/>
                      <a:pt x="43" y="20"/>
                      <a:pt x="43" y="20"/>
                    </a:cubicBezTo>
                    <a:cubicBezTo>
                      <a:pt x="18" y="20"/>
                      <a:pt x="18" y="20"/>
                      <a:pt x="18" y="20"/>
                    </a:cubicBezTo>
                    <a:cubicBezTo>
                      <a:pt x="21" y="13"/>
                      <a:pt x="29" y="8"/>
                      <a:pt x="37" y="8"/>
                    </a:cubicBezTo>
                    <a:cubicBezTo>
                      <a:pt x="42" y="8"/>
                      <a:pt x="46" y="9"/>
                      <a:pt x="50" y="12"/>
                    </a:cubicBezTo>
                    <a:cubicBezTo>
                      <a:pt x="55" y="6"/>
                      <a:pt x="55" y="6"/>
                      <a:pt x="55" y="6"/>
                    </a:cubicBezTo>
                    <a:cubicBezTo>
                      <a:pt x="50" y="2"/>
                      <a:pt x="44" y="0"/>
                      <a:pt x="37" y="0"/>
                    </a:cubicBezTo>
                    <a:cubicBezTo>
                      <a:pt x="24" y="0"/>
                      <a:pt x="13" y="9"/>
                      <a:pt x="10" y="20"/>
                    </a:cubicBezTo>
                    <a:cubicBezTo>
                      <a:pt x="0" y="20"/>
                      <a:pt x="0" y="20"/>
                      <a:pt x="0" y="20"/>
                    </a:cubicBezTo>
                    <a:cubicBezTo>
                      <a:pt x="0" y="26"/>
                      <a:pt x="0" y="26"/>
                      <a:pt x="0" y="26"/>
                    </a:cubicBezTo>
                    <a:cubicBezTo>
                      <a:pt x="8" y="26"/>
                      <a:pt x="8" y="26"/>
                      <a:pt x="8" y="26"/>
                    </a:cubicBezTo>
                    <a:cubicBezTo>
                      <a:pt x="8" y="27"/>
                      <a:pt x="8" y="28"/>
                      <a:pt x="8" y="29"/>
                    </a:cubicBezTo>
                    <a:cubicBezTo>
                      <a:pt x="8" y="30"/>
                      <a:pt x="8" y="31"/>
                      <a:pt x="8" y="32"/>
                    </a:cubicBezTo>
                    <a:cubicBezTo>
                      <a:pt x="0" y="32"/>
                      <a:pt x="0" y="32"/>
                      <a:pt x="0" y="32"/>
                    </a:cubicBezTo>
                    <a:cubicBezTo>
                      <a:pt x="0" y="38"/>
                      <a:pt x="0" y="38"/>
                      <a:pt x="0" y="38"/>
                    </a:cubicBezTo>
                    <a:cubicBezTo>
                      <a:pt x="10" y="38"/>
                      <a:pt x="10" y="38"/>
                      <a:pt x="10" y="38"/>
                    </a:cubicBezTo>
                    <a:cubicBezTo>
                      <a:pt x="13" y="50"/>
                      <a:pt x="24" y="59"/>
                      <a:pt x="37" y="59"/>
                    </a:cubicBezTo>
                    <a:cubicBezTo>
                      <a:pt x="44" y="59"/>
                      <a:pt x="50" y="56"/>
                      <a:pt x="55" y="52"/>
                    </a:cubicBezTo>
                    <a:cubicBezTo>
                      <a:pt x="50" y="47"/>
                      <a:pt x="50" y="47"/>
                      <a:pt x="50" y="47"/>
                    </a:cubicBezTo>
                    <a:cubicBezTo>
                      <a:pt x="46" y="49"/>
                      <a:pt x="42" y="51"/>
                      <a:pt x="37" y="5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0" name="Rectangle 150"/>
              <p:cNvSpPr>
                <a:spLocks noChangeArrowheads="1"/>
              </p:cNvSpPr>
              <p:nvPr/>
            </p:nvSpPr>
            <p:spPr bwMode="auto">
              <a:xfrm>
                <a:off x="6568260" y="3837736"/>
                <a:ext cx="313054" cy="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1" name="Rectangle 151"/>
              <p:cNvSpPr>
                <a:spLocks noChangeArrowheads="1"/>
              </p:cNvSpPr>
              <p:nvPr/>
            </p:nvSpPr>
            <p:spPr bwMode="auto">
              <a:xfrm>
                <a:off x="6568260" y="3857115"/>
                <a:ext cx="313054" cy="89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2" name="Rectangle 152"/>
              <p:cNvSpPr>
                <a:spLocks noChangeArrowheads="1"/>
              </p:cNvSpPr>
              <p:nvPr/>
            </p:nvSpPr>
            <p:spPr bwMode="auto">
              <a:xfrm>
                <a:off x="6568260" y="3877986"/>
                <a:ext cx="313054" cy="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3" name="Rectangle 153"/>
              <p:cNvSpPr>
                <a:spLocks noChangeArrowheads="1"/>
              </p:cNvSpPr>
              <p:nvPr/>
            </p:nvSpPr>
            <p:spPr bwMode="auto">
              <a:xfrm>
                <a:off x="6568260" y="3898856"/>
                <a:ext cx="313054" cy="745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2" name="Group 11"/>
            <p:cNvGrpSpPr/>
            <p:nvPr/>
          </p:nvGrpSpPr>
          <p:grpSpPr>
            <a:xfrm>
              <a:off x="5674339" y="2696233"/>
              <a:ext cx="609711" cy="691701"/>
              <a:chOff x="6150855" y="2093577"/>
              <a:chExt cx="609711" cy="691701"/>
            </a:xfrm>
          </p:grpSpPr>
          <p:sp>
            <p:nvSpPr>
              <p:cNvPr id="529" name="Freeform 41"/>
              <p:cNvSpPr>
                <a:spLocks/>
              </p:cNvSpPr>
              <p:nvPr/>
            </p:nvSpPr>
            <p:spPr bwMode="auto">
              <a:xfrm>
                <a:off x="6161290" y="2102521"/>
                <a:ext cx="588840" cy="642506"/>
              </a:xfrm>
              <a:custGeom>
                <a:avLst/>
                <a:gdLst>
                  <a:gd name="T0" fmla="*/ 0 w 424"/>
                  <a:gd name="T1" fmla="*/ 464 h 464"/>
                  <a:gd name="T2" fmla="*/ 0 w 424"/>
                  <a:gd name="T3" fmla="*/ 212 h 464"/>
                  <a:gd name="T4" fmla="*/ 212 w 424"/>
                  <a:gd name="T5" fmla="*/ 0 h 464"/>
                  <a:gd name="T6" fmla="*/ 424 w 424"/>
                  <a:gd name="T7" fmla="*/ 212 h 464"/>
                  <a:gd name="T8" fmla="*/ 424 w 424"/>
                  <a:gd name="T9" fmla="*/ 464 h 464"/>
                  <a:gd name="T10" fmla="*/ 0 w 424"/>
                  <a:gd name="T11" fmla="*/ 464 h 464"/>
                </a:gdLst>
                <a:ahLst/>
                <a:cxnLst>
                  <a:cxn ang="0">
                    <a:pos x="T0" y="T1"/>
                  </a:cxn>
                  <a:cxn ang="0">
                    <a:pos x="T2" y="T3"/>
                  </a:cxn>
                  <a:cxn ang="0">
                    <a:pos x="T4" y="T5"/>
                  </a:cxn>
                  <a:cxn ang="0">
                    <a:pos x="T6" y="T7"/>
                  </a:cxn>
                  <a:cxn ang="0">
                    <a:pos x="T8" y="T9"/>
                  </a:cxn>
                  <a:cxn ang="0">
                    <a:pos x="T10" y="T11"/>
                  </a:cxn>
                </a:cxnLst>
                <a:rect l="0" t="0" r="r" b="b"/>
                <a:pathLst>
                  <a:path w="424" h="464">
                    <a:moveTo>
                      <a:pt x="0" y="464"/>
                    </a:moveTo>
                    <a:cubicBezTo>
                      <a:pt x="0" y="212"/>
                      <a:pt x="0" y="212"/>
                      <a:pt x="0" y="212"/>
                    </a:cubicBezTo>
                    <a:cubicBezTo>
                      <a:pt x="0" y="95"/>
                      <a:pt x="95" y="0"/>
                      <a:pt x="212" y="0"/>
                    </a:cubicBezTo>
                    <a:cubicBezTo>
                      <a:pt x="329" y="0"/>
                      <a:pt x="424" y="95"/>
                      <a:pt x="424" y="212"/>
                    </a:cubicBezTo>
                    <a:cubicBezTo>
                      <a:pt x="424" y="464"/>
                      <a:pt x="424" y="464"/>
                      <a:pt x="424" y="464"/>
                    </a:cubicBezTo>
                    <a:lnTo>
                      <a:pt x="0" y="46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0" name="Freeform 42"/>
              <p:cNvSpPr>
                <a:spLocks noEditPoints="1"/>
              </p:cNvSpPr>
              <p:nvPr/>
            </p:nvSpPr>
            <p:spPr bwMode="auto">
              <a:xfrm>
                <a:off x="6150855" y="2093577"/>
                <a:ext cx="609711" cy="660395"/>
              </a:xfrm>
              <a:custGeom>
                <a:avLst/>
                <a:gdLst>
                  <a:gd name="T0" fmla="*/ 219 w 438"/>
                  <a:gd name="T1" fmla="*/ 14 h 478"/>
                  <a:gd name="T2" fmla="*/ 424 w 438"/>
                  <a:gd name="T3" fmla="*/ 219 h 478"/>
                  <a:gd name="T4" fmla="*/ 424 w 438"/>
                  <a:gd name="T5" fmla="*/ 465 h 478"/>
                  <a:gd name="T6" fmla="*/ 13 w 438"/>
                  <a:gd name="T7" fmla="*/ 465 h 478"/>
                  <a:gd name="T8" fmla="*/ 13 w 438"/>
                  <a:gd name="T9" fmla="*/ 219 h 478"/>
                  <a:gd name="T10" fmla="*/ 219 w 438"/>
                  <a:gd name="T11" fmla="*/ 14 h 478"/>
                  <a:gd name="T12" fmla="*/ 219 w 438"/>
                  <a:gd name="T13" fmla="*/ 0 h 478"/>
                  <a:gd name="T14" fmla="*/ 0 w 438"/>
                  <a:gd name="T15" fmla="*/ 219 h 478"/>
                  <a:gd name="T16" fmla="*/ 0 w 438"/>
                  <a:gd name="T17" fmla="*/ 478 h 478"/>
                  <a:gd name="T18" fmla="*/ 438 w 438"/>
                  <a:gd name="T19" fmla="*/ 478 h 478"/>
                  <a:gd name="T20" fmla="*/ 438 w 438"/>
                  <a:gd name="T21" fmla="*/ 219 h 478"/>
                  <a:gd name="T22" fmla="*/ 219 w 438"/>
                  <a:gd name="T23"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8" h="478">
                    <a:moveTo>
                      <a:pt x="219" y="14"/>
                    </a:moveTo>
                    <a:cubicBezTo>
                      <a:pt x="332" y="14"/>
                      <a:pt x="424" y="106"/>
                      <a:pt x="424" y="219"/>
                    </a:cubicBezTo>
                    <a:cubicBezTo>
                      <a:pt x="424" y="465"/>
                      <a:pt x="424" y="465"/>
                      <a:pt x="424" y="465"/>
                    </a:cubicBezTo>
                    <a:cubicBezTo>
                      <a:pt x="13" y="465"/>
                      <a:pt x="13" y="465"/>
                      <a:pt x="13" y="465"/>
                    </a:cubicBezTo>
                    <a:cubicBezTo>
                      <a:pt x="13" y="219"/>
                      <a:pt x="13" y="219"/>
                      <a:pt x="13" y="219"/>
                    </a:cubicBezTo>
                    <a:cubicBezTo>
                      <a:pt x="13" y="106"/>
                      <a:pt x="105" y="14"/>
                      <a:pt x="219" y="14"/>
                    </a:cubicBezTo>
                    <a:moveTo>
                      <a:pt x="219" y="0"/>
                    </a:moveTo>
                    <a:cubicBezTo>
                      <a:pt x="98" y="0"/>
                      <a:pt x="0" y="98"/>
                      <a:pt x="0" y="219"/>
                    </a:cubicBezTo>
                    <a:cubicBezTo>
                      <a:pt x="0" y="478"/>
                      <a:pt x="0" y="478"/>
                      <a:pt x="0" y="478"/>
                    </a:cubicBezTo>
                    <a:cubicBezTo>
                      <a:pt x="438" y="478"/>
                      <a:pt x="438" y="478"/>
                      <a:pt x="438" y="478"/>
                    </a:cubicBezTo>
                    <a:cubicBezTo>
                      <a:pt x="438" y="219"/>
                      <a:pt x="438" y="219"/>
                      <a:pt x="438" y="219"/>
                    </a:cubicBezTo>
                    <a:cubicBezTo>
                      <a:pt x="438" y="98"/>
                      <a:pt x="340" y="0"/>
                      <a:pt x="219"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1" name="Oval 43"/>
              <p:cNvSpPr>
                <a:spLocks noChangeArrowheads="1"/>
              </p:cNvSpPr>
              <p:nvPr/>
            </p:nvSpPr>
            <p:spPr bwMode="auto">
              <a:xfrm>
                <a:off x="6208995" y="2139789"/>
                <a:ext cx="491942" cy="488961"/>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2" name="Oval 44"/>
              <p:cNvSpPr>
                <a:spLocks noChangeArrowheads="1"/>
              </p:cNvSpPr>
              <p:nvPr/>
            </p:nvSpPr>
            <p:spPr bwMode="auto">
              <a:xfrm>
                <a:off x="6252225" y="2181529"/>
                <a:ext cx="406970" cy="403988"/>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6" name="Rectangle 48"/>
              <p:cNvSpPr>
                <a:spLocks noChangeArrowheads="1"/>
              </p:cNvSpPr>
              <p:nvPr/>
            </p:nvSpPr>
            <p:spPr bwMode="auto">
              <a:xfrm>
                <a:off x="6150855" y="2753972"/>
                <a:ext cx="608220" cy="3130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5" name="Freeform 87"/>
              <p:cNvSpPr>
                <a:spLocks/>
              </p:cNvSpPr>
              <p:nvPr/>
            </p:nvSpPr>
            <p:spPr bwMode="auto">
              <a:xfrm>
                <a:off x="6290984" y="2223271"/>
                <a:ext cx="329453" cy="374174"/>
              </a:xfrm>
              <a:custGeom>
                <a:avLst/>
                <a:gdLst>
                  <a:gd name="T0" fmla="*/ 0 w 236"/>
                  <a:gd name="T1" fmla="*/ 118 h 271"/>
                  <a:gd name="T2" fmla="*/ 118 w 236"/>
                  <a:gd name="T3" fmla="*/ 0 h 271"/>
                  <a:gd name="T4" fmla="*/ 236 w 236"/>
                  <a:gd name="T5" fmla="*/ 118 h 271"/>
                  <a:gd name="T6" fmla="*/ 211 w 236"/>
                  <a:gd name="T7" fmla="*/ 190 h 271"/>
                  <a:gd name="T8" fmla="*/ 212 w 236"/>
                  <a:gd name="T9" fmla="*/ 190 h 271"/>
                  <a:gd name="T10" fmla="*/ 211 w 236"/>
                  <a:gd name="T11" fmla="*/ 190 h 271"/>
                  <a:gd name="T12" fmla="*/ 204 w 236"/>
                  <a:gd name="T13" fmla="*/ 199 h 271"/>
                  <a:gd name="T14" fmla="*/ 173 w 236"/>
                  <a:gd name="T15" fmla="*/ 271 h 271"/>
                  <a:gd name="T16" fmla="*/ 63 w 236"/>
                  <a:gd name="T17" fmla="*/ 271 h 271"/>
                  <a:gd name="T18" fmla="*/ 31 w 236"/>
                  <a:gd name="T19" fmla="*/ 199 h 271"/>
                  <a:gd name="T20" fmla="*/ 24 w 236"/>
                  <a:gd name="T21" fmla="*/ 190 h 271"/>
                  <a:gd name="T22" fmla="*/ 24 w 236"/>
                  <a:gd name="T23" fmla="*/ 190 h 271"/>
                  <a:gd name="T24" fmla="*/ 24 w 236"/>
                  <a:gd name="T25" fmla="*/ 190 h 271"/>
                  <a:gd name="T26" fmla="*/ 0 w 236"/>
                  <a:gd name="T27" fmla="*/ 118 h 271"/>
                  <a:gd name="connsiteX0" fmla="*/ 0 w 10000"/>
                  <a:gd name="connsiteY0" fmla="*/ 4354 h 10000"/>
                  <a:gd name="connsiteX1" fmla="*/ 5000 w 10000"/>
                  <a:gd name="connsiteY1" fmla="*/ 0 h 10000"/>
                  <a:gd name="connsiteX2" fmla="*/ 10000 w 10000"/>
                  <a:gd name="connsiteY2" fmla="*/ 4354 h 10000"/>
                  <a:gd name="connsiteX3" fmla="*/ 8941 w 10000"/>
                  <a:gd name="connsiteY3" fmla="*/ 7011 h 10000"/>
                  <a:gd name="connsiteX4" fmla="*/ 8983 w 10000"/>
                  <a:gd name="connsiteY4" fmla="*/ 7011 h 10000"/>
                  <a:gd name="connsiteX5" fmla="*/ 8644 w 10000"/>
                  <a:gd name="connsiteY5" fmla="*/ 7343 h 10000"/>
                  <a:gd name="connsiteX6" fmla="*/ 7331 w 10000"/>
                  <a:gd name="connsiteY6" fmla="*/ 10000 h 10000"/>
                  <a:gd name="connsiteX7" fmla="*/ 2669 w 10000"/>
                  <a:gd name="connsiteY7" fmla="*/ 10000 h 10000"/>
                  <a:gd name="connsiteX8" fmla="*/ 1314 w 10000"/>
                  <a:gd name="connsiteY8" fmla="*/ 7343 h 10000"/>
                  <a:gd name="connsiteX9" fmla="*/ 1017 w 10000"/>
                  <a:gd name="connsiteY9" fmla="*/ 7011 h 10000"/>
                  <a:gd name="connsiteX10" fmla="*/ 1017 w 10000"/>
                  <a:gd name="connsiteY10" fmla="*/ 7011 h 10000"/>
                  <a:gd name="connsiteX11" fmla="*/ 1017 w 10000"/>
                  <a:gd name="connsiteY11" fmla="*/ 7011 h 10000"/>
                  <a:gd name="connsiteX12" fmla="*/ 0 w 10000"/>
                  <a:gd name="connsiteY12" fmla="*/ 4354 h 10000"/>
                  <a:gd name="connsiteX0" fmla="*/ 0 w 10000"/>
                  <a:gd name="connsiteY0" fmla="*/ 4354 h 10000"/>
                  <a:gd name="connsiteX1" fmla="*/ 5000 w 10000"/>
                  <a:gd name="connsiteY1" fmla="*/ 0 h 10000"/>
                  <a:gd name="connsiteX2" fmla="*/ 10000 w 10000"/>
                  <a:gd name="connsiteY2" fmla="*/ 4354 h 10000"/>
                  <a:gd name="connsiteX3" fmla="*/ 8941 w 10000"/>
                  <a:gd name="connsiteY3" fmla="*/ 7011 h 10000"/>
                  <a:gd name="connsiteX4" fmla="*/ 8644 w 10000"/>
                  <a:gd name="connsiteY4" fmla="*/ 7343 h 10000"/>
                  <a:gd name="connsiteX5" fmla="*/ 7331 w 10000"/>
                  <a:gd name="connsiteY5" fmla="*/ 10000 h 10000"/>
                  <a:gd name="connsiteX6" fmla="*/ 2669 w 10000"/>
                  <a:gd name="connsiteY6" fmla="*/ 10000 h 10000"/>
                  <a:gd name="connsiteX7" fmla="*/ 1314 w 10000"/>
                  <a:gd name="connsiteY7" fmla="*/ 7343 h 10000"/>
                  <a:gd name="connsiteX8" fmla="*/ 1017 w 10000"/>
                  <a:gd name="connsiteY8" fmla="*/ 7011 h 10000"/>
                  <a:gd name="connsiteX9" fmla="*/ 1017 w 10000"/>
                  <a:gd name="connsiteY9" fmla="*/ 7011 h 10000"/>
                  <a:gd name="connsiteX10" fmla="*/ 1017 w 10000"/>
                  <a:gd name="connsiteY10" fmla="*/ 7011 h 10000"/>
                  <a:gd name="connsiteX11" fmla="*/ 0 w 10000"/>
                  <a:gd name="connsiteY11" fmla="*/ 43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0" y="4354"/>
                    </a:moveTo>
                    <a:cubicBezTo>
                      <a:pt x="0" y="1956"/>
                      <a:pt x="2246" y="0"/>
                      <a:pt x="5000" y="0"/>
                    </a:cubicBezTo>
                    <a:cubicBezTo>
                      <a:pt x="7754" y="0"/>
                      <a:pt x="10000" y="1956"/>
                      <a:pt x="10000" y="4354"/>
                    </a:cubicBezTo>
                    <a:cubicBezTo>
                      <a:pt x="10000" y="5351"/>
                      <a:pt x="9619" y="6273"/>
                      <a:pt x="8941" y="7011"/>
                    </a:cubicBezTo>
                    <a:lnTo>
                      <a:pt x="8644" y="7343"/>
                    </a:lnTo>
                    <a:cubicBezTo>
                      <a:pt x="8178" y="7860"/>
                      <a:pt x="7331" y="8930"/>
                      <a:pt x="7331" y="10000"/>
                    </a:cubicBezTo>
                    <a:lnTo>
                      <a:pt x="2669" y="10000"/>
                    </a:lnTo>
                    <a:cubicBezTo>
                      <a:pt x="2669" y="8930"/>
                      <a:pt x="1822" y="7860"/>
                      <a:pt x="1314" y="7343"/>
                    </a:cubicBezTo>
                    <a:cubicBezTo>
                      <a:pt x="1229" y="7232"/>
                      <a:pt x="1102" y="7122"/>
                      <a:pt x="1017" y="7011"/>
                    </a:cubicBezTo>
                    <a:lnTo>
                      <a:pt x="1017" y="7011"/>
                    </a:lnTo>
                    <a:lnTo>
                      <a:pt x="1017" y="7011"/>
                    </a:lnTo>
                    <a:cubicBezTo>
                      <a:pt x="381" y="6273"/>
                      <a:pt x="0" y="5351"/>
                      <a:pt x="0" y="4354"/>
                    </a:cubicBezTo>
                  </a:path>
                </a:pathLst>
              </a:custGeom>
              <a:solidFill>
                <a:srgbClr val="FFF2E2"/>
              </a:solid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6" name="Freeform 88"/>
              <p:cNvSpPr>
                <a:spLocks/>
              </p:cNvSpPr>
              <p:nvPr/>
            </p:nvSpPr>
            <p:spPr bwMode="auto">
              <a:xfrm>
                <a:off x="6290984" y="2223271"/>
                <a:ext cx="329453" cy="374174"/>
              </a:xfrm>
              <a:custGeom>
                <a:avLst/>
                <a:gdLst>
                  <a:gd name="T0" fmla="*/ 0 w 236"/>
                  <a:gd name="T1" fmla="*/ 118 h 271"/>
                  <a:gd name="T2" fmla="*/ 118 w 236"/>
                  <a:gd name="T3" fmla="*/ 0 h 271"/>
                  <a:gd name="T4" fmla="*/ 236 w 236"/>
                  <a:gd name="T5" fmla="*/ 118 h 271"/>
                  <a:gd name="T6" fmla="*/ 211 w 236"/>
                  <a:gd name="T7" fmla="*/ 190 h 271"/>
                  <a:gd name="T8" fmla="*/ 212 w 236"/>
                  <a:gd name="T9" fmla="*/ 190 h 271"/>
                  <a:gd name="T10" fmla="*/ 211 w 236"/>
                  <a:gd name="T11" fmla="*/ 190 h 271"/>
                  <a:gd name="T12" fmla="*/ 204 w 236"/>
                  <a:gd name="T13" fmla="*/ 199 h 271"/>
                  <a:gd name="T14" fmla="*/ 173 w 236"/>
                  <a:gd name="T15" fmla="*/ 271 h 271"/>
                  <a:gd name="T16" fmla="*/ 63 w 236"/>
                  <a:gd name="T17" fmla="*/ 271 h 271"/>
                  <a:gd name="T18" fmla="*/ 31 w 236"/>
                  <a:gd name="T19" fmla="*/ 199 h 271"/>
                  <a:gd name="T20" fmla="*/ 24 w 236"/>
                  <a:gd name="T21" fmla="*/ 190 h 271"/>
                  <a:gd name="T22" fmla="*/ 24 w 236"/>
                  <a:gd name="T23" fmla="*/ 190 h 271"/>
                  <a:gd name="T24" fmla="*/ 24 w 236"/>
                  <a:gd name="T25" fmla="*/ 190 h 271"/>
                  <a:gd name="T26" fmla="*/ 0 w 236"/>
                  <a:gd name="T27" fmla="*/ 118 h 271"/>
                  <a:gd name="connsiteX0" fmla="*/ 0 w 10000"/>
                  <a:gd name="connsiteY0" fmla="*/ 4354 h 10000"/>
                  <a:gd name="connsiteX1" fmla="*/ 5000 w 10000"/>
                  <a:gd name="connsiteY1" fmla="*/ 0 h 10000"/>
                  <a:gd name="connsiteX2" fmla="*/ 10000 w 10000"/>
                  <a:gd name="connsiteY2" fmla="*/ 4354 h 10000"/>
                  <a:gd name="connsiteX3" fmla="*/ 8941 w 10000"/>
                  <a:gd name="connsiteY3" fmla="*/ 7011 h 10000"/>
                  <a:gd name="connsiteX4" fmla="*/ 8983 w 10000"/>
                  <a:gd name="connsiteY4" fmla="*/ 7011 h 10000"/>
                  <a:gd name="connsiteX5" fmla="*/ 8644 w 10000"/>
                  <a:gd name="connsiteY5" fmla="*/ 7343 h 10000"/>
                  <a:gd name="connsiteX6" fmla="*/ 7331 w 10000"/>
                  <a:gd name="connsiteY6" fmla="*/ 10000 h 10000"/>
                  <a:gd name="connsiteX7" fmla="*/ 2669 w 10000"/>
                  <a:gd name="connsiteY7" fmla="*/ 10000 h 10000"/>
                  <a:gd name="connsiteX8" fmla="*/ 1314 w 10000"/>
                  <a:gd name="connsiteY8" fmla="*/ 7343 h 10000"/>
                  <a:gd name="connsiteX9" fmla="*/ 1017 w 10000"/>
                  <a:gd name="connsiteY9" fmla="*/ 7011 h 10000"/>
                  <a:gd name="connsiteX10" fmla="*/ 1017 w 10000"/>
                  <a:gd name="connsiteY10" fmla="*/ 7011 h 10000"/>
                  <a:gd name="connsiteX11" fmla="*/ 1017 w 10000"/>
                  <a:gd name="connsiteY11" fmla="*/ 7011 h 10000"/>
                  <a:gd name="connsiteX12" fmla="*/ 0 w 10000"/>
                  <a:gd name="connsiteY12" fmla="*/ 4354 h 10000"/>
                  <a:gd name="connsiteX0" fmla="*/ 0 w 10000"/>
                  <a:gd name="connsiteY0" fmla="*/ 4354 h 10000"/>
                  <a:gd name="connsiteX1" fmla="*/ 5000 w 10000"/>
                  <a:gd name="connsiteY1" fmla="*/ 0 h 10000"/>
                  <a:gd name="connsiteX2" fmla="*/ 10000 w 10000"/>
                  <a:gd name="connsiteY2" fmla="*/ 4354 h 10000"/>
                  <a:gd name="connsiteX3" fmla="*/ 8941 w 10000"/>
                  <a:gd name="connsiteY3" fmla="*/ 7011 h 10000"/>
                  <a:gd name="connsiteX4" fmla="*/ 8644 w 10000"/>
                  <a:gd name="connsiteY4" fmla="*/ 7343 h 10000"/>
                  <a:gd name="connsiteX5" fmla="*/ 7331 w 10000"/>
                  <a:gd name="connsiteY5" fmla="*/ 10000 h 10000"/>
                  <a:gd name="connsiteX6" fmla="*/ 2669 w 10000"/>
                  <a:gd name="connsiteY6" fmla="*/ 10000 h 10000"/>
                  <a:gd name="connsiteX7" fmla="*/ 1314 w 10000"/>
                  <a:gd name="connsiteY7" fmla="*/ 7343 h 10000"/>
                  <a:gd name="connsiteX8" fmla="*/ 1017 w 10000"/>
                  <a:gd name="connsiteY8" fmla="*/ 7011 h 10000"/>
                  <a:gd name="connsiteX9" fmla="*/ 1017 w 10000"/>
                  <a:gd name="connsiteY9" fmla="*/ 7011 h 10000"/>
                  <a:gd name="connsiteX10" fmla="*/ 1017 w 10000"/>
                  <a:gd name="connsiteY10" fmla="*/ 7011 h 10000"/>
                  <a:gd name="connsiteX11" fmla="*/ 0 w 10000"/>
                  <a:gd name="connsiteY11" fmla="*/ 43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0" y="4354"/>
                    </a:moveTo>
                    <a:cubicBezTo>
                      <a:pt x="0" y="1956"/>
                      <a:pt x="2246" y="0"/>
                      <a:pt x="5000" y="0"/>
                    </a:cubicBezTo>
                    <a:cubicBezTo>
                      <a:pt x="7754" y="0"/>
                      <a:pt x="10000" y="1956"/>
                      <a:pt x="10000" y="4354"/>
                    </a:cubicBezTo>
                    <a:cubicBezTo>
                      <a:pt x="10000" y="5351"/>
                      <a:pt x="9619" y="6273"/>
                      <a:pt x="8941" y="7011"/>
                    </a:cubicBezTo>
                    <a:lnTo>
                      <a:pt x="8644" y="7343"/>
                    </a:lnTo>
                    <a:cubicBezTo>
                      <a:pt x="8178" y="7860"/>
                      <a:pt x="7331" y="8930"/>
                      <a:pt x="7331" y="10000"/>
                    </a:cubicBezTo>
                    <a:lnTo>
                      <a:pt x="2669" y="10000"/>
                    </a:lnTo>
                    <a:cubicBezTo>
                      <a:pt x="2669" y="8930"/>
                      <a:pt x="1822" y="7860"/>
                      <a:pt x="1314" y="7343"/>
                    </a:cubicBezTo>
                    <a:cubicBezTo>
                      <a:pt x="1229" y="7232"/>
                      <a:pt x="1102" y="7122"/>
                      <a:pt x="1017" y="7011"/>
                    </a:cubicBezTo>
                    <a:lnTo>
                      <a:pt x="1017" y="7011"/>
                    </a:lnTo>
                    <a:lnTo>
                      <a:pt x="1017" y="7011"/>
                    </a:lnTo>
                    <a:cubicBezTo>
                      <a:pt x="381" y="6273"/>
                      <a:pt x="0" y="5351"/>
                      <a:pt x="0" y="4354"/>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7" name="Freeform 89"/>
              <p:cNvSpPr>
                <a:spLocks/>
              </p:cNvSpPr>
              <p:nvPr/>
            </p:nvSpPr>
            <p:spPr bwMode="auto">
              <a:xfrm>
                <a:off x="6337198" y="2267993"/>
                <a:ext cx="117768" cy="119258"/>
              </a:xfrm>
              <a:custGeom>
                <a:avLst/>
                <a:gdLst>
                  <a:gd name="T0" fmla="*/ 0 w 85"/>
                  <a:gd name="T1" fmla="*/ 86 h 86"/>
                  <a:gd name="T2" fmla="*/ 85 w 85"/>
                  <a:gd name="T3" fmla="*/ 0 h 86"/>
                </a:gdLst>
                <a:ahLst/>
                <a:cxnLst>
                  <a:cxn ang="0">
                    <a:pos x="T0" y="T1"/>
                  </a:cxn>
                  <a:cxn ang="0">
                    <a:pos x="T2" y="T3"/>
                  </a:cxn>
                </a:cxnLst>
                <a:rect l="0" t="0" r="r" b="b"/>
                <a:pathLst>
                  <a:path w="85" h="86">
                    <a:moveTo>
                      <a:pt x="0" y="86"/>
                    </a:moveTo>
                    <a:cubicBezTo>
                      <a:pt x="0" y="39"/>
                      <a:pt x="38" y="0"/>
                      <a:pt x="85" y="0"/>
                    </a:cubicBezTo>
                  </a:path>
                </a:pathLst>
              </a:custGeom>
              <a:noFill/>
              <a:ln w="15875"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12" name="Freeform 132"/>
              <p:cNvSpPr>
                <a:spLocks/>
              </p:cNvSpPr>
              <p:nvPr/>
            </p:nvSpPr>
            <p:spPr bwMode="auto">
              <a:xfrm>
                <a:off x="6438567" y="2223271"/>
                <a:ext cx="181870" cy="374174"/>
              </a:xfrm>
              <a:custGeom>
                <a:avLst/>
                <a:gdLst>
                  <a:gd name="T0" fmla="*/ 130 w 130"/>
                  <a:gd name="T1" fmla="*/ 118 h 271"/>
                  <a:gd name="T2" fmla="*/ 12 w 130"/>
                  <a:gd name="T3" fmla="*/ 0 h 271"/>
                  <a:gd name="T4" fmla="*/ 0 w 130"/>
                  <a:gd name="T5" fmla="*/ 1 h 271"/>
                  <a:gd name="T6" fmla="*/ 107 w 130"/>
                  <a:gd name="T7" fmla="*/ 118 h 271"/>
                  <a:gd name="T8" fmla="*/ 82 w 130"/>
                  <a:gd name="T9" fmla="*/ 190 h 271"/>
                  <a:gd name="T10" fmla="*/ 82 w 130"/>
                  <a:gd name="T11" fmla="*/ 190 h 271"/>
                  <a:gd name="T12" fmla="*/ 82 w 130"/>
                  <a:gd name="T13" fmla="*/ 190 h 271"/>
                  <a:gd name="T14" fmla="*/ 75 w 130"/>
                  <a:gd name="T15" fmla="*/ 199 h 271"/>
                  <a:gd name="T16" fmla="*/ 43 w 130"/>
                  <a:gd name="T17" fmla="*/ 271 h 271"/>
                  <a:gd name="T18" fmla="*/ 67 w 130"/>
                  <a:gd name="T19" fmla="*/ 271 h 271"/>
                  <a:gd name="T20" fmla="*/ 98 w 130"/>
                  <a:gd name="T21" fmla="*/ 199 h 271"/>
                  <a:gd name="T22" fmla="*/ 105 w 130"/>
                  <a:gd name="T23" fmla="*/ 190 h 271"/>
                  <a:gd name="T24" fmla="*/ 105 w 130"/>
                  <a:gd name="T25" fmla="*/ 190 h 271"/>
                  <a:gd name="T26" fmla="*/ 105 w 130"/>
                  <a:gd name="T27" fmla="*/ 190 h 271"/>
                  <a:gd name="T28" fmla="*/ 130 w 130"/>
                  <a:gd name="T29" fmla="*/ 118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271">
                    <a:moveTo>
                      <a:pt x="130" y="118"/>
                    </a:moveTo>
                    <a:cubicBezTo>
                      <a:pt x="130" y="53"/>
                      <a:pt x="77" y="0"/>
                      <a:pt x="12" y="0"/>
                    </a:cubicBezTo>
                    <a:cubicBezTo>
                      <a:pt x="8" y="0"/>
                      <a:pt x="4" y="1"/>
                      <a:pt x="0" y="1"/>
                    </a:cubicBezTo>
                    <a:cubicBezTo>
                      <a:pt x="60" y="7"/>
                      <a:pt x="107" y="57"/>
                      <a:pt x="107" y="118"/>
                    </a:cubicBezTo>
                    <a:cubicBezTo>
                      <a:pt x="107" y="145"/>
                      <a:pt x="97" y="170"/>
                      <a:pt x="82" y="190"/>
                    </a:cubicBezTo>
                    <a:cubicBezTo>
                      <a:pt x="82" y="190"/>
                      <a:pt x="82" y="190"/>
                      <a:pt x="82" y="190"/>
                    </a:cubicBezTo>
                    <a:cubicBezTo>
                      <a:pt x="82" y="190"/>
                      <a:pt x="82" y="190"/>
                      <a:pt x="82" y="190"/>
                    </a:cubicBezTo>
                    <a:cubicBezTo>
                      <a:pt x="80" y="193"/>
                      <a:pt x="77" y="196"/>
                      <a:pt x="75" y="199"/>
                    </a:cubicBezTo>
                    <a:cubicBezTo>
                      <a:pt x="64" y="213"/>
                      <a:pt x="43" y="242"/>
                      <a:pt x="43" y="271"/>
                    </a:cubicBezTo>
                    <a:cubicBezTo>
                      <a:pt x="67" y="271"/>
                      <a:pt x="67" y="271"/>
                      <a:pt x="67" y="271"/>
                    </a:cubicBezTo>
                    <a:cubicBezTo>
                      <a:pt x="67" y="242"/>
                      <a:pt x="87" y="213"/>
                      <a:pt x="98" y="199"/>
                    </a:cubicBezTo>
                    <a:cubicBezTo>
                      <a:pt x="101" y="196"/>
                      <a:pt x="103" y="193"/>
                      <a:pt x="105" y="190"/>
                    </a:cubicBezTo>
                    <a:cubicBezTo>
                      <a:pt x="105" y="190"/>
                      <a:pt x="105" y="190"/>
                      <a:pt x="105" y="190"/>
                    </a:cubicBezTo>
                    <a:cubicBezTo>
                      <a:pt x="105" y="190"/>
                      <a:pt x="105" y="190"/>
                      <a:pt x="105" y="190"/>
                    </a:cubicBezTo>
                    <a:cubicBezTo>
                      <a:pt x="121" y="170"/>
                      <a:pt x="130" y="145"/>
                      <a:pt x="130" y="118"/>
                    </a:cubicBezTo>
                  </a:path>
                </a:pathLst>
              </a:custGeom>
              <a:solidFill>
                <a:srgbClr val="FFE3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4" name="Freeform 154"/>
              <p:cNvSpPr>
                <a:spLocks/>
              </p:cNvSpPr>
              <p:nvPr/>
            </p:nvSpPr>
            <p:spPr bwMode="auto">
              <a:xfrm>
                <a:off x="6368503" y="2595955"/>
                <a:ext cx="172926" cy="25342"/>
              </a:xfrm>
              <a:custGeom>
                <a:avLst/>
                <a:gdLst>
                  <a:gd name="T0" fmla="*/ 119 w 125"/>
                  <a:gd name="T1" fmla="*/ 0 h 19"/>
                  <a:gd name="T2" fmla="*/ 125 w 125"/>
                  <a:gd name="T3" fmla="*/ 6 h 19"/>
                  <a:gd name="T4" fmla="*/ 125 w 125"/>
                  <a:gd name="T5" fmla="*/ 13 h 19"/>
                  <a:gd name="T6" fmla="*/ 119 w 125"/>
                  <a:gd name="T7" fmla="*/ 19 h 19"/>
                  <a:gd name="T8" fmla="*/ 6 w 125"/>
                  <a:gd name="T9" fmla="*/ 19 h 19"/>
                  <a:gd name="T10" fmla="*/ 0 w 125"/>
                  <a:gd name="T11" fmla="*/ 13 h 19"/>
                  <a:gd name="T12" fmla="*/ 0 w 125"/>
                  <a:gd name="T13" fmla="*/ 6 h 19"/>
                  <a:gd name="T14" fmla="*/ 6 w 125"/>
                  <a:gd name="T15" fmla="*/ 0 h 19"/>
                  <a:gd name="T16" fmla="*/ 119 w 125"/>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9">
                    <a:moveTo>
                      <a:pt x="119" y="0"/>
                    </a:moveTo>
                    <a:cubicBezTo>
                      <a:pt x="119" y="0"/>
                      <a:pt x="125" y="0"/>
                      <a:pt x="125" y="6"/>
                    </a:cubicBezTo>
                    <a:cubicBezTo>
                      <a:pt x="125" y="13"/>
                      <a:pt x="125" y="13"/>
                      <a:pt x="125" y="13"/>
                    </a:cubicBezTo>
                    <a:cubicBezTo>
                      <a:pt x="125" y="13"/>
                      <a:pt x="125" y="19"/>
                      <a:pt x="119" y="19"/>
                    </a:cubicBezTo>
                    <a:cubicBezTo>
                      <a:pt x="6" y="19"/>
                      <a:pt x="6" y="19"/>
                      <a:pt x="6" y="19"/>
                    </a:cubicBezTo>
                    <a:cubicBezTo>
                      <a:pt x="6" y="19"/>
                      <a:pt x="0" y="19"/>
                      <a:pt x="0" y="13"/>
                    </a:cubicBezTo>
                    <a:cubicBezTo>
                      <a:pt x="0" y="6"/>
                      <a:pt x="0" y="6"/>
                      <a:pt x="0" y="6"/>
                    </a:cubicBezTo>
                    <a:cubicBezTo>
                      <a:pt x="0" y="6"/>
                      <a:pt x="0" y="0"/>
                      <a:pt x="6" y="0"/>
                    </a:cubicBezTo>
                    <a:lnTo>
                      <a:pt x="119"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5" name="Freeform 155"/>
              <p:cNvSpPr>
                <a:spLocks/>
              </p:cNvSpPr>
              <p:nvPr/>
            </p:nvSpPr>
            <p:spPr bwMode="auto">
              <a:xfrm>
                <a:off x="6368503" y="2621297"/>
                <a:ext cx="172926" cy="28324"/>
              </a:xfrm>
              <a:custGeom>
                <a:avLst/>
                <a:gdLst>
                  <a:gd name="T0" fmla="*/ 119 w 125"/>
                  <a:gd name="T1" fmla="*/ 0 h 20"/>
                  <a:gd name="T2" fmla="*/ 125 w 125"/>
                  <a:gd name="T3" fmla="*/ 7 h 20"/>
                  <a:gd name="T4" fmla="*/ 125 w 125"/>
                  <a:gd name="T5" fmla="*/ 14 h 20"/>
                  <a:gd name="T6" fmla="*/ 119 w 125"/>
                  <a:gd name="T7" fmla="*/ 20 h 20"/>
                  <a:gd name="T8" fmla="*/ 6 w 125"/>
                  <a:gd name="T9" fmla="*/ 20 h 20"/>
                  <a:gd name="T10" fmla="*/ 0 w 125"/>
                  <a:gd name="T11" fmla="*/ 14 h 20"/>
                  <a:gd name="T12" fmla="*/ 0 w 125"/>
                  <a:gd name="T13" fmla="*/ 7 h 20"/>
                  <a:gd name="T14" fmla="*/ 6 w 125"/>
                  <a:gd name="T15" fmla="*/ 0 h 20"/>
                  <a:gd name="T16" fmla="*/ 119 w 125"/>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
                    <a:moveTo>
                      <a:pt x="119" y="0"/>
                    </a:moveTo>
                    <a:cubicBezTo>
                      <a:pt x="119" y="0"/>
                      <a:pt x="125" y="0"/>
                      <a:pt x="125" y="7"/>
                    </a:cubicBezTo>
                    <a:cubicBezTo>
                      <a:pt x="125" y="14"/>
                      <a:pt x="125" y="14"/>
                      <a:pt x="125" y="14"/>
                    </a:cubicBezTo>
                    <a:cubicBezTo>
                      <a:pt x="125" y="14"/>
                      <a:pt x="125" y="20"/>
                      <a:pt x="119" y="20"/>
                    </a:cubicBezTo>
                    <a:cubicBezTo>
                      <a:pt x="6" y="20"/>
                      <a:pt x="6" y="20"/>
                      <a:pt x="6" y="20"/>
                    </a:cubicBezTo>
                    <a:cubicBezTo>
                      <a:pt x="6" y="20"/>
                      <a:pt x="0" y="20"/>
                      <a:pt x="0" y="14"/>
                    </a:cubicBezTo>
                    <a:cubicBezTo>
                      <a:pt x="0" y="7"/>
                      <a:pt x="0" y="7"/>
                      <a:pt x="0" y="7"/>
                    </a:cubicBezTo>
                    <a:cubicBezTo>
                      <a:pt x="0" y="7"/>
                      <a:pt x="0" y="0"/>
                      <a:pt x="6" y="0"/>
                    </a:cubicBezTo>
                    <a:lnTo>
                      <a:pt x="11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6" name="Freeform 156"/>
              <p:cNvSpPr>
                <a:spLocks/>
              </p:cNvSpPr>
              <p:nvPr/>
            </p:nvSpPr>
            <p:spPr bwMode="auto">
              <a:xfrm>
                <a:off x="6368503" y="2676454"/>
                <a:ext cx="172926" cy="28324"/>
              </a:xfrm>
              <a:custGeom>
                <a:avLst/>
                <a:gdLst>
                  <a:gd name="T0" fmla="*/ 119 w 125"/>
                  <a:gd name="T1" fmla="*/ 0 h 20"/>
                  <a:gd name="T2" fmla="*/ 125 w 125"/>
                  <a:gd name="T3" fmla="*/ 6 h 20"/>
                  <a:gd name="T4" fmla="*/ 125 w 125"/>
                  <a:gd name="T5" fmla="*/ 14 h 20"/>
                  <a:gd name="T6" fmla="*/ 119 w 125"/>
                  <a:gd name="T7" fmla="*/ 20 h 20"/>
                  <a:gd name="T8" fmla="*/ 6 w 125"/>
                  <a:gd name="T9" fmla="*/ 20 h 20"/>
                  <a:gd name="T10" fmla="*/ 0 w 125"/>
                  <a:gd name="T11" fmla="*/ 14 h 20"/>
                  <a:gd name="T12" fmla="*/ 0 w 125"/>
                  <a:gd name="T13" fmla="*/ 6 h 20"/>
                  <a:gd name="T14" fmla="*/ 6 w 125"/>
                  <a:gd name="T15" fmla="*/ 0 h 20"/>
                  <a:gd name="T16" fmla="*/ 119 w 125"/>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
                    <a:moveTo>
                      <a:pt x="119" y="0"/>
                    </a:moveTo>
                    <a:cubicBezTo>
                      <a:pt x="119" y="0"/>
                      <a:pt x="125" y="0"/>
                      <a:pt x="125" y="6"/>
                    </a:cubicBezTo>
                    <a:cubicBezTo>
                      <a:pt x="125" y="14"/>
                      <a:pt x="125" y="14"/>
                      <a:pt x="125" y="14"/>
                    </a:cubicBezTo>
                    <a:cubicBezTo>
                      <a:pt x="125" y="14"/>
                      <a:pt x="125" y="20"/>
                      <a:pt x="119" y="20"/>
                    </a:cubicBezTo>
                    <a:cubicBezTo>
                      <a:pt x="6" y="20"/>
                      <a:pt x="6" y="20"/>
                      <a:pt x="6" y="20"/>
                    </a:cubicBezTo>
                    <a:cubicBezTo>
                      <a:pt x="6" y="20"/>
                      <a:pt x="0" y="20"/>
                      <a:pt x="0" y="14"/>
                    </a:cubicBezTo>
                    <a:cubicBezTo>
                      <a:pt x="0" y="6"/>
                      <a:pt x="0" y="6"/>
                      <a:pt x="0" y="6"/>
                    </a:cubicBezTo>
                    <a:cubicBezTo>
                      <a:pt x="0" y="6"/>
                      <a:pt x="0" y="0"/>
                      <a:pt x="6" y="0"/>
                    </a:cubicBezTo>
                    <a:lnTo>
                      <a:pt x="11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7" name="Freeform 157"/>
              <p:cNvSpPr>
                <a:spLocks/>
              </p:cNvSpPr>
              <p:nvPr/>
            </p:nvSpPr>
            <p:spPr bwMode="auto">
              <a:xfrm>
                <a:off x="6368503" y="2649620"/>
                <a:ext cx="172926" cy="26833"/>
              </a:xfrm>
              <a:custGeom>
                <a:avLst/>
                <a:gdLst>
                  <a:gd name="T0" fmla="*/ 119 w 125"/>
                  <a:gd name="T1" fmla="*/ 0 h 20"/>
                  <a:gd name="T2" fmla="*/ 125 w 125"/>
                  <a:gd name="T3" fmla="*/ 6 h 20"/>
                  <a:gd name="T4" fmla="*/ 125 w 125"/>
                  <a:gd name="T5" fmla="*/ 14 h 20"/>
                  <a:gd name="T6" fmla="*/ 119 w 125"/>
                  <a:gd name="T7" fmla="*/ 20 h 20"/>
                  <a:gd name="T8" fmla="*/ 6 w 125"/>
                  <a:gd name="T9" fmla="*/ 20 h 20"/>
                  <a:gd name="T10" fmla="*/ 0 w 125"/>
                  <a:gd name="T11" fmla="*/ 14 h 20"/>
                  <a:gd name="T12" fmla="*/ 0 w 125"/>
                  <a:gd name="T13" fmla="*/ 6 h 20"/>
                  <a:gd name="T14" fmla="*/ 6 w 125"/>
                  <a:gd name="T15" fmla="*/ 0 h 20"/>
                  <a:gd name="T16" fmla="*/ 119 w 125"/>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
                    <a:moveTo>
                      <a:pt x="119" y="0"/>
                    </a:moveTo>
                    <a:cubicBezTo>
                      <a:pt x="119" y="0"/>
                      <a:pt x="125" y="0"/>
                      <a:pt x="125" y="6"/>
                    </a:cubicBezTo>
                    <a:cubicBezTo>
                      <a:pt x="125" y="14"/>
                      <a:pt x="125" y="14"/>
                      <a:pt x="125" y="14"/>
                    </a:cubicBezTo>
                    <a:cubicBezTo>
                      <a:pt x="125" y="14"/>
                      <a:pt x="125" y="20"/>
                      <a:pt x="119" y="20"/>
                    </a:cubicBezTo>
                    <a:cubicBezTo>
                      <a:pt x="6" y="20"/>
                      <a:pt x="6" y="20"/>
                      <a:pt x="6" y="20"/>
                    </a:cubicBezTo>
                    <a:cubicBezTo>
                      <a:pt x="6" y="20"/>
                      <a:pt x="0" y="20"/>
                      <a:pt x="0" y="14"/>
                    </a:cubicBezTo>
                    <a:cubicBezTo>
                      <a:pt x="0" y="6"/>
                      <a:pt x="0" y="6"/>
                      <a:pt x="0" y="6"/>
                    </a:cubicBezTo>
                    <a:cubicBezTo>
                      <a:pt x="0" y="6"/>
                      <a:pt x="0" y="0"/>
                      <a:pt x="6" y="0"/>
                    </a:cubicBezTo>
                    <a:lnTo>
                      <a:pt x="119"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grpSp>
        <p:nvGrpSpPr>
          <p:cNvPr id="682" name="Group 681"/>
          <p:cNvGrpSpPr/>
          <p:nvPr/>
        </p:nvGrpSpPr>
        <p:grpSpPr>
          <a:xfrm>
            <a:off x="9458974" y="2631581"/>
            <a:ext cx="947880" cy="1109582"/>
            <a:chOff x="3079560" y="-166687"/>
            <a:chExt cx="5748720" cy="6729412"/>
          </a:xfrm>
        </p:grpSpPr>
        <p:sp>
          <p:nvSpPr>
            <p:cNvPr id="683" name="Freeform 7"/>
            <p:cNvSpPr>
              <a:spLocks/>
            </p:cNvSpPr>
            <p:nvPr/>
          </p:nvSpPr>
          <p:spPr bwMode="auto">
            <a:xfrm>
              <a:off x="4802238" y="-166687"/>
              <a:ext cx="2367880" cy="2025921"/>
            </a:xfrm>
            <a:custGeom>
              <a:avLst/>
              <a:gdLst>
                <a:gd name="T0" fmla="*/ 612 w 612"/>
                <a:gd name="T1" fmla="*/ 269 h 526"/>
                <a:gd name="T2" fmla="*/ 530 w 612"/>
                <a:gd name="T3" fmla="*/ 136 h 526"/>
                <a:gd name="T4" fmla="*/ 529 w 612"/>
                <a:gd name="T5" fmla="*/ 135 h 526"/>
                <a:gd name="T6" fmla="*/ 529 w 612"/>
                <a:gd name="T7" fmla="*/ 135 h 526"/>
                <a:gd name="T8" fmla="*/ 490 w 612"/>
                <a:gd name="T9" fmla="*/ 57 h 526"/>
                <a:gd name="T10" fmla="*/ 310 w 612"/>
                <a:gd name="T11" fmla="*/ 0 h 526"/>
                <a:gd name="T12" fmla="*/ 90 w 612"/>
                <a:gd name="T13" fmla="*/ 91 h 526"/>
                <a:gd name="T14" fmla="*/ 0 w 612"/>
                <a:gd name="T15" fmla="*/ 310 h 526"/>
                <a:gd name="T16" fmla="*/ 0 w 612"/>
                <a:gd name="T17" fmla="*/ 526 h 526"/>
                <a:gd name="T18" fmla="*/ 612 w 612"/>
                <a:gd name="T19" fmla="*/ 526 h 526"/>
                <a:gd name="T20" fmla="*/ 612 w 612"/>
                <a:gd name="T21" fmla="*/ 269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2" h="526">
                  <a:moveTo>
                    <a:pt x="612" y="269"/>
                  </a:moveTo>
                  <a:cubicBezTo>
                    <a:pt x="612" y="212"/>
                    <a:pt x="581" y="160"/>
                    <a:pt x="530" y="136"/>
                  </a:cubicBezTo>
                  <a:cubicBezTo>
                    <a:pt x="529" y="135"/>
                    <a:pt x="529" y="135"/>
                    <a:pt x="529" y="135"/>
                  </a:cubicBezTo>
                  <a:cubicBezTo>
                    <a:pt x="529" y="135"/>
                    <a:pt x="529" y="135"/>
                    <a:pt x="529" y="135"/>
                  </a:cubicBezTo>
                  <a:cubicBezTo>
                    <a:pt x="529" y="104"/>
                    <a:pt x="515" y="75"/>
                    <a:pt x="490" y="57"/>
                  </a:cubicBezTo>
                  <a:cubicBezTo>
                    <a:pt x="439" y="21"/>
                    <a:pt x="377" y="0"/>
                    <a:pt x="310" y="0"/>
                  </a:cubicBezTo>
                  <a:cubicBezTo>
                    <a:pt x="224" y="0"/>
                    <a:pt x="147" y="35"/>
                    <a:pt x="90" y="91"/>
                  </a:cubicBezTo>
                  <a:cubicBezTo>
                    <a:pt x="34" y="147"/>
                    <a:pt x="0" y="224"/>
                    <a:pt x="0" y="310"/>
                  </a:cubicBezTo>
                  <a:cubicBezTo>
                    <a:pt x="0" y="526"/>
                    <a:pt x="0" y="526"/>
                    <a:pt x="0" y="526"/>
                  </a:cubicBezTo>
                  <a:cubicBezTo>
                    <a:pt x="612" y="526"/>
                    <a:pt x="612" y="526"/>
                    <a:pt x="612" y="526"/>
                  </a:cubicBezTo>
                  <a:cubicBezTo>
                    <a:pt x="612" y="269"/>
                    <a:pt x="612" y="269"/>
                    <a:pt x="612" y="269"/>
                  </a:cubicBezTo>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4" name="Rectangle 11"/>
            <p:cNvSpPr>
              <a:spLocks noChangeArrowheads="1"/>
            </p:cNvSpPr>
            <p:nvPr/>
          </p:nvSpPr>
          <p:spPr bwMode="auto">
            <a:xfrm>
              <a:off x="5376466" y="2588306"/>
              <a:ext cx="1174261" cy="780687"/>
            </a:xfrm>
            <a:prstGeom prst="rect">
              <a:avLst/>
            </a:prstGeom>
            <a:solidFill>
              <a:srgbClr val="7A45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5" name="Rectangle 12"/>
            <p:cNvSpPr>
              <a:spLocks noChangeArrowheads="1"/>
            </p:cNvSpPr>
            <p:nvPr/>
          </p:nvSpPr>
          <p:spPr bwMode="auto">
            <a:xfrm>
              <a:off x="5376466" y="2588306"/>
              <a:ext cx="1174261" cy="78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6" name="Freeform 13"/>
            <p:cNvSpPr>
              <a:spLocks/>
            </p:cNvSpPr>
            <p:nvPr/>
          </p:nvSpPr>
          <p:spPr bwMode="auto">
            <a:xfrm>
              <a:off x="5370012" y="2794769"/>
              <a:ext cx="6454" cy="83874"/>
            </a:xfrm>
            <a:custGeom>
              <a:avLst/>
              <a:gdLst>
                <a:gd name="T0" fmla="*/ 0 w 2"/>
                <a:gd name="T1" fmla="*/ 0 h 21"/>
                <a:gd name="T2" fmla="*/ 0 w 2"/>
                <a:gd name="T3" fmla="*/ 20 h 21"/>
                <a:gd name="T4" fmla="*/ 2 w 2"/>
                <a:gd name="T5" fmla="*/ 21 h 21"/>
                <a:gd name="T6" fmla="*/ 2 w 2"/>
                <a:gd name="T7" fmla="*/ 1 h 21"/>
                <a:gd name="T8" fmla="*/ 0 w 2"/>
                <a:gd name="T9" fmla="*/ 0 h 21"/>
              </a:gdLst>
              <a:ahLst/>
              <a:cxnLst>
                <a:cxn ang="0">
                  <a:pos x="T0" y="T1"/>
                </a:cxn>
                <a:cxn ang="0">
                  <a:pos x="T2" y="T3"/>
                </a:cxn>
                <a:cxn ang="0">
                  <a:pos x="T4" y="T5"/>
                </a:cxn>
                <a:cxn ang="0">
                  <a:pos x="T6" y="T7"/>
                </a:cxn>
                <a:cxn ang="0">
                  <a:pos x="T8" y="T9"/>
                </a:cxn>
              </a:cxnLst>
              <a:rect l="0" t="0" r="r" b="b"/>
              <a:pathLst>
                <a:path w="2" h="21">
                  <a:moveTo>
                    <a:pt x="0" y="0"/>
                  </a:moveTo>
                  <a:cubicBezTo>
                    <a:pt x="0" y="20"/>
                    <a:pt x="0" y="20"/>
                    <a:pt x="0" y="20"/>
                  </a:cubicBezTo>
                  <a:cubicBezTo>
                    <a:pt x="2" y="21"/>
                    <a:pt x="2" y="21"/>
                    <a:pt x="2" y="21"/>
                  </a:cubicBezTo>
                  <a:cubicBezTo>
                    <a:pt x="2" y="1"/>
                    <a:pt x="2" y="1"/>
                    <a:pt x="2" y="1"/>
                  </a:cubicBezTo>
                  <a:cubicBezTo>
                    <a:pt x="1" y="1"/>
                    <a:pt x="1" y="0"/>
                    <a:pt x="0" y="0"/>
                  </a:cubicBezTo>
                </a:path>
              </a:pathLst>
            </a:custGeom>
            <a:solidFill>
              <a:srgbClr val="0054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7" name="Freeform 14"/>
            <p:cNvSpPr>
              <a:spLocks/>
            </p:cNvSpPr>
            <p:nvPr/>
          </p:nvSpPr>
          <p:spPr bwMode="auto">
            <a:xfrm>
              <a:off x="5376466" y="2801223"/>
              <a:ext cx="1174261" cy="251625"/>
            </a:xfrm>
            <a:custGeom>
              <a:avLst/>
              <a:gdLst>
                <a:gd name="T0" fmla="*/ 0 w 303"/>
                <a:gd name="T1" fmla="*/ 0 h 65"/>
                <a:gd name="T2" fmla="*/ 0 w 303"/>
                <a:gd name="T3" fmla="*/ 20 h 65"/>
                <a:gd name="T4" fmla="*/ 92 w 303"/>
                <a:gd name="T5" fmla="*/ 65 h 65"/>
                <a:gd name="T6" fmla="*/ 212 w 303"/>
                <a:gd name="T7" fmla="*/ 65 h 65"/>
                <a:gd name="T8" fmla="*/ 303 w 303"/>
                <a:gd name="T9" fmla="*/ 21 h 65"/>
                <a:gd name="T10" fmla="*/ 303 w 303"/>
                <a:gd name="T11" fmla="*/ 9 h 65"/>
                <a:gd name="T12" fmla="*/ 218 w 303"/>
                <a:gd name="T13" fmla="*/ 46 h 65"/>
                <a:gd name="T14" fmla="*/ 100 w 303"/>
                <a:gd name="T15" fmla="*/ 46 h 65"/>
                <a:gd name="T16" fmla="*/ 16 w 303"/>
                <a:gd name="T17" fmla="*/ 9 h 65"/>
                <a:gd name="T18" fmla="*/ 0 w 303"/>
                <a:gd name="T1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65">
                  <a:moveTo>
                    <a:pt x="0" y="0"/>
                  </a:moveTo>
                  <a:cubicBezTo>
                    <a:pt x="0" y="20"/>
                    <a:pt x="0" y="20"/>
                    <a:pt x="0" y="20"/>
                  </a:cubicBezTo>
                  <a:cubicBezTo>
                    <a:pt x="92" y="65"/>
                    <a:pt x="92" y="65"/>
                    <a:pt x="92" y="65"/>
                  </a:cubicBezTo>
                  <a:cubicBezTo>
                    <a:pt x="212" y="65"/>
                    <a:pt x="212" y="65"/>
                    <a:pt x="212" y="65"/>
                  </a:cubicBezTo>
                  <a:cubicBezTo>
                    <a:pt x="303" y="21"/>
                    <a:pt x="303" y="21"/>
                    <a:pt x="303" y="21"/>
                  </a:cubicBezTo>
                  <a:cubicBezTo>
                    <a:pt x="303" y="9"/>
                    <a:pt x="303" y="9"/>
                    <a:pt x="303" y="9"/>
                  </a:cubicBezTo>
                  <a:cubicBezTo>
                    <a:pt x="218" y="46"/>
                    <a:pt x="218" y="46"/>
                    <a:pt x="218" y="46"/>
                  </a:cubicBezTo>
                  <a:cubicBezTo>
                    <a:pt x="100" y="46"/>
                    <a:pt x="100" y="46"/>
                    <a:pt x="100" y="46"/>
                  </a:cubicBezTo>
                  <a:cubicBezTo>
                    <a:pt x="16" y="9"/>
                    <a:pt x="16" y="9"/>
                    <a:pt x="16" y="9"/>
                  </a:cubicBezTo>
                  <a:cubicBezTo>
                    <a:pt x="10" y="6"/>
                    <a:pt x="5" y="3"/>
                    <a:pt x="0" y="0"/>
                  </a:cubicBezTo>
                </a:path>
              </a:pathLst>
            </a:custGeom>
            <a:solidFill>
              <a:srgbClr val="5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8" name="Freeform 15"/>
            <p:cNvSpPr>
              <a:spLocks/>
            </p:cNvSpPr>
            <p:nvPr/>
          </p:nvSpPr>
          <p:spPr bwMode="auto">
            <a:xfrm>
              <a:off x="3079560" y="2543144"/>
              <a:ext cx="5748720" cy="4019581"/>
            </a:xfrm>
            <a:custGeom>
              <a:avLst/>
              <a:gdLst>
                <a:gd name="T0" fmla="*/ 1469 w 1483"/>
                <a:gd name="T1" fmla="*/ 525 h 1043"/>
                <a:gd name="T2" fmla="*/ 1264 w 1483"/>
                <a:gd name="T3" fmla="*/ 0 h 1043"/>
                <a:gd name="T4" fmla="*/ 1069 w 1483"/>
                <a:gd name="T5" fmla="*/ 37 h 1043"/>
                <a:gd name="T6" fmla="*/ 1104 w 1483"/>
                <a:gd name="T7" fmla="*/ 228 h 1043"/>
                <a:gd name="T8" fmla="*/ 933 w 1483"/>
                <a:gd name="T9" fmla="*/ 197 h 1043"/>
                <a:gd name="T10" fmla="*/ 933 w 1483"/>
                <a:gd name="T11" fmla="*/ 199 h 1043"/>
                <a:gd name="T12" fmla="*/ 554 w 1483"/>
                <a:gd name="T13" fmla="*/ 197 h 1043"/>
                <a:gd name="T14" fmla="*/ 550 w 1483"/>
                <a:gd name="T15" fmla="*/ 199 h 1043"/>
                <a:gd name="T16" fmla="*/ 550 w 1483"/>
                <a:gd name="T17" fmla="*/ 197 h 1043"/>
                <a:gd name="T18" fmla="*/ 379 w 1483"/>
                <a:gd name="T19" fmla="*/ 228 h 1043"/>
                <a:gd name="T20" fmla="*/ 414 w 1483"/>
                <a:gd name="T21" fmla="*/ 37 h 1043"/>
                <a:gd name="T22" fmla="*/ 219 w 1483"/>
                <a:gd name="T23" fmla="*/ 0 h 1043"/>
                <a:gd name="T24" fmla="*/ 14 w 1483"/>
                <a:gd name="T25" fmla="*/ 525 h 1043"/>
                <a:gd name="T26" fmla="*/ 7 w 1483"/>
                <a:gd name="T27" fmla="*/ 614 h 1043"/>
                <a:gd name="T28" fmla="*/ 50 w 1483"/>
                <a:gd name="T29" fmla="*/ 685 h 1043"/>
                <a:gd name="T30" fmla="*/ 124 w 1483"/>
                <a:gd name="T31" fmla="*/ 721 h 1043"/>
                <a:gd name="T32" fmla="*/ 146 w 1483"/>
                <a:gd name="T33" fmla="*/ 723 h 1043"/>
                <a:gd name="T34" fmla="*/ 212 w 1483"/>
                <a:gd name="T35" fmla="*/ 706 h 1043"/>
                <a:gd name="T36" fmla="*/ 216 w 1483"/>
                <a:gd name="T37" fmla="*/ 704 h 1043"/>
                <a:gd name="T38" fmla="*/ 356 w 1483"/>
                <a:gd name="T39" fmla="*/ 623 h 1043"/>
                <a:gd name="T40" fmla="*/ 290 w 1483"/>
                <a:gd name="T41" fmla="*/ 1043 h 1043"/>
                <a:gd name="T42" fmla="*/ 1193 w 1483"/>
                <a:gd name="T43" fmla="*/ 1043 h 1043"/>
                <a:gd name="T44" fmla="*/ 1127 w 1483"/>
                <a:gd name="T45" fmla="*/ 623 h 1043"/>
                <a:gd name="T46" fmla="*/ 1267 w 1483"/>
                <a:gd name="T47" fmla="*/ 704 h 1043"/>
                <a:gd name="T48" fmla="*/ 1271 w 1483"/>
                <a:gd name="T49" fmla="*/ 706 h 1043"/>
                <a:gd name="T50" fmla="*/ 1337 w 1483"/>
                <a:gd name="T51" fmla="*/ 723 h 1043"/>
                <a:gd name="T52" fmla="*/ 1359 w 1483"/>
                <a:gd name="T53" fmla="*/ 721 h 1043"/>
                <a:gd name="T54" fmla="*/ 1433 w 1483"/>
                <a:gd name="T55" fmla="*/ 685 h 1043"/>
                <a:gd name="T56" fmla="*/ 1476 w 1483"/>
                <a:gd name="T57" fmla="*/ 614 h 1043"/>
                <a:gd name="T58" fmla="*/ 1469 w 1483"/>
                <a:gd name="T59" fmla="*/ 525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83" h="1043">
                  <a:moveTo>
                    <a:pt x="1469" y="525"/>
                  </a:moveTo>
                  <a:cubicBezTo>
                    <a:pt x="1264" y="0"/>
                    <a:pt x="1264" y="0"/>
                    <a:pt x="1264" y="0"/>
                  </a:cubicBezTo>
                  <a:cubicBezTo>
                    <a:pt x="1069" y="37"/>
                    <a:pt x="1069" y="37"/>
                    <a:pt x="1069" y="37"/>
                  </a:cubicBezTo>
                  <a:cubicBezTo>
                    <a:pt x="1104" y="228"/>
                    <a:pt x="1104" y="228"/>
                    <a:pt x="1104" y="228"/>
                  </a:cubicBezTo>
                  <a:cubicBezTo>
                    <a:pt x="933" y="197"/>
                    <a:pt x="933" y="197"/>
                    <a:pt x="933" y="197"/>
                  </a:cubicBezTo>
                  <a:cubicBezTo>
                    <a:pt x="933" y="199"/>
                    <a:pt x="933" y="199"/>
                    <a:pt x="933" y="199"/>
                  </a:cubicBezTo>
                  <a:cubicBezTo>
                    <a:pt x="554" y="197"/>
                    <a:pt x="554" y="197"/>
                    <a:pt x="554" y="197"/>
                  </a:cubicBezTo>
                  <a:cubicBezTo>
                    <a:pt x="550" y="199"/>
                    <a:pt x="550" y="199"/>
                    <a:pt x="550" y="199"/>
                  </a:cubicBezTo>
                  <a:cubicBezTo>
                    <a:pt x="550" y="197"/>
                    <a:pt x="550" y="197"/>
                    <a:pt x="550" y="197"/>
                  </a:cubicBezTo>
                  <a:cubicBezTo>
                    <a:pt x="379" y="228"/>
                    <a:pt x="379" y="228"/>
                    <a:pt x="379" y="228"/>
                  </a:cubicBezTo>
                  <a:cubicBezTo>
                    <a:pt x="414" y="37"/>
                    <a:pt x="414" y="37"/>
                    <a:pt x="414" y="37"/>
                  </a:cubicBezTo>
                  <a:cubicBezTo>
                    <a:pt x="219" y="0"/>
                    <a:pt x="219" y="0"/>
                    <a:pt x="219" y="0"/>
                  </a:cubicBezTo>
                  <a:cubicBezTo>
                    <a:pt x="14" y="525"/>
                    <a:pt x="14" y="525"/>
                    <a:pt x="14" y="525"/>
                  </a:cubicBezTo>
                  <a:cubicBezTo>
                    <a:pt x="2" y="553"/>
                    <a:pt x="0" y="584"/>
                    <a:pt x="7" y="614"/>
                  </a:cubicBezTo>
                  <a:cubicBezTo>
                    <a:pt x="14" y="641"/>
                    <a:pt x="29" y="666"/>
                    <a:pt x="50" y="685"/>
                  </a:cubicBezTo>
                  <a:cubicBezTo>
                    <a:pt x="71" y="704"/>
                    <a:pt x="96" y="716"/>
                    <a:pt x="124" y="721"/>
                  </a:cubicBezTo>
                  <a:cubicBezTo>
                    <a:pt x="131" y="722"/>
                    <a:pt x="139" y="723"/>
                    <a:pt x="146" y="723"/>
                  </a:cubicBezTo>
                  <a:cubicBezTo>
                    <a:pt x="169" y="723"/>
                    <a:pt x="192" y="717"/>
                    <a:pt x="212" y="706"/>
                  </a:cubicBezTo>
                  <a:cubicBezTo>
                    <a:pt x="216" y="704"/>
                    <a:pt x="216" y="704"/>
                    <a:pt x="216" y="704"/>
                  </a:cubicBezTo>
                  <a:cubicBezTo>
                    <a:pt x="356" y="623"/>
                    <a:pt x="356" y="623"/>
                    <a:pt x="356" y="623"/>
                  </a:cubicBezTo>
                  <a:cubicBezTo>
                    <a:pt x="290" y="1043"/>
                    <a:pt x="290" y="1043"/>
                    <a:pt x="290" y="1043"/>
                  </a:cubicBezTo>
                  <a:cubicBezTo>
                    <a:pt x="1193" y="1043"/>
                    <a:pt x="1193" y="1043"/>
                    <a:pt x="1193" y="1043"/>
                  </a:cubicBezTo>
                  <a:cubicBezTo>
                    <a:pt x="1127" y="623"/>
                    <a:pt x="1127" y="623"/>
                    <a:pt x="1127" y="623"/>
                  </a:cubicBezTo>
                  <a:cubicBezTo>
                    <a:pt x="1267" y="704"/>
                    <a:pt x="1267" y="704"/>
                    <a:pt x="1267" y="704"/>
                  </a:cubicBezTo>
                  <a:cubicBezTo>
                    <a:pt x="1271" y="706"/>
                    <a:pt x="1271" y="706"/>
                    <a:pt x="1271" y="706"/>
                  </a:cubicBezTo>
                  <a:cubicBezTo>
                    <a:pt x="1291" y="717"/>
                    <a:pt x="1314" y="723"/>
                    <a:pt x="1337" y="723"/>
                  </a:cubicBezTo>
                  <a:cubicBezTo>
                    <a:pt x="1344" y="723"/>
                    <a:pt x="1352" y="722"/>
                    <a:pt x="1359" y="721"/>
                  </a:cubicBezTo>
                  <a:cubicBezTo>
                    <a:pt x="1387" y="716"/>
                    <a:pt x="1413" y="704"/>
                    <a:pt x="1433" y="685"/>
                  </a:cubicBezTo>
                  <a:cubicBezTo>
                    <a:pt x="1454" y="666"/>
                    <a:pt x="1469" y="641"/>
                    <a:pt x="1476" y="614"/>
                  </a:cubicBezTo>
                  <a:cubicBezTo>
                    <a:pt x="1483" y="584"/>
                    <a:pt x="1481" y="553"/>
                    <a:pt x="1469" y="525"/>
                  </a:cubicBezTo>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9" name="Rectangle 16"/>
            <p:cNvSpPr>
              <a:spLocks noChangeArrowheads="1"/>
            </p:cNvSpPr>
            <p:nvPr/>
          </p:nvSpPr>
          <p:spPr bwMode="auto">
            <a:xfrm>
              <a:off x="5215165" y="3304478"/>
              <a:ext cx="6454" cy="6450"/>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0" name="Freeform 17"/>
            <p:cNvSpPr>
              <a:spLocks/>
            </p:cNvSpPr>
            <p:nvPr/>
          </p:nvSpPr>
          <p:spPr bwMode="auto">
            <a:xfrm>
              <a:off x="5228069" y="3304478"/>
              <a:ext cx="1380725" cy="6450"/>
            </a:xfrm>
            <a:custGeom>
              <a:avLst/>
              <a:gdLst>
                <a:gd name="T0" fmla="*/ 214 w 214"/>
                <a:gd name="T1" fmla="*/ 1 h 1"/>
                <a:gd name="T2" fmla="*/ 214 w 214"/>
                <a:gd name="T3" fmla="*/ 1 h 1"/>
                <a:gd name="T4" fmla="*/ 0 w 214"/>
                <a:gd name="T5" fmla="*/ 0 h 1"/>
                <a:gd name="T6" fmla="*/ 0 w 214"/>
                <a:gd name="T7" fmla="*/ 0 h 1"/>
                <a:gd name="T8" fmla="*/ 214 w 214"/>
                <a:gd name="T9" fmla="*/ 1 h 1"/>
              </a:gdLst>
              <a:ahLst/>
              <a:cxnLst>
                <a:cxn ang="0">
                  <a:pos x="T0" y="T1"/>
                </a:cxn>
                <a:cxn ang="0">
                  <a:pos x="T2" y="T3"/>
                </a:cxn>
                <a:cxn ang="0">
                  <a:pos x="T4" y="T5"/>
                </a:cxn>
                <a:cxn ang="0">
                  <a:pos x="T6" y="T7"/>
                </a:cxn>
                <a:cxn ang="0">
                  <a:pos x="T8" y="T9"/>
                </a:cxn>
              </a:cxnLst>
              <a:rect l="0" t="0" r="r" b="b"/>
              <a:pathLst>
                <a:path w="214" h="1">
                  <a:moveTo>
                    <a:pt x="214" y="1"/>
                  </a:moveTo>
                  <a:lnTo>
                    <a:pt x="214" y="1"/>
                  </a:lnTo>
                  <a:lnTo>
                    <a:pt x="0" y="0"/>
                  </a:lnTo>
                  <a:lnTo>
                    <a:pt x="0" y="0"/>
                  </a:lnTo>
                  <a:lnTo>
                    <a:pt x="214" y="1"/>
                  </a:ln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1" name="Freeform 18"/>
            <p:cNvSpPr>
              <a:spLocks noEditPoints="1"/>
            </p:cNvSpPr>
            <p:nvPr/>
          </p:nvSpPr>
          <p:spPr bwMode="auto">
            <a:xfrm>
              <a:off x="8260501" y="3930318"/>
              <a:ext cx="554871" cy="1400077"/>
            </a:xfrm>
            <a:custGeom>
              <a:avLst/>
              <a:gdLst>
                <a:gd name="T0" fmla="*/ 1 w 144"/>
                <a:gd name="T1" fmla="*/ 362 h 362"/>
                <a:gd name="T2" fmla="*/ 1 w 144"/>
                <a:gd name="T3" fmla="*/ 362 h 362"/>
                <a:gd name="T4" fmla="*/ 1 w 144"/>
                <a:gd name="T5" fmla="*/ 362 h 362"/>
                <a:gd name="T6" fmla="*/ 0 w 144"/>
                <a:gd name="T7" fmla="*/ 362 h 362"/>
                <a:gd name="T8" fmla="*/ 0 w 144"/>
                <a:gd name="T9" fmla="*/ 362 h 362"/>
                <a:gd name="T10" fmla="*/ 0 w 144"/>
                <a:gd name="T11" fmla="*/ 362 h 362"/>
                <a:gd name="T12" fmla="*/ 73 w 144"/>
                <a:gd name="T13" fmla="*/ 342 h 362"/>
                <a:gd name="T14" fmla="*/ 23 w 144"/>
                <a:gd name="T15" fmla="*/ 360 h 362"/>
                <a:gd name="T16" fmla="*/ 73 w 144"/>
                <a:gd name="T17" fmla="*/ 342 h 362"/>
                <a:gd name="T18" fmla="*/ 69 w 144"/>
                <a:gd name="T19" fmla="*/ 0 h 362"/>
                <a:gd name="T20" fmla="*/ 133 w 144"/>
                <a:gd name="T21" fmla="*/ 164 h 362"/>
                <a:gd name="T22" fmla="*/ 144 w 144"/>
                <a:gd name="T23" fmla="*/ 219 h 362"/>
                <a:gd name="T24" fmla="*/ 133 w 144"/>
                <a:gd name="T25" fmla="*/ 164 h 362"/>
                <a:gd name="T26" fmla="*/ 69 w 144"/>
                <a:gd name="T27" fmla="*/ 0 h 362"/>
                <a:gd name="T28" fmla="*/ 69 w 144"/>
                <a:gd name="T29"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362">
                  <a:moveTo>
                    <a:pt x="1" y="362"/>
                  </a:moveTo>
                  <a:cubicBezTo>
                    <a:pt x="1" y="362"/>
                    <a:pt x="1" y="362"/>
                    <a:pt x="1" y="362"/>
                  </a:cubicBezTo>
                  <a:cubicBezTo>
                    <a:pt x="1" y="362"/>
                    <a:pt x="1" y="362"/>
                    <a:pt x="1" y="362"/>
                  </a:cubicBezTo>
                  <a:moveTo>
                    <a:pt x="0" y="362"/>
                  </a:moveTo>
                  <a:cubicBezTo>
                    <a:pt x="0" y="362"/>
                    <a:pt x="0" y="362"/>
                    <a:pt x="0" y="362"/>
                  </a:cubicBezTo>
                  <a:cubicBezTo>
                    <a:pt x="0" y="362"/>
                    <a:pt x="0" y="362"/>
                    <a:pt x="0" y="362"/>
                  </a:cubicBezTo>
                  <a:moveTo>
                    <a:pt x="73" y="342"/>
                  </a:moveTo>
                  <a:cubicBezTo>
                    <a:pt x="58" y="351"/>
                    <a:pt x="41" y="357"/>
                    <a:pt x="23" y="360"/>
                  </a:cubicBezTo>
                  <a:cubicBezTo>
                    <a:pt x="41" y="357"/>
                    <a:pt x="58" y="351"/>
                    <a:pt x="73" y="342"/>
                  </a:cubicBezTo>
                  <a:moveTo>
                    <a:pt x="69" y="0"/>
                  </a:moveTo>
                  <a:cubicBezTo>
                    <a:pt x="133" y="164"/>
                    <a:pt x="133" y="164"/>
                    <a:pt x="133" y="164"/>
                  </a:cubicBezTo>
                  <a:cubicBezTo>
                    <a:pt x="140" y="181"/>
                    <a:pt x="144" y="200"/>
                    <a:pt x="144" y="219"/>
                  </a:cubicBezTo>
                  <a:cubicBezTo>
                    <a:pt x="144" y="200"/>
                    <a:pt x="140" y="181"/>
                    <a:pt x="133" y="164"/>
                  </a:cubicBezTo>
                  <a:cubicBezTo>
                    <a:pt x="69" y="0"/>
                    <a:pt x="69" y="0"/>
                    <a:pt x="69" y="0"/>
                  </a:cubicBezTo>
                  <a:cubicBezTo>
                    <a:pt x="69" y="0"/>
                    <a:pt x="69" y="0"/>
                    <a:pt x="69" y="0"/>
                  </a:cubicBezTo>
                </a:path>
              </a:pathLst>
            </a:custGeom>
            <a:solidFill>
              <a:srgbClr val="1A8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2" name="Freeform 19"/>
            <p:cNvSpPr>
              <a:spLocks/>
            </p:cNvSpPr>
            <p:nvPr/>
          </p:nvSpPr>
          <p:spPr bwMode="auto">
            <a:xfrm>
              <a:off x="7976614" y="2543144"/>
              <a:ext cx="838758" cy="2787255"/>
            </a:xfrm>
            <a:custGeom>
              <a:avLst/>
              <a:gdLst>
                <a:gd name="T0" fmla="*/ 0 w 216"/>
                <a:gd name="T1" fmla="*/ 0 h 723"/>
                <a:gd name="T2" fmla="*/ 25 w 216"/>
                <a:gd name="T3" fmla="*/ 64 h 723"/>
                <a:gd name="T4" fmla="*/ 3 w 216"/>
                <a:gd name="T5" fmla="*/ 68 h 723"/>
                <a:gd name="T6" fmla="*/ 182 w 216"/>
                <a:gd name="T7" fmla="*/ 525 h 723"/>
                <a:gd name="T8" fmla="*/ 189 w 216"/>
                <a:gd name="T9" fmla="*/ 614 h 723"/>
                <a:gd name="T10" fmla="*/ 147 w 216"/>
                <a:gd name="T11" fmla="*/ 685 h 723"/>
                <a:gd name="T12" fmla="*/ 72 w 216"/>
                <a:gd name="T13" fmla="*/ 721 h 723"/>
                <a:gd name="T14" fmla="*/ 62 w 216"/>
                <a:gd name="T15" fmla="*/ 722 h 723"/>
                <a:gd name="T16" fmla="*/ 72 w 216"/>
                <a:gd name="T17" fmla="*/ 723 h 723"/>
                <a:gd name="T18" fmla="*/ 72 w 216"/>
                <a:gd name="T19" fmla="*/ 723 h 723"/>
                <a:gd name="T20" fmla="*/ 73 w 216"/>
                <a:gd name="T21" fmla="*/ 723 h 723"/>
                <a:gd name="T22" fmla="*/ 73 w 216"/>
                <a:gd name="T23" fmla="*/ 723 h 723"/>
                <a:gd name="T24" fmla="*/ 73 w 216"/>
                <a:gd name="T25" fmla="*/ 723 h 723"/>
                <a:gd name="T26" fmla="*/ 95 w 216"/>
                <a:gd name="T27" fmla="*/ 721 h 723"/>
                <a:gd name="T28" fmla="*/ 95 w 216"/>
                <a:gd name="T29" fmla="*/ 721 h 723"/>
                <a:gd name="T30" fmla="*/ 145 w 216"/>
                <a:gd name="T31" fmla="*/ 703 h 723"/>
                <a:gd name="T32" fmla="*/ 169 w 216"/>
                <a:gd name="T33" fmla="*/ 685 h 723"/>
                <a:gd name="T34" fmla="*/ 212 w 216"/>
                <a:gd name="T35" fmla="*/ 614 h 723"/>
                <a:gd name="T36" fmla="*/ 216 w 216"/>
                <a:gd name="T37" fmla="*/ 580 h 723"/>
                <a:gd name="T38" fmla="*/ 205 w 216"/>
                <a:gd name="T39" fmla="*/ 525 h 723"/>
                <a:gd name="T40" fmla="*/ 141 w 216"/>
                <a:gd name="T41" fmla="*/ 361 h 723"/>
                <a:gd name="T42" fmla="*/ 99 w 216"/>
                <a:gd name="T43" fmla="*/ 254 h 723"/>
                <a:gd name="T44" fmla="*/ 0 w 216"/>
                <a:gd name="T45" fmla="*/ 0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6" h="723">
                  <a:moveTo>
                    <a:pt x="0" y="0"/>
                  </a:moveTo>
                  <a:cubicBezTo>
                    <a:pt x="25" y="64"/>
                    <a:pt x="25" y="64"/>
                    <a:pt x="25" y="64"/>
                  </a:cubicBezTo>
                  <a:cubicBezTo>
                    <a:pt x="3" y="68"/>
                    <a:pt x="3" y="68"/>
                    <a:pt x="3" y="68"/>
                  </a:cubicBezTo>
                  <a:cubicBezTo>
                    <a:pt x="182" y="525"/>
                    <a:pt x="182" y="525"/>
                    <a:pt x="182" y="525"/>
                  </a:cubicBezTo>
                  <a:cubicBezTo>
                    <a:pt x="194" y="553"/>
                    <a:pt x="196" y="584"/>
                    <a:pt x="189" y="614"/>
                  </a:cubicBezTo>
                  <a:cubicBezTo>
                    <a:pt x="182" y="641"/>
                    <a:pt x="168" y="666"/>
                    <a:pt x="147" y="685"/>
                  </a:cubicBezTo>
                  <a:cubicBezTo>
                    <a:pt x="126" y="704"/>
                    <a:pt x="100" y="716"/>
                    <a:pt x="72" y="721"/>
                  </a:cubicBezTo>
                  <a:cubicBezTo>
                    <a:pt x="69" y="721"/>
                    <a:pt x="65" y="722"/>
                    <a:pt x="62" y="722"/>
                  </a:cubicBezTo>
                  <a:cubicBezTo>
                    <a:pt x="65" y="722"/>
                    <a:pt x="69" y="722"/>
                    <a:pt x="72" y="723"/>
                  </a:cubicBezTo>
                  <a:cubicBezTo>
                    <a:pt x="72" y="723"/>
                    <a:pt x="72" y="723"/>
                    <a:pt x="72" y="723"/>
                  </a:cubicBezTo>
                  <a:cubicBezTo>
                    <a:pt x="72" y="723"/>
                    <a:pt x="73" y="723"/>
                    <a:pt x="73" y="723"/>
                  </a:cubicBezTo>
                  <a:cubicBezTo>
                    <a:pt x="73" y="723"/>
                    <a:pt x="73" y="723"/>
                    <a:pt x="73" y="723"/>
                  </a:cubicBezTo>
                  <a:cubicBezTo>
                    <a:pt x="73" y="723"/>
                    <a:pt x="73" y="723"/>
                    <a:pt x="73" y="723"/>
                  </a:cubicBezTo>
                  <a:cubicBezTo>
                    <a:pt x="80" y="723"/>
                    <a:pt x="88" y="722"/>
                    <a:pt x="95" y="721"/>
                  </a:cubicBezTo>
                  <a:cubicBezTo>
                    <a:pt x="95" y="721"/>
                    <a:pt x="95" y="721"/>
                    <a:pt x="95" y="721"/>
                  </a:cubicBezTo>
                  <a:cubicBezTo>
                    <a:pt x="113" y="718"/>
                    <a:pt x="130" y="712"/>
                    <a:pt x="145" y="703"/>
                  </a:cubicBezTo>
                  <a:cubicBezTo>
                    <a:pt x="154" y="698"/>
                    <a:pt x="162" y="692"/>
                    <a:pt x="169" y="685"/>
                  </a:cubicBezTo>
                  <a:cubicBezTo>
                    <a:pt x="190" y="666"/>
                    <a:pt x="205" y="641"/>
                    <a:pt x="212" y="614"/>
                  </a:cubicBezTo>
                  <a:cubicBezTo>
                    <a:pt x="215" y="603"/>
                    <a:pt x="216" y="591"/>
                    <a:pt x="216" y="580"/>
                  </a:cubicBezTo>
                  <a:cubicBezTo>
                    <a:pt x="216" y="561"/>
                    <a:pt x="212" y="542"/>
                    <a:pt x="205" y="525"/>
                  </a:cubicBezTo>
                  <a:cubicBezTo>
                    <a:pt x="141" y="361"/>
                    <a:pt x="141" y="361"/>
                    <a:pt x="141" y="361"/>
                  </a:cubicBezTo>
                  <a:cubicBezTo>
                    <a:pt x="99" y="254"/>
                    <a:pt x="99" y="254"/>
                    <a:pt x="99" y="254"/>
                  </a:cubicBezTo>
                  <a:cubicBezTo>
                    <a:pt x="0" y="0"/>
                    <a:pt x="0" y="0"/>
                    <a:pt x="0" y="0"/>
                  </a:cubicBezTo>
                </a:path>
              </a:pathLst>
            </a:custGeom>
            <a:solidFill>
              <a:srgbClr val="1A31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3" name="Freeform 20"/>
            <p:cNvSpPr>
              <a:spLocks noEditPoints="1"/>
            </p:cNvSpPr>
            <p:nvPr/>
          </p:nvSpPr>
          <p:spPr bwMode="auto">
            <a:xfrm>
              <a:off x="3092464" y="2788319"/>
              <a:ext cx="741980" cy="2542080"/>
            </a:xfrm>
            <a:custGeom>
              <a:avLst/>
              <a:gdLst>
                <a:gd name="T0" fmla="*/ 143 w 191"/>
                <a:gd name="T1" fmla="*/ 659 h 659"/>
                <a:gd name="T2" fmla="*/ 143 w 191"/>
                <a:gd name="T3" fmla="*/ 659 h 659"/>
                <a:gd name="T4" fmla="*/ 143 w 191"/>
                <a:gd name="T5" fmla="*/ 659 h 659"/>
                <a:gd name="T6" fmla="*/ 144 w 191"/>
                <a:gd name="T7" fmla="*/ 659 h 659"/>
                <a:gd name="T8" fmla="*/ 144 w 191"/>
                <a:gd name="T9" fmla="*/ 659 h 659"/>
                <a:gd name="T10" fmla="*/ 144 w 191"/>
                <a:gd name="T11" fmla="*/ 659 h 659"/>
                <a:gd name="T12" fmla="*/ 71 w 191"/>
                <a:gd name="T13" fmla="*/ 639 h 659"/>
                <a:gd name="T14" fmla="*/ 121 w 191"/>
                <a:gd name="T15" fmla="*/ 657 h 659"/>
                <a:gd name="T16" fmla="*/ 71 w 191"/>
                <a:gd name="T17" fmla="*/ 639 h 659"/>
                <a:gd name="T18" fmla="*/ 191 w 191"/>
                <a:gd name="T19" fmla="*/ 0 h 659"/>
                <a:gd name="T20" fmla="*/ 11 w 191"/>
                <a:gd name="T21" fmla="*/ 461 h 659"/>
                <a:gd name="T22" fmla="*/ 0 w 191"/>
                <a:gd name="T23" fmla="*/ 516 h 659"/>
                <a:gd name="T24" fmla="*/ 11 w 191"/>
                <a:gd name="T25" fmla="*/ 461 h 659"/>
                <a:gd name="T26" fmla="*/ 191 w 191"/>
                <a:gd name="T27" fmla="*/ 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1" h="659">
                  <a:moveTo>
                    <a:pt x="143" y="659"/>
                  </a:moveTo>
                  <a:cubicBezTo>
                    <a:pt x="143" y="659"/>
                    <a:pt x="143" y="659"/>
                    <a:pt x="143" y="659"/>
                  </a:cubicBezTo>
                  <a:cubicBezTo>
                    <a:pt x="143" y="659"/>
                    <a:pt x="143" y="659"/>
                    <a:pt x="143" y="659"/>
                  </a:cubicBezTo>
                  <a:moveTo>
                    <a:pt x="144" y="659"/>
                  </a:moveTo>
                  <a:cubicBezTo>
                    <a:pt x="144" y="659"/>
                    <a:pt x="144" y="659"/>
                    <a:pt x="144" y="659"/>
                  </a:cubicBezTo>
                  <a:cubicBezTo>
                    <a:pt x="144" y="659"/>
                    <a:pt x="144" y="659"/>
                    <a:pt x="144" y="659"/>
                  </a:cubicBezTo>
                  <a:moveTo>
                    <a:pt x="71" y="639"/>
                  </a:moveTo>
                  <a:cubicBezTo>
                    <a:pt x="87" y="648"/>
                    <a:pt x="103" y="654"/>
                    <a:pt x="121" y="657"/>
                  </a:cubicBezTo>
                  <a:cubicBezTo>
                    <a:pt x="103" y="654"/>
                    <a:pt x="87" y="648"/>
                    <a:pt x="71" y="639"/>
                  </a:cubicBezTo>
                  <a:moveTo>
                    <a:pt x="191" y="0"/>
                  </a:moveTo>
                  <a:cubicBezTo>
                    <a:pt x="11" y="461"/>
                    <a:pt x="11" y="461"/>
                    <a:pt x="11" y="461"/>
                  </a:cubicBezTo>
                  <a:cubicBezTo>
                    <a:pt x="4" y="478"/>
                    <a:pt x="0" y="497"/>
                    <a:pt x="0" y="516"/>
                  </a:cubicBezTo>
                  <a:cubicBezTo>
                    <a:pt x="0" y="497"/>
                    <a:pt x="4" y="478"/>
                    <a:pt x="11" y="461"/>
                  </a:cubicBezTo>
                  <a:cubicBezTo>
                    <a:pt x="191" y="0"/>
                    <a:pt x="191" y="0"/>
                    <a:pt x="191" y="0"/>
                  </a:cubicBezTo>
                </a:path>
              </a:pathLst>
            </a:custGeom>
            <a:solidFill>
              <a:srgbClr val="1A8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4" name="Freeform 21"/>
            <p:cNvSpPr>
              <a:spLocks/>
            </p:cNvSpPr>
            <p:nvPr/>
          </p:nvSpPr>
          <p:spPr bwMode="auto">
            <a:xfrm>
              <a:off x="3092464" y="2788319"/>
              <a:ext cx="825854" cy="2542080"/>
            </a:xfrm>
            <a:custGeom>
              <a:avLst/>
              <a:gdLst>
                <a:gd name="T0" fmla="*/ 191 w 213"/>
                <a:gd name="T1" fmla="*/ 0 h 659"/>
                <a:gd name="T2" fmla="*/ 11 w 213"/>
                <a:gd name="T3" fmla="*/ 461 h 659"/>
                <a:gd name="T4" fmla="*/ 0 w 213"/>
                <a:gd name="T5" fmla="*/ 516 h 659"/>
                <a:gd name="T6" fmla="*/ 4 w 213"/>
                <a:gd name="T7" fmla="*/ 550 h 659"/>
                <a:gd name="T8" fmla="*/ 47 w 213"/>
                <a:gd name="T9" fmla="*/ 621 h 659"/>
                <a:gd name="T10" fmla="*/ 71 w 213"/>
                <a:gd name="T11" fmla="*/ 639 h 659"/>
                <a:gd name="T12" fmla="*/ 121 w 213"/>
                <a:gd name="T13" fmla="*/ 657 h 659"/>
                <a:gd name="T14" fmla="*/ 121 w 213"/>
                <a:gd name="T15" fmla="*/ 657 h 659"/>
                <a:gd name="T16" fmla="*/ 143 w 213"/>
                <a:gd name="T17" fmla="*/ 659 h 659"/>
                <a:gd name="T18" fmla="*/ 143 w 213"/>
                <a:gd name="T19" fmla="*/ 659 h 659"/>
                <a:gd name="T20" fmla="*/ 143 w 213"/>
                <a:gd name="T21" fmla="*/ 659 h 659"/>
                <a:gd name="T22" fmla="*/ 144 w 213"/>
                <a:gd name="T23" fmla="*/ 659 h 659"/>
                <a:gd name="T24" fmla="*/ 144 w 213"/>
                <a:gd name="T25" fmla="*/ 659 h 659"/>
                <a:gd name="T26" fmla="*/ 154 w 213"/>
                <a:gd name="T27" fmla="*/ 658 h 659"/>
                <a:gd name="T28" fmla="*/ 144 w 213"/>
                <a:gd name="T29" fmla="*/ 657 h 659"/>
                <a:gd name="T30" fmla="*/ 69 w 213"/>
                <a:gd name="T31" fmla="*/ 621 h 659"/>
                <a:gd name="T32" fmla="*/ 27 w 213"/>
                <a:gd name="T33" fmla="*/ 550 h 659"/>
                <a:gd name="T34" fmla="*/ 34 w 213"/>
                <a:gd name="T35" fmla="*/ 461 h 659"/>
                <a:gd name="T36" fmla="*/ 213 w 213"/>
                <a:gd name="T37" fmla="*/ 4 h 659"/>
                <a:gd name="T38" fmla="*/ 191 w 213"/>
                <a:gd name="T39" fmla="*/ 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659">
                  <a:moveTo>
                    <a:pt x="191" y="0"/>
                  </a:moveTo>
                  <a:cubicBezTo>
                    <a:pt x="11" y="461"/>
                    <a:pt x="11" y="461"/>
                    <a:pt x="11" y="461"/>
                  </a:cubicBezTo>
                  <a:cubicBezTo>
                    <a:pt x="4" y="478"/>
                    <a:pt x="0" y="497"/>
                    <a:pt x="0" y="516"/>
                  </a:cubicBezTo>
                  <a:cubicBezTo>
                    <a:pt x="0" y="527"/>
                    <a:pt x="2" y="539"/>
                    <a:pt x="4" y="550"/>
                  </a:cubicBezTo>
                  <a:cubicBezTo>
                    <a:pt x="11" y="577"/>
                    <a:pt x="26" y="602"/>
                    <a:pt x="47" y="621"/>
                  </a:cubicBezTo>
                  <a:cubicBezTo>
                    <a:pt x="54" y="628"/>
                    <a:pt x="63" y="634"/>
                    <a:pt x="71" y="639"/>
                  </a:cubicBezTo>
                  <a:cubicBezTo>
                    <a:pt x="87" y="648"/>
                    <a:pt x="103" y="654"/>
                    <a:pt x="121" y="657"/>
                  </a:cubicBezTo>
                  <a:cubicBezTo>
                    <a:pt x="121" y="657"/>
                    <a:pt x="121" y="657"/>
                    <a:pt x="121" y="657"/>
                  </a:cubicBezTo>
                  <a:cubicBezTo>
                    <a:pt x="128" y="658"/>
                    <a:pt x="136" y="659"/>
                    <a:pt x="143" y="659"/>
                  </a:cubicBezTo>
                  <a:cubicBezTo>
                    <a:pt x="143" y="659"/>
                    <a:pt x="143" y="659"/>
                    <a:pt x="143" y="659"/>
                  </a:cubicBezTo>
                  <a:cubicBezTo>
                    <a:pt x="143" y="659"/>
                    <a:pt x="143" y="659"/>
                    <a:pt x="143" y="659"/>
                  </a:cubicBezTo>
                  <a:cubicBezTo>
                    <a:pt x="144" y="659"/>
                    <a:pt x="144" y="659"/>
                    <a:pt x="144" y="659"/>
                  </a:cubicBezTo>
                  <a:cubicBezTo>
                    <a:pt x="144" y="659"/>
                    <a:pt x="144" y="659"/>
                    <a:pt x="144" y="659"/>
                  </a:cubicBezTo>
                  <a:cubicBezTo>
                    <a:pt x="147" y="658"/>
                    <a:pt x="151" y="658"/>
                    <a:pt x="154" y="658"/>
                  </a:cubicBezTo>
                  <a:cubicBezTo>
                    <a:pt x="151" y="658"/>
                    <a:pt x="147" y="657"/>
                    <a:pt x="144" y="657"/>
                  </a:cubicBezTo>
                  <a:cubicBezTo>
                    <a:pt x="116" y="652"/>
                    <a:pt x="90" y="640"/>
                    <a:pt x="69" y="621"/>
                  </a:cubicBezTo>
                  <a:cubicBezTo>
                    <a:pt x="49" y="602"/>
                    <a:pt x="34" y="577"/>
                    <a:pt x="27" y="550"/>
                  </a:cubicBezTo>
                  <a:cubicBezTo>
                    <a:pt x="20" y="520"/>
                    <a:pt x="22" y="489"/>
                    <a:pt x="34" y="461"/>
                  </a:cubicBezTo>
                  <a:cubicBezTo>
                    <a:pt x="213" y="4"/>
                    <a:pt x="213" y="4"/>
                    <a:pt x="213" y="4"/>
                  </a:cubicBezTo>
                  <a:cubicBezTo>
                    <a:pt x="191" y="0"/>
                    <a:pt x="191" y="0"/>
                    <a:pt x="191" y="0"/>
                  </a:cubicBezTo>
                </a:path>
              </a:pathLst>
            </a:custGeom>
            <a:solidFill>
              <a:srgbClr val="1A31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5" name="Freeform 22"/>
            <p:cNvSpPr>
              <a:spLocks/>
            </p:cNvSpPr>
            <p:nvPr/>
          </p:nvSpPr>
          <p:spPr bwMode="auto">
            <a:xfrm>
              <a:off x="5234523" y="3304478"/>
              <a:ext cx="1464602" cy="1845266"/>
            </a:xfrm>
            <a:custGeom>
              <a:avLst/>
              <a:gdLst>
                <a:gd name="T0" fmla="*/ 227 w 227"/>
                <a:gd name="T1" fmla="*/ 0 h 286"/>
                <a:gd name="T2" fmla="*/ 114 w 227"/>
                <a:gd name="T3" fmla="*/ 286 h 286"/>
                <a:gd name="T4" fmla="*/ 0 w 227"/>
                <a:gd name="T5" fmla="*/ 0 h 286"/>
                <a:gd name="T6" fmla="*/ 227 w 227"/>
                <a:gd name="T7" fmla="*/ 0 h 286"/>
              </a:gdLst>
              <a:ahLst/>
              <a:cxnLst>
                <a:cxn ang="0">
                  <a:pos x="T0" y="T1"/>
                </a:cxn>
                <a:cxn ang="0">
                  <a:pos x="T2" y="T3"/>
                </a:cxn>
                <a:cxn ang="0">
                  <a:pos x="T4" y="T5"/>
                </a:cxn>
                <a:cxn ang="0">
                  <a:pos x="T6" y="T7"/>
                </a:cxn>
              </a:cxnLst>
              <a:rect l="0" t="0" r="r" b="b"/>
              <a:pathLst>
                <a:path w="227" h="286">
                  <a:moveTo>
                    <a:pt x="227" y="0"/>
                  </a:moveTo>
                  <a:lnTo>
                    <a:pt x="114" y="286"/>
                  </a:lnTo>
                  <a:lnTo>
                    <a:pt x="0" y="0"/>
                  </a:lnTo>
                  <a:lnTo>
                    <a:pt x="2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6" name="Freeform 23"/>
            <p:cNvSpPr>
              <a:spLocks/>
            </p:cNvSpPr>
            <p:nvPr/>
          </p:nvSpPr>
          <p:spPr bwMode="auto">
            <a:xfrm>
              <a:off x="5234523" y="3304478"/>
              <a:ext cx="1464602" cy="1845266"/>
            </a:xfrm>
            <a:custGeom>
              <a:avLst/>
              <a:gdLst>
                <a:gd name="T0" fmla="*/ 227 w 227"/>
                <a:gd name="T1" fmla="*/ 0 h 286"/>
                <a:gd name="T2" fmla="*/ 114 w 227"/>
                <a:gd name="T3" fmla="*/ 286 h 286"/>
                <a:gd name="T4" fmla="*/ 0 w 227"/>
                <a:gd name="T5" fmla="*/ 0 h 286"/>
                <a:gd name="T6" fmla="*/ 227 w 227"/>
                <a:gd name="T7" fmla="*/ 0 h 286"/>
              </a:gdLst>
              <a:ahLst/>
              <a:cxnLst>
                <a:cxn ang="0">
                  <a:pos x="T0" y="T1"/>
                </a:cxn>
                <a:cxn ang="0">
                  <a:pos x="T2" y="T3"/>
                </a:cxn>
                <a:cxn ang="0">
                  <a:pos x="T4" y="T5"/>
                </a:cxn>
                <a:cxn ang="0">
                  <a:pos x="T6" y="T7"/>
                </a:cxn>
              </a:cxnLst>
              <a:rect l="0" t="0" r="r" b="b"/>
              <a:pathLst>
                <a:path w="227" h="286">
                  <a:moveTo>
                    <a:pt x="227" y="0"/>
                  </a:moveTo>
                  <a:lnTo>
                    <a:pt x="114" y="286"/>
                  </a:lnTo>
                  <a:lnTo>
                    <a:pt x="0" y="0"/>
                  </a:lnTo>
                  <a:lnTo>
                    <a:pt x="2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7" name="Freeform 24"/>
            <p:cNvSpPr>
              <a:spLocks/>
            </p:cNvSpPr>
            <p:nvPr/>
          </p:nvSpPr>
          <p:spPr bwMode="auto">
            <a:xfrm>
              <a:off x="5737385" y="3788371"/>
              <a:ext cx="459896" cy="1305730"/>
            </a:xfrm>
            <a:custGeom>
              <a:avLst/>
              <a:gdLst>
                <a:gd name="T0" fmla="*/ 46 w 123"/>
                <a:gd name="T1" fmla="*/ 0 h 291"/>
                <a:gd name="T2" fmla="*/ 0 w 123"/>
                <a:gd name="T3" fmla="*/ 256 h 291"/>
                <a:gd name="T4" fmla="*/ 62 w 123"/>
                <a:gd name="T5" fmla="*/ 291 h 291"/>
                <a:gd name="T6" fmla="*/ 123 w 123"/>
                <a:gd name="T7" fmla="*/ 256 h 291"/>
                <a:gd name="T8" fmla="*/ 77 w 123"/>
                <a:gd name="T9" fmla="*/ 0 h 291"/>
                <a:gd name="T10" fmla="*/ 46 w 123"/>
                <a:gd name="T11" fmla="*/ 0 h 291"/>
                <a:gd name="connsiteX0" fmla="*/ 3740 w 10000"/>
                <a:gd name="connsiteY0" fmla="*/ 0 h 8797"/>
                <a:gd name="connsiteX1" fmla="*/ 0 w 10000"/>
                <a:gd name="connsiteY1" fmla="*/ 8797 h 8797"/>
                <a:gd name="connsiteX2" fmla="*/ 5250 w 10000"/>
                <a:gd name="connsiteY2" fmla="*/ 6672 h 8797"/>
                <a:gd name="connsiteX3" fmla="*/ 10000 w 10000"/>
                <a:gd name="connsiteY3" fmla="*/ 8797 h 8797"/>
                <a:gd name="connsiteX4" fmla="*/ 6260 w 10000"/>
                <a:gd name="connsiteY4" fmla="*/ 0 h 8797"/>
                <a:gd name="connsiteX5" fmla="*/ 3740 w 10000"/>
                <a:gd name="connsiteY5" fmla="*/ 0 h 8797"/>
                <a:gd name="connsiteX0" fmla="*/ 3740 w 7561"/>
                <a:gd name="connsiteY0" fmla="*/ 0 h 10000"/>
                <a:gd name="connsiteX1" fmla="*/ 0 w 7561"/>
                <a:gd name="connsiteY1" fmla="*/ 10000 h 10000"/>
                <a:gd name="connsiteX2" fmla="*/ 5250 w 7561"/>
                <a:gd name="connsiteY2" fmla="*/ 7584 h 10000"/>
                <a:gd name="connsiteX3" fmla="*/ 7561 w 7561"/>
                <a:gd name="connsiteY3" fmla="*/ 4710 h 10000"/>
                <a:gd name="connsiteX4" fmla="*/ 6260 w 7561"/>
                <a:gd name="connsiteY4" fmla="*/ 0 h 10000"/>
                <a:gd name="connsiteX5" fmla="*/ 3740 w 7561"/>
                <a:gd name="connsiteY5" fmla="*/ 0 h 10000"/>
                <a:gd name="connsiteX0" fmla="*/ 2089 w 7143"/>
                <a:gd name="connsiteY0" fmla="*/ 0 h 7584"/>
                <a:gd name="connsiteX1" fmla="*/ 0 w 7143"/>
                <a:gd name="connsiteY1" fmla="*/ 4576 h 7584"/>
                <a:gd name="connsiteX2" fmla="*/ 4087 w 7143"/>
                <a:gd name="connsiteY2" fmla="*/ 7584 h 7584"/>
                <a:gd name="connsiteX3" fmla="*/ 7143 w 7143"/>
                <a:gd name="connsiteY3" fmla="*/ 4710 h 7584"/>
                <a:gd name="connsiteX4" fmla="*/ 5422 w 7143"/>
                <a:gd name="connsiteY4" fmla="*/ 0 h 7584"/>
                <a:gd name="connsiteX5" fmla="*/ 2089 w 7143"/>
                <a:gd name="connsiteY5" fmla="*/ 0 h 7584"/>
                <a:gd name="connsiteX0" fmla="*/ 3020 w 10095"/>
                <a:gd name="connsiteY0" fmla="*/ 0 h 10000"/>
                <a:gd name="connsiteX1" fmla="*/ 0 w 10095"/>
                <a:gd name="connsiteY1" fmla="*/ 5915 h 10000"/>
                <a:gd name="connsiteX2" fmla="*/ 5817 w 10095"/>
                <a:gd name="connsiteY2" fmla="*/ 10000 h 10000"/>
                <a:gd name="connsiteX3" fmla="*/ 10095 w 10095"/>
                <a:gd name="connsiteY3" fmla="*/ 6210 h 10000"/>
                <a:gd name="connsiteX4" fmla="*/ 7686 w 10095"/>
                <a:gd name="connsiteY4" fmla="*/ 0 h 10000"/>
                <a:gd name="connsiteX5" fmla="*/ 3020 w 10095"/>
                <a:gd name="connsiteY5" fmla="*/ 0 h 10000"/>
                <a:gd name="connsiteX0" fmla="*/ 3020 w 10730"/>
                <a:gd name="connsiteY0" fmla="*/ 0 h 10000"/>
                <a:gd name="connsiteX1" fmla="*/ 0 w 10730"/>
                <a:gd name="connsiteY1" fmla="*/ 5915 h 10000"/>
                <a:gd name="connsiteX2" fmla="*/ 5817 w 10730"/>
                <a:gd name="connsiteY2" fmla="*/ 10000 h 10000"/>
                <a:gd name="connsiteX3" fmla="*/ 10730 w 10730"/>
                <a:gd name="connsiteY3" fmla="*/ 6047 h 10000"/>
                <a:gd name="connsiteX4" fmla="*/ 7686 w 10730"/>
                <a:gd name="connsiteY4" fmla="*/ 0 h 10000"/>
                <a:gd name="connsiteX5" fmla="*/ 3020 w 10730"/>
                <a:gd name="connsiteY5" fmla="*/ 0 h 10000"/>
                <a:gd name="connsiteX0" fmla="*/ 3020 w 10730"/>
                <a:gd name="connsiteY0" fmla="*/ 0 h 10424"/>
                <a:gd name="connsiteX1" fmla="*/ 0 w 10730"/>
                <a:gd name="connsiteY1" fmla="*/ 5915 h 10424"/>
                <a:gd name="connsiteX2" fmla="*/ 5500 w 10730"/>
                <a:gd name="connsiteY2" fmla="*/ 10424 h 10424"/>
                <a:gd name="connsiteX3" fmla="*/ 10730 w 10730"/>
                <a:gd name="connsiteY3" fmla="*/ 6047 h 10424"/>
                <a:gd name="connsiteX4" fmla="*/ 7686 w 10730"/>
                <a:gd name="connsiteY4" fmla="*/ 0 h 10424"/>
                <a:gd name="connsiteX5" fmla="*/ 3020 w 10730"/>
                <a:gd name="connsiteY5" fmla="*/ 0 h 1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30" h="10424">
                  <a:moveTo>
                    <a:pt x="3020" y="0"/>
                  </a:moveTo>
                  <a:lnTo>
                    <a:pt x="0" y="5915"/>
                  </a:lnTo>
                  <a:lnTo>
                    <a:pt x="5500" y="10424"/>
                  </a:lnTo>
                  <a:lnTo>
                    <a:pt x="10730" y="6047"/>
                  </a:lnTo>
                  <a:lnTo>
                    <a:pt x="7686" y="0"/>
                  </a:lnTo>
                  <a:lnTo>
                    <a:pt x="302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8" name="Freeform 25"/>
            <p:cNvSpPr>
              <a:spLocks/>
            </p:cNvSpPr>
            <p:nvPr/>
          </p:nvSpPr>
          <p:spPr bwMode="auto">
            <a:xfrm>
              <a:off x="5570026" y="3788374"/>
              <a:ext cx="793596" cy="1877524"/>
            </a:xfrm>
            <a:custGeom>
              <a:avLst/>
              <a:gdLst>
                <a:gd name="T0" fmla="*/ 46 w 123"/>
                <a:gd name="T1" fmla="*/ 0 h 291"/>
                <a:gd name="T2" fmla="*/ 0 w 123"/>
                <a:gd name="T3" fmla="*/ 256 h 291"/>
                <a:gd name="T4" fmla="*/ 62 w 123"/>
                <a:gd name="T5" fmla="*/ 291 h 291"/>
                <a:gd name="T6" fmla="*/ 123 w 123"/>
                <a:gd name="T7" fmla="*/ 256 h 291"/>
                <a:gd name="T8" fmla="*/ 77 w 123"/>
                <a:gd name="T9" fmla="*/ 0 h 291"/>
                <a:gd name="T10" fmla="*/ 46 w 123"/>
                <a:gd name="T11" fmla="*/ 0 h 291"/>
              </a:gdLst>
              <a:ahLst/>
              <a:cxnLst>
                <a:cxn ang="0">
                  <a:pos x="T0" y="T1"/>
                </a:cxn>
                <a:cxn ang="0">
                  <a:pos x="T2" y="T3"/>
                </a:cxn>
                <a:cxn ang="0">
                  <a:pos x="T4" y="T5"/>
                </a:cxn>
                <a:cxn ang="0">
                  <a:pos x="T6" y="T7"/>
                </a:cxn>
                <a:cxn ang="0">
                  <a:pos x="T8" y="T9"/>
                </a:cxn>
                <a:cxn ang="0">
                  <a:pos x="T10" y="T11"/>
                </a:cxn>
              </a:cxnLst>
              <a:rect l="0" t="0" r="r" b="b"/>
              <a:pathLst>
                <a:path w="123" h="291">
                  <a:moveTo>
                    <a:pt x="46" y="0"/>
                  </a:moveTo>
                  <a:lnTo>
                    <a:pt x="0" y="256"/>
                  </a:lnTo>
                  <a:lnTo>
                    <a:pt x="62" y="291"/>
                  </a:lnTo>
                  <a:lnTo>
                    <a:pt x="123" y="256"/>
                  </a:lnTo>
                  <a:lnTo>
                    <a:pt x="77"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9" name="Rectangle 26"/>
            <p:cNvSpPr>
              <a:spLocks noChangeArrowheads="1"/>
            </p:cNvSpPr>
            <p:nvPr/>
          </p:nvSpPr>
          <p:spPr bwMode="auto">
            <a:xfrm>
              <a:off x="5866817" y="3452871"/>
              <a:ext cx="200014" cy="33550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0" name="Rectangle 27"/>
            <p:cNvSpPr>
              <a:spLocks noChangeArrowheads="1"/>
            </p:cNvSpPr>
            <p:nvPr/>
          </p:nvSpPr>
          <p:spPr bwMode="auto">
            <a:xfrm>
              <a:off x="5866817" y="3452871"/>
              <a:ext cx="200014" cy="33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1" name="Rectangle 28"/>
            <p:cNvSpPr>
              <a:spLocks noChangeArrowheads="1"/>
            </p:cNvSpPr>
            <p:nvPr/>
          </p:nvSpPr>
          <p:spPr bwMode="auto">
            <a:xfrm>
              <a:off x="5970049" y="3452871"/>
              <a:ext cx="6454" cy="6450"/>
            </a:xfrm>
            <a:prstGeom prst="rect">
              <a:avLst/>
            </a:prstGeom>
            <a:solidFill>
              <a:srgbClr val="0012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2" name="Freeform 29"/>
            <p:cNvSpPr>
              <a:spLocks/>
            </p:cNvSpPr>
            <p:nvPr/>
          </p:nvSpPr>
          <p:spPr bwMode="auto">
            <a:xfrm>
              <a:off x="5970049" y="3452871"/>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3" name="Freeform 30"/>
            <p:cNvSpPr>
              <a:spLocks noEditPoints="1"/>
            </p:cNvSpPr>
            <p:nvPr/>
          </p:nvSpPr>
          <p:spPr bwMode="auto">
            <a:xfrm>
              <a:off x="5860363" y="3452871"/>
              <a:ext cx="245175" cy="206463"/>
            </a:xfrm>
            <a:custGeom>
              <a:avLst/>
              <a:gdLst>
                <a:gd name="T0" fmla="*/ 1 w 62"/>
                <a:gd name="T1" fmla="*/ 40 h 54"/>
                <a:gd name="T2" fmla="*/ 0 w 62"/>
                <a:gd name="T3" fmla="*/ 42 h 54"/>
                <a:gd name="T4" fmla="*/ 1 w 62"/>
                <a:gd name="T5" fmla="*/ 41 h 54"/>
                <a:gd name="T6" fmla="*/ 1 w 62"/>
                <a:gd name="T7" fmla="*/ 40 h 54"/>
                <a:gd name="T8" fmla="*/ 53 w 62"/>
                <a:gd name="T9" fmla="*/ 38 h 54"/>
                <a:gd name="T10" fmla="*/ 53 w 62"/>
                <a:gd name="T11" fmla="*/ 49 h 54"/>
                <a:gd name="T12" fmla="*/ 62 w 62"/>
                <a:gd name="T13" fmla="*/ 54 h 54"/>
                <a:gd name="T14" fmla="*/ 53 w 62"/>
                <a:gd name="T15" fmla="*/ 38 h 54"/>
                <a:gd name="T16" fmla="*/ 27 w 62"/>
                <a:gd name="T17" fmla="*/ 0 h 54"/>
                <a:gd name="T18" fmla="*/ 26 w 62"/>
                <a:gd name="T19" fmla="*/ 1 h 54"/>
                <a:gd name="T20" fmla="*/ 28 w 62"/>
                <a:gd name="T21" fmla="*/ 1 h 54"/>
                <a:gd name="T22" fmla="*/ 27 w 62"/>
                <a:gd name="T23" fmla="*/ 0 h 54"/>
                <a:gd name="T24" fmla="*/ 27 w 62"/>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54">
                  <a:moveTo>
                    <a:pt x="1" y="40"/>
                  </a:moveTo>
                  <a:cubicBezTo>
                    <a:pt x="0" y="42"/>
                    <a:pt x="0" y="42"/>
                    <a:pt x="0" y="42"/>
                  </a:cubicBezTo>
                  <a:cubicBezTo>
                    <a:pt x="0" y="42"/>
                    <a:pt x="1" y="41"/>
                    <a:pt x="1" y="41"/>
                  </a:cubicBezTo>
                  <a:cubicBezTo>
                    <a:pt x="1" y="40"/>
                    <a:pt x="1" y="40"/>
                    <a:pt x="1" y="40"/>
                  </a:cubicBezTo>
                  <a:moveTo>
                    <a:pt x="53" y="38"/>
                  </a:moveTo>
                  <a:cubicBezTo>
                    <a:pt x="53" y="49"/>
                    <a:pt x="53" y="49"/>
                    <a:pt x="53" y="49"/>
                  </a:cubicBezTo>
                  <a:cubicBezTo>
                    <a:pt x="56" y="51"/>
                    <a:pt x="59" y="52"/>
                    <a:pt x="62" y="54"/>
                  </a:cubicBezTo>
                  <a:cubicBezTo>
                    <a:pt x="53" y="38"/>
                    <a:pt x="53" y="38"/>
                    <a:pt x="53" y="38"/>
                  </a:cubicBezTo>
                  <a:moveTo>
                    <a:pt x="27" y="0"/>
                  </a:moveTo>
                  <a:cubicBezTo>
                    <a:pt x="26" y="1"/>
                    <a:pt x="26" y="1"/>
                    <a:pt x="26" y="1"/>
                  </a:cubicBezTo>
                  <a:cubicBezTo>
                    <a:pt x="28" y="1"/>
                    <a:pt x="28" y="1"/>
                    <a:pt x="28" y="1"/>
                  </a:cubicBezTo>
                  <a:cubicBezTo>
                    <a:pt x="27" y="0"/>
                    <a:pt x="27" y="0"/>
                    <a:pt x="27" y="0"/>
                  </a:cubicBezTo>
                  <a:cubicBezTo>
                    <a:pt x="27" y="0"/>
                    <a:pt x="27" y="0"/>
                    <a:pt x="2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4" name="Freeform 31"/>
            <p:cNvSpPr>
              <a:spLocks/>
            </p:cNvSpPr>
            <p:nvPr/>
          </p:nvSpPr>
          <p:spPr bwMode="auto">
            <a:xfrm>
              <a:off x="5866817" y="3452871"/>
              <a:ext cx="200014" cy="187105"/>
            </a:xfrm>
            <a:custGeom>
              <a:avLst/>
              <a:gdLst>
                <a:gd name="T0" fmla="*/ 27 w 52"/>
                <a:gd name="T1" fmla="*/ 0 h 48"/>
                <a:gd name="T2" fmla="*/ 25 w 52"/>
                <a:gd name="T3" fmla="*/ 0 h 48"/>
                <a:gd name="T4" fmla="*/ 13 w 52"/>
                <a:gd name="T5" fmla="*/ 16 h 48"/>
                <a:gd name="T6" fmla="*/ 0 w 52"/>
                <a:gd name="T7" fmla="*/ 39 h 48"/>
                <a:gd name="T8" fmla="*/ 0 w 52"/>
                <a:gd name="T9" fmla="*/ 40 h 48"/>
                <a:gd name="T10" fmla="*/ 11 w 52"/>
                <a:gd name="T11" fmla="*/ 40 h 48"/>
                <a:gd name="T12" fmla="*/ 52 w 52"/>
                <a:gd name="T13" fmla="*/ 48 h 48"/>
                <a:gd name="T14" fmla="*/ 52 w 52"/>
                <a:gd name="T15" fmla="*/ 37 h 48"/>
                <a:gd name="T16" fmla="*/ 41 w 52"/>
                <a:gd name="T17" fmla="*/ 18 h 48"/>
                <a:gd name="T18" fmla="*/ 27 w 52"/>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48">
                  <a:moveTo>
                    <a:pt x="27" y="0"/>
                  </a:moveTo>
                  <a:cubicBezTo>
                    <a:pt x="25" y="0"/>
                    <a:pt x="25" y="0"/>
                    <a:pt x="25" y="0"/>
                  </a:cubicBezTo>
                  <a:cubicBezTo>
                    <a:pt x="13" y="16"/>
                    <a:pt x="13" y="16"/>
                    <a:pt x="13" y="16"/>
                  </a:cubicBezTo>
                  <a:cubicBezTo>
                    <a:pt x="0" y="39"/>
                    <a:pt x="0" y="39"/>
                    <a:pt x="0" y="39"/>
                  </a:cubicBezTo>
                  <a:cubicBezTo>
                    <a:pt x="0" y="40"/>
                    <a:pt x="0" y="40"/>
                    <a:pt x="0" y="40"/>
                  </a:cubicBezTo>
                  <a:cubicBezTo>
                    <a:pt x="3" y="40"/>
                    <a:pt x="7" y="40"/>
                    <a:pt x="11" y="40"/>
                  </a:cubicBezTo>
                  <a:cubicBezTo>
                    <a:pt x="22" y="40"/>
                    <a:pt x="37" y="42"/>
                    <a:pt x="52" y="48"/>
                  </a:cubicBezTo>
                  <a:cubicBezTo>
                    <a:pt x="52" y="37"/>
                    <a:pt x="52" y="37"/>
                    <a:pt x="52" y="37"/>
                  </a:cubicBezTo>
                  <a:cubicBezTo>
                    <a:pt x="41" y="18"/>
                    <a:pt x="41" y="18"/>
                    <a:pt x="41" y="18"/>
                  </a:cubicBezTo>
                  <a:cubicBezTo>
                    <a:pt x="27" y="0"/>
                    <a:pt x="27" y="0"/>
                    <a:pt x="27" y="0"/>
                  </a:cubicBezTo>
                </a:path>
              </a:pathLst>
            </a:custGeom>
            <a:solidFill>
              <a:srgbClr val="0054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5" name="Freeform 32"/>
            <p:cNvSpPr>
              <a:spLocks noEditPoints="1"/>
            </p:cNvSpPr>
            <p:nvPr/>
          </p:nvSpPr>
          <p:spPr bwMode="auto">
            <a:xfrm>
              <a:off x="5666804" y="4394860"/>
              <a:ext cx="600037" cy="161297"/>
            </a:xfrm>
            <a:custGeom>
              <a:avLst/>
              <a:gdLst>
                <a:gd name="T0" fmla="*/ 0 w 93"/>
                <a:gd name="T1" fmla="*/ 0 h 25"/>
                <a:gd name="T2" fmla="*/ 9 w 93"/>
                <a:gd name="T3" fmla="*/ 25 h 25"/>
                <a:gd name="T4" fmla="*/ 11 w 93"/>
                <a:gd name="T5" fmla="*/ 19 h 25"/>
                <a:gd name="T6" fmla="*/ 0 w 93"/>
                <a:gd name="T7" fmla="*/ 0 h 25"/>
                <a:gd name="T8" fmla="*/ 93 w 93"/>
                <a:gd name="T9" fmla="*/ 0 h 25"/>
                <a:gd name="T10" fmla="*/ 82 w 93"/>
                <a:gd name="T11" fmla="*/ 19 h 25"/>
                <a:gd name="T12" fmla="*/ 83 w 93"/>
                <a:gd name="T13" fmla="*/ 25 h 25"/>
                <a:gd name="T14" fmla="*/ 93 w 93"/>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5">
                  <a:moveTo>
                    <a:pt x="0" y="0"/>
                  </a:moveTo>
                  <a:lnTo>
                    <a:pt x="9" y="25"/>
                  </a:lnTo>
                  <a:lnTo>
                    <a:pt x="11" y="19"/>
                  </a:lnTo>
                  <a:lnTo>
                    <a:pt x="0" y="0"/>
                  </a:lnTo>
                  <a:close/>
                  <a:moveTo>
                    <a:pt x="93" y="0"/>
                  </a:moveTo>
                  <a:lnTo>
                    <a:pt x="82" y="19"/>
                  </a:lnTo>
                  <a:lnTo>
                    <a:pt x="83" y="25"/>
                  </a:lnTo>
                  <a:lnTo>
                    <a:pt x="93"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6" name="Freeform 33"/>
            <p:cNvSpPr>
              <a:spLocks noEditPoints="1"/>
            </p:cNvSpPr>
            <p:nvPr/>
          </p:nvSpPr>
          <p:spPr bwMode="auto">
            <a:xfrm>
              <a:off x="5666804" y="4394860"/>
              <a:ext cx="600037" cy="161297"/>
            </a:xfrm>
            <a:custGeom>
              <a:avLst/>
              <a:gdLst>
                <a:gd name="T0" fmla="*/ 0 w 93"/>
                <a:gd name="T1" fmla="*/ 0 h 25"/>
                <a:gd name="T2" fmla="*/ 9 w 93"/>
                <a:gd name="T3" fmla="*/ 25 h 25"/>
                <a:gd name="T4" fmla="*/ 11 w 93"/>
                <a:gd name="T5" fmla="*/ 19 h 25"/>
                <a:gd name="T6" fmla="*/ 0 w 93"/>
                <a:gd name="T7" fmla="*/ 0 h 25"/>
                <a:gd name="T8" fmla="*/ 93 w 93"/>
                <a:gd name="T9" fmla="*/ 0 h 25"/>
                <a:gd name="T10" fmla="*/ 82 w 93"/>
                <a:gd name="T11" fmla="*/ 19 h 25"/>
                <a:gd name="T12" fmla="*/ 83 w 93"/>
                <a:gd name="T13" fmla="*/ 25 h 25"/>
                <a:gd name="T14" fmla="*/ 93 w 93"/>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5">
                  <a:moveTo>
                    <a:pt x="0" y="0"/>
                  </a:moveTo>
                  <a:lnTo>
                    <a:pt x="9" y="25"/>
                  </a:lnTo>
                  <a:lnTo>
                    <a:pt x="11" y="19"/>
                  </a:lnTo>
                  <a:lnTo>
                    <a:pt x="0" y="0"/>
                  </a:lnTo>
                  <a:moveTo>
                    <a:pt x="93" y="0"/>
                  </a:moveTo>
                  <a:lnTo>
                    <a:pt x="82" y="19"/>
                  </a:lnTo>
                  <a:lnTo>
                    <a:pt x="83" y="25"/>
                  </a:lnTo>
                  <a:lnTo>
                    <a:pt x="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7" name="Freeform 34"/>
            <p:cNvSpPr>
              <a:spLocks/>
            </p:cNvSpPr>
            <p:nvPr/>
          </p:nvSpPr>
          <p:spPr bwMode="auto">
            <a:xfrm>
              <a:off x="5724874" y="4517450"/>
              <a:ext cx="477447" cy="632294"/>
            </a:xfrm>
            <a:custGeom>
              <a:avLst/>
              <a:gdLst>
                <a:gd name="T0" fmla="*/ 2 w 74"/>
                <a:gd name="T1" fmla="*/ 0 h 98"/>
                <a:gd name="T2" fmla="*/ 0 w 74"/>
                <a:gd name="T3" fmla="*/ 6 h 98"/>
                <a:gd name="T4" fmla="*/ 38 w 74"/>
                <a:gd name="T5" fmla="*/ 98 h 98"/>
                <a:gd name="T6" fmla="*/ 74 w 74"/>
                <a:gd name="T7" fmla="*/ 6 h 98"/>
                <a:gd name="T8" fmla="*/ 73 w 74"/>
                <a:gd name="T9" fmla="*/ 0 h 98"/>
                <a:gd name="T10" fmla="*/ 38 w 74"/>
                <a:gd name="T11" fmla="*/ 62 h 98"/>
                <a:gd name="T12" fmla="*/ 2 w 74"/>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74" h="98">
                  <a:moveTo>
                    <a:pt x="2" y="0"/>
                  </a:moveTo>
                  <a:lnTo>
                    <a:pt x="0" y="6"/>
                  </a:lnTo>
                  <a:lnTo>
                    <a:pt x="38" y="98"/>
                  </a:lnTo>
                  <a:lnTo>
                    <a:pt x="74" y="6"/>
                  </a:lnTo>
                  <a:lnTo>
                    <a:pt x="73" y="0"/>
                  </a:lnTo>
                  <a:lnTo>
                    <a:pt x="38" y="62"/>
                  </a:lnTo>
                  <a:lnTo>
                    <a:pt x="2" y="0"/>
                  </a:lnTo>
                  <a:close/>
                </a:path>
              </a:pathLst>
            </a:custGeom>
            <a:solidFill>
              <a:srgbClr val="0060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8" name="Freeform 35"/>
            <p:cNvSpPr>
              <a:spLocks/>
            </p:cNvSpPr>
            <p:nvPr/>
          </p:nvSpPr>
          <p:spPr bwMode="auto">
            <a:xfrm>
              <a:off x="5724874" y="4517450"/>
              <a:ext cx="477447" cy="632294"/>
            </a:xfrm>
            <a:custGeom>
              <a:avLst/>
              <a:gdLst>
                <a:gd name="T0" fmla="*/ 2 w 74"/>
                <a:gd name="T1" fmla="*/ 0 h 98"/>
                <a:gd name="T2" fmla="*/ 0 w 74"/>
                <a:gd name="T3" fmla="*/ 6 h 98"/>
                <a:gd name="T4" fmla="*/ 38 w 74"/>
                <a:gd name="T5" fmla="*/ 98 h 98"/>
                <a:gd name="T6" fmla="*/ 74 w 74"/>
                <a:gd name="T7" fmla="*/ 6 h 98"/>
                <a:gd name="T8" fmla="*/ 73 w 74"/>
                <a:gd name="T9" fmla="*/ 0 h 98"/>
                <a:gd name="T10" fmla="*/ 38 w 74"/>
                <a:gd name="T11" fmla="*/ 62 h 98"/>
                <a:gd name="T12" fmla="*/ 2 w 74"/>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74" h="98">
                  <a:moveTo>
                    <a:pt x="2" y="0"/>
                  </a:moveTo>
                  <a:lnTo>
                    <a:pt x="0" y="6"/>
                  </a:lnTo>
                  <a:lnTo>
                    <a:pt x="38" y="98"/>
                  </a:lnTo>
                  <a:lnTo>
                    <a:pt x="74" y="6"/>
                  </a:lnTo>
                  <a:lnTo>
                    <a:pt x="73" y="0"/>
                  </a:lnTo>
                  <a:lnTo>
                    <a:pt x="38" y="6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9" name="Freeform 36"/>
            <p:cNvSpPr>
              <a:spLocks/>
            </p:cNvSpPr>
            <p:nvPr/>
          </p:nvSpPr>
          <p:spPr bwMode="auto">
            <a:xfrm>
              <a:off x="5408724" y="3472229"/>
              <a:ext cx="458093" cy="374215"/>
            </a:xfrm>
            <a:custGeom>
              <a:avLst/>
              <a:gdLst>
                <a:gd name="T0" fmla="*/ 0 w 118"/>
                <a:gd name="T1" fmla="*/ 0 h 98"/>
                <a:gd name="T2" fmla="*/ 83 w 118"/>
                <a:gd name="T3" fmla="*/ 98 h 98"/>
                <a:gd name="T4" fmla="*/ 117 w 118"/>
                <a:gd name="T5" fmla="*/ 37 h 98"/>
                <a:gd name="T6" fmla="*/ 111 w 118"/>
                <a:gd name="T7" fmla="*/ 38 h 98"/>
                <a:gd name="T8" fmla="*/ 118 w 118"/>
                <a:gd name="T9" fmla="*/ 29 h 98"/>
                <a:gd name="T10" fmla="*/ 118 w 118"/>
                <a:gd name="T11" fmla="*/ 11 h 98"/>
                <a:gd name="T12" fmla="*/ 0 w 11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18" h="98">
                  <a:moveTo>
                    <a:pt x="0" y="0"/>
                  </a:moveTo>
                  <a:cubicBezTo>
                    <a:pt x="83" y="98"/>
                    <a:pt x="83" y="98"/>
                    <a:pt x="83" y="98"/>
                  </a:cubicBezTo>
                  <a:cubicBezTo>
                    <a:pt x="117" y="37"/>
                    <a:pt x="117" y="37"/>
                    <a:pt x="117" y="37"/>
                  </a:cubicBezTo>
                  <a:cubicBezTo>
                    <a:pt x="113" y="37"/>
                    <a:pt x="111" y="38"/>
                    <a:pt x="111" y="38"/>
                  </a:cubicBezTo>
                  <a:cubicBezTo>
                    <a:pt x="118" y="29"/>
                    <a:pt x="118" y="29"/>
                    <a:pt x="118" y="29"/>
                  </a:cubicBezTo>
                  <a:cubicBezTo>
                    <a:pt x="118" y="11"/>
                    <a:pt x="118" y="11"/>
                    <a:pt x="118" y="11"/>
                  </a:cubicBezTo>
                  <a:cubicBezTo>
                    <a:pt x="0" y="0"/>
                    <a:pt x="0" y="0"/>
                    <a:pt x="0"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0" name="Freeform 37"/>
            <p:cNvSpPr>
              <a:spLocks/>
            </p:cNvSpPr>
            <p:nvPr/>
          </p:nvSpPr>
          <p:spPr bwMode="auto">
            <a:xfrm>
              <a:off x="5866817" y="3510941"/>
              <a:ext cx="51616" cy="70970"/>
            </a:xfrm>
            <a:custGeom>
              <a:avLst/>
              <a:gdLst>
                <a:gd name="T0" fmla="*/ 0 w 8"/>
                <a:gd name="T1" fmla="*/ 0 h 11"/>
                <a:gd name="T2" fmla="*/ 0 w 8"/>
                <a:gd name="T3" fmla="*/ 11 h 11"/>
                <a:gd name="T4" fmla="*/ 8 w 8"/>
                <a:gd name="T5" fmla="*/ 1 h 11"/>
                <a:gd name="T6" fmla="*/ 0 w 8"/>
                <a:gd name="T7" fmla="*/ 0 h 11"/>
              </a:gdLst>
              <a:ahLst/>
              <a:cxnLst>
                <a:cxn ang="0">
                  <a:pos x="T0" y="T1"/>
                </a:cxn>
                <a:cxn ang="0">
                  <a:pos x="T2" y="T3"/>
                </a:cxn>
                <a:cxn ang="0">
                  <a:pos x="T4" y="T5"/>
                </a:cxn>
                <a:cxn ang="0">
                  <a:pos x="T6" y="T7"/>
                </a:cxn>
              </a:cxnLst>
              <a:rect l="0" t="0" r="r" b="b"/>
              <a:pathLst>
                <a:path w="8" h="11">
                  <a:moveTo>
                    <a:pt x="0" y="0"/>
                  </a:moveTo>
                  <a:lnTo>
                    <a:pt x="0" y="11"/>
                  </a:lnTo>
                  <a:lnTo>
                    <a:pt x="8" y="1"/>
                  </a:lnTo>
                  <a:lnTo>
                    <a:pt x="0" y="0"/>
                  </a:lnTo>
                  <a:close/>
                </a:path>
              </a:pathLst>
            </a:custGeom>
            <a:solidFill>
              <a:srgbClr val="0060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1" name="Freeform 38"/>
            <p:cNvSpPr>
              <a:spLocks/>
            </p:cNvSpPr>
            <p:nvPr/>
          </p:nvSpPr>
          <p:spPr bwMode="auto">
            <a:xfrm>
              <a:off x="5866817" y="3510941"/>
              <a:ext cx="51616" cy="70970"/>
            </a:xfrm>
            <a:custGeom>
              <a:avLst/>
              <a:gdLst>
                <a:gd name="T0" fmla="*/ 0 w 8"/>
                <a:gd name="T1" fmla="*/ 0 h 11"/>
                <a:gd name="T2" fmla="*/ 0 w 8"/>
                <a:gd name="T3" fmla="*/ 11 h 11"/>
                <a:gd name="T4" fmla="*/ 8 w 8"/>
                <a:gd name="T5" fmla="*/ 1 h 11"/>
                <a:gd name="T6" fmla="*/ 0 w 8"/>
                <a:gd name="T7" fmla="*/ 0 h 11"/>
              </a:gdLst>
              <a:ahLst/>
              <a:cxnLst>
                <a:cxn ang="0">
                  <a:pos x="T0" y="T1"/>
                </a:cxn>
                <a:cxn ang="0">
                  <a:pos x="T2" y="T3"/>
                </a:cxn>
                <a:cxn ang="0">
                  <a:pos x="T4" y="T5"/>
                </a:cxn>
                <a:cxn ang="0">
                  <a:pos x="T6" y="T7"/>
                </a:cxn>
              </a:cxnLst>
              <a:rect l="0" t="0" r="r" b="b"/>
              <a:pathLst>
                <a:path w="8" h="11">
                  <a:moveTo>
                    <a:pt x="0" y="0"/>
                  </a:moveTo>
                  <a:lnTo>
                    <a:pt x="0" y="11"/>
                  </a:lnTo>
                  <a:lnTo>
                    <a:pt x="8"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2" name="Freeform 39"/>
            <p:cNvSpPr>
              <a:spLocks/>
            </p:cNvSpPr>
            <p:nvPr/>
          </p:nvSpPr>
          <p:spPr bwMode="auto">
            <a:xfrm>
              <a:off x="5841009" y="3581911"/>
              <a:ext cx="25808" cy="32258"/>
            </a:xfrm>
            <a:custGeom>
              <a:avLst/>
              <a:gdLst>
                <a:gd name="T0" fmla="*/ 7 w 7"/>
                <a:gd name="T1" fmla="*/ 0 h 9"/>
                <a:gd name="T2" fmla="*/ 0 w 7"/>
                <a:gd name="T3" fmla="*/ 9 h 9"/>
                <a:gd name="T4" fmla="*/ 6 w 7"/>
                <a:gd name="T5" fmla="*/ 8 h 9"/>
                <a:gd name="T6" fmla="*/ 7 w 7"/>
                <a:gd name="T7" fmla="*/ 6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0" y="9"/>
                    <a:pt x="0" y="9"/>
                    <a:pt x="0" y="9"/>
                  </a:cubicBezTo>
                  <a:cubicBezTo>
                    <a:pt x="0" y="9"/>
                    <a:pt x="2" y="8"/>
                    <a:pt x="6" y="8"/>
                  </a:cubicBezTo>
                  <a:cubicBezTo>
                    <a:pt x="7" y="6"/>
                    <a:pt x="7" y="6"/>
                    <a:pt x="7" y="6"/>
                  </a:cubicBezTo>
                  <a:cubicBezTo>
                    <a:pt x="7" y="0"/>
                    <a:pt x="7" y="0"/>
                    <a:pt x="7"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3" name="Freeform 40"/>
            <p:cNvSpPr>
              <a:spLocks/>
            </p:cNvSpPr>
            <p:nvPr/>
          </p:nvSpPr>
          <p:spPr bwMode="auto">
            <a:xfrm>
              <a:off x="5866817" y="3517391"/>
              <a:ext cx="51616" cy="90328"/>
            </a:xfrm>
            <a:custGeom>
              <a:avLst/>
              <a:gdLst>
                <a:gd name="T0" fmla="*/ 8 w 8"/>
                <a:gd name="T1" fmla="*/ 0 h 14"/>
                <a:gd name="T2" fmla="*/ 0 w 8"/>
                <a:gd name="T3" fmla="*/ 10 h 14"/>
                <a:gd name="T4" fmla="*/ 0 w 8"/>
                <a:gd name="T5" fmla="*/ 14 h 14"/>
                <a:gd name="T6" fmla="*/ 8 w 8"/>
                <a:gd name="T7" fmla="*/ 0 h 14"/>
              </a:gdLst>
              <a:ahLst/>
              <a:cxnLst>
                <a:cxn ang="0">
                  <a:pos x="T0" y="T1"/>
                </a:cxn>
                <a:cxn ang="0">
                  <a:pos x="T2" y="T3"/>
                </a:cxn>
                <a:cxn ang="0">
                  <a:pos x="T4" y="T5"/>
                </a:cxn>
                <a:cxn ang="0">
                  <a:pos x="T6" y="T7"/>
                </a:cxn>
              </a:cxnLst>
              <a:rect l="0" t="0" r="r" b="b"/>
              <a:pathLst>
                <a:path w="8" h="14">
                  <a:moveTo>
                    <a:pt x="8" y="0"/>
                  </a:moveTo>
                  <a:lnTo>
                    <a:pt x="0" y="10"/>
                  </a:lnTo>
                  <a:lnTo>
                    <a:pt x="0" y="14"/>
                  </a:lnTo>
                  <a:lnTo>
                    <a:pt x="8" y="0"/>
                  </a:lnTo>
                  <a:close/>
                </a:path>
              </a:pathLst>
            </a:custGeom>
            <a:solidFill>
              <a:srgbClr val="0043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4" name="Freeform 41"/>
            <p:cNvSpPr>
              <a:spLocks/>
            </p:cNvSpPr>
            <p:nvPr/>
          </p:nvSpPr>
          <p:spPr bwMode="auto">
            <a:xfrm>
              <a:off x="5866817" y="3517391"/>
              <a:ext cx="51616" cy="90328"/>
            </a:xfrm>
            <a:custGeom>
              <a:avLst/>
              <a:gdLst>
                <a:gd name="T0" fmla="*/ 8 w 8"/>
                <a:gd name="T1" fmla="*/ 0 h 14"/>
                <a:gd name="T2" fmla="*/ 0 w 8"/>
                <a:gd name="T3" fmla="*/ 10 h 14"/>
                <a:gd name="T4" fmla="*/ 0 w 8"/>
                <a:gd name="T5" fmla="*/ 14 h 14"/>
                <a:gd name="T6" fmla="*/ 8 w 8"/>
                <a:gd name="T7" fmla="*/ 0 h 14"/>
              </a:gdLst>
              <a:ahLst/>
              <a:cxnLst>
                <a:cxn ang="0">
                  <a:pos x="T0" y="T1"/>
                </a:cxn>
                <a:cxn ang="0">
                  <a:pos x="T2" y="T3"/>
                </a:cxn>
                <a:cxn ang="0">
                  <a:pos x="T4" y="T5"/>
                </a:cxn>
                <a:cxn ang="0">
                  <a:pos x="T6" y="T7"/>
                </a:cxn>
              </a:cxnLst>
              <a:rect l="0" t="0" r="r" b="b"/>
              <a:pathLst>
                <a:path w="8" h="14">
                  <a:moveTo>
                    <a:pt x="8" y="0"/>
                  </a:moveTo>
                  <a:lnTo>
                    <a:pt x="0" y="10"/>
                  </a:lnTo>
                  <a:lnTo>
                    <a:pt x="0" y="14"/>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5" name="Freeform 42"/>
            <p:cNvSpPr>
              <a:spLocks/>
            </p:cNvSpPr>
            <p:nvPr/>
          </p:nvSpPr>
          <p:spPr bwMode="auto">
            <a:xfrm>
              <a:off x="6066827" y="3472229"/>
              <a:ext cx="458093" cy="374215"/>
            </a:xfrm>
            <a:custGeom>
              <a:avLst/>
              <a:gdLst>
                <a:gd name="T0" fmla="*/ 118 w 118"/>
                <a:gd name="T1" fmla="*/ 0 h 98"/>
                <a:gd name="T2" fmla="*/ 0 w 118"/>
                <a:gd name="T3" fmla="*/ 11 h 98"/>
                <a:gd name="T4" fmla="*/ 0 w 118"/>
                <a:gd name="T5" fmla="*/ 28 h 98"/>
                <a:gd name="T6" fmla="*/ 32 w 118"/>
                <a:gd name="T7" fmla="*/ 70 h 98"/>
                <a:gd name="T8" fmla="*/ 37 w 118"/>
                <a:gd name="T9" fmla="*/ 76 h 98"/>
                <a:gd name="T10" fmla="*/ 32 w 118"/>
                <a:gd name="T11" fmla="*/ 70 h 98"/>
                <a:gd name="T12" fmla="*/ 9 w 118"/>
                <a:gd name="T13" fmla="*/ 49 h 98"/>
                <a:gd name="T14" fmla="*/ 36 w 118"/>
                <a:gd name="T15" fmla="*/ 98 h 98"/>
                <a:gd name="T16" fmla="*/ 118 w 118"/>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8">
                  <a:moveTo>
                    <a:pt x="118" y="0"/>
                  </a:moveTo>
                  <a:cubicBezTo>
                    <a:pt x="0" y="11"/>
                    <a:pt x="0" y="11"/>
                    <a:pt x="0" y="11"/>
                  </a:cubicBezTo>
                  <a:cubicBezTo>
                    <a:pt x="0" y="28"/>
                    <a:pt x="0" y="28"/>
                    <a:pt x="0" y="28"/>
                  </a:cubicBezTo>
                  <a:cubicBezTo>
                    <a:pt x="32" y="70"/>
                    <a:pt x="32" y="70"/>
                    <a:pt x="32" y="70"/>
                  </a:cubicBezTo>
                  <a:cubicBezTo>
                    <a:pt x="34" y="72"/>
                    <a:pt x="36" y="74"/>
                    <a:pt x="37" y="76"/>
                  </a:cubicBezTo>
                  <a:cubicBezTo>
                    <a:pt x="32" y="70"/>
                    <a:pt x="32" y="70"/>
                    <a:pt x="32" y="70"/>
                  </a:cubicBezTo>
                  <a:cubicBezTo>
                    <a:pt x="25" y="61"/>
                    <a:pt x="17" y="54"/>
                    <a:pt x="9" y="49"/>
                  </a:cubicBezTo>
                  <a:cubicBezTo>
                    <a:pt x="36" y="98"/>
                    <a:pt x="36" y="98"/>
                    <a:pt x="36" y="98"/>
                  </a:cubicBezTo>
                  <a:cubicBezTo>
                    <a:pt x="118" y="0"/>
                    <a:pt x="118" y="0"/>
                    <a:pt x="118"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6" name="Freeform 43"/>
            <p:cNvSpPr>
              <a:spLocks/>
            </p:cNvSpPr>
            <p:nvPr/>
          </p:nvSpPr>
          <p:spPr bwMode="auto">
            <a:xfrm>
              <a:off x="6021665" y="3510941"/>
              <a:ext cx="45166" cy="70970"/>
            </a:xfrm>
            <a:custGeom>
              <a:avLst/>
              <a:gdLst>
                <a:gd name="T0" fmla="*/ 7 w 7"/>
                <a:gd name="T1" fmla="*/ 0 h 11"/>
                <a:gd name="T2" fmla="*/ 0 w 7"/>
                <a:gd name="T3" fmla="*/ 1 h 11"/>
                <a:gd name="T4" fmla="*/ 1 w 7"/>
                <a:gd name="T5" fmla="*/ 2 h 11"/>
                <a:gd name="T6" fmla="*/ 7 w 7"/>
                <a:gd name="T7" fmla="*/ 11 h 11"/>
                <a:gd name="T8" fmla="*/ 7 w 7"/>
                <a:gd name="T9" fmla="*/ 0 h 11"/>
              </a:gdLst>
              <a:ahLst/>
              <a:cxnLst>
                <a:cxn ang="0">
                  <a:pos x="T0" y="T1"/>
                </a:cxn>
                <a:cxn ang="0">
                  <a:pos x="T2" y="T3"/>
                </a:cxn>
                <a:cxn ang="0">
                  <a:pos x="T4" y="T5"/>
                </a:cxn>
                <a:cxn ang="0">
                  <a:pos x="T6" y="T7"/>
                </a:cxn>
                <a:cxn ang="0">
                  <a:pos x="T8" y="T9"/>
                </a:cxn>
              </a:cxnLst>
              <a:rect l="0" t="0" r="r" b="b"/>
              <a:pathLst>
                <a:path w="7" h="11">
                  <a:moveTo>
                    <a:pt x="7" y="0"/>
                  </a:moveTo>
                  <a:lnTo>
                    <a:pt x="0" y="1"/>
                  </a:lnTo>
                  <a:lnTo>
                    <a:pt x="1" y="2"/>
                  </a:lnTo>
                  <a:lnTo>
                    <a:pt x="7" y="11"/>
                  </a:lnTo>
                  <a:lnTo>
                    <a:pt x="7" y="0"/>
                  </a:lnTo>
                  <a:close/>
                </a:path>
              </a:pathLst>
            </a:custGeom>
            <a:solidFill>
              <a:srgbClr val="0060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7" name="Freeform 44"/>
            <p:cNvSpPr>
              <a:spLocks/>
            </p:cNvSpPr>
            <p:nvPr/>
          </p:nvSpPr>
          <p:spPr bwMode="auto">
            <a:xfrm>
              <a:off x="6021665" y="3510941"/>
              <a:ext cx="45166" cy="70970"/>
            </a:xfrm>
            <a:custGeom>
              <a:avLst/>
              <a:gdLst>
                <a:gd name="T0" fmla="*/ 7 w 7"/>
                <a:gd name="T1" fmla="*/ 0 h 11"/>
                <a:gd name="T2" fmla="*/ 0 w 7"/>
                <a:gd name="T3" fmla="*/ 1 h 11"/>
                <a:gd name="T4" fmla="*/ 1 w 7"/>
                <a:gd name="T5" fmla="*/ 2 h 11"/>
                <a:gd name="T6" fmla="*/ 7 w 7"/>
                <a:gd name="T7" fmla="*/ 11 h 11"/>
                <a:gd name="T8" fmla="*/ 7 w 7"/>
                <a:gd name="T9" fmla="*/ 0 h 11"/>
              </a:gdLst>
              <a:ahLst/>
              <a:cxnLst>
                <a:cxn ang="0">
                  <a:pos x="T0" y="T1"/>
                </a:cxn>
                <a:cxn ang="0">
                  <a:pos x="T2" y="T3"/>
                </a:cxn>
                <a:cxn ang="0">
                  <a:pos x="T4" y="T5"/>
                </a:cxn>
                <a:cxn ang="0">
                  <a:pos x="T6" y="T7"/>
                </a:cxn>
                <a:cxn ang="0">
                  <a:pos x="T8" y="T9"/>
                </a:cxn>
              </a:cxnLst>
              <a:rect l="0" t="0" r="r" b="b"/>
              <a:pathLst>
                <a:path w="7" h="11">
                  <a:moveTo>
                    <a:pt x="7" y="0"/>
                  </a:moveTo>
                  <a:lnTo>
                    <a:pt x="0" y="1"/>
                  </a:lnTo>
                  <a:lnTo>
                    <a:pt x="1" y="2"/>
                  </a:lnTo>
                  <a:lnTo>
                    <a:pt x="7" y="11"/>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8" name="Freeform 45"/>
            <p:cNvSpPr>
              <a:spLocks noEditPoints="1"/>
            </p:cNvSpPr>
            <p:nvPr/>
          </p:nvSpPr>
          <p:spPr bwMode="auto">
            <a:xfrm>
              <a:off x="6066827" y="3581911"/>
              <a:ext cx="141944" cy="180655"/>
            </a:xfrm>
            <a:custGeom>
              <a:avLst/>
              <a:gdLst>
                <a:gd name="T0" fmla="*/ 32 w 37"/>
                <a:gd name="T1" fmla="*/ 42 h 48"/>
                <a:gd name="T2" fmla="*/ 37 w 37"/>
                <a:gd name="T3" fmla="*/ 48 h 48"/>
                <a:gd name="T4" fmla="*/ 32 w 37"/>
                <a:gd name="T5" fmla="*/ 42 h 48"/>
                <a:gd name="T6" fmla="*/ 0 w 37"/>
                <a:gd name="T7" fmla="*/ 0 h 48"/>
                <a:gd name="T8" fmla="*/ 0 w 37"/>
                <a:gd name="T9" fmla="*/ 5 h 48"/>
                <a:gd name="T10" fmla="*/ 9 w 37"/>
                <a:gd name="T11" fmla="*/ 21 h 48"/>
                <a:gd name="T12" fmla="*/ 32 w 37"/>
                <a:gd name="T13" fmla="*/ 42 h 48"/>
                <a:gd name="T14" fmla="*/ 0 w 37"/>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8">
                  <a:moveTo>
                    <a:pt x="32" y="42"/>
                  </a:moveTo>
                  <a:cubicBezTo>
                    <a:pt x="37" y="48"/>
                    <a:pt x="37" y="48"/>
                    <a:pt x="37" y="48"/>
                  </a:cubicBezTo>
                  <a:cubicBezTo>
                    <a:pt x="36" y="46"/>
                    <a:pt x="34" y="44"/>
                    <a:pt x="32" y="42"/>
                  </a:cubicBezTo>
                  <a:moveTo>
                    <a:pt x="0" y="0"/>
                  </a:moveTo>
                  <a:cubicBezTo>
                    <a:pt x="0" y="5"/>
                    <a:pt x="0" y="5"/>
                    <a:pt x="0" y="5"/>
                  </a:cubicBezTo>
                  <a:cubicBezTo>
                    <a:pt x="9" y="21"/>
                    <a:pt x="9" y="21"/>
                    <a:pt x="9" y="21"/>
                  </a:cubicBezTo>
                  <a:cubicBezTo>
                    <a:pt x="17" y="26"/>
                    <a:pt x="25" y="33"/>
                    <a:pt x="32" y="42"/>
                  </a:cubicBezTo>
                  <a:cubicBezTo>
                    <a:pt x="0" y="0"/>
                    <a:pt x="0" y="0"/>
                    <a:pt x="0"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9" name="Freeform 46"/>
            <p:cNvSpPr>
              <a:spLocks/>
            </p:cNvSpPr>
            <p:nvPr/>
          </p:nvSpPr>
          <p:spPr bwMode="auto">
            <a:xfrm>
              <a:off x="6028115" y="3523845"/>
              <a:ext cx="38712" cy="77424"/>
            </a:xfrm>
            <a:custGeom>
              <a:avLst/>
              <a:gdLst>
                <a:gd name="T0" fmla="*/ 0 w 6"/>
                <a:gd name="T1" fmla="*/ 0 h 12"/>
                <a:gd name="T2" fmla="*/ 6 w 6"/>
                <a:gd name="T3" fmla="*/ 12 h 12"/>
                <a:gd name="T4" fmla="*/ 6 w 6"/>
                <a:gd name="T5" fmla="*/ 9 h 12"/>
                <a:gd name="T6" fmla="*/ 0 w 6"/>
                <a:gd name="T7" fmla="*/ 0 h 12"/>
              </a:gdLst>
              <a:ahLst/>
              <a:cxnLst>
                <a:cxn ang="0">
                  <a:pos x="T0" y="T1"/>
                </a:cxn>
                <a:cxn ang="0">
                  <a:pos x="T2" y="T3"/>
                </a:cxn>
                <a:cxn ang="0">
                  <a:pos x="T4" y="T5"/>
                </a:cxn>
                <a:cxn ang="0">
                  <a:pos x="T6" y="T7"/>
                </a:cxn>
              </a:cxnLst>
              <a:rect l="0" t="0" r="r" b="b"/>
              <a:pathLst>
                <a:path w="6" h="12">
                  <a:moveTo>
                    <a:pt x="0" y="0"/>
                  </a:moveTo>
                  <a:lnTo>
                    <a:pt x="6" y="12"/>
                  </a:lnTo>
                  <a:lnTo>
                    <a:pt x="6" y="9"/>
                  </a:lnTo>
                  <a:lnTo>
                    <a:pt x="0" y="0"/>
                  </a:lnTo>
                  <a:close/>
                </a:path>
              </a:pathLst>
            </a:custGeom>
            <a:solidFill>
              <a:srgbClr val="0043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0" name="Freeform 47"/>
            <p:cNvSpPr>
              <a:spLocks/>
            </p:cNvSpPr>
            <p:nvPr/>
          </p:nvSpPr>
          <p:spPr bwMode="auto">
            <a:xfrm>
              <a:off x="6028115" y="3523845"/>
              <a:ext cx="38712" cy="77424"/>
            </a:xfrm>
            <a:custGeom>
              <a:avLst/>
              <a:gdLst>
                <a:gd name="T0" fmla="*/ 0 w 6"/>
                <a:gd name="T1" fmla="*/ 0 h 12"/>
                <a:gd name="T2" fmla="*/ 6 w 6"/>
                <a:gd name="T3" fmla="*/ 12 h 12"/>
                <a:gd name="T4" fmla="*/ 6 w 6"/>
                <a:gd name="T5" fmla="*/ 9 h 12"/>
                <a:gd name="T6" fmla="*/ 0 w 6"/>
                <a:gd name="T7" fmla="*/ 0 h 12"/>
              </a:gdLst>
              <a:ahLst/>
              <a:cxnLst>
                <a:cxn ang="0">
                  <a:pos x="T0" y="T1"/>
                </a:cxn>
                <a:cxn ang="0">
                  <a:pos x="T2" y="T3"/>
                </a:cxn>
                <a:cxn ang="0">
                  <a:pos x="T4" y="T5"/>
                </a:cxn>
                <a:cxn ang="0">
                  <a:pos x="T6" y="T7"/>
                </a:cxn>
              </a:cxnLst>
              <a:rect l="0" t="0" r="r" b="b"/>
              <a:pathLst>
                <a:path w="6" h="12">
                  <a:moveTo>
                    <a:pt x="0" y="0"/>
                  </a:moveTo>
                  <a:lnTo>
                    <a:pt x="6" y="12"/>
                  </a:lnTo>
                  <a:lnTo>
                    <a:pt x="6" y="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1" name="Freeform 48"/>
            <p:cNvSpPr>
              <a:spLocks/>
            </p:cNvSpPr>
            <p:nvPr/>
          </p:nvSpPr>
          <p:spPr bwMode="auto">
            <a:xfrm>
              <a:off x="7499167" y="5285233"/>
              <a:ext cx="206463" cy="1277492"/>
            </a:xfrm>
            <a:custGeom>
              <a:avLst/>
              <a:gdLst>
                <a:gd name="T0" fmla="*/ 0 w 32"/>
                <a:gd name="T1" fmla="*/ 0 h 198"/>
                <a:gd name="T2" fmla="*/ 13 w 32"/>
                <a:gd name="T3" fmla="*/ 198 h 198"/>
                <a:gd name="T4" fmla="*/ 32 w 32"/>
                <a:gd name="T5" fmla="*/ 198 h 198"/>
                <a:gd name="T6" fmla="*/ 0 w 32"/>
                <a:gd name="T7" fmla="*/ 0 h 198"/>
              </a:gdLst>
              <a:ahLst/>
              <a:cxnLst>
                <a:cxn ang="0">
                  <a:pos x="T0" y="T1"/>
                </a:cxn>
                <a:cxn ang="0">
                  <a:pos x="T2" y="T3"/>
                </a:cxn>
                <a:cxn ang="0">
                  <a:pos x="T4" y="T5"/>
                </a:cxn>
                <a:cxn ang="0">
                  <a:pos x="T6" y="T7"/>
                </a:cxn>
              </a:cxnLst>
              <a:rect l="0" t="0" r="r" b="b"/>
              <a:pathLst>
                <a:path w="32" h="198">
                  <a:moveTo>
                    <a:pt x="0" y="0"/>
                  </a:moveTo>
                  <a:lnTo>
                    <a:pt x="13" y="198"/>
                  </a:lnTo>
                  <a:lnTo>
                    <a:pt x="32" y="198"/>
                  </a:lnTo>
                  <a:lnTo>
                    <a:pt x="0" y="0"/>
                  </a:lnTo>
                  <a:close/>
                </a:path>
              </a:pathLst>
            </a:custGeom>
            <a:solidFill>
              <a:srgbClr val="1A31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2" name="Freeform 49"/>
            <p:cNvSpPr>
              <a:spLocks/>
            </p:cNvSpPr>
            <p:nvPr/>
          </p:nvSpPr>
          <p:spPr bwMode="auto">
            <a:xfrm>
              <a:off x="7499167" y="5285233"/>
              <a:ext cx="206463" cy="1277492"/>
            </a:xfrm>
            <a:custGeom>
              <a:avLst/>
              <a:gdLst>
                <a:gd name="T0" fmla="*/ 0 w 32"/>
                <a:gd name="T1" fmla="*/ 0 h 198"/>
                <a:gd name="T2" fmla="*/ 13 w 32"/>
                <a:gd name="T3" fmla="*/ 198 h 198"/>
                <a:gd name="T4" fmla="*/ 32 w 32"/>
                <a:gd name="T5" fmla="*/ 198 h 198"/>
                <a:gd name="T6" fmla="*/ 0 w 32"/>
                <a:gd name="T7" fmla="*/ 0 h 198"/>
              </a:gdLst>
              <a:ahLst/>
              <a:cxnLst>
                <a:cxn ang="0">
                  <a:pos x="T0" y="T1"/>
                </a:cxn>
                <a:cxn ang="0">
                  <a:pos x="T2" y="T3"/>
                </a:cxn>
                <a:cxn ang="0">
                  <a:pos x="T4" y="T5"/>
                </a:cxn>
                <a:cxn ang="0">
                  <a:pos x="T6" y="T7"/>
                </a:cxn>
              </a:cxnLst>
              <a:rect l="0" t="0" r="r" b="b"/>
              <a:pathLst>
                <a:path w="32" h="198">
                  <a:moveTo>
                    <a:pt x="0" y="0"/>
                  </a:moveTo>
                  <a:lnTo>
                    <a:pt x="13" y="198"/>
                  </a:lnTo>
                  <a:lnTo>
                    <a:pt x="32" y="19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3" name="Freeform 50"/>
            <p:cNvSpPr>
              <a:spLocks/>
            </p:cNvSpPr>
            <p:nvPr/>
          </p:nvSpPr>
          <p:spPr bwMode="auto">
            <a:xfrm>
              <a:off x="4202205" y="4943280"/>
              <a:ext cx="283887" cy="1619445"/>
            </a:xfrm>
            <a:custGeom>
              <a:avLst/>
              <a:gdLst>
                <a:gd name="T0" fmla="*/ 40 w 44"/>
                <a:gd name="T1" fmla="*/ 0 h 251"/>
                <a:gd name="T2" fmla="*/ 40 w 44"/>
                <a:gd name="T3" fmla="*/ 0 h 251"/>
                <a:gd name="T4" fmla="*/ 0 w 44"/>
                <a:gd name="T5" fmla="*/ 251 h 251"/>
                <a:gd name="T6" fmla="*/ 44 w 44"/>
                <a:gd name="T7" fmla="*/ 251 h 251"/>
                <a:gd name="T8" fmla="*/ 40 w 44"/>
                <a:gd name="T9" fmla="*/ 0 h 251"/>
              </a:gdLst>
              <a:ahLst/>
              <a:cxnLst>
                <a:cxn ang="0">
                  <a:pos x="T0" y="T1"/>
                </a:cxn>
                <a:cxn ang="0">
                  <a:pos x="T2" y="T3"/>
                </a:cxn>
                <a:cxn ang="0">
                  <a:pos x="T4" y="T5"/>
                </a:cxn>
                <a:cxn ang="0">
                  <a:pos x="T6" y="T7"/>
                </a:cxn>
                <a:cxn ang="0">
                  <a:pos x="T8" y="T9"/>
                </a:cxn>
              </a:cxnLst>
              <a:rect l="0" t="0" r="r" b="b"/>
              <a:pathLst>
                <a:path w="44" h="251">
                  <a:moveTo>
                    <a:pt x="40" y="0"/>
                  </a:moveTo>
                  <a:lnTo>
                    <a:pt x="40" y="0"/>
                  </a:lnTo>
                  <a:lnTo>
                    <a:pt x="0" y="251"/>
                  </a:lnTo>
                  <a:lnTo>
                    <a:pt x="44" y="251"/>
                  </a:lnTo>
                  <a:lnTo>
                    <a:pt x="40" y="0"/>
                  </a:lnTo>
                  <a:close/>
                </a:path>
              </a:pathLst>
            </a:custGeom>
            <a:solidFill>
              <a:srgbClr val="1A31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4" name="Freeform 51"/>
            <p:cNvSpPr>
              <a:spLocks/>
            </p:cNvSpPr>
            <p:nvPr/>
          </p:nvSpPr>
          <p:spPr bwMode="auto">
            <a:xfrm>
              <a:off x="4202205" y="4943280"/>
              <a:ext cx="283887" cy="1619445"/>
            </a:xfrm>
            <a:custGeom>
              <a:avLst/>
              <a:gdLst>
                <a:gd name="T0" fmla="*/ 40 w 44"/>
                <a:gd name="T1" fmla="*/ 0 h 251"/>
                <a:gd name="T2" fmla="*/ 40 w 44"/>
                <a:gd name="T3" fmla="*/ 0 h 251"/>
                <a:gd name="T4" fmla="*/ 0 w 44"/>
                <a:gd name="T5" fmla="*/ 251 h 251"/>
                <a:gd name="T6" fmla="*/ 44 w 44"/>
                <a:gd name="T7" fmla="*/ 251 h 251"/>
                <a:gd name="T8" fmla="*/ 40 w 44"/>
                <a:gd name="T9" fmla="*/ 0 h 251"/>
              </a:gdLst>
              <a:ahLst/>
              <a:cxnLst>
                <a:cxn ang="0">
                  <a:pos x="T0" y="T1"/>
                </a:cxn>
                <a:cxn ang="0">
                  <a:pos x="T2" y="T3"/>
                </a:cxn>
                <a:cxn ang="0">
                  <a:pos x="T4" y="T5"/>
                </a:cxn>
                <a:cxn ang="0">
                  <a:pos x="T6" y="T7"/>
                </a:cxn>
                <a:cxn ang="0">
                  <a:pos x="T8" y="T9"/>
                </a:cxn>
              </a:cxnLst>
              <a:rect l="0" t="0" r="r" b="b"/>
              <a:pathLst>
                <a:path w="44" h="251">
                  <a:moveTo>
                    <a:pt x="40" y="0"/>
                  </a:moveTo>
                  <a:lnTo>
                    <a:pt x="40" y="0"/>
                  </a:lnTo>
                  <a:lnTo>
                    <a:pt x="0" y="251"/>
                  </a:lnTo>
                  <a:lnTo>
                    <a:pt x="44" y="251"/>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5" name="Freeform 52"/>
            <p:cNvSpPr>
              <a:spLocks/>
            </p:cNvSpPr>
            <p:nvPr/>
          </p:nvSpPr>
          <p:spPr bwMode="auto">
            <a:xfrm>
              <a:off x="5208715" y="762398"/>
              <a:ext cx="1567834" cy="2213027"/>
            </a:xfrm>
            <a:custGeom>
              <a:avLst/>
              <a:gdLst>
                <a:gd name="T0" fmla="*/ 390 w 404"/>
                <a:gd name="T1" fmla="*/ 299 h 575"/>
                <a:gd name="T2" fmla="*/ 390 w 404"/>
                <a:gd name="T3" fmla="*/ 47 h 575"/>
                <a:gd name="T4" fmla="*/ 343 w 404"/>
                <a:gd name="T5" fmla="*/ 0 h 575"/>
                <a:gd name="T6" fmla="*/ 331 w 404"/>
                <a:gd name="T7" fmla="*/ 0 h 575"/>
                <a:gd name="T8" fmla="*/ 197 w 404"/>
                <a:gd name="T9" fmla="*/ 48 h 575"/>
                <a:gd name="T10" fmla="*/ 62 w 404"/>
                <a:gd name="T11" fmla="*/ 0 h 575"/>
                <a:gd name="T12" fmla="*/ 61 w 404"/>
                <a:gd name="T13" fmla="*/ 0 h 575"/>
                <a:gd name="T14" fmla="*/ 15 w 404"/>
                <a:gd name="T15" fmla="*/ 47 h 575"/>
                <a:gd name="T16" fmla="*/ 15 w 404"/>
                <a:gd name="T17" fmla="*/ 299 h 575"/>
                <a:gd name="T18" fmla="*/ 3 w 404"/>
                <a:gd name="T19" fmla="*/ 446 h 575"/>
                <a:gd name="T20" fmla="*/ 59 w 404"/>
                <a:gd name="T21" fmla="*/ 538 h 575"/>
                <a:gd name="T22" fmla="*/ 143 w 404"/>
                <a:gd name="T23" fmla="*/ 575 h 575"/>
                <a:gd name="T24" fmla="*/ 261 w 404"/>
                <a:gd name="T25" fmla="*/ 575 h 575"/>
                <a:gd name="T26" fmla="*/ 346 w 404"/>
                <a:gd name="T27" fmla="*/ 538 h 575"/>
                <a:gd name="T28" fmla="*/ 401 w 404"/>
                <a:gd name="T29" fmla="*/ 446 h 575"/>
                <a:gd name="T30" fmla="*/ 390 w 404"/>
                <a:gd name="T31"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4" h="575">
                  <a:moveTo>
                    <a:pt x="390" y="299"/>
                  </a:moveTo>
                  <a:cubicBezTo>
                    <a:pt x="390" y="47"/>
                    <a:pt x="390" y="47"/>
                    <a:pt x="390" y="47"/>
                  </a:cubicBezTo>
                  <a:cubicBezTo>
                    <a:pt x="390" y="21"/>
                    <a:pt x="369" y="0"/>
                    <a:pt x="343" y="0"/>
                  </a:cubicBezTo>
                  <a:cubicBezTo>
                    <a:pt x="331" y="0"/>
                    <a:pt x="331" y="0"/>
                    <a:pt x="331" y="0"/>
                  </a:cubicBezTo>
                  <a:cubicBezTo>
                    <a:pt x="295" y="30"/>
                    <a:pt x="248" y="48"/>
                    <a:pt x="197" y="48"/>
                  </a:cubicBezTo>
                  <a:cubicBezTo>
                    <a:pt x="146" y="48"/>
                    <a:pt x="99" y="30"/>
                    <a:pt x="62" y="0"/>
                  </a:cubicBezTo>
                  <a:cubicBezTo>
                    <a:pt x="61" y="0"/>
                    <a:pt x="61" y="0"/>
                    <a:pt x="61" y="0"/>
                  </a:cubicBezTo>
                  <a:cubicBezTo>
                    <a:pt x="36" y="0"/>
                    <a:pt x="15" y="21"/>
                    <a:pt x="15" y="47"/>
                  </a:cubicBezTo>
                  <a:cubicBezTo>
                    <a:pt x="15" y="299"/>
                    <a:pt x="15" y="299"/>
                    <a:pt x="15" y="299"/>
                  </a:cubicBezTo>
                  <a:cubicBezTo>
                    <a:pt x="3" y="446"/>
                    <a:pt x="3" y="446"/>
                    <a:pt x="3" y="446"/>
                  </a:cubicBezTo>
                  <a:cubicBezTo>
                    <a:pt x="0" y="485"/>
                    <a:pt x="23" y="522"/>
                    <a:pt x="59" y="538"/>
                  </a:cubicBezTo>
                  <a:cubicBezTo>
                    <a:pt x="143" y="575"/>
                    <a:pt x="143" y="575"/>
                    <a:pt x="143" y="575"/>
                  </a:cubicBezTo>
                  <a:cubicBezTo>
                    <a:pt x="261" y="575"/>
                    <a:pt x="261" y="575"/>
                    <a:pt x="261" y="575"/>
                  </a:cubicBezTo>
                  <a:cubicBezTo>
                    <a:pt x="346" y="538"/>
                    <a:pt x="346" y="538"/>
                    <a:pt x="346" y="538"/>
                  </a:cubicBezTo>
                  <a:cubicBezTo>
                    <a:pt x="382" y="522"/>
                    <a:pt x="404" y="485"/>
                    <a:pt x="401" y="446"/>
                  </a:cubicBezTo>
                  <a:cubicBezTo>
                    <a:pt x="390" y="299"/>
                    <a:pt x="390" y="299"/>
                    <a:pt x="390" y="299"/>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6" name="Freeform 53"/>
            <p:cNvSpPr>
              <a:spLocks/>
            </p:cNvSpPr>
            <p:nvPr/>
          </p:nvSpPr>
          <p:spPr bwMode="auto">
            <a:xfrm>
              <a:off x="5724874" y="1465662"/>
              <a:ext cx="232271" cy="541966"/>
            </a:xfrm>
            <a:custGeom>
              <a:avLst/>
              <a:gdLst>
                <a:gd name="T0" fmla="*/ 36 w 36"/>
                <a:gd name="T1" fmla="*/ 0 h 84"/>
                <a:gd name="T2" fmla="*/ 0 w 36"/>
                <a:gd name="T3" fmla="*/ 84 h 84"/>
                <a:gd name="T4" fmla="*/ 36 w 36"/>
                <a:gd name="T5" fmla="*/ 84 h 84"/>
                <a:gd name="T6" fmla="*/ 36 w 36"/>
                <a:gd name="T7" fmla="*/ 0 h 84"/>
              </a:gdLst>
              <a:ahLst/>
              <a:cxnLst>
                <a:cxn ang="0">
                  <a:pos x="T0" y="T1"/>
                </a:cxn>
                <a:cxn ang="0">
                  <a:pos x="T2" y="T3"/>
                </a:cxn>
                <a:cxn ang="0">
                  <a:pos x="T4" y="T5"/>
                </a:cxn>
                <a:cxn ang="0">
                  <a:pos x="T6" y="T7"/>
                </a:cxn>
              </a:cxnLst>
              <a:rect l="0" t="0" r="r" b="b"/>
              <a:pathLst>
                <a:path w="36" h="84">
                  <a:moveTo>
                    <a:pt x="36" y="0"/>
                  </a:moveTo>
                  <a:lnTo>
                    <a:pt x="0" y="84"/>
                  </a:lnTo>
                  <a:lnTo>
                    <a:pt x="36" y="84"/>
                  </a:lnTo>
                  <a:lnTo>
                    <a:pt x="36" y="0"/>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7" name="Freeform 54"/>
            <p:cNvSpPr>
              <a:spLocks/>
            </p:cNvSpPr>
            <p:nvPr/>
          </p:nvSpPr>
          <p:spPr bwMode="auto">
            <a:xfrm>
              <a:off x="5724874" y="1465662"/>
              <a:ext cx="232271" cy="541966"/>
            </a:xfrm>
            <a:custGeom>
              <a:avLst/>
              <a:gdLst>
                <a:gd name="T0" fmla="*/ 36 w 36"/>
                <a:gd name="T1" fmla="*/ 0 h 84"/>
                <a:gd name="T2" fmla="*/ 0 w 36"/>
                <a:gd name="T3" fmla="*/ 84 h 84"/>
                <a:gd name="T4" fmla="*/ 36 w 36"/>
                <a:gd name="T5" fmla="*/ 84 h 84"/>
                <a:gd name="T6" fmla="*/ 36 w 36"/>
                <a:gd name="T7" fmla="*/ 0 h 84"/>
              </a:gdLst>
              <a:ahLst/>
              <a:cxnLst>
                <a:cxn ang="0">
                  <a:pos x="T0" y="T1"/>
                </a:cxn>
                <a:cxn ang="0">
                  <a:pos x="T2" y="T3"/>
                </a:cxn>
                <a:cxn ang="0">
                  <a:pos x="T4" y="T5"/>
                </a:cxn>
                <a:cxn ang="0">
                  <a:pos x="T6" y="T7"/>
                </a:cxn>
              </a:cxnLst>
              <a:rect l="0" t="0" r="r" b="b"/>
              <a:pathLst>
                <a:path w="36" h="84">
                  <a:moveTo>
                    <a:pt x="36" y="0"/>
                  </a:moveTo>
                  <a:lnTo>
                    <a:pt x="0" y="84"/>
                  </a:lnTo>
                  <a:lnTo>
                    <a:pt x="36" y="84"/>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8" name="Freeform 55"/>
            <p:cNvSpPr>
              <a:spLocks/>
            </p:cNvSpPr>
            <p:nvPr/>
          </p:nvSpPr>
          <p:spPr bwMode="auto">
            <a:xfrm>
              <a:off x="5815201" y="2014082"/>
              <a:ext cx="277437" cy="90328"/>
            </a:xfrm>
            <a:custGeom>
              <a:avLst/>
              <a:gdLst>
                <a:gd name="T0" fmla="*/ 48 w 72"/>
                <a:gd name="T1" fmla="*/ 0 h 24"/>
                <a:gd name="T2" fmla="*/ 23 w 72"/>
                <a:gd name="T3" fmla="*/ 0 h 24"/>
                <a:gd name="T4" fmla="*/ 0 w 72"/>
                <a:gd name="T5" fmla="*/ 16 h 24"/>
                <a:gd name="T6" fmla="*/ 37 w 72"/>
                <a:gd name="T7" fmla="*/ 24 h 24"/>
                <a:gd name="T8" fmla="*/ 72 w 72"/>
                <a:gd name="T9" fmla="*/ 17 h 24"/>
                <a:gd name="T10" fmla="*/ 48 w 72"/>
                <a:gd name="T11" fmla="*/ 0 h 24"/>
              </a:gdLst>
              <a:ahLst/>
              <a:cxnLst>
                <a:cxn ang="0">
                  <a:pos x="T0" y="T1"/>
                </a:cxn>
                <a:cxn ang="0">
                  <a:pos x="T2" y="T3"/>
                </a:cxn>
                <a:cxn ang="0">
                  <a:pos x="T4" y="T5"/>
                </a:cxn>
                <a:cxn ang="0">
                  <a:pos x="T6" y="T7"/>
                </a:cxn>
                <a:cxn ang="0">
                  <a:pos x="T8" y="T9"/>
                </a:cxn>
                <a:cxn ang="0">
                  <a:pos x="T10" y="T11"/>
                </a:cxn>
              </a:cxnLst>
              <a:rect l="0" t="0" r="r" b="b"/>
              <a:pathLst>
                <a:path w="72" h="24">
                  <a:moveTo>
                    <a:pt x="48" y="0"/>
                  </a:moveTo>
                  <a:cubicBezTo>
                    <a:pt x="23" y="0"/>
                    <a:pt x="23" y="0"/>
                    <a:pt x="23" y="0"/>
                  </a:cubicBezTo>
                  <a:cubicBezTo>
                    <a:pt x="0" y="16"/>
                    <a:pt x="0" y="16"/>
                    <a:pt x="0" y="16"/>
                  </a:cubicBezTo>
                  <a:cubicBezTo>
                    <a:pt x="12" y="21"/>
                    <a:pt x="24" y="24"/>
                    <a:pt x="37" y="24"/>
                  </a:cubicBezTo>
                  <a:cubicBezTo>
                    <a:pt x="49" y="24"/>
                    <a:pt x="61" y="21"/>
                    <a:pt x="72" y="17"/>
                  </a:cubicBezTo>
                  <a:cubicBezTo>
                    <a:pt x="48" y="0"/>
                    <a:pt x="48" y="0"/>
                    <a:pt x="48" y="0"/>
                  </a:cubicBezTo>
                </a:path>
              </a:pathLst>
            </a:custGeom>
            <a:solidFill>
              <a:srgbClr val="5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9" name="Freeform 56"/>
            <p:cNvSpPr>
              <a:spLocks noEditPoints="1"/>
            </p:cNvSpPr>
            <p:nvPr/>
          </p:nvSpPr>
          <p:spPr bwMode="auto">
            <a:xfrm>
              <a:off x="5957145" y="1607605"/>
              <a:ext cx="167752" cy="400023"/>
            </a:xfrm>
            <a:custGeom>
              <a:avLst/>
              <a:gdLst>
                <a:gd name="T0" fmla="*/ 0 w 43"/>
                <a:gd name="T1" fmla="*/ 97 h 104"/>
                <a:gd name="T2" fmla="*/ 0 w 43"/>
                <a:gd name="T3" fmla="*/ 104 h 104"/>
                <a:gd name="T4" fmla="*/ 11 w 43"/>
                <a:gd name="T5" fmla="*/ 104 h 104"/>
                <a:gd name="T6" fmla="*/ 0 w 43"/>
                <a:gd name="T7" fmla="*/ 97 h 104"/>
                <a:gd name="T8" fmla="*/ 2 w 43"/>
                <a:gd name="T9" fmla="*/ 0 h 104"/>
                <a:gd name="T10" fmla="*/ 0 w 43"/>
                <a:gd name="T11" fmla="*/ 0 h 104"/>
                <a:gd name="T12" fmla="*/ 0 w 43"/>
                <a:gd name="T13" fmla="*/ 87 h 104"/>
                <a:gd name="T14" fmla="*/ 43 w 43"/>
                <a:gd name="T15" fmla="*/ 63 h 104"/>
                <a:gd name="T16" fmla="*/ 16 w 43"/>
                <a:gd name="T17" fmla="*/ 1 h 104"/>
                <a:gd name="T18" fmla="*/ 2 w 43"/>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04">
                  <a:moveTo>
                    <a:pt x="0" y="97"/>
                  </a:moveTo>
                  <a:cubicBezTo>
                    <a:pt x="0" y="104"/>
                    <a:pt x="0" y="104"/>
                    <a:pt x="0" y="104"/>
                  </a:cubicBezTo>
                  <a:cubicBezTo>
                    <a:pt x="11" y="104"/>
                    <a:pt x="11" y="104"/>
                    <a:pt x="11" y="104"/>
                  </a:cubicBezTo>
                  <a:cubicBezTo>
                    <a:pt x="0" y="97"/>
                    <a:pt x="0" y="97"/>
                    <a:pt x="0" y="97"/>
                  </a:cubicBezTo>
                  <a:moveTo>
                    <a:pt x="2" y="0"/>
                  </a:moveTo>
                  <a:cubicBezTo>
                    <a:pt x="1" y="0"/>
                    <a:pt x="1" y="0"/>
                    <a:pt x="0" y="0"/>
                  </a:cubicBezTo>
                  <a:cubicBezTo>
                    <a:pt x="0" y="87"/>
                    <a:pt x="0" y="87"/>
                    <a:pt x="0" y="87"/>
                  </a:cubicBezTo>
                  <a:cubicBezTo>
                    <a:pt x="7" y="80"/>
                    <a:pt x="21" y="67"/>
                    <a:pt x="43" y="63"/>
                  </a:cubicBezTo>
                  <a:cubicBezTo>
                    <a:pt x="16" y="1"/>
                    <a:pt x="16" y="1"/>
                    <a:pt x="16" y="1"/>
                  </a:cubicBezTo>
                  <a:cubicBezTo>
                    <a:pt x="12" y="0"/>
                    <a:pt x="7" y="0"/>
                    <a:pt x="2" y="0"/>
                  </a:cubicBezTo>
                </a:path>
              </a:pathLst>
            </a:custGeom>
            <a:solidFill>
              <a:srgbClr val="5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0" name="Oval 57"/>
            <p:cNvSpPr>
              <a:spLocks noChangeArrowheads="1"/>
            </p:cNvSpPr>
            <p:nvPr/>
          </p:nvSpPr>
          <p:spPr bwMode="auto">
            <a:xfrm>
              <a:off x="6795903" y="1665675"/>
              <a:ext cx="548421" cy="554870"/>
            </a:xfrm>
            <a:prstGeom prst="ellipse">
              <a:avLst/>
            </a:pr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1" name="Oval 58"/>
            <p:cNvSpPr>
              <a:spLocks noChangeArrowheads="1"/>
            </p:cNvSpPr>
            <p:nvPr/>
          </p:nvSpPr>
          <p:spPr bwMode="auto">
            <a:xfrm>
              <a:off x="4563516" y="1665675"/>
              <a:ext cx="554871" cy="554870"/>
            </a:xfrm>
            <a:prstGeom prst="ellipse">
              <a:avLst/>
            </a:pr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2" name="Freeform 59"/>
            <p:cNvSpPr>
              <a:spLocks/>
            </p:cNvSpPr>
            <p:nvPr/>
          </p:nvSpPr>
          <p:spPr bwMode="auto">
            <a:xfrm>
              <a:off x="5944241" y="936599"/>
              <a:ext cx="2032377" cy="1787196"/>
            </a:xfrm>
            <a:custGeom>
              <a:avLst/>
              <a:gdLst>
                <a:gd name="T0" fmla="*/ 333 w 525"/>
                <a:gd name="T1" fmla="*/ 465 h 465"/>
                <a:gd name="T2" fmla="*/ 267 w 525"/>
                <a:gd name="T3" fmla="*/ 420 h 465"/>
                <a:gd name="T4" fmla="*/ 211 w 525"/>
                <a:gd name="T5" fmla="*/ 420 h 465"/>
                <a:gd name="T6" fmla="*/ 0 w 525"/>
                <a:gd name="T7" fmla="*/ 268 h 465"/>
                <a:gd name="T8" fmla="*/ 118 w 525"/>
                <a:gd name="T9" fmla="*/ 250 h 465"/>
                <a:gd name="T10" fmla="*/ 104 w 525"/>
                <a:gd name="T11" fmla="*/ 118 h 465"/>
                <a:gd name="T12" fmla="*/ 79 w 525"/>
                <a:gd name="T13" fmla="*/ 92 h 465"/>
                <a:gd name="T14" fmla="*/ 138 w 525"/>
                <a:gd name="T15" fmla="*/ 36 h 465"/>
                <a:gd name="T16" fmla="*/ 217 w 525"/>
                <a:gd name="T17" fmla="*/ 0 h 465"/>
                <a:gd name="T18" fmla="*/ 387 w 525"/>
                <a:gd name="T19" fmla="*/ 43 h 465"/>
                <a:gd name="T20" fmla="*/ 519 w 525"/>
                <a:gd name="T21" fmla="*/ 347 h 465"/>
                <a:gd name="T22" fmla="*/ 523 w 525"/>
                <a:gd name="T23" fmla="*/ 366 h 465"/>
                <a:gd name="T24" fmla="*/ 525 w 525"/>
                <a:gd name="T25" fmla="*/ 417 h 465"/>
                <a:gd name="T26" fmla="*/ 333 w 525"/>
                <a:gd name="T27" fmla="*/ 46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5" h="465">
                  <a:moveTo>
                    <a:pt x="333" y="465"/>
                  </a:moveTo>
                  <a:cubicBezTo>
                    <a:pt x="322" y="439"/>
                    <a:pt x="297" y="420"/>
                    <a:pt x="267" y="420"/>
                  </a:cubicBezTo>
                  <a:cubicBezTo>
                    <a:pt x="211" y="420"/>
                    <a:pt x="211" y="420"/>
                    <a:pt x="211" y="420"/>
                  </a:cubicBezTo>
                  <a:cubicBezTo>
                    <a:pt x="0" y="268"/>
                    <a:pt x="0" y="268"/>
                    <a:pt x="0" y="268"/>
                  </a:cubicBezTo>
                  <a:cubicBezTo>
                    <a:pt x="0" y="268"/>
                    <a:pt x="34" y="211"/>
                    <a:pt x="118" y="250"/>
                  </a:cubicBezTo>
                  <a:cubicBezTo>
                    <a:pt x="104" y="118"/>
                    <a:pt x="104" y="118"/>
                    <a:pt x="104" y="118"/>
                  </a:cubicBezTo>
                  <a:cubicBezTo>
                    <a:pt x="73" y="116"/>
                    <a:pt x="79" y="92"/>
                    <a:pt x="79" y="92"/>
                  </a:cubicBezTo>
                  <a:cubicBezTo>
                    <a:pt x="138" y="36"/>
                    <a:pt x="138" y="36"/>
                    <a:pt x="138" y="36"/>
                  </a:cubicBezTo>
                  <a:cubicBezTo>
                    <a:pt x="217" y="0"/>
                    <a:pt x="217" y="0"/>
                    <a:pt x="217" y="0"/>
                  </a:cubicBezTo>
                  <a:cubicBezTo>
                    <a:pt x="387" y="43"/>
                    <a:pt x="387" y="43"/>
                    <a:pt x="387" y="43"/>
                  </a:cubicBezTo>
                  <a:cubicBezTo>
                    <a:pt x="519" y="347"/>
                    <a:pt x="519" y="347"/>
                    <a:pt x="519" y="347"/>
                  </a:cubicBezTo>
                  <a:cubicBezTo>
                    <a:pt x="522" y="353"/>
                    <a:pt x="523" y="359"/>
                    <a:pt x="523" y="366"/>
                  </a:cubicBezTo>
                  <a:cubicBezTo>
                    <a:pt x="525" y="417"/>
                    <a:pt x="525" y="417"/>
                    <a:pt x="525" y="417"/>
                  </a:cubicBezTo>
                  <a:cubicBezTo>
                    <a:pt x="333" y="465"/>
                    <a:pt x="333" y="465"/>
                    <a:pt x="333" y="465"/>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3" name="Freeform 60"/>
            <p:cNvSpPr>
              <a:spLocks/>
            </p:cNvSpPr>
            <p:nvPr/>
          </p:nvSpPr>
          <p:spPr bwMode="auto">
            <a:xfrm>
              <a:off x="5763585" y="2356035"/>
              <a:ext cx="406477" cy="200009"/>
            </a:xfrm>
            <a:custGeom>
              <a:avLst/>
              <a:gdLst>
                <a:gd name="T0" fmla="*/ 0 w 105"/>
                <a:gd name="T1" fmla="*/ 0 h 53"/>
                <a:gd name="T2" fmla="*/ 53 w 105"/>
                <a:gd name="T3" fmla="*/ 53 h 53"/>
                <a:gd name="T4" fmla="*/ 105 w 105"/>
                <a:gd name="T5" fmla="*/ 0 h 53"/>
              </a:gdLst>
              <a:ahLst/>
              <a:cxnLst>
                <a:cxn ang="0">
                  <a:pos x="T0" y="T1"/>
                </a:cxn>
                <a:cxn ang="0">
                  <a:pos x="T2" y="T3"/>
                </a:cxn>
                <a:cxn ang="0">
                  <a:pos x="T4" y="T5"/>
                </a:cxn>
              </a:cxnLst>
              <a:rect l="0" t="0" r="r" b="b"/>
              <a:pathLst>
                <a:path w="105" h="53">
                  <a:moveTo>
                    <a:pt x="0" y="0"/>
                  </a:moveTo>
                  <a:cubicBezTo>
                    <a:pt x="0" y="29"/>
                    <a:pt x="24" y="53"/>
                    <a:pt x="53" y="53"/>
                  </a:cubicBezTo>
                  <a:cubicBezTo>
                    <a:pt x="81" y="53"/>
                    <a:pt x="105" y="29"/>
                    <a:pt x="10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4" name="Freeform 61"/>
            <p:cNvSpPr>
              <a:spLocks noEditPoints="1"/>
            </p:cNvSpPr>
            <p:nvPr/>
          </p:nvSpPr>
          <p:spPr bwMode="auto">
            <a:xfrm>
              <a:off x="5589380" y="2168929"/>
              <a:ext cx="754884" cy="961343"/>
            </a:xfrm>
            <a:custGeom>
              <a:avLst/>
              <a:gdLst>
                <a:gd name="T0" fmla="*/ 98 w 195"/>
                <a:gd name="T1" fmla="*/ 0 h 248"/>
                <a:gd name="T2" fmla="*/ 96 w 195"/>
                <a:gd name="T3" fmla="*/ 0 h 248"/>
                <a:gd name="T4" fmla="*/ 0 w 195"/>
                <a:gd name="T5" fmla="*/ 97 h 248"/>
                <a:gd name="T6" fmla="*/ 0 w 195"/>
                <a:gd name="T7" fmla="*/ 151 h 248"/>
                <a:gd name="T8" fmla="*/ 96 w 195"/>
                <a:gd name="T9" fmla="*/ 248 h 248"/>
                <a:gd name="T10" fmla="*/ 98 w 195"/>
                <a:gd name="T11" fmla="*/ 248 h 248"/>
                <a:gd name="T12" fmla="*/ 195 w 195"/>
                <a:gd name="T13" fmla="*/ 151 h 248"/>
                <a:gd name="T14" fmla="*/ 195 w 195"/>
                <a:gd name="T15" fmla="*/ 97 h 248"/>
                <a:gd name="T16" fmla="*/ 98 w 195"/>
                <a:gd name="T17" fmla="*/ 0 h 248"/>
                <a:gd name="T18" fmla="*/ 100 w 195"/>
                <a:gd name="T19" fmla="*/ 163 h 248"/>
                <a:gd name="T20" fmla="*/ 95 w 195"/>
                <a:gd name="T21" fmla="*/ 163 h 248"/>
                <a:gd name="T22" fmla="*/ 30 w 195"/>
                <a:gd name="T23" fmla="*/ 116 h 248"/>
                <a:gd name="T24" fmla="*/ 29 w 195"/>
                <a:gd name="T25" fmla="*/ 113 h 248"/>
                <a:gd name="T26" fmla="*/ 40 w 195"/>
                <a:gd name="T27" fmla="*/ 52 h 248"/>
                <a:gd name="T28" fmla="*/ 42 w 195"/>
                <a:gd name="T29" fmla="*/ 49 h 248"/>
                <a:gd name="T30" fmla="*/ 152 w 195"/>
                <a:gd name="T31" fmla="*/ 49 h 248"/>
                <a:gd name="T32" fmla="*/ 155 w 195"/>
                <a:gd name="T33" fmla="*/ 52 h 248"/>
                <a:gd name="T34" fmla="*/ 166 w 195"/>
                <a:gd name="T35" fmla="*/ 113 h 248"/>
                <a:gd name="T36" fmla="*/ 165 w 195"/>
                <a:gd name="T37" fmla="*/ 116 h 248"/>
                <a:gd name="T38" fmla="*/ 100 w 195"/>
                <a:gd name="T39" fmla="*/ 16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248">
                  <a:moveTo>
                    <a:pt x="98" y="0"/>
                  </a:moveTo>
                  <a:cubicBezTo>
                    <a:pt x="96" y="0"/>
                    <a:pt x="96" y="0"/>
                    <a:pt x="96" y="0"/>
                  </a:cubicBezTo>
                  <a:cubicBezTo>
                    <a:pt x="43" y="0"/>
                    <a:pt x="0" y="43"/>
                    <a:pt x="0" y="97"/>
                  </a:cubicBezTo>
                  <a:cubicBezTo>
                    <a:pt x="0" y="151"/>
                    <a:pt x="0" y="151"/>
                    <a:pt x="0" y="151"/>
                  </a:cubicBezTo>
                  <a:cubicBezTo>
                    <a:pt x="0" y="204"/>
                    <a:pt x="43" y="248"/>
                    <a:pt x="96" y="248"/>
                  </a:cubicBezTo>
                  <a:cubicBezTo>
                    <a:pt x="98" y="248"/>
                    <a:pt x="98" y="248"/>
                    <a:pt x="98" y="248"/>
                  </a:cubicBezTo>
                  <a:cubicBezTo>
                    <a:pt x="152" y="248"/>
                    <a:pt x="195" y="204"/>
                    <a:pt x="195" y="151"/>
                  </a:cubicBezTo>
                  <a:cubicBezTo>
                    <a:pt x="195" y="97"/>
                    <a:pt x="195" y="97"/>
                    <a:pt x="195" y="97"/>
                  </a:cubicBezTo>
                  <a:cubicBezTo>
                    <a:pt x="195" y="43"/>
                    <a:pt x="152" y="0"/>
                    <a:pt x="98" y="0"/>
                  </a:cubicBezTo>
                  <a:close/>
                  <a:moveTo>
                    <a:pt x="100" y="163"/>
                  </a:moveTo>
                  <a:cubicBezTo>
                    <a:pt x="95" y="163"/>
                    <a:pt x="95" y="163"/>
                    <a:pt x="95" y="163"/>
                  </a:cubicBezTo>
                  <a:cubicBezTo>
                    <a:pt x="65" y="163"/>
                    <a:pt x="39" y="144"/>
                    <a:pt x="30" y="116"/>
                  </a:cubicBezTo>
                  <a:cubicBezTo>
                    <a:pt x="29" y="113"/>
                    <a:pt x="29" y="113"/>
                    <a:pt x="29" y="113"/>
                  </a:cubicBezTo>
                  <a:cubicBezTo>
                    <a:pt x="23" y="92"/>
                    <a:pt x="27" y="69"/>
                    <a:pt x="40" y="52"/>
                  </a:cubicBezTo>
                  <a:cubicBezTo>
                    <a:pt x="41" y="51"/>
                    <a:pt x="42" y="50"/>
                    <a:pt x="42" y="49"/>
                  </a:cubicBezTo>
                  <a:cubicBezTo>
                    <a:pt x="152" y="49"/>
                    <a:pt x="152" y="49"/>
                    <a:pt x="152" y="49"/>
                  </a:cubicBezTo>
                  <a:cubicBezTo>
                    <a:pt x="153" y="50"/>
                    <a:pt x="154" y="51"/>
                    <a:pt x="155" y="52"/>
                  </a:cubicBezTo>
                  <a:cubicBezTo>
                    <a:pt x="168" y="69"/>
                    <a:pt x="172" y="92"/>
                    <a:pt x="166" y="113"/>
                  </a:cubicBezTo>
                  <a:cubicBezTo>
                    <a:pt x="165" y="116"/>
                    <a:pt x="165" y="116"/>
                    <a:pt x="165" y="116"/>
                  </a:cubicBezTo>
                  <a:cubicBezTo>
                    <a:pt x="156" y="144"/>
                    <a:pt x="130" y="163"/>
                    <a:pt x="100" y="163"/>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5" name="Freeform 62"/>
            <p:cNvSpPr>
              <a:spLocks/>
            </p:cNvSpPr>
            <p:nvPr/>
          </p:nvSpPr>
          <p:spPr bwMode="auto">
            <a:xfrm>
              <a:off x="5531314" y="1368884"/>
              <a:ext cx="845212" cy="341953"/>
            </a:xfrm>
            <a:custGeom>
              <a:avLst/>
              <a:gdLst>
                <a:gd name="T0" fmla="*/ 219 w 219"/>
                <a:gd name="T1" fmla="*/ 89 h 89"/>
                <a:gd name="T2" fmla="*/ 0 w 219"/>
                <a:gd name="T3" fmla="*/ 89 h 89"/>
                <a:gd name="T4" fmla="*/ 0 w 219"/>
                <a:gd name="T5" fmla="*/ 0 h 89"/>
                <a:gd name="T6" fmla="*/ 219 w 219"/>
                <a:gd name="T7" fmla="*/ 0 h 89"/>
                <a:gd name="T8" fmla="*/ 219 w 219"/>
                <a:gd name="T9" fmla="*/ 89 h 89"/>
              </a:gdLst>
              <a:ahLst/>
              <a:cxnLst>
                <a:cxn ang="0">
                  <a:pos x="T0" y="T1"/>
                </a:cxn>
                <a:cxn ang="0">
                  <a:pos x="T2" y="T3"/>
                </a:cxn>
                <a:cxn ang="0">
                  <a:pos x="T4" y="T5"/>
                </a:cxn>
                <a:cxn ang="0">
                  <a:pos x="T6" y="T7"/>
                </a:cxn>
                <a:cxn ang="0">
                  <a:pos x="T8" y="T9"/>
                </a:cxn>
              </a:cxnLst>
              <a:rect l="0" t="0" r="r" b="b"/>
              <a:pathLst>
                <a:path w="219" h="89">
                  <a:moveTo>
                    <a:pt x="219" y="89"/>
                  </a:moveTo>
                  <a:cubicBezTo>
                    <a:pt x="219" y="89"/>
                    <a:pt x="127" y="31"/>
                    <a:pt x="0" y="89"/>
                  </a:cubicBezTo>
                  <a:cubicBezTo>
                    <a:pt x="0" y="0"/>
                    <a:pt x="0" y="0"/>
                    <a:pt x="0" y="0"/>
                  </a:cubicBezTo>
                  <a:cubicBezTo>
                    <a:pt x="0" y="0"/>
                    <a:pt x="92" y="59"/>
                    <a:pt x="219" y="0"/>
                  </a:cubicBezTo>
                  <a:cubicBezTo>
                    <a:pt x="219" y="89"/>
                    <a:pt x="219" y="89"/>
                    <a:pt x="219" y="89"/>
                  </a:cubicBezTo>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6" name="Freeform 63"/>
            <p:cNvSpPr>
              <a:spLocks/>
            </p:cNvSpPr>
            <p:nvPr/>
          </p:nvSpPr>
          <p:spPr bwMode="auto">
            <a:xfrm>
              <a:off x="6170058" y="1039831"/>
              <a:ext cx="1425891" cy="1419435"/>
            </a:xfrm>
            <a:custGeom>
              <a:avLst/>
              <a:gdLst>
                <a:gd name="T0" fmla="*/ 368 w 368"/>
                <a:gd name="T1" fmla="*/ 184 h 368"/>
                <a:gd name="T2" fmla="*/ 354 w 368"/>
                <a:gd name="T3" fmla="*/ 112 h 368"/>
                <a:gd name="T4" fmla="*/ 314 w 368"/>
                <a:gd name="T5" fmla="*/ 54 h 368"/>
                <a:gd name="T6" fmla="*/ 256 w 368"/>
                <a:gd name="T7" fmla="*/ 14 h 368"/>
                <a:gd name="T8" fmla="*/ 184 w 368"/>
                <a:gd name="T9" fmla="*/ 0 h 368"/>
                <a:gd name="T10" fmla="*/ 112 w 368"/>
                <a:gd name="T11" fmla="*/ 14 h 368"/>
                <a:gd name="T12" fmla="*/ 54 w 368"/>
                <a:gd name="T13" fmla="*/ 54 h 368"/>
                <a:gd name="T14" fmla="*/ 14 w 368"/>
                <a:gd name="T15" fmla="*/ 112 h 368"/>
                <a:gd name="T16" fmla="*/ 0 w 368"/>
                <a:gd name="T17" fmla="*/ 184 h 368"/>
                <a:gd name="T18" fmla="*/ 14 w 368"/>
                <a:gd name="T19" fmla="*/ 255 h 368"/>
                <a:gd name="T20" fmla="*/ 54 w 368"/>
                <a:gd name="T21" fmla="*/ 314 h 368"/>
                <a:gd name="T22" fmla="*/ 112 w 368"/>
                <a:gd name="T23" fmla="*/ 353 h 368"/>
                <a:gd name="T24" fmla="*/ 184 w 368"/>
                <a:gd name="T25" fmla="*/ 368 h 368"/>
                <a:gd name="T26" fmla="*/ 256 w 368"/>
                <a:gd name="T27" fmla="*/ 353 h 368"/>
                <a:gd name="T28" fmla="*/ 314 w 368"/>
                <a:gd name="T29" fmla="*/ 314 h 368"/>
                <a:gd name="T30" fmla="*/ 354 w 368"/>
                <a:gd name="T31" fmla="*/ 255 h 368"/>
                <a:gd name="T32" fmla="*/ 368 w 368"/>
                <a:gd name="T33" fmla="*/ 18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8" h="368">
                  <a:moveTo>
                    <a:pt x="368" y="184"/>
                  </a:moveTo>
                  <a:cubicBezTo>
                    <a:pt x="368" y="158"/>
                    <a:pt x="363" y="134"/>
                    <a:pt x="354" y="112"/>
                  </a:cubicBezTo>
                  <a:cubicBezTo>
                    <a:pt x="344" y="90"/>
                    <a:pt x="331" y="70"/>
                    <a:pt x="314" y="54"/>
                  </a:cubicBezTo>
                  <a:cubicBezTo>
                    <a:pt x="298" y="37"/>
                    <a:pt x="278" y="23"/>
                    <a:pt x="256" y="14"/>
                  </a:cubicBezTo>
                  <a:cubicBezTo>
                    <a:pt x="234" y="5"/>
                    <a:pt x="209" y="0"/>
                    <a:pt x="184" y="0"/>
                  </a:cubicBezTo>
                  <a:cubicBezTo>
                    <a:pt x="159" y="0"/>
                    <a:pt x="134" y="5"/>
                    <a:pt x="112" y="14"/>
                  </a:cubicBezTo>
                  <a:cubicBezTo>
                    <a:pt x="90" y="23"/>
                    <a:pt x="70" y="37"/>
                    <a:pt x="54" y="54"/>
                  </a:cubicBezTo>
                  <a:cubicBezTo>
                    <a:pt x="37" y="70"/>
                    <a:pt x="24" y="90"/>
                    <a:pt x="14" y="112"/>
                  </a:cubicBezTo>
                  <a:cubicBezTo>
                    <a:pt x="5" y="134"/>
                    <a:pt x="0" y="158"/>
                    <a:pt x="0" y="184"/>
                  </a:cubicBezTo>
                  <a:cubicBezTo>
                    <a:pt x="0" y="209"/>
                    <a:pt x="5" y="233"/>
                    <a:pt x="14" y="255"/>
                  </a:cubicBezTo>
                  <a:cubicBezTo>
                    <a:pt x="24" y="277"/>
                    <a:pt x="37" y="297"/>
                    <a:pt x="54" y="314"/>
                  </a:cubicBezTo>
                  <a:cubicBezTo>
                    <a:pt x="70" y="331"/>
                    <a:pt x="90" y="344"/>
                    <a:pt x="112" y="353"/>
                  </a:cubicBezTo>
                  <a:cubicBezTo>
                    <a:pt x="134" y="363"/>
                    <a:pt x="159" y="368"/>
                    <a:pt x="184" y="368"/>
                  </a:cubicBezTo>
                  <a:cubicBezTo>
                    <a:pt x="209" y="368"/>
                    <a:pt x="234" y="363"/>
                    <a:pt x="256" y="353"/>
                  </a:cubicBezTo>
                  <a:cubicBezTo>
                    <a:pt x="278" y="344"/>
                    <a:pt x="298" y="331"/>
                    <a:pt x="314" y="314"/>
                  </a:cubicBezTo>
                  <a:cubicBezTo>
                    <a:pt x="331" y="297"/>
                    <a:pt x="344" y="277"/>
                    <a:pt x="354" y="255"/>
                  </a:cubicBezTo>
                  <a:cubicBezTo>
                    <a:pt x="363" y="233"/>
                    <a:pt x="368" y="209"/>
                    <a:pt x="368" y="184"/>
                  </a:cubicBezTo>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7" name="Oval 64"/>
            <p:cNvSpPr>
              <a:spLocks noChangeArrowheads="1"/>
            </p:cNvSpPr>
            <p:nvPr/>
          </p:nvSpPr>
          <p:spPr bwMode="auto">
            <a:xfrm>
              <a:off x="6318456" y="1181775"/>
              <a:ext cx="1135549" cy="1135548"/>
            </a:xfrm>
            <a:prstGeom prst="ellipse">
              <a:avLst/>
            </a:pr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8" name="Freeform 65"/>
            <p:cNvSpPr>
              <a:spLocks/>
            </p:cNvSpPr>
            <p:nvPr/>
          </p:nvSpPr>
          <p:spPr bwMode="auto">
            <a:xfrm>
              <a:off x="6473304" y="1317268"/>
              <a:ext cx="412927" cy="432281"/>
            </a:xfrm>
            <a:custGeom>
              <a:avLst/>
              <a:gdLst>
                <a:gd name="T0" fmla="*/ 107 w 107"/>
                <a:gd name="T1" fmla="*/ 112 h 112"/>
                <a:gd name="T2" fmla="*/ 0 w 107"/>
                <a:gd name="T3" fmla="*/ 77 h 112"/>
                <a:gd name="T4" fmla="*/ 107 w 107"/>
                <a:gd name="T5" fmla="*/ 0 h 112"/>
                <a:gd name="T6" fmla="*/ 107 w 107"/>
                <a:gd name="T7" fmla="*/ 112 h 112"/>
              </a:gdLst>
              <a:ahLst/>
              <a:cxnLst>
                <a:cxn ang="0">
                  <a:pos x="T0" y="T1"/>
                </a:cxn>
                <a:cxn ang="0">
                  <a:pos x="T2" y="T3"/>
                </a:cxn>
                <a:cxn ang="0">
                  <a:pos x="T4" y="T5"/>
                </a:cxn>
                <a:cxn ang="0">
                  <a:pos x="T6" y="T7"/>
                </a:cxn>
              </a:cxnLst>
              <a:rect l="0" t="0" r="r" b="b"/>
              <a:pathLst>
                <a:path w="107" h="112">
                  <a:moveTo>
                    <a:pt x="107" y="112"/>
                  </a:moveTo>
                  <a:cubicBezTo>
                    <a:pt x="0" y="77"/>
                    <a:pt x="0" y="77"/>
                    <a:pt x="0" y="77"/>
                  </a:cubicBezTo>
                  <a:cubicBezTo>
                    <a:pt x="16" y="30"/>
                    <a:pt x="57" y="0"/>
                    <a:pt x="107" y="0"/>
                  </a:cubicBezTo>
                  <a:cubicBezTo>
                    <a:pt x="107" y="112"/>
                    <a:pt x="107" y="112"/>
                    <a:pt x="107" y="112"/>
                  </a:cubicBezTo>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9" name="Freeform 66"/>
            <p:cNvSpPr>
              <a:spLocks/>
            </p:cNvSpPr>
            <p:nvPr/>
          </p:nvSpPr>
          <p:spPr bwMode="auto">
            <a:xfrm>
              <a:off x="6453946" y="1614059"/>
              <a:ext cx="432285" cy="567774"/>
            </a:xfrm>
            <a:custGeom>
              <a:avLst/>
              <a:gdLst>
                <a:gd name="T0" fmla="*/ 112 w 112"/>
                <a:gd name="T1" fmla="*/ 35 h 147"/>
                <a:gd name="T2" fmla="*/ 112 w 112"/>
                <a:gd name="T3" fmla="*/ 147 h 147"/>
                <a:gd name="T4" fmla="*/ 0 w 112"/>
                <a:gd name="T5" fmla="*/ 35 h 147"/>
                <a:gd name="T6" fmla="*/ 5 w 112"/>
                <a:gd name="T7" fmla="*/ 0 h 147"/>
                <a:gd name="T8" fmla="*/ 112 w 112"/>
                <a:gd name="T9" fmla="*/ 35 h 147"/>
              </a:gdLst>
              <a:ahLst/>
              <a:cxnLst>
                <a:cxn ang="0">
                  <a:pos x="T0" y="T1"/>
                </a:cxn>
                <a:cxn ang="0">
                  <a:pos x="T2" y="T3"/>
                </a:cxn>
                <a:cxn ang="0">
                  <a:pos x="T4" y="T5"/>
                </a:cxn>
                <a:cxn ang="0">
                  <a:pos x="T6" y="T7"/>
                </a:cxn>
                <a:cxn ang="0">
                  <a:pos x="T8" y="T9"/>
                </a:cxn>
              </a:cxnLst>
              <a:rect l="0" t="0" r="r" b="b"/>
              <a:pathLst>
                <a:path w="112" h="147">
                  <a:moveTo>
                    <a:pt x="112" y="35"/>
                  </a:moveTo>
                  <a:cubicBezTo>
                    <a:pt x="112" y="147"/>
                    <a:pt x="112" y="147"/>
                    <a:pt x="112" y="147"/>
                  </a:cubicBezTo>
                  <a:cubicBezTo>
                    <a:pt x="50" y="147"/>
                    <a:pt x="0" y="97"/>
                    <a:pt x="0" y="35"/>
                  </a:cubicBezTo>
                  <a:cubicBezTo>
                    <a:pt x="0" y="22"/>
                    <a:pt x="1" y="12"/>
                    <a:pt x="5" y="0"/>
                  </a:cubicBezTo>
                  <a:cubicBezTo>
                    <a:pt x="112" y="35"/>
                    <a:pt x="112" y="35"/>
                    <a:pt x="112"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0" name="Freeform 67"/>
            <p:cNvSpPr>
              <a:spLocks/>
            </p:cNvSpPr>
            <p:nvPr/>
          </p:nvSpPr>
          <p:spPr bwMode="auto">
            <a:xfrm>
              <a:off x="6886231" y="1317268"/>
              <a:ext cx="432285" cy="864565"/>
            </a:xfrm>
            <a:custGeom>
              <a:avLst/>
              <a:gdLst>
                <a:gd name="T0" fmla="*/ 0 w 112"/>
                <a:gd name="T1" fmla="*/ 112 h 224"/>
                <a:gd name="T2" fmla="*/ 0 w 112"/>
                <a:gd name="T3" fmla="*/ 0 h 224"/>
                <a:gd name="T4" fmla="*/ 112 w 112"/>
                <a:gd name="T5" fmla="*/ 112 h 224"/>
                <a:gd name="T6" fmla="*/ 0 w 112"/>
                <a:gd name="T7" fmla="*/ 224 h 224"/>
                <a:gd name="T8" fmla="*/ 0 w 112"/>
                <a:gd name="T9" fmla="*/ 112 h 224"/>
              </a:gdLst>
              <a:ahLst/>
              <a:cxnLst>
                <a:cxn ang="0">
                  <a:pos x="T0" y="T1"/>
                </a:cxn>
                <a:cxn ang="0">
                  <a:pos x="T2" y="T3"/>
                </a:cxn>
                <a:cxn ang="0">
                  <a:pos x="T4" y="T5"/>
                </a:cxn>
                <a:cxn ang="0">
                  <a:pos x="T6" y="T7"/>
                </a:cxn>
                <a:cxn ang="0">
                  <a:pos x="T8" y="T9"/>
                </a:cxn>
              </a:cxnLst>
              <a:rect l="0" t="0" r="r" b="b"/>
              <a:pathLst>
                <a:path w="112" h="224">
                  <a:moveTo>
                    <a:pt x="0" y="112"/>
                  </a:moveTo>
                  <a:cubicBezTo>
                    <a:pt x="0" y="0"/>
                    <a:pt x="0" y="0"/>
                    <a:pt x="0" y="0"/>
                  </a:cubicBezTo>
                  <a:cubicBezTo>
                    <a:pt x="62" y="0"/>
                    <a:pt x="112" y="50"/>
                    <a:pt x="112" y="112"/>
                  </a:cubicBezTo>
                  <a:cubicBezTo>
                    <a:pt x="112" y="174"/>
                    <a:pt x="62" y="224"/>
                    <a:pt x="0" y="224"/>
                  </a:cubicBezTo>
                  <a:cubicBezTo>
                    <a:pt x="0" y="112"/>
                    <a:pt x="0" y="112"/>
                    <a:pt x="0" y="112"/>
                  </a:cubicBezTo>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1" name="Freeform 68"/>
            <p:cNvSpPr>
              <a:spLocks/>
            </p:cNvSpPr>
            <p:nvPr/>
          </p:nvSpPr>
          <p:spPr bwMode="auto">
            <a:xfrm>
              <a:off x="7221734" y="2543144"/>
              <a:ext cx="851662" cy="400023"/>
            </a:xfrm>
            <a:custGeom>
              <a:avLst/>
              <a:gdLst>
                <a:gd name="T0" fmla="*/ 0 w 132"/>
                <a:gd name="T1" fmla="*/ 22 h 62"/>
                <a:gd name="T2" fmla="*/ 117 w 132"/>
                <a:gd name="T3" fmla="*/ 0 h 62"/>
                <a:gd name="T4" fmla="*/ 132 w 132"/>
                <a:gd name="T5" fmla="*/ 38 h 62"/>
                <a:gd name="T6" fmla="*/ 7 w 132"/>
                <a:gd name="T7" fmla="*/ 62 h 62"/>
                <a:gd name="T8" fmla="*/ 0 w 132"/>
                <a:gd name="T9" fmla="*/ 22 h 62"/>
              </a:gdLst>
              <a:ahLst/>
              <a:cxnLst>
                <a:cxn ang="0">
                  <a:pos x="T0" y="T1"/>
                </a:cxn>
                <a:cxn ang="0">
                  <a:pos x="T2" y="T3"/>
                </a:cxn>
                <a:cxn ang="0">
                  <a:pos x="T4" y="T5"/>
                </a:cxn>
                <a:cxn ang="0">
                  <a:pos x="T6" y="T7"/>
                </a:cxn>
                <a:cxn ang="0">
                  <a:pos x="T8" y="T9"/>
                </a:cxn>
              </a:cxnLst>
              <a:rect l="0" t="0" r="r" b="b"/>
              <a:pathLst>
                <a:path w="132" h="62">
                  <a:moveTo>
                    <a:pt x="0" y="22"/>
                  </a:moveTo>
                  <a:lnTo>
                    <a:pt x="117" y="0"/>
                  </a:lnTo>
                  <a:lnTo>
                    <a:pt x="132" y="38"/>
                  </a:lnTo>
                  <a:lnTo>
                    <a:pt x="7" y="62"/>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2" name="Freeform 69"/>
            <p:cNvSpPr>
              <a:spLocks/>
            </p:cNvSpPr>
            <p:nvPr/>
          </p:nvSpPr>
          <p:spPr bwMode="auto">
            <a:xfrm>
              <a:off x="7221734" y="2543144"/>
              <a:ext cx="851662" cy="400023"/>
            </a:xfrm>
            <a:custGeom>
              <a:avLst/>
              <a:gdLst>
                <a:gd name="T0" fmla="*/ 0 w 132"/>
                <a:gd name="T1" fmla="*/ 22 h 62"/>
                <a:gd name="T2" fmla="*/ 117 w 132"/>
                <a:gd name="T3" fmla="*/ 0 h 62"/>
                <a:gd name="T4" fmla="*/ 132 w 132"/>
                <a:gd name="T5" fmla="*/ 38 h 62"/>
                <a:gd name="T6" fmla="*/ 7 w 132"/>
                <a:gd name="T7" fmla="*/ 62 h 62"/>
                <a:gd name="T8" fmla="*/ 0 w 132"/>
                <a:gd name="T9" fmla="*/ 22 h 62"/>
              </a:gdLst>
              <a:ahLst/>
              <a:cxnLst>
                <a:cxn ang="0">
                  <a:pos x="T0" y="T1"/>
                </a:cxn>
                <a:cxn ang="0">
                  <a:pos x="T2" y="T3"/>
                </a:cxn>
                <a:cxn ang="0">
                  <a:pos x="T4" y="T5"/>
                </a:cxn>
                <a:cxn ang="0">
                  <a:pos x="T6" y="T7"/>
                </a:cxn>
                <a:cxn ang="0">
                  <a:pos x="T8" y="T9"/>
                </a:cxn>
              </a:cxnLst>
              <a:rect l="0" t="0" r="r" b="b"/>
              <a:pathLst>
                <a:path w="132" h="62">
                  <a:moveTo>
                    <a:pt x="0" y="22"/>
                  </a:moveTo>
                  <a:lnTo>
                    <a:pt x="117" y="0"/>
                  </a:lnTo>
                  <a:lnTo>
                    <a:pt x="132" y="38"/>
                  </a:lnTo>
                  <a:lnTo>
                    <a:pt x="7" y="6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3" name="Freeform 70"/>
            <p:cNvSpPr>
              <a:spLocks/>
            </p:cNvSpPr>
            <p:nvPr/>
          </p:nvSpPr>
          <p:spPr bwMode="auto">
            <a:xfrm>
              <a:off x="7221734" y="2672184"/>
              <a:ext cx="122590" cy="270983"/>
            </a:xfrm>
            <a:custGeom>
              <a:avLst/>
              <a:gdLst>
                <a:gd name="T0" fmla="*/ 13 w 19"/>
                <a:gd name="T1" fmla="*/ 0 h 42"/>
                <a:gd name="T2" fmla="*/ 0 w 19"/>
                <a:gd name="T3" fmla="*/ 2 h 42"/>
                <a:gd name="T4" fmla="*/ 7 w 19"/>
                <a:gd name="T5" fmla="*/ 42 h 42"/>
                <a:gd name="T6" fmla="*/ 19 w 19"/>
                <a:gd name="T7" fmla="*/ 40 h 42"/>
                <a:gd name="T8" fmla="*/ 13 w 19"/>
                <a:gd name="T9" fmla="*/ 0 h 42"/>
              </a:gdLst>
              <a:ahLst/>
              <a:cxnLst>
                <a:cxn ang="0">
                  <a:pos x="T0" y="T1"/>
                </a:cxn>
                <a:cxn ang="0">
                  <a:pos x="T2" y="T3"/>
                </a:cxn>
                <a:cxn ang="0">
                  <a:pos x="T4" y="T5"/>
                </a:cxn>
                <a:cxn ang="0">
                  <a:pos x="T6" y="T7"/>
                </a:cxn>
                <a:cxn ang="0">
                  <a:pos x="T8" y="T9"/>
                </a:cxn>
              </a:cxnLst>
              <a:rect l="0" t="0" r="r" b="b"/>
              <a:pathLst>
                <a:path w="19" h="42">
                  <a:moveTo>
                    <a:pt x="13" y="0"/>
                  </a:moveTo>
                  <a:lnTo>
                    <a:pt x="0" y="2"/>
                  </a:lnTo>
                  <a:lnTo>
                    <a:pt x="7" y="42"/>
                  </a:lnTo>
                  <a:lnTo>
                    <a:pt x="19" y="40"/>
                  </a:lnTo>
                  <a:lnTo>
                    <a:pt x="13"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4" name="Freeform 71"/>
            <p:cNvSpPr>
              <a:spLocks/>
            </p:cNvSpPr>
            <p:nvPr/>
          </p:nvSpPr>
          <p:spPr bwMode="auto">
            <a:xfrm>
              <a:off x="7221734" y="2672184"/>
              <a:ext cx="122590" cy="270983"/>
            </a:xfrm>
            <a:custGeom>
              <a:avLst/>
              <a:gdLst>
                <a:gd name="T0" fmla="*/ 13 w 19"/>
                <a:gd name="T1" fmla="*/ 0 h 42"/>
                <a:gd name="T2" fmla="*/ 0 w 19"/>
                <a:gd name="T3" fmla="*/ 2 h 42"/>
                <a:gd name="T4" fmla="*/ 7 w 19"/>
                <a:gd name="T5" fmla="*/ 42 h 42"/>
                <a:gd name="T6" fmla="*/ 19 w 19"/>
                <a:gd name="T7" fmla="*/ 40 h 42"/>
                <a:gd name="T8" fmla="*/ 13 w 19"/>
                <a:gd name="T9" fmla="*/ 0 h 42"/>
              </a:gdLst>
              <a:ahLst/>
              <a:cxnLst>
                <a:cxn ang="0">
                  <a:pos x="T0" y="T1"/>
                </a:cxn>
                <a:cxn ang="0">
                  <a:pos x="T2" y="T3"/>
                </a:cxn>
                <a:cxn ang="0">
                  <a:pos x="T4" y="T5"/>
                </a:cxn>
                <a:cxn ang="0">
                  <a:pos x="T6" y="T7"/>
                </a:cxn>
                <a:cxn ang="0">
                  <a:pos x="T8" y="T9"/>
                </a:cxn>
              </a:cxnLst>
              <a:rect l="0" t="0" r="r" b="b"/>
              <a:pathLst>
                <a:path w="19" h="42">
                  <a:moveTo>
                    <a:pt x="13" y="0"/>
                  </a:moveTo>
                  <a:lnTo>
                    <a:pt x="0" y="2"/>
                  </a:lnTo>
                  <a:lnTo>
                    <a:pt x="7" y="42"/>
                  </a:lnTo>
                  <a:lnTo>
                    <a:pt x="19" y="40"/>
                  </a:lnTo>
                  <a:lnTo>
                    <a:pt x="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5" name="Freeform 72"/>
            <p:cNvSpPr>
              <a:spLocks/>
            </p:cNvSpPr>
            <p:nvPr/>
          </p:nvSpPr>
          <p:spPr bwMode="auto">
            <a:xfrm>
              <a:off x="5234523" y="2988329"/>
              <a:ext cx="1471052" cy="780687"/>
            </a:xfrm>
            <a:custGeom>
              <a:avLst/>
              <a:gdLst>
                <a:gd name="T0" fmla="*/ 190 w 380"/>
                <a:gd name="T1" fmla="*/ 81 h 203"/>
                <a:gd name="T2" fmla="*/ 41 w 380"/>
                <a:gd name="T3" fmla="*/ 3 h 203"/>
                <a:gd name="T4" fmla="*/ 26 w 380"/>
                <a:gd name="T5" fmla="*/ 9 h 203"/>
                <a:gd name="T6" fmla="*/ 0 w 380"/>
                <a:gd name="T7" fmla="*/ 81 h 203"/>
                <a:gd name="T8" fmla="*/ 127 w 380"/>
                <a:gd name="T9" fmla="*/ 202 h 203"/>
                <a:gd name="T10" fmla="*/ 190 w 380"/>
                <a:gd name="T11" fmla="*/ 121 h 203"/>
                <a:gd name="T12" fmla="*/ 253 w 380"/>
                <a:gd name="T13" fmla="*/ 203 h 203"/>
                <a:gd name="T14" fmla="*/ 380 w 380"/>
                <a:gd name="T15" fmla="*/ 81 h 203"/>
                <a:gd name="T16" fmla="*/ 352 w 380"/>
                <a:gd name="T17" fmla="*/ 9 h 203"/>
                <a:gd name="T18" fmla="*/ 337 w 380"/>
                <a:gd name="T19" fmla="*/ 3 h 203"/>
                <a:gd name="T20" fmla="*/ 190 w 380"/>
                <a:gd name="T21" fmla="*/ 8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203">
                  <a:moveTo>
                    <a:pt x="190" y="81"/>
                  </a:moveTo>
                  <a:cubicBezTo>
                    <a:pt x="41" y="3"/>
                    <a:pt x="41" y="3"/>
                    <a:pt x="41" y="3"/>
                  </a:cubicBezTo>
                  <a:cubicBezTo>
                    <a:pt x="35" y="0"/>
                    <a:pt x="28" y="3"/>
                    <a:pt x="26" y="9"/>
                  </a:cubicBezTo>
                  <a:cubicBezTo>
                    <a:pt x="0" y="81"/>
                    <a:pt x="0" y="81"/>
                    <a:pt x="0" y="81"/>
                  </a:cubicBezTo>
                  <a:cubicBezTo>
                    <a:pt x="127" y="202"/>
                    <a:pt x="127" y="202"/>
                    <a:pt x="127" y="202"/>
                  </a:cubicBezTo>
                  <a:cubicBezTo>
                    <a:pt x="190" y="121"/>
                    <a:pt x="190" y="121"/>
                    <a:pt x="190" y="121"/>
                  </a:cubicBezTo>
                  <a:cubicBezTo>
                    <a:pt x="253" y="203"/>
                    <a:pt x="253" y="203"/>
                    <a:pt x="253" y="203"/>
                  </a:cubicBezTo>
                  <a:cubicBezTo>
                    <a:pt x="380" y="81"/>
                    <a:pt x="380" y="81"/>
                    <a:pt x="380" y="81"/>
                  </a:cubicBezTo>
                  <a:cubicBezTo>
                    <a:pt x="352" y="9"/>
                    <a:pt x="352" y="9"/>
                    <a:pt x="352" y="9"/>
                  </a:cubicBezTo>
                  <a:cubicBezTo>
                    <a:pt x="350" y="3"/>
                    <a:pt x="343" y="0"/>
                    <a:pt x="337" y="3"/>
                  </a:cubicBezTo>
                  <a:lnTo>
                    <a:pt x="190"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6" name="Freeform 73"/>
            <p:cNvSpPr>
              <a:spLocks/>
            </p:cNvSpPr>
            <p:nvPr/>
          </p:nvSpPr>
          <p:spPr bwMode="auto">
            <a:xfrm>
              <a:off x="3924768" y="936599"/>
              <a:ext cx="2038827" cy="1787196"/>
            </a:xfrm>
            <a:custGeom>
              <a:avLst/>
              <a:gdLst>
                <a:gd name="T0" fmla="*/ 193 w 526"/>
                <a:gd name="T1" fmla="*/ 465 h 465"/>
                <a:gd name="T2" fmla="*/ 259 w 526"/>
                <a:gd name="T3" fmla="*/ 420 h 465"/>
                <a:gd name="T4" fmla="*/ 315 w 526"/>
                <a:gd name="T5" fmla="*/ 420 h 465"/>
                <a:gd name="T6" fmla="*/ 526 w 526"/>
                <a:gd name="T7" fmla="*/ 268 h 465"/>
                <a:gd name="T8" fmla="*/ 408 w 526"/>
                <a:gd name="T9" fmla="*/ 250 h 465"/>
                <a:gd name="T10" fmla="*/ 422 w 526"/>
                <a:gd name="T11" fmla="*/ 118 h 465"/>
                <a:gd name="T12" fmla="*/ 447 w 526"/>
                <a:gd name="T13" fmla="*/ 92 h 465"/>
                <a:gd name="T14" fmla="*/ 388 w 526"/>
                <a:gd name="T15" fmla="*/ 36 h 465"/>
                <a:gd name="T16" fmla="*/ 309 w 526"/>
                <a:gd name="T17" fmla="*/ 0 h 465"/>
                <a:gd name="T18" fmla="*/ 139 w 526"/>
                <a:gd name="T19" fmla="*/ 43 h 465"/>
                <a:gd name="T20" fmla="*/ 7 w 526"/>
                <a:gd name="T21" fmla="*/ 347 h 465"/>
                <a:gd name="T22" fmla="*/ 3 w 526"/>
                <a:gd name="T23" fmla="*/ 366 h 465"/>
                <a:gd name="T24" fmla="*/ 0 w 526"/>
                <a:gd name="T25" fmla="*/ 417 h 465"/>
                <a:gd name="T26" fmla="*/ 193 w 526"/>
                <a:gd name="T27" fmla="*/ 46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6" h="465">
                  <a:moveTo>
                    <a:pt x="193" y="465"/>
                  </a:moveTo>
                  <a:cubicBezTo>
                    <a:pt x="204" y="439"/>
                    <a:pt x="229" y="420"/>
                    <a:pt x="259" y="420"/>
                  </a:cubicBezTo>
                  <a:cubicBezTo>
                    <a:pt x="315" y="420"/>
                    <a:pt x="315" y="420"/>
                    <a:pt x="315" y="420"/>
                  </a:cubicBezTo>
                  <a:cubicBezTo>
                    <a:pt x="526" y="268"/>
                    <a:pt x="526" y="268"/>
                    <a:pt x="526" y="268"/>
                  </a:cubicBezTo>
                  <a:cubicBezTo>
                    <a:pt x="526" y="268"/>
                    <a:pt x="492" y="211"/>
                    <a:pt x="408" y="250"/>
                  </a:cubicBezTo>
                  <a:cubicBezTo>
                    <a:pt x="422" y="118"/>
                    <a:pt x="422" y="118"/>
                    <a:pt x="422" y="118"/>
                  </a:cubicBezTo>
                  <a:cubicBezTo>
                    <a:pt x="453" y="116"/>
                    <a:pt x="447" y="92"/>
                    <a:pt x="447" y="92"/>
                  </a:cubicBezTo>
                  <a:cubicBezTo>
                    <a:pt x="388" y="36"/>
                    <a:pt x="388" y="36"/>
                    <a:pt x="388" y="36"/>
                  </a:cubicBezTo>
                  <a:cubicBezTo>
                    <a:pt x="309" y="0"/>
                    <a:pt x="309" y="0"/>
                    <a:pt x="309" y="0"/>
                  </a:cubicBezTo>
                  <a:cubicBezTo>
                    <a:pt x="139" y="43"/>
                    <a:pt x="139" y="43"/>
                    <a:pt x="139" y="43"/>
                  </a:cubicBezTo>
                  <a:cubicBezTo>
                    <a:pt x="7" y="347"/>
                    <a:pt x="7" y="347"/>
                    <a:pt x="7" y="347"/>
                  </a:cubicBezTo>
                  <a:cubicBezTo>
                    <a:pt x="4" y="353"/>
                    <a:pt x="3" y="359"/>
                    <a:pt x="3" y="366"/>
                  </a:cubicBezTo>
                  <a:cubicBezTo>
                    <a:pt x="0" y="417"/>
                    <a:pt x="0" y="417"/>
                    <a:pt x="0" y="417"/>
                  </a:cubicBezTo>
                  <a:cubicBezTo>
                    <a:pt x="193" y="465"/>
                    <a:pt x="193" y="465"/>
                    <a:pt x="193" y="465"/>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7" name="Freeform 74"/>
            <p:cNvSpPr>
              <a:spLocks/>
            </p:cNvSpPr>
            <p:nvPr/>
          </p:nvSpPr>
          <p:spPr bwMode="auto">
            <a:xfrm>
              <a:off x="4311887" y="1046285"/>
              <a:ext cx="1419437" cy="1412981"/>
            </a:xfrm>
            <a:custGeom>
              <a:avLst/>
              <a:gdLst>
                <a:gd name="T0" fmla="*/ 0 w 366"/>
                <a:gd name="T1" fmla="*/ 183 h 366"/>
                <a:gd name="T2" fmla="*/ 14 w 366"/>
                <a:gd name="T3" fmla="*/ 112 h 366"/>
                <a:gd name="T4" fmla="*/ 53 w 366"/>
                <a:gd name="T5" fmla="*/ 53 h 366"/>
                <a:gd name="T6" fmla="*/ 111 w 366"/>
                <a:gd name="T7" fmla="*/ 14 h 366"/>
                <a:gd name="T8" fmla="*/ 183 w 366"/>
                <a:gd name="T9" fmla="*/ 0 h 366"/>
                <a:gd name="T10" fmla="*/ 254 w 366"/>
                <a:gd name="T11" fmla="*/ 14 h 366"/>
                <a:gd name="T12" fmla="*/ 312 w 366"/>
                <a:gd name="T13" fmla="*/ 53 h 366"/>
                <a:gd name="T14" fmla="*/ 351 w 366"/>
                <a:gd name="T15" fmla="*/ 112 h 366"/>
                <a:gd name="T16" fmla="*/ 366 w 366"/>
                <a:gd name="T17" fmla="*/ 183 h 366"/>
                <a:gd name="T18" fmla="*/ 351 w 366"/>
                <a:gd name="T19" fmla="*/ 254 h 366"/>
                <a:gd name="T20" fmla="*/ 312 w 366"/>
                <a:gd name="T21" fmla="*/ 312 h 366"/>
                <a:gd name="T22" fmla="*/ 254 w 366"/>
                <a:gd name="T23" fmla="*/ 351 h 366"/>
                <a:gd name="T24" fmla="*/ 183 w 366"/>
                <a:gd name="T25" fmla="*/ 366 h 366"/>
                <a:gd name="T26" fmla="*/ 111 w 366"/>
                <a:gd name="T27" fmla="*/ 351 h 366"/>
                <a:gd name="T28" fmla="*/ 53 w 366"/>
                <a:gd name="T29" fmla="*/ 312 h 366"/>
                <a:gd name="T30" fmla="*/ 14 w 366"/>
                <a:gd name="T31" fmla="*/ 254 h 366"/>
                <a:gd name="T32" fmla="*/ 0 w 366"/>
                <a:gd name="T33" fmla="*/ 183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 h="366">
                  <a:moveTo>
                    <a:pt x="0" y="183"/>
                  </a:moveTo>
                  <a:cubicBezTo>
                    <a:pt x="0" y="158"/>
                    <a:pt x="5" y="133"/>
                    <a:pt x="14" y="112"/>
                  </a:cubicBezTo>
                  <a:cubicBezTo>
                    <a:pt x="23" y="90"/>
                    <a:pt x="37" y="70"/>
                    <a:pt x="53" y="53"/>
                  </a:cubicBezTo>
                  <a:cubicBezTo>
                    <a:pt x="70" y="37"/>
                    <a:pt x="90" y="23"/>
                    <a:pt x="111" y="14"/>
                  </a:cubicBezTo>
                  <a:cubicBezTo>
                    <a:pt x="133" y="5"/>
                    <a:pt x="157" y="0"/>
                    <a:pt x="183" y="0"/>
                  </a:cubicBezTo>
                  <a:cubicBezTo>
                    <a:pt x="208" y="0"/>
                    <a:pt x="232" y="5"/>
                    <a:pt x="254" y="14"/>
                  </a:cubicBezTo>
                  <a:cubicBezTo>
                    <a:pt x="276" y="23"/>
                    <a:pt x="296" y="37"/>
                    <a:pt x="312" y="53"/>
                  </a:cubicBezTo>
                  <a:cubicBezTo>
                    <a:pt x="329" y="70"/>
                    <a:pt x="342" y="90"/>
                    <a:pt x="351" y="112"/>
                  </a:cubicBezTo>
                  <a:cubicBezTo>
                    <a:pt x="361" y="133"/>
                    <a:pt x="366" y="158"/>
                    <a:pt x="366" y="183"/>
                  </a:cubicBezTo>
                  <a:cubicBezTo>
                    <a:pt x="366" y="208"/>
                    <a:pt x="361" y="232"/>
                    <a:pt x="351" y="254"/>
                  </a:cubicBezTo>
                  <a:cubicBezTo>
                    <a:pt x="342" y="276"/>
                    <a:pt x="329" y="296"/>
                    <a:pt x="312" y="312"/>
                  </a:cubicBezTo>
                  <a:cubicBezTo>
                    <a:pt x="296" y="329"/>
                    <a:pt x="276" y="342"/>
                    <a:pt x="254" y="351"/>
                  </a:cubicBezTo>
                  <a:cubicBezTo>
                    <a:pt x="232" y="361"/>
                    <a:pt x="208" y="366"/>
                    <a:pt x="183" y="366"/>
                  </a:cubicBezTo>
                  <a:cubicBezTo>
                    <a:pt x="157" y="366"/>
                    <a:pt x="133" y="361"/>
                    <a:pt x="111" y="351"/>
                  </a:cubicBezTo>
                  <a:cubicBezTo>
                    <a:pt x="90" y="342"/>
                    <a:pt x="70" y="329"/>
                    <a:pt x="53" y="312"/>
                  </a:cubicBezTo>
                  <a:cubicBezTo>
                    <a:pt x="37" y="296"/>
                    <a:pt x="23" y="276"/>
                    <a:pt x="14" y="254"/>
                  </a:cubicBezTo>
                  <a:cubicBezTo>
                    <a:pt x="5" y="232"/>
                    <a:pt x="0" y="208"/>
                    <a:pt x="0" y="183"/>
                  </a:cubicBezTo>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8" name="Oval 75"/>
            <p:cNvSpPr>
              <a:spLocks noChangeArrowheads="1"/>
            </p:cNvSpPr>
            <p:nvPr/>
          </p:nvSpPr>
          <p:spPr bwMode="auto">
            <a:xfrm>
              <a:off x="4453831" y="1188229"/>
              <a:ext cx="1129099" cy="1122644"/>
            </a:xfrm>
            <a:prstGeom prst="ellipse">
              <a:avLst/>
            </a:pr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9" name="Rectangle 76"/>
            <p:cNvSpPr>
              <a:spLocks noChangeArrowheads="1"/>
            </p:cNvSpPr>
            <p:nvPr/>
          </p:nvSpPr>
          <p:spPr bwMode="auto">
            <a:xfrm>
              <a:off x="4711910" y="1704387"/>
              <a:ext cx="161302" cy="393569"/>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0" name="Rectangle 77"/>
            <p:cNvSpPr>
              <a:spLocks noChangeArrowheads="1"/>
            </p:cNvSpPr>
            <p:nvPr/>
          </p:nvSpPr>
          <p:spPr bwMode="auto">
            <a:xfrm>
              <a:off x="4911924" y="1568893"/>
              <a:ext cx="167752" cy="5290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1" name="Rectangle 78"/>
            <p:cNvSpPr>
              <a:spLocks noChangeArrowheads="1"/>
            </p:cNvSpPr>
            <p:nvPr/>
          </p:nvSpPr>
          <p:spPr bwMode="auto">
            <a:xfrm>
              <a:off x="4911924" y="1568893"/>
              <a:ext cx="167752" cy="52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2" name="Rectangle 79"/>
            <p:cNvSpPr>
              <a:spLocks noChangeArrowheads="1"/>
            </p:cNvSpPr>
            <p:nvPr/>
          </p:nvSpPr>
          <p:spPr bwMode="auto">
            <a:xfrm>
              <a:off x="5118387" y="1433404"/>
              <a:ext cx="161302" cy="664552"/>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3" name="Rectangle 80"/>
            <p:cNvSpPr>
              <a:spLocks noChangeArrowheads="1"/>
            </p:cNvSpPr>
            <p:nvPr/>
          </p:nvSpPr>
          <p:spPr bwMode="auto">
            <a:xfrm>
              <a:off x="5118387" y="1433404"/>
              <a:ext cx="161302" cy="664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4" name="Freeform 81"/>
            <p:cNvSpPr>
              <a:spLocks/>
            </p:cNvSpPr>
            <p:nvPr/>
          </p:nvSpPr>
          <p:spPr bwMode="auto">
            <a:xfrm>
              <a:off x="3827990" y="2543144"/>
              <a:ext cx="858116" cy="400023"/>
            </a:xfrm>
            <a:custGeom>
              <a:avLst/>
              <a:gdLst>
                <a:gd name="T0" fmla="*/ 133 w 133"/>
                <a:gd name="T1" fmla="*/ 22 h 62"/>
                <a:gd name="T2" fmla="*/ 15 w 133"/>
                <a:gd name="T3" fmla="*/ 0 h 62"/>
                <a:gd name="T4" fmla="*/ 0 w 133"/>
                <a:gd name="T5" fmla="*/ 38 h 62"/>
                <a:gd name="T6" fmla="*/ 126 w 133"/>
                <a:gd name="T7" fmla="*/ 62 h 62"/>
                <a:gd name="T8" fmla="*/ 133 w 133"/>
                <a:gd name="T9" fmla="*/ 22 h 62"/>
              </a:gdLst>
              <a:ahLst/>
              <a:cxnLst>
                <a:cxn ang="0">
                  <a:pos x="T0" y="T1"/>
                </a:cxn>
                <a:cxn ang="0">
                  <a:pos x="T2" y="T3"/>
                </a:cxn>
                <a:cxn ang="0">
                  <a:pos x="T4" y="T5"/>
                </a:cxn>
                <a:cxn ang="0">
                  <a:pos x="T6" y="T7"/>
                </a:cxn>
                <a:cxn ang="0">
                  <a:pos x="T8" y="T9"/>
                </a:cxn>
              </a:cxnLst>
              <a:rect l="0" t="0" r="r" b="b"/>
              <a:pathLst>
                <a:path w="133" h="62">
                  <a:moveTo>
                    <a:pt x="133" y="22"/>
                  </a:moveTo>
                  <a:lnTo>
                    <a:pt x="15" y="0"/>
                  </a:lnTo>
                  <a:lnTo>
                    <a:pt x="0" y="38"/>
                  </a:lnTo>
                  <a:lnTo>
                    <a:pt x="126" y="62"/>
                  </a:lnTo>
                  <a:lnTo>
                    <a:pt x="133"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5" name="Freeform 82"/>
            <p:cNvSpPr>
              <a:spLocks/>
            </p:cNvSpPr>
            <p:nvPr/>
          </p:nvSpPr>
          <p:spPr bwMode="auto">
            <a:xfrm>
              <a:off x="3827990" y="2543144"/>
              <a:ext cx="858116" cy="400023"/>
            </a:xfrm>
            <a:custGeom>
              <a:avLst/>
              <a:gdLst>
                <a:gd name="T0" fmla="*/ 133 w 133"/>
                <a:gd name="T1" fmla="*/ 22 h 62"/>
                <a:gd name="T2" fmla="*/ 15 w 133"/>
                <a:gd name="T3" fmla="*/ 0 h 62"/>
                <a:gd name="T4" fmla="*/ 0 w 133"/>
                <a:gd name="T5" fmla="*/ 38 h 62"/>
                <a:gd name="T6" fmla="*/ 126 w 133"/>
                <a:gd name="T7" fmla="*/ 62 h 62"/>
                <a:gd name="T8" fmla="*/ 133 w 133"/>
                <a:gd name="T9" fmla="*/ 22 h 62"/>
              </a:gdLst>
              <a:ahLst/>
              <a:cxnLst>
                <a:cxn ang="0">
                  <a:pos x="T0" y="T1"/>
                </a:cxn>
                <a:cxn ang="0">
                  <a:pos x="T2" y="T3"/>
                </a:cxn>
                <a:cxn ang="0">
                  <a:pos x="T4" y="T5"/>
                </a:cxn>
                <a:cxn ang="0">
                  <a:pos x="T6" y="T7"/>
                </a:cxn>
                <a:cxn ang="0">
                  <a:pos x="T8" y="T9"/>
                </a:cxn>
              </a:cxnLst>
              <a:rect l="0" t="0" r="r" b="b"/>
              <a:pathLst>
                <a:path w="133" h="62">
                  <a:moveTo>
                    <a:pt x="133" y="22"/>
                  </a:moveTo>
                  <a:lnTo>
                    <a:pt x="15" y="0"/>
                  </a:lnTo>
                  <a:lnTo>
                    <a:pt x="0" y="38"/>
                  </a:lnTo>
                  <a:lnTo>
                    <a:pt x="126" y="62"/>
                  </a:lnTo>
                  <a:lnTo>
                    <a:pt x="133"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6" name="Freeform 83"/>
            <p:cNvSpPr>
              <a:spLocks/>
            </p:cNvSpPr>
            <p:nvPr/>
          </p:nvSpPr>
          <p:spPr bwMode="auto">
            <a:xfrm>
              <a:off x="4628036" y="2936713"/>
              <a:ext cx="12904" cy="6450"/>
            </a:xfrm>
            <a:custGeom>
              <a:avLst/>
              <a:gdLst>
                <a:gd name="T0" fmla="*/ 0 w 2"/>
                <a:gd name="T1" fmla="*/ 0 h 1"/>
                <a:gd name="T2" fmla="*/ 2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lnTo>
                    <a:pt x="2" y="1"/>
                  </a:lnTo>
                  <a:lnTo>
                    <a:pt x="2" y="1"/>
                  </a:lnTo>
                  <a:lnTo>
                    <a:pt x="0" y="0"/>
                  </a:lnTo>
                  <a:close/>
                </a:path>
              </a:pathLst>
            </a:custGeom>
            <a:solidFill>
              <a:srgbClr val="0012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7" name="Freeform 84"/>
            <p:cNvSpPr>
              <a:spLocks/>
            </p:cNvSpPr>
            <p:nvPr/>
          </p:nvSpPr>
          <p:spPr bwMode="auto">
            <a:xfrm>
              <a:off x="4628036" y="2936713"/>
              <a:ext cx="12904" cy="6450"/>
            </a:xfrm>
            <a:custGeom>
              <a:avLst/>
              <a:gdLst>
                <a:gd name="T0" fmla="*/ 0 w 2"/>
                <a:gd name="T1" fmla="*/ 0 h 1"/>
                <a:gd name="T2" fmla="*/ 2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lnTo>
                    <a:pt x="2" y="1"/>
                  </a:lnTo>
                  <a:lnTo>
                    <a:pt x="2"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8" name="Freeform 85"/>
            <p:cNvSpPr>
              <a:spLocks/>
            </p:cNvSpPr>
            <p:nvPr/>
          </p:nvSpPr>
          <p:spPr bwMode="auto">
            <a:xfrm>
              <a:off x="4557062" y="2672184"/>
              <a:ext cx="129040" cy="270983"/>
            </a:xfrm>
            <a:custGeom>
              <a:avLst/>
              <a:gdLst>
                <a:gd name="T0" fmla="*/ 7 w 20"/>
                <a:gd name="T1" fmla="*/ 0 h 42"/>
                <a:gd name="T2" fmla="*/ 0 w 20"/>
                <a:gd name="T3" fmla="*/ 40 h 42"/>
                <a:gd name="T4" fmla="*/ 11 w 20"/>
                <a:gd name="T5" fmla="*/ 41 h 42"/>
                <a:gd name="T6" fmla="*/ 13 w 20"/>
                <a:gd name="T7" fmla="*/ 42 h 42"/>
                <a:gd name="T8" fmla="*/ 20 w 20"/>
                <a:gd name="T9" fmla="*/ 2 h 42"/>
                <a:gd name="T10" fmla="*/ 7 w 20"/>
                <a:gd name="T11" fmla="*/ 0 h 42"/>
              </a:gdLst>
              <a:ahLst/>
              <a:cxnLst>
                <a:cxn ang="0">
                  <a:pos x="T0" y="T1"/>
                </a:cxn>
                <a:cxn ang="0">
                  <a:pos x="T2" y="T3"/>
                </a:cxn>
                <a:cxn ang="0">
                  <a:pos x="T4" y="T5"/>
                </a:cxn>
                <a:cxn ang="0">
                  <a:pos x="T6" y="T7"/>
                </a:cxn>
                <a:cxn ang="0">
                  <a:pos x="T8" y="T9"/>
                </a:cxn>
                <a:cxn ang="0">
                  <a:pos x="T10" y="T11"/>
                </a:cxn>
              </a:cxnLst>
              <a:rect l="0" t="0" r="r" b="b"/>
              <a:pathLst>
                <a:path w="20" h="42">
                  <a:moveTo>
                    <a:pt x="7" y="0"/>
                  </a:moveTo>
                  <a:lnTo>
                    <a:pt x="0" y="40"/>
                  </a:lnTo>
                  <a:lnTo>
                    <a:pt x="11" y="41"/>
                  </a:lnTo>
                  <a:lnTo>
                    <a:pt x="13" y="42"/>
                  </a:lnTo>
                  <a:lnTo>
                    <a:pt x="20" y="2"/>
                  </a:lnTo>
                  <a:lnTo>
                    <a:pt x="7"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9" name="Freeform 86"/>
            <p:cNvSpPr>
              <a:spLocks/>
            </p:cNvSpPr>
            <p:nvPr/>
          </p:nvSpPr>
          <p:spPr bwMode="auto">
            <a:xfrm>
              <a:off x="4557062" y="2672184"/>
              <a:ext cx="129040" cy="270983"/>
            </a:xfrm>
            <a:custGeom>
              <a:avLst/>
              <a:gdLst>
                <a:gd name="T0" fmla="*/ 7 w 20"/>
                <a:gd name="T1" fmla="*/ 0 h 42"/>
                <a:gd name="T2" fmla="*/ 0 w 20"/>
                <a:gd name="T3" fmla="*/ 40 h 42"/>
                <a:gd name="T4" fmla="*/ 11 w 20"/>
                <a:gd name="T5" fmla="*/ 41 h 42"/>
                <a:gd name="T6" fmla="*/ 13 w 20"/>
                <a:gd name="T7" fmla="*/ 42 h 42"/>
                <a:gd name="T8" fmla="*/ 20 w 20"/>
                <a:gd name="T9" fmla="*/ 2 h 42"/>
                <a:gd name="T10" fmla="*/ 7 w 20"/>
                <a:gd name="T11" fmla="*/ 0 h 42"/>
              </a:gdLst>
              <a:ahLst/>
              <a:cxnLst>
                <a:cxn ang="0">
                  <a:pos x="T0" y="T1"/>
                </a:cxn>
                <a:cxn ang="0">
                  <a:pos x="T2" y="T3"/>
                </a:cxn>
                <a:cxn ang="0">
                  <a:pos x="T4" y="T5"/>
                </a:cxn>
                <a:cxn ang="0">
                  <a:pos x="T6" y="T7"/>
                </a:cxn>
                <a:cxn ang="0">
                  <a:pos x="T8" y="T9"/>
                </a:cxn>
                <a:cxn ang="0">
                  <a:pos x="T10" y="T11"/>
                </a:cxn>
              </a:cxnLst>
              <a:rect l="0" t="0" r="r" b="b"/>
              <a:pathLst>
                <a:path w="20" h="42">
                  <a:moveTo>
                    <a:pt x="7" y="0"/>
                  </a:moveTo>
                  <a:lnTo>
                    <a:pt x="0" y="40"/>
                  </a:lnTo>
                  <a:lnTo>
                    <a:pt x="11" y="41"/>
                  </a:lnTo>
                  <a:lnTo>
                    <a:pt x="13" y="42"/>
                  </a:lnTo>
                  <a:lnTo>
                    <a:pt x="20" y="2"/>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0" name="Freeform 87"/>
            <p:cNvSpPr>
              <a:spLocks noEditPoints="1"/>
            </p:cNvSpPr>
            <p:nvPr/>
          </p:nvSpPr>
          <p:spPr bwMode="auto">
            <a:xfrm>
              <a:off x="6486208" y="1226940"/>
              <a:ext cx="922636" cy="922631"/>
            </a:xfrm>
            <a:custGeom>
              <a:avLst/>
              <a:gdLst>
                <a:gd name="T0" fmla="*/ 238 w 238"/>
                <a:gd name="T1" fmla="*/ 192 h 239"/>
                <a:gd name="T2" fmla="*/ 206 w 238"/>
                <a:gd name="T3" fmla="*/ 239 h 239"/>
                <a:gd name="T4" fmla="*/ 206 w 238"/>
                <a:gd name="T5" fmla="*/ 239 h 239"/>
                <a:gd name="T6" fmla="*/ 238 w 238"/>
                <a:gd name="T7" fmla="*/ 192 h 239"/>
                <a:gd name="T8" fmla="*/ 159 w 238"/>
                <a:gd name="T9" fmla="*/ 1 h 239"/>
                <a:gd name="T10" fmla="*/ 238 w 238"/>
                <a:gd name="T11" fmla="*/ 80 h 239"/>
                <a:gd name="T12" fmla="*/ 206 w 238"/>
                <a:gd name="T13" fmla="*/ 32 h 239"/>
                <a:gd name="T14" fmla="*/ 159 w 238"/>
                <a:gd name="T15" fmla="*/ 1 h 239"/>
                <a:gd name="T16" fmla="*/ 47 w 238"/>
                <a:gd name="T17" fmla="*/ 0 h 239"/>
                <a:gd name="T18" fmla="*/ 0 w 238"/>
                <a:gd name="T19" fmla="*/ 32 h 239"/>
                <a:gd name="T20" fmla="*/ 0 w 238"/>
                <a:gd name="T21" fmla="*/ 32 h 239"/>
                <a:gd name="T22" fmla="*/ 47 w 238"/>
                <a:gd name="T2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239">
                  <a:moveTo>
                    <a:pt x="238" y="192"/>
                  </a:moveTo>
                  <a:cubicBezTo>
                    <a:pt x="231" y="210"/>
                    <a:pt x="220" y="226"/>
                    <a:pt x="206" y="239"/>
                  </a:cubicBezTo>
                  <a:cubicBezTo>
                    <a:pt x="206" y="239"/>
                    <a:pt x="206" y="239"/>
                    <a:pt x="206" y="239"/>
                  </a:cubicBezTo>
                  <a:cubicBezTo>
                    <a:pt x="220" y="225"/>
                    <a:pt x="231" y="209"/>
                    <a:pt x="238" y="192"/>
                  </a:cubicBezTo>
                  <a:moveTo>
                    <a:pt x="159" y="1"/>
                  </a:moveTo>
                  <a:cubicBezTo>
                    <a:pt x="195" y="15"/>
                    <a:pt x="223" y="44"/>
                    <a:pt x="238" y="80"/>
                  </a:cubicBezTo>
                  <a:cubicBezTo>
                    <a:pt x="231" y="62"/>
                    <a:pt x="220" y="46"/>
                    <a:pt x="206" y="32"/>
                  </a:cubicBezTo>
                  <a:cubicBezTo>
                    <a:pt x="193" y="18"/>
                    <a:pt x="176" y="8"/>
                    <a:pt x="159" y="1"/>
                  </a:cubicBezTo>
                  <a:moveTo>
                    <a:pt x="47" y="0"/>
                  </a:moveTo>
                  <a:cubicBezTo>
                    <a:pt x="30" y="8"/>
                    <a:pt x="14" y="18"/>
                    <a:pt x="0" y="32"/>
                  </a:cubicBezTo>
                  <a:cubicBezTo>
                    <a:pt x="0" y="32"/>
                    <a:pt x="0" y="32"/>
                    <a:pt x="0" y="32"/>
                  </a:cubicBezTo>
                  <a:cubicBezTo>
                    <a:pt x="13" y="19"/>
                    <a:pt x="29" y="8"/>
                    <a:pt x="47" y="0"/>
                  </a:cubicBezTo>
                </a:path>
              </a:pathLst>
            </a:custGeom>
            <a:solidFill>
              <a:srgbClr val="263C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1" name="Freeform 88"/>
            <p:cNvSpPr>
              <a:spLocks/>
            </p:cNvSpPr>
            <p:nvPr/>
          </p:nvSpPr>
          <p:spPr bwMode="auto">
            <a:xfrm>
              <a:off x="6486208" y="1181775"/>
              <a:ext cx="980702" cy="967797"/>
            </a:xfrm>
            <a:custGeom>
              <a:avLst/>
              <a:gdLst>
                <a:gd name="T0" fmla="*/ 103 w 253"/>
                <a:gd name="T1" fmla="*/ 0 h 250"/>
                <a:gd name="T2" fmla="*/ 47 w 253"/>
                <a:gd name="T3" fmla="*/ 11 h 250"/>
                <a:gd name="T4" fmla="*/ 0 w 253"/>
                <a:gd name="T5" fmla="*/ 43 h 250"/>
                <a:gd name="T6" fmla="*/ 23 w 253"/>
                <a:gd name="T7" fmla="*/ 67 h 250"/>
                <a:gd name="T8" fmla="*/ 103 w 253"/>
                <a:gd name="T9" fmla="*/ 35 h 250"/>
                <a:gd name="T10" fmla="*/ 103 w 253"/>
                <a:gd name="T11" fmla="*/ 147 h 250"/>
                <a:gd name="T12" fmla="*/ 103 w 253"/>
                <a:gd name="T13" fmla="*/ 35 h 250"/>
                <a:gd name="T14" fmla="*/ 215 w 253"/>
                <a:gd name="T15" fmla="*/ 147 h 250"/>
                <a:gd name="T16" fmla="*/ 182 w 253"/>
                <a:gd name="T17" fmla="*/ 226 h 250"/>
                <a:gd name="T18" fmla="*/ 206 w 253"/>
                <a:gd name="T19" fmla="*/ 250 h 250"/>
                <a:gd name="T20" fmla="*/ 238 w 253"/>
                <a:gd name="T21" fmla="*/ 203 h 250"/>
                <a:gd name="T22" fmla="*/ 238 w 253"/>
                <a:gd name="T23" fmla="*/ 91 h 250"/>
                <a:gd name="T24" fmla="*/ 159 w 253"/>
                <a:gd name="T25" fmla="*/ 12 h 250"/>
                <a:gd name="T26" fmla="*/ 103 w 253"/>
                <a:gd name="T27"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250">
                  <a:moveTo>
                    <a:pt x="103" y="0"/>
                  </a:moveTo>
                  <a:cubicBezTo>
                    <a:pt x="84" y="0"/>
                    <a:pt x="65" y="4"/>
                    <a:pt x="47" y="11"/>
                  </a:cubicBezTo>
                  <a:cubicBezTo>
                    <a:pt x="29" y="19"/>
                    <a:pt x="13" y="30"/>
                    <a:pt x="0" y="43"/>
                  </a:cubicBezTo>
                  <a:cubicBezTo>
                    <a:pt x="23" y="67"/>
                    <a:pt x="23" y="67"/>
                    <a:pt x="23" y="67"/>
                  </a:cubicBezTo>
                  <a:cubicBezTo>
                    <a:pt x="44" y="47"/>
                    <a:pt x="72" y="35"/>
                    <a:pt x="103" y="35"/>
                  </a:cubicBezTo>
                  <a:cubicBezTo>
                    <a:pt x="103" y="147"/>
                    <a:pt x="103" y="147"/>
                    <a:pt x="103" y="147"/>
                  </a:cubicBezTo>
                  <a:cubicBezTo>
                    <a:pt x="103" y="35"/>
                    <a:pt x="103" y="35"/>
                    <a:pt x="103" y="35"/>
                  </a:cubicBezTo>
                  <a:cubicBezTo>
                    <a:pt x="165" y="35"/>
                    <a:pt x="215" y="85"/>
                    <a:pt x="215" y="147"/>
                  </a:cubicBezTo>
                  <a:cubicBezTo>
                    <a:pt x="215" y="178"/>
                    <a:pt x="203" y="206"/>
                    <a:pt x="182" y="226"/>
                  </a:cubicBezTo>
                  <a:cubicBezTo>
                    <a:pt x="206" y="250"/>
                    <a:pt x="206" y="250"/>
                    <a:pt x="206" y="250"/>
                  </a:cubicBezTo>
                  <a:cubicBezTo>
                    <a:pt x="220" y="237"/>
                    <a:pt x="231" y="221"/>
                    <a:pt x="238" y="203"/>
                  </a:cubicBezTo>
                  <a:cubicBezTo>
                    <a:pt x="253" y="167"/>
                    <a:pt x="253" y="126"/>
                    <a:pt x="238" y="91"/>
                  </a:cubicBezTo>
                  <a:cubicBezTo>
                    <a:pt x="223" y="55"/>
                    <a:pt x="195" y="26"/>
                    <a:pt x="159" y="12"/>
                  </a:cubicBezTo>
                  <a:cubicBezTo>
                    <a:pt x="141" y="4"/>
                    <a:pt x="122" y="0"/>
                    <a:pt x="103" y="0"/>
                  </a:cubicBezTo>
                </a:path>
              </a:pathLst>
            </a:custGeom>
            <a:solidFill>
              <a:srgbClr val="F2B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2" name="Freeform 89"/>
            <p:cNvSpPr>
              <a:spLocks/>
            </p:cNvSpPr>
            <p:nvPr/>
          </p:nvSpPr>
          <p:spPr bwMode="auto">
            <a:xfrm>
              <a:off x="6576535" y="1317268"/>
              <a:ext cx="309695" cy="432281"/>
            </a:xfrm>
            <a:custGeom>
              <a:avLst/>
              <a:gdLst>
                <a:gd name="T0" fmla="*/ 80 w 80"/>
                <a:gd name="T1" fmla="*/ 0 h 112"/>
                <a:gd name="T2" fmla="*/ 0 w 80"/>
                <a:gd name="T3" fmla="*/ 32 h 112"/>
                <a:gd name="T4" fmla="*/ 80 w 80"/>
                <a:gd name="T5" fmla="*/ 112 h 112"/>
                <a:gd name="T6" fmla="*/ 80 w 80"/>
                <a:gd name="T7" fmla="*/ 0 h 112"/>
              </a:gdLst>
              <a:ahLst/>
              <a:cxnLst>
                <a:cxn ang="0">
                  <a:pos x="T0" y="T1"/>
                </a:cxn>
                <a:cxn ang="0">
                  <a:pos x="T2" y="T3"/>
                </a:cxn>
                <a:cxn ang="0">
                  <a:pos x="T4" y="T5"/>
                </a:cxn>
                <a:cxn ang="0">
                  <a:pos x="T6" y="T7"/>
                </a:cxn>
              </a:cxnLst>
              <a:rect l="0" t="0" r="r" b="b"/>
              <a:pathLst>
                <a:path w="80" h="112">
                  <a:moveTo>
                    <a:pt x="80" y="0"/>
                  </a:moveTo>
                  <a:cubicBezTo>
                    <a:pt x="49" y="0"/>
                    <a:pt x="21" y="12"/>
                    <a:pt x="0" y="32"/>
                  </a:cubicBezTo>
                  <a:cubicBezTo>
                    <a:pt x="80" y="112"/>
                    <a:pt x="80" y="112"/>
                    <a:pt x="80" y="112"/>
                  </a:cubicBezTo>
                  <a:cubicBezTo>
                    <a:pt x="80" y="0"/>
                    <a:pt x="80" y="0"/>
                    <a:pt x="80" y="0"/>
                  </a:cubicBezTo>
                </a:path>
              </a:pathLst>
            </a:custGeom>
            <a:solidFill>
              <a:srgbClr val="E68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3" name="Freeform 90"/>
            <p:cNvSpPr>
              <a:spLocks/>
            </p:cNvSpPr>
            <p:nvPr/>
          </p:nvSpPr>
          <p:spPr bwMode="auto">
            <a:xfrm>
              <a:off x="6886231" y="1317268"/>
              <a:ext cx="432285" cy="741976"/>
            </a:xfrm>
            <a:custGeom>
              <a:avLst/>
              <a:gdLst>
                <a:gd name="T0" fmla="*/ 0 w 112"/>
                <a:gd name="T1" fmla="*/ 0 h 191"/>
                <a:gd name="T2" fmla="*/ 0 w 112"/>
                <a:gd name="T3" fmla="*/ 112 h 191"/>
                <a:gd name="T4" fmla="*/ 79 w 112"/>
                <a:gd name="T5" fmla="*/ 191 h 191"/>
                <a:gd name="T6" fmla="*/ 112 w 112"/>
                <a:gd name="T7" fmla="*/ 112 h 191"/>
                <a:gd name="T8" fmla="*/ 0 w 112"/>
                <a:gd name="T9" fmla="*/ 0 h 191"/>
              </a:gdLst>
              <a:ahLst/>
              <a:cxnLst>
                <a:cxn ang="0">
                  <a:pos x="T0" y="T1"/>
                </a:cxn>
                <a:cxn ang="0">
                  <a:pos x="T2" y="T3"/>
                </a:cxn>
                <a:cxn ang="0">
                  <a:pos x="T4" y="T5"/>
                </a:cxn>
                <a:cxn ang="0">
                  <a:pos x="T6" y="T7"/>
                </a:cxn>
                <a:cxn ang="0">
                  <a:pos x="T8" y="T9"/>
                </a:cxn>
              </a:cxnLst>
              <a:rect l="0" t="0" r="r" b="b"/>
              <a:pathLst>
                <a:path w="112" h="191">
                  <a:moveTo>
                    <a:pt x="0" y="0"/>
                  </a:moveTo>
                  <a:cubicBezTo>
                    <a:pt x="0" y="112"/>
                    <a:pt x="0" y="112"/>
                    <a:pt x="0" y="112"/>
                  </a:cubicBezTo>
                  <a:cubicBezTo>
                    <a:pt x="79" y="191"/>
                    <a:pt x="79" y="191"/>
                    <a:pt x="79" y="191"/>
                  </a:cubicBezTo>
                  <a:cubicBezTo>
                    <a:pt x="100" y="171"/>
                    <a:pt x="112" y="143"/>
                    <a:pt x="112" y="112"/>
                  </a:cubicBezTo>
                  <a:cubicBezTo>
                    <a:pt x="112" y="50"/>
                    <a:pt x="62" y="0"/>
                    <a:pt x="0" y="0"/>
                  </a:cubicBezTo>
                </a:path>
              </a:pathLst>
            </a:custGeom>
            <a:solidFill>
              <a:srgbClr val="DE58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4" name="Freeform 91"/>
            <p:cNvSpPr>
              <a:spLocks noEditPoints="1"/>
            </p:cNvSpPr>
            <p:nvPr/>
          </p:nvSpPr>
          <p:spPr bwMode="auto">
            <a:xfrm>
              <a:off x="4628036" y="1233390"/>
              <a:ext cx="954894" cy="909727"/>
            </a:xfrm>
            <a:custGeom>
              <a:avLst/>
              <a:gdLst>
                <a:gd name="T0" fmla="*/ 205 w 246"/>
                <a:gd name="T1" fmla="*/ 235 h 235"/>
                <a:gd name="T2" fmla="*/ 205 w 246"/>
                <a:gd name="T3" fmla="*/ 235 h 235"/>
                <a:gd name="T4" fmla="*/ 205 w 246"/>
                <a:gd name="T5" fmla="*/ 235 h 235"/>
                <a:gd name="T6" fmla="*/ 205 w 246"/>
                <a:gd name="T7" fmla="*/ 235 h 235"/>
                <a:gd name="T8" fmla="*/ 205 w 246"/>
                <a:gd name="T9" fmla="*/ 235 h 235"/>
                <a:gd name="T10" fmla="*/ 205 w 246"/>
                <a:gd name="T11" fmla="*/ 235 h 235"/>
                <a:gd name="T12" fmla="*/ 236 w 246"/>
                <a:gd name="T13" fmla="*/ 188 h 235"/>
                <a:gd name="T14" fmla="*/ 205 w 246"/>
                <a:gd name="T15" fmla="*/ 235 h 235"/>
                <a:gd name="T16" fmla="*/ 236 w 246"/>
                <a:gd name="T17" fmla="*/ 188 h 235"/>
                <a:gd name="T18" fmla="*/ 246 w 246"/>
                <a:gd name="T19" fmla="*/ 127 h 235"/>
                <a:gd name="T20" fmla="*/ 246 w 246"/>
                <a:gd name="T21" fmla="*/ 134 h 235"/>
                <a:gd name="T22" fmla="*/ 246 w 246"/>
                <a:gd name="T23" fmla="*/ 140 h 235"/>
                <a:gd name="T24" fmla="*/ 246 w 246"/>
                <a:gd name="T25" fmla="*/ 127 h 235"/>
                <a:gd name="T26" fmla="*/ 236 w 246"/>
                <a:gd name="T27" fmla="*/ 79 h 235"/>
                <a:gd name="T28" fmla="*/ 236 w 246"/>
                <a:gd name="T29" fmla="*/ 79 h 235"/>
                <a:gd name="T30" fmla="*/ 236 w 246"/>
                <a:gd name="T31" fmla="*/ 79 h 235"/>
                <a:gd name="T32" fmla="*/ 205 w 246"/>
                <a:gd name="T33" fmla="*/ 33 h 235"/>
                <a:gd name="T34" fmla="*/ 236 w 246"/>
                <a:gd name="T35" fmla="*/ 79 h 235"/>
                <a:gd name="T36" fmla="*/ 205 w 246"/>
                <a:gd name="T37" fmla="*/ 33 h 235"/>
                <a:gd name="T38" fmla="*/ 205 w 246"/>
                <a:gd name="T39" fmla="*/ 33 h 235"/>
                <a:gd name="T40" fmla="*/ 205 w 246"/>
                <a:gd name="T41" fmla="*/ 33 h 235"/>
                <a:gd name="T42" fmla="*/ 205 w 246"/>
                <a:gd name="T43" fmla="*/ 33 h 235"/>
                <a:gd name="T44" fmla="*/ 205 w 246"/>
                <a:gd name="T45" fmla="*/ 32 h 235"/>
                <a:gd name="T46" fmla="*/ 205 w 246"/>
                <a:gd name="T47" fmla="*/ 32 h 235"/>
                <a:gd name="T48" fmla="*/ 205 w 246"/>
                <a:gd name="T49" fmla="*/ 32 h 235"/>
                <a:gd name="T50" fmla="*/ 202 w 246"/>
                <a:gd name="T51" fmla="*/ 29 h 235"/>
                <a:gd name="T52" fmla="*/ 202 w 246"/>
                <a:gd name="T53" fmla="*/ 29 h 235"/>
                <a:gd name="T54" fmla="*/ 202 w 246"/>
                <a:gd name="T55" fmla="*/ 29 h 235"/>
                <a:gd name="T56" fmla="*/ 201 w 246"/>
                <a:gd name="T57" fmla="*/ 29 h 235"/>
                <a:gd name="T58" fmla="*/ 202 w 246"/>
                <a:gd name="T59" fmla="*/ 29 h 235"/>
                <a:gd name="T60" fmla="*/ 201 w 246"/>
                <a:gd name="T61" fmla="*/ 29 h 235"/>
                <a:gd name="T62" fmla="*/ 1 w 246"/>
                <a:gd name="T63" fmla="*/ 28 h 235"/>
                <a:gd name="T64" fmla="*/ 0 w 246"/>
                <a:gd name="T65" fmla="*/ 28 h 235"/>
                <a:gd name="T66" fmla="*/ 1 w 246"/>
                <a:gd name="T67" fmla="*/ 28 h 235"/>
                <a:gd name="T68" fmla="*/ 1 w 246"/>
                <a:gd name="T69" fmla="*/ 28 h 235"/>
                <a:gd name="T70" fmla="*/ 1 w 246"/>
                <a:gd name="T71" fmla="*/ 28 h 235"/>
                <a:gd name="T72" fmla="*/ 1 w 246"/>
                <a:gd name="T73" fmla="*/ 28 h 235"/>
                <a:gd name="T74" fmla="*/ 43 w 246"/>
                <a:gd name="T75" fmla="*/ 0 h 235"/>
                <a:gd name="T76" fmla="*/ 1 w 246"/>
                <a:gd name="T77" fmla="*/ 28 h 235"/>
                <a:gd name="T78" fmla="*/ 43 w 246"/>
                <a:gd name="T79" fmla="*/ 0 h 235"/>
                <a:gd name="T80" fmla="*/ 43 w 246"/>
                <a:gd name="T81" fmla="*/ 0 h 235"/>
                <a:gd name="T82" fmla="*/ 43 w 246"/>
                <a:gd name="T83" fmla="*/ 0 h 235"/>
                <a:gd name="T84" fmla="*/ 43 w 246"/>
                <a:gd name="T85" fmla="*/ 0 h 235"/>
                <a:gd name="T86" fmla="*/ 158 w 246"/>
                <a:gd name="T87" fmla="*/ 0 h 235"/>
                <a:gd name="T88" fmla="*/ 201 w 246"/>
                <a:gd name="T89" fmla="*/ 29 h 235"/>
                <a:gd name="T90" fmla="*/ 158 w 246"/>
                <a:gd name="T9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35">
                  <a:moveTo>
                    <a:pt x="205" y="235"/>
                  </a:moveTo>
                  <a:cubicBezTo>
                    <a:pt x="205" y="235"/>
                    <a:pt x="205" y="235"/>
                    <a:pt x="205" y="235"/>
                  </a:cubicBezTo>
                  <a:cubicBezTo>
                    <a:pt x="205" y="235"/>
                    <a:pt x="205" y="235"/>
                    <a:pt x="205" y="235"/>
                  </a:cubicBezTo>
                  <a:moveTo>
                    <a:pt x="205" y="235"/>
                  </a:moveTo>
                  <a:cubicBezTo>
                    <a:pt x="205" y="235"/>
                    <a:pt x="205" y="235"/>
                    <a:pt x="205" y="235"/>
                  </a:cubicBezTo>
                  <a:cubicBezTo>
                    <a:pt x="205" y="235"/>
                    <a:pt x="205" y="235"/>
                    <a:pt x="205" y="235"/>
                  </a:cubicBezTo>
                  <a:moveTo>
                    <a:pt x="236" y="188"/>
                  </a:moveTo>
                  <a:cubicBezTo>
                    <a:pt x="229" y="206"/>
                    <a:pt x="218" y="221"/>
                    <a:pt x="205" y="235"/>
                  </a:cubicBezTo>
                  <a:cubicBezTo>
                    <a:pt x="219" y="221"/>
                    <a:pt x="229" y="205"/>
                    <a:pt x="236" y="188"/>
                  </a:cubicBezTo>
                  <a:moveTo>
                    <a:pt x="246" y="127"/>
                  </a:moveTo>
                  <a:cubicBezTo>
                    <a:pt x="246" y="129"/>
                    <a:pt x="246" y="132"/>
                    <a:pt x="246" y="134"/>
                  </a:cubicBezTo>
                  <a:cubicBezTo>
                    <a:pt x="246" y="136"/>
                    <a:pt x="246" y="138"/>
                    <a:pt x="246" y="140"/>
                  </a:cubicBezTo>
                  <a:cubicBezTo>
                    <a:pt x="246" y="136"/>
                    <a:pt x="246" y="132"/>
                    <a:pt x="246" y="127"/>
                  </a:cubicBezTo>
                  <a:moveTo>
                    <a:pt x="236" y="79"/>
                  </a:moveTo>
                  <a:cubicBezTo>
                    <a:pt x="236" y="79"/>
                    <a:pt x="236" y="79"/>
                    <a:pt x="236" y="79"/>
                  </a:cubicBezTo>
                  <a:cubicBezTo>
                    <a:pt x="236" y="79"/>
                    <a:pt x="236" y="79"/>
                    <a:pt x="236" y="79"/>
                  </a:cubicBezTo>
                  <a:moveTo>
                    <a:pt x="205" y="33"/>
                  </a:moveTo>
                  <a:cubicBezTo>
                    <a:pt x="218" y="46"/>
                    <a:pt x="228" y="62"/>
                    <a:pt x="236" y="79"/>
                  </a:cubicBezTo>
                  <a:cubicBezTo>
                    <a:pt x="229" y="62"/>
                    <a:pt x="219" y="47"/>
                    <a:pt x="205" y="33"/>
                  </a:cubicBezTo>
                  <a:moveTo>
                    <a:pt x="205" y="33"/>
                  </a:moveTo>
                  <a:cubicBezTo>
                    <a:pt x="205" y="33"/>
                    <a:pt x="205" y="33"/>
                    <a:pt x="205" y="33"/>
                  </a:cubicBezTo>
                  <a:cubicBezTo>
                    <a:pt x="205" y="33"/>
                    <a:pt x="205" y="33"/>
                    <a:pt x="205" y="33"/>
                  </a:cubicBezTo>
                  <a:moveTo>
                    <a:pt x="205" y="32"/>
                  </a:moveTo>
                  <a:cubicBezTo>
                    <a:pt x="205" y="32"/>
                    <a:pt x="205" y="32"/>
                    <a:pt x="205" y="32"/>
                  </a:cubicBezTo>
                  <a:cubicBezTo>
                    <a:pt x="205" y="32"/>
                    <a:pt x="205" y="32"/>
                    <a:pt x="205" y="32"/>
                  </a:cubicBezTo>
                  <a:moveTo>
                    <a:pt x="202" y="29"/>
                  </a:moveTo>
                  <a:cubicBezTo>
                    <a:pt x="202" y="29"/>
                    <a:pt x="202" y="29"/>
                    <a:pt x="202" y="29"/>
                  </a:cubicBezTo>
                  <a:cubicBezTo>
                    <a:pt x="202" y="29"/>
                    <a:pt x="202" y="29"/>
                    <a:pt x="202" y="29"/>
                  </a:cubicBezTo>
                  <a:moveTo>
                    <a:pt x="201" y="29"/>
                  </a:moveTo>
                  <a:cubicBezTo>
                    <a:pt x="201" y="29"/>
                    <a:pt x="202" y="29"/>
                    <a:pt x="202" y="29"/>
                  </a:cubicBezTo>
                  <a:cubicBezTo>
                    <a:pt x="202" y="29"/>
                    <a:pt x="201" y="29"/>
                    <a:pt x="201" y="29"/>
                  </a:cubicBezTo>
                  <a:moveTo>
                    <a:pt x="1" y="28"/>
                  </a:moveTo>
                  <a:cubicBezTo>
                    <a:pt x="1" y="28"/>
                    <a:pt x="0" y="28"/>
                    <a:pt x="0" y="28"/>
                  </a:cubicBezTo>
                  <a:cubicBezTo>
                    <a:pt x="0" y="28"/>
                    <a:pt x="1" y="28"/>
                    <a:pt x="1" y="28"/>
                  </a:cubicBezTo>
                  <a:moveTo>
                    <a:pt x="1" y="28"/>
                  </a:moveTo>
                  <a:cubicBezTo>
                    <a:pt x="1" y="28"/>
                    <a:pt x="1" y="28"/>
                    <a:pt x="1" y="28"/>
                  </a:cubicBezTo>
                  <a:cubicBezTo>
                    <a:pt x="1" y="28"/>
                    <a:pt x="1" y="28"/>
                    <a:pt x="1" y="28"/>
                  </a:cubicBezTo>
                  <a:moveTo>
                    <a:pt x="43" y="0"/>
                  </a:moveTo>
                  <a:cubicBezTo>
                    <a:pt x="28" y="7"/>
                    <a:pt x="14" y="16"/>
                    <a:pt x="1" y="28"/>
                  </a:cubicBezTo>
                  <a:cubicBezTo>
                    <a:pt x="13" y="16"/>
                    <a:pt x="27" y="7"/>
                    <a:pt x="43" y="0"/>
                  </a:cubicBezTo>
                  <a:moveTo>
                    <a:pt x="43" y="0"/>
                  </a:moveTo>
                  <a:cubicBezTo>
                    <a:pt x="43" y="0"/>
                    <a:pt x="43" y="0"/>
                    <a:pt x="43" y="0"/>
                  </a:cubicBezTo>
                  <a:cubicBezTo>
                    <a:pt x="43" y="0"/>
                    <a:pt x="43" y="0"/>
                    <a:pt x="43" y="0"/>
                  </a:cubicBezTo>
                  <a:moveTo>
                    <a:pt x="158" y="0"/>
                  </a:moveTo>
                  <a:cubicBezTo>
                    <a:pt x="174" y="7"/>
                    <a:pt x="189" y="17"/>
                    <a:pt x="201" y="29"/>
                  </a:cubicBezTo>
                  <a:cubicBezTo>
                    <a:pt x="188" y="16"/>
                    <a:pt x="173" y="7"/>
                    <a:pt x="158" y="0"/>
                  </a:cubicBezTo>
                </a:path>
              </a:pathLst>
            </a:custGeom>
            <a:solidFill>
              <a:srgbClr val="263C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5" name="Freeform 92"/>
            <p:cNvSpPr>
              <a:spLocks/>
            </p:cNvSpPr>
            <p:nvPr/>
          </p:nvSpPr>
          <p:spPr bwMode="auto">
            <a:xfrm>
              <a:off x="4621582" y="1188229"/>
              <a:ext cx="961348" cy="961343"/>
            </a:xfrm>
            <a:custGeom>
              <a:avLst/>
              <a:gdLst>
                <a:gd name="T0" fmla="*/ 103 w 248"/>
                <a:gd name="T1" fmla="*/ 0 h 249"/>
                <a:gd name="T2" fmla="*/ 45 w 248"/>
                <a:gd name="T3" fmla="*/ 12 h 249"/>
                <a:gd name="T4" fmla="*/ 45 w 248"/>
                <a:gd name="T5" fmla="*/ 12 h 249"/>
                <a:gd name="T6" fmla="*/ 45 w 248"/>
                <a:gd name="T7" fmla="*/ 12 h 249"/>
                <a:gd name="T8" fmla="*/ 3 w 248"/>
                <a:gd name="T9" fmla="*/ 40 h 249"/>
                <a:gd name="T10" fmla="*/ 3 w 248"/>
                <a:gd name="T11" fmla="*/ 40 h 249"/>
                <a:gd name="T12" fmla="*/ 3 w 248"/>
                <a:gd name="T13" fmla="*/ 40 h 249"/>
                <a:gd name="T14" fmla="*/ 3 w 248"/>
                <a:gd name="T15" fmla="*/ 40 h 249"/>
                <a:gd name="T16" fmla="*/ 2 w 248"/>
                <a:gd name="T17" fmla="*/ 40 h 249"/>
                <a:gd name="T18" fmla="*/ 0 w 248"/>
                <a:gd name="T19" fmla="*/ 43 h 249"/>
                <a:gd name="T20" fmla="*/ 75 w 248"/>
                <a:gd name="T21" fmla="*/ 119 h 249"/>
                <a:gd name="T22" fmla="*/ 75 w 248"/>
                <a:gd name="T23" fmla="*/ 99 h 249"/>
                <a:gd name="T24" fmla="*/ 117 w 248"/>
                <a:gd name="T25" fmla="*/ 99 h 249"/>
                <a:gd name="T26" fmla="*/ 117 w 248"/>
                <a:gd name="T27" fmla="*/ 160 h 249"/>
                <a:gd name="T28" fmla="*/ 128 w 248"/>
                <a:gd name="T29" fmla="*/ 171 h 249"/>
                <a:gd name="T30" fmla="*/ 128 w 248"/>
                <a:gd name="T31" fmla="*/ 64 h 249"/>
                <a:gd name="T32" fmla="*/ 169 w 248"/>
                <a:gd name="T33" fmla="*/ 64 h 249"/>
                <a:gd name="T34" fmla="*/ 169 w 248"/>
                <a:gd name="T35" fmla="*/ 212 h 249"/>
                <a:gd name="T36" fmla="*/ 206 w 248"/>
                <a:gd name="T37" fmla="*/ 249 h 249"/>
                <a:gd name="T38" fmla="*/ 207 w 248"/>
                <a:gd name="T39" fmla="*/ 247 h 249"/>
                <a:gd name="T40" fmla="*/ 207 w 248"/>
                <a:gd name="T41" fmla="*/ 247 h 249"/>
                <a:gd name="T42" fmla="*/ 207 w 248"/>
                <a:gd name="T43" fmla="*/ 247 h 249"/>
                <a:gd name="T44" fmla="*/ 207 w 248"/>
                <a:gd name="T45" fmla="*/ 247 h 249"/>
                <a:gd name="T46" fmla="*/ 207 w 248"/>
                <a:gd name="T47" fmla="*/ 247 h 249"/>
                <a:gd name="T48" fmla="*/ 238 w 248"/>
                <a:gd name="T49" fmla="*/ 200 h 249"/>
                <a:gd name="T50" fmla="*/ 248 w 248"/>
                <a:gd name="T51" fmla="*/ 152 h 249"/>
                <a:gd name="T52" fmla="*/ 248 w 248"/>
                <a:gd name="T53" fmla="*/ 146 h 249"/>
                <a:gd name="T54" fmla="*/ 248 w 248"/>
                <a:gd name="T55" fmla="*/ 139 h 249"/>
                <a:gd name="T56" fmla="*/ 238 w 248"/>
                <a:gd name="T57" fmla="*/ 91 h 249"/>
                <a:gd name="T58" fmla="*/ 238 w 248"/>
                <a:gd name="T59" fmla="*/ 91 h 249"/>
                <a:gd name="T60" fmla="*/ 238 w 248"/>
                <a:gd name="T61" fmla="*/ 91 h 249"/>
                <a:gd name="T62" fmla="*/ 207 w 248"/>
                <a:gd name="T63" fmla="*/ 45 h 249"/>
                <a:gd name="T64" fmla="*/ 207 w 248"/>
                <a:gd name="T65" fmla="*/ 45 h 249"/>
                <a:gd name="T66" fmla="*/ 207 w 248"/>
                <a:gd name="T67" fmla="*/ 45 h 249"/>
                <a:gd name="T68" fmla="*/ 207 w 248"/>
                <a:gd name="T69" fmla="*/ 44 h 249"/>
                <a:gd name="T70" fmla="*/ 207 w 248"/>
                <a:gd name="T71" fmla="*/ 44 h 249"/>
                <a:gd name="T72" fmla="*/ 206 w 248"/>
                <a:gd name="T73" fmla="*/ 43 h 249"/>
                <a:gd name="T74" fmla="*/ 204 w 248"/>
                <a:gd name="T75" fmla="*/ 41 h 249"/>
                <a:gd name="T76" fmla="*/ 204 w 248"/>
                <a:gd name="T77" fmla="*/ 41 h 249"/>
                <a:gd name="T78" fmla="*/ 204 w 248"/>
                <a:gd name="T79" fmla="*/ 41 h 249"/>
                <a:gd name="T80" fmla="*/ 203 w 248"/>
                <a:gd name="T81" fmla="*/ 41 h 249"/>
                <a:gd name="T82" fmla="*/ 203 w 248"/>
                <a:gd name="T83" fmla="*/ 41 h 249"/>
                <a:gd name="T84" fmla="*/ 160 w 248"/>
                <a:gd name="T85" fmla="*/ 12 h 249"/>
                <a:gd name="T86" fmla="*/ 103 w 248"/>
                <a:gd name="T8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8" h="249">
                  <a:moveTo>
                    <a:pt x="103" y="0"/>
                  </a:moveTo>
                  <a:cubicBezTo>
                    <a:pt x="83" y="0"/>
                    <a:pt x="63" y="4"/>
                    <a:pt x="45" y="12"/>
                  </a:cubicBezTo>
                  <a:cubicBezTo>
                    <a:pt x="45" y="12"/>
                    <a:pt x="45" y="12"/>
                    <a:pt x="45" y="12"/>
                  </a:cubicBezTo>
                  <a:cubicBezTo>
                    <a:pt x="45" y="12"/>
                    <a:pt x="45" y="12"/>
                    <a:pt x="45" y="12"/>
                  </a:cubicBezTo>
                  <a:cubicBezTo>
                    <a:pt x="29" y="19"/>
                    <a:pt x="15" y="28"/>
                    <a:pt x="3" y="40"/>
                  </a:cubicBezTo>
                  <a:cubicBezTo>
                    <a:pt x="3" y="40"/>
                    <a:pt x="3" y="40"/>
                    <a:pt x="3" y="40"/>
                  </a:cubicBezTo>
                  <a:cubicBezTo>
                    <a:pt x="3" y="40"/>
                    <a:pt x="3" y="40"/>
                    <a:pt x="3" y="40"/>
                  </a:cubicBezTo>
                  <a:cubicBezTo>
                    <a:pt x="3" y="40"/>
                    <a:pt x="3" y="40"/>
                    <a:pt x="3" y="40"/>
                  </a:cubicBezTo>
                  <a:cubicBezTo>
                    <a:pt x="3" y="40"/>
                    <a:pt x="2" y="40"/>
                    <a:pt x="2" y="40"/>
                  </a:cubicBezTo>
                  <a:cubicBezTo>
                    <a:pt x="2" y="41"/>
                    <a:pt x="1" y="42"/>
                    <a:pt x="0" y="43"/>
                  </a:cubicBezTo>
                  <a:cubicBezTo>
                    <a:pt x="75" y="119"/>
                    <a:pt x="75" y="119"/>
                    <a:pt x="75" y="119"/>
                  </a:cubicBezTo>
                  <a:cubicBezTo>
                    <a:pt x="75" y="99"/>
                    <a:pt x="75" y="99"/>
                    <a:pt x="75" y="99"/>
                  </a:cubicBezTo>
                  <a:cubicBezTo>
                    <a:pt x="117" y="99"/>
                    <a:pt x="117" y="99"/>
                    <a:pt x="117" y="99"/>
                  </a:cubicBezTo>
                  <a:cubicBezTo>
                    <a:pt x="117" y="160"/>
                    <a:pt x="117" y="160"/>
                    <a:pt x="117" y="160"/>
                  </a:cubicBezTo>
                  <a:cubicBezTo>
                    <a:pt x="128" y="171"/>
                    <a:pt x="128" y="171"/>
                    <a:pt x="128" y="171"/>
                  </a:cubicBezTo>
                  <a:cubicBezTo>
                    <a:pt x="128" y="64"/>
                    <a:pt x="128" y="64"/>
                    <a:pt x="128" y="64"/>
                  </a:cubicBezTo>
                  <a:cubicBezTo>
                    <a:pt x="169" y="64"/>
                    <a:pt x="169" y="64"/>
                    <a:pt x="169" y="64"/>
                  </a:cubicBezTo>
                  <a:cubicBezTo>
                    <a:pt x="169" y="212"/>
                    <a:pt x="169" y="212"/>
                    <a:pt x="169" y="212"/>
                  </a:cubicBezTo>
                  <a:cubicBezTo>
                    <a:pt x="206" y="249"/>
                    <a:pt x="206" y="249"/>
                    <a:pt x="206" y="249"/>
                  </a:cubicBezTo>
                  <a:cubicBezTo>
                    <a:pt x="206" y="248"/>
                    <a:pt x="206" y="248"/>
                    <a:pt x="207" y="247"/>
                  </a:cubicBezTo>
                  <a:cubicBezTo>
                    <a:pt x="207" y="247"/>
                    <a:pt x="207" y="247"/>
                    <a:pt x="207" y="247"/>
                  </a:cubicBezTo>
                  <a:cubicBezTo>
                    <a:pt x="207" y="247"/>
                    <a:pt x="207" y="247"/>
                    <a:pt x="207" y="247"/>
                  </a:cubicBezTo>
                  <a:cubicBezTo>
                    <a:pt x="207" y="247"/>
                    <a:pt x="207" y="247"/>
                    <a:pt x="207" y="247"/>
                  </a:cubicBezTo>
                  <a:cubicBezTo>
                    <a:pt x="207" y="247"/>
                    <a:pt x="207" y="247"/>
                    <a:pt x="207" y="247"/>
                  </a:cubicBezTo>
                  <a:cubicBezTo>
                    <a:pt x="220" y="233"/>
                    <a:pt x="231" y="218"/>
                    <a:pt x="238" y="200"/>
                  </a:cubicBezTo>
                  <a:cubicBezTo>
                    <a:pt x="244" y="185"/>
                    <a:pt x="247" y="169"/>
                    <a:pt x="248" y="152"/>
                  </a:cubicBezTo>
                  <a:cubicBezTo>
                    <a:pt x="248" y="150"/>
                    <a:pt x="248" y="148"/>
                    <a:pt x="248" y="146"/>
                  </a:cubicBezTo>
                  <a:cubicBezTo>
                    <a:pt x="248" y="144"/>
                    <a:pt x="248" y="141"/>
                    <a:pt x="248" y="139"/>
                  </a:cubicBezTo>
                  <a:cubicBezTo>
                    <a:pt x="247" y="123"/>
                    <a:pt x="244" y="107"/>
                    <a:pt x="238" y="91"/>
                  </a:cubicBezTo>
                  <a:cubicBezTo>
                    <a:pt x="238" y="91"/>
                    <a:pt x="238" y="91"/>
                    <a:pt x="238" y="91"/>
                  </a:cubicBezTo>
                  <a:cubicBezTo>
                    <a:pt x="238" y="91"/>
                    <a:pt x="238" y="91"/>
                    <a:pt x="238" y="91"/>
                  </a:cubicBezTo>
                  <a:cubicBezTo>
                    <a:pt x="230" y="74"/>
                    <a:pt x="220" y="58"/>
                    <a:pt x="207" y="45"/>
                  </a:cubicBezTo>
                  <a:cubicBezTo>
                    <a:pt x="207" y="45"/>
                    <a:pt x="207" y="45"/>
                    <a:pt x="207" y="45"/>
                  </a:cubicBezTo>
                  <a:cubicBezTo>
                    <a:pt x="207" y="45"/>
                    <a:pt x="207" y="45"/>
                    <a:pt x="207" y="45"/>
                  </a:cubicBezTo>
                  <a:cubicBezTo>
                    <a:pt x="207" y="44"/>
                    <a:pt x="207" y="44"/>
                    <a:pt x="207" y="44"/>
                  </a:cubicBezTo>
                  <a:cubicBezTo>
                    <a:pt x="207" y="44"/>
                    <a:pt x="207" y="44"/>
                    <a:pt x="207" y="44"/>
                  </a:cubicBezTo>
                  <a:cubicBezTo>
                    <a:pt x="206" y="44"/>
                    <a:pt x="206" y="43"/>
                    <a:pt x="206" y="43"/>
                  </a:cubicBezTo>
                  <a:cubicBezTo>
                    <a:pt x="205" y="42"/>
                    <a:pt x="204" y="42"/>
                    <a:pt x="204" y="41"/>
                  </a:cubicBezTo>
                  <a:cubicBezTo>
                    <a:pt x="204" y="41"/>
                    <a:pt x="204" y="41"/>
                    <a:pt x="204" y="41"/>
                  </a:cubicBezTo>
                  <a:cubicBezTo>
                    <a:pt x="204" y="41"/>
                    <a:pt x="204" y="41"/>
                    <a:pt x="204" y="41"/>
                  </a:cubicBezTo>
                  <a:cubicBezTo>
                    <a:pt x="204" y="41"/>
                    <a:pt x="203" y="41"/>
                    <a:pt x="203" y="41"/>
                  </a:cubicBezTo>
                  <a:cubicBezTo>
                    <a:pt x="203" y="41"/>
                    <a:pt x="203" y="41"/>
                    <a:pt x="203" y="41"/>
                  </a:cubicBezTo>
                  <a:cubicBezTo>
                    <a:pt x="191" y="29"/>
                    <a:pt x="176" y="19"/>
                    <a:pt x="160" y="12"/>
                  </a:cubicBezTo>
                  <a:cubicBezTo>
                    <a:pt x="142" y="4"/>
                    <a:pt x="122" y="0"/>
                    <a:pt x="103" y="0"/>
                  </a:cubicBezTo>
                </a:path>
              </a:pathLst>
            </a:custGeom>
            <a:solidFill>
              <a:srgbClr val="F2B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6" name="Freeform 93"/>
            <p:cNvSpPr>
              <a:spLocks/>
            </p:cNvSpPr>
            <p:nvPr/>
          </p:nvSpPr>
          <p:spPr bwMode="auto">
            <a:xfrm>
              <a:off x="4911924" y="1568893"/>
              <a:ext cx="167752" cy="238721"/>
            </a:xfrm>
            <a:custGeom>
              <a:avLst/>
              <a:gdLst>
                <a:gd name="T0" fmla="*/ 26 w 26"/>
                <a:gd name="T1" fmla="*/ 0 h 37"/>
                <a:gd name="T2" fmla="*/ 0 w 26"/>
                <a:gd name="T3" fmla="*/ 0 h 37"/>
                <a:gd name="T4" fmla="*/ 0 w 26"/>
                <a:gd name="T5" fmla="*/ 12 h 37"/>
                <a:gd name="T6" fmla="*/ 26 w 26"/>
                <a:gd name="T7" fmla="*/ 37 h 37"/>
                <a:gd name="T8" fmla="*/ 26 w 26"/>
                <a:gd name="T9" fmla="*/ 0 h 37"/>
              </a:gdLst>
              <a:ahLst/>
              <a:cxnLst>
                <a:cxn ang="0">
                  <a:pos x="T0" y="T1"/>
                </a:cxn>
                <a:cxn ang="0">
                  <a:pos x="T2" y="T3"/>
                </a:cxn>
                <a:cxn ang="0">
                  <a:pos x="T4" y="T5"/>
                </a:cxn>
                <a:cxn ang="0">
                  <a:pos x="T6" y="T7"/>
                </a:cxn>
                <a:cxn ang="0">
                  <a:pos x="T8" y="T9"/>
                </a:cxn>
              </a:cxnLst>
              <a:rect l="0" t="0" r="r" b="b"/>
              <a:pathLst>
                <a:path w="26" h="37">
                  <a:moveTo>
                    <a:pt x="26" y="0"/>
                  </a:moveTo>
                  <a:lnTo>
                    <a:pt x="0" y="0"/>
                  </a:lnTo>
                  <a:lnTo>
                    <a:pt x="0" y="12"/>
                  </a:lnTo>
                  <a:lnTo>
                    <a:pt x="26" y="37"/>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7" name="Freeform 94"/>
            <p:cNvSpPr>
              <a:spLocks/>
            </p:cNvSpPr>
            <p:nvPr/>
          </p:nvSpPr>
          <p:spPr bwMode="auto">
            <a:xfrm>
              <a:off x="4911924" y="1568893"/>
              <a:ext cx="167752" cy="238721"/>
            </a:xfrm>
            <a:custGeom>
              <a:avLst/>
              <a:gdLst>
                <a:gd name="T0" fmla="*/ 26 w 26"/>
                <a:gd name="T1" fmla="*/ 0 h 37"/>
                <a:gd name="T2" fmla="*/ 0 w 26"/>
                <a:gd name="T3" fmla="*/ 0 h 37"/>
                <a:gd name="T4" fmla="*/ 0 w 26"/>
                <a:gd name="T5" fmla="*/ 12 h 37"/>
                <a:gd name="T6" fmla="*/ 26 w 26"/>
                <a:gd name="T7" fmla="*/ 37 h 37"/>
                <a:gd name="T8" fmla="*/ 26 w 26"/>
                <a:gd name="T9" fmla="*/ 0 h 37"/>
              </a:gdLst>
              <a:ahLst/>
              <a:cxnLst>
                <a:cxn ang="0">
                  <a:pos x="T0" y="T1"/>
                </a:cxn>
                <a:cxn ang="0">
                  <a:pos x="T2" y="T3"/>
                </a:cxn>
                <a:cxn ang="0">
                  <a:pos x="T4" y="T5"/>
                </a:cxn>
                <a:cxn ang="0">
                  <a:pos x="T6" y="T7"/>
                </a:cxn>
                <a:cxn ang="0">
                  <a:pos x="T8" y="T9"/>
                </a:cxn>
              </a:cxnLst>
              <a:rect l="0" t="0" r="r" b="b"/>
              <a:pathLst>
                <a:path w="26" h="37">
                  <a:moveTo>
                    <a:pt x="26" y="0"/>
                  </a:moveTo>
                  <a:lnTo>
                    <a:pt x="0" y="0"/>
                  </a:lnTo>
                  <a:lnTo>
                    <a:pt x="0" y="12"/>
                  </a:lnTo>
                  <a:lnTo>
                    <a:pt x="26" y="37"/>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8" name="Freeform 95"/>
            <p:cNvSpPr>
              <a:spLocks/>
            </p:cNvSpPr>
            <p:nvPr/>
          </p:nvSpPr>
          <p:spPr bwMode="auto">
            <a:xfrm>
              <a:off x="5118387" y="1433404"/>
              <a:ext cx="161302" cy="574224"/>
            </a:xfrm>
            <a:custGeom>
              <a:avLst/>
              <a:gdLst>
                <a:gd name="T0" fmla="*/ 25 w 25"/>
                <a:gd name="T1" fmla="*/ 0 h 89"/>
                <a:gd name="T2" fmla="*/ 0 w 25"/>
                <a:gd name="T3" fmla="*/ 0 h 89"/>
                <a:gd name="T4" fmla="*/ 0 w 25"/>
                <a:gd name="T5" fmla="*/ 64 h 89"/>
                <a:gd name="T6" fmla="*/ 25 w 25"/>
                <a:gd name="T7" fmla="*/ 89 h 89"/>
                <a:gd name="T8" fmla="*/ 25 w 25"/>
                <a:gd name="T9" fmla="*/ 0 h 89"/>
              </a:gdLst>
              <a:ahLst/>
              <a:cxnLst>
                <a:cxn ang="0">
                  <a:pos x="T0" y="T1"/>
                </a:cxn>
                <a:cxn ang="0">
                  <a:pos x="T2" y="T3"/>
                </a:cxn>
                <a:cxn ang="0">
                  <a:pos x="T4" y="T5"/>
                </a:cxn>
                <a:cxn ang="0">
                  <a:pos x="T6" y="T7"/>
                </a:cxn>
                <a:cxn ang="0">
                  <a:pos x="T8" y="T9"/>
                </a:cxn>
              </a:cxnLst>
              <a:rect l="0" t="0" r="r" b="b"/>
              <a:pathLst>
                <a:path w="25" h="89">
                  <a:moveTo>
                    <a:pt x="25" y="0"/>
                  </a:moveTo>
                  <a:lnTo>
                    <a:pt x="0" y="0"/>
                  </a:lnTo>
                  <a:lnTo>
                    <a:pt x="0" y="64"/>
                  </a:lnTo>
                  <a:lnTo>
                    <a:pt x="25" y="89"/>
                  </a:lnTo>
                  <a:lnTo>
                    <a:pt x="25" y="0"/>
                  </a:lnTo>
                  <a:close/>
                </a:path>
              </a:pathLst>
            </a:custGeom>
            <a:solidFill>
              <a:srgbClr val="DE58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9" name="Freeform 96"/>
            <p:cNvSpPr>
              <a:spLocks/>
            </p:cNvSpPr>
            <p:nvPr/>
          </p:nvSpPr>
          <p:spPr bwMode="auto">
            <a:xfrm>
              <a:off x="5118387" y="1433404"/>
              <a:ext cx="161302" cy="574224"/>
            </a:xfrm>
            <a:custGeom>
              <a:avLst/>
              <a:gdLst>
                <a:gd name="T0" fmla="*/ 25 w 25"/>
                <a:gd name="T1" fmla="*/ 0 h 89"/>
                <a:gd name="T2" fmla="*/ 0 w 25"/>
                <a:gd name="T3" fmla="*/ 0 h 89"/>
                <a:gd name="T4" fmla="*/ 0 w 25"/>
                <a:gd name="T5" fmla="*/ 64 h 89"/>
                <a:gd name="T6" fmla="*/ 25 w 25"/>
                <a:gd name="T7" fmla="*/ 89 h 89"/>
                <a:gd name="T8" fmla="*/ 25 w 25"/>
                <a:gd name="T9" fmla="*/ 0 h 89"/>
              </a:gdLst>
              <a:ahLst/>
              <a:cxnLst>
                <a:cxn ang="0">
                  <a:pos x="T0" y="T1"/>
                </a:cxn>
                <a:cxn ang="0">
                  <a:pos x="T2" y="T3"/>
                </a:cxn>
                <a:cxn ang="0">
                  <a:pos x="T4" y="T5"/>
                </a:cxn>
                <a:cxn ang="0">
                  <a:pos x="T6" y="T7"/>
                </a:cxn>
                <a:cxn ang="0">
                  <a:pos x="T8" y="T9"/>
                </a:cxn>
              </a:cxnLst>
              <a:rect l="0" t="0" r="r" b="b"/>
              <a:pathLst>
                <a:path w="25" h="89">
                  <a:moveTo>
                    <a:pt x="25" y="0"/>
                  </a:moveTo>
                  <a:lnTo>
                    <a:pt x="0" y="0"/>
                  </a:lnTo>
                  <a:lnTo>
                    <a:pt x="0" y="64"/>
                  </a:lnTo>
                  <a:lnTo>
                    <a:pt x="25" y="89"/>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0" name="Freeform 100"/>
            <p:cNvSpPr>
              <a:spLocks/>
            </p:cNvSpPr>
            <p:nvPr/>
          </p:nvSpPr>
          <p:spPr bwMode="auto">
            <a:xfrm>
              <a:off x="4550612" y="3368997"/>
              <a:ext cx="296791" cy="51616"/>
            </a:xfrm>
            <a:custGeom>
              <a:avLst/>
              <a:gdLst>
                <a:gd name="T0" fmla="*/ 46 w 46"/>
                <a:gd name="T1" fmla="*/ 0 h 8"/>
                <a:gd name="T2" fmla="*/ 0 w 46"/>
                <a:gd name="T3" fmla="*/ 8 h 8"/>
                <a:gd name="T4" fmla="*/ 46 w 46"/>
                <a:gd name="T5" fmla="*/ 0 h 8"/>
                <a:gd name="T6" fmla="*/ 46 w 46"/>
                <a:gd name="T7" fmla="*/ 0 h 8"/>
              </a:gdLst>
              <a:ahLst/>
              <a:cxnLst>
                <a:cxn ang="0">
                  <a:pos x="T0" y="T1"/>
                </a:cxn>
                <a:cxn ang="0">
                  <a:pos x="T2" y="T3"/>
                </a:cxn>
                <a:cxn ang="0">
                  <a:pos x="T4" y="T5"/>
                </a:cxn>
                <a:cxn ang="0">
                  <a:pos x="T6" y="T7"/>
                </a:cxn>
              </a:cxnLst>
              <a:rect l="0" t="0" r="r" b="b"/>
              <a:pathLst>
                <a:path w="46" h="8">
                  <a:moveTo>
                    <a:pt x="46" y="0"/>
                  </a:moveTo>
                  <a:lnTo>
                    <a:pt x="0" y="8"/>
                  </a:lnTo>
                  <a:lnTo>
                    <a:pt x="46" y="0"/>
                  </a:lnTo>
                  <a:lnTo>
                    <a:pt x="46" y="0"/>
                  </a:lnTo>
                  <a:close/>
                </a:path>
              </a:pathLst>
            </a:custGeom>
            <a:solidFill>
              <a:srgbClr val="0054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1" name="Freeform 101"/>
            <p:cNvSpPr>
              <a:spLocks/>
            </p:cNvSpPr>
            <p:nvPr/>
          </p:nvSpPr>
          <p:spPr bwMode="auto">
            <a:xfrm>
              <a:off x="4550612" y="3368997"/>
              <a:ext cx="296791" cy="51616"/>
            </a:xfrm>
            <a:custGeom>
              <a:avLst/>
              <a:gdLst>
                <a:gd name="T0" fmla="*/ 46 w 46"/>
                <a:gd name="T1" fmla="*/ 0 h 8"/>
                <a:gd name="T2" fmla="*/ 0 w 46"/>
                <a:gd name="T3" fmla="*/ 8 h 8"/>
                <a:gd name="T4" fmla="*/ 46 w 46"/>
                <a:gd name="T5" fmla="*/ 0 h 8"/>
                <a:gd name="T6" fmla="*/ 46 w 46"/>
                <a:gd name="T7" fmla="*/ 0 h 8"/>
              </a:gdLst>
              <a:ahLst/>
              <a:cxnLst>
                <a:cxn ang="0">
                  <a:pos x="T0" y="T1"/>
                </a:cxn>
                <a:cxn ang="0">
                  <a:pos x="T2" y="T3"/>
                </a:cxn>
                <a:cxn ang="0">
                  <a:pos x="T4" y="T5"/>
                </a:cxn>
                <a:cxn ang="0">
                  <a:pos x="T6" y="T7"/>
                </a:cxn>
              </a:cxnLst>
              <a:rect l="0" t="0" r="r" b="b"/>
              <a:pathLst>
                <a:path w="46" h="8">
                  <a:moveTo>
                    <a:pt x="46" y="0"/>
                  </a:moveTo>
                  <a:lnTo>
                    <a:pt x="0" y="8"/>
                  </a:lnTo>
                  <a:lnTo>
                    <a:pt x="46" y="0"/>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2" name="Freeform 102"/>
            <p:cNvSpPr>
              <a:spLocks/>
            </p:cNvSpPr>
            <p:nvPr/>
          </p:nvSpPr>
          <p:spPr bwMode="auto">
            <a:xfrm>
              <a:off x="4395765" y="3368997"/>
              <a:ext cx="451639" cy="716168"/>
            </a:xfrm>
            <a:custGeom>
              <a:avLst/>
              <a:gdLst>
                <a:gd name="T0" fmla="*/ 70 w 70"/>
                <a:gd name="T1" fmla="*/ 0 h 111"/>
                <a:gd name="T2" fmla="*/ 24 w 70"/>
                <a:gd name="T3" fmla="*/ 8 h 111"/>
                <a:gd name="T4" fmla="*/ 0 w 70"/>
                <a:gd name="T5" fmla="*/ 111 h 111"/>
                <a:gd name="T6" fmla="*/ 70 w 70"/>
                <a:gd name="T7" fmla="*/ 0 h 111"/>
              </a:gdLst>
              <a:ahLst/>
              <a:cxnLst>
                <a:cxn ang="0">
                  <a:pos x="T0" y="T1"/>
                </a:cxn>
                <a:cxn ang="0">
                  <a:pos x="T2" y="T3"/>
                </a:cxn>
                <a:cxn ang="0">
                  <a:pos x="T4" y="T5"/>
                </a:cxn>
                <a:cxn ang="0">
                  <a:pos x="T6" y="T7"/>
                </a:cxn>
              </a:cxnLst>
              <a:rect l="0" t="0" r="r" b="b"/>
              <a:pathLst>
                <a:path w="70" h="111">
                  <a:moveTo>
                    <a:pt x="70" y="0"/>
                  </a:moveTo>
                  <a:lnTo>
                    <a:pt x="24" y="8"/>
                  </a:lnTo>
                  <a:lnTo>
                    <a:pt x="0" y="111"/>
                  </a:lnTo>
                  <a:lnTo>
                    <a:pt x="70" y="0"/>
                  </a:lnTo>
                  <a:close/>
                </a:path>
              </a:pathLst>
            </a:custGeom>
            <a:solidFill>
              <a:srgbClr val="0012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3" name="Freeform 103"/>
            <p:cNvSpPr>
              <a:spLocks/>
            </p:cNvSpPr>
            <p:nvPr/>
          </p:nvSpPr>
          <p:spPr bwMode="auto">
            <a:xfrm>
              <a:off x="4395765" y="3368997"/>
              <a:ext cx="451639" cy="716168"/>
            </a:xfrm>
            <a:custGeom>
              <a:avLst/>
              <a:gdLst>
                <a:gd name="T0" fmla="*/ 70 w 70"/>
                <a:gd name="T1" fmla="*/ 0 h 111"/>
                <a:gd name="T2" fmla="*/ 24 w 70"/>
                <a:gd name="T3" fmla="*/ 8 h 111"/>
                <a:gd name="T4" fmla="*/ 0 w 70"/>
                <a:gd name="T5" fmla="*/ 111 h 111"/>
                <a:gd name="T6" fmla="*/ 70 w 70"/>
                <a:gd name="T7" fmla="*/ 0 h 111"/>
              </a:gdLst>
              <a:ahLst/>
              <a:cxnLst>
                <a:cxn ang="0">
                  <a:pos x="T0" y="T1"/>
                </a:cxn>
                <a:cxn ang="0">
                  <a:pos x="T2" y="T3"/>
                </a:cxn>
                <a:cxn ang="0">
                  <a:pos x="T4" y="T5"/>
                </a:cxn>
                <a:cxn ang="0">
                  <a:pos x="T6" y="T7"/>
                </a:cxn>
              </a:cxnLst>
              <a:rect l="0" t="0" r="r" b="b"/>
              <a:pathLst>
                <a:path w="70" h="111">
                  <a:moveTo>
                    <a:pt x="70" y="0"/>
                  </a:moveTo>
                  <a:lnTo>
                    <a:pt x="24" y="8"/>
                  </a:lnTo>
                  <a:lnTo>
                    <a:pt x="0" y="111"/>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4" name="Freeform 104"/>
            <p:cNvSpPr>
              <a:spLocks/>
            </p:cNvSpPr>
            <p:nvPr/>
          </p:nvSpPr>
          <p:spPr bwMode="auto">
            <a:xfrm>
              <a:off x="7053982" y="3368997"/>
              <a:ext cx="451639" cy="716168"/>
            </a:xfrm>
            <a:custGeom>
              <a:avLst/>
              <a:gdLst>
                <a:gd name="T0" fmla="*/ 0 w 70"/>
                <a:gd name="T1" fmla="*/ 0 h 111"/>
                <a:gd name="T2" fmla="*/ 70 w 70"/>
                <a:gd name="T3" fmla="*/ 111 h 111"/>
                <a:gd name="T4" fmla="*/ 47 w 70"/>
                <a:gd name="T5" fmla="*/ 8 h 111"/>
                <a:gd name="T6" fmla="*/ 0 w 70"/>
                <a:gd name="T7" fmla="*/ 0 h 111"/>
              </a:gdLst>
              <a:ahLst/>
              <a:cxnLst>
                <a:cxn ang="0">
                  <a:pos x="T0" y="T1"/>
                </a:cxn>
                <a:cxn ang="0">
                  <a:pos x="T2" y="T3"/>
                </a:cxn>
                <a:cxn ang="0">
                  <a:pos x="T4" y="T5"/>
                </a:cxn>
                <a:cxn ang="0">
                  <a:pos x="T6" y="T7"/>
                </a:cxn>
              </a:cxnLst>
              <a:rect l="0" t="0" r="r" b="b"/>
              <a:pathLst>
                <a:path w="70" h="111">
                  <a:moveTo>
                    <a:pt x="0" y="0"/>
                  </a:moveTo>
                  <a:lnTo>
                    <a:pt x="70" y="111"/>
                  </a:lnTo>
                  <a:lnTo>
                    <a:pt x="47" y="8"/>
                  </a:lnTo>
                  <a:lnTo>
                    <a:pt x="0" y="0"/>
                  </a:lnTo>
                  <a:close/>
                </a:path>
              </a:pathLst>
            </a:custGeom>
            <a:solidFill>
              <a:srgbClr val="0012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5" name="Freeform 105"/>
            <p:cNvSpPr>
              <a:spLocks/>
            </p:cNvSpPr>
            <p:nvPr/>
          </p:nvSpPr>
          <p:spPr bwMode="auto">
            <a:xfrm>
              <a:off x="7053982" y="3368997"/>
              <a:ext cx="451639" cy="716168"/>
            </a:xfrm>
            <a:custGeom>
              <a:avLst/>
              <a:gdLst>
                <a:gd name="T0" fmla="*/ 0 w 70"/>
                <a:gd name="T1" fmla="*/ 0 h 111"/>
                <a:gd name="T2" fmla="*/ 70 w 70"/>
                <a:gd name="T3" fmla="*/ 111 h 111"/>
                <a:gd name="T4" fmla="*/ 47 w 70"/>
                <a:gd name="T5" fmla="*/ 8 h 111"/>
                <a:gd name="T6" fmla="*/ 0 w 70"/>
                <a:gd name="T7" fmla="*/ 0 h 111"/>
              </a:gdLst>
              <a:ahLst/>
              <a:cxnLst>
                <a:cxn ang="0">
                  <a:pos x="T0" y="T1"/>
                </a:cxn>
                <a:cxn ang="0">
                  <a:pos x="T2" y="T3"/>
                </a:cxn>
                <a:cxn ang="0">
                  <a:pos x="T4" y="T5"/>
                </a:cxn>
                <a:cxn ang="0">
                  <a:pos x="T6" y="T7"/>
                </a:cxn>
              </a:cxnLst>
              <a:rect l="0" t="0" r="r" b="b"/>
              <a:pathLst>
                <a:path w="70" h="111">
                  <a:moveTo>
                    <a:pt x="0" y="0"/>
                  </a:moveTo>
                  <a:lnTo>
                    <a:pt x="70" y="111"/>
                  </a:lnTo>
                  <a:lnTo>
                    <a:pt x="47"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9" name="Group 8"/>
          <p:cNvGrpSpPr/>
          <p:nvPr/>
        </p:nvGrpSpPr>
        <p:grpSpPr>
          <a:xfrm>
            <a:off x="3116982" y="2698747"/>
            <a:ext cx="1512621" cy="3515230"/>
            <a:chOff x="3090791" y="3030157"/>
            <a:chExt cx="1610095" cy="3741760"/>
          </a:xfrm>
        </p:grpSpPr>
        <p:sp>
          <p:nvSpPr>
            <p:cNvPr id="834" name="Freeform: Shape 833"/>
            <p:cNvSpPr/>
            <p:nvPr/>
          </p:nvSpPr>
          <p:spPr bwMode="auto">
            <a:xfrm>
              <a:off x="4012485" y="4110063"/>
              <a:ext cx="437341" cy="2661854"/>
            </a:xfrm>
            <a:custGeom>
              <a:avLst/>
              <a:gdLst>
                <a:gd name="connsiteX0" fmla="*/ 217359 w 437341"/>
                <a:gd name="connsiteY0" fmla="*/ 0 h 1993980"/>
                <a:gd name="connsiteX1" fmla="*/ 437341 w 437341"/>
                <a:gd name="connsiteY1" fmla="*/ 37361 h 1993980"/>
                <a:gd name="connsiteX2" fmla="*/ 431918 w 437341"/>
                <a:gd name="connsiteY2" fmla="*/ 45379 h 1993980"/>
                <a:gd name="connsiteX3" fmla="*/ 265436 w 437341"/>
                <a:gd name="connsiteY3" fmla="*/ 299351 h 1993980"/>
                <a:gd name="connsiteX4" fmla="*/ 265436 w 437341"/>
                <a:gd name="connsiteY4" fmla="*/ 1993980 h 1993980"/>
                <a:gd name="connsiteX5" fmla="*/ 171904 w 437341"/>
                <a:gd name="connsiteY5" fmla="*/ 1993980 h 1993980"/>
                <a:gd name="connsiteX6" fmla="*/ 171904 w 437341"/>
                <a:gd name="connsiteY6" fmla="*/ 745944 h 1993980"/>
                <a:gd name="connsiteX7" fmla="*/ 171525 w 437341"/>
                <a:gd name="connsiteY7" fmla="*/ 745944 h 1993980"/>
                <a:gd name="connsiteX8" fmla="*/ 171525 w 437341"/>
                <a:gd name="connsiteY8" fmla="*/ 299372 h 1993980"/>
                <a:gd name="connsiteX9" fmla="*/ 5335 w 437341"/>
                <a:gd name="connsiteY9" fmla="*/ 45379 h 1993980"/>
                <a:gd name="connsiteX10" fmla="*/ 0 w 437341"/>
                <a:gd name="connsiteY10" fmla="*/ 37361 h 1993980"/>
                <a:gd name="connsiteX11" fmla="*/ 217359 w 437341"/>
                <a:gd name="connsiteY11" fmla="*/ 0 h 1993980"/>
                <a:gd name="connsiteX0" fmla="*/ 217359 w 437341"/>
                <a:gd name="connsiteY0" fmla="*/ 0 h 1993980"/>
                <a:gd name="connsiteX1" fmla="*/ 437341 w 437341"/>
                <a:gd name="connsiteY1" fmla="*/ 37361 h 1993980"/>
                <a:gd name="connsiteX2" fmla="*/ 431918 w 437341"/>
                <a:gd name="connsiteY2" fmla="*/ 45379 h 1993980"/>
                <a:gd name="connsiteX3" fmla="*/ 265436 w 437341"/>
                <a:gd name="connsiteY3" fmla="*/ 299351 h 1993980"/>
                <a:gd name="connsiteX4" fmla="*/ 265436 w 437341"/>
                <a:gd name="connsiteY4" fmla="*/ 1993980 h 1993980"/>
                <a:gd name="connsiteX5" fmla="*/ 171904 w 437341"/>
                <a:gd name="connsiteY5" fmla="*/ 1993980 h 1993980"/>
                <a:gd name="connsiteX6" fmla="*/ 171904 w 437341"/>
                <a:gd name="connsiteY6" fmla="*/ 745944 h 1993980"/>
                <a:gd name="connsiteX7" fmla="*/ 171525 w 437341"/>
                <a:gd name="connsiteY7" fmla="*/ 299372 h 1993980"/>
                <a:gd name="connsiteX8" fmla="*/ 5335 w 437341"/>
                <a:gd name="connsiteY8" fmla="*/ 45379 h 1993980"/>
                <a:gd name="connsiteX9" fmla="*/ 0 w 437341"/>
                <a:gd name="connsiteY9" fmla="*/ 37361 h 1993980"/>
                <a:gd name="connsiteX10" fmla="*/ 217359 w 437341"/>
                <a:gd name="connsiteY10" fmla="*/ 0 h 1993980"/>
                <a:gd name="connsiteX0" fmla="*/ 217359 w 437341"/>
                <a:gd name="connsiteY0" fmla="*/ 0 h 1993980"/>
                <a:gd name="connsiteX1" fmla="*/ 437341 w 437341"/>
                <a:gd name="connsiteY1" fmla="*/ 37361 h 1993980"/>
                <a:gd name="connsiteX2" fmla="*/ 431918 w 437341"/>
                <a:gd name="connsiteY2" fmla="*/ 45379 h 1993980"/>
                <a:gd name="connsiteX3" fmla="*/ 265436 w 437341"/>
                <a:gd name="connsiteY3" fmla="*/ 299351 h 1993980"/>
                <a:gd name="connsiteX4" fmla="*/ 265436 w 437341"/>
                <a:gd name="connsiteY4" fmla="*/ 1993980 h 1993980"/>
                <a:gd name="connsiteX5" fmla="*/ 171904 w 437341"/>
                <a:gd name="connsiteY5" fmla="*/ 1993980 h 1993980"/>
                <a:gd name="connsiteX6" fmla="*/ 171525 w 437341"/>
                <a:gd name="connsiteY6" fmla="*/ 299372 h 1993980"/>
                <a:gd name="connsiteX7" fmla="*/ 5335 w 437341"/>
                <a:gd name="connsiteY7" fmla="*/ 45379 h 1993980"/>
                <a:gd name="connsiteX8" fmla="*/ 0 w 437341"/>
                <a:gd name="connsiteY8" fmla="*/ 37361 h 1993980"/>
                <a:gd name="connsiteX9" fmla="*/ 217359 w 437341"/>
                <a:gd name="connsiteY9" fmla="*/ 0 h 19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7341" h="1993980">
                  <a:moveTo>
                    <a:pt x="217359" y="0"/>
                  </a:moveTo>
                  <a:cubicBezTo>
                    <a:pt x="338065" y="0"/>
                    <a:pt x="434499" y="16115"/>
                    <a:pt x="437341" y="37361"/>
                  </a:cubicBezTo>
                  <a:cubicBezTo>
                    <a:pt x="437341" y="40007"/>
                    <a:pt x="434499" y="42813"/>
                    <a:pt x="431918" y="45379"/>
                  </a:cubicBezTo>
                  <a:lnTo>
                    <a:pt x="265436" y="299351"/>
                  </a:lnTo>
                  <a:lnTo>
                    <a:pt x="265436" y="1993980"/>
                  </a:lnTo>
                  <a:lnTo>
                    <a:pt x="171904" y="1993980"/>
                  </a:lnTo>
                  <a:cubicBezTo>
                    <a:pt x="171778" y="1429111"/>
                    <a:pt x="171651" y="864241"/>
                    <a:pt x="171525" y="299372"/>
                  </a:cubicBezTo>
                  <a:lnTo>
                    <a:pt x="5335" y="45379"/>
                  </a:lnTo>
                  <a:cubicBezTo>
                    <a:pt x="2668" y="42813"/>
                    <a:pt x="0" y="40007"/>
                    <a:pt x="0" y="37361"/>
                  </a:cubicBezTo>
                  <a:cubicBezTo>
                    <a:pt x="2668" y="16115"/>
                    <a:pt x="99145" y="0"/>
                    <a:pt x="217359" y="0"/>
                  </a:cubicBezTo>
                  <a:close/>
                </a:path>
              </a:pathLst>
            </a:cu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46" name="Freeform 36"/>
            <p:cNvSpPr>
              <a:spLocks/>
            </p:cNvSpPr>
            <p:nvPr/>
          </p:nvSpPr>
          <p:spPr bwMode="auto">
            <a:xfrm>
              <a:off x="3894401" y="3384435"/>
              <a:ext cx="204504" cy="264988"/>
            </a:xfrm>
            <a:custGeom>
              <a:avLst/>
              <a:gdLst>
                <a:gd name="T0" fmla="*/ 52 w 76"/>
                <a:gd name="T1" fmla="*/ 74 h 99"/>
                <a:gd name="T2" fmla="*/ 73 w 76"/>
                <a:gd name="T3" fmla="*/ 34 h 99"/>
                <a:gd name="T4" fmla="*/ 69 w 76"/>
                <a:gd name="T5" fmla="*/ 22 h 99"/>
                <a:gd name="T6" fmla="*/ 64 w 76"/>
                <a:gd name="T7" fmla="*/ 10 h 99"/>
                <a:gd name="T8" fmla="*/ 60 w 76"/>
                <a:gd name="T9" fmla="*/ 0 h 99"/>
                <a:gd name="T10" fmla="*/ 55 w 76"/>
                <a:gd name="T11" fmla="*/ 9 h 99"/>
                <a:gd name="T12" fmla="*/ 46 w 76"/>
                <a:gd name="T13" fmla="*/ 14 h 99"/>
                <a:gd name="T14" fmla="*/ 41 w 76"/>
                <a:gd name="T15" fmla="*/ 25 h 99"/>
                <a:gd name="T16" fmla="*/ 32 w 76"/>
                <a:gd name="T17" fmla="*/ 16 h 99"/>
                <a:gd name="T18" fmla="*/ 28 w 76"/>
                <a:gd name="T19" fmla="*/ 47 h 99"/>
                <a:gd name="T20" fmla="*/ 28 w 76"/>
                <a:gd name="T21" fmla="*/ 53 h 99"/>
                <a:gd name="T22" fmla="*/ 0 w 76"/>
                <a:gd name="T23" fmla="*/ 91 h 99"/>
                <a:gd name="T24" fmla="*/ 34 w 76"/>
                <a:gd name="T25" fmla="*/ 99 h 99"/>
                <a:gd name="T26" fmla="*/ 52 w 76"/>
                <a:gd name="T27" fmla="*/ 7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9">
                  <a:moveTo>
                    <a:pt x="52" y="74"/>
                  </a:moveTo>
                  <a:cubicBezTo>
                    <a:pt x="67" y="59"/>
                    <a:pt x="69" y="51"/>
                    <a:pt x="73" y="34"/>
                  </a:cubicBezTo>
                  <a:cubicBezTo>
                    <a:pt x="76" y="23"/>
                    <a:pt x="73" y="19"/>
                    <a:pt x="69" y="22"/>
                  </a:cubicBezTo>
                  <a:cubicBezTo>
                    <a:pt x="74" y="13"/>
                    <a:pt x="68" y="3"/>
                    <a:pt x="64" y="10"/>
                  </a:cubicBezTo>
                  <a:cubicBezTo>
                    <a:pt x="65" y="7"/>
                    <a:pt x="64" y="1"/>
                    <a:pt x="60" y="0"/>
                  </a:cubicBezTo>
                  <a:cubicBezTo>
                    <a:pt x="56" y="0"/>
                    <a:pt x="55" y="6"/>
                    <a:pt x="55" y="9"/>
                  </a:cubicBezTo>
                  <a:cubicBezTo>
                    <a:pt x="52" y="6"/>
                    <a:pt x="47" y="6"/>
                    <a:pt x="46" y="14"/>
                  </a:cubicBezTo>
                  <a:cubicBezTo>
                    <a:pt x="45" y="21"/>
                    <a:pt x="41" y="25"/>
                    <a:pt x="41" y="25"/>
                  </a:cubicBezTo>
                  <a:cubicBezTo>
                    <a:pt x="40" y="17"/>
                    <a:pt x="36" y="14"/>
                    <a:pt x="32" y="16"/>
                  </a:cubicBezTo>
                  <a:cubicBezTo>
                    <a:pt x="32" y="24"/>
                    <a:pt x="28" y="36"/>
                    <a:pt x="28" y="47"/>
                  </a:cubicBezTo>
                  <a:cubicBezTo>
                    <a:pt x="28" y="49"/>
                    <a:pt x="28" y="51"/>
                    <a:pt x="28" y="53"/>
                  </a:cubicBezTo>
                  <a:cubicBezTo>
                    <a:pt x="0" y="91"/>
                    <a:pt x="0" y="91"/>
                    <a:pt x="0" y="91"/>
                  </a:cubicBezTo>
                  <a:cubicBezTo>
                    <a:pt x="34" y="99"/>
                    <a:pt x="34" y="99"/>
                    <a:pt x="34" y="99"/>
                  </a:cubicBezTo>
                  <a:lnTo>
                    <a:pt x="52" y="7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7" name="Freeform 37"/>
            <p:cNvSpPr>
              <a:spLocks/>
            </p:cNvSpPr>
            <p:nvPr/>
          </p:nvSpPr>
          <p:spPr bwMode="auto">
            <a:xfrm>
              <a:off x="3920322" y="3537091"/>
              <a:ext cx="103690" cy="92170"/>
            </a:xfrm>
            <a:custGeom>
              <a:avLst/>
              <a:gdLst>
                <a:gd name="T0" fmla="*/ 36 w 36"/>
                <a:gd name="T1" fmla="*/ 23 h 32"/>
                <a:gd name="T2" fmla="*/ 7 w 36"/>
                <a:gd name="T3" fmla="*/ 0 h 32"/>
                <a:gd name="T4" fmla="*/ 0 w 36"/>
                <a:gd name="T5" fmla="*/ 9 h 32"/>
                <a:gd name="T6" fmla="*/ 29 w 36"/>
                <a:gd name="T7" fmla="*/ 32 h 32"/>
                <a:gd name="T8" fmla="*/ 36 w 36"/>
                <a:gd name="T9" fmla="*/ 23 h 32"/>
              </a:gdLst>
              <a:ahLst/>
              <a:cxnLst>
                <a:cxn ang="0">
                  <a:pos x="T0" y="T1"/>
                </a:cxn>
                <a:cxn ang="0">
                  <a:pos x="T2" y="T3"/>
                </a:cxn>
                <a:cxn ang="0">
                  <a:pos x="T4" y="T5"/>
                </a:cxn>
                <a:cxn ang="0">
                  <a:pos x="T6" y="T7"/>
                </a:cxn>
                <a:cxn ang="0">
                  <a:pos x="T8" y="T9"/>
                </a:cxn>
              </a:cxnLst>
              <a:rect l="0" t="0" r="r" b="b"/>
              <a:pathLst>
                <a:path w="36" h="32">
                  <a:moveTo>
                    <a:pt x="36" y="23"/>
                  </a:moveTo>
                  <a:lnTo>
                    <a:pt x="7" y="0"/>
                  </a:lnTo>
                  <a:lnTo>
                    <a:pt x="0" y="9"/>
                  </a:lnTo>
                  <a:lnTo>
                    <a:pt x="29" y="32"/>
                  </a:lnTo>
                  <a:lnTo>
                    <a:pt x="36" y="2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9" name="Freeform 38"/>
            <p:cNvSpPr>
              <a:spLocks/>
            </p:cNvSpPr>
            <p:nvPr/>
          </p:nvSpPr>
          <p:spPr bwMode="auto">
            <a:xfrm>
              <a:off x="3733103" y="3715670"/>
              <a:ext cx="149777" cy="146895"/>
            </a:xfrm>
            <a:custGeom>
              <a:avLst/>
              <a:gdLst>
                <a:gd name="T0" fmla="*/ 9 w 56"/>
                <a:gd name="T1" fmla="*/ 12 h 55"/>
                <a:gd name="T2" fmla="*/ 43 w 56"/>
                <a:gd name="T3" fmla="*/ 8 h 55"/>
                <a:gd name="T4" fmla="*/ 48 w 56"/>
                <a:gd name="T5" fmla="*/ 43 h 55"/>
                <a:gd name="T6" fmla="*/ 13 w 56"/>
                <a:gd name="T7" fmla="*/ 47 h 55"/>
                <a:gd name="T8" fmla="*/ 9 w 56"/>
                <a:gd name="T9" fmla="*/ 12 h 55"/>
              </a:gdLst>
              <a:ahLst/>
              <a:cxnLst>
                <a:cxn ang="0">
                  <a:pos x="T0" y="T1"/>
                </a:cxn>
                <a:cxn ang="0">
                  <a:pos x="T2" y="T3"/>
                </a:cxn>
                <a:cxn ang="0">
                  <a:pos x="T4" y="T5"/>
                </a:cxn>
                <a:cxn ang="0">
                  <a:pos x="T6" y="T7"/>
                </a:cxn>
                <a:cxn ang="0">
                  <a:pos x="T8" y="T9"/>
                </a:cxn>
              </a:cxnLst>
              <a:rect l="0" t="0" r="r" b="b"/>
              <a:pathLst>
                <a:path w="56" h="55">
                  <a:moveTo>
                    <a:pt x="9" y="12"/>
                  </a:moveTo>
                  <a:cubicBezTo>
                    <a:pt x="17" y="2"/>
                    <a:pt x="33" y="0"/>
                    <a:pt x="43" y="8"/>
                  </a:cubicBezTo>
                  <a:cubicBezTo>
                    <a:pt x="54" y="17"/>
                    <a:pt x="56" y="32"/>
                    <a:pt x="48" y="43"/>
                  </a:cubicBezTo>
                  <a:cubicBezTo>
                    <a:pt x="39" y="54"/>
                    <a:pt x="24" y="55"/>
                    <a:pt x="13" y="47"/>
                  </a:cubicBezTo>
                  <a:cubicBezTo>
                    <a:pt x="2" y="39"/>
                    <a:pt x="0" y="23"/>
                    <a:pt x="9" y="1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1" name="Freeform 39"/>
            <p:cNvSpPr>
              <a:spLocks/>
            </p:cNvSpPr>
            <p:nvPr/>
          </p:nvSpPr>
          <p:spPr bwMode="auto">
            <a:xfrm>
              <a:off x="3756144" y="3563014"/>
              <a:ext cx="250587" cy="267867"/>
            </a:xfrm>
            <a:custGeom>
              <a:avLst/>
              <a:gdLst>
                <a:gd name="T0" fmla="*/ 87 w 87"/>
                <a:gd name="T1" fmla="*/ 23 h 93"/>
                <a:gd name="T2" fmla="*/ 56 w 87"/>
                <a:gd name="T3" fmla="*/ 0 h 93"/>
                <a:gd name="T4" fmla="*/ 0 w 87"/>
                <a:gd name="T5" fmla="*/ 65 h 93"/>
                <a:gd name="T6" fmla="*/ 37 w 87"/>
                <a:gd name="T7" fmla="*/ 93 h 93"/>
                <a:gd name="T8" fmla="*/ 87 w 87"/>
                <a:gd name="T9" fmla="*/ 23 h 93"/>
              </a:gdLst>
              <a:ahLst/>
              <a:cxnLst>
                <a:cxn ang="0">
                  <a:pos x="T0" y="T1"/>
                </a:cxn>
                <a:cxn ang="0">
                  <a:pos x="T2" y="T3"/>
                </a:cxn>
                <a:cxn ang="0">
                  <a:pos x="T4" y="T5"/>
                </a:cxn>
                <a:cxn ang="0">
                  <a:pos x="T6" y="T7"/>
                </a:cxn>
                <a:cxn ang="0">
                  <a:pos x="T8" y="T9"/>
                </a:cxn>
              </a:cxnLst>
              <a:rect l="0" t="0" r="r" b="b"/>
              <a:pathLst>
                <a:path w="87" h="93">
                  <a:moveTo>
                    <a:pt x="87" y="23"/>
                  </a:moveTo>
                  <a:lnTo>
                    <a:pt x="56" y="0"/>
                  </a:lnTo>
                  <a:lnTo>
                    <a:pt x="0" y="65"/>
                  </a:lnTo>
                  <a:lnTo>
                    <a:pt x="37" y="93"/>
                  </a:lnTo>
                  <a:lnTo>
                    <a:pt x="87" y="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2" name="Freeform 40"/>
            <p:cNvSpPr>
              <a:spLocks/>
            </p:cNvSpPr>
            <p:nvPr/>
          </p:nvSpPr>
          <p:spPr bwMode="auto">
            <a:xfrm>
              <a:off x="3666856" y="3030157"/>
              <a:ext cx="944744" cy="587584"/>
            </a:xfrm>
            <a:custGeom>
              <a:avLst/>
              <a:gdLst>
                <a:gd name="T0" fmla="*/ 346 w 351"/>
                <a:gd name="T1" fmla="*/ 143 h 220"/>
                <a:gd name="T2" fmla="*/ 340 w 351"/>
                <a:gd name="T3" fmla="*/ 133 h 220"/>
                <a:gd name="T4" fmla="*/ 341 w 351"/>
                <a:gd name="T5" fmla="*/ 128 h 220"/>
                <a:gd name="T6" fmla="*/ 301 w 351"/>
                <a:gd name="T7" fmla="*/ 57 h 220"/>
                <a:gd name="T8" fmla="*/ 284 w 351"/>
                <a:gd name="T9" fmla="*/ 52 h 220"/>
                <a:gd name="T10" fmla="*/ 242 w 351"/>
                <a:gd name="T11" fmla="*/ 59 h 220"/>
                <a:gd name="T12" fmla="*/ 219 w 351"/>
                <a:gd name="T13" fmla="*/ 26 h 220"/>
                <a:gd name="T14" fmla="*/ 203 w 351"/>
                <a:gd name="T15" fmla="*/ 15 h 220"/>
                <a:gd name="T16" fmla="*/ 176 w 351"/>
                <a:gd name="T17" fmla="*/ 6 h 220"/>
                <a:gd name="T18" fmla="*/ 80 w 351"/>
                <a:gd name="T19" fmla="*/ 74 h 220"/>
                <a:gd name="T20" fmla="*/ 80 w 351"/>
                <a:gd name="T21" fmla="*/ 76 h 220"/>
                <a:gd name="T22" fmla="*/ 79 w 351"/>
                <a:gd name="T23" fmla="*/ 76 h 220"/>
                <a:gd name="T24" fmla="*/ 2 w 351"/>
                <a:gd name="T25" fmla="*/ 133 h 220"/>
                <a:gd name="T26" fmla="*/ 10 w 351"/>
                <a:gd name="T27" fmla="*/ 175 h 220"/>
                <a:gd name="T28" fmla="*/ 27 w 351"/>
                <a:gd name="T29" fmla="*/ 180 h 220"/>
                <a:gd name="T30" fmla="*/ 288 w 351"/>
                <a:gd name="T31" fmla="*/ 219 h 220"/>
                <a:gd name="T32" fmla="*/ 319 w 351"/>
                <a:gd name="T33" fmla="*/ 214 h 220"/>
                <a:gd name="T34" fmla="*/ 350 w 351"/>
                <a:gd name="T35" fmla="*/ 173 h 220"/>
                <a:gd name="T36" fmla="*/ 346 w 351"/>
                <a:gd name="T37" fmla="*/ 14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1" h="220">
                  <a:moveTo>
                    <a:pt x="346" y="143"/>
                  </a:moveTo>
                  <a:cubicBezTo>
                    <a:pt x="344" y="140"/>
                    <a:pt x="342" y="136"/>
                    <a:pt x="340" y="133"/>
                  </a:cubicBezTo>
                  <a:cubicBezTo>
                    <a:pt x="340" y="131"/>
                    <a:pt x="340" y="130"/>
                    <a:pt x="341" y="128"/>
                  </a:cubicBezTo>
                  <a:cubicBezTo>
                    <a:pt x="345" y="98"/>
                    <a:pt x="328" y="69"/>
                    <a:pt x="301" y="57"/>
                  </a:cubicBezTo>
                  <a:cubicBezTo>
                    <a:pt x="296" y="54"/>
                    <a:pt x="290" y="53"/>
                    <a:pt x="284" y="52"/>
                  </a:cubicBezTo>
                  <a:cubicBezTo>
                    <a:pt x="269" y="49"/>
                    <a:pt x="254" y="52"/>
                    <a:pt x="242" y="59"/>
                  </a:cubicBezTo>
                  <a:cubicBezTo>
                    <a:pt x="237" y="46"/>
                    <a:pt x="229" y="35"/>
                    <a:pt x="219" y="26"/>
                  </a:cubicBezTo>
                  <a:cubicBezTo>
                    <a:pt x="214" y="22"/>
                    <a:pt x="209" y="18"/>
                    <a:pt x="203" y="15"/>
                  </a:cubicBezTo>
                  <a:cubicBezTo>
                    <a:pt x="195" y="11"/>
                    <a:pt x="185" y="8"/>
                    <a:pt x="176" y="6"/>
                  </a:cubicBezTo>
                  <a:cubicBezTo>
                    <a:pt x="131" y="0"/>
                    <a:pt x="88" y="30"/>
                    <a:pt x="80" y="74"/>
                  </a:cubicBezTo>
                  <a:cubicBezTo>
                    <a:pt x="80" y="75"/>
                    <a:pt x="80" y="75"/>
                    <a:pt x="80" y="76"/>
                  </a:cubicBezTo>
                  <a:cubicBezTo>
                    <a:pt x="80" y="76"/>
                    <a:pt x="79" y="76"/>
                    <a:pt x="79" y="76"/>
                  </a:cubicBezTo>
                  <a:cubicBezTo>
                    <a:pt x="42" y="70"/>
                    <a:pt x="8" y="96"/>
                    <a:pt x="2" y="133"/>
                  </a:cubicBezTo>
                  <a:cubicBezTo>
                    <a:pt x="0" y="148"/>
                    <a:pt x="3" y="162"/>
                    <a:pt x="10" y="175"/>
                  </a:cubicBezTo>
                  <a:cubicBezTo>
                    <a:pt x="15" y="177"/>
                    <a:pt x="21" y="179"/>
                    <a:pt x="27" y="180"/>
                  </a:cubicBezTo>
                  <a:cubicBezTo>
                    <a:pt x="288" y="219"/>
                    <a:pt x="288" y="219"/>
                    <a:pt x="288" y="219"/>
                  </a:cubicBezTo>
                  <a:cubicBezTo>
                    <a:pt x="299" y="220"/>
                    <a:pt x="310" y="219"/>
                    <a:pt x="319" y="214"/>
                  </a:cubicBezTo>
                  <a:cubicBezTo>
                    <a:pt x="335" y="207"/>
                    <a:pt x="347" y="192"/>
                    <a:pt x="350" y="173"/>
                  </a:cubicBezTo>
                  <a:cubicBezTo>
                    <a:pt x="351" y="163"/>
                    <a:pt x="350" y="152"/>
                    <a:pt x="346" y="14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6" name="Oval 74"/>
            <p:cNvSpPr>
              <a:spLocks noChangeArrowheads="1"/>
            </p:cNvSpPr>
            <p:nvPr/>
          </p:nvSpPr>
          <p:spPr bwMode="auto">
            <a:xfrm>
              <a:off x="4012494" y="4110276"/>
              <a:ext cx="437808" cy="99973"/>
            </a:xfrm>
            <a:prstGeom prst="ellipse">
              <a:avLst/>
            </a:pr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2" name="Freeform 98"/>
            <p:cNvSpPr>
              <a:spLocks/>
            </p:cNvSpPr>
            <p:nvPr/>
          </p:nvSpPr>
          <p:spPr bwMode="auto">
            <a:xfrm>
              <a:off x="4110424" y="3675348"/>
              <a:ext cx="48964" cy="132494"/>
            </a:xfrm>
            <a:custGeom>
              <a:avLst/>
              <a:gdLst>
                <a:gd name="T0" fmla="*/ 11 w 17"/>
                <a:gd name="T1" fmla="*/ 8 h 46"/>
                <a:gd name="T2" fmla="*/ 3 w 17"/>
                <a:gd name="T3" fmla="*/ 14 h 46"/>
                <a:gd name="T4" fmla="*/ 0 w 17"/>
                <a:gd name="T5" fmla="*/ 10 h 46"/>
                <a:gd name="T6" fmla="*/ 11 w 17"/>
                <a:gd name="T7" fmla="*/ 0 h 46"/>
                <a:gd name="T8" fmla="*/ 17 w 17"/>
                <a:gd name="T9" fmla="*/ 0 h 46"/>
                <a:gd name="T10" fmla="*/ 17 w 17"/>
                <a:gd name="T11" fmla="*/ 46 h 46"/>
                <a:gd name="T12" fmla="*/ 11 w 17"/>
                <a:gd name="T13" fmla="*/ 46 h 46"/>
                <a:gd name="T14" fmla="*/ 11 w 17"/>
                <a:gd name="T15" fmla="*/ 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6">
                  <a:moveTo>
                    <a:pt x="11" y="8"/>
                  </a:moveTo>
                  <a:lnTo>
                    <a:pt x="3" y="14"/>
                  </a:lnTo>
                  <a:lnTo>
                    <a:pt x="0" y="10"/>
                  </a:lnTo>
                  <a:lnTo>
                    <a:pt x="11" y="0"/>
                  </a:lnTo>
                  <a:lnTo>
                    <a:pt x="17" y="0"/>
                  </a:lnTo>
                  <a:lnTo>
                    <a:pt x="17" y="46"/>
                  </a:lnTo>
                  <a:lnTo>
                    <a:pt x="11" y="46"/>
                  </a:lnTo>
                  <a:lnTo>
                    <a:pt x="11" y="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3" name="Freeform 99"/>
            <p:cNvSpPr>
              <a:spLocks/>
            </p:cNvSpPr>
            <p:nvPr/>
          </p:nvSpPr>
          <p:spPr bwMode="auto">
            <a:xfrm>
              <a:off x="4087383" y="3934573"/>
              <a:ext cx="48964" cy="129615"/>
            </a:xfrm>
            <a:custGeom>
              <a:avLst/>
              <a:gdLst>
                <a:gd name="T0" fmla="*/ 10 w 17"/>
                <a:gd name="T1" fmla="*/ 8 h 45"/>
                <a:gd name="T2" fmla="*/ 4 w 17"/>
                <a:gd name="T3" fmla="*/ 14 h 45"/>
                <a:gd name="T4" fmla="*/ 0 w 17"/>
                <a:gd name="T5" fmla="*/ 10 h 45"/>
                <a:gd name="T6" fmla="*/ 11 w 17"/>
                <a:gd name="T7" fmla="*/ 0 h 45"/>
                <a:gd name="T8" fmla="*/ 17 w 17"/>
                <a:gd name="T9" fmla="*/ 0 h 45"/>
                <a:gd name="T10" fmla="*/ 17 w 17"/>
                <a:gd name="T11" fmla="*/ 45 h 45"/>
                <a:gd name="T12" fmla="*/ 10 w 17"/>
                <a:gd name="T13" fmla="*/ 45 h 45"/>
                <a:gd name="T14" fmla="*/ 10 w 17"/>
                <a:gd name="T15" fmla="*/ 8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0" y="8"/>
                  </a:moveTo>
                  <a:lnTo>
                    <a:pt x="4" y="14"/>
                  </a:lnTo>
                  <a:lnTo>
                    <a:pt x="0" y="10"/>
                  </a:lnTo>
                  <a:lnTo>
                    <a:pt x="11" y="0"/>
                  </a:lnTo>
                  <a:lnTo>
                    <a:pt x="17" y="0"/>
                  </a:lnTo>
                  <a:lnTo>
                    <a:pt x="17" y="45"/>
                  </a:lnTo>
                  <a:lnTo>
                    <a:pt x="10" y="45"/>
                  </a:lnTo>
                  <a:lnTo>
                    <a:pt x="10" y="8"/>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4" name="Freeform 100"/>
            <p:cNvSpPr>
              <a:spLocks/>
            </p:cNvSpPr>
            <p:nvPr/>
          </p:nvSpPr>
          <p:spPr bwMode="auto">
            <a:xfrm>
              <a:off x="4303406" y="3897130"/>
              <a:ext cx="48964" cy="129615"/>
            </a:xfrm>
            <a:custGeom>
              <a:avLst/>
              <a:gdLst>
                <a:gd name="T0" fmla="*/ 11 w 17"/>
                <a:gd name="T1" fmla="*/ 8 h 45"/>
                <a:gd name="T2" fmla="*/ 4 w 17"/>
                <a:gd name="T3" fmla="*/ 13 h 45"/>
                <a:gd name="T4" fmla="*/ 0 w 17"/>
                <a:gd name="T5" fmla="*/ 10 h 45"/>
                <a:gd name="T6" fmla="*/ 12 w 17"/>
                <a:gd name="T7" fmla="*/ 0 h 45"/>
                <a:gd name="T8" fmla="*/ 17 w 17"/>
                <a:gd name="T9" fmla="*/ 0 h 45"/>
                <a:gd name="T10" fmla="*/ 17 w 17"/>
                <a:gd name="T11" fmla="*/ 45 h 45"/>
                <a:gd name="T12" fmla="*/ 11 w 17"/>
                <a:gd name="T13" fmla="*/ 45 h 45"/>
                <a:gd name="T14" fmla="*/ 11 w 17"/>
                <a:gd name="T15" fmla="*/ 8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1" y="8"/>
                  </a:moveTo>
                  <a:lnTo>
                    <a:pt x="4" y="13"/>
                  </a:lnTo>
                  <a:lnTo>
                    <a:pt x="0" y="10"/>
                  </a:lnTo>
                  <a:lnTo>
                    <a:pt x="12" y="0"/>
                  </a:lnTo>
                  <a:lnTo>
                    <a:pt x="17" y="0"/>
                  </a:lnTo>
                  <a:lnTo>
                    <a:pt x="17" y="45"/>
                  </a:lnTo>
                  <a:lnTo>
                    <a:pt x="11" y="45"/>
                  </a:lnTo>
                  <a:lnTo>
                    <a:pt x="11" y="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5" name="Freeform 101"/>
            <p:cNvSpPr>
              <a:spLocks noEditPoints="1"/>
            </p:cNvSpPr>
            <p:nvPr/>
          </p:nvSpPr>
          <p:spPr bwMode="auto">
            <a:xfrm>
              <a:off x="4173790" y="3816482"/>
              <a:ext cx="86409" cy="132494"/>
            </a:xfrm>
            <a:custGeom>
              <a:avLst/>
              <a:gdLst>
                <a:gd name="T0" fmla="*/ 17 w 33"/>
                <a:gd name="T1" fmla="*/ 0 h 50"/>
                <a:gd name="T2" fmla="*/ 33 w 33"/>
                <a:gd name="T3" fmla="*/ 25 h 50"/>
                <a:gd name="T4" fmla="*/ 17 w 33"/>
                <a:gd name="T5" fmla="*/ 50 h 50"/>
                <a:gd name="T6" fmla="*/ 0 w 33"/>
                <a:gd name="T7" fmla="*/ 25 h 50"/>
                <a:gd name="T8" fmla="*/ 17 w 33"/>
                <a:gd name="T9" fmla="*/ 0 h 50"/>
                <a:gd name="T10" fmla="*/ 17 w 33"/>
                <a:gd name="T11" fmla="*/ 44 h 50"/>
                <a:gd name="T12" fmla="*/ 26 w 33"/>
                <a:gd name="T13" fmla="*/ 25 h 50"/>
                <a:gd name="T14" fmla="*/ 17 w 33"/>
                <a:gd name="T15" fmla="*/ 5 h 50"/>
                <a:gd name="T16" fmla="*/ 7 w 33"/>
                <a:gd name="T17" fmla="*/ 25 h 50"/>
                <a:gd name="T18" fmla="*/ 17 w 33"/>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7" y="0"/>
                  </a:moveTo>
                  <a:cubicBezTo>
                    <a:pt x="30" y="0"/>
                    <a:pt x="33" y="14"/>
                    <a:pt x="33" y="25"/>
                  </a:cubicBezTo>
                  <a:cubicBezTo>
                    <a:pt x="33" y="35"/>
                    <a:pt x="30" y="50"/>
                    <a:pt x="17" y="50"/>
                  </a:cubicBezTo>
                  <a:cubicBezTo>
                    <a:pt x="3" y="50"/>
                    <a:pt x="0" y="35"/>
                    <a:pt x="0" y="25"/>
                  </a:cubicBezTo>
                  <a:cubicBezTo>
                    <a:pt x="0" y="14"/>
                    <a:pt x="3" y="0"/>
                    <a:pt x="17" y="0"/>
                  </a:cubicBezTo>
                  <a:close/>
                  <a:moveTo>
                    <a:pt x="17" y="44"/>
                  </a:moveTo>
                  <a:cubicBezTo>
                    <a:pt x="25" y="44"/>
                    <a:pt x="26" y="31"/>
                    <a:pt x="26" y="25"/>
                  </a:cubicBezTo>
                  <a:cubicBezTo>
                    <a:pt x="26" y="19"/>
                    <a:pt x="24" y="5"/>
                    <a:pt x="17" y="5"/>
                  </a:cubicBezTo>
                  <a:cubicBezTo>
                    <a:pt x="9" y="5"/>
                    <a:pt x="7" y="19"/>
                    <a:pt x="7" y="25"/>
                  </a:cubicBezTo>
                  <a:cubicBezTo>
                    <a:pt x="7" y="31"/>
                    <a:pt x="8" y="44"/>
                    <a:pt x="17"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6" name="Freeform 102"/>
            <p:cNvSpPr>
              <a:spLocks noEditPoints="1"/>
            </p:cNvSpPr>
            <p:nvPr/>
          </p:nvSpPr>
          <p:spPr bwMode="auto">
            <a:xfrm>
              <a:off x="4211234" y="4006583"/>
              <a:ext cx="86409" cy="132494"/>
            </a:xfrm>
            <a:custGeom>
              <a:avLst/>
              <a:gdLst>
                <a:gd name="T0" fmla="*/ 16 w 32"/>
                <a:gd name="T1" fmla="*/ 0 h 50"/>
                <a:gd name="T2" fmla="*/ 32 w 32"/>
                <a:gd name="T3" fmla="*/ 25 h 50"/>
                <a:gd name="T4" fmla="*/ 16 w 32"/>
                <a:gd name="T5" fmla="*/ 50 h 50"/>
                <a:gd name="T6" fmla="*/ 0 w 32"/>
                <a:gd name="T7" fmla="*/ 25 h 50"/>
                <a:gd name="T8" fmla="*/ 16 w 32"/>
                <a:gd name="T9" fmla="*/ 0 h 50"/>
                <a:gd name="T10" fmla="*/ 16 w 32"/>
                <a:gd name="T11" fmla="*/ 44 h 50"/>
                <a:gd name="T12" fmla="*/ 25 w 32"/>
                <a:gd name="T13" fmla="*/ 25 h 50"/>
                <a:gd name="T14" fmla="*/ 16 w 32"/>
                <a:gd name="T15" fmla="*/ 6 h 50"/>
                <a:gd name="T16" fmla="*/ 7 w 32"/>
                <a:gd name="T17" fmla="*/ 25 h 50"/>
                <a:gd name="T18" fmla="*/ 16 w 32"/>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6" y="0"/>
                  </a:moveTo>
                  <a:cubicBezTo>
                    <a:pt x="29" y="0"/>
                    <a:pt x="32" y="14"/>
                    <a:pt x="32" y="25"/>
                  </a:cubicBezTo>
                  <a:cubicBezTo>
                    <a:pt x="32" y="36"/>
                    <a:pt x="29" y="50"/>
                    <a:pt x="16" y="50"/>
                  </a:cubicBezTo>
                  <a:cubicBezTo>
                    <a:pt x="3" y="50"/>
                    <a:pt x="0" y="36"/>
                    <a:pt x="0" y="25"/>
                  </a:cubicBezTo>
                  <a:cubicBezTo>
                    <a:pt x="0" y="14"/>
                    <a:pt x="3" y="0"/>
                    <a:pt x="16" y="0"/>
                  </a:cubicBezTo>
                  <a:close/>
                  <a:moveTo>
                    <a:pt x="16" y="44"/>
                  </a:moveTo>
                  <a:cubicBezTo>
                    <a:pt x="24" y="44"/>
                    <a:pt x="25" y="31"/>
                    <a:pt x="25" y="25"/>
                  </a:cubicBezTo>
                  <a:cubicBezTo>
                    <a:pt x="25" y="19"/>
                    <a:pt x="24" y="6"/>
                    <a:pt x="16" y="6"/>
                  </a:cubicBezTo>
                  <a:cubicBezTo>
                    <a:pt x="8" y="6"/>
                    <a:pt x="7" y="19"/>
                    <a:pt x="7" y="25"/>
                  </a:cubicBezTo>
                  <a:cubicBezTo>
                    <a:pt x="7" y="31"/>
                    <a:pt x="8" y="44"/>
                    <a:pt x="16"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7" name="Freeform 103"/>
            <p:cNvSpPr>
              <a:spLocks noEditPoints="1"/>
            </p:cNvSpPr>
            <p:nvPr/>
          </p:nvSpPr>
          <p:spPr bwMode="auto">
            <a:xfrm>
              <a:off x="3980810" y="3830883"/>
              <a:ext cx="89288" cy="135377"/>
            </a:xfrm>
            <a:custGeom>
              <a:avLst/>
              <a:gdLst>
                <a:gd name="T0" fmla="*/ 17 w 33"/>
                <a:gd name="T1" fmla="*/ 0 h 50"/>
                <a:gd name="T2" fmla="*/ 33 w 33"/>
                <a:gd name="T3" fmla="*/ 25 h 50"/>
                <a:gd name="T4" fmla="*/ 17 w 33"/>
                <a:gd name="T5" fmla="*/ 50 h 50"/>
                <a:gd name="T6" fmla="*/ 0 w 33"/>
                <a:gd name="T7" fmla="*/ 25 h 50"/>
                <a:gd name="T8" fmla="*/ 17 w 33"/>
                <a:gd name="T9" fmla="*/ 0 h 50"/>
                <a:gd name="T10" fmla="*/ 17 w 33"/>
                <a:gd name="T11" fmla="*/ 45 h 50"/>
                <a:gd name="T12" fmla="*/ 26 w 33"/>
                <a:gd name="T13" fmla="*/ 25 h 50"/>
                <a:gd name="T14" fmla="*/ 17 w 33"/>
                <a:gd name="T15" fmla="*/ 6 h 50"/>
                <a:gd name="T16" fmla="*/ 8 w 33"/>
                <a:gd name="T17" fmla="*/ 25 h 50"/>
                <a:gd name="T18" fmla="*/ 17 w 33"/>
                <a:gd name="T19"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7" y="0"/>
                  </a:moveTo>
                  <a:cubicBezTo>
                    <a:pt x="30" y="0"/>
                    <a:pt x="33" y="15"/>
                    <a:pt x="33" y="25"/>
                  </a:cubicBezTo>
                  <a:cubicBezTo>
                    <a:pt x="33" y="36"/>
                    <a:pt x="30" y="50"/>
                    <a:pt x="17" y="50"/>
                  </a:cubicBezTo>
                  <a:cubicBezTo>
                    <a:pt x="3" y="50"/>
                    <a:pt x="0" y="36"/>
                    <a:pt x="0" y="25"/>
                  </a:cubicBezTo>
                  <a:cubicBezTo>
                    <a:pt x="0" y="15"/>
                    <a:pt x="3" y="0"/>
                    <a:pt x="17" y="0"/>
                  </a:cubicBezTo>
                  <a:close/>
                  <a:moveTo>
                    <a:pt x="17" y="45"/>
                  </a:moveTo>
                  <a:cubicBezTo>
                    <a:pt x="25" y="45"/>
                    <a:pt x="26" y="31"/>
                    <a:pt x="26" y="25"/>
                  </a:cubicBezTo>
                  <a:cubicBezTo>
                    <a:pt x="26" y="19"/>
                    <a:pt x="25" y="6"/>
                    <a:pt x="17" y="6"/>
                  </a:cubicBezTo>
                  <a:cubicBezTo>
                    <a:pt x="9" y="6"/>
                    <a:pt x="8" y="19"/>
                    <a:pt x="8" y="25"/>
                  </a:cubicBezTo>
                  <a:cubicBezTo>
                    <a:pt x="8" y="31"/>
                    <a:pt x="8" y="45"/>
                    <a:pt x="17" y="4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8" name="Freeform 104"/>
            <p:cNvSpPr>
              <a:spLocks noEditPoints="1"/>
            </p:cNvSpPr>
            <p:nvPr/>
          </p:nvSpPr>
          <p:spPr bwMode="auto">
            <a:xfrm>
              <a:off x="4384054" y="3804959"/>
              <a:ext cx="86409" cy="132494"/>
            </a:xfrm>
            <a:custGeom>
              <a:avLst/>
              <a:gdLst>
                <a:gd name="T0" fmla="*/ 16 w 32"/>
                <a:gd name="T1" fmla="*/ 0 h 50"/>
                <a:gd name="T2" fmla="*/ 32 w 32"/>
                <a:gd name="T3" fmla="*/ 25 h 50"/>
                <a:gd name="T4" fmla="*/ 16 w 32"/>
                <a:gd name="T5" fmla="*/ 50 h 50"/>
                <a:gd name="T6" fmla="*/ 0 w 32"/>
                <a:gd name="T7" fmla="*/ 25 h 50"/>
                <a:gd name="T8" fmla="*/ 16 w 32"/>
                <a:gd name="T9" fmla="*/ 0 h 50"/>
                <a:gd name="T10" fmla="*/ 16 w 32"/>
                <a:gd name="T11" fmla="*/ 44 h 50"/>
                <a:gd name="T12" fmla="*/ 25 w 32"/>
                <a:gd name="T13" fmla="*/ 25 h 50"/>
                <a:gd name="T14" fmla="*/ 16 w 32"/>
                <a:gd name="T15" fmla="*/ 6 h 50"/>
                <a:gd name="T16" fmla="*/ 7 w 32"/>
                <a:gd name="T17" fmla="*/ 25 h 50"/>
                <a:gd name="T18" fmla="*/ 16 w 32"/>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6" y="0"/>
                  </a:moveTo>
                  <a:cubicBezTo>
                    <a:pt x="29" y="0"/>
                    <a:pt x="32" y="15"/>
                    <a:pt x="32" y="25"/>
                  </a:cubicBezTo>
                  <a:cubicBezTo>
                    <a:pt x="32" y="36"/>
                    <a:pt x="29" y="50"/>
                    <a:pt x="16" y="50"/>
                  </a:cubicBezTo>
                  <a:cubicBezTo>
                    <a:pt x="3" y="50"/>
                    <a:pt x="0" y="36"/>
                    <a:pt x="0" y="25"/>
                  </a:cubicBezTo>
                  <a:cubicBezTo>
                    <a:pt x="0" y="15"/>
                    <a:pt x="3" y="0"/>
                    <a:pt x="16" y="0"/>
                  </a:cubicBezTo>
                  <a:close/>
                  <a:moveTo>
                    <a:pt x="16" y="44"/>
                  </a:moveTo>
                  <a:cubicBezTo>
                    <a:pt x="24" y="44"/>
                    <a:pt x="25" y="31"/>
                    <a:pt x="25" y="25"/>
                  </a:cubicBezTo>
                  <a:cubicBezTo>
                    <a:pt x="25" y="19"/>
                    <a:pt x="24" y="6"/>
                    <a:pt x="16" y="6"/>
                  </a:cubicBezTo>
                  <a:cubicBezTo>
                    <a:pt x="8" y="6"/>
                    <a:pt x="7" y="19"/>
                    <a:pt x="7" y="25"/>
                  </a:cubicBezTo>
                  <a:cubicBezTo>
                    <a:pt x="7" y="31"/>
                    <a:pt x="8" y="44"/>
                    <a:pt x="16"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9" name="Freeform 105"/>
            <p:cNvSpPr>
              <a:spLocks/>
            </p:cNvSpPr>
            <p:nvPr/>
          </p:nvSpPr>
          <p:spPr bwMode="auto">
            <a:xfrm>
              <a:off x="4110424" y="3675348"/>
              <a:ext cx="48964" cy="132494"/>
            </a:xfrm>
            <a:custGeom>
              <a:avLst/>
              <a:gdLst>
                <a:gd name="T0" fmla="*/ 11 w 17"/>
                <a:gd name="T1" fmla="*/ 8 h 46"/>
                <a:gd name="T2" fmla="*/ 3 w 17"/>
                <a:gd name="T3" fmla="*/ 14 h 46"/>
                <a:gd name="T4" fmla="*/ 0 w 17"/>
                <a:gd name="T5" fmla="*/ 10 h 46"/>
                <a:gd name="T6" fmla="*/ 11 w 17"/>
                <a:gd name="T7" fmla="*/ 0 h 46"/>
                <a:gd name="T8" fmla="*/ 17 w 17"/>
                <a:gd name="T9" fmla="*/ 0 h 46"/>
                <a:gd name="T10" fmla="*/ 17 w 17"/>
                <a:gd name="T11" fmla="*/ 46 h 46"/>
                <a:gd name="T12" fmla="*/ 11 w 17"/>
                <a:gd name="T13" fmla="*/ 46 h 46"/>
                <a:gd name="T14" fmla="*/ 11 w 17"/>
                <a:gd name="T15" fmla="*/ 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6">
                  <a:moveTo>
                    <a:pt x="11" y="8"/>
                  </a:moveTo>
                  <a:lnTo>
                    <a:pt x="3" y="14"/>
                  </a:lnTo>
                  <a:lnTo>
                    <a:pt x="0" y="10"/>
                  </a:lnTo>
                  <a:lnTo>
                    <a:pt x="11" y="0"/>
                  </a:lnTo>
                  <a:lnTo>
                    <a:pt x="17" y="0"/>
                  </a:lnTo>
                  <a:lnTo>
                    <a:pt x="17" y="46"/>
                  </a:lnTo>
                  <a:lnTo>
                    <a:pt x="11" y="46"/>
                  </a:lnTo>
                  <a:lnTo>
                    <a:pt x="11" y="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0" name="Freeform 106"/>
            <p:cNvSpPr>
              <a:spLocks/>
            </p:cNvSpPr>
            <p:nvPr/>
          </p:nvSpPr>
          <p:spPr bwMode="auto">
            <a:xfrm>
              <a:off x="4087383" y="3934573"/>
              <a:ext cx="48964" cy="129615"/>
            </a:xfrm>
            <a:custGeom>
              <a:avLst/>
              <a:gdLst>
                <a:gd name="T0" fmla="*/ 10 w 17"/>
                <a:gd name="T1" fmla="*/ 8 h 45"/>
                <a:gd name="T2" fmla="*/ 4 w 17"/>
                <a:gd name="T3" fmla="*/ 14 h 45"/>
                <a:gd name="T4" fmla="*/ 0 w 17"/>
                <a:gd name="T5" fmla="*/ 10 h 45"/>
                <a:gd name="T6" fmla="*/ 11 w 17"/>
                <a:gd name="T7" fmla="*/ 0 h 45"/>
                <a:gd name="T8" fmla="*/ 17 w 17"/>
                <a:gd name="T9" fmla="*/ 0 h 45"/>
                <a:gd name="T10" fmla="*/ 17 w 17"/>
                <a:gd name="T11" fmla="*/ 45 h 45"/>
                <a:gd name="T12" fmla="*/ 10 w 17"/>
                <a:gd name="T13" fmla="*/ 45 h 45"/>
                <a:gd name="T14" fmla="*/ 10 w 17"/>
                <a:gd name="T15" fmla="*/ 8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0" y="8"/>
                  </a:moveTo>
                  <a:lnTo>
                    <a:pt x="4" y="14"/>
                  </a:lnTo>
                  <a:lnTo>
                    <a:pt x="0" y="10"/>
                  </a:lnTo>
                  <a:lnTo>
                    <a:pt x="11" y="0"/>
                  </a:lnTo>
                  <a:lnTo>
                    <a:pt x="17" y="0"/>
                  </a:lnTo>
                  <a:lnTo>
                    <a:pt x="17" y="45"/>
                  </a:lnTo>
                  <a:lnTo>
                    <a:pt x="10" y="45"/>
                  </a:lnTo>
                  <a:lnTo>
                    <a:pt x="10" y="8"/>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1" name="Freeform 107"/>
            <p:cNvSpPr>
              <a:spLocks/>
            </p:cNvSpPr>
            <p:nvPr/>
          </p:nvSpPr>
          <p:spPr bwMode="auto">
            <a:xfrm>
              <a:off x="4303406" y="3897130"/>
              <a:ext cx="48964" cy="129615"/>
            </a:xfrm>
            <a:custGeom>
              <a:avLst/>
              <a:gdLst>
                <a:gd name="T0" fmla="*/ 11 w 17"/>
                <a:gd name="T1" fmla="*/ 8 h 45"/>
                <a:gd name="T2" fmla="*/ 4 w 17"/>
                <a:gd name="T3" fmla="*/ 13 h 45"/>
                <a:gd name="T4" fmla="*/ 0 w 17"/>
                <a:gd name="T5" fmla="*/ 10 h 45"/>
                <a:gd name="T6" fmla="*/ 12 w 17"/>
                <a:gd name="T7" fmla="*/ 0 h 45"/>
                <a:gd name="T8" fmla="*/ 17 w 17"/>
                <a:gd name="T9" fmla="*/ 0 h 45"/>
                <a:gd name="T10" fmla="*/ 17 w 17"/>
                <a:gd name="T11" fmla="*/ 45 h 45"/>
                <a:gd name="T12" fmla="*/ 11 w 17"/>
                <a:gd name="T13" fmla="*/ 45 h 45"/>
                <a:gd name="T14" fmla="*/ 11 w 17"/>
                <a:gd name="T15" fmla="*/ 8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1" y="8"/>
                  </a:moveTo>
                  <a:lnTo>
                    <a:pt x="4" y="13"/>
                  </a:lnTo>
                  <a:lnTo>
                    <a:pt x="0" y="10"/>
                  </a:lnTo>
                  <a:lnTo>
                    <a:pt x="12" y="0"/>
                  </a:lnTo>
                  <a:lnTo>
                    <a:pt x="17" y="0"/>
                  </a:lnTo>
                  <a:lnTo>
                    <a:pt x="17" y="45"/>
                  </a:lnTo>
                  <a:lnTo>
                    <a:pt x="11" y="45"/>
                  </a:lnTo>
                  <a:lnTo>
                    <a:pt x="11" y="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2" name="Freeform 108"/>
            <p:cNvSpPr>
              <a:spLocks noEditPoints="1"/>
            </p:cNvSpPr>
            <p:nvPr/>
          </p:nvSpPr>
          <p:spPr bwMode="auto">
            <a:xfrm>
              <a:off x="4173790" y="3816482"/>
              <a:ext cx="86409" cy="132494"/>
            </a:xfrm>
            <a:custGeom>
              <a:avLst/>
              <a:gdLst>
                <a:gd name="T0" fmla="*/ 17 w 33"/>
                <a:gd name="T1" fmla="*/ 0 h 50"/>
                <a:gd name="T2" fmla="*/ 33 w 33"/>
                <a:gd name="T3" fmla="*/ 25 h 50"/>
                <a:gd name="T4" fmla="*/ 17 w 33"/>
                <a:gd name="T5" fmla="*/ 50 h 50"/>
                <a:gd name="T6" fmla="*/ 0 w 33"/>
                <a:gd name="T7" fmla="*/ 25 h 50"/>
                <a:gd name="T8" fmla="*/ 17 w 33"/>
                <a:gd name="T9" fmla="*/ 0 h 50"/>
                <a:gd name="T10" fmla="*/ 17 w 33"/>
                <a:gd name="T11" fmla="*/ 44 h 50"/>
                <a:gd name="T12" fmla="*/ 26 w 33"/>
                <a:gd name="T13" fmla="*/ 25 h 50"/>
                <a:gd name="T14" fmla="*/ 17 w 33"/>
                <a:gd name="T15" fmla="*/ 5 h 50"/>
                <a:gd name="T16" fmla="*/ 7 w 33"/>
                <a:gd name="T17" fmla="*/ 25 h 50"/>
                <a:gd name="T18" fmla="*/ 17 w 33"/>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7" y="0"/>
                  </a:moveTo>
                  <a:cubicBezTo>
                    <a:pt x="30" y="0"/>
                    <a:pt x="33" y="14"/>
                    <a:pt x="33" y="25"/>
                  </a:cubicBezTo>
                  <a:cubicBezTo>
                    <a:pt x="33" y="35"/>
                    <a:pt x="30" y="50"/>
                    <a:pt x="17" y="50"/>
                  </a:cubicBezTo>
                  <a:cubicBezTo>
                    <a:pt x="3" y="50"/>
                    <a:pt x="0" y="35"/>
                    <a:pt x="0" y="25"/>
                  </a:cubicBezTo>
                  <a:cubicBezTo>
                    <a:pt x="0" y="14"/>
                    <a:pt x="3" y="0"/>
                    <a:pt x="17" y="0"/>
                  </a:cubicBezTo>
                  <a:close/>
                  <a:moveTo>
                    <a:pt x="17" y="44"/>
                  </a:moveTo>
                  <a:cubicBezTo>
                    <a:pt x="25" y="44"/>
                    <a:pt x="26" y="31"/>
                    <a:pt x="26" y="25"/>
                  </a:cubicBezTo>
                  <a:cubicBezTo>
                    <a:pt x="26" y="19"/>
                    <a:pt x="24" y="5"/>
                    <a:pt x="17" y="5"/>
                  </a:cubicBezTo>
                  <a:cubicBezTo>
                    <a:pt x="9" y="5"/>
                    <a:pt x="7" y="19"/>
                    <a:pt x="7" y="25"/>
                  </a:cubicBezTo>
                  <a:cubicBezTo>
                    <a:pt x="7" y="31"/>
                    <a:pt x="8" y="44"/>
                    <a:pt x="17"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3" name="Freeform 109"/>
            <p:cNvSpPr>
              <a:spLocks noEditPoints="1"/>
            </p:cNvSpPr>
            <p:nvPr/>
          </p:nvSpPr>
          <p:spPr bwMode="auto">
            <a:xfrm>
              <a:off x="4211234" y="4006583"/>
              <a:ext cx="86409" cy="132494"/>
            </a:xfrm>
            <a:custGeom>
              <a:avLst/>
              <a:gdLst>
                <a:gd name="T0" fmla="*/ 16 w 32"/>
                <a:gd name="T1" fmla="*/ 0 h 50"/>
                <a:gd name="T2" fmla="*/ 32 w 32"/>
                <a:gd name="T3" fmla="*/ 25 h 50"/>
                <a:gd name="T4" fmla="*/ 16 w 32"/>
                <a:gd name="T5" fmla="*/ 50 h 50"/>
                <a:gd name="T6" fmla="*/ 0 w 32"/>
                <a:gd name="T7" fmla="*/ 25 h 50"/>
                <a:gd name="T8" fmla="*/ 16 w 32"/>
                <a:gd name="T9" fmla="*/ 0 h 50"/>
                <a:gd name="T10" fmla="*/ 16 w 32"/>
                <a:gd name="T11" fmla="*/ 44 h 50"/>
                <a:gd name="T12" fmla="*/ 25 w 32"/>
                <a:gd name="T13" fmla="*/ 25 h 50"/>
                <a:gd name="T14" fmla="*/ 16 w 32"/>
                <a:gd name="T15" fmla="*/ 6 h 50"/>
                <a:gd name="T16" fmla="*/ 7 w 32"/>
                <a:gd name="T17" fmla="*/ 25 h 50"/>
                <a:gd name="T18" fmla="*/ 16 w 32"/>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6" y="0"/>
                  </a:moveTo>
                  <a:cubicBezTo>
                    <a:pt x="29" y="0"/>
                    <a:pt x="32" y="14"/>
                    <a:pt x="32" y="25"/>
                  </a:cubicBezTo>
                  <a:cubicBezTo>
                    <a:pt x="32" y="36"/>
                    <a:pt x="29" y="50"/>
                    <a:pt x="16" y="50"/>
                  </a:cubicBezTo>
                  <a:cubicBezTo>
                    <a:pt x="3" y="50"/>
                    <a:pt x="0" y="36"/>
                    <a:pt x="0" y="25"/>
                  </a:cubicBezTo>
                  <a:cubicBezTo>
                    <a:pt x="0" y="14"/>
                    <a:pt x="3" y="0"/>
                    <a:pt x="16" y="0"/>
                  </a:cubicBezTo>
                  <a:close/>
                  <a:moveTo>
                    <a:pt x="16" y="44"/>
                  </a:moveTo>
                  <a:cubicBezTo>
                    <a:pt x="24" y="44"/>
                    <a:pt x="25" y="31"/>
                    <a:pt x="25" y="25"/>
                  </a:cubicBezTo>
                  <a:cubicBezTo>
                    <a:pt x="25" y="19"/>
                    <a:pt x="24" y="6"/>
                    <a:pt x="16" y="6"/>
                  </a:cubicBezTo>
                  <a:cubicBezTo>
                    <a:pt x="8" y="6"/>
                    <a:pt x="7" y="19"/>
                    <a:pt x="7" y="25"/>
                  </a:cubicBezTo>
                  <a:cubicBezTo>
                    <a:pt x="7" y="31"/>
                    <a:pt x="8" y="44"/>
                    <a:pt x="16"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4" name="Freeform 110"/>
            <p:cNvSpPr>
              <a:spLocks noEditPoints="1"/>
            </p:cNvSpPr>
            <p:nvPr/>
          </p:nvSpPr>
          <p:spPr bwMode="auto">
            <a:xfrm>
              <a:off x="3980810" y="3830883"/>
              <a:ext cx="89288" cy="135377"/>
            </a:xfrm>
            <a:custGeom>
              <a:avLst/>
              <a:gdLst>
                <a:gd name="T0" fmla="*/ 17 w 33"/>
                <a:gd name="T1" fmla="*/ 0 h 50"/>
                <a:gd name="T2" fmla="*/ 33 w 33"/>
                <a:gd name="T3" fmla="*/ 25 h 50"/>
                <a:gd name="T4" fmla="*/ 17 w 33"/>
                <a:gd name="T5" fmla="*/ 50 h 50"/>
                <a:gd name="T6" fmla="*/ 0 w 33"/>
                <a:gd name="T7" fmla="*/ 25 h 50"/>
                <a:gd name="T8" fmla="*/ 17 w 33"/>
                <a:gd name="T9" fmla="*/ 0 h 50"/>
                <a:gd name="T10" fmla="*/ 17 w 33"/>
                <a:gd name="T11" fmla="*/ 45 h 50"/>
                <a:gd name="T12" fmla="*/ 26 w 33"/>
                <a:gd name="T13" fmla="*/ 25 h 50"/>
                <a:gd name="T14" fmla="*/ 17 w 33"/>
                <a:gd name="T15" fmla="*/ 6 h 50"/>
                <a:gd name="T16" fmla="*/ 8 w 33"/>
                <a:gd name="T17" fmla="*/ 25 h 50"/>
                <a:gd name="T18" fmla="*/ 17 w 33"/>
                <a:gd name="T19"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7" y="0"/>
                  </a:moveTo>
                  <a:cubicBezTo>
                    <a:pt x="30" y="0"/>
                    <a:pt x="33" y="15"/>
                    <a:pt x="33" y="25"/>
                  </a:cubicBezTo>
                  <a:cubicBezTo>
                    <a:pt x="33" y="36"/>
                    <a:pt x="30" y="50"/>
                    <a:pt x="17" y="50"/>
                  </a:cubicBezTo>
                  <a:cubicBezTo>
                    <a:pt x="3" y="50"/>
                    <a:pt x="0" y="36"/>
                    <a:pt x="0" y="25"/>
                  </a:cubicBezTo>
                  <a:cubicBezTo>
                    <a:pt x="0" y="15"/>
                    <a:pt x="3" y="0"/>
                    <a:pt x="17" y="0"/>
                  </a:cubicBezTo>
                  <a:close/>
                  <a:moveTo>
                    <a:pt x="17" y="45"/>
                  </a:moveTo>
                  <a:cubicBezTo>
                    <a:pt x="25" y="45"/>
                    <a:pt x="26" y="31"/>
                    <a:pt x="26" y="25"/>
                  </a:cubicBezTo>
                  <a:cubicBezTo>
                    <a:pt x="26" y="19"/>
                    <a:pt x="25" y="6"/>
                    <a:pt x="17" y="6"/>
                  </a:cubicBezTo>
                  <a:cubicBezTo>
                    <a:pt x="9" y="6"/>
                    <a:pt x="8" y="19"/>
                    <a:pt x="8" y="25"/>
                  </a:cubicBezTo>
                  <a:cubicBezTo>
                    <a:pt x="8" y="31"/>
                    <a:pt x="8" y="45"/>
                    <a:pt x="17" y="4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5" name="Freeform 111"/>
            <p:cNvSpPr>
              <a:spLocks noEditPoints="1"/>
            </p:cNvSpPr>
            <p:nvPr/>
          </p:nvSpPr>
          <p:spPr bwMode="auto">
            <a:xfrm>
              <a:off x="4384054" y="3804959"/>
              <a:ext cx="86409" cy="132494"/>
            </a:xfrm>
            <a:custGeom>
              <a:avLst/>
              <a:gdLst>
                <a:gd name="T0" fmla="*/ 16 w 32"/>
                <a:gd name="T1" fmla="*/ 0 h 50"/>
                <a:gd name="T2" fmla="*/ 32 w 32"/>
                <a:gd name="T3" fmla="*/ 25 h 50"/>
                <a:gd name="T4" fmla="*/ 16 w 32"/>
                <a:gd name="T5" fmla="*/ 50 h 50"/>
                <a:gd name="T6" fmla="*/ 0 w 32"/>
                <a:gd name="T7" fmla="*/ 25 h 50"/>
                <a:gd name="T8" fmla="*/ 16 w 32"/>
                <a:gd name="T9" fmla="*/ 0 h 50"/>
                <a:gd name="T10" fmla="*/ 16 w 32"/>
                <a:gd name="T11" fmla="*/ 44 h 50"/>
                <a:gd name="T12" fmla="*/ 25 w 32"/>
                <a:gd name="T13" fmla="*/ 25 h 50"/>
                <a:gd name="T14" fmla="*/ 16 w 32"/>
                <a:gd name="T15" fmla="*/ 6 h 50"/>
                <a:gd name="T16" fmla="*/ 7 w 32"/>
                <a:gd name="T17" fmla="*/ 25 h 50"/>
                <a:gd name="T18" fmla="*/ 16 w 32"/>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6" y="0"/>
                  </a:moveTo>
                  <a:cubicBezTo>
                    <a:pt x="29" y="0"/>
                    <a:pt x="32" y="15"/>
                    <a:pt x="32" y="25"/>
                  </a:cubicBezTo>
                  <a:cubicBezTo>
                    <a:pt x="32" y="36"/>
                    <a:pt x="29" y="50"/>
                    <a:pt x="16" y="50"/>
                  </a:cubicBezTo>
                  <a:cubicBezTo>
                    <a:pt x="3" y="50"/>
                    <a:pt x="0" y="36"/>
                    <a:pt x="0" y="25"/>
                  </a:cubicBezTo>
                  <a:cubicBezTo>
                    <a:pt x="0" y="15"/>
                    <a:pt x="3" y="0"/>
                    <a:pt x="16" y="0"/>
                  </a:cubicBezTo>
                  <a:close/>
                  <a:moveTo>
                    <a:pt x="16" y="44"/>
                  </a:moveTo>
                  <a:cubicBezTo>
                    <a:pt x="24" y="44"/>
                    <a:pt x="25" y="31"/>
                    <a:pt x="25" y="25"/>
                  </a:cubicBezTo>
                  <a:cubicBezTo>
                    <a:pt x="25" y="19"/>
                    <a:pt x="24" y="6"/>
                    <a:pt x="16" y="6"/>
                  </a:cubicBezTo>
                  <a:cubicBezTo>
                    <a:pt x="8" y="6"/>
                    <a:pt x="7" y="19"/>
                    <a:pt x="7" y="25"/>
                  </a:cubicBezTo>
                  <a:cubicBezTo>
                    <a:pt x="7" y="31"/>
                    <a:pt x="8" y="44"/>
                    <a:pt x="16" y="44"/>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6" name="Freeform 112"/>
            <p:cNvSpPr>
              <a:spLocks/>
            </p:cNvSpPr>
            <p:nvPr/>
          </p:nvSpPr>
          <p:spPr bwMode="auto">
            <a:xfrm>
              <a:off x="3695656" y="3413236"/>
              <a:ext cx="1005230" cy="282270"/>
            </a:xfrm>
            <a:custGeom>
              <a:avLst/>
              <a:gdLst>
                <a:gd name="T0" fmla="*/ 336 w 375"/>
                <a:gd name="T1" fmla="*/ 0 h 106"/>
                <a:gd name="T2" fmla="*/ 340 w 375"/>
                <a:gd name="T3" fmla="*/ 30 h 106"/>
                <a:gd name="T4" fmla="*/ 309 w 375"/>
                <a:gd name="T5" fmla="*/ 71 h 106"/>
                <a:gd name="T6" fmla="*/ 278 w 375"/>
                <a:gd name="T7" fmla="*/ 76 h 106"/>
                <a:gd name="T8" fmla="*/ 17 w 375"/>
                <a:gd name="T9" fmla="*/ 37 h 106"/>
                <a:gd name="T10" fmla="*/ 0 w 375"/>
                <a:gd name="T11" fmla="*/ 32 h 106"/>
                <a:gd name="T12" fmla="*/ 49 w 375"/>
                <a:gd name="T13" fmla="*/ 66 h 106"/>
                <a:gd name="T14" fmla="*/ 310 w 375"/>
                <a:gd name="T15" fmla="*/ 105 h 106"/>
                <a:gd name="T16" fmla="*/ 340 w 375"/>
                <a:gd name="T17" fmla="*/ 100 h 106"/>
                <a:gd name="T18" fmla="*/ 371 w 375"/>
                <a:gd name="T19" fmla="*/ 59 h 106"/>
                <a:gd name="T20" fmla="*/ 336 w 375"/>
                <a:gd name="T2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06">
                  <a:moveTo>
                    <a:pt x="336" y="0"/>
                  </a:moveTo>
                  <a:cubicBezTo>
                    <a:pt x="340" y="9"/>
                    <a:pt x="341" y="20"/>
                    <a:pt x="340" y="30"/>
                  </a:cubicBezTo>
                  <a:cubicBezTo>
                    <a:pt x="337" y="49"/>
                    <a:pt x="325" y="64"/>
                    <a:pt x="309" y="71"/>
                  </a:cubicBezTo>
                  <a:cubicBezTo>
                    <a:pt x="300" y="76"/>
                    <a:pt x="289" y="77"/>
                    <a:pt x="278" y="76"/>
                  </a:cubicBezTo>
                  <a:cubicBezTo>
                    <a:pt x="17" y="37"/>
                    <a:pt x="17" y="37"/>
                    <a:pt x="17" y="37"/>
                  </a:cubicBezTo>
                  <a:cubicBezTo>
                    <a:pt x="11" y="36"/>
                    <a:pt x="5" y="34"/>
                    <a:pt x="0" y="32"/>
                  </a:cubicBezTo>
                  <a:cubicBezTo>
                    <a:pt x="10" y="50"/>
                    <a:pt x="28" y="63"/>
                    <a:pt x="49" y="66"/>
                  </a:cubicBezTo>
                  <a:cubicBezTo>
                    <a:pt x="310" y="105"/>
                    <a:pt x="310" y="105"/>
                    <a:pt x="310" y="105"/>
                  </a:cubicBezTo>
                  <a:cubicBezTo>
                    <a:pt x="321" y="106"/>
                    <a:pt x="331" y="105"/>
                    <a:pt x="340" y="100"/>
                  </a:cubicBezTo>
                  <a:cubicBezTo>
                    <a:pt x="357" y="93"/>
                    <a:pt x="369" y="78"/>
                    <a:pt x="371" y="59"/>
                  </a:cubicBezTo>
                  <a:cubicBezTo>
                    <a:pt x="375" y="33"/>
                    <a:pt x="360" y="9"/>
                    <a:pt x="336"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8" name="Freeform 133"/>
            <p:cNvSpPr>
              <a:spLocks/>
            </p:cNvSpPr>
            <p:nvPr/>
          </p:nvSpPr>
          <p:spPr bwMode="auto">
            <a:xfrm>
              <a:off x="4026895" y="3580297"/>
              <a:ext cx="48964" cy="129615"/>
            </a:xfrm>
            <a:custGeom>
              <a:avLst/>
              <a:gdLst>
                <a:gd name="T0" fmla="*/ 11 w 17"/>
                <a:gd name="T1" fmla="*/ 7 h 45"/>
                <a:gd name="T2" fmla="*/ 3 w 17"/>
                <a:gd name="T3" fmla="*/ 13 h 45"/>
                <a:gd name="T4" fmla="*/ 0 w 17"/>
                <a:gd name="T5" fmla="*/ 8 h 45"/>
                <a:gd name="T6" fmla="*/ 11 w 17"/>
                <a:gd name="T7" fmla="*/ 0 h 45"/>
                <a:gd name="T8" fmla="*/ 17 w 17"/>
                <a:gd name="T9" fmla="*/ 0 h 45"/>
                <a:gd name="T10" fmla="*/ 17 w 17"/>
                <a:gd name="T11" fmla="*/ 45 h 45"/>
                <a:gd name="T12" fmla="*/ 11 w 17"/>
                <a:gd name="T13" fmla="*/ 45 h 45"/>
                <a:gd name="T14" fmla="*/ 11 w 17"/>
                <a:gd name="T15" fmla="*/ 7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5">
                  <a:moveTo>
                    <a:pt x="11" y="7"/>
                  </a:moveTo>
                  <a:lnTo>
                    <a:pt x="3" y="13"/>
                  </a:lnTo>
                  <a:lnTo>
                    <a:pt x="0" y="8"/>
                  </a:lnTo>
                  <a:lnTo>
                    <a:pt x="11" y="0"/>
                  </a:lnTo>
                  <a:lnTo>
                    <a:pt x="17" y="0"/>
                  </a:lnTo>
                  <a:lnTo>
                    <a:pt x="17" y="45"/>
                  </a:lnTo>
                  <a:lnTo>
                    <a:pt x="11" y="45"/>
                  </a:lnTo>
                  <a:lnTo>
                    <a:pt x="11" y="7"/>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9" name="Freeform 134"/>
            <p:cNvSpPr>
              <a:spLocks/>
            </p:cNvSpPr>
            <p:nvPr/>
          </p:nvSpPr>
          <p:spPr bwMode="auto">
            <a:xfrm>
              <a:off x="4372533" y="3611981"/>
              <a:ext cx="46085" cy="132494"/>
            </a:xfrm>
            <a:custGeom>
              <a:avLst/>
              <a:gdLst>
                <a:gd name="T0" fmla="*/ 10 w 16"/>
                <a:gd name="T1" fmla="*/ 8 h 46"/>
                <a:gd name="T2" fmla="*/ 3 w 16"/>
                <a:gd name="T3" fmla="*/ 14 h 46"/>
                <a:gd name="T4" fmla="*/ 0 w 16"/>
                <a:gd name="T5" fmla="*/ 9 h 46"/>
                <a:gd name="T6" fmla="*/ 10 w 16"/>
                <a:gd name="T7" fmla="*/ 0 h 46"/>
                <a:gd name="T8" fmla="*/ 16 w 16"/>
                <a:gd name="T9" fmla="*/ 0 h 46"/>
                <a:gd name="T10" fmla="*/ 16 w 16"/>
                <a:gd name="T11" fmla="*/ 46 h 46"/>
                <a:gd name="T12" fmla="*/ 10 w 16"/>
                <a:gd name="T13" fmla="*/ 46 h 46"/>
                <a:gd name="T14" fmla="*/ 10 w 16"/>
                <a:gd name="T15" fmla="*/ 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6">
                  <a:moveTo>
                    <a:pt x="10" y="8"/>
                  </a:moveTo>
                  <a:lnTo>
                    <a:pt x="3" y="14"/>
                  </a:lnTo>
                  <a:lnTo>
                    <a:pt x="0" y="9"/>
                  </a:lnTo>
                  <a:lnTo>
                    <a:pt x="10" y="0"/>
                  </a:lnTo>
                  <a:lnTo>
                    <a:pt x="16" y="0"/>
                  </a:lnTo>
                  <a:lnTo>
                    <a:pt x="16" y="46"/>
                  </a:lnTo>
                  <a:lnTo>
                    <a:pt x="10" y="46"/>
                  </a:lnTo>
                  <a:lnTo>
                    <a:pt x="10" y="8"/>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0" name="Freeform 135"/>
            <p:cNvSpPr>
              <a:spLocks noEditPoints="1"/>
            </p:cNvSpPr>
            <p:nvPr/>
          </p:nvSpPr>
          <p:spPr bwMode="auto">
            <a:xfrm>
              <a:off x="4237157" y="3623502"/>
              <a:ext cx="89288" cy="132494"/>
            </a:xfrm>
            <a:custGeom>
              <a:avLst/>
              <a:gdLst>
                <a:gd name="T0" fmla="*/ 16 w 33"/>
                <a:gd name="T1" fmla="*/ 0 h 50"/>
                <a:gd name="T2" fmla="*/ 33 w 33"/>
                <a:gd name="T3" fmla="*/ 25 h 50"/>
                <a:gd name="T4" fmla="*/ 16 w 33"/>
                <a:gd name="T5" fmla="*/ 50 h 50"/>
                <a:gd name="T6" fmla="*/ 0 w 33"/>
                <a:gd name="T7" fmla="*/ 25 h 50"/>
                <a:gd name="T8" fmla="*/ 16 w 33"/>
                <a:gd name="T9" fmla="*/ 0 h 50"/>
                <a:gd name="T10" fmla="*/ 16 w 33"/>
                <a:gd name="T11" fmla="*/ 44 h 50"/>
                <a:gd name="T12" fmla="*/ 25 w 33"/>
                <a:gd name="T13" fmla="*/ 25 h 50"/>
                <a:gd name="T14" fmla="*/ 16 w 33"/>
                <a:gd name="T15" fmla="*/ 6 h 50"/>
                <a:gd name="T16" fmla="*/ 7 w 33"/>
                <a:gd name="T17" fmla="*/ 25 h 50"/>
                <a:gd name="T18" fmla="*/ 16 w 33"/>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6" y="0"/>
                  </a:moveTo>
                  <a:cubicBezTo>
                    <a:pt x="30" y="0"/>
                    <a:pt x="33" y="15"/>
                    <a:pt x="33" y="25"/>
                  </a:cubicBezTo>
                  <a:cubicBezTo>
                    <a:pt x="33" y="36"/>
                    <a:pt x="30" y="50"/>
                    <a:pt x="16" y="50"/>
                  </a:cubicBezTo>
                  <a:cubicBezTo>
                    <a:pt x="3" y="50"/>
                    <a:pt x="0" y="36"/>
                    <a:pt x="0" y="25"/>
                  </a:cubicBezTo>
                  <a:cubicBezTo>
                    <a:pt x="0" y="15"/>
                    <a:pt x="3" y="0"/>
                    <a:pt x="16" y="0"/>
                  </a:cubicBezTo>
                  <a:close/>
                  <a:moveTo>
                    <a:pt x="16" y="44"/>
                  </a:moveTo>
                  <a:cubicBezTo>
                    <a:pt x="25" y="44"/>
                    <a:pt x="25" y="31"/>
                    <a:pt x="25" y="25"/>
                  </a:cubicBezTo>
                  <a:cubicBezTo>
                    <a:pt x="25" y="19"/>
                    <a:pt x="24" y="6"/>
                    <a:pt x="16" y="6"/>
                  </a:cubicBezTo>
                  <a:cubicBezTo>
                    <a:pt x="8" y="6"/>
                    <a:pt x="7" y="19"/>
                    <a:pt x="7" y="25"/>
                  </a:cubicBezTo>
                  <a:cubicBezTo>
                    <a:pt x="7" y="31"/>
                    <a:pt x="8" y="44"/>
                    <a:pt x="16" y="44"/>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1" name="Freeform 136"/>
            <p:cNvSpPr>
              <a:spLocks/>
            </p:cNvSpPr>
            <p:nvPr/>
          </p:nvSpPr>
          <p:spPr bwMode="auto">
            <a:xfrm>
              <a:off x="4372533" y="3611981"/>
              <a:ext cx="46085" cy="132494"/>
            </a:xfrm>
            <a:custGeom>
              <a:avLst/>
              <a:gdLst>
                <a:gd name="T0" fmla="*/ 10 w 16"/>
                <a:gd name="T1" fmla="*/ 8 h 46"/>
                <a:gd name="T2" fmla="*/ 3 w 16"/>
                <a:gd name="T3" fmla="*/ 14 h 46"/>
                <a:gd name="T4" fmla="*/ 0 w 16"/>
                <a:gd name="T5" fmla="*/ 9 h 46"/>
                <a:gd name="T6" fmla="*/ 10 w 16"/>
                <a:gd name="T7" fmla="*/ 0 h 46"/>
                <a:gd name="T8" fmla="*/ 16 w 16"/>
                <a:gd name="T9" fmla="*/ 0 h 46"/>
                <a:gd name="T10" fmla="*/ 16 w 16"/>
                <a:gd name="T11" fmla="*/ 46 h 46"/>
                <a:gd name="T12" fmla="*/ 10 w 16"/>
                <a:gd name="T13" fmla="*/ 46 h 46"/>
                <a:gd name="T14" fmla="*/ 10 w 16"/>
                <a:gd name="T15" fmla="*/ 8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6">
                  <a:moveTo>
                    <a:pt x="10" y="8"/>
                  </a:moveTo>
                  <a:lnTo>
                    <a:pt x="3" y="14"/>
                  </a:lnTo>
                  <a:lnTo>
                    <a:pt x="0" y="9"/>
                  </a:lnTo>
                  <a:lnTo>
                    <a:pt x="10" y="0"/>
                  </a:lnTo>
                  <a:lnTo>
                    <a:pt x="16" y="0"/>
                  </a:lnTo>
                  <a:lnTo>
                    <a:pt x="16" y="46"/>
                  </a:lnTo>
                  <a:lnTo>
                    <a:pt x="10" y="46"/>
                  </a:lnTo>
                  <a:lnTo>
                    <a:pt x="10" y="8"/>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2" name="Freeform 137"/>
            <p:cNvSpPr>
              <a:spLocks noEditPoints="1"/>
            </p:cNvSpPr>
            <p:nvPr/>
          </p:nvSpPr>
          <p:spPr bwMode="auto">
            <a:xfrm>
              <a:off x="4237157" y="3623502"/>
              <a:ext cx="89288" cy="132494"/>
            </a:xfrm>
            <a:custGeom>
              <a:avLst/>
              <a:gdLst>
                <a:gd name="T0" fmla="*/ 16 w 33"/>
                <a:gd name="T1" fmla="*/ 0 h 50"/>
                <a:gd name="T2" fmla="*/ 33 w 33"/>
                <a:gd name="T3" fmla="*/ 25 h 50"/>
                <a:gd name="T4" fmla="*/ 16 w 33"/>
                <a:gd name="T5" fmla="*/ 50 h 50"/>
                <a:gd name="T6" fmla="*/ 0 w 33"/>
                <a:gd name="T7" fmla="*/ 25 h 50"/>
                <a:gd name="T8" fmla="*/ 16 w 33"/>
                <a:gd name="T9" fmla="*/ 0 h 50"/>
                <a:gd name="T10" fmla="*/ 16 w 33"/>
                <a:gd name="T11" fmla="*/ 44 h 50"/>
                <a:gd name="T12" fmla="*/ 25 w 33"/>
                <a:gd name="T13" fmla="*/ 25 h 50"/>
                <a:gd name="T14" fmla="*/ 16 w 33"/>
                <a:gd name="T15" fmla="*/ 6 h 50"/>
                <a:gd name="T16" fmla="*/ 7 w 33"/>
                <a:gd name="T17" fmla="*/ 25 h 50"/>
                <a:gd name="T18" fmla="*/ 16 w 33"/>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0">
                  <a:moveTo>
                    <a:pt x="16" y="0"/>
                  </a:moveTo>
                  <a:cubicBezTo>
                    <a:pt x="30" y="0"/>
                    <a:pt x="33" y="15"/>
                    <a:pt x="33" y="25"/>
                  </a:cubicBezTo>
                  <a:cubicBezTo>
                    <a:pt x="33" y="36"/>
                    <a:pt x="30" y="50"/>
                    <a:pt x="16" y="50"/>
                  </a:cubicBezTo>
                  <a:cubicBezTo>
                    <a:pt x="3" y="50"/>
                    <a:pt x="0" y="36"/>
                    <a:pt x="0" y="25"/>
                  </a:cubicBezTo>
                  <a:cubicBezTo>
                    <a:pt x="0" y="15"/>
                    <a:pt x="3" y="0"/>
                    <a:pt x="16" y="0"/>
                  </a:cubicBezTo>
                  <a:close/>
                  <a:moveTo>
                    <a:pt x="16" y="44"/>
                  </a:moveTo>
                  <a:cubicBezTo>
                    <a:pt x="25" y="44"/>
                    <a:pt x="25" y="31"/>
                    <a:pt x="25" y="25"/>
                  </a:cubicBezTo>
                  <a:cubicBezTo>
                    <a:pt x="25" y="19"/>
                    <a:pt x="24" y="6"/>
                    <a:pt x="16" y="6"/>
                  </a:cubicBezTo>
                  <a:cubicBezTo>
                    <a:pt x="8" y="6"/>
                    <a:pt x="7" y="19"/>
                    <a:pt x="7" y="25"/>
                  </a:cubicBezTo>
                  <a:cubicBezTo>
                    <a:pt x="7" y="31"/>
                    <a:pt x="8" y="44"/>
                    <a:pt x="16" y="44"/>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3" name="Freeform 158"/>
            <p:cNvSpPr>
              <a:spLocks/>
            </p:cNvSpPr>
            <p:nvPr/>
          </p:nvSpPr>
          <p:spPr bwMode="auto">
            <a:xfrm>
              <a:off x="3465231" y="4265812"/>
              <a:ext cx="169941" cy="187219"/>
            </a:xfrm>
            <a:custGeom>
              <a:avLst/>
              <a:gdLst>
                <a:gd name="T0" fmla="*/ 64 w 64"/>
                <a:gd name="T1" fmla="*/ 36 h 70"/>
                <a:gd name="T2" fmla="*/ 28 w 64"/>
                <a:gd name="T3" fmla="*/ 69 h 70"/>
                <a:gd name="T4" fmla="*/ 0 w 64"/>
                <a:gd name="T5" fmla="*/ 34 h 70"/>
                <a:gd name="T6" fmla="*/ 30 w 64"/>
                <a:gd name="T7" fmla="*/ 0 h 70"/>
                <a:gd name="T8" fmla="*/ 64 w 64"/>
                <a:gd name="T9" fmla="*/ 36 h 70"/>
              </a:gdLst>
              <a:ahLst/>
              <a:cxnLst>
                <a:cxn ang="0">
                  <a:pos x="T0" y="T1"/>
                </a:cxn>
                <a:cxn ang="0">
                  <a:pos x="T2" y="T3"/>
                </a:cxn>
                <a:cxn ang="0">
                  <a:pos x="T4" y="T5"/>
                </a:cxn>
                <a:cxn ang="0">
                  <a:pos x="T6" y="T7"/>
                </a:cxn>
                <a:cxn ang="0">
                  <a:pos x="T8" y="T9"/>
                </a:cxn>
              </a:cxnLst>
              <a:rect l="0" t="0" r="r" b="b"/>
              <a:pathLst>
                <a:path w="64" h="70">
                  <a:moveTo>
                    <a:pt x="64" y="36"/>
                  </a:moveTo>
                  <a:cubicBezTo>
                    <a:pt x="63" y="55"/>
                    <a:pt x="47" y="70"/>
                    <a:pt x="28" y="69"/>
                  </a:cubicBezTo>
                  <a:cubicBezTo>
                    <a:pt x="9" y="69"/>
                    <a:pt x="0" y="53"/>
                    <a:pt x="0" y="34"/>
                  </a:cubicBezTo>
                  <a:cubicBezTo>
                    <a:pt x="1" y="15"/>
                    <a:pt x="11" y="0"/>
                    <a:pt x="30" y="0"/>
                  </a:cubicBezTo>
                  <a:cubicBezTo>
                    <a:pt x="49" y="1"/>
                    <a:pt x="64" y="17"/>
                    <a:pt x="64" y="36"/>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4" name="Freeform 159"/>
            <p:cNvSpPr>
              <a:spLocks/>
            </p:cNvSpPr>
            <p:nvPr/>
          </p:nvSpPr>
          <p:spPr bwMode="auto">
            <a:xfrm>
              <a:off x="3456593" y="4357982"/>
              <a:ext cx="178581" cy="397482"/>
            </a:xfrm>
            <a:custGeom>
              <a:avLst/>
              <a:gdLst>
                <a:gd name="T0" fmla="*/ 53 w 62"/>
                <a:gd name="T1" fmla="*/ 138 h 138"/>
                <a:gd name="T2" fmla="*/ 0 w 62"/>
                <a:gd name="T3" fmla="*/ 137 h 138"/>
                <a:gd name="T4" fmla="*/ 3 w 62"/>
                <a:gd name="T5" fmla="*/ 0 h 138"/>
                <a:gd name="T6" fmla="*/ 62 w 62"/>
                <a:gd name="T7" fmla="*/ 2 h 138"/>
                <a:gd name="T8" fmla="*/ 53 w 62"/>
                <a:gd name="T9" fmla="*/ 138 h 138"/>
              </a:gdLst>
              <a:ahLst/>
              <a:cxnLst>
                <a:cxn ang="0">
                  <a:pos x="T0" y="T1"/>
                </a:cxn>
                <a:cxn ang="0">
                  <a:pos x="T2" y="T3"/>
                </a:cxn>
                <a:cxn ang="0">
                  <a:pos x="T4" y="T5"/>
                </a:cxn>
                <a:cxn ang="0">
                  <a:pos x="T6" y="T7"/>
                </a:cxn>
                <a:cxn ang="0">
                  <a:pos x="T8" y="T9"/>
                </a:cxn>
              </a:cxnLst>
              <a:rect l="0" t="0" r="r" b="b"/>
              <a:pathLst>
                <a:path w="62" h="138">
                  <a:moveTo>
                    <a:pt x="53" y="138"/>
                  </a:moveTo>
                  <a:lnTo>
                    <a:pt x="0" y="137"/>
                  </a:lnTo>
                  <a:lnTo>
                    <a:pt x="3" y="0"/>
                  </a:lnTo>
                  <a:lnTo>
                    <a:pt x="62" y="2"/>
                  </a:lnTo>
                  <a:lnTo>
                    <a:pt x="53" y="13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5" name="Freeform 160"/>
            <p:cNvSpPr>
              <a:spLocks/>
            </p:cNvSpPr>
            <p:nvPr/>
          </p:nvSpPr>
          <p:spPr bwMode="auto">
            <a:xfrm>
              <a:off x="3289532" y="4280213"/>
              <a:ext cx="334118" cy="273630"/>
            </a:xfrm>
            <a:custGeom>
              <a:avLst/>
              <a:gdLst>
                <a:gd name="T0" fmla="*/ 0 w 125"/>
                <a:gd name="T1" fmla="*/ 102 h 102"/>
                <a:gd name="T2" fmla="*/ 57 w 125"/>
                <a:gd name="T3" fmla="*/ 87 h 102"/>
                <a:gd name="T4" fmla="*/ 113 w 125"/>
                <a:gd name="T5" fmla="*/ 102 h 102"/>
                <a:gd name="T6" fmla="*/ 125 w 125"/>
                <a:gd name="T7" fmla="*/ 0 h 102"/>
                <a:gd name="T8" fmla="*/ 0 w 125"/>
                <a:gd name="T9" fmla="*/ 0 h 102"/>
                <a:gd name="T10" fmla="*/ 0 w 125"/>
                <a:gd name="T11" fmla="*/ 102 h 102"/>
              </a:gdLst>
              <a:ahLst/>
              <a:cxnLst>
                <a:cxn ang="0">
                  <a:pos x="T0" y="T1"/>
                </a:cxn>
                <a:cxn ang="0">
                  <a:pos x="T2" y="T3"/>
                </a:cxn>
                <a:cxn ang="0">
                  <a:pos x="T4" y="T5"/>
                </a:cxn>
                <a:cxn ang="0">
                  <a:pos x="T6" y="T7"/>
                </a:cxn>
                <a:cxn ang="0">
                  <a:pos x="T8" y="T9"/>
                </a:cxn>
                <a:cxn ang="0">
                  <a:pos x="T10" y="T11"/>
                </a:cxn>
              </a:cxnLst>
              <a:rect l="0" t="0" r="r" b="b"/>
              <a:pathLst>
                <a:path w="125" h="102">
                  <a:moveTo>
                    <a:pt x="0" y="102"/>
                  </a:moveTo>
                  <a:cubicBezTo>
                    <a:pt x="0" y="97"/>
                    <a:pt x="26" y="87"/>
                    <a:pt x="57" y="87"/>
                  </a:cubicBezTo>
                  <a:cubicBezTo>
                    <a:pt x="88" y="87"/>
                    <a:pt x="113" y="97"/>
                    <a:pt x="113" y="102"/>
                  </a:cubicBezTo>
                  <a:cubicBezTo>
                    <a:pt x="125" y="0"/>
                    <a:pt x="125" y="0"/>
                    <a:pt x="125" y="0"/>
                  </a:cubicBezTo>
                  <a:cubicBezTo>
                    <a:pt x="0" y="0"/>
                    <a:pt x="0" y="0"/>
                    <a:pt x="0" y="0"/>
                  </a:cubicBezTo>
                  <a:lnTo>
                    <a:pt x="0" y="10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6" name="Freeform 161"/>
            <p:cNvSpPr>
              <a:spLocks/>
            </p:cNvSpPr>
            <p:nvPr/>
          </p:nvSpPr>
          <p:spPr bwMode="auto">
            <a:xfrm>
              <a:off x="3223285" y="3730073"/>
              <a:ext cx="270751" cy="711438"/>
            </a:xfrm>
            <a:custGeom>
              <a:avLst/>
              <a:gdLst>
                <a:gd name="T0" fmla="*/ 70 w 94"/>
                <a:gd name="T1" fmla="*/ 247 h 247"/>
                <a:gd name="T2" fmla="*/ 0 w 94"/>
                <a:gd name="T3" fmla="*/ 240 h 247"/>
                <a:gd name="T4" fmla="*/ 14 w 94"/>
                <a:gd name="T5" fmla="*/ 142 h 247"/>
                <a:gd name="T6" fmla="*/ 29 w 94"/>
                <a:gd name="T7" fmla="*/ 27 h 247"/>
                <a:gd name="T8" fmla="*/ 48 w 94"/>
                <a:gd name="T9" fmla="*/ 5 h 247"/>
                <a:gd name="T10" fmla="*/ 94 w 94"/>
                <a:gd name="T11" fmla="*/ 0 h 247"/>
                <a:gd name="T12" fmla="*/ 82 w 94"/>
                <a:gd name="T13" fmla="*/ 211 h 247"/>
                <a:gd name="T14" fmla="*/ 70 w 94"/>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47">
                  <a:moveTo>
                    <a:pt x="70" y="247"/>
                  </a:moveTo>
                  <a:lnTo>
                    <a:pt x="0" y="240"/>
                  </a:lnTo>
                  <a:lnTo>
                    <a:pt x="14" y="142"/>
                  </a:lnTo>
                  <a:lnTo>
                    <a:pt x="29" y="27"/>
                  </a:lnTo>
                  <a:lnTo>
                    <a:pt x="48" y="5"/>
                  </a:lnTo>
                  <a:lnTo>
                    <a:pt x="94" y="0"/>
                  </a:lnTo>
                  <a:lnTo>
                    <a:pt x="82" y="211"/>
                  </a:lnTo>
                  <a:lnTo>
                    <a:pt x="70" y="24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7" name="Freeform 162"/>
            <p:cNvSpPr>
              <a:spLocks/>
            </p:cNvSpPr>
            <p:nvPr/>
          </p:nvSpPr>
          <p:spPr bwMode="auto">
            <a:xfrm>
              <a:off x="3257848" y="4271571"/>
              <a:ext cx="207383" cy="190103"/>
            </a:xfrm>
            <a:custGeom>
              <a:avLst/>
              <a:gdLst>
                <a:gd name="T0" fmla="*/ 1 w 77"/>
                <a:gd name="T1" fmla="*/ 33 h 71"/>
                <a:gd name="T2" fmla="*/ 33 w 77"/>
                <a:gd name="T3" fmla="*/ 70 h 71"/>
                <a:gd name="T4" fmla="*/ 76 w 77"/>
                <a:gd name="T5" fmla="*/ 38 h 71"/>
                <a:gd name="T6" fmla="*/ 38 w 77"/>
                <a:gd name="T7" fmla="*/ 1 h 71"/>
                <a:gd name="T8" fmla="*/ 1 w 77"/>
                <a:gd name="T9" fmla="*/ 33 h 71"/>
              </a:gdLst>
              <a:ahLst/>
              <a:cxnLst>
                <a:cxn ang="0">
                  <a:pos x="T0" y="T1"/>
                </a:cxn>
                <a:cxn ang="0">
                  <a:pos x="T2" y="T3"/>
                </a:cxn>
                <a:cxn ang="0">
                  <a:pos x="T4" y="T5"/>
                </a:cxn>
                <a:cxn ang="0">
                  <a:pos x="T6" y="T7"/>
                </a:cxn>
                <a:cxn ang="0">
                  <a:pos x="T8" y="T9"/>
                </a:cxn>
              </a:cxnLst>
              <a:rect l="0" t="0" r="r" b="b"/>
              <a:pathLst>
                <a:path w="77" h="71">
                  <a:moveTo>
                    <a:pt x="1" y="33"/>
                  </a:moveTo>
                  <a:cubicBezTo>
                    <a:pt x="0" y="52"/>
                    <a:pt x="14" y="69"/>
                    <a:pt x="33" y="70"/>
                  </a:cubicBezTo>
                  <a:cubicBezTo>
                    <a:pt x="52" y="71"/>
                    <a:pt x="74" y="57"/>
                    <a:pt x="76" y="38"/>
                  </a:cubicBezTo>
                  <a:cubicBezTo>
                    <a:pt x="77" y="19"/>
                    <a:pt x="57" y="2"/>
                    <a:pt x="38" y="1"/>
                  </a:cubicBezTo>
                  <a:cubicBezTo>
                    <a:pt x="19" y="0"/>
                    <a:pt x="2" y="14"/>
                    <a:pt x="1" y="3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8" name="Freeform 163"/>
            <p:cNvSpPr>
              <a:spLocks/>
            </p:cNvSpPr>
            <p:nvPr/>
          </p:nvSpPr>
          <p:spPr bwMode="auto">
            <a:xfrm>
              <a:off x="3252089" y="4360861"/>
              <a:ext cx="210263" cy="403245"/>
            </a:xfrm>
            <a:custGeom>
              <a:avLst/>
              <a:gdLst>
                <a:gd name="T0" fmla="*/ 0 w 73"/>
                <a:gd name="T1" fmla="*/ 137 h 140"/>
                <a:gd name="T2" fmla="*/ 53 w 73"/>
                <a:gd name="T3" fmla="*/ 140 h 140"/>
                <a:gd name="T4" fmla="*/ 73 w 73"/>
                <a:gd name="T5" fmla="*/ 5 h 140"/>
                <a:gd name="T6" fmla="*/ 3 w 73"/>
                <a:gd name="T7" fmla="*/ 0 h 140"/>
                <a:gd name="T8" fmla="*/ 0 w 73"/>
                <a:gd name="T9" fmla="*/ 137 h 140"/>
              </a:gdLst>
              <a:ahLst/>
              <a:cxnLst>
                <a:cxn ang="0">
                  <a:pos x="T0" y="T1"/>
                </a:cxn>
                <a:cxn ang="0">
                  <a:pos x="T2" y="T3"/>
                </a:cxn>
                <a:cxn ang="0">
                  <a:pos x="T4" y="T5"/>
                </a:cxn>
                <a:cxn ang="0">
                  <a:pos x="T6" y="T7"/>
                </a:cxn>
                <a:cxn ang="0">
                  <a:pos x="T8" y="T9"/>
                </a:cxn>
              </a:cxnLst>
              <a:rect l="0" t="0" r="r" b="b"/>
              <a:pathLst>
                <a:path w="73" h="140">
                  <a:moveTo>
                    <a:pt x="0" y="137"/>
                  </a:moveTo>
                  <a:lnTo>
                    <a:pt x="53" y="140"/>
                  </a:lnTo>
                  <a:lnTo>
                    <a:pt x="73" y="5"/>
                  </a:lnTo>
                  <a:lnTo>
                    <a:pt x="3" y="0"/>
                  </a:lnTo>
                  <a:lnTo>
                    <a:pt x="0" y="13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9" name="Freeform 164"/>
            <p:cNvSpPr>
              <a:spLocks/>
            </p:cNvSpPr>
            <p:nvPr/>
          </p:nvSpPr>
          <p:spPr bwMode="auto">
            <a:xfrm>
              <a:off x="3269372" y="5138548"/>
              <a:ext cx="97931" cy="112332"/>
            </a:xfrm>
            <a:custGeom>
              <a:avLst/>
              <a:gdLst>
                <a:gd name="T0" fmla="*/ 34 w 34"/>
                <a:gd name="T1" fmla="*/ 39 h 39"/>
                <a:gd name="T2" fmla="*/ 0 w 34"/>
                <a:gd name="T3" fmla="*/ 37 h 39"/>
                <a:gd name="T4" fmla="*/ 2 w 34"/>
                <a:gd name="T5" fmla="*/ 0 h 39"/>
                <a:gd name="T6" fmla="*/ 33 w 34"/>
                <a:gd name="T7" fmla="*/ 1 h 39"/>
                <a:gd name="T8" fmla="*/ 34 w 34"/>
                <a:gd name="T9" fmla="*/ 39 h 39"/>
              </a:gdLst>
              <a:ahLst/>
              <a:cxnLst>
                <a:cxn ang="0">
                  <a:pos x="T0" y="T1"/>
                </a:cxn>
                <a:cxn ang="0">
                  <a:pos x="T2" y="T3"/>
                </a:cxn>
                <a:cxn ang="0">
                  <a:pos x="T4" y="T5"/>
                </a:cxn>
                <a:cxn ang="0">
                  <a:pos x="T6" y="T7"/>
                </a:cxn>
                <a:cxn ang="0">
                  <a:pos x="T8" y="T9"/>
                </a:cxn>
              </a:cxnLst>
              <a:rect l="0" t="0" r="r" b="b"/>
              <a:pathLst>
                <a:path w="34" h="39">
                  <a:moveTo>
                    <a:pt x="34" y="39"/>
                  </a:moveTo>
                  <a:lnTo>
                    <a:pt x="0" y="37"/>
                  </a:lnTo>
                  <a:lnTo>
                    <a:pt x="2" y="0"/>
                  </a:lnTo>
                  <a:lnTo>
                    <a:pt x="33" y="1"/>
                  </a:lnTo>
                  <a:lnTo>
                    <a:pt x="34" y="39"/>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0" name="Freeform 165"/>
            <p:cNvSpPr>
              <a:spLocks/>
            </p:cNvSpPr>
            <p:nvPr/>
          </p:nvSpPr>
          <p:spPr bwMode="auto">
            <a:xfrm>
              <a:off x="3090791" y="5196153"/>
              <a:ext cx="282270" cy="106573"/>
            </a:xfrm>
            <a:custGeom>
              <a:avLst/>
              <a:gdLst>
                <a:gd name="T0" fmla="*/ 104 w 105"/>
                <a:gd name="T1" fmla="*/ 39 h 40"/>
                <a:gd name="T2" fmla="*/ 73 w 105"/>
                <a:gd name="T3" fmla="*/ 40 h 40"/>
                <a:gd name="T4" fmla="*/ 72 w 105"/>
                <a:gd name="T5" fmla="*/ 35 h 40"/>
                <a:gd name="T6" fmla="*/ 29 w 105"/>
                <a:gd name="T7" fmla="*/ 40 h 40"/>
                <a:gd name="T8" fmla="*/ 2 w 105"/>
                <a:gd name="T9" fmla="*/ 37 h 40"/>
                <a:gd name="T10" fmla="*/ 0 w 105"/>
                <a:gd name="T11" fmla="*/ 33 h 40"/>
                <a:gd name="T12" fmla="*/ 64 w 105"/>
                <a:gd name="T13" fmla="*/ 0 h 40"/>
                <a:gd name="T14" fmla="*/ 66 w 105"/>
                <a:gd name="T15" fmla="*/ 0 h 40"/>
                <a:gd name="T16" fmla="*/ 81 w 105"/>
                <a:gd name="T17" fmla="*/ 10 h 40"/>
                <a:gd name="T18" fmla="*/ 100 w 105"/>
                <a:gd name="T19" fmla="*/ 0 h 40"/>
                <a:gd name="T20" fmla="*/ 104 w 105"/>
                <a:gd name="T21"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40">
                  <a:moveTo>
                    <a:pt x="104" y="39"/>
                  </a:moveTo>
                  <a:cubicBezTo>
                    <a:pt x="73" y="40"/>
                    <a:pt x="73" y="40"/>
                    <a:pt x="73" y="40"/>
                  </a:cubicBezTo>
                  <a:cubicBezTo>
                    <a:pt x="72" y="35"/>
                    <a:pt x="72" y="35"/>
                    <a:pt x="72" y="35"/>
                  </a:cubicBezTo>
                  <a:cubicBezTo>
                    <a:pt x="62" y="37"/>
                    <a:pt x="40" y="40"/>
                    <a:pt x="29" y="40"/>
                  </a:cubicBezTo>
                  <a:cubicBezTo>
                    <a:pt x="21" y="40"/>
                    <a:pt x="8" y="40"/>
                    <a:pt x="2" y="37"/>
                  </a:cubicBezTo>
                  <a:cubicBezTo>
                    <a:pt x="1" y="36"/>
                    <a:pt x="0" y="34"/>
                    <a:pt x="0" y="33"/>
                  </a:cubicBezTo>
                  <a:cubicBezTo>
                    <a:pt x="1" y="20"/>
                    <a:pt x="51" y="15"/>
                    <a:pt x="64" y="0"/>
                  </a:cubicBezTo>
                  <a:cubicBezTo>
                    <a:pt x="66" y="0"/>
                    <a:pt x="66" y="0"/>
                    <a:pt x="66" y="0"/>
                  </a:cubicBezTo>
                  <a:cubicBezTo>
                    <a:pt x="69" y="3"/>
                    <a:pt x="73" y="10"/>
                    <a:pt x="81" y="10"/>
                  </a:cubicBezTo>
                  <a:cubicBezTo>
                    <a:pt x="89" y="10"/>
                    <a:pt x="97" y="3"/>
                    <a:pt x="100" y="0"/>
                  </a:cubicBezTo>
                  <a:cubicBezTo>
                    <a:pt x="105" y="4"/>
                    <a:pt x="105" y="39"/>
                    <a:pt x="104" y="39"/>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1" name="Freeform 166"/>
            <p:cNvSpPr>
              <a:spLocks/>
            </p:cNvSpPr>
            <p:nvPr/>
          </p:nvSpPr>
          <p:spPr bwMode="auto">
            <a:xfrm>
              <a:off x="3249208" y="4680578"/>
              <a:ext cx="158417" cy="158417"/>
            </a:xfrm>
            <a:custGeom>
              <a:avLst/>
              <a:gdLst>
                <a:gd name="T0" fmla="*/ 58 w 59"/>
                <a:gd name="T1" fmla="*/ 31 h 59"/>
                <a:gd name="T2" fmla="*/ 31 w 59"/>
                <a:gd name="T3" fmla="*/ 1 h 59"/>
                <a:gd name="T4" fmla="*/ 1 w 59"/>
                <a:gd name="T5" fmla="*/ 28 h 59"/>
                <a:gd name="T6" fmla="*/ 28 w 59"/>
                <a:gd name="T7" fmla="*/ 59 h 59"/>
                <a:gd name="T8" fmla="*/ 58 w 59"/>
                <a:gd name="T9" fmla="*/ 31 h 59"/>
              </a:gdLst>
              <a:ahLst/>
              <a:cxnLst>
                <a:cxn ang="0">
                  <a:pos x="T0" y="T1"/>
                </a:cxn>
                <a:cxn ang="0">
                  <a:pos x="T2" y="T3"/>
                </a:cxn>
                <a:cxn ang="0">
                  <a:pos x="T4" y="T5"/>
                </a:cxn>
                <a:cxn ang="0">
                  <a:pos x="T6" y="T7"/>
                </a:cxn>
                <a:cxn ang="0">
                  <a:pos x="T8" y="T9"/>
                </a:cxn>
              </a:cxnLst>
              <a:rect l="0" t="0" r="r" b="b"/>
              <a:pathLst>
                <a:path w="59" h="59">
                  <a:moveTo>
                    <a:pt x="58" y="31"/>
                  </a:moveTo>
                  <a:cubicBezTo>
                    <a:pt x="59" y="15"/>
                    <a:pt x="47" y="2"/>
                    <a:pt x="31" y="1"/>
                  </a:cubicBezTo>
                  <a:cubicBezTo>
                    <a:pt x="15" y="0"/>
                    <a:pt x="2" y="13"/>
                    <a:pt x="1" y="28"/>
                  </a:cubicBezTo>
                  <a:cubicBezTo>
                    <a:pt x="0" y="44"/>
                    <a:pt x="12" y="58"/>
                    <a:pt x="28" y="59"/>
                  </a:cubicBezTo>
                  <a:cubicBezTo>
                    <a:pt x="44" y="59"/>
                    <a:pt x="57" y="47"/>
                    <a:pt x="58" y="3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2" name="Freeform 167"/>
            <p:cNvSpPr>
              <a:spLocks/>
            </p:cNvSpPr>
            <p:nvPr/>
          </p:nvSpPr>
          <p:spPr bwMode="auto">
            <a:xfrm>
              <a:off x="3237686" y="4755466"/>
              <a:ext cx="167057" cy="478132"/>
            </a:xfrm>
            <a:custGeom>
              <a:avLst/>
              <a:gdLst>
                <a:gd name="T0" fmla="*/ 58 w 58"/>
                <a:gd name="T1" fmla="*/ 3 h 166"/>
                <a:gd name="T2" fmla="*/ 5 w 58"/>
                <a:gd name="T3" fmla="*/ 0 h 166"/>
                <a:gd name="T4" fmla="*/ 0 w 58"/>
                <a:gd name="T5" fmla="*/ 161 h 166"/>
                <a:gd name="T6" fmla="*/ 49 w 58"/>
                <a:gd name="T7" fmla="*/ 166 h 166"/>
                <a:gd name="T8" fmla="*/ 58 w 58"/>
                <a:gd name="T9" fmla="*/ 3 h 166"/>
              </a:gdLst>
              <a:ahLst/>
              <a:cxnLst>
                <a:cxn ang="0">
                  <a:pos x="T0" y="T1"/>
                </a:cxn>
                <a:cxn ang="0">
                  <a:pos x="T2" y="T3"/>
                </a:cxn>
                <a:cxn ang="0">
                  <a:pos x="T4" y="T5"/>
                </a:cxn>
                <a:cxn ang="0">
                  <a:pos x="T6" y="T7"/>
                </a:cxn>
                <a:cxn ang="0">
                  <a:pos x="T8" y="T9"/>
                </a:cxn>
              </a:cxnLst>
              <a:rect l="0" t="0" r="r" b="b"/>
              <a:pathLst>
                <a:path w="58" h="166">
                  <a:moveTo>
                    <a:pt x="58" y="3"/>
                  </a:moveTo>
                  <a:lnTo>
                    <a:pt x="5" y="0"/>
                  </a:lnTo>
                  <a:lnTo>
                    <a:pt x="0" y="161"/>
                  </a:lnTo>
                  <a:lnTo>
                    <a:pt x="49" y="166"/>
                  </a:lnTo>
                  <a:lnTo>
                    <a:pt x="58"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3" name="Freeform 168"/>
            <p:cNvSpPr>
              <a:spLocks/>
            </p:cNvSpPr>
            <p:nvPr/>
          </p:nvSpPr>
          <p:spPr bwMode="auto">
            <a:xfrm>
              <a:off x="3456593" y="5132787"/>
              <a:ext cx="97931" cy="109452"/>
            </a:xfrm>
            <a:custGeom>
              <a:avLst/>
              <a:gdLst>
                <a:gd name="T0" fmla="*/ 0 w 34"/>
                <a:gd name="T1" fmla="*/ 37 h 38"/>
                <a:gd name="T2" fmla="*/ 33 w 34"/>
                <a:gd name="T3" fmla="*/ 38 h 38"/>
                <a:gd name="T4" fmla="*/ 34 w 34"/>
                <a:gd name="T5" fmla="*/ 0 h 38"/>
                <a:gd name="T6" fmla="*/ 3 w 34"/>
                <a:gd name="T7" fmla="*/ 0 h 38"/>
                <a:gd name="T8" fmla="*/ 0 w 34"/>
                <a:gd name="T9" fmla="*/ 37 h 38"/>
              </a:gdLst>
              <a:ahLst/>
              <a:cxnLst>
                <a:cxn ang="0">
                  <a:pos x="T0" y="T1"/>
                </a:cxn>
                <a:cxn ang="0">
                  <a:pos x="T2" y="T3"/>
                </a:cxn>
                <a:cxn ang="0">
                  <a:pos x="T4" y="T5"/>
                </a:cxn>
                <a:cxn ang="0">
                  <a:pos x="T6" y="T7"/>
                </a:cxn>
                <a:cxn ang="0">
                  <a:pos x="T8" y="T9"/>
                </a:cxn>
              </a:cxnLst>
              <a:rect l="0" t="0" r="r" b="b"/>
              <a:pathLst>
                <a:path w="34" h="38">
                  <a:moveTo>
                    <a:pt x="0" y="37"/>
                  </a:moveTo>
                  <a:lnTo>
                    <a:pt x="33" y="38"/>
                  </a:lnTo>
                  <a:lnTo>
                    <a:pt x="34" y="0"/>
                  </a:lnTo>
                  <a:lnTo>
                    <a:pt x="3" y="0"/>
                  </a:lnTo>
                  <a:lnTo>
                    <a:pt x="0" y="37"/>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4" name="Freeform 169"/>
            <p:cNvSpPr>
              <a:spLocks/>
            </p:cNvSpPr>
            <p:nvPr/>
          </p:nvSpPr>
          <p:spPr bwMode="auto">
            <a:xfrm>
              <a:off x="3445071" y="5199037"/>
              <a:ext cx="285152" cy="109452"/>
            </a:xfrm>
            <a:custGeom>
              <a:avLst/>
              <a:gdLst>
                <a:gd name="T0" fmla="*/ 1 w 106"/>
                <a:gd name="T1" fmla="*/ 38 h 41"/>
                <a:gd name="T2" fmla="*/ 32 w 106"/>
                <a:gd name="T3" fmla="*/ 39 h 41"/>
                <a:gd name="T4" fmla="*/ 34 w 106"/>
                <a:gd name="T5" fmla="*/ 35 h 41"/>
                <a:gd name="T6" fmla="*/ 76 w 106"/>
                <a:gd name="T7" fmla="*/ 41 h 41"/>
                <a:gd name="T8" fmla="*/ 103 w 106"/>
                <a:gd name="T9" fmla="*/ 38 h 41"/>
                <a:gd name="T10" fmla="*/ 105 w 106"/>
                <a:gd name="T11" fmla="*/ 34 h 41"/>
                <a:gd name="T12" fmla="*/ 42 w 106"/>
                <a:gd name="T13" fmla="*/ 0 h 41"/>
                <a:gd name="T14" fmla="*/ 40 w 106"/>
                <a:gd name="T15" fmla="*/ 0 h 41"/>
                <a:gd name="T16" fmla="*/ 25 w 106"/>
                <a:gd name="T17" fmla="*/ 10 h 41"/>
                <a:gd name="T18" fmla="*/ 6 w 106"/>
                <a:gd name="T19" fmla="*/ 0 h 41"/>
                <a:gd name="T20" fmla="*/ 1 w 106"/>
                <a:gd name="T21"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41">
                  <a:moveTo>
                    <a:pt x="1" y="38"/>
                  </a:moveTo>
                  <a:cubicBezTo>
                    <a:pt x="32" y="39"/>
                    <a:pt x="32" y="39"/>
                    <a:pt x="32" y="39"/>
                  </a:cubicBezTo>
                  <a:cubicBezTo>
                    <a:pt x="34" y="35"/>
                    <a:pt x="34" y="35"/>
                    <a:pt x="34" y="35"/>
                  </a:cubicBezTo>
                  <a:cubicBezTo>
                    <a:pt x="43" y="37"/>
                    <a:pt x="66" y="40"/>
                    <a:pt x="76" y="41"/>
                  </a:cubicBezTo>
                  <a:cubicBezTo>
                    <a:pt x="85" y="41"/>
                    <a:pt x="97" y="41"/>
                    <a:pt x="103" y="38"/>
                  </a:cubicBezTo>
                  <a:cubicBezTo>
                    <a:pt x="104" y="37"/>
                    <a:pt x="106" y="35"/>
                    <a:pt x="105" y="34"/>
                  </a:cubicBezTo>
                  <a:cubicBezTo>
                    <a:pt x="104" y="21"/>
                    <a:pt x="54" y="15"/>
                    <a:pt x="42" y="0"/>
                  </a:cubicBezTo>
                  <a:cubicBezTo>
                    <a:pt x="40" y="0"/>
                    <a:pt x="40" y="0"/>
                    <a:pt x="40" y="0"/>
                  </a:cubicBezTo>
                  <a:cubicBezTo>
                    <a:pt x="37" y="3"/>
                    <a:pt x="33" y="10"/>
                    <a:pt x="25" y="10"/>
                  </a:cubicBezTo>
                  <a:cubicBezTo>
                    <a:pt x="17" y="10"/>
                    <a:pt x="9" y="2"/>
                    <a:pt x="6" y="0"/>
                  </a:cubicBezTo>
                  <a:cubicBezTo>
                    <a:pt x="1" y="3"/>
                    <a:pt x="0" y="38"/>
                    <a:pt x="1" y="3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5" name="Freeform 170"/>
            <p:cNvSpPr>
              <a:spLocks/>
            </p:cNvSpPr>
            <p:nvPr/>
          </p:nvSpPr>
          <p:spPr bwMode="auto">
            <a:xfrm>
              <a:off x="3453710" y="4674816"/>
              <a:ext cx="155535" cy="158417"/>
            </a:xfrm>
            <a:custGeom>
              <a:avLst/>
              <a:gdLst>
                <a:gd name="T0" fmla="*/ 0 w 58"/>
                <a:gd name="T1" fmla="*/ 29 h 59"/>
                <a:gd name="T2" fmla="*/ 30 w 58"/>
                <a:gd name="T3" fmla="*/ 1 h 59"/>
                <a:gd name="T4" fmla="*/ 58 w 58"/>
                <a:gd name="T5" fmla="*/ 30 h 59"/>
                <a:gd name="T6" fmla="*/ 28 w 58"/>
                <a:gd name="T7" fmla="*/ 58 h 59"/>
                <a:gd name="T8" fmla="*/ 0 w 58"/>
                <a:gd name="T9" fmla="*/ 29 h 59"/>
              </a:gdLst>
              <a:ahLst/>
              <a:cxnLst>
                <a:cxn ang="0">
                  <a:pos x="T0" y="T1"/>
                </a:cxn>
                <a:cxn ang="0">
                  <a:pos x="T2" y="T3"/>
                </a:cxn>
                <a:cxn ang="0">
                  <a:pos x="T4" y="T5"/>
                </a:cxn>
                <a:cxn ang="0">
                  <a:pos x="T6" y="T7"/>
                </a:cxn>
                <a:cxn ang="0">
                  <a:pos x="T8" y="T9"/>
                </a:cxn>
              </a:cxnLst>
              <a:rect l="0" t="0" r="r" b="b"/>
              <a:pathLst>
                <a:path w="58" h="59">
                  <a:moveTo>
                    <a:pt x="0" y="29"/>
                  </a:moveTo>
                  <a:cubicBezTo>
                    <a:pt x="1" y="13"/>
                    <a:pt x="14" y="0"/>
                    <a:pt x="30" y="1"/>
                  </a:cubicBezTo>
                  <a:cubicBezTo>
                    <a:pt x="46" y="1"/>
                    <a:pt x="58" y="14"/>
                    <a:pt x="58" y="30"/>
                  </a:cubicBezTo>
                  <a:cubicBezTo>
                    <a:pt x="57" y="46"/>
                    <a:pt x="44" y="59"/>
                    <a:pt x="28" y="58"/>
                  </a:cubicBezTo>
                  <a:cubicBezTo>
                    <a:pt x="13" y="58"/>
                    <a:pt x="0" y="45"/>
                    <a:pt x="0" y="2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6" name="Freeform 171"/>
            <p:cNvSpPr>
              <a:spLocks/>
            </p:cNvSpPr>
            <p:nvPr/>
          </p:nvSpPr>
          <p:spPr bwMode="auto">
            <a:xfrm>
              <a:off x="3447951" y="4752584"/>
              <a:ext cx="161298" cy="472373"/>
            </a:xfrm>
            <a:custGeom>
              <a:avLst/>
              <a:gdLst>
                <a:gd name="T0" fmla="*/ 2 w 56"/>
                <a:gd name="T1" fmla="*/ 0 h 164"/>
                <a:gd name="T2" fmla="*/ 56 w 56"/>
                <a:gd name="T3" fmla="*/ 1 h 164"/>
                <a:gd name="T4" fmla="*/ 48 w 56"/>
                <a:gd name="T5" fmla="*/ 161 h 164"/>
                <a:gd name="T6" fmla="*/ 0 w 56"/>
                <a:gd name="T7" fmla="*/ 164 h 164"/>
                <a:gd name="T8" fmla="*/ 2 w 56"/>
                <a:gd name="T9" fmla="*/ 0 h 164"/>
              </a:gdLst>
              <a:ahLst/>
              <a:cxnLst>
                <a:cxn ang="0">
                  <a:pos x="T0" y="T1"/>
                </a:cxn>
                <a:cxn ang="0">
                  <a:pos x="T2" y="T3"/>
                </a:cxn>
                <a:cxn ang="0">
                  <a:pos x="T4" y="T5"/>
                </a:cxn>
                <a:cxn ang="0">
                  <a:pos x="T6" y="T7"/>
                </a:cxn>
                <a:cxn ang="0">
                  <a:pos x="T8" y="T9"/>
                </a:cxn>
              </a:cxnLst>
              <a:rect l="0" t="0" r="r" b="b"/>
              <a:pathLst>
                <a:path w="56" h="164">
                  <a:moveTo>
                    <a:pt x="2" y="0"/>
                  </a:moveTo>
                  <a:lnTo>
                    <a:pt x="56" y="1"/>
                  </a:lnTo>
                  <a:lnTo>
                    <a:pt x="48" y="161"/>
                  </a:lnTo>
                  <a:lnTo>
                    <a:pt x="0" y="164"/>
                  </a:lnTo>
                  <a:lnTo>
                    <a:pt x="2"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7" name="Freeform 172"/>
            <p:cNvSpPr>
              <a:spLocks/>
            </p:cNvSpPr>
            <p:nvPr/>
          </p:nvSpPr>
          <p:spPr bwMode="auto">
            <a:xfrm>
              <a:off x="3612128" y="3724312"/>
              <a:ext cx="221784" cy="198741"/>
            </a:xfrm>
            <a:custGeom>
              <a:avLst/>
              <a:gdLst>
                <a:gd name="T0" fmla="*/ 77 w 77"/>
                <a:gd name="T1" fmla="*/ 44 h 69"/>
                <a:gd name="T2" fmla="*/ 65 w 77"/>
                <a:gd name="T3" fmla="*/ 0 h 69"/>
                <a:gd name="T4" fmla="*/ 0 w 77"/>
                <a:gd name="T5" fmla="*/ 9 h 69"/>
                <a:gd name="T6" fmla="*/ 19 w 77"/>
                <a:gd name="T7" fmla="*/ 69 h 69"/>
                <a:gd name="T8" fmla="*/ 77 w 77"/>
                <a:gd name="T9" fmla="*/ 44 h 69"/>
              </a:gdLst>
              <a:ahLst/>
              <a:cxnLst>
                <a:cxn ang="0">
                  <a:pos x="T0" y="T1"/>
                </a:cxn>
                <a:cxn ang="0">
                  <a:pos x="T2" y="T3"/>
                </a:cxn>
                <a:cxn ang="0">
                  <a:pos x="T4" y="T5"/>
                </a:cxn>
                <a:cxn ang="0">
                  <a:pos x="T6" y="T7"/>
                </a:cxn>
                <a:cxn ang="0">
                  <a:pos x="T8" y="T9"/>
                </a:cxn>
              </a:cxnLst>
              <a:rect l="0" t="0" r="r" b="b"/>
              <a:pathLst>
                <a:path w="77" h="69">
                  <a:moveTo>
                    <a:pt x="77" y="44"/>
                  </a:moveTo>
                  <a:lnTo>
                    <a:pt x="65" y="0"/>
                  </a:lnTo>
                  <a:lnTo>
                    <a:pt x="0" y="9"/>
                  </a:lnTo>
                  <a:lnTo>
                    <a:pt x="19" y="69"/>
                  </a:lnTo>
                  <a:lnTo>
                    <a:pt x="77" y="4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8" name="Freeform 173"/>
            <p:cNvSpPr>
              <a:spLocks/>
            </p:cNvSpPr>
            <p:nvPr/>
          </p:nvSpPr>
          <p:spPr bwMode="auto">
            <a:xfrm>
              <a:off x="3537241" y="3735832"/>
              <a:ext cx="204504" cy="201620"/>
            </a:xfrm>
            <a:custGeom>
              <a:avLst/>
              <a:gdLst>
                <a:gd name="T0" fmla="*/ 49 w 77"/>
                <a:gd name="T1" fmla="*/ 70 h 76"/>
                <a:gd name="T2" fmla="*/ 6 w 77"/>
                <a:gd name="T3" fmla="*/ 49 h 76"/>
                <a:gd name="T4" fmla="*/ 28 w 77"/>
                <a:gd name="T5" fmla="*/ 6 h 76"/>
                <a:gd name="T6" fmla="*/ 71 w 77"/>
                <a:gd name="T7" fmla="*/ 27 h 76"/>
                <a:gd name="T8" fmla="*/ 49 w 77"/>
                <a:gd name="T9" fmla="*/ 70 h 76"/>
              </a:gdLst>
              <a:ahLst/>
              <a:cxnLst>
                <a:cxn ang="0">
                  <a:pos x="T0" y="T1"/>
                </a:cxn>
                <a:cxn ang="0">
                  <a:pos x="T2" y="T3"/>
                </a:cxn>
                <a:cxn ang="0">
                  <a:pos x="T4" y="T5"/>
                </a:cxn>
                <a:cxn ang="0">
                  <a:pos x="T6" y="T7"/>
                </a:cxn>
                <a:cxn ang="0">
                  <a:pos x="T8" y="T9"/>
                </a:cxn>
              </a:cxnLst>
              <a:rect l="0" t="0" r="r" b="b"/>
              <a:pathLst>
                <a:path w="77" h="76">
                  <a:moveTo>
                    <a:pt x="49" y="70"/>
                  </a:moveTo>
                  <a:cubicBezTo>
                    <a:pt x="32" y="76"/>
                    <a:pt x="12" y="67"/>
                    <a:pt x="6" y="49"/>
                  </a:cubicBezTo>
                  <a:cubicBezTo>
                    <a:pt x="0" y="31"/>
                    <a:pt x="10" y="12"/>
                    <a:pt x="28" y="6"/>
                  </a:cubicBezTo>
                  <a:cubicBezTo>
                    <a:pt x="46" y="0"/>
                    <a:pt x="65" y="9"/>
                    <a:pt x="71" y="27"/>
                  </a:cubicBezTo>
                  <a:cubicBezTo>
                    <a:pt x="77" y="45"/>
                    <a:pt x="67" y="64"/>
                    <a:pt x="49" y="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9" name="Freeform 174"/>
            <p:cNvSpPr>
              <a:spLocks/>
            </p:cNvSpPr>
            <p:nvPr/>
          </p:nvSpPr>
          <p:spPr bwMode="auto">
            <a:xfrm>
              <a:off x="3442190" y="3730073"/>
              <a:ext cx="247707" cy="725837"/>
            </a:xfrm>
            <a:custGeom>
              <a:avLst/>
              <a:gdLst>
                <a:gd name="T0" fmla="*/ 0 w 86"/>
                <a:gd name="T1" fmla="*/ 247 h 252"/>
                <a:gd name="T2" fmla="*/ 65 w 86"/>
                <a:gd name="T3" fmla="*/ 252 h 252"/>
                <a:gd name="T4" fmla="*/ 86 w 86"/>
                <a:gd name="T5" fmla="*/ 46 h 252"/>
                <a:gd name="T6" fmla="*/ 77 w 86"/>
                <a:gd name="T7" fmla="*/ 6 h 252"/>
                <a:gd name="T8" fmla="*/ 18 w 86"/>
                <a:gd name="T9" fmla="*/ 0 h 252"/>
                <a:gd name="T10" fmla="*/ 6 w 86"/>
                <a:gd name="T11" fmla="*/ 211 h 252"/>
                <a:gd name="T12" fmla="*/ 0 w 86"/>
                <a:gd name="T13" fmla="*/ 247 h 252"/>
              </a:gdLst>
              <a:ahLst/>
              <a:cxnLst>
                <a:cxn ang="0">
                  <a:pos x="T0" y="T1"/>
                </a:cxn>
                <a:cxn ang="0">
                  <a:pos x="T2" y="T3"/>
                </a:cxn>
                <a:cxn ang="0">
                  <a:pos x="T4" y="T5"/>
                </a:cxn>
                <a:cxn ang="0">
                  <a:pos x="T6" y="T7"/>
                </a:cxn>
                <a:cxn ang="0">
                  <a:pos x="T8" y="T9"/>
                </a:cxn>
                <a:cxn ang="0">
                  <a:pos x="T10" y="T11"/>
                </a:cxn>
                <a:cxn ang="0">
                  <a:pos x="T12" y="T13"/>
                </a:cxn>
              </a:cxnLst>
              <a:rect l="0" t="0" r="r" b="b"/>
              <a:pathLst>
                <a:path w="86" h="252">
                  <a:moveTo>
                    <a:pt x="0" y="247"/>
                  </a:moveTo>
                  <a:lnTo>
                    <a:pt x="65" y="252"/>
                  </a:lnTo>
                  <a:lnTo>
                    <a:pt x="86" y="46"/>
                  </a:lnTo>
                  <a:lnTo>
                    <a:pt x="77" y="6"/>
                  </a:lnTo>
                  <a:lnTo>
                    <a:pt x="18" y="0"/>
                  </a:lnTo>
                  <a:lnTo>
                    <a:pt x="6" y="211"/>
                  </a:lnTo>
                  <a:lnTo>
                    <a:pt x="0" y="24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0" name="Freeform 175"/>
            <p:cNvSpPr>
              <a:spLocks/>
            </p:cNvSpPr>
            <p:nvPr/>
          </p:nvSpPr>
          <p:spPr bwMode="auto">
            <a:xfrm>
              <a:off x="3430668" y="3637901"/>
              <a:ext cx="129614" cy="149777"/>
            </a:xfrm>
            <a:custGeom>
              <a:avLst/>
              <a:gdLst>
                <a:gd name="T0" fmla="*/ 45 w 48"/>
                <a:gd name="T1" fmla="*/ 40 h 57"/>
                <a:gd name="T2" fmla="*/ 48 w 48"/>
                <a:gd name="T3" fmla="*/ 4 h 57"/>
                <a:gd name="T4" fmla="*/ 4 w 48"/>
                <a:gd name="T5" fmla="*/ 0 h 57"/>
                <a:gd name="T6" fmla="*/ 1 w 48"/>
                <a:gd name="T7" fmla="*/ 36 h 57"/>
                <a:gd name="T8" fmla="*/ 21 w 48"/>
                <a:gd name="T9" fmla="*/ 55 h 57"/>
                <a:gd name="T10" fmla="*/ 45 w 48"/>
                <a:gd name="T11" fmla="*/ 40 h 57"/>
              </a:gdLst>
              <a:ahLst/>
              <a:cxnLst>
                <a:cxn ang="0">
                  <a:pos x="T0" y="T1"/>
                </a:cxn>
                <a:cxn ang="0">
                  <a:pos x="T2" y="T3"/>
                </a:cxn>
                <a:cxn ang="0">
                  <a:pos x="T4" y="T5"/>
                </a:cxn>
                <a:cxn ang="0">
                  <a:pos x="T6" y="T7"/>
                </a:cxn>
                <a:cxn ang="0">
                  <a:pos x="T8" y="T9"/>
                </a:cxn>
                <a:cxn ang="0">
                  <a:pos x="T10" y="T11"/>
                </a:cxn>
              </a:cxnLst>
              <a:rect l="0" t="0" r="r" b="b"/>
              <a:pathLst>
                <a:path w="48" h="57">
                  <a:moveTo>
                    <a:pt x="45" y="40"/>
                  </a:moveTo>
                  <a:cubicBezTo>
                    <a:pt x="48" y="4"/>
                    <a:pt x="48" y="4"/>
                    <a:pt x="48" y="4"/>
                  </a:cubicBezTo>
                  <a:cubicBezTo>
                    <a:pt x="4" y="0"/>
                    <a:pt x="4" y="0"/>
                    <a:pt x="4" y="0"/>
                  </a:cubicBezTo>
                  <a:cubicBezTo>
                    <a:pt x="1" y="36"/>
                    <a:pt x="1" y="36"/>
                    <a:pt x="1" y="36"/>
                  </a:cubicBezTo>
                  <a:cubicBezTo>
                    <a:pt x="0" y="45"/>
                    <a:pt x="5" y="54"/>
                    <a:pt x="21" y="55"/>
                  </a:cubicBezTo>
                  <a:cubicBezTo>
                    <a:pt x="37" y="57"/>
                    <a:pt x="44" y="48"/>
                    <a:pt x="45" y="4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1" name="Freeform 176"/>
            <p:cNvSpPr>
              <a:spLocks/>
            </p:cNvSpPr>
            <p:nvPr/>
          </p:nvSpPr>
          <p:spPr bwMode="auto">
            <a:xfrm>
              <a:off x="3430668" y="3614860"/>
              <a:ext cx="129614" cy="118093"/>
            </a:xfrm>
            <a:custGeom>
              <a:avLst/>
              <a:gdLst>
                <a:gd name="T0" fmla="*/ 0 w 48"/>
                <a:gd name="T1" fmla="*/ 9 h 44"/>
                <a:gd name="T2" fmla="*/ 45 w 48"/>
                <a:gd name="T3" fmla="*/ 44 h 44"/>
                <a:gd name="T4" fmla="*/ 48 w 48"/>
                <a:gd name="T5" fmla="*/ 10 h 44"/>
                <a:gd name="T6" fmla="*/ 0 w 48"/>
                <a:gd name="T7" fmla="*/ 0 h 44"/>
                <a:gd name="T8" fmla="*/ 0 w 48"/>
                <a:gd name="T9" fmla="*/ 9 h 44"/>
              </a:gdLst>
              <a:ahLst/>
              <a:cxnLst>
                <a:cxn ang="0">
                  <a:pos x="T0" y="T1"/>
                </a:cxn>
                <a:cxn ang="0">
                  <a:pos x="T2" y="T3"/>
                </a:cxn>
                <a:cxn ang="0">
                  <a:pos x="T4" y="T5"/>
                </a:cxn>
                <a:cxn ang="0">
                  <a:pos x="T6" y="T7"/>
                </a:cxn>
                <a:cxn ang="0">
                  <a:pos x="T8" y="T9"/>
                </a:cxn>
              </a:cxnLst>
              <a:rect l="0" t="0" r="r" b="b"/>
              <a:pathLst>
                <a:path w="48" h="44">
                  <a:moveTo>
                    <a:pt x="0" y="9"/>
                  </a:moveTo>
                  <a:cubicBezTo>
                    <a:pt x="12" y="27"/>
                    <a:pt x="24" y="36"/>
                    <a:pt x="45" y="44"/>
                  </a:cubicBezTo>
                  <a:cubicBezTo>
                    <a:pt x="48" y="10"/>
                    <a:pt x="48" y="10"/>
                    <a:pt x="48" y="10"/>
                  </a:cubicBezTo>
                  <a:cubicBezTo>
                    <a:pt x="0" y="0"/>
                    <a:pt x="0" y="0"/>
                    <a:pt x="0" y="0"/>
                  </a:cubicBezTo>
                  <a:lnTo>
                    <a:pt x="0" y="9"/>
                  </a:ln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2" name="Freeform 177"/>
            <p:cNvSpPr>
              <a:spLocks/>
            </p:cNvSpPr>
            <p:nvPr/>
          </p:nvSpPr>
          <p:spPr bwMode="auto">
            <a:xfrm>
              <a:off x="3347141" y="3442040"/>
              <a:ext cx="276510" cy="299555"/>
            </a:xfrm>
            <a:custGeom>
              <a:avLst/>
              <a:gdLst>
                <a:gd name="T0" fmla="*/ 101 w 103"/>
                <a:gd name="T1" fmla="*/ 70 h 112"/>
                <a:gd name="T2" fmla="*/ 91 w 103"/>
                <a:gd name="T3" fmla="*/ 48 h 112"/>
                <a:gd name="T4" fmla="*/ 92 w 103"/>
                <a:gd name="T5" fmla="*/ 45 h 112"/>
                <a:gd name="T6" fmla="*/ 97 w 103"/>
                <a:gd name="T7" fmla="*/ 43 h 112"/>
                <a:gd name="T8" fmla="*/ 98 w 103"/>
                <a:gd name="T9" fmla="*/ 39 h 112"/>
                <a:gd name="T10" fmla="*/ 87 w 103"/>
                <a:gd name="T11" fmla="*/ 25 h 112"/>
                <a:gd name="T12" fmla="*/ 84 w 103"/>
                <a:gd name="T13" fmla="*/ 21 h 112"/>
                <a:gd name="T14" fmla="*/ 75 w 103"/>
                <a:gd name="T15" fmla="*/ 0 h 112"/>
                <a:gd name="T16" fmla="*/ 6 w 103"/>
                <a:gd name="T17" fmla="*/ 15 h 112"/>
                <a:gd name="T18" fmla="*/ 8 w 103"/>
                <a:gd name="T19" fmla="*/ 25 h 112"/>
                <a:gd name="T20" fmla="*/ 0 w 103"/>
                <a:gd name="T21" fmla="*/ 27 h 112"/>
                <a:gd name="T22" fmla="*/ 98 w 103"/>
                <a:gd name="T23" fmla="*/ 77 h 112"/>
                <a:gd name="T24" fmla="*/ 101 w 103"/>
                <a:gd name="T25" fmla="*/ 7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12">
                  <a:moveTo>
                    <a:pt x="101" y="70"/>
                  </a:moveTo>
                  <a:cubicBezTo>
                    <a:pt x="95" y="64"/>
                    <a:pt x="91" y="48"/>
                    <a:pt x="91" y="48"/>
                  </a:cubicBezTo>
                  <a:cubicBezTo>
                    <a:pt x="90" y="46"/>
                    <a:pt x="91" y="45"/>
                    <a:pt x="92" y="45"/>
                  </a:cubicBezTo>
                  <a:cubicBezTo>
                    <a:pt x="97" y="43"/>
                    <a:pt x="97" y="43"/>
                    <a:pt x="97" y="43"/>
                  </a:cubicBezTo>
                  <a:cubicBezTo>
                    <a:pt x="98" y="42"/>
                    <a:pt x="99" y="40"/>
                    <a:pt x="98" y="39"/>
                  </a:cubicBezTo>
                  <a:cubicBezTo>
                    <a:pt x="87" y="25"/>
                    <a:pt x="87" y="25"/>
                    <a:pt x="87" y="25"/>
                  </a:cubicBezTo>
                  <a:cubicBezTo>
                    <a:pt x="86" y="24"/>
                    <a:pt x="85" y="23"/>
                    <a:pt x="84" y="21"/>
                  </a:cubicBezTo>
                  <a:cubicBezTo>
                    <a:pt x="75" y="0"/>
                    <a:pt x="75" y="0"/>
                    <a:pt x="75" y="0"/>
                  </a:cubicBezTo>
                  <a:cubicBezTo>
                    <a:pt x="6" y="15"/>
                    <a:pt x="6" y="15"/>
                    <a:pt x="6" y="15"/>
                  </a:cubicBezTo>
                  <a:cubicBezTo>
                    <a:pt x="8" y="25"/>
                    <a:pt x="8" y="25"/>
                    <a:pt x="8" y="25"/>
                  </a:cubicBezTo>
                  <a:cubicBezTo>
                    <a:pt x="0" y="27"/>
                    <a:pt x="0" y="27"/>
                    <a:pt x="0" y="27"/>
                  </a:cubicBezTo>
                  <a:cubicBezTo>
                    <a:pt x="0" y="27"/>
                    <a:pt x="2" y="112"/>
                    <a:pt x="98" y="77"/>
                  </a:cubicBezTo>
                  <a:cubicBezTo>
                    <a:pt x="101" y="76"/>
                    <a:pt x="103" y="73"/>
                    <a:pt x="101" y="7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3" name="Freeform 178"/>
            <p:cNvSpPr>
              <a:spLocks/>
            </p:cNvSpPr>
            <p:nvPr/>
          </p:nvSpPr>
          <p:spPr bwMode="auto">
            <a:xfrm>
              <a:off x="3329858" y="3372914"/>
              <a:ext cx="241946" cy="288033"/>
            </a:xfrm>
            <a:custGeom>
              <a:avLst/>
              <a:gdLst>
                <a:gd name="T0" fmla="*/ 16 w 90"/>
                <a:gd name="T1" fmla="*/ 24 h 108"/>
                <a:gd name="T2" fmla="*/ 63 w 90"/>
                <a:gd name="T3" fmla="*/ 2 h 108"/>
                <a:gd name="T4" fmla="*/ 87 w 90"/>
                <a:gd name="T5" fmla="*/ 13 h 108"/>
                <a:gd name="T6" fmla="*/ 67 w 90"/>
                <a:gd name="T7" fmla="*/ 32 h 108"/>
                <a:gd name="T8" fmla="*/ 57 w 90"/>
                <a:gd name="T9" fmla="*/ 34 h 108"/>
                <a:gd name="T10" fmla="*/ 53 w 90"/>
                <a:gd name="T11" fmla="*/ 43 h 108"/>
                <a:gd name="T12" fmla="*/ 63 w 90"/>
                <a:gd name="T13" fmla="*/ 64 h 108"/>
                <a:gd name="T14" fmla="*/ 58 w 90"/>
                <a:gd name="T15" fmla="*/ 67 h 108"/>
                <a:gd name="T16" fmla="*/ 55 w 90"/>
                <a:gd name="T17" fmla="*/ 67 h 108"/>
                <a:gd name="T18" fmla="*/ 39 w 90"/>
                <a:gd name="T19" fmla="*/ 60 h 108"/>
                <a:gd name="T20" fmla="*/ 39 w 90"/>
                <a:gd name="T21" fmla="*/ 76 h 108"/>
                <a:gd name="T22" fmla="*/ 49 w 90"/>
                <a:gd name="T23" fmla="*/ 85 h 108"/>
                <a:gd name="T24" fmla="*/ 41 w 90"/>
                <a:gd name="T25" fmla="*/ 108 h 108"/>
                <a:gd name="T26" fmla="*/ 8 w 90"/>
                <a:gd name="T27" fmla="*/ 78 h 108"/>
                <a:gd name="T28" fmla="*/ 9 w 90"/>
                <a:gd name="T29" fmla="*/ 33 h 108"/>
                <a:gd name="T30" fmla="*/ 16 w 90"/>
                <a:gd name="T31"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108">
                  <a:moveTo>
                    <a:pt x="16" y="24"/>
                  </a:moveTo>
                  <a:cubicBezTo>
                    <a:pt x="26" y="15"/>
                    <a:pt x="44" y="6"/>
                    <a:pt x="63" y="2"/>
                  </a:cubicBezTo>
                  <a:cubicBezTo>
                    <a:pt x="74" y="0"/>
                    <a:pt x="85" y="2"/>
                    <a:pt x="87" y="13"/>
                  </a:cubicBezTo>
                  <a:cubicBezTo>
                    <a:pt x="90" y="28"/>
                    <a:pt x="74" y="31"/>
                    <a:pt x="67" y="32"/>
                  </a:cubicBezTo>
                  <a:cubicBezTo>
                    <a:pt x="57" y="34"/>
                    <a:pt x="57" y="34"/>
                    <a:pt x="57" y="34"/>
                  </a:cubicBezTo>
                  <a:cubicBezTo>
                    <a:pt x="54" y="35"/>
                    <a:pt x="51" y="39"/>
                    <a:pt x="53" y="43"/>
                  </a:cubicBezTo>
                  <a:cubicBezTo>
                    <a:pt x="63" y="64"/>
                    <a:pt x="63" y="64"/>
                    <a:pt x="63" y="64"/>
                  </a:cubicBezTo>
                  <a:cubicBezTo>
                    <a:pt x="58" y="67"/>
                    <a:pt x="58" y="67"/>
                    <a:pt x="58" y="67"/>
                  </a:cubicBezTo>
                  <a:cubicBezTo>
                    <a:pt x="57" y="68"/>
                    <a:pt x="56" y="68"/>
                    <a:pt x="55" y="67"/>
                  </a:cubicBezTo>
                  <a:cubicBezTo>
                    <a:pt x="52" y="63"/>
                    <a:pt x="46" y="56"/>
                    <a:pt x="39" y="60"/>
                  </a:cubicBezTo>
                  <a:cubicBezTo>
                    <a:pt x="32" y="65"/>
                    <a:pt x="35" y="72"/>
                    <a:pt x="39" y="76"/>
                  </a:cubicBezTo>
                  <a:cubicBezTo>
                    <a:pt x="43" y="79"/>
                    <a:pt x="48" y="80"/>
                    <a:pt x="49" y="85"/>
                  </a:cubicBezTo>
                  <a:cubicBezTo>
                    <a:pt x="50" y="87"/>
                    <a:pt x="55" y="101"/>
                    <a:pt x="41" y="108"/>
                  </a:cubicBezTo>
                  <a:cubicBezTo>
                    <a:pt x="23" y="102"/>
                    <a:pt x="13" y="89"/>
                    <a:pt x="8" y="78"/>
                  </a:cubicBezTo>
                  <a:cubicBezTo>
                    <a:pt x="0" y="64"/>
                    <a:pt x="1" y="47"/>
                    <a:pt x="9" y="33"/>
                  </a:cubicBezTo>
                  <a:cubicBezTo>
                    <a:pt x="11" y="29"/>
                    <a:pt x="13" y="26"/>
                    <a:pt x="16" y="24"/>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4" name="Freeform 179"/>
            <p:cNvSpPr>
              <a:spLocks/>
            </p:cNvSpPr>
            <p:nvPr/>
          </p:nvSpPr>
          <p:spPr bwMode="auto">
            <a:xfrm>
              <a:off x="3540121" y="3508287"/>
              <a:ext cx="17283" cy="17283"/>
            </a:xfrm>
            <a:custGeom>
              <a:avLst/>
              <a:gdLst>
                <a:gd name="T0" fmla="*/ 7 w 7"/>
                <a:gd name="T1" fmla="*/ 2 h 6"/>
                <a:gd name="T2" fmla="*/ 4 w 7"/>
                <a:gd name="T3" fmla="*/ 6 h 6"/>
                <a:gd name="T4" fmla="*/ 1 w 7"/>
                <a:gd name="T5" fmla="*/ 3 h 6"/>
                <a:gd name="T6" fmla="*/ 3 w 7"/>
                <a:gd name="T7" fmla="*/ 0 h 6"/>
                <a:gd name="T8" fmla="*/ 7 w 7"/>
                <a:gd name="T9" fmla="*/ 2 h 6"/>
              </a:gdLst>
              <a:ahLst/>
              <a:cxnLst>
                <a:cxn ang="0">
                  <a:pos x="T0" y="T1"/>
                </a:cxn>
                <a:cxn ang="0">
                  <a:pos x="T2" y="T3"/>
                </a:cxn>
                <a:cxn ang="0">
                  <a:pos x="T4" y="T5"/>
                </a:cxn>
                <a:cxn ang="0">
                  <a:pos x="T6" y="T7"/>
                </a:cxn>
                <a:cxn ang="0">
                  <a:pos x="T8" y="T9"/>
                </a:cxn>
              </a:cxnLst>
              <a:rect l="0" t="0" r="r" b="b"/>
              <a:pathLst>
                <a:path w="7" h="6">
                  <a:moveTo>
                    <a:pt x="7" y="2"/>
                  </a:moveTo>
                  <a:cubicBezTo>
                    <a:pt x="7" y="4"/>
                    <a:pt x="6" y="5"/>
                    <a:pt x="4" y="6"/>
                  </a:cubicBezTo>
                  <a:cubicBezTo>
                    <a:pt x="3" y="6"/>
                    <a:pt x="1" y="5"/>
                    <a:pt x="1" y="3"/>
                  </a:cubicBezTo>
                  <a:cubicBezTo>
                    <a:pt x="0" y="2"/>
                    <a:pt x="1" y="0"/>
                    <a:pt x="3" y="0"/>
                  </a:cubicBezTo>
                  <a:cubicBezTo>
                    <a:pt x="5" y="0"/>
                    <a:pt x="6" y="1"/>
                    <a:pt x="7"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5" name="Freeform 180"/>
            <p:cNvSpPr>
              <a:spLocks/>
            </p:cNvSpPr>
            <p:nvPr/>
          </p:nvSpPr>
          <p:spPr bwMode="auto">
            <a:xfrm>
              <a:off x="3470992" y="3735832"/>
              <a:ext cx="112332" cy="429166"/>
            </a:xfrm>
            <a:custGeom>
              <a:avLst/>
              <a:gdLst>
                <a:gd name="T0" fmla="*/ 7 w 39"/>
                <a:gd name="T1" fmla="*/ 14 h 149"/>
                <a:gd name="T2" fmla="*/ 0 w 39"/>
                <a:gd name="T3" fmla="*/ 149 h 149"/>
                <a:gd name="T4" fmla="*/ 21 w 39"/>
                <a:gd name="T5" fmla="*/ 65 h 149"/>
                <a:gd name="T6" fmla="*/ 39 w 39"/>
                <a:gd name="T7" fmla="*/ 6 h 149"/>
                <a:gd name="T8" fmla="*/ 37 w 39"/>
                <a:gd name="T9" fmla="*/ 0 h 149"/>
                <a:gd name="T10" fmla="*/ 7 w 39"/>
                <a:gd name="T11" fmla="*/ 14 h 149"/>
              </a:gdLst>
              <a:ahLst/>
              <a:cxnLst>
                <a:cxn ang="0">
                  <a:pos x="T0" y="T1"/>
                </a:cxn>
                <a:cxn ang="0">
                  <a:pos x="T2" y="T3"/>
                </a:cxn>
                <a:cxn ang="0">
                  <a:pos x="T4" y="T5"/>
                </a:cxn>
                <a:cxn ang="0">
                  <a:pos x="T6" y="T7"/>
                </a:cxn>
                <a:cxn ang="0">
                  <a:pos x="T8" y="T9"/>
                </a:cxn>
                <a:cxn ang="0">
                  <a:pos x="T10" y="T11"/>
                </a:cxn>
              </a:cxnLst>
              <a:rect l="0" t="0" r="r" b="b"/>
              <a:pathLst>
                <a:path w="39" h="149">
                  <a:moveTo>
                    <a:pt x="7" y="14"/>
                  </a:moveTo>
                  <a:lnTo>
                    <a:pt x="0" y="149"/>
                  </a:lnTo>
                  <a:lnTo>
                    <a:pt x="21" y="65"/>
                  </a:lnTo>
                  <a:lnTo>
                    <a:pt x="39" y="6"/>
                  </a:lnTo>
                  <a:lnTo>
                    <a:pt x="37" y="0"/>
                  </a:lnTo>
                  <a:lnTo>
                    <a:pt x="7" y="1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6" name="Freeform 181"/>
            <p:cNvSpPr>
              <a:spLocks/>
            </p:cNvSpPr>
            <p:nvPr/>
          </p:nvSpPr>
          <p:spPr bwMode="auto">
            <a:xfrm>
              <a:off x="3404745" y="3721433"/>
              <a:ext cx="86409" cy="443569"/>
            </a:xfrm>
            <a:custGeom>
              <a:avLst/>
              <a:gdLst>
                <a:gd name="T0" fmla="*/ 30 w 30"/>
                <a:gd name="T1" fmla="*/ 19 h 154"/>
                <a:gd name="T2" fmla="*/ 23 w 30"/>
                <a:gd name="T3" fmla="*/ 154 h 154"/>
                <a:gd name="T4" fmla="*/ 8 w 30"/>
                <a:gd name="T5" fmla="*/ 71 h 154"/>
                <a:gd name="T6" fmla="*/ 0 w 30"/>
                <a:gd name="T7" fmla="*/ 6 h 154"/>
                <a:gd name="T8" fmla="*/ 3 w 30"/>
                <a:gd name="T9" fmla="*/ 0 h 154"/>
                <a:gd name="T10" fmla="*/ 30 w 30"/>
                <a:gd name="T11" fmla="*/ 19 h 154"/>
              </a:gdLst>
              <a:ahLst/>
              <a:cxnLst>
                <a:cxn ang="0">
                  <a:pos x="T0" y="T1"/>
                </a:cxn>
                <a:cxn ang="0">
                  <a:pos x="T2" y="T3"/>
                </a:cxn>
                <a:cxn ang="0">
                  <a:pos x="T4" y="T5"/>
                </a:cxn>
                <a:cxn ang="0">
                  <a:pos x="T6" y="T7"/>
                </a:cxn>
                <a:cxn ang="0">
                  <a:pos x="T8" y="T9"/>
                </a:cxn>
                <a:cxn ang="0">
                  <a:pos x="T10" y="T11"/>
                </a:cxn>
              </a:cxnLst>
              <a:rect l="0" t="0" r="r" b="b"/>
              <a:pathLst>
                <a:path w="30" h="154">
                  <a:moveTo>
                    <a:pt x="30" y="19"/>
                  </a:moveTo>
                  <a:lnTo>
                    <a:pt x="23" y="154"/>
                  </a:lnTo>
                  <a:lnTo>
                    <a:pt x="8" y="71"/>
                  </a:lnTo>
                  <a:lnTo>
                    <a:pt x="0" y="6"/>
                  </a:lnTo>
                  <a:lnTo>
                    <a:pt x="3" y="0"/>
                  </a:lnTo>
                  <a:lnTo>
                    <a:pt x="3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7" name="Freeform 182"/>
            <p:cNvSpPr>
              <a:spLocks/>
            </p:cNvSpPr>
            <p:nvPr/>
          </p:nvSpPr>
          <p:spPr bwMode="auto">
            <a:xfrm>
              <a:off x="3413385" y="3698390"/>
              <a:ext cx="77769" cy="109452"/>
            </a:xfrm>
            <a:custGeom>
              <a:avLst/>
              <a:gdLst>
                <a:gd name="T0" fmla="*/ 27 w 27"/>
                <a:gd name="T1" fmla="*/ 27 h 38"/>
                <a:gd name="T2" fmla="*/ 7 w 27"/>
                <a:gd name="T3" fmla="*/ 0 h 38"/>
                <a:gd name="T4" fmla="*/ 0 w 27"/>
                <a:gd name="T5" fmla="*/ 8 h 38"/>
                <a:gd name="T6" fmla="*/ 4 w 27"/>
                <a:gd name="T7" fmla="*/ 38 h 38"/>
                <a:gd name="T8" fmla="*/ 21 w 27"/>
                <a:gd name="T9" fmla="*/ 23 h 38"/>
                <a:gd name="T10" fmla="*/ 27 w 27"/>
                <a:gd name="T11" fmla="*/ 27 h 38"/>
              </a:gdLst>
              <a:ahLst/>
              <a:cxnLst>
                <a:cxn ang="0">
                  <a:pos x="T0" y="T1"/>
                </a:cxn>
                <a:cxn ang="0">
                  <a:pos x="T2" y="T3"/>
                </a:cxn>
                <a:cxn ang="0">
                  <a:pos x="T4" y="T5"/>
                </a:cxn>
                <a:cxn ang="0">
                  <a:pos x="T6" y="T7"/>
                </a:cxn>
                <a:cxn ang="0">
                  <a:pos x="T8" y="T9"/>
                </a:cxn>
                <a:cxn ang="0">
                  <a:pos x="T10" y="T11"/>
                </a:cxn>
              </a:cxnLst>
              <a:rect l="0" t="0" r="r" b="b"/>
              <a:pathLst>
                <a:path w="27" h="38">
                  <a:moveTo>
                    <a:pt x="27" y="27"/>
                  </a:moveTo>
                  <a:lnTo>
                    <a:pt x="7" y="0"/>
                  </a:lnTo>
                  <a:lnTo>
                    <a:pt x="0" y="8"/>
                  </a:lnTo>
                  <a:lnTo>
                    <a:pt x="4" y="38"/>
                  </a:lnTo>
                  <a:lnTo>
                    <a:pt x="21" y="23"/>
                  </a:lnTo>
                  <a:lnTo>
                    <a:pt x="27"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8" name="Freeform 183"/>
            <p:cNvSpPr>
              <a:spLocks/>
            </p:cNvSpPr>
            <p:nvPr/>
          </p:nvSpPr>
          <p:spPr bwMode="auto">
            <a:xfrm>
              <a:off x="3491156" y="3709911"/>
              <a:ext cx="89288" cy="109452"/>
            </a:xfrm>
            <a:custGeom>
              <a:avLst/>
              <a:gdLst>
                <a:gd name="T0" fmla="*/ 0 w 31"/>
                <a:gd name="T1" fmla="*/ 23 h 38"/>
                <a:gd name="T2" fmla="*/ 24 w 31"/>
                <a:gd name="T3" fmla="*/ 0 h 38"/>
                <a:gd name="T4" fmla="*/ 31 w 31"/>
                <a:gd name="T5" fmla="*/ 9 h 38"/>
                <a:gd name="T6" fmla="*/ 20 w 31"/>
                <a:gd name="T7" fmla="*/ 38 h 38"/>
                <a:gd name="T8" fmla="*/ 6 w 31"/>
                <a:gd name="T9" fmla="*/ 20 h 38"/>
                <a:gd name="T10" fmla="*/ 0 w 31"/>
                <a:gd name="T11" fmla="*/ 23 h 38"/>
              </a:gdLst>
              <a:ahLst/>
              <a:cxnLst>
                <a:cxn ang="0">
                  <a:pos x="T0" y="T1"/>
                </a:cxn>
                <a:cxn ang="0">
                  <a:pos x="T2" y="T3"/>
                </a:cxn>
                <a:cxn ang="0">
                  <a:pos x="T4" y="T5"/>
                </a:cxn>
                <a:cxn ang="0">
                  <a:pos x="T6" y="T7"/>
                </a:cxn>
                <a:cxn ang="0">
                  <a:pos x="T8" y="T9"/>
                </a:cxn>
                <a:cxn ang="0">
                  <a:pos x="T10" y="T11"/>
                </a:cxn>
              </a:cxnLst>
              <a:rect l="0" t="0" r="r" b="b"/>
              <a:pathLst>
                <a:path w="31" h="38">
                  <a:moveTo>
                    <a:pt x="0" y="23"/>
                  </a:moveTo>
                  <a:lnTo>
                    <a:pt x="24" y="0"/>
                  </a:lnTo>
                  <a:lnTo>
                    <a:pt x="31" y="9"/>
                  </a:lnTo>
                  <a:lnTo>
                    <a:pt x="20" y="38"/>
                  </a:lnTo>
                  <a:lnTo>
                    <a:pt x="6" y="2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9" name="Freeform 184"/>
            <p:cNvSpPr>
              <a:spLocks/>
            </p:cNvSpPr>
            <p:nvPr/>
          </p:nvSpPr>
          <p:spPr bwMode="auto">
            <a:xfrm>
              <a:off x="3468113" y="3764637"/>
              <a:ext cx="46085" cy="40326"/>
            </a:xfrm>
            <a:custGeom>
              <a:avLst/>
              <a:gdLst>
                <a:gd name="T0" fmla="*/ 2 w 16"/>
                <a:gd name="T1" fmla="*/ 0 h 14"/>
                <a:gd name="T2" fmla="*/ 0 w 16"/>
                <a:gd name="T3" fmla="*/ 2 h 14"/>
                <a:gd name="T4" fmla="*/ 4 w 16"/>
                <a:gd name="T5" fmla="*/ 14 h 14"/>
                <a:gd name="T6" fmla="*/ 10 w 16"/>
                <a:gd name="T7" fmla="*/ 14 h 14"/>
                <a:gd name="T8" fmla="*/ 16 w 16"/>
                <a:gd name="T9" fmla="*/ 4 h 14"/>
                <a:gd name="T10" fmla="*/ 14 w 16"/>
                <a:gd name="T11" fmla="*/ 2 h 14"/>
                <a:gd name="T12" fmla="*/ 2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2" y="0"/>
                  </a:moveTo>
                  <a:lnTo>
                    <a:pt x="0" y="2"/>
                  </a:lnTo>
                  <a:lnTo>
                    <a:pt x="4" y="14"/>
                  </a:lnTo>
                  <a:lnTo>
                    <a:pt x="10" y="14"/>
                  </a:lnTo>
                  <a:lnTo>
                    <a:pt x="16" y="4"/>
                  </a:lnTo>
                  <a:lnTo>
                    <a:pt x="14" y="2"/>
                  </a:lnTo>
                  <a:lnTo>
                    <a:pt x="2"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0" name="Freeform 185"/>
            <p:cNvSpPr>
              <a:spLocks/>
            </p:cNvSpPr>
            <p:nvPr/>
          </p:nvSpPr>
          <p:spPr bwMode="auto">
            <a:xfrm>
              <a:off x="3456593" y="3804959"/>
              <a:ext cx="40326" cy="365802"/>
            </a:xfrm>
            <a:custGeom>
              <a:avLst/>
              <a:gdLst>
                <a:gd name="T0" fmla="*/ 8 w 14"/>
                <a:gd name="T1" fmla="*/ 0 h 127"/>
                <a:gd name="T2" fmla="*/ 0 w 14"/>
                <a:gd name="T3" fmla="*/ 106 h 127"/>
                <a:gd name="T4" fmla="*/ 5 w 14"/>
                <a:gd name="T5" fmla="*/ 127 h 127"/>
                <a:gd name="T6" fmla="*/ 12 w 14"/>
                <a:gd name="T7" fmla="*/ 115 h 127"/>
                <a:gd name="T8" fmla="*/ 14 w 14"/>
                <a:gd name="T9" fmla="*/ 0 h 127"/>
                <a:gd name="T10" fmla="*/ 8 w 14"/>
                <a:gd name="T11" fmla="*/ 0 h 127"/>
              </a:gdLst>
              <a:ahLst/>
              <a:cxnLst>
                <a:cxn ang="0">
                  <a:pos x="T0" y="T1"/>
                </a:cxn>
                <a:cxn ang="0">
                  <a:pos x="T2" y="T3"/>
                </a:cxn>
                <a:cxn ang="0">
                  <a:pos x="T4" y="T5"/>
                </a:cxn>
                <a:cxn ang="0">
                  <a:pos x="T6" y="T7"/>
                </a:cxn>
                <a:cxn ang="0">
                  <a:pos x="T8" y="T9"/>
                </a:cxn>
                <a:cxn ang="0">
                  <a:pos x="T10" y="T11"/>
                </a:cxn>
              </a:cxnLst>
              <a:rect l="0" t="0" r="r" b="b"/>
              <a:pathLst>
                <a:path w="14" h="127">
                  <a:moveTo>
                    <a:pt x="8" y="0"/>
                  </a:moveTo>
                  <a:lnTo>
                    <a:pt x="0" y="106"/>
                  </a:lnTo>
                  <a:lnTo>
                    <a:pt x="5" y="127"/>
                  </a:lnTo>
                  <a:lnTo>
                    <a:pt x="12" y="115"/>
                  </a:lnTo>
                  <a:lnTo>
                    <a:pt x="14" y="0"/>
                  </a:lnTo>
                  <a:lnTo>
                    <a:pt x="8"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1" name="Freeform 186"/>
            <p:cNvSpPr>
              <a:spLocks/>
            </p:cNvSpPr>
            <p:nvPr/>
          </p:nvSpPr>
          <p:spPr bwMode="auto">
            <a:xfrm>
              <a:off x="3468113" y="3735832"/>
              <a:ext cx="155535" cy="455091"/>
            </a:xfrm>
            <a:custGeom>
              <a:avLst/>
              <a:gdLst>
                <a:gd name="T0" fmla="*/ 58 w 58"/>
                <a:gd name="T1" fmla="*/ 15 h 171"/>
                <a:gd name="T2" fmla="*/ 50 w 58"/>
                <a:gd name="T3" fmla="*/ 24 h 171"/>
                <a:gd name="T4" fmla="*/ 55 w 58"/>
                <a:gd name="T5" fmla="*/ 27 h 171"/>
                <a:gd name="T6" fmla="*/ 0 w 58"/>
                <a:gd name="T7" fmla="*/ 171 h 171"/>
                <a:gd name="T8" fmla="*/ 2 w 58"/>
                <a:gd name="T9" fmla="*/ 157 h 171"/>
                <a:gd name="T10" fmla="*/ 40 w 58"/>
                <a:gd name="T11" fmla="*/ 0 h 171"/>
                <a:gd name="T12" fmla="*/ 58 w 58"/>
                <a:gd name="T13" fmla="*/ 15 h 171"/>
              </a:gdLst>
              <a:ahLst/>
              <a:cxnLst>
                <a:cxn ang="0">
                  <a:pos x="T0" y="T1"/>
                </a:cxn>
                <a:cxn ang="0">
                  <a:pos x="T2" y="T3"/>
                </a:cxn>
                <a:cxn ang="0">
                  <a:pos x="T4" y="T5"/>
                </a:cxn>
                <a:cxn ang="0">
                  <a:pos x="T6" y="T7"/>
                </a:cxn>
                <a:cxn ang="0">
                  <a:pos x="T8" y="T9"/>
                </a:cxn>
                <a:cxn ang="0">
                  <a:pos x="T10" y="T11"/>
                </a:cxn>
                <a:cxn ang="0">
                  <a:pos x="T12" y="T13"/>
                </a:cxn>
              </a:cxnLst>
              <a:rect l="0" t="0" r="r" b="b"/>
              <a:pathLst>
                <a:path w="58" h="171">
                  <a:moveTo>
                    <a:pt x="58" y="15"/>
                  </a:moveTo>
                  <a:cubicBezTo>
                    <a:pt x="50" y="24"/>
                    <a:pt x="50" y="24"/>
                    <a:pt x="50" y="24"/>
                  </a:cubicBezTo>
                  <a:cubicBezTo>
                    <a:pt x="55" y="27"/>
                    <a:pt x="55" y="27"/>
                    <a:pt x="55" y="27"/>
                  </a:cubicBezTo>
                  <a:cubicBezTo>
                    <a:pt x="38" y="69"/>
                    <a:pt x="0" y="171"/>
                    <a:pt x="0" y="171"/>
                  </a:cubicBezTo>
                  <a:cubicBezTo>
                    <a:pt x="2" y="157"/>
                    <a:pt x="2" y="157"/>
                    <a:pt x="2" y="157"/>
                  </a:cubicBezTo>
                  <a:cubicBezTo>
                    <a:pt x="13" y="120"/>
                    <a:pt x="40" y="0"/>
                    <a:pt x="40" y="0"/>
                  </a:cubicBezTo>
                  <a:lnTo>
                    <a:pt x="58" y="15"/>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2" name="Freeform 187"/>
            <p:cNvSpPr>
              <a:spLocks/>
            </p:cNvSpPr>
            <p:nvPr/>
          </p:nvSpPr>
          <p:spPr bwMode="auto">
            <a:xfrm>
              <a:off x="3358658" y="3718552"/>
              <a:ext cx="115213" cy="472373"/>
            </a:xfrm>
            <a:custGeom>
              <a:avLst/>
              <a:gdLst>
                <a:gd name="T0" fmla="*/ 0 w 43"/>
                <a:gd name="T1" fmla="*/ 13 h 177"/>
                <a:gd name="T2" fmla="*/ 7 w 43"/>
                <a:gd name="T3" fmla="*/ 22 h 177"/>
                <a:gd name="T4" fmla="*/ 1 w 43"/>
                <a:gd name="T5" fmla="*/ 25 h 177"/>
                <a:gd name="T6" fmla="*/ 41 w 43"/>
                <a:gd name="T7" fmla="*/ 177 h 177"/>
                <a:gd name="T8" fmla="*/ 43 w 43"/>
                <a:gd name="T9" fmla="*/ 163 h 177"/>
                <a:gd name="T10" fmla="*/ 20 w 43"/>
                <a:gd name="T11" fmla="*/ 0 h 177"/>
                <a:gd name="T12" fmla="*/ 0 w 43"/>
                <a:gd name="T13" fmla="*/ 13 h 177"/>
              </a:gdLst>
              <a:ahLst/>
              <a:cxnLst>
                <a:cxn ang="0">
                  <a:pos x="T0" y="T1"/>
                </a:cxn>
                <a:cxn ang="0">
                  <a:pos x="T2" y="T3"/>
                </a:cxn>
                <a:cxn ang="0">
                  <a:pos x="T4" y="T5"/>
                </a:cxn>
                <a:cxn ang="0">
                  <a:pos x="T6" y="T7"/>
                </a:cxn>
                <a:cxn ang="0">
                  <a:pos x="T8" y="T9"/>
                </a:cxn>
                <a:cxn ang="0">
                  <a:pos x="T10" y="T11"/>
                </a:cxn>
                <a:cxn ang="0">
                  <a:pos x="T12" y="T13"/>
                </a:cxn>
              </a:cxnLst>
              <a:rect l="0" t="0" r="r" b="b"/>
              <a:pathLst>
                <a:path w="43" h="177">
                  <a:moveTo>
                    <a:pt x="0" y="13"/>
                  </a:moveTo>
                  <a:cubicBezTo>
                    <a:pt x="7" y="22"/>
                    <a:pt x="7" y="22"/>
                    <a:pt x="7" y="22"/>
                  </a:cubicBezTo>
                  <a:cubicBezTo>
                    <a:pt x="1" y="25"/>
                    <a:pt x="1" y="25"/>
                    <a:pt x="1" y="25"/>
                  </a:cubicBezTo>
                  <a:cubicBezTo>
                    <a:pt x="11" y="69"/>
                    <a:pt x="41" y="177"/>
                    <a:pt x="41" y="177"/>
                  </a:cubicBezTo>
                  <a:cubicBezTo>
                    <a:pt x="43" y="163"/>
                    <a:pt x="43" y="163"/>
                    <a:pt x="43" y="163"/>
                  </a:cubicBezTo>
                  <a:cubicBezTo>
                    <a:pt x="38" y="125"/>
                    <a:pt x="20" y="0"/>
                    <a:pt x="20" y="0"/>
                  </a:cubicBezTo>
                  <a:lnTo>
                    <a:pt x="0" y="13"/>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3" name="Freeform 188"/>
            <p:cNvSpPr>
              <a:spLocks/>
            </p:cNvSpPr>
            <p:nvPr/>
          </p:nvSpPr>
          <p:spPr bwMode="auto">
            <a:xfrm>
              <a:off x="3260732" y="4340701"/>
              <a:ext cx="365802" cy="132494"/>
            </a:xfrm>
            <a:custGeom>
              <a:avLst/>
              <a:gdLst>
                <a:gd name="T0" fmla="*/ 0 w 127"/>
                <a:gd name="T1" fmla="*/ 29 h 46"/>
                <a:gd name="T2" fmla="*/ 60 w 127"/>
                <a:gd name="T3" fmla="*/ 35 h 46"/>
                <a:gd name="T4" fmla="*/ 68 w 127"/>
                <a:gd name="T5" fmla="*/ 0 h 46"/>
                <a:gd name="T6" fmla="*/ 66 w 127"/>
                <a:gd name="T7" fmla="*/ 35 h 46"/>
                <a:gd name="T8" fmla="*/ 127 w 127"/>
                <a:gd name="T9" fmla="*/ 40 h 46"/>
                <a:gd name="T10" fmla="*/ 127 w 127"/>
                <a:gd name="T11" fmla="*/ 45 h 46"/>
                <a:gd name="T12" fmla="*/ 66 w 127"/>
                <a:gd name="T13" fmla="*/ 43 h 46"/>
                <a:gd name="T14" fmla="*/ 62 w 127"/>
                <a:gd name="T15" fmla="*/ 35 h 46"/>
                <a:gd name="T16" fmla="*/ 58 w 127"/>
                <a:gd name="T17" fmla="*/ 43 h 46"/>
                <a:gd name="T18" fmla="*/ 0 w 127"/>
                <a:gd name="T19" fmla="*/ 46 h 46"/>
                <a:gd name="T20" fmla="*/ 0 w 127"/>
                <a:gd name="T21"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46">
                  <a:moveTo>
                    <a:pt x="0" y="29"/>
                  </a:moveTo>
                  <a:lnTo>
                    <a:pt x="60" y="35"/>
                  </a:lnTo>
                  <a:lnTo>
                    <a:pt x="68" y="0"/>
                  </a:lnTo>
                  <a:lnTo>
                    <a:pt x="66" y="35"/>
                  </a:lnTo>
                  <a:lnTo>
                    <a:pt x="127" y="40"/>
                  </a:lnTo>
                  <a:lnTo>
                    <a:pt x="127" y="45"/>
                  </a:lnTo>
                  <a:lnTo>
                    <a:pt x="66" y="43"/>
                  </a:lnTo>
                  <a:lnTo>
                    <a:pt x="62" y="35"/>
                  </a:lnTo>
                  <a:lnTo>
                    <a:pt x="58" y="43"/>
                  </a:lnTo>
                  <a:lnTo>
                    <a:pt x="0" y="46"/>
                  </a:lnTo>
                  <a:lnTo>
                    <a:pt x="0" y="29"/>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4" name="Freeform 189"/>
            <p:cNvSpPr>
              <a:spLocks/>
            </p:cNvSpPr>
            <p:nvPr/>
          </p:nvSpPr>
          <p:spPr bwMode="auto">
            <a:xfrm>
              <a:off x="3465231" y="4176524"/>
              <a:ext cx="14403" cy="17283"/>
            </a:xfrm>
            <a:custGeom>
              <a:avLst/>
              <a:gdLst>
                <a:gd name="T0" fmla="*/ 6 w 6"/>
                <a:gd name="T1" fmla="*/ 4 h 7"/>
                <a:gd name="T2" fmla="*/ 3 w 6"/>
                <a:gd name="T3" fmla="*/ 7 h 7"/>
                <a:gd name="T4" fmla="*/ 0 w 6"/>
                <a:gd name="T5" fmla="*/ 3 h 7"/>
                <a:gd name="T6" fmla="*/ 3 w 6"/>
                <a:gd name="T7" fmla="*/ 1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5"/>
                    <a:pt x="0" y="3"/>
                  </a:cubicBezTo>
                  <a:cubicBezTo>
                    <a:pt x="0" y="2"/>
                    <a:pt x="2" y="0"/>
                    <a:pt x="3" y="1"/>
                  </a:cubicBezTo>
                  <a:cubicBezTo>
                    <a:pt x="5" y="1"/>
                    <a:pt x="6" y="2"/>
                    <a:pt x="6" y="4"/>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5" name="Freeform 190"/>
            <p:cNvSpPr>
              <a:spLocks/>
            </p:cNvSpPr>
            <p:nvPr/>
          </p:nvSpPr>
          <p:spPr bwMode="auto">
            <a:xfrm>
              <a:off x="3453710" y="4291735"/>
              <a:ext cx="17283" cy="14403"/>
            </a:xfrm>
            <a:custGeom>
              <a:avLst/>
              <a:gdLst>
                <a:gd name="T0" fmla="*/ 7 w 7"/>
                <a:gd name="T1" fmla="*/ 3 h 6"/>
                <a:gd name="T2" fmla="*/ 3 w 7"/>
                <a:gd name="T3" fmla="*/ 6 h 6"/>
                <a:gd name="T4" fmla="*/ 0 w 7"/>
                <a:gd name="T5" fmla="*/ 3 h 6"/>
                <a:gd name="T6" fmla="*/ 4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7" y="5"/>
                    <a:pt x="5" y="6"/>
                    <a:pt x="3" y="6"/>
                  </a:cubicBezTo>
                  <a:cubicBezTo>
                    <a:pt x="2" y="6"/>
                    <a:pt x="0" y="4"/>
                    <a:pt x="0" y="3"/>
                  </a:cubicBezTo>
                  <a:cubicBezTo>
                    <a:pt x="1" y="1"/>
                    <a:pt x="2" y="0"/>
                    <a:pt x="4" y="0"/>
                  </a:cubicBezTo>
                  <a:cubicBezTo>
                    <a:pt x="6" y="0"/>
                    <a:pt x="7" y="2"/>
                    <a:pt x="7" y="3"/>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6" name="Freeform 191"/>
            <p:cNvSpPr>
              <a:spLocks/>
            </p:cNvSpPr>
            <p:nvPr/>
          </p:nvSpPr>
          <p:spPr bwMode="auto">
            <a:xfrm>
              <a:off x="3545881" y="3591819"/>
              <a:ext cx="63368" cy="31684"/>
            </a:xfrm>
            <a:custGeom>
              <a:avLst/>
              <a:gdLst>
                <a:gd name="T0" fmla="*/ 19 w 23"/>
                <a:gd name="T1" fmla="*/ 0 h 12"/>
                <a:gd name="T2" fmla="*/ 0 w 23"/>
                <a:gd name="T3" fmla="*/ 8 h 12"/>
                <a:gd name="T4" fmla="*/ 23 w 23"/>
                <a:gd name="T5" fmla="*/ 8 h 12"/>
                <a:gd name="T6" fmla="*/ 19 w 23"/>
                <a:gd name="T7" fmla="*/ 0 h 12"/>
              </a:gdLst>
              <a:ahLst/>
              <a:cxnLst>
                <a:cxn ang="0">
                  <a:pos x="T0" y="T1"/>
                </a:cxn>
                <a:cxn ang="0">
                  <a:pos x="T2" y="T3"/>
                </a:cxn>
                <a:cxn ang="0">
                  <a:pos x="T4" y="T5"/>
                </a:cxn>
                <a:cxn ang="0">
                  <a:pos x="T6" y="T7"/>
                </a:cxn>
              </a:cxnLst>
              <a:rect l="0" t="0" r="r" b="b"/>
              <a:pathLst>
                <a:path w="23" h="12">
                  <a:moveTo>
                    <a:pt x="19" y="0"/>
                  </a:moveTo>
                  <a:cubicBezTo>
                    <a:pt x="0" y="8"/>
                    <a:pt x="0" y="8"/>
                    <a:pt x="0" y="8"/>
                  </a:cubicBezTo>
                  <a:cubicBezTo>
                    <a:pt x="0" y="8"/>
                    <a:pt x="10" y="12"/>
                    <a:pt x="23" y="8"/>
                  </a:cubicBezTo>
                  <a:lnTo>
                    <a:pt x="19" y="0"/>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7" name="Freeform 192"/>
            <p:cNvSpPr>
              <a:spLocks/>
            </p:cNvSpPr>
            <p:nvPr/>
          </p:nvSpPr>
          <p:spPr bwMode="auto">
            <a:xfrm>
              <a:off x="3545881" y="3591819"/>
              <a:ext cx="60488" cy="28804"/>
            </a:xfrm>
            <a:custGeom>
              <a:avLst/>
              <a:gdLst>
                <a:gd name="T0" fmla="*/ 19 w 22"/>
                <a:gd name="T1" fmla="*/ 0 h 11"/>
                <a:gd name="T2" fmla="*/ 0 w 22"/>
                <a:gd name="T3" fmla="*/ 8 h 11"/>
                <a:gd name="T4" fmla="*/ 22 w 22"/>
                <a:gd name="T5" fmla="*/ 6 h 11"/>
                <a:gd name="T6" fmla="*/ 19 w 22"/>
                <a:gd name="T7" fmla="*/ 0 h 11"/>
              </a:gdLst>
              <a:ahLst/>
              <a:cxnLst>
                <a:cxn ang="0">
                  <a:pos x="T0" y="T1"/>
                </a:cxn>
                <a:cxn ang="0">
                  <a:pos x="T2" y="T3"/>
                </a:cxn>
                <a:cxn ang="0">
                  <a:pos x="T4" y="T5"/>
                </a:cxn>
                <a:cxn ang="0">
                  <a:pos x="T6" y="T7"/>
                </a:cxn>
              </a:cxnLst>
              <a:rect l="0" t="0" r="r" b="b"/>
              <a:pathLst>
                <a:path w="22" h="11">
                  <a:moveTo>
                    <a:pt x="19" y="0"/>
                  </a:moveTo>
                  <a:cubicBezTo>
                    <a:pt x="0" y="8"/>
                    <a:pt x="0" y="8"/>
                    <a:pt x="0" y="8"/>
                  </a:cubicBezTo>
                  <a:cubicBezTo>
                    <a:pt x="0" y="8"/>
                    <a:pt x="10" y="11"/>
                    <a:pt x="22" y="6"/>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8" name="Freeform 193"/>
            <p:cNvSpPr>
              <a:spLocks/>
            </p:cNvSpPr>
            <p:nvPr/>
          </p:nvSpPr>
          <p:spPr bwMode="auto">
            <a:xfrm>
              <a:off x="3384583" y="3672465"/>
              <a:ext cx="305314" cy="230425"/>
            </a:xfrm>
            <a:custGeom>
              <a:avLst/>
              <a:gdLst>
                <a:gd name="T0" fmla="*/ 106 w 106"/>
                <a:gd name="T1" fmla="*/ 43 h 80"/>
                <a:gd name="T2" fmla="*/ 92 w 106"/>
                <a:gd name="T3" fmla="*/ 0 h 80"/>
                <a:gd name="T4" fmla="*/ 0 w 106"/>
                <a:gd name="T5" fmla="*/ 19 h 80"/>
                <a:gd name="T6" fmla="*/ 14 w 106"/>
                <a:gd name="T7" fmla="*/ 80 h 80"/>
                <a:gd name="T8" fmla="*/ 106 w 106"/>
                <a:gd name="T9" fmla="*/ 43 h 80"/>
              </a:gdLst>
              <a:ahLst/>
              <a:cxnLst>
                <a:cxn ang="0">
                  <a:pos x="T0" y="T1"/>
                </a:cxn>
                <a:cxn ang="0">
                  <a:pos x="T2" y="T3"/>
                </a:cxn>
                <a:cxn ang="0">
                  <a:pos x="T4" y="T5"/>
                </a:cxn>
                <a:cxn ang="0">
                  <a:pos x="T6" y="T7"/>
                </a:cxn>
                <a:cxn ang="0">
                  <a:pos x="T8" y="T9"/>
                </a:cxn>
              </a:cxnLst>
              <a:rect l="0" t="0" r="r" b="b"/>
              <a:pathLst>
                <a:path w="106" h="80">
                  <a:moveTo>
                    <a:pt x="106" y="43"/>
                  </a:moveTo>
                  <a:lnTo>
                    <a:pt x="92" y="0"/>
                  </a:lnTo>
                  <a:lnTo>
                    <a:pt x="0" y="19"/>
                  </a:lnTo>
                  <a:lnTo>
                    <a:pt x="14" y="80"/>
                  </a:lnTo>
                  <a:lnTo>
                    <a:pt x="106" y="4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9" name="Freeform 194"/>
            <p:cNvSpPr>
              <a:spLocks/>
            </p:cNvSpPr>
            <p:nvPr/>
          </p:nvSpPr>
          <p:spPr bwMode="auto">
            <a:xfrm>
              <a:off x="3295295" y="3715670"/>
              <a:ext cx="207383" cy="204504"/>
            </a:xfrm>
            <a:custGeom>
              <a:avLst/>
              <a:gdLst>
                <a:gd name="T0" fmla="*/ 49 w 77"/>
                <a:gd name="T1" fmla="*/ 70 h 76"/>
                <a:gd name="T2" fmla="*/ 6 w 77"/>
                <a:gd name="T3" fmla="*/ 48 h 76"/>
                <a:gd name="T4" fmla="*/ 28 w 77"/>
                <a:gd name="T5" fmla="*/ 5 h 76"/>
                <a:gd name="T6" fmla="*/ 71 w 77"/>
                <a:gd name="T7" fmla="*/ 28 h 76"/>
                <a:gd name="T8" fmla="*/ 49 w 77"/>
                <a:gd name="T9" fmla="*/ 70 h 76"/>
              </a:gdLst>
              <a:ahLst/>
              <a:cxnLst>
                <a:cxn ang="0">
                  <a:pos x="T0" y="T1"/>
                </a:cxn>
                <a:cxn ang="0">
                  <a:pos x="T2" y="T3"/>
                </a:cxn>
                <a:cxn ang="0">
                  <a:pos x="T4" y="T5"/>
                </a:cxn>
                <a:cxn ang="0">
                  <a:pos x="T6" y="T7"/>
                </a:cxn>
                <a:cxn ang="0">
                  <a:pos x="T8" y="T9"/>
                </a:cxn>
              </a:cxnLst>
              <a:rect l="0" t="0" r="r" b="b"/>
              <a:pathLst>
                <a:path w="77" h="76">
                  <a:moveTo>
                    <a:pt x="49" y="70"/>
                  </a:moveTo>
                  <a:cubicBezTo>
                    <a:pt x="31" y="76"/>
                    <a:pt x="12" y="66"/>
                    <a:pt x="6" y="48"/>
                  </a:cubicBezTo>
                  <a:cubicBezTo>
                    <a:pt x="0" y="30"/>
                    <a:pt x="10" y="11"/>
                    <a:pt x="28" y="5"/>
                  </a:cubicBezTo>
                  <a:cubicBezTo>
                    <a:pt x="46" y="0"/>
                    <a:pt x="65" y="10"/>
                    <a:pt x="71" y="28"/>
                  </a:cubicBezTo>
                  <a:cubicBezTo>
                    <a:pt x="77" y="46"/>
                    <a:pt x="67" y="65"/>
                    <a:pt x="49" y="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30" name="Freeform 195"/>
            <p:cNvSpPr>
              <a:spLocks/>
            </p:cNvSpPr>
            <p:nvPr/>
          </p:nvSpPr>
          <p:spPr bwMode="auto">
            <a:xfrm>
              <a:off x="3741743" y="3286505"/>
              <a:ext cx="195861" cy="267867"/>
            </a:xfrm>
            <a:custGeom>
              <a:avLst/>
              <a:gdLst>
                <a:gd name="T0" fmla="*/ 51 w 73"/>
                <a:gd name="T1" fmla="*/ 74 h 100"/>
                <a:gd name="T2" fmla="*/ 71 w 73"/>
                <a:gd name="T3" fmla="*/ 33 h 100"/>
                <a:gd name="T4" fmla="*/ 66 w 73"/>
                <a:gd name="T5" fmla="*/ 22 h 100"/>
                <a:gd name="T6" fmla="*/ 61 w 73"/>
                <a:gd name="T7" fmla="*/ 9 h 100"/>
                <a:gd name="T8" fmla="*/ 56 w 73"/>
                <a:gd name="T9" fmla="*/ 0 h 100"/>
                <a:gd name="T10" fmla="*/ 52 w 73"/>
                <a:gd name="T11" fmla="*/ 9 h 100"/>
                <a:gd name="T12" fmla="*/ 43 w 73"/>
                <a:gd name="T13" fmla="*/ 15 h 100"/>
                <a:gd name="T14" fmla="*/ 38 w 73"/>
                <a:gd name="T15" fmla="*/ 26 h 100"/>
                <a:gd name="T16" fmla="*/ 29 w 73"/>
                <a:gd name="T17" fmla="*/ 17 h 100"/>
                <a:gd name="T18" fmla="*/ 26 w 73"/>
                <a:gd name="T19" fmla="*/ 48 h 100"/>
                <a:gd name="T20" fmla="*/ 26 w 73"/>
                <a:gd name="T21" fmla="*/ 54 h 100"/>
                <a:gd name="T22" fmla="*/ 0 w 73"/>
                <a:gd name="T23" fmla="*/ 94 h 100"/>
                <a:gd name="T24" fmla="*/ 35 w 73"/>
                <a:gd name="T25" fmla="*/ 100 h 100"/>
                <a:gd name="T26" fmla="*/ 51 w 73"/>
                <a:gd name="T27" fmla="*/ 7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100">
                  <a:moveTo>
                    <a:pt x="51" y="74"/>
                  </a:moveTo>
                  <a:cubicBezTo>
                    <a:pt x="65" y="59"/>
                    <a:pt x="67" y="51"/>
                    <a:pt x="71" y="33"/>
                  </a:cubicBezTo>
                  <a:cubicBezTo>
                    <a:pt x="73" y="22"/>
                    <a:pt x="70" y="18"/>
                    <a:pt x="66" y="22"/>
                  </a:cubicBezTo>
                  <a:cubicBezTo>
                    <a:pt x="71" y="12"/>
                    <a:pt x="64" y="3"/>
                    <a:pt x="61" y="9"/>
                  </a:cubicBezTo>
                  <a:cubicBezTo>
                    <a:pt x="61" y="7"/>
                    <a:pt x="60" y="1"/>
                    <a:pt x="56" y="0"/>
                  </a:cubicBezTo>
                  <a:cubicBezTo>
                    <a:pt x="53" y="0"/>
                    <a:pt x="52" y="6"/>
                    <a:pt x="52" y="9"/>
                  </a:cubicBezTo>
                  <a:cubicBezTo>
                    <a:pt x="49" y="6"/>
                    <a:pt x="44" y="6"/>
                    <a:pt x="43" y="15"/>
                  </a:cubicBezTo>
                  <a:cubicBezTo>
                    <a:pt x="42" y="22"/>
                    <a:pt x="38" y="26"/>
                    <a:pt x="38" y="26"/>
                  </a:cubicBezTo>
                  <a:cubicBezTo>
                    <a:pt x="37" y="18"/>
                    <a:pt x="33" y="15"/>
                    <a:pt x="29" y="17"/>
                  </a:cubicBezTo>
                  <a:cubicBezTo>
                    <a:pt x="29" y="25"/>
                    <a:pt x="26" y="37"/>
                    <a:pt x="26" y="48"/>
                  </a:cubicBezTo>
                  <a:cubicBezTo>
                    <a:pt x="26" y="50"/>
                    <a:pt x="26" y="52"/>
                    <a:pt x="26" y="54"/>
                  </a:cubicBezTo>
                  <a:cubicBezTo>
                    <a:pt x="0" y="94"/>
                    <a:pt x="0" y="94"/>
                    <a:pt x="0" y="94"/>
                  </a:cubicBezTo>
                  <a:cubicBezTo>
                    <a:pt x="35" y="100"/>
                    <a:pt x="35" y="100"/>
                    <a:pt x="35" y="100"/>
                  </a:cubicBezTo>
                  <a:lnTo>
                    <a:pt x="51" y="7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31" name="Freeform 196"/>
            <p:cNvSpPr>
              <a:spLocks/>
            </p:cNvSpPr>
            <p:nvPr/>
          </p:nvSpPr>
          <p:spPr bwMode="auto">
            <a:xfrm>
              <a:off x="3594846" y="3652305"/>
              <a:ext cx="152656" cy="152656"/>
            </a:xfrm>
            <a:custGeom>
              <a:avLst/>
              <a:gdLst>
                <a:gd name="T0" fmla="*/ 8 w 57"/>
                <a:gd name="T1" fmla="*/ 15 h 57"/>
                <a:gd name="T2" fmla="*/ 42 w 57"/>
                <a:gd name="T3" fmla="*/ 8 h 57"/>
                <a:gd name="T4" fmla="*/ 49 w 57"/>
                <a:gd name="T5" fmla="*/ 42 h 57"/>
                <a:gd name="T6" fmla="*/ 15 w 57"/>
                <a:gd name="T7" fmla="*/ 49 h 57"/>
                <a:gd name="T8" fmla="*/ 8 w 57"/>
                <a:gd name="T9" fmla="*/ 15 h 57"/>
              </a:gdLst>
              <a:ahLst/>
              <a:cxnLst>
                <a:cxn ang="0">
                  <a:pos x="T0" y="T1"/>
                </a:cxn>
                <a:cxn ang="0">
                  <a:pos x="T2" y="T3"/>
                </a:cxn>
                <a:cxn ang="0">
                  <a:pos x="T4" y="T5"/>
                </a:cxn>
                <a:cxn ang="0">
                  <a:pos x="T6" y="T7"/>
                </a:cxn>
                <a:cxn ang="0">
                  <a:pos x="T8" y="T9"/>
                </a:cxn>
              </a:cxnLst>
              <a:rect l="0" t="0" r="r" b="b"/>
              <a:pathLst>
                <a:path w="57" h="57">
                  <a:moveTo>
                    <a:pt x="8" y="15"/>
                  </a:moveTo>
                  <a:cubicBezTo>
                    <a:pt x="15" y="4"/>
                    <a:pt x="31" y="0"/>
                    <a:pt x="42" y="8"/>
                  </a:cubicBezTo>
                  <a:cubicBezTo>
                    <a:pt x="53" y="15"/>
                    <a:pt x="57" y="31"/>
                    <a:pt x="49" y="42"/>
                  </a:cubicBezTo>
                  <a:cubicBezTo>
                    <a:pt x="42" y="53"/>
                    <a:pt x="26" y="57"/>
                    <a:pt x="15" y="49"/>
                  </a:cubicBezTo>
                  <a:cubicBezTo>
                    <a:pt x="3" y="42"/>
                    <a:pt x="0" y="26"/>
                    <a:pt x="8"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32" name="Freeform 197"/>
            <p:cNvSpPr>
              <a:spLocks/>
            </p:cNvSpPr>
            <p:nvPr/>
          </p:nvSpPr>
          <p:spPr bwMode="auto">
            <a:xfrm>
              <a:off x="3617891" y="3491006"/>
              <a:ext cx="239067" cy="273630"/>
            </a:xfrm>
            <a:custGeom>
              <a:avLst/>
              <a:gdLst>
                <a:gd name="T0" fmla="*/ 83 w 83"/>
                <a:gd name="T1" fmla="*/ 21 h 95"/>
                <a:gd name="T2" fmla="*/ 50 w 83"/>
                <a:gd name="T3" fmla="*/ 0 h 95"/>
                <a:gd name="T4" fmla="*/ 0 w 83"/>
                <a:gd name="T5" fmla="*/ 70 h 95"/>
                <a:gd name="T6" fmla="*/ 38 w 83"/>
                <a:gd name="T7" fmla="*/ 95 h 95"/>
                <a:gd name="T8" fmla="*/ 83 w 83"/>
                <a:gd name="T9" fmla="*/ 21 h 95"/>
              </a:gdLst>
              <a:ahLst/>
              <a:cxnLst>
                <a:cxn ang="0">
                  <a:pos x="T0" y="T1"/>
                </a:cxn>
                <a:cxn ang="0">
                  <a:pos x="T2" y="T3"/>
                </a:cxn>
                <a:cxn ang="0">
                  <a:pos x="T4" y="T5"/>
                </a:cxn>
                <a:cxn ang="0">
                  <a:pos x="T6" y="T7"/>
                </a:cxn>
                <a:cxn ang="0">
                  <a:pos x="T8" y="T9"/>
                </a:cxn>
              </a:cxnLst>
              <a:rect l="0" t="0" r="r" b="b"/>
              <a:pathLst>
                <a:path w="83" h="95">
                  <a:moveTo>
                    <a:pt x="83" y="21"/>
                  </a:moveTo>
                  <a:lnTo>
                    <a:pt x="50" y="0"/>
                  </a:lnTo>
                  <a:lnTo>
                    <a:pt x="0" y="70"/>
                  </a:lnTo>
                  <a:lnTo>
                    <a:pt x="38" y="95"/>
                  </a:lnTo>
                  <a:lnTo>
                    <a:pt x="83" y="2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33" name="Freeform 198"/>
            <p:cNvSpPr>
              <a:spLocks/>
            </p:cNvSpPr>
            <p:nvPr/>
          </p:nvSpPr>
          <p:spPr bwMode="auto">
            <a:xfrm>
              <a:off x="3764786" y="3465083"/>
              <a:ext cx="106573" cy="86409"/>
            </a:xfrm>
            <a:custGeom>
              <a:avLst/>
              <a:gdLst>
                <a:gd name="T0" fmla="*/ 37 w 37"/>
                <a:gd name="T1" fmla="*/ 21 h 30"/>
                <a:gd name="T2" fmla="*/ 6 w 37"/>
                <a:gd name="T3" fmla="*/ 0 h 30"/>
                <a:gd name="T4" fmla="*/ 0 w 37"/>
                <a:gd name="T5" fmla="*/ 9 h 30"/>
                <a:gd name="T6" fmla="*/ 31 w 37"/>
                <a:gd name="T7" fmla="*/ 30 h 30"/>
                <a:gd name="T8" fmla="*/ 37 w 37"/>
                <a:gd name="T9" fmla="*/ 21 h 30"/>
              </a:gdLst>
              <a:ahLst/>
              <a:cxnLst>
                <a:cxn ang="0">
                  <a:pos x="T0" y="T1"/>
                </a:cxn>
                <a:cxn ang="0">
                  <a:pos x="T2" y="T3"/>
                </a:cxn>
                <a:cxn ang="0">
                  <a:pos x="T4" y="T5"/>
                </a:cxn>
                <a:cxn ang="0">
                  <a:pos x="T6" y="T7"/>
                </a:cxn>
                <a:cxn ang="0">
                  <a:pos x="T8" y="T9"/>
                </a:cxn>
              </a:cxnLst>
              <a:rect l="0" t="0" r="r" b="b"/>
              <a:pathLst>
                <a:path w="37" h="30">
                  <a:moveTo>
                    <a:pt x="37" y="21"/>
                  </a:moveTo>
                  <a:lnTo>
                    <a:pt x="6" y="0"/>
                  </a:lnTo>
                  <a:lnTo>
                    <a:pt x="0" y="9"/>
                  </a:lnTo>
                  <a:lnTo>
                    <a:pt x="31" y="30"/>
                  </a:lnTo>
                  <a:lnTo>
                    <a:pt x="37" y="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60" name="Group 59"/>
          <p:cNvGrpSpPr/>
          <p:nvPr/>
        </p:nvGrpSpPr>
        <p:grpSpPr>
          <a:xfrm>
            <a:off x="9295806" y="4681352"/>
            <a:ext cx="930350" cy="931532"/>
            <a:chOff x="9012716" y="2112885"/>
            <a:chExt cx="1099940" cy="1101339"/>
          </a:xfrm>
        </p:grpSpPr>
        <p:sp>
          <p:nvSpPr>
            <p:cNvPr id="95" name="Freeform 96"/>
            <p:cNvSpPr>
              <a:spLocks/>
            </p:cNvSpPr>
            <p:nvPr/>
          </p:nvSpPr>
          <p:spPr bwMode="auto">
            <a:xfrm>
              <a:off x="9352321" y="2112885"/>
              <a:ext cx="760335" cy="874958"/>
            </a:xfrm>
            <a:custGeom>
              <a:avLst/>
              <a:gdLst>
                <a:gd name="T0" fmla="*/ 819 w 819"/>
                <a:gd name="T1" fmla="*/ 761 h 947"/>
                <a:gd name="T2" fmla="*/ 540 w 819"/>
                <a:gd name="T3" fmla="*/ 856 h 947"/>
                <a:gd name="T4" fmla="*/ 292 w 819"/>
                <a:gd name="T5" fmla="*/ 941 h 947"/>
                <a:gd name="T6" fmla="*/ 250 w 819"/>
                <a:gd name="T7" fmla="*/ 920 h 947"/>
                <a:gd name="T8" fmla="*/ 0 w 819"/>
                <a:gd name="T9" fmla="*/ 191 h 947"/>
                <a:gd name="T10" fmla="*/ 558 w 819"/>
                <a:gd name="T11" fmla="*/ 0 h 947"/>
                <a:gd name="T12" fmla="*/ 688 w 819"/>
                <a:gd name="T13" fmla="*/ 380 h 947"/>
                <a:gd name="T14" fmla="*/ 819 w 819"/>
                <a:gd name="T15" fmla="*/ 761 h 9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9" h="947">
                  <a:moveTo>
                    <a:pt x="819" y="761"/>
                  </a:moveTo>
                  <a:cubicBezTo>
                    <a:pt x="540" y="856"/>
                    <a:pt x="540" y="856"/>
                    <a:pt x="540" y="856"/>
                  </a:cubicBezTo>
                  <a:cubicBezTo>
                    <a:pt x="292" y="941"/>
                    <a:pt x="292" y="941"/>
                    <a:pt x="292" y="941"/>
                  </a:cubicBezTo>
                  <a:cubicBezTo>
                    <a:pt x="275" y="947"/>
                    <a:pt x="256" y="938"/>
                    <a:pt x="250" y="920"/>
                  </a:cubicBezTo>
                  <a:cubicBezTo>
                    <a:pt x="0" y="191"/>
                    <a:pt x="0" y="191"/>
                    <a:pt x="0" y="191"/>
                  </a:cubicBezTo>
                  <a:cubicBezTo>
                    <a:pt x="558" y="0"/>
                    <a:pt x="558" y="0"/>
                    <a:pt x="558" y="0"/>
                  </a:cubicBezTo>
                  <a:cubicBezTo>
                    <a:pt x="688" y="380"/>
                    <a:pt x="688" y="380"/>
                    <a:pt x="688" y="380"/>
                  </a:cubicBezTo>
                  <a:cubicBezTo>
                    <a:pt x="819" y="761"/>
                    <a:pt x="819" y="761"/>
                    <a:pt x="819" y="7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6" name="Freeform 97"/>
            <p:cNvSpPr>
              <a:spLocks/>
            </p:cNvSpPr>
            <p:nvPr/>
          </p:nvSpPr>
          <p:spPr bwMode="auto">
            <a:xfrm>
              <a:off x="9575836" y="2984021"/>
              <a:ext cx="215874" cy="184353"/>
            </a:xfrm>
            <a:custGeom>
              <a:avLst/>
              <a:gdLst>
                <a:gd name="T0" fmla="*/ 163 w 232"/>
                <a:gd name="T1" fmla="*/ 188 h 199"/>
                <a:gd name="T2" fmla="*/ 112 w 232"/>
                <a:gd name="T3" fmla="*/ 192 h 199"/>
                <a:gd name="T4" fmla="*/ 0 w 232"/>
                <a:gd name="T5" fmla="*/ 145 h 199"/>
                <a:gd name="T6" fmla="*/ 0 w 232"/>
                <a:gd name="T7" fmla="*/ 0 h 199"/>
                <a:gd name="T8" fmla="*/ 232 w 232"/>
                <a:gd name="T9" fmla="*/ 0 h 199"/>
                <a:gd name="T10" fmla="*/ 232 w 232"/>
                <a:gd name="T11" fmla="*/ 160 h 199"/>
                <a:gd name="T12" fmla="*/ 163 w 232"/>
                <a:gd name="T13" fmla="*/ 188 h 199"/>
              </a:gdLst>
              <a:ahLst/>
              <a:cxnLst>
                <a:cxn ang="0">
                  <a:pos x="T0" y="T1"/>
                </a:cxn>
                <a:cxn ang="0">
                  <a:pos x="T2" y="T3"/>
                </a:cxn>
                <a:cxn ang="0">
                  <a:pos x="T4" y="T5"/>
                </a:cxn>
                <a:cxn ang="0">
                  <a:pos x="T6" y="T7"/>
                </a:cxn>
                <a:cxn ang="0">
                  <a:pos x="T8" y="T9"/>
                </a:cxn>
                <a:cxn ang="0">
                  <a:pos x="T10" y="T11"/>
                </a:cxn>
                <a:cxn ang="0">
                  <a:pos x="T12" y="T13"/>
                </a:cxn>
              </a:cxnLst>
              <a:rect l="0" t="0" r="r" b="b"/>
              <a:pathLst>
                <a:path w="232" h="199">
                  <a:moveTo>
                    <a:pt x="163" y="188"/>
                  </a:moveTo>
                  <a:cubicBezTo>
                    <a:pt x="112" y="192"/>
                    <a:pt x="112" y="192"/>
                    <a:pt x="112" y="192"/>
                  </a:cubicBezTo>
                  <a:cubicBezTo>
                    <a:pt x="39" y="199"/>
                    <a:pt x="2" y="149"/>
                    <a:pt x="0" y="145"/>
                  </a:cubicBezTo>
                  <a:cubicBezTo>
                    <a:pt x="0" y="0"/>
                    <a:pt x="0" y="0"/>
                    <a:pt x="0" y="0"/>
                  </a:cubicBezTo>
                  <a:cubicBezTo>
                    <a:pt x="232" y="0"/>
                    <a:pt x="232" y="0"/>
                    <a:pt x="232" y="0"/>
                  </a:cubicBezTo>
                  <a:cubicBezTo>
                    <a:pt x="232" y="160"/>
                    <a:pt x="232" y="160"/>
                    <a:pt x="232" y="160"/>
                  </a:cubicBezTo>
                  <a:cubicBezTo>
                    <a:pt x="163" y="188"/>
                    <a:pt x="163" y="188"/>
                    <a:pt x="163" y="188"/>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8" name="Rectangle 98"/>
            <p:cNvSpPr>
              <a:spLocks noChangeArrowheads="1"/>
            </p:cNvSpPr>
            <p:nvPr/>
          </p:nvSpPr>
          <p:spPr bwMode="auto">
            <a:xfrm>
              <a:off x="9755413" y="2699373"/>
              <a:ext cx="34387" cy="155698"/>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9" name="Rectangle 99"/>
            <p:cNvSpPr>
              <a:spLocks noChangeArrowheads="1"/>
            </p:cNvSpPr>
            <p:nvPr/>
          </p:nvSpPr>
          <p:spPr bwMode="auto">
            <a:xfrm>
              <a:off x="9755413" y="2699373"/>
              <a:ext cx="34387" cy="15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0" name="Freeform 100"/>
            <p:cNvSpPr>
              <a:spLocks noEditPoints="1"/>
            </p:cNvSpPr>
            <p:nvPr/>
          </p:nvSpPr>
          <p:spPr bwMode="auto">
            <a:xfrm>
              <a:off x="9454526" y="2153959"/>
              <a:ext cx="582669" cy="744096"/>
            </a:xfrm>
            <a:custGeom>
              <a:avLst/>
              <a:gdLst>
                <a:gd name="T0" fmla="*/ 627 w 627"/>
                <a:gd name="T1" fmla="*/ 745 h 806"/>
                <a:gd name="T2" fmla="*/ 606 w 627"/>
                <a:gd name="T3" fmla="*/ 752 h 806"/>
                <a:gd name="T4" fmla="*/ 606 w 627"/>
                <a:gd name="T5" fmla="*/ 793 h 806"/>
                <a:gd name="T6" fmla="*/ 486 w 627"/>
                <a:gd name="T7" fmla="*/ 793 h 806"/>
                <a:gd name="T8" fmla="*/ 448 w 627"/>
                <a:gd name="T9" fmla="*/ 806 h 806"/>
                <a:gd name="T10" fmla="*/ 597 w 627"/>
                <a:gd name="T11" fmla="*/ 806 h 806"/>
                <a:gd name="T12" fmla="*/ 627 w 627"/>
                <a:gd name="T13" fmla="*/ 776 h 806"/>
                <a:gd name="T14" fmla="*/ 627 w 627"/>
                <a:gd name="T15" fmla="*/ 745 h 806"/>
                <a:gd name="T16" fmla="*/ 0 w 627"/>
                <a:gd name="T17" fmla="*/ 468 h 806"/>
                <a:gd name="T18" fmla="*/ 0 w 627"/>
                <a:gd name="T19" fmla="*/ 770 h 806"/>
                <a:gd name="T20" fmla="*/ 36 w 627"/>
                <a:gd name="T21" fmla="*/ 806 h 806"/>
                <a:gd name="T22" fmla="*/ 116 w 627"/>
                <a:gd name="T23" fmla="*/ 806 h 806"/>
                <a:gd name="T24" fmla="*/ 111 w 627"/>
                <a:gd name="T25" fmla="*/ 793 h 806"/>
                <a:gd name="T26" fmla="*/ 50 w 627"/>
                <a:gd name="T27" fmla="*/ 793 h 806"/>
                <a:gd name="T28" fmla="*/ 17 w 627"/>
                <a:gd name="T29" fmla="*/ 760 h 806"/>
                <a:gd name="T30" fmla="*/ 17 w 627"/>
                <a:gd name="T31" fmla="*/ 517 h 806"/>
                <a:gd name="T32" fmla="*/ 0 w 627"/>
                <a:gd name="T33" fmla="*/ 468 h 806"/>
                <a:gd name="T34" fmla="*/ 606 w 627"/>
                <a:gd name="T35" fmla="*/ 0 h 806"/>
                <a:gd name="T36" fmla="*/ 606 w 627"/>
                <a:gd name="T37" fmla="*/ 391 h 806"/>
                <a:gd name="T38" fmla="*/ 606 w 627"/>
                <a:gd name="T39" fmla="*/ 417 h 806"/>
                <a:gd name="T40" fmla="*/ 627 w 627"/>
                <a:gd name="T41" fmla="*/ 479 h 806"/>
                <a:gd name="T42" fmla="*/ 627 w 627"/>
                <a:gd name="T43" fmla="*/ 26 h 806"/>
                <a:gd name="T44" fmla="*/ 606 w 627"/>
                <a:gd name="T45"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7" h="806">
                  <a:moveTo>
                    <a:pt x="627" y="745"/>
                  </a:moveTo>
                  <a:cubicBezTo>
                    <a:pt x="606" y="752"/>
                    <a:pt x="606" y="752"/>
                    <a:pt x="606" y="752"/>
                  </a:cubicBezTo>
                  <a:cubicBezTo>
                    <a:pt x="606" y="793"/>
                    <a:pt x="606" y="793"/>
                    <a:pt x="606" y="793"/>
                  </a:cubicBezTo>
                  <a:cubicBezTo>
                    <a:pt x="486" y="793"/>
                    <a:pt x="486" y="793"/>
                    <a:pt x="486" y="793"/>
                  </a:cubicBezTo>
                  <a:cubicBezTo>
                    <a:pt x="448" y="806"/>
                    <a:pt x="448" y="806"/>
                    <a:pt x="448" y="806"/>
                  </a:cubicBezTo>
                  <a:cubicBezTo>
                    <a:pt x="597" y="806"/>
                    <a:pt x="597" y="806"/>
                    <a:pt x="597" y="806"/>
                  </a:cubicBezTo>
                  <a:cubicBezTo>
                    <a:pt x="613" y="806"/>
                    <a:pt x="627" y="793"/>
                    <a:pt x="627" y="776"/>
                  </a:cubicBezTo>
                  <a:cubicBezTo>
                    <a:pt x="627" y="745"/>
                    <a:pt x="627" y="745"/>
                    <a:pt x="627" y="745"/>
                  </a:cubicBezTo>
                  <a:moveTo>
                    <a:pt x="0" y="468"/>
                  </a:moveTo>
                  <a:cubicBezTo>
                    <a:pt x="0" y="770"/>
                    <a:pt x="0" y="770"/>
                    <a:pt x="0" y="770"/>
                  </a:cubicBezTo>
                  <a:cubicBezTo>
                    <a:pt x="0" y="790"/>
                    <a:pt x="16" y="806"/>
                    <a:pt x="36" y="806"/>
                  </a:cubicBezTo>
                  <a:cubicBezTo>
                    <a:pt x="116" y="806"/>
                    <a:pt x="116" y="806"/>
                    <a:pt x="116" y="806"/>
                  </a:cubicBezTo>
                  <a:cubicBezTo>
                    <a:pt x="111" y="793"/>
                    <a:pt x="111" y="793"/>
                    <a:pt x="111" y="793"/>
                  </a:cubicBezTo>
                  <a:cubicBezTo>
                    <a:pt x="50" y="793"/>
                    <a:pt x="50" y="793"/>
                    <a:pt x="50" y="793"/>
                  </a:cubicBezTo>
                  <a:cubicBezTo>
                    <a:pt x="32" y="793"/>
                    <a:pt x="17" y="778"/>
                    <a:pt x="17" y="760"/>
                  </a:cubicBezTo>
                  <a:cubicBezTo>
                    <a:pt x="17" y="517"/>
                    <a:pt x="17" y="517"/>
                    <a:pt x="17" y="517"/>
                  </a:cubicBezTo>
                  <a:cubicBezTo>
                    <a:pt x="0" y="468"/>
                    <a:pt x="0" y="468"/>
                    <a:pt x="0" y="468"/>
                  </a:cubicBezTo>
                  <a:moveTo>
                    <a:pt x="606" y="0"/>
                  </a:moveTo>
                  <a:cubicBezTo>
                    <a:pt x="606" y="391"/>
                    <a:pt x="606" y="391"/>
                    <a:pt x="606" y="391"/>
                  </a:cubicBezTo>
                  <a:cubicBezTo>
                    <a:pt x="606" y="417"/>
                    <a:pt x="606" y="417"/>
                    <a:pt x="606" y="417"/>
                  </a:cubicBezTo>
                  <a:cubicBezTo>
                    <a:pt x="627" y="479"/>
                    <a:pt x="627" y="479"/>
                    <a:pt x="627" y="479"/>
                  </a:cubicBezTo>
                  <a:cubicBezTo>
                    <a:pt x="627" y="26"/>
                    <a:pt x="627" y="26"/>
                    <a:pt x="627" y="26"/>
                  </a:cubicBezTo>
                  <a:cubicBezTo>
                    <a:pt x="627" y="13"/>
                    <a:pt x="618" y="3"/>
                    <a:pt x="606" y="0"/>
                  </a:cubicBezTo>
                </a:path>
              </a:pathLst>
            </a:custGeom>
            <a:solidFill>
              <a:srgbClr val="E5E5E5"/>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1" name="Freeform 101"/>
            <p:cNvSpPr>
              <a:spLocks noEditPoints="1"/>
            </p:cNvSpPr>
            <p:nvPr/>
          </p:nvSpPr>
          <p:spPr bwMode="auto">
            <a:xfrm>
              <a:off x="9454526" y="2270492"/>
              <a:ext cx="582669" cy="627563"/>
            </a:xfrm>
            <a:custGeom>
              <a:avLst/>
              <a:gdLst>
                <a:gd name="T0" fmla="*/ 263 w 610"/>
                <a:gd name="T1" fmla="*/ 645 h 657"/>
                <a:gd name="T2" fmla="*/ 108 w 610"/>
                <a:gd name="T3" fmla="*/ 645 h 657"/>
                <a:gd name="T4" fmla="*/ 113 w 610"/>
                <a:gd name="T5" fmla="*/ 657 h 657"/>
                <a:gd name="T6" fmla="*/ 263 w 610"/>
                <a:gd name="T7" fmla="*/ 657 h 657"/>
                <a:gd name="T8" fmla="*/ 263 w 610"/>
                <a:gd name="T9" fmla="*/ 645 h 657"/>
                <a:gd name="T10" fmla="*/ 472 w 610"/>
                <a:gd name="T11" fmla="*/ 645 h 657"/>
                <a:gd name="T12" fmla="*/ 353 w 610"/>
                <a:gd name="T13" fmla="*/ 645 h 657"/>
                <a:gd name="T14" fmla="*/ 353 w 610"/>
                <a:gd name="T15" fmla="*/ 657 h 657"/>
                <a:gd name="T16" fmla="*/ 436 w 610"/>
                <a:gd name="T17" fmla="*/ 657 h 657"/>
                <a:gd name="T18" fmla="*/ 472 w 610"/>
                <a:gd name="T19" fmla="*/ 645 h 657"/>
                <a:gd name="T20" fmla="*/ 589 w 610"/>
                <a:gd name="T21" fmla="*/ 281 h 657"/>
                <a:gd name="T22" fmla="*/ 589 w 610"/>
                <a:gd name="T23" fmla="*/ 605 h 657"/>
                <a:gd name="T24" fmla="*/ 610 w 610"/>
                <a:gd name="T25" fmla="*/ 598 h 657"/>
                <a:gd name="T26" fmla="*/ 610 w 610"/>
                <a:gd name="T27" fmla="*/ 341 h 657"/>
                <a:gd name="T28" fmla="*/ 589 w 610"/>
                <a:gd name="T29" fmla="*/ 281 h 657"/>
                <a:gd name="T30" fmla="*/ 17 w 610"/>
                <a:gd name="T31" fmla="*/ 0 h 657"/>
                <a:gd name="T32" fmla="*/ 0 w 610"/>
                <a:gd name="T33" fmla="*/ 16 h 657"/>
                <a:gd name="T34" fmla="*/ 0 w 610"/>
                <a:gd name="T35" fmla="*/ 330 h 657"/>
                <a:gd name="T36" fmla="*/ 17 w 610"/>
                <a:gd name="T37" fmla="*/ 378 h 657"/>
                <a:gd name="T38" fmla="*/ 17 w 610"/>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 h="657">
                  <a:moveTo>
                    <a:pt x="263" y="645"/>
                  </a:moveTo>
                  <a:lnTo>
                    <a:pt x="108" y="645"/>
                  </a:lnTo>
                  <a:lnTo>
                    <a:pt x="113" y="657"/>
                  </a:lnTo>
                  <a:lnTo>
                    <a:pt x="263" y="657"/>
                  </a:lnTo>
                  <a:lnTo>
                    <a:pt x="263" y="645"/>
                  </a:lnTo>
                  <a:close/>
                  <a:moveTo>
                    <a:pt x="472" y="645"/>
                  </a:moveTo>
                  <a:lnTo>
                    <a:pt x="353" y="645"/>
                  </a:lnTo>
                  <a:lnTo>
                    <a:pt x="353" y="657"/>
                  </a:lnTo>
                  <a:lnTo>
                    <a:pt x="436" y="657"/>
                  </a:lnTo>
                  <a:lnTo>
                    <a:pt x="472" y="645"/>
                  </a:lnTo>
                  <a:close/>
                  <a:moveTo>
                    <a:pt x="589" y="281"/>
                  </a:moveTo>
                  <a:lnTo>
                    <a:pt x="589" y="605"/>
                  </a:lnTo>
                  <a:lnTo>
                    <a:pt x="610" y="598"/>
                  </a:lnTo>
                  <a:lnTo>
                    <a:pt x="610" y="341"/>
                  </a:lnTo>
                  <a:lnTo>
                    <a:pt x="589" y="281"/>
                  </a:lnTo>
                  <a:close/>
                  <a:moveTo>
                    <a:pt x="17" y="0"/>
                  </a:moveTo>
                  <a:lnTo>
                    <a:pt x="0" y="16"/>
                  </a:lnTo>
                  <a:lnTo>
                    <a:pt x="0" y="330"/>
                  </a:lnTo>
                  <a:lnTo>
                    <a:pt x="17" y="378"/>
                  </a:lnTo>
                  <a:lnTo>
                    <a:pt x="17"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2" name="Freeform 102"/>
            <p:cNvSpPr>
              <a:spLocks noEditPoints="1"/>
            </p:cNvSpPr>
            <p:nvPr/>
          </p:nvSpPr>
          <p:spPr bwMode="auto">
            <a:xfrm>
              <a:off x="9454526" y="2270492"/>
              <a:ext cx="582669" cy="627563"/>
            </a:xfrm>
            <a:custGeom>
              <a:avLst/>
              <a:gdLst>
                <a:gd name="T0" fmla="*/ 263 w 610"/>
                <a:gd name="T1" fmla="*/ 645 h 657"/>
                <a:gd name="T2" fmla="*/ 108 w 610"/>
                <a:gd name="T3" fmla="*/ 645 h 657"/>
                <a:gd name="T4" fmla="*/ 113 w 610"/>
                <a:gd name="T5" fmla="*/ 657 h 657"/>
                <a:gd name="T6" fmla="*/ 263 w 610"/>
                <a:gd name="T7" fmla="*/ 657 h 657"/>
                <a:gd name="T8" fmla="*/ 263 w 610"/>
                <a:gd name="T9" fmla="*/ 645 h 657"/>
                <a:gd name="T10" fmla="*/ 472 w 610"/>
                <a:gd name="T11" fmla="*/ 645 h 657"/>
                <a:gd name="T12" fmla="*/ 353 w 610"/>
                <a:gd name="T13" fmla="*/ 645 h 657"/>
                <a:gd name="T14" fmla="*/ 353 w 610"/>
                <a:gd name="T15" fmla="*/ 657 h 657"/>
                <a:gd name="T16" fmla="*/ 436 w 610"/>
                <a:gd name="T17" fmla="*/ 657 h 657"/>
                <a:gd name="T18" fmla="*/ 472 w 610"/>
                <a:gd name="T19" fmla="*/ 645 h 657"/>
                <a:gd name="T20" fmla="*/ 589 w 610"/>
                <a:gd name="T21" fmla="*/ 281 h 657"/>
                <a:gd name="T22" fmla="*/ 589 w 610"/>
                <a:gd name="T23" fmla="*/ 605 h 657"/>
                <a:gd name="T24" fmla="*/ 610 w 610"/>
                <a:gd name="T25" fmla="*/ 598 h 657"/>
                <a:gd name="T26" fmla="*/ 610 w 610"/>
                <a:gd name="T27" fmla="*/ 341 h 657"/>
                <a:gd name="T28" fmla="*/ 589 w 610"/>
                <a:gd name="T29" fmla="*/ 281 h 657"/>
                <a:gd name="T30" fmla="*/ 17 w 610"/>
                <a:gd name="T31" fmla="*/ 0 h 657"/>
                <a:gd name="T32" fmla="*/ 0 w 610"/>
                <a:gd name="T33" fmla="*/ 16 h 657"/>
                <a:gd name="T34" fmla="*/ 0 w 610"/>
                <a:gd name="T35" fmla="*/ 330 h 657"/>
                <a:gd name="T36" fmla="*/ 17 w 610"/>
                <a:gd name="T37" fmla="*/ 378 h 657"/>
                <a:gd name="T38" fmla="*/ 17 w 610"/>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 h="657">
                  <a:moveTo>
                    <a:pt x="263" y="645"/>
                  </a:moveTo>
                  <a:lnTo>
                    <a:pt x="108" y="645"/>
                  </a:lnTo>
                  <a:lnTo>
                    <a:pt x="113" y="657"/>
                  </a:lnTo>
                  <a:lnTo>
                    <a:pt x="263" y="657"/>
                  </a:lnTo>
                  <a:lnTo>
                    <a:pt x="263" y="645"/>
                  </a:lnTo>
                  <a:moveTo>
                    <a:pt x="472" y="645"/>
                  </a:moveTo>
                  <a:lnTo>
                    <a:pt x="353" y="645"/>
                  </a:lnTo>
                  <a:lnTo>
                    <a:pt x="353" y="657"/>
                  </a:lnTo>
                  <a:lnTo>
                    <a:pt x="436" y="657"/>
                  </a:lnTo>
                  <a:lnTo>
                    <a:pt x="472" y="645"/>
                  </a:lnTo>
                  <a:moveTo>
                    <a:pt x="589" y="281"/>
                  </a:moveTo>
                  <a:lnTo>
                    <a:pt x="589" y="605"/>
                  </a:lnTo>
                  <a:lnTo>
                    <a:pt x="610" y="598"/>
                  </a:lnTo>
                  <a:lnTo>
                    <a:pt x="610" y="341"/>
                  </a:lnTo>
                  <a:lnTo>
                    <a:pt x="589" y="281"/>
                  </a:lnTo>
                  <a:moveTo>
                    <a:pt x="17" y="0"/>
                  </a:moveTo>
                  <a:lnTo>
                    <a:pt x="0" y="16"/>
                  </a:lnTo>
                  <a:lnTo>
                    <a:pt x="0" y="330"/>
                  </a:lnTo>
                  <a:lnTo>
                    <a:pt x="17" y="378"/>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3" name="Freeform 103"/>
            <p:cNvSpPr>
              <a:spLocks/>
            </p:cNvSpPr>
            <p:nvPr/>
          </p:nvSpPr>
          <p:spPr bwMode="auto">
            <a:xfrm>
              <a:off x="9470765" y="2143451"/>
              <a:ext cx="546371" cy="743141"/>
            </a:xfrm>
            <a:custGeom>
              <a:avLst/>
              <a:gdLst>
                <a:gd name="T0" fmla="*/ 589 w 589"/>
                <a:gd name="T1" fmla="*/ 804 h 804"/>
                <a:gd name="T2" fmla="*/ 294 w 589"/>
                <a:gd name="T3" fmla="*/ 804 h 804"/>
                <a:gd name="T4" fmla="*/ 33 w 589"/>
                <a:gd name="T5" fmla="*/ 804 h 804"/>
                <a:gd name="T6" fmla="*/ 0 w 589"/>
                <a:gd name="T7" fmla="*/ 771 h 804"/>
                <a:gd name="T8" fmla="*/ 0 w 589"/>
                <a:gd name="T9" fmla="*/ 134 h 804"/>
                <a:gd name="T10" fmla="*/ 127 w 589"/>
                <a:gd name="T11" fmla="*/ 0 h 804"/>
                <a:gd name="T12" fmla="*/ 589 w 589"/>
                <a:gd name="T13" fmla="*/ 0 h 804"/>
                <a:gd name="T14" fmla="*/ 589 w 589"/>
                <a:gd name="T15" fmla="*/ 402 h 804"/>
                <a:gd name="T16" fmla="*/ 589 w 589"/>
                <a:gd name="T17" fmla="*/ 804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 h="804">
                  <a:moveTo>
                    <a:pt x="589" y="804"/>
                  </a:moveTo>
                  <a:cubicBezTo>
                    <a:pt x="294" y="804"/>
                    <a:pt x="294" y="804"/>
                    <a:pt x="294" y="804"/>
                  </a:cubicBezTo>
                  <a:cubicBezTo>
                    <a:pt x="33" y="804"/>
                    <a:pt x="33" y="804"/>
                    <a:pt x="33" y="804"/>
                  </a:cubicBezTo>
                  <a:cubicBezTo>
                    <a:pt x="15" y="804"/>
                    <a:pt x="0" y="789"/>
                    <a:pt x="0" y="771"/>
                  </a:cubicBezTo>
                  <a:cubicBezTo>
                    <a:pt x="0" y="134"/>
                    <a:pt x="0" y="134"/>
                    <a:pt x="0" y="134"/>
                  </a:cubicBezTo>
                  <a:cubicBezTo>
                    <a:pt x="127" y="0"/>
                    <a:pt x="127" y="0"/>
                    <a:pt x="127" y="0"/>
                  </a:cubicBezTo>
                  <a:cubicBezTo>
                    <a:pt x="589" y="0"/>
                    <a:pt x="589" y="0"/>
                    <a:pt x="589" y="0"/>
                  </a:cubicBezTo>
                  <a:cubicBezTo>
                    <a:pt x="589" y="402"/>
                    <a:pt x="589" y="402"/>
                    <a:pt x="589" y="402"/>
                  </a:cubicBezTo>
                  <a:cubicBezTo>
                    <a:pt x="589" y="804"/>
                    <a:pt x="589" y="804"/>
                    <a:pt x="589" y="80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3" name="Freeform 104"/>
            <p:cNvSpPr>
              <a:spLocks/>
            </p:cNvSpPr>
            <p:nvPr/>
          </p:nvSpPr>
          <p:spPr bwMode="auto">
            <a:xfrm>
              <a:off x="9470765" y="2143451"/>
              <a:ext cx="117490" cy="124176"/>
            </a:xfrm>
            <a:custGeom>
              <a:avLst/>
              <a:gdLst>
                <a:gd name="T0" fmla="*/ 123 w 123"/>
                <a:gd name="T1" fmla="*/ 0 h 130"/>
                <a:gd name="T2" fmla="*/ 123 w 123"/>
                <a:gd name="T3" fmla="*/ 130 h 130"/>
                <a:gd name="T4" fmla="*/ 0 w 123"/>
                <a:gd name="T5" fmla="*/ 130 h 130"/>
                <a:gd name="T6" fmla="*/ 123 w 123"/>
                <a:gd name="T7" fmla="*/ 0 h 130"/>
              </a:gdLst>
              <a:ahLst/>
              <a:cxnLst>
                <a:cxn ang="0">
                  <a:pos x="T0" y="T1"/>
                </a:cxn>
                <a:cxn ang="0">
                  <a:pos x="T2" y="T3"/>
                </a:cxn>
                <a:cxn ang="0">
                  <a:pos x="T4" y="T5"/>
                </a:cxn>
                <a:cxn ang="0">
                  <a:pos x="T6" y="T7"/>
                </a:cxn>
              </a:cxnLst>
              <a:rect l="0" t="0" r="r" b="b"/>
              <a:pathLst>
                <a:path w="123" h="130">
                  <a:moveTo>
                    <a:pt x="123" y="0"/>
                  </a:moveTo>
                  <a:lnTo>
                    <a:pt x="123" y="130"/>
                  </a:lnTo>
                  <a:lnTo>
                    <a:pt x="0" y="130"/>
                  </a:lnTo>
                  <a:lnTo>
                    <a:pt x="123"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4" name="Freeform 105"/>
            <p:cNvSpPr>
              <a:spLocks/>
            </p:cNvSpPr>
            <p:nvPr/>
          </p:nvSpPr>
          <p:spPr bwMode="auto">
            <a:xfrm>
              <a:off x="10017137" y="2143451"/>
              <a:ext cx="20060" cy="743141"/>
            </a:xfrm>
            <a:custGeom>
              <a:avLst/>
              <a:gdLst>
                <a:gd name="T0" fmla="*/ 0 w 21"/>
                <a:gd name="T1" fmla="*/ 804 h 804"/>
                <a:gd name="T2" fmla="*/ 0 w 21"/>
                <a:gd name="T3" fmla="*/ 804 h 804"/>
                <a:gd name="T4" fmla="*/ 0 w 21"/>
                <a:gd name="T5" fmla="*/ 0 h 804"/>
                <a:gd name="T6" fmla="*/ 0 w 21"/>
                <a:gd name="T7" fmla="*/ 0 h 804"/>
                <a:gd name="T8" fmla="*/ 21 w 21"/>
                <a:gd name="T9" fmla="*/ 21 h 804"/>
                <a:gd name="T10" fmla="*/ 21 w 21"/>
                <a:gd name="T11" fmla="*/ 783 h 804"/>
                <a:gd name="T12" fmla="*/ 0 w 21"/>
                <a:gd name="T13" fmla="*/ 804 h 804"/>
              </a:gdLst>
              <a:ahLst/>
              <a:cxnLst>
                <a:cxn ang="0">
                  <a:pos x="T0" y="T1"/>
                </a:cxn>
                <a:cxn ang="0">
                  <a:pos x="T2" y="T3"/>
                </a:cxn>
                <a:cxn ang="0">
                  <a:pos x="T4" y="T5"/>
                </a:cxn>
                <a:cxn ang="0">
                  <a:pos x="T6" y="T7"/>
                </a:cxn>
                <a:cxn ang="0">
                  <a:pos x="T8" y="T9"/>
                </a:cxn>
                <a:cxn ang="0">
                  <a:pos x="T10" y="T11"/>
                </a:cxn>
                <a:cxn ang="0">
                  <a:pos x="T12" y="T13"/>
                </a:cxn>
              </a:cxnLst>
              <a:rect l="0" t="0" r="r" b="b"/>
              <a:pathLst>
                <a:path w="21" h="804">
                  <a:moveTo>
                    <a:pt x="0" y="804"/>
                  </a:moveTo>
                  <a:cubicBezTo>
                    <a:pt x="0" y="804"/>
                    <a:pt x="0" y="804"/>
                    <a:pt x="0" y="804"/>
                  </a:cubicBezTo>
                  <a:cubicBezTo>
                    <a:pt x="0" y="0"/>
                    <a:pt x="0" y="0"/>
                    <a:pt x="0" y="0"/>
                  </a:cubicBezTo>
                  <a:cubicBezTo>
                    <a:pt x="0" y="0"/>
                    <a:pt x="0" y="0"/>
                    <a:pt x="0" y="0"/>
                  </a:cubicBezTo>
                  <a:cubicBezTo>
                    <a:pt x="12" y="0"/>
                    <a:pt x="21" y="9"/>
                    <a:pt x="21" y="21"/>
                  </a:cubicBezTo>
                  <a:cubicBezTo>
                    <a:pt x="21" y="783"/>
                    <a:pt x="21" y="783"/>
                    <a:pt x="21" y="783"/>
                  </a:cubicBezTo>
                  <a:cubicBezTo>
                    <a:pt x="21" y="795"/>
                    <a:pt x="12" y="804"/>
                    <a:pt x="0" y="804"/>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5" name="Freeform 106"/>
            <p:cNvSpPr>
              <a:spLocks/>
            </p:cNvSpPr>
            <p:nvPr/>
          </p:nvSpPr>
          <p:spPr bwMode="auto">
            <a:xfrm>
              <a:off x="9489869" y="2363147"/>
              <a:ext cx="492880" cy="266500"/>
            </a:xfrm>
            <a:custGeom>
              <a:avLst/>
              <a:gdLst>
                <a:gd name="T0" fmla="*/ 0 w 516"/>
                <a:gd name="T1" fmla="*/ 0 h 279"/>
                <a:gd name="T2" fmla="*/ 0 w 516"/>
                <a:gd name="T3" fmla="*/ 279 h 279"/>
                <a:gd name="T4" fmla="*/ 516 w 516"/>
                <a:gd name="T5" fmla="*/ 279 h 279"/>
                <a:gd name="T6" fmla="*/ 516 w 516"/>
                <a:gd name="T7" fmla="*/ 275 h 279"/>
                <a:gd name="T8" fmla="*/ 4 w 516"/>
                <a:gd name="T9" fmla="*/ 275 h 279"/>
                <a:gd name="T10" fmla="*/ 4 w 516"/>
                <a:gd name="T11" fmla="*/ 0 h 279"/>
                <a:gd name="T12" fmla="*/ 0 w 516"/>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516" h="279">
                  <a:moveTo>
                    <a:pt x="0" y="0"/>
                  </a:moveTo>
                  <a:lnTo>
                    <a:pt x="0" y="279"/>
                  </a:lnTo>
                  <a:lnTo>
                    <a:pt x="516" y="279"/>
                  </a:lnTo>
                  <a:lnTo>
                    <a:pt x="516" y="275"/>
                  </a:lnTo>
                  <a:lnTo>
                    <a:pt x="4" y="275"/>
                  </a:lnTo>
                  <a:lnTo>
                    <a:pt x="4" y="0"/>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6" name="Freeform 107"/>
            <p:cNvSpPr>
              <a:spLocks/>
            </p:cNvSpPr>
            <p:nvPr/>
          </p:nvSpPr>
          <p:spPr bwMode="auto">
            <a:xfrm>
              <a:off x="9489869" y="2363147"/>
              <a:ext cx="492880" cy="266500"/>
            </a:xfrm>
            <a:custGeom>
              <a:avLst/>
              <a:gdLst>
                <a:gd name="T0" fmla="*/ 0 w 516"/>
                <a:gd name="T1" fmla="*/ 0 h 279"/>
                <a:gd name="T2" fmla="*/ 0 w 516"/>
                <a:gd name="T3" fmla="*/ 279 h 279"/>
                <a:gd name="T4" fmla="*/ 516 w 516"/>
                <a:gd name="T5" fmla="*/ 279 h 279"/>
                <a:gd name="T6" fmla="*/ 516 w 516"/>
                <a:gd name="T7" fmla="*/ 275 h 279"/>
                <a:gd name="T8" fmla="*/ 4 w 516"/>
                <a:gd name="T9" fmla="*/ 275 h 279"/>
                <a:gd name="T10" fmla="*/ 4 w 516"/>
                <a:gd name="T11" fmla="*/ 0 h 279"/>
                <a:gd name="T12" fmla="*/ 0 w 516"/>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516" h="279">
                  <a:moveTo>
                    <a:pt x="0" y="0"/>
                  </a:moveTo>
                  <a:lnTo>
                    <a:pt x="0" y="279"/>
                  </a:lnTo>
                  <a:lnTo>
                    <a:pt x="516" y="279"/>
                  </a:lnTo>
                  <a:lnTo>
                    <a:pt x="516" y="275"/>
                  </a:lnTo>
                  <a:lnTo>
                    <a:pt x="4" y="275"/>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0" name="Rectangle 108"/>
            <p:cNvSpPr>
              <a:spLocks noChangeArrowheads="1"/>
            </p:cNvSpPr>
            <p:nvPr/>
          </p:nvSpPr>
          <p:spPr bwMode="auto">
            <a:xfrm>
              <a:off x="9641745" y="2494963"/>
              <a:ext cx="57311" cy="132772"/>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1" name="Rectangle 109"/>
            <p:cNvSpPr>
              <a:spLocks noChangeArrowheads="1"/>
            </p:cNvSpPr>
            <p:nvPr/>
          </p:nvSpPr>
          <p:spPr bwMode="auto">
            <a:xfrm>
              <a:off x="9713385" y="2449113"/>
              <a:ext cx="57311" cy="178621"/>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2" name="Rectangle 110"/>
            <p:cNvSpPr>
              <a:spLocks noChangeArrowheads="1"/>
            </p:cNvSpPr>
            <p:nvPr/>
          </p:nvSpPr>
          <p:spPr bwMode="auto">
            <a:xfrm>
              <a:off x="9713385" y="2449113"/>
              <a:ext cx="57311" cy="178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3" name="Rectangle 111"/>
            <p:cNvSpPr>
              <a:spLocks noChangeArrowheads="1"/>
            </p:cNvSpPr>
            <p:nvPr/>
          </p:nvSpPr>
          <p:spPr bwMode="auto">
            <a:xfrm>
              <a:off x="9785024" y="2404219"/>
              <a:ext cx="56357" cy="223515"/>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4" name="Rectangle 112"/>
            <p:cNvSpPr>
              <a:spLocks noChangeArrowheads="1"/>
            </p:cNvSpPr>
            <p:nvPr/>
          </p:nvSpPr>
          <p:spPr bwMode="auto">
            <a:xfrm>
              <a:off x="9785024" y="2404219"/>
              <a:ext cx="56357" cy="22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5" name="Rectangle 113"/>
            <p:cNvSpPr>
              <a:spLocks noChangeArrowheads="1"/>
            </p:cNvSpPr>
            <p:nvPr/>
          </p:nvSpPr>
          <p:spPr bwMode="auto">
            <a:xfrm>
              <a:off x="9510885" y="2592392"/>
              <a:ext cx="19103" cy="35342"/>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6" name="Rectangle 114"/>
            <p:cNvSpPr>
              <a:spLocks noChangeArrowheads="1"/>
            </p:cNvSpPr>
            <p:nvPr/>
          </p:nvSpPr>
          <p:spPr bwMode="auto">
            <a:xfrm>
              <a:off x="9972243" y="2572333"/>
              <a:ext cx="19103" cy="55400"/>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7" name="Rectangle 115"/>
            <p:cNvSpPr>
              <a:spLocks noChangeArrowheads="1"/>
            </p:cNvSpPr>
            <p:nvPr/>
          </p:nvSpPr>
          <p:spPr bwMode="auto">
            <a:xfrm>
              <a:off x="9939766" y="2572333"/>
              <a:ext cx="19103" cy="55400"/>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8" name="Rectangle 116"/>
            <p:cNvSpPr>
              <a:spLocks noChangeArrowheads="1"/>
            </p:cNvSpPr>
            <p:nvPr/>
          </p:nvSpPr>
          <p:spPr bwMode="auto">
            <a:xfrm>
              <a:off x="9542405" y="2572333"/>
              <a:ext cx="19103" cy="55400"/>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 name="Freeform 179"/>
            <p:cNvSpPr>
              <a:spLocks/>
            </p:cNvSpPr>
            <p:nvPr/>
          </p:nvSpPr>
          <p:spPr bwMode="auto">
            <a:xfrm>
              <a:off x="9705742" y="2797760"/>
              <a:ext cx="85968" cy="416464"/>
            </a:xfrm>
            <a:custGeom>
              <a:avLst/>
              <a:gdLst>
                <a:gd name="T0" fmla="*/ 92 w 92"/>
                <a:gd name="T1" fmla="*/ 0 h 451"/>
                <a:gd name="T2" fmla="*/ 0 w 92"/>
                <a:gd name="T3" fmla="*/ 0 h 451"/>
                <a:gd name="T4" fmla="*/ 0 w 92"/>
                <a:gd name="T5" fmla="*/ 433 h 451"/>
                <a:gd name="T6" fmla="*/ 18 w 92"/>
                <a:gd name="T7" fmla="*/ 451 h 451"/>
                <a:gd name="T8" fmla="*/ 73 w 92"/>
                <a:gd name="T9" fmla="*/ 451 h 451"/>
                <a:gd name="T10" fmla="*/ 92 w 92"/>
                <a:gd name="T11" fmla="*/ 433 h 451"/>
                <a:gd name="T12" fmla="*/ 92 w 92"/>
                <a:gd name="T13" fmla="*/ 0 h 451"/>
              </a:gdLst>
              <a:ahLst/>
              <a:cxnLst>
                <a:cxn ang="0">
                  <a:pos x="T0" y="T1"/>
                </a:cxn>
                <a:cxn ang="0">
                  <a:pos x="T2" y="T3"/>
                </a:cxn>
                <a:cxn ang="0">
                  <a:pos x="T4" y="T5"/>
                </a:cxn>
                <a:cxn ang="0">
                  <a:pos x="T6" y="T7"/>
                </a:cxn>
                <a:cxn ang="0">
                  <a:pos x="T8" y="T9"/>
                </a:cxn>
                <a:cxn ang="0">
                  <a:pos x="T10" y="T11"/>
                </a:cxn>
                <a:cxn ang="0">
                  <a:pos x="T12" y="T13"/>
                </a:cxn>
              </a:cxnLst>
              <a:rect l="0" t="0" r="r" b="b"/>
              <a:pathLst>
                <a:path w="92" h="451">
                  <a:moveTo>
                    <a:pt x="92" y="0"/>
                  </a:moveTo>
                  <a:cubicBezTo>
                    <a:pt x="0" y="0"/>
                    <a:pt x="0" y="0"/>
                    <a:pt x="0" y="0"/>
                  </a:cubicBezTo>
                  <a:cubicBezTo>
                    <a:pt x="0" y="433"/>
                    <a:pt x="0" y="433"/>
                    <a:pt x="0" y="433"/>
                  </a:cubicBezTo>
                  <a:cubicBezTo>
                    <a:pt x="0" y="443"/>
                    <a:pt x="8" y="451"/>
                    <a:pt x="18" y="451"/>
                  </a:cubicBezTo>
                  <a:cubicBezTo>
                    <a:pt x="73" y="451"/>
                    <a:pt x="73" y="451"/>
                    <a:pt x="73" y="451"/>
                  </a:cubicBezTo>
                  <a:cubicBezTo>
                    <a:pt x="84" y="451"/>
                    <a:pt x="92" y="443"/>
                    <a:pt x="92" y="433"/>
                  </a:cubicBezTo>
                  <a:cubicBezTo>
                    <a:pt x="92" y="0"/>
                    <a:pt x="92" y="0"/>
                    <a:pt x="92" y="0"/>
                  </a:cubicBezTo>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 name="Freeform 180"/>
            <p:cNvSpPr>
              <a:spLocks noEditPoints="1"/>
            </p:cNvSpPr>
            <p:nvPr/>
          </p:nvSpPr>
          <p:spPr bwMode="auto">
            <a:xfrm>
              <a:off x="9705742" y="2797760"/>
              <a:ext cx="24835" cy="416464"/>
            </a:xfrm>
            <a:custGeom>
              <a:avLst/>
              <a:gdLst>
                <a:gd name="T0" fmla="*/ 0 w 26"/>
                <a:gd name="T1" fmla="*/ 270 h 451"/>
                <a:gd name="T2" fmla="*/ 0 w 26"/>
                <a:gd name="T3" fmla="*/ 433 h 451"/>
                <a:gd name="T4" fmla="*/ 18 w 26"/>
                <a:gd name="T5" fmla="*/ 451 h 451"/>
                <a:gd name="T6" fmla="*/ 26 w 26"/>
                <a:gd name="T7" fmla="*/ 451 h 451"/>
                <a:gd name="T8" fmla="*/ 26 w 26"/>
                <a:gd name="T9" fmla="*/ 382 h 451"/>
                <a:gd name="T10" fmla="*/ 8 w 26"/>
                <a:gd name="T11" fmla="*/ 356 h 451"/>
                <a:gd name="T12" fmla="*/ 8 w 26"/>
                <a:gd name="T13" fmla="*/ 355 h 451"/>
                <a:gd name="T14" fmla="*/ 8 w 26"/>
                <a:gd name="T15" fmla="*/ 355 h 451"/>
                <a:gd name="T16" fmla="*/ 8 w 26"/>
                <a:gd name="T17" fmla="*/ 355 h 451"/>
                <a:gd name="T18" fmla="*/ 26 w 26"/>
                <a:gd name="T19" fmla="*/ 329 h 451"/>
                <a:gd name="T20" fmla="*/ 26 w 26"/>
                <a:gd name="T21" fmla="*/ 321 h 451"/>
                <a:gd name="T22" fmla="*/ 16 w 26"/>
                <a:gd name="T23" fmla="*/ 298 h 451"/>
                <a:gd name="T24" fmla="*/ 16 w 26"/>
                <a:gd name="T25" fmla="*/ 298 h 451"/>
                <a:gd name="T26" fmla="*/ 16 w 26"/>
                <a:gd name="T27" fmla="*/ 298 h 451"/>
                <a:gd name="T28" fmla="*/ 16 w 26"/>
                <a:gd name="T29" fmla="*/ 298 h 451"/>
                <a:gd name="T30" fmla="*/ 26 w 26"/>
                <a:gd name="T31" fmla="*/ 276 h 451"/>
                <a:gd name="T32" fmla="*/ 26 w 26"/>
                <a:gd name="T33" fmla="*/ 270 h 451"/>
                <a:gd name="T34" fmla="*/ 1 w 26"/>
                <a:gd name="T35" fmla="*/ 270 h 451"/>
                <a:gd name="T36" fmla="*/ 0 w 26"/>
                <a:gd name="T37" fmla="*/ 270 h 451"/>
                <a:gd name="T38" fmla="*/ 26 w 26"/>
                <a:gd name="T39" fmla="*/ 209 h 451"/>
                <a:gd name="T40" fmla="*/ 0 w 26"/>
                <a:gd name="T41" fmla="*/ 209 h 451"/>
                <a:gd name="T42" fmla="*/ 0 w 26"/>
                <a:gd name="T43" fmla="*/ 213 h 451"/>
                <a:gd name="T44" fmla="*/ 1 w 26"/>
                <a:gd name="T45" fmla="*/ 213 h 451"/>
                <a:gd name="T46" fmla="*/ 26 w 26"/>
                <a:gd name="T47" fmla="*/ 213 h 451"/>
                <a:gd name="T48" fmla="*/ 26 w 26"/>
                <a:gd name="T49" fmla="*/ 209 h 451"/>
                <a:gd name="T50" fmla="*/ 26 w 26"/>
                <a:gd name="T51" fmla="*/ 0 h 451"/>
                <a:gd name="T52" fmla="*/ 0 w 26"/>
                <a:gd name="T53" fmla="*/ 0 h 451"/>
                <a:gd name="T54" fmla="*/ 0 w 26"/>
                <a:gd name="T55" fmla="*/ 152 h 451"/>
                <a:gd name="T56" fmla="*/ 26 w 26"/>
                <a:gd name="T57" fmla="*/ 152 h 451"/>
                <a:gd name="T58" fmla="*/ 26 w 26"/>
                <a:gd name="T59"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 h="451">
                  <a:moveTo>
                    <a:pt x="0" y="270"/>
                  </a:moveTo>
                  <a:cubicBezTo>
                    <a:pt x="0" y="433"/>
                    <a:pt x="0" y="433"/>
                    <a:pt x="0" y="433"/>
                  </a:cubicBezTo>
                  <a:cubicBezTo>
                    <a:pt x="0" y="443"/>
                    <a:pt x="8" y="451"/>
                    <a:pt x="18" y="451"/>
                  </a:cubicBezTo>
                  <a:cubicBezTo>
                    <a:pt x="26" y="451"/>
                    <a:pt x="26" y="451"/>
                    <a:pt x="26" y="451"/>
                  </a:cubicBezTo>
                  <a:cubicBezTo>
                    <a:pt x="26" y="382"/>
                    <a:pt x="26" y="382"/>
                    <a:pt x="26" y="382"/>
                  </a:cubicBezTo>
                  <a:cubicBezTo>
                    <a:pt x="16" y="378"/>
                    <a:pt x="8" y="368"/>
                    <a:pt x="8" y="356"/>
                  </a:cubicBezTo>
                  <a:cubicBezTo>
                    <a:pt x="8" y="355"/>
                    <a:pt x="8" y="355"/>
                    <a:pt x="8" y="355"/>
                  </a:cubicBezTo>
                  <a:cubicBezTo>
                    <a:pt x="8" y="355"/>
                    <a:pt x="8" y="355"/>
                    <a:pt x="8" y="355"/>
                  </a:cubicBezTo>
                  <a:cubicBezTo>
                    <a:pt x="8" y="355"/>
                    <a:pt x="8" y="355"/>
                    <a:pt x="8" y="355"/>
                  </a:cubicBezTo>
                  <a:cubicBezTo>
                    <a:pt x="8" y="343"/>
                    <a:pt x="16" y="333"/>
                    <a:pt x="26" y="329"/>
                  </a:cubicBezTo>
                  <a:cubicBezTo>
                    <a:pt x="26" y="321"/>
                    <a:pt x="26" y="321"/>
                    <a:pt x="26" y="321"/>
                  </a:cubicBezTo>
                  <a:cubicBezTo>
                    <a:pt x="20" y="315"/>
                    <a:pt x="16" y="307"/>
                    <a:pt x="16" y="298"/>
                  </a:cubicBezTo>
                  <a:cubicBezTo>
                    <a:pt x="16" y="298"/>
                    <a:pt x="16" y="298"/>
                    <a:pt x="16" y="298"/>
                  </a:cubicBezTo>
                  <a:cubicBezTo>
                    <a:pt x="16" y="298"/>
                    <a:pt x="16" y="298"/>
                    <a:pt x="16" y="298"/>
                  </a:cubicBezTo>
                  <a:cubicBezTo>
                    <a:pt x="16" y="298"/>
                    <a:pt x="16" y="298"/>
                    <a:pt x="16" y="298"/>
                  </a:cubicBezTo>
                  <a:cubicBezTo>
                    <a:pt x="16" y="289"/>
                    <a:pt x="20" y="281"/>
                    <a:pt x="26" y="276"/>
                  </a:cubicBezTo>
                  <a:cubicBezTo>
                    <a:pt x="26" y="270"/>
                    <a:pt x="26" y="270"/>
                    <a:pt x="26" y="270"/>
                  </a:cubicBezTo>
                  <a:cubicBezTo>
                    <a:pt x="1" y="270"/>
                    <a:pt x="1" y="270"/>
                    <a:pt x="1" y="270"/>
                  </a:cubicBezTo>
                  <a:cubicBezTo>
                    <a:pt x="0" y="270"/>
                    <a:pt x="0" y="270"/>
                    <a:pt x="0" y="270"/>
                  </a:cubicBezTo>
                  <a:moveTo>
                    <a:pt x="26" y="209"/>
                  </a:moveTo>
                  <a:cubicBezTo>
                    <a:pt x="0" y="209"/>
                    <a:pt x="0" y="209"/>
                    <a:pt x="0" y="209"/>
                  </a:cubicBezTo>
                  <a:cubicBezTo>
                    <a:pt x="0" y="213"/>
                    <a:pt x="0" y="213"/>
                    <a:pt x="0" y="213"/>
                  </a:cubicBezTo>
                  <a:cubicBezTo>
                    <a:pt x="0" y="213"/>
                    <a:pt x="0" y="213"/>
                    <a:pt x="1" y="213"/>
                  </a:cubicBezTo>
                  <a:cubicBezTo>
                    <a:pt x="26" y="213"/>
                    <a:pt x="26" y="213"/>
                    <a:pt x="26" y="213"/>
                  </a:cubicBezTo>
                  <a:cubicBezTo>
                    <a:pt x="26" y="209"/>
                    <a:pt x="26" y="209"/>
                    <a:pt x="26" y="209"/>
                  </a:cubicBezTo>
                  <a:moveTo>
                    <a:pt x="26" y="0"/>
                  </a:moveTo>
                  <a:cubicBezTo>
                    <a:pt x="0" y="0"/>
                    <a:pt x="0" y="0"/>
                    <a:pt x="0" y="0"/>
                  </a:cubicBezTo>
                  <a:cubicBezTo>
                    <a:pt x="0" y="152"/>
                    <a:pt x="0" y="152"/>
                    <a:pt x="0" y="152"/>
                  </a:cubicBezTo>
                  <a:cubicBezTo>
                    <a:pt x="26" y="152"/>
                    <a:pt x="26" y="152"/>
                    <a:pt x="26" y="152"/>
                  </a:cubicBezTo>
                  <a:cubicBezTo>
                    <a:pt x="26" y="0"/>
                    <a:pt x="26" y="0"/>
                    <a:pt x="26" y="0"/>
                  </a:cubicBezTo>
                </a:path>
              </a:pathLst>
            </a:custGeom>
            <a:solidFill>
              <a:srgbClr val="6676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2" name="Freeform 181"/>
            <p:cNvSpPr>
              <a:spLocks noEditPoints="1"/>
            </p:cNvSpPr>
            <p:nvPr/>
          </p:nvSpPr>
          <p:spPr bwMode="auto">
            <a:xfrm>
              <a:off x="9766876" y="2797760"/>
              <a:ext cx="24835" cy="196769"/>
            </a:xfrm>
            <a:custGeom>
              <a:avLst/>
              <a:gdLst>
                <a:gd name="T0" fmla="*/ 26 w 26"/>
                <a:gd name="T1" fmla="*/ 202 h 206"/>
                <a:gd name="T2" fmla="*/ 0 w 26"/>
                <a:gd name="T3" fmla="*/ 202 h 206"/>
                <a:gd name="T4" fmla="*/ 0 w 26"/>
                <a:gd name="T5" fmla="*/ 206 h 206"/>
                <a:gd name="T6" fmla="*/ 26 w 26"/>
                <a:gd name="T7" fmla="*/ 206 h 206"/>
                <a:gd name="T8" fmla="*/ 26 w 26"/>
                <a:gd name="T9" fmla="*/ 202 h 206"/>
                <a:gd name="T10" fmla="*/ 26 w 26"/>
                <a:gd name="T11" fmla="*/ 0 h 206"/>
                <a:gd name="T12" fmla="*/ 0 w 26"/>
                <a:gd name="T13" fmla="*/ 0 h 206"/>
                <a:gd name="T14" fmla="*/ 0 w 26"/>
                <a:gd name="T15" fmla="*/ 147 h 206"/>
                <a:gd name="T16" fmla="*/ 26 w 26"/>
                <a:gd name="T17" fmla="*/ 147 h 206"/>
                <a:gd name="T18" fmla="*/ 26 w 26"/>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06">
                  <a:moveTo>
                    <a:pt x="26" y="202"/>
                  </a:moveTo>
                  <a:lnTo>
                    <a:pt x="0" y="202"/>
                  </a:lnTo>
                  <a:lnTo>
                    <a:pt x="0" y="206"/>
                  </a:lnTo>
                  <a:lnTo>
                    <a:pt x="26" y="206"/>
                  </a:lnTo>
                  <a:lnTo>
                    <a:pt x="26" y="202"/>
                  </a:lnTo>
                  <a:close/>
                  <a:moveTo>
                    <a:pt x="26" y="0"/>
                  </a:moveTo>
                  <a:lnTo>
                    <a:pt x="0" y="0"/>
                  </a:lnTo>
                  <a:lnTo>
                    <a:pt x="0" y="147"/>
                  </a:lnTo>
                  <a:lnTo>
                    <a:pt x="26" y="147"/>
                  </a:lnTo>
                  <a:lnTo>
                    <a:pt x="26" y="0"/>
                  </a:lnTo>
                  <a:close/>
                </a:path>
              </a:pathLst>
            </a:custGeom>
            <a:solidFill>
              <a:srgbClr val="000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 name="Freeform 182"/>
            <p:cNvSpPr>
              <a:spLocks noEditPoints="1"/>
            </p:cNvSpPr>
            <p:nvPr/>
          </p:nvSpPr>
          <p:spPr bwMode="auto">
            <a:xfrm>
              <a:off x="9766876" y="2797760"/>
              <a:ext cx="24835" cy="196769"/>
            </a:xfrm>
            <a:custGeom>
              <a:avLst/>
              <a:gdLst>
                <a:gd name="T0" fmla="*/ 26 w 26"/>
                <a:gd name="T1" fmla="*/ 202 h 206"/>
                <a:gd name="T2" fmla="*/ 0 w 26"/>
                <a:gd name="T3" fmla="*/ 202 h 206"/>
                <a:gd name="T4" fmla="*/ 0 w 26"/>
                <a:gd name="T5" fmla="*/ 206 h 206"/>
                <a:gd name="T6" fmla="*/ 26 w 26"/>
                <a:gd name="T7" fmla="*/ 206 h 206"/>
                <a:gd name="T8" fmla="*/ 26 w 26"/>
                <a:gd name="T9" fmla="*/ 202 h 206"/>
                <a:gd name="T10" fmla="*/ 26 w 26"/>
                <a:gd name="T11" fmla="*/ 0 h 206"/>
                <a:gd name="T12" fmla="*/ 0 w 26"/>
                <a:gd name="T13" fmla="*/ 0 h 206"/>
                <a:gd name="T14" fmla="*/ 0 w 26"/>
                <a:gd name="T15" fmla="*/ 147 h 206"/>
                <a:gd name="T16" fmla="*/ 26 w 26"/>
                <a:gd name="T17" fmla="*/ 147 h 206"/>
                <a:gd name="T18" fmla="*/ 26 w 26"/>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06">
                  <a:moveTo>
                    <a:pt x="26" y="202"/>
                  </a:moveTo>
                  <a:lnTo>
                    <a:pt x="0" y="202"/>
                  </a:lnTo>
                  <a:lnTo>
                    <a:pt x="0" y="206"/>
                  </a:lnTo>
                  <a:lnTo>
                    <a:pt x="26" y="206"/>
                  </a:lnTo>
                  <a:lnTo>
                    <a:pt x="26" y="202"/>
                  </a:lnTo>
                  <a:moveTo>
                    <a:pt x="26" y="0"/>
                  </a:moveTo>
                  <a:lnTo>
                    <a:pt x="0" y="0"/>
                  </a:lnTo>
                  <a:lnTo>
                    <a:pt x="0" y="147"/>
                  </a:lnTo>
                  <a:lnTo>
                    <a:pt x="26" y="147"/>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4" name="Freeform 183"/>
            <p:cNvSpPr>
              <a:spLocks/>
            </p:cNvSpPr>
            <p:nvPr/>
          </p:nvSpPr>
          <p:spPr bwMode="auto">
            <a:xfrm>
              <a:off x="9766876" y="3152136"/>
              <a:ext cx="24835" cy="62087"/>
            </a:xfrm>
            <a:custGeom>
              <a:avLst/>
              <a:gdLst>
                <a:gd name="T0" fmla="*/ 27 w 27"/>
                <a:gd name="T1" fmla="*/ 0 h 67"/>
                <a:gd name="T2" fmla="*/ 13 w 27"/>
                <a:gd name="T3" fmla="*/ 0 h 67"/>
                <a:gd name="T4" fmla="*/ 0 w 27"/>
                <a:gd name="T5" fmla="*/ 0 h 67"/>
                <a:gd name="T6" fmla="*/ 0 w 27"/>
                <a:gd name="T7" fmla="*/ 67 h 67"/>
                <a:gd name="T8" fmla="*/ 8 w 27"/>
                <a:gd name="T9" fmla="*/ 67 h 67"/>
                <a:gd name="T10" fmla="*/ 27 w 27"/>
                <a:gd name="T11" fmla="*/ 49 h 67"/>
                <a:gd name="T12" fmla="*/ 27 w 27"/>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27" h="67">
                  <a:moveTo>
                    <a:pt x="27" y="0"/>
                  </a:moveTo>
                  <a:cubicBezTo>
                    <a:pt x="13" y="0"/>
                    <a:pt x="13" y="0"/>
                    <a:pt x="13" y="0"/>
                  </a:cubicBezTo>
                  <a:cubicBezTo>
                    <a:pt x="0" y="0"/>
                    <a:pt x="0" y="0"/>
                    <a:pt x="0" y="0"/>
                  </a:cubicBezTo>
                  <a:cubicBezTo>
                    <a:pt x="0" y="67"/>
                    <a:pt x="0" y="67"/>
                    <a:pt x="0" y="67"/>
                  </a:cubicBezTo>
                  <a:cubicBezTo>
                    <a:pt x="8" y="67"/>
                    <a:pt x="8" y="67"/>
                    <a:pt x="8" y="67"/>
                  </a:cubicBezTo>
                  <a:cubicBezTo>
                    <a:pt x="19" y="67"/>
                    <a:pt x="27" y="59"/>
                    <a:pt x="27" y="49"/>
                  </a:cubicBezTo>
                  <a:cubicBezTo>
                    <a:pt x="27" y="0"/>
                    <a:pt x="27" y="0"/>
                    <a:pt x="27" y="0"/>
                  </a:cubicBezTo>
                </a:path>
              </a:pathLst>
            </a:custGeom>
            <a:solidFill>
              <a:srgbClr val="000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5" name="Freeform 184"/>
            <p:cNvSpPr>
              <a:spLocks/>
            </p:cNvSpPr>
            <p:nvPr/>
          </p:nvSpPr>
          <p:spPr bwMode="auto">
            <a:xfrm>
              <a:off x="9713385" y="3099600"/>
              <a:ext cx="116534" cy="52537"/>
            </a:xfrm>
            <a:custGeom>
              <a:avLst/>
              <a:gdLst>
                <a:gd name="T0" fmla="*/ 0 w 125"/>
                <a:gd name="T1" fmla="*/ 29 h 57"/>
                <a:gd name="T2" fmla="*/ 29 w 125"/>
                <a:gd name="T3" fmla="*/ 57 h 57"/>
                <a:gd name="T4" fmla="*/ 70 w 125"/>
                <a:gd name="T5" fmla="*/ 57 h 57"/>
                <a:gd name="T6" fmla="*/ 97 w 125"/>
                <a:gd name="T7" fmla="*/ 57 h 57"/>
                <a:gd name="T8" fmla="*/ 125 w 125"/>
                <a:gd name="T9" fmla="*/ 28 h 57"/>
                <a:gd name="T10" fmla="*/ 125 w 125"/>
                <a:gd name="T11" fmla="*/ 24 h 57"/>
                <a:gd name="T12" fmla="*/ 101 w 125"/>
                <a:gd name="T13" fmla="*/ 0 h 57"/>
                <a:gd name="T14" fmla="*/ 70 w 125"/>
                <a:gd name="T15" fmla="*/ 0 h 57"/>
                <a:gd name="T16" fmla="*/ 29 w 125"/>
                <a:gd name="T17" fmla="*/ 0 h 57"/>
                <a:gd name="T18" fmla="*/ 0 w 125"/>
                <a:gd name="T19" fmla="*/ 28 h 57"/>
                <a:gd name="T20" fmla="*/ 0 w 125"/>
                <a:gd name="T21" fmla="*/ 28 h 57"/>
                <a:gd name="T22" fmla="*/ 0 w 125"/>
                <a:gd name="T23"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57">
                  <a:moveTo>
                    <a:pt x="0" y="29"/>
                  </a:moveTo>
                  <a:cubicBezTo>
                    <a:pt x="0" y="44"/>
                    <a:pt x="13" y="57"/>
                    <a:pt x="29" y="57"/>
                  </a:cubicBezTo>
                  <a:cubicBezTo>
                    <a:pt x="70" y="57"/>
                    <a:pt x="70" y="57"/>
                    <a:pt x="70" y="57"/>
                  </a:cubicBezTo>
                  <a:cubicBezTo>
                    <a:pt x="97" y="57"/>
                    <a:pt x="97" y="57"/>
                    <a:pt x="97" y="57"/>
                  </a:cubicBezTo>
                  <a:cubicBezTo>
                    <a:pt x="113" y="57"/>
                    <a:pt x="125" y="44"/>
                    <a:pt x="125" y="28"/>
                  </a:cubicBezTo>
                  <a:cubicBezTo>
                    <a:pt x="125" y="24"/>
                    <a:pt x="125" y="24"/>
                    <a:pt x="125" y="24"/>
                  </a:cubicBezTo>
                  <a:cubicBezTo>
                    <a:pt x="125" y="11"/>
                    <a:pt x="115" y="0"/>
                    <a:pt x="101" y="0"/>
                  </a:cubicBezTo>
                  <a:cubicBezTo>
                    <a:pt x="70" y="0"/>
                    <a:pt x="70" y="0"/>
                    <a:pt x="70" y="0"/>
                  </a:cubicBezTo>
                  <a:cubicBezTo>
                    <a:pt x="29" y="0"/>
                    <a:pt x="29" y="0"/>
                    <a:pt x="29" y="0"/>
                  </a:cubicBezTo>
                  <a:cubicBezTo>
                    <a:pt x="13" y="0"/>
                    <a:pt x="0" y="12"/>
                    <a:pt x="0" y="28"/>
                  </a:cubicBezTo>
                  <a:cubicBezTo>
                    <a:pt x="0" y="28"/>
                    <a:pt x="0" y="28"/>
                    <a:pt x="0" y="28"/>
                  </a:cubicBezTo>
                  <a:cubicBezTo>
                    <a:pt x="0" y="29"/>
                    <a:pt x="0" y="29"/>
                    <a:pt x="0" y="29"/>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 name="Freeform 185"/>
            <p:cNvSpPr>
              <a:spLocks/>
            </p:cNvSpPr>
            <p:nvPr/>
          </p:nvSpPr>
          <p:spPr bwMode="auto">
            <a:xfrm>
              <a:off x="9791711" y="3099600"/>
              <a:ext cx="38208" cy="27701"/>
            </a:xfrm>
            <a:custGeom>
              <a:avLst/>
              <a:gdLst>
                <a:gd name="T0" fmla="*/ 17 w 41"/>
                <a:gd name="T1" fmla="*/ 0 h 30"/>
                <a:gd name="T2" fmla="*/ 0 w 41"/>
                <a:gd name="T3" fmla="*/ 0 h 30"/>
                <a:gd name="T4" fmla="*/ 17 w 41"/>
                <a:gd name="T5" fmla="*/ 0 h 30"/>
                <a:gd name="T6" fmla="*/ 41 w 41"/>
                <a:gd name="T7" fmla="*/ 24 h 30"/>
                <a:gd name="T8" fmla="*/ 41 w 41"/>
                <a:gd name="T9" fmla="*/ 28 h 30"/>
                <a:gd name="T10" fmla="*/ 41 w 41"/>
                <a:gd name="T11" fmla="*/ 29 h 30"/>
                <a:gd name="T12" fmla="*/ 41 w 41"/>
                <a:gd name="T13" fmla="*/ 30 h 30"/>
                <a:gd name="T14" fmla="*/ 41 w 41"/>
                <a:gd name="T15" fmla="*/ 28 h 30"/>
                <a:gd name="T16" fmla="*/ 41 w 41"/>
                <a:gd name="T17" fmla="*/ 24 h 30"/>
                <a:gd name="T18" fmla="*/ 17 w 41"/>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0">
                  <a:moveTo>
                    <a:pt x="17" y="0"/>
                  </a:moveTo>
                  <a:cubicBezTo>
                    <a:pt x="0" y="0"/>
                    <a:pt x="0" y="0"/>
                    <a:pt x="0" y="0"/>
                  </a:cubicBezTo>
                  <a:cubicBezTo>
                    <a:pt x="17" y="0"/>
                    <a:pt x="17" y="0"/>
                    <a:pt x="17" y="0"/>
                  </a:cubicBezTo>
                  <a:cubicBezTo>
                    <a:pt x="31" y="0"/>
                    <a:pt x="41" y="11"/>
                    <a:pt x="41" y="24"/>
                  </a:cubicBezTo>
                  <a:cubicBezTo>
                    <a:pt x="41" y="28"/>
                    <a:pt x="41" y="28"/>
                    <a:pt x="41" y="28"/>
                  </a:cubicBezTo>
                  <a:cubicBezTo>
                    <a:pt x="41" y="29"/>
                    <a:pt x="41" y="29"/>
                    <a:pt x="41" y="29"/>
                  </a:cubicBezTo>
                  <a:cubicBezTo>
                    <a:pt x="41" y="29"/>
                    <a:pt x="41" y="30"/>
                    <a:pt x="41" y="30"/>
                  </a:cubicBezTo>
                  <a:cubicBezTo>
                    <a:pt x="41" y="28"/>
                    <a:pt x="41" y="28"/>
                    <a:pt x="41" y="28"/>
                  </a:cubicBezTo>
                  <a:cubicBezTo>
                    <a:pt x="41" y="24"/>
                    <a:pt x="41" y="24"/>
                    <a:pt x="41" y="24"/>
                  </a:cubicBezTo>
                  <a:cubicBezTo>
                    <a:pt x="41" y="11"/>
                    <a:pt x="31" y="0"/>
                    <a:pt x="17"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 name="Freeform 186"/>
            <p:cNvSpPr>
              <a:spLocks/>
            </p:cNvSpPr>
            <p:nvPr/>
          </p:nvSpPr>
          <p:spPr bwMode="auto">
            <a:xfrm>
              <a:off x="9713385" y="3099600"/>
              <a:ext cx="116534" cy="28655"/>
            </a:xfrm>
            <a:custGeom>
              <a:avLst/>
              <a:gdLst>
                <a:gd name="T0" fmla="*/ 101 w 125"/>
                <a:gd name="T1" fmla="*/ 0 h 31"/>
                <a:gd name="T2" fmla="*/ 84 w 125"/>
                <a:gd name="T3" fmla="*/ 0 h 31"/>
                <a:gd name="T4" fmla="*/ 70 w 125"/>
                <a:gd name="T5" fmla="*/ 0 h 31"/>
                <a:gd name="T6" fmla="*/ 57 w 125"/>
                <a:gd name="T7" fmla="*/ 0 h 31"/>
                <a:gd name="T8" fmla="*/ 29 w 125"/>
                <a:gd name="T9" fmla="*/ 0 h 31"/>
                <a:gd name="T10" fmla="*/ 18 w 125"/>
                <a:gd name="T11" fmla="*/ 2 h 31"/>
                <a:gd name="T12" fmla="*/ 0 w 125"/>
                <a:gd name="T13" fmla="*/ 28 h 31"/>
                <a:gd name="T14" fmla="*/ 0 w 125"/>
                <a:gd name="T15" fmla="*/ 28 h 31"/>
                <a:gd name="T16" fmla="*/ 0 w 125"/>
                <a:gd name="T17" fmla="*/ 29 h 31"/>
                <a:gd name="T18" fmla="*/ 1 w 125"/>
                <a:gd name="T19" fmla="*/ 31 h 31"/>
                <a:gd name="T20" fmla="*/ 29 w 125"/>
                <a:gd name="T21" fmla="*/ 6 h 31"/>
                <a:gd name="T22" fmla="*/ 70 w 125"/>
                <a:gd name="T23" fmla="*/ 6 h 31"/>
                <a:gd name="T24" fmla="*/ 101 w 125"/>
                <a:gd name="T25" fmla="*/ 6 h 31"/>
                <a:gd name="T26" fmla="*/ 125 w 125"/>
                <a:gd name="T27" fmla="*/ 29 h 31"/>
                <a:gd name="T28" fmla="*/ 125 w 125"/>
                <a:gd name="T29" fmla="*/ 28 h 31"/>
                <a:gd name="T30" fmla="*/ 125 w 125"/>
                <a:gd name="T31" fmla="*/ 24 h 31"/>
                <a:gd name="T32" fmla="*/ 101 w 125"/>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31">
                  <a:moveTo>
                    <a:pt x="101" y="0"/>
                  </a:moveTo>
                  <a:cubicBezTo>
                    <a:pt x="84" y="0"/>
                    <a:pt x="84" y="0"/>
                    <a:pt x="84" y="0"/>
                  </a:cubicBezTo>
                  <a:cubicBezTo>
                    <a:pt x="70" y="0"/>
                    <a:pt x="70" y="0"/>
                    <a:pt x="70" y="0"/>
                  </a:cubicBezTo>
                  <a:cubicBezTo>
                    <a:pt x="57" y="0"/>
                    <a:pt x="57" y="0"/>
                    <a:pt x="57" y="0"/>
                  </a:cubicBezTo>
                  <a:cubicBezTo>
                    <a:pt x="29" y="0"/>
                    <a:pt x="29" y="0"/>
                    <a:pt x="29" y="0"/>
                  </a:cubicBezTo>
                  <a:cubicBezTo>
                    <a:pt x="25" y="0"/>
                    <a:pt x="22" y="0"/>
                    <a:pt x="18" y="2"/>
                  </a:cubicBezTo>
                  <a:cubicBezTo>
                    <a:pt x="8" y="6"/>
                    <a:pt x="0" y="16"/>
                    <a:pt x="0" y="28"/>
                  </a:cubicBezTo>
                  <a:cubicBezTo>
                    <a:pt x="0" y="28"/>
                    <a:pt x="0" y="28"/>
                    <a:pt x="0" y="28"/>
                  </a:cubicBezTo>
                  <a:cubicBezTo>
                    <a:pt x="0" y="29"/>
                    <a:pt x="0" y="29"/>
                    <a:pt x="0" y="29"/>
                  </a:cubicBezTo>
                  <a:cubicBezTo>
                    <a:pt x="0" y="30"/>
                    <a:pt x="0" y="30"/>
                    <a:pt x="1" y="31"/>
                  </a:cubicBezTo>
                  <a:cubicBezTo>
                    <a:pt x="2" y="17"/>
                    <a:pt x="14" y="6"/>
                    <a:pt x="29" y="6"/>
                  </a:cubicBezTo>
                  <a:cubicBezTo>
                    <a:pt x="70" y="6"/>
                    <a:pt x="70" y="6"/>
                    <a:pt x="70" y="6"/>
                  </a:cubicBezTo>
                  <a:cubicBezTo>
                    <a:pt x="101" y="6"/>
                    <a:pt x="101" y="6"/>
                    <a:pt x="101" y="6"/>
                  </a:cubicBezTo>
                  <a:cubicBezTo>
                    <a:pt x="114" y="6"/>
                    <a:pt x="125" y="16"/>
                    <a:pt x="125" y="29"/>
                  </a:cubicBezTo>
                  <a:cubicBezTo>
                    <a:pt x="125" y="29"/>
                    <a:pt x="125" y="29"/>
                    <a:pt x="125" y="28"/>
                  </a:cubicBezTo>
                  <a:cubicBezTo>
                    <a:pt x="125" y="24"/>
                    <a:pt x="125" y="24"/>
                    <a:pt x="125" y="24"/>
                  </a:cubicBezTo>
                  <a:cubicBezTo>
                    <a:pt x="125" y="11"/>
                    <a:pt x="115" y="0"/>
                    <a:pt x="101"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 name="Freeform 187"/>
            <p:cNvSpPr>
              <a:spLocks/>
            </p:cNvSpPr>
            <p:nvPr/>
          </p:nvSpPr>
          <p:spPr bwMode="auto">
            <a:xfrm>
              <a:off x="9721027" y="3047064"/>
              <a:ext cx="140413" cy="52537"/>
            </a:xfrm>
            <a:custGeom>
              <a:avLst/>
              <a:gdLst>
                <a:gd name="T0" fmla="*/ 0 w 151"/>
                <a:gd name="T1" fmla="*/ 28 h 57"/>
                <a:gd name="T2" fmla="*/ 28 w 151"/>
                <a:gd name="T3" fmla="*/ 57 h 57"/>
                <a:gd name="T4" fmla="*/ 95 w 151"/>
                <a:gd name="T5" fmla="*/ 57 h 57"/>
                <a:gd name="T6" fmla="*/ 122 w 151"/>
                <a:gd name="T7" fmla="*/ 57 h 57"/>
                <a:gd name="T8" fmla="*/ 151 w 151"/>
                <a:gd name="T9" fmla="*/ 28 h 57"/>
                <a:gd name="T10" fmla="*/ 151 w 151"/>
                <a:gd name="T11" fmla="*/ 24 h 57"/>
                <a:gd name="T12" fmla="*/ 127 w 151"/>
                <a:gd name="T13" fmla="*/ 0 h 57"/>
                <a:gd name="T14" fmla="*/ 95 w 151"/>
                <a:gd name="T15" fmla="*/ 0 h 57"/>
                <a:gd name="T16" fmla="*/ 28 w 151"/>
                <a:gd name="T17" fmla="*/ 0 h 57"/>
                <a:gd name="T18" fmla="*/ 0 w 151"/>
                <a:gd name="T19" fmla="*/ 28 h 57"/>
                <a:gd name="T20" fmla="*/ 0 w 151"/>
                <a:gd name="T21" fmla="*/ 28 h 57"/>
                <a:gd name="T22" fmla="*/ 0 w 151"/>
                <a:gd name="T2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57">
                  <a:moveTo>
                    <a:pt x="0" y="28"/>
                  </a:moveTo>
                  <a:cubicBezTo>
                    <a:pt x="0" y="44"/>
                    <a:pt x="12" y="57"/>
                    <a:pt x="28" y="57"/>
                  </a:cubicBezTo>
                  <a:cubicBezTo>
                    <a:pt x="95" y="57"/>
                    <a:pt x="95" y="57"/>
                    <a:pt x="95" y="57"/>
                  </a:cubicBezTo>
                  <a:cubicBezTo>
                    <a:pt x="122" y="57"/>
                    <a:pt x="122" y="57"/>
                    <a:pt x="122" y="57"/>
                  </a:cubicBezTo>
                  <a:cubicBezTo>
                    <a:pt x="138" y="57"/>
                    <a:pt x="151" y="44"/>
                    <a:pt x="151" y="28"/>
                  </a:cubicBezTo>
                  <a:cubicBezTo>
                    <a:pt x="151" y="24"/>
                    <a:pt x="151" y="24"/>
                    <a:pt x="151" y="24"/>
                  </a:cubicBezTo>
                  <a:cubicBezTo>
                    <a:pt x="151" y="10"/>
                    <a:pt x="140" y="0"/>
                    <a:pt x="127" y="0"/>
                  </a:cubicBezTo>
                  <a:cubicBezTo>
                    <a:pt x="95" y="0"/>
                    <a:pt x="95" y="0"/>
                    <a:pt x="95" y="0"/>
                  </a:cubicBezTo>
                  <a:cubicBezTo>
                    <a:pt x="28" y="0"/>
                    <a:pt x="28" y="0"/>
                    <a:pt x="28" y="0"/>
                  </a:cubicBezTo>
                  <a:cubicBezTo>
                    <a:pt x="12" y="0"/>
                    <a:pt x="0" y="12"/>
                    <a:pt x="0" y="28"/>
                  </a:cubicBezTo>
                  <a:cubicBezTo>
                    <a:pt x="0" y="28"/>
                    <a:pt x="0" y="28"/>
                    <a:pt x="0" y="28"/>
                  </a:cubicBezTo>
                  <a:cubicBezTo>
                    <a:pt x="0" y="28"/>
                    <a:pt x="0" y="28"/>
                    <a:pt x="0" y="28"/>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 name="Freeform 188"/>
            <p:cNvSpPr>
              <a:spLocks/>
            </p:cNvSpPr>
            <p:nvPr/>
          </p:nvSpPr>
          <p:spPr bwMode="auto">
            <a:xfrm>
              <a:off x="9791711" y="3047064"/>
              <a:ext cx="69729" cy="27701"/>
            </a:xfrm>
            <a:custGeom>
              <a:avLst/>
              <a:gdLst>
                <a:gd name="T0" fmla="*/ 51 w 75"/>
                <a:gd name="T1" fmla="*/ 0 h 30"/>
                <a:gd name="T2" fmla="*/ 19 w 75"/>
                <a:gd name="T3" fmla="*/ 0 h 30"/>
                <a:gd name="T4" fmla="*/ 0 w 75"/>
                <a:gd name="T5" fmla="*/ 0 h 30"/>
                <a:gd name="T6" fmla="*/ 19 w 75"/>
                <a:gd name="T7" fmla="*/ 0 h 30"/>
                <a:gd name="T8" fmla="*/ 51 w 75"/>
                <a:gd name="T9" fmla="*/ 0 h 30"/>
                <a:gd name="T10" fmla="*/ 75 w 75"/>
                <a:gd name="T11" fmla="*/ 24 h 30"/>
                <a:gd name="T12" fmla="*/ 75 w 75"/>
                <a:gd name="T13" fmla="*/ 28 h 30"/>
                <a:gd name="T14" fmla="*/ 75 w 75"/>
                <a:gd name="T15" fmla="*/ 29 h 30"/>
                <a:gd name="T16" fmla="*/ 75 w 75"/>
                <a:gd name="T17" fmla="*/ 30 h 30"/>
                <a:gd name="T18" fmla="*/ 75 w 75"/>
                <a:gd name="T19" fmla="*/ 28 h 30"/>
                <a:gd name="T20" fmla="*/ 75 w 75"/>
                <a:gd name="T21" fmla="*/ 24 h 30"/>
                <a:gd name="T22" fmla="*/ 51 w 75"/>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30">
                  <a:moveTo>
                    <a:pt x="51" y="0"/>
                  </a:moveTo>
                  <a:cubicBezTo>
                    <a:pt x="19" y="0"/>
                    <a:pt x="19" y="0"/>
                    <a:pt x="19" y="0"/>
                  </a:cubicBezTo>
                  <a:cubicBezTo>
                    <a:pt x="0" y="0"/>
                    <a:pt x="0" y="0"/>
                    <a:pt x="0" y="0"/>
                  </a:cubicBezTo>
                  <a:cubicBezTo>
                    <a:pt x="19" y="0"/>
                    <a:pt x="19" y="0"/>
                    <a:pt x="19" y="0"/>
                  </a:cubicBezTo>
                  <a:cubicBezTo>
                    <a:pt x="51" y="0"/>
                    <a:pt x="51" y="0"/>
                    <a:pt x="51" y="0"/>
                  </a:cubicBezTo>
                  <a:cubicBezTo>
                    <a:pt x="64" y="0"/>
                    <a:pt x="75" y="10"/>
                    <a:pt x="75" y="24"/>
                  </a:cubicBezTo>
                  <a:cubicBezTo>
                    <a:pt x="75" y="28"/>
                    <a:pt x="75" y="28"/>
                    <a:pt x="75" y="28"/>
                  </a:cubicBezTo>
                  <a:cubicBezTo>
                    <a:pt x="75" y="29"/>
                    <a:pt x="75" y="29"/>
                    <a:pt x="75" y="29"/>
                  </a:cubicBezTo>
                  <a:cubicBezTo>
                    <a:pt x="75" y="29"/>
                    <a:pt x="75" y="30"/>
                    <a:pt x="75" y="30"/>
                  </a:cubicBezTo>
                  <a:cubicBezTo>
                    <a:pt x="75" y="28"/>
                    <a:pt x="75" y="28"/>
                    <a:pt x="75" y="28"/>
                  </a:cubicBezTo>
                  <a:cubicBezTo>
                    <a:pt x="75" y="24"/>
                    <a:pt x="75" y="24"/>
                    <a:pt x="75" y="24"/>
                  </a:cubicBezTo>
                  <a:cubicBezTo>
                    <a:pt x="75" y="10"/>
                    <a:pt x="64" y="0"/>
                    <a:pt x="51"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0" name="Freeform 189"/>
            <p:cNvSpPr>
              <a:spLocks/>
            </p:cNvSpPr>
            <p:nvPr/>
          </p:nvSpPr>
          <p:spPr bwMode="auto">
            <a:xfrm>
              <a:off x="9730578" y="3047064"/>
              <a:ext cx="36298" cy="5732"/>
            </a:xfrm>
            <a:custGeom>
              <a:avLst/>
              <a:gdLst>
                <a:gd name="T0" fmla="*/ 39 w 39"/>
                <a:gd name="T1" fmla="*/ 0 h 6"/>
                <a:gd name="T2" fmla="*/ 18 w 39"/>
                <a:gd name="T3" fmla="*/ 0 h 6"/>
                <a:gd name="T4" fmla="*/ 0 w 39"/>
                <a:gd name="T5" fmla="*/ 6 h 6"/>
                <a:gd name="T6" fmla="*/ 0 w 39"/>
                <a:gd name="T7" fmla="*/ 6 h 6"/>
                <a:gd name="T8" fmla="*/ 18 w 39"/>
                <a:gd name="T9" fmla="*/ 0 h 6"/>
                <a:gd name="T10" fmla="*/ 39 w 39"/>
                <a:gd name="T11" fmla="*/ 0 h 6"/>
              </a:gdLst>
              <a:ahLst/>
              <a:cxnLst>
                <a:cxn ang="0">
                  <a:pos x="T0" y="T1"/>
                </a:cxn>
                <a:cxn ang="0">
                  <a:pos x="T2" y="T3"/>
                </a:cxn>
                <a:cxn ang="0">
                  <a:pos x="T4" y="T5"/>
                </a:cxn>
                <a:cxn ang="0">
                  <a:pos x="T6" y="T7"/>
                </a:cxn>
                <a:cxn ang="0">
                  <a:pos x="T8" y="T9"/>
                </a:cxn>
                <a:cxn ang="0">
                  <a:pos x="T10" y="T11"/>
                </a:cxn>
              </a:cxnLst>
              <a:rect l="0" t="0" r="r" b="b"/>
              <a:pathLst>
                <a:path w="39" h="6">
                  <a:moveTo>
                    <a:pt x="39" y="0"/>
                  </a:moveTo>
                  <a:cubicBezTo>
                    <a:pt x="18" y="0"/>
                    <a:pt x="18" y="0"/>
                    <a:pt x="18" y="0"/>
                  </a:cubicBezTo>
                  <a:cubicBezTo>
                    <a:pt x="11" y="0"/>
                    <a:pt x="5" y="2"/>
                    <a:pt x="0" y="6"/>
                  </a:cubicBezTo>
                  <a:cubicBezTo>
                    <a:pt x="0" y="6"/>
                    <a:pt x="0" y="6"/>
                    <a:pt x="0" y="6"/>
                  </a:cubicBezTo>
                  <a:cubicBezTo>
                    <a:pt x="5" y="2"/>
                    <a:pt x="11" y="0"/>
                    <a:pt x="18" y="0"/>
                  </a:cubicBezTo>
                  <a:cubicBezTo>
                    <a:pt x="39" y="0"/>
                    <a:pt x="39" y="0"/>
                    <a:pt x="39" y="0"/>
                  </a:cubicBezTo>
                </a:path>
              </a:pathLst>
            </a:custGeom>
            <a:solidFill>
              <a:srgbClr val="3348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 name="Freeform 190"/>
            <p:cNvSpPr>
              <a:spLocks/>
            </p:cNvSpPr>
            <p:nvPr/>
          </p:nvSpPr>
          <p:spPr bwMode="auto">
            <a:xfrm>
              <a:off x="9721027" y="3052796"/>
              <a:ext cx="9553" cy="20060"/>
            </a:xfrm>
            <a:custGeom>
              <a:avLst/>
              <a:gdLst>
                <a:gd name="T0" fmla="*/ 10 w 10"/>
                <a:gd name="T1" fmla="*/ 0 h 22"/>
                <a:gd name="T2" fmla="*/ 0 w 10"/>
                <a:gd name="T3" fmla="*/ 22 h 22"/>
                <a:gd name="T4" fmla="*/ 0 w 10"/>
                <a:gd name="T5" fmla="*/ 22 h 22"/>
                <a:gd name="T6" fmla="*/ 10 w 10"/>
                <a:gd name="T7" fmla="*/ 0 h 22"/>
                <a:gd name="T8" fmla="*/ 10 w 10"/>
                <a:gd name="T9" fmla="*/ 0 h 22"/>
              </a:gdLst>
              <a:ahLst/>
              <a:cxnLst>
                <a:cxn ang="0">
                  <a:pos x="T0" y="T1"/>
                </a:cxn>
                <a:cxn ang="0">
                  <a:pos x="T2" y="T3"/>
                </a:cxn>
                <a:cxn ang="0">
                  <a:pos x="T4" y="T5"/>
                </a:cxn>
                <a:cxn ang="0">
                  <a:pos x="T6" y="T7"/>
                </a:cxn>
                <a:cxn ang="0">
                  <a:pos x="T8" y="T9"/>
                </a:cxn>
              </a:cxnLst>
              <a:rect l="0" t="0" r="r" b="b"/>
              <a:pathLst>
                <a:path w="10" h="22">
                  <a:moveTo>
                    <a:pt x="10" y="0"/>
                  </a:moveTo>
                  <a:cubicBezTo>
                    <a:pt x="4" y="5"/>
                    <a:pt x="0" y="13"/>
                    <a:pt x="0" y="22"/>
                  </a:cubicBezTo>
                  <a:cubicBezTo>
                    <a:pt x="0" y="22"/>
                    <a:pt x="0" y="22"/>
                    <a:pt x="0" y="22"/>
                  </a:cubicBezTo>
                  <a:cubicBezTo>
                    <a:pt x="0" y="13"/>
                    <a:pt x="4" y="5"/>
                    <a:pt x="10" y="0"/>
                  </a:cubicBezTo>
                  <a:cubicBezTo>
                    <a:pt x="10" y="0"/>
                    <a:pt x="10" y="0"/>
                    <a:pt x="10" y="0"/>
                  </a:cubicBezTo>
                </a:path>
              </a:pathLst>
            </a:custGeom>
            <a:solidFill>
              <a:srgbClr val="859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 name="Freeform 191"/>
            <p:cNvSpPr>
              <a:spLocks/>
            </p:cNvSpPr>
            <p:nvPr/>
          </p:nvSpPr>
          <p:spPr bwMode="auto">
            <a:xfrm>
              <a:off x="9721027" y="3047064"/>
              <a:ext cx="140413" cy="28655"/>
            </a:xfrm>
            <a:custGeom>
              <a:avLst/>
              <a:gdLst>
                <a:gd name="T0" fmla="*/ 127 w 151"/>
                <a:gd name="T1" fmla="*/ 0 h 31"/>
                <a:gd name="T2" fmla="*/ 95 w 151"/>
                <a:gd name="T3" fmla="*/ 0 h 31"/>
                <a:gd name="T4" fmla="*/ 76 w 151"/>
                <a:gd name="T5" fmla="*/ 0 h 31"/>
                <a:gd name="T6" fmla="*/ 49 w 151"/>
                <a:gd name="T7" fmla="*/ 0 h 31"/>
                <a:gd name="T8" fmla="*/ 28 w 151"/>
                <a:gd name="T9" fmla="*/ 0 h 31"/>
                <a:gd name="T10" fmla="*/ 10 w 151"/>
                <a:gd name="T11" fmla="*/ 6 h 31"/>
                <a:gd name="T12" fmla="*/ 0 w 151"/>
                <a:gd name="T13" fmla="*/ 28 h 31"/>
                <a:gd name="T14" fmla="*/ 0 w 151"/>
                <a:gd name="T15" fmla="*/ 28 h 31"/>
                <a:gd name="T16" fmla="*/ 0 w 151"/>
                <a:gd name="T17" fmla="*/ 28 h 31"/>
                <a:gd name="T18" fmla="*/ 0 w 151"/>
                <a:gd name="T19" fmla="*/ 31 h 31"/>
                <a:gd name="T20" fmla="*/ 28 w 151"/>
                <a:gd name="T21" fmla="*/ 6 h 31"/>
                <a:gd name="T22" fmla="*/ 95 w 151"/>
                <a:gd name="T23" fmla="*/ 6 h 31"/>
                <a:gd name="T24" fmla="*/ 127 w 151"/>
                <a:gd name="T25" fmla="*/ 6 h 31"/>
                <a:gd name="T26" fmla="*/ 151 w 151"/>
                <a:gd name="T27" fmla="*/ 29 h 31"/>
                <a:gd name="T28" fmla="*/ 151 w 151"/>
                <a:gd name="T29" fmla="*/ 28 h 31"/>
                <a:gd name="T30" fmla="*/ 151 w 151"/>
                <a:gd name="T31" fmla="*/ 24 h 31"/>
                <a:gd name="T32" fmla="*/ 127 w 151"/>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31">
                  <a:moveTo>
                    <a:pt x="127" y="0"/>
                  </a:moveTo>
                  <a:cubicBezTo>
                    <a:pt x="95" y="0"/>
                    <a:pt x="95" y="0"/>
                    <a:pt x="95" y="0"/>
                  </a:cubicBezTo>
                  <a:cubicBezTo>
                    <a:pt x="76" y="0"/>
                    <a:pt x="76" y="0"/>
                    <a:pt x="76" y="0"/>
                  </a:cubicBezTo>
                  <a:cubicBezTo>
                    <a:pt x="49" y="0"/>
                    <a:pt x="49" y="0"/>
                    <a:pt x="49" y="0"/>
                  </a:cubicBezTo>
                  <a:cubicBezTo>
                    <a:pt x="28" y="0"/>
                    <a:pt x="28" y="0"/>
                    <a:pt x="28" y="0"/>
                  </a:cubicBezTo>
                  <a:cubicBezTo>
                    <a:pt x="21" y="0"/>
                    <a:pt x="15" y="2"/>
                    <a:pt x="10" y="6"/>
                  </a:cubicBezTo>
                  <a:cubicBezTo>
                    <a:pt x="4" y="11"/>
                    <a:pt x="0" y="19"/>
                    <a:pt x="0" y="28"/>
                  </a:cubicBezTo>
                  <a:cubicBezTo>
                    <a:pt x="0" y="28"/>
                    <a:pt x="0" y="28"/>
                    <a:pt x="0" y="28"/>
                  </a:cubicBezTo>
                  <a:cubicBezTo>
                    <a:pt x="0" y="28"/>
                    <a:pt x="0" y="28"/>
                    <a:pt x="0" y="28"/>
                  </a:cubicBezTo>
                  <a:cubicBezTo>
                    <a:pt x="0" y="29"/>
                    <a:pt x="0" y="30"/>
                    <a:pt x="0" y="31"/>
                  </a:cubicBezTo>
                  <a:cubicBezTo>
                    <a:pt x="1" y="17"/>
                    <a:pt x="13" y="6"/>
                    <a:pt x="28" y="6"/>
                  </a:cubicBezTo>
                  <a:cubicBezTo>
                    <a:pt x="95" y="6"/>
                    <a:pt x="95" y="6"/>
                    <a:pt x="95" y="6"/>
                  </a:cubicBezTo>
                  <a:cubicBezTo>
                    <a:pt x="127" y="6"/>
                    <a:pt x="127" y="6"/>
                    <a:pt x="127" y="6"/>
                  </a:cubicBezTo>
                  <a:cubicBezTo>
                    <a:pt x="140" y="6"/>
                    <a:pt x="150" y="16"/>
                    <a:pt x="151" y="29"/>
                  </a:cubicBezTo>
                  <a:cubicBezTo>
                    <a:pt x="151" y="29"/>
                    <a:pt x="151" y="29"/>
                    <a:pt x="151" y="28"/>
                  </a:cubicBezTo>
                  <a:cubicBezTo>
                    <a:pt x="151" y="24"/>
                    <a:pt x="151" y="24"/>
                    <a:pt x="151" y="24"/>
                  </a:cubicBezTo>
                  <a:cubicBezTo>
                    <a:pt x="151" y="10"/>
                    <a:pt x="140" y="0"/>
                    <a:pt x="127"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4" name="Freeform 192"/>
            <p:cNvSpPr>
              <a:spLocks/>
            </p:cNvSpPr>
            <p:nvPr/>
          </p:nvSpPr>
          <p:spPr bwMode="auto">
            <a:xfrm>
              <a:off x="9679953" y="2994529"/>
              <a:ext cx="188173" cy="52537"/>
            </a:xfrm>
            <a:custGeom>
              <a:avLst/>
              <a:gdLst>
                <a:gd name="T0" fmla="*/ 0 w 202"/>
                <a:gd name="T1" fmla="*/ 28 h 57"/>
                <a:gd name="T2" fmla="*/ 29 w 202"/>
                <a:gd name="T3" fmla="*/ 57 h 57"/>
                <a:gd name="T4" fmla="*/ 137 w 202"/>
                <a:gd name="T5" fmla="*/ 57 h 57"/>
                <a:gd name="T6" fmla="*/ 173 w 202"/>
                <a:gd name="T7" fmla="*/ 57 h 57"/>
                <a:gd name="T8" fmla="*/ 202 w 202"/>
                <a:gd name="T9" fmla="*/ 28 h 57"/>
                <a:gd name="T10" fmla="*/ 202 w 202"/>
                <a:gd name="T11" fmla="*/ 24 h 57"/>
                <a:gd name="T12" fmla="*/ 178 w 202"/>
                <a:gd name="T13" fmla="*/ 0 h 57"/>
                <a:gd name="T14" fmla="*/ 137 w 202"/>
                <a:gd name="T15" fmla="*/ 0 h 57"/>
                <a:gd name="T16" fmla="*/ 29 w 202"/>
                <a:gd name="T17" fmla="*/ 0 h 57"/>
                <a:gd name="T18" fmla="*/ 0 w 202"/>
                <a:gd name="T19" fmla="*/ 28 h 57"/>
                <a:gd name="T20" fmla="*/ 0 w 202"/>
                <a:gd name="T21"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7">
                  <a:moveTo>
                    <a:pt x="0" y="28"/>
                  </a:moveTo>
                  <a:cubicBezTo>
                    <a:pt x="0" y="44"/>
                    <a:pt x="13" y="57"/>
                    <a:pt x="29" y="57"/>
                  </a:cubicBezTo>
                  <a:cubicBezTo>
                    <a:pt x="137" y="57"/>
                    <a:pt x="137" y="57"/>
                    <a:pt x="137" y="57"/>
                  </a:cubicBezTo>
                  <a:cubicBezTo>
                    <a:pt x="173" y="57"/>
                    <a:pt x="173" y="57"/>
                    <a:pt x="173" y="57"/>
                  </a:cubicBezTo>
                  <a:cubicBezTo>
                    <a:pt x="189" y="57"/>
                    <a:pt x="202" y="44"/>
                    <a:pt x="202" y="28"/>
                  </a:cubicBezTo>
                  <a:cubicBezTo>
                    <a:pt x="202" y="24"/>
                    <a:pt x="202" y="24"/>
                    <a:pt x="202" y="24"/>
                  </a:cubicBezTo>
                  <a:cubicBezTo>
                    <a:pt x="202" y="10"/>
                    <a:pt x="191" y="0"/>
                    <a:pt x="178" y="0"/>
                  </a:cubicBezTo>
                  <a:cubicBezTo>
                    <a:pt x="137" y="0"/>
                    <a:pt x="137" y="0"/>
                    <a:pt x="137" y="0"/>
                  </a:cubicBezTo>
                  <a:cubicBezTo>
                    <a:pt x="29" y="0"/>
                    <a:pt x="29" y="0"/>
                    <a:pt x="29" y="0"/>
                  </a:cubicBezTo>
                  <a:cubicBezTo>
                    <a:pt x="13" y="0"/>
                    <a:pt x="0" y="12"/>
                    <a:pt x="0" y="28"/>
                  </a:cubicBezTo>
                  <a:cubicBezTo>
                    <a:pt x="0" y="28"/>
                    <a:pt x="0" y="28"/>
                    <a:pt x="0" y="28"/>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6" name="Freeform 193"/>
            <p:cNvSpPr>
              <a:spLocks/>
            </p:cNvSpPr>
            <p:nvPr/>
          </p:nvSpPr>
          <p:spPr bwMode="auto">
            <a:xfrm>
              <a:off x="9675177" y="2994529"/>
              <a:ext cx="30566" cy="25789"/>
            </a:xfrm>
            <a:custGeom>
              <a:avLst/>
              <a:gdLst>
                <a:gd name="T0" fmla="*/ 33 w 33"/>
                <a:gd name="T1" fmla="*/ 0 h 28"/>
                <a:gd name="T2" fmla="*/ 5 w 33"/>
                <a:gd name="T3" fmla="*/ 28 h 28"/>
                <a:gd name="T4" fmla="*/ 0 w 33"/>
                <a:gd name="T5" fmla="*/ 28 h 28"/>
                <a:gd name="T6" fmla="*/ 5 w 33"/>
                <a:gd name="T7" fmla="*/ 28 h 28"/>
                <a:gd name="T8" fmla="*/ 5 w 33"/>
                <a:gd name="T9" fmla="*/ 28 h 28"/>
                <a:gd name="T10" fmla="*/ 33 w 33"/>
                <a:gd name="T11" fmla="*/ 0 h 28"/>
                <a:gd name="T12" fmla="*/ 33 w 3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3" h="28">
                  <a:moveTo>
                    <a:pt x="33" y="0"/>
                  </a:moveTo>
                  <a:cubicBezTo>
                    <a:pt x="18" y="0"/>
                    <a:pt x="5" y="13"/>
                    <a:pt x="5" y="28"/>
                  </a:cubicBezTo>
                  <a:cubicBezTo>
                    <a:pt x="0" y="28"/>
                    <a:pt x="0" y="28"/>
                    <a:pt x="0" y="28"/>
                  </a:cubicBezTo>
                  <a:cubicBezTo>
                    <a:pt x="5" y="28"/>
                    <a:pt x="5" y="28"/>
                    <a:pt x="5" y="28"/>
                  </a:cubicBezTo>
                  <a:cubicBezTo>
                    <a:pt x="5" y="28"/>
                    <a:pt x="5" y="28"/>
                    <a:pt x="5" y="28"/>
                  </a:cubicBezTo>
                  <a:cubicBezTo>
                    <a:pt x="5" y="13"/>
                    <a:pt x="18" y="0"/>
                    <a:pt x="33" y="0"/>
                  </a:cubicBezTo>
                  <a:cubicBezTo>
                    <a:pt x="33" y="0"/>
                    <a:pt x="33" y="0"/>
                    <a:pt x="33"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7" name="Freeform 194"/>
            <p:cNvSpPr>
              <a:spLocks/>
            </p:cNvSpPr>
            <p:nvPr/>
          </p:nvSpPr>
          <p:spPr bwMode="auto">
            <a:xfrm>
              <a:off x="9868126" y="3016498"/>
              <a:ext cx="0" cy="5732"/>
            </a:xfrm>
            <a:custGeom>
              <a:avLst/>
              <a:gdLst>
                <a:gd name="T0" fmla="*/ 0 h 6"/>
                <a:gd name="T1" fmla="*/ 0 h 6"/>
                <a:gd name="T2" fmla="*/ 4 h 6"/>
                <a:gd name="T3" fmla="*/ 5 h 6"/>
                <a:gd name="T4" fmla="*/ 6 h 6"/>
                <a:gd name="T5" fmla="*/ 4 h 6"/>
                <a:gd name="T6" fmla="*/ 0 h 6"/>
                <a:gd name="T7" fmla="*/ 0 h 6"/>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6">
                  <a:moveTo>
                    <a:pt x="0" y="0"/>
                  </a:moveTo>
                  <a:cubicBezTo>
                    <a:pt x="0" y="0"/>
                    <a:pt x="0" y="0"/>
                    <a:pt x="0" y="0"/>
                  </a:cubicBezTo>
                  <a:cubicBezTo>
                    <a:pt x="0" y="4"/>
                    <a:pt x="0" y="4"/>
                    <a:pt x="0" y="4"/>
                  </a:cubicBezTo>
                  <a:cubicBezTo>
                    <a:pt x="0" y="4"/>
                    <a:pt x="0" y="5"/>
                    <a:pt x="0" y="5"/>
                  </a:cubicBezTo>
                  <a:cubicBezTo>
                    <a:pt x="0" y="5"/>
                    <a:pt x="0" y="6"/>
                    <a:pt x="0" y="6"/>
                  </a:cubicBezTo>
                  <a:cubicBezTo>
                    <a:pt x="0" y="4"/>
                    <a:pt x="0" y="4"/>
                    <a:pt x="0" y="4"/>
                  </a:cubicBezTo>
                  <a:cubicBezTo>
                    <a:pt x="0" y="0"/>
                    <a:pt x="0" y="0"/>
                    <a:pt x="0" y="0"/>
                  </a:cubicBezTo>
                  <a:cubicBezTo>
                    <a:pt x="0" y="0"/>
                    <a:pt x="0" y="0"/>
                    <a:pt x="0"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8" name="Freeform 195"/>
            <p:cNvSpPr>
              <a:spLocks/>
            </p:cNvSpPr>
            <p:nvPr/>
          </p:nvSpPr>
          <p:spPr bwMode="auto">
            <a:xfrm>
              <a:off x="9679953" y="2994529"/>
              <a:ext cx="188173" cy="28655"/>
            </a:xfrm>
            <a:custGeom>
              <a:avLst/>
              <a:gdLst>
                <a:gd name="T0" fmla="*/ 178 w 202"/>
                <a:gd name="T1" fmla="*/ 0 h 31"/>
                <a:gd name="T2" fmla="*/ 137 w 202"/>
                <a:gd name="T3" fmla="*/ 0 h 31"/>
                <a:gd name="T4" fmla="*/ 120 w 202"/>
                <a:gd name="T5" fmla="*/ 0 h 31"/>
                <a:gd name="T6" fmla="*/ 93 w 202"/>
                <a:gd name="T7" fmla="*/ 0 h 31"/>
                <a:gd name="T8" fmla="*/ 54 w 202"/>
                <a:gd name="T9" fmla="*/ 0 h 31"/>
                <a:gd name="T10" fmla="*/ 29 w 202"/>
                <a:gd name="T11" fmla="*/ 0 h 31"/>
                <a:gd name="T12" fmla="*/ 28 w 202"/>
                <a:gd name="T13" fmla="*/ 0 h 31"/>
                <a:gd name="T14" fmla="*/ 28 w 202"/>
                <a:gd name="T15" fmla="*/ 0 h 31"/>
                <a:gd name="T16" fmla="*/ 0 w 202"/>
                <a:gd name="T17" fmla="*/ 28 h 31"/>
                <a:gd name="T18" fmla="*/ 0 w 202"/>
                <a:gd name="T19" fmla="*/ 28 h 31"/>
                <a:gd name="T20" fmla="*/ 0 w 202"/>
                <a:gd name="T21" fmla="*/ 31 h 31"/>
                <a:gd name="T22" fmla="*/ 29 w 202"/>
                <a:gd name="T23" fmla="*/ 6 h 31"/>
                <a:gd name="T24" fmla="*/ 137 w 202"/>
                <a:gd name="T25" fmla="*/ 6 h 31"/>
                <a:gd name="T26" fmla="*/ 178 w 202"/>
                <a:gd name="T27" fmla="*/ 6 h 31"/>
                <a:gd name="T28" fmla="*/ 202 w 202"/>
                <a:gd name="T29" fmla="*/ 29 h 31"/>
                <a:gd name="T30" fmla="*/ 202 w 202"/>
                <a:gd name="T31" fmla="*/ 28 h 31"/>
                <a:gd name="T32" fmla="*/ 202 w 202"/>
                <a:gd name="T33" fmla="*/ 24 h 31"/>
                <a:gd name="T34" fmla="*/ 202 w 202"/>
                <a:gd name="T35" fmla="*/ 24 h 31"/>
                <a:gd name="T36" fmla="*/ 179 w 202"/>
                <a:gd name="T37" fmla="*/ 0 h 31"/>
                <a:gd name="T38" fmla="*/ 178 w 202"/>
                <a:gd name="T3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2" h="31">
                  <a:moveTo>
                    <a:pt x="178" y="0"/>
                  </a:moveTo>
                  <a:cubicBezTo>
                    <a:pt x="137" y="0"/>
                    <a:pt x="137" y="0"/>
                    <a:pt x="137" y="0"/>
                  </a:cubicBezTo>
                  <a:cubicBezTo>
                    <a:pt x="120" y="0"/>
                    <a:pt x="120" y="0"/>
                    <a:pt x="120" y="0"/>
                  </a:cubicBezTo>
                  <a:cubicBezTo>
                    <a:pt x="93" y="0"/>
                    <a:pt x="93" y="0"/>
                    <a:pt x="93" y="0"/>
                  </a:cubicBezTo>
                  <a:cubicBezTo>
                    <a:pt x="54" y="0"/>
                    <a:pt x="54" y="0"/>
                    <a:pt x="54" y="0"/>
                  </a:cubicBezTo>
                  <a:cubicBezTo>
                    <a:pt x="29" y="0"/>
                    <a:pt x="29" y="0"/>
                    <a:pt x="29" y="0"/>
                  </a:cubicBezTo>
                  <a:cubicBezTo>
                    <a:pt x="28" y="0"/>
                    <a:pt x="28" y="0"/>
                    <a:pt x="28" y="0"/>
                  </a:cubicBezTo>
                  <a:cubicBezTo>
                    <a:pt x="28" y="0"/>
                    <a:pt x="28" y="0"/>
                    <a:pt x="28" y="0"/>
                  </a:cubicBezTo>
                  <a:cubicBezTo>
                    <a:pt x="13" y="0"/>
                    <a:pt x="0" y="13"/>
                    <a:pt x="0" y="28"/>
                  </a:cubicBezTo>
                  <a:cubicBezTo>
                    <a:pt x="0" y="28"/>
                    <a:pt x="0" y="28"/>
                    <a:pt x="0" y="28"/>
                  </a:cubicBezTo>
                  <a:cubicBezTo>
                    <a:pt x="0" y="29"/>
                    <a:pt x="0" y="30"/>
                    <a:pt x="0" y="31"/>
                  </a:cubicBezTo>
                  <a:cubicBezTo>
                    <a:pt x="2" y="17"/>
                    <a:pt x="14" y="6"/>
                    <a:pt x="29" y="6"/>
                  </a:cubicBezTo>
                  <a:cubicBezTo>
                    <a:pt x="137" y="6"/>
                    <a:pt x="137" y="6"/>
                    <a:pt x="137" y="6"/>
                  </a:cubicBezTo>
                  <a:cubicBezTo>
                    <a:pt x="178" y="6"/>
                    <a:pt x="178" y="6"/>
                    <a:pt x="178" y="6"/>
                  </a:cubicBezTo>
                  <a:cubicBezTo>
                    <a:pt x="191" y="6"/>
                    <a:pt x="201" y="16"/>
                    <a:pt x="202" y="29"/>
                  </a:cubicBezTo>
                  <a:cubicBezTo>
                    <a:pt x="202" y="29"/>
                    <a:pt x="202" y="28"/>
                    <a:pt x="202" y="28"/>
                  </a:cubicBezTo>
                  <a:cubicBezTo>
                    <a:pt x="202" y="24"/>
                    <a:pt x="202" y="24"/>
                    <a:pt x="202" y="24"/>
                  </a:cubicBezTo>
                  <a:cubicBezTo>
                    <a:pt x="202" y="24"/>
                    <a:pt x="202" y="24"/>
                    <a:pt x="202" y="24"/>
                  </a:cubicBezTo>
                  <a:cubicBezTo>
                    <a:pt x="202" y="11"/>
                    <a:pt x="192" y="0"/>
                    <a:pt x="179" y="0"/>
                  </a:cubicBezTo>
                  <a:cubicBezTo>
                    <a:pt x="179" y="0"/>
                    <a:pt x="178" y="0"/>
                    <a:pt x="178"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9" name="Freeform 196"/>
            <p:cNvSpPr>
              <a:spLocks noEditPoints="1"/>
            </p:cNvSpPr>
            <p:nvPr/>
          </p:nvSpPr>
          <p:spPr bwMode="auto">
            <a:xfrm>
              <a:off x="9542405" y="2328757"/>
              <a:ext cx="414554" cy="411690"/>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383 h 446"/>
                <a:gd name="T12" fmla="*/ 42 w 446"/>
                <a:gd name="T13" fmla="*/ 202 h 446"/>
                <a:gd name="T14" fmla="*/ 223 w 446"/>
                <a:gd name="T15" fmla="*/ 21 h 446"/>
                <a:gd name="T16" fmla="*/ 404 w 446"/>
                <a:gd name="T17" fmla="*/ 202 h 446"/>
                <a:gd name="T18" fmla="*/ 223 w 446"/>
                <a:gd name="T19" fmla="*/ 38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383"/>
                  </a:moveTo>
                  <a:cubicBezTo>
                    <a:pt x="123" y="383"/>
                    <a:pt x="42" y="302"/>
                    <a:pt x="42" y="202"/>
                  </a:cubicBezTo>
                  <a:cubicBezTo>
                    <a:pt x="42" y="102"/>
                    <a:pt x="123" y="21"/>
                    <a:pt x="223" y="21"/>
                  </a:cubicBezTo>
                  <a:cubicBezTo>
                    <a:pt x="323" y="21"/>
                    <a:pt x="404" y="102"/>
                    <a:pt x="404" y="202"/>
                  </a:cubicBezTo>
                  <a:cubicBezTo>
                    <a:pt x="404" y="302"/>
                    <a:pt x="323" y="383"/>
                    <a:pt x="223" y="383"/>
                  </a:cubicBezTo>
                </a:path>
              </a:pathLst>
            </a:custGeom>
            <a:solidFill>
              <a:srgbClr val="CE9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0" name="Freeform 197"/>
            <p:cNvSpPr>
              <a:spLocks noEditPoints="1"/>
            </p:cNvSpPr>
            <p:nvPr/>
          </p:nvSpPr>
          <p:spPr bwMode="auto">
            <a:xfrm>
              <a:off x="9542405" y="2315386"/>
              <a:ext cx="414554" cy="398317"/>
            </a:xfrm>
            <a:custGeom>
              <a:avLst/>
              <a:gdLst>
                <a:gd name="T0" fmla="*/ 223 w 446"/>
                <a:gd name="T1" fmla="*/ 431 h 431"/>
                <a:gd name="T2" fmla="*/ 446 w 446"/>
                <a:gd name="T3" fmla="*/ 208 h 431"/>
                <a:gd name="T4" fmla="*/ 223 w 446"/>
                <a:gd name="T5" fmla="*/ 0 h 431"/>
                <a:gd name="T6" fmla="*/ 0 w 446"/>
                <a:gd name="T7" fmla="*/ 208 h 431"/>
                <a:gd name="T8" fmla="*/ 223 w 446"/>
                <a:gd name="T9" fmla="*/ 431 h 431"/>
                <a:gd name="T10" fmla="*/ 223 w 446"/>
                <a:gd name="T11" fmla="*/ 48 h 431"/>
                <a:gd name="T12" fmla="*/ 404 w 446"/>
                <a:gd name="T13" fmla="*/ 229 h 431"/>
                <a:gd name="T14" fmla="*/ 223 w 446"/>
                <a:gd name="T15" fmla="*/ 410 h 431"/>
                <a:gd name="T16" fmla="*/ 42 w 446"/>
                <a:gd name="T17" fmla="*/ 229 h 431"/>
                <a:gd name="T18" fmla="*/ 223 w 446"/>
                <a:gd name="T19" fmla="*/ 48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31">
                  <a:moveTo>
                    <a:pt x="223" y="431"/>
                  </a:moveTo>
                  <a:cubicBezTo>
                    <a:pt x="346" y="431"/>
                    <a:pt x="446" y="331"/>
                    <a:pt x="446" y="208"/>
                  </a:cubicBezTo>
                  <a:cubicBezTo>
                    <a:pt x="446" y="103"/>
                    <a:pt x="346" y="0"/>
                    <a:pt x="223" y="0"/>
                  </a:cubicBezTo>
                  <a:cubicBezTo>
                    <a:pt x="100" y="0"/>
                    <a:pt x="0" y="107"/>
                    <a:pt x="0" y="208"/>
                  </a:cubicBezTo>
                  <a:cubicBezTo>
                    <a:pt x="0" y="331"/>
                    <a:pt x="100" y="431"/>
                    <a:pt x="223" y="431"/>
                  </a:cubicBezTo>
                  <a:moveTo>
                    <a:pt x="223" y="48"/>
                  </a:moveTo>
                  <a:cubicBezTo>
                    <a:pt x="323" y="48"/>
                    <a:pt x="404" y="129"/>
                    <a:pt x="404" y="229"/>
                  </a:cubicBezTo>
                  <a:cubicBezTo>
                    <a:pt x="404" y="329"/>
                    <a:pt x="323" y="410"/>
                    <a:pt x="223" y="410"/>
                  </a:cubicBezTo>
                  <a:cubicBezTo>
                    <a:pt x="123" y="410"/>
                    <a:pt x="42" y="329"/>
                    <a:pt x="42" y="229"/>
                  </a:cubicBezTo>
                  <a:cubicBezTo>
                    <a:pt x="42" y="129"/>
                    <a:pt x="123" y="48"/>
                    <a:pt x="223" y="48"/>
                  </a:cubicBezTo>
                </a:path>
              </a:pathLst>
            </a:custGeom>
            <a:solidFill>
              <a:srgbClr val="CE9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1" name="Freeform 198"/>
            <p:cNvSpPr>
              <a:spLocks noEditPoints="1"/>
            </p:cNvSpPr>
            <p:nvPr/>
          </p:nvSpPr>
          <p:spPr bwMode="auto">
            <a:xfrm>
              <a:off x="9542405" y="2308700"/>
              <a:ext cx="414554" cy="412643"/>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04 h 446"/>
                <a:gd name="T12" fmla="*/ 42 w 446"/>
                <a:gd name="T13" fmla="*/ 223 h 446"/>
                <a:gd name="T14" fmla="*/ 223 w 446"/>
                <a:gd name="T15" fmla="*/ 42 h 446"/>
                <a:gd name="T16" fmla="*/ 404 w 446"/>
                <a:gd name="T17" fmla="*/ 223 h 446"/>
                <a:gd name="T18" fmla="*/ 223 w 446"/>
                <a:gd name="T19" fmla="*/ 40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04"/>
                  </a:moveTo>
                  <a:cubicBezTo>
                    <a:pt x="123" y="404"/>
                    <a:pt x="42" y="323"/>
                    <a:pt x="42" y="223"/>
                  </a:cubicBezTo>
                  <a:cubicBezTo>
                    <a:pt x="42" y="123"/>
                    <a:pt x="123" y="42"/>
                    <a:pt x="223" y="42"/>
                  </a:cubicBezTo>
                  <a:cubicBezTo>
                    <a:pt x="323" y="42"/>
                    <a:pt x="404" y="123"/>
                    <a:pt x="404" y="223"/>
                  </a:cubicBezTo>
                  <a:cubicBezTo>
                    <a:pt x="404" y="323"/>
                    <a:pt x="323" y="404"/>
                    <a:pt x="223" y="404"/>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2" name="Freeform 199"/>
            <p:cNvSpPr>
              <a:spLocks noEditPoints="1"/>
            </p:cNvSpPr>
            <p:nvPr/>
          </p:nvSpPr>
          <p:spPr bwMode="auto">
            <a:xfrm>
              <a:off x="9542405" y="2308700"/>
              <a:ext cx="414554" cy="412643"/>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04 h 446"/>
                <a:gd name="T12" fmla="*/ 42 w 446"/>
                <a:gd name="T13" fmla="*/ 223 h 446"/>
                <a:gd name="T14" fmla="*/ 223 w 446"/>
                <a:gd name="T15" fmla="*/ 42 h 446"/>
                <a:gd name="T16" fmla="*/ 404 w 446"/>
                <a:gd name="T17" fmla="*/ 223 h 446"/>
                <a:gd name="T18" fmla="*/ 223 w 446"/>
                <a:gd name="T19" fmla="*/ 40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04"/>
                  </a:moveTo>
                  <a:cubicBezTo>
                    <a:pt x="123" y="404"/>
                    <a:pt x="42" y="323"/>
                    <a:pt x="42" y="223"/>
                  </a:cubicBezTo>
                  <a:cubicBezTo>
                    <a:pt x="42" y="123"/>
                    <a:pt x="123" y="42"/>
                    <a:pt x="223" y="42"/>
                  </a:cubicBezTo>
                  <a:cubicBezTo>
                    <a:pt x="323" y="42"/>
                    <a:pt x="404" y="123"/>
                    <a:pt x="404" y="223"/>
                  </a:cubicBezTo>
                  <a:cubicBezTo>
                    <a:pt x="404" y="323"/>
                    <a:pt x="323" y="404"/>
                    <a:pt x="223" y="404"/>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3" name="Freeform 200"/>
            <p:cNvSpPr>
              <a:spLocks noEditPoints="1"/>
            </p:cNvSpPr>
            <p:nvPr/>
          </p:nvSpPr>
          <p:spPr bwMode="auto">
            <a:xfrm>
              <a:off x="9542405" y="2515020"/>
              <a:ext cx="414554" cy="956"/>
            </a:xfrm>
            <a:custGeom>
              <a:avLst/>
              <a:gdLst>
                <a:gd name="T0" fmla="*/ 0 w 446"/>
                <a:gd name="T1" fmla="*/ 0 h 1"/>
                <a:gd name="T2" fmla="*/ 0 w 446"/>
                <a:gd name="T3" fmla="*/ 1 h 1"/>
                <a:gd name="T4" fmla="*/ 0 w 446"/>
                <a:gd name="T5" fmla="*/ 0 h 1"/>
                <a:gd name="T6" fmla="*/ 446 w 446"/>
                <a:gd name="T7" fmla="*/ 0 h 1"/>
                <a:gd name="T8" fmla="*/ 446 w 446"/>
                <a:gd name="T9" fmla="*/ 1 h 1"/>
                <a:gd name="T10" fmla="*/ 446 w 446"/>
                <a:gd name="T11" fmla="*/ 0 h 1"/>
              </a:gdLst>
              <a:ahLst/>
              <a:cxnLst>
                <a:cxn ang="0">
                  <a:pos x="T0" y="T1"/>
                </a:cxn>
                <a:cxn ang="0">
                  <a:pos x="T2" y="T3"/>
                </a:cxn>
                <a:cxn ang="0">
                  <a:pos x="T4" y="T5"/>
                </a:cxn>
                <a:cxn ang="0">
                  <a:pos x="T6" y="T7"/>
                </a:cxn>
                <a:cxn ang="0">
                  <a:pos x="T8" y="T9"/>
                </a:cxn>
                <a:cxn ang="0">
                  <a:pos x="T10" y="T11"/>
                </a:cxn>
              </a:cxnLst>
              <a:rect l="0" t="0" r="r" b="b"/>
              <a:pathLst>
                <a:path w="446" h="1">
                  <a:moveTo>
                    <a:pt x="0" y="0"/>
                  </a:moveTo>
                  <a:cubicBezTo>
                    <a:pt x="0" y="0"/>
                    <a:pt x="0" y="1"/>
                    <a:pt x="0" y="1"/>
                  </a:cubicBezTo>
                  <a:cubicBezTo>
                    <a:pt x="0" y="1"/>
                    <a:pt x="0" y="0"/>
                    <a:pt x="0" y="0"/>
                  </a:cubicBezTo>
                  <a:moveTo>
                    <a:pt x="446" y="0"/>
                  </a:moveTo>
                  <a:cubicBezTo>
                    <a:pt x="446" y="0"/>
                    <a:pt x="446" y="1"/>
                    <a:pt x="446" y="1"/>
                  </a:cubicBezTo>
                  <a:cubicBezTo>
                    <a:pt x="446" y="1"/>
                    <a:pt x="446" y="0"/>
                    <a:pt x="44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8" name="Freeform 201"/>
            <p:cNvSpPr>
              <a:spLocks/>
            </p:cNvSpPr>
            <p:nvPr/>
          </p:nvSpPr>
          <p:spPr bwMode="auto">
            <a:xfrm>
              <a:off x="9542405" y="2308700"/>
              <a:ext cx="414554" cy="214919"/>
            </a:xfrm>
            <a:custGeom>
              <a:avLst/>
              <a:gdLst>
                <a:gd name="T0" fmla="*/ 223 w 446"/>
                <a:gd name="T1" fmla="*/ 0 h 232"/>
                <a:gd name="T2" fmla="*/ 0 w 446"/>
                <a:gd name="T3" fmla="*/ 223 h 232"/>
                <a:gd name="T4" fmla="*/ 0 w 446"/>
                <a:gd name="T5" fmla="*/ 223 h 232"/>
                <a:gd name="T6" fmla="*/ 0 w 446"/>
                <a:gd name="T7" fmla="*/ 224 h 232"/>
                <a:gd name="T8" fmla="*/ 0 w 446"/>
                <a:gd name="T9" fmla="*/ 232 h 232"/>
                <a:gd name="T10" fmla="*/ 223 w 446"/>
                <a:gd name="T11" fmla="*/ 17 h 232"/>
                <a:gd name="T12" fmla="*/ 446 w 446"/>
                <a:gd name="T13" fmla="*/ 232 h 232"/>
                <a:gd name="T14" fmla="*/ 446 w 446"/>
                <a:gd name="T15" fmla="*/ 224 h 232"/>
                <a:gd name="T16" fmla="*/ 446 w 446"/>
                <a:gd name="T17" fmla="*/ 223 h 232"/>
                <a:gd name="T18" fmla="*/ 446 w 446"/>
                <a:gd name="T19" fmla="*/ 223 h 232"/>
                <a:gd name="T20" fmla="*/ 223 w 446"/>
                <a:gd name="T2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6" h="232">
                  <a:moveTo>
                    <a:pt x="223" y="0"/>
                  </a:moveTo>
                  <a:cubicBezTo>
                    <a:pt x="100" y="0"/>
                    <a:pt x="0" y="100"/>
                    <a:pt x="0" y="223"/>
                  </a:cubicBezTo>
                  <a:cubicBezTo>
                    <a:pt x="0" y="223"/>
                    <a:pt x="0" y="223"/>
                    <a:pt x="0" y="223"/>
                  </a:cubicBezTo>
                  <a:cubicBezTo>
                    <a:pt x="0" y="223"/>
                    <a:pt x="0" y="224"/>
                    <a:pt x="0" y="224"/>
                  </a:cubicBezTo>
                  <a:cubicBezTo>
                    <a:pt x="0" y="226"/>
                    <a:pt x="0" y="229"/>
                    <a:pt x="0" y="232"/>
                  </a:cubicBezTo>
                  <a:cubicBezTo>
                    <a:pt x="5" y="112"/>
                    <a:pt x="103" y="17"/>
                    <a:pt x="223" y="17"/>
                  </a:cubicBezTo>
                  <a:cubicBezTo>
                    <a:pt x="343" y="17"/>
                    <a:pt x="442" y="112"/>
                    <a:pt x="446" y="232"/>
                  </a:cubicBezTo>
                  <a:cubicBezTo>
                    <a:pt x="446" y="229"/>
                    <a:pt x="446" y="226"/>
                    <a:pt x="446" y="224"/>
                  </a:cubicBezTo>
                  <a:cubicBezTo>
                    <a:pt x="446" y="224"/>
                    <a:pt x="446" y="223"/>
                    <a:pt x="446" y="223"/>
                  </a:cubicBezTo>
                  <a:cubicBezTo>
                    <a:pt x="446" y="223"/>
                    <a:pt x="446" y="223"/>
                    <a:pt x="446" y="223"/>
                  </a:cubicBezTo>
                  <a:cubicBezTo>
                    <a:pt x="446" y="100"/>
                    <a:pt x="346" y="0"/>
                    <a:pt x="223" y="0"/>
                  </a:cubicBezTo>
                </a:path>
              </a:pathLst>
            </a:custGeom>
            <a:solidFill>
              <a:srgbClr val="F5C6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9" name="Rectangle 202"/>
            <p:cNvSpPr>
              <a:spLocks noChangeArrowheads="1"/>
            </p:cNvSpPr>
            <p:nvPr/>
          </p:nvSpPr>
          <p:spPr bwMode="auto">
            <a:xfrm>
              <a:off x="9730578" y="2729940"/>
              <a:ext cx="36298" cy="67819"/>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0" name="Rectangle 203"/>
            <p:cNvSpPr>
              <a:spLocks noChangeArrowheads="1"/>
            </p:cNvSpPr>
            <p:nvPr/>
          </p:nvSpPr>
          <p:spPr bwMode="auto">
            <a:xfrm>
              <a:off x="9730578" y="2729940"/>
              <a:ext cx="36298" cy="67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1" name="Rectangle 204"/>
            <p:cNvSpPr>
              <a:spLocks noChangeArrowheads="1"/>
            </p:cNvSpPr>
            <p:nvPr/>
          </p:nvSpPr>
          <p:spPr bwMode="auto">
            <a:xfrm>
              <a:off x="9730578" y="2783431"/>
              <a:ext cx="36298" cy="14329"/>
            </a:xfrm>
            <a:prstGeom prst="rect">
              <a:avLst/>
            </a:prstGeom>
            <a:solidFill>
              <a:srgbClr val="A8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2" name="Rectangle 205"/>
            <p:cNvSpPr>
              <a:spLocks noChangeArrowheads="1"/>
            </p:cNvSpPr>
            <p:nvPr/>
          </p:nvSpPr>
          <p:spPr bwMode="auto">
            <a:xfrm>
              <a:off x="9730578" y="2783431"/>
              <a:ext cx="36298" cy="14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3" name="Freeform 206"/>
            <p:cNvSpPr>
              <a:spLocks/>
            </p:cNvSpPr>
            <p:nvPr/>
          </p:nvSpPr>
          <p:spPr bwMode="auto">
            <a:xfrm>
              <a:off x="9676132" y="2938172"/>
              <a:ext cx="176711" cy="52537"/>
            </a:xfrm>
            <a:custGeom>
              <a:avLst/>
              <a:gdLst>
                <a:gd name="T0" fmla="*/ 0 w 190"/>
                <a:gd name="T1" fmla="*/ 29 h 57"/>
                <a:gd name="T2" fmla="*/ 28 w 190"/>
                <a:gd name="T3" fmla="*/ 57 h 57"/>
                <a:gd name="T4" fmla="*/ 125 w 190"/>
                <a:gd name="T5" fmla="*/ 57 h 57"/>
                <a:gd name="T6" fmla="*/ 162 w 190"/>
                <a:gd name="T7" fmla="*/ 57 h 57"/>
                <a:gd name="T8" fmla="*/ 190 w 190"/>
                <a:gd name="T9" fmla="*/ 29 h 57"/>
                <a:gd name="T10" fmla="*/ 190 w 190"/>
                <a:gd name="T11" fmla="*/ 24 h 57"/>
                <a:gd name="T12" fmla="*/ 166 w 190"/>
                <a:gd name="T13" fmla="*/ 0 h 57"/>
                <a:gd name="T14" fmla="*/ 125 w 190"/>
                <a:gd name="T15" fmla="*/ 0 h 57"/>
                <a:gd name="T16" fmla="*/ 28 w 190"/>
                <a:gd name="T17" fmla="*/ 0 h 57"/>
                <a:gd name="T18" fmla="*/ 0 w 190"/>
                <a:gd name="T19" fmla="*/ 29 h 57"/>
                <a:gd name="T20" fmla="*/ 0 w 190"/>
                <a:gd name="T21" fmla="*/ 29 h 57"/>
                <a:gd name="T22" fmla="*/ 0 w 190"/>
                <a:gd name="T23"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0" h="57">
                  <a:moveTo>
                    <a:pt x="0" y="29"/>
                  </a:moveTo>
                  <a:cubicBezTo>
                    <a:pt x="0" y="45"/>
                    <a:pt x="12" y="57"/>
                    <a:pt x="28" y="57"/>
                  </a:cubicBezTo>
                  <a:cubicBezTo>
                    <a:pt x="125" y="57"/>
                    <a:pt x="125" y="57"/>
                    <a:pt x="125" y="57"/>
                  </a:cubicBezTo>
                  <a:cubicBezTo>
                    <a:pt x="162" y="57"/>
                    <a:pt x="162" y="57"/>
                    <a:pt x="162" y="57"/>
                  </a:cubicBezTo>
                  <a:cubicBezTo>
                    <a:pt x="177" y="57"/>
                    <a:pt x="190" y="45"/>
                    <a:pt x="190" y="29"/>
                  </a:cubicBezTo>
                  <a:cubicBezTo>
                    <a:pt x="190" y="24"/>
                    <a:pt x="190" y="24"/>
                    <a:pt x="190" y="24"/>
                  </a:cubicBezTo>
                  <a:cubicBezTo>
                    <a:pt x="190" y="11"/>
                    <a:pt x="179" y="0"/>
                    <a:pt x="166" y="0"/>
                  </a:cubicBezTo>
                  <a:cubicBezTo>
                    <a:pt x="125" y="0"/>
                    <a:pt x="125" y="0"/>
                    <a:pt x="125" y="0"/>
                  </a:cubicBezTo>
                  <a:cubicBezTo>
                    <a:pt x="28" y="0"/>
                    <a:pt x="28" y="0"/>
                    <a:pt x="28" y="0"/>
                  </a:cubicBezTo>
                  <a:cubicBezTo>
                    <a:pt x="12" y="0"/>
                    <a:pt x="0" y="13"/>
                    <a:pt x="0" y="29"/>
                  </a:cubicBezTo>
                  <a:cubicBezTo>
                    <a:pt x="0" y="29"/>
                    <a:pt x="0" y="29"/>
                    <a:pt x="0" y="29"/>
                  </a:cubicBezTo>
                  <a:cubicBezTo>
                    <a:pt x="0" y="29"/>
                    <a:pt x="0" y="29"/>
                    <a:pt x="0" y="29"/>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4" name="Freeform 207"/>
            <p:cNvSpPr>
              <a:spLocks/>
            </p:cNvSpPr>
            <p:nvPr/>
          </p:nvSpPr>
          <p:spPr bwMode="auto">
            <a:xfrm>
              <a:off x="9791711" y="2938172"/>
              <a:ext cx="61132" cy="28655"/>
            </a:xfrm>
            <a:custGeom>
              <a:avLst/>
              <a:gdLst>
                <a:gd name="T0" fmla="*/ 42 w 66"/>
                <a:gd name="T1" fmla="*/ 0 h 31"/>
                <a:gd name="T2" fmla="*/ 1 w 66"/>
                <a:gd name="T3" fmla="*/ 0 h 31"/>
                <a:gd name="T4" fmla="*/ 0 w 66"/>
                <a:gd name="T5" fmla="*/ 0 h 31"/>
                <a:gd name="T6" fmla="*/ 1 w 66"/>
                <a:gd name="T7" fmla="*/ 0 h 31"/>
                <a:gd name="T8" fmla="*/ 42 w 66"/>
                <a:gd name="T9" fmla="*/ 0 h 31"/>
                <a:gd name="T10" fmla="*/ 66 w 66"/>
                <a:gd name="T11" fmla="*/ 24 h 31"/>
                <a:gd name="T12" fmla="*/ 66 w 66"/>
                <a:gd name="T13" fmla="*/ 29 h 31"/>
                <a:gd name="T14" fmla="*/ 66 w 66"/>
                <a:gd name="T15" fmla="*/ 30 h 31"/>
                <a:gd name="T16" fmla="*/ 66 w 66"/>
                <a:gd name="T17" fmla="*/ 31 h 31"/>
                <a:gd name="T18" fmla="*/ 66 w 66"/>
                <a:gd name="T19" fmla="*/ 29 h 31"/>
                <a:gd name="T20" fmla="*/ 66 w 66"/>
                <a:gd name="T21" fmla="*/ 24 h 31"/>
                <a:gd name="T22" fmla="*/ 42 w 66"/>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31">
                  <a:moveTo>
                    <a:pt x="42" y="0"/>
                  </a:moveTo>
                  <a:cubicBezTo>
                    <a:pt x="1" y="0"/>
                    <a:pt x="1" y="0"/>
                    <a:pt x="1" y="0"/>
                  </a:cubicBezTo>
                  <a:cubicBezTo>
                    <a:pt x="0" y="0"/>
                    <a:pt x="0" y="0"/>
                    <a:pt x="0" y="0"/>
                  </a:cubicBezTo>
                  <a:cubicBezTo>
                    <a:pt x="1" y="0"/>
                    <a:pt x="1" y="0"/>
                    <a:pt x="1" y="0"/>
                  </a:cubicBezTo>
                  <a:cubicBezTo>
                    <a:pt x="42" y="0"/>
                    <a:pt x="42" y="0"/>
                    <a:pt x="42" y="0"/>
                  </a:cubicBezTo>
                  <a:cubicBezTo>
                    <a:pt x="55" y="0"/>
                    <a:pt x="66" y="11"/>
                    <a:pt x="66" y="24"/>
                  </a:cubicBezTo>
                  <a:cubicBezTo>
                    <a:pt x="66" y="29"/>
                    <a:pt x="66" y="29"/>
                    <a:pt x="66" y="29"/>
                  </a:cubicBezTo>
                  <a:cubicBezTo>
                    <a:pt x="66" y="29"/>
                    <a:pt x="66" y="30"/>
                    <a:pt x="66" y="30"/>
                  </a:cubicBezTo>
                  <a:cubicBezTo>
                    <a:pt x="66" y="30"/>
                    <a:pt x="66" y="30"/>
                    <a:pt x="66" y="31"/>
                  </a:cubicBezTo>
                  <a:cubicBezTo>
                    <a:pt x="66" y="29"/>
                    <a:pt x="66" y="29"/>
                    <a:pt x="66" y="29"/>
                  </a:cubicBezTo>
                  <a:cubicBezTo>
                    <a:pt x="66" y="24"/>
                    <a:pt x="66" y="24"/>
                    <a:pt x="66" y="24"/>
                  </a:cubicBezTo>
                  <a:cubicBezTo>
                    <a:pt x="66" y="11"/>
                    <a:pt x="55" y="0"/>
                    <a:pt x="42"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5" name="Freeform 208"/>
            <p:cNvSpPr>
              <a:spLocks/>
            </p:cNvSpPr>
            <p:nvPr/>
          </p:nvSpPr>
          <p:spPr bwMode="auto">
            <a:xfrm>
              <a:off x="9676132" y="2938172"/>
              <a:ext cx="176711" cy="29611"/>
            </a:xfrm>
            <a:custGeom>
              <a:avLst/>
              <a:gdLst>
                <a:gd name="T0" fmla="*/ 166 w 190"/>
                <a:gd name="T1" fmla="*/ 0 h 32"/>
                <a:gd name="T2" fmla="*/ 125 w 190"/>
                <a:gd name="T3" fmla="*/ 0 h 32"/>
                <a:gd name="T4" fmla="*/ 124 w 190"/>
                <a:gd name="T5" fmla="*/ 0 h 32"/>
                <a:gd name="T6" fmla="*/ 97 w 190"/>
                <a:gd name="T7" fmla="*/ 0 h 32"/>
                <a:gd name="T8" fmla="*/ 58 w 190"/>
                <a:gd name="T9" fmla="*/ 0 h 32"/>
                <a:gd name="T10" fmla="*/ 32 w 190"/>
                <a:gd name="T11" fmla="*/ 0 h 32"/>
                <a:gd name="T12" fmla="*/ 28 w 190"/>
                <a:gd name="T13" fmla="*/ 0 h 32"/>
                <a:gd name="T14" fmla="*/ 0 w 190"/>
                <a:gd name="T15" fmla="*/ 29 h 32"/>
                <a:gd name="T16" fmla="*/ 0 w 190"/>
                <a:gd name="T17" fmla="*/ 29 h 32"/>
                <a:gd name="T18" fmla="*/ 0 w 190"/>
                <a:gd name="T19" fmla="*/ 29 h 32"/>
                <a:gd name="T20" fmla="*/ 0 w 190"/>
                <a:gd name="T21" fmla="*/ 32 h 32"/>
                <a:gd name="T22" fmla="*/ 28 w 190"/>
                <a:gd name="T23" fmla="*/ 7 h 32"/>
                <a:gd name="T24" fmla="*/ 125 w 190"/>
                <a:gd name="T25" fmla="*/ 7 h 32"/>
                <a:gd name="T26" fmla="*/ 166 w 190"/>
                <a:gd name="T27" fmla="*/ 7 h 32"/>
                <a:gd name="T28" fmla="*/ 190 w 190"/>
                <a:gd name="T29" fmla="*/ 30 h 32"/>
                <a:gd name="T30" fmla="*/ 190 w 190"/>
                <a:gd name="T31" fmla="*/ 29 h 32"/>
                <a:gd name="T32" fmla="*/ 190 w 190"/>
                <a:gd name="T33" fmla="*/ 24 h 32"/>
                <a:gd name="T34" fmla="*/ 166 w 190"/>
                <a:gd name="T3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32">
                  <a:moveTo>
                    <a:pt x="166" y="0"/>
                  </a:moveTo>
                  <a:cubicBezTo>
                    <a:pt x="125" y="0"/>
                    <a:pt x="125" y="0"/>
                    <a:pt x="125" y="0"/>
                  </a:cubicBezTo>
                  <a:cubicBezTo>
                    <a:pt x="124" y="0"/>
                    <a:pt x="124" y="0"/>
                    <a:pt x="124" y="0"/>
                  </a:cubicBezTo>
                  <a:cubicBezTo>
                    <a:pt x="97" y="0"/>
                    <a:pt x="97" y="0"/>
                    <a:pt x="97" y="0"/>
                  </a:cubicBezTo>
                  <a:cubicBezTo>
                    <a:pt x="58" y="0"/>
                    <a:pt x="58" y="0"/>
                    <a:pt x="58" y="0"/>
                  </a:cubicBezTo>
                  <a:cubicBezTo>
                    <a:pt x="32" y="0"/>
                    <a:pt x="32" y="0"/>
                    <a:pt x="32" y="0"/>
                  </a:cubicBezTo>
                  <a:cubicBezTo>
                    <a:pt x="28" y="0"/>
                    <a:pt x="28" y="0"/>
                    <a:pt x="28" y="0"/>
                  </a:cubicBezTo>
                  <a:cubicBezTo>
                    <a:pt x="12" y="0"/>
                    <a:pt x="0" y="13"/>
                    <a:pt x="0" y="29"/>
                  </a:cubicBezTo>
                  <a:cubicBezTo>
                    <a:pt x="0" y="29"/>
                    <a:pt x="0" y="29"/>
                    <a:pt x="0" y="29"/>
                  </a:cubicBezTo>
                  <a:cubicBezTo>
                    <a:pt x="0" y="29"/>
                    <a:pt x="0" y="29"/>
                    <a:pt x="0" y="29"/>
                  </a:cubicBezTo>
                  <a:cubicBezTo>
                    <a:pt x="0" y="30"/>
                    <a:pt x="0" y="31"/>
                    <a:pt x="0" y="32"/>
                  </a:cubicBezTo>
                  <a:cubicBezTo>
                    <a:pt x="1" y="18"/>
                    <a:pt x="13" y="7"/>
                    <a:pt x="28" y="7"/>
                  </a:cubicBezTo>
                  <a:cubicBezTo>
                    <a:pt x="125" y="7"/>
                    <a:pt x="125" y="7"/>
                    <a:pt x="125" y="7"/>
                  </a:cubicBezTo>
                  <a:cubicBezTo>
                    <a:pt x="166" y="7"/>
                    <a:pt x="166" y="7"/>
                    <a:pt x="166" y="7"/>
                  </a:cubicBezTo>
                  <a:cubicBezTo>
                    <a:pt x="179" y="7"/>
                    <a:pt x="190" y="17"/>
                    <a:pt x="190" y="30"/>
                  </a:cubicBezTo>
                  <a:cubicBezTo>
                    <a:pt x="190" y="30"/>
                    <a:pt x="190" y="29"/>
                    <a:pt x="190" y="29"/>
                  </a:cubicBezTo>
                  <a:cubicBezTo>
                    <a:pt x="190" y="24"/>
                    <a:pt x="190" y="24"/>
                    <a:pt x="190" y="24"/>
                  </a:cubicBezTo>
                  <a:cubicBezTo>
                    <a:pt x="190" y="11"/>
                    <a:pt x="179" y="0"/>
                    <a:pt x="166"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6" name="Freeform 209"/>
            <p:cNvSpPr>
              <a:spLocks/>
            </p:cNvSpPr>
            <p:nvPr/>
          </p:nvSpPr>
          <p:spPr bwMode="auto">
            <a:xfrm>
              <a:off x="9373336" y="2938172"/>
              <a:ext cx="464224" cy="185309"/>
            </a:xfrm>
            <a:custGeom>
              <a:avLst/>
              <a:gdLst>
                <a:gd name="T0" fmla="*/ 163 w 500"/>
                <a:gd name="T1" fmla="*/ 0 h 201"/>
                <a:gd name="T2" fmla="*/ 262 w 500"/>
                <a:gd name="T3" fmla="*/ 0 h 201"/>
                <a:gd name="T4" fmla="*/ 381 w 500"/>
                <a:gd name="T5" fmla="*/ 0 h 201"/>
                <a:gd name="T6" fmla="*/ 500 w 500"/>
                <a:gd name="T7" fmla="*/ 53 h 201"/>
                <a:gd name="T8" fmla="*/ 481 w 500"/>
                <a:gd name="T9" fmla="*/ 80 h 201"/>
                <a:gd name="T10" fmla="*/ 411 w 500"/>
                <a:gd name="T11" fmla="*/ 88 h 201"/>
                <a:gd name="T12" fmla="*/ 331 w 500"/>
                <a:gd name="T13" fmla="*/ 86 h 201"/>
                <a:gd name="T14" fmla="*/ 163 w 500"/>
                <a:gd name="T15" fmla="*/ 99 h 201"/>
                <a:gd name="T16" fmla="*/ 163 w 500"/>
                <a:gd name="T17" fmla="*/ 195 h 201"/>
                <a:gd name="T18" fmla="*/ 0 w 500"/>
                <a:gd name="T19"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01">
                  <a:moveTo>
                    <a:pt x="163" y="0"/>
                  </a:moveTo>
                  <a:cubicBezTo>
                    <a:pt x="262" y="0"/>
                    <a:pt x="262" y="0"/>
                    <a:pt x="262" y="0"/>
                  </a:cubicBezTo>
                  <a:cubicBezTo>
                    <a:pt x="381" y="0"/>
                    <a:pt x="381" y="0"/>
                    <a:pt x="381" y="0"/>
                  </a:cubicBezTo>
                  <a:cubicBezTo>
                    <a:pt x="500" y="53"/>
                    <a:pt x="500" y="53"/>
                    <a:pt x="500" y="53"/>
                  </a:cubicBezTo>
                  <a:cubicBezTo>
                    <a:pt x="500" y="53"/>
                    <a:pt x="498" y="67"/>
                    <a:pt x="481" y="80"/>
                  </a:cubicBezTo>
                  <a:cubicBezTo>
                    <a:pt x="461" y="95"/>
                    <a:pt x="434" y="98"/>
                    <a:pt x="411" y="88"/>
                  </a:cubicBezTo>
                  <a:cubicBezTo>
                    <a:pt x="387" y="79"/>
                    <a:pt x="356" y="63"/>
                    <a:pt x="331" y="86"/>
                  </a:cubicBezTo>
                  <a:cubicBezTo>
                    <a:pt x="331" y="86"/>
                    <a:pt x="252" y="166"/>
                    <a:pt x="163" y="99"/>
                  </a:cubicBezTo>
                  <a:cubicBezTo>
                    <a:pt x="163" y="195"/>
                    <a:pt x="163" y="195"/>
                    <a:pt x="163" y="195"/>
                  </a:cubicBezTo>
                  <a:cubicBezTo>
                    <a:pt x="0" y="201"/>
                    <a:pt x="0" y="201"/>
                    <a:pt x="0" y="201"/>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7" name="Freeform 210"/>
            <p:cNvSpPr>
              <a:spLocks/>
            </p:cNvSpPr>
            <p:nvPr/>
          </p:nvSpPr>
          <p:spPr bwMode="auto">
            <a:xfrm>
              <a:off x="9443063" y="2938172"/>
              <a:ext cx="394495" cy="185309"/>
            </a:xfrm>
            <a:custGeom>
              <a:avLst/>
              <a:gdLst>
                <a:gd name="T0" fmla="*/ 81 w 425"/>
                <a:gd name="T1" fmla="*/ 0 h 201"/>
                <a:gd name="T2" fmla="*/ 187 w 425"/>
                <a:gd name="T3" fmla="*/ 0 h 201"/>
                <a:gd name="T4" fmla="*/ 306 w 425"/>
                <a:gd name="T5" fmla="*/ 0 h 201"/>
                <a:gd name="T6" fmla="*/ 425 w 425"/>
                <a:gd name="T7" fmla="*/ 53 h 201"/>
                <a:gd name="T8" fmla="*/ 406 w 425"/>
                <a:gd name="T9" fmla="*/ 80 h 201"/>
                <a:gd name="T10" fmla="*/ 336 w 425"/>
                <a:gd name="T11" fmla="*/ 88 h 201"/>
                <a:gd name="T12" fmla="*/ 256 w 425"/>
                <a:gd name="T13" fmla="*/ 86 h 201"/>
                <a:gd name="T14" fmla="*/ 88 w 425"/>
                <a:gd name="T15" fmla="*/ 99 h 201"/>
                <a:gd name="T16" fmla="*/ 88 w 425"/>
                <a:gd name="T17" fmla="*/ 195 h 201"/>
                <a:gd name="T18" fmla="*/ 0 w 425"/>
                <a:gd name="T19"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201">
                  <a:moveTo>
                    <a:pt x="81" y="0"/>
                  </a:moveTo>
                  <a:cubicBezTo>
                    <a:pt x="187" y="0"/>
                    <a:pt x="187" y="0"/>
                    <a:pt x="187" y="0"/>
                  </a:cubicBezTo>
                  <a:cubicBezTo>
                    <a:pt x="306" y="0"/>
                    <a:pt x="306" y="0"/>
                    <a:pt x="306" y="0"/>
                  </a:cubicBezTo>
                  <a:cubicBezTo>
                    <a:pt x="425" y="53"/>
                    <a:pt x="425" y="53"/>
                    <a:pt x="425" y="53"/>
                  </a:cubicBezTo>
                  <a:cubicBezTo>
                    <a:pt x="425" y="53"/>
                    <a:pt x="423" y="67"/>
                    <a:pt x="406" y="80"/>
                  </a:cubicBezTo>
                  <a:cubicBezTo>
                    <a:pt x="386" y="95"/>
                    <a:pt x="359" y="98"/>
                    <a:pt x="336" y="88"/>
                  </a:cubicBezTo>
                  <a:cubicBezTo>
                    <a:pt x="312" y="79"/>
                    <a:pt x="281" y="63"/>
                    <a:pt x="256" y="86"/>
                  </a:cubicBezTo>
                  <a:cubicBezTo>
                    <a:pt x="256" y="86"/>
                    <a:pt x="177" y="166"/>
                    <a:pt x="88" y="99"/>
                  </a:cubicBezTo>
                  <a:cubicBezTo>
                    <a:pt x="88" y="195"/>
                    <a:pt x="88" y="195"/>
                    <a:pt x="88" y="195"/>
                  </a:cubicBezTo>
                  <a:cubicBezTo>
                    <a:pt x="0" y="201"/>
                    <a:pt x="0" y="201"/>
                    <a:pt x="0" y="201"/>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8" name="Freeform 211"/>
            <p:cNvSpPr>
              <a:spLocks/>
            </p:cNvSpPr>
            <p:nvPr/>
          </p:nvSpPr>
          <p:spPr bwMode="auto">
            <a:xfrm>
              <a:off x="9419184" y="3123479"/>
              <a:ext cx="20060" cy="956"/>
            </a:xfrm>
            <a:custGeom>
              <a:avLst/>
              <a:gdLst>
                <a:gd name="T0" fmla="*/ 21 w 21"/>
                <a:gd name="T1" fmla="*/ 0 h 1"/>
                <a:gd name="T2" fmla="*/ 0 w 21"/>
                <a:gd name="T3" fmla="*/ 1 h 1"/>
                <a:gd name="T4" fmla="*/ 21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0" y="1"/>
                  </a:lnTo>
                  <a:lnTo>
                    <a:pt x="21" y="1"/>
                  </a:lnTo>
                  <a:lnTo>
                    <a:pt x="21" y="0"/>
                  </a:lnTo>
                  <a:close/>
                </a:path>
              </a:pathLst>
            </a:custGeom>
            <a:solidFill>
              <a:srgbClr val="B28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9" name="Freeform 212"/>
            <p:cNvSpPr>
              <a:spLocks/>
            </p:cNvSpPr>
            <p:nvPr/>
          </p:nvSpPr>
          <p:spPr bwMode="auto">
            <a:xfrm>
              <a:off x="9419184" y="3123479"/>
              <a:ext cx="20060" cy="956"/>
            </a:xfrm>
            <a:custGeom>
              <a:avLst/>
              <a:gdLst>
                <a:gd name="T0" fmla="*/ 21 w 21"/>
                <a:gd name="T1" fmla="*/ 0 h 1"/>
                <a:gd name="T2" fmla="*/ 0 w 21"/>
                <a:gd name="T3" fmla="*/ 1 h 1"/>
                <a:gd name="T4" fmla="*/ 21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0" y="1"/>
                  </a:lnTo>
                  <a:lnTo>
                    <a:pt x="21" y="1"/>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0" name="Rectangle 213"/>
            <p:cNvSpPr>
              <a:spLocks noChangeArrowheads="1"/>
            </p:cNvSpPr>
            <p:nvPr/>
          </p:nvSpPr>
          <p:spPr bwMode="auto">
            <a:xfrm>
              <a:off x="9501332" y="3007902"/>
              <a:ext cx="74505" cy="109847"/>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1" name="Freeform 214"/>
            <p:cNvSpPr>
              <a:spLocks noEditPoints="1"/>
            </p:cNvSpPr>
            <p:nvPr/>
          </p:nvSpPr>
          <p:spPr bwMode="auto">
            <a:xfrm>
              <a:off x="9636969" y="2359325"/>
              <a:ext cx="280827" cy="274142"/>
            </a:xfrm>
            <a:custGeom>
              <a:avLst/>
              <a:gdLst>
                <a:gd name="T0" fmla="*/ 254 w 303"/>
                <a:gd name="T1" fmla="*/ 292 h 296"/>
                <a:gd name="T2" fmla="*/ 246 w 303"/>
                <a:gd name="T3" fmla="*/ 292 h 296"/>
                <a:gd name="T4" fmla="*/ 250 w 303"/>
                <a:gd name="T5" fmla="*/ 296 h 296"/>
                <a:gd name="T6" fmla="*/ 254 w 303"/>
                <a:gd name="T7" fmla="*/ 292 h 296"/>
                <a:gd name="T8" fmla="*/ 122 w 303"/>
                <a:gd name="T9" fmla="*/ 0 h 296"/>
                <a:gd name="T10" fmla="*/ 0 w 303"/>
                <a:gd name="T11" fmla="*/ 47 h 296"/>
                <a:gd name="T12" fmla="*/ 83 w 303"/>
                <a:gd name="T13" fmla="*/ 129 h 296"/>
                <a:gd name="T14" fmla="*/ 83 w 303"/>
                <a:gd name="T15" fmla="*/ 97 h 296"/>
                <a:gd name="T16" fmla="*/ 144 w 303"/>
                <a:gd name="T17" fmla="*/ 97 h 296"/>
                <a:gd name="T18" fmla="*/ 144 w 303"/>
                <a:gd name="T19" fmla="*/ 190 h 296"/>
                <a:gd name="T20" fmla="*/ 160 w 303"/>
                <a:gd name="T21" fmla="*/ 207 h 296"/>
                <a:gd name="T22" fmla="*/ 160 w 303"/>
                <a:gd name="T23" fmla="*/ 48 h 296"/>
                <a:gd name="T24" fmla="*/ 221 w 303"/>
                <a:gd name="T25" fmla="*/ 48 h 296"/>
                <a:gd name="T26" fmla="*/ 221 w 303"/>
                <a:gd name="T27" fmla="*/ 268 h 296"/>
                <a:gd name="T28" fmla="*/ 241 w 303"/>
                <a:gd name="T29" fmla="*/ 288 h 296"/>
                <a:gd name="T30" fmla="*/ 258 w 303"/>
                <a:gd name="T31" fmla="*/ 288 h 296"/>
                <a:gd name="T32" fmla="*/ 303 w 303"/>
                <a:gd name="T33" fmla="*/ 174 h 296"/>
                <a:gd name="T34" fmla="*/ 122 w 303"/>
                <a:gd name="T3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296">
                  <a:moveTo>
                    <a:pt x="254" y="292"/>
                  </a:moveTo>
                  <a:cubicBezTo>
                    <a:pt x="246" y="292"/>
                    <a:pt x="246" y="292"/>
                    <a:pt x="246" y="292"/>
                  </a:cubicBezTo>
                  <a:cubicBezTo>
                    <a:pt x="250" y="296"/>
                    <a:pt x="250" y="296"/>
                    <a:pt x="250" y="296"/>
                  </a:cubicBezTo>
                  <a:cubicBezTo>
                    <a:pt x="252" y="295"/>
                    <a:pt x="253" y="293"/>
                    <a:pt x="254" y="292"/>
                  </a:cubicBezTo>
                  <a:moveTo>
                    <a:pt x="122" y="0"/>
                  </a:moveTo>
                  <a:cubicBezTo>
                    <a:pt x="75" y="0"/>
                    <a:pt x="32" y="17"/>
                    <a:pt x="0" y="47"/>
                  </a:cubicBezTo>
                  <a:cubicBezTo>
                    <a:pt x="83" y="129"/>
                    <a:pt x="83" y="129"/>
                    <a:pt x="83" y="129"/>
                  </a:cubicBezTo>
                  <a:cubicBezTo>
                    <a:pt x="83" y="97"/>
                    <a:pt x="83" y="97"/>
                    <a:pt x="83" y="97"/>
                  </a:cubicBezTo>
                  <a:cubicBezTo>
                    <a:pt x="144" y="97"/>
                    <a:pt x="144" y="97"/>
                    <a:pt x="144" y="97"/>
                  </a:cubicBezTo>
                  <a:cubicBezTo>
                    <a:pt x="144" y="190"/>
                    <a:pt x="144" y="190"/>
                    <a:pt x="144" y="190"/>
                  </a:cubicBezTo>
                  <a:cubicBezTo>
                    <a:pt x="160" y="207"/>
                    <a:pt x="160" y="207"/>
                    <a:pt x="160" y="207"/>
                  </a:cubicBezTo>
                  <a:cubicBezTo>
                    <a:pt x="160" y="48"/>
                    <a:pt x="160" y="48"/>
                    <a:pt x="160" y="48"/>
                  </a:cubicBezTo>
                  <a:cubicBezTo>
                    <a:pt x="221" y="48"/>
                    <a:pt x="221" y="48"/>
                    <a:pt x="221" y="48"/>
                  </a:cubicBezTo>
                  <a:cubicBezTo>
                    <a:pt x="221" y="268"/>
                    <a:pt x="221" y="268"/>
                    <a:pt x="221" y="268"/>
                  </a:cubicBezTo>
                  <a:cubicBezTo>
                    <a:pt x="241" y="288"/>
                    <a:pt x="241" y="288"/>
                    <a:pt x="241" y="288"/>
                  </a:cubicBezTo>
                  <a:cubicBezTo>
                    <a:pt x="258" y="288"/>
                    <a:pt x="258" y="288"/>
                    <a:pt x="258" y="288"/>
                  </a:cubicBezTo>
                  <a:cubicBezTo>
                    <a:pt x="285" y="257"/>
                    <a:pt x="302" y="218"/>
                    <a:pt x="303" y="174"/>
                  </a:cubicBezTo>
                  <a:cubicBezTo>
                    <a:pt x="300" y="77"/>
                    <a:pt x="220" y="0"/>
                    <a:pt x="12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2" name="Freeform 215"/>
            <p:cNvSpPr>
              <a:spLocks/>
            </p:cNvSpPr>
            <p:nvPr/>
          </p:nvSpPr>
          <p:spPr bwMode="auto">
            <a:xfrm>
              <a:off x="9860484" y="2625823"/>
              <a:ext cx="15283" cy="3821"/>
            </a:xfrm>
            <a:custGeom>
              <a:avLst/>
              <a:gdLst>
                <a:gd name="T0" fmla="*/ 17 w 17"/>
                <a:gd name="T1" fmla="*/ 0 h 4"/>
                <a:gd name="T2" fmla="*/ 0 w 17"/>
                <a:gd name="T3" fmla="*/ 0 h 4"/>
                <a:gd name="T4" fmla="*/ 5 w 17"/>
                <a:gd name="T5" fmla="*/ 4 h 4"/>
                <a:gd name="T6" fmla="*/ 13 w 17"/>
                <a:gd name="T7" fmla="*/ 4 h 4"/>
                <a:gd name="T8" fmla="*/ 17 w 17"/>
                <a:gd name="T9" fmla="*/ 0 h 4"/>
              </a:gdLst>
              <a:ahLst/>
              <a:cxnLst>
                <a:cxn ang="0">
                  <a:pos x="T0" y="T1"/>
                </a:cxn>
                <a:cxn ang="0">
                  <a:pos x="T2" y="T3"/>
                </a:cxn>
                <a:cxn ang="0">
                  <a:pos x="T4" y="T5"/>
                </a:cxn>
                <a:cxn ang="0">
                  <a:pos x="T6" y="T7"/>
                </a:cxn>
                <a:cxn ang="0">
                  <a:pos x="T8" y="T9"/>
                </a:cxn>
              </a:cxnLst>
              <a:rect l="0" t="0" r="r" b="b"/>
              <a:pathLst>
                <a:path w="17" h="4">
                  <a:moveTo>
                    <a:pt x="17" y="0"/>
                  </a:moveTo>
                  <a:cubicBezTo>
                    <a:pt x="0" y="0"/>
                    <a:pt x="0" y="0"/>
                    <a:pt x="0" y="0"/>
                  </a:cubicBezTo>
                  <a:cubicBezTo>
                    <a:pt x="5" y="4"/>
                    <a:pt x="5" y="4"/>
                    <a:pt x="5" y="4"/>
                  </a:cubicBezTo>
                  <a:cubicBezTo>
                    <a:pt x="13" y="4"/>
                    <a:pt x="13" y="4"/>
                    <a:pt x="13" y="4"/>
                  </a:cubicBezTo>
                  <a:cubicBezTo>
                    <a:pt x="15" y="3"/>
                    <a:pt x="16" y="1"/>
                    <a:pt x="17"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3" name="Freeform 216"/>
            <p:cNvSpPr>
              <a:spLocks/>
            </p:cNvSpPr>
            <p:nvPr/>
          </p:nvSpPr>
          <p:spPr bwMode="auto">
            <a:xfrm>
              <a:off x="9713385" y="2449113"/>
              <a:ext cx="57311" cy="85968"/>
            </a:xfrm>
            <a:custGeom>
              <a:avLst/>
              <a:gdLst>
                <a:gd name="T0" fmla="*/ 60 w 60"/>
                <a:gd name="T1" fmla="*/ 0 h 90"/>
                <a:gd name="T2" fmla="*/ 0 w 60"/>
                <a:gd name="T3" fmla="*/ 0 h 90"/>
                <a:gd name="T4" fmla="*/ 0 w 60"/>
                <a:gd name="T5" fmla="*/ 31 h 90"/>
                <a:gd name="T6" fmla="*/ 60 w 60"/>
                <a:gd name="T7" fmla="*/ 90 h 90"/>
                <a:gd name="T8" fmla="*/ 60 w 60"/>
                <a:gd name="T9" fmla="*/ 0 h 90"/>
              </a:gdLst>
              <a:ahLst/>
              <a:cxnLst>
                <a:cxn ang="0">
                  <a:pos x="T0" y="T1"/>
                </a:cxn>
                <a:cxn ang="0">
                  <a:pos x="T2" y="T3"/>
                </a:cxn>
                <a:cxn ang="0">
                  <a:pos x="T4" y="T5"/>
                </a:cxn>
                <a:cxn ang="0">
                  <a:pos x="T6" y="T7"/>
                </a:cxn>
                <a:cxn ang="0">
                  <a:pos x="T8" y="T9"/>
                </a:cxn>
              </a:cxnLst>
              <a:rect l="0" t="0" r="r" b="b"/>
              <a:pathLst>
                <a:path w="60" h="90">
                  <a:moveTo>
                    <a:pt x="60" y="0"/>
                  </a:moveTo>
                  <a:lnTo>
                    <a:pt x="0" y="0"/>
                  </a:lnTo>
                  <a:lnTo>
                    <a:pt x="0" y="31"/>
                  </a:lnTo>
                  <a:lnTo>
                    <a:pt x="60" y="90"/>
                  </a:lnTo>
                  <a:lnTo>
                    <a:pt x="60" y="0"/>
                  </a:lnTo>
                  <a:close/>
                </a:path>
              </a:pathLst>
            </a:custGeom>
            <a:solidFill>
              <a:srgbClr val="808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4" name="Freeform 217"/>
            <p:cNvSpPr>
              <a:spLocks/>
            </p:cNvSpPr>
            <p:nvPr/>
          </p:nvSpPr>
          <p:spPr bwMode="auto">
            <a:xfrm>
              <a:off x="9713385" y="2449113"/>
              <a:ext cx="57311" cy="85968"/>
            </a:xfrm>
            <a:custGeom>
              <a:avLst/>
              <a:gdLst>
                <a:gd name="T0" fmla="*/ 60 w 60"/>
                <a:gd name="T1" fmla="*/ 0 h 90"/>
                <a:gd name="T2" fmla="*/ 0 w 60"/>
                <a:gd name="T3" fmla="*/ 0 h 90"/>
                <a:gd name="T4" fmla="*/ 0 w 60"/>
                <a:gd name="T5" fmla="*/ 31 h 90"/>
                <a:gd name="T6" fmla="*/ 60 w 60"/>
                <a:gd name="T7" fmla="*/ 90 h 90"/>
                <a:gd name="T8" fmla="*/ 60 w 60"/>
                <a:gd name="T9" fmla="*/ 0 h 90"/>
              </a:gdLst>
              <a:ahLst/>
              <a:cxnLst>
                <a:cxn ang="0">
                  <a:pos x="T0" y="T1"/>
                </a:cxn>
                <a:cxn ang="0">
                  <a:pos x="T2" y="T3"/>
                </a:cxn>
                <a:cxn ang="0">
                  <a:pos x="T4" y="T5"/>
                </a:cxn>
                <a:cxn ang="0">
                  <a:pos x="T6" y="T7"/>
                </a:cxn>
                <a:cxn ang="0">
                  <a:pos x="T8" y="T9"/>
                </a:cxn>
              </a:cxnLst>
              <a:rect l="0" t="0" r="r" b="b"/>
              <a:pathLst>
                <a:path w="60" h="90">
                  <a:moveTo>
                    <a:pt x="60" y="0"/>
                  </a:moveTo>
                  <a:lnTo>
                    <a:pt x="0" y="0"/>
                  </a:lnTo>
                  <a:lnTo>
                    <a:pt x="0" y="31"/>
                  </a:lnTo>
                  <a:lnTo>
                    <a:pt x="60" y="90"/>
                  </a:lnTo>
                  <a:lnTo>
                    <a:pt x="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5" name="Freeform 218"/>
            <p:cNvSpPr>
              <a:spLocks/>
            </p:cNvSpPr>
            <p:nvPr/>
          </p:nvSpPr>
          <p:spPr bwMode="auto">
            <a:xfrm>
              <a:off x="9785024" y="2404219"/>
              <a:ext cx="56357" cy="203456"/>
            </a:xfrm>
            <a:custGeom>
              <a:avLst/>
              <a:gdLst>
                <a:gd name="T0" fmla="*/ 59 w 59"/>
                <a:gd name="T1" fmla="*/ 0 h 213"/>
                <a:gd name="T2" fmla="*/ 0 w 59"/>
                <a:gd name="T3" fmla="*/ 0 h 213"/>
                <a:gd name="T4" fmla="*/ 0 w 59"/>
                <a:gd name="T5" fmla="*/ 154 h 213"/>
                <a:gd name="T6" fmla="*/ 59 w 59"/>
                <a:gd name="T7" fmla="*/ 213 h 213"/>
                <a:gd name="T8" fmla="*/ 59 w 59"/>
                <a:gd name="T9" fmla="*/ 0 h 213"/>
              </a:gdLst>
              <a:ahLst/>
              <a:cxnLst>
                <a:cxn ang="0">
                  <a:pos x="T0" y="T1"/>
                </a:cxn>
                <a:cxn ang="0">
                  <a:pos x="T2" y="T3"/>
                </a:cxn>
                <a:cxn ang="0">
                  <a:pos x="T4" y="T5"/>
                </a:cxn>
                <a:cxn ang="0">
                  <a:pos x="T6" y="T7"/>
                </a:cxn>
                <a:cxn ang="0">
                  <a:pos x="T8" y="T9"/>
                </a:cxn>
              </a:cxnLst>
              <a:rect l="0" t="0" r="r" b="b"/>
              <a:pathLst>
                <a:path w="59" h="213">
                  <a:moveTo>
                    <a:pt x="59" y="0"/>
                  </a:moveTo>
                  <a:lnTo>
                    <a:pt x="0" y="0"/>
                  </a:lnTo>
                  <a:lnTo>
                    <a:pt x="0" y="154"/>
                  </a:lnTo>
                  <a:lnTo>
                    <a:pt x="59" y="213"/>
                  </a:lnTo>
                  <a:lnTo>
                    <a:pt x="59" y="0"/>
                  </a:lnTo>
                  <a:close/>
                </a:path>
              </a:pathLst>
            </a:custGeom>
            <a:solidFill>
              <a:srgbClr val="808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6" name="Freeform 219"/>
            <p:cNvSpPr>
              <a:spLocks/>
            </p:cNvSpPr>
            <p:nvPr/>
          </p:nvSpPr>
          <p:spPr bwMode="auto">
            <a:xfrm>
              <a:off x="9785024" y="2404219"/>
              <a:ext cx="56357" cy="203456"/>
            </a:xfrm>
            <a:custGeom>
              <a:avLst/>
              <a:gdLst>
                <a:gd name="T0" fmla="*/ 59 w 59"/>
                <a:gd name="T1" fmla="*/ 0 h 213"/>
                <a:gd name="T2" fmla="*/ 0 w 59"/>
                <a:gd name="T3" fmla="*/ 0 h 213"/>
                <a:gd name="T4" fmla="*/ 0 w 59"/>
                <a:gd name="T5" fmla="*/ 154 h 213"/>
                <a:gd name="T6" fmla="*/ 59 w 59"/>
                <a:gd name="T7" fmla="*/ 213 h 213"/>
                <a:gd name="T8" fmla="*/ 59 w 59"/>
                <a:gd name="T9" fmla="*/ 0 h 213"/>
              </a:gdLst>
              <a:ahLst/>
              <a:cxnLst>
                <a:cxn ang="0">
                  <a:pos x="T0" y="T1"/>
                </a:cxn>
                <a:cxn ang="0">
                  <a:pos x="T2" y="T3"/>
                </a:cxn>
                <a:cxn ang="0">
                  <a:pos x="T4" y="T5"/>
                </a:cxn>
                <a:cxn ang="0">
                  <a:pos x="T6" y="T7"/>
                </a:cxn>
                <a:cxn ang="0">
                  <a:pos x="T8" y="T9"/>
                </a:cxn>
              </a:cxnLst>
              <a:rect l="0" t="0" r="r" b="b"/>
              <a:pathLst>
                <a:path w="59" h="213">
                  <a:moveTo>
                    <a:pt x="59" y="0"/>
                  </a:moveTo>
                  <a:lnTo>
                    <a:pt x="0" y="0"/>
                  </a:lnTo>
                  <a:lnTo>
                    <a:pt x="0" y="154"/>
                  </a:lnTo>
                  <a:lnTo>
                    <a:pt x="59" y="213"/>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7" name="Freeform 220"/>
            <p:cNvSpPr>
              <a:spLocks/>
            </p:cNvSpPr>
            <p:nvPr/>
          </p:nvSpPr>
          <p:spPr bwMode="auto">
            <a:xfrm>
              <a:off x="9631238" y="2347862"/>
              <a:ext cx="286558" cy="172890"/>
            </a:xfrm>
            <a:custGeom>
              <a:avLst/>
              <a:gdLst>
                <a:gd name="T0" fmla="*/ 128 w 309"/>
                <a:gd name="T1" fmla="*/ 0 h 187"/>
                <a:gd name="T2" fmla="*/ 0 w 309"/>
                <a:gd name="T3" fmla="*/ 53 h 187"/>
                <a:gd name="T4" fmla="*/ 6 w 309"/>
                <a:gd name="T5" fmla="*/ 60 h 187"/>
                <a:gd name="T6" fmla="*/ 128 w 309"/>
                <a:gd name="T7" fmla="*/ 13 h 187"/>
                <a:gd name="T8" fmla="*/ 309 w 309"/>
                <a:gd name="T9" fmla="*/ 187 h 187"/>
                <a:gd name="T10" fmla="*/ 309 w 309"/>
                <a:gd name="T11" fmla="*/ 181 h 187"/>
                <a:gd name="T12" fmla="*/ 309 w 309"/>
                <a:gd name="T13" fmla="*/ 181 h 187"/>
                <a:gd name="T14" fmla="*/ 256 w 309"/>
                <a:gd name="T15" fmla="*/ 53 h 187"/>
                <a:gd name="T16" fmla="*/ 128 w 309"/>
                <a:gd name="T1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87">
                  <a:moveTo>
                    <a:pt x="128" y="0"/>
                  </a:moveTo>
                  <a:cubicBezTo>
                    <a:pt x="82" y="0"/>
                    <a:pt x="35" y="18"/>
                    <a:pt x="0" y="53"/>
                  </a:cubicBezTo>
                  <a:cubicBezTo>
                    <a:pt x="6" y="60"/>
                    <a:pt x="6" y="60"/>
                    <a:pt x="6" y="60"/>
                  </a:cubicBezTo>
                  <a:cubicBezTo>
                    <a:pt x="38" y="30"/>
                    <a:pt x="81" y="13"/>
                    <a:pt x="128" y="13"/>
                  </a:cubicBezTo>
                  <a:cubicBezTo>
                    <a:pt x="226" y="13"/>
                    <a:pt x="306" y="90"/>
                    <a:pt x="309" y="187"/>
                  </a:cubicBezTo>
                  <a:cubicBezTo>
                    <a:pt x="309" y="185"/>
                    <a:pt x="309" y="183"/>
                    <a:pt x="309" y="181"/>
                  </a:cubicBezTo>
                  <a:cubicBezTo>
                    <a:pt x="309" y="181"/>
                    <a:pt x="309" y="181"/>
                    <a:pt x="309" y="181"/>
                  </a:cubicBezTo>
                  <a:cubicBezTo>
                    <a:pt x="309" y="135"/>
                    <a:pt x="291" y="89"/>
                    <a:pt x="256" y="53"/>
                  </a:cubicBezTo>
                  <a:cubicBezTo>
                    <a:pt x="221" y="18"/>
                    <a:pt x="174" y="0"/>
                    <a:pt x="128" y="0"/>
                  </a:cubicBezTo>
                </a:path>
              </a:pathLst>
            </a:custGeom>
            <a:solidFill>
              <a:srgbClr val="E7C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8" name="Freeform 221"/>
            <p:cNvSpPr>
              <a:spLocks/>
            </p:cNvSpPr>
            <p:nvPr/>
          </p:nvSpPr>
          <p:spPr bwMode="auto">
            <a:xfrm>
              <a:off x="9869082" y="2515020"/>
              <a:ext cx="48715" cy="118444"/>
            </a:xfrm>
            <a:custGeom>
              <a:avLst/>
              <a:gdLst>
                <a:gd name="T0" fmla="*/ 53 w 53"/>
                <a:gd name="T1" fmla="*/ 0 h 128"/>
                <a:gd name="T2" fmla="*/ 53 w 53"/>
                <a:gd name="T3" fmla="*/ 0 h 128"/>
                <a:gd name="T4" fmla="*/ 53 w 53"/>
                <a:gd name="T5" fmla="*/ 0 h 128"/>
                <a:gd name="T6" fmla="*/ 53 w 53"/>
                <a:gd name="T7" fmla="*/ 6 h 128"/>
                <a:gd name="T8" fmla="*/ 8 w 53"/>
                <a:gd name="T9" fmla="*/ 120 h 128"/>
                <a:gd name="T10" fmla="*/ 4 w 53"/>
                <a:gd name="T11" fmla="*/ 124 h 128"/>
                <a:gd name="T12" fmla="*/ 0 w 53"/>
                <a:gd name="T13" fmla="*/ 128 h 128"/>
                <a:gd name="T14" fmla="*/ 0 w 53"/>
                <a:gd name="T15" fmla="*/ 128 h 128"/>
                <a:gd name="T16" fmla="*/ 53 w 53"/>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28">
                  <a:moveTo>
                    <a:pt x="53" y="0"/>
                  </a:moveTo>
                  <a:cubicBezTo>
                    <a:pt x="53" y="0"/>
                    <a:pt x="53" y="0"/>
                    <a:pt x="53" y="0"/>
                  </a:cubicBezTo>
                  <a:cubicBezTo>
                    <a:pt x="53" y="0"/>
                    <a:pt x="53" y="0"/>
                    <a:pt x="53" y="0"/>
                  </a:cubicBezTo>
                  <a:cubicBezTo>
                    <a:pt x="53" y="2"/>
                    <a:pt x="53" y="4"/>
                    <a:pt x="53" y="6"/>
                  </a:cubicBezTo>
                  <a:cubicBezTo>
                    <a:pt x="52" y="50"/>
                    <a:pt x="35" y="89"/>
                    <a:pt x="8" y="120"/>
                  </a:cubicBezTo>
                  <a:cubicBezTo>
                    <a:pt x="7" y="121"/>
                    <a:pt x="6" y="123"/>
                    <a:pt x="4" y="124"/>
                  </a:cubicBezTo>
                  <a:cubicBezTo>
                    <a:pt x="3" y="125"/>
                    <a:pt x="2" y="127"/>
                    <a:pt x="0" y="128"/>
                  </a:cubicBezTo>
                  <a:cubicBezTo>
                    <a:pt x="0" y="128"/>
                    <a:pt x="0" y="128"/>
                    <a:pt x="0" y="128"/>
                  </a:cubicBezTo>
                  <a:cubicBezTo>
                    <a:pt x="36" y="93"/>
                    <a:pt x="53" y="46"/>
                    <a:pt x="53" y="0"/>
                  </a:cubicBezTo>
                </a:path>
              </a:pathLst>
            </a:custGeom>
            <a:solidFill>
              <a:srgbClr val="F8D7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9" name="Freeform 222"/>
            <p:cNvSpPr>
              <a:spLocks/>
            </p:cNvSpPr>
            <p:nvPr/>
          </p:nvSpPr>
          <p:spPr bwMode="auto">
            <a:xfrm>
              <a:off x="9443063" y="3100556"/>
              <a:ext cx="21970" cy="22924"/>
            </a:xfrm>
            <a:custGeom>
              <a:avLst/>
              <a:gdLst>
                <a:gd name="T0" fmla="*/ 0 w 23"/>
                <a:gd name="T1" fmla="*/ 24 h 24"/>
                <a:gd name="T2" fmla="*/ 0 w 23"/>
                <a:gd name="T3" fmla="*/ 0 h 24"/>
                <a:gd name="T4" fmla="*/ 23 w 23"/>
                <a:gd name="T5" fmla="*/ 22 h 24"/>
                <a:gd name="T6" fmla="*/ 0 w 23"/>
                <a:gd name="T7" fmla="*/ 24 h 24"/>
              </a:gdLst>
              <a:ahLst/>
              <a:cxnLst>
                <a:cxn ang="0">
                  <a:pos x="T0" y="T1"/>
                </a:cxn>
                <a:cxn ang="0">
                  <a:pos x="T2" y="T3"/>
                </a:cxn>
                <a:cxn ang="0">
                  <a:pos x="T4" y="T5"/>
                </a:cxn>
                <a:cxn ang="0">
                  <a:pos x="T6" y="T7"/>
                </a:cxn>
              </a:cxnLst>
              <a:rect l="0" t="0" r="r" b="b"/>
              <a:pathLst>
                <a:path w="23" h="24">
                  <a:moveTo>
                    <a:pt x="0" y="24"/>
                  </a:moveTo>
                  <a:lnTo>
                    <a:pt x="0" y="0"/>
                  </a:lnTo>
                  <a:lnTo>
                    <a:pt x="23" y="22"/>
                  </a:lnTo>
                  <a:lnTo>
                    <a:pt x="0" y="24"/>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0" name="Freeform 223"/>
            <p:cNvSpPr>
              <a:spLocks/>
            </p:cNvSpPr>
            <p:nvPr/>
          </p:nvSpPr>
          <p:spPr bwMode="auto">
            <a:xfrm>
              <a:off x="9443063" y="3100556"/>
              <a:ext cx="21970" cy="22924"/>
            </a:xfrm>
            <a:custGeom>
              <a:avLst/>
              <a:gdLst>
                <a:gd name="T0" fmla="*/ 0 w 23"/>
                <a:gd name="T1" fmla="*/ 24 h 24"/>
                <a:gd name="T2" fmla="*/ 0 w 23"/>
                <a:gd name="T3" fmla="*/ 0 h 24"/>
                <a:gd name="T4" fmla="*/ 23 w 23"/>
                <a:gd name="T5" fmla="*/ 22 h 24"/>
              </a:gdLst>
              <a:ahLst/>
              <a:cxnLst>
                <a:cxn ang="0">
                  <a:pos x="T0" y="T1"/>
                </a:cxn>
                <a:cxn ang="0">
                  <a:pos x="T2" y="T3"/>
                </a:cxn>
                <a:cxn ang="0">
                  <a:pos x="T4" y="T5"/>
                </a:cxn>
              </a:cxnLst>
              <a:rect l="0" t="0" r="r" b="b"/>
              <a:pathLst>
                <a:path w="23" h="24">
                  <a:moveTo>
                    <a:pt x="0" y="24"/>
                  </a:moveTo>
                  <a:lnTo>
                    <a:pt x="0" y="0"/>
                  </a:lnTo>
                  <a:lnTo>
                    <a:pt x="23"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1" name="Freeform 224"/>
            <p:cNvSpPr>
              <a:spLocks/>
            </p:cNvSpPr>
            <p:nvPr/>
          </p:nvSpPr>
          <p:spPr bwMode="auto">
            <a:xfrm>
              <a:off x="9396261" y="2938172"/>
              <a:ext cx="124176" cy="189129"/>
            </a:xfrm>
            <a:custGeom>
              <a:avLst/>
              <a:gdLst>
                <a:gd name="T0" fmla="*/ 0 w 134"/>
                <a:gd name="T1" fmla="*/ 205 h 205"/>
                <a:gd name="T2" fmla="*/ 0 w 134"/>
                <a:gd name="T3" fmla="*/ 8 h 205"/>
                <a:gd name="T4" fmla="*/ 107 w 134"/>
                <a:gd name="T5" fmla="*/ 1 h 205"/>
                <a:gd name="T6" fmla="*/ 122 w 134"/>
                <a:gd name="T7" fmla="*/ 0 h 205"/>
                <a:gd name="T8" fmla="*/ 134 w 134"/>
                <a:gd name="T9" fmla="*/ 0 h 205"/>
                <a:gd name="T10" fmla="*/ 134 w 134"/>
                <a:gd name="T11" fmla="*/ 162 h 205"/>
                <a:gd name="T12" fmla="*/ 99 w 134"/>
                <a:gd name="T13" fmla="*/ 199 h 205"/>
                <a:gd name="T14" fmla="*/ 38 w 134"/>
                <a:gd name="T15" fmla="*/ 203 h 205"/>
                <a:gd name="T16" fmla="*/ 26 w 134"/>
                <a:gd name="T17" fmla="*/ 20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205">
                  <a:moveTo>
                    <a:pt x="0" y="205"/>
                  </a:moveTo>
                  <a:cubicBezTo>
                    <a:pt x="0" y="8"/>
                    <a:pt x="0" y="8"/>
                    <a:pt x="0" y="8"/>
                  </a:cubicBezTo>
                  <a:cubicBezTo>
                    <a:pt x="107" y="1"/>
                    <a:pt x="107" y="1"/>
                    <a:pt x="107" y="1"/>
                  </a:cubicBezTo>
                  <a:cubicBezTo>
                    <a:pt x="112" y="1"/>
                    <a:pt x="117" y="0"/>
                    <a:pt x="122" y="0"/>
                  </a:cubicBezTo>
                  <a:cubicBezTo>
                    <a:pt x="134" y="0"/>
                    <a:pt x="134" y="0"/>
                    <a:pt x="134" y="0"/>
                  </a:cubicBezTo>
                  <a:cubicBezTo>
                    <a:pt x="134" y="162"/>
                    <a:pt x="134" y="162"/>
                    <a:pt x="134" y="162"/>
                  </a:cubicBezTo>
                  <a:cubicBezTo>
                    <a:pt x="134" y="182"/>
                    <a:pt x="119" y="198"/>
                    <a:pt x="99" y="199"/>
                  </a:cubicBezTo>
                  <a:cubicBezTo>
                    <a:pt x="38" y="203"/>
                    <a:pt x="38" y="203"/>
                    <a:pt x="38" y="203"/>
                  </a:cubicBezTo>
                  <a:cubicBezTo>
                    <a:pt x="26" y="204"/>
                    <a:pt x="26" y="204"/>
                    <a:pt x="26" y="20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472" name="Freeform: Shape 471"/>
            <p:cNvSpPr/>
            <p:nvPr/>
          </p:nvSpPr>
          <p:spPr bwMode="auto">
            <a:xfrm>
              <a:off x="9012716" y="2938194"/>
              <a:ext cx="459004" cy="210678"/>
            </a:xfrm>
            <a:custGeom>
              <a:avLst/>
              <a:gdLst>
                <a:gd name="connsiteX0" fmla="*/ 378030 w 378030"/>
                <a:gd name="connsiteY0" fmla="*/ 0 h 210678"/>
                <a:gd name="connsiteX1" fmla="*/ 378030 w 378030"/>
                <a:gd name="connsiteY1" fmla="*/ 94187 h 210678"/>
                <a:gd name="connsiteX2" fmla="*/ 378030 w 378030"/>
                <a:gd name="connsiteY2" fmla="*/ 185604 h 210678"/>
                <a:gd name="connsiteX3" fmla="*/ 98240 w 378030"/>
                <a:gd name="connsiteY3" fmla="*/ 204162 h 210678"/>
                <a:gd name="connsiteX4" fmla="*/ 0 w 378030"/>
                <a:gd name="connsiteY4" fmla="*/ 210678 h 210678"/>
                <a:gd name="connsiteX5" fmla="*/ 0 w 378030"/>
                <a:gd name="connsiteY5" fmla="*/ 807 h 21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030" h="210678">
                  <a:moveTo>
                    <a:pt x="378030" y="0"/>
                  </a:moveTo>
                  <a:cubicBezTo>
                    <a:pt x="378030" y="0"/>
                    <a:pt x="378030" y="0"/>
                    <a:pt x="378030" y="94187"/>
                  </a:cubicBezTo>
                  <a:cubicBezTo>
                    <a:pt x="378030" y="94187"/>
                    <a:pt x="378030" y="94187"/>
                    <a:pt x="378030" y="185604"/>
                  </a:cubicBezTo>
                  <a:cubicBezTo>
                    <a:pt x="378030" y="185604"/>
                    <a:pt x="378030" y="185604"/>
                    <a:pt x="98240" y="204162"/>
                  </a:cubicBezTo>
                  <a:lnTo>
                    <a:pt x="0" y="210678"/>
                  </a:lnTo>
                  <a:lnTo>
                    <a:pt x="0" y="807"/>
                  </a:lnTo>
                  <a:close/>
                </a:path>
              </a:pathLst>
            </a:custGeom>
            <a:solidFill>
              <a:srgbClr val="001A4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6" tIns="45700" rIns="18276" bIns="91376" numCol="1" spcCol="1270" anchor="t" anchorCtr="0">
              <a:noAutofit/>
            </a:bodyPr>
            <a:lstStyle/>
            <a:p>
              <a:pPr algn="ctr" defTabSz="724825">
                <a:spcBef>
                  <a:spcPct val="0"/>
                </a:spcBef>
                <a:spcAft>
                  <a:spcPct val="35000"/>
                </a:spcAft>
                <a:defRPr/>
              </a:pPr>
              <a:endParaRPr lang="en-US" sz="1598" b="1" kern="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pPr algn="ctr" defTabSz="724825">
                <a:spcBef>
                  <a:spcPct val="0"/>
                </a:spcBef>
                <a:spcAft>
                  <a:spcPct val="35000"/>
                </a:spcAft>
                <a:defRPr/>
              </a:pPr>
              <a:endParaRPr lang="en-US" sz="1598" b="1" kern="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grpSp>
        <p:nvGrpSpPr>
          <p:cNvPr id="458" name="Group 457"/>
          <p:cNvGrpSpPr/>
          <p:nvPr/>
        </p:nvGrpSpPr>
        <p:grpSpPr>
          <a:xfrm>
            <a:off x="5140563" y="4325870"/>
            <a:ext cx="808026" cy="306757"/>
            <a:chOff x="5272568" y="1054571"/>
            <a:chExt cx="792254" cy="300769"/>
          </a:xfrm>
          <a:solidFill>
            <a:schemeClr val="bg1"/>
          </a:solidFill>
        </p:grpSpPr>
        <p:sp>
          <p:nvSpPr>
            <p:cNvPr id="459" name="Isosceles Triangle 458"/>
            <p:cNvSpPr/>
            <p:nvPr/>
          </p:nvSpPr>
          <p:spPr bwMode="auto">
            <a:xfrm>
              <a:off x="5272568" y="1054571"/>
              <a:ext cx="792254" cy="261223"/>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60" name="Isosceles Triangle 459"/>
            <p:cNvSpPr/>
            <p:nvPr/>
          </p:nvSpPr>
          <p:spPr bwMode="auto">
            <a:xfrm>
              <a:off x="5375169" y="1161777"/>
              <a:ext cx="587053" cy="193563"/>
            </a:xfrm>
            <a:prstGeom prst="triangl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nvGrpSpPr>
          <p:cNvPr id="461" name="Group 460"/>
          <p:cNvGrpSpPr/>
          <p:nvPr/>
        </p:nvGrpSpPr>
        <p:grpSpPr>
          <a:xfrm rot="10800000">
            <a:off x="8169949" y="4536871"/>
            <a:ext cx="808026" cy="306757"/>
            <a:chOff x="5272568" y="1054571"/>
            <a:chExt cx="792254" cy="300769"/>
          </a:xfrm>
          <a:solidFill>
            <a:schemeClr val="bg1"/>
          </a:solidFill>
        </p:grpSpPr>
        <p:sp>
          <p:nvSpPr>
            <p:cNvPr id="462" name="Isosceles Triangle 461"/>
            <p:cNvSpPr/>
            <p:nvPr/>
          </p:nvSpPr>
          <p:spPr bwMode="auto">
            <a:xfrm>
              <a:off x="5272568" y="1054571"/>
              <a:ext cx="792254" cy="261223"/>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63" name="Isosceles Triangle 462"/>
            <p:cNvSpPr/>
            <p:nvPr/>
          </p:nvSpPr>
          <p:spPr bwMode="auto">
            <a:xfrm>
              <a:off x="5375169" y="1161777"/>
              <a:ext cx="587053" cy="193563"/>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nvGrpSpPr>
          <p:cNvPr id="464" name="Group 463"/>
          <p:cNvGrpSpPr/>
          <p:nvPr/>
        </p:nvGrpSpPr>
        <p:grpSpPr>
          <a:xfrm rot="5400000">
            <a:off x="4677650" y="5272308"/>
            <a:ext cx="808026" cy="306757"/>
            <a:chOff x="5272568" y="1054571"/>
            <a:chExt cx="792254" cy="300769"/>
          </a:xfrm>
          <a:solidFill>
            <a:schemeClr val="bg1"/>
          </a:solidFill>
        </p:grpSpPr>
        <p:sp>
          <p:nvSpPr>
            <p:cNvPr id="465" name="Isosceles Triangle 464"/>
            <p:cNvSpPr/>
            <p:nvPr/>
          </p:nvSpPr>
          <p:spPr bwMode="auto">
            <a:xfrm>
              <a:off x="5272568" y="1054571"/>
              <a:ext cx="792254" cy="261223"/>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66" name="Isosceles Triangle 465"/>
            <p:cNvSpPr/>
            <p:nvPr/>
          </p:nvSpPr>
          <p:spPr bwMode="auto">
            <a:xfrm>
              <a:off x="5375169" y="1161777"/>
              <a:ext cx="587053" cy="193563"/>
            </a:xfrm>
            <a:prstGeom prst="triangl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nvGrpSpPr>
          <p:cNvPr id="467" name="Group 466"/>
          <p:cNvGrpSpPr/>
          <p:nvPr/>
        </p:nvGrpSpPr>
        <p:grpSpPr>
          <a:xfrm>
            <a:off x="9528901" y="3569916"/>
            <a:ext cx="808026" cy="306757"/>
            <a:chOff x="5272568" y="1054571"/>
            <a:chExt cx="792254" cy="300769"/>
          </a:xfrm>
        </p:grpSpPr>
        <p:sp>
          <p:nvSpPr>
            <p:cNvPr id="468" name="Isosceles Triangle 467"/>
            <p:cNvSpPr/>
            <p:nvPr/>
          </p:nvSpPr>
          <p:spPr bwMode="auto">
            <a:xfrm>
              <a:off x="5272568" y="1054571"/>
              <a:ext cx="792254" cy="261223"/>
            </a:xfrm>
            <a:prstGeom prst="triangle">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69" name="Isosceles Triangle 468"/>
            <p:cNvSpPr/>
            <p:nvPr/>
          </p:nvSpPr>
          <p:spPr bwMode="auto">
            <a:xfrm>
              <a:off x="5375169" y="1161777"/>
              <a:ext cx="587053" cy="193563"/>
            </a:xfrm>
            <a:prstGeom prst="triangle">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nvGrpSpPr>
          <p:cNvPr id="432" name="Group 431"/>
          <p:cNvGrpSpPr/>
          <p:nvPr/>
        </p:nvGrpSpPr>
        <p:grpSpPr>
          <a:xfrm rot="5400000">
            <a:off x="4677650" y="2806384"/>
            <a:ext cx="808026" cy="306757"/>
            <a:chOff x="5272568" y="1054571"/>
            <a:chExt cx="792254" cy="300769"/>
          </a:xfrm>
          <a:solidFill>
            <a:schemeClr val="bg1"/>
          </a:solidFill>
        </p:grpSpPr>
        <p:sp>
          <p:nvSpPr>
            <p:cNvPr id="433" name="Isosceles Triangle 432"/>
            <p:cNvSpPr/>
            <p:nvPr/>
          </p:nvSpPr>
          <p:spPr bwMode="auto">
            <a:xfrm>
              <a:off x="5272568" y="1054571"/>
              <a:ext cx="792254" cy="261223"/>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34" name="Isosceles Triangle 433"/>
            <p:cNvSpPr/>
            <p:nvPr/>
          </p:nvSpPr>
          <p:spPr bwMode="auto">
            <a:xfrm>
              <a:off x="5375169" y="1161777"/>
              <a:ext cx="587053" cy="193563"/>
            </a:xfrm>
            <a:prstGeom prst="triangl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nvGrpSpPr>
          <p:cNvPr id="435" name="Group 434"/>
          <p:cNvGrpSpPr/>
          <p:nvPr/>
        </p:nvGrpSpPr>
        <p:grpSpPr>
          <a:xfrm rot="5400000">
            <a:off x="8907096" y="4930871"/>
            <a:ext cx="808026" cy="306757"/>
            <a:chOff x="5272568" y="1054571"/>
            <a:chExt cx="792254" cy="300769"/>
          </a:xfrm>
          <a:solidFill>
            <a:schemeClr val="bg1"/>
          </a:solidFill>
        </p:grpSpPr>
        <p:sp>
          <p:nvSpPr>
            <p:cNvPr id="436" name="Isosceles Triangle 435"/>
            <p:cNvSpPr/>
            <p:nvPr/>
          </p:nvSpPr>
          <p:spPr bwMode="auto">
            <a:xfrm>
              <a:off x="5272568" y="1054571"/>
              <a:ext cx="792254" cy="261223"/>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37" name="Isosceles Triangle 436"/>
            <p:cNvSpPr/>
            <p:nvPr/>
          </p:nvSpPr>
          <p:spPr bwMode="auto">
            <a:xfrm>
              <a:off x="5375169" y="1161777"/>
              <a:ext cx="587053" cy="193563"/>
            </a:xfrm>
            <a:prstGeom prst="triangl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nvGrpSpPr>
          <p:cNvPr id="438" name="Group 437"/>
          <p:cNvGrpSpPr/>
          <p:nvPr/>
        </p:nvGrpSpPr>
        <p:grpSpPr>
          <a:xfrm rot="5400000">
            <a:off x="8907096" y="2251013"/>
            <a:ext cx="808026" cy="306757"/>
            <a:chOff x="5272568" y="1054571"/>
            <a:chExt cx="792254" cy="300769"/>
          </a:xfrm>
          <a:solidFill>
            <a:schemeClr val="bg1"/>
          </a:solidFill>
        </p:grpSpPr>
        <p:sp>
          <p:nvSpPr>
            <p:cNvPr id="439" name="Isosceles Triangle 438"/>
            <p:cNvSpPr/>
            <p:nvPr/>
          </p:nvSpPr>
          <p:spPr bwMode="auto">
            <a:xfrm>
              <a:off x="5272568" y="1054571"/>
              <a:ext cx="792254" cy="261223"/>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40" name="Isosceles Triangle 439"/>
            <p:cNvSpPr/>
            <p:nvPr/>
          </p:nvSpPr>
          <p:spPr bwMode="auto">
            <a:xfrm>
              <a:off x="5375169" y="1161777"/>
              <a:ext cx="587053" cy="193563"/>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nvGrpSpPr>
          <p:cNvPr id="470" name="Group 469"/>
          <p:cNvGrpSpPr/>
          <p:nvPr/>
        </p:nvGrpSpPr>
        <p:grpSpPr>
          <a:xfrm>
            <a:off x="846269" y="5183695"/>
            <a:ext cx="636381" cy="415637"/>
            <a:chOff x="1057037" y="2169270"/>
            <a:chExt cx="2742588" cy="1791250"/>
          </a:xfrm>
        </p:grpSpPr>
        <p:sp>
          <p:nvSpPr>
            <p:cNvPr id="471" name="Rectangle 470"/>
            <p:cNvSpPr/>
            <p:nvPr/>
          </p:nvSpPr>
          <p:spPr bwMode="auto">
            <a:xfrm>
              <a:off x="1618343" y="2169270"/>
              <a:ext cx="2181282" cy="17912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73" name="Rectangle 10"/>
            <p:cNvSpPr>
              <a:spLocks noChangeArrowheads="1"/>
            </p:cNvSpPr>
            <p:nvPr/>
          </p:nvSpPr>
          <p:spPr bwMode="auto">
            <a:xfrm>
              <a:off x="2028650" y="3819477"/>
              <a:ext cx="84626" cy="14104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4" name="Freeform 11"/>
            <p:cNvSpPr>
              <a:spLocks noEditPoints="1"/>
            </p:cNvSpPr>
            <p:nvPr/>
          </p:nvSpPr>
          <p:spPr bwMode="auto">
            <a:xfrm>
              <a:off x="1908764" y="3516234"/>
              <a:ext cx="324400" cy="324400"/>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3" y="0"/>
                    <a:pt x="16" y="4"/>
                    <a:pt x="16" y="8"/>
                  </a:cubicBezTo>
                  <a:cubicBezTo>
                    <a:pt x="16" y="12"/>
                    <a:pt x="13" y="16"/>
                    <a:pt x="8" y="16"/>
                  </a:cubicBezTo>
                  <a:close/>
                  <a:moveTo>
                    <a:pt x="8" y="4"/>
                  </a:moveTo>
                  <a:cubicBezTo>
                    <a:pt x="6" y="4"/>
                    <a:pt x="4" y="6"/>
                    <a:pt x="4" y="8"/>
                  </a:cubicBezTo>
                  <a:cubicBezTo>
                    <a:pt x="4" y="10"/>
                    <a:pt x="6" y="12"/>
                    <a:pt x="8" y="12"/>
                  </a:cubicBezTo>
                  <a:cubicBezTo>
                    <a:pt x="11" y="12"/>
                    <a:pt x="12" y="10"/>
                    <a:pt x="12" y="8"/>
                  </a:cubicBezTo>
                  <a:cubicBezTo>
                    <a:pt x="12" y="6"/>
                    <a:pt x="11" y="4"/>
                    <a:pt x="8"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5" name="Rectangle 12"/>
            <p:cNvSpPr>
              <a:spLocks noChangeArrowheads="1"/>
            </p:cNvSpPr>
            <p:nvPr/>
          </p:nvSpPr>
          <p:spPr bwMode="auto">
            <a:xfrm>
              <a:off x="2395363" y="3777164"/>
              <a:ext cx="84626" cy="18335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6" name="Oval 13"/>
            <p:cNvSpPr>
              <a:spLocks noChangeArrowheads="1"/>
            </p:cNvSpPr>
            <p:nvPr/>
          </p:nvSpPr>
          <p:spPr bwMode="auto">
            <a:xfrm>
              <a:off x="2317789" y="3551495"/>
              <a:ext cx="239774" cy="246826"/>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7" name="Rectangle 14"/>
            <p:cNvSpPr>
              <a:spLocks noChangeArrowheads="1"/>
            </p:cNvSpPr>
            <p:nvPr/>
          </p:nvSpPr>
          <p:spPr bwMode="auto">
            <a:xfrm>
              <a:off x="2740920" y="3777164"/>
              <a:ext cx="77574" cy="18335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8" name="Oval 15"/>
            <p:cNvSpPr>
              <a:spLocks noChangeArrowheads="1"/>
            </p:cNvSpPr>
            <p:nvPr/>
          </p:nvSpPr>
          <p:spPr bwMode="auto">
            <a:xfrm>
              <a:off x="2656294" y="3551495"/>
              <a:ext cx="246826" cy="246826"/>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9" name="Rectangle 16"/>
            <p:cNvSpPr>
              <a:spLocks noChangeArrowheads="1"/>
            </p:cNvSpPr>
            <p:nvPr/>
          </p:nvSpPr>
          <p:spPr bwMode="auto">
            <a:xfrm>
              <a:off x="3023006" y="2394940"/>
              <a:ext cx="585330" cy="5853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0" name="Freeform 17"/>
            <p:cNvSpPr>
              <a:spLocks/>
            </p:cNvSpPr>
            <p:nvPr/>
          </p:nvSpPr>
          <p:spPr bwMode="auto">
            <a:xfrm>
              <a:off x="3382667" y="3205939"/>
              <a:ext cx="225669" cy="571225"/>
            </a:xfrm>
            <a:custGeom>
              <a:avLst/>
              <a:gdLst>
                <a:gd name="T0" fmla="*/ 0 w 11"/>
                <a:gd name="T1" fmla="*/ 23 h 28"/>
                <a:gd name="T2" fmla="*/ 5 w 11"/>
                <a:gd name="T3" fmla="*/ 28 h 28"/>
                <a:gd name="T4" fmla="*/ 5 w 11"/>
                <a:gd name="T5" fmla="*/ 28 h 28"/>
                <a:gd name="T6" fmla="*/ 11 w 11"/>
                <a:gd name="T7" fmla="*/ 23 h 28"/>
                <a:gd name="T8" fmla="*/ 11 w 11"/>
                <a:gd name="T9" fmla="*/ 6 h 28"/>
                <a:gd name="T10" fmla="*/ 5 w 11"/>
                <a:gd name="T11" fmla="*/ 0 h 28"/>
                <a:gd name="T12" fmla="*/ 5 w 11"/>
                <a:gd name="T13" fmla="*/ 0 h 28"/>
                <a:gd name="T14" fmla="*/ 0 w 11"/>
                <a:gd name="T15" fmla="*/ 6 h 28"/>
                <a:gd name="T16" fmla="*/ 0 w 11"/>
                <a:gd name="T17"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8">
                  <a:moveTo>
                    <a:pt x="0" y="23"/>
                  </a:moveTo>
                  <a:cubicBezTo>
                    <a:pt x="0" y="26"/>
                    <a:pt x="2" y="28"/>
                    <a:pt x="5" y="28"/>
                  </a:cubicBezTo>
                  <a:cubicBezTo>
                    <a:pt x="5" y="28"/>
                    <a:pt x="5" y="28"/>
                    <a:pt x="5" y="28"/>
                  </a:cubicBezTo>
                  <a:cubicBezTo>
                    <a:pt x="8" y="28"/>
                    <a:pt x="11" y="26"/>
                    <a:pt x="11" y="23"/>
                  </a:cubicBezTo>
                  <a:cubicBezTo>
                    <a:pt x="11" y="6"/>
                    <a:pt x="11" y="6"/>
                    <a:pt x="11" y="6"/>
                  </a:cubicBezTo>
                  <a:cubicBezTo>
                    <a:pt x="11" y="3"/>
                    <a:pt x="8" y="0"/>
                    <a:pt x="5" y="0"/>
                  </a:cubicBezTo>
                  <a:cubicBezTo>
                    <a:pt x="5" y="0"/>
                    <a:pt x="5" y="0"/>
                    <a:pt x="5" y="0"/>
                  </a:cubicBezTo>
                  <a:cubicBezTo>
                    <a:pt x="2" y="0"/>
                    <a:pt x="0" y="3"/>
                    <a:pt x="0" y="6"/>
                  </a:cubicBezTo>
                  <a:lnTo>
                    <a:pt x="0" y="23"/>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1" name="Freeform 18"/>
            <p:cNvSpPr>
              <a:spLocks/>
            </p:cNvSpPr>
            <p:nvPr/>
          </p:nvSpPr>
          <p:spPr bwMode="auto">
            <a:xfrm>
              <a:off x="3044163" y="3205939"/>
              <a:ext cx="218617" cy="571225"/>
            </a:xfrm>
            <a:custGeom>
              <a:avLst/>
              <a:gdLst>
                <a:gd name="T0" fmla="*/ 0 w 11"/>
                <a:gd name="T1" fmla="*/ 23 h 28"/>
                <a:gd name="T2" fmla="*/ 5 w 11"/>
                <a:gd name="T3" fmla="*/ 28 h 28"/>
                <a:gd name="T4" fmla="*/ 5 w 11"/>
                <a:gd name="T5" fmla="*/ 28 h 28"/>
                <a:gd name="T6" fmla="*/ 11 w 11"/>
                <a:gd name="T7" fmla="*/ 23 h 28"/>
                <a:gd name="T8" fmla="*/ 11 w 11"/>
                <a:gd name="T9" fmla="*/ 6 h 28"/>
                <a:gd name="T10" fmla="*/ 5 w 11"/>
                <a:gd name="T11" fmla="*/ 0 h 28"/>
                <a:gd name="T12" fmla="*/ 5 w 11"/>
                <a:gd name="T13" fmla="*/ 0 h 28"/>
                <a:gd name="T14" fmla="*/ 0 w 11"/>
                <a:gd name="T15" fmla="*/ 6 h 28"/>
                <a:gd name="T16" fmla="*/ 0 w 11"/>
                <a:gd name="T17"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8">
                  <a:moveTo>
                    <a:pt x="0" y="23"/>
                  </a:moveTo>
                  <a:cubicBezTo>
                    <a:pt x="0" y="26"/>
                    <a:pt x="2" y="28"/>
                    <a:pt x="5" y="28"/>
                  </a:cubicBezTo>
                  <a:cubicBezTo>
                    <a:pt x="5" y="28"/>
                    <a:pt x="5" y="28"/>
                    <a:pt x="5" y="28"/>
                  </a:cubicBezTo>
                  <a:cubicBezTo>
                    <a:pt x="8" y="28"/>
                    <a:pt x="11" y="26"/>
                    <a:pt x="11" y="23"/>
                  </a:cubicBezTo>
                  <a:cubicBezTo>
                    <a:pt x="11" y="6"/>
                    <a:pt x="11" y="6"/>
                    <a:pt x="11" y="6"/>
                  </a:cubicBezTo>
                  <a:cubicBezTo>
                    <a:pt x="11" y="3"/>
                    <a:pt x="8" y="0"/>
                    <a:pt x="5" y="0"/>
                  </a:cubicBezTo>
                  <a:cubicBezTo>
                    <a:pt x="5" y="0"/>
                    <a:pt x="5" y="0"/>
                    <a:pt x="5" y="0"/>
                  </a:cubicBezTo>
                  <a:cubicBezTo>
                    <a:pt x="2" y="0"/>
                    <a:pt x="0" y="3"/>
                    <a:pt x="0" y="6"/>
                  </a:cubicBezTo>
                  <a:lnTo>
                    <a:pt x="0" y="23"/>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2" name="Oval 19"/>
            <p:cNvSpPr>
              <a:spLocks noChangeArrowheads="1"/>
            </p:cNvSpPr>
            <p:nvPr/>
          </p:nvSpPr>
          <p:spPr bwMode="auto">
            <a:xfrm>
              <a:off x="2317789" y="3184782"/>
              <a:ext cx="239774" cy="246826"/>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3" name="Oval 20"/>
            <p:cNvSpPr>
              <a:spLocks noChangeArrowheads="1"/>
            </p:cNvSpPr>
            <p:nvPr/>
          </p:nvSpPr>
          <p:spPr bwMode="auto">
            <a:xfrm>
              <a:off x="1972233" y="3184782"/>
              <a:ext cx="260930" cy="246826"/>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4" name="Oval 21"/>
            <p:cNvSpPr>
              <a:spLocks noChangeArrowheads="1"/>
            </p:cNvSpPr>
            <p:nvPr/>
          </p:nvSpPr>
          <p:spPr bwMode="auto">
            <a:xfrm>
              <a:off x="2317789" y="2818070"/>
              <a:ext cx="239774" cy="246826"/>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5" name="Rectangle 22"/>
            <p:cNvSpPr>
              <a:spLocks noChangeArrowheads="1"/>
            </p:cNvSpPr>
            <p:nvPr/>
          </p:nvSpPr>
          <p:spPr bwMode="auto">
            <a:xfrm>
              <a:off x="2740920" y="2169270"/>
              <a:ext cx="77574" cy="79689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7" name="Freeform 23"/>
            <p:cNvSpPr>
              <a:spLocks noEditPoints="1"/>
            </p:cNvSpPr>
            <p:nvPr/>
          </p:nvSpPr>
          <p:spPr bwMode="auto">
            <a:xfrm>
              <a:off x="2621033" y="2945009"/>
              <a:ext cx="317348" cy="324400"/>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3" y="16"/>
                    <a:pt x="0" y="12"/>
                    <a:pt x="0" y="8"/>
                  </a:cubicBezTo>
                  <a:cubicBezTo>
                    <a:pt x="0" y="4"/>
                    <a:pt x="3" y="0"/>
                    <a:pt x="8" y="0"/>
                  </a:cubicBezTo>
                  <a:cubicBezTo>
                    <a:pt x="12" y="0"/>
                    <a:pt x="16" y="4"/>
                    <a:pt x="16" y="8"/>
                  </a:cubicBezTo>
                  <a:cubicBezTo>
                    <a:pt x="16" y="12"/>
                    <a:pt x="12" y="16"/>
                    <a:pt x="8" y="16"/>
                  </a:cubicBezTo>
                  <a:close/>
                  <a:moveTo>
                    <a:pt x="8" y="4"/>
                  </a:moveTo>
                  <a:cubicBezTo>
                    <a:pt x="5" y="4"/>
                    <a:pt x="4" y="6"/>
                    <a:pt x="4" y="8"/>
                  </a:cubicBezTo>
                  <a:cubicBezTo>
                    <a:pt x="4" y="10"/>
                    <a:pt x="5" y="12"/>
                    <a:pt x="8" y="12"/>
                  </a:cubicBezTo>
                  <a:cubicBezTo>
                    <a:pt x="10" y="12"/>
                    <a:pt x="12" y="10"/>
                    <a:pt x="12" y="8"/>
                  </a:cubicBezTo>
                  <a:cubicBezTo>
                    <a:pt x="12" y="6"/>
                    <a:pt x="10" y="4"/>
                    <a:pt x="8"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8" name="Rectangle 24"/>
            <p:cNvSpPr>
              <a:spLocks noChangeArrowheads="1"/>
            </p:cNvSpPr>
            <p:nvPr/>
          </p:nvSpPr>
          <p:spPr bwMode="auto">
            <a:xfrm>
              <a:off x="2395363" y="2169270"/>
              <a:ext cx="84626" cy="26798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9" name="Freeform 25"/>
            <p:cNvSpPr>
              <a:spLocks noEditPoints="1"/>
            </p:cNvSpPr>
            <p:nvPr/>
          </p:nvSpPr>
          <p:spPr bwMode="auto">
            <a:xfrm>
              <a:off x="2275476" y="2394940"/>
              <a:ext cx="324400" cy="324400"/>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3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3"/>
                    <a:pt x="0" y="8"/>
                  </a:cubicBezTo>
                  <a:cubicBezTo>
                    <a:pt x="0" y="4"/>
                    <a:pt x="4" y="0"/>
                    <a:pt x="8" y="0"/>
                  </a:cubicBezTo>
                  <a:cubicBezTo>
                    <a:pt x="13" y="0"/>
                    <a:pt x="16" y="4"/>
                    <a:pt x="16" y="8"/>
                  </a:cubicBezTo>
                  <a:cubicBezTo>
                    <a:pt x="16" y="13"/>
                    <a:pt x="13" y="16"/>
                    <a:pt x="8" y="16"/>
                  </a:cubicBezTo>
                  <a:close/>
                  <a:moveTo>
                    <a:pt x="8" y="4"/>
                  </a:moveTo>
                  <a:cubicBezTo>
                    <a:pt x="6" y="4"/>
                    <a:pt x="4" y="6"/>
                    <a:pt x="4" y="8"/>
                  </a:cubicBezTo>
                  <a:cubicBezTo>
                    <a:pt x="4" y="11"/>
                    <a:pt x="6" y="12"/>
                    <a:pt x="8" y="12"/>
                  </a:cubicBezTo>
                  <a:cubicBezTo>
                    <a:pt x="11" y="12"/>
                    <a:pt x="13" y="11"/>
                    <a:pt x="13" y="8"/>
                  </a:cubicBezTo>
                  <a:cubicBezTo>
                    <a:pt x="13" y="6"/>
                    <a:pt x="11" y="4"/>
                    <a:pt x="8"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0" name="Rectangle 489"/>
            <p:cNvSpPr/>
            <p:nvPr/>
          </p:nvSpPr>
          <p:spPr bwMode="auto">
            <a:xfrm>
              <a:off x="1618343" y="2451093"/>
              <a:ext cx="212847" cy="1227605"/>
            </a:xfrm>
            <a:prstGeom prst="rect">
              <a:avLst/>
            </a:prstGeom>
            <a:solidFill>
              <a:srgbClr val="DD5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91" name="Rectangle 22"/>
            <p:cNvSpPr>
              <a:spLocks noChangeArrowheads="1"/>
            </p:cNvSpPr>
            <p:nvPr/>
          </p:nvSpPr>
          <p:spPr bwMode="auto">
            <a:xfrm rot="16200000">
              <a:off x="1342449" y="2236967"/>
              <a:ext cx="77574" cy="64839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2" name="Rectangle 22"/>
            <p:cNvSpPr>
              <a:spLocks noChangeArrowheads="1"/>
            </p:cNvSpPr>
            <p:nvPr/>
          </p:nvSpPr>
          <p:spPr bwMode="auto">
            <a:xfrm rot="16200000">
              <a:off x="1342449" y="2572786"/>
              <a:ext cx="77574" cy="64839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3" name="Rectangle 22"/>
            <p:cNvSpPr>
              <a:spLocks noChangeArrowheads="1"/>
            </p:cNvSpPr>
            <p:nvPr/>
          </p:nvSpPr>
          <p:spPr bwMode="auto">
            <a:xfrm rot="16200000">
              <a:off x="1342449" y="2908605"/>
              <a:ext cx="77574" cy="64839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4" name="Rectangle 22"/>
            <p:cNvSpPr>
              <a:spLocks noChangeArrowheads="1"/>
            </p:cNvSpPr>
            <p:nvPr/>
          </p:nvSpPr>
          <p:spPr bwMode="auto">
            <a:xfrm rot="16200000">
              <a:off x="1342449" y="3244424"/>
              <a:ext cx="77574" cy="64839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6" name="Group 5"/>
          <p:cNvGrpSpPr/>
          <p:nvPr/>
        </p:nvGrpSpPr>
        <p:grpSpPr>
          <a:xfrm>
            <a:off x="6308691" y="5265765"/>
            <a:ext cx="1563090" cy="632899"/>
            <a:chOff x="5876126" y="5116030"/>
            <a:chExt cx="2137562" cy="865503"/>
          </a:xfrm>
        </p:grpSpPr>
        <p:sp>
          <p:nvSpPr>
            <p:cNvPr id="776" name="Freeform 5"/>
            <p:cNvSpPr>
              <a:spLocks noEditPoints="1"/>
            </p:cNvSpPr>
            <p:nvPr/>
          </p:nvSpPr>
          <p:spPr bwMode="auto">
            <a:xfrm>
              <a:off x="5876126" y="5116030"/>
              <a:ext cx="1011516" cy="796054"/>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bg1"/>
            </a:solidFill>
            <a:ln w="0">
              <a:noFill/>
              <a:prstDash val="solid"/>
              <a:round/>
              <a:headEnd/>
              <a:tailEnd/>
            </a:ln>
          </p:spPr>
          <p:txBody>
            <a:bodyPr vert="horz" wrap="square" lIns="76189" tIns="38095" rIns="76189" bIns="38095" numCol="1" anchor="t" anchorCtr="0" compatLnSpc="1">
              <a:prstTxWarp prst="textNoShape">
                <a:avLst/>
              </a:prstTxWarp>
            </a:bodyPr>
            <a:lstStyle/>
            <a:p>
              <a:pPr defTabSz="914187" fontAlgn="base">
                <a:spcBef>
                  <a:spcPct val="0"/>
                </a:spcBef>
                <a:spcAft>
                  <a:spcPct val="0"/>
                </a:spcAft>
                <a:defRPr/>
              </a:pPr>
              <a:endParaRPr lang="en-US" sz="2400" kern="0">
                <a:solidFill>
                  <a:prstClr val="white"/>
                </a:solidFill>
              </a:endParaRPr>
            </a:p>
          </p:txBody>
        </p:sp>
        <p:sp>
          <p:nvSpPr>
            <p:cNvPr id="525" name="Freeform: Shape 524"/>
            <p:cNvSpPr/>
            <p:nvPr/>
          </p:nvSpPr>
          <p:spPr bwMode="auto">
            <a:xfrm>
              <a:off x="7025767" y="5722118"/>
              <a:ext cx="59474" cy="175782"/>
            </a:xfrm>
            <a:custGeom>
              <a:avLst/>
              <a:gdLst>
                <a:gd name="connsiteX0" fmla="*/ 52039 w 59474"/>
                <a:gd name="connsiteY0" fmla="*/ 0 h 175782"/>
                <a:gd name="connsiteX1" fmla="*/ 59474 w 59474"/>
                <a:gd name="connsiteY1" fmla="*/ 0 h 175782"/>
                <a:gd name="connsiteX2" fmla="*/ 59474 w 59474"/>
                <a:gd name="connsiteY2" fmla="*/ 175782 h 175782"/>
                <a:gd name="connsiteX3" fmla="*/ 39809 w 59474"/>
                <a:gd name="connsiteY3" fmla="*/ 175782 h 175782"/>
                <a:gd name="connsiteX4" fmla="*/ 39809 w 59474"/>
                <a:gd name="connsiteY4" fmla="*/ 27219 h 175782"/>
                <a:gd name="connsiteX5" fmla="*/ 33154 w 59474"/>
                <a:gd name="connsiteY5" fmla="*/ 32435 h 175782"/>
                <a:gd name="connsiteX6" fmla="*/ 23322 w 59474"/>
                <a:gd name="connsiteY6" fmla="*/ 38250 h 175782"/>
                <a:gd name="connsiteX7" fmla="*/ 11811 w 59474"/>
                <a:gd name="connsiteY7" fmla="*/ 43646 h 175782"/>
                <a:gd name="connsiteX8" fmla="*/ 0 w 59474"/>
                <a:gd name="connsiteY8" fmla="*/ 47603 h 175782"/>
                <a:gd name="connsiteX9" fmla="*/ 0 w 59474"/>
                <a:gd name="connsiteY9" fmla="*/ 27698 h 175782"/>
                <a:gd name="connsiteX10" fmla="*/ 13730 w 59474"/>
                <a:gd name="connsiteY10" fmla="*/ 22843 h 175782"/>
                <a:gd name="connsiteX11" fmla="*/ 27998 w 59474"/>
                <a:gd name="connsiteY11" fmla="*/ 16008 h 175782"/>
                <a:gd name="connsiteX12" fmla="*/ 41248 w 59474"/>
                <a:gd name="connsiteY12" fmla="*/ 8094 h 175782"/>
                <a:gd name="connsiteX13" fmla="*/ 52039 w 59474"/>
                <a:gd name="connsiteY13" fmla="*/ 0 h 1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4" h="175782">
                  <a:moveTo>
                    <a:pt x="52039" y="0"/>
                  </a:moveTo>
                  <a:lnTo>
                    <a:pt x="59474" y="0"/>
                  </a:lnTo>
                  <a:lnTo>
                    <a:pt x="59474" y="175782"/>
                  </a:lnTo>
                  <a:lnTo>
                    <a:pt x="39809" y="175782"/>
                  </a:lnTo>
                  <a:lnTo>
                    <a:pt x="39809" y="27219"/>
                  </a:lnTo>
                  <a:cubicBezTo>
                    <a:pt x="38290" y="28738"/>
                    <a:pt x="36072" y="30476"/>
                    <a:pt x="33154" y="32435"/>
                  </a:cubicBezTo>
                  <a:cubicBezTo>
                    <a:pt x="30237" y="34393"/>
                    <a:pt x="26960" y="36332"/>
                    <a:pt x="23322" y="38250"/>
                  </a:cubicBezTo>
                  <a:cubicBezTo>
                    <a:pt x="19685" y="40168"/>
                    <a:pt x="15848" y="41967"/>
                    <a:pt x="11811" y="43646"/>
                  </a:cubicBezTo>
                  <a:cubicBezTo>
                    <a:pt x="7774" y="45325"/>
                    <a:pt x="3838" y="46644"/>
                    <a:pt x="0" y="47603"/>
                  </a:cubicBezTo>
                  <a:lnTo>
                    <a:pt x="0" y="27698"/>
                  </a:lnTo>
                  <a:cubicBezTo>
                    <a:pt x="4317" y="26499"/>
                    <a:pt x="8893" y="24881"/>
                    <a:pt x="13730" y="22843"/>
                  </a:cubicBezTo>
                  <a:cubicBezTo>
                    <a:pt x="18566" y="20804"/>
                    <a:pt x="23322" y="18526"/>
                    <a:pt x="27998" y="16008"/>
                  </a:cubicBezTo>
                  <a:cubicBezTo>
                    <a:pt x="32675" y="13490"/>
                    <a:pt x="37092" y="10852"/>
                    <a:pt x="41248" y="8094"/>
                  </a:cubicBezTo>
                  <a:cubicBezTo>
                    <a:pt x="45405" y="5336"/>
                    <a:pt x="49002" y="2638"/>
                    <a:pt x="5203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4" name="Freeform: Shape 523"/>
            <p:cNvSpPr/>
            <p:nvPr/>
          </p:nvSpPr>
          <p:spPr bwMode="auto">
            <a:xfrm>
              <a:off x="7454602" y="5680414"/>
              <a:ext cx="59474" cy="175782"/>
            </a:xfrm>
            <a:custGeom>
              <a:avLst/>
              <a:gdLst>
                <a:gd name="connsiteX0" fmla="*/ 52039 w 59474"/>
                <a:gd name="connsiteY0" fmla="*/ 0 h 175782"/>
                <a:gd name="connsiteX1" fmla="*/ 59474 w 59474"/>
                <a:gd name="connsiteY1" fmla="*/ 0 h 175782"/>
                <a:gd name="connsiteX2" fmla="*/ 59474 w 59474"/>
                <a:gd name="connsiteY2" fmla="*/ 175782 h 175782"/>
                <a:gd name="connsiteX3" fmla="*/ 39809 w 59474"/>
                <a:gd name="connsiteY3" fmla="*/ 175782 h 175782"/>
                <a:gd name="connsiteX4" fmla="*/ 39809 w 59474"/>
                <a:gd name="connsiteY4" fmla="*/ 27219 h 175782"/>
                <a:gd name="connsiteX5" fmla="*/ 33154 w 59474"/>
                <a:gd name="connsiteY5" fmla="*/ 32435 h 175782"/>
                <a:gd name="connsiteX6" fmla="*/ 23322 w 59474"/>
                <a:gd name="connsiteY6" fmla="*/ 38250 h 175782"/>
                <a:gd name="connsiteX7" fmla="*/ 11811 w 59474"/>
                <a:gd name="connsiteY7" fmla="*/ 43646 h 175782"/>
                <a:gd name="connsiteX8" fmla="*/ 0 w 59474"/>
                <a:gd name="connsiteY8" fmla="*/ 47603 h 175782"/>
                <a:gd name="connsiteX9" fmla="*/ 0 w 59474"/>
                <a:gd name="connsiteY9" fmla="*/ 27698 h 175782"/>
                <a:gd name="connsiteX10" fmla="*/ 13729 w 59474"/>
                <a:gd name="connsiteY10" fmla="*/ 22843 h 175782"/>
                <a:gd name="connsiteX11" fmla="*/ 27998 w 59474"/>
                <a:gd name="connsiteY11" fmla="*/ 16008 h 175782"/>
                <a:gd name="connsiteX12" fmla="*/ 41248 w 59474"/>
                <a:gd name="connsiteY12" fmla="*/ 8094 h 175782"/>
                <a:gd name="connsiteX13" fmla="*/ 52039 w 59474"/>
                <a:gd name="connsiteY13" fmla="*/ 0 h 1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4" h="175782">
                  <a:moveTo>
                    <a:pt x="52039" y="0"/>
                  </a:moveTo>
                  <a:lnTo>
                    <a:pt x="59474" y="0"/>
                  </a:lnTo>
                  <a:lnTo>
                    <a:pt x="59474" y="175782"/>
                  </a:lnTo>
                  <a:lnTo>
                    <a:pt x="39809" y="175782"/>
                  </a:lnTo>
                  <a:lnTo>
                    <a:pt x="39809" y="27219"/>
                  </a:lnTo>
                  <a:cubicBezTo>
                    <a:pt x="38290" y="28738"/>
                    <a:pt x="36071" y="30476"/>
                    <a:pt x="33154" y="32435"/>
                  </a:cubicBezTo>
                  <a:cubicBezTo>
                    <a:pt x="30237" y="34393"/>
                    <a:pt x="26959" y="36332"/>
                    <a:pt x="23322" y="38250"/>
                  </a:cubicBezTo>
                  <a:cubicBezTo>
                    <a:pt x="19685" y="40168"/>
                    <a:pt x="15847" y="41967"/>
                    <a:pt x="11811" y="43646"/>
                  </a:cubicBezTo>
                  <a:cubicBezTo>
                    <a:pt x="7774" y="45325"/>
                    <a:pt x="3837" y="46644"/>
                    <a:pt x="0" y="47603"/>
                  </a:cubicBezTo>
                  <a:lnTo>
                    <a:pt x="0" y="27698"/>
                  </a:lnTo>
                  <a:cubicBezTo>
                    <a:pt x="4317" y="26499"/>
                    <a:pt x="8893" y="24881"/>
                    <a:pt x="13729" y="22843"/>
                  </a:cubicBezTo>
                  <a:cubicBezTo>
                    <a:pt x="18566" y="20804"/>
                    <a:pt x="23322" y="18526"/>
                    <a:pt x="27998" y="16008"/>
                  </a:cubicBezTo>
                  <a:cubicBezTo>
                    <a:pt x="32675" y="13490"/>
                    <a:pt x="37091" y="10852"/>
                    <a:pt x="41248" y="8094"/>
                  </a:cubicBezTo>
                  <a:cubicBezTo>
                    <a:pt x="45404" y="5336"/>
                    <a:pt x="49002" y="2638"/>
                    <a:pt x="5203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7" name="Freeform: Shape 516"/>
            <p:cNvSpPr/>
            <p:nvPr/>
          </p:nvSpPr>
          <p:spPr bwMode="auto">
            <a:xfrm>
              <a:off x="7954215" y="5712793"/>
              <a:ext cx="59473" cy="175782"/>
            </a:xfrm>
            <a:custGeom>
              <a:avLst/>
              <a:gdLst>
                <a:gd name="connsiteX0" fmla="*/ 52039 w 59473"/>
                <a:gd name="connsiteY0" fmla="*/ 0 h 175782"/>
                <a:gd name="connsiteX1" fmla="*/ 59473 w 59473"/>
                <a:gd name="connsiteY1" fmla="*/ 0 h 175782"/>
                <a:gd name="connsiteX2" fmla="*/ 59473 w 59473"/>
                <a:gd name="connsiteY2" fmla="*/ 175782 h 175782"/>
                <a:gd name="connsiteX3" fmla="*/ 39808 w 59473"/>
                <a:gd name="connsiteY3" fmla="*/ 175782 h 175782"/>
                <a:gd name="connsiteX4" fmla="*/ 39808 w 59473"/>
                <a:gd name="connsiteY4" fmla="*/ 27219 h 175782"/>
                <a:gd name="connsiteX5" fmla="*/ 33154 w 59473"/>
                <a:gd name="connsiteY5" fmla="*/ 32435 h 175782"/>
                <a:gd name="connsiteX6" fmla="*/ 23321 w 59473"/>
                <a:gd name="connsiteY6" fmla="*/ 38250 h 175782"/>
                <a:gd name="connsiteX7" fmla="*/ 11811 w 59473"/>
                <a:gd name="connsiteY7" fmla="*/ 43646 h 175782"/>
                <a:gd name="connsiteX8" fmla="*/ 0 w 59473"/>
                <a:gd name="connsiteY8" fmla="*/ 47603 h 175782"/>
                <a:gd name="connsiteX9" fmla="*/ 0 w 59473"/>
                <a:gd name="connsiteY9" fmla="*/ 27698 h 175782"/>
                <a:gd name="connsiteX10" fmla="*/ 13729 w 59473"/>
                <a:gd name="connsiteY10" fmla="*/ 22843 h 175782"/>
                <a:gd name="connsiteX11" fmla="*/ 27997 w 59473"/>
                <a:gd name="connsiteY11" fmla="*/ 16008 h 175782"/>
                <a:gd name="connsiteX12" fmla="*/ 41247 w 59473"/>
                <a:gd name="connsiteY12" fmla="*/ 8094 h 175782"/>
                <a:gd name="connsiteX13" fmla="*/ 52039 w 59473"/>
                <a:gd name="connsiteY13" fmla="*/ 0 h 1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3" h="175782">
                  <a:moveTo>
                    <a:pt x="52039" y="0"/>
                  </a:moveTo>
                  <a:lnTo>
                    <a:pt x="59473" y="0"/>
                  </a:lnTo>
                  <a:lnTo>
                    <a:pt x="59473" y="175782"/>
                  </a:lnTo>
                  <a:lnTo>
                    <a:pt x="39808" y="175782"/>
                  </a:lnTo>
                  <a:lnTo>
                    <a:pt x="39808" y="27219"/>
                  </a:lnTo>
                  <a:cubicBezTo>
                    <a:pt x="38290" y="28738"/>
                    <a:pt x="36071" y="30476"/>
                    <a:pt x="33154" y="32435"/>
                  </a:cubicBezTo>
                  <a:cubicBezTo>
                    <a:pt x="30236" y="34393"/>
                    <a:pt x="26959" y="36332"/>
                    <a:pt x="23321" y="38250"/>
                  </a:cubicBezTo>
                  <a:cubicBezTo>
                    <a:pt x="19684" y="40168"/>
                    <a:pt x="15847" y="41967"/>
                    <a:pt x="11811" y="43646"/>
                  </a:cubicBezTo>
                  <a:cubicBezTo>
                    <a:pt x="7773" y="45325"/>
                    <a:pt x="3837" y="46644"/>
                    <a:pt x="0" y="47603"/>
                  </a:cubicBezTo>
                  <a:lnTo>
                    <a:pt x="0" y="27698"/>
                  </a:lnTo>
                  <a:cubicBezTo>
                    <a:pt x="4316" y="26499"/>
                    <a:pt x="8893" y="24881"/>
                    <a:pt x="13729" y="22843"/>
                  </a:cubicBezTo>
                  <a:cubicBezTo>
                    <a:pt x="18565" y="20804"/>
                    <a:pt x="23321" y="18526"/>
                    <a:pt x="27997" y="16008"/>
                  </a:cubicBezTo>
                  <a:cubicBezTo>
                    <a:pt x="32674" y="13490"/>
                    <a:pt x="37090" y="10852"/>
                    <a:pt x="41247" y="8094"/>
                  </a:cubicBezTo>
                  <a:cubicBezTo>
                    <a:pt x="45404" y="5336"/>
                    <a:pt x="49001" y="2638"/>
                    <a:pt x="5203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01" name="Freeform: Shape 500"/>
            <p:cNvSpPr/>
            <p:nvPr/>
          </p:nvSpPr>
          <p:spPr bwMode="auto">
            <a:xfrm>
              <a:off x="7139199" y="5597321"/>
              <a:ext cx="111993" cy="177820"/>
            </a:xfrm>
            <a:custGeom>
              <a:avLst/>
              <a:gdLst>
                <a:gd name="connsiteX0" fmla="*/ 57915 w 111993"/>
                <a:gd name="connsiteY0" fmla="*/ 0 h 177820"/>
                <a:gd name="connsiteX1" fmla="*/ 111993 w 111993"/>
                <a:gd name="connsiteY1" fmla="*/ 88130 h 177820"/>
                <a:gd name="connsiteX2" fmla="*/ 108096 w 111993"/>
                <a:gd name="connsiteY2" fmla="*/ 126380 h 177820"/>
                <a:gd name="connsiteX3" fmla="*/ 96825 w 111993"/>
                <a:gd name="connsiteY3" fmla="*/ 154499 h 177820"/>
                <a:gd name="connsiteX4" fmla="*/ 78719 w 111993"/>
                <a:gd name="connsiteY4" fmla="*/ 171885 h 177820"/>
                <a:gd name="connsiteX5" fmla="*/ 54318 w 111993"/>
                <a:gd name="connsiteY5" fmla="*/ 177820 h 177820"/>
                <a:gd name="connsiteX6" fmla="*/ 31236 w 111993"/>
                <a:gd name="connsiteY6" fmla="*/ 172124 h 177820"/>
                <a:gd name="connsiteX7" fmla="*/ 14149 w 111993"/>
                <a:gd name="connsiteY7" fmla="*/ 155518 h 177820"/>
                <a:gd name="connsiteX8" fmla="*/ 3597 w 111993"/>
                <a:gd name="connsiteY8" fmla="*/ 128719 h 177820"/>
                <a:gd name="connsiteX9" fmla="*/ 0 w 111993"/>
                <a:gd name="connsiteY9" fmla="*/ 92327 h 177820"/>
                <a:gd name="connsiteX10" fmla="*/ 3778 w 111993"/>
                <a:gd name="connsiteY10" fmla="*/ 52518 h 177820"/>
                <a:gd name="connsiteX11" fmla="*/ 14869 w 111993"/>
                <a:gd name="connsiteY11" fmla="*/ 23561 h 177820"/>
                <a:gd name="connsiteX12" fmla="*/ 33035 w 111993"/>
                <a:gd name="connsiteY12" fmla="*/ 5935 h 177820"/>
                <a:gd name="connsiteX13" fmla="*/ 57915 w 111993"/>
                <a:gd name="connsiteY13" fmla="*/ 0 h 177820"/>
                <a:gd name="connsiteX14" fmla="*/ 56956 w 111993"/>
                <a:gd name="connsiteY14" fmla="*/ 16667 h 177820"/>
                <a:gd name="connsiteX15" fmla="*/ 20145 w 111993"/>
                <a:gd name="connsiteY15" fmla="*/ 91368 h 177820"/>
                <a:gd name="connsiteX16" fmla="*/ 56237 w 111993"/>
                <a:gd name="connsiteY16" fmla="*/ 161033 h 177820"/>
                <a:gd name="connsiteX17" fmla="*/ 91849 w 111993"/>
                <a:gd name="connsiteY17" fmla="*/ 90049 h 177820"/>
                <a:gd name="connsiteX18" fmla="*/ 56956 w 111993"/>
                <a:gd name="connsiteY18" fmla="*/ 16667 h 17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993" h="177820">
                  <a:moveTo>
                    <a:pt x="57915" y="0"/>
                  </a:moveTo>
                  <a:cubicBezTo>
                    <a:pt x="93967" y="0"/>
                    <a:pt x="111993" y="29377"/>
                    <a:pt x="111993" y="88130"/>
                  </a:cubicBezTo>
                  <a:cubicBezTo>
                    <a:pt x="111993" y="102519"/>
                    <a:pt x="110694" y="115269"/>
                    <a:pt x="108096" y="126380"/>
                  </a:cubicBezTo>
                  <a:cubicBezTo>
                    <a:pt x="105498" y="137492"/>
                    <a:pt x="101741" y="146864"/>
                    <a:pt x="96825" y="154499"/>
                  </a:cubicBezTo>
                  <a:cubicBezTo>
                    <a:pt x="91908" y="162132"/>
                    <a:pt x="85873" y="167927"/>
                    <a:pt x="78719" y="171885"/>
                  </a:cubicBezTo>
                  <a:cubicBezTo>
                    <a:pt x="71564" y="175842"/>
                    <a:pt x="63431" y="177820"/>
                    <a:pt x="54318" y="177820"/>
                  </a:cubicBezTo>
                  <a:cubicBezTo>
                    <a:pt x="45685" y="177820"/>
                    <a:pt x="37991" y="175921"/>
                    <a:pt x="31236" y="172124"/>
                  </a:cubicBezTo>
                  <a:cubicBezTo>
                    <a:pt x="24481" y="168328"/>
                    <a:pt x="18786" y="162792"/>
                    <a:pt x="14149" y="155518"/>
                  </a:cubicBezTo>
                  <a:cubicBezTo>
                    <a:pt x="9513" y="148243"/>
                    <a:pt x="5996" y="139310"/>
                    <a:pt x="3597" y="128719"/>
                  </a:cubicBezTo>
                  <a:cubicBezTo>
                    <a:pt x="1200" y="118127"/>
                    <a:pt x="0" y="105997"/>
                    <a:pt x="0" y="92327"/>
                  </a:cubicBezTo>
                  <a:cubicBezTo>
                    <a:pt x="0" y="77299"/>
                    <a:pt x="1259" y="64029"/>
                    <a:pt x="3778" y="52518"/>
                  </a:cubicBezTo>
                  <a:cubicBezTo>
                    <a:pt x="6296" y="41007"/>
                    <a:pt x="9993" y="31355"/>
                    <a:pt x="14869" y="23561"/>
                  </a:cubicBezTo>
                  <a:cubicBezTo>
                    <a:pt x="19745" y="15768"/>
                    <a:pt x="25800" y="9892"/>
                    <a:pt x="33035" y="5935"/>
                  </a:cubicBezTo>
                  <a:cubicBezTo>
                    <a:pt x="40269" y="1978"/>
                    <a:pt x="48563" y="0"/>
                    <a:pt x="57915" y="0"/>
                  </a:cubicBezTo>
                  <a:close/>
                  <a:moveTo>
                    <a:pt x="56956" y="16667"/>
                  </a:moveTo>
                  <a:cubicBezTo>
                    <a:pt x="32415" y="16667"/>
                    <a:pt x="20145" y="41567"/>
                    <a:pt x="20145" y="91368"/>
                  </a:cubicBezTo>
                  <a:cubicBezTo>
                    <a:pt x="20145" y="137812"/>
                    <a:pt x="32175" y="161033"/>
                    <a:pt x="56237" y="161033"/>
                  </a:cubicBezTo>
                  <a:cubicBezTo>
                    <a:pt x="79978" y="161033"/>
                    <a:pt x="91849" y="137372"/>
                    <a:pt x="91849" y="90049"/>
                  </a:cubicBezTo>
                  <a:cubicBezTo>
                    <a:pt x="91849" y="41128"/>
                    <a:pt x="80217" y="16667"/>
                    <a:pt x="56956" y="1666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00" name="Freeform: Shape 499"/>
            <p:cNvSpPr/>
            <p:nvPr/>
          </p:nvSpPr>
          <p:spPr bwMode="auto">
            <a:xfrm>
              <a:off x="7806729" y="5642676"/>
              <a:ext cx="111992" cy="177820"/>
            </a:xfrm>
            <a:custGeom>
              <a:avLst/>
              <a:gdLst>
                <a:gd name="connsiteX0" fmla="*/ 57914 w 111992"/>
                <a:gd name="connsiteY0" fmla="*/ 0 h 177820"/>
                <a:gd name="connsiteX1" fmla="*/ 111992 w 111992"/>
                <a:gd name="connsiteY1" fmla="*/ 88130 h 177820"/>
                <a:gd name="connsiteX2" fmla="*/ 108095 w 111992"/>
                <a:gd name="connsiteY2" fmla="*/ 126380 h 177820"/>
                <a:gd name="connsiteX3" fmla="*/ 96824 w 111992"/>
                <a:gd name="connsiteY3" fmla="*/ 154499 h 177820"/>
                <a:gd name="connsiteX4" fmla="*/ 78718 w 111992"/>
                <a:gd name="connsiteY4" fmla="*/ 171885 h 177820"/>
                <a:gd name="connsiteX5" fmla="*/ 54318 w 111992"/>
                <a:gd name="connsiteY5" fmla="*/ 177820 h 177820"/>
                <a:gd name="connsiteX6" fmla="*/ 31235 w 111992"/>
                <a:gd name="connsiteY6" fmla="*/ 172124 h 177820"/>
                <a:gd name="connsiteX7" fmla="*/ 14149 w 111992"/>
                <a:gd name="connsiteY7" fmla="*/ 155518 h 177820"/>
                <a:gd name="connsiteX8" fmla="*/ 3597 w 111992"/>
                <a:gd name="connsiteY8" fmla="*/ 128719 h 177820"/>
                <a:gd name="connsiteX9" fmla="*/ 0 w 111992"/>
                <a:gd name="connsiteY9" fmla="*/ 92327 h 177820"/>
                <a:gd name="connsiteX10" fmla="*/ 3777 w 111992"/>
                <a:gd name="connsiteY10" fmla="*/ 52518 h 177820"/>
                <a:gd name="connsiteX11" fmla="*/ 14868 w 111992"/>
                <a:gd name="connsiteY11" fmla="*/ 23561 h 177820"/>
                <a:gd name="connsiteX12" fmla="*/ 33035 w 111992"/>
                <a:gd name="connsiteY12" fmla="*/ 5935 h 177820"/>
                <a:gd name="connsiteX13" fmla="*/ 57914 w 111992"/>
                <a:gd name="connsiteY13" fmla="*/ 0 h 177820"/>
                <a:gd name="connsiteX14" fmla="*/ 56956 w 111992"/>
                <a:gd name="connsiteY14" fmla="*/ 16667 h 177820"/>
                <a:gd name="connsiteX15" fmla="*/ 20145 w 111992"/>
                <a:gd name="connsiteY15" fmla="*/ 91368 h 177820"/>
                <a:gd name="connsiteX16" fmla="*/ 56236 w 111992"/>
                <a:gd name="connsiteY16" fmla="*/ 161033 h 177820"/>
                <a:gd name="connsiteX17" fmla="*/ 91848 w 111992"/>
                <a:gd name="connsiteY17" fmla="*/ 90049 h 177820"/>
                <a:gd name="connsiteX18" fmla="*/ 56956 w 111992"/>
                <a:gd name="connsiteY18" fmla="*/ 16667 h 17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992" h="177820">
                  <a:moveTo>
                    <a:pt x="57914" y="0"/>
                  </a:moveTo>
                  <a:cubicBezTo>
                    <a:pt x="93966" y="0"/>
                    <a:pt x="111992" y="29377"/>
                    <a:pt x="111992" y="88130"/>
                  </a:cubicBezTo>
                  <a:cubicBezTo>
                    <a:pt x="111992" y="102519"/>
                    <a:pt x="110694" y="115269"/>
                    <a:pt x="108095" y="126380"/>
                  </a:cubicBezTo>
                  <a:cubicBezTo>
                    <a:pt x="105497" y="137492"/>
                    <a:pt x="101740" y="146864"/>
                    <a:pt x="96824" y="154499"/>
                  </a:cubicBezTo>
                  <a:cubicBezTo>
                    <a:pt x="91908" y="162132"/>
                    <a:pt x="85873" y="167927"/>
                    <a:pt x="78718" y="171885"/>
                  </a:cubicBezTo>
                  <a:cubicBezTo>
                    <a:pt x="71564" y="175842"/>
                    <a:pt x="63430" y="177820"/>
                    <a:pt x="54318" y="177820"/>
                  </a:cubicBezTo>
                  <a:cubicBezTo>
                    <a:pt x="45684" y="177820"/>
                    <a:pt x="37990" y="175921"/>
                    <a:pt x="31235" y="172124"/>
                  </a:cubicBezTo>
                  <a:cubicBezTo>
                    <a:pt x="24481" y="168328"/>
                    <a:pt x="18785" y="162792"/>
                    <a:pt x="14149" y="155518"/>
                  </a:cubicBezTo>
                  <a:cubicBezTo>
                    <a:pt x="9512" y="148243"/>
                    <a:pt x="5996" y="139310"/>
                    <a:pt x="3597" y="128719"/>
                  </a:cubicBezTo>
                  <a:cubicBezTo>
                    <a:pt x="1199" y="118127"/>
                    <a:pt x="0" y="105997"/>
                    <a:pt x="0" y="92327"/>
                  </a:cubicBezTo>
                  <a:cubicBezTo>
                    <a:pt x="0" y="77299"/>
                    <a:pt x="1259" y="64029"/>
                    <a:pt x="3777" y="52518"/>
                  </a:cubicBezTo>
                  <a:cubicBezTo>
                    <a:pt x="6295" y="41007"/>
                    <a:pt x="9992" y="31355"/>
                    <a:pt x="14868" y="23561"/>
                  </a:cubicBezTo>
                  <a:cubicBezTo>
                    <a:pt x="19744" y="15768"/>
                    <a:pt x="25800" y="9892"/>
                    <a:pt x="33035" y="5935"/>
                  </a:cubicBezTo>
                  <a:cubicBezTo>
                    <a:pt x="40269" y="1978"/>
                    <a:pt x="48562" y="0"/>
                    <a:pt x="57914" y="0"/>
                  </a:cubicBezTo>
                  <a:close/>
                  <a:moveTo>
                    <a:pt x="56956" y="16667"/>
                  </a:moveTo>
                  <a:cubicBezTo>
                    <a:pt x="32415" y="16667"/>
                    <a:pt x="20145" y="41567"/>
                    <a:pt x="20145" y="91368"/>
                  </a:cubicBezTo>
                  <a:cubicBezTo>
                    <a:pt x="20145" y="137812"/>
                    <a:pt x="32175" y="161033"/>
                    <a:pt x="56236" y="161033"/>
                  </a:cubicBezTo>
                  <a:cubicBezTo>
                    <a:pt x="79978" y="161033"/>
                    <a:pt x="91848" y="137372"/>
                    <a:pt x="91848" y="90049"/>
                  </a:cubicBezTo>
                  <a:cubicBezTo>
                    <a:pt x="91848" y="41128"/>
                    <a:pt x="80217" y="16667"/>
                    <a:pt x="56956" y="1666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78" name="Freeform: Shape 577"/>
            <p:cNvSpPr/>
            <p:nvPr/>
          </p:nvSpPr>
          <p:spPr bwMode="auto">
            <a:xfrm>
              <a:off x="7059142" y="5426640"/>
              <a:ext cx="59473" cy="175782"/>
            </a:xfrm>
            <a:custGeom>
              <a:avLst/>
              <a:gdLst>
                <a:gd name="connsiteX0" fmla="*/ 52039 w 59473"/>
                <a:gd name="connsiteY0" fmla="*/ 0 h 175782"/>
                <a:gd name="connsiteX1" fmla="*/ 59473 w 59473"/>
                <a:gd name="connsiteY1" fmla="*/ 0 h 175782"/>
                <a:gd name="connsiteX2" fmla="*/ 59473 w 59473"/>
                <a:gd name="connsiteY2" fmla="*/ 175782 h 175782"/>
                <a:gd name="connsiteX3" fmla="*/ 39808 w 59473"/>
                <a:gd name="connsiteY3" fmla="*/ 175782 h 175782"/>
                <a:gd name="connsiteX4" fmla="*/ 39808 w 59473"/>
                <a:gd name="connsiteY4" fmla="*/ 27219 h 175782"/>
                <a:gd name="connsiteX5" fmla="*/ 33154 w 59473"/>
                <a:gd name="connsiteY5" fmla="*/ 32435 h 175782"/>
                <a:gd name="connsiteX6" fmla="*/ 23321 w 59473"/>
                <a:gd name="connsiteY6" fmla="*/ 38250 h 175782"/>
                <a:gd name="connsiteX7" fmla="*/ 11811 w 59473"/>
                <a:gd name="connsiteY7" fmla="*/ 43646 h 175782"/>
                <a:gd name="connsiteX8" fmla="*/ 0 w 59473"/>
                <a:gd name="connsiteY8" fmla="*/ 47603 h 175782"/>
                <a:gd name="connsiteX9" fmla="*/ 0 w 59473"/>
                <a:gd name="connsiteY9" fmla="*/ 27698 h 175782"/>
                <a:gd name="connsiteX10" fmla="*/ 13729 w 59473"/>
                <a:gd name="connsiteY10" fmla="*/ 22843 h 175782"/>
                <a:gd name="connsiteX11" fmla="*/ 27997 w 59473"/>
                <a:gd name="connsiteY11" fmla="*/ 16008 h 175782"/>
                <a:gd name="connsiteX12" fmla="*/ 41247 w 59473"/>
                <a:gd name="connsiteY12" fmla="*/ 8094 h 175782"/>
                <a:gd name="connsiteX13" fmla="*/ 52039 w 59473"/>
                <a:gd name="connsiteY13" fmla="*/ 0 h 1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3" h="175782">
                  <a:moveTo>
                    <a:pt x="52039" y="0"/>
                  </a:moveTo>
                  <a:lnTo>
                    <a:pt x="59473" y="0"/>
                  </a:lnTo>
                  <a:lnTo>
                    <a:pt x="59473" y="175782"/>
                  </a:lnTo>
                  <a:lnTo>
                    <a:pt x="39808" y="175782"/>
                  </a:lnTo>
                  <a:lnTo>
                    <a:pt x="39808" y="27219"/>
                  </a:lnTo>
                  <a:cubicBezTo>
                    <a:pt x="38290" y="28738"/>
                    <a:pt x="36071" y="30476"/>
                    <a:pt x="33154" y="32435"/>
                  </a:cubicBezTo>
                  <a:cubicBezTo>
                    <a:pt x="30236" y="34393"/>
                    <a:pt x="26959" y="36332"/>
                    <a:pt x="23321" y="38250"/>
                  </a:cubicBezTo>
                  <a:cubicBezTo>
                    <a:pt x="19684" y="40168"/>
                    <a:pt x="15847" y="41967"/>
                    <a:pt x="11811" y="43646"/>
                  </a:cubicBezTo>
                  <a:cubicBezTo>
                    <a:pt x="7773" y="45325"/>
                    <a:pt x="3837" y="46644"/>
                    <a:pt x="0" y="47603"/>
                  </a:cubicBezTo>
                  <a:lnTo>
                    <a:pt x="0" y="27698"/>
                  </a:lnTo>
                  <a:cubicBezTo>
                    <a:pt x="4316" y="26499"/>
                    <a:pt x="8893" y="24881"/>
                    <a:pt x="13729" y="22843"/>
                  </a:cubicBezTo>
                  <a:cubicBezTo>
                    <a:pt x="18565" y="20804"/>
                    <a:pt x="23321" y="18526"/>
                    <a:pt x="27997" y="16008"/>
                  </a:cubicBezTo>
                  <a:cubicBezTo>
                    <a:pt x="32674" y="13490"/>
                    <a:pt x="37090" y="10852"/>
                    <a:pt x="41247" y="8094"/>
                  </a:cubicBezTo>
                  <a:cubicBezTo>
                    <a:pt x="45404" y="5336"/>
                    <a:pt x="49001" y="2638"/>
                    <a:pt x="5203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79" name="Freeform: Shape 578"/>
            <p:cNvSpPr/>
            <p:nvPr/>
          </p:nvSpPr>
          <p:spPr bwMode="auto">
            <a:xfrm>
              <a:off x="7498987" y="5416575"/>
              <a:ext cx="111993" cy="177820"/>
            </a:xfrm>
            <a:custGeom>
              <a:avLst/>
              <a:gdLst>
                <a:gd name="connsiteX0" fmla="*/ 57915 w 111993"/>
                <a:gd name="connsiteY0" fmla="*/ 0 h 177820"/>
                <a:gd name="connsiteX1" fmla="*/ 111993 w 111993"/>
                <a:gd name="connsiteY1" fmla="*/ 88130 h 177820"/>
                <a:gd name="connsiteX2" fmla="*/ 108096 w 111993"/>
                <a:gd name="connsiteY2" fmla="*/ 126380 h 177820"/>
                <a:gd name="connsiteX3" fmla="*/ 96825 w 111993"/>
                <a:gd name="connsiteY3" fmla="*/ 154499 h 177820"/>
                <a:gd name="connsiteX4" fmla="*/ 78719 w 111993"/>
                <a:gd name="connsiteY4" fmla="*/ 171885 h 177820"/>
                <a:gd name="connsiteX5" fmla="*/ 54318 w 111993"/>
                <a:gd name="connsiteY5" fmla="*/ 177820 h 177820"/>
                <a:gd name="connsiteX6" fmla="*/ 31236 w 111993"/>
                <a:gd name="connsiteY6" fmla="*/ 172124 h 177820"/>
                <a:gd name="connsiteX7" fmla="*/ 14149 w 111993"/>
                <a:gd name="connsiteY7" fmla="*/ 155518 h 177820"/>
                <a:gd name="connsiteX8" fmla="*/ 3597 w 111993"/>
                <a:gd name="connsiteY8" fmla="*/ 128719 h 177820"/>
                <a:gd name="connsiteX9" fmla="*/ 0 w 111993"/>
                <a:gd name="connsiteY9" fmla="*/ 92327 h 177820"/>
                <a:gd name="connsiteX10" fmla="*/ 3778 w 111993"/>
                <a:gd name="connsiteY10" fmla="*/ 52518 h 177820"/>
                <a:gd name="connsiteX11" fmla="*/ 14869 w 111993"/>
                <a:gd name="connsiteY11" fmla="*/ 23561 h 177820"/>
                <a:gd name="connsiteX12" fmla="*/ 33035 w 111993"/>
                <a:gd name="connsiteY12" fmla="*/ 5935 h 177820"/>
                <a:gd name="connsiteX13" fmla="*/ 57915 w 111993"/>
                <a:gd name="connsiteY13" fmla="*/ 0 h 177820"/>
                <a:gd name="connsiteX14" fmla="*/ 56956 w 111993"/>
                <a:gd name="connsiteY14" fmla="*/ 16667 h 177820"/>
                <a:gd name="connsiteX15" fmla="*/ 20145 w 111993"/>
                <a:gd name="connsiteY15" fmla="*/ 91368 h 177820"/>
                <a:gd name="connsiteX16" fmla="*/ 56237 w 111993"/>
                <a:gd name="connsiteY16" fmla="*/ 161033 h 177820"/>
                <a:gd name="connsiteX17" fmla="*/ 91849 w 111993"/>
                <a:gd name="connsiteY17" fmla="*/ 90049 h 177820"/>
                <a:gd name="connsiteX18" fmla="*/ 56956 w 111993"/>
                <a:gd name="connsiteY18" fmla="*/ 16667 h 17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993" h="177820">
                  <a:moveTo>
                    <a:pt x="57915" y="0"/>
                  </a:moveTo>
                  <a:cubicBezTo>
                    <a:pt x="93967" y="0"/>
                    <a:pt x="111993" y="29377"/>
                    <a:pt x="111993" y="88130"/>
                  </a:cubicBezTo>
                  <a:cubicBezTo>
                    <a:pt x="111993" y="102519"/>
                    <a:pt x="110694" y="115269"/>
                    <a:pt x="108096" y="126380"/>
                  </a:cubicBezTo>
                  <a:cubicBezTo>
                    <a:pt x="105498" y="137492"/>
                    <a:pt x="101741" y="146864"/>
                    <a:pt x="96825" y="154499"/>
                  </a:cubicBezTo>
                  <a:cubicBezTo>
                    <a:pt x="91908" y="162132"/>
                    <a:pt x="85873" y="167927"/>
                    <a:pt x="78719" y="171885"/>
                  </a:cubicBezTo>
                  <a:cubicBezTo>
                    <a:pt x="71564" y="175842"/>
                    <a:pt x="63431" y="177820"/>
                    <a:pt x="54318" y="177820"/>
                  </a:cubicBezTo>
                  <a:cubicBezTo>
                    <a:pt x="45685" y="177820"/>
                    <a:pt x="37991" y="175921"/>
                    <a:pt x="31236" y="172124"/>
                  </a:cubicBezTo>
                  <a:cubicBezTo>
                    <a:pt x="24481" y="168328"/>
                    <a:pt x="18786" y="162792"/>
                    <a:pt x="14149" y="155518"/>
                  </a:cubicBezTo>
                  <a:cubicBezTo>
                    <a:pt x="9513" y="148243"/>
                    <a:pt x="5996" y="139310"/>
                    <a:pt x="3597" y="128719"/>
                  </a:cubicBezTo>
                  <a:cubicBezTo>
                    <a:pt x="1200" y="118127"/>
                    <a:pt x="0" y="105997"/>
                    <a:pt x="0" y="92327"/>
                  </a:cubicBezTo>
                  <a:cubicBezTo>
                    <a:pt x="0" y="77299"/>
                    <a:pt x="1259" y="64029"/>
                    <a:pt x="3778" y="52518"/>
                  </a:cubicBezTo>
                  <a:cubicBezTo>
                    <a:pt x="6296" y="41007"/>
                    <a:pt x="9993" y="31355"/>
                    <a:pt x="14869" y="23561"/>
                  </a:cubicBezTo>
                  <a:cubicBezTo>
                    <a:pt x="19745" y="15768"/>
                    <a:pt x="25800" y="9892"/>
                    <a:pt x="33035" y="5935"/>
                  </a:cubicBezTo>
                  <a:cubicBezTo>
                    <a:pt x="40269" y="1978"/>
                    <a:pt x="48563" y="0"/>
                    <a:pt x="57915" y="0"/>
                  </a:cubicBezTo>
                  <a:close/>
                  <a:moveTo>
                    <a:pt x="56956" y="16667"/>
                  </a:moveTo>
                  <a:cubicBezTo>
                    <a:pt x="32415" y="16667"/>
                    <a:pt x="20145" y="41567"/>
                    <a:pt x="20145" y="91368"/>
                  </a:cubicBezTo>
                  <a:cubicBezTo>
                    <a:pt x="20145" y="137812"/>
                    <a:pt x="32175" y="161033"/>
                    <a:pt x="56237" y="161033"/>
                  </a:cubicBezTo>
                  <a:cubicBezTo>
                    <a:pt x="79978" y="161033"/>
                    <a:pt x="91849" y="137372"/>
                    <a:pt x="91849" y="90049"/>
                  </a:cubicBezTo>
                  <a:cubicBezTo>
                    <a:pt x="91849" y="41128"/>
                    <a:pt x="80217" y="16667"/>
                    <a:pt x="56956" y="1666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80" name="Freeform: Shape 579"/>
            <p:cNvSpPr/>
            <p:nvPr/>
          </p:nvSpPr>
          <p:spPr bwMode="auto">
            <a:xfrm>
              <a:off x="7335398" y="5329702"/>
              <a:ext cx="59473" cy="175782"/>
            </a:xfrm>
            <a:custGeom>
              <a:avLst/>
              <a:gdLst>
                <a:gd name="connsiteX0" fmla="*/ 52039 w 59473"/>
                <a:gd name="connsiteY0" fmla="*/ 0 h 175782"/>
                <a:gd name="connsiteX1" fmla="*/ 59473 w 59473"/>
                <a:gd name="connsiteY1" fmla="*/ 0 h 175782"/>
                <a:gd name="connsiteX2" fmla="*/ 59473 w 59473"/>
                <a:gd name="connsiteY2" fmla="*/ 175782 h 175782"/>
                <a:gd name="connsiteX3" fmla="*/ 39808 w 59473"/>
                <a:gd name="connsiteY3" fmla="*/ 175782 h 175782"/>
                <a:gd name="connsiteX4" fmla="*/ 39808 w 59473"/>
                <a:gd name="connsiteY4" fmla="*/ 27219 h 175782"/>
                <a:gd name="connsiteX5" fmla="*/ 33154 w 59473"/>
                <a:gd name="connsiteY5" fmla="*/ 32435 h 175782"/>
                <a:gd name="connsiteX6" fmla="*/ 23321 w 59473"/>
                <a:gd name="connsiteY6" fmla="*/ 38250 h 175782"/>
                <a:gd name="connsiteX7" fmla="*/ 11811 w 59473"/>
                <a:gd name="connsiteY7" fmla="*/ 43646 h 175782"/>
                <a:gd name="connsiteX8" fmla="*/ 0 w 59473"/>
                <a:gd name="connsiteY8" fmla="*/ 47603 h 175782"/>
                <a:gd name="connsiteX9" fmla="*/ 0 w 59473"/>
                <a:gd name="connsiteY9" fmla="*/ 27698 h 175782"/>
                <a:gd name="connsiteX10" fmla="*/ 13729 w 59473"/>
                <a:gd name="connsiteY10" fmla="*/ 22843 h 175782"/>
                <a:gd name="connsiteX11" fmla="*/ 27997 w 59473"/>
                <a:gd name="connsiteY11" fmla="*/ 16008 h 175782"/>
                <a:gd name="connsiteX12" fmla="*/ 41247 w 59473"/>
                <a:gd name="connsiteY12" fmla="*/ 8094 h 175782"/>
                <a:gd name="connsiteX13" fmla="*/ 52039 w 59473"/>
                <a:gd name="connsiteY13" fmla="*/ 0 h 1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3" h="175782">
                  <a:moveTo>
                    <a:pt x="52039" y="0"/>
                  </a:moveTo>
                  <a:lnTo>
                    <a:pt x="59473" y="0"/>
                  </a:lnTo>
                  <a:lnTo>
                    <a:pt x="59473" y="175782"/>
                  </a:lnTo>
                  <a:lnTo>
                    <a:pt x="39808" y="175782"/>
                  </a:lnTo>
                  <a:lnTo>
                    <a:pt x="39808" y="27219"/>
                  </a:lnTo>
                  <a:cubicBezTo>
                    <a:pt x="38290" y="28738"/>
                    <a:pt x="36071" y="30476"/>
                    <a:pt x="33154" y="32435"/>
                  </a:cubicBezTo>
                  <a:cubicBezTo>
                    <a:pt x="30236" y="34393"/>
                    <a:pt x="26959" y="36332"/>
                    <a:pt x="23321" y="38250"/>
                  </a:cubicBezTo>
                  <a:cubicBezTo>
                    <a:pt x="19684" y="40168"/>
                    <a:pt x="15847" y="41967"/>
                    <a:pt x="11811" y="43646"/>
                  </a:cubicBezTo>
                  <a:cubicBezTo>
                    <a:pt x="7773" y="45325"/>
                    <a:pt x="3837" y="46644"/>
                    <a:pt x="0" y="47603"/>
                  </a:cubicBezTo>
                  <a:lnTo>
                    <a:pt x="0" y="27698"/>
                  </a:lnTo>
                  <a:cubicBezTo>
                    <a:pt x="4316" y="26499"/>
                    <a:pt x="8893" y="24881"/>
                    <a:pt x="13729" y="22843"/>
                  </a:cubicBezTo>
                  <a:cubicBezTo>
                    <a:pt x="18565" y="20804"/>
                    <a:pt x="23321" y="18526"/>
                    <a:pt x="27997" y="16008"/>
                  </a:cubicBezTo>
                  <a:cubicBezTo>
                    <a:pt x="32674" y="13490"/>
                    <a:pt x="37090" y="10852"/>
                    <a:pt x="41247" y="8094"/>
                  </a:cubicBezTo>
                  <a:cubicBezTo>
                    <a:pt x="45404" y="5336"/>
                    <a:pt x="49001" y="2638"/>
                    <a:pt x="5203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82" name="Freeform: Shape 581"/>
            <p:cNvSpPr/>
            <p:nvPr/>
          </p:nvSpPr>
          <p:spPr bwMode="auto">
            <a:xfrm>
              <a:off x="7211563" y="5805751"/>
              <a:ext cx="59473" cy="175782"/>
            </a:xfrm>
            <a:custGeom>
              <a:avLst/>
              <a:gdLst>
                <a:gd name="connsiteX0" fmla="*/ 52039 w 59473"/>
                <a:gd name="connsiteY0" fmla="*/ 0 h 175782"/>
                <a:gd name="connsiteX1" fmla="*/ 59473 w 59473"/>
                <a:gd name="connsiteY1" fmla="*/ 0 h 175782"/>
                <a:gd name="connsiteX2" fmla="*/ 59473 w 59473"/>
                <a:gd name="connsiteY2" fmla="*/ 175782 h 175782"/>
                <a:gd name="connsiteX3" fmla="*/ 39808 w 59473"/>
                <a:gd name="connsiteY3" fmla="*/ 175782 h 175782"/>
                <a:gd name="connsiteX4" fmla="*/ 39808 w 59473"/>
                <a:gd name="connsiteY4" fmla="*/ 27219 h 175782"/>
                <a:gd name="connsiteX5" fmla="*/ 33154 w 59473"/>
                <a:gd name="connsiteY5" fmla="*/ 32435 h 175782"/>
                <a:gd name="connsiteX6" fmla="*/ 23321 w 59473"/>
                <a:gd name="connsiteY6" fmla="*/ 38250 h 175782"/>
                <a:gd name="connsiteX7" fmla="*/ 11811 w 59473"/>
                <a:gd name="connsiteY7" fmla="*/ 43646 h 175782"/>
                <a:gd name="connsiteX8" fmla="*/ 0 w 59473"/>
                <a:gd name="connsiteY8" fmla="*/ 47603 h 175782"/>
                <a:gd name="connsiteX9" fmla="*/ 0 w 59473"/>
                <a:gd name="connsiteY9" fmla="*/ 27698 h 175782"/>
                <a:gd name="connsiteX10" fmla="*/ 13729 w 59473"/>
                <a:gd name="connsiteY10" fmla="*/ 22843 h 175782"/>
                <a:gd name="connsiteX11" fmla="*/ 27997 w 59473"/>
                <a:gd name="connsiteY11" fmla="*/ 16008 h 175782"/>
                <a:gd name="connsiteX12" fmla="*/ 41247 w 59473"/>
                <a:gd name="connsiteY12" fmla="*/ 8094 h 175782"/>
                <a:gd name="connsiteX13" fmla="*/ 52039 w 59473"/>
                <a:gd name="connsiteY13" fmla="*/ 0 h 1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3" h="175782">
                  <a:moveTo>
                    <a:pt x="52039" y="0"/>
                  </a:moveTo>
                  <a:lnTo>
                    <a:pt x="59473" y="0"/>
                  </a:lnTo>
                  <a:lnTo>
                    <a:pt x="59473" y="175782"/>
                  </a:lnTo>
                  <a:lnTo>
                    <a:pt x="39808" y="175782"/>
                  </a:lnTo>
                  <a:lnTo>
                    <a:pt x="39808" y="27219"/>
                  </a:lnTo>
                  <a:cubicBezTo>
                    <a:pt x="38290" y="28738"/>
                    <a:pt x="36071" y="30476"/>
                    <a:pt x="33154" y="32435"/>
                  </a:cubicBezTo>
                  <a:cubicBezTo>
                    <a:pt x="30236" y="34393"/>
                    <a:pt x="26959" y="36332"/>
                    <a:pt x="23321" y="38250"/>
                  </a:cubicBezTo>
                  <a:cubicBezTo>
                    <a:pt x="19684" y="40168"/>
                    <a:pt x="15847" y="41967"/>
                    <a:pt x="11811" y="43646"/>
                  </a:cubicBezTo>
                  <a:cubicBezTo>
                    <a:pt x="7773" y="45325"/>
                    <a:pt x="3837" y="46644"/>
                    <a:pt x="0" y="47603"/>
                  </a:cubicBezTo>
                  <a:lnTo>
                    <a:pt x="0" y="27698"/>
                  </a:lnTo>
                  <a:cubicBezTo>
                    <a:pt x="4316" y="26499"/>
                    <a:pt x="8893" y="24881"/>
                    <a:pt x="13729" y="22843"/>
                  </a:cubicBezTo>
                  <a:cubicBezTo>
                    <a:pt x="18565" y="20804"/>
                    <a:pt x="23321" y="18526"/>
                    <a:pt x="27997" y="16008"/>
                  </a:cubicBezTo>
                  <a:cubicBezTo>
                    <a:pt x="32674" y="13490"/>
                    <a:pt x="37090" y="10852"/>
                    <a:pt x="41247" y="8094"/>
                  </a:cubicBezTo>
                  <a:cubicBezTo>
                    <a:pt x="45404" y="5336"/>
                    <a:pt x="49001" y="2638"/>
                    <a:pt x="5203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83" name="Freeform: Shape 582"/>
            <p:cNvSpPr/>
            <p:nvPr/>
          </p:nvSpPr>
          <p:spPr bwMode="auto">
            <a:xfrm>
              <a:off x="7930177" y="5466665"/>
              <a:ext cx="59473" cy="175782"/>
            </a:xfrm>
            <a:custGeom>
              <a:avLst/>
              <a:gdLst>
                <a:gd name="connsiteX0" fmla="*/ 52039 w 59473"/>
                <a:gd name="connsiteY0" fmla="*/ 0 h 175782"/>
                <a:gd name="connsiteX1" fmla="*/ 59473 w 59473"/>
                <a:gd name="connsiteY1" fmla="*/ 0 h 175782"/>
                <a:gd name="connsiteX2" fmla="*/ 59473 w 59473"/>
                <a:gd name="connsiteY2" fmla="*/ 175782 h 175782"/>
                <a:gd name="connsiteX3" fmla="*/ 39809 w 59473"/>
                <a:gd name="connsiteY3" fmla="*/ 175782 h 175782"/>
                <a:gd name="connsiteX4" fmla="*/ 39809 w 59473"/>
                <a:gd name="connsiteY4" fmla="*/ 27219 h 175782"/>
                <a:gd name="connsiteX5" fmla="*/ 33154 w 59473"/>
                <a:gd name="connsiteY5" fmla="*/ 32435 h 175782"/>
                <a:gd name="connsiteX6" fmla="*/ 23322 w 59473"/>
                <a:gd name="connsiteY6" fmla="*/ 38250 h 175782"/>
                <a:gd name="connsiteX7" fmla="*/ 11811 w 59473"/>
                <a:gd name="connsiteY7" fmla="*/ 43646 h 175782"/>
                <a:gd name="connsiteX8" fmla="*/ 0 w 59473"/>
                <a:gd name="connsiteY8" fmla="*/ 47603 h 175782"/>
                <a:gd name="connsiteX9" fmla="*/ 0 w 59473"/>
                <a:gd name="connsiteY9" fmla="*/ 27698 h 175782"/>
                <a:gd name="connsiteX10" fmla="*/ 13729 w 59473"/>
                <a:gd name="connsiteY10" fmla="*/ 22843 h 175782"/>
                <a:gd name="connsiteX11" fmla="*/ 27998 w 59473"/>
                <a:gd name="connsiteY11" fmla="*/ 16008 h 175782"/>
                <a:gd name="connsiteX12" fmla="*/ 41248 w 59473"/>
                <a:gd name="connsiteY12" fmla="*/ 8094 h 175782"/>
                <a:gd name="connsiteX13" fmla="*/ 52039 w 59473"/>
                <a:gd name="connsiteY13" fmla="*/ 0 h 1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3" h="175782">
                  <a:moveTo>
                    <a:pt x="52039" y="0"/>
                  </a:moveTo>
                  <a:lnTo>
                    <a:pt x="59473" y="0"/>
                  </a:lnTo>
                  <a:lnTo>
                    <a:pt x="59473" y="175782"/>
                  </a:lnTo>
                  <a:lnTo>
                    <a:pt x="39809" y="175782"/>
                  </a:lnTo>
                  <a:lnTo>
                    <a:pt x="39809" y="27219"/>
                  </a:lnTo>
                  <a:cubicBezTo>
                    <a:pt x="38290" y="28738"/>
                    <a:pt x="36071" y="30476"/>
                    <a:pt x="33154" y="32435"/>
                  </a:cubicBezTo>
                  <a:cubicBezTo>
                    <a:pt x="30237" y="34393"/>
                    <a:pt x="26959" y="36332"/>
                    <a:pt x="23322" y="38250"/>
                  </a:cubicBezTo>
                  <a:cubicBezTo>
                    <a:pt x="19685" y="40168"/>
                    <a:pt x="15847" y="41967"/>
                    <a:pt x="11811" y="43646"/>
                  </a:cubicBezTo>
                  <a:cubicBezTo>
                    <a:pt x="7774" y="45325"/>
                    <a:pt x="3837" y="46644"/>
                    <a:pt x="0" y="47603"/>
                  </a:cubicBezTo>
                  <a:lnTo>
                    <a:pt x="0" y="27698"/>
                  </a:lnTo>
                  <a:cubicBezTo>
                    <a:pt x="4317" y="26499"/>
                    <a:pt x="8893" y="24881"/>
                    <a:pt x="13729" y="22843"/>
                  </a:cubicBezTo>
                  <a:cubicBezTo>
                    <a:pt x="18566" y="20804"/>
                    <a:pt x="23322" y="18526"/>
                    <a:pt x="27998" y="16008"/>
                  </a:cubicBezTo>
                  <a:cubicBezTo>
                    <a:pt x="32675" y="13490"/>
                    <a:pt x="37091" y="10852"/>
                    <a:pt x="41248" y="8094"/>
                  </a:cubicBezTo>
                  <a:cubicBezTo>
                    <a:pt x="45404" y="5336"/>
                    <a:pt x="49001" y="2638"/>
                    <a:pt x="5203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84" name="Freeform 206"/>
            <p:cNvSpPr/>
            <p:nvPr/>
          </p:nvSpPr>
          <p:spPr>
            <a:xfrm>
              <a:off x="7633738" y="5322439"/>
              <a:ext cx="206348" cy="148164"/>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chemeClr val="tx1"/>
                </a:solidFill>
              </a:endParaRPr>
            </a:p>
          </p:txBody>
        </p:sp>
        <p:sp>
          <p:nvSpPr>
            <p:cNvPr id="585" name="Freeform 206"/>
            <p:cNvSpPr/>
            <p:nvPr/>
          </p:nvSpPr>
          <p:spPr>
            <a:xfrm>
              <a:off x="7568730" y="5831293"/>
              <a:ext cx="206348" cy="148164"/>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chemeClr val="tx1"/>
                </a:solidFill>
              </a:endParaRPr>
            </a:p>
          </p:txBody>
        </p:sp>
        <p:sp>
          <p:nvSpPr>
            <p:cNvPr id="588" name="Freeform 206"/>
            <p:cNvSpPr/>
            <p:nvPr/>
          </p:nvSpPr>
          <p:spPr>
            <a:xfrm>
              <a:off x="7020125" y="5238873"/>
              <a:ext cx="206348" cy="148164"/>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chemeClr val="tx1"/>
                </a:solidFill>
              </a:endParaRPr>
            </a:p>
          </p:txBody>
        </p:sp>
        <p:sp>
          <p:nvSpPr>
            <p:cNvPr id="107" name="Partial Circle 106"/>
            <p:cNvSpPr/>
            <p:nvPr/>
          </p:nvSpPr>
          <p:spPr bwMode="auto">
            <a:xfrm>
              <a:off x="7494091" y="5188726"/>
              <a:ext cx="149198" cy="149198"/>
            </a:xfrm>
            <a:prstGeom prst="pi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91" name="Partial Circle 590"/>
            <p:cNvSpPr/>
            <p:nvPr/>
          </p:nvSpPr>
          <p:spPr bwMode="auto">
            <a:xfrm>
              <a:off x="7251750" y="5579076"/>
              <a:ext cx="149198" cy="149198"/>
            </a:xfrm>
            <a:prstGeom prst="pie">
              <a:avLst>
                <a:gd name="adj1" fmla="val 16379904"/>
                <a:gd name="adj2" fmla="val 2754266"/>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92" name="Partial Circle 591"/>
            <p:cNvSpPr/>
            <p:nvPr/>
          </p:nvSpPr>
          <p:spPr bwMode="auto">
            <a:xfrm>
              <a:off x="7607807" y="5610329"/>
              <a:ext cx="149198" cy="149198"/>
            </a:xfrm>
            <a:prstGeom prst="pie">
              <a:avLst>
                <a:gd name="adj1" fmla="val 2083626"/>
                <a:gd name="adj2" fmla="val 1620000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93" name="Partial Circle 592"/>
            <p:cNvSpPr/>
            <p:nvPr/>
          </p:nvSpPr>
          <p:spPr bwMode="auto">
            <a:xfrm>
              <a:off x="7348582" y="5837485"/>
              <a:ext cx="125864" cy="125864"/>
            </a:xfrm>
            <a:prstGeom prst="pie">
              <a:avLst>
                <a:gd name="adj1" fmla="val 19519544"/>
                <a:gd name="adj2" fmla="val 16200000"/>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nvGrpSpPr>
          <p:cNvPr id="2" name="Group 1"/>
          <p:cNvGrpSpPr/>
          <p:nvPr/>
        </p:nvGrpSpPr>
        <p:grpSpPr>
          <a:xfrm>
            <a:off x="696514" y="1706673"/>
            <a:ext cx="974171" cy="705264"/>
            <a:chOff x="500776" y="1461129"/>
            <a:chExt cx="1317714" cy="953978"/>
          </a:xfrm>
        </p:grpSpPr>
        <p:grpSp>
          <p:nvGrpSpPr>
            <p:cNvPr id="130" name="Group 129"/>
            <p:cNvGrpSpPr/>
            <p:nvPr/>
          </p:nvGrpSpPr>
          <p:grpSpPr>
            <a:xfrm>
              <a:off x="500776" y="1461129"/>
              <a:ext cx="1317714" cy="953978"/>
              <a:chOff x="500776" y="1461129"/>
              <a:chExt cx="1317714" cy="953978"/>
            </a:xfrm>
          </p:grpSpPr>
          <p:sp>
            <p:nvSpPr>
              <p:cNvPr id="14" name="Freeform 7"/>
              <p:cNvSpPr>
                <a:spLocks/>
              </p:cNvSpPr>
              <p:nvPr/>
            </p:nvSpPr>
            <p:spPr bwMode="auto">
              <a:xfrm>
                <a:off x="608698" y="1463794"/>
                <a:ext cx="1103202" cy="704825"/>
              </a:xfrm>
              <a:custGeom>
                <a:avLst/>
                <a:gdLst>
                  <a:gd name="T0" fmla="*/ 1207 w 1227"/>
                  <a:gd name="T1" fmla="*/ 0 h 788"/>
                  <a:gd name="T2" fmla="*/ 20 w 1227"/>
                  <a:gd name="T3" fmla="*/ 0 h 788"/>
                  <a:gd name="T4" fmla="*/ 0 w 1227"/>
                  <a:gd name="T5" fmla="*/ 21 h 788"/>
                  <a:gd name="T6" fmla="*/ 0 w 1227"/>
                  <a:gd name="T7" fmla="*/ 788 h 788"/>
                  <a:gd name="T8" fmla="*/ 1227 w 1227"/>
                  <a:gd name="T9" fmla="*/ 788 h 788"/>
                  <a:gd name="T10" fmla="*/ 1227 w 1227"/>
                  <a:gd name="T11" fmla="*/ 21 h 788"/>
                  <a:gd name="T12" fmla="*/ 1207 w 1227"/>
                  <a:gd name="T13" fmla="*/ 0 h 788"/>
                </a:gdLst>
                <a:ahLst/>
                <a:cxnLst>
                  <a:cxn ang="0">
                    <a:pos x="T0" y="T1"/>
                  </a:cxn>
                  <a:cxn ang="0">
                    <a:pos x="T2" y="T3"/>
                  </a:cxn>
                  <a:cxn ang="0">
                    <a:pos x="T4" y="T5"/>
                  </a:cxn>
                  <a:cxn ang="0">
                    <a:pos x="T6" y="T7"/>
                  </a:cxn>
                  <a:cxn ang="0">
                    <a:pos x="T8" y="T9"/>
                  </a:cxn>
                  <a:cxn ang="0">
                    <a:pos x="T10" y="T11"/>
                  </a:cxn>
                  <a:cxn ang="0">
                    <a:pos x="T12" y="T13"/>
                  </a:cxn>
                </a:cxnLst>
                <a:rect l="0" t="0" r="r" b="b"/>
                <a:pathLst>
                  <a:path w="1227" h="788">
                    <a:moveTo>
                      <a:pt x="1207" y="0"/>
                    </a:moveTo>
                    <a:cubicBezTo>
                      <a:pt x="20" y="0"/>
                      <a:pt x="20" y="0"/>
                      <a:pt x="20" y="0"/>
                    </a:cubicBezTo>
                    <a:cubicBezTo>
                      <a:pt x="9" y="0"/>
                      <a:pt x="0" y="9"/>
                      <a:pt x="0" y="21"/>
                    </a:cubicBezTo>
                    <a:cubicBezTo>
                      <a:pt x="0" y="788"/>
                      <a:pt x="0" y="788"/>
                      <a:pt x="0" y="788"/>
                    </a:cubicBezTo>
                    <a:cubicBezTo>
                      <a:pt x="1227" y="788"/>
                      <a:pt x="1227" y="788"/>
                      <a:pt x="1227" y="788"/>
                    </a:cubicBezTo>
                    <a:cubicBezTo>
                      <a:pt x="1227" y="21"/>
                      <a:pt x="1227" y="21"/>
                      <a:pt x="1227" y="21"/>
                    </a:cubicBezTo>
                    <a:cubicBezTo>
                      <a:pt x="1227" y="9"/>
                      <a:pt x="1218" y="0"/>
                      <a:pt x="1207" y="0"/>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 name="Freeform 8"/>
              <p:cNvSpPr>
                <a:spLocks/>
              </p:cNvSpPr>
              <p:nvPr/>
            </p:nvSpPr>
            <p:spPr bwMode="auto">
              <a:xfrm>
                <a:off x="604701" y="1461129"/>
                <a:ext cx="1111197" cy="711486"/>
              </a:xfrm>
              <a:custGeom>
                <a:avLst/>
                <a:gdLst>
                  <a:gd name="T0" fmla="*/ 1211 w 1235"/>
                  <a:gd name="T1" fmla="*/ 4 h 796"/>
                  <a:gd name="T2" fmla="*/ 1211 w 1235"/>
                  <a:gd name="T3" fmla="*/ 0 h 796"/>
                  <a:gd name="T4" fmla="*/ 24 w 1235"/>
                  <a:gd name="T5" fmla="*/ 0 h 796"/>
                  <a:gd name="T6" fmla="*/ 7 w 1235"/>
                  <a:gd name="T7" fmla="*/ 7 h 796"/>
                  <a:gd name="T8" fmla="*/ 0 w 1235"/>
                  <a:gd name="T9" fmla="*/ 25 h 796"/>
                  <a:gd name="T10" fmla="*/ 0 w 1235"/>
                  <a:gd name="T11" fmla="*/ 796 h 796"/>
                  <a:gd name="T12" fmla="*/ 1235 w 1235"/>
                  <a:gd name="T13" fmla="*/ 796 h 796"/>
                  <a:gd name="T14" fmla="*/ 1235 w 1235"/>
                  <a:gd name="T15" fmla="*/ 25 h 796"/>
                  <a:gd name="T16" fmla="*/ 1228 w 1235"/>
                  <a:gd name="T17" fmla="*/ 7 h 796"/>
                  <a:gd name="T18" fmla="*/ 1211 w 1235"/>
                  <a:gd name="T19" fmla="*/ 0 h 796"/>
                  <a:gd name="T20" fmla="*/ 1211 w 1235"/>
                  <a:gd name="T21" fmla="*/ 4 h 796"/>
                  <a:gd name="T22" fmla="*/ 1211 w 1235"/>
                  <a:gd name="T23" fmla="*/ 8 h 796"/>
                  <a:gd name="T24" fmla="*/ 1222 w 1235"/>
                  <a:gd name="T25" fmla="*/ 13 h 796"/>
                  <a:gd name="T26" fmla="*/ 1226 w 1235"/>
                  <a:gd name="T27" fmla="*/ 25 h 796"/>
                  <a:gd name="T28" fmla="*/ 1226 w 1235"/>
                  <a:gd name="T29" fmla="*/ 788 h 796"/>
                  <a:gd name="T30" fmla="*/ 8 w 1235"/>
                  <a:gd name="T31" fmla="*/ 788 h 796"/>
                  <a:gd name="T32" fmla="*/ 8 w 1235"/>
                  <a:gd name="T33" fmla="*/ 25 h 796"/>
                  <a:gd name="T34" fmla="*/ 13 w 1235"/>
                  <a:gd name="T35" fmla="*/ 13 h 796"/>
                  <a:gd name="T36" fmla="*/ 24 w 1235"/>
                  <a:gd name="T37" fmla="*/ 8 h 796"/>
                  <a:gd name="T38" fmla="*/ 1211 w 1235"/>
                  <a:gd name="T39" fmla="*/ 8 h 796"/>
                  <a:gd name="T40" fmla="*/ 1211 w 1235"/>
                  <a:gd name="T41" fmla="*/ 4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5" h="796">
                    <a:moveTo>
                      <a:pt x="1211" y="4"/>
                    </a:moveTo>
                    <a:cubicBezTo>
                      <a:pt x="1211" y="0"/>
                      <a:pt x="1211" y="0"/>
                      <a:pt x="1211" y="0"/>
                    </a:cubicBezTo>
                    <a:cubicBezTo>
                      <a:pt x="24" y="0"/>
                      <a:pt x="24" y="0"/>
                      <a:pt x="24" y="0"/>
                    </a:cubicBezTo>
                    <a:cubicBezTo>
                      <a:pt x="17" y="0"/>
                      <a:pt x="11" y="3"/>
                      <a:pt x="7" y="7"/>
                    </a:cubicBezTo>
                    <a:cubicBezTo>
                      <a:pt x="2" y="12"/>
                      <a:pt x="0" y="18"/>
                      <a:pt x="0" y="25"/>
                    </a:cubicBezTo>
                    <a:cubicBezTo>
                      <a:pt x="0" y="796"/>
                      <a:pt x="0" y="796"/>
                      <a:pt x="0" y="796"/>
                    </a:cubicBezTo>
                    <a:cubicBezTo>
                      <a:pt x="1235" y="796"/>
                      <a:pt x="1235" y="796"/>
                      <a:pt x="1235" y="796"/>
                    </a:cubicBezTo>
                    <a:cubicBezTo>
                      <a:pt x="1235" y="25"/>
                      <a:pt x="1235" y="25"/>
                      <a:pt x="1235" y="25"/>
                    </a:cubicBezTo>
                    <a:cubicBezTo>
                      <a:pt x="1235" y="18"/>
                      <a:pt x="1232" y="12"/>
                      <a:pt x="1228" y="7"/>
                    </a:cubicBezTo>
                    <a:cubicBezTo>
                      <a:pt x="1224" y="3"/>
                      <a:pt x="1217" y="0"/>
                      <a:pt x="1211" y="0"/>
                    </a:cubicBezTo>
                    <a:cubicBezTo>
                      <a:pt x="1211" y="4"/>
                      <a:pt x="1211" y="4"/>
                      <a:pt x="1211" y="4"/>
                    </a:cubicBezTo>
                    <a:cubicBezTo>
                      <a:pt x="1211" y="8"/>
                      <a:pt x="1211" y="8"/>
                      <a:pt x="1211" y="8"/>
                    </a:cubicBezTo>
                    <a:cubicBezTo>
                      <a:pt x="1215" y="8"/>
                      <a:pt x="1219" y="10"/>
                      <a:pt x="1222" y="13"/>
                    </a:cubicBezTo>
                    <a:cubicBezTo>
                      <a:pt x="1225" y="16"/>
                      <a:pt x="1226" y="20"/>
                      <a:pt x="1226" y="25"/>
                    </a:cubicBezTo>
                    <a:cubicBezTo>
                      <a:pt x="1226" y="788"/>
                      <a:pt x="1226" y="788"/>
                      <a:pt x="1226" y="788"/>
                    </a:cubicBezTo>
                    <a:cubicBezTo>
                      <a:pt x="8" y="788"/>
                      <a:pt x="8" y="788"/>
                      <a:pt x="8" y="788"/>
                    </a:cubicBezTo>
                    <a:cubicBezTo>
                      <a:pt x="8" y="25"/>
                      <a:pt x="8" y="25"/>
                      <a:pt x="8" y="25"/>
                    </a:cubicBezTo>
                    <a:cubicBezTo>
                      <a:pt x="8" y="20"/>
                      <a:pt x="10" y="16"/>
                      <a:pt x="13" y="13"/>
                    </a:cubicBezTo>
                    <a:cubicBezTo>
                      <a:pt x="16" y="10"/>
                      <a:pt x="19" y="8"/>
                      <a:pt x="24" y="8"/>
                    </a:cubicBezTo>
                    <a:cubicBezTo>
                      <a:pt x="1211" y="8"/>
                      <a:pt x="1211" y="8"/>
                      <a:pt x="1211" y="8"/>
                    </a:cubicBezTo>
                    <a:cubicBezTo>
                      <a:pt x="1211" y="4"/>
                      <a:pt x="1211" y="4"/>
                      <a:pt x="1211" y="4"/>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 name="Rectangle 9"/>
              <p:cNvSpPr>
                <a:spLocks noChangeArrowheads="1"/>
              </p:cNvSpPr>
              <p:nvPr/>
            </p:nvSpPr>
            <p:spPr bwMode="auto">
              <a:xfrm>
                <a:off x="661993" y="1518421"/>
                <a:ext cx="995280" cy="614223"/>
              </a:xfrm>
              <a:prstGeom prst="rect">
                <a:avLst/>
              </a:prstGeom>
              <a:solidFill>
                <a:srgbClr val="006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 name="Rectangle 10"/>
              <p:cNvSpPr>
                <a:spLocks noChangeArrowheads="1"/>
              </p:cNvSpPr>
              <p:nvPr/>
            </p:nvSpPr>
            <p:spPr bwMode="auto">
              <a:xfrm>
                <a:off x="661993" y="1518421"/>
                <a:ext cx="995280" cy="61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 name="Freeform 11"/>
              <p:cNvSpPr>
                <a:spLocks/>
              </p:cNvSpPr>
              <p:nvPr/>
            </p:nvSpPr>
            <p:spPr bwMode="auto">
              <a:xfrm>
                <a:off x="500776" y="2133977"/>
                <a:ext cx="1317714" cy="267807"/>
              </a:xfrm>
              <a:custGeom>
                <a:avLst/>
                <a:gdLst>
                  <a:gd name="T0" fmla="*/ 911 w 989"/>
                  <a:gd name="T1" fmla="*/ 0 h 201"/>
                  <a:gd name="T2" fmla="*/ 79 w 989"/>
                  <a:gd name="T3" fmla="*/ 0 h 201"/>
                  <a:gd name="T4" fmla="*/ 0 w 989"/>
                  <a:gd name="T5" fmla="*/ 201 h 201"/>
                  <a:gd name="T6" fmla="*/ 989 w 989"/>
                  <a:gd name="T7" fmla="*/ 201 h 201"/>
                  <a:gd name="T8" fmla="*/ 911 w 989"/>
                  <a:gd name="T9" fmla="*/ 0 h 201"/>
                </a:gdLst>
                <a:ahLst/>
                <a:cxnLst>
                  <a:cxn ang="0">
                    <a:pos x="T0" y="T1"/>
                  </a:cxn>
                  <a:cxn ang="0">
                    <a:pos x="T2" y="T3"/>
                  </a:cxn>
                  <a:cxn ang="0">
                    <a:pos x="T4" y="T5"/>
                  </a:cxn>
                  <a:cxn ang="0">
                    <a:pos x="T6" y="T7"/>
                  </a:cxn>
                  <a:cxn ang="0">
                    <a:pos x="T8" y="T9"/>
                  </a:cxn>
                </a:cxnLst>
                <a:rect l="0" t="0" r="r" b="b"/>
                <a:pathLst>
                  <a:path w="989" h="201">
                    <a:moveTo>
                      <a:pt x="911" y="0"/>
                    </a:moveTo>
                    <a:lnTo>
                      <a:pt x="79" y="0"/>
                    </a:lnTo>
                    <a:lnTo>
                      <a:pt x="0" y="201"/>
                    </a:lnTo>
                    <a:lnTo>
                      <a:pt x="989" y="201"/>
                    </a:lnTo>
                    <a:lnTo>
                      <a:pt x="911"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 name="Freeform 12"/>
              <p:cNvSpPr>
                <a:spLocks/>
              </p:cNvSpPr>
              <p:nvPr/>
            </p:nvSpPr>
            <p:spPr bwMode="auto">
              <a:xfrm>
                <a:off x="928467" y="2291196"/>
                <a:ext cx="459668" cy="99928"/>
              </a:xfrm>
              <a:custGeom>
                <a:avLst/>
                <a:gdLst>
                  <a:gd name="T0" fmla="*/ 510 w 511"/>
                  <a:gd name="T1" fmla="*/ 98 h 111"/>
                  <a:gd name="T2" fmla="*/ 500 w 511"/>
                  <a:gd name="T3" fmla="*/ 10 h 111"/>
                  <a:gd name="T4" fmla="*/ 489 w 511"/>
                  <a:gd name="T5" fmla="*/ 0 h 111"/>
                  <a:gd name="T6" fmla="*/ 27 w 511"/>
                  <a:gd name="T7" fmla="*/ 0 h 111"/>
                  <a:gd name="T8" fmla="*/ 16 w 511"/>
                  <a:gd name="T9" fmla="*/ 9 h 111"/>
                  <a:gd name="T10" fmla="*/ 1 w 511"/>
                  <a:gd name="T11" fmla="*/ 97 h 111"/>
                  <a:gd name="T12" fmla="*/ 12 w 511"/>
                  <a:gd name="T13" fmla="*/ 111 h 111"/>
                  <a:gd name="T14" fmla="*/ 499 w 511"/>
                  <a:gd name="T15" fmla="*/ 111 h 111"/>
                  <a:gd name="T16" fmla="*/ 510 w 511"/>
                  <a:gd name="T17" fmla="*/ 9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111">
                    <a:moveTo>
                      <a:pt x="510" y="98"/>
                    </a:moveTo>
                    <a:cubicBezTo>
                      <a:pt x="500" y="10"/>
                      <a:pt x="500" y="10"/>
                      <a:pt x="500" y="10"/>
                    </a:cubicBezTo>
                    <a:cubicBezTo>
                      <a:pt x="500" y="4"/>
                      <a:pt x="495" y="0"/>
                      <a:pt x="489" y="0"/>
                    </a:cubicBezTo>
                    <a:cubicBezTo>
                      <a:pt x="27" y="0"/>
                      <a:pt x="27" y="0"/>
                      <a:pt x="27" y="0"/>
                    </a:cubicBezTo>
                    <a:cubicBezTo>
                      <a:pt x="22" y="0"/>
                      <a:pt x="17" y="4"/>
                      <a:pt x="16" y="9"/>
                    </a:cubicBezTo>
                    <a:cubicBezTo>
                      <a:pt x="1" y="97"/>
                      <a:pt x="1" y="97"/>
                      <a:pt x="1" y="97"/>
                    </a:cubicBezTo>
                    <a:cubicBezTo>
                      <a:pt x="0" y="104"/>
                      <a:pt x="5" y="111"/>
                      <a:pt x="12" y="111"/>
                    </a:cubicBezTo>
                    <a:cubicBezTo>
                      <a:pt x="499" y="111"/>
                      <a:pt x="499" y="111"/>
                      <a:pt x="499" y="111"/>
                    </a:cubicBezTo>
                    <a:cubicBezTo>
                      <a:pt x="506" y="111"/>
                      <a:pt x="511" y="105"/>
                      <a:pt x="510" y="98"/>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 name="Freeform 13"/>
              <p:cNvSpPr>
                <a:spLocks/>
              </p:cNvSpPr>
              <p:nvPr/>
            </p:nvSpPr>
            <p:spPr bwMode="auto">
              <a:xfrm>
                <a:off x="500776" y="2401783"/>
                <a:ext cx="1317714" cy="13324"/>
              </a:xfrm>
              <a:custGeom>
                <a:avLst/>
                <a:gdLst>
                  <a:gd name="T0" fmla="*/ 1421 w 1466"/>
                  <a:gd name="T1" fmla="*/ 15 h 15"/>
                  <a:gd name="T2" fmla="*/ 45 w 1466"/>
                  <a:gd name="T3" fmla="*/ 15 h 15"/>
                  <a:gd name="T4" fmla="*/ 0 w 1466"/>
                  <a:gd name="T5" fmla="*/ 1 h 15"/>
                  <a:gd name="T6" fmla="*/ 0 w 1466"/>
                  <a:gd name="T7" fmla="*/ 0 h 15"/>
                  <a:gd name="T8" fmla="*/ 1466 w 1466"/>
                  <a:gd name="T9" fmla="*/ 0 h 15"/>
                  <a:gd name="T10" fmla="*/ 1466 w 1466"/>
                  <a:gd name="T11" fmla="*/ 1 h 15"/>
                  <a:gd name="T12" fmla="*/ 1421 w 146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466" h="15">
                    <a:moveTo>
                      <a:pt x="1421" y="15"/>
                    </a:moveTo>
                    <a:cubicBezTo>
                      <a:pt x="45" y="15"/>
                      <a:pt x="45" y="15"/>
                      <a:pt x="45" y="15"/>
                    </a:cubicBezTo>
                    <a:cubicBezTo>
                      <a:pt x="20" y="15"/>
                      <a:pt x="0" y="8"/>
                      <a:pt x="0" y="1"/>
                    </a:cubicBezTo>
                    <a:cubicBezTo>
                      <a:pt x="0" y="0"/>
                      <a:pt x="0" y="0"/>
                      <a:pt x="0" y="0"/>
                    </a:cubicBezTo>
                    <a:cubicBezTo>
                      <a:pt x="1466" y="0"/>
                      <a:pt x="1466" y="0"/>
                      <a:pt x="1466" y="0"/>
                    </a:cubicBezTo>
                    <a:cubicBezTo>
                      <a:pt x="1466" y="1"/>
                      <a:pt x="1466" y="1"/>
                      <a:pt x="1466" y="1"/>
                    </a:cubicBezTo>
                    <a:cubicBezTo>
                      <a:pt x="1466" y="8"/>
                      <a:pt x="1446" y="15"/>
                      <a:pt x="1421" y="15"/>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 name="Freeform 14"/>
              <p:cNvSpPr>
                <a:spLocks/>
              </p:cNvSpPr>
              <p:nvPr/>
            </p:nvSpPr>
            <p:spPr bwMode="auto">
              <a:xfrm>
                <a:off x="1013738" y="2192601"/>
                <a:ext cx="54627" cy="38639"/>
              </a:xfrm>
              <a:custGeom>
                <a:avLst/>
                <a:gdLst>
                  <a:gd name="T0" fmla="*/ 0 w 41"/>
                  <a:gd name="T1" fmla="*/ 29 h 29"/>
                  <a:gd name="T2" fmla="*/ 40 w 41"/>
                  <a:gd name="T3" fmla="*/ 29 h 29"/>
                  <a:gd name="T4" fmla="*/ 41 w 41"/>
                  <a:gd name="T5" fmla="*/ 0 h 29"/>
                  <a:gd name="T6" fmla="*/ 2 w 41"/>
                  <a:gd name="T7" fmla="*/ 0 h 29"/>
                  <a:gd name="T8" fmla="*/ 0 w 41"/>
                  <a:gd name="T9" fmla="*/ 29 h 29"/>
                </a:gdLst>
                <a:ahLst/>
                <a:cxnLst>
                  <a:cxn ang="0">
                    <a:pos x="T0" y="T1"/>
                  </a:cxn>
                  <a:cxn ang="0">
                    <a:pos x="T2" y="T3"/>
                  </a:cxn>
                  <a:cxn ang="0">
                    <a:pos x="T4" y="T5"/>
                  </a:cxn>
                  <a:cxn ang="0">
                    <a:pos x="T6" y="T7"/>
                  </a:cxn>
                  <a:cxn ang="0">
                    <a:pos x="T8" y="T9"/>
                  </a:cxn>
                </a:cxnLst>
                <a:rect l="0" t="0" r="r" b="b"/>
                <a:pathLst>
                  <a:path w="41" h="29">
                    <a:moveTo>
                      <a:pt x="0" y="29"/>
                    </a:moveTo>
                    <a:lnTo>
                      <a:pt x="40" y="29"/>
                    </a:lnTo>
                    <a:lnTo>
                      <a:pt x="41" y="0"/>
                    </a:lnTo>
                    <a:lnTo>
                      <a:pt x="2" y="0"/>
                    </a:lnTo>
                    <a:lnTo>
                      <a:pt x="0"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 name="Freeform 15"/>
              <p:cNvSpPr>
                <a:spLocks/>
              </p:cNvSpPr>
              <p:nvPr/>
            </p:nvSpPr>
            <p:spPr bwMode="auto">
              <a:xfrm>
                <a:off x="1017736" y="2151297"/>
                <a:ext cx="51962" cy="34642"/>
              </a:xfrm>
              <a:custGeom>
                <a:avLst/>
                <a:gdLst>
                  <a:gd name="T0" fmla="*/ 39 w 39"/>
                  <a:gd name="T1" fmla="*/ 0 h 26"/>
                  <a:gd name="T2" fmla="*/ 2 w 39"/>
                  <a:gd name="T3" fmla="*/ 0 h 26"/>
                  <a:gd name="T4" fmla="*/ 0 w 39"/>
                  <a:gd name="T5" fmla="*/ 26 h 26"/>
                  <a:gd name="T6" fmla="*/ 38 w 39"/>
                  <a:gd name="T7" fmla="*/ 26 h 26"/>
                  <a:gd name="T8" fmla="*/ 39 w 39"/>
                  <a:gd name="T9" fmla="*/ 0 h 26"/>
                </a:gdLst>
                <a:ahLst/>
                <a:cxnLst>
                  <a:cxn ang="0">
                    <a:pos x="T0" y="T1"/>
                  </a:cxn>
                  <a:cxn ang="0">
                    <a:pos x="T2" y="T3"/>
                  </a:cxn>
                  <a:cxn ang="0">
                    <a:pos x="T4" y="T5"/>
                  </a:cxn>
                  <a:cxn ang="0">
                    <a:pos x="T6" y="T7"/>
                  </a:cxn>
                  <a:cxn ang="0">
                    <a:pos x="T8" y="T9"/>
                  </a:cxn>
                </a:cxnLst>
                <a:rect l="0" t="0" r="r" b="b"/>
                <a:pathLst>
                  <a:path w="39" h="26">
                    <a:moveTo>
                      <a:pt x="39" y="0"/>
                    </a:moveTo>
                    <a:lnTo>
                      <a:pt x="2" y="0"/>
                    </a:lnTo>
                    <a:lnTo>
                      <a:pt x="0" y="26"/>
                    </a:lnTo>
                    <a:lnTo>
                      <a:pt x="38" y="26"/>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 name="Freeform 16"/>
              <p:cNvSpPr>
                <a:spLocks/>
              </p:cNvSpPr>
              <p:nvPr/>
            </p:nvSpPr>
            <p:spPr bwMode="auto">
              <a:xfrm>
                <a:off x="1193608" y="2192601"/>
                <a:ext cx="53295" cy="38639"/>
              </a:xfrm>
              <a:custGeom>
                <a:avLst/>
                <a:gdLst>
                  <a:gd name="T0" fmla="*/ 0 w 40"/>
                  <a:gd name="T1" fmla="*/ 29 h 29"/>
                  <a:gd name="T2" fmla="*/ 40 w 40"/>
                  <a:gd name="T3" fmla="*/ 29 h 29"/>
                  <a:gd name="T4" fmla="*/ 39 w 40"/>
                  <a:gd name="T5" fmla="*/ 0 h 29"/>
                  <a:gd name="T6" fmla="*/ 0 w 40"/>
                  <a:gd name="T7" fmla="*/ 0 h 29"/>
                  <a:gd name="T8" fmla="*/ 0 w 40"/>
                  <a:gd name="T9" fmla="*/ 29 h 29"/>
                </a:gdLst>
                <a:ahLst/>
                <a:cxnLst>
                  <a:cxn ang="0">
                    <a:pos x="T0" y="T1"/>
                  </a:cxn>
                  <a:cxn ang="0">
                    <a:pos x="T2" y="T3"/>
                  </a:cxn>
                  <a:cxn ang="0">
                    <a:pos x="T4" y="T5"/>
                  </a:cxn>
                  <a:cxn ang="0">
                    <a:pos x="T6" y="T7"/>
                  </a:cxn>
                  <a:cxn ang="0">
                    <a:pos x="T8" y="T9"/>
                  </a:cxn>
                </a:cxnLst>
                <a:rect l="0" t="0" r="r" b="b"/>
                <a:pathLst>
                  <a:path w="40" h="29">
                    <a:moveTo>
                      <a:pt x="0" y="29"/>
                    </a:moveTo>
                    <a:lnTo>
                      <a:pt x="40" y="29"/>
                    </a:lnTo>
                    <a:lnTo>
                      <a:pt x="39" y="0"/>
                    </a:lnTo>
                    <a:lnTo>
                      <a:pt x="0" y="0"/>
                    </a:lnTo>
                    <a:lnTo>
                      <a:pt x="0"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 name="Freeform 17"/>
              <p:cNvSpPr>
                <a:spLocks/>
              </p:cNvSpPr>
              <p:nvPr/>
            </p:nvSpPr>
            <p:spPr bwMode="auto">
              <a:xfrm>
                <a:off x="1193608" y="2151297"/>
                <a:ext cx="50630" cy="34642"/>
              </a:xfrm>
              <a:custGeom>
                <a:avLst/>
                <a:gdLst>
                  <a:gd name="T0" fmla="*/ 0 w 38"/>
                  <a:gd name="T1" fmla="*/ 26 h 26"/>
                  <a:gd name="T2" fmla="*/ 38 w 38"/>
                  <a:gd name="T3" fmla="*/ 26 h 26"/>
                  <a:gd name="T4" fmla="*/ 37 w 38"/>
                  <a:gd name="T5" fmla="*/ 0 h 26"/>
                  <a:gd name="T6" fmla="*/ 0 w 38"/>
                  <a:gd name="T7" fmla="*/ 0 h 26"/>
                  <a:gd name="T8" fmla="*/ 0 w 38"/>
                  <a:gd name="T9" fmla="*/ 26 h 26"/>
                </a:gdLst>
                <a:ahLst/>
                <a:cxnLst>
                  <a:cxn ang="0">
                    <a:pos x="T0" y="T1"/>
                  </a:cxn>
                  <a:cxn ang="0">
                    <a:pos x="T2" y="T3"/>
                  </a:cxn>
                  <a:cxn ang="0">
                    <a:pos x="T4" y="T5"/>
                  </a:cxn>
                  <a:cxn ang="0">
                    <a:pos x="T6" y="T7"/>
                  </a:cxn>
                  <a:cxn ang="0">
                    <a:pos x="T8" y="T9"/>
                  </a:cxn>
                </a:cxnLst>
                <a:rect l="0" t="0" r="r" b="b"/>
                <a:pathLst>
                  <a:path w="38" h="26">
                    <a:moveTo>
                      <a:pt x="0" y="26"/>
                    </a:moveTo>
                    <a:lnTo>
                      <a:pt x="38" y="26"/>
                    </a:lnTo>
                    <a:lnTo>
                      <a:pt x="37" y="0"/>
                    </a:lnTo>
                    <a:lnTo>
                      <a:pt x="0"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 name="Freeform 18"/>
              <p:cNvSpPr>
                <a:spLocks/>
              </p:cNvSpPr>
              <p:nvPr/>
            </p:nvSpPr>
            <p:spPr bwMode="auto">
              <a:xfrm>
                <a:off x="1250900" y="2151297"/>
                <a:ext cx="51962" cy="34642"/>
              </a:xfrm>
              <a:custGeom>
                <a:avLst/>
                <a:gdLst>
                  <a:gd name="T0" fmla="*/ 1 w 39"/>
                  <a:gd name="T1" fmla="*/ 26 h 26"/>
                  <a:gd name="T2" fmla="*/ 39 w 39"/>
                  <a:gd name="T3" fmla="*/ 26 h 26"/>
                  <a:gd name="T4" fmla="*/ 37 w 39"/>
                  <a:gd name="T5" fmla="*/ 0 h 26"/>
                  <a:gd name="T6" fmla="*/ 0 w 39"/>
                  <a:gd name="T7" fmla="*/ 0 h 26"/>
                  <a:gd name="T8" fmla="*/ 1 w 39"/>
                  <a:gd name="T9" fmla="*/ 26 h 26"/>
                </a:gdLst>
                <a:ahLst/>
                <a:cxnLst>
                  <a:cxn ang="0">
                    <a:pos x="T0" y="T1"/>
                  </a:cxn>
                  <a:cxn ang="0">
                    <a:pos x="T2" y="T3"/>
                  </a:cxn>
                  <a:cxn ang="0">
                    <a:pos x="T4" y="T5"/>
                  </a:cxn>
                  <a:cxn ang="0">
                    <a:pos x="T6" y="T7"/>
                  </a:cxn>
                  <a:cxn ang="0">
                    <a:pos x="T8" y="T9"/>
                  </a:cxn>
                </a:cxnLst>
                <a:rect l="0" t="0" r="r" b="b"/>
                <a:pathLst>
                  <a:path w="39" h="26">
                    <a:moveTo>
                      <a:pt x="1" y="26"/>
                    </a:moveTo>
                    <a:lnTo>
                      <a:pt x="39" y="26"/>
                    </a:lnTo>
                    <a:lnTo>
                      <a:pt x="37" y="0"/>
                    </a:lnTo>
                    <a:lnTo>
                      <a:pt x="0" y="0"/>
                    </a:lnTo>
                    <a:lnTo>
                      <a:pt x="1"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 name="Freeform 19"/>
              <p:cNvSpPr>
                <a:spLocks/>
              </p:cNvSpPr>
              <p:nvPr/>
            </p:nvSpPr>
            <p:spPr bwMode="auto">
              <a:xfrm>
                <a:off x="959111" y="2151297"/>
                <a:ext cx="54627" cy="34642"/>
              </a:xfrm>
              <a:custGeom>
                <a:avLst/>
                <a:gdLst>
                  <a:gd name="T0" fmla="*/ 41 w 41"/>
                  <a:gd name="T1" fmla="*/ 0 h 26"/>
                  <a:gd name="T2" fmla="*/ 4 w 41"/>
                  <a:gd name="T3" fmla="*/ 0 h 26"/>
                  <a:gd name="T4" fmla="*/ 0 w 41"/>
                  <a:gd name="T5" fmla="*/ 26 h 26"/>
                  <a:gd name="T6" fmla="*/ 38 w 41"/>
                  <a:gd name="T7" fmla="*/ 26 h 26"/>
                  <a:gd name="T8" fmla="*/ 41 w 41"/>
                  <a:gd name="T9" fmla="*/ 0 h 26"/>
                </a:gdLst>
                <a:ahLst/>
                <a:cxnLst>
                  <a:cxn ang="0">
                    <a:pos x="T0" y="T1"/>
                  </a:cxn>
                  <a:cxn ang="0">
                    <a:pos x="T2" y="T3"/>
                  </a:cxn>
                  <a:cxn ang="0">
                    <a:pos x="T4" y="T5"/>
                  </a:cxn>
                  <a:cxn ang="0">
                    <a:pos x="T6" y="T7"/>
                  </a:cxn>
                  <a:cxn ang="0">
                    <a:pos x="T8" y="T9"/>
                  </a:cxn>
                </a:cxnLst>
                <a:rect l="0" t="0" r="r" b="b"/>
                <a:pathLst>
                  <a:path w="41" h="26">
                    <a:moveTo>
                      <a:pt x="41" y="0"/>
                    </a:moveTo>
                    <a:lnTo>
                      <a:pt x="4" y="0"/>
                    </a:lnTo>
                    <a:lnTo>
                      <a:pt x="0" y="26"/>
                    </a:lnTo>
                    <a:lnTo>
                      <a:pt x="38" y="26"/>
                    </a:lnTo>
                    <a:lnTo>
                      <a:pt x="41"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4" name="Freeform 20"/>
              <p:cNvSpPr>
                <a:spLocks/>
              </p:cNvSpPr>
              <p:nvPr/>
            </p:nvSpPr>
            <p:spPr bwMode="auto">
              <a:xfrm>
                <a:off x="892493" y="2192601"/>
                <a:ext cx="57292" cy="38639"/>
              </a:xfrm>
              <a:custGeom>
                <a:avLst/>
                <a:gdLst>
                  <a:gd name="T0" fmla="*/ 0 w 43"/>
                  <a:gd name="T1" fmla="*/ 29 h 29"/>
                  <a:gd name="T2" fmla="*/ 40 w 43"/>
                  <a:gd name="T3" fmla="*/ 29 h 29"/>
                  <a:gd name="T4" fmla="*/ 43 w 43"/>
                  <a:gd name="T5" fmla="*/ 0 h 29"/>
                  <a:gd name="T6" fmla="*/ 5 w 43"/>
                  <a:gd name="T7" fmla="*/ 0 h 29"/>
                  <a:gd name="T8" fmla="*/ 0 w 43"/>
                  <a:gd name="T9" fmla="*/ 29 h 29"/>
                </a:gdLst>
                <a:ahLst/>
                <a:cxnLst>
                  <a:cxn ang="0">
                    <a:pos x="T0" y="T1"/>
                  </a:cxn>
                  <a:cxn ang="0">
                    <a:pos x="T2" y="T3"/>
                  </a:cxn>
                  <a:cxn ang="0">
                    <a:pos x="T4" y="T5"/>
                  </a:cxn>
                  <a:cxn ang="0">
                    <a:pos x="T6" y="T7"/>
                  </a:cxn>
                  <a:cxn ang="0">
                    <a:pos x="T8" y="T9"/>
                  </a:cxn>
                </a:cxnLst>
                <a:rect l="0" t="0" r="r" b="b"/>
                <a:pathLst>
                  <a:path w="43" h="29">
                    <a:moveTo>
                      <a:pt x="0" y="29"/>
                    </a:moveTo>
                    <a:lnTo>
                      <a:pt x="40" y="29"/>
                    </a:lnTo>
                    <a:lnTo>
                      <a:pt x="43" y="0"/>
                    </a:lnTo>
                    <a:lnTo>
                      <a:pt x="5" y="0"/>
                    </a:lnTo>
                    <a:lnTo>
                      <a:pt x="0"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5" name="Freeform 21"/>
              <p:cNvSpPr>
                <a:spLocks/>
              </p:cNvSpPr>
              <p:nvPr/>
            </p:nvSpPr>
            <p:spPr bwMode="auto">
              <a:xfrm>
                <a:off x="771247" y="2192601"/>
                <a:ext cx="62621" cy="38639"/>
              </a:xfrm>
              <a:custGeom>
                <a:avLst/>
                <a:gdLst>
                  <a:gd name="T0" fmla="*/ 47 w 47"/>
                  <a:gd name="T1" fmla="*/ 0 h 29"/>
                  <a:gd name="T2" fmla="*/ 8 w 47"/>
                  <a:gd name="T3" fmla="*/ 0 h 29"/>
                  <a:gd name="T4" fmla="*/ 0 w 47"/>
                  <a:gd name="T5" fmla="*/ 29 h 29"/>
                  <a:gd name="T6" fmla="*/ 40 w 47"/>
                  <a:gd name="T7" fmla="*/ 29 h 29"/>
                  <a:gd name="T8" fmla="*/ 47 w 47"/>
                  <a:gd name="T9" fmla="*/ 0 h 29"/>
                </a:gdLst>
                <a:ahLst/>
                <a:cxnLst>
                  <a:cxn ang="0">
                    <a:pos x="T0" y="T1"/>
                  </a:cxn>
                  <a:cxn ang="0">
                    <a:pos x="T2" y="T3"/>
                  </a:cxn>
                  <a:cxn ang="0">
                    <a:pos x="T4" y="T5"/>
                  </a:cxn>
                  <a:cxn ang="0">
                    <a:pos x="T6" y="T7"/>
                  </a:cxn>
                  <a:cxn ang="0">
                    <a:pos x="T8" y="T9"/>
                  </a:cxn>
                </a:cxnLst>
                <a:rect l="0" t="0" r="r" b="b"/>
                <a:pathLst>
                  <a:path w="47" h="29">
                    <a:moveTo>
                      <a:pt x="47" y="0"/>
                    </a:moveTo>
                    <a:lnTo>
                      <a:pt x="8" y="0"/>
                    </a:lnTo>
                    <a:lnTo>
                      <a:pt x="0" y="29"/>
                    </a:lnTo>
                    <a:lnTo>
                      <a:pt x="40" y="29"/>
                    </a:lnTo>
                    <a:lnTo>
                      <a:pt x="47"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8" name="Freeform 22"/>
              <p:cNvSpPr>
                <a:spLocks/>
              </p:cNvSpPr>
              <p:nvPr/>
            </p:nvSpPr>
            <p:spPr bwMode="auto">
              <a:xfrm>
                <a:off x="841863" y="2151297"/>
                <a:ext cx="57292" cy="34642"/>
              </a:xfrm>
              <a:custGeom>
                <a:avLst/>
                <a:gdLst>
                  <a:gd name="T0" fmla="*/ 0 w 43"/>
                  <a:gd name="T1" fmla="*/ 26 h 26"/>
                  <a:gd name="T2" fmla="*/ 38 w 43"/>
                  <a:gd name="T3" fmla="*/ 26 h 26"/>
                  <a:gd name="T4" fmla="*/ 43 w 43"/>
                  <a:gd name="T5" fmla="*/ 0 h 26"/>
                  <a:gd name="T6" fmla="*/ 6 w 43"/>
                  <a:gd name="T7" fmla="*/ 0 h 26"/>
                  <a:gd name="T8" fmla="*/ 0 w 43"/>
                  <a:gd name="T9" fmla="*/ 26 h 26"/>
                </a:gdLst>
                <a:ahLst/>
                <a:cxnLst>
                  <a:cxn ang="0">
                    <a:pos x="T0" y="T1"/>
                  </a:cxn>
                  <a:cxn ang="0">
                    <a:pos x="T2" y="T3"/>
                  </a:cxn>
                  <a:cxn ang="0">
                    <a:pos x="T4" y="T5"/>
                  </a:cxn>
                  <a:cxn ang="0">
                    <a:pos x="T6" y="T7"/>
                  </a:cxn>
                  <a:cxn ang="0">
                    <a:pos x="T8" y="T9"/>
                  </a:cxn>
                </a:cxnLst>
                <a:rect l="0" t="0" r="r" b="b"/>
                <a:pathLst>
                  <a:path w="43" h="26">
                    <a:moveTo>
                      <a:pt x="0" y="26"/>
                    </a:moveTo>
                    <a:lnTo>
                      <a:pt x="38" y="26"/>
                    </a:lnTo>
                    <a:lnTo>
                      <a:pt x="43"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0" name="Freeform 23"/>
              <p:cNvSpPr>
                <a:spLocks/>
              </p:cNvSpPr>
              <p:nvPr/>
            </p:nvSpPr>
            <p:spPr bwMode="auto">
              <a:xfrm>
                <a:off x="952449" y="2192601"/>
                <a:ext cx="57292" cy="38639"/>
              </a:xfrm>
              <a:custGeom>
                <a:avLst/>
                <a:gdLst>
                  <a:gd name="T0" fmla="*/ 0 w 43"/>
                  <a:gd name="T1" fmla="*/ 29 h 29"/>
                  <a:gd name="T2" fmla="*/ 40 w 43"/>
                  <a:gd name="T3" fmla="*/ 29 h 29"/>
                  <a:gd name="T4" fmla="*/ 43 w 43"/>
                  <a:gd name="T5" fmla="*/ 0 h 29"/>
                  <a:gd name="T6" fmla="*/ 5 w 43"/>
                  <a:gd name="T7" fmla="*/ 0 h 29"/>
                  <a:gd name="T8" fmla="*/ 0 w 43"/>
                  <a:gd name="T9" fmla="*/ 29 h 29"/>
                </a:gdLst>
                <a:ahLst/>
                <a:cxnLst>
                  <a:cxn ang="0">
                    <a:pos x="T0" y="T1"/>
                  </a:cxn>
                  <a:cxn ang="0">
                    <a:pos x="T2" y="T3"/>
                  </a:cxn>
                  <a:cxn ang="0">
                    <a:pos x="T4" y="T5"/>
                  </a:cxn>
                  <a:cxn ang="0">
                    <a:pos x="T6" y="T7"/>
                  </a:cxn>
                  <a:cxn ang="0">
                    <a:pos x="T8" y="T9"/>
                  </a:cxn>
                </a:cxnLst>
                <a:rect l="0" t="0" r="r" b="b"/>
                <a:pathLst>
                  <a:path w="43" h="29">
                    <a:moveTo>
                      <a:pt x="0" y="29"/>
                    </a:moveTo>
                    <a:lnTo>
                      <a:pt x="40" y="29"/>
                    </a:lnTo>
                    <a:lnTo>
                      <a:pt x="43" y="0"/>
                    </a:lnTo>
                    <a:lnTo>
                      <a:pt x="5" y="0"/>
                    </a:lnTo>
                    <a:lnTo>
                      <a:pt x="0"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3" name="Freeform 24"/>
              <p:cNvSpPr>
                <a:spLocks/>
              </p:cNvSpPr>
              <p:nvPr/>
            </p:nvSpPr>
            <p:spPr bwMode="auto">
              <a:xfrm>
                <a:off x="900487" y="2151297"/>
                <a:ext cx="55960" cy="34642"/>
              </a:xfrm>
              <a:custGeom>
                <a:avLst/>
                <a:gdLst>
                  <a:gd name="T0" fmla="*/ 0 w 42"/>
                  <a:gd name="T1" fmla="*/ 26 h 26"/>
                  <a:gd name="T2" fmla="*/ 38 w 42"/>
                  <a:gd name="T3" fmla="*/ 26 h 26"/>
                  <a:gd name="T4" fmla="*/ 42 w 42"/>
                  <a:gd name="T5" fmla="*/ 0 h 26"/>
                  <a:gd name="T6" fmla="*/ 5 w 42"/>
                  <a:gd name="T7" fmla="*/ 0 h 26"/>
                  <a:gd name="T8" fmla="*/ 0 w 42"/>
                  <a:gd name="T9" fmla="*/ 26 h 26"/>
                </a:gdLst>
                <a:ahLst/>
                <a:cxnLst>
                  <a:cxn ang="0">
                    <a:pos x="T0" y="T1"/>
                  </a:cxn>
                  <a:cxn ang="0">
                    <a:pos x="T2" y="T3"/>
                  </a:cxn>
                  <a:cxn ang="0">
                    <a:pos x="T4" y="T5"/>
                  </a:cxn>
                  <a:cxn ang="0">
                    <a:pos x="T6" y="T7"/>
                  </a:cxn>
                  <a:cxn ang="0">
                    <a:pos x="T8" y="T9"/>
                  </a:cxn>
                </a:cxnLst>
                <a:rect l="0" t="0" r="r" b="b"/>
                <a:pathLst>
                  <a:path w="42" h="26">
                    <a:moveTo>
                      <a:pt x="0" y="26"/>
                    </a:moveTo>
                    <a:lnTo>
                      <a:pt x="38" y="26"/>
                    </a:lnTo>
                    <a:lnTo>
                      <a:pt x="42" y="0"/>
                    </a:lnTo>
                    <a:lnTo>
                      <a:pt x="5"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4" name="Freeform 25"/>
              <p:cNvSpPr>
                <a:spLocks/>
              </p:cNvSpPr>
              <p:nvPr/>
            </p:nvSpPr>
            <p:spPr bwMode="auto">
              <a:xfrm>
                <a:off x="1546687" y="2192601"/>
                <a:ext cx="157220" cy="38639"/>
              </a:xfrm>
              <a:custGeom>
                <a:avLst/>
                <a:gdLst>
                  <a:gd name="T0" fmla="*/ 118 w 118"/>
                  <a:gd name="T1" fmla="*/ 29 h 29"/>
                  <a:gd name="T2" fmla="*/ 109 w 118"/>
                  <a:gd name="T3" fmla="*/ 0 h 29"/>
                  <a:gd name="T4" fmla="*/ 0 w 118"/>
                  <a:gd name="T5" fmla="*/ 0 h 29"/>
                  <a:gd name="T6" fmla="*/ 7 w 118"/>
                  <a:gd name="T7" fmla="*/ 29 h 29"/>
                  <a:gd name="T8" fmla="*/ 118 w 118"/>
                  <a:gd name="T9" fmla="*/ 29 h 29"/>
                </a:gdLst>
                <a:ahLst/>
                <a:cxnLst>
                  <a:cxn ang="0">
                    <a:pos x="T0" y="T1"/>
                  </a:cxn>
                  <a:cxn ang="0">
                    <a:pos x="T2" y="T3"/>
                  </a:cxn>
                  <a:cxn ang="0">
                    <a:pos x="T4" y="T5"/>
                  </a:cxn>
                  <a:cxn ang="0">
                    <a:pos x="T6" y="T7"/>
                  </a:cxn>
                  <a:cxn ang="0">
                    <a:pos x="T8" y="T9"/>
                  </a:cxn>
                </a:cxnLst>
                <a:rect l="0" t="0" r="r" b="b"/>
                <a:pathLst>
                  <a:path w="118" h="29">
                    <a:moveTo>
                      <a:pt x="118" y="29"/>
                    </a:moveTo>
                    <a:lnTo>
                      <a:pt x="109" y="0"/>
                    </a:lnTo>
                    <a:lnTo>
                      <a:pt x="0" y="0"/>
                    </a:lnTo>
                    <a:lnTo>
                      <a:pt x="7" y="29"/>
                    </a:lnTo>
                    <a:lnTo>
                      <a:pt x="118"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5" name="Freeform 26"/>
              <p:cNvSpPr>
                <a:spLocks/>
              </p:cNvSpPr>
              <p:nvPr/>
            </p:nvSpPr>
            <p:spPr bwMode="auto">
              <a:xfrm>
                <a:off x="1534695" y="2151297"/>
                <a:ext cx="59957" cy="34642"/>
              </a:xfrm>
              <a:custGeom>
                <a:avLst/>
                <a:gdLst>
                  <a:gd name="T0" fmla="*/ 8 w 45"/>
                  <a:gd name="T1" fmla="*/ 26 h 26"/>
                  <a:gd name="T2" fmla="*/ 45 w 45"/>
                  <a:gd name="T3" fmla="*/ 26 h 26"/>
                  <a:gd name="T4" fmla="*/ 37 w 45"/>
                  <a:gd name="T5" fmla="*/ 0 h 26"/>
                  <a:gd name="T6" fmla="*/ 0 w 45"/>
                  <a:gd name="T7" fmla="*/ 0 h 26"/>
                  <a:gd name="T8" fmla="*/ 8 w 45"/>
                  <a:gd name="T9" fmla="*/ 26 h 26"/>
                </a:gdLst>
                <a:ahLst/>
                <a:cxnLst>
                  <a:cxn ang="0">
                    <a:pos x="T0" y="T1"/>
                  </a:cxn>
                  <a:cxn ang="0">
                    <a:pos x="T2" y="T3"/>
                  </a:cxn>
                  <a:cxn ang="0">
                    <a:pos x="T4" y="T5"/>
                  </a:cxn>
                  <a:cxn ang="0">
                    <a:pos x="T6" y="T7"/>
                  </a:cxn>
                  <a:cxn ang="0">
                    <a:pos x="T8" y="T9"/>
                  </a:cxn>
                </a:cxnLst>
                <a:rect l="0" t="0" r="r" b="b"/>
                <a:pathLst>
                  <a:path w="45" h="26">
                    <a:moveTo>
                      <a:pt x="8" y="26"/>
                    </a:moveTo>
                    <a:lnTo>
                      <a:pt x="45" y="26"/>
                    </a:lnTo>
                    <a:lnTo>
                      <a:pt x="37" y="0"/>
                    </a:lnTo>
                    <a:lnTo>
                      <a:pt x="0" y="0"/>
                    </a:lnTo>
                    <a:lnTo>
                      <a:pt x="8"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6" name="Freeform 27"/>
              <p:cNvSpPr>
                <a:spLocks/>
              </p:cNvSpPr>
              <p:nvPr/>
            </p:nvSpPr>
            <p:spPr bwMode="auto">
              <a:xfrm>
                <a:off x="711290" y="2192601"/>
                <a:ext cx="62621" cy="38639"/>
              </a:xfrm>
              <a:custGeom>
                <a:avLst/>
                <a:gdLst>
                  <a:gd name="T0" fmla="*/ 0 w 47"/>
                  <a:gd name="T1" fmla="*/ 29 h 29"/>
                  <a:gd name="T2" fmla="*/ 40 w 47"/>
                  <a:gd name="T3" fmla="*/ 29 h 29"/>
                  <a:gd name="T4" fmla="*/ 47 w 47"/>
                  <a:gd name="T5" fmla="*/ 0 h 29"/>
                  <a:gd name="T6" fmla="*/ 9 w 47"/>
                  <a:gd name="T7" fmla="*/ 0 h 29"/>
                  <a:gd name="T8" fmla="*/ 0 w 47"/>
                  <a:gd name="T9" fmla="*/ 29 h 29"/>
                </a:gdLst>
                <a:ahLst/>
                <a:cxnLst>
                  <a:cxn ang="0">
                    <a:pos x="T0" y="T1"/>
                  </a:cxn>
                  <a:cxn ang="0">
                    <a:pos x="T2" y="T3"/>
                  </a:cxn>
                  <a:cxn ang="0">
                    <a:pos x="T4" y="T5"/>
                  </a:cxn>
                  <a:cxn ang="0">
                    <a:pos x="T6" y="T7"/>
                  </a:cxn>
                  <a:cxn ang="0">
                    <a:pos x="T8" y="T9"/>
                  </a:cxn>
                </a:cxnLst>
                <a:rect l="0" t="0" r="r" b="b"/>
                <a:pathLst>
                  <a:path w="47" h="29">
                    <a:moveTo>
                      <a:pt x="0" y="29"/>
                    </a:moveTo>
                    <a:lnTo>
                      <a:pt x="40" y="29"/>
                    </a:lnTo>
                    <a:lnTo>
                      <a:pt x="47" y="0"/>
                    </a:lnTo>
                    <a:lnTo>
                      <a:pt x="9" y="0"/>
                    </a:lnTo>
                    <a:lnTo>
                      <a:pt x="0"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7" name="Freeform 28"/>
              <p:cNvSpPr>
                <a:spLocks/>
              </p:cNvSpPr>
              <p:nvPr/>
            </p:nvSpPr>
            <p:spPr bwMode="auto">
              <a:xfrm>
                <a:off x="1591987" y="2151297"/>
                <a:ext cx="61289" cy="34642"/>
              </a:xfrm>
              <a:custGeom>
                <a:avLst/>
                <a:gdLst>
                  <a:gd name="T0" fmla="*/ 0 w 46"/>
                  <a:gd name="T1" fmla="*/ 0 h 26"/>
                  <a:gd name="T2" fmla="*/ 8 w 46"/>
                  <a:gd name="T3" fmla="*/ 26 h 26"/>
                  <a:gd name="T4" fmla="*/ 46 w 46"/>
                  <a:gd name="T5" fmla="*/ 26 h 26"/>
                  <a:gd name="T6" fmla="*/ 37 w 46"/>
                  <a:gd name="T7" fmla="*/ 0 h 26"/>
                  <a:gd name="T8" fmla="*/ 0 w 46"/>
                  <a:gd name="T9" fmla="*/ 0 h 26"/>
                </a:gdLst>
                <a:ahLst/>
                <a:cxnLst>
                  <a:cxn ang="0">
                    <a:pos x="T0" y="T1"/>
                  </a:cxn>
                  <a:cxn ang="0">
                    <a:pos x="T2" y="T3"/>
                  </a:cxn>
                  <a:cxn ang="0">
                    <a:pos x="T4" y="T5"/>
                  </a:cxn>
                  <a:cxn ang="0">
                    <a:pos x="T6" y="T7"/>
                  </a:cxn>
                  <a:cxn ang="0">
                    <a:pos x="T8" y="T9"/>
                  </a:cxn>
                </a:cxnLst>
                <a:rect l="0" t="0" r="r" b="b"/>
                <a:pathLst>
                  <a:path w="46" h="26">
                    <a:moveTo>
                      <a:pt x="0" y="0"/>
                    </a:moveTo>
                    <a:lnTo>
                      <a:pt x="8" y="26"/>
                    </a:lnTo>
                    <a:lnTo>
                      <a:pt x="46" y="26"/>
                    </a:lnTo>
                    <a:lnTo>
                      <a:pt x="37"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8" name="Freeform 29"/>
              <p:cNvSpPr>
                <a:spLocks/>
              </p:cNvSpPr>
              <p:nvPr/>
            </p:nvSpPr>
            <p:spPr bwMode="auto">
              <a:xfrm>
                <a:off x="1605311" y="2192601"/>
                <a:ext cx="63954" cy="38639"/>
              </a:xfrm>
              <a:custGeom>
                <a:avLst/>
                <a:gdLst>
                  <a:gd name="T0" fmla="*/ 48 w 48"/>
                  <a:gd name="T1" fmla="*/ 29 h 29"/>
                  <a:gd name="T2" fmla="*/ 38 w 48"/>
                  <a:gd name="T3" fmla="*/ 0 h 29"/>
                  <a:gd name="T4" fmla="*/ 0 w 48"/>
                  <a:gd name="T5" fmla="*/ 0 h 29"/>
                  <a:gd name="T6" fmla="*/ 9 w 48"/>
                  <a:gd name="T7" fmla="*/ 29 h 29"/>
                  <a:gd name="T8" fmla="*/ 48 w 48"/>
                  <a:gd name="T9" fmla="*/ 29 h 29"/>
                </a:gdLst>
                <a:ahLst/>
                <a:cxnLst>
                  <a:cxn ang="0">
                    <a:pos x="T0" y="T1"/>
                  </a:cxn>
                  <a:cxn ang="0">
                    <a:pos x="T2" y="T3"/>
                  </a:cxn>
                  <a:cxn ang="0">
                    <a:pos x="T4" y="T5"/>
                  </a:cxn>
                  <a:cxn ang="0">
                    <a:pos x="T6" y="T7"/>
                  </a:cxn>
                  <a:cxn ang="0">
                    <a:pos x="T8" y="T9"/>
                  </a:cxn>
                </a:cxnLst>
                <a:rect l="0" t="0" r="r" b="b"/>
                <a:pathLst>
                  <a:path w="48" h="29">
                    <a:moveTo>
                      <a:pt x="48" y="29"/>
                    </a:moveTo>
                    <a:lnTo>
                      <a:pt x="38" y="0"/>
                    </a:lnTo>
                    <a:lnTo>
                      <a:pt x="0" y="0"/>
                    </a:lnTo>
                    <a:lnTo>
                      <a:pt x="9" y="29"/>
                    </a:lnTo>
                    <a:lnTo>
                      <a:pt x="48"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9" name="Freeform 30"/>
              <p:cNvSpPr>
                <a:spLocks/>
              </p:cNvSpPr>
              <p:nvPr/>
            </p:nvSpPr>
            <p:spPr bwMode="auto">
              <a:xfrm>
                <a:off x="1429438" y="2192601"/>
                <a:ext cx="58624" cy="38639"/>
              </a:xfrm>
              <a:custGeom>
                <a:avLst/>
                <a:gdLst>
                  <a:gd name="T0" fmla="*/ 0 w 44"/>
                  <a:gd name="T1" fmla="*/ 0 h 29"/>
                  <a:gd name="T2" fmla="*/ 4 w 44"/>
                  <a:gd name="T3" fmla="*/ 29 h 29"/>
                  <a:gd name="T4" fmla="*/ 44 w 44"/>
                  <a:gd name="T5" fmla="*/ 29 h 29"/>
                  <a:gd name="T6" fmla="*/ 38 w 44"/>
                  <a:gd name="T7" fmla="*/ 0 h 29"/>
                  <a:gd name="T8" fmla="*/ 0 w 44"/>
                  <a:gd name="T9" fmla="*/ 0 h 29"/>
                </a:gdLst>
                <a:ahLst/>
                <a:cxnLst>
                  <a:cxn ang="0">
                    <a:pos x="T0" y="T1"/>
                  </a:cxn>
                  <a:cxn ang="0">
                    <a:pos x="T2" y="T3"/>
                  </a:cxn>
                  <a:cxn ang="0">
                    <a:pos x="T4" y="T5"/>
                  </a:cxn>
                  <a:cxn ang="0">
                    <a:pos x="T6" y="T7"/>
                  </a:cxn>
                  <a:cxn ang="0">
                    <a:pos x="T8" y="T9"/>
                  </a:cxn>
                </a:cxnLst>
                <a:rect l="0" t="0" r="r" b="b"/>
                <a:pathLst>
                  <a:path w="44" h="29">
                    <a:moveTo>
                      <a:pt x="0" y="0"/>
                    </a:moveTo>
                    <a:lnTo>
                      <a:pt x="4" y="29"/>
                    </a:lnTo>
                    <a:lnTo>
                      <a:pt x="44" y="29"/>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0" name="Freeform 31"/>
              <p:cNvSpPr>
                <a:spLocks/>
              </p:cNvSpPr>
              <p:nvPr/>
            </p:nvSpPr>
            <p:spPr bwMode="auto">
              <a:xfrm>
                <a:off x="1486730" y="2192601"/>
                <a:ext cx="62621" cy="38639"/>
              </a:xfrm>
              <a:custGeom>
                <a:avLst/>
                <a:gdLst>
                  <a:gd name="T0" fmla="*/ 47 w 47"/>
                  <a:gd name="T1" fmla="*/ 29 h 29"/>
                  <a:gd name="T2" fmla="*/ 39 w 47"/>
                  <a:gd name="T3" fmla="*/ 0 h 29"/>
                  <a:gd name="T4" fmla="*/ 0 w 47"/>
                  <a:gd name="T5" fmla="*/ 0 h 29"/>
                  <a:gd name="T6" fmla="*/ 7 w 47"/>
                  <a:gd name="T7" fmla="*/ 29 h 29"/>
                  <a:gd name="T8" fmla="*/ 47 w 47"/>
                  <a:gd name="T9" fmla="*/ 29 h 29"/>
                </a:gdLst>
                <a:ahLst/>
                <a:cxnLst>
                  <a:cxn ang="0">
                    <a:pos x="T0" y="T1"/>
                  </a:cxn>
                  <a:cxn ang="0">
                    <a:pos x="T2" y="T3"/>
                  </a:cxn>
                  <a:cxn ang="0">
                    <a:pos x="T4" y="T5"/>
                  </a:cxn>
                  <a:cxn ang="0">
                    <a:pos x="T6" y="T7"/>
                  </a:cxn>
                  <a:cxn ang="0">
                    <a:pos x="T8" y="T9"/>
                  </a:cxn>
                </a:cxnLst>
                <a:rect l="0" t="0" r="r" b="b"/>
                <a:pathLst>
                  <a:path w="47" h="29">
                    <a:moveTo>
                      <a:pt x="47" y="29"/>
                    </a:moveTo>
                    <a:lnTo>
                      <a:pt x="39" y="0"/>
                    </a:lnTo>
                    <a:lnTo>
                      <a:pt x="0" y="0"/>
                    </a:lnTo>
                    <a:lnTo>
                      <a:pt x="7" y="29"/>
                    </a:lnTo>
                    <a:lnTo>
                      <a:pt x="47"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1" name="Freeform 32"/>
              <p:cNvSpPr>
                <a:spLocks/>
              </p:cNvSpPr>
              <p:nvPr/>
            </p:nvSpPr>
            <p:spPr bwMode="auto">
              <a:xfrm>
                <a:off x="1370814" y="2192601"/>
                <a:ext cx="57292" cy="38639"/>
              </a:xfrm>
              <a:custGeom>
                <a:avLst/>
                <a:gdLst>
                  <a:gd name="T0" fmla="*/ 0 w 43"/>
                  <a:gd name="T1" fmla="*/ 0 h 29"/>
                  <a:gd name="T2" fmla="*/ 3 w 43"/>
                  <a:gd name="T3" fmla="*/ 29 h 29"/>
                  <a:gd name="T4" fmla="*/ 43 w 43"/>
                  <a:gd name="T5" fmla="*/ 29 h 29"/>
                  <a:gd name="T6" fmla="*/ 38 w 43"/>
                  <a:gd name="T7" fmla="*/ 0 h 29"/>
                  <a:gd name="T8" fmla="*/ 0 w 43"/>
                  <a:gd name="T9" fmla="*/ 0 h 29"/>
                </a:gdLst>
                <a:ahLst/>
                <a:cxnLst>
                  <a:cxn ang="0">
                    <a:pos x="T0" y="T1"/>
                  </a:cxn>
                  <a:cxn ang="0">
                    <a:pos x="T2" y="T3"/>
                  </a:cxn>
                  <a:cxn ang="0">
                    <a:pos x="T4" y="T5"/>
                  </a:cxn>
                  <a:cxn ang="0">
                    <a:pos x="T6" y="T7"/>
                  </a:cxn>
                  <a:cxn ang="0">
                    <a:pos x="T8" y="T9"/>
                  </a:cxn>
                </a:cxnLst>
                <a:rect l="0" t="0" r="r" b="b"/>
                <a:pathLst>
                  <a:path w="43" h="29">
                    <a:moveTo>
                      <a:pt x="0" y="0"/>
                    </a:moveTo>
                    <a:lnTo>
                      <a:pt x="3" y="29"/>
                    </a:lnTo>
                    <a:lnTo>
                      <a:pt x="43" y="29"/>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2" name="Freeform 33"/>
              <p:cNvSpPr>
                <a:spLocks/>
              </p:cNvSpPr>
              <p:nvPr/>
            </p:nvSpPr>
            <p:spPr bwMode="auto">
              <a:xfrm>
                <a:off x="1478736" y="2151297"/>
                <a:ext cx="58624" cy="34642"/>
              </a:xfrm>
              <a:custGeom>
                <a:avLst/>
                <a:gdLst>
                  <a:gd name="T0" fmla="*/ 6 w 44"/>
                  <a:gd name="T1" fmla="*/ 26 h 26"/>
                  <a:gd name="T2" fmla="*/ 44 w 44"/>
                  <a:gd name="T3" fmla="*/ 26 h 26"/>
                  <a:gd name="T4" fmla="*/ 37 w 44"/>
                  <a:gd name="T5" fmla="*/ 0 h 26"/>
                  <a:gd name="T6" fmla="*/ 0 w 44"/>
                  <a:gd name="T7" fmla="*/ 0 h 26"/>
                  <a:gd name="T8" fmla="*/ 6 w 44"/>
                  <a:gd name="T9" fmla="*/ 26 h 26"/>
                </a:gdLst>
                <a:ahLst/>
                <a:cxnLst>
                  <a:cxn ang="0">
                    <a:pos x="T0" y="T1"/>
                  </a:cxn>
                  <a:cxn ang="0">
                    <a:pos x="T2" y="T3"/>
                  </a:cxn>
                  <a:cxn ang="0">
                    <a:pos x="T4" y="T5"/>
                  </a:cxn>
                  <a:cxn ang="0">
                    <a:pos x="T6" y="T7"/>
                  </a:cxn>
                  <a:cxn ang="0">
                    <a:pos x="T8" y="T9"/>
                  </a:cxn>
                </a:cxnLst>
                <a:rect l="0" t="0" r="r" b="b"/>
                <a:pathLst>
                  <a:path w="44" h="26">
                    <a:moveTo>
                      <a:pt x="6" y="26"/>
                    </a:moveTo>
                    <a:lnTo>
                      <a:pt x="44" y="26"/>
                    </a:lnTo>
                    <a:lnTo>
                      <a:pt x="37" y="0"/>
                    </a:lnTo>
                    <a:lnTo>
                      <a:pt x="0" y="0"/>
                    </a:lnTo>
                    <a:lnTo>
                      <a:pt x="6"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3" name="Freeform 34"/>
              <p:cNvSpPr>
                <a:spLocks/>
              </p:cNvSpPr>
              <p:nvPr/>
            </p:nvSpPr>
            <p:spPr bwMode="auto">
              <a:xfrm>
                <a:off x="1364152" y="2151297"/>
                <a:ext cx="55960" cy="34642"/>
              </a:xfrm>
              <a:custGeom>
                <a:avLst/>
                <a:gdLst>
                  <a:gd name="T0" fmla="*/ 4 w 42"/>
                  <a:gd name="T1" fmla="*/ 26 h 26"/>
                  <a:gd name="T2" fmla="*/ 42 w 42"/>
                  <a:gd name="T3" fmla="*/ 26 h 26"/>
                  <a:gd name="T4" fmla="*/ 38 w 42"/>
                  <a:gd name="T5" fmla="*/ 0 h 26"/>
                  <a:gd name="T6" fmla="*/ 0 w 42"/>
                  <a:gd name="T7" fmla="*/ 0 h 26"/>
                  <a:gd name="T8" fmla="*/ 4 w 42"/>
                  <a:gd name="T9" fmla="*/ 26 h 26"/>
                </a:gdLst>
                <a:ahLst/>
                <a:cxnLst>
                  <a:cxn ang="0">
                    <a:pos x="T0" y="T1"/>
                  </a:cxn>
                  <a:cxn ang="0">
                    <a:pos x="T2" y="T3"/>
                  </a:cxn>
                  <a:cxn ang="0">
                    <a:pos x="T4" y="T5"/>
                  </a:cxn>
                  <a:cxn ang="0">
                    <a:pos x="T6" y="T7"/>
                  </a:cxn>
                  <a:cxn ang="0">
                    <a:pos x="T8" y="T9"/>
                  </a:cxn>
                </a:cxnLst>
                <a:rect l="0" t="0" r="r" b="b"/>
                <a:pathLst>
                  <a:path w="42" h="26">
                    <a:moveTo>
                      <a:pt x="4" y="26"/>
                    </a:moveTo>
                    <a:lnTo>
                      <a:pt x="42" y="26"/>
                    </a:lnTo>
                    <a:lnTo>
                      <a:pt x="38" y="0"/>
                    </a:lnTo>
                    <a:lnTo>
                      <a:pt x="0" y="0"/>
                    </a:lnTo>
                    <a:lnTo>
                      <a:pt x="4"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4" name="Freeform 35"/>
              <p:cNvSpPr>
                <a:spLocks/>
              </p:cNvSpPr>
              <p:nvPr/>
            </p:nvSpPr>
            <p:spPr bwMode="auto">
              <a:xfrm>
                <a:off x="1306860" y="2151297"/>
                <a:ext cx="54627" cy="34642"/>
              </a:xfrm>
              <a:custGeom>
                <a:avLst/>
                <a:gdLst>
                  <a:gd name="T0" fmla="*/ 3 w 41"/>
                  <a:gd name="T1" fmla="*/ 26 h 26"/>
                  <a:gd name="T2" fmla="*/ 41 w 41"/>
                  <a:gd name="T3" fmla="*/ 26 h 26"/>
                  <a:gd name="T4" fmla="*/ 38 w 41"/>
                  <a:gd name="T5" fmla="*/ 0 h 26"/>
                  <a:gd name="T6" fmla="*/ 0 w 41"/>
                  <a:gd name="T7" fmla="*/ 0 h 26"/>
                  <a:gd name="T8" fmla="*/ 3 w 41"/>
                  <a:gd name="T9" fmla="*/ 26 h 26"/>
                </a:gdLst>
                <a:ahLst/>
                <a:cxnLst>
                  <a:cxn ang="0">
                    <a:pos x="T0" y="T1"/>
                  </a:cxn>
                  <a:cxn ang="0">
                    <a:pos x="T2" y="T3"/>
                  </a:cxn>
                  <a:cxn ang="0">
                    <a:pos x="T4" y="T5"/>
                  </a:cxn>
                  <a:cxn ang="0">
                    <a:pos x="T6" y="T7"/>
                  </a:cxn>
                  <a:cxn ang="0">
                    <a:pos x="T8" y="T9"/>
                  </a:cxn>
                </a:cxnLst>
                <a:rect l="0" t="0" r="r" b="b"/>
                <a:pathLst>
                  <a:path w="41" h="26">
                    <a:moveTo>
                      <a:pt x="3" y="26"/>
                    </a:moveTo>
                    <a:lnTo>
                      <a:pt x="41" y="26"/>
                    </a:lnTo>
                    <a:lnTo>
                      <a:pt x="38"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5" name="Freeform 36"/>
              <p:cNvSpPr>
                <a:spLocks/>
              </p:cNvSpPr>
              <p:nvPr/>
            </p:nvSpPr>
            <p:spPr bwMode="auto">
              <a:xfrm>
                <a:off x="1310857" y="2192601"/>
                <a:ext cx="57292" cy="38639"/>
              </a:xfrm>
              <a:custGeom>
                <a:avLst/>
                <a:gdLst>
                  <a:gd name="T0" fmla="*/ 3 w 43"/>
                  <a:gd name="T1" fmla="*/ 29 h 29"/>
                  <a:gd name="T2" fmla="*/ 43 w 43"/>
                  <a:gd name="T3" fmla="*/ 29 h 29"/>
                  <a:gd name="T4" fmla="*/ 39 w 43"/>
                  <a:gd name="T5" fmla="*/ 0 h 29"/>
                  <a:gd name="T6" fmla="*/ 0 w 43"/>
                  <a:gd name="T7" fmla="*/ 0 h 29"/>
                  <a:gd name="T8" fmla="*/ 3 w 43"/>
                  <a:gd name="T9" fmla="*/ 29 h 29"/>
                </a:gdLst>
                <a:ahLst/>
                <a:cxnLst>
                  <a:cxn ang="0">
                    <a:pos x="T0" y="T1"/>
                  </a:cxn>
                  <a:cxn ang="0">
                    <a:pos x="T2" y="T3"/>
                  </a:cxn>
                  <a:cxn ang="0">
                    <a:pos x="T4" y="T5"/>
                  </a:cxn>
                  <a:cxn ang="0">
                    <a:pos x="T6" y="T7"/>
                  </a:cxn>
                  <a:cxn ang="0">
                    <a:pos x="T8" y="T9"/>
                  </a:cxn>
                </a:cxnLst>
                <a:rect l="0" t="0" r="r" b="b"/>
                <a:pathLst>
                  <a:path w="43" h="29">
                    <a:moveTo>
                      <a:pt x="3" y="29"/>
                    </a:moveTo>
                    <a:lnTo>
                      <a:pt x="43" y="29"/>
                    </a:lnTo>
                    <a:lnTo>
                      <a:pt x="39" y="0"/>
                    </a:lnTo>
                    <a:lnTo>
                      <a:pt x="0" y="0"/>
                    </a:lnTo>
                    <a:lnTo>
                      <a:pt x="3"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6" name="Freeform 37"/>
              <p:cNvSpPr>
                <a:spLocks/>
              </p:cNvSpPr>
              <p:nvPr/>
            </p:nvSpPr>
            <p:spPr bwMode="auto">
              <a:xfrm>
                <a:off x="1252233" y="2192601"/>
                <a:ext cx="54627" cy="38639"/>
              </a:xfrm>
              <a:custGeom>
                <a:avLst/>
                <a:gdLst>
                  <a:gd name="T0" fmla="*/ 2 w 41"/>
                  <a:gd name="T1" fmla="*/ 29 h 29"/>
                  <a:gd name="T2" fmla="*/ 41 w 41"/>
                  <a:gd name="T3" fmla="*/ 29 h 29"/>
                  <a:gd name="T4" fmla="*/ 39 w 41"/>
                  <a:gd name="T5" fmla="*/ 0 h 29"/>
                  <a:gd name="T6" fmla="*/ 0 w 41"/>
                  <a:gd name="T7" fmla="*/ 0 h 29"/>
                  <a:gd name="T8" fmla="*/ 2 w 41"/>
                  <a:gd name="T9" fmla="*/ 29 h 29"/>
                </a:gdLst>
                <a:ahLst/>
                <a:cxnLst>
                  <a:cxn ang="0">
                    <a:pos x="T0" y="T1"/>
                  </a:cxn>
                  <a:cxn ang="0">
                    <a:pos x="T2" y="T3"/>
                  </a:cxn>
                  <a:cxn ang="0">
                    <a:pos x="T4" y="T5"/>
                  </a:cxn>
                  <a:cxn ang="0">
                    <a:pos x="T6" y="T7"/>
                  </a:cxn>
                  <a:cxn ang="0">
                    <a:pos x="T8" y="T9"/>
                  </a:cxn>
                </a:cxnLst>
                <a:rect l="0" t="0" r="r" b="b"/>
                <a:pathLst>
                  <a:path w="41" h="29">
                    <a:moveTo>
                      <a:pt x="2" y="29"/>
                    </a:moveTo>
                    <a:lnTo>
                      <a:pt x="41" y="29"/>
                    </a:lnTo>
                    <a:lnTo>
                      <a:pt x="39" y="0"/>
                    </a:lnTo>
                    <a:lnTo>
                      <a:pt x="0" y="0"/>
                    </a:lnTo>
                    <a:lnTo>
                      <a:pt x="2"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7" name="Freeform 38"/>
              <p:cNvSpPr>
                <a:spLocks/>
              </p:cNvSpPr>
              <p:nvPr/>
            </p:nvSpPr>
            <p:spPr bwMode="auto">
              <a:xfrm>
                <a:off x="1421444" y="2151297"/>
                <a:ext cx="57292" cy="34642"/>
              </a:xfrm>
              <a:custGeom>
                <a:avLst/>
                <a:gdLst>
                  <a:gd name="T0" fmla="*/ 5 w 43"/>
                  <a:gd name="T1" fmla="*/ 26 h 26"/>
                  <a:gd name="T2" fmla="*/ 43 w 43"/>
                  <a:gd name="T3" fmla="*/ 26 h 26"/>
                  <a:gd name="T4" fmla="*/ 37 w 43"/>
                  <a:gd name="T5" fmla="*/ 0 h 26"/>
                  <a:gd name="T6" fmla="*/ 0 w 43"/>
                  <a:gd name="T7" fmla="*/ 0 h 26"/>
                  <a:gd name="T8" fmla="*/ 5 w 43"/>
                  <a:gd name="T9" fmla="*/ 26 h 26"/>
                </a:gdLst>
                <a:ahLst/>
                <a:cxnLst>
                  <a:cxn ang="0">
                    <a:pos x="T0" y="T1"/>
                  </a:cxn>
                  <a:cxn ang="0">
                    <a:pos x="T2" y="T3"/>
                  </a:cxn>
                  <a:cxn ang="0">
                    <a:pos x="T4" y="T5"/>
                  </a:cxn>
                  <a:cxn ang="0">
                    <a:pos x="T6" y="T7"/>
                  </a:cxn>
                  <a:cxn ang="0">
                    <a:pos x="T8" y="T9"/>
                  </a:cxn>
                </a:cxnLst>
                <a:rect l="0" t="0" r="r" b="b"/>
                <a:pathLst>
                  <a:path w="43" h="26">
                    <a:moveTo>
                      <a:pt x="5" y="26"/>
                    </a:moveTo>
                    <a:lnTo>
                      <a:pt x="43" y="26"/>
                    </a:lnTo>
                    <a:lnTo>
                      <a:pt x="37" y="0"/>
                    </a:lnTo>
                    <a:lnTo>
                      <a:pt x="0" y="0"/>
                    </a:lnTo>
                    <a:lnTo>
                      <a:pt x="5"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8" name="Freeform 39"/>
              <p:cNvSpPr>
                <a:spLocks/>
              </p:cNvSpPr>
              <p:nvPr/>
            </p:nvSpPr>
            <p:spPr bwMode="auto">
              <a:xfrm>
                <a:off x="1649279" y="2151297"/>
                <a:ext cx="65286" cy="34642"/>
              </a:xfrm>
              <a:custGeom>
                <a:avLst/>
                <a:gdLst>
                  <a:gd name="T0" fmla="*/ 9 w 49"/>
                  <a:gd name="T1" fmla="*/ 26 h 26"/>
                  <a:gd name="T2" fmla="*/ 49 w 49"/>
                  <a:gd name="T3" fmla="*/ 26 h 26"/>
                  <a:gd name="T4" fmla="*/ 38 w 49"/>
                  <a:gd name="T5" fmla="*/ 0 h 26"/>
                  <a:gd name="T6" fmla="*/ 0 w 49"/>
                  <a:gd name="T7" fmla="*/ 0 h 26"/>
                  <a:gd name="T8" fmla="*/ 9 w 49"/>
                  <a:gd name="T9" fmla="*/ 26 h 26"/>
                </a:gdLst>
                <a:ahLst/>
                <a:cxnLst>
                  <a:cxn ang="0">
                    <a:pos x="T0" y="T1"/>
                  </a:cxn>
                  <a:cxn ang="0">
                    <a:pos x="T2" y="T3"/>
                  </a:cxn>
                  <a:cxn ang="0">
                    <a:pos x="T4" y="T5"/>
                  </a:cxn>
                  <a:cxn ang="0">
                    <a:pos x="T6" y="T7"/>
                  </a:cxn>
                  <a:cxn ang="0">
                    <a:pos x="T8" y="T9"/>
                  </a:cxn>
                </a:cxnLst>
                <a:rect l="0" t="0" r="r" b="b"/>
                <a:pathLst>
                  <a:path w="49" h="26">
                    <a:moveTo>
                      <a:pt x="9" y="26"/>
                    </a:moveTo>
                    <a:lnTo>
                      <a:pt x="49" y="26"/>
                    </a:lnTo>
                    <a:lnTo>
                      <a:pt x="38" y="0"/>
                    </a:lnTo>
                    <a:lnTo>
                      <a:pt x="0" y="0"/>
                    </a:lnTo>
                    <a:lnTo>
                      <a:pt x="9"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9" name="Freeform 40"/>
              <p:cNvSpPr>
                <a:spLocks/>
              </p:cNvSpPr>
              <p:nvPr/>
            </p:nvSpPr>
            <p:spPr bwMode="auto">
              <a:xfrm>
                <a:off x="1072363" y="2239234"/>
                <a:ext cx="113251" cy="37306"/>
              </a:xfrm>
              <a:custGeom>
                <a:avLst/>
                <a:gdLst>
                  <a:gd name="T0" fmla="*/ 85 w 85"/>
                  <a:gd name="T1" fmla="*/ 0 h 28"/>
                  <a:gd name="T2" fmla="*/ 1 w 85"/>
                  <a:gd name="T3" fmla="*/ 0 h 28"/>
                  <a:gd name="T4" fmla="*/ 0 w 85"/>
                  <a:gd name="T5" fmla="*/ 28 h 28"/>
                  <a:gd name="T6" fmla="*/ 85 w 85"/>
                  <a:gd name="T7" fmla="*/ 28 h 28"/>
                  <a:gd name="T8" fmla="*/ 85 w 85"/>
                  <a:gd name="T9" fmla="*/ 0 h 28"/>
                </a:gdLst>
                <a:ahLst/>
                <a:cxnLst>
                  <a:cxn ang="0">
                    <a:pos x="T0" y="T1"/>
                  </a:cxn>
                  <a:cxn ang="0">
                    <a:pos x="T2" y="T3"/>
                  </a:cxn>
                  <a:cxn ang="0">
                    <a:pos x="T4" y="T5"/>
                  </a:cxn>
                  <a:cxn ang="0">
                    <a:pos x="T6" y="T7"/>
                  </a:cxn>
                  <a:cxn ang="0">
                    <a:pos x="T8" y="T9"/>
                  </a:cxn>
                </a:cxnLst>
                <a:rect l="0" t="0" r="r" b="b"/>
                <a:pathLst>
                  <a:path w="85" h="28">
                    <a:moveTo>
                      <a:pt x="85" y="0"/>
                    </a:moveTo>
                    <a:lnTo>
                      <a:pt x="1" y="0"/>
                    </a:lnTo>
                    <a:lnTo>
                      <a:pt x="0" y="28"/>
                    </a:lnTo>
                    <a:lnTo>
                      <a:pt x="85" y="28"/>
                    </a:lnTo>
                    <a:lnTo>
                      <a:pt x="8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0" name="Freeform 41"/>
              <p:cNvSpPr>
                <a:spLocks/>
              </p:cNvSpPr>
              <p:nvPr/>
            </p:nvSpPr>
            <p:spPr bwMode="auto">
              <a:xfrm>
                <a:off x="1314854" y="2239234"/>
                <a:ext cx="58624" cy="37306"/>
              </a:xfrm>
              <a:custGeom>
                <a:avLst/>
                <a:gdLst>
                  <a:gd name="T0" fmla="*/ 40 w 44"/>
                  <a:gd name="T1" fmla="*/ 0 h 28"/>
                  <a:gd name="T2" fmla="*/ 0 w 44"/>
                  <a:gd name="T3" fmla="*/ 0 h 28"/>
                  <a:gd name="T4" fmla="*/ 3 w 44"/>
                  <a:gd name="T5" fmla="*/ 28 h 28"/>
                  <a:gd name="T6" fmla="*/ 44 w 44"/>
                  <a:gd name="T7" fmla="*/ 28 h 28"/>
                  <a:gd name="T8" fmla="*/ 40 w 44"/>
                  <a:gd name="T9" fmla="*/ 0 h 28"/>
                </a:gdLst>
                <a:ahLst/>
                <a:cxnLst>
                  <a:cxn ang="0">
                    <a:pos x="T0" y="T1"/>
                  </a:cxn>
                  <a:cxn ang="0">
                    <a:pos x="T2" y="T3"/>
                  </a:cxn>
                  <a:cxn ang="0">
                    <a:pos x="T4" y="T5"/>
                  </a:cxn>
                  <a:cxn ang="0">
                    <a:pos x="T6" y="T7"/>
                  </a:cxn>
                  <a:cxn ang="0">
                    <a:pos x="T8" y="T9"/>
                  </a:cxn>
                </a:cxnLst>
                <a:rect l="0" t="0" r="r" b="b"/>
                <a:pathLst>
                  <a:path w="44" h="28">
                    <a:moveTo>
                      <a:pt x="40" y="0"/>
                    </a:moveTo>
                    <a:lnTo>
                      <a:pt x="0" y="0"/>
                    </a:lnTo>
                    <a:lnTo>
                      <a:pt x="3" y="28"/>
                    </a:lnTo>
                    <a:lnTo>
                      <a:pt x="44"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1" name="Freeform 42"/>
              <p:cNvSpPr>
                <a:spLocks/>
              </p:cNvSpPr>
              <p:nvPr/>
            </p:nvSpPr>
            <p:spPr bwMode="auto">
              <a:xfrm>
                <a:off x="1437432" y="2239234"/>
                <a:ext cx="61289" cy="37306"/>
              </a:xfrm>
              <a:custGeom>
                <a:avLst/>
                <a:gdLst>
                  <a:gd name="T0" fmla="*/ 39 w 46"/>
                  <a:gd name="T1" fmla="*/ 0 h 28"/>
                  <a:gd name="T2" fmla="*/ 0 w 46"/>
                  <a:gd name="T3" fmla="*/ 0 h 28"/>
                  <a:gd name="T4" fmla="*/ 4 w 46"/>
                  <a:gd name="T5" fmla="*/ 28 h 28"/>
                  <a:gd name="T6" fmla="*/ 46 w 46"/>
                  <a:gd name="T7" fmla="*/ 28 h 28"/>
                  <a:gd name="T8" fmla="*/ 39 w 46"/>
                  <a:gd name="T9" fmla="*/ 0 h 28"/>
                </a:gdLst>
                <a:ahLst/>
                <a:cxnLst>
                  <a:cxn ang="0">
                    <a:pos x="T0" y="T1"/>
                  </a:cxn>
                  <a:cxn ang="0">
                    <a:pos x="T2" y="T3"/>
                  </a:cxn>
                  <a:cxn ang="0">
                    <a:pos x="T4" y="T5"/>
                  </a:cxn>
                  <a:cxn ang="0">
                    <a:pos x="T6" y="T7"/>
                  </a:cxn>
                  <a:cxn ang="0">
                    <a:pos x="T8" y="T9"/>
                  </a:cxn>
                </a:cxnLst>
                <a:rect l="0" t="0" r="r" b="b"/>
                <a:pathLst>
                  <a:path w="46" h="28">
                    <a:moveTo>
                      <a:pt x="39" y="0"/>
                    </a:moveTo>
                    <a:lnTo>
                      <a:pt x="0" y="0"/>
                    </a:lnTo>
                    <a:lnTo>
                      <a:pt x="4" y="28"/>
                    </a:lnTo>
                    <a:lnTo>
                      <a:pt x="46" y="28"/>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2" name="Freeform 43"/>
              <p:cNvSpPr>
                <a:spLocks/>
              </p:cNvSpPr>
              <p:nvPr/>
            </p:nvSpPr>
            <p:spPr bwMode="auto">
              <a:xfrm>
                <a:off x="1193608" y="2239234"/>
                <a:ext cx="55960" cy="37306"/>
              </a:xfrm>
              <a:custGeom>
                <a:avLst/>
                <a:gdLst>
                  <a:gd name="T0" fmla="*/ 40 w 42"/>
                  <a:gd name="T1" fmla="*/ 0 h 28"/>
                  <a:gd name="T2" fmla="*/ 0 w 42"/>
                  <a:gd name="T3" fmla="*/ 0 h 28"/>
                  <a:gd name="T4" fmla="*/ 0 w 42"/>
                  <a:gd name="T5" fmla="*/ 28 h 28"/>
                  <a:gd name="T6" fmla="*/ 42 w 42"/>
                  <a:gd name="T7" fmla="*/ 28 h 28"/>
                  <a:gd name="T8" fmla="*/ 40 w 42"/>
                  <a:gd name="T9" fmla="*/ 0 h 28"/>
                </a:gdLst>
                <a:ahLst/>
                <a:cxnLst>
                  <a:cxn ang="0">
                    <a:pos x="T0" y="T1"/>
                  </a:cxn>
                  <a:cxn ang="0">
                    <a:pos x="T2" y="T3"/>
                  </a:cxn>
                  <a:cxn ang="0">
                    <a:pos x="T4" y="T5"/>
                  </a:cxn>
                  <a:cxn ang="0">
                    <a:pos x="T6" y="T7"/>
                  </a:cxn>
                  <a:cxn ang="0">
                    <a:pos x="T8" y="T9"/>
                  </a:cxn>
                </a:cxnLst>
                <a:rect l="0" t="0" r="r" b="b"/>
                <a:pathLst>
                  <a:path w="42" h="28">
                    <a:moveTo>
                      <a:pt x="40" y="0"/>
                    </a:moveTo>
                    <a:lnTo>
                      <a:pt x="0" y="0"/>
                    </a:lnTo>
                    <a:lnTo>
                      <a:pt x="0" y="28"/>
                    </a:lnTo>
                    <a:lnTo>
                      <a:pt x="42"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3" name="Freeform 44"/>
              <p:cNvSpPr>
                <a:spLocks/>
              </p:cNvSpPr>
              <p:nvPr/>
            </p:nvSpPr>
            <p:spPr bwMode="auto">
              <a:xfrm>
                <a:off x="1254897" y="2239234"/>
                <a:ext cx="55960" cy="37306"/>
              </a:xfrm>
              <a:custGeom>
                <a:avLst/>
                <a:gdLst>
                  <a:gd name="T0" fmla="*/ 40 w 42"/>
                  <a:gd name="T1" fmla="*/ 0 h 28"/>
                  <a:gd name="T2" fmla="*/ 0 w 42"/>
                  <a:gd name="T3" fmla="*/ 0 h 28"/>
                  <a:gd name="T4" fmla="*/ 1 w 42"/>
                  <a:gd name="T5" fmla="*/ 28 h 28"/>
                  <a:gd name="T6" fmla="*/ 42 w 42"/>
                  <a:gd name="T7" fmla="*/ 28 h 28"/>
                  <a:gd name="T8" fmla="*/ 40 w 42"/>
                  <a:gd name="T9" fmla="*/ 0 h 28"/>
                </a:gdLst>
                <a:ahLst/>
                <a:cxnLst>
                  <a:cxn ang="0">
                    <a:pos x="T0" y="T1"/>
                  </a:cxn>
                  <a:cxn ang="0">
                    <a:pos x="T2" y="T3"/>
                  </a:cxn>
                  <a:cxn ang="0">
                    <a:pos x="T4" y="T5"/>
                  </a:cxn>
                  <a:cxn ang="0">
                    <a:pos x="T6" y="T7"/>
                  </a:cxn>
                  <a:cxn ang="0">
                    <a:pos x="T8" y="T9"/>
                  </a:cxn>
                </a:cxnLst>
                <a:rect l="0" t="0" r="r" b="b"/>
                <a:pathLst>
                  <a:path w="42" h="28">
                    <a:moveTo>
                      <a:pt x="40" y="0"/>
                    </a:moveTo>
                    <a:lnTo>
                      <a:pt x="0" y="0"/>
                    </a:lnTo>
                    <a:lnTo>
                      <a:pt x="1" y="28"/>
                    </a:lnTo>
                    <a:lnTo>
                      <a:pt x="42"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4" name="Freeform 45"/>
              <p:cNvSpPr>
                <a:spLocks/>
              </p:cNvSpPr>
              <p:nvPr/>
            </p:nvSpPr>
            <p:spPr bwMode="auto">
              <a:xfrm>
                <a:off x="1497389" y="2239234"/>
                <a:ext cx="63954" cy="37306"/>
              </a:xfrm>
              <a:custGeom>
                <a:avLst/>
                <a:gdLst>
                  <a:gd name="T0" fmla="*/ 40 w 48"/>
                  <a:gd name="T1" fmla="*/ 0 h 28"/>
                  <a:gd name="T2" fmla="*/ 0 w 48"/>
                  <a:gd name="T3" fmla="*/ 0 h 28"/>
                  <a:gd name="T4" fmla="*/ 7 w 48"/>
                  <a:gd name="T5" fmla="*/ 28 h 28"/>
                  <a:gd name="T6" fmla="*/ 48 w 48"/>
                  <a:gd name="T7" fmla="*/ 28 h 28"/>
                  <a:gd name="T8" fmla="*/ 40 w 48"/>
                  <a:gd name="T9" fmla="*/ 0 h 28"/>
                </a:gdLst>
                <a:ahLst/>
                <a:cxnLst>
                  <a:cxn ang="0">
                    <a:pos x="T0" y="T1"/>
                  </a:cxn>
                  <a:cxn ang="0">
                    <a:pos x="T2" y="T3"/>
                  </a:cxn>
                  <a:cxn ang="0">
                    <a:pos x="T4" y="T5"/>
                  </a:cxn>
                  <a:cxn ang="0">
                    <a:pos x="T6" y="T7"/>
                  </a:cxn>
                  <a:cxn ang="0">
                    <a:pos x="T8" y="T9"/>
                  </a:cxn>
                </a:cxnLst>
                <a:rect l="0" t="0" r="r" b="b"/>
                <a:pathLst>
                  <a:path w="48" h="28">
                    <a:moveTo>
                      <a:pt x="40" y="0"/>
                    </a:moveTo>
                    <a:lnTo>
                      <a:pt x="0" y="0"/>
                    </a:lnTo>
                    <a:lnTo>
                      <a:pt x="7" y="28"/>
                    </a:lnTo>
                    <a:lnTo>
                      <a:pt x="48"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5" name="Freeform 46"/>
              <p:cNvSpPr>
                <a:spLocks/>
              </p:cNvSpPr>
              <p:nvPr/>
            </p:nvSpPr>
            <p:spPr bwMode="auto">
              <a:xfrm>
                <a:off x="1376143" y="2239234"/>
                <a:ext cx="59957" cy="37306"/>
              </a:xfrm>
              <a:custGeom>
                <a:avLst/>
                <a:gdLst>
                  <a:gd name="T0" fmla="*/ 40 w 45"/>
                  <a:gd name="T1" fmla="*/ 0 h 28"/>
                  <a:gd name="T2" fmla="*/ 0 w 45"/>
                  <a:gd name="T3" fmla="*/ 0 h 28"/>
                  <a:gd name="T4" fmla="*/ 4 w 45"/>
                  <a:gd name="T5" fmla="*/ 28 h 28"/>
                  <a:gd name="T6" fmla="*/ 45 w 45"/>
                  <a:gd name="T7" fmla="*/ 28 h 28"/>
                  <a:gd name="T8" fmla="*/ 40 w 45"/>
                  <a:gd name="T9" fmla="*/ 0 h 28"/>
                </a:gdLst>
                <a:ahLst/>
                <a:cxnLst>
                  <a:cxn ang="0">
                    <a:pos x="T0" y="T1"/>
                  </a:cxn>
                  <a:cxn ang="0">
                    <a:pos x="T2" y="T3"/>
                  </a:cxn>
                  <a:cxn ang="0">
                    <a:pos x="T4" y="T5"/>
                  </a:cxn>
                  <a:cxn ang="0">
                    <a:pos x="T6" y="T7"/>
                  </a:cxn>
                  <a:cxn ang="0">
                    <a:pos x="T8" y="T9"/>
                  </a:cxn>
                </a:cxnLst>
                <a:rect l="0" t="0" r="r" b="b"/>
                <a:pathLst>
                  <a:path w="45" h="28">
                    <a:moveTo>
                      <a:pt x="40" y="0"/>
                    </a:moveTo>
                    <a:lnTo>
                      <a:pt x="0" y="0"/>
                    </a:lnTo>
                    <a:lnTo>
                      <a:pt x="4" y="28"/>
                    </a:lnTo>
                    <a:lnTo>
                      <a:pt x="45"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 name="Freeform 47"/>
              <p:cNvSpPr>
                <a:spLocks/>
              </p:cNvSpPr>
              <p:nvPr/>
            </p:nvSpPr>
            <p:spPr bwMode="auto">
              <a:xfrm>
                <a:off x="563397" y="2239234"/>
                <a:ext cx="77277" cy="37306"/>
              </a:xfrm>
              <a:custGeom>
                <a:avLst/>
                <a:gdLst>
                  <a:gd name="T0" fmla="*/ 58 w 58"/>
                  <a:gd name="T1" fmla="*/ 0 h 28"/>
                  <a:gd name="T2" fmla="*/ 10 w 58"/>
                  <a:gd name="T3" fmla="*/ 0 h 28"/>
                  <a:gd name="T4" fmla="*/ 0 w 58"/>
                  <a:gd name="T5" fmla="*/ 28 h 28"/>
                  <a:gd name="T6" fmla="*/ 48 w 58"/>
                  <a:gd name="T7" fmla="*/ 28 h 28"/>
                  <a:gd name="T8" fmla="*/ 58 w 58"/>
                  <a:gd name="T9" fmla="*/ 0 h 28"/>
                </a:gdLst>
                <a:ahLst/>
                <a:cxnLst>
                  <a:cxn ang="0">
                    <a:pos x="T0" y="T1"/>
                  </a:cxn>
                  <a:cxn ang="0">
                    <a:pos x="T2" y="T3"/>
                  </a:cxn>
                  <a:cxn ang="0">
                    <a:pos x="T4" y="T5"/>
                  </a:cxn>
                  <a:cxn ang="0">
                    <a:pos x="T6" y="T7"/>
                  </a:cxn>
                  <a:cxn ang="0">
                    <a:pos x="T8" y="T9"/>
                  </a:cxn>
                </a:cxnLst>
                <a:rect l="0" t="0" r="r" b="b"/>
                <a:pathLst>
                  <a:path w="58" h="28">
                    <a:moveTo>
                      <a:pt x="58" y="0"/>
                    </a:moveTo>
                    <a:lnTo>
                      <a:pt x="10" y="0"/>
                    </a:lnTo>
                    <a:lnTo>
                      <a:pt x="0" y="28"/>
                    </a:lnTo>
                    <a:lnTo>
                      <a:pt x="48" y="28"/>
                    </a:lnTo>
                    <a:lnTo>
                      <a:pt x="5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 name="Freeform 48"/>
              <p:cNvSpPr>
                <a:spLocks/>
              </p:cNvSpPr>
              <p:nvPr/>
            </p:nvSpPr>
            <p:spPr bwMode="auto">
              <a:xfrm>
                <a:off x="1558678" y="2239234"/>
                <a:ext cx="63954" cy="37306"/>
              </a:xfrm>
              <a:custGeom>
                <a:avLst/>
                <a:gdLst>
                  <a:gd name="T0" fmla="*/ 40 w 48"/>
                  <a:gd name="T1" fmla="*/ 0 h 28"/>
                  <a:gd name="T2" fmla="*/ 0 w 48"/>
                  <a:gd name="T3" fmla="*/ 0 h 28"/>
                  <a:gd name="T4" fmla="*/ 7 w 48"/>
                  <a:gd name="T5" fmla="*/ 28 h 28"/>
                  <a:gd name="T6" fmla="*/ 48 w 48"/>
                  <a:gd name="T7" fmla="*/ 28 h 28"/>
                  <a:gd name="T8" fmla="*/ 40 w 48"/>
                  <a:gd name="T9" fmla="*/ 0 h 28"/>
                </a:gdLst>
                <a:ahLst/>
                <a:cxnLst>
                  <a:cxn ang="0">
                    <a:pos x="T0" y="T1"/>
                  </a:cxn>
                  <a:cxn ang="0">
                    <a:pos x="T2" y="T3"/>
                  </a:cxn>
                  <a:cxn ang="0">
                    <a:pos x="T4" y="T5"/>
                  </a:cxn>
                  <a:cxn ang="0">
                    <a:pos x="T6" y="T7"/>
                  </a:cxn>
                  <a:cxn ang="0">
                    <a:pos x="T8" y="T9"/>
                  </a:cxn>
                </a:cxnLst>
                <a:rect l="0" t="0" r="r" b="b"/>
                <a:pathLst>
                  <a:path w="48" h="28">
                    <a:moveTo>
                      <a:pt x="40" y="0"/>
                    </a:moveTo>
                    <a:lnTo>
                      <a:pt x="0" y="0"/>
                    </a:lnTo>
                    <a:lnTo>
                      <a:pt x="7" y="28"/>
                    </a:lnTo>
                    <a:lnTo>
                      <a:pt x="48"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 name="Freeform 49"/>
              <p:cNvSpPr>
                <a:spLocks/>
              </p:cNvSpPr>
              <p:nvPr/>
            </p:nvSpPr>
            <p:spPr bwMode="auto">
              <a:xfrm>
                <a:off x="1679924" y="2239234"/>
                <a:ext cx="70616" cy="37306"/>
              </a:xfrm>
              <a:custGeom>
                <a:avLst/>
                <a:gdLst>
                  <a:gd name="T0" fmla="*/ 0 w 53"/>
                  <a:gd name="T1" fmla="*/ 0 h 28"/>
                  <a:gd name="T2" fmla="*/ 10 w 53"/>
                  <a:gd name="T3" fmla="*/ 28 h 28"/>
                  <a:gd name="T4" fmla="*/ 53 w 53"/>
                  <a:gd name="T5" fmla="*/ 28 h 28"/>
                  <a:gd name="T6" fmla="*/ 41 w 53"/>
                  <a:gd name="T7" fmla="*/ 0 h 28"/>
                  <a:gd name="T8" fmla="*/ 0 w 53"/>
                  <a:gd name="T9" fmla="*/ 0 h 28"/>
                </a:gdLst>
                <a:ahLst/>
                <a:cxnLst>
                  <a:cxn ang="0">
                    <a:pos x="T0" y="T1"/>
                  </a:cxn>
                  <a:cxn ang="0">
                    <a:pos x="T2" y="T3"/>
                  </a:cxn>
                  <a:cxn ang="0">
                    <a:pos x="T4" y="T5"/>
                  </a:cxn>
                  <a:cxn ang="0">
                    <a:pos x="T6" y="T7"/>
                  </a:cxn>
                  <a:cxn ang="0">
                    <a:pos x="T8" y="T9"/>
                  </a:cxn>
                </a:cxnLst>
                <a:rect l="0" t="0" r="r" b="b"/>
                <a:pathLst>
                  <a:path w="53" h="28">
                    <a:moveTo>
                      <a:pt x="0" y="0"/>
                    </a:moveTo>
                    <a:lnTo>
                      <a:pt x="10" y="28"/>
                    </a:lnTo>
                    <a:lnTo>
                      <a:pt x="53" y="28"/>
                    </a:lnTo>
                    <a:lnTo>
                      <a:pt x="41"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 name="Freeform 50"/>
              <p:cNvSpPr>
                <a:spLocks/>
              </p:cNvSpPr>
              <p:nvPr/>
            </p:nvSpPr>
            <p:spPr bwMode="auto">
              <a:xfrm>
                <a:off x="606033" y="2151297"/>
                <a:ext cx="65286" cy="34642"/>
              </a:xfrm>
              <a:custGeom>
                <a:avLst/>
                <a:gdLst>
                  <a:gd name="T0" fmla="*/ 40 w 49"/>
                  <a:gd name="T1" fmla="*/ 26 h 26"/>
                  <a:gd name="T2" fmla="*/ 49 w 49"/>
                  <a:gd name="T3" fmla="*/ 0 h 26"/>
                  <a:gd name="T4" fmla="*/ 10 w 49"/>
                  <a:gd name="T5" fmla="*/ 0 h 26"/>
                  <a:gd name="T6" fmla="*/ 0 w 49"/>
                  <a:gd name="T7" fmla="*/ 26 h 26"/>
                  <a:gd name="T8" fmla="*/ 40 w 49"/>
                  <a:gd name="T9" fmla="*/ 26 h 26"/>
                </a:gdLst>
                <a:ahLst/>
                <a:cxnLst>
                  <a:cxn ang="0">
                    <a:pos x="T0" y="T1"/>
                  </a:cxn>
                  <a:cxn ang="0">
                    <a:pos x="T2" y="T3"/>
                  </a:cxn>
                  <a:cxn ang="0">
                    <a:pos x="T4" y="T5"/>
                  </a:cxn>
                  <a:cxn ang="0">
                    <a:pos x="T6" y="T7"/>
                  </a:cxn>
                  <a:cxn ang="0">
                    <a:pos x="T8" y="T9"/>
                  </a:cxn>
                </a:cxnLst>
                <a:rect l="0" t="0" r="r" b="b"/>
                <a:pathLst>
                  <a:path w="49" h="26">
                    <a:moveTo>
                      <a:pt x="40" y="26"/>
                    </a:moveTo>
                    <a:lnTo>
                      <a:pt x="49" y="0"/>
                    </a:lnTo>
                    <a:lnTo>
                      <a:pt x="10" y="0"/>
                    </a:lnTo>
                    <a:lnTo>
                      <a:pt x="0" y="26"/>
                    </a:lnTo>
                    <a:lnTo>
                      <a:pt x="4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 name="Freeform 51"/>
              <p:cNvSpPr>
                <a:spLocks/>
              </p:cNvSpPr>
              <p:nvPr/>
            </p:nvSpPr>
            <p:spPr bwMode="auto">
              <a:xfrm>
                <a:off x="1663935" y="2192601"/>
                <a:ext cx="67951" cy="38639"/>
              </a:xfrm>
              <a:custGeom>
                <a:avLst/>
                <a:gdLst>
                  <a:gd name="T0" fmla="*/ 40 w 51"/>
                  <a:gd name="T1" fmla="*/ 0 h 29"/>
                  <a:gd name="T2" fmla="*/ 0 w 51"/>
                  <a:gd name="T3" fmla="*/ 0 h 29"/>
                  <a:gd name="T4" fmla="*/ 10 w 51"/>
                  <a:gd name="T5" fmla="*/ 29 h 29"/>
                  <a:gd name="T6" fmla="*/ 51 w 51"/>
                  <a:gd name="T7" fmla="*/ 29 h 29"/>
                  <a:gd name="T8" fmla="*/ 40 w 51"/>
                  <a:gd name="T9" fmla="*/ 0 h 29"/>
                </a:gdLst>
                <a:ahLst/>
                <a:cxnLst>
                  <a:cxn ang="0">
                    <a:pos x="T0" y="T1"/>
                  </a:cxn>
                  <a:cxn ang="0">
                    <a:pos x="T2" y="T3"/>
                  </a:cxn>
                  <a:cxn ang="0">
                    <a:pos x="T4" y="T5"/>
                  </a:cxn>
                  <a:cxn ang="0">
                    <a:pos x="T6" y="T7"/>
                  </a:cxn>
                  <a:cxn ang="0">
                    <a:pos x="T8" y="T9"/>
                  </a:cxn>
                </a:cxnLst>
                <a:rect l="0" t="0" r="r" b="b"/>
                <a:pathLst>
                  <a:path w="51" h="29">
                    <a:moveTo>
                      <a:pt x="40" y="0"/>
                    </a:moveTo>
                    <a:lnTo>
                      <a:pt x="0" y="0"/>
                    </a:lnTo>
                    <a:lnTo>
                      <a:pt x="10" y="29"/>
                    </a:lnTo>
                    <a:lnTo>
                      <a:pt x="51" y="29"/>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 name="Freeform 52"/>
              <p:cNvSpPr>
                <a:spLocks/>
              </p:cNvSpPr>
              <p:nvPr/>
            </p:nvSpPr>
            <p:spPr bwMode="auto">
              <a:xfrm>
                <a:off x="1619967" y="2239234"/>
                <a:ext cx="66619" cy="37306"/>
              </a:xfrm>
              <a:custGeom>
                <a:avLst/>
                <a:gdLst>
                  <a:gd name="T0" fmla="*/ 39 w 50"/>
                  <a:gd name="T1" fmla="*/ 0 h 28"/>
                  <a:gd name="T2" fmla="*/ 0 w 50"/>
                  <a:gd name="T3" fmla="*/ 0 h 28"/>
                  <a:gd name="T4" fmla="*/ 8 w 50"/>
                  <a:gd name="T5" fmla="*/ 28 h 28"/>
                  <a:gd name="T6" fmla="*/ 50 w 50"/>
                  <a:gd name="T7" fmla="*/ 28 h 28"/>
                  <a:gd name="T8" fmla="*/ 39 w 50"/>
                  <a:gd name="T9" fmla="*/ 0 h 28"/>
                </a:gdLst>
                <a:ahLst/>
                <a:cxnLst>
                  <a:cxn ang="0">
                    <a:pos x="T0" y="T1"/>
                  </a:cxn>
                  <a:cxn ang="0">
                    <a:pos x="T2" y="T3"/>
                  </a:cxn>
                  <a:cxn ang="0">
                    <a:pos x="T4" y="T5"/>
                  </a:cxn>
                  <a:cxn ang="0">
                    <a:pos x="T6" y="T7"/>
                  </a:cxn>
                  <a:cxn ang="0">
                    <a:pos x="T8" y="T9"/>
                  </a:cxn>
                </a:cxnLst>
                <a:rect l="0" t="0" r="r" b="b"/>
                <a:pathLst>
                  <a:path w="50" h="28">
                    <a:moveTo>
                      <a:pt x="39" y="0"/>
                    </a:moveTo>
                    <a:lnTo>
                      <a:pt x="0" y="0"/>
                    </a:lnTo>
                    <a:lnTo>
                      <a:pt x="8" y="28"/>
                    </a:lnTo>
                    <a:lnTo>
                      <a:pt x="50" y="28"/>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9" name="Freeform 53"/>
              <p:cNvSpPr>
                <a:spLocks/>
              </p:cNvSpPr>
              <p:nvPr/>
            </p:nvSpPr>
            <p:spPr bwMode="auto">
              <a:xfrm>
                <a:off x="832536" y="2192601"/>
                <a:ext cx="59957" cy="38639"/>
              </a:xfrm>
              <a:custGeom>
                <a:avLst/>
                <a:gdLst>
                  <a:gd name="T0" fmla="*/ 45 w 45"/>
                  <a:gd name="T1" fmla="*/ 0 h 29"/>
                  <a:gd name="T2" fmla="*/ 6 w 45"/>
                  <a:gd name="T3" fmla="*/ 0 h 29"/>
                  <a:gd name="T4" fmla="*/ 0 w 45"/>
                  <a:gd name="T5" fmla="*/ 29 h 29"/>
                  <a:gd name="T6" fmla="*/ 40 w 45"/>
                  <a:gd name="T7" fmla="*/ 29 h 29"/>
                  <a:gd name="T8" fmla="*/ 45 w 45"/>
                  <a:gd name="T9" fmla="*/ 0 h 29"/>
                </a:gdLst>
                <a:ahLst/>
                <a:cxnLst>
                  <a:cxn ang="0">
                    <a:pos x="T0" y="T1"/>
                  </a:cxn>
                  <a:cxn ang="0">
                    <a:pos x="T2" y="T3"/>
                  </a:cxn>
                  <a:cxn ang="0">
                    <a:pos x="T4" y="T5"/>
                  </a:cxn>
                  <a:cxn ang="0">
                    <a:pos x="T6" y="T7"/>
                  </a:cxn>
                  <a:cxn ang="0">
                    <a:pos x="T8" y="T9"/>
                  </a:cxn>
                </a:cxnLst>
                <a:rect l="0" t="0" r="r" b="b"/>
                <a:pathLst>
                  <a:path w="45" h="29">
                    <a:moveTo>
                      <a:pt x="45" y="0"/>
                    </a:moveTo>
                    <a:lnTo>
                      <a:pt x="6" y="0"/>
                    </a:lnTo>
                    <a:lnTo>
                      <a:pt x="0" y="29"/>
                    </a:lnTo>
                    <a:lnTo>
                      <a:pt x="40" y="29"/>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0" name="Freeform 54"/>
              <p:cNvSpPr>
                <a:spLocks/>
              </p:cNvSpPr>
              <p:nvPr/>
            </p:nvSpPr>
            <p:spPr bwMode="auto">
              <a:xfrm>
                <a:off x="651334" y="2192601"/>
                <a:ext cx="63954" cy="38639"/>
              </a:xfrm>
              <a:custGeom>
                <a:avLst/>
                <a:gdLst>
                  <a:gd name="T0" fmla="*/ 0 w 48"/>
                  <a:gd name="T1" fmla="*/ 29 h 29"/>
                  <a:gd name="T2" fmla="*/ 39 w 48"/>
                  <a:gd name="T3" fmla="*/ 29 h 29"/>
                  <a:gd name="T4" fmla="*/ 48 w 48"/>
                  <a:gd name="T5" fmla="*/ 0 h 29"/>
                  <a:gd name="T6" fmla="*/ 10 w 48"/>
                  <a:gd name="T7" fmla="*/ 0 h 29"/>
                  <a:gd name="T8" fmla="*/ 0 w 48"/>
                  <a:gd name="T9" fmla="*/ 29 h 29"/>
                </a:gdLst>
                <a:ahLst/>
                <a:cxnLst>
                  <a:cxn ang="0">
                    <a:pos x="T0" y="T1"/>
                  </a:cxn>
                  <a:cxn ang="0">
                    <a:pos x="T2" y="T3"/>
                  </a:cxn>
                  <a:cxn ang="0">
                    <a:pos x="T4" y="T5"/>
                  </a:cxn>
                  <a:cxn ang="0">
                    <a:pos x="T6" y="T7"/>
                  </a:cxn>
                  <a:cxn ang="0">
                    <a:pos x="T8" y="T9"/>
                  </a:cxn>
                </a:cxnLst>
                <a:rect l="0" t="0" r="r" b="b"/>
                <a:pathLst>
                  <a:path w="48" h="29">
                    <a:moveTo>
                      <a:pt x="0" y="29"/>
                    </a:moveTo>
                    <a:lnTo>
                      <a:pt x="39" y="29"/>
                    </a:lnTo>
                    <a:lnTo>
                      <a:pt x="48" y="0"/>
                    </a:lnTo>
                    <a:lnTo>
                      <a:pt x="10" y="0"/>
                    </a:lnTo>
                    <a:lnTo>
                      <a:pt x="0"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 name="Freeform 55"/>
              <p:cNvSpPr>
                <a:spLocks/>
              </p:cNvSpPr>
              <p:nvPr/>
            </p:nvSpPr>
            <p:spPr bwMode="auto">
              <a:xfrm>
                <a:off x="1009741" y="2239234"/>
                <a:ext cx="57292" cy="37306"/>
              </a:xfrm>
              <a:custGeom>
                <a:avLst/>
                <a:gdLst>
                  <a:gd name="T0" fmla="*/ 43 w 43"/>
                  <a:gd name="T1" fmla="*/ 0 h 28"/>
                  <a:gd name="T2" fmla="*/ 2 w 43"/>
                  <a:gd name="T3" fmla="*/ 0 h 28"/>
                  <a:gd name="T4" fmla="*/ 0 w 43"/>
                  <a:gd name="T5" fmla="*/ 28 h 28"/>
                  <a:gd name="T6" fmla="*/ 41 w 43"/>
                  <a:gd name="T7" fmla="*/ 28 h 28"/>
                  <a:gd name="T8" fmla="*/ 43 w 43"/>
                  <a:gd name="T9" fmla="*/ 0 h 28"/>
                </a:gdLst>
                <a:ahLst/>
                <a:cxnLst>
                  <a:cxn ang="0">
                    <a:pos x="T0" y="T1"/>
                  </a:cxn>
                  <a:cxn ang="0">
                    <a:pos x="T2" y="T3"/>
                  </a:cxn>
                  <a:cxn ang="0">
                    <a:pos x="T4" y="T5"/>
                  </a:cxn>
                  <a:cxn ang="0">
                    <a:pos x="T6" y="T7"/>
                  </a:cxn>
                  <a:cxn ang="0">
                    <a:pos x="T8" y="T9"/>
                  </a:cxn>
                </a:cxnLst>
                <a:rect l="0" t="0" r="r" b="b"/>
                <a:pathLst>
                  <a:path w="43" h="28">
                    <a:moveTo>
                      <a:pt x="43" y="0"/>
                    </a:moveTo>
                    <a:lnTo>
                      <a:pt x="2" y="0"/>
                    </a:lnTo>
                    <a:lnTo>
                      <a:pt x="0" y="28"/>
                    </a:lnTo>
                    <a:lnTo>
                      <a:pt x="41" y="28"/>
                    </a:lnTo>
                    <a:lnTo>
                      <a:pt x="43"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6" name="Freeform 56"/>
              <p:cNvSpPr>
                <a:spLocks/>
              </p:cNvSpPr>
              <p:nvPr/>
            </p:nvSpPr>
            <p:spPr bwMode="auto">
              <a:xfrm>
                <a:off x="588712" y="2192601"/>
                <a:ext cx="67951" cy="38639"/>
              </a:xfrm>
              <a:custGeom>
                <a:avLst/>
                <a:gdLst>
                  <a:gd name="T0" fmla="*/ 0 w 51"/>
                  <a:gd name="T1" fmla="*/ 29 h 29"/>
                  <a:gd name="T2" fmla="*/ 41 w 51"/>
                  <a:gd name="T3" fmla="*/ 29 h 29"/>
                  <a:gd name="T4" fmla="*/ 51 w 51"/>
                  <a:gd name="T5" fmla="*/ 0 h 29"/>
                  <a:gd name="T6" fmla="*/ 11 w 51"/>
                  <a:gd name="T7" fmla="*/ 0 h 29"/>
                  <a:gd name="T8" fmla="*/ 0 w 51"/>
                  <a:gd name="T9" fmla="*/ 29 h 29"/>
                </a:gdLst>
                <a:ahLst/>
                <a:cxnLst>
                  <a:cxn ang="0">
                    <a:pos x="T0" y="T1"/>
                  </a:cxn>
                  <a:cxn ang="0">
                    <a:pos x="T2" y="T3"/>
                  </a:cxn>
                  <a:cxn ang="0">
                    <a:pos x="T4" y="T5"/>
                  </a:cxn>
                  <a:cxn ang="0">
                    <a:pos x="T6" y="T7"/>
                  </a:cxn>
                  <a:cxn ang="0">
                    <a:pos x="T8" y="T9"/>
                  </a:cxn>
                </a:cxnLst>
                <a:rect l="0" t="0" r="r" b="b"/>
                <a:pathLst>
                  <a:path w="51" h="29">
                    <a:moveTo>
                      <a:pt x="0" y="29"/>
                    </a:moveTo>
                    <a:lnTo>
                      <a:pt x="41" y="29"/>
                    </a:lnTo>
                    <a:lnTo>
                      <a:pt x="51" y="0"/>
                    </a:lnTo>
                    <a:lnTo>
                      <a:pt x="11" y="0"/>
                    </a:lnTo>
                    <a:lnTo>
                      <a:pt x="0" y="29"/>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 name="Freeform 57"/>
              <p:cNvSpPr>
                <a:spLocks/>
              </p:cNvSpPr>
              <p:nvPr/>
            </p:nvSpPr>
            <p:spPr bwMode="auto">
              <a:xfrm>
                <a:off x="784571" y="2151297"/>
                <a:ext cx="57292" cy="34642"/>
              </a:xfrm>
              <a:custGeom>
                <a:avLst/>
                <a:gdLst>
                  <a:gd name="T0" fmla="*/ 0 w 43"/>
                  <a:gd name="T1" fmla="*/ 26 h 26"/>
                  <a:gd name="T2" fmla="*/ 37 w 43"/>
                  <a:gd name="T3" fmla="*/ 26 h 26"/>
                  <a:gd name="T4" fmla="*/ 43 w 43"/>
                  <a:gd name="T5" fmla="*/ 0 h 26"/>
                  <a:gd name="T6" fmla="*/ 6 w 43"/>
                  <a:gd name="T7" fmla="*/ 0 h 26"/>
                  <a:gd name="T8" fmla="*/ 0 w 43"/>
                  <a:gd name="T9" fmla="*/ 26 h 26"/>
                </a:gdLst>
                <a:ahLst/>
                <a:cxnLst>
                  <a:cxn ang="0">
                    <a:pos x="T0" y="T1"/>
                  </a:cxn>
                  <a:cxn ang="0">
                    <a:pos x="T2" y="T3"/>
                  </a:cxn>
                  <a:cxn ang="0">
                    <a:pos x="T4" y="T5"/>
                  </a:cxn>
                  <a:cxn ang="0">
                    <a:pos x="T6" y="T7"/>
                  </a:cxn>
                  <a:cxn ang="0">
                    <a:pos x="T8" y="T9"/>
                  </a:cxn>
                </a:cxnLst>
                <a:rect l="0" t="0" r="r" b="b"/>
                <a:pathLst>
                  <a:path w="43" h="26">
                    <a:moveTo>
                      <a:pt x="0" y="26"/>
                    </a:moveTo>
                    <a:lnTo>
                      <a:pt x="37" y="26"/>
                    </a:lnTo>
                    <a:lnTo>
                      <a:pt x="43"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 name="Freeform 58"/>
              <p:cNvSpPr>
                <a:spLocks/>
              </p:cNvSpPr>
              <p:nvPr/>
            </p:nvSpPr>
            <p:spPr bwMode="auto">
              <a:xfrm>
                <a:off x="635345" y="2239234"/>
                <a:ext cx="65286" cy="37306"/>
              </a:xfrm>
              <a:custGeom>
                <a:avLst/>
                <a:gdLst>
                  <a:gd name="T0" fmla="*/ 41 w 49"/>
                  <a:gd name="T1" fmla="*/ 28 h 28"/>
                  <a:gd name="T2" fmla="*/ 49 w 49"/>
                  <a:gd name="T3" fmla="*/ 0 h 28"/>
                  <a:gd name="T4" fmla="*/ 10 w 49"/>
                  <a:gd name="T5" fmla="*/ 0 h 28"/>
                  <a:gd name="T6" fmla="*/ 0 w 49"/>
                  <a:gd name="T7" fmla="*/ 28 h 28"/>
                  <a:gd name="T8" fmla="*/ 41 w 49"/>
                  <a:gd name="T9" fmla="*/ 28 h 28"/>
                </a:gdLst>
                <a:ahLst/>
                <a:cxnLst>
                  <a:cxn ang="0">
                    <a:pos x="T0" y="T1"/>
                  </a:cxn>
                  <a:cxn ang="0">
                    <a:pos x="T2" y="T3"/>
                  </a:cxn>
                  <a:cxn ang="0">
                    <a:pos x="T4" y="T5"/>
                  </a:cxn>
                  <a:cxn ang="0">
                    <a:pos x="T6" y="T7"/>
                  </a:cxn>
                  <a:cxn ang="0">
                    <a:pos x="T8" y="T9"/>
                  </a:cxn>
                </a:cxnLst>
                <a:rect l="0" t="0" r="r" b="b"/>
                <a:pathLst>
                  <a:path w="49" h="28">
                    <a:moveTo>
                      <a:pt x="41" y="28"/>
                    </a:moveTo>
                    <a:lnTo>
                      <a:pt x="49" y="0"/>
                    </a:lnTo>
                    <a:lnTo>
                      <a:pt x="10" y="0"/>
                    </a:lnTo>
                    <a:lnTo>
                      <a:pt x="0" y="28"/>
                    </a:lnTo>
                    <a:lnTo>
                      <a:pt x="41"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 name="Freeform 59"/>
              <p:cNvSpPr>
                <a:spLocks/>
              </p:cNvSpPr>
              <p:nvPr/>
            </p:nvSpPr>
            <p:spPr bwMode="auto">
              <a:xfrm>
                <a:off x="725947" y="2151297"/>
                <a:ext cx="59957" cy="34642"/>
              </a:xfrm>
              <a:custGeom>
                <a:avLst/>
                <a:gdLst>
                  <a:gd name="T0" fmla="*/ 0 w 45"/>
                  <a:gd name="T1" fmla="*/ 26 h 26"/>
                  <a:gd name="T2" fmla="*/ 37 w 45"/>
                  <a:gd name="T3" fmla="*/ 26 h 26"/>
                  <a:gd name="T4" fmla="*/ 45 w 45"/>
                  <a:gd name="T5" fmla="*/ 0 h 26"/>
                  <a:gd name="T6" fmla="*/ 8 w 45"/>
                  <a:gd name="T7" fmla="*/ 0 h 26"/>
                  <a:gd name="T8" fmla="*/ 0 w 45"/>
                  <a:gd name="T9" fmla="*/ 26 h 26"/>
                </a:gdLst>
                <a:ahLst/>
                <a:cxnLst>
                  <a:cxn ang="0">
                    <a:pos x="T0" y="T1"/>
                  </a:cxn>
                  <a:cxn ang="0">
                    <a:pos x="T2" y="T3"/>
                  </a:cxn>
                  <a:cxn ang="0">
                    <a:pos x="T4" y="T5"/>
                  </a:cxn>
                  <a:cxn ang="0">
                    <a:pos x="T6" y="T7"/>
                  </a:cxn>
                  <a:cxn ang="0">
                    <a:pos x="T8" y="T9"/>
                  </a:cxn>
                </a:cxnLst>
                <a:rect l="0" t="0" r="r" b="b"/>
                <a:pathLst>
                  <a:path w="45" h="26">
                    <a:moveTo>
                      <a:pt x="0" y="26"/>
                    </a:moveTo>
                    <a:lnTo>
                      <a:pt x="37" y="26"/>
                    </a:lnTo>
                    <a:lnTo>
                      <a:pt x="45" y="0"/>
                    </a:lnTo>
                    <a:lnTo>
                      <a:pt x="8"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 name="Freeform 60"/>
              <p:cNvSpPr>
                <a:spLocks/>
              </p:cNvSpPr>
              <p:nvPr/>
            </p:nvSpPr>
            <p:spPr bwMode="auto">
              <a:xfrm>
                <a:off x="667322" y="2151297"/>
                <a:ext cx="61289" cy="34642"/>
              </a:xfrm>
              <a:custGeom>
                <a:avLst/>
                <a:gdLst>
                  <a:gd name="T0" fmla="*/ 0 w 46"/>
                  <a:gd name="T1" fmla="*/ 26 h 26"/>
                  <a:gd name="T2" fmla="*/ 38 w 46"/>
                  <a:gd name="T3" fmla="*/ 26 h 26"/>
                  <a:gd name="T4" fmla="*/ 46 w 46"/>
                  <a:gd name="T5" fmla="*/ 0 h 26"/>
                  <a:gd name="T6" fmla="*/ 9 w 46"/>
                  <a:gd name="T7" fmla="*/ 0 h 26"/>
                  <a:gd name="T8" fmla="*/ 0 w 46"/>
                  <a:gd name="T9" fmla="*/ 26 h 26"/>
                </a:gdLst>
                <a:ahLst/>
                <a:cxnLst>
                  <a:cxn ang="0">
                    <a:pos x="T0" y="T1"/>
                  </a:cxn>
                  <a:cxn ang="0">
                    <a:pos x="T2" y="T3"/>
                  </a:cxn>
                  <a:cxn ang="0">
                    <a:pos x="T4" y="T5"/>
                  </a:cxn>
                  <a:cxn ang="0">
                    <a:pos x="T6" y="T7"/>
                  </a:cxn>
                  <a:cxn ang="0">
                    <a:pos x="T8" y="T9"/>
                  </a:cxn>
                </a:cxnLst>
                <a:rect l="0" t="0" r="r" b="b"/>
                <a:pathLst>
                  <a:path w="46" h="26">
                    <a:moveTo>
                      <a:pt x="0" y="26"/>
                    </a:moveTo>
                    <a:lnTo>
                      <a:pt x="38" y="26"/>
                    </a:lnTo>
                    <a:lnTo>
                      <a:pt x="46" y="0"/>
                    </a:lnTo>
                    <a:lnTo>
                      <a:pt x="9"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 name="Freeform 61"/>
              <p:cNvSpPr>
                <a:spLocks/>
              </p:cNvSpPr>
              <p:nvPr/>
            </p:nvSpPr>
            <p:spPr bwMode="auto">
              <a:xfrm>
                <a:off x="884499" y="2239234"/>
                <a:ext cx="59957" cy="37306"/>
              </a:xfrm>
              <a:custGeom>
                <a:avLst/>
                <a:gdLst>
                  <a:gd name="T0" fmla="*/ 45 w 45"/>
                  <a:gd name="T1" fmla="*/ 0 h 28"/>
                  <a:gd name="T2" fmla="*/ 5 w 45"/>
                  <a:gd name="T3" fmla="*/ 0 h 28"/>
                  <a:gd name="T4" fmla="*/ 0 w 45"/>
                  <a:gd name="T5" fmla="*/ 28 h 28"/>
                  <a:gd name="T6" fmla="*/ 41 w 45"/>
                  <a:gd name="T7" fmla="*/ 28 h 28"/>
                  <a:gd name="T8" fmla="*/ 45 w 45"/>
                  <a:gd name="T9" fmla="*/ 0 h 28"/>
                </a:gdLst>
                <a:ahLst/>
                <a:cxnLst>
                  <a:cxn ang="0">
                    <a:pos x="T0" y="T1"/>
                  </a:cxn>
                  <a:cxn ang="0">
                    <a:pos x="T2" y="T3"/>
                  </a:cxn>
                  <a:cxn ang="0">
                    <a:pos x="T4" y="T5"/>
                  </a:cxn>
                  <a:cxn ang="0">
                    <a:pos x="T6" y="T7"/>
                  </a:cxn>
                  <a:cxn ang="0">
                    <a:pos x="T8" y="T9"/>
                  </a:cxn>
                </a:cxnLst>
                <a:rect l="0" t="0" r="r" b="b"/>
                <a:pathLst>
                  <a:path w="45" h="28">
                    <a:moveTo>
                      <a:pt x="45" y="0"/>
                    </a:moveTo>
                    <a:lnTo>
                      <a:pt x="5" y="0"/>
                    </a:lnTo>
                    <a:lnTo>
                      <a:pt x="0" y="28"/>
                    </a:lnTo>
                    <a:lnTo>
                      <a:pt x="41" y="28"/>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 name="Freeform 62"/>
              <p:cNvSpPr>
                <a:spLocks/>
              </p:cNvSpPr>
              <p:nvPr/>
            </p:nvSpPr>
            <p:spPr bwMode="auto">
              <a:xfrm>
                <a:off x="947120" y="2239234"/>
                <a:ext cx="398379" cy="37306"/>
              </a:xfrm>
              <a:custGeom>
                <a:avLst/>
                <a:gdLst>
                  <a:gd name="T0" fmla="*/ 299 w 299"/>
                  <a:gd name="T1" fmla="*/ 0 h 28"/>
                  <a:gd name="T2" fmla="*/ 4 w 299"/>
                  <a:gd name="T3" fmla="*/ 0 h 28"/>
                  <a:gd name="T4" fmla="*/ 0 w 299"/>
                  <a:gd name="T5" fmla="*/ 28 h 28"/>
                  <a:gd name="T6" fmla="*/ 297 w 299"/>
                  <a:gd name="T7" fmla="*/ 28 h 28"/>
                  <a:gd name="T8" fmla="*/ 299 w 299"/>
                  <a:gd name="T9" fmla="*/ 0 h 28"/>
                </a:gdLst>
                <a:ahLst/>
                <a:cxnLst>
                  <a:cxn ang="0">
                    <a:pos x="T0" y="T1"/>
                  </a:cxn>
                  <a:cxn ang="0">
                    <a:pos x="T2" y="T3"/>
                  </a:cxn>
                  <a:cxn ang="0">
                    <a:pos x="T4" y="T5"/>
                  </a:cxn>
                  <a:cxn ang="0">
                    <a:pos x="T6" y="T7"/>
                  </a:cxn>
                  <a:cxn ang="0">
                    <a:pos x="T8" y="T9"/>
                  </a:cxn>
                </a:cxnLst>
                <a:rect l="0" t="0" r="r" b="b"/>
                <a:pathLst>
                  <a:path w="299" h="28">
                    <a:moveTo>
                      <a:pt x="299" y="0"/>
                    </a:moveTo>
                    <a:lnTo>
                      <a:pt x="4" y="0"/>
                    </a:lnTo>
                    <a:lnTo>
                      <a:pt x="0" y="28"/>
                    </a:lnTo>
                    <a:lnTo>
                      <a:pt x="297" y="28"/>
                    </a:lnTo>
                    <a:lnTo>
                      <a:pt x="29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 name="Freeform 63"/>
              <p:cNvSpPr>
                <a:spLocks/>
              </p:cNvSpPr>
              <p:nvPr/>
            </p:nvSpPr>
            <p:spPr bwMode="auto">
              <a:xfrm>
                <a:off x="759256" y="2239234"/>
                <a:ext cx="63954" cy="37306"/>
              </a:xfrm>
              <a:custGeom>
                <a:avLst/>
                <a:gdLst>
                  <a:gd name="T0" fmla="*/ 48 w 48"/>
                  <a:gd name="T1" fmla="*/ 0 h 28"/>
                  <a:gd name="T2" fmla="*/ 8 w 48"/>
                  <a:gd name="T3" fmla="*/ 0 h 28"/>
                  <a:gd name="T4" fmla="*/ 0 w 48"/>
                  <a:gd name="T5" fmla="*/ 28 h 28"/>
                  <a:gd name="T6" fmla="*/ 42 w 48"/>
                  <a:gd name="T7" fmla="*/ 28 h 28"/>
                  <a:gd name="T8" fmla="*/ 48 w 48"/>
                  <a:gd name="T9" fmla="*/ 0 h 28"/>
                </a:gdLst>
                <a:ahLst/>
                <a:cxnLst>
                  <a:cxn ang="0">
                    <a:pos x="T0" y="T1"/>
                  </a:cxn>
                  <a:cxn ang="0">
                    <a:pos x="T2" y="T3"/>
                  </a:cxn>
                  <a:cxn ang="0">
                    <a:pos x="T4" y="T5"/>
                  </a:cxn>
                  <a:cxn ang="0">
                    <a:pos x="T6" y="T7"/>
                  </a:cxn>
                  <a:cxn ang="0">
                    <a:pos x="T8" y="T9"/>
                  </a:cxn>
                </a:cxnLst>
                <a:rect l="0" t="0" r="r" b="b"/>
                <a:pathLst>
                  <a:path w="48" h="28">
                    <a:moveTo>
                      <a:pt x="48" y="0"/>
                    </a:moveTo>
                    <a:lnTo>
                      <a:pt x="8" y="0"/>
                    </a:lnTo>
                    <a:lnTo>
                      <a:pt x="0" y="28"/>
                    </a:lnTo>
                    <a:lnTo>
                      <a:pt x="42" y="28"/>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 name="Freeform 64"/>
              <p:cNvSpPr>
                <a:spLocks/>
              </p:cNvSpPr>
              <p:nvPr/>
            </p:nvSpPr>
            <p:spPr bwMode="auto">
              <a:xfrm>
                <a:off x="697967" y="2239234"/>
                <a:ext cx="63954" cy="37306"/>
              </a:xfrm>
              <a:custGeom>
                <a:avLst/>
                <a:gdLst>
                  <a:gd name="T0" fmla="*/ 48 w 48"/>
                  <a:gd name="T1" fmla="*/ 0 h 28"/>
                  <a:gd name="T2" fmla="*/ 9 w 48"/>
                  <a:gd name="T3" fmla="*/ 0 h 28"/>
                  <a:gd name="T4" fmla="*/ 0 w 48"/>
                  <a:gd name="T5" fmla="*/ 28 h 28"/>
                  <a:gd name="T6" fmla="*/ 41 w 48"/>
                  <a:gd name="T7" fmla="*/ 28 h 28"/>
                  <a:gd name="T8" fmla="*/ 48 w 48"/>
                  <a:gd name="T9" fmla="*/ 0 h 28"/>
                </a:gdLst>
                <a:ahLst/>
                <a:cxnLst>
                  <a:cxn ang="0">
                    <a:pos x="T0" y="T1"/>
                  </a:cxn>
                  <a:cxn ang="0">
                    <a:pos x="T2" y="T3"/>
                  </a:cxn>
                  <a:cxn ang="0">
                    <a:pos x="T4" y="T5"/>
                  </a:cxn>
                  <a:cxn ang="0">
                    <a:pos x="T6" y="T7"/>
                  </a:cxn>
                  <a:cxn ang="0">
                    <a:pos x="T8" y="T9"/>
                  </a:cxn>
                </a:cxnLst>
                <a:rect l="0" t="0" r="r" b="b"/>
                <a:pathLst>
                  <a:path w="48" h="28">
                    <a:moveTo>
                      <a:pt x="48" y="0"/>
                    </a:moveTo>
                    <a:lnTo>
                      <a:pt x="9" y="0"/>
                    </a:lnTo>
                    <a:lnTo>
                      <a:pt x="0" y="28"/>
                    </a:lnTo>
                    <a:lnTo>
                      <a:pt x="41" y="28"/>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 name="Freeform 65"/>
              <p:cNvSpPr>
                <a:spLocks/>
              </p:cNvSpPr>
              <p:nvPr/>
            </p:nvSpPr>
            <p:spPr bwMode="auto">
              <a:xfrm>
                <a:off x="821877" y="2239234"/>
                <a:ext cx="61289" cy="37306"/>
              </a:xfrm>
              <a:custGeom>
                <a:avLst/>
                <a:gdLst>
                  <a:gd name="T0" fmla="*/ 46 w 46"/>
                  <a:gd name="T1" fmla="*/ 0 h 28"/>
                  <a:gd name="T2" fmla="*/ 7 w 46"/>
                  <a:gd name="T3" fmla="*/ 0 h 28"/>
                  <a:gd name="T4" fmla="*/ 0 w 46"/>
                  <a:gd name="T5" fmla="*/ 28 h 28"/>
                  <a:gd name="T6" fmla="*/ 42 w 46"/>
                  <a:gd name="T7" fmla="*/ 28 h 28"/>
                  <a:gd name="T8" fmla="*/ 46 w 46"/>
                  <a:gd name="T9" fmla="*/ 0 h 28"/>
                </a:gdLst>
                <a:ahLst/>
                <a:cxnLst>
                  <a:cxn ang="0">
                    <a:pos x="T0" y="T1"/>
                  </a:cxn>
                  <a:cxn ang="0">
                    <a:pos x="T2" y="T3"/>
                  </a:cxn>
                  <a:cxn ang="0">
                    <a:pos x="T4" y="T5"/>
                  </a:cxn>
                  <a:cxn ang="0">
                    <a:pos x="T6" y="T7"/>
                  </a:cxn>
                  <a:cxn ang="0">
                    <a:pos x="T8" y="T9"/>
                  </a:cxn>
                </a:cxnLst>
                <a:rect l="0" t="0" r="r" b="b"/>
                <a:pathLst>
                  <a:path w="46" h="28">
                    <a:moveTo>
                      <a:pt x="46" y="0"/>
                    </a:moveTo>
                    <a:lnTo>
                      <a:pt x="7" y="0"/>
                    </a:lnTo>
                    <a:lnTo>
                      <a:pt x="0" y="28"/>
                    </a:lnTo>
                    <a:lnTo>
                      <a:pt x="42" y="28"/>
                    </a:lnTo>
                    <a:lnTo>
                      <a:pt x="4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 name="Freeform 66"/>
              <p:cNvSpPr>
                <a:spLocks/>
              </p:cNvSpPr>
              <p:nvPr/>
            </p:nvSpPr>
            <p:spPr bwMode="auto">
              <a:xfrm>
                <a:off x="1076360" y="2151297"/>
                <a:ext cx="50630" cy="34642"/>
              </a:xfrm>
              <a:custGeom>
                <a:avLst/>
                <a:gdLst>
                  <a:gd name="T0" fmla="*/ 38 w 38"/>
                  <a:gd name="T1" fmla="*/ 0 h 26"/>
                  <a:gd name="T2" fmla="*/ 1 w 38"/>
                  <a:gd name="T3" fmla="*/ 0 h 26"/>
                  <a:gd name="T4" fmla="*/ 0 w 38"/>
                  <a:gd name="T5" fmla="*/ 26 h 26"/>
                  <a:gd name="T6" fmla="*/ 38 w 38"/>
                  <a:gd name="T7" fmla="*/ 26 h 26"/>
                  <a:gd name="T8" fmla="*/ 38 w 38"/>
                  <a:gd name="T9" fmla="*/ 0 h 26"/>
                </a:gdLst>
                <a:ahLst/>
                <a:cxnLst>
                  <a:cxn ang="0">
                    <a:pos x="T0" y="T1"/>
                  </a:cxn>
                  <a:cxn ang="0">
                    <a:pos x="T2" y="T3"/>
                  </a:cxn>
                  <a:cxn ang="0">
                    <a:pos x="T4" y="T5"/>
                  </a:cxn>
                  <a:cxn ang="0">
                    <a:pos x="T6" y="T7"/>
                  </a:cxn>
                  <a:cxn ang="0">
                    <a:pos x="T8" y="T9"/>
                  </a:cxn>
                </a:cxnLst>
                <a:rect l="0" t="0" r="r" b="b"/>
                <a:pathLst>
                  <a:path w="38" h="26">
                    <a:moveTo>
                      <a:pt x="38" y="0"/>
                    </a:moveTo>
                    <a:lnTo>
                      <a:pt x="1" y="0"/>
                    </a:lnTo>
                    <a:lnTo>
                      <a:pt x="0" y="26"/>
                    </a:lnTo>
                    <a:lnTo>
                      <a:pt x="38" y="26"/>
                    </a:lnTo>
                    <a:lnTo>
                      <a:pt x="3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6" name="Rectangle 67"/>
              <p:cNvSpPr>
                <a:spLocks noChangeArrowheads="1"/>
              </p:cNvSpPr>
              <p:nvPr/>
            </p:nvSpPr>
            <p:spPr bwMode="auto">
              <a:xfrm>
                <a:off x="1133652" y="2151297"/>
                <a:ext cx="51962" cy="34642"/>
              </a:xfrm>
              <a:prstGeom prst="rect">
                <a:avLst/>
              </a:prstGeom>
              <a:solidFill>
                <a:srgbClr val="006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0" name="Freeform 68"/>
              <p:cNvSpPr>
                <a:spLocks/>
              </p:cNvSpPr>
              <p:nvPr/>
            </p:nvSpPr>
            <p:spPr bwMode="auto">
              <a:xfrm>
                <a:off x="1073695" y="2192601"/>
                <a:ext cx="111919" cy="38639"/>
              </a:xfrm>
              <a:custGeom>
                <a:avLst/>
                <a:gdLst>
                  <a:gd name="T0" fmla="*/ 45 w 84"/>
                  <a:gd name="T1" fmla="*/ 0 h 29"/>
                  <a:gd name="T2" fmla="*/ 45 w 84"/>
                  <a:gd name="T3" fmla="*/ 29 h 29"/>
                  <a:gd name="T4" fmla="*/ 40 w 84"/>
                  <a:gd name="T5" fmla="*/ 29 h 29"/>
                  <a:gd name="T6" fmla="*/ 40 w 84"/>
                  <a:gd name="T7" fmla="*/ 0 h 29"/>
                  <a:gd name="T8" fmla="*/ 1 w 84"/>
                  <a:gd name="T9" fmla="*/ 0 h 29"/>
                  <a:gd name="T10" fmla="*/ 0 w 84"/>
                  <a:gd name="T11" fmla="*/ 29 h 29"/>
                  <a:gd name="T12" fmla="*/ 84 w 84"/>
                  <a:gd name="T13" fmla="*/ 29 h 29"/>
                  <a:gd name="T14" fmla="*/ 84 w 84"/>
                  <a:gd name="T15" fmla="*/ 0 h 29"/>
                  <a:gd name="T16" fmla="*/ 45 w 8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9">
                    <a:moveTo>
                      <a:pt x="45" y="0"/>
                    </a:moveTo>
                    <a:lnTo>
                      <a:pt x="45" y="29"/>
                    </a:lnTo>
                    <a:lnTo>
                      <a:pt x="40" y="29"/>
                    </a:lnTo>
                    <a:lnTo>
                      <a:pt x="40" y="0"/>
                    </a:lnTo>
                    <a:lnTo>
                      <a:pt x="1" y="0"/>
                    </a:lnTo>
                    <a:lnTo>
                      <a:pt x="0" y="29"/>
                    </a:lnTo>
                    <a:lnTo>
                      <a:pt x="84" y="29"/>
                    </a:lnTo>
                    <a:lnTo>
                      <a:pt x="84" y="0"/>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18" name="Group 117"/>
            <p:cNvGrpSpPr/>
            <p:nvPr/>
          </p:nvGrpSpPr>
          <p:grpSpPr>
            <a:xfrm>
              <a:off x="1189835" y="1731991"/>
              <a:ext cx="426950" cy="376670"/>
              <a:chOff x="819212" y="1519753"/>
              <a:chExt cx="667518" cy="588908"/>
            </a:xfrm>
          </p:grpSpPr>
          <p:sp>
            <p:nvSpPr>
              <p:cNvPr id="261" name="Rectangle 69"/>
              <p:cNvSpPr>
                <a:spLocks noChangeArrowheads="1"/>
              </p:cNvSpPr>
              <p:nvPr/>
            </p:nvSpPr>
            <p:spPr bwMode="auto">
              <a:xfrm>
                <a:off x="964441" y="2078017"/>
                <a:ext cx="461000" cy="19986"/>
              </a:xfrm>
              <a:prstGeom prst="rect">
                <a:avLst/>
              </a:prstGeom>
              <a:solidFill>
                <a:srgbClr val="006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2" name="Freeform 70"/>
              <p:cNvSpPr>
                <a:spLocks/>
              </p:cNvSpPr>
              <p:nvPr/>
            </p:nvSpPr>
            <p:spPr bwMode="auto">
              <a:xfrm>
                <a:off x="1000415" y="1519753"/>
                <a:ext cx="381058" cy="294454"/>
              </a:xfrm>
              <a:custGeom>
                <a:avLst/>
                <a:gdLst>
                  <a:gd name="T0" fmla="*/ 212 w 424"/>
                  <a:gd name="T1" fmla="*/ 330 h 330"/>
                  <a:gd name="T2" fmla="*/ 0 w 424"/>
                  <a:gd name="T3" fmla="*/ 118 h 330"/>
                  <a:gd name="T4" fmla="*/ 424 w 424"/>
                  <a:gd name="T5" fmla="*/ 118 h 330"/>
                  <a:gd name="T6" fmla="*/ 212 w 424"/>
                  <a:gd name="T7" fmla="*/ 330 h 330"/>
                </a:gdLst>
                <a:ahLst/>
                <a:cxnLst>
                  <a:cxn ang="0">
                    <a:pos x="T0" y="T1"/>
                  </a:cxn>
                  <a:cxn ang="0">
                    <a:pos x="T2" y="T3"/>
                  </a:cxn>
                  <a:cxn ang="0">
                    <a:pos x="T4" y="T5"/>
                  </a:cxn>
                  <a:cxn ang="0">
                    <a:pos x="T6" y="T7"/>
                  </a:cxn>
                </a:cxnLst>
                <a:rect l="0" t="0" r="r" b="b"/>
                <a:pathLst>
                  <a:path w="424" h="330">
                    <a:moveTo>
                      <a:pt x="212" y="330"/>
                    </a:moveTo>
                    <a:cubicBezTo>
                      <a:pt x="0" y="118"/>
                      <a:pt x="0" y="118"/>
                      <a:pt x="0" y="118"/>
                    </a:cubicBezTo>
                    <a:cubicBezTo>
                      <a:pt x="117" y="0"/>
                      <a:pt x="307" y="0"/>
                      <a:pt x="424" y="118"/>
                    </a:cubicBezTo>
                    <a:lnTo>
                      <a:pt x="212" y="330"/>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3" name="Freeform 71"/>
              <p:cNvSpPr>
                <a:spLocks/>
              </p:cNvSpPr>
              <p:nvPr/>
            </p:nvSpPr>
            <p:spPr bwMode="auto">
              <a:xfrm>
                <a:off x="1000415" y="1814207"/>
                <a:ext cx="381058" cy="294454"/>
              </a:xfrm>
              <a:custGeom>
                <a:avLst/>
                <a:gdLst>
                  <a:gd name="T0" fmla="*/ 212 w 424"/>
                  <a:gd name="T1" fmla="*/ 0 h 329"/>
                  <a:gd name="T2" fmla="*/ 424 w 424"/>
                  <a:gd name="T3" fmla="*/ 212 h 329"/>
                  <a:gd name="T4" fmla="*/ 0 w 424"/>
                  <a:gd name="T5" fmla="*/ 212 h 329"/>
                  <a:gd name="T6" fmla="*/ 212 w 424"/>
                  <a:gd name="T7" fmla="*/ 0 h 329"/>
                </a:gdLst>
                <a:ahLst/>
                <a:cxnLst>
                  <a:cxn ang="0">
                    <a:pos x="T0" y="T1"/>
                  </a:cxn>
                  <a:cxn ang="0">
                    <a:pos x="T2" y="T3"/>
                  </a:cxn>
                  <a:cxn ang="0">
                    <a:pos x="T4" y="T5"/>
                  </a:cxn>
                  <a:cxn ang="0">
                    <a:pos x="T6" y="T7"/>
                  </a:cxn>
                </a:cxnLst>
                <a:rect l="0" t="0" r="r" b="b"/>
                <a:pathLst>
                  <a:path w="424" h="329">
                    <a:moveTo>
                      <a:pt x="212" y="0"/>
                    </a:moveTo>
                    <a:cubicBezTo>
                      <a:pt x="424" y="212"/>
                      <a:pt x="424" y="212"/>
                      <a:pt x="424" y="212"/>
                    </a:cubicBezTo>
                    <a:cubicBezTo>
                      <a:pt x="307" y="329"/>
                      <a:pt x="117" y="329"/>
                      <a:pt x="0" y="212"/>
                    </a:cubicBezTo>
                    <a:lnTo>
                      <a:pt x="212"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4" name="Freeform 72"/>
              <p:cNvSpPr>
                <a:spLocks/>
              </p:cNvSpPr>
              <p:nvPr/>
            </p:nvSpPr>
            <p:spPr bwMode="auto">
              <a:xfrm>
                <a:off x="1190944" y="1561057"/>
                <a:ext cx="190529" cy="253151"/>
              </a:xfrm>
              <a:custGeom>
                <a:avLst/>
                <a:gdLst>
                  <a:gd name="T0" fmla="*/ 0 w 212"/>
                  <a:gd name="T1" fmla="*/ 284 h 284"/>
                  <a:gd name="T2" fmla="*/ 212 w 212"/>
                  <a:gd name="T3" fmla="*/ 72 h 284"/>
                  <a:gd name="T4" fmla="*/ 99 w 212"/>
                  <a:gd name="T5" fmla="*/ 0 h 284"/>
                  <a:gd name="T6" fmla="*/ 0 w 212"/>
                  <a:gd name="T7" fmla="*/ 284 h 284"/>
                </a:gdLst>
                <a:ahLst/>
                <a:cxnLst>
                  <a:cxn ang="0">
                    <a:pos x="T0" y="T1"/>
                  </a:cxn>
                  <a:cxn ang="0">
                    <a:pos x="T2" y="T3"/>
                  </a:cxn>
                  <a:cxn ang="0">
                    <a:pos x="T4" y="T5"/>
                  </a:cxn>
                  <a:cxn ang="0">
                    <a:pos x="T6" y="T7"/>
                  </a:cxn>
                </a:cxnLst>
                <a:rect l="0" t="0" r="r" b="b"/>
                <a:pathLst>
                  <a:path w="212" h="284">
                    <a:moveTo>
                      <a:pt x="0" y="284"/>
                    </a:moveTo>
                    <a:cubicBezTo>
                      <a:pt x="212" y="72"/>
                      <a:pt x="212" y="72"/>
                      <a:pt x="212" y="72"/>
                    </a:cubicBezTo>
                    <a:cubicBezTo>
                      <a:pt x="179" y="39"/>
                      <a:pt x="140" y="15"/>
                      <a:pt x="99" y="0"/>
                    </a:cubicBezTo>
                    <a:lnTo>
                      <a:pt x="0" y="28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6" name="Freeform 74"/>
              <p:cNvSpPr>
                <a:spLocks/>
              </p:cNvSpPr>
              <p:nvPr/>
            </p:nvSpPr>
            <p:spPr bwMode="auto">
              <a:xfrm>
                <a:off x="891160" y="1879494"/>
                <a:ext cx="118581" cy="54627"/>
              </a:xfrm>
              <a:custGeom>
                <a:avLst/>
                <a:gdLst>
                  <a:gd name="T0" fmla="*/ 0 w 132"/>
                  <a:gd name="T1" fmla="*/ 30 h 60"/>
                  <a:gd name="T2" fmla="*/ 30 w 132"/>
                  <a:gd name="T3" fmla="*/ 60 h 60"/>
                  <a:gd name="T4" fmla="*/ 73 w 132"/>
                  <a:gd name="T5" fmla="*/ 60 h 60"/>
                  <a:gd name="T6" fmla="*/ 106 w 132"/>
                  <a:gd name="T7" fmla="*/ 60 h 60"/>
                  <a:gd name="T8" fmla="*/ 132 w 132"/>
                  <a:gd name="T9" fmla="*/ 35 h 60"/>
                  <a:gd name="T10" fmla="*/ 132 w 132"/>
                  <a:gd name="T11" fmla="*/ 30 h 60"/>
                  <a:gd name="T12" fmla="*/ 132 w 132"/>
                  <a:gd name="T13" fmla="*/ 25 h 60"/>
                  <a:gd name="T14" fmla="*/ 106 w 132"/>
                  <a:gd name="T15" fmla="*/ 0 h 60"/>
                  <a:gd name="T16" fmla="*/ 73 w 132"/>
                  <a:gd name="T17" fmla="*/ 0 h 60"/>
                  <a:gd name="T18" fmla="*/ 30 w 132"/>
                  <a:gd name="T19" fmla="*/ 0 h 60"/>
                  <a:gd name="T20" fmla="*/ 0 w 132"/>
                  <a:gd name="T21" fmla="*/ 30 h 60"/>
                  <a:gd name="T22" fmla="*/ 0 w 132"/>
                  <a:gd name="T23" fmla="*/ 30 h 60"/>
                  <a:gd name="T24" fmla="*/ 0 w 132"/>
                  <a:gd name="T25"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60">
                    <a:moveTo>
                      <a:pt x="0" y="30"/>
                    </a:moveTo>
                    <a:cubicBezTo>
                      <a:pt x="0" y="47"/>
                      <a:pt x="13" y="60"/>
                      <a:pt x="30" y="60"/>
                    </a:cubicBezTo>
                    <a:cubicBezTo>
                      <a:pt x="73" y="60"/>
                      <a:pt x="73" y="60"/>
                      <a:pt x="73" y="60"/>
                    </a:cubicBezTo>
                    <a:cubicBezTo>
                      <a:pt x="106" y="60"/>
                      <a:pt x="106" y="60"/>
                      <a:pt x="106" y="60"/>
                    </a:cubicBezTo>
                    <a:cubicBezTo>
                      <a:pt x="120" y="60"/>
                      <a:pt x="132" y="49"/>
                      <a:pt x="132" y="35"/>
                    </a:cubicBezTo>
                    <a:cubicBezTo>
                      <a:pt x="132" y="30"/>
                      <a:pt x="132" y="30"/>
                      <a:pt x="132" y="30"/>
                    </a:cubicBezTo>
                    <a:cubicBezTo>
                      <a:pt x="132" y="25"/>
                      <a:pt x="132" y="25"/>
                      <a:pt x="132" y="25"/>
                    </a:cubicBezTo>
                    <a:cubicBezTo>
                      <a:pt x="132" y="11"/>
                      <a:pt x="120" y="0"/>
                      <a:pt x="106" y="0"/>
                    </a:cubicBezTo>
                    <a:cubicBezTo>
                      <a:pt x="73" y="0"/>
                      <a:pt x="73" y="0"/>
                      <a:pt x="73" y="0"/>
                    </a:cubicBezTo>
                    <a:cubicBezTo>
                      <a:pt x="30" y="0"/>
                      <a:pt x="30" y="0"/>
                      <a:pt x="30" y="0"/>
                    </a:cubicBezTo>
                    <a:cubicBezTo>
                      <a:pt x="13" y="0"/>
                      <a:pt x="0" y="13"/>
                      <a:pt x="0" y="30"/>
                    </a:cubicBezTo>
                    <a:cubicBezTo>
                      <a:pt x="0" y="30"/>
                      <a:pt x="0" y="30"/>
                      <a:pt x="0" y="30"/>
                    </a:cubicBezTo>
                    <a:cubicBezTo>
                      <a:pt x="0" y="30"/>
                      <a:pt x="0" y="30"/>
                      <a:pt x="0" y="30"/>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7" name="Freeform 75"/>
              <p:cNvSpPr>
                <a:spLocks/>
              </p:cNvSpPr>
              <p:nvPr/>
            </p:nvSpPr>
            <p:spPr bwMode="auto">
              <a:xfrm>
                <a:off x="897822" y="1822202"/>
                <a:ext cx="143896" cy="54627"/>
              </a:xfrm>
              <a:custGeom>
                <a:avLst/>
                <a:gdLst>
                  <a:gd name="T0" fmla="*/ 0 w 160"/>
                  <a:gd name="T1" fmla="*/ 31 h 60"/>
                  <a:gd name="T2" fmla="*/ 30 w 160"/>
                  <a:gd name="T3" fmla="*/ 60 h 60"/>
                  <a:gd name="T4" fmla="*/ 101 w 160"/>
                  <a:gd name="T5" fmla="*/ 60 h 60"/>
                  <a:gd name="T6" fmla="*/ 135 w 160"/>
                  <a:gd name="T7" fmla="*/ 60 h 60"/>
                  <a:gd name="T8" fmla="*/ 160 w 160"/>
                  <a:gd name="T9" fmla="*/ 35 h 60"/>
                  <a:gd name="T10" fmla="*/ 160 w 160"/>
                  <a:gd name="T11" fmla="*/ 30 h 60"/>
                  <a:gd name="T12" fmla="*/ 160 w 160"/>
                  <a:gd name="T13" fmla="*/ 26 h 60"/>
                  <a:gd name="T14" fmla="*/ 135 w 160"/>
                  <a:gd name="T15" fmla="*/ 0 h 60"/>
                  <a:gd name="T16" fmla="*/ 101 w 160"/>
                  <a:gd name="T17" fmla="*/ 0 h 60"/>
                  <a:gd name="T18" fmla="*/ 30 w 160"/>
                  <a:gd name="T19" fmla="*/ 0 h 60"/>
                  <a:gd name="T20" fmla="*/ 0 w 160"/>
                  <a:gd name="T21" fmla="*/ 30 h 60"/>
                  <a:gd name="T22" fmla="*/ 0 w 160"/>
                  <a:gd name="T23" fmla="*/ 30 h 60"/>
                  <a:gd name="T24" fmla="*/ 0 w 160"/>
                  <a:gd name="T25" fmla="*/ 3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60">
                    <a:moveTo>
                      <a:pt x="0" y="31"/>
                    </a:moveTo>
                    <a:cubicBezTo>
                      <a:pt x="0" y="47"/>
                      <a:pt x="14" y="60"/>
                      <a:pt x="30" y="60"/>
                    </a:cubicBezTo>
                    <a:cubicBezTo>
                      <a:pt x="101" y="60"/>
                      <a:pt x="101" y="60"/>
                      <a:pt x="101" y="60"/>
                    </a:cubicBezTo>
                    <a:cubicBezTo>
                      <a:pt x="135" y="60"/>
                      <a:pt x="135" y="60"/>
                      <a:pt x="135" y="60"/>
                    </a:cubicBezTo>
                    <a:cubicBezTo>
                      <a:pt x="149" y="60"/>
                      <a:pt x="160" y="49"/>
                      <a:pt x="160" y="35"/>
                    </a:cubicBezTo>
                    <a:cubicBezTo>
                      <a:pt x="160" y="30"/>
                      <a:pt x="160" y="30"/>
                      <a:pt x="160" y="30"/>
                    </a:cubicBezTo>
                    <a:cubicBezTo>
                      <a:pt x="160" y="26"/>
                      <a:pt x="160" y="26"/>
                      <a:pt x="160" y="26"/>
                    </a:cubicBezTo>
                    <a:cubicBezTo>
                      <a:pt x="160" y="12"/>
                      <a:pt x="149" y="0"/>
                      <a:pt x="135" y="0"/>
                    </a:cubicBezTo>
                    <a:cubicBezTo>
                      <a:pt x="101" y="0"/>
                      <a:pt x="101" y="0"/>
                      <a:pt x="101" y="0"/>
                    </a:cubicBezTo>
                    <a:cubicBezTo>
                      <a:pt x="30" y="0"/>
                      <a:pt x="30" y="0"/>
                      <a:pt x="30" y="0"/>
                    </a:cubicBezTo>
                    <a:cubicBezTo>
                      <a:pt x="14" y="0"/>
                      <a:pt x="0" y="14"/>
                      <a:pt x="0" y="30"/>
                    </a:cubicBezTo>
                    <a:cubicBezTo>
                      <a:pt x="0" y="30"/>
                      <a:pt x="0" y="30"/>
                      <a:pt x="0" y="30"/>
                    </a:cubicBezTo>
                    <a:cubicBezTo>
                      <a:pt x="0" y="31"/>
                      <a:pt x="0" y="31"/>
                      <a:pt x="0" y="31"/>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8" name="Freeform 76"/>
              <p:cNvSpPr>
                <a:spLocks/>
              </p:cNvSpPr>
              <p:nvPr/>
            </p:nvSpPr>
            <p:spPr bwMode="auto">
              <a:xfrm>
                <a:off x="851189" y="1766242"/>
                <a:ext cx="197191" cy="53295"/>
              </a:xfrm>
              <a:custGeom>
                <a:avLst/>
                <a:gdLst>
                  <a:gd name="T0" fmla="*/ 6 w 219"/>
                  <a:gd name="T1" fmla="*/ 30 h 60"/>
                  <a:gd name="T2" fmla="*/ 36 w 219"/>
                  <a:gd name="T3" fmla="*/ 60 h 60"/>
                  <a:gd name="T4" fmla="*/ 150 w 219"/>
                  <a:gd name="T5" fmla="*/ 60 h 60"/>
                  <a:gd name="T6" fmla="*/ 193 w 219"/>
                  <a:gd name="T7" fmla="*/ 60 h 60"/>
                  <a:gd name="T8" fmla="*/ 219 w 219"/>
                  <a:gd name="T9" fmla="*/ 34 h 60"/>
                  <a:gd name="T10" fmla="*/ 219 w 219"/>
                  <a:gd name="T11" fmla="*/ 30 h 60"/>
                  <a:gd name="T12" fmla="*/ 219 w 219"/>
                  <a:gd name="T13" fmla="*/ 25 h 60"/>
                  <a:gd name="T14" fmla="*/ 193 w 219"/>
                  <a:gd name="T15" fmla="*/ 0 h 60"/>
                  <a:gd name="T16" fmla="*/ 150 w 219"/>
                  <a:gd name="T17" fmla="*/ 0 h 60"/>
                  <a:gd name="T18" fmla="*/ 36 w 219"/>
                  <a:gd name="T19" fmla="*/ 0 h 60"/>
                  <a:gd name="T20" fmla="*/ 6 w 219"/>
                  <a:gd name="T21" fmla="*/ 29 h 60"/>
                  <a:gd name="T22" fmla="*/ 0 w 219"/>
                  <a:gd name="T23" fmla="*/ 30 h 60"/>
                  <a:gd name="T24" fmla="*/ 6 w 219"/>
                  <a:gd name="T25"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60">
                    <a:moveTo>
                      <a:pt x="6" y="30"/>
                    </a:moveTo>
                    <a:cubicBezTo>
                      <a:pt x="6" y="46"/>
                      <a:pt x="19" y="60"/>
                      <a:pt x="36" y="60"/>
                    </a:cubicBezTo>
                    <a:cubicBezTo>
                      <a:pt x="150" y="60"/>
                      <a:pt x="150" y="60"/>
                      <a:pt x="150" y="60"/>
                    </a:cubicBezTo>
                    <a:cubicBezTo>
                      <a:pt x="193" y="60"/>
                      <a:pt x="193" y="60"/>
                      <a:pt x="193" y="60"/>
                    </a:cubicBezTo>
                    <a:cubicBezTo>
                      <a:pt x="207" y="60"/>
                      <a:pt x="219" y="48"/>
                      <a:pt x="219" y="34"/>
                    </a:cubicBezTo>
                    <a:cubicBezTo>
                      <a:pt x="219" y="30"/>
                      <a:pt x="219" y="30"/>
                      <a:pt x="219" y="30"/>
                    </a:cubicBezTo>
                    <a:cubicBezTo>
                      <a:pt x="219" y="25"/>
                      <a:pt x="219" y="25"/>
                      <a:pt x="219" y="25"/>
                    </a:cubicBezTo>
                    <a:cubicBezTo>
                      <a:pt x="219" y="11"/>
                      <a:pt x="207" y="0"/>
                      <a:pt x="193" y="0"/>
                    </a:cubicBezTo>
                    <a:cubicBezTo>
                      <a:pt x="150" y="0"/>
                      <a:pt x="150" y="0"/>
                      <a:pt x="150" y="0"/>
                    </a:cubicBezTo>
                    <a:cubicBezTo>
                      <a:pt x="36" y="0"/>
                      <a:pt x="36" y="0"/>
                      <a:pt x="36" y="0"/>
                    </a:cubicBezTo>
                    <a:cubicBezTo>
                      <a:pt x="19" y="0"/>
                      <a:pt x="6" y="13"/>
                      <a:pt x="6" y="29"/>
                    </a:cubicBezTo>
                    <a:cubicBezTo>
                      <a:pt x="0" y="30"/>
                      <a:pt x="0" y="30"/>
                      <a:pt x="0" y="30"/>
                    </a:cubicBezTo>
                    <a:cubicBezTo>
                      <a:pt x="6" y="30"/>
                      <a:pt x="6" y="30"/>
                      <a:pt x="6" y="30"/>
                    </a:cubicBezTo>
                  </a:path>
                </a:pathLst>
              </a:custGeom>
              <a:solidFill>
                <a:srgbClr val="6B3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0" name="Freeform 78"/>
              <p:cNvSpPr>
                <a:spLocks noEditPoints="1"/>
              </p:cNvSpPr>
              <p:nvPr/>
            </p:nvSpPr>
            <p:spPr bwMode="auto">
              <a:xfrm>
                <a:off x="1025730" y="1715612"/>
                <a:ext cx="7994" cy="17321"/>
              </a:xfrm>
              <a:custGeom>
                <a:avLst/>
                <a:gdLst>
                  <a:gd name="T0" fmla="*/ 0 w 8"/>
                  <a:gd name="T1" fmla="*/ 0 h 20"/>
                  <a:gd name="T2" fmla="*/ 8 w 8"/>
                  <a:gd name="T3" fmla="*/ 18 h 20"/>
                  <a:gd name="T4" fmla="*/ 8 w 8"/>
                  <a:gd name="T5" fmla="*/ 20 h 20"/>
                  <a:gd name="T6" fmla="*/ 8 w 8"/>
                  <a:gd name="T7" fmla="*/ 18 h 20"/>
                  <a:gd name="T8" fmla="*/ 0 w 8"/>
                  <a:gd name="T9" fmla="*/ 0 h 20"/>
                  <a:gd name="T10" fmla="*/ 0 w 8"/>
                  <a:gd name="T11" fmla="*/ 0 h 20"/>
                  <a:gd name="T12" fmla="*/ 0 w 8"/>
                  <a:gd name="T13" fmla="*/ 0 h 20"/>
                  <a:gd name="T14" fmla="*/ 0 w 8"/>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0">
                    <a:moveTo>
                      <a:pt x="0" y="0"/>
                    </a:moveTo>
                    <a:cubicBezTo>
                      <a:pt x="5" y="5"/>
                      <a:pt x="8" y="11"/>
                      <a:pt x="8" y="18"/>
                    </a:cubicBezTo>
                    <a:cubicBezTo>
                      <a:pt x="8" y="20"/>
                      <a:pt x="8" y="20"/>
                      <a:pt x="8" y="20"/>
                    </a:cubicBezTo>
                    <a:cubicBezTo>
                      <a:pt x="8" y="18"/>
                      <a:pt x="8" y="18"/>
                      <a:pt x="8" y="18"/>
                    </a:cubicBezTo>
                    <a:cubicBezTo>
                      <a:pt x="8" y="11"/>
                      <a:pt x="5" y="5"/>
                      <a:pt x="0" y="0"/>
                    </a:cubicBezTo>
                    <a:moveTo>
                      <a:pt x="0" y="0"/>
                    </a:moveTo>
                    <a:cubicBezTo>
                      <a:pt x="0" y="0"/>
                      <a:pt x="0" y="0"/>
                      <a:pt x="0" y="0"/>
                    </a:cubicBezTo>
                    <a:cubicBezTo>
                      <a:pt x="0" y="0"/>
                      <a:pt x="0" y="0"/>
                      <a:pt x="0" y="0"/>
                    </a:cubicBezTo>
                  </a:path>
                </a:pathLst>
              </a:custGeom>
              <a:solidFill>
                <a:srgbClr val="338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1" name="Freeform 79"/>
              <p:cNvSpPr>
                <a:spLocks/>
              </p:cNvSpPr>
              <p:nvPr/>
            </p:nvSpPr>
            <p:spPr bwMode="auto">
              <a:xfrm>
                <a:off x="1008409" y="1708950"/>
                <a:ext cx="25315" cy="23983"/>
              </a:xfrm>
              <a:custGeom>
                <a:avLst/>
                <a:gdLst>
                  <a:gd name="T0" fmla="*/ 1 w 27"/>
                  <a:gd name="T1" fmla="*/ 0 h 27"/>
                  <a:gd name="T2" fmla="*/ 0 w 27"/>
                  <a:gd name="T3" fmla="*/ 0 h 27"/>
                  <a:gd name="T4" fmla="*/ 7 w 27"/>
                  <a:gd name="T5" fmla="*/ 7 h 27"/>
                  <a:gd name="T6" fmla="*/ 26 w 27"/>
                  <a:gd name="T7" fmla="*/ 26 h 27"/>
                  <a:gd name="T8" fmla="*/ 27 w 27"/>
                  <a:gd name="T9" fmla="*/ 27 h 27"/>
                  <a:gd name="T10" fmla="*/ 27 w 27"/>
                  <a:gd name="T11" fmla="*/ 25 h 27"/>
                  <a:gd name="T12" fmla="*/ 19 w 27"/>
                  <a:gd name="T13" fmla="*/ 7 h 27"/>
                  <a:gd name="T14" fmla="*/ 19 w 27"/>
                  <a:gd name="T15" fmla="*/ 7 h 27"/>
                  <a:gd name="T16" fmla="*/ 19 w 27"/>
                  <a:gd name="T17" fmla="*/ 7 h 27"/>
                  <a:gd name="T18" fmla="*/ 1 w 27"/>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 y="0"/>
                    </a:moveTo>
                    <a:cubicBezTo>
                      <a:pt x="0" y="0"/>
                      <a:pt x="0" y="0"/>
                      <a:pt x="0" y="0"/>
                    </a:cubicBezTo>
                    <a:cubicBezTo>
                      <a:pt x="7" y="7"/>
                      <a:pt x="7" y="7"/>
                      <a:pt x="7" y="7"/>
                    </a:cubicBezTo>
                    <a:cubicBezTo>
                      <a:pt x="17" y="9"/>
                      <a:pt x="24" y="17"/>
                      <a:pt x="26" y="26"/>
                    </a:cubicBezTo>
                    <a:cubicBezTo>
                      <a:pt x="27" y="27"/>
                      <a:pt x="27" y="27"/>
                      <a:pt x="27" y="27"/>
                    </a:cubicBezTo>
                    <a:cubicBezTo>
                      <a:pt x="27" y="25"/>
                      <a:pt x="27" y="25"/>
                      <a:pt x="27" y="25"/>
                    </a:cubicBezTo>
                    <a:cubicBezTo>
                      <a:pt x="27" y="18"/>
                      <a:pt x="24" y="12"/>
                      <a:pt x="19" y="7"/>
                    </a:cubicBezTo>
                    <a:cubicBezTo>
                      <a:pt x="19" y="7"/>
                      <a:pt x="19" y="7"/>
                      <a:pt x="19" y="7"/>
                    </a:cubicBezTo>
                    <a:cubicBezTo>
                      <a:pt x="19" y="7"/>
                      <a:pt x="19" y="7"/>
                      <a:pt x="19" y="7"/>
                    </a:cubicBezTo>
                    <a:cubicBezTo>
                      <a:pt x="15" y="3"/>
                      <a:pt x="8" y="0"/>
                      <a:pt x="1"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4" name="Freeform 82"/>
              <p:cNvSpPr>
                <a:spLocks/>
              </p:cNvSpPr>
              <p:nvPr/>
            </p:nvSpPr>
            <p:spPr bwMode="auto">
              <a:xfrm>
                <a:off x="819212" y="1625011"/>
                <a:ext cx="295786" cy="379726"/>
              </a:xfrm>
              <a:custGeom>
                <a:avLst/>
                <a:gdLst>
                  <a:gd name="T0" fmla="*/ 329 w 329"/>
                  <a:gd name="T1" fmla="*/ 212 h 424"/>
                  <a:gd name="T2" fmla="*/ 117 w 329"/>
                  <a:gd name="T3" fmla="*/ 424 h 424"/>
                  <a:gd name="T4" fmla="*/ 117 w 329"/>
                  <a:gd name="T5" fmla="*/ 0 h 424"/>
                  <a:gd name="T6" fmla="*/ 329 w 329"/>
                  <a:gd name="T7" fmla="*/ 212 h 424"/>
                </a:gdLst>
                <a:ahLst/>
                <a:cxnLst>
                  <a:cxn ang="0">
                    <a:pos x="T0" y="T1"/>
                  </a:cxn>
                  <a:cxn ang="0">
                    <a:pos x="T2" y="T3"/>
                  </a:cxn>
                  <a:cxn ang="0">
                    <a:pos x="T4" y="T5"/>
                  </a:cxn>
                  <a:cxn ang="0">
                    <a:pos x="T6" y="T7"/>
                  </a:cxn>
                </a:cxnLst>
                <a:rect l="0" t="0" r="r" b="b"/>
                <a:pathLst>
                  <a:path w="329" h="424">
                    <a:moveTo>
                      <a:pt x="329" y="212"/>
                    </a:moveTo>
                    <a:cubicBezTo>
                      <a:pt x="117" y="424"/>
                      <a:pt x="117" y="424"/>
                      <a:pt x="117" y="424"/>
                    </a:cubicBezTo>
                    <a:cubicBezTo>
                      <a:pt x="0" y="306"/>
                      <a:pt x="0" y="117"/>
                      <a:pt x="117" y="0"/>
                    </a:cubicBezTo>
                    <a:cubicBezTo>
                      <a:pt x="329" y="212"/>
                      <a:pt x="329" y="212"/>
                      <a:pt x="329" y="21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5" name="Freeform 83"/>
              <p:cNvSpPr>
                <a:spLocks/>
              </p:cNvSpPr>
              <p:nvPr/>
            </p:nvSpPr>
            <p:spPr bwMode="auto">
              <a:xfrm>
                <a:off x="924470" y="1625011"/>
                <a:ext cx="214512" cy="379726"/>
              </a:xfrm>
              <a:custGeom>
                <a:avLst/>
                <a:gdLst>
                  <a:gd name="T0" fmla="*/ 0 w 161"/>
                  <a:gd name="T1" fmla="*/ 0 h 285"/>
                  <a:gd name="T2" fmla="*/ 18 w 161"/>
                  <a:gd name="T3" fmla="*/ 0 h 285"/>
                  <a:gd name="T4" fmla="*/ 161 w 161"/>
                  <a:gd name="T5" fmla="*/ 142 h 285"/>
                  <a:gd name="T6" fmla="*/ 18 w 161"/>
                  <a:gd name="T7" fmla="*/ 285 h 285"/>
                  <a:gd name="T8" fmla="*/ 0 w 161"/>
                  <a:gd name="T9" fmla="*/ 285 h 285"/>
                  <a:gd name="T10" fmla="*/ 143 w 161"/>
                  <a:gd name="T11" fmla="*/ 142 h 285"/>
                  <a:gd name="T12" fmla="*/ 0 w 161"/>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161" h="285">
                    <a:moveTo>
                      <a:pt x="0" y="0"/>
                    </a:moveTo>
                    <a:lnTo>
                      <a:pt x="18" y="0"/>
                    </a:lnTo>
                    <a:lnTo>
                      <a:pt x="161" y="142"/>
                    </a:lnTo>
                    <a:lnTo>
                      <a:pt x="18" y="285"/>
                    </a:lnTo>
                    <a:lnTo>
                      <a:pt x="0" y="285"/>
                    </a:lnTo>
                    <a:lnTo>
                      <a:pt x="143" y="142"/>
                    </a:lnTo>
                    <a:lnTo>
                      <a:pt x="0" y="0"/>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8" name="Freeform 86"/>
              <p:cNvSpPr>
                <a:spLocks/>
              </p:cNvSpPr>
              <p:nvPr/>
            </p:nvSpPr>
            <p:spPr bwMode="auto">
              <a:xfrm>
                <a:off x="1190944" y="1625011"/>
                <a:ext cx="295786" cy="379726"/>
              </a:xfrm>
              <a:custGeom>
                <a:avLst/>
                <a:gdLst>
                  <a:gd name="T0" fmla="*/ 0 w 329"/>
                  <a:gd name="T1" fmla="*/ 212 h 424"/>
                  <a:gd name="T2" fmla="*/ 212 w 329"/>
                  <a:gd name="T3" fmla="*/ 0 h 424"/>
                  <a:gd name="T4" fmla="*/ 212 w 329"/>
                  <a:gd name="T5" fmla="*/ 424 h 424"/>
                  <a:gd name="T6" fmla="*/ 0 w 329"/>
                  <a:gd name="T7" fmla="*/ 212 h 424"/>
                </a:gdLst>
                <a:ahLst/>
                <a:cxnLst>
                  <a:cxn ang="0">
                    <a:pos x="T0" y="T1"/>
                  </a:cxn>
                  <a:cxn ang="0">
                    <a:pos x="T2" y="T3"/>
                  </a:cxn>
                  <a:cxn ang="0">
                    <a:pos x="T4" y="T5"/>
                  </a:cxn>
                  <a:cxn ang="0">
                    <a:pos x="T6" y="T7"/>
                  </a:cxn>
                </a:cxnLst>
                <a:rect l="0" t="0" r="r" b="b"/>
                <a:pathLst>
                  <a:path w="329" h="424">
                    <a:moveTo>
                      <a:pt x="0" y="212"/>
                    </a:moveTo>
                    <a:cubicBezTo>
                      <a:pt x="212" y="0"/>
                      <a:pt x="212" y="0"/>
                      <a:pt x="212" y="0"/>
                    </a:cubicBezTo>
                    <a:cubicBezTo>
                      <a:pt x="329" y="117"/>
                      <a:pt x="329" y="306"/>
                      <a:pt x="212" y="424"/>
                    </a:cubicBezTo>
                    <a:lnTo>
                      <a:pt x="0" y="212"/>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34" name="Group 133"/>
            <p:cNvGrpSpPr/>
            <p:nvPr/>
          </p:nvGrpSpPr>
          <p:grpSpPr>
            <a:xfrm>
              <a:off x="705988" y="1737209"/>
              <a:ext cx="457200" cy="361818"/>
              <a:chOff x="686437" y="1732798"/>
              <a:chExt cx="457200" cy="361818"/>
            </a:xfrm>
          </p:grpSpPr>
          <p:sp>
            <p:nvSpPr>
              <p:cNvPr id="610" name="Rectangle 69"/>
              <p:cNvSpPr>
                <a:spLocks noChangeArrowheads="1"/>
              </p:cNvSpPr>
              <p:nvPr/>
            </p:nvSpPr>
            <p:spPr bwMode="auto">
              <a:xfrm>
                <a:off x="686437" y="2081833"/>
                <a:ext cx="457200" cy="12783"/>
              </a:xfrm>
              <a:prstGeom prst="rect">
                <a:avLst/>
              </a:prstGeom>
              <a:solidFill>
                <a:srgbClr val="006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133" name="Group 132"/>
              <p:cNvGrpSpPr/>
              <p:nvPr/>
            </p:nvGrpSpPr>
            <p:grpSpPr>
              <a:xfrm>
                <a:off x="697680" y="1732798"/>
                <a:ext cx="434714" cy="355497"/>
                <a:chOff x="705234" y="1732798"/>
                <a:chExt cx="434714" cy="355497"/>
              </a:xfrm>
            </p:grpSpPr>
            <p:sp>
              <p:nvSpPr>
                <p:cNvPr id="131" name="Rectangle 130"/>
                <p:cNvSpPr/>
                <p:nvPr/>
              </p:nvSpPr>
              <p:spPr bwMode="auto">
                <a:xfrm>
                  <a:off x="705234" y="1732798"/>
                  <a:ext cx="89936" cy="355497"/>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607" name="Rectangle 606"/>
                <p:cNvSpPr/>
                <p:nvPr/>
              </p:nvSpPr>
              <p:spPr bwMode="auto">
                <a:xfrm>
                  <a:off x="820160" y="1938645"/>
                  <a:ext cx="89936" cy="149650"/>
                </a:xfrm>
                <a:prstGeom prst="rect">
                  <a:avLst/>
                </a:prstGeom>
                <a:solidFill>
                  <a:srgbClr val="FF8B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608" name="Rectangle 607"/>
                <p:cNvSpPr/>
                <p:nvPr/>
              </p:nvSpPr>
              <p:spPr bwMode="auto">
                <a:xfrm>
                  <a:off x="935086" y="1785840"/>
                  <a:ext cx="89936" cy="302455"/>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609" name="Rectangle 608"/>
                <p:cNvSpPr/>
                <p:nvPr/>
              </p:nvSpPr>
              <p:spPr bwMode="auto">
                <a:xfrm>
                  <a:off x="1050012" y="1868343"/>
                  <a:ext cx="89936" cy="219952"/>
                </a:xfrm>
                <a:prstGeom prst="rect">
                  <a:avLst/>
                </a:prstGeom>
                <a:solidFill>
                  <a:srgbClr val="FFB8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sp>
          <p:nvSpPr>
            <p:cNvPr id="611" name="Rectangle 69"/>
            <p:cNvSpPr>
              <a:spLocks noChangeArrowheads="1"/>
            </p:cNvSpPr>
            <p:nvPr/>
          </p:nvSpPr>
          <p:spPr bwMode="auto">
            <a:xfrm>
              <a:off x="704235" y="1554586"/>
              <a:ext cx="910797" cy="138765"/>
            </a:xfrm>
            <a:prstGeom prst="rect">
              <a:avLst/>
            </a:prstGeom>
            <a:solidFill>
              <a:srgbClr val="006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Tree>
    <p:extLst>
      <p:ext uri="{BB962C8B-B14F-4D97-AF65-F5344CB8AC3E}">
        <p14:creationId xmlns:p14="http://schemas.microsoft.com/office/powerpoint/2010/main" val="1999351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bwMode="auto">
          <a:xfrm>
            <a:off x="275481" y="1241619"/>
            <a:ext cx="6719926" cy="551753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13" name="Rectangle 112"/>
          <p:cNvSpPr/>
          <p:nvPr/>
        </p:nvSpPr>
        <p:spPr bwMode="auto">
          <a:xfrm>
            <a:off x="7123051" y="1241619"/>
            <a:ext cx="5040308" cy="551753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3" name="Title 2"/>
          <p:cNvSpPr>
            <a:spLocks noGrp="1"/>
          </p:cNvSpPr>
          <p:nvPr>
            <p:ph type="title"/>
          </p:nvPr>
        </p:nvSpPr>
        <p:spPr/>
        <p:txBody>
          <a:bodyPr/>
          <a:lstStyle/>
          <a:p>
            <a:r>
              <a:rPr lang="en-US" dirty="0"/>
              <a:t>Ingestion tools – Getting started</a:t>
            </a:r>
          </a:p>
        </p:txBody>
      </p:sp>
      <p:sp>
        <p:nvSpPr>
          <p:cNvPr id="7" name="Rectangle 6"/>
          <p:cNvSpPr/>
          <p:nvPr/>
        </p:nvSpPr>
        <p:spPr bwMode="auto">
          <a:xfrm>
            <a:off x="396713" y="2678441"/>
            <a:ext cx="1452154" cy="1410353"/>
          </a:xfrm>
          <a:prstGeom prst="rect">
            <a:avLst/>
          </a:prstGeom>
          <a:solidFill>
            <a:schemeClr val="tx2"/>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Azure Portal</a:t>
            </a:r>
          </a:p>
        </p:txBody>
      </p:sp>
      <p:sp>
        <p:nvSpPr>
          <p:cNvPr id="8" name="Rectangle 7"/>
          <p:cNvSpPr/>
          <p:nvPr/>
        </p:nvSpPr>
        <p:spPr bwMode="auto">
          <a:xfrm>
            <a:off x="2053902" y="2678441"/>
            <a:ext cx="1452154" cy="1410353"/>
          </a:xfrm>
          <a:prstGeom prst="rect">
            <a:avLst/>
          </a:prstGeom>
          <a:solidFill>
            <a:schemeClr val="tx2"/>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PowerShell</a:t>
            </a:r>
          </a:p>
        </p:txBody>
      </p:sp>
      <p:sp>
        <p:nvSpPr>
          <p:cNvPr id="9" name="Rectangle 8"/>
          <p:cNvSpPr/>
          <p:nvPr/>
        </p:nvSpPr>
        <p:spPr bwMode="auto">
          <a:xfrm>
            <a:off x="3705636" y="2678441"/>
            <a:ext cx="1445976" cy="1410353"/>
          </a:xfrm>
          <a:prstGeom prst="rect">
            <a:avLst/>
          </a:prstGeom>
          <a:solidFill>
            <a:schemeClr val="tx2"/>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ADL Tools for</a:t>
            </a:r>
            <a:b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b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Visual Studio</a:t>
            </a:r>
          </a:p>
        </p:txBody>
      </p:sp>
      <p:sp>
        <p:nvSpPr>
          <p:cNvPr id="10" name="Rectangle 9"/>
          <p:cNvSpPr/>
          <p:nvPr/>
        </p:nvSpPr>
        <p:spPr bwMode="auto">
          <a:xfrm>
            <a:off x="8913072" y="2678441"/>
            <a:ext cx="1452154" cy="1410353"/>
          </a:xfrm>
          <a:prstGeom prst="rect">
            <a:avLst/>
          </a:prstGeom>
          <a:solidFill>
            <a:schemeClr val="tx2"/>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AdlCopy</a:t>
            </a:r>
          </a:p>
        </p:txBody>
      </p:sp>
      <p:sp>
        <p:nvSpPr>
          <p:cNvPr id="19" name="Rectangle 18"/>
          <p:cNvSpPr/>
          <p:nvPr/>
        </p:nvSpPr>
        <p:spPr bwMode="auto">
          <a:xfrm>
            <a:off x="5352776" y="2678441"/>
            <a:ext cx="1452154" cy="1410353"/>
          </a:xfrm>
          <a:prstGeom prst="rect">
            <a:avLst/>
          </a:prstGeom>
          <a:solidFill>
            <a:schemeClr val="tx2"/>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CLI</a:t>
            </a:r>
          </a:p>
        </p:txBody>
      </p:sp>
      <p:sp>
        <p:nvSpPr>
          <p:cNvPr id="22" name="Rectangle 21"/>
          <p:cNvSpPr/>
          <p:nvPr/>
        </p:nvSpPr>
        <p:spPr bwMode="auto">
          <a:xfrm>
            <a:off x="10530775" y="2678441"/>
            <a:ext cx="1452154" cy="1410353"/>
          </a:xfrm>
          <a:prstGeom prst="rect">
            <a:avLst/>
          </a:prstGeom>
          <a:solidFill>
            <a:schemeClr val="tx2"/>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OSS tools</a:t>
            </a:r>
            <a:b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b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on HDI</a:t>
            </a:r>
          </a:p>
        </p:txBody>
      </p:sp>
      <p:sp>
        <p:nvSpPr>
          <p:cNvPr id="26" name="Rectangle 25"/>
          <p:cNvSpPr/>
          <p:nvPr/>
        </p:nvSpPr>
        <p:spPr bwMode="auto">
          <a:xfrm>
            <a:off x="7298224" y="2678441"/>
            <a:ext cx="1452154" cy="1410353"/>
          </a:xfrm>
          <a:prstGeom prst="rect">
            <a:avLst/>
          </a:prstGeom>
          <a:solidFill>
            <a:schemeClr val="tx2"/>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Azure Data Factory</a:t>
            </a:r>
          </a:p>
        </p:txBody>
      </p:sp>
      <p:sp>
        <p:nvSpPr>
          <p:cNvPr id="192" name="Oval 191"/>
          <p:cNvSpPr/>
          <p:nvPr/>
        </p:nvSpPr>
        <p:spPr bwMode="auto">
          <a:xfrm>
            <a:off x="404477" y="1946895"/>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93" name="Oval 192"/>
          <p:cNvSpPr/>
          <p:nvPr/>
        </p:nvSpPr>
        <p:spPr bwMode="auto">
          <a:xfrm>
            <a:off x="2061667" y="1946895"/>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94" name="Oval 193"/>
          <p:cNvSpPr/>
          <p:nvPr/>
        </p:nvSpPr>
        <p:spPr bwMode="auto">
          <a:xfrm>
            <a:off x="3710311" y="1946895"/>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95" name="Oval 194"/>
          <p:cNvSpPr/>
          <p:nvPr/>
        </p:nvSpPr>
        <p:spPr bwMode="auto">
          <a:xfrm>
            <a:off x="5360541" y="1946895"/>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206" name="Oval 205"/>
          <p:cNvSpPr/>
          <p:nvPr/>
        </p:nvSpPr>
        <p:spPr bwMode="auto">
          <a:xfrm>
            <a:off x="7305989" y="1946895"/>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207" name="Oval 206"/>
          <p:cNvSpPr/>
          <p:nvPr/>
        </p:nvSpPr>
        <p:spPr bwMode="auto">
          <a:xfrm>
            <a:off x="8920837" y="1946895"/>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208" name="Oval 207"/>
          <p:cNvSpPr/>
          <p:nvPr/>
        </p:nvSpPr>
        <p:spPr bwMode="auto">
          <a:xfrm>
            <a:off x="10538539" y="1946895"/>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5" name="TextBox 44"/>
          <p:cNvSpPr txBox="1"/>
          <p:nvPr/>
        </p:nvSpPr>
        <p:spPr>
          <a:xfrm>
            <a:off x="2114833" y="1323273"/>
            <a:ext cx="3041221" cy="489298"/>
          </a:xfrm>
          <a:prstGeom prst="rect">
            <a:avLst/>
          </a:prstGeom>
          <a:noFill/>
        </p:spPr>
        <p:txBody>
          <a:bodyPr wrap="square" lIns="93260" tIns="74608" rIns="93260" bIns="74608" rtlCol="0">
            <a:spAutoFit/>
          </a:bodyPr>
          <a:lstStyle/>
          <a:p>
            <a:pPr algn="ctr" defTabSz="932323">
              <a:lnSpc>
                <a:spcPct val="90000"/>
              </a:lnSpc>
              <a:spcBef>
                <a:spcPct val="0"/>
              </a:spcBef>
              <a:spcAft>
                <a:spcPts val="600"/>
              </a:spcAft>
              <a:defRPr/>
            </a:pPr>
            <a:r>
              <a:rPr lang="en-US" sz="2397" kern="0" spc="-3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Data on your desktop</a:t>
            </a:r>
          </a:p>
        </p:txBody>
      </p:sp>
      <p:sp>
        <p:nvSpPr>
          <p:cNvPr id="46" name="TextBox 45"/>
          <p:cNvSpPr txBox="1"/>
          <p:nvPr/>
        </p:nvSpPr>
        <p:spPr>
          <a:xfrm>
            <a:off x="7545233" y="1323273"/>
            <a:ext cx="4187833" cy="489298"/>
          </a:xfrm>
          <a:prstGeom prst="rect">
            <a:avLst/>
          </a:prstGeom>
          <a:noFill/>
        </p:spPr>
        <p:txBody>
          <a:bodyPr wrap="square" lIns="93260" tIns="74608" rIns="93260" bIns="74608" rtlCol="0">
            <a:spAutoFit/>
          </a:bodyPr>
          <a:lstStyle/>
          <a:p>
            <a:pPr algn="ctr" defTabSz="932323">
              <a:lnSpc>
                <a:spcPct val="90000"/>
              </a:lnSpc>
              <a:spcBef>
                <a:spcPct val="0"/>
              </a:spcBef>
              <a:spcAft>
                <a:spcPts val="600"/>
              </a:spcAft>
              <a:defRPr/>
            </a:pPr>
            <a:r>
              <a:rPr lang="en-US" sz="2397" kern="0" spc="-3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Data located in other stores</a:t>
            </a:r>
          </a:p>
        </p:txBody>
      </p:sp>
      <p:sp>
        <p:nvSpPr>
          <p:cNvPr id="12" name="Rectangle 11"/>
          <p:cNvSpPr/>
          <p:nvPr/>
        </p:nvSpPr>
        <p:spPr bwMode="auto">
          <a:xfrm>
            <a:off x="395359" y="4088794"/>
            <a:ext cx="1454861" cy="2497161"/>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39891" rIns="93260" bIns="74608" numCol="1" rtlCol="0" anchor="t" anchorCtr="0" compatLnSpc="1">
            <a:prstTxWarp prst="textNoShape">
              <a:avLst/>
            </a:prstTxWarp>
          </a:bodyPr>
          <a:lstStyle/>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Easy to use</a:t>
            </a:r>
          </a:p>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Good for small amount of data</a:t>
            </a:r>
          </a:p>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Analyzing data using Portal</a:t>
            </a:r>
          </a:p>
        </p:txBody>
      </p:sp>
      <p:sp>
        <p:nvSpPr>
          <p:cNvPr id="16" name="Rectangle 15"/>
          <p:cNvSpPr/>
          <p:nvPr/>
        </p:nvSpPr>
        <p:spPr bwMode="auto">
          <a:xfrm>
            <a:off x="2052549" y="4088794"/>
            <a:ext cx="1454861" cy="2497161"/>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39891" rIns="93260" bIns="74608" numCol="1" rtlCol="0" anchor="t" anchorCtr="0" compatLnSpc="1">
            <a:prstTxWarp prst="textNoShape">
              <a:avLst/>
            </a:prstTxWarp>
          </a:bodyPr>
          <a:lstStyle/>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Upload file and folders</a:t>
            </a:r>
          </a:p>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Control parallelism</a:t>
            </a:r>
          </a:p>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Control format of upload</a:t>
            </a:r>
          </a:p>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Need to use other services</a:t>
            </a:r>
          </a:p>
        </p:txBody>
      </p:sp>
      <p:sp>
        <p:nvSpPr>
          <p:cNvPr id="17" name="Rectangle 16"/>
          <p:cNvSpPr/>
          <p:nvPr/>
        </p:nvSpPr>
        <p:spPr bwMode="auto">
          <a:xfrm>
            <a:off x="3701193" y="4088794"/>
            <a:ext cx="1454861" cy="2497161"/>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39891" rIns="93260" bIns="74608" numCol="1" rtlCol="0" anchor="t" anchorCtr="0" compatLnSpc="1">
            <a:prstTxWarp prst="textNoShape">
              <a:avLst/>
            </a:prstTxWarp>
          </a:bodyPr>
          <a:lstStyle/>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Integrated experience</a:t>
            </a:r>
          </a:p>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Drag-and-drop</a:t>
            </a:r>
          </a:p>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Programmatic Analytics</a:t>
            </a:r>
          </a:p>
        </p:txBody>
      </p:sp>
      <p:sp>
        <p:nvSpPr>
          <p:cNvPr id="18" name="Rectangle 17"/>
          <p:cNvSpPr/>
          <p:nvPr/>
        </p:nvSpPr>
        <p:spPr bwMode="auto">
          <a:xfrm>
            <a:off x="8911719" y="4088794"/>
            <a:ext cx="1454861" cy="2497161"/>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39891" rIns="93260" bIns="74608" numCol="1" rtlCol="0" anchor="t" anchorCtr="0" compatLnSpc="1">
            <a:prstTxWarp prst="textNoShape">
              <a:avLst/>
            </a:prstTxWarp>
          </a:bodyPr>
          <a:lstStyle/>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Copy data easily from Azure Storage at least cost</a:t>
            </a:r>
          </a:p>
        </p:txBody>
      </p:sp>
      <p:sp>
        <p:nvSpPr>
          <p:cNvPr id="20" name="Rectangle 19"/>
          <p:cNvSpPr/>
          <p:nvPr/>
        </p:nvSpPr>
        <p:spPr bwMode="auto">
          <a:xfrm>
            <a:off x="5351423" y="4088794"/>
            <a:ext cx="1454861" cy="2497161"/>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39891" rIns="93260" bIns="74608" numCol="1" rtlCol="0" anchor="t" anchorCtr="0" compatLnSpc="1">
            <a:prstTxWarp prst="textNoShape">
              <a:avLst/>
            </a:prstTxWarp>
          </a:bodyPr>
          <a:lstStyle/>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Linux, Mac</a:t>
            </a:r>
          </a:p>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Most features of PowerShell</a:t>
            </a:r>
          </a:p>
        </p:txBody>
      </p:sp>
      <p:sp>
        <p:nvSpPr>
          <p:cNvPr id="23" name="Rectangle 22"/>
          <p:cNvSpPr/>
          <p:nvPr/>
        </p:nvSpPr>
        <p:spPr bwMode="auto">
          <a:xfrm>
            <a:off x="10529421" y="4088794"/>
            <a:ext cx="1454861" cy="2497161"/>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39891" rIns="93260" bIns="74608" numCol="1" rtlCol="0" anchor="t" anchorCtr="0" compatLnSpc="1">
            <a:prstTxWarp prst="textNoShape">
              <a:avLst/>
            </a:prstTxWarp>
          </a:bodyPr>
          <a:lstStyle/>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Distcp, Sqoop</a:t>
            </a:r>
          </a:p>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If analyzing data using HDInsight</a:t>
            </a:r>
          </a:p>
        </p:txBody>
      </p:sp>
      <p:sp>
        <p:nvSpPr>
          <p:cNvPr id="28" name="Rectangle 27"/>
          <p:cNvSpPr/>
          <p:nvPr/>
        </p:nvSpPr>
        <p:spPr bwMode="auto">
          <a:xfrm>
            <a:off x="7296871" y="4088794"/>
            <a:ext cx="1454861" cy="2497161"/>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39891" rIns="93260" bIns="74608" numCol="1" rtlCol="0" anchor="t" anchorCtr="0" compatLnSpc="1">
            <a:prstTxWarp prst="textNoShape">
              <a:avLst/>
            </a:prstTxWarp>
          </a:bodyPr>
          <a:lstStyle/>
          <a:p>
            <a:pPr defTabSz="932095" fontAlgn="base">
              <a:spcBef>
                <a:spcPct val="0"/>
              </a:spcBef>
              <a:spcAft>
                <a:spcPts val="612"/>
              </a:spcAft>
              <a:defRPr/>
            </a:pPr>
            <a:r>
              <a:rPr lang="en-US" sz="1224" kern="0" dirty="0">
                <a:gradFill>
                  <a:gsLst>
                    <a:gs pos="0">
                      <a:srgbClr val="FFFFFF"/>
                    </a:gs>
                    <a:gs pos="100000">
                      <a:srgbClr val="FFFFFF"/>
                    </a:gs>
                  </a:gsLst>
                  <a:lin ang="5400000" scaled="0"/>
                </a:gradFill>
              </a:rPr>
              <a:t>Copy Wizard for intuitive one-time copy from multiple sources </a:t>
            </a:r>
          </a:p>
        </p:txBody>
      </p:sp>
      <p:pic>
        <p:nvPicPr>
          <p:cNvPr id="209" name="Picture 2" descr="https://upload.wikimedia.org/wikipedia/commons/2/2f/PowerShell_5.0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5334" y="2270562"/>
            <a:ext cx="789290" cy="789290"/>
          </a:xfrm>
          <a:prstGeom prst="rect">
            <a:avLst/>
          </a:prstGeom>
          <a:noFill/>
          <a:extLst>
            <a:ext uri="{909E8E84-426E-40DD-AFC4-6F175D3DCCD1}">
              <a14:hiddenFill xmlns:a14="http://schemas.microsoft.com/office/drawing/2010/main">
                <a:solidFill>
                  <a:srgbClr val="FFFFFF"/>
                </a:solidFill>
              </a14:hiddenFill>
            </a:ext>
          </a:extLst>
        </p:spPr>
      </p:pic>
      <p:sp>
        <p:nvSpPr>
          <p:cNvPr id="210" name="Freeform 13"/>
          <p:cNvSpPr>
            <a:spLocks noChangeAspect="1" noEditPoints="1"/>
          </p:cNvSpPr>
          <p:nvPr/>
        </p:nvSpPr>
        <p:spPr bwMode="black">
          <a:xfrm>
            <a:off x="4091269" y="2327433"/>
            <a:ext cx="674710" cy="67554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rgbClr val="68217A"/>
          </a:solidFill>
          <a:ln>
            <a:no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FFFFFF"/>
              </a:solidFill>
              <a:latin typeface="Segoe UI"/>
            </a:endParaRPr>
          </a:p>
        </p:txBody>
      </p:sp>
      <p:pic>
        <p:nvPicPr>
          <p:cNvPr id="214" name="Picture 18" descr="https://upload.wikimedia.org/wikipedia/en/e/ef/Command_prompt_icon_%28windows%2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5109" y="2311464"/>
            <a:ext cx="707489" cy="707487"/>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p:cNvGrpSpPr/>
          <p:nvPr/>
        </p:nvGrpSpPr>
        <p:grpSpPr>
          <a:xfrm>
            <a:off x="7702197" y="2344153"/>
            <a:ext cx="644208" cy="642109"/>
            <a:chOff x="3029010" y="3853608"/>
            <a:chExt cx="2248798" cy="2241477"/>
          </a:xfrm>
        </p:grpSpPr>
        <p:sp>
          <p:nvSpPr>
            <p:cNvPr id="101" name="Freeform 184"/>
            <p:cNvSpPr/>
            <p:nvPr/>
          </p:nvSpPr>
          <p:spPr bwMode="auto">
            <a:xfrm>
              <a:off x="3029010" y="3853609"/>
              <a:ext cx="2248798" cy="224147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tx1"/>
                </a:solidFill>
                <a:latin typeface="+mj-lt"/>
                <a:ea typeface="Segoe UI" pitchFamily="34" charset="0"/>
                <a:cs typeface="Segoe UI" pitchFamily="34" charset="0"/>
              </a:endParaRPr>
            </a:p>
          </p:txBody>
        </p:sp>
        <p:sp>
          <p:nvSpPr>
            <p:cNvPr id="102" name="Rectangle 101"/>
            <p:cNvSpPr/>
            <p:nvPr/>
          </p:nvSpPr>
          <p:spPr bwMode="auto">
            <a:xfrm>
              <a:off x="3029010" y="4057650"/>
              <a:ext cx="498279" cy="2037434"/>
            </a:xfrm>
            <a:prstGeom prst="rect">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03" name="Oval 102"/>
            <p:cNvSpPr/>
            <p:nvPr/>
          </p:nvSpPr>
          <p:spPr bwMode="auto">
            <a:xfrm>
              <a:off x="3029010" y="3853608"/>
              <a:ext cx="1001426" cy="40508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04" name="Oval 103"/>
            <p:cNvSpPr/>
            <p:nvPr/>
          </p:nvSpPr>
          <p:spPr bwMode="auto">
            <a:xfrm>
              <a:off x="3130747" y="3939810"/>
              <a:ext cx="797952" cy="232681"/>
            </a:xfrm>
            <a:prstGeom prst="ellipse">
              <a:avLst/>
            </a:prstGeom>
            <a:solidFill>
              <a:srgbClr val="B8D43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05" name="Freeform: Shape 104"/>
            <p:cNvSpPr/>
            <p:nvPr/>
          </p:nvSpPr>
          <p:spPr bwMode="auto">
            <a:xfrm>
              <a:off x="3222043" y="4080199"/>
              <a:ext cx="615360" cy="90262"/>
            </a:xfrm>
            <a:custGeom>
              <a:avLst/>
              <a:gdLst>
                <a:gd name="connsiteX0" fmla="*/ 307680 w 615360"/>
                <a:gd name="connsiteY0" fmla="*/ 0 h 90262"/>
                <a:gd name="connsiteX1" fmla="*/ 589799 w 615360"/>
                <a:gd name="connsiteY1" fmla="*/ 34076 h 90262"/>
                <a:gd name="connsiteX2" fmla="*/ 615360 w 615360"/>
                <a:gd name="connsiteY2" fmla="*/ 45131 h 90262"/>
                <a:gd name="connsiteX3" fmla="*/ 589799 w 615360"/>
                <a:gd name="connsiteY3" fmla="*/ 56186 h 90262"/>
                <a:gd name="connsiteX4" fmla="*/ 307680 w 615360"/>
                <a:gd name="connsiteY4" fmla="*/ 90262 h 90262"/>
                <a:gd name="connsiteX5" fmla="*/ 25562 w 615360"/>
                <a:gd name="connsiteY5" fmla="*/ 56186 h 90262"/>
                <a:gd name="connsiteX6" fmla="*/ 0 w 615360"/>
                <a:gd name="connsiteY6" fmla="*/ 45131 h 90262"/>
                <a:gd name="connsiteX7" fmla="*/ 25562 w 615360"/>
                <a:gd name="connsiteY7" fmla="*/ 34076 h 90262"/>
                <a:gd name="connsiteX8" fmla="*/ 307680 w 615360"/>
                <a:gd name="connsiteY8" fmla="*/ 0 h 9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360" h="90262">
                  <a:moveTo>
                    <a:pt x="307680" y="0"/>
                  </a:moveTo>
                  <a:cubicBezTo>
                    <a:pt x="417854" y="0"/>
                    <a:pt x="517598" y="13022"/>
                    <a:pt x="589799" y="34076"/>
                  </a:cubicBezTo>
                  <a:lnTo>
                    <a:pt x="615360" y="45131"/>
                  </a:lnTo>
                  <a:lnTo>
                    <a:pt x="589799" y="56186"/>
                  </a:lnTo>
                  <a:cubicBezTo>
                    <a:pt x="517598" y="77240"/>
                    <a:pt x="417854" y="90262"/>
                    <a:pt x="307680" y="90262"/>
                  </a:cubicBezTo>
                  <a:cubicBezTo>
                    <a:pt x="197506" y="90262"/>
                    <a:pt x="97762" y="77240"/>
                    <a:pt x="25562" y="56186"/>
                  </a:cubicBezTo>
                  <a:lnTo>
                    <a:pt x="0" y="45131"/>
                  </a:lnTo>
                  <a:lnTo>
                    <a:pt x="25562" y="34076"/>
                  </a:lnTo>
                  <a:cubicBezTo>
                    <a:pt x="97762" y="13022"/>
                    <a:pt x="197506" y="0"/>
                    <a:pt x="307680" y="0"/>
                  </a:cubicBezTo>
                  <a:close/>
                </a:path>
              </a:pathLst>
            </a:cu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pic>
        <p:nvPicPr>
          <p:cNvPr id="44" name="Graphic 17"/>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0899715" y="2292533"/>
            <a:ext cx="714274" cy="714274"/>
          </a:xfrm>
          <a:prstGeom prst="rect">
            <a:avLst/>
          </a:prstGeom>
        </p:spPr>
      </p:pic>
      <p:sp>
        <p:nvSpPr>
          <p:cNvPr id="87" name="Freeform 5"/>
          <p:cNvSpPr>
            <a:spLocks noEditPoints="1"/>
          </p:cNvSpPr>
          <p:nvPr/>
        </p:nvSpPr>
        <p:spPr bwMode="auto">
          <a:xfrm>
            <a:off x="9285662" y="2390542"/>
            <a:ext cx="706973" cy="556383"/>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59B4D9"/>
          </a:solidFill>
          <a:ln w="0">
            <a:noFill/>
            <a:prstDash val="solid"/>
            <a:round/>
            <a:headEnd/>
            <a:tailEnd/>
          </a:ln>
        </p:spPr>
        <p:txBody>
          <a:bodyPr vert="horz" wrap="square" lIns="76189" tIns="38095" rIns="76189" bIns="38095" numCol="1" anchor="t" anchorCtr="0" compatLnSpc="1">
            <a:prstTxWarp prst="textNoShape">
              <a:avLst/>
            </a:prstTxWarp>
          </a:bodyPr>
          <a:lstStyle/>
          <a:p>
            <a:pPr defTabSz="914187" fontAlgn="base">
              <a:spcBef>
                <a:spcPct val="0"/>
              </a:spcBef>
              <a:spcAft>
                <a:spcPct val="0"/>
              </a:spcAft>
              <a:defRPr/>
            </a:pPr>
            <a:endParaRPr lang="en-US" sz="2400" kern="0">
              <a:solidFill>
                <a:prstClr val="white"/>
              </a:solidFill>
            </a:endParaRPr>
          </a:p>
        </p:txBody>
      </p:sp>
      <p:pic>
        <p:nvPicPr>
          <p:cNvPr id="1026" name="Picture 2" descr="https://azure.microsoft.com/svghandler/dns/?width=600&amp;height=315"/>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8141" r="8141"/>
          <a:stretch/>
        </p:blipFill>
        <p:spPr bwMode="auto">
          <a:xfrm>
            <a:off x="684797" y="2390542"/>
            <a:ext cx="875986" cy="54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529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75481" y="1037733"/>
            <a:ext cx="7599392" cy="433187"/>
          </a:xfrm>
          <a:prstGeom prst="rect">
            <a:avLst/>
          </a:prstGeom>
        </p:spPr>
        <p:txBody>
          <a:bodyPr wrap="square">
            <a:spAutoFit/>
          </a:bodyPr>
          <a:lstStyle/>
          <a:p>
            <a:pPr defTabSz="913535">
              <a:lnSpc>
                <a:spcPct val="90000"/>
              </a:lnSpc>
              <a:spcBef>
                <a:spcPts val="1197"/>
              </a:spcBef>
              <a:defRPr/>
            </a:pPr>
            <a:r>
              <a:rPr lang="en-US" sz="2400" kern="0" dirty="0">
                <a:solidFill>
                  <a:schemeClr val="accent1"/>
                </a:solidFill>
                <a:latin typeface="Segoe UI Semilight" panose="020B0402040204020203" pitchFamily="34" charset="0"/>
                <a:ea typeface="Segoe UI" pitchFamily="34" charset="0"/>
                <a:cs typeface="Segoe UI Semilight" panose="020B0402040204020203" pitchFamily="34" charset="0"/>
              </a:rPr>
              <a:t> Compose, orchestrate &amp; monitor data services at scale</a:t>
            </a:r>
          </a:p>
        </p:txBody>
      </p:sp>
      <p:sp>
        <p:nvSpPr>
          <p:cNvPr id="2" name="Text Placeholder 1"/>
          <p:cNvSpPr>
            <a:spLocks noGrp="1"/>
          </p:cNvSpPr>
          <p:nvPr>
            <p:ph type="body" sz="quarter" idx="10"/>
          </p:nvPr>
        </p:nvSpPr>
        <p:spPr>
          <a:xfrm>
            <a:off x="275481" y="1728889"/>
            <a:ext cx="7454316" cy="2423270"/>
          </a:xfrm>
        </p:spPr>
        <p:txBody>
          <a:bodyPr/>
          <a:lstStyle/>
          <a:p>
            <a:pPr>
              <a:lnSpc>
                <a:spcPct val="100000"/>
              </a:lnSpc>
              <a:buClr>
                <a:schemeClr val="accent2"/>
              </a:buClr>
            </a:pPr>
            <a:r>
              <a:rPr lang="en-US" sz="2448" dirty="0"/>
              <a:t>Fully managed service</a:t>
            </a:r>
          </a:p>
          <a:p>
            <a:pPr>
              <a:lnSpc>
                <a:spcPct val="100000"/>
              </a:lnSpc>
              <a:buClr>
                <a:schemeClr val="accent2"/>
              </a:buClr>
            </a:pPr>
            <a:r>
              <a:rPr lang="en-US" sz="2448" dirty="0"/>
              <a:t>Any data on-premises or in the cloud</a:t>
            </a:r>
          </a:p>
          <a:p>
            <a:pPr>
              <a:lnSpc>
                <a:spcPct val="100000"/>
              </a:lnSpc>
              <a:buClr>
                <a:schemeClr val="accent2"/>
              </a:buClr>
            </a:pPr>
            <a:r>
              <a:rPr lang="en-US" sz="2448" dirty="0"/>
              <a:t>Single pane of glass management</a:t>
            </a:r>
          </a:p>
          <a:p>
            <a:pPr>
              <a:lnSpc>
                <a:spcPct val="100000"/>
              </a:lnSpc>
              <a:buClr>
                <a:schemeClr val="accent2"/>
              </a:buClr>
            </a:pPr>
            <a:r>
              <a:rPr lang="en-US" sz="2448" dirty="0"/>
              <a:t>Global service infrastructure</a:t>
            </a:r>
          </a:p>
          <a:p>
            <a:pPr>
              <a:lnSpc>
                <a:spcPct val="100000"/>
              </a:lnSpc>
              <a:buClr>
                <a:schemeClr val="accent2"/>
              </a:buClr>
            </a:pPr>
            <a:r>
              <a:rPr lang="en-US" sz="2448" dirty="0"/>
              <a:t>Cost Effective</a:t>
            </a:r>
          </a:p>
        </p:txBody>
      </p:sp>
      <p:sp>
        <p:nvSpPr>
          <p:cNvPr id="5" name="Title 4"/>
          <p:cNvSpPr>
            <a:spLocks noGrp="1"/>
          </p:cNvSpPr>
          <p:nvPr>
            <p:ph type="title"/>
          </p:nvPr>
        </p:nvSpPr>
        <p:spPr/>
        <p:txBody>
          <a:bodyPr/>
          <a:lstStyle/>
          <a:p>
            <a:r>
              <a:rPr lang="en-US" dirty="0"/>
              <a:t>Azure Data Factory</a:t>
            </a:r>
          </a:p>
        </p:txBody>
      </p:sp>
      <p:grpSp>
        <p:nvGrpSpPr>
          <p:cNvPr id="7" name="Group 6"/>
          <p:cNvGrpSpPr/>
          <p:nvPr/>
        </p:nvGrpSpPr>
        <p:grpSpPr>
          <a:xfrm>
            <a:off x="275480" y="4536512"/>
            <a:ext cx="7530030" cy="2319843"/>
            <a:chOff x="5684044" y="4768163"/>
            <a:chExt cx="6343712" cy="1954363"/>
          </a:xfrm>
        </p:grpSpPr>
        <p:grpSp>
          <p:nvGrpSpPr>
            <p:cNvPr id="402" name="Group 401"/>
            <p:cNvGrpSpPr/>
            <p:nvPr/>
          </p:nvGrpSpPr>
          <p:grpSpPr>
            <a:xfrm>
              <a:off x="5920438" y="6259336"/>
              <a:ext cx="43563" cy="457200"/>
              <a:chOff x="3051992" y="5721016"/>
              <a:chExt cx="43563" cy="612981"/>
            </a:xfrm>
          </p:grpSpPr>
          <p:sp>
            <p:nvSpPr>
              <p:cNvPr id="378" name="Rectangle 70"/>
              <p:cNvSpPr>
                <a:spLocks noChangeArrowheads="1"/>
              </p:cNvSpPr>
              <p:nvPr/>
            </p:nvSpPr>
            <p:spPr bwMode="auto">
              <a:xfrm>
                <a:off x="3051992" y="5721016"/>
                <a:ext cx="43562" cy="61298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9" name="Rectangle 71"/>
              <p:cNvSpPr>
                <a:spLocks noChangeArrowheads="1"/>
              </p:cNvSpPr>
              <p:nvPr/>
            </p:nvSpPr>
            <p:spPr bwMode="auto">
              <a:xfrm>
                <a:off x="3073773" y="5721016"/>
                <a:ext cx="21782" cy="612981"/>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400" name="Group 399"/>
            <p:cNvGrpSpPr/>
            <p:nvPr/>
          </p:nvGrpSpPr>
          <p:grpSpPr>
            <a:xfrm rot="20700000">
              <a:off x="5684044" y="6078791"/>
              <a:ext cx="1441230" cy="192917"/>
              <a:chOff x="1893715" y="5528099"/>
              <a:chExt cx="1413429" cy="192917"/>
            </a:xfrm>
          </p:grpSpPr>
          <p:sp>
            <p:nvSpPr>
              <p:cNvPr id="366" name="Freeform 45"/>
              <p:cNvSpPr>
                <a:spLocks/>
              </p:cNvSpPr>
              <p:nvPr/>
            </p:nvSpPr>
            <p:spPr bwMode="auto">
              <a:xfrm>
                <a:off x="1893715" y="5528099"/>
                <a:ext cx="1388536" cy="161802"/>
              </a:xfrm>
              <a:custGeom>
                <a:avLst/>
                <a:gdLst>
                  <a:gd name="T0" fmla="*/ 28 w 445"/>
                  <a:gd name="T1" fmla="*/ 56 h 56"/>
                  <a:gd name="T2" fmla="*/ 417 w 445"/>
                  <a:gd name="T3" fmla="*/ 56 h 56"/>
                  <a:gd name="T4" fmla="*/ 445 w 445"/>
                  <a:gd name="T5" fmla="*/ 28 h 56"/>
                  <a:gd name="T6" fmla="*/ 417 w 445"/>
                  <a:gd name="T7" fmla="*/ 0 h 56"/>
                  <a:gd name="T8" fmla="*/ 28 w 445"/>
                  <a:gd name="T9" fmla="*/ 0 h 56"/>
                  <a:gd name="T10" fmla="*/ 0 w 445"/>
                  <a:gd name="T11" fmla="*/ 28 h 56"/>
                  <a:gd name="T12" fmla="*/ 28 w 44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445" h="56">
                    <a:moveTo>
                      <a:pt x="28" y="56"/>
                    </a:moveTo>
                    <a:cubicBezTo>
                      <a:pt x="417" y="56"/>
                      <a:pt x="417" y="56"/>
                      <a:pt x="417" y="56"/>
                    </a:cubicBezTo>
                    <a:cubicBezTo>
                      <a:pt x="432" y="56"/>
                      <a:pt x="445" y="44"/>
                      <a:pt x="445" y="28"/>
                    </a:cubicBezTo>
                    <a:cubicBezTo>
                      <a:pt x="445" y="13"/>
                      <a:pt x="432" y="0"/>
                      <a:pt x="417" y="0"/>
                    </a:cubicBezTo>
                    <a:cubicBezTo>
                      <a:pt x="28" y="0"/>
                      <a:pt x="28" y="0"/>
                      <a:pt x="28" y="0"/>
                    </a:cubicBezTo>
                    <a:cubicBezTo>
                      <a:pt x="12" y="0"/>
                      <a:pt x="0" y="13"/>
                      <a:pt x="0" y="28"/>
                    </a:cubicBezTo>
                    <a:cubicBezTo>
                      <a:pt x="0" y="44"/>
                      <a:pt x="12" y="56"/>
                      <a:pt x="28" y="56"/>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7" name="Freeform 46"/>
              <p:cNvSpPr>
                <a:spLocks/>
              </p:cNvSpPr>
              <p:nvPr/>
            </p:nvSpPr>
            <p:spPr bwMode="auto">
              <a:xfrm>
                <a:off x="1918608" y="5559214"/>
                <a:ext cx="1388536" cy="161802"/>
              </a:xfrm>
              <a:custGeom>
                <a:avLst/>
                <a:gdLst>
                  <a:gd name="T0" fmla="*/ 28 w 445"/>
                  <a:gd name="T1" fmla="*/ 56 h 56"/>
                  <a:gd name="T2" fmla="*/ 417 w 445"/>
                  <a:gd name="T3" fmla="*/ 56 h 56"/>
                  <a:gd name="T4" fmla="*/ 445 w 445"/>
                  <a:gd name="T5" fmla="*/ 28 h 56"/>
                  <a:gd name="T6" fmla="*/ 417 w 445"/>
                  <a:gd name="T7" fmla="*/ 0 h 56"/>
                  <a:gd name="T8" fmla="*/ 28 w 445"/>
                  <a:gd name="T9" fmla="*/ 0 h 56"/>
                  <a:gd name="T10" fmla="*/ 0 w 445"/>
                  <a:gd name="T11" fmla="*/ 28 h 56"/>
                  <a:gd name="T12" fmla="*/ 28 w 44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445" h="56">
                    <a:moveTo>
                      <a:pt x="28" y="56"/>
                    </a:moveTo>
                    <a:cubicBezTo>
                      <a:pt x="417" y="56"/>
                      <a:pt x="417" y="56"/>
                      <a:pt x="417" y="56"/>
                    </a:cubicBezTo>
                    <a:cubicBezTo>
                      <a:pt x="432" y="56"/>
                      <a:pt x="445" y="43"/>
                      <a:pt x="445" y="28"/>
                    </a:cubicBezTo>
                    <a:cubicBezTo>
                      <a:pt x="445" y="13"/>
                      <a:pt x="432" y="0"/>
                      <a:pt x="417" y="0"/>
                    </a:cubicBezTo>
                    <a:cubicBezTo>
                      <a:pt x="28" y="0"/>
                      <a:pt x="28" y="0"/>
                      <a:pt x="28" y="0"/>
                    </a:cubicBezTo>
                    <a:cubicBezTo>
                      <a:pt x="12" y="0"/>
                      <a:pt x="0" y="13"/>
                      <a:pt x="0" y="28"/>
                    </a:cubicBezTo>
                    <a:cubicBezTo>
                      <a:pt x="0" y="43"/>
                      <a:pt x="12" y="56"/>
                      <a:pt x="28" y="5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9" name="Oval 59"/>
              <p:cNvSpPr>
                <a:spLocks noChangeArrowheads="1"/>
              </p:cNvSpPr>
              <p:nvPr/>
            </p:nvSpPr>
            <p:spPr bwMode="auto">
              <a:xfrm>
                <a:off x="3142229"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0" name="Oval 60"/>
              <p:cNvSpPr>
                <a:spLocks noChangeArrowheads="1"/>
              </p:cNvSpPr>
              <p:nvPr/>
            </p:nvSpPr>
            <p:spPr bwMode="auto">
              <a:xfrm>
                <a:off x="3036435" y="5609000"/>
                <a:ext cx="68454"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1" name="Oval 61"/>
              <p:cNvSpPr>
                <a:spLocks noChangeArrowheads="1"/>
              </p:cNvSpPr>
              <p:nvPr/>
            </p:nvSpPr>
            <p:spPr bwMode="auto">
              <a:xfrm>
                <a:off x="2936865"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2" name="Oval 62"/>
              <p:cNvSpPr>
                <a:spLocks noChangeArrowheads="1"/>
              </p:cNvSpPr>
              <p:nvPr/>
            </p:nvSpPr>
            <p:spPr bwMode="auto">
              <a:xfrm>
                <a:off x="2834182" y="5609000"/>
                <a:ext cx="65344"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3" name="Oval 63"/>
              <p:cNvSpPr>
                <a:spLocks noChangeArrowheads="1"/>
              </p:cNvSpPr>
              <p:nvPr/>
            </p:nvSpPr>
            <p:spPr bwMode="auto">
              <a:xfrm>
                <a:off x="2728387" y="5609000"/>
                <a:ext cx="68454"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4" name="Oval 64"/>
              <p:cNvSpPr>
                <a:spLocks noChangeArrowheads="1"/>
              </p:cNvSpPr>
              <p:nvPr/>
            </p:nvSpPr>
            <p:spPr bwMode="auto">
              <a:xfrm>
                <a:off x="2628817"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5" name="Oval 65"/>
              <p:cNvSpPr>
                <a:spLocks noChangeArrowheads="1"/>
              </p:cNvSpPr>
              <p:nvPr/>
            </p:nvSpPr>
            <p:spPr bwMode="auto">
              <a:xfrm>
                <a:off x="2526136" y="5609000"/>
                <a:ext cx="65344"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6" name="Oval 66"/>
              <p:cNvSpPr>
                <a:spLocks noChangeArrowheads="1"/>
              </p:cNvSpPr>
              <p:nvPr/>
            </p:nvSpPr>
            <p:spPr bwMode="auto">
              <a:xfrm>
                <a:off x="2426565"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7" name="Oval 67"/>
              <p:cNvSpPr>
                <a:spLocks noChangeArrowheads="1"/>
              </p:cNvSpPr>
              <p:nvPr/>
            </p:nvSpPr>
            <p:spPr bwMode="auto">
              <a:xfrm>
                <a:off x="2320772"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1" name="Oval 66"/>
              <p:cNvSpPr>
                <a:spLocks noChangeArrowheads="1"/>
              </p:cNvSpPr>
              <p:nvPr/>
            </p:nvSpPr>
            <p:spPr bwMode="auto">
              <a:xfrm>
                <a:off x="2204853"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2" name="Oval 67"/>
              <p:cNvSpPr>
                <a:spLocks noChangeArrowheads="1"/>
              </p:cNvSpPr>
              <p:nvPr/>
            </p:nvSpPr>
            <p:spPr bwMode="auto">
              <a:xfrm>
                <a:off x="2099060"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99" name="Oval 67"/>
              <p:cNvSpPr>
                <a:spLocks noChangeArrowheads="1"/>
              </p:cNvSpPr>
              <p:nvPr/>
            </p:nvSpPr>
            <p:spPr bwMode="auto">
              <a:xfrm>
                <a:off x="1993198" y="5609000"/>
                <a:ext cx="62231" cy="65344"/>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416" name="Group 415"/>
            <p:cNvGrpSpPr/>
            <p:nvPr/>
          </p:nvGrpSpPr>
          <p:grpSpPr>
            <a:xfrm>
              <a:off x="5855901" y="5416083"/>
              <a:ext cx="223641" cy="290782"/>
              <a:chOff x="6018431" y="4604879"/>
              <a:chExt cx="285201" cy="370823"/>
            </a:xfrm>
            <a:solidFill>
              <a:schemeClr val="accent4"/>
            </a:solidFill>
          </p:grpSpPr>
          <p:sp>
            <p:nvSpPr>
              <p:cNvPr id="70" name="Freeform 5"/>
              <p:cNvSpPr>
                <a:spLocks/>
              </p:cNvSpPr>
              <p:nvPr/>
            </p:nvSpPr>
            <p:spPr bwMode="auto">
              <a:xfrm>
                <a:off x="6018431" y="4867853"/>
                <a:ext cx="40968" cy="104894"/>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3"/>
                      <a:pt x="16" y="25"/>
                      <a:pt x="12" y="27"/>
                    </a:cubicBezTo>
                    <a:cubicBezTo>
                      <a:pt x="9" y="29"/>
                      <a:pt x="5" y="30"/>
                      <a:pt x="0" y="31"/>
                    </a:cubicBezTo>
                    <a:cubicBezTo>
                      <a:pt x="0" y="16"/>
                      <a:pt x="0" y="16"/>
                      <a:pt x="0" y="16"/>
                    </a:cubicBezTo>
                    <a:cubicBezTo>
                      <a:pt x="3" y="15"/>
                      <a:pt x="6" y="14"/>
                      <a:pt x="8" y="13"/>
                    </a:cubicBezTo>
                    <a:cubicBezTo>
                      <a:pt x="11" y="12"/>
                      <a:pt x="14" y="11"/>
                      <a:pt x="16" y="10"/>
                    </a:cubicBezTo>
                    <a:cubicBezTo>
                      <a:pt x="19" y="8"/>
                      <a:pt x="22" y="7"/>
                      <a:pt x="24" y="5"/>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71" name="Freeform 6"/>
              <p:cNvSpPr>
                <a:spLocks/>
              </p:cNvSpPr>
              <p:nvPr/>
            </p:nvSpPr>
            <p:spPr bwMode="auto">
              <a:xfrm>
                <a:off x="6018431" y="4737843"/>
                <a:ext cx="40968" cy="106372"/>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5" y="31"/>
                      <a:pt x="0" y="32"/>
                    </a:cubicBezTo>
                    <a:cubicBezTo>
                      <a:pt x="0" y="17"/>
                      <a:pt x="0" y="17"/>
                      <a:pt x="0" y="17"/>
                    </a:cubicBezTo>
                    <a:cubicBezTo>
                      <a:pt x="3" y="16"/>
                      <a:pt x="6" y="15"/>
                      <a:pt x="8" y="14"/>
                    </a:cubicBezTo>
                    <a:cubicBezTo>
                      <a:pt x="11" y="13"/>
                      <a:pt x="14" y="12"/>
                      <a:pt x="16" y="10"/>
                    </a:cubicBezTo>
                    <a:cubicBezTo>
                      <a:pt x="19" y="9"/>
                      <a:pt x="22" y="8"/>
                      <a:pt x="24"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72" name="Freeform 7"/>
              <p:cNvSpPr>
                <a:spLocks/>
              </p:cNvSpPr>
              <p:nvPr/>
            </p:nvSpPr>
            <p:spPr bwMode="auto">
              <a:xfrm>
                <a:off x="6018431" y="4607833"/>
                <a:ext cx="40968" cy="104894"/>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5" y="31"/>
                      <a:pt x="0" y="32"/>
                    </a:cubicBezTo>
                    <a:cubicBezTo>
                      <a:pt x="0" y="17"/>
                      <a:pt x="0" y="17"/>
                      <a:pt x="0" y="17"/>
                    </a:cubicBezTo>
                    <a:cubicBezTo>
                      <a:pt x="3" y="16"/>
                      <a:pt x="6" y="15"/>
                      <a:pt x="8" y="14"/>
                    </a:cubicBezTo>
                    <a:cubicBezTo>
                      <a:pt x="11" y="13"/>
                      <a:pt x="14" y="12"/>
                      <a:pt x="16" y="10"/>
                    </a:cubicBezTo>
                    <a:cubicBezTo>
                      <a:pt x="19" y="9"/>
                      <a:pt x="22" y="8"/>
                      <a:pt x="24"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rgbClr val="92D050"/>
                  </a:solidFill>
                  <a:latin typeface="Segoe UI"/>
                  <a:ea typeface="MS PGothic" charset="0"/>
                </a:endParaRPr>
              </a:p>
            </p:txBody>
          </p:sp>
          <p:sp>
            <p:nvSpPr>
              <p:cNvPr id="73" name="Freeform 8"/>
              <p:cNvSpPr>
                <a:spLocks/>
              </p:cNvSpPr>
              <p:nvPr/>
            </p:nvSpPr>
            <p:spPr bwMode="auto">
              <a:xfrm>
                <a:off x="6094065" y="4607833"/>
                <a:ext cx="40968" cy="104894"/>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2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2" y="16"/>
                      <a:pt x="5" y="15"/>
                      <a:pt x="8" y="14"/>
                    </a:cubicBezTo>
                    <a:cubicBezTo>
                      <a:pt x="11" y="13"/>
                      <a:pt x="13" y="12"/>
                      <a:pt x="16" y="10"/>
                    </a:cubicBezTo>
                    <a:cubicBezTo>
                      <a:pt x="19" y="9"/>
                      <a:pt x="21" y="8"/>
                      <a:pt x="24" y="6"/>
                    </a:cubicBezTo>
                    <a:cubicBezTo>
                      <a:pt x="27" y="4"/>
                      <a:pt x="30" y="2"/>
                      <a:pt x="32"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74" name="Freeform 9"/>
              <p:cNvSpPr>
                <a:spLocks noEditPoints="1"/>
              </p:cNvSpPr>
              <p:nvPr/>
            </p:nvSpPr>
            <p:spPr bwMode="auto">
              <a:xfrm>
                <a:off x="6076732" y="4866376"/>
                <a:ext cx="75634" cy="109326"/>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1 h 115"/>
                  <a:gd name="T14" fmla="*/ 37 w 76"/>
                  <a:gd name="T15" fmla="*/ 115 h 115"/>
                  <a:gd name="T16" fmla="*/ 39 w 76"/>
                  <a:gd name="T17" fmla="*/ 15 h 115"/>
                  <a:gd name="T18" fmla="*/ 18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3" y="26"/>
                      <a:pt x="10" y="15"/>
                    </a:cubicBezTo>
                    <a:cubicBezTo>
                      <a:pt x="17" y="5"/>
                      <a:pt x="27" y="0"/>
                      <a:pt x="40" y="0"/>
                    </a:cubicBezTo>
                    <a:cubicBezTo>
                      <a:pt x="64" y="0"/>
                      <a:pt x="76" y="19"/>
                      <a:pt x="76" y="57"/>
                    </a:cubicBezTo>
                    <a:cubicBezTo>
                      <a:pt x="76" y="76"/>
                      <a:pt x="73" y="91"/>
                      <a:pt x="66" y="101"/>
                    </a:cubicBezTo>
                    <a:cubicBezTo>
                      <a:pt x="59" y="110"/>
                      <a:pt x="49" y="115"/>
                      <a:pt x="37" y="115"/>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75" name="Freeform 10"/>
              <p:cNvSpPr>
                <a:spLocks noEditPoints="1"/>
              </p:cNvSpPr>
              <p:nvPr/>
            </p:nvSpPr>
            <p:spPr bwMode="auto">
              <a:xfrm>
                <a:off x="6078308" y="4736366"/>
                <a:ext cx="75634" cy="109326"/>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40"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7"/>
                      <a:pt x="58" y="58"/>
                    </a:cubicBezTo>
                    <a:cubicBezTo>
                      <a:pt x="58" y="29"/>
                      <a:pt x="52" y="14"/>
                      <a:pt x="3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76" name="Freeform 11"/>
              <p:cNvSpPr>
                <a:spLocks/>
              </p:cNvSpPr>
              <p:nvPr/>
            </p:nvSpPr>
            <p:spPr bwMode="auto">
              <a:xfrm>
                <a:off x="6168122" y="4867853"/>
                <a:ext cx="40968" cy="104894"/>
              </a:xfrm>
              <a:custGeom>
                <a:avLst/>
                <a:gdLst>
                  <a:gd name="T0" fmla="*/ 40 w 40"/>
                  <a:gd name="T1" fmla="*/ 0 h 111"/>
                  <a:gd name="T2" fmla="*/ 40 w 40"/>
                  <a:gd name="T3" fmla="*/ 111 h 111"/>
                  <a:gd name="T4" fmla="*/ 22 w 40"/>
                  <a:gd name="T5" fmla="*/ 111 h 111"/>
                  <a:gd name="T6" fmla="*/ 22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2" y="111"/>
                      <a:pt x="22" y="111"/>
                      <a:pt x="22" y="111"/>
                    </a:cubicBezTo>
                    <a:cubicBezTo>
                      <a:pt x="22" y="21"/>
                      <a:pt x="22" y="21"/>
                      <a:pt x="22" y="21"/>
                    </a:cubicBezTo>
                    <a:cubicBezTo>
                      <a:pt x="19" y="23"/>
                      <a:pt x="16" y="25"/>
                      <a:pt x="12" y="27"/>
                    </a:cubicBezTo>
                    <a:cubicBezTo>
                      <a:pt x="8" y="29"/>
                      <a:pt x="4" y="30"/>
                      <a:pt x="0" y="31"/>
                    </a:cubicBezTo>
                    <a:cubicBezTo>
                      <a:pt x="0" y="16"/>
                      <a:pt x="0" y="16"/>
                      <a:pt x="0" y="16"/>
                    </a:cubicBezTo>
                    <a:cubicBezTo>
                      <a:pt x="3" y="15"/>
                      <a:pt x="5" y="14"/>
                      <a:pt x="8" y="13"/>
                    </a:cubicBezTo>
                    <a:cubicBezTo>
                      <a:pt x="11" y="12"/>
                      <a:pt x="13" y="11"/>
                      <a:pt x="16" y="10"/>
                    </a:cubicBezTo>
                    <a:cubicBezTo>
                      <a:pt x="19" y="8"/>
                      <a:pt x="21" y="7"/>
                      <a:pt x="24" y="5"/>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77" name="Freeform 12"/>
              <p:cNvSpPr>
                <a:spLocks/>
              </p:cNvSpPr>
              <p:nvPr/>
            </p:nvSpPr>
            <p:spPr bwMode="auto">
              <a:xfrm>
                <a:off x="6168122" y="4737843"/>
                <a:ext cx="40968" cy="106372"/>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3" y="16"/>
                      <a:pt x="5" y="15"/>
                      <a:pt x="8" y="14"/>
                    </a:cubicBezTo>
                    <a:cubicBezTo>
                      <a:pt x="11" y="13"/>
                      <a:pt x="13" y="12"/>
                      <a:pt x="16" y="10"/>
                    </a:cubicBezTo>
                    <a:cubicBezTo>
                      <a:pt x="19" y="9"/>
                      <a:pt x="21" y="8"/>
                      <a:pt x="24"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78" name="Freeform 13"/>
              <p:cNvSpPr>
                <a:spLocks/>
              </p:cNvSpPr>
              <p:nvPr/>
            </p:nvSpPr>
            <p:spPr bwMode="auto">
              <a:xfrm>
                <a:off x="6168122" y="4607833"/>
                <a:ext cx="40968" cy="104894"/>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3" y="16"/>
                      <a:pt x="5" y="15"/>
                      <a:pt x="8" y="14"/>
                    </a:cubicBezTo>
                    <a:cubicBezTo>
                      <a:pt x="11" y="13"/>
                      <a:pt x="13" y="12"/>
                      <a:pt x="16" y="10"/>
                    </a:cubicBezTo>
                    <a:cubicBezTo>
                      <a:pt x="19" y="9"/>
                      <a:pt x="21" y="8"/>
                      <a:pt x="24"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79" name="Freeform 14"/>
              <p:cNvSpPr>
                <a:spLocks noEditPoints="1"/>
              </p:cNvSpPr>
              <p:nvPr/>
            </p:nvSpPr>
            <p:spPr bwMode="auto">
              <a:xfrm>
                <a:off x="6224848" y="4866376"/>
                <a:ext cx="77209" cy="109326"/>
              </a:xfrm>
              <a:custGeom>
                <a:avLst/>
                <a:gdLst>
                  <a:gd name="T0" fmla="*/ 37 w 76"/>
                  <a:gd name="T1" fmla="*/ 115 h 115"/>
                  <a:gd name="T2" fmla="*/ 9 w 76"/>
                  <a:gd name="T3" fmla="*/ 101 h 115"/>
                  <a:gd name="T4" fmla="*/ 0 w 76"/>
                  <a:gd name="T5" fmla="*/ 60 h 115"/>
                  <a:gd name="T6" fmla="*/ 10 w 76"/>
                  <a:gd name="T7" fmla="*/ 15 h 115"/>
                  <a:gd name="T8" fmla="*/ 39 w 76"/>
                  <a:gd name="T9" fmla="*/ 0 h 115"/>
                  <a:gd name="T10" fmla="*/ 76 w 76"/>
                  <a:gd name="T11" fmla="*/ 57 h 115"/>
                  <a:gd name="T12" fmla="*/ 66 w 76"/>
                  <a:gd name="T13" fmla="*/ 101 h 115"/>
                  <a:gd name="T14" fmla="*/ 37 w 76"/>
                  <a:gd name="T15" fmla="*/ 115 h 115"/>
                  <a:gd name="T16" fmla="*/ 38 w 76"/>
                  <a:gd name="T17" fmla="*/ 15 h 115"/>
                  <a:gd name="T18" fmla="*/ 18 w 76"/>
                  <a:gd name="T19" fmla="*/ 59 h 115"/>
                  <a:gd name="T20" fmla="*/ 38 w 76"/>
                  <a:gd name="T21" fmla="*/ 101 h 115"/>
                  <a:gd name="T22" fmla="*/ 58 w 76"/>
                  <a:gd name="T23" fmla="*/ 59 h 115"/>
                  <a:gd name="T24" fmla="*/ 38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9" y="101"/>
                    </a:cubicBezTo>
                    <a:cubicBezTo>
                      <a:pt x="3" y="92"/>
                      <a:pt x="0" y="78"/>
                      <a:pt x="0" y="60"/>
                    </a:cubicBezTo>
                    <a:cubicBezTo>
                      <a:pt x="0" y="40"/>
                      <a:pt x="3" y="26"/>
                      <a:pt x="10" y="15"/>
                    </a:cubicBezTo>
                    <a:cubicBezTo>
                      <a:pt x="17" y="5"/>
                      <a:pt x="26" y="0"/>
                      <a:pt x="39" y="0"/>
                    </a:cubicBezTo>
                    <a:cubicBezTo>
                      <a:pt x="64" y="0"/>
                      <a:pt x="76" y="19"/>
                      <a:pt x="76" y="57"/>
                    </a:cubicBezTo>
                    <a:cubicBezTo>
                      <a:pt x="76" y="76"/>
                      <a:pt x="73" y="91"/>
                      <a:pt x="66" y="101"/>
                    </a:cubicBezTo>
                    <a:cubicBezTo>
                      <a:pt x="59" y="110"/>
                      <a:pt x="49" y="115"/>
                      <a:pt x="37" y="115"/>
                    </a:cubicBezTo>
                    <a:close/>
                    <a:moveTo>
                      <a:pt x="38" y="15"/>
                    </a:moveTo>
                    <a:cubicBezTo>
                      <a:pt x="25" y="15"/>
                      <a:pt x="18" y="30"/>
                      <a:pt x="18" y="59"/>
                    </a:cubicBezTo>
                    <a:cubicBezTo>
                      <a:pt x="18" y="87"/>
                      <a:pt x="25" y="101"/>
                      <a:pt x="38" y="101"/>
                    </a:cubicBezTo>
                    <a:cubicBezTo>
                      <a:pt x="51" y="101"/>
                      <a:pt x="58" y="87"/>
                      <a:pt x="58" y="59"/>
                    </a:cubicBezTo>
                    <a:cubicBezTo>
                      <a:pt x="58" y="29"/>
                      <a:pt x="51" y="15"/>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80" name="Freeform 15"/>
              <p:cNvSpPr>
                <a:spLocks noEditPoints="1"/>
              </p:cNvSpPr>
              <p:nvPr/>
            </p:nvSpPr>
            <p:spPr bwMode="auto">
              <a:xfrm>
                <a:off x="6226423" y="4736366"/>
                <a:ext cx="77209" cy="109326"/>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8 w 76"/>
                  <a:gd name="T17" fmla="*/ 14 h 115"/>
                  <a:gd name="T18" fmla="*/ 18 w 76"/>
                  <a:gd name="T19" fmla="*/ 59 h 115"/>
                  <a:gd name="T20" fmla="*/ 38 w 76"/>
                  <a:gd name="T21" fmla="*/ 101 h 115"/>
                  <a:gd name="T22" fmla="*/ 58 w 76"/>
                  <a:gd name="T23" fmla="*/ 58 h 115"/>
                  <a:gd name="T24" fmla="*/ 38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8" y="14"/>
                    </a:moveTo>
                    <a:cubicBezTo>
                      <a:pt x="25" y="14"/>
                      <a:pt x="18" y="29"/>
                      <a:pt x="18" y="59"/>
                    </a:cubicBezTo>
                    <a:cubicBezTo>
                      <a:pt x="18" y="87"/>
                      <a:pt x="25" y="101"/>
                      <a:pt x="38" y="101"/>
                    </a:cubicBezTo>
                    <a:cubicBezTo>
                      <a:pt x="51" y="101"/>
                      <a:pt x="58" y="87"/>
                      <a:pt x="58" y="58"/>
                    </a:cubicBezTo>
                    <a:cubicBezTo>
                      <a:pt x="58" y="29"/>
                      <a:pt x="51" y="14"/>
                      <a:pt x="3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81" name="Freeform 16"/>
              <p:cNvSpPr>
                <a:spLocks noEditPoints="1"/>
              </p:cNvSpPr>
              <p:nvPr/>
            </p:nvSpPr>
            <p:spPr bwMode="auto">
              <a:xfrm>
                <a:off x="6226423" y="4604879"/>
                <a:ext cx="77209" cy="110804"/>
              </a:xfrm>
              <a:custGeom>
                <a:avLst/>
                <a:gdLst>
                  <a:gd name="T0" fmla="*/ 37 w 76"/>
                  <a:gd name="T1" fmla="*/ 116 h 116"/>
                  <a:gd name="T2" fmla="*/ 10 w 76"/>
                  <a:gd name="T3" fmla="*/ 101 h 116"/>
                  <a:gd name="T4" fmla="*/ 0 w 76"/>
                  <a:gd name="T5" fmla="*/ 60 h 116"/>
                  <a:gd name="T6" fmla="*/ 10 w 76"/>
                  <a:gd name="T7" fmla="*/ 16 h 116"/>
                  <a:gd name="T8" fmla="*/ 39 w 76"/>
                  <a:gd name="T9" fmla="*/ 0 h 116"/>
                  <a:gd name="T10" fmla="*/ 76 w 76"/>
                  <a:gd name="T11" fmla="*/ 58 h 116"/>
                  <a:gd name="T12" fmla="*/ 66 w 76"/>
                  <a:gd name="T13" fmla="*/ 101 h 116"/>
                  <a:gd name="T14" fmla="*/ 37 w 76"/>
                  <a:gd name="T15" fmla="*/ 116 h 116"/>
                  <a:gd name="T16" fmla="*/ 38 w 76"/>
                  <a:gd name="T17" fmla="*/ 15 h 116"/>
                  <a:gd name="T18" fmla="*/ 18 w 76"/>
                  <a:gd name="T19" fmla="*/ 59 h 116"/>
                  <a:gd name="T20" fmla="*/ 38 w 76"/>
                  <a:gd name="T21" fmla="*/ 101 h 116"/>
                  <a:gd name="T22" fmla="*/ 58 w 76"/>
                  <a:gd name="T23" fmla="*/ 59 h 116"/>
                  <a:gd name="T24" fmla="*/ 38 w 76"/>
                  <a:gd name="T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6">
                    <a:moveTo>
                      <a:pt x="37" y="116"/>
                    </a:moveTo>
                    <a:cubicBezTo>
                      <a:pt x="25" y="116"/>
                      <a:pt x="16" y="111"/>
                      <a:pt x="10" y="101"/>
                    </a:cubicBezTo>
                    <a:cubicBezTo>
                      <a:pt x="3" y="92"/>
                      <a:pt x="0" y="78"/>
                      <a:pt x="0" y="60"/>
                    </a:cubicBezTo>
                    <a:cubicBezTo>
                      <a:pt x="0" y="41"/>
                      <a:pt x="3" y="26"/>
                      <a:pt x="10" y="16"/>
                    </a:cubicBezTo>
                    <a:cubicBezTo>
                      <a:pt x="17" y="5"/>
                      <a:pt x="27" y="0"/>
                      <a:pt x="39" y="0"/>
                    </a:cubicBezTo>
                    <a:cubicBezTo>
                      <a:pt x="64" y="0"/>
                      <a:pt x="76" y="19"/>
                      <a:pt x="76" y="58"/>
                    </a:cubicBezTo>
                    <a:cubicBezTo>
                      <a:pt x="76" y="76"/>
                      <a:pt x="73" y="91"/>
                      <a:pt x="66" y="101"/>
                    </a:cubicBezTo>
                    <a:cubicBezTo>
                      <a:pt x="59" y="111"/>
                      <a:pt x="49" y="116"/>
                      <a:pt x="37" y="116"/>
                    </a:cubicBezTo>
                    <a:close/>
                    <a:moveTo>
                      <a:pt x="38" y="15"/>
                    </a:moveTo>
                    <a:cubicBezTo>
                      <a:pt x="25" y="15"/>
                      <a:pt x="18" y="30"/>
                      <a:pt x="18" y="59"/>
                    </a:cubicBezTo>
                    <a:cubicBezTo>
                      <a:pt x="18" y="87"/>
                      <a:pt x="25" y="101"/>
                      <a:pt x="38" y="101"/>
                    </a:cubicBezTo>
                    <a:cubicBezTo>
                      <a:pt x="51" y="101"/>
                      <a:pt x="58" y="87"/>
                      <a:pt x="58" y="59"/>
                    </a:cubicBezTo>
                    <a:cubicBezTo>
                      <a:pt x="58" y="29"/>
                      <a:pt x="51" y="15"/>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rgbClr val="92D050"/>
                  </a:solidFill>
                  <a:latin typeface="Segoe UI"/>
                  <a:ea typeface="MS PGothic" charset="0"/>
                </a:endParaRPr>
              </a:p>
            </p:txBody>
          </p:sp>
        </p:grpSp>
        <p:grpSp>
          <p:nvGrpSpPr>
            <p:cNvPr id="417" name="Group 416"/>
            <p:cNvGrpSpPr/>
            <p:nvPr/>
          </p:nvGrpSpPr>
          <p:grpSpPr>
            <a:xfrm>
              <a:off x="6740159" y="5008108"/>
              <a:ext cx="283626" cy="502311"/>
              <a:chOff x="6357206" y="4473391"/>
              <a:chExt cx="283626" cy="502311"/>
            </a:xfrm>
            <a:solidFill>
              <a:schemeClr val="accent1"/>
            </a:solidFill>
          </p:grpSpPr>
          <p:sp>
            <p:nvSpPr>
              <p:cNvPr id="82" name="Freeform 21"/>
              <p:cNvSpPr>
                <a:spLocks/>
              </p:cNvSpPr>
              <p:nvPr/>
            </p:nvSpPr>
            <p:spPr bwMode="auto">
              <a:xfrm>
                <a:off x="6357206" y="4867853"/>
                <a:ext cx="39392" cy="104894"/>
              </a:xfrm>
              <a:custGeom>
                <a:avLst/>
                <a:gdLst>
                  <a:gd name="T0" fmla="*/ 40 w 40"/>
                  <a:gd name="T1" fmla="*/ 0 h 111"/>
                  <a:gd name="T2" fmla="*/ 40 w 40"/>
                  <a:gd name="T3" fmla="*/ 111 h 111"/>
                  <a:gd name="T4" fmla="*/ 23 w 40"/>
                  <a:gd name="T5" fmla="*/ 111 h 111"/>
                  <a:gd name="T6" fmla="*/ 23 w 40"/>
                  <a:gd name="T7" fmla="*/ 21 h 111"/>
                  <a:gd name="T8" fmla="*/ 13 w 40"/>
                  <a:gd name="T9" fmla="*/ 27 h 111"/>
                  <a:gd name="T10" fmla="*/ 0 w 40"/>
                  <a:gd name="T11" fmla="*/ 31 h 111"/>
                  <a:gd name="T12" fmla="*/ 0 w 40"/>
                  <a:gd name="T13" fmla="*/ 16 h 111"/>
                  <a:gd name="T14" fmla="*/ 8 w 40"/>
                  <a:gd name="T15" fmla="*/ 13 h 111"/>
                  <a:gd name="T16" fmla="*/ 17 w 40"/>
                  <a:gd name="T17" fmla="*/ 10 h 111"/>
                  <a:gd name="T18" fmla="*/ 25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20" y="23"/>
                      <a:pt x="16" y="25"/>
                      <a:pt x="13" y="27"/>
                    </a:cubicBezTo>
                    <a:cubicBezTo>
                      <a:pt x="9" y="29"/>
                      <a:pt x="5" y="30"/>
                      <a:pt x="0" y="31"/>
                    </a:cubicBezTo>
                    <a:cubicBezTo>
                      <a:pt x="0" y="16"/>
                      <a:pt x="0" y="16"/>
                      <a:pt x="0" y="16"/>
                    </a:cubicBezTo>
                    <a:cubicBezTo>
                      <a:pt x="3" y="15"/>
                      <a:pt x="6" y="14"/>
                      <a:pt x="8" y="13"/>
                    </a:cubicBezTo>
                    <a:cubicBezTo>
                      <a:pt x="11" y="12"/>
                      <a:pt x="14" y="11"/>
                      <a:pt x="17" y="10"/>
                    </a:cubicBezTo>
                    <a:cubicBezTo>
                      <a:pt x="19" y="8"/>
                      <a:pt x="22" y="7"/>
                      <a:pt x="25" y="5"/>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83" name="Freeform 22"/>
              <p:cNvSpPr>
                <a:spLocks/>
              </p:cNvSpPr>
              <p:nvPr/>
            </p:nvSpPr>
            <p:spPr bwMode="auto">
              <a:xfrm>
                <a:off x="6357206" y="4737843"/>
                <a:ext cx="39392" cy="106372"/>
              </a:xfrm>
              <a:custGeom>
                <a:avLst/>
                <a:gdLst>
                  <a:gd name="T0" fmla="*/ 40 w 40"/>
                  <a:gd name="T1" fmla="*/ 0 h 112"/>
                  <a:gd name="T2" fmla="*/ 40 w 40"/>
                  <a:gd name="T3" fmla="*/ 112 h 112"/>
                  <a:gd name="T4" fmla="*/ 23 w 40"/>
                  <a:gd name="T5" fmla="*/ 112 h 112"/>
                  <a:gd name="T6" fmla="*/ 23 w 40"/>
                  <a:gd name="T7" fmla="*/ 22 h 112"/>
                  <a:gd name="T8" fmla="*/ 13 w 40"/>
                  <a:gd name="T9" fmla="*/ 28 h 112"/>
                  <a:gd name="T10" fmla="*/ 0 w 40"/>
                  <a:gd name="T11" fmla="*/ 32 h 112"/>
                  <a:gd name="T12" fmla="*/ 0 w 40"/>
                  <a:gd name="T13" fmla="*/ 17 h 112"/>
                  <a:gd name="T14" fmla="*/ 8 w 40"/>
                  <a:gd name="T15" fmla="*/ 14 h 112"/>
                  <a:gd name="T16" fmla="*/ 17 w 40"/>
                  <a:gd name="T17" fmla="*/ 10 h 112"/>
                  <a:gd name="T18" fmla="*/ 25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20" y="24"/>
                      <a:pt x="16" y="26"/>
                      <a:pt x="13" y="28"/>
                    </a:cubicBezTo>
                    <a:cubicBezTo>
                      <a:pt x="9" y="29"/>
                      <a:pt x="5" y="31"/>
                      <a:pt x="0" y="32"/>
                    </a:cubicBezTo>
                    <a:cubicBezTo>
                      <a:pt x="0" y="17"/>
                      <a:pt x="0" y="17"/>
                      <a:pt x="0" y="17"/>
                    </a:cubicBezTo>
                    <a:cubicBezTo>
                      <a:pt x="3" y="16"/>
                      <a:pt x="6" y="15"/>
                      <a:pt x="8" y="14"/>
                    </a:cubicBezTo>
                    <a:cubicBezTo>
                      <a:pt x="11" y="13"/>
                      <a:pt x="14" y="12"/>
                      <a:pt x="17" y="10"/>
                    </a:cubicBezTo>
                    <a:cubicBezTo>
                      <a:pt x="19" y="9"/>
                      <a:pt x="22" y="8"/>
                      <a:pt x="25"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84" name="Freeform 23"/>
              <p:cNvSpPr>
                <a:spLocks/>
              </p:cNvSpPr>
              <p:nvPr/>
            </p:nvSpPr>
            <p:spPr bwMode="auto">
              <a:xfrm>
                <a:off x="6357206" y="4607833"/>
                <a:ext cx="39392" cy="104894"/>
              </a:xfrm>
              <a:custGeom>
                <a:avLst/>
                <a:gdLst>
                  <a:gd name="T0" fmla="*/ 40 w 40"/>
                  <a:gd name="T1" fmla="*/ 0 h 112"/>
                  <a:gd name="T2" fmla="*/ 40 w 40"/>
                  <a:gd name="T3" fmla="*/ 112 h 112"/>
                  <a:gd name="T4" fmla="*/ 23 w 40"/>
                  <a:gd name="T5" fmla="*/ 112 h 112"/>
                  <a:gd name="T6" fmla="*/ 23 w 40"/>
                  <a:gd name="T7" fmla="*/ 22 h 112"/>
                  <a:gd name="T8" fmla="*/ 13 w 40"/>
                  <a:gd name="T9" fmla="*/ 28 h 112"/>
                  <a:gd name="T10" fmla="*/ 0 w 40"/>
                  <a:gd name="T11" fmla="*/ 32 h 112"/>
                  <a:gd name="T12" fmla="*/ 0 w 40"/>
                  <a:gd name="T13" fmla="*/ 17 h 112"/>
                  <a:gd name="T14" fmla="*/ 8 w 40"/>
                  <a:gd name="T15" fmla="*/ 14 h 112"/>
                  <a:gd name="T16" fmla="*/ 17 w 40"/>
                  <a:gd name="T17" fmla="*/ 10 h 112"/>
                  <a:gd name="T18" fmla="*/ 25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20" y="24"/>
                      <a:pt x="16" y="26"/>
                      <a:pt x="13" y="28"/>
                    </a:cubicBezTo>
                    <a:cubicBezTo>
                      <a:pt x="9" y="29"/>
                      <a:pt x="5" y="31"/>
                      <a:pt x="0" y="32"/>
                    </a:cubicBezTo>
                    <a:cubicBezTo>
                      <a:pt x="0" y="17"/>
                      <a:pt x="0" y="17"/>
                      <a:pt x="0" y="17"/>
                    </a:cubicBezTo>
                    <a:cubicBezTo>
                      <a:pt x="3" y="16"/>
                      <a:pt x="6" y="15"/>
                      <a:pt x="8" y="14"/>
                    </a:cubicBezTo>
                    <a:cubicBezTo>
                      <a:pt x="11" y="13"/>
                      <a:pt x="14" y="12"/>
                      <a:pt x="17" y="10"/>
                    </a:cubicBezTo>
                    <a:cubicBezTo>
                      <a:pt x="19" y="9"/>
                      <a:pt x="22" y="8"/>
                      <a:pt x="25"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85" name="Freeform 24"/>
              <p:cNvSpPr>
                <a:spLocks/>
              </p:cNvSpPr>
              <p:nvPr/>
            </p:nvSpPr>
            <p:spPr bwMode="auto">
              <a:xfrm>
                <a:off x="6432840" y="4607833"/>
                <a:ext cx="39392" cy="104894"/>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86" name="Freeform 25"/>
              <p:cNvSpPr>
                <a:spLocks noEditPoints="1"/>
              </p:cNvSpPr>
              <p:nvPr/>
            </p:nvSpPr>
            <p:spPr bwMode="auto">
              <a:xfrm>
                <a:off x="6413932" y="4866376"/>
                <a:ext cx="77209" cy="109326"/>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1 h 115"/>
                  <a:gd name="T14" fmla="*/ 37 w 76"/>
                  <a:gd name="T15" fmla="*/ 115 h 115"/>
                  <a:gd name="T16" fmla="*/ 39 w 76"/>
                  <a:gd name="T17" fmla="*/ 15 h 115"/>
                  <a:gd name="T18" fmla="*/ 19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4" y="26"/>
                      <a:pt x="10" y="15"/>
                    </a:cubicBezTo>
                    <a:cubicBezTo>
                      <a:pt x="17" y="5"/>
                      <a:pt x="27" y="0"/>
                      <a:pt x="40" y="0"/>
                    </a:cubicBezTo>
                    <a:cubicBezTo>
                      <a:pt x="64" y="0"/>
                      <a:pt x="76" y="19"/>
                      <a:pt x="76" y="57"/>
                    </a:cubicBezTo>
                    <a:cubicBezTo>
                      <a:pt x="76" y="76"/>
                      <a:pt x="73" y="91"/>
                      <a:pt x="66" y="101"/>
                    </a:cubicBezTo>
                    <a:cubicBezTo>
                      <a:pt x="59" y="110"/>
                      <a:pt x="49" y="115"/>
                      <a:pt x="37" y="115"/>
                    </a:cubicBezTo>
                    <a:close/>
                    <a:moveTo>
                      <a:pt x="39" y="15"/>
                    </a:moveTo>
                    <a:cubicBezTo>
                      <a:pt x="25" y="15"/>
                      <a:pt x="19" y="30"/>
                      <a:pt x="19" y="59"/>
                    </a:cubicBezTo>
                    <a:cubicBezTo>
                      <a:pt x="19" y="87"/>
                      <a:pt x="25" y="101"/>
                      <a:pt x="38" y="101"/>
                    </a:cubicBezTo>
                    <a:cubicBezTo>
                      <a:pt x="51" y="101"/>
                      <a:pt x="58" y="87"/>
                      <a:pt x="58" y="59"/>
                    </a:cubicBezTo>
                    <a:cubicBezTo>
                      <a:pt x="58" y="29"/>
                      <a:pt x="52" y="15"/>
                      <a:pt x="3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87" name="Freeform 26"/>
              <p:cNvSpPr>
                <a:spLocks noEditPoints="1"/>
              </p:cNvSpPr>
              <p:nvPr/>
            </p:nvSpPr>
            <p:spPr bwMode="auto">
              <a:xfrm>
                <a:off x="6415507" y="4736366"/>
                <a:ext cx="75634" cy="109326"/>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0 h 115"/>
                  <a:gd name="T14" fmla="*/ 37 w 76"/>
                  <a:gd name="T15" fmla="*/ 115 h 115"/>
                  <a:gd name="T16" fmla="*/ 39 w 76"/>
                  <a:gd name="T17" fmla="*/ 14 h 115"/>
                  <a:gd name="T18" fmla="*/ 19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4" y="25"/>
                      <a:pt x="10" y="15"/>
                    </a:cubicBezTo>
                    <a:cubicBezTo>
                      <a:pt x="17" y="5"/>
                      <a:pt x="27" y="0"/>
                      <a:pt x="40" y="0"/>
                    </a:cubicBezTo>
                    <a:cubicBezTo>
                      <a:pt x="64" y="0"/>
                      <a:pt x="76" y="19"/>
                      <a:pt x="76" y="57"/>
                    </a:cubicBezTo>
                    <a:cubicBezTo>
                      <a:pt x="76" y="76"/>
                      <a:pt x="73" y="90"/>
                      <a:pt x="66" y="100"/>
                    </a:cubicBezTo>
                    <a:cubicBezTo>
                      <a:pt x="59" y="110"/>
                      <a:pt x="49" y="115"/>
                      <a:pt x="37" y="115"/>
                    </a:cubicBezTo>
                    <a:close/>
                    <a:moveTo>
                      <a:pt x="39" y="14"/>
                    </a:moveTo>
                    <a:cubicBezTo>
                      <a:pt x="25" y="14"/>
                      <a:pt x="19" y="29"/>
                      <a:pt x="19" y="59"/>
                    </a:cubicBezTo>
                    <a:cubicBezTo>
                      <a:pt x="19" y="87"/>
                      <a:pt x="25" y="101"/>
                      <a:pt x="38" y="101"/>
                    </a:cubicBezTo>
                    <a:cubicBezTo>
                      <a:pt x="52" y="101"/>
                      <a:pt x="58" y="87"/>
                      <a:pt x="58" y="58"/>
                    </a:cubicBezTo>
                    <a:cubicBezTo>
                      <a:pt x="58" y="29"/>
                      <a:pt x="52" y="14"/>
                      <a:pt x="3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88" name="Freeform 27"/>
              <p:cNvSpPr>
                <a:spLocks/>
              </p:cNvSpPr>
              <p:nvPr/>
            </p:nvSpPr>
            <p:spPr bwMode="auto">
              <a:xfrm>
                <a:off x="6505322" y="4867853"/>
                <a:ext cx="40968" cy="104894"/>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3"/>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89" name="Freeform 28"/>
              <p:cNvSpPr>
                <a:spLocks/>
              </p:cNvSpPr>
              <p:nvPr/>
            </p:nvSpPr>
            <p:spPr bwMode="auto">
              <a:xfrm>
                <a:off x="6505322" y="4737843"/>
                <a:ext cx="40968" cy="106372"/>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90" name="Freeform 29"/>
              <p:cNvSpPr>
                <a:spLocks/>
              </p:cNvSpPr>
              <p:nvPr/>
            </p:nvSpPr>
            <p:spPr bwMode="auto">
              <a:xfrm>
                <a:off x="6505322" y="4607833"/>
                <a:ext cx="40968" cy="104894"/>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91" name="Freeform 30"/>
              <p:cNvSpPr>
                <a:spLocks noEditPoints="1"/>
              </p:cNvSpPr>
              <p:nvPr/>
            </p:nvSpPr>
            <p:spPr bwMode="auto">
              <a:xfrm>
                <a:off x="6563623" y="4866376"/>
                <a:ext cx="75634" cy="109326"/>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1 h 115"/>
                  <a:gd name="T14" fmla="*/ 37 w 76"/>
                  <a:gd name="T15" fmla="*/ 115 h 115"/>
                  <a:gd name="T16" fmla="*/ 39 w 76"/>
                  <a:gd name="T17" fmla="*/ 15 h 115"/>
                  <a:gd name="T18" fmla="*/ 18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3" y="26"/>
                      <a:pt x="10" y="15"/>
                    </a:cubicBezTo>
                    <a:cubicBezTo>
                      <a:pt x="17" y="5"/>
                      <a:pt x="27" y="0"/>
                      <a:pt x="39" y="0"/>
                    </a:cubicBezTo>
                    <a:cubicBezTo>
                      <a:pt x="64" y="0"/>
                      <a:pt x="76" y="19"/>
                      <a:pt x="76" y="57"/>
                    </a:cubicBezTo>
                    <a:cubicBezTo>
                      <a:pt x="76" y="76"/>
                      <a:pt x="73" y="91"/>
                      <a:pt x="66" y="101"/>
                    </a:cubicBezTo>
                    <a:cubicBezTo>
                      <a:pt x="59" y="110"/>
                      <a:pt x="49" y="115"/>
                      <a:pt x="37" y="115"/>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92" name="Freeform 31"/>
              <p:cNvSpPr>
                <a:spLocks noEditPoints="1"/>
              </p:cNvSpPr>
              <p:nvPr/>
            </p:nvSpPr>
            <p:spPr bwMode="auto">
              <a:xfrm>
                <a:off x="6563623" y="4736366"/>
                <a:ext cx="77209" cy="109326"/>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7"/>
                      <a:pt x="58" y="58"/>
                    </a:cubicBezTo>
                    <a:cubicBezTo>
                      <a:pt x="58" y="29"/>
                      <a:pt x="51" y="14"/>
                      <a:pt x="3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93" name="Freeform 32"/>
              <p:cNvSpPr>
                <a:spLocks noEditPoints="1"/>
              </p:cNvSpPr>
              <p:nvPr/>
            </p:nvSpPr>
            <p:spPr bwMode="auto">
              <a:xfrm>
                <a:off x="6563623" y="4604879"/>
                <a:ext cx="77209" cy="110804"/>
              </a:xfrm>
              <a:custGeom>
                <a:avLst/>
                <a:gdLst>
                  <a:gd name="T0" fmla="*/ 37 w 76"/>
                  <a:gd name="T1" fmla="*/ 116 h 116"/>
                  <a:gd name="T2" fmla="*/ 10 w 76"/>
                  <a:gd name="T3" fmla="*/ 101 h 116"/>
                  <a:gd name="T4" fmla="*/ 0 w 76"/>
                  <a:gd name="T5" fmla="*/ 60 h 116"/>
                  <a:gd name="T6" fmla="*/ 10 w 76"/>
                  <a:gd name="T7" fmla="*/ 16 h 116"/>
                  <a:gd name="T8" fmla="*/ 39 w 76"/>
                  <a:gd name="T9" fmla="*/ 0 h 116"/>
                  <a:gd name="T10" fmla="*/ 76 w 76"/>
                  <a:gd name="T11" fmla="*/ 58 h 116"/>
                  <a:gd name="T12" fmla="*/ 66 w 76"/>
                  <a:gd name="T13" fmla="*/ 101 h 116"/>
                  <a:gd name="T14" fmla="*/ 37 w 76"/>
                  <a:gd name="T15" fmla="*/ 116 h 116"/>
                  <a:gd name="T16" fmla="*/ 39 w 76"/>
                  <a:gd name="T17" fmla="*/ 15 h 116"/>
                  <a:gd name="T18" fmla="*/ 18 w 76"/>
                  <a:gd name="T19" fmla="*/ 59 h 116"/>
                  <a:gd name="T20" fmla="*/ 38 w 76"/>
                  <a:gd name="T21" fmla="*/ 101 h 116"/>
                  <a:gd name="T22" fmla="*/ 58 w 76"/>
                  <a:gd name="T23" fmla="*/ 59 h 116"/>
                  <a:gd name="T24" fmla="*/ 39 w 76"/>
                  <a:gd name="T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6">
                    <a:moveTo>
                      <a:pt x="37" y="116"/>
                    </a:moveTo>
                    <a:cubicBezTo>
                      <a:pt x="25" y="116"/>
                      <a:pt x="16" y="111"/>
                      <a:pt x="10" y="101"/>
                    </a:cubicBezTo>
                    <a:cubicBezTo>
                      <a:pt x="3" y="92"/>
                      <a:pt x="0" y="78"/>
                      <a:pt x="0" y="60"/>
                    </a:cubicBezTo>
                    <a:cubicBezTo>
                      <a:pt x="0" y="41"/>
                      <a:pt x="3" y="26"/>
                      <a:pt x="10" y="16"/>
                    </a:cubicBezTo>
                    <a:cubicBezTo>
                      <a:pt x="17" y="5"/>
                      <a:pt x="27" y="0"/>
                      <a:pt x="39" y="0"/>
                    </a:cubicBezTo>
                    <a:cubicBezTo>
                      <a:pt x="64" y="0"/>
                      <a:pt x="76" y="19"/>
                      <a:pt x="76" y="58"/>
                    </a:cubicBezTo>
                    <a:cubicBezTo>
                      <a:pt x="76" y="76"/>
                      <a:pt x="73" y="91"/>
                      <a:pt x="66" y="101"/>
                    </a:cubicBezTo>
                    <a:cubicBezTo>
                      <a:pt x="59" y="111"/>
                      <a:pt x="49" y="116"/>
                      <a:pt x="37" y="116"/>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94" name="Freeform 33"/>
              <p:cNvSpPr>
                <a:spLocks/>
              </p:cNvSpPr>
              <p:nvPr/>
            </p:nvSpPr>
            <p:spPr bwMode="auto">
              <a:xfrm>
                <a:off x="6357206" y="4474869"/>
                <a:ext cx="39392" cy="104894"/>
              </a:xfrm>
              <a:custGeom>
                <a:avLst/>
                <a:gdLst>
                  <a:gd name="T0" fmla="*/ 40 w 40"/>
                  <a:gd name="T1" fmla="*/ 0 h 111"/>
                  <a:gd name="T2" fmla="*/ 40 w 40"/>
                  <a:gd name="T3" fmla="*/ 111 h 111"/>
                  <a:gd name="T4" fmla="*/ 23 w 40"/>
                  <a:gd name="T5" fmla="*/ 111 h 111"/>
                  <a:gd name="T6" fmla="*/ 23 w 40"/>
                  <a:gd name="T7" fmla="*/ 21 h 111"/>
                  <a:gd name="T8" fmla="*/ 13 w 40"/>
                  <a:gd name="T9" fmla="*/ 27 h 111"/>
                  <a:gd name="T10" fmla="*/ 0 w 40"/>
                  <a:gd name="T11" fmla="*/ 31 h 111"/>
                  <a:gd name="T12" fmla="*/ 0 w 40"/>
                  <a:gd name="T13" fmla="*/ 16 h 111"/>
                  <a:gd name="T14" fmla="*/ 8 w 40"/>
                  <a:gd name="T15" fmla="*/ 13 h 111"/>
                  <a:gd name="T16" fmla="*/ 17 w 40"/>
                  <a:gd name="T17" fmla="*/ 10 h 111"/>
                  <a:gd name="T18" fmla="*/ 25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20" y="24"/>
                      <a:pt x="16" y="25"/>
                      <a:pt x="13" y="27"/>
                    </a:cubicBezTo>
                    <a:cubicBezTo>
                      <a:pt x="9" y="29"/>
                      <a:pt x="5" y="30"/>
                      <a:pt x="0" y="31"/>
                    </a:cubicBezTo>
                    <a:cubicBezTo>
                      <a:pt x="0" y="16"/>
                      <a:pt x="0" y="16"/>
                      <a:pt x="0" y="16"/>
                    </a:cubicBezTo>
                    <a:cubicBezTo>
                      <a:pt x="3" y="15"/>
                      <a:pt x="6" y="14"/>
                      <a:pt x="8" y="13"/>
                    </a:cubicBezTo>
                    <a:cubicBezTo>
                      <a:pt x="11" y="12"/>
                      <a:pt x="14" y="11"/>
                      <a:pt x="17" y="10"/>
                    </a:cubicBezTo>
                    <a:cubicBezTo>
                      <a:pt x="19" y="8"/>
                      <a:pt x="22" y="7"/>
                      <a:pt x="25" y="5"/>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95" name="Freeform 34"/>
              <p:cNvSpPr>
                <a:spLocks/>
              </p:cNvSpPr>
              <p:nvPr/>
            </p:nvSpPr>
            <p:spPr bwMode="auto">
              <a:xfrm>
                <a:off x="6432840" y="4474869"/>
                <a:ext cx="39392" cy="104894"/>
              </a:xfrm>
              <a:custGeom>
                <a:avLst/>
                <a:gdLst>
                  <a:gd name="T0" fmla="*/ 40 w 40"/>
                  <a:gd name="T1" fmla="*/ 0 h 111"/>
                  <a:gd name="T2" fmla="*/ 40 w 40"/>
                  <a:gd name="T3" fmla="*/ 111 h 111"/>
                  <a:gd name="T4" fmla="*/ 22 w 40"/>
                  <a:gd name="T5" fmla="*/ 111 h 111"/>
                  <a:gd name="T6" fmla="*/ 22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2" y="111"/>
                      <a:pt x="22" y="111"/>
                      <a:pt x="22" y="111"/>
                    </a:cubicBezTo>
                    <a:cubicBezTo>
                      <a:pt x="22" y="21"/>
                      <a:pt x="22" y="21"/>
                      <a:pt x="22" y="21"/>
                    </a:cubicBezTo>
                    <a:cubicBezTo>
                      <a:pt x="19" y="24"/>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96" name="Freeform 35"/>
              <p:cNvSpPr>
                <a:spLocks/>
              </p:cNvSpPr>
              <p:nvPr/>
            </p:nvSpPr>
            <p:spPr bwMode="auto">
              <a:xfrm>
                <a:off x="6505322" y="4474869"/>
                <a:ext cx="40968" cy="104894"/>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4"/>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sp>
            <p:nvSpPr>
              <p:cNvPr id="97" name="Freeform 36"/>
              <p:cNvSpPr>
                <a:spLocks noEditPoints="1"/>
              </p:cNvSpPr>
              <p:nvPr/>
            </p:nvSpPr>
            <p:spPr bwMode="auto">
              <a:xfrm>
                <a:off x="6563623" y="4473391"/>
                <a:ext cx="77209" cy="107849"/>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1"/>
                      <a:pt x="0" y="77"/>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6"/>
                      <a:pt x="58" y="58"/>
                    </a:cubicBezTo>
                    <a:cubicBezTo>
                      <a:pt x="58" y="29"/>
                      <a:pt x="51" y="14"/>
                      <a:pt x="3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89" tIns="47544" rIns="95089" bIns="47544" numCol="1" anchor="t" anchorCtr="0" compatLnSpc="1">
                <a:prstTxWarp prst="textNoShape">
                  <a:avLst/>
                </a:prstTxWarp>
              </a:bodyPr>
              <a:lstStyle/>
              <a:p>
                <a:pPr defTabSz="932384">
                  <a:defRPr/>
                </a:pPr>
                <a:endParaRPr lang="en-US" sz="2497" kern="0" dirty="0">
                  <a:solidFill>
                    <a:sysClr val="windowText" lastClr="000000"/>
                  </a:solidFill>
                  <a:latin typeface="Segoe UI"/>
                  <a:ea typeface="MS PGothic" charset="0"/>
                </a:endParaRPr>
              </a:p>
            </p:txBody>
          </p:sp>
        </p:grpSp>
        <p:sp>
          <p:nvSpPr>
            <p:cNvPr id="24" name="TextBox 23"/>
            <p:cNvSpPr txBox="1"/>
            <p:nvPr/>
          </p:nvSpPr>
          <p:spPr>
            <a:xfrm>
              <a:off x="10631412" y="5171603"/>
              <a:ext cx="1134152" cy="272603"/>
            </a:xfrm>
            <a:prstGeom prst="rect">
              <a:avLst/>
            </a:prstGeom>
            <a:noFill/>
          </p:spPr>
          <p:txBody>
            <a:bodyPr wrap="square" lIns="93260" tIns="74608" rIns="93260" bIns="74608" rtlCol="0" anchor="ctr">
              <a:spAutoFit/>
            </a:bodyPr>
            <a:lstStyle/>
            <a:p>
              <a:pPr algn="ctr" defTabSz="932384">
                <a:lnSpc>
                  <a:spcPct val="90000"/>
                </a:lnSpc>
                <a:defRPr/>
              </a:pPr>
              <a:r>
                <a:rPr lang="en-US" sz="1224" kern="0" dirty="0">
                  <a:solidFill>
                    <a:sysClr val="windowText" lastClr="000000"/>
                  </a:solidFill>
                  <a:latin typeface="Segoe UI"/>
                  <a:ea typeface="MS PGothic" charset="0"/>
                </a:rPr>
                <a:t>BI &amp; analytics</a:t>
              </a:r>
            </a:p>
          </p:txBody>
        </p:sp>
        <p:grpSp>
          <p:nvGrpSpPr>
            <p:cNvPr id="363" name="Group 362"/>
            <p:cNvGrpSpPr/>
            <p:nvPr/>
          </p:nvGrpSpPr>
          <p:grpSpPr>
            <a:xfrm>
              <a:off x="6989693" y="4768163"/>
              <a:ext cx="3123056" cy="1954363"/>
              <a:chOff x="1321146" y="5090012"/>
              <a:chExt cx="2608744" cy="1632514"/>
            </a:xfrm>
          </p:grpSpPr>
          <p:sp>
            <p:nvSpPr>
              <p:cNvPr id="152" name="Freeform 45"/>
              <p:cNvSpPr>
                <a:spLocks/>
              </p:cNvSpPr>
              <p:nvPr/>
            </p:nvSpPr>
            <p:spPr bwMode="auto">
              <a:xfrm>
                <a:off x="2830446" y="6031151"/>
                <a:ext cx="1078651" cy="135156"/>
              </a:xfrm>
              <a:custGeom>
                <a:avLst/>
                <a:gdLst>
                  <a:gd name="T0" fmla="*/ 28 w 445"/>
                  <a:gd name="T1" fmla="*/ 56 h 56"/>
                  <a:gd name="T2" fmla="*/ 417 w 445"/>
                  <a:gd name="T3" fmla="*/ 56 h 56"/>
                  <a:gd name="T4" fmla="*/ 445 w 445"/>
                  <a:gd name="T5" fmla="*/ 28 h 56"/>
                  <a:gd name="T6" fmla="*/ 417 w 445"/>
                  <a:gd name="T7" fmla="*/ 0 h 56"/>
                  <a:gd name="T8" fmla="*/ 28 w 445"/>
                  <a:gd name="T9" fmla="*/ 0 h 56"/>
                  <a:gd name="T10" fmla="*/ 0 w 445"/>
                  <a:gd name="T11" fmla="*/ 28 h 56"/>
                  <a:gd name="T12" fmla="*/ 28 w 44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445" h="56">
                    <a:moveTo>
                      <a:pt x="28" y="56"/>
                    </a:moveTo>
                    <a:cubicBezTo>
                      <a:pt x="417" y="56"/>
                      <a:pt x="417" y="56"/>
                      <a:pt x="417" y="56"/>
                    </a:cubicBezTo>
                    <a:cubicBezTo>
                      <a:pt x="432" y="56"/>
                      <a:pt x="445" y="44"/>
                      <a:pt x="445" y="28"/>
                    </a:cubicBezTo>
                    <a:cubicBezTo>
                      <a:pt x="445" y="13"/>
                      <a:pt x="432" y="0"/>
                      <a:pt x="417" y="0"/>
                    </a:cubicBezTo>
                    <a:cubicBezTo>
                      <a:pt x="28" y="0"/>
                      <a:pt x="28" y="0"/>
                      <a:pt x="28" y="0"/>
                    </a:cubicBezTo>
                    <a:cubicBezTo>
                      <a:pt x="12" y="0"/>
                      <a:pt x="0" y="13"/>
                      <a:pt x="0" y="28"/>
                    </a:cubicBezTo>
                    <a:cubicBezTo>
                      <a:pt x="0" y="44"/>
                      <a:pt x="12" y="56"/>
                      <a:pt x="28" y="56"/>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 name="Freeform 46"/>
              <p:cNvSpPr>
                <a:spLocks/>
              </p:cNvSpPr>
              <p:nvPr/>
            </p:nvSpPr>
            <p:spPr bwMode="auto">
              <a:xfrm>
                <a:off x="2851239" y="6057142"/>
                <a:ext cx="1078651" cy="135156"/>
              </a:xfrm>
              <a:custGeom>
                <a:avLst/>
                <a:gdLst>
                  <a:gd name="T0" fmla="*/ 28 w 445"/>
                  <a:gd name="T1" fmla="*/ 56 h 56"/>
                  <a:gd name="T2" fmla="*/ 417 w 445"/>
                  <a:gd name="T3" fmla="*/ 56 h 56"/>
                  <a:gd name="T4" fmla="*/ 445 w 445"/>
                  <a:gd name="T5" fmla="*/ 28 h 56"/>
                  <a:gd name="T6" fmla="*/ 417 w 445"/>
                  <a:gd name="T7" fmla="*/ 0 h 56"/>
                  <a:gd name="T8" fmla="*/ 28 w 445"/>
                  <a:gd name="T9" fmla="*/ 0 h 56"/>
                  <a:gd name="T10" fmla="*/ 0 w 445"/>
                  <a:gd name="T11" fmla="*/ 28 h 56"/>
                  <a:gd name="T12" fmla="*/ 28 w 44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445" h="56">
                    <a:moveTo>
                      <a:pt x="28" y="56"/>
                    </a:moveTo>
                    <a:cubicBezTo>
                      <a:pt x="417" y="56"/>
                      <a:pt x="417" y="56"/>
                      <a:pt x="417" y="56"/>
                    </a:cubicBezTo>
                    <a:cubicBezTo>
                      <a:pt x="432" y="56"/>
                      <a:pt x="445" y="43"/>
                      <a:pt x="445" y="28"/>
                    </a:cubicBezTo>
                    <a:cubicBezTo>
                      <a:pt x="445" y="13"/>
                      <a:pt x="432" y="0"/>
                      <a:pt x="417" y="0"/>
                    </a:cubicBezTo>
                    <a:cubicBezTo>
                      <a:pt x="28" y="0"/>
                      <a:pt x="28" y="0"/>
                      <a:pt x="28" y="0"/>
                    </a:cubicBezTo>
                    <a:cubicBezTo>
                      <a:pt x="12" y="0"/>
                      <a:pt x="0" y="13"/>
                      <a:pt x="0" y="28"/>
                    </a:cubicBezTo>
                    <a:cubicBezTo>
                      <a:pt x="0" y="43"/>
                      <a:pt x="12" y="56"/>
                      <a:pt x="28" y="5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4" name="Freeform 47"/>
              <p:cNvSpPr>
                <a:spLocks/>
              </p:cNvSpPr>
              <p:nvPr/>
            </p:nvSpPr>
            <p:spPr bwMode="auto">
              <a:xfrm>
                <a:off x="3695964" y="6691336"/>
                <a:ext cx="77975" cy="31190"/>
              </a:xfrm>
              <a:custGeom>
                <a:avLst/>
                <a:gdLst>
                  <a:gd name="T0" fmla="*/ 0 w 33"/>
                  <a:gd name="T1" fmla="*/ 13 h 13"/>
                  <a:gd name="T2" fmla="*/ 17 w 33"/>
                  <a:gd name="T3" fmla="*/ 0 h 13"/>
                  <a:gd name="T4" fmla="*/ 33 w 33"/>
                  <a:gd name="T5" fmla="*/ 13 h 13"/>
                  <a:gd name="T6" fmla="*/ 0 w 33"/>
                  <a:gd name="T7" fmla="*/ 13 h 13"/>
                </a:gdLst>
                <a:ahLst/>
                <a:cxnLst>
                  <a:cxn ang="0">
                    <a:pos x="T0" y="T1"/>
                  </a:cxn>
                  <a:cxn ang="0">
                    <a:pos x="T2" y="T3"/>
                  </a:cxn>
                  <a:cxn ang="0">
                    <a:pos x="T4" y="T5"/>
                  </a:cxn>
                  <a:cxn ang="0">
                    <a:pos x="T6" y="T7"/>
                  </a:cxn>
                </a:cxnLst>
                <a:rect l="0" t="0" r="r" b="b"/>
                <a:pathLst>
                  <a:path w="33" h="13">
                    <a:moveTo>
                      <a:pt x="0" y="13"/>
                    </a:moveTo>
                    <a:cubicBezTo>
                      <a:pt x="2" y="6"/>
                      <a:pt x="9" y="0"/>
                      <a:pt x="17" y="0"/>
                    </a:cubicBezTo>
                    <a:cubicBezTo>
                      <a:pt x="24" y="0"/>
                      <a:pt x="31" y="6"/>
                      <a:pt x="33" y="13"/>
                    </a:cubicBezTo>
                    <a:lnTo>
                      <a:pt x="0" y="13"/>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 name="Oval 59"/>
              <p:cNvSpPr>
                <a:spLocks noChangeArrowheads="1"/>
              </p:cNvSpPr>
              <p:nvPr/>
            </p:nvSpPr>
            <p:spPr bwMode="auto">
              <a:xfrm>
                <a:off x="3792134" y="6098729"/>
                <a:ext cx="519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 name="Oval 60"/>
              <p:cNvSpPr>
                <a:spLocks noChangeArrowheads="1"/>
              </p:cNvSpPr>
              <p:nvPr/>
            </p:nvSpPr>
            <p:spPr bwMode="auto">
              <a:xfrm>
                <a:off x="3703763" y="6098729"/>
                <a:ext cx="57181"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 name="Oval 61"/>
              <p:cNvSpPr>
                <a:spLocks noChangeArrowheads="1"/>
              </p:cNvSpPr>
              <p:nvPr/>
            </p:nvSpPr>
            <p:spPr bwMode="auto">
              <a:xfrm>
                <a:off x="3620590" y="6098729"/>
                <a:ext cx="519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9" name="Oval 62"/>
              <p:cNvSpPr>
                <a:spLocks noChangeArrowheads="1"/>
              </p:cNvSpPr>
              <p:nvPr/>
            </p:nvSpPr>
            <p:spPr bwMode="auto">
              <a:xfrm>
                <a:off x="3534817" y="6098729"/>
                <a:ext cx="545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 name="Oval 63"/>
              <p:cNvSpPr>
                <a:spLocks noChangeArrowheads="1"/>
              </p:cNvSpPr>
              <p:nvPr/>
            </p:nvSpPr>
            <p:spPr bwMode="auto">
              <a:xfrm>
                <a:off x="3446445" y="6098729"/>
                <a:ext cx="57181"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 name="Oval 64"/>
              <p:cNvSpPr>
                <a:spLocks noChangeArrowheads="1"/>
              </p:cNvSpPr>
              <p:nvPr/>
            </p:nvSpPr>
            <p:spPr bwMode="auto">
              <a:xfrm>
                <a:off x="3363272" y="6098729"/>
                <a:ext cx="519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 name="Oval 65"/>
              <p:cNvSpPr>
                <a:spLocks noChangeArrowheads="1"/>
              </p:cNvSpPr>
              <p:nvPr/>
            </p:nvSpPr>
            <p:spPr bwMode="auto">
              <a:xfrm>
                <a:off x="3277501" y="6098729"/>
                <a:ext cx="545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 name="Oval 66"/>
              <p:cNvSpPr>
                <a:spLocks noChangeArrowheads="1"/>
              </p:cNvSpPr>
              <p:nvPr/>
            </p:nvSpPr>
            <p:spPr bwMode="auto">
              <a:xfrm>
                <a:off x="3194328" y="6098729"/>
                <a:ext cx="519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 name="Oval 67"/>
              <p:cNvSpPr>
                <a:spLocks noChangeArrowheads="1"/>
              </p:cNvSpPr>
              <p:nvPr/>
            </p:nvSpPr>
            <p:spPr bwMode="auto">
              <a:xfrm>
                <a:off x="3105957" y="6098729"/>
                <a:ext cx="519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7" name="Rectangle 70"/>
              <p:cNvSpPr>
                <a:spLocks noChangeArrowheads="1"/>
              </p:cNvSpPr>
              <p:nvPr/>
            </p:nvSpPr>
            <p:spPr bwMode="auto">
              <a:xfrm>
                <a:off x="3716758" y="6192298"/>
                <a:ext cx="36388" cy="51203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8" name="Rectangle 71"/>
              <p:cNvSpPr>
                <a:spLocks noChangeArrowheads="1"/>
              </p:cNvSpPr>
              <p:nvPr/>
            </p:nvSpPr>
            <p:spPr bwMode="auto">
              <a:xfrm>
                <a:off x="3734952" y="6192298"/>
                <a:ext cx="18195" cy="51203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 name="Freeform 72"/>
              <p:cNvSpPr>
                <a:spLocks/>
              </p:cNvSpPr>
              <p:nvPr/>
            </p:nvSpPr>
            <p:spPr bwMode="auto">
              <a:xfrm>
                <a:off x="3732353" y="6691336"/>
                <a:ext cx="41586" cy="31190"/>
              </a:xfrm>
              <a:custGeom>
                <a:avLst/>
                <a:gdLst>
                  <a:gd name="T0" fmla="*/ 0 w 17"/>
                  <a:gd name="T1" fmla="*/ 0 h 13"/>
                  <a:gd name="T2" fmla="*/ 1 w 17"/>
                  <a:gd name="T3" fmla="*/ 0 h 13"/>
                  <a:gd name="T4" fmla="*/ 17 w 17"/>
                  <a:gd name="T5" fmla="*/ 13 h 13"/>
                  <a:gd name="T6" fmla="*/ 9 w 17"/>
                  <a:gd name="T7" fmla="*/ 13 h 13"/>
                  <a:gd name="T8" fmla="*/ 0 w 17"/>
                  <a:gd name="T9" fmla="*/ 0 h 13"/>
                </a:gdLst>
                <a:ahLst/>
                <a:cxnLst>
                  <a:cxn ang="0">
                    <a:pos x="T0" y="T1"/>
                  </a:cxn>
                  <a:cxn ang="0">
                    <a:pos x="T2" y="T3"/>
                  </a:cxn>
                  <a:cxn ang="0">
                    <a:pos x="T4" y="T5"/>
                  </a:cxn>
                  <a:cxn ang="0">
                    <a:pos x="T6" y="T7"/>
                  </a:cxn>
                  <a:cxn ang="0">
                    <a:pos x="T8" y="T9"/>
                  </a:cxn>
                </a:cxnLst>
                <a:rect l="0" t="0" r="r" b="b"/>
                <a:pathLst>
                  <a:path w="17" h="13">
                    <a:moveTo>
                      <a:pt x="0" y="0"/>
                    </a:moveTo>
                    <a:cubicBezTo>
                      <a:pt x="0" y="0"/>
                      <a:pt x="1" y="0"/>
                      <a:pt x="1" y="0"/>
                    </a:cubicBezTo>
                    <a:cubicBezTo>
                      <a:pt x="8" y="0"/>
                      <a:pt x="15" y="6"/>
                      <a:pt x="17" y="13"/>
                    </a:cubicBezTo>
                    <a:cubicBezTo>
                      <a:pt x="9" y="13"/>
                      <a:pt x="9" y="13"/>
                      <a:pt x="9" y="13"/>
                    </a:cubicBezTo>
                    <a:cubicBezTo>
                      <a:pt x="8" y="8"/>
                      <a:pt x="5" y="3"/>
                      <a:pt x="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9" name="Oval 66"/>
              <p:cNvSpPr>
                <a:spLocks noChangeArrowheads="1"/>
              </p:cNvSpPr>
              <p:nvPr/>
            </p:nvSpPr>
            <p:spPr bwMode="auto">
              <a:xfrm>
                <a:off x="3009128" y="6098729"/>
                <a:ext cx="519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0" name="Oval 67"/>
              <p:cNvSpPr>
                <a:spLocks noChangeArrowheads="1"/>
              </p:cNvSpPr>
              <p:nvPr/>
            </p:nvSpPr>
            <p:spPr bwMode="auto">
              <a:xfrm>
                <a:off x="2920757" y="6098729"/>
                <a:ext cx="51983" cy="54583"/>
              </a:xfrm>
              <a:prstGeom prst="ellipse">
                <a:avLst/>
              </a:pr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3" name="Freeform 76"/>
              <p:cNvSpPr>
                <a:spLocks/>
              </p:cNvSpPr>
              <p:nvPr/>
            </p:nvSpPr>
            <p:spPr bwMode="auto">
              <a:xfrm>
                <a:off x="2799256" y="6691336"/>
                <a:ext cx="59781" cy="31190"/>
              </a:xfrm>
              <a:custGeom>
                <a:avLst/>
                <a:gdLst>
                  <a:gd name="T0" fmla="*/ 0 w 24"/>
                  <a:gd name="T1" fmla="*/ 13 h 13"/>
                  <a:gd name="T2" fmla="*/ 8 w 24"/>
                  <a:gd name="T3" fmla="*/ 13 h 13"/>
                  <a:gd name="T4" fmla="*/ 24 w 24"/>
                  <a:gd name="T5" fmla="*/ 11 h 13"/>
                  <a:gd name="T6" fmla="*/ 24 w 24"/>
                  <a:gd name="T7" fmla="*/ 0 h 13"/>
                  <a:gd name="T8" fmla="*/ 0 w 24"/>
                  <a:gd name="T9" fmla="*/ 0 h 13"/>
                  <a:gd name="T10" fmla="*/ 0 w 24"/>
                  <a:gd name="T11" fmla="*/ 13 h 13"/>
                </a:gdLst>
                <a:ahLst/>
                <a:cxnLst>
                  <a:cxn ang="0">
                    <a:pos x="T0" y="T1"/>
                  </a:cxn>
                  <a:cxn ang="0">
                    <a:pos x="T2" y="T3"/>
                  </a:cxn>
                  <a:cxn ang="0">
                    <a:pos x="T4" y="T5"/>
                  </a:cxn>
                  <a:cxn ang="0">
                    <a:pos x="T6" y="T7"/>
                  </a:cxn>
                  <a:cxn ang="0">
                    <a:pos x="T8" y="T9"/>
                  </a:cxn>
                  <a:cxn ang="0">
                    <a:pos x="T10" y="T11"/>
                  </a:cxn>
                </a:cxnLst>
                <a:rect l="0" t="0" r="r" b="b"/>
                <a:pathLst>
                  <a:path w="24" h="13">
                    <a:moveTo>
                      <a:pt x="0" y="13"/>
                    </a:moveTo>
                    <a:cubicBezTo>
                      <a:pt x="8" y="13"/>
                      <a:pt x="8" y="13"/>
                      <a:pt x="8" y="13"/>
                    </a:cubicBezTo>
                    <a:cubicBezTo>
                      <a:pt x="14" y="13"/>
                      <a:pt x="19" y="13"/>
                      <a:pt x="24" y="11"/>
                    </a:cubicBezTo>
                    <a:cubicBezTo>
                      <a:pt x="24" y="0"/>
                      <a:pt x="24" y="0"/>
                      <a:pt x="24" y="0"/>
                    </a:cubicBezTo>
                    <a:cubicBezTo>
                      <a:pt x="0" y="0"/>
                      <a:pt x="0" y="0"/>
                      <a:pt x="0" y="0"/>
                    </a:cubicBezTo>
                    <a:lnTo>
                      <a:pt x="0" y="1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 name="Freeform 77"/>
              <p:cNvSpPr>
                <a:spLocks/>
              </p:cNvSpPr>
              <p:nvPr/>
            </p:nvSpPr>
            <p:spPr bwMode="auto">
              <a:xfrm>
                <a:off x="1422067" y="6691336"/>
                <a:ext cx="54583" cy="31190"/>
              </a:xfrm>
              <a:custGeom>
                <a:avLst/>
                <a:gdLst>
                  <a:gd name="T0" fmla="*/ 23 w 23"/>
                  <a:gd name="T1" fmla="*/ 13 h 13"/>
                  <a:gd name="T2" fmla="*/ 16 w 23"/>
                  <a:gd name="T3" fmla="*/ 13 h 13"/>
                  <a:gd name="T4" fmla="*/ 0 w 23"/>
                  <a:gd name="T5" fmla="*/ 11 h 13"/>
                  <a:gd name="T6" fmla="*/ 0 w 23"/>
                  <a:gd name="T7" fmla="*/ 0 h 13"/>
                  <a:gd name="T8" fmla="*/ 23 w 23"/>
                  <a:gd name="T9" fmla="*/ 0 h 13"/>
                  <a:gd name="T10" fmla="*/ 23 w 23"/>
                  <a:gd name="T11" fmla="*/ 13 h 13"/>
                </a:gdLst>
                <a:ahLst/>
                <a:cxnLst>
                  <a:cxn ang="0">
                    <a:pos x="T0" y="T1"/>
                  </a:cxn>
                  <a:cxn ang="0">
                    <a:pos x="T2" y="T3"/>
                  </a:cxn>
                  <a:cxn ang="0">
                    <a:pos x="T4" y="T5"/>
                  </a:cxn>
                  <a:cxn ang="0">
                    <a:pos x="T6" y="T7"/>
                  </a:cxn>
                  <a:cxn ang="0">
                    <a:pos x="T8" y="T9"/>
                  </a:cxn>
                  <a:cxn ang="0">
                    <a:pos x="T10" y="T11"/>
                  </a:cxn>
                </a:cxnLst>
                <a:rect l="0" t="0" r="r" b="b"/>
                <a:pathLst>
                  <a:path w="23" h="13">
                    <a:moveTo>
                      <a:pt x="23" y="13"/>
                    </a:moveTo>
                    <a:cubicBezTo>
                      <a:pt x="16" y="13"/>
                      <a:pt x="16" y="13"/>
                      <a:pt x="16" y="13"/>
                    </a:cubicBezTo>
                    <a:cubicBezTo>
                      <a:pt x="10" y="13"/>
                      <a:pt x="5" y="13"/>
                      <a:pt x="0" y="11"/>
                    </a:cubicBezTo>
                    <a:cubicBezTo>
                      <a:pt x="0" y="0"/>
                      <a:pt x="0" y="0"/>
                      <a:pt x="0" y="0"/>
                    </a:cubicBezTo>
                    <a:cubicBezTo>
                      <a:pt x="23" y="0"/>
                      <a:pt x="23" y="0"/>
                      <a:pt x="23" y="0"/>
                    </a:cubicBezTo>
                    <a:lnTo>
                      <a:pt x="23" y="1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 name="Freeform 79"/>
              <p:cNvSpPr>
                <a:spLocks/>
              </p:cNvSpPr>
              <p:nvPr/>
            </p:nvSpPr>
            <p:spPr bwMode="auto">
              <a:xfrm>
                <a:off x="1321146" y="5090012"/>
                <a:ext cx="1621066" cy="1614320"/>
              </a:xfrm>
              <a:prstGeom prst="roundRect">
                <a:avLst>
                  <a:gd name="adj" fmla="val 5109"/>
                </a:avLst>
              </a:prstGeom>
              <a:solidFill>
                <a:schemeClr val="accent3"/>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307" name="Group 306"/>
              <p:cNvGrpSpPr/>
              <p:nvPr/>
            </p:nvGrpSpPr>
            <p:grpSpPr>
              <a:xfrm>
                <a:off x="1413195" y="6415826"/>
                <a:ext cx="1436969" cy="119561"/>
                <a:chOff x="2309843" y="6415826"/>
                <a:chExt cx="545823" cy="119561"/>
              </a:xfrm>
            </p:grpSpPr>
            <p:sp>
              <p:nvSpPr>
                <p:cNvPr id="257" name="Rectangle 150"/>
                <p:cNvSpPr>
                  <a:spLocks noChangeArrowheads="1"/>
                </p:cNvSpPr>
                <p:nvPr/>
              </p:nvSpPr>
              <p:spPr bwMode="auto">
                <a:xfrm>
                  <a:off x="2309843" y="6415826"/>
                  <a:ext cx="545823" cy="129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8" name="Rectangle 151"/>
                <p:cNvSpPr>
                  <a:spLocks noChangeArrowheads="1"/>
                </p:cNvSpPr>
                <p:nvPr/>
              </p:nvSpPr>
              <p:spPr bwMode="auto">
                <a:xfrm>
                  <a:off x="2309843" y="6449614"/>
                  <a:ext cx="545823" cy="155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9" name="Rectangle 152"/>
                <p:cNvSpPr>
                  <a:spLocks noChangeArrowheads="1"/>
                </p:cNvSpPr>
                <p:nvPr/>
              </p:nvSpPr>
              <p:spPr bwMode="auto">
                <a:xfrm>
                  <a:off x="2309843" y="6486002"/>
                  <a:ext cx="545823" cy="129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0" name="Rectangle 153"/>
                <p:cNvSpPr>
                  <a:spLocks noChangeArrowheads="1"/>
                </p:cNvSpPr>
                <p:nvPr/>
              </p:nvSpPr>
              <p:spPr bwMode="auto">
                <a:xfrm>
                  <a:off x="2309843" y="6522390"/>
                  <a:ext cx="545823" cy="129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308" name="Group 307"/>
              <p:cNvGrpSpPr/>
              <p:nvPr/>
            </p:nvGrpSpPr>
            <p:grpSpPr>
              <a:xfrm>
                <a:off x="1436496" y="5157252"/>
                <a:ext cx="1390365" cy="1194141"/>
                <a:chOff x="6582658" y="5063983"/>
                <a:chExt cx="1583785" cy="1048532"/>
              </a:xfrm>
              <a:solidFill>
                <a:schemeClr val="tx2"/>
              </a:solidFill>
            </p:grpSpPr>
            <p:sp>
              <p:nvSpPr>
                <p:cNvPr id="18" name="Rectangle 40"/>
                <p:cNvSpPr>
                  <a:spLocks noChangeArrowheads="1"/>
                </p:cNvSpPr>
                <p:nvPr/>
              </p:nvSpPr>
              <p:spPr bwMode="auto">
                <a:xfrm>
                  <a:off x="6582658" y="5702833"/>
                  <a:ext cx="1583784" cy="18661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ctr" anchorCtr="0" compatLnSpc="1">
                  <a:prstTxWarp prst="textNoShape">
                    <a:avLst/>
                  </a:prstTxWarp>
                </a:bodyPr>
                <a:lstStyle/>
                <a:p>
                  <a:pPr defTabSz="950701">
                    <a:defRPr/>
                  </a:pPr>
                  <a:r>
                    <a:rPr lang="en-US" sz="1122" kern="0" dirty="0">
                      <a:solidFill>
                        <a:schemeClr val="bg2"/>
                      </a:solidFill>
                      <a:latin typeface="Segoe UI"/>
                      <a:ea typeface="MS PGothic" charset="0"/>
                    </a:rPr>
                    <a:t>Stored Procedures</a:t>
                  </a:r>
                </a:p>
              </p:txBody>
            </p:sp>
            <p:sp>
              <p:nvSpPr>
                <p:cNvPr id="21" name="Rectangle 37"/>
                <p:cNvSpPr>
                  <a:spLocks noChangeArrowheads="1"/>
                </p:cNvSpPr>
                <p:nvPr/>
              </p:nvSpPr>
              <p:spPr bwMode="auto">
                <a:xfrm>
                  <a:off x="6582658" y="5063983"/>
                  <a:ext cx="1583784" cy="17649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ctr" anchorCtr="0" compatLnSpc="1">
                  <a:prstTxWarp prst="textNoShape">
                    <a:avLst/>
                  </a:prstTxWarp>
                </a:bodyPr>
                <a:lstStyle/>
                <a:p>
                  <a:pPr defTabSz="950701">
                    <a:defRPr/>
                  </a:pPr>
                  <a:r>
                    <a:rPr lang="en-US" sz="1122" kern="0" dirty="0">
                      <a:solidFill>
                        <a:schemeClr val="bg2"/>
                      </a:solidFill>
                      <a:latin typeface="Segoe UI"/>
                      <a:ea typeface="MS PGothic" charset="0"/>
                    </a:rPr>
                    <a:t>Hadoop on Azure</a:t>
                  </a:r>
                </a:p>
              </p:txBody>
            </p:sp>
            <p:sp>
              <p:nvSpPr>
                <p:cNvPr id="27" name="Rectangle 37"/>
                <p:cNvSpPr>
                  <a:spLocks noChangeArrowheads="1"/>
                </p:cNvSpPr>
                <p:nvPr/>
              </p:nvSpPr>
              <p:spPr bwMode="auto">
                <a:xfrm>
                  <a:off x="6582658" y="5276935"/>
                  <a:ext cx="1583785" cy="17649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ctr" anchorCtr="0" compatLnSpc="1">
                  <a:prstTxWarp prst="textNoShape">
                    <a:avLst/>
                  </a:prstTxWarp>
                </a:bodyPr>
                <a:lstStyle/>
                <a:p>
                  <a:pPr defTabSz="950701">
                    <a:defRPr/>
                  </a:pPr>
                  <a:r>
                    <a:rPr lang="en-US" sz="1122" kern="0" dirty="0">
                      <a:solidFill>
                        <a:schemeClr val="bg2"/>
                      </a:solidFill>
                      <a:latin typeface="Segoe UI"/>
                      <a:ea typeface="MS PGothic" charset="0"/>
                    </a:rPr>
                    <a:t>Data Lake Analytics</a:t>
                  </a:r>
                </a:p>
              </p:txBody>
            </p:sp>
            <p:sp>
              <p:nvSpPr>
                <p:cNvPr id="28" name="Rectangle 37"/>
                <p:cNvSpPr>
                  <a:spLocks noChangeArrowheads="1"/>
                </p:cNvSpPr>
                <p:nvPr/>
              </p:nvSpPr>
              <p:spPr bwMode="auto">
                <a:xfrm>
                  <a:off x="6582658" y="5489883"/>
                  <a:ext cx="1583785" cy="17649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ctr" anchorCtr="0" compatLnSpc="1">
                  <a:prstTxWarp prst="textNoShape">
                    <a:avLst/>
                  </a:prstTxWarp>
                </a:bodyPr>
                <a:lstStyle/>
                <a:p>
                  <a:pPr defTabSz="950701">
                    <a:defRPr/>
                  </a:pPr>
                  <a:r>
                    <a:rPr lang="en-US" sz="1122" kern="0" dirty="0">
                      <a:solidFill>
                        <a:schemeClr val="bg2"/>
                      </a:solidFill>
                      <a:latin typeface="Segoe UI"/>
                      <a:ea typeface="MS PGothic" charset="0"/>
                    </a:rPr>
                    <a:t>Custom Code</a:t>
                  </a:r>
                </a:p>
              </p:txBody>
            </p:sp>
            <p:sp>
              <p:nvSpPr>
                <p:cNvPr id="29" name="Rectangle 40"/>
                <p:cNvSpPr>
                  <a:spLocks noChangeArrowheads="1"/>
                </p:cNvSpPr>
                <p:nvPr/>
              </p:nvSpPr>
              <p:spPr bwMode="auto">
                <a:xfrm>
                  <a:off x="6582658" y="5925904"/>
                  <a:ext cx="1583784" cy="18661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ctr" anchorCtr="0" compatLnSpc="1">
                  <a:prstTxWarp prst="textNoShape">
                    <a:avLst/>
                  </a:prstTxWarp>
                </a:bodyPr>
                <a:lstStyle/>
                <a:p>
                  <a:pPr defTabSz="950701">
                    <a:defRPr/>
                  </a:pPr>
                  <a:r>
                    <a:rPr lang="en-US" sz="1122" kern="0" dirty="0">
                      <a:solidFill>
                        <a:schemeClr val="bg2"/>
                      </a:solidFill>
                      <a:latin typeface="Segoe UI"/>
                      <a:ea typeface="MS PGothic" charset="0"/>
                    </a:rPr>
                    <a:t>Machine Learning</a:t>
                  </a:r>
                </a:p>
              </p:txBody>
            </p:sp>
          </p:grpSp>
          <p:sp>
            <p:nvSpPr>
              <p:cNvPr id="311" name="Freeform 182"/>
              <p:cNvSpPr/>
              <p:nvPr/>
            </p:nvSpPr>
            <p:spPr bwMode="auto">
              <a:xfrm>
                <a:off x="3022955" y="5628102"/>
                <a:ext cx="304123" cy="39005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5" name="Freeform 182"/>
              <p:cNvSpPr/>
              <p:nvPr/>
            </p:nvSpPr>
            <p:spPr bwMode="auto">
              <a:xfrm>
                <a:off x="3435408" y="5628102"/>
                <a:ext cx="304123" cy="39005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7" name="Group 346"/>
            <p:cNvGrpSpPr/>
            <p:nvPr/>
          </p:nvGrpSpPr>
          <p:grpSpPr>
            <a:xfrm>
              <a:off x="10371862" y="5501254"/>
              <a:ext cx="1655894" cy="1220132"/>
              <a:chOff x="6215063" y="3021013"/>
              <a:chExt cx="995363" cy="733425"/>
            </a:xfrm>
          </p:grpSpPr>
          <p:sp>
            <p:nvSpPr>
              <p:cNvPr id="348" name="Rectangle 347"/>
              <p:cNvSpPr>
                <a:spLocks noChangeArrowheads="1"/>
              </p:cNvSpPr>
              <p:nvPr/>
            </p:nvSpPr>
            <p:spPr bwMode="auto">
              <a:xfrm>
                <a:off x="6540500" y="3744913"/>
                <a:ext cx="34448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9" name="Freeform 15"/>
              <p:cNvSpPr>
                <a:spLocks/>
              </p:cNvSpPr>
              <p:nvPr/>
            </p:nvSpPr>
            <p:spPr bwMode="auto">
              <a:xfrm>
                <a:off x="6529388" y="3721100"/>
                <a:ext cx="366713" cy="26988"/>
              </a:xfrm>
              <a:custGeom>
                <a:avLst/>
                <a:gdLst>
                  <a:gd name="T0" fmla="*/ 142 w 182"/>
                  <a:gd name="T1" fmla="*/ 0 h 14"/>
                  <a:gd name="T2" fmla="*/ 156 w 182"/>
                  <a:gd name="T3" fmla="*/ 3 h 14"/>
                  <a:gd name="T4" fmla="*/ 167 w 182"/>
                  <a:gd name="T5" fmla="*/ 8 h 14"/>
                  <a:gd name="T6" fmla="*/ 175 w 182"/>
                  <a:gd name="T7" fmla="*/ 11 h 14"/>
                  <a:gd name="T8" fmla="*/ 171 w 182"/>
                  <a:gd name="T9" fmla="*/ 14 h 14"/>
                  <a:gd name="T10" fmla="*/ 144 w 182"/>
                  <a:gd name="T11" fmla="*/ 14 h 14"/>
                  <a:gd name="T12" fmla="*/ 142 w 182"/>
                  <a:gd name="T13" fmla="*/ 14 h 14"/>
                  <a:gd name="T14" fmla="*/ 10 w 182"/>
                  <a:gd name="T15" fmla="*/ 14 h 14"/>
                  <a:gd name="T16" fmla="*/ 10 w 182"/>
                  <a:gd name="T17" fmla="*/ 10 h 14"/>
                  <a:gd name="T18" fmla="*/ 22 w 182"/>
                  <a:gd name="T19" fmla="*/ 5 h 14"/>
                  <a:gd name="T20" fmla="*/ 44 w 182"/>
                  <a:gd name="T21" fmla="*/ 0 h 14"/>
                  <a:gd name="T22" fmla="*/ 142 w 182"/>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4">
                    <a:moveTo>
                      <a:pt x="142" y="0"/>
                    </a:moveTo>
                    <a:cubicBezTo>
                      <a:pt x="142" y="0"/>
                      <a:pt x="149" y="0"/>
                      <a:pt x="156" y="3"/>
                    </a:cubicBezTo>
                    <a:cubicBezTo>
                      <a:pt x="167" y="8"/>
                      <a:pt x="167" y="8"/>
                      <a:pt x="167" y="8"/>
                    </a:cubicBezTo>
                    <a:cubicBezTo>
                      <a:pt x="175" y="11"/>
                      <a:pt x="175" y="11"/>
                      <a:pt x="175" y="11"/>
                    </a:cubicBezTo>
                    <a:cubicBezTo>
                      <a:pt x="175" y="11"/>
                      <a:pt x="182" y="14"/>
                      <a:pt x="171" y="14"/>
                    </a:cubicBezTo>
                    <a:cubicBezTo>
                      <a:pt x="144" y="14"/>
                      <a:pt x="144" y="14"/>
                      <a:pt x="144" y="14"/>
                    </a:cubicBezTo>
                    <a:cubicBezTo>
                      <a:pt x="142" y="14"/>
                      <a:pt x="142" y="14"/>
                      <a:pt x="142" y="14"/>
                    </a:cubicBezTo>
                    <a:cubicBezTo>
                      <a:pt x="10" y="14"/>
                      <a:pt x="10" y="14"/>
                      <a:pt x="10" y="14"/>
                    </a:cubicBezTo>
                    <a:cubicBezTo>
                      <a:pt x="10" y="14"/>
                      <a:pt x="0" y="14"/>
                      <a:pt x="10" y="10"/>
                    </a:cubicBezTo>
                    <a:cubicBezTo>
                      <a:pt x="22" y="5"/>
                      <a:pt x="22" y="5"/>
                      <a:pt x="22" y="5"/>
                    </a:cubicBezTo>
                    <a:cubicBezTo>
                      <a:pt x="22" y="5"/>
                      <a:pt x="33" y="0"/>
                      <a:pt x="44" y="0"/>
                    </a:cubicBezTo>
                    <a:lnTo>
                      <a:pt x="142" y="0"/>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0" name="Rectangle 349"/>
              <p:cNvSpPr>
                <a:spLocks noChangeArrowheads="1"/>
              </p:cNvSpPr>
              <p:nvPr/>
            </p:nvSpPr>
            <p:spPr bwMode="auto">
              <a:xfrm>
                <a:off x="6659563" y="3609975"/>
                <a:ext cx="104775" cy="112713"/>
              </a:xfrm>
              <a:prstGeom prst="rect">
                <a:avLst/>
              </a:pr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1" name="Freeform 17"/>
              <p:cNvSpPr>
                <a:spLocks/>
              </p:cNvSpPr>
              <p:nvPr/>
            </p:nvSpPr>
            <p:spPr bwMode="auto">
              <a:xfrm>
                <a:off x="6215063" y="3021013"/>
                <a:ext cx="995363" cy="593725"/>
              </a:xfrm>
              <a:custGeom>
                <a:avLst/>
                <a:gdLst>
                  <a:gd name="T0" fmla="*/ 472 w 494"/>
                  <a:gd name="T1" fmla="*/ 0 h 296"/>
                  <a:gd name="T2" fmla="*/ 494 w 494"/>
                  <a:gd name="T3" fmla="*/ 23 h 296"/>
                  <a:gd name="T4" fmla="*/ 494 w 494"/>
                  <a:gd name="T5" fmla="*/ 274 h 296"/>
                  <a:gd name="T6" fmla="*/ 472 w 494"/>
                  <a:gd name="T7" fmla="*/ 296 h 296"/>
                  <a:gd name="T8" fmla="*/ 23 w 494"/>
                  <a:gd name="T9" fmla="*/ 296 h 296"/>
                  <a:gd name="T10" fmla="*/ 0 w 494"/>
                  <a:gd name="T11" fmla="*/ 274 h 296"/>
                  <a:gd name="T12" fmla="*/ 0 w 494"/>
                  <a:gd name="T13" fmla="*/ 23 h 296"/>
                  <a:gd name="T14" fmla="*/ 23 w 494"/>
                  <a:gd name="T15" fmla="*/ 0 h 296"/>
                  <a:gd name="T16" fmla="*/ 472 w 494"/>
                  <a:gd name="T1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4" h="296">
                    <a:moveTo>
                      <a:pt x="472" y="0"/>
                    </a:moveTo>
                    <a:cubicBezTo>
                      <a:pt x="472" y="0"/>
                      <a:pt x="494" y="0"/>
                      <a:pt x="494" y="23"/>
                    </a:cubicBezTo>
                    <a:cubicBezTo>
                      <a:pt x="494" y="274"/>
                      <a:pt x="494" y="274"/>
                      <a:pt x="494" y="274"/>
                    </a:cubicBezTo>
                    <a:cubicBezTo>
                      <a:pt x="494" y="274"/>
                      <a:pt x="494" y="296"/>
                      <a:pt x="472" y="296"/>
                    </a:cubicBezTo>
                    <a:cubicBezTo>
                      <a:pt x="23" y="296"/>
                      <a:pt x="23" y="296"/>
                      <a:pt x="23" y="296"/>
                    </a:cubicBezTo>
                    <a:cubicBezTo>
                      <a:pt x="23" y="296"/>
                      <a:pt x="0" y="296"/>
                      <a:pt x="0" y="274"/>
                    </a:cubicBezTo>
                    <a:cubicBezTo>
                      <a:pt x="0" y="23"/>
                      <a:pt x="0" y="23"/>
                      <a:pt x="0" y="23"/>
                    </a:cubicBezTo>
                    <a:cubicBezTo>
                      <a:pt x="0" y="23"/>
                      <a:pt x="0" y="0"/>
                      <a:pt x="23" y="0"/>
                    </a:cubicBezTo>
                    <a:lnTo>
                      <a:pt x="472"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2" name="Freeform 18"/>
              <p:cNvSpPr>
                <a:spLocks/>
              </p:cNvSpPr>
              <p:nvPr/>
            </p:nvSpPr>
            <p:spPr bwMode="auto">
              <a:xfrm>
                <a:off x="6253163" y="3055938"/>
                <a:ext cx="920750" cy="523875"/>
              </a:xfrm>
              <a:custGeom>
                <a:avLst/>
                <a:gdLst>
                  <a:gd name="T0" fmla="*/ 447 w 457"/>
                  <a:gd name="T1" fmla="*/ 0 h 262"/>
                  <a:gd name="T2" fmla="*/ 457 w 457"/>
                  <a:gd name="T3" fmla="*/ 9 h 262"/>
                  <a:gd name="T4" fmla="*/ 457 w 457"/>
                  <a:gd name="T5" fmla="*/ 253 h 262"/>
                  <a:gd name="T6" fmla="*/ 447 w 457"/>
                  <a:gd name="T7" fmla="*/ 262 h 262"/>
                  <a:gd name="T8" fmla="*/ 9 w 457"/>
                  <a:gd name="T9" fmla="*/ 262 h 262"/>
                  <a:gd name="T10" fmla="*/ 0 w 457"/>
                  <a:gd name="T11" fmla="*/ 253 h 262"/>
                  <a:gd name="T12" fmla="*/ 0 w 457"/>
                  <a:gd name="T13" fmla="*/ 9 h 262"/>
                  <a:gd name="T14" fmla="*/ 9 w 457"/>
                  <a:gd name="T15" fmla="*/ 0 h 262"/>
                  <a:gd name="T16" fmla="*/ 391 w 457"/>
                  <a:gd name="T17" fmla="*/ 0 h 262"/>
                  <a:gd name="T18" fmla="*/ 447 w 457"/>
                  <a:gd name="T19"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7" h="262">
                    <a:moveTo>
                      <a:pt x="447" y="0"/>
                    </a:moveTo>
                    <a:cubicBezTo>
                      <a:pt x="447" y="0"/>
                      <a:pt x="457" y="0"/>
                      <a:pt x="457" y="9"/>
                    </a:cubicBezTo>
                    <a:cubicBezTo>
                      <a:pt x="457" y="253"/>
                      <a:pt x="457" y="253"/>
                      <a:pt x="457" y="253"/>
                    </a:cubicBezTo>
                    <a:cubicBezTo>
                      <a:pt x="457" y="253"/>
                      <a:pt x="457" y="262"/>
                      <a:pt x="447" y="262"/>
                    </a:cubicBezTo>
                    <a:cubicBezTo>
                      <a:pt x="9" y="262"/>
                      <a:pt x="9" y="262"/>
                      <a:pt x="9" y="262"/>
                    </a:cubicBezTo>
                    <a:cubicBezTo>
                      <a:pt x="9" y="262"/>
                      <a:pt x="0" y="262"/>
                      <a:pt x="0" y="253"/>
                    </a:cubicBezTo>
                    <a:cubicBezTo>
                      <a:pt x="0" y="9"/>
                      <a:pt x="0" y="9"/>
                      <a:pt x="0" y="9"/>
                    </a:cubicBezTo>
                    <a:cubicBezTo>
                      <a:pt x="0" y="9"/>
                      <a:pt x="0" y="0"/>
                      <a:pt x="9" y="0"/>
                    </a:cubicBezTo>
                    <a:cubicBezTo>
                      <a:pt x="391" y="0"/>
                      <a:pt x="391" y="0"/>
                      <a:pt x="391" y="0"/>
                    </a:cubicBezTo>
                    <a:lnTo>
                      <a:pt x="44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3" name="Freeform 19"/>
              <p:cNvSpPr>
                <a:spLocks/>
              </p:cNvSpPr>
              <p:nvPr/>
            </p:nvSpPr>
            <p:spPr bwMode="auto">
              <a:xfrm>
                <a:off x="6381750" y="3194050"/>
                <a:ext cx="222250" cy="47625"/>
              </a:xfrm>
              <a:custGeom>
                <a:avLst/>
                <a:gdLst>
                  <a:gd name="T0" fmla="*/ 110 w 110"/>
                  <a:gd name="T1" fmla="*/ 15 h 24"/>
                  <a:gd name="T2" fmla="*/ 101 w 110"/>
                  <a:gd name="T3" fmla="*/ 24 h 24"/>
                  <a:gd name="T4" fmla="*/ 8 w 110"/>
                  <a:gd name="T5" fmla="*/ 24 h 24"/>
                  <a:gd name="T6" fmla="*/ 0 w 110"/>
                  <a:gd name="T7" fmla="*/ 15 h 24"/>
                  <a:gd name="T8" fmla="*/ 0 w 110"/>
                  <a:gd name="T9" fmla="*/ 9 h 24"/>
                  <a:gd name="T10" fmla="*/ 8 w 110"/>
                  <a:gd name="T11" fmla="*/ 0 h 24"/>
                  <a:gd name="T12" fmla="*/ 101 w 110"/>
                  <a:gd name="T13" fmla="*/ 0 h 24"/>
                  <a:gd name="T14" fmla="*/ 110 w 110"/>
                  <a:gd name="T15" fmla="*/ 9 h 24"/>
                  <a:gd name="T16" fmla="*/ 110 w 110"/>
                  <a:gd name="T17"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24">
                    <a:moveTo>
                      <a:pt x="110" y="15"/>
                    </a:moveTo>
                    <a:cubicBezTo>
                      <a:pt x="110" y="20"/>
                      <a:pt x="106" y="24"/>
                      <a:pt x="101" y="24"/>
                    </a:cubicBezTo>
                    <a:cubicBezTo>
                      <a:pt x="8" y="24"/>
                      <a:pt x="8" y="24"/>
                      <a:pt x="8" y="24"/>
                    </a:cubicBezTo>
                    <a:cubicBezTo>
                      <a:pt x="4" y="24"/>
                      <a:pt x="0" y="20"/>
                      <a:pt x="0" y="15"/>
                    </a:cubicBezTo>
                    <a:cubicBezTo>
                      <a:pt x="0" y="9"/>
                      <a:pt x="0" y="9"/>
                      <a:pt x="0" y="9"/>
                    </a:cubicBezTo>
                    <a:cubicBezTo>
                      <a:pt x="0" y="4"/>
                      <a:pt x="4" y="0"/>
                      <a:pt x="8" y="0"/>
                    </a:cubicBezTo>
                    <a:cubicBezTo>
                      <a:pt x="101" y="0"/>
                      <a:pt x="101" y="0"/>
                      <a:pt x="101" y="0"/>
                    </a:cubicBezTo>
                    <a:cubicBezTo>
                      <a:pt x="106" y="0"/>
                      <a:pt x="110" y="4"/>
                      <a:pt x="110" y="9"/>
                    </a:cubicBezTo>
                    <a:cubicBezTo>
                      <a:pt x="110" y="15"/>
                      <a:pt x="110" y="15"/>
                      <a:pt x="110" y="15"/>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4" name="Freeform 20"/>
              <p:cNvSpPr>
                <a:spLocks/>
              </p:cNvSpPr>
              <p:nvPr/>
            </p:nvSpPr>
            <p:spPr bwMode="auto">
              <a:xfrm>
                <a:off x="6381750" y="3259138"/>
                <a:ext cx="393700" cy="50800"/>
              </a:xfrm>
              <a:custGeom>
                <a:avLst/>
                <a:gdLst>
                  <a:gd name="T0" fmla="*/ 195 w 195"/>
                  <a:gd name="T1" fmla="*/ 16 h 25"/>
                  <a:gd name="T2" fmla="*/ 186 w 195"/>
                  <a:gd name="T3" fmla="*/ 25 h 25"/>
                  <a:gd name="T4" fmla="*/ 8 w 195"/>
                  <a:gd name="T5" fmla="*/ 25 h 25"/>
                  <a:gd name="T6" fmla="*/ 0 w 195"/>
                  <a:gd name="T7" fmla="*/ 16 h 25"/>
                  <a:gd name="T8" fmla="*/ 0 w 195"/>
                  <a:gd name="T9" fmla="*/ 9 h 25"/>
                  <a:gd name="T10" fmla="*/ 8 w 195"/>
                  <a:gd name="T11" fmla="*/ 0 h 25"/>
                  <a:gd name="T12" fmla="*/ 186 w 195"/>
                  <a:gd name="T13" fmla="*/ 0 h 25"/>
                  <a:gd name="T14" fmla="*/ 195 w 195"/>
                  <a:gd name="T15" fmla="*/ 9 h 25"/>
                  <a:gd name="T16" fmla="*/ 195 w 195"/>
                  <a:gd name="T17"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5">
                    <a:moveTo>
                      <a:pt x="195" y="16"/>
                    </a:moveTo>
                    <a:cubicBezTo>
                      <a:pt x="195" y="21"/>
                      <a:pt x="191" y="25"/>
                      <a:pt x="186" y="25"/>
                    </a:cubicBezTo>
                    <a:cubicBezTo>
                      <a:pt x="8" y="25"/>
                      <a:pt x="8" y="25"/>
                      <a:pt x="8" y="25"/>
                    </a:cubicBezTo>
                    <a:cubicBezTo>
                      <a:pt x="4" y="25"/>
                      <a:pt x="0" y="21"/>
                      <a:pt x="0" y="16"/>
                    </a:cubicBezTo>
                    <a:cubicBezTo>
                      <a:pt x="0" y="9"/>
                      <a:pt x="0" y="9"/>
                      <a:pt x="0" y="9"/>
                    </a:cubicBezTo>
                    <a:cubicBezTo>
                      <a:pt x="0" y="4"/>
                      <a:pt x="4" y="0"/>
                      <a:pt x="8" y="0"/>
                    </a:cubicBezTo>
                    <a:cubicBezTo>
                      <a:pt x="186" y="0"/>
                      <a:pt x="186" y="0"/>
                      <a:pt x="186" y="0"/>
                    </a:cubicBezTo>
                    <a:cubicBezTo>
                      <a:pt x="191" y="0"/>
                      <a:pt x="195" y="4"/>
                      <a:pt x="195" y="9"/>
                    </a:cubicBezTo>
                    <a:cubicBezTo>
                      <a:pt x="195" y="16"/>
                      <a:pt x="195" y="16"/>
                      <a:pt x="195" y="16"/>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5" name="Freeform 21"/>
              <p:cNvSpPr>
                <a:spLocks/>
              </p:cNvSpPr>
              <p:nvPr/>
            </p:nvSpPr>
            <p:spPr bwMode="auto">
              <a:xfrm>
                <a:off x="6597650" y="3327400"/>
                <a:ext cx="392113" cy="49213"/>
              </a:xfrm>
              <a:custGeom>
                <a:avLst/>
                <a:gdLst>
                  <a:gd name="T0" fmla="*/ 195 w 195"/>
                  <a:gd name="T1" fmla="*/ 15 h 24"/>
                  <a:gd name="T2" fmla="*/ 187 w 195"/>
                  <a:gd name="T3" fmla="*/ 24 h 24"/>
                  <a:gd name="T4" fmla="*/ 9 w 195"/>
                  <a:gd name="T5" fmla="*/ 24 h 24"/>
                  <a:gd name="T6" fmla="*/ 0 w 195"/>
                  <a:gd name="T7" fmla="*/ 15 h 24"/>
                  <a:gd name="T8" fmla="*/ 0 w 195"/>
                  <a:gd name="T9" fmla="*/ 9 h 24"/>
                  <a:gd name="T10" fmla="*/ 9 w 195"/>
                  <a:gd name="T11" fmla="*/ 0 h 24"/>
                  <a:gd name="T12" fmla="*/ 187 w 195"/>
                  <a:gd name="T13" fmla="*/ 0 h 24"/>
                  <a:gd name="T14" fmla="*/ 195 w 195"/>
                  <a:gd name="T15" fmla="*/ 9 h 24"/>
                  <a:gd name="T16" fmla="*/ 195 w 195"/>
                  <a:gd name="T17"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4">
                    <a:moveTo>
                      <a:pt x="195" y="15"/>
                    </a:moveTo>
                    <a:cubicBezTo>
                      <a:pt x="195" y="20"/>
                      <a:pt x="191" y="24"/>
                      <a:pt x="187" y="24"/>
                    </a:cubicBezTo>
                    <a:cubicBezTo>
                      <a:pt x="9" y="24"/>
                      <a:pt x="9" y="24"/>
                      <a:pt x="9" y="24"/>
                    </a:cubicBezTo>
                    <a:cubicBezTo>
                      <a:pt x="4" y="24"/>
                      <a:pt x="0" y="20"/>
                      <a:pt x="0" y="15"/>
                    </a:cubicBezTo>
                    <a:cubicBezTo>
                      <a:pt x="0" y="9"/>
                      <a:pt x="0" y="9"/>
                      <a:pt x="0" y="9"/>
                    </a:cubicBezTo>
                    <a:cubicBezTo>
                      <a:pt x="0" y="4"/>
                      <a:pt x="4" y="0"/>
                      <a:pt x="9" y="0"/>
                    </a:cubicBezTo>
                    <a:cubicBezTo>
                      <a:pt x="187" y="0"/>
                      <a:pt x="187" y="0"/>
                      <a:pt x="187" y="0"/>
                    </a:cubicBezTo>
                    <a:cubicBezTo>
                      <a:pt x="191" y="0"/>
                      <a:pt x="195" y="4"/>
                      <a:pt x="195" y="9"/>
                    </a:cubicBezTo>
                    <a:cubicBezTo>
                      <a:pt x="195" y="15"/>
                      <a:pt x="195" y="15"/>
                      <a:pt x="195" y="15"/>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6" name="Freeform 22"/>
              <p:cNvSpPr>
                <a:spLocks/>
              </p:cNvSpPr>
              <p:nvPr/>
            </p:nvSpPr>
            <p:spPr bwMode="auto">
              <a:xfrm>
                <a:off x="6597650" y="3395663"/>
                <a:ext cx="479425" cy="47625"/>
              </a:xfrm>
              <a:custGeom>
                <a:avLst/>
                <a:gdLst>
                  <a:gd name="T0" fmla="*/ 238 w 238"/>
                  <a:gd name="T1" fmla="*/ 15 h 24"/>
                  <a:gd name="T2" fmla="*/ 229 w 238"/>
                  <a:gd name="T3" fmla="*/ 24 h 24"/>
                  <a:gd name="T4" fmla="*/ 9 w 238"/>
                  <a:gd name="T5" fmla="*/ 24 h 24"/>
                  <a:gd name="T6" fmla="*/ 0 w 238"/>
                  <a:gd name="T7" fmla="*/ 15 h 24"/>
                  <a:gd name="T8" fmla="*/ 0 w 238"/>
                  <a:gd name="T9" fmla="*/ 8 h 24"/>
                  <a:gd name="T10" fmla="*/ 9 w 238"/>
                  <a:gd name="T11" fmla="*/ 0 h 24"/>
                  <a:gd name="T12" fmla="*/ 229 w 238"/>
                  <a:gd name="T13" fmla="*/ 0 h 24"/>
                  <a:gd name="T14" fmla="*/ 238 w 238"/>
                  <a:gd name="T15" fmla="*/ 8 h 24"/>
                  <a:gd name="T16" fmla="*/ 238 w 238"/>
                  <a:gd name="T17"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24">
                    <a:moveTo>
                      <a:pt x="238" y="15"/>
                    </a:moveTo>
                    <a:cubicBezTo>
                      <a:pt x="238" y="20"/>
                      <a:pt x="234" y="24"/>
                      <a:pt x="229" y="24"/>
                    </a:cubicBezTo>
                    <a:cubicBezTo>
                      <a:pt x="9" y="24"/>
                      <a:pt x="9" y="24"/>
                      <a:pt x="9" y="24"/>
                    </a:cubicBezTo>
                    <a:cubicBezTo>
                      <a:pt x="4" y="24"/>
                      <a:pt x="0" y="20"/>
                      <a:pt x="0" y="15"/>
                    </a:cubicBezTo>
                    <a:cubicBezTo>
                      <a:pt x="0" y="8"/>
                      <a:pt x="0" y="8"/>
                      <a:pt x="0" y="8"/>
                    </a:cubicBezTo>
                    <a:cubicBezTo>
                      <a:pt x="0" y="3"/>
                      <a:pt x="4" y="0"/>
                      <a:pt x="9" y="0"/>
                    </a:cubicBezTo>
                    <a:cubicBezTo>
                      <a:pt x="229" y="0"/>
                      <a:pt x="229" y="0"/>
                      <a:pt x="229" y="0"/>
                    </a:cubicBezTo>
                    <a:cubicBezTo>
                      <a:pt x="234" y="0"/>
                      <a:pt x="238" y="3"/>
                      <a:pt x="238" y="8"/>
                    </a:cubicBezTo>
                    <a:cubicBezTo>
                      <a:pt x="238" y="15"/>
                      <a:pt x="238" y="15"/>
                      <a:pt x="238" y="15"/>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7" name="Freeform 23"/>
              <p:cNvSpPr>
                <a:spLocks/>
              </p:cNvSpPr>
              <p:nvPr/>
            </p:nvSpPr>
            <p:spPr bwMode="auto">
              <a:xfrm>
                <a:off x="6253163" y="3059113"/>
                <a:ext cx="912813" cy="520700"/>
              </a:xfrm>
              <a:custGeom>
                <a:avLst/>
                <a:gdLst>
                  <a:gd name="T0" fmla="*/ 3 w 453"/>
                  <a:gd name="T1" fmla="*/ 0 h 260"/>
                  <a:gd name="T2" fmla="*/ 0 w 453"/>
                  <a:gd name="T3" fmla="*/ 7 h 260"/>
                  <a:gd name="T4" fmla="*/ 0 w 453"/>
                  <a:gd name="T5" fmla="*/ 251 h 260"/>
                  <a:gd name="T6" fmla="*/ 9 w 453"/>
                  <a:gd name="T7" fmla="*/ 260 h 260"/>
                  <a:gd name="T8" fmla="*/ 447 w 453"/>
                  <a:gd name="T9" fmla="*/ 260 h 260"/>
                  <a:gd name="T10" fmla="*/ 453 w 453"/>
                  <a:gd name="T11" fmla="*/ 258 h 260"/>
                  <a:gd name="T12" fmla="*/ 337 w 453"/>
                  <a:gd name="T13" fmla="*/ 192 h 260"/>
                  <a:gd name="T14" fmla="*/ 180 w 453"/>
                  <a:gd name="T15" fmla="*/ 192 h 260"/>
                  <a:gd name="T16" fmla="*/ 171 w 453"/>
                  <a:gd name="T17" fmla="*/ 183 h 260"/>
                  <a:gd name="T18" fmla="*/ 171 w 453"/>
                  <a:gd name="T19" fmla="*/ 176 h 260"/>
                  <a:gd name="T20" fmla="*/ 180 w 453"/>
                  <a:gd name="T21" fmla="*/ 168 h 260"/>
                  <a:gd name="T22" fmla="*/ 295 w 453"/>
                  <a:gd name="T23" fmla="*/ 168 h 260"/>
                  <a:gd name="T24" fmla="*/ 279 w 453"/>
                  <a:gd name="T25" fmla="*/ 158 h 260"/>
                  <a:gd name="T26" fmla="*/ 180 w 453"/>
                  <a:gd name="T27" fmla="*/ 158 h 260"/>
                  <a:gd name="T28" fmla="*/ 171 w 453"/>
                  <a:gd name="T29" fmla="*/ 149 h 260"/>
                  <a:gd name="T30" fmla="*/ 171 w 453"/>
                  <a:gd name="T31" fmla="*/ 143 h 260"/>
                  <a:gd name="T32" fmla="*/ 180 w 453"/>
                  <a:gd name="T33" fmla="*/ 134 h 260"/>
                  <a:gd name="T34" fmla="*/ 237 w 453"/>
                  <a:gd name="T35" fmla="*/ 134 h 260"/>
                  <a:gd name="T36" fmla="*/ 220 w 453"/>
                  <a:gd name="T37" fmla="*/ 125 h 260"/>
                  <a:gd name="T38" fmla="*/ 72 w 453"/>
                  <a:gd name="T39" fmla="*/ 125 h 260"/>
                  <a:gd name="T40" fmla="*/ 64 w 453"/>
                  <a:gd name="T41" fmla="*/ 116 h 260"/>
                  <a:gd name="T42" fmla="*/ 64 w 453"/>
                  <a:gd name="T43" fmla="*/ 109 h 260"/>
                  <a:gd name="T44" fmla="*/ 72 w 453"/>
                  <a:gd name="T45" fmla="*/ 100 h 260"/>
                  <a:gd name="T46" fmla="*/ 179 w 453"/>
                  <a:gd name="T47" fmla="*/ 100 h 260"/>
                  <a:gd name="T48" fmla="*/ 162 w 453"/>
                  <a:gd name="T49" fmla="*/ 91 h 260"/>
                  <a:gd name="T50" fmla="*/ 72 w 453"/>
                  <a:gd name="T51" fmla="*/ 91 h 260"/>
                  <a:gd name="T52" fmla="*/ 64 w 453"/>
                  <a:gd name="T53" fmla="*/ 82 h 260"/>
                  <a:gd name="T54" fmla="*/ 64 w 453"/>
                  <a:gd name="T55" fmla="*/ 76 h 260"/>
                  <a:gd name="T56" fmla="*/ 72 w 453"/>
                  <a:gd name="T57" fmla="*/ 67 h 260"/>
                  <a:gd name="T58" fmla="*/ 120 w 453"/>
                  <a:gd name="T59" fmla="*/ 67 h 260"/>
                  <a:gd name="T60" fmla="*/ 3 w 453"/>
                  <a:gd name="T61"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3" h="260">
                    <a:moveTo>
                      <a:pt x="3" y="0"/>
                    </a:moveTo>
                    <a:cubicBezTo>
                      <a:pt x="0" y="3"/>
                      <a:pt x="0" y="7"/>
                      <a:pt x="0" y="7"/>
                    </a:cubicBezTo>
                    <a:cubicBezTo>
                      <a:pt x="0" y="251"/>
                      <a:pt x="0" y="251"/>
                      <a:pt x="0" y="251"/>
                    </a:cubicBezTo>
                    <a:cubicBezTo>
                      <a:pt x="0" y="260"/>
                      <a:pt x="9" y="260"/>
                      <a:pt x="9" y="260"/>
                    </a:cubicBezTo>
                    <a:cubicBezTo>
                      <a:pt x="447" y="260"/>
                      <a:pt x="447" y="260"/>
                      <a:pt x="447" y="260"/>
                    </a:cubicBezTo>
                    <a:cubicBezTo>
                      <a:pt x="450" y="260"/>
                      <a:pt x="452" y="259"/>
                      <a:pt x="453" y="258"/>
                    </a:cubicBezTo>
                    <a:cubicBezTo>
                      <a:pt x="337" y="192"/>
                      <a:pt x="337" y="192"/>
                      <a:pt x="337" y="192"/>
                    </a:cubicBezTo>
                    <a:cubicBezTo>
                      <a:pt x="180" y="192"/>
                      <a:pt x="180" y="192"/>
                      <a:pt x="180" y="192"/>
                    </a:cubicBezTo>
                    <a:cubicBezTo>
                      <a:pt x="175" y="192"/>
                      <a:pt x="171" y="188"/>
                      <a:pt x="171" y="183"/>
                    </a:cubicBezTo>
                    <a:cubicBezTo>
                      <a:pt x="171" y="176"/>
                      <a:pt x="171" y="176"/>
                      <a:pt x="171" y="176"/>
                    </a:cubicBezTo>
                    <a:cubicBezTo>
                      <a:pt x="171" y="171"/>
                      <a:pt x="175" y="168"/>
                      <a:pt x="180" y="168"/>
                    </a:cubicBezTo>
                    <a:cubicBezTo>
                      <a:pt x="295" y="168"/>
                      <a:pt x="295" y="168"/>
                      <a:pt x="295" y="168"/>
                    </a:cubicBezTo>
                    <a:cubicBezTo>
                      <a:pt x="279" y="158"/>
                      <a:pt x="279" y="158"/>
                      <a:pt x="279" y="158"/>
                    </a:cubicBezTo>
                    <a:cubicBezTo>
                      <a:pt x="180" y="158"/>
                      <a:pt x="180" y="158"/>
                      <a:pt x="180" y="158"/>
                    </a:cubicBezTo>
                    <a:cubicBezTo>
                      <a:pt x="175" y="158"/>
                      <a:pt x="171" y="154"/>
                      <a:pt x="171" y="149"/>
                    </a:cubicBezTo>
                    <a:cubicBezTo>
                      <a:pt x="171" y="143"/>
                      <a:pt x="171" y="143"/>
                      <a:pt x="171" y="143"/>
                    </a:cubicBezTo>
                    <a:cubicBezTo>
                      <a:pt x="171" y="138"/>
                      <a:pt x="175" y="134"/>
                      <a:pt x="180" y="134"/>
                    </a:cubicBezTo>
                    <a:cubicBezTo>
                      <a:pt x="237" y="134"/>
                      <a:pt x="237" y="134"/>
                      <a:pt x="237" y="134"/>
                    </a:cubicBezTo>
                    <a:cubicBezTo>
                      <a:pt x="220" y="125"/>
                      <a:pt x="220" y="125"/>
                      <a:pt x="220" y="125"/>
                    </a:cubicBezTo>
                    <a:cubicBezTo>
                      <a:pt x="72" y="125"/>
                      <a:pt x="72" y="125"/>
                      <a:pt x="72" y="125"/>
                    </a:cubicBezTo>
                    <a:cubicBezTo>
                      <a:pt x="68" y="125"/>
                      <a:pt x="64" y="121"/>
                      <a:pt x="64" y="116"/>
                    </a:cubicBezTo>
                    <a:cubicBezTo>
                      <a:pt x="64" y="109"/>
                      <a:pt x="64" y="109"/>
                      <a:pt x="64" y="109"/>
                    </a:cubicBezTo>
                    <a:cubicBezTo>
                      <a:pt x="64" y="104"/>
                      <a:pt x="68" y="100"/>
                      <a:pt x="72" y="100"/>
                    </a:cubicBezTo>
                    <a:cubicBezTo>
                      <a:pt x="179" y="100"/>
                      <a:pt x="179" y="100"/>
                      <a:pt x="179" y="100"/>
                    </a:cubicBezTo>
                    <a:cubicBezTo>
                      <a:pt x="162" y="91"/>
                      <a:pt x="162" y="91"/>
                      <a:pt x="162" y="91"/>
                    </a:cubicBezTo>
                    <a:cubicBezTo>
                      <a:pt x="72" y="91"/>
                      <a:pt x="72" y="91"/>
                      <a:pt x="72" y="91"/>
                    </a:cubicBezTo>
                    <a:cubicBezTo>
                      <a:pt x="68" y="91"/>
                      <a:pt x="64" y="87"/>
                      <a:pt x="64" y="82"/>
                    </a:cubicBezTo>
                    <a:cubicBezTo>
                      <a:pt x="64" y="76"/>
                      <a:pt x="64" y="76"/>
                      <a:pt x="64" y="76"/>
                    </a:cubicBezTo>
                    <a:cubicBezTo>
                      <a:pt x="64" y="71"/>
                      <a:pt x="68" y="67"/>
                      <a:pt x="72" y="67"/>
                    </a:cubicBezTo>
                    <a:cubicBezTo>
                      <a:pt x="120" y="67"/>
                      <a:pt x="120" y="67"/>
                      <a:pt x="120" y="67"/>
                    </a:cubicBezTo>
                    <a:cubicBezTo>
                      <a:pt x="3" y="0"/>
                      <a:pt x="3" y="0"/>
                      <a:pt x="3" y="0"/>
                    </a:cubicBezTo>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8" name="Freeform 24"/>
              <p:cNvSpPr>
                <a:spLocks/>
              </p:cNvSpPr>
              <p:nvPr/>
            </p:nvSpPr>
            <p:spPr bwMode="auto">
              <a:xfrm>
                <a:off x="6381750" y="3194050"/>
                <a:ext cx="196850" cy="47625"/>
              </a:xfrm>
              <a:custGeom>
                <a:avLst/>
                <a:gdLst>
                  <a:gd name="T0" fmla="*/ 56 w 98"/>
                  <a:gd name="T1" fmla="*/ 0 h 24"/>
                  <a:gd name="T2" fmla="*/ 8 w 98"/>
                  <a:gd name="T3" fmla="*/ 0 h 24"/>
                  <a:gd name="T4" fmla="*/ 0 w 98"/>
                  <a:gd name="T5" fmla="*/ 9 h 24"/>
                  <a:gd name="T6" fmla="*/ 0 w 98"/>
                  <a:gd name="T7" fmla="*/ 15 h 24"/>
                  <a:gd name="T8" fmla="*/ 8 w 98"/>
                  <a:gd name="T9" fmla="*/ 24 h 24"/>
                  <a:gd name="T10" fmla="*/ 98 w 98"/>
                  <a:gd name="T11" fmla="*/ 24 h 24"/>
                  <a:gd name="T12" fmla="*/ 56 w 9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98" h="24">
                    <a:moveTo>
                      <a:pt x="56" y="0"/>
                    </a:moveTo>
                    <a:cubicBezTo>
                      <a:pt x="8" y="0"/>
                      <a:pt x="8" y="0"/>
                      <a:pt x="8" y="0"/>
                    </a:cubicBezTo>
                    <a:cubicBezTo>
                      <a:pt x="4" y="0"/>
                      <a:pt x="0" y="4"/>
                      <a:pt x="0" y="9"/>
                    </a:cubicBezTo>
                    <a:cubicBezTo>
                      <a:pt x="0" y="15"/>
                      <a:pt x="0" y="15"/>
                      <a:pt x="0" y="15"/>
                    </a:cubicBezTo>
                    <a:cubicBezTo>
                      <a:pt x="0" y="20"/>
                      <a:pt x="4" y="24"/>
                      <a:pt x="8" y="24"/>
                    </a:cubicBezTo>
                    <a:cubicBezTo>
                      <a:pt x="98" y="24"/>
                      <a:pt x="98" y="24"/>
                      <a:pt x="98" y="24"/>
                    </a:cubicBezTo>
                    <a:cubicBezTo>
                      <a:pt x="56" y="0"/>
                      <a:pt x="56" y="0"/>
                      <a:pt x="56" y="0"/>
                    </a:cubicBezTo>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9" name="Freeform 25"/>
              <p:cNvSpPr>
                <a:spLocks/>
              </p:cNvSpPr>
              <p:nvPr/>
            </p:nvSpPr>
            <p:spPr bwMode="auto">
              <a:xfrm>
                <a:off x="6381750" y="3259138"/>
                <a:ext cx="314325" cy="50800"/>
              </a:xfrm>
              <a:custGeom>
                <a:avLst/>
                <a:gdLst>
                  <a:gd name="T0" fmla="*/ 115 w 156"/>
                  <a:gd name="T1" fmla="*/ 0 h 25"/>
                  <a:gd name="T2" fmla="*/ 8 w 156"/>
                  <a:gd name="T3" fmla="*/ 0 h 25"/>
                  <a:gd name="T4" fmla="*/ 0 w 156"/>
                  <a:gd name="T5" fmla="*/ 9 h 25"/>
                  <a:gd name="T6" fmla="*/ 0 w 156"/>
                  <a:gd name="T7" fmla="*/ 16 h 25"/>
                  <a:gd name="T8" fmla="*/ 8 w 156"/>
                  <a:gd name="T9" fmla="*/ 25 h 25"/>
                  <a:gd name="T10" fmla="*/ 156 w 156"/>
                  <a:gd name="T11" fmla="*/ 25 h 25"/>
                  <a:gd name="T12" fmla="*/ 115 w 15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56" h="25">
                    <a:moveTo>
                      <a:pt x="115" y="0"/>
                    </a:moveTo>
                    <a:cubicBezTo>
                      <a:pt x="8" y="0"/>
                      <a:pt x="8" y="0"/>
                      <a:pt x="8" y="0"/>
                    </a:cubicBezTo>
                    <a:cubicBezTo>
                      <a:pt x="4" y="0"/>
                      <a:pt x="0" y="4"/>
                      <a:pt x="0" y="9"/>
                    </a:cubicBezTo>
                    <a:cubicBezTo>
                      <a:pt x="0" y="16"/>
                      <a:pt x="0" y="16"/>
                      <a:pt x="0" y="16"/>
                    </a:cubicBezTo>
                    <a:cubicBezTo>
                      <a:pt x="0" y="21"/>
                      <a:pt x="4" y="25"/>
                      <a:pt x="8" y="25"/>
                    </a:cubicBezTo>
                    <a:cubicBezTo>
                      <a:pt x="156" y="25"/>
                      <a:pt x="156" y="25"/>
                      <a:pt x="156" y="25"/>
                    </a:cubicBezTo>
                    <a:cubicBezTo>
                      <a:pt x="115" y="0"/>
                      <a:pt x="115" y="0"/>
                      <a:pt x="115" y="0"/>
                    </a:cubicBezTo>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0" name="Freeform 26"/>
              <p:cNvSpPr>
                <a:spLocks/>
              </p:cNvSpPr>
              <p:nvPr/>
            </p:nvSpPr>
            <p:spPr bwMode="auto">
              <a:xfrm>
                <a:off x="6597650" y="3327400"/>
                <a:ext cx="217488" cy="49213"/>
              </a:xfrm>
              <a:custGeom>
                <a:avLst/>
                <a:gdLst>
                  <a:gd name="T0" fmla="*/ 66 w 108"/>
                  <a:gd name="T1" fmla="*/ 0 h 24"/>
                  <a:gd name="T2" fmla="*/ 9 w 108"/>
                  <a:gd name="T3" fmla="*/ 0 h 24"/>
                  <a:gd name="T4" fmla="*/ 0 w 108"/>
                  <a:gd name="T5" fmla="*/ 9 h 24"/>
                  <a:gd name="T6" fmla="*/ 0 w 108"/>
                  <a:gd name="T7" fmla="*/ 15 h 24"/>
                  <a:gd name="T8" fmla="*/ 9 w 108"/>
                  <a:gd name="T9" fmla="*/ 24 h 24"/>
                  <a:gd name="T10" fmla="*/ 108 w 108"/>
                  <a:gd name="T11" fmla="*/ 24 h 24"/>
                  <a:gd name="T12" fmla="*/ 66 w 10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08" h="24">
                    <a:moveTo>
                      <a:pt x="66" y="0"/>
                    </a:moveTo>
                    <a:cubicBezTo>
                      <a:pt x="9" y="0"/>
                      <a:pt x="9" y="0"/>
                      <a:pt x="9" y="0"/>
                    </a:cubicBezTo>
                    <a:cubicBezTo>
                      <a:pt x="4" y="0"/>
                      <a:pt x="0" y="4"/>
                      <a:pt x="0" y="9"/>
                    </a:cubicBezTo>
                    <a:cubicBezTo>
                      <a:pt x="0" y="15"/>
                      <a:pt x="0" y="15"/>
                      <a:pt x="0" y="15"/>
                    </a:cubicBezTo>
                    <a:cubicBezTo>
                      <a:pt x="0" y="20"/>
                      <a:pt x="4" y="24"/>
                      <a:pt x="9" y="24"/>
                    </a:cubicBezTo>
                    <a:cubicBezTo>
                      <a:pt x="108" y="24"/>
                      <a:pt x="108" y="24"/>
                      <a:pt x="108" y="24"/>
                    </a:cubicBezTo>
                    <a:cubicBezTo>
                      <a:pt x="66" y="0"/>
                      <a:pt x="66" y="0"/>
                      <a:pt x="66" y="0"/>
                    </a:cubicBezTo>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1" name="Freeform 27"/>
              <p:cNvSpPr>
                <a:spLocks/>
              </p:cNvSpPr>
              <p:nvPr/>
            </p:nvSpPr>
            <p:spPr bwMode="auto">
              <a:xfrm>
                <a:off x="6597650" y="3395663"/>
                <a:ext cx="333375" cy="47625"/>
              </a:xfrm>
              <a:custGeom>
                <a:avLst/>
                <a:gdLst>
                  <a:gd name="T0" fmla="*/ 124 w 166"/>
                  <a:gd name="T1" fmla="*/ 0 h 24"/>
                  <a:gd name="T2" fmla="*/ 9 w 166"/>
                  <a:gd name="T3" fmla="*/ 0 h 24"/>
                  <a:gd name="T4" fmla="*/ 0 w 166"/>
                  <a:gd name="T5" fmla="*/ 8 h 24"/>
                  <a:gd name="T6" fmla="*/ 0 w 166"/>
                  <a:gd name="T7" fmla="*/ 15 h 24"/>
                  <a:gd name="T8" fmla="*/ 9 w 166"/>
                  <a:gd name="T9" fmla="*/ 24 h 24"/>
                  <a:gd name="T10" fmla="*/ 166 w 166"/>
                  <a:gd name="T11" fmla="*/ 24 h 24"/>
                  <a:gd name="T12" fmla="*/ 124 w 16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66" h="24">
                    <a:moveTo>
                      <a:pt x="124" y="0"/>
                    </a:moveTo>
                    <a:cubicBezTo>
                      <a:pt x="9" y="0"/>
                      <a:pt x="9" y="0"/>
                      <a:pt x="9" y="0"/>
                    </a:cubicBezTo>
                    <a:cubicBezTo>
                      <a:pt x="4" y="0"/>
                      <a:pt x="0" y="3"/>
                      <a:pt x="0" y="8"/>
                    </a:cubicBezTo>
                    <a:cubicBezTo>
                      <a:pt x="0" y="15"/>
                      <a:pt x="0" y="15"/>
                      <a:pt x="0" y="15"/>
                    </a:cubicBezTo>
                    <a:cubicBezTo>
                      <a:pt x="0" y="20"/>
                      <a:pt x="4" y="24"/>
                      <a:pt x="9" y="24"/>
                    </a:cubicBezTo>
                    <a:cubicBezTo>
                      <a:pt x="166" y="24"/>
                      <a:pt x="166" y="24"/>
                      <a:pt x="166" y="24"/>
                    </a:cubicBezTo>
                    <a:cubicBezTo>
                      <a:pt x="124" y="0"/>
                      <a:pt x="124" y="0"/>
                      <a:pt x="124" y="0"/>
                    </a:cubicBezTo>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2" name="Rectangle 361"/>
              <p:cNvSpPr>
                <a:spLocks noChangeArrowheads="1"/>
              </p:cNvSpPr>
              <p:nvPr/>
            </p:nvSpPr>
            <p:spPr bwMode="auto">
              <a:xfrm>
                <a:off x="6516688" y="3055938"/>
                <a:ext cx="7938" cy="5238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364" name="TextBox 363"/>
            <p:cNvSpPr txBox="1"/>
            <p:nvPr/>
          </p:nvSpPr>
          <p:spPr>
            <a:xfrm>
              <a:off x="8894964" y="5076045"/>
              <a:ext cx="1134152" cy="272603"/>
            </a:xfrm>
            <a:prstGeom prst="rect">
              <a:avLst/>
            </a:prstGeom>
            <a:noFill/>
          </p:spPr>
          <p:txBody>
            <a:bodyPr wrap="square" lIns="93260" tIns="74608" rIns="93260" bIns="74608" rtlCol="0" anchor="ctr">
              <a:spAutoFit/>
            </a:bodyPr>
            <a:lstStyle/>
            <a:p>
              <a:pPr algn="ctr" defTabSz="932384">
                <a:lnSpc>
                  <a:spcPct val="90000"/>
                </a:lnSpc>
                <a:defRPr/>
              </a:pPr>
              <a:r>
                <a:rPr lang="en-US" sz="1224" kern="0" dirty="0">
                  <a:solidFill>
                    <a:sysClr val="windowText" lastClr="000000"/>
                  </a:solidFill>
                  <a:latin typeface="Segoe UI"/>
                  <a:ea typeface="MS PGothic" charset="0"/>
                </a:rPr>
                <a:t>Trusted data</a:t>
              </a:r>
            </a:p>
          </p:txBody>
        </p:sp>
        <p:sp>
          <p:nvSpPr>
            <p:cNvPr id="368" name="Freeform 47"/>
            <p:cNvSpPr>
              <a:spLocks/>
            </p:cNvSpPr>
            <p:nvPr/>
          </p:nvSpPr>
          <p:spPr bwMode="auto">
            <a:xfrm>
              <a:off x="5926015" y="6678964"/>
              <a:ext cx="93348" cy="37339"/>
            </a:xfrm>
            <a:custGeom>
              <a:avLst/>
              <a:gdLst>
                <a:gd name="T0" fmla="*/ 0 w 33"/>
                <a:gd name="T1" fmla="*/ 13 h 13"/>
                <a:gd name="T2" fmla="*/ 17 w 33"/>
                <a:gd name="T3" fmla="*/ 0 h 13"/>
                <a:gd name="T4" fmla="*/ 33 w 33"/>
                <a:gd name="T5" fmla="*/ 13 h 13"/>
                <a:gd name="T6" fmla="*/ 0 w 33"/>
                <a:gd name="T7" fmla="*/ 13 h 13"/>
              </a:gdLst>
              <a:ahLst/>
              <a:cxnLst>
                <a:cxn ang="0">
                  <a:pos x="T0" y="T1"/>
                </a:cxn>
                <a:cxn ang="0">
                  <a:pos x="T2" y="T3"/>
                </a:cxn>
                <a:cxn ang="0">
                  <a:pos x="T4" y="T5"/>
                </a:cxn>
                <a:cxn ang="0">
                  <a:pos x="T6" y="T7"/>
                </a:cxn>
              </a:cxnLst>
              <a:rect l="0" t="0" r="r" b="b"/>
              <a:pathLst>
                <a:path w="33" h="13">
                  <a:moveTo>
                    <a:pt x="0" y="13"/>
                  </a:moveTo>
                  <a:cubicBezTo>
                    <a:pt x="2" y="6"/>
                    <a:pt x="9" y="0"/>
                    <a:pt x="17" y="0"/>
                  </a:cubicBezTo>
                  <a:cubicBezTo>
                    <a:pt x="24" y="0"/>
                    <a:pt x="31" y="6"/>
                    <a:pt x="33" y="13"/>
                  </a:cubicBezTo>
                  <a:lnTo>
                    <a:pt x="0" y="13"/>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0" name="Freeform 72"/>
            <p:cNvSpPr>
              <a:spLocks/>
            </p:cNvSpPr>
            <p:nvPr/>
          </p:nvSpPr>
          <p:spPr bwMode="auto">
            <a:xfrm>
              <a:off x="5969578" y="6678964"/>
              <a:ext cx="49785" cy="37339"/>
            </a:xfrm>
            <a:custGeom>
              <a:avLst/>
              <a:gdLst>
                <a:gd name="T0" fmla="*/ 0 w 17"/>
                <a:gd name="T1" fmla="*/ 0 h 13"/>
                <a:gd name="T2" fmla="*/ 1 w 17"/>
                <a:gd name="T3" fmla="*/ 0 h 13"/>
                <a:gd name="T4" fmla="*/ 17 w 17"/>
                <a:gd name="T5" fmla="*/ 13 h 13"/>
                <a:gd name="T6" fmla="*/ 9 w 17"/>
                <a:gd name="T7" fmla="*/ 13 h 13"/>
                <a:gd name="T8" fmla="*/ 0 w 17"/>
                <a:gd name="T9" fmla="*/ 0 h 13"/>
              </a:gdLst>
              <a:ahLst/>
              <a:cxnLst>
                <a:cxn ang="0">
                  <a:pos x="T0" y="T1"/>
                </a:cxn>
                <a:cxn ang="0">
                  <a:pos x="T2" y="T3"/>
                </a:cxn>
                <a:cxn ang="0">
                  <a:pos x="T4" y="T5"/>
                </a:cxn>
                <a:cxn ang="0">
                  <a:pos x="T6" y="T7"/>
                </a:cxn>
                <a:cxn ang="0">
                  <a:pos x="T8" y="T9"/>
                </a:cxn>
              </a:cxnLst>
              <a:rect l="0" t="0" r="r" b="b"/>
              <a:pathLst>
                <a:path w="17" h="13">
                  <a:moveTo>
                    <a:pt x="0" y="0"/>
                  </a:moveTo>
                  <a:cubicBezTo>
                    <a:pt x="0" y="0"/>
                    <a:pt x="1" y="0"/>
                    <a:pt x="1" y="0"/>
                  </a:cubicBezTo>
                  <a:cubicBezTo>
                    <a:pt x="8" y="0"/>
                    <a:pt x="15" y="6"/>
                    <a:pt x="17" y="13"/>
                  </a:cubicBezTo>
                  <a:cubicBezTo>
                    <a:pt x="9" y="13"/>
                    <a:pt x="9" y="13"/>
                    <a:pt x="9" y="13"/>
                  </a:cubicBezTo>
                  <a:cubicBezTo>
                    <a:pt x="8" y="8"/>
                    <a:pt x="5" y="3"/>
                    <a:pt x="0"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8" name="Freeform 182"/>
            <p:cNvSpPr/>
            <p:nvPr/>
          </p:nvSpPr>
          <p:spPr bwMode="auto">
            <a:xfrm>
              <a:off x="5796254" y="5735577"/>
              <a:ext cx="353599" cy="4535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9326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kern="0"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No</a:t>
              </a:r>
              <a:br>
                <a:rPr lang="en-US" sz="918" kern="0"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br>
              <a:r>
                <a:rPr lang="en-US" sz="918" kern="0"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SQL</a:t>
              </a:r>
            </a:p>
          </p:txBody>
        </p:sp>
        <p:sp>
          <p:nvSpPr>
            <p:cNvPr id="413" name="Freeform 182"/>
            <p:cNvSpPr/>
            <p:nvPr/>
          </p:nvSpPr>
          <p:spPr bwMode="auto">
            <a:xfrm>
              <a:off x="6603987" y="5527313"/>
              <a:ext cx="353599" cy="4535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Freeform 182"/>
            <p:cNvSpPr/>
            <p:nvPr/>
          </p:nvSpPr>
          <p:spPr bwMode="auto">
            <a:xfrm>
              <a:off x="6198513" y="5625811"/>
              <a:ext cx="353599" cy="4535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1"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kern="0"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ADL</a:t>
              </a:r>
            </a:p>
          </p:txBody>
        </p:sp>
        <p:grpSp>
          <p:nvGrpSpPr>
            <p:cNvPr id="464" name="Group 463"/>
            <p:cNvGrpSpPr/>
            <p:nvPr/>
          </p:nvGrpSpPr>
          <p:grpSpPr>
            <a:xfrm>
              <a:off x="6099771" y="5172753"/>
              <a:ext cx="599521" cy="402346"/>
              <a:chOff x="5598930" y="4436294"/>
              <a:chExt cx="601182" cy="403461"/>
            </a:xfrm>
          </p:grpSpPr>
          <p:grpSp>
            <p:nvGrpSpPr>
              <p:cNvPr id="456" name="Group 455"/>
              <p:cNvGrpSpPr/>
              <p:nvPr/>
            </p:nvGrpSpPr>
            <p:grpSpPr>
              <a:xfrm>
                <a:off x="5598930" y="4436294"/>
                <a:ext cx="601182" cy="403461"/>
                <a:chOff x="4391026" y="1773238"/>
                <a:chExt cx="3646488" cy="2447203"/>
              </a:xfrm>
            </p:grpSpPr>
            <p:sp>
              <p:nvSpPr>
                <p:cNvPr id="421" name="Rectangle 40"/>
                <p:cNvSpPr>
                  <a:spLocks noChangeArrowheads="1"/>
                </p:cNvSpPr>
                <p:nvPr/>
              </p:nvSpPr>
              <p:spPr bwMode="auto">
                <a:xfrm>
                  <a:off x="4492626" y="1870076"/>
                  <a:ext cx="3432175" cy="189388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2" name="Rectangle 41"/>
                <p:cNvSpPr>
                  <a:spLocks noChangeArrowheads="1"/>
                </p:cNvSpPr>
                <p:nvPr/>
              </p:nvSpPr>
              <p:spPr bwMode="auto">
                <a:xfrm>
                  <a:off x="6135689" y="3802979"/>
                  <a:ext cx="157163" cy="388887"/>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3" name="Freeform 42"/>
                <p:cNvSpPr>
                  <a:spLocks noEditPoints="1"/>
                </p:cNvSpPr>
                <p:nvPr/>
              </p:nvSpPr>
              <p:spPr bwMode="auto">
                <a:xfrm>
                  <a:off x="4391026" y="1773238"/>
                  <a:ext cx="3646488" cy="2173288"/>
                </a:xfrm>
                <a:custGeom>
                  <a:avLst/>
                  <a:gdLst>
                    <a:gd name="T0" fmla="*/ 2060 w 2060"/>
                    <a:gd name="T1" fmla="*/ 67 h 1227"/>
                    <a:gd name="T2" fmla="*/ 1993 w 2060"/>
                    <a:gd name="T3" fmla="*/ 0 h 1227"/>
                    <a:gd name="T4" fmla="*/ 67 w 2060"/>
                    <a:gd name="T5" fmla="*/ 0 h 1227"/>
                    <a:gd name="T6" fmla="*/ 0 w 2060"/>
                    <a:gd name="T7" fmla="*/ 67 h 1227"/>
                    <a:gd name="T8" fmla="*/ 0 w 2060"/>
                    <a:gd name="T9" fmla="*/ 1160 h 1227"/>
                    <a:gd name="T10" fmla="*/ 67 w 2060"/>
                    <a:gd name="T11" fmla="*/ 1227 h 1227"/>
                    <a:gd name="T12" fmla="*/ 1993 w 2060"/>
                    <a:gd name="T13" fmla="*/ 1227 h 1227"/>
                    <a:gd name="T14" fmla="*/ 2060 w 2060"/>
                    <a:gd name="T15" fmla="*/ 1160 h 1227"/>
                    <a:gd name="T16" fmla="*/ 2060 w 2060"/>
                    <a:gd name="T17" fmla="*/ 67 h 1227"/>
                    <a:gd name="T18" fmla="*/ 1996 w 2060"/>
                    <a:gd name="T19" fmla="*/ 55 h 1227"/>
                    <a:gd name="T20" fmla="*/ 57 w 2060"/>
                    <a:gd name="T21" fmla="*/ 55 h 1227"/>
                    <a:gd name="T22" fmla="*/ 57 w 2060"/>
                    <a:gd name="T23" fmla="*/ 1124 h 1227"/>
                    <a:gd name="T24" fmla="*/ 1996 w 2060"/>
                    <a:gd name="T25" fmla="*/ 1124 h 1227"/>
                    <a:gd name="T26" fmla="*/ 1996 w 2060"/>
                    <a:gd name="T27" fmla="*/ 55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0" h="1227">
                      <a:moveTo>
                        <a:pt x="2060" y="67"/>
                      </a:moveTo>
                      <a:cubicBezTo>
                        <a:pt x="2060" y="30"/>
                        <a:pt x="2030" y="0"/>
                        <a:pt x="1993" y="0"/>
                      </a:cubicBezTo>
                      <a:cubicBezTo>
                        <a:pt x="67" y="0"/>
                        <a:pt x="67" y="0"/>
                        <a:pt x="67" y="0"/>
                      </a:cubicBezTo>
                      <a:cubicBezTo>
                        <a:pt x="30" y="0"/>
                        <a:pt x="0" y="30"/>
                        <a:pt x="0" y="67"/>
                      </a:cubicBezTo>
                      <a:cubicBezTo>
                        <a:pt x="0" y="1160"/>
                        <a:pt x="0" y="1160"/>
                        <a:pt x="0" y="1160"/>
                      </a:cubicBezTo>
                      <a:cubicBezTo>
                        <a:pt x="0" y="1197"/>
                        <a:pt x="30" y="1227"/>
                        <a:pt x="67" y="1227"/>
                      </a:cubicBezTo>
                      <a:cubicBezTo>
                        <a:pt x="1993" y="1227"/>
                        <a:pt x="1993" y="1227"/>
                        <a:pt x="1993" y="1227"/>
                      </a:cubicBezTo>
                      <a:cubicBezTo>
                        <a:pt x="2030" y="1227"/>
                        <a:pt x="2060" y="1197"/>
                        <a:pt x="2060" y="1160"/>
                      </a:cubicBezTo>
                      <a:lnTo>
                        <a:pt x="2060" y="67"/>
                      </a:lnTo>
                      <a:close/>
                      <a:moveTo>
                        <a:pt x="1996" y="55"/>
                      </a:moveTo>
                      <a:cubicBezTo>
                        <a:pt x="57" y="55"/>
                        <a:pt x="57" y="55"/>
                        <a:pt x="57" y="55"/>
                      </a:cubicBezTo>
                      <a:cubicBezTo>
                        <a:pt x="57" y="1124"/>
                        <a:pt x="57" y="1124"/>
                        <a:pt x="57" y="1124"/>
                      </a:cubicBezTo>
                      <a:cubicBezTo>
                        <a:pt x="1996" y="1124"/>
                        <a:pt x="1996" y="1124"/>
                        <a:pt x="1996" y="1124"/>
                      </a:cubicBezTo>
                      <a:lnTo>
                        <a:pt x="1996" y="5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4" name="Rectangle 43"/>
                <p:cNvSpPr>
                  <a:spLocks noChangeArrowheads="1"/>
                </p:cNvSpPr>
                <p:nvPr/>
              </p:nvSpPr>
              <p:spPr bwMode="auto">
                <a:xfrm>
                  <a:off x="5303838" y="4113572"/>
                  <a:ext cx="1808164" cy="10686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460" name="Freeform 182"/>
              <p:cNvSpPr/>
              <p:nvPr/>
            </p:nvSpPr>
            <p:spPr bwMode="auto">
              <a:xfrm>
                <a:off x="5807723" y="4484513"/>
                <a:ext cx="195118" cy="25024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3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714" kern="0"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VM</a:t>
                </a:r>
              </a:p>
            </p:txBody>
          </p:sp>
        </p:grpSp>
      </p:grpSp>
      <p:grpSp>
        <p:nvGrpSpPr>
          <p:cNvPr id="246" name="Group 245"/>
          <p:cNvGrpSpPr/>
          <p:nvPr/>
        </p:nvGrpSpPr>
        <p:grpSpPr>
          <a:xfrm>
            <a:off x="7140984" y="1649000"/>
            <a:ext cx="4826691" cy="3142099"/>
            <a:chOff x="12257314" y="514233"/>
            <a:chExt cx="4282176" cy="2787628"/>
          </a:xfrm>
        </p:grpSpPr>
        <p:sp>
          <p:nvSpPr>
            <p:cNvPr id="6" name="Rectangle 5"/>
            <p:cNvSpPr/>
            <p:nvPr/>
          </p:nvSpPr>
          <p:spPr bwMode="auto">
            <a:xfrm>
              <a:off x="12257314" y="2092898"/>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20" name="Rectangle 119"/>
            <p:cNvSpPr/>
            <p:nvPr/>
          </p:nvSpPr>
          <p:spPr bwMode="auto">
            <a:xfrm>
              <a:off x="13847428" y="966477"/>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21" name="Rectangle 120"/>
            <p:cNvSpPr/>
            <p:nvPr/>
          </p:nvSpPr>
          <p:spPr bwMode="auto">
            <a:xfrm>
              <a:off x="13709225" y="2092898"/>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22" name="Rectangle 121"/>
            <p:cNvSpPr/>
            <p:nvPr/>
          </p:nvSpPr>
          <p:spPr bwMode="auto">
            <a:xfrm>
              <a:off x="15294201" y="514233"/>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23" name="Rectangle 122"/>
            <p:cNvSpPr/>
            <p:nvPr/>
          </p:nvSpPr>
          <p:spPr bwMode="auto">
            <a:xfrm>
              <a:off x="15294201" y="966477"/>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24" name="Rectangle 123"/>
            <p:cNvSpPr/>
            <p:nvPr/>
          </p:nvSpPr>
          <p:spPr bwMode="auto">
            <a:xfrm>
              <a:off x="15294201" y="1379108"/>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25" name="Rectangle 124"/>
            <p:cNvSpPr/>
            <p:nvPr/>
          </p:nvSpPr>
          <p:spPr bwMode="auto">
            <a:xfrm>
              <a:off x="15294201" y="2887049"/>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26" name="Rectangle 125"/>
            <p:cNvSpPr/>
            <p:nvPr/>
          </p:nvSpPr>
          <p:spPr bwMode="auto">
            <a:xfrm>
              <a:off x="12981545" y="1143145"/>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27" name="Rectangle 126"/>
            <p:cNvSpPr/>
            <p:nvPr/>
          </p:nvSpPr>
          <p:spPr bwMode="auto">
            <a:xfrm>
              <a:off x="12981544" y="1682883"/>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28" name="Rectangle 127"/>
            <p:cNvSpPr/>
            <p:nvPr/>
          </p:nvSpPr>
          <p:spPr bwMode="auto">
            <a:xfrm>
              <a:off x="12981543" y="2140084"/>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29" name="Rectangle 128"/>
            <p:cNvSpPr/>
            <p:nvPr/>
          </p:nvSpPr>
          <p:spPr bwMode="auto">
            <a:xfrm>
              <a:off x="12981542" y="2642017"/>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30" name="Rectangle 129"/>
            <p:cNvSpPr/>
            <p:nvPr/>
          </p:nvSpPr>
          <p:spPr bwMode="auto">
            <a:xfrm>
              <a:off x="12981541" y="3141641"/>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31" name="Rectangle 130"/>
            <p:cNvSpPr/>
            <p:nvPr/>
          </p:nvSpPr>
          <p:spPr bwMode="auto">
            <a:xfrm>
              <a:off x="14566521" y="561419"/>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32" name="Rectangle 131"/>
            <p:cNvSpPr/>
            <p:nvPr/>
          </p:nvSpPr>
          <p:spPr bwMode="auto">
            <a:xfrm>
              <a:off x="14566520" y="1013663"/>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34" name="Rectangle 133"/>
            <p:cNvSpPr/>
            <p:nvPr/>
          </p:nvSpPr>
          <p:spPr bwMode="auto">
            <a:xfrm>
              <a:off x="14566518" y="1426294"/>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35" name="Rectangle 134"/>
            <p:cNvSpPr/>
            <p:nvPr/>
          </p:nvSpPr>
          <p:spPr bwMode="auto">
            <a:xfrm>
              <a:off x="14566517" y="2140084"/>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36" name="Rectangle 135"/>
            <p:cNvSpPr/>
            <p:nvPr/>
          </p:nvSpPr>
          <p:spPr bwMode="auto">
            <a:xfrm>
              <a:off x="16030039" y="561419"/>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37" name="Rectangle 136"/>
            <p:cNvSpPr/>
            <p:nvPr/>
          </p:nvSpPr>
          <p:spPr bwMode="auto">
            <a:xfrm>
              <a:off x="16030038" y="1013663"/>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38" name="Rectangle 137"/>
            <p:cNvSpPr/>
            <p:nvPr/>
          </p:nvSpPr>
          <p:spPr bwMode="auto">
            <a:xfrm>
              <a:off x="16030037" y="1426294"/>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40" name="Rectangle 139"/>
            <p:cNvSpPr/>
            <p:nvPr/>
          </p:nvSpPr>
          <p:spPr bwMode="auto">
            <a:xfrm>
              <a:off x="14566517" y="2934235"/>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42" name="Rectangle 141"/>
            <p:cNvSpPr/>
            <p:nvPr/>
          </p:nvSpPr>
          <p:spPr bwMode="auto">
            <a:xfrm>
              <a:off x="16030037" y="2934235"/>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cxnSp>
          <p:nvCxnSpPr>
            <p:cNvPr id="9" name="Straight Arrow Connector 8"/>
            <p:cNvCxnSpPr>
              <a:stCxn id="6" idx="3"/>
              <a:endCxn id="128" idx="1"/>
            </p:cNvCxnSpPr>
            <p:nvPr/>
          </p:nvCxnSpPr>
          <p:spPr>
            <a:xfrm>
              <a:off x="12766765" y="2220194"/>
              <a:ext cx="21477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0"/>
              <a:endCxn id="127" idx="1"/>
            </p:cNvCxnSpPr>
            <p:nvPr/>
          </p:nvCxnSpPr>
          <p:spPr>
            <a:xfrm flipV="1">
              <a:off x="12512040" y="1762993"/>
              <a:ext cx="469504" cy="329905"/>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0"/>
            </p:cNvCxnSpPr>
            <p:nvPr/>
          </p:nvCxnSpPr>
          <p:spPr>
            <a:xfrm flipV="1">
              <a:off x="12512040" y="1303365"/>
              <a:ext cx="587672" cy="789533"/>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2"/>
              <a:endCxn id="129" idx="1"/>
            </p:cNvCxnSpPr>
            <p:nvPr/>
          </p:nvCxnSpPr>
          <p:spPr>
            <a:xfrm>
              <a:off x="12512040" y="2347490"/>
              <a:ext cx="469502" cy="374637"/>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2"/>
            </p:cNvCxnSpPr>
            <p:nvPr/>
          </p:nvCxnSpPr>
          <p:spPr>
            <a:xfrm>
              <a:off x="12512040" y="2347490"/>
              <a:ext cx="587672" cy="794151"/>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0" idx="3"/>
              <a:endCxn id="132" idx="1"/>
            </p:cNvCxnSpPr>
            <p:nvPr/>
          </p:nvCxnSpPr>
          <p:spPr>
            <a:xfrm>
              <a:off x="14356879" y="1093773"/>
              <a:ext cx="20964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0" idx="0"/>
              <a:endCxn id="131" idx="1"/>
            </p:cNvCxnSpPr>
            <p:nvPr/>
          </p:nvCxnSpPr>
          <p:spPr>
            <a:xfrm flipV="1">
              <a:off x="14102154" y="641529"/>
              <a:ext cx="464367" cy="324948"/>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1" name="Straight Arrow Connector 450"/>
            <p:cNvCxnSpPr>
              <a:endCxn id="135" idx="1"/>
            </p:cNvCxnSpPr>
            <p:nvPr/>
          </p:nvCxnSpPr>
          <p:spPr>
            <a:xfrm flipV="1">
              <a:off x="14218676" y="2220194"/>
              <a:ext cx="347841" cy="230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3" name="Straight Arrow Connector 452"/>
            <p:cNvCxnSpPr>
              <a:endCxn id="134" idx="1"/>
            </p:cNvCxnSpPr>
            <p:nvPr/>
          </p:nvCxnSpPr>
          <p:spPr>
            <a:xfrm flipV="1">
              <a:off x="14133506" y="1506404"/>
              <a:ext cx="433012" cy="588805"/>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1" name="Straight Arrow Connector 460"/>
            <p:cNvCxnSpPr/>
            <p:nvPr/>
          </p:nvCxnSpPr>
          <p:spPr>
            <a:xfrm>
              <a:off x="15075968" y="3014345"/>
              <a:ext cx="21823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p:cNvCxnSpPr/>
            <p:nvPr/>
          </p:nvCxnSpPr>
          <p:spPr>
            <a:xfrm>
              <a:off x="15803652" y="3014345"/>
              <a:ext cx="2263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6" name="Straight Arrow Connector 465"/>
            <p:cNvCxnSpPr/>
            <p:nvPr/>
          </p:nvCxnSpPr>
          <p:spPr>
            <a:xfrm>
              <a:off x="15803652" y="1506404"/>
              <a:ext cx="2263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8" name="Straight Arrow Connector 467"/>
            <p:cNvCxnSpPr/>
            <p:nvPr/>
          </p:nvCxnSpPr>
          <p:spPr>
            <a:xfrm>
              <a:off x="15803652" y="1093773"/>
              <a:ext cx="226386"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p:cNvCxnSpPr/>
            <p:nvPr/>
          </p:nvCxnSpPr>
          <p:spPr>
            <a:xfrm>
              <a:off x="15803652" y="641529"/>
              <a:ext cx="226387"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4" name="Straight Arrow Connector 473"/>
            <p:cNvCxnSpPr/>
            <p:nvPr/>
          </p:nvCxnSpPr>
          <p:spPr>
            <a:xfrm>
              <a:off x="15075972" y="641529"/>
              <a:ext cx="218229"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p:cNvCxnSpPr/>
            <p:nvPr/>
          </p:nvCxnSpPr>
          <p:spPr>
            <a:xfrm>
              <a:off x="15075971" y="1093773"/>
              <a:ext cx="21823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p:cNvCxnSpPr/>
            <p:nvPr/>
          </p:nvCxnSpPr>
          <p:spPr>
            <a:xfrm>
              <a:off x="15075971" y="1132666"/>
              <a:ext cx="330036" cy="25019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p:nvPr/>
          </p:nvCxnSpPr>
          <p:spPr>
            <a:xfrm>
              <a:off x="15075972" y="680422"/>
              <a:ext cx="320510" cy="290948"/>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bwMode="auto">
            <a:xfrm>
              <a:off x="15294201" y="2092898"/>
              <a:ext cx="509451" cy="254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cxnSp>
          <p:nvCxnSpPr>
            <p:cNvPr id="221" name="Straight Arrow Connector 220"/>
            <p:cNvCxnSpPr/>
            <p:nvPr/>
          </p:nvCxnSpPr>
          <p:spPr>
            <a:xfrm>
              <a:off x="15075969" y="1506404"/>
              <a:ext cx="21823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a:stCxn id="134" idx="2"/>
              <a:endCxn id="219" idx="0"/>
            </p:cNvCxnSpPr>
            <p:nvPr/>
          </p:nvCxnSpPr>
          <p:spPr>
            <a:xfrm>
              <a:off x="14821244" y="1586514"/>
              <a:ext cx="727683" cy="506384"/>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a:stCxn id="135" idx="3"/>
              <a:endCxn id="219" idx="1"/>
            </p:cNvCxnSpPr>
            <p:nvPr/>
          </p:nvCxnSpPr>
          <p:spPr>
            <a:xfrm>
              <a:off x="15075968" y="2220194"/>
              <a:ext cx="21823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a:stCxn id="135" idx="0"/>
              <a:endCxn id="124" idx="2"/>
            </p:cNvCxnSpPr>
            <p:nvPr/>
          </p:nvCxnSpPr>
          <p:spPr>
            <a:xfrm flipV="1">
              <a:off x="14821243" y="1633700"/>
              <a:ext cx="727684" cy="506384"/>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4" name="Rectangle 243"/>
            <p:cNvSpPr/>
            <p:nvPr/>
          </p:nvSpPr>
          <p:spPr bwMode="auto">
            <a:xfrm>
              <a:off x="16030037" y="2140084"/>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cxnSp>
          <p:nvCxnSpPr>
            <p:cNvPr id="245" name="Straight Arrow Connector 244"/>
            <p:cNvCxnSpPr>
              <a:stCxn id="219" idx="3"/>
              <a:endCxn id="244" idx="1"/>
            </p:cNvCxnSpPr>
            <p:nvPr/>
          </p:nvCxnSpPr>
          <p:spPr>
            <a:xfrm>
              <a:off x="15803652" y="2220194"/>
              <a:ext cx="2263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p:cNvCxnSpPr>
              <a:endCxn id="121" idx="0"/>
            </p:cNvCxnSpPr>
            <p:nvPr/>
          </p:nvCxnSpPr>
          <p:spPr>
            <a:xfrm>
              <a:off x="13354826" y="1303365"/>
              <a:ext cx="609125" cy="789533"/>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p:cNvCxnSpPr>
              <a:stCxn id="127" idx="3"/>
            </p:cNvCxnSpPr>
            <p:nvPr/>
          </p:nvCxnSpPr>
          <p:spPr>
            <a:xfrm>
              <a:off x="13490995" y="1762993"/>
              <a:ext cx="335425" cy="331358"/>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28" idx="3"/>
              <a:endCxn id="121" idx="1"/>
            </p:cNvCxnSpPr>
            <p:nvPr/>
          </p:nvCxnSpPr>
          <p:spPr>
            <a:xfrm>
              <a:off x="13490994" y="2220194"/>
              <a:ext cx="21823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29" idx="3"/>
            </p:cNvCxnSpPr>
            <p:nvPr/>
          </p:nvCxnSpPr>
          <p:spPr>
            <a:xfrm flipV="1">
              <a:off x="13490993" y="2349799"/>
              <a:ext cx="371188" cy="372328"/>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121" idx="2"/>
            </p:cNvCxnSpPr>
            <p:nvPr/>
          </p:nvCxnSpPr>
          <p:spPr>
            <a:xfrm flipV="1">
              <a:off x="13354826" y="2347490"/>
              <a:ext cx="609125" cy="794151"/>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5" name="Rectangle 254"/>
            <p:cNvSpPr/>
            <p:nvPr/>
          </p:nvSpPr>
          <p:spPr bwMode="auto">
            <a:xfrm>
              <a:off x="14566517" y="2535963"/>
              <a:ext cx="509451" cy="16022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cxnSp>
          <p:nvCxnSpPr>
            <p:cNvPr id="261" name="Straight Arrow Connector 260"/>
            <p:cNvCxnSpPr>
              <a:endCxn id="255" idx="1"/>
            </p:cNvCxnSpPr>
            <p:nvPr/>
          </p:nvCxnSpPr>
          <p:spPr>
            <a:xfrm>
              <a:off x="14218676" y="2274224"/>
              <a:ext cx="347841" cy="34184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76441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65469" y="6927"/>
            <a:ext cx="10491788" cy="6994525"/>
          </a:xfrm>
          <a:prstGeom prst="rect">
            <a:avLst/>
          </a:prstGeom>
        </p:spPr>
      </p:pic>
      <p:sp>
        <p:nvSpPr>
          <p:cNvPr id="6" name="Rectangle 5"/>
          <p:cNvSpPr/>
          <p:nvPr/>
        </p:nvSpPr>
        <p:spPr bwMode="auto">
          <a:xfrm>
            <a:off x="-20781" y="-4286"/>
            <a:ext cx="5669280" cy="700595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sz="quarter" idx="10"/>
          </p:nvPr>
        </p:nvSpPr>
        <p:spPr>
          <a:xfrm>
            <a:off x="0" y="1761693"/>
            <a:ext cx="9437110" cy="3671774"/>
          </a:xfrm>
        </p:spPr>
        <p:txBody>
          <a:bodyPr lIns="457200"/>
          <a:lstStyle/>
          <a:p>
            <a:pPr>
              <a:spcBef>
                <a:spcPts val="600"/>
              </a:spcBef>
              <a:spcAft>
                <a:spcPts val="600"/>
              </a:spcAft>
            </a:pPr>
            <a:r>
              <a:rPr lang="en-US" sz="2400" dirty="0"/>
              <a:t>Class hours</a:t>
            </a:r>
          </a:p>
          <a:p>
            <a:pPr marL="574675" lvl="2" indent="0">
              <a:spcBef>
                <a:spcPts val="600"/>
              </a:spcBef>
              <a:spcAft>
                <a:spcPts val="600"/>
              </a:spcAft>
              <a:buNone/>
            </a:pPr>
            <a:r>
              <a:rPr lang="en-US" sz="1800" dirty="0"/>
              <a:t>9:00 A.M. to 5:00 P.M</a:t>
            </a:r>
            <a:r>
              <a:rPr lang="en-US" sz="2400" dirty="0"/>
              <a:t>.</a:t>
            </a:r>
          </a:p>
          <a:p>
            <a:pPr>
              <a:spcBef>
                <a:spcPts val="600"/>
              </a:spcBef>
              <a:spcAft>
                <a:spcPts val="600"/>
              </a:spcAft>
            </a:pPr>
            <a:r>
              <a:rPr lang="en-US" sz="2400" dirty="0"/>
              <a:t>Restrooms</a:t>
            </a:r>
          </a:p>
          <a:p>
            <a:pPr>
              <a:spcBef>
                <a:spcPts val="600"/>
              </a:spcBef>
              <a:spcAft>
                <a:spcPts val="600"/>
              </a:spcAft>
            </a:pPr>
            <a:r>
              <a:rPr lang="en-US" sz="2400" dirty="0"/>
              <a:t>Meals</a:t>
            </a:r>
          </a:p>
          <a:p>
            <a:pPr marL="574675" lvl="2" indent="0">
              <a:spcBef>
                <a:spcPts val="600"/>
              </a:spcBef>
              <a:spcAft>
                <a:spcPts val="600"/>
              </a:spcAft>
              <a:buNone/>
            </a:pPr>
            <a:r>
              <a:rPr lang="en-US" sz="1800" dirty="0"/>
              <a:t>11:00 A.M. – Break </a:t>
            </a:r>
          </a:p>
          <a:p>
            <a:pPr marL="574675" lvl="2" indent="0">
              <a:spcBef>
                <a:spcPts val="600"/>
              </a:spcBef>
              <a:spcAft>
                <a:spcPts val="600"/>
              </a:spcAft>
              <a:buNone/>
            </a:pPr>
            <a:r>
              <a:rPr lang="en-US" sz="1800" dirty="0"/>
              <a:t>Noon – Lunch</a:t>
            </a:r>
          </a:p>
          <a:p>
            <a:pPr marL="574675" lvl="2" indent="0">
              <a:spcBef>
                <a:spcPts val="600"/>
              </a:spcBef>
              <a:spcAft>
                <a:spcPts val="600"/>
              </a:spcAft>
              <a:buNone/>
            </a:pPr>
            <a:r>
              <a:rPr lang="en-US" sz="1800" dirty="0"/>
              <a:t>3:00 P.M. – Break</a:t>
            </a:r>
          </a:p>
          <a:p>
            <a:pPr>
              <a:spcBef>
                <a:spcPts val="600"/>
              </a:spcBef>
              <a:spcAft>
                <a:spcPts val="600"/>
              </a:spcAft>
            </a:pPr>
            <a:r>
              <a:rPr lang="en-US" sz="2400" dirty="0"/>
              <a:t>Internet connectivity</a:t>
            </a:r>
          </a:p>
        </p:txBody>
      </p:sp>
      <p:sp>
        <p:nvSpPr>
          <p:cNvPr id="2" name="Title 1"/>
          <p:cNvSpPr>
            <a:spLocks noGrp="1"/>
          </p:cNvSpPr>
          <p:nvPr>
            <p:ph type="title"/>
          </p:nvPr>
        </p:nvSpPr>
        <p:spPr>
          <a:xfrm>
            <a:off x="0" y="296897"/>
            <a:ext cx="12163884" cy="917575"/>
          </a:xfrm>
        </p:spPr>
        <p:txBody>
          <a:bodyPr lIns="457200"/>
          <a:lstStyle/>
          <a:p>
            <a:r>
              <a:rPr lang="en-US" sz="6000" dirty="0">
                <a:solidFill>
                  <a:schemeClr val="tx1"/>
                </a:solidFill>
              </a:rPr>
              <a:t>Introduction</a:t>
            </a:r>
          </a:p>
        </p:txBody>
      </p:sp>
    </p:spTree>
    <p:extLst>
      <p:ext uri="{BB962C8B-B14F-4D97-AF65-F5344CB8AC3E}">
        <p14:creationId xmlns:p14="http://schemas.microsoft.com/office/powerpoint/2010/main" val="1021411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Data Factory </a:t>
            </a:r>
            <a:br>
              <a:rPr lang="en-US" dirty="0"/>
            </a:br>
            <a:endParaRPr lang="en-US" dirty="0"/>
          </a:p>
        </p:txBody>
      </p:sp>
      <p:sp>
        <p:nvSpPr>
          <p:cNvPr id="4" name="TextBox 3"/>
          <p:cNvSpPr txBox="1"/>
          <p:nvPr/>
        </p:nvSpPr>
        <p:spPr>
          <a:xfrm>
            <a:off x="21315" y="6540366"/>
            <a:ext cx="5713816" cy="453944"/>
          </a:xfrm>
          <a:prstGeom prst="rect">
            <a:avLst/>
          </a:prstGeom>
          <a:noFill/>
        </p:spPr>
        <p:txBody>
          <a:bodyPr wrap="none" lIns="182854" tIns="146283" rIns="182854" bIns="146283" rtlCol="0">
            <a:spAutoFit/>
          </a:bodyPr>
          <a:lstStyle/>
          <a:p>
            <a:pPr defTabSz="914224">
              <a:lnSpc>
                <a:spcPct val="90000"/>
              </a:lnSpc>
              <a:spcAft>
                <a:spcPts val="600"/>
              </a:spcAft>
              <a:defRPr/>
            </a:pPr>
            <a:r>
              <a:rPr lang="en-US" sz="1122" kern="0" dirty="0">
                <a:solidFill>
                  <a:schemeClr val="bg1"/>
                </a:solidFill>
              </a:rPr>
              <a:t>* Can be on-premises or on Azure IaaS, enabled using Data Management Gateway</a:t>
            </a:r>
          </a:p>
        </p:txBody>
      </p:sp>
      <p:sp>
        <p:nvSpPr>
          <p:cNvPr id="5" name="Rectangle 4"/>
          <p:cNvSpPr/>
          <p:nvPr/>
        </p:nvSpPr>
        <p:spPr>
          <a:xfrm>
            <a:off x="275481" y="1046849"/>
            <a:ext cx="6959737" cy="424732"/>
          </a:xfrm>
          <a:prstGeom prst="rect">
            <a:avLst/>
          </a:prstGeom>
        </p:spPr>
        <p:txBody>
          <a:bodyPr wrap="square">
            <a:spAutoFit/>
          </a:bodyPr>
          <a:lstStyle/>
          <a:p>
            <a:pPr defTabSz="913330" fontAlgn="base">
              <a:lnSpc>
                <a:spcPct val="90000"/>
              </a:lnSpc>
              <a:spcBef>
                <a:spcPct val="0"/>
              </a:spcBef>
              <a:spcAft>
                <a:spcPct val="0"/>
              </a:spcAft>
              <a:defRPr/>
            </a:pPr>
            <a:r>
              <a:rPr lang="en-US" sz="2400" kern="0" dirty="0">
                <a:ln w="3175">
                  <a:noFill/>
                </a:ln>
                <a:solidFill>
                  <a:schemeClr val="accent1"/>
                </a:solidFill>
                <a:latin typeface="+mj-lt"/>
                <a:ea typeface="ＭＳ Ｐゴシック" charset="0"/>
                <a:cs typeface="Segoe UI" pitchFamily="34" charset="0"/>
              </a:rPr>
              <a:t>Connects ADL Store out-of-the-box to all your stores</a:t>
            </a:r>
          </a:p>
        </p:txBody>
      </p:sp>
      <p:graphicFrame>
        <p:nvGraphicFramePr>
          <p:cNvPr id="6" name="Table 5"/>
          <p:cNvGraphicFramePr>
            <a:graphicFrameLocks noGrp="1"/>
          </p:cNvGraphicFramePr>
          <p:nvPr>
            <p:extLst/>
          </p:nvPr>
        </p:nvGraphicFramePr>
        <p:xfrm>
          <a:off x="5216953" y="1778438"/>
          <a:ext cx="6897563" cy="5022446"/>
        </p:xfrm>
        <a:graphic>
          <a:graphicData uri="http://schemas.openxmlformats.org/drawingml/2006/table">
            <a:tbl>
              <a:tblPr firstRow="1" bandRow="1">
                <a:solidFill>
                  <a:schemeClr val="bg2"/>
                </a:solidFill>
                <a:tableStyleId>{5940675A-B579-460E-94D1-54222C63F5DA}</a:tableStyleId>
              </a:tblPr>
              <a:tblGrid>
                <a:gridCol w="1568764">
                  <a:extLst>
                    <a:ext uri="{9D8B030D-6E8A-4147-A177-3AD203B41FA5}">
                      <a16:colId xmlns:a16="http://schemas.microsoft.com/office/drawing/2014/main" xmlns="" val="1667991835"/>
                    </a:ext>
                  </a:extLst>
                </a:gridCol>
                <a:gridCol w="2692047">
                  <a:extLst>
                    <a:ext uri="{9D8B030D-6E8A-4147-A177-3AD203B41FA5}">
                      <a16:colId xmlns:a16="http://schemas.microsoft.com/office/drawing/2014/main" xmlns="" val="2970466184"/>
                    </a:ext>
                  </a:extLst>
                </a:gridCol>
                <a:gridCol w="1267308">
                  <a:extLst>
                    <a:ext uri="{9D8B030D-6E8A-4147-A177-3AD203B41FA5}">
                      <a16:colId xmlns:a16="http://schemas.microsoft.com/office/drawing/2014/main" xmlns="" val="943482249"/>
                    </a:ext>
                  </a:extLst>
                </a:gridCol>
                <a:gridCol w="1369444">
                  <a:extLst>
                    <a:ext uri="{9D8B030D-6E8A-4147-A177-3AD203B41FA5}">
                      <a16:colId xmlns:a16="http://schemas.microsoft.com/office/drawing/2014/main" xmlns="" val="3554074965"/>
                    </a:ext>
                  </a:extLst>
                </a:gridCol>
              </a:tblGrid>
              <a:tr h="714101">
                <a:tc>
                  <a:txBody>
                    <a:bodyPr/>
                    <a:lstStyle/>
                    <a:p>
                      <a:pPr algn="l"/>
                      <a:r>
                        <a:rPr lang="en-US" sz="1400" b="1" i="0" dirty="0">
                          <a:solidFill>
                            <a:schemeClr val="bg1"/>
                          </a:solidFill>
                          <a:latin typeface="Segoe UI Semibold" charset="0"/>
                          <a:ea typeface="Segoe UI Semibold" charset="0"/>
                          <a:cs typeface="Segoe UI Semibold" charset="0"/>
                        </a:rPr>
                        <a:t>Category</a:t>
                      </a:r>
                    </a:p>
                  </a:txBody>
                  <a:tcPr marL="186521" marR="4663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sz="1400" b="1" i="0" dirty="0">
                          <a:solidFill>
                            <a:schemeClr val="bg1"/>
                          </a:solidFill>
                          <a:latin typeface="Segoe UI Semibold" charset="0"/>
                          <a:ea typeface="Segoe UI Semibold" charset="0"/>
                          <a:cs typeface="Segoe UI Semibold" charset="0"/>
                        </a:rPr>
                        <a:t>Data store</a:t>
                      </a:r>
                    </a:p>
                  </a:txBody>
                  <a:tcPr marL="46630" marR="4663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sz="1400" b="1" i="0" dirty="0">
                          <a:solidFill>
                            <a:schemeClr val="bg1"/>
                          </a:solidFill>
                          <a:latin typeface="Segoe UI Semibold" charset="0"/>
                          <a:ea typeface="Segoe UI Semibold" charset="0"/>
                          <a:cs typeface="Segoe UI Semibold" charset="0"/>
                        </a:rPr>
                        <a:t>Supported </a:t>
                      </a:r>
                      <a:br>
                        <a:rPr lang="en-US" sz="1400" b="1" i="0" dirty="0">
                          <a:solidFill>
                            <a:schemeClr val="bg1"/>
                          </a:solidFill>
                          <a:latin typeface="Segoe UI Semibold" charset="0"/>
                          <a:ea typeface="Segoe UI Semibold" charset="0"/>
                          <a:cs typeface="Segoe UI Semibold" charset="0"/>
                        </a:rPr>
                      </a:br>
                      <a:r>
                        <a:rPr lang="en-US" sz="1400" b="1" i="0" dirty="0">
                          <a:solidFill>
                            <a:schemeClr val="bg1"/>
                          </a:solidFill>
                          <a:latin typeface="Segoe UI Semibold" charset="0"/>
                          <a:ea typeface="Segoe UI Semibold" charset="0"/>
                          <a:cs typeface="Segoe UI Semibold" charset="0"/>
                        </a:rPr>
                        <a:t>as source</a:t>
                      </a:r>
                    </a:p>
                  </a:txBody>
                  <a:tcPr marL="46630" marR="4663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sz="1400" b="1" i="0" dirty="0">
                          <a:solidFill>
                            <a:schemeClr val="bg1"/>
                          </a:solidFill>
                          <a:latin typeface="Segoe UI Semibold" charset="0"/>
                          <a:ea typeface="Segoe UI Semibold" charset="0"/>
                          <a:cs typeface="Segoe UI Semibold" charset="0"/>
                        </a:rPr>
                        <a:t>Supported </a:t>
                      </a:r>
                      <a:br>
                        <a:rPr lang="en-US" sz="1400" b="1" i="0" dirty="0">
                          <a:solidFill>
                            <a:schemeClr val="bg1"/>
                          </a:solidFill>
                          <a:latin typeface="Segoe UI Semibold" charset="0"/>
                          <a:ea typeface="Segoe UI Semibold" charset="0"/>
                          <a:cs typeface="Segoe UI Semibold" charset="0"/>
                        </a:rPr>
                      </a:br>
                      <a:r>
                        <a:rPr lang="en-US" sz="1400" b="1" i="0" dirty="0">
                          <a:solidFill>
                            <a:schemeClr val="bg1"/>
                          </a:solidFill>
                          <a:latin typeface="Segoe UI Semibold" charset="0"/>
                          <a:ea typeface="Segoe UI Semibold" charset="0"/>
                          <a:cs typeface="Segoe UI Semibold" charset="0"/>
                        </a:rPr>
                        <a:t>as sink</a:t>
                      </a:r>
                    </a:p>
                  </a:txBody>
                  <a:tcPr marL="46630" marR="4663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xmlns="" val="2066200181"/>
                  </a:ext>
                </a:extLst>
              </a:tr>
              <a:tr h="411909">
                <a:tc rowSpan="6">
                  <a:txBody>
                    <a:bodyPr/>
                    <a:lstStyle/>
                    <a:p>
                      <a:pPr algn="l"/>
                      <a:r>
                        <a:rPr lang="en-US" sz="1800" dirty="0">
                          <a:solidFill>
                            <a:schemeClr val="bg1"/>
                          </a:solidFill>
                        </a:rPr>
                        <a:t>Azure</a:t>
                      </a:r>
                    </a:p>
                  </a:txBody>
                  <a:tcPr marL="186521" marR="4663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pPr algn="l"/>
                      <a:r>
                        <a:rPr lang="en-US" sz="1800" dirty="0">
                          <a:solidFill>
                            <a:schemeClr val="accent2"/>
                          </a:solidFill>
                          <a:latin typeface="Segoe UI Semibold" panose="020B0702040204020203" pitchFamily="34" charset="0"/>
                          <a:cs typeface="Segoe UI Semibold" panose="020B0702040204020203" pitchFamily="34" charset="0"/>
                        </a:rPr>
                        <a:t>Azure Data Lake Store</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solidFill>
                      <a:srgbClr val="00BCF2">
                        <a:alpha val="11000"/>
                      </a:srgb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2"/>
                          </a:solidFill>
                          <a:effectLst/>
                          <a:uLnTx/>
                          <a:uFillTx/>
                          <a:latin typeface="Segoe UI"/>
                          <a:ea typeface="+mn-ea"/>
                          <a:cs typeface="+mn-cs"/>
                          <a:sym typeface="Wingdings" panose="05000000000000000000" pitchFamily="2" charset="2"/>
                        </a:rPr>
                        <a:t></a:t>
                      </a:r>
                      <a:endParaRPr kumimoji="0" lang="en-US" sz="1800" b="0" i="0" u="none" strike="noStrike" kern="1200" cap="none" spc="0" normalizeH="0" baseline="0" noProof="0" dirty="0">
                        <a:ln>
                          <a:noFill/>
                        </a:ln>
                        <a:solidFill>
                          <a:schemeClr val="accent2"/>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solidFill>
                      <a:srgbClr val="00BCF2">
                        <a:alpha val="11000"/>
                      </a:srgb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2"/>
                          </a:solidFill>
                          <a:effectLst/>
                          <a:uLnTx/>
                          <a:uFillTx/>
                          <a:latin typeface="Segoe UI"/>
                          <a:ea typeface="+mn-ea"/>
                          <a:cs typeface="+mn-cs"/>
                          <a:sym typeface="Wingdings" panose="05000000000000000000" pitchFamily="2" charset="2"/>
                        </a:rPr>
                        <a:t></a:t>
                      </a:r>
                      <a:endParaRPr kumimoji="0" lang="en-US" sz="1800" b="0" i="0" u="none" strike="noStrike" kern="1200" cap="none" spc="0" normalizeH="0" baseline="0" noProof="0" dirty="0">
                        <a:ln>
                          <a:noFill/>
                        </a:ln>
                        <a:solidFill>
                          <a:schemeClr val="accent2"/>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solidFill>
                      <a:srgbClr val="00BCF2">
                        <a:alpha val="11000"/>
                      </a:srgbClr>
                    </a:solidFill>
                  </a:tcPr>
                </a:tc>
                <a:extLst>
                  <a:ext uri="{0D108BD9-81ED-4DB2-BD59-A6C34878D82A}">
                    <a16:rowId xmlns:a16="http://schemas.microsoft.com/office/drawing/2014/main" xmlns="" val="3957772168"/>
                  </a:ext>
                </a:extLst>
              </a:tr>
              <a:tr h="324703">
                <a:tc vMerge="1">
                  <a:txBody>
                    <a:bodyPr/>
                    <a:lstStyle/>
                    <a:p>
                      <a:endParaRPr lang="en-US"/>
                    </a:p>
                  </a:txBody>
                  <a:tcPr/>
                </a:tc>
                <a:tc>
                  <a:txBody>
                    <a:bodyPr/>
                    <a:lstStyle/>
                    <a:p>
                      <a:pPr algn="l"/>
                      <a:r>
                        <a:rPr lang="en-US" sz="1200" dirty="0"/>
                        <a:t>Azure Blob storage</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algn="ct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lang="en-US" sz="1200" dirty="0"/>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xmlns="" val="1555329872"/>
                  </a:ext>
                </a:extLst>
              </a:tr>
              <a:tr h="324703">
                <a:tc vMerge="1">
                  <a:txBody>
                    <a:bodyPr/>
                    <a:lstStyle/>
                    <a:p>
                      <a:endParaRPr lang="en-US"/>
                    </a:p>
                  </a:txBody>
                  <a:tcPr/>
                </a:tc>
                <a:tc>
                  <a:txBody>
                    <a:bodyPr/>
                    <a:lstStyle/>
                    <a:p>
                      <a:pPr algn="l"/>
                      <a:r>
                        <a:rPr lang="en-US" sz="1200" dirty="0"/>
                        <a:t>Azure SQL Database</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xmlns="" val="943060322"/>
                  </a:ext>
                </a:extLst>
              </a:tr>
              <a:tr h="324703">
                <a:tc vMerge="1">
                  <a:txBody>
                    <a:bodyPr/>
                    <a:lstStyle/>
                    <a:p>
                      <a:endParaRPr lang="en-US"/>
                    </a:p>
                  </a:txBody>
                  <a:tcPr/>
                </a:tc>
                <a:tc>
                  <a:txBody>
                    <a:bodyPr/>
                    <a:lstStyle/>
                    <a:p>
                      <a:pPr algn="l"/>
                      <a:r>
                        <a:rPr lang="en-US" sz="1200" dirty="0"/>
                        <a:t>Azure SQL Data Warehouse</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xmlns="" val="2754431533"/>
                  </a:ext>
                </a:extLst>
              </a:tr>
              <a:tr h="324703">
                <a:tc vMerge="1">
                  <a:txBody>
                    <a:bodyPr/>
                    <a:lstStyle/>
                    <a:p>
                      <a:endParaRPr lang="en-US"/>
                    </a:p>
                  </a:txBody>
                  <a:tcPr/>
                </a:tc>
                <a:tc>
                  <a:txBody>
                    <a:bodyPr/>
                    <a:lstStyle/>
                    <a:p>
                      <a:pPr algn="l"/>
                      <a:r>
                        <a:rPr lang="en-US" sz="1200" dirty="0"/>
                        <a:t>Azure Table storage</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xmlns="" val="3187477020"/>
                  </a:ext>
                </a:extLst>
              </a:tr>
              <a:tr h="324703">
                <a:tc vMerge="1">
                  <a:txBody>
                    <a:bodyPr/>
                    <a:lstStyle/>
                    <a:p>
                      <a:endParaRPr lang="en-US" dirty="0"/>
                    </a:p>
                  </a:txBody>
                  <a:tcPr/>
                </a:tc>
                <a:tc>
                  <a:txBody>
                    <a:bodyPr/>
                    <a:lstStyle/>
                    <a:p>
                      <a:pPr algn="l"/>
                      <a:r>
                        <a:rPr lang="en-US" sz="1200" dirty="0"/>
                        <a:t>Azure </a:t>
                      </a:r>
                      <a:r>
                        <a:rPr lang="en-US" sz="1200" dirty="0" err="1"/>
                        <a:t>DocumentDB</a:t>
                      </a:r>
                      <a:endParaRPr lang="en-US" sz="1200" dirty="0"/>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20670321"/>
                  </a:ext>
                </a:extLst>
              </a:tr>
              <a:tr h="324703">
                <a:tc rowSpan="5">
                  <a:txBody>
                    <a:bodyPr/>
                    <a:lstStyle/>
                    <a:p>
                      <a:pPr algn="l"/>
                      <a:r>
                        <a:rPr lang="en-US" sz="1800" dirty="0">
                          <a:solidFill>
                            <a:schemeClr val="bg1"/>
                          </a:solidFill>
                        </a:rPr>
                        <a:t>Databases</a:t>
                      </a:r>
                    </a:p>
                  </a:txBody>
                  <a:tcPr marL="186521" marR="4663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pPr algn="l"/>
                      <a:r>
                        <a:rPr lang="en-US" sz="1200" dirty="0"/>
                        <a:t>SQL Server*</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xmlns="" val="1259991173"/>
                  </a:ext>
                </a:extLst>
              </a:tr>
              <a:tr h="324703">
                <a:tc vMerge="1">
                  <a:txBody>
                    <a:bodyPr/>
                    <a:lstStyle/>
                    <a:p>
                      <a:endParaRPr lang="en-US"/>
                    </a:p>
                  </a:txBody>
                  <a:tcPr/>
                </a:tc>
                <a:tc>
                  <a:txBody>
                    <a:bodyPr/>
                    <a:lstStyle/>
                    <a:p>
                      <a:pPr algn="l"/>
                      <a:r>
                        <a:rPr lang="en-US" sz="1200" dirty="0"/>
                        <a:t>Oracle*</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xmlns="" val="980308496"/>
                  </a:ext>
                </a:extLst>
              </a:tr>
              <a:tr h="324703">
                <a:tc vMerge="1">
                  <a:txBody>
                    <a:bodyPr/>
                    <a:lstStyle/>
                    <a:p>
                      <a:endParaRPr lang="en-US"/>
                    </a:p>
                  </a:txBody>
                  <a:tcPr/>
                </a:tc>
                <a:tc>
                  <a:txBody>
                    <a:bodyPr/>
                    <a:lstStyle/>
                    <a:p>
                      <a:pPr algn="l"/>
                      <a:r>
                        <a:rPr lang="en-US" sz="1200" dirty="0"/>
                        <a:t>MySQL*</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algn="ctr"/>
                      <a:endParaRPr lang="en-US" sz="1200" dirty="0"/>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xmlns="" val="2281877195"/>
                  </a:ext>
                </a:extLst>
              </a:tr>
              <a:tr h="324703">
                <a:tc vMerge="1">
                  <a:txBody>
                    <a:bodyPr/>
                    <a:lstStyle/>
                    <a:p>
                      <a:endParaRPr lang="en-US"/>
                    </a:p>
                  </a:txBody>
                  <a:tcPr/>
                </a:tc>
                <a:tc>
                  <a:txBody>
                    <a:bodyPr/>
                    <a:lstStyle/>
                    <a:p>
                      <a:pPr algn="l"/>
                      <a:r>
                        <a:rPr lang="en-US" sz="1200" dirty="0"/>
                        <a:t>DB2*</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algn="ctr"/>
                      <a:endParaRPr lang="en-US" sz="1200" dirty="0"/>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xmlns="" val="3491806550"/>
                  </a:ext>
                </a:extLst>
              </a:tr>
              <a:tr h="324703">
                <a:tc vMerge="1">
                  <a:txBody>
                    <a:bodyPr/>
                    <a:lstStyle/>
                    <a:p>
                      <a:endParaRPr lang="en-US"/>
                    </a:p>
                  </a:txBody>
                  <a:tcPr/>
                </a:tc>
                <a:tc>
                  <a:txBody>
                    <a:bodyPr/>
                    <a:lstStyle/>
                    <a:p>
                      <a:pPr algn="l"/>
                      <a:r>
                        <a:rPr lang="en-US" sz="1200" dirty="0"/>
                        <a:t>Teradata*</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algn="ctr"/>
                      <a:endParaRPr lang="en-US" sz="1200" dirty="0"/>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xmlns="" val="159075171"/>
                  </a:ext>
                </a:extLst>
              </a:tr>
              <a:tr h="324703">
                <a:tc rowSpan="2">
                  <a:txBody>
                    <a:bodyPr/>
                    <a:lstStyle/>
                    <a:p>
                      <a:pPr algn="l"/>
                      <a:r>
                        <a:rPr lang="en-US" sz="1800" dirty="0">
                          <a:solidFill>
                            <a:schemeClr val="bg1"/>
                          </a:solidFill>
                        </a:rPr>
                        <a:t>File</a:t>
                      </a:r>
                    </a:p>
                  </a:txBody>
                  <a:tcPr marL="186521" marR="4663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l"/>
                      <a:r>
                        <a:rPr lang="en-US" sz="1200" dirty="0"/>
                        <a:t>HDFS*</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pPr algn="ctr"/>
                      <a:endParaRPr lang="en-US" sz="1200" dirty="0"/>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xmlns="" val="255704426"/>
                  </a:ext>
                </a:extLst>
              </a:tr>
              <a:tr h="324703">
                <a:tc vMerge="1">
                  <a:txBody>
                    <a:bodyPr/>
                    <a:lstStyle/>
                    <a:p>
                      <a:endParaRPr lang="en-US" dirty="0"/>
                    </a:p>
                  </a:txBody>
                  <a:tcPr/>
                </a:tc>
                <a:tc>
                  <a:txBody>
                    <a:bodyPr/>
                    <a:lstStyle/>
                    <a:p>
                      <a:pPr algn="l"/>
                      <a:r>
                        <a:rPr lang="en-US" sz="1200" dirty="0"/>
                        <a:t>Others</a:t>
                      </a:r>
                    </a:p>
                  </a:txBody>
                  <a:tcPr marL="93260" marR="4663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200" dirty="0"/>
                    </a:p>
                  </a:txBody>
                  <a:tcPr marL="46630" marR="466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266648571"/>
                  </a:ext>
                </a:extLst>
              </a:tr>
            </a:tbl>
          </a:graphicData>
        </a:graphic>
      </p:graphicFrame>
      <p:grpSp>
        <p:nvGrpSpPr>
          <p:cNvPr id="21" name="Group 20"/>
          <p:cNvGrpSpPr/>
          <p:nvPr/>
        </p:nvGrpSpPr>
        <p:grpSpPr>
          <a:xfrm>
            <a:off x="614535" y="5321585"/>
            <a:ext cx="1145475" cy="1331489"/>
            <a:chOff x="3029010" y="3853608"/>
            <a:chExt cx="2248798" cy="2241477"/>
          </a:xfrm>
        </p:grpSpPr>
        <p:sp>
          <p:nvSpPr>
            <p:cNvPr id="22" name="Freeform 184"/>
            <p:cNvSpPr/>
            <p:nvPr/>
          </p:nvSpPr>
          <p:spPr bwMode="auto">
            <a:xfrm>
              <a:off x="3029010" y="3853609"/>
              <a:ext cx="2248798" cy="224147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tx1"/>
                </a:solidFill>
                <a:latin typeface="+mj-lt"/>
                <a:ea typeface="Segoe UI" pitchFamily="34" charset="0"/>
                <a:cs typeface="Segoe UI" pitchFamily="34" charset="0"/>
              </a:endParaRPr>
            </a:p>
          </p:txBody>
        </p:sp>
        <p:sp>
          <p:nvSpPr>
            <p:cNvPr id="27" name="Rectangle 26"/>
            <p:cNvSpPr/>
            <p:nvPr/>
          </p:nvSpPr>
          <p:spPr bwMode="auto">
            <a:xfrm>
              <a:off x="3029010" y="4057650"/>
              <a:ext cx="498279" cy="2037434"/>
            </a:xfrm>
            <a:prstGeom prst="rect">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28" name="Oval 27"/>
            <p:cNvSpPr/>
            <p:nvPr/>
          </p:nvSpPr>
          <p:spPr bwMode="auto">
            <a:xfrm>
              <a:off x="3029010" y="3853608"/>
              <a:ext cx="1001426" cy="40508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29" name="Oval 28"/>
            <p:cNvSpPr/>
            <p:nvPr/>
          </p:nvSpPr>
          <p:spPr bwMode="auto">
            <a:xfrm>
              <a:off x="3130747" y="3939810"/>
              <a:ext cx="797952" cy="232681"/>
            </a:xfrm>
            <a:prstGeom prst="ellipse">
              <a:avLst/>
            </a:prstGeom>
            <a:solidFill>
              <a:srgbClr val="B8D43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30" name="Freeform: Shape 29"/>
            <p:cNvSpPr/>
            <p:nvPr/>
          </p:nvSpPr>
          <p:spPr bwMode="auto">
            <a:xfrm>
              <a:off x="3222043" y="4080199"/>
              <a:ext cx="615360" cy="90262"/>
            </a:xfrm>
            <a:custGeom>
              <a:avLst/>
              <a:gdLst>
                <a:gd name="connsiteX0" fmla="*/ 307680 w 615360"/>
                <a:gd name="connsiteY0" fmla="*/ 0 h 90262"/>
                <a:gd name="connsiteX1" fmla="*/ 589799 w 615360"/>
                <a:gd name="connsiteY1" fmla="*/ 34076 h 90262"/>
                <a:gd name="connsiteX2" fmla="*/ 615360 w 615360"/>
                <a:gd name="connsiteY2" fmla="*/ 45131 h 90262"/>
                <a:gd name="connsiteX3" fmla="*/ 589799 w 615360"/>
                <a:gd name="connsiteY3" fmla="*/ 56186 h 90262"/>
                <a:gd name="connsiteX4" fmla="*/ 307680 w 615360"/>
                <a:gd name="connsiteY4" fmla="*/ 90262 h 90262"/>
                <a:gd name="connsiteX5" fmla="*/ 25562 w 615360"/>
                <a:gd name="connsiteY5" fmla="*/ 56186 h 90262"/>
                <a:gd name="connsiteX6" fmla="*/ 0 w 615360"/>
                <a:gd name="connsiteY6" fmla="*/ 45131 h 90262"/>
                <a:gd name="connsiteX7" fmla="*/ 25562 w 615360"/>
                <a:gd name="connsiteY7" fmla="*/ 34076 h 90262"/>
                <a:gd name="connsiteX8" fmla="*/ 307680 w 615360"/>
                <a:gd name="connsiteY8" fmla="*/ 0 h 9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360" h="90262">
                  <a:moveTo>
                    <a:pt x="307680" y="0"/>
                  </a:moveTo>
                  <a:cubicBezTo>
                    <a:pt x="417854" y="0"/>
                    <a:pt x="517598" y="13022"/>
                    <a:pt x="589799" y="34076"/>
                  </a:cubicBezTo>
                  <a:lnTo>
                    <a:pt x="615360" y="45131"/>
                  </a:lnTo>
                  <a:lnTo>
                    <a:pt x="589799" y="56186"/>
                  </a:lnTo>
                  <a:cubicBezTo>
                    <a:pt x="517598" y="77240"/>
                    <a:pt x="417854" y="90262"/>
                    <a:pt x="307680" y="90262"/>
                  </a:cubicBezTo>
                  <a:cubicBezTo>
                    <a:pt x="197506" y="90262"/>
                    <a:pt x="97762" y="77240"/>
                    <a:pt x="25562" y="56186"/>
                  </a:cubicBezTo>
                  <a:lnTo>
                    <a:pt x="0" y="45131"/>
                  </a:lnTo>
                  <a:lnTo>
                    <a:pt x="25562" y="34076"/>
                  </a:lnTo>
                  <a:cubicBezTo>
                    <a:pt x="97762" y="13022"/>
                    <a:pt x="197506" y="0"/>
                    <a:pt x="307680" y="0"/>
                  </a:cubicBezTo>
                  <a:close/>
                </a:path>
              </a:pathLst>
            </a:cu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nvGrpSpPr>
          <p:cNvPr id="31" name="Group 30"/>
          <p:cNvGrpSpPr/>
          <p:nvPr/>
        </p:nvGrpSpPr>
        <p:grpSpPr>
          <a:xfrm>
            <a:off x="3246227" y="2532721"/>
            <a:ext cx="1602069" cy="2105312"/>
            <a:chOff x="8081554" y="1439516"/>
            <a:chExt cx="1393724" cy="1831522"/>
          </a:xfrm>
        </p:grpSpPr>
        <p:grpSp>
          <p:nvGrpSpPr>
            <p:cNvPr id="32" name="Group 31"/>
            <p:cNvGrpSpPr/>
            <p:nvPr/>
          </p:nvGrpSpPr>
          <p:grpSpPr>
            <a:xfrm>
              <a:off x="8081554" y="1483519"/>
              <a:ext cx="1393724" cy="1787519"/>
              <a:chOff x="9286113" y="2184117"/>
              <a:chExt cx="477631" cy="612586"/>
            </a:xfrm>
          </p:grpSpPr>
          <p:sp>
            <p:nvSpPr>
              <p:cNvPr id="37" name="Freeform: Shape 36"/>
              <p:cNvSpPr/>
              <p:nvPr/>
            </p:nvSpPr>
            <p:spPr bwMode="auto">
              <a:xfrm>
                <a:off x="9286113" y="2184117"/>
                <a:ext cx="477631" cy="356259"/>
              </a:xfrm>
              <a:custGeom>
                <a:avLst/>
                <a:gdLst>
                  <a:gd name="connsiteX0" fmla="*/ 238815 w 477631"/>
                  <a:gd name="connsiteY0" fmla="*/ 0 h 356259"/>
                  <a:gd name="connsiteX1" fmla="*/ 476398 w 477631"/>
                  <a:gd name="connsiteY1" fmla="*/ 87456 h 356259"/>
                  <a:gd name="connsiteX2" fmla="*/ 477266 w 477631"/>
                  <a:gd name="connsiteY2" fmla="*/ 94469 h 356259"/>
                  <a:gd name="connsiteX3" fmla="*/ 477631 w 477631"/>
                  <a:gd name="connsiteY3" fmla="*/ 94469 h 356259"/>
                  <a:gd name="connsiteX4" fmla="*/ 477631 w 477631"/>
                  <a:gd name="connsiteY4" fmla="*/ 97416 h 356259"/>
                  <a:gd name="connsiteX5" fmla="*/ 477631 w 477631"/>
                  <a:gd name="connsiteY5" fmla="*/ 333896 h 356259"/>
                  <a:gd name="connsiteX6" fmla="*/ 472500 w 477631"/>
                  <a:gd name="connsiteY6" fmla="*/ 338196 h 356259"/>
                  <a:gd name="connsiteX7" fmla="*/ 409442 w 477631"/>
                  <a:gd name="connsiteY7" fmla="*/ 356259 h 356259"/>
                  <a:gd name="connsiteX8" fmla="*/ 327272 w 477631"/>
                  <a:gd name="connsiteY8" fmla="*/ 318594 h 356259"/>
                  <a:gd name="connsiteX9" fmla="*/ 323075 w 477631"/>
                  <a:gd name="connsiteY9" fmla="*/ 309244 h 356259"/>
                  <a:gd name="connsiteX10" fmla="*/ 318878 w 477631"/>
                  <a:gd name="connsiteY10" fmla="*/ 318594 h 356259"/>
                  <a:gd name="connsiteX11" fmla="*/ 236708 w 477631"/>
                  <a:gd name="connsiteY11" fmla="*/ 356259 h 356259"/>
                  <a:gd name="connsiteX12" fmla="*/ 154538 w 477631"/>
                  <a:gd name="connsiteY12" fmla="*/ 318594 h 356259"/>
                  <a:gd name="connsiteX13" fmla="*/ 152448 w 477631"/>
                  <a:gd name="connsiteY13" fmla="*/ 313938 h 356259"/>
                  <a:gd name="connsiteX14" fmla="*/ 150358 w 477631"/>
                  <a:gd name="connsiteY14" fmla="*/ 318594 h 356259"/>
                  <a:gd name="connsiteX15" fmla="*/ 68189 w 477631"/>
                  <a:gd name="connsiteY15" fmla="*/ 356259 h 356259"/>
                  <a:gd name="connsiteX16" fmla="*/ 5130 w 477631"/>
                  <a:gd name="connsiteY16" fmla="*/ 338196 h 356259"/>
                  <a:gd name="connsiteX17" fmla="*/ 0 w 477631"/>
                  <a:gd name="connsiteY17" fmla="*/ 333896 h 356259"/>
                  <a:gd name="connsiteX18" fmla="*/ 0 w 477631"/>
                  <a:gd name="connsiteY18" fmla="*/ 97417 h 356259"/>
                  <a:gd name="connsiteX19" fmla="*/ 0 w 477631"/>
                  <a:gd name="connsiteY19" fmla="*/ 97416 h 356259"/>
                  <a:gd name="connsiteX20" fmla="*/ 0 w 477631"/>
                  <a:gd name="connsiteY20" fmla="*/ 97415 h 356259"/>
                  <a:gd name="connsiteX21" fmla="*/ 1233 w 477631"/>
                  <a:gd name="connsiteY21" fmla="*/ 87456 h 356259"/>
                  <a:gd name="connsiteX22" fmla="*/ 238815 w 477631"/>
                  <a:gd name="connsiteY22" fmla="*/ 0 h 356259"/>
                  <a:gd name="connsiteX23" fmla="*/ 238816 w 477631"/>
                  <a:gd name="connsiteY23" fmla="*/ 35143 h 356259"/>
                  <a:gd name="connsiteX24" fmla="*/ 73975 w 477631"/>
                  <a:gd name="connsiteY24" fmla="*/ 83523 h 356259"/>
                  <a:gd name="connsiteX25" fmla="*/ 238816 w 477631"/>
                  <a:gd name="connsiteY25" fmla="*/ 131904 h 356259"/>
                  <a:gd name="connsiteX26" fmla="*/ 403656 w 477631"/>
                  <a:gd name="connsiteY26" fmla="*/ 83523 h 356259"/>
                  <a:gd name="connsiteX27" fmla="*/ 238816 w 477631"/>
                  <a:gd name="connsiteY27" fmla="*/ 35143 h 35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7631" h="356259">
                    <a:moveTo>
                      <a:pt x="238815" y="0"/>
                    </a:moveTo>
                    <a:cubicBezTo>
                      <a:pt x="362466" y="0"/>
                      <a:pt x="464168" y="38333"/>
                      <a:pt x="476398" y="87456"/>
                    </a:cubicBezTo>
                    <a:lnTo>
                      <a:pt x="477266" y="94469"/>
                    </a:lnTo>
                    <a:lnTo>
                      <a:pt x="477631" y="94469"/>
                    </a:lnTo>
                    <a:lnTo>
                      <a:pt x="477631" y="97416"/>
                    </a:lnTo>
                    <a:cubicBezTo>
                      <a:pt x="477631" y="176243"/>
                      <a:pt x="477631" y="255069"/>
                      <a:pt x="477631" y="333896"/>
                    </a:cubicBezTo>
                    <a:lnTo>
                      <a:pt x="472500" y="338196"/>
                    </a:lnTo>
                    <a:cubicBezTo>
                      <a:pt x="456362" y="349356"/>
                      <a:pt x="434068" y="356259"/>
                      <a:pt x="409442" y="356259"/>
                    </a:cubicBezTo>
                    <a:cubicBezTo>
                      <a:pt x="372503" y="356259"/>
                      <a:pt x="340810" y="340728"/>
                      <a:pt x="327272" y="318594"/>
                    </a:cubicBezTo>
                    <a:lnTo>
                      <a:pt x="323075" y="309244"/>
                    </a:lnTo>
                    <a:lnTo>
                      <a:pt x="318878" y="318594"/>
                    </a:lnTo>
                    <a:cubicBezTo>
                      <a:pt x="305340" y="340728"/>
                      <a:pt x="273647" y="356259"/>
                      <a:pt x="236708" y="356259"/>
                    </a:cubicBezTo>
                    <a:cubicBezTo>
                      <a:pt x="199770" y="356259"/>
                      <a:pt x="168076" y="340728"/>
                      <a:pt x="154538" y="318594"/>
                    </a:cubicBezTo>
                    <a:lnTo>
                      <a:pt x="152448" y="313938"/>
                    </a:lnTo>
                    <a:lnTo>
                      <a:pt x="150358" y="318594"/>
                    </a:lnTo>
                    <a:cubicBezTo>
                      <a:pt x="136820" y="340728"/>
                      <a:pt x="105127" y="356259"/>
                      <a:pt x="68189" y="356259"/>
                    </a:cubicBezTo>
                    <a:cubicBezTo>
                      <a:pt x="43563" y="356259"/>
                      <a:pt x="21268" y="349356"/>
                      <a:pt x="5130" y="338196"/>
                    </a:cubicBezTo>
                    <a:lnTo>
                      <a:pt x="0" y="333896"/>
                    </a:lnTo>
                    <a:cubicBezTo>
                      <a:pt x="0" y="255070"/>
                      <a:pt x="0" y="176244"/>
                      <a:pt x="0" y="97417"/>
                    </a:cubicBezTo>
                    <a:cubicBezTo>
                      <a:pt x="0" y="97417"/>
                      <a:pt x="0" y="97416"/>
                      <a:pt x="0" y="97416"/>
                    </a:cubicBezTo>
                    <a:cubicBezTo>
                      <a:pt x="0" y="97416"/>
                      <a:pt x="0" y="97415"/>
                      <a:pt x="0" y="97415"/>
                    </a:cubicBezTo>
                    <a:lnTo>
                      <a:pt x="1233" y="87456"/>
                    </a:lnTo>
                    <a:cubicBezTo>
                      <a:pt x="13463" y="38333"/>
                      <a:pt x="115165" y="0"/>
                      <a:pt x="238815" y="0"/>
                    </a:cubicBezTo>
                    <a:close/>
                    <a:moveTo>
                      <a:pt x="238816" y="35143"/>
                    </a:moveTo>
                    <a:cubicBezTo>
                      <a:pt x="147777" y="35143"/>
                      <a:pt x="73975" y="56804"/>
                      <a:pt x="73975" y="83523"/>
                    </a:cubicBezTo>
                    <a:cubicBezTo>
                      <a:pt x="73975" y="110243"/>
                      <a:pt x="147777" y="131904"/>
                      <a:pt x="238816" y="131904"/>
                    </a:cubicBezTo>
                    <a:cubicBezTo>
                      <a:pt x="329854" y="131904"/>
                      <a:pt x="403656" y="110243"/>
                      <a:pt x="403656" y="83523"/>
                    </a:cubicBezTo>
                    <a:cubicBezTo>
                      <a:pt x="403656" y="56804"/>
                      <a:pt x="329854" y="35143"/>
                      <a:pt x="238816" y="35143"/>
                    </a:cubicBezTo>
                    <a:close/>
                  </a:path>
                </a:pathLst>
              </a:custGeom>
              <a:solidFill>
                <a:srgbClr val="59B4D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38" name="Freeform: Shape 37"/>
              <p:cNvSpPr/>
              <p:nvPr/>
            </p:nvSpPr>
            <p:spPr bwMode="auto">
              <a:xfrm>
                <a:off x="9286113" y="2529562"/>
                <a:ext cx="477631" cy="267141"/>
              </a:xfrm>
              <a:custGeom>
                <a:avLst/>
                <a:gdLst>
                  <a:gd name="connsiteX0" fmla="*/ 323075 w 477631"/>
                  <a:gd name="connsiteY0" fmla="*/ 0 h 267141"/>
                  <a:gd name="connsiteX1" fmla="*/ 327272 w 477631"/>
                  <a:gd name="connsiteY1" fmla="*/ 9350 h 267141"/>
                  <a:gd name="connsiteX2" fmla="*/ 409442 w 477631"/>
                  <a:gd name="connsiteY2" fmla="*/ 47015 h 267141"/>
                  <a:gd name="connsiteX3" fmla="*/ 472500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6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0 w 477631"/>
                  <a:gd name="connsiteY17" fmla="*/ 28952 h 267141"/>
                  <a:gd name="connsiteX18" fmla="*/ 68189 w 477631"/>
                  <a:gd name="connsiteY18" fmla="*/ 47015 h 267141"/>
                  <a:gd name="connsiteX19" fmla="*/ 150358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7631" h="267141">
                    <a:moveTo>
                      <a:pt x="323075" y="0"/>
                    </a:moveTo>
                    <a:lnTo>
                      <a:pt x="327272" y="9350"/>
                    </a:lnTo>
                    <a:cubicBezTo>
                      <a:pt x="340810" y="31484"/>
                      <a:pt x="372504" y="47015"/>
                      <a:pt x="409442" y="47015"/>
                    </a:cubicBezTo>
                    <a:cubicBezTo>
                      <a:pt x="434068" y="47015"/>
                      <a:pt x="456362" y="40112"/>
                      <a:pt x="472500" y="28952"/>
                    </a:cubicBezTo>
                    <a:lnTo>
                      <a:pt x="477631" y="24652"/>
                    </a:lnTo>
                    <a:lnTo>
                      <a:pt x="477631" y="169724"/>
                    </a:lnTo>
                    <a:cubicBezTo>
                      <a:pt x="477631" y="169725"/>
                      <a:pt x="477631" y="169725"/>
                      <a:pt x="477631" y="169725"/>
                    </a:cubicBezTo>
                    <a:cubicBezTo>
                      <a:pt x="477631" y="169726"/>
                      <a:pt x="477631" y="169726"/>
                      <a:pt x="477631" y="169726"/>
                    </a:cubicBezTo>
                    <a:lnTo>
                      <a:pt x="477631" y="172672"/>
                    </a:lnTo>
                    <a:lnTo>
                      <a:pt x="477266" y="172672"/>
                    </a:lnTo>
                    <a:lnTo>
                      <a:pt x="476398" y="179686"/>
                    </a:lnTo>
                    <a:cubicBezTo>
                      <a:pt x="464168" y="228808"/>
                      <a:pt x="362466" y="267141"/>
                      <a:pt x="238816" y="267141"/>
                    </a:cubicBezTo>
                    <a:cubicBezTo>
                      <a:pt x="115165" y="267141"/>
                      <a:pt x="13463" y="228808"/>
                      <a:pt x="1233" y="179686"/>
                    </a:cubicBezTo>
                    <a:lnTo>
                      <a:pt x="365" y="172672"/>
                    </a:lnTo>
                    <a:lnTo>
                      <a:pt x="0" y="172672"/>
                    </a:lnTo>
                    <a:lnTo>
                      <a:pt x="0" y="169725"/>
                    </a:lnTo>
                    <a:lnTo>
                      <a:pt x="0" y="24653"/>
                    </a:lnTo>
                    <a:lnTo>
                      <a:pt x="5130" y="28952"/>
                    </a:lnTo>
                    <a:cubicBezTo>
                      <a:pt x="21268" y="40112"/>
                      <a:pt x="43563" y="47015"/>
                      <a:pt x="68189" y="47015"/>
                    </a:cubicBezTo>
                    <a:cubicBezTo>
                      <a:pt x="105127" y="47015"/>
                      <a:pt x="136821" y="31484"/>
                      <a:pt x="150358" y="9350"/>
                    </a:cubicBezTo>
                    <a:lnTo>
                      <a:pt x="152449" y="4694"/>
                    </a:lnTo>
                    <a:lnTo>
                      <a:pt x="154539" y="9350"/>
                    </a:lnTo>
                    <a:cubicBezTo>
                      <a:pt x="168076" y="31484"/>
                      <a:pt x="199770" y="47015"/>
                      <a:pt x="236708" y="47015"/>
                    </a:cubicBezTo>
                    <a:cubicBezTo>
                      <a:pt x="273647" y="47015"/>
                      <a:pt x="305340" y="31484"/>
                      <a:pt x="318878" y="9350"/>
                    </a:cubicBezTo>
                    <a:lnTo>
                      <a:pt x="323075" y="0"/>
                    </a:lnTo>
                    <a:close/>
                  </a:path>
                </a:pathLst>
              </a:cu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nvGrpSpPr>
            <p:cNvPr id="33" name="Group 32"/>
            <p:cNvGrpSpPr/>
            <p:nvPr/>
          </p:nvGrpSpPr>
          <p:grpSpPr>
            <a:xfrm>
              <a:off x="8081554" y="1439516"/>
              <a:ext cx="1393724" cy="563772"/>
              <a:chOff x="3029010" y="3853608"/>
              <a:chExt cx="1001426" cy="405085"/>
            </a:xfrm>
          </p:grpSpPr>
          <p:sp>
            <p:nvSpPr>
              <p:cNvPr id="34" name="Oval 33"/>
              <p:cNvSpPr/>
              <p:nvPr/>
            </p:nvSpPr>
            <p:spPr bwMode="auto">
              <a:xfrm>
                <a:off x="3029010" y="3853608"/>
                <a:ext cx="1001426" cy="40508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35" name="Oval 34"/>
              <p:cNvSpPr/>
              <p:nvPr/>
            </p:nvSpPr>
            <p:spPr bwMode="auto">
              <a:xfrm>
                <a:off x="3130747" y="3939810"/>
                <a:ext cx="797952" cy="232681"/>
              </a:xfrm>
              <a:prstGeom prst="ellipse">
                <a:avLst/>
              </a:prstGeom>
              <a:solidFill>
                <a:srgbClr val="B8D43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36" name="Freeform: Shape 35"/>
              <p:cNvSpPr/>
              <p:nvPr/>
            </p:nvSpPr>
            <p:spPr bwMode="auto">
              <a:xfrm>
                <a:off x="3222043" y="4080199"/>
                <a:ext cx="615360" cy="90262"/>
              </a:xfrm>
              <a:custGeom>
                <a:avLst/>
                <a:gdLst>
                  <a:gd name="connsiteX0" fmla="*/ 307680 w 615360"/>
                  <a:gd name="connsiteY0" fmla="*/ 0 h 90262"/>
                  <a:gd name="connsiteX1" fmla="*/ 589799 w 615360"/>
                  <a:gd name="connsiteY1" fmla="*/ 34076 h 90262"/>
                  <a:gd name="connsiteX2" fmla="*/ 615360 w 615360"/>
                  <a:gd name="connsiteY2" fmla="*/ 45131 h 90262"/>
                  <a:gd name="connsiteX3" fmla="*/ 589799 w 615360"/>
                  <a:gd name="connsiteY3" fmla="*/ 56186 h 90262"/>
                  <a:gd name="connsiteX4" fmla="*/ 307680 w 615360"/>
                  <a:gd name="connsiteY4" fmla="*/ 90262 h 90262"/>
                  <a:gd name="connsiteX5" fmla="*/ 25562 w 615360"/>
                  <a:gd name="connsiteY5" fmla="*/ 56186 h 90262"/>
                  <a:gd name="connsiteX6" fmla="*/ 0 w 615360"/>
                  <a:gd name="connsiteY6" fmla="*/ 45131 h 90262"/>
                  <a:gd name="connsiteX7" fmla="*/ 25562 w 615360"/>
                  <a:gd name="connsiteY7" fmla="*/ 34076 h 90262"/>
                  <a:gd name="connsiteX8" fmla="*/ 307680 w 615360"/>
                  <a:gd name="connsiteY8" fmla="*/ 0 h 9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360" h="90262">
                    <a:moveTo>
                      <a:pt x="307680" y="0"/>
                    </a:moveTo>
                    <a:cubicBezTo>
                      <a:pt x="417854" y="0"/>
                      <a:pt x="517598" y="13022"/>
                      <a:pt x="589799" y="34076"/>
                    </a:cubicBezTo>
                    <a:lnTo>
                      <a:pt x="615360" y="45131"/>
                    </a:lnTo>
                    <a:lnTo>
                      <a:pt x="589799" y="56186"/>
                    </a:lnTo>
                    <a:cubicBezTo>
                      <a:pt x="517598" y="77240"/>
                      <a:pt x="417854" y="90262"/>
                      <a:pt x="307680" y="90262"/>
                    </a:cubicBezTo>
                    <a:cubicBezTo>
                      <a:pt x="197506" y="90262"/>
                      <a:pt x="97762" y="77240"/>
                      <a:pt x="25562" y="56186"/>
                    </a:cubicBezTo>
                    <a:lnTo>
                      <a:pt x="0" y="45131"/>
                    </a:lnTo>
                    <a:lnTo>
                      <a:pt x="25562" y="34076"/>
                    </a:lnTo>
                    <a:cubicBezTo>
                      <a:pt x="97762" y="13022"/>
                      <a:pt x="197506" y="0"/>
                      <a:pt x="307680" y="0"/>
                    </a:cubicBezTo>
                    <a:close/>
                  </a:path>
                </a:pathLst>
              </a:cu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cxnSp>
        <p:nvCxnSpPr>
          <p:cNvPr id="19" name="Connector: Elbow 18"/>
          <p:cNvCxnSpPr/>
          <p:nvPr/>
        </p:nvCxnSpPr>
        <p:spPr>
          <a:xfrm flipV="1">
            <a:off x="1666634" y="4212060"/>
            <a:ext cx="1210937" cy="1160730"/>
          </a:xfrm>
          <a:prstGeom prst="bentConnector3">
            <a:avLst>
              <a:gd name="adj1" fmla="val 50000"/>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0038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p:cNvGrpSpPr/>
          <p:nvPr/>
        </p:nvGrpSpPr>
        <p:grpSpPr>
          <a:xfrm>
            <a:off x="10406271" y="1574437"/>
            <a:ext cx="978921" cy="668557"/>
            <a:chOff x="14609624" y="2859617"/>
            <a:chExt cx="4553681" cy="3109950"/>
          </a:xfrm>
        </p:grpSpPr>
        <p:pic>
          <p:nvPicPr>
            <p:cNvPr id="275" name="Picture 274"/>
            <p:cNvPicPr>
              <a:picLocks noChangeAspect="1"/>
            </p:cNvPicPr>
            <p:nvPr/>
          </p:nvPicPr>
          <p:blipFill rotWithShape="1">
            <a:blip r:embed="rId3"/>
            <a:srcRect l="17268" t="16898" r="8941" b="4459"/>
            <a:stretch/>
          </p:blipFill>
          <p:spPr>
            <a:xfrm>
              <a:off x="14740945" y="2983126"/>
              <a:ext cx="4286974" cy="2425247"/>
            </a:xfrm>
            <a:prstGeom prst="rect">
              <a:avLst/>
            </a:prstGeom>
            <a:noFill/>
            <a:ln>
              <a:noFill/>
            </a:ln>
          </p:spPr>
        </p:pic>
        <p:pic>
          <p:nvPicPr>
            <p:cNvPr id="276" name="Picture 2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09624" y="2859617"/>
              <a:ext cx="4553681" cy="3109950"/>
            </a:xfrm>
            <a:prstGeom prst="rect">
              <a:avLst/>
            </a:prstGeom>
          </p:spPr>
        </p:pic>
      </p:grpSp>
      <p:sp>
        <p:nvSpPr>
          <p:cNvPr id="3" name="Title 2"/>
          <p:cNvSpPr>
            <a:spLocks noGrp="1"/>
          </p:cNvSpPr>
          <p:nvPr>
            <p:ph type="title"/>
          </p:nvPr>
        </p:nvSpPr>
        <p:spPr/>
        <p:txBody>
          <a:bodyPr/>
          <a:lstStyle/>
          <a:p>
            <a:r>
              <a:rPr lang="en-US" dirty="0"/>
              <a:t>Visualizing data</a:t>
            </a:r>
          </a:p>
        </p:txBody>
      </p:sp>
      <p:sp>
        <p:nvSpPr>
          <p:cNvPr id="6" name="Rectangle 5"/>
          <p:cNvSpPr/>
          <p:nvPr/>
        </p:nvSpPr>
        <p:spPr bwMode="auto">
          <a:xfrm>
            <a:off x="9962076" y="2235704"/>
            <a:ext cx="1867310" cy="318286"/>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30" rIns="93260" bIns="46630" numCol="1" rtlCol="0" anchor="t" anchorCtr="0" compatLnSpc="1">
            <a:prstTxWarp prst="textNoShape">
              <a:avLst/>
            </a:prstTxWarp>
            <a:spAutoFit/>
          </a:bodyPr>
          <a:lstStyle/>
          <a:p>
            <a:pPr algn="ctr" defTabSz="932293" fontAlgn="base">
              <a:spcBef>
                <a:spcPct val="0"/>
              </a:spcBef>
              <a:spcAft>
                <a:spcPct val="0"/>
              </a:spcAft>
              <a:defRPr/>
            </a:pPr>
            <a:r>
              <a:rPr lang="en-US" sz="1428" kern="0" dirty="0">
                <a:solidFill>
                  <a:schemeClr val="tx2"/>
                </a:solidFill>
                <a:cs typeface="Segoe UI Semilight" panose="020B0402040204020203" pitchFamily="34" charset="0"/>
              </a:rPr>
              <a:t>Power BI dashboard</a:t>
            </a:r>
          </a:p>
        </p:txBody>
      </p:sp>
      <p:sp>
        <p:nvSpPr>
          <p:cNvPr id="7" name="Rectangle 6"/>
          <p:cNvSpPr/>
          <p:nvPr/>
        </p:nvSpPr>
        <p:spPr bwMode="auto">
          <a:xfrm>
            <a:off x="10058892" y="3395297"/>
            <a:ext cx="1673678" cy="318286"/>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30" rIns="93260" bIns="46630" numCol="1" rtlCol="0" anchor="t" anchorCtr="0" compatLnSpc="1">
            <a:prstTxWarp prst="textNoShape">
              <a:avLst/>
            </a:prstTxWarp>
            <a:spAutoFit/>
          </a:bodyPr>
          <a:lstStyle/>
          <a:p>
            <a:pPr algn="ctr" defTabSz="932293" fontAlgn="base">
              <a:spcBef>
                <a:spcPct val="0"/>
              </a:spcBef>
              <a:spcAft>
                <a:spcPct val="0"/>
              </a:spcAft>
              <a:defRPr/>
            </a:pPr>
            <a:r>
              <a:rPr lang="en-US" sz="1428" kern="0" dirty="0">
                <a:solidFill>
                  <a:schemeClr val="tx2"/>
                </a:solidFill>
                <a:cs typeface="Segoe UI Semilight" panose="020B0402040204020203" pitchFamily="34" charset="0"/>
              </a:rPr>
              <a:t>Power BI desktop</a:t>
            </a:r>
          </a:p>
        </p:txBody>
      </p:sp>
      <p:sp>
        <p:nvSpPr>
          <p:cNvPr id="8" name="Rectangle 7"/>
          <p:cNvSpPr/>
          <p:nvPr/>
        </p:nvSpPr>
        <p:spPr bwMode="auto">
          <a:xfrm>
            <a:off x="10385139" y="4636662"/>
            <a:ext cx="1021184" cy="318286"/>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30" rIns="93260" bIns="46630" numCol="1" rtlCol="0" anchor="t" anchorCtr="0" compatLnSpc="1">
            <a:prstTxWarp prst="textNoShape">
              <a:avLst/>
            </a:prstTxWarp>
            <a:spAutoFit/>
          </a:bodyPr>
          <a:lstStyle/>
          <a:p>
            <a:pPr algn="ctr" defTabSz="932293" fontAlgn="base">
              <a:spcBef>
                <a:spcPct val="0"/>
              </a:spcBef>
              <a:spcAft>
                <a:spcPct val="0"/>
              </a:spcAft>
              <a:defRPr/>
            </a:pPr>
            <a:r>
              <a:rPr lang="en-US" sz="1428" kern="0" dirty="0">
                <a:solidFill>
                  <a:schemeClr val="tx2"/>
                </a:solidFill>
                <a:cs typeface="Segoe UI Semilight" panose="020B0402040204020203" pitchFamily="34" charset="0"/>
              </a:rPr>
              <a:t>Excel*</a:t>
            </a:r>
          </a:p>
        </p:txBody>
      </p:sp>
      <p:sp>
        <p:nvSpPr>
          <p:cNvPr id="22" name="Rectangle 21"/>
          <p:cNvSpPr/>
          <p:nvPr/>
        </p:nvSpPr>
        <p:spPr>
          <a:xfrm>
            <a:off x="10247765" y="5796255"/>
            <a:ext cx="1295933" cy="76651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30" rIns="93260" bIns="46630" numCol="1" rtlCol="0" anchor="t" anchorCtr="0" compatLnSpc="1">
            <a:prstTxWarp prst="textNoShape">
              <a:avLst/>
            </a:prstTxWarp>
            <a:spAutoFit/>
          </a:bodyPr>
          <a:lstStyle/>
          <a:p>
            <a:pPr algn="ctr" defTabSz="932293" fontAlgn="base">
              <a:spcBef>
                <a:spcPct val="0"/>
              </a:spcBef>
              <a:spcAft>
                <a:spcPct val="0"/>
              </a:spcAft>
              <a:defRPr/>
            </a:pPr>
            <a:r>
              <a:rPr lang="en-US" sz="1428" kern="0" dirty="0" err="1">
                <a:solidFill>
                  <a:schemeClr val="tx2"/>
                </a:solidFill>
                <a:cs typeface="Segoe UI Semilight" panose="020B0402040204020203" pitchFamily="34" charset="0"/>
              </a:rPr>
              <a:t>Jupyter</a:t>
            </a:r>
            <a:r>
              <a:rPr lang="en-US" sz="1428" kern="0" dirty="0">
                <a:solidFill>
                  <a:schemeClr val="tx2"/>
                </a:solidFill>
                <a:cs typeface="Segoe UI Semilight" panose="020B0402040204020203" pitchFamily="34" charset="0"/>
              </a:rPr>
              <a:t/>
            </a:r>
            <a:br>
              <a:rPr lang="en-US" sz="1428" kern="0" dirty="0">
                <a:solidFill>
                  <a:schemeClr val="tx2"/>
                </a:solidFill>
                <a:cs typeface="Segoe UI Semilight" panose="020B0402040204020203" pitchFamily="34" charset="0"/>
              </a:rPr>
            </a:br>
            <a:r>
              <a:rPr lang="en-US" sz="1428" kern="0" dirty="0">
                <a:solidFill>
                  <a:schemeClr val="tx2"/>
                </a:solidFill>
                <a:cs typeface="Segoe UI Semilight" panose="020B0402040204020203" pitchFamily="34" charset="0"/>
              </a:rPr>
              <a:t>Data Science Notebooks</a:t>
            </a:r>
          </a:p>
        </p:txBody>
      </p:sp>
      <p:sp>
        <p:nvSpPr>
          <p:cNvPr id="57" name="TextBox 56"/>
          <p:cNvSpPr txBox="1"/>
          <p:nvPr/>
        </p:nvSpPr>
        <p:spPr>
          <a:xfrm>
            <a:off x="10516415" y="6550781"/>
            <a:ext cx="1953512" cy="446687"/>
          </a:xfrm>
          <a:prstGeom prst="rect">
            <a:avLst/>
          </a:prstGeom>
          <a:noFill/>
        </p:spPr>
        <p:txBody>
          <a:bodyPr wrap="none" lIns="182854" tIns="146283" rIns="182854" bIns="146283" rtlCol="0">
            <a:spAutoFit/>
          </a:bodyPr>
          <a:lstStyle/>
          <a:p>
            <a:pPr defTabSz="914224">
              <a:lnSpc>
                <a:spcPct val="90000"/>
              </a:lnSpc>
              <a:spcAft>
                <a:spcPts val="600"/>
              </a:spcAft>
              <a:defRPr/>
            </a:pPr>
            <a:r>
              <a:rPr lang="en-US" sz="1071" kern="0" dirty="0">
                <a:gradFill>
                  <a:gsLst>
                    <a:gs pos="2917">
                      <a:schemeClr val="tx1"/>
                    </a:gs>
                    <a:gs pos="30000">
                      <a:schemeClr val="tx1"/>
                    </a:gs>
                  </a:gsLst>
                  <a:lin ang="5400000" scaled="0"/>
                </a:gradFill>
              </a:rPr>
              <a:t>* Post General Availability</a:t>
            </a:r>
          </a:p>
        </p:txBody>
      </p:sp>
      <p:sp>
        <p:nvSpPr>
          <p:cNvPr id="5" name="Rectangle 4"/>
          <p:cNvSpPr/>
          <p:nvPr/>
        </p:nvSpPr>
        <p:spPr bwMode="auto">
          <a:xfrm>
            <a:off x="869440" y="3569247"/>
            <a:ext cx="2728628" cy="40807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b" anchorCtr="0" compatLnSpc="1">
            <a:prstTxWarp prst="textNoShape">
              <a:avLst/>
            </a:prstTxWarp>
            <a:spAutoFit/>
          </a:bodyPr>
          <a:lstStyle/>
          <a:p>
            <a:pPr algn="ctr" defTabSz="932293" fontAlgn="base">
              <a:spcBef>
                <a:spcPct val="0"/>
              </a:spcBef>
              <a:spcAft>
                <a:spcPct val="0"/>
              </a:spcAft>
              <a:defRPr/>
            </a:pPr>
            <a:r>
              <a:rPr lang="en-US" sz="2000" kern="0" dirty="0">
                <a:solidFill>
                  <a:schemeClr val="accent1"/>
                </a:solidFill>
              </a:rPr>
              <a:t>Azure Data Lake Store</a:t>
            </a:r>
          </a:p>
        </p:txBody>
      </p:sp>
      <p:sp>
        <p:nvSpPr>
          <p:cNvPr id="29" name="Freeform 5"/>
          <p:cNvSpPr>
            <a:spLocks noEditPoints="1"/>
          </p:cNvSpPr>
          <p:nvPr/>
        </p:nvSpPr>
        <p:spPr bwMode="auto">
          <a:xfrm>
            <a:off x="1368694" y="2049280"/>
            <a:ext cx="1730116" cy="1361593"/>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1"/>
          </a:solidFill>
          <a:ln w="0">
            <a:noFill/>
            <a:prstDash val="solid"/>
            <a:round/>
            <a:headEnd/>
            <a:tailEnd/>
          </a:ln>
        </p:spPr>
        <p:txBody>
          <a:bodyPr vert="horz" wrap="square" lIns="76189" tIns="38095" rIns="76189" bIns="38095" numCol="1" anchor="t" anchorCtr="0" compatLnSpc="1">
            <a:prstTxWarp prst="textNoShape">
              <a:avLst/>
            </a:prstTxWarp>
          </a:bodyPr>
          <a:lstStyle/>
          <a:p>
            <a:pPr defTabSz="914187" fontAlgn="base">
              <a:spcBef>
                <a:spcPct val="0"/>
              </a:spcBef>
              <a:spcAft>
                <a:spcPct val="0"/>
              </a:spcAft>
              <a:defRPr/>
            </a:pPr>
            <a:endParaRPr lang="en-US" sz="2400" kern="0">
              <a:solidFill>
                <a:prstClr val="white"/>
              </a:solidFill>
            </a:endParaRPr>
          </a:p>
        </p:txBody>
      </p:sp>
      <p:sp>
        <p:nvSpPr>
          <p:cNvPr id="9" name="Rectangle 8"/>
          <p:cNvSpPr/>
          <p:nvPr/>
        </p:nvSpPr>
        <p:spPr bwMode="auto">
          <a:xfrm>
            <a:off x="7675008" y="2534027"/>
            <a:ext cx="1601083" cy="58948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30" rIns="93260" bIns="93260" numCol="1" rtlCol="0" anchor="t" anchorCtr="0" compatLnSpc="1">
            <a:prstTxWarp prst="textNoShape">
              <a:avLst/>
            </a:prstTxWarp>
            <a:spAutoFit/>
          </a:bodyPr>
          <a:lstStyle/>
          <a:p>
            <a:pPr algn="ctr" defTabSz="932293" fontAlgn="base">
              <a:spcBef>
                <a:spcPct val="0"/>
              </a:spcBef>
              <a:spcAft>
                <a:spcPct val="0"/>
              </a:spcAft>
              <a:defRPr/>
            </a:pPr>
            <a:r>
              <a:rPr lang="en-US" sz="1428" kern="0" dirty="0">
                <a:solidFill>
                  <a:schemeClr val="tx2"/>
                </a:solidFill>
                <a:cs typeface="Segoe UI Semilight" panose="020B0402040204020203" pitchFamily="34" charset="0"/>
              </a:rPr>
              <a:t>SQL Data Warehouse</a:t>
            </a:r>
          </a:p>
        </p:txBody>
      </p:sp>
      <p:sp>
        <p:nvSpPr>
          <p:cNvPr id="41" name="Rectangle 40"/>
          <p:cNvSpPr/>
          <p:nvPr/>
        </p:nvSpPr>
        <p:spPr>
          <a:xfrm>
            <a:off x="4672676" y="2534027"/>
            <a:ext cx="1741692" cy="365372"/>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30" rIns="93260" bIns="93260" numCol="1" rtlCol="0" anchor="t" anchorCtr="0" compatLnSpc="1">
            <a:prstTxWarp prst="textNoShape">
              <a:avLst/>
            </a:prstTxWarp>
            <a:spAutoFit/>
          </a:bodyPr>
          <a:lstStyle/>
          <a:p>
            <a:pPr algn="ctr" defTabSz="932293" fontAlgn="base">
              <a:spcBef>
                <a:spcPct val="0"/>
              </a:spcBef>
              <a:spcAft>
                <a:spcPct val="0"/>
              </a:spcAft>
              <a:defRPr/>
            </a:pPr>
            <a:r>
              <a:rPr lang="en-US" sz="1428" kern="0" dirty="0">
                <a:solidFill>
                  <a:schemeClr val="tx2"/>
                </a:solidFill>
                <a:cs typeface="Segoe UI Semilight" panose="020B0402040204020203" pitchFamily="34" charset="0"/>
              </a:rPr>
              <a:t>Azure Data Factory</a:t>
            </a:r>
          </a:p>
        </p:txBody>
      </p:sp>
      <p:sp>
        <p:nvSpPr>
          <p:cNvPr id="20" name="Rectangle 19"/>
          <p:cNvSpPr/>
          <p:nvPr/>
        </p:nvSpPr>
        <p:spPr bwMode="auto">
          <a:xfrm>
            <a:off x="6208994" y="4144790"/>
            <a:ext cx="1601083" cy="365372"/>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30" rIns="93260" bIns="93260" numCol="1" rtlCol="0" anchor="t" anchorCtr="0" compatLnSpc="1">
            <a:prstTxWarp prst="textNoShape">
              <a:avLst/>
            </a:prstTxWarp>
            <a:spAutoFit/>
          </a:bodyPr>
          <a:lstStyle/>
          <a:p>
            <a:pPr algn="ctr" defTabSz="932293" fontAlgn="base">
              <a:spcBef>
                <a:spcPct val="0"/>
              </a:spcBef>
              <a:spcAft>
                <a:spcPct val="0"/>
              </a:spcAft>
              <a:defRPr/>
            </a:pPr>
            <a:r>
              <a:rPr lang="en-US" sz="1428" kern="0" dirty="0">
                <a:solidFill>
                  <a:schemeClr val="tx2"/>
                </a:solidFill>
                <a:cs typeface="Segoe UI Semilight" panose="020B0402040204020203" pitchFamily="34" charset="0"/>
              </a:rPr>
              <a:t>HDInsight</a:t>
            </a:r>
          </a:p>
        </p:txBody>
      </p:sp>
      <p:grpSp>
        <p:nvGrpSpPr>
          <p:cNvPr id="128" name="Group 127"/>
          <p:cNvGrpSpPr/>
          <p:nvPr/>
        </p:nvGrpSpPr>
        <p:grpSpPr>
          <a:xfrm flipH="1">
            <a:off x="7966022" y="1528432"/>
            <a:ext cx="2130554" cy="3390495"/>
            <a:chOff x="714961" y="2315543"/>
            <a:chExt cx="2977011" cy="2675519"/>
          </a:xfrm>
        </p:grpSpPr>
        <p:cxnSp>
          <p:nvCxnSpPr>
            <p:cNvPr id="129" name="Straight Connector 128"/>
            <p:cNvCxnSpPr/>
            <p:nvPr/>
          </p:nvCxnSpPr>
          <p:spPr>
            <a:xfrm>
              <a:off x="891733" y="2315543"/>
              <a:ext cx="7708" cy="2675519"/>
            </a:xfrm>
            <a:prstGeom prst="line">
              <a:avLst/>
            </a:prstGeom>
            <a:ln w="38100" cap="sq">
              <a:solidFill>
                <a:schemeClr val="accent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714961" y="2315543"/>
              <a:ext cx="170475" cy="0"/>
            </a:xfrm>
            <a:prstGeom prst="line">
              <a:avLst/>
            </a:prstGeom>
            <a:ln w="38100" cap="sq">
              <a:solidFill>
                <a:schemeClr val="accent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899440" y="3037466"/>
              <a:ext cx="779785" cy="0"/>
            </a:xfrm>
            <a:prstGeom prst="line">
              <a:avLst/>
            </a:prstGeom>
            <a:ln w="38100" cap="sq">
              <a:solidFill>
                <a:schemeClr val="accent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728968" y="4991062"/>
              <a:ext cx="170475" cy="0"/>
            </a:xfrm>
            <a:prstGeom prst="line">
              <a:avLst/>
            </a:prstGeom>
            <a:ln w="38100" cap="sq">
              <a:solidFill>
                <a:schemeClr val="accent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99437" y="4092982"/>
              <a:ext cx="2792535" cy="0"/>
            </a:xfrm>
            <a:prstGeom prst="line">
              <a:avLst/>
            </a:prstGeom>
            <a:ln w="38100" cap="sq">
              <a:solidFill>
                <a:schemeClr val="accent1"/>
              </a:solidFill>
              <a:prstDash val="sys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34" name="Straight Arrow Connector 133"/>
          <p:cNvCxnSpPr/>
          <p:nvPr/>
        </p:nvCxnSpPr>
        <p:spPr>
          <a:xfrm>
            <a:off x="6462120" y="2409679"/>
            <a:ext cx="1091464"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3509247" y="2409679"/>
            <a:ext cx="1130966"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3649877" y="3808822"/>
            <a:ext cx="2369257"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 name="Freeform: Shape 1"/>
          <p:cNvSpPr/>
          <p:nvPr/>
        </p:nvSpPr>
        <p:spPr bwMode="auto">
          <a:xfrm>
            <a:off x="6637090" y="4570709"/>
            <a:ext cx="3877368" cy="1055488"/>
          </a:xfrm>
          <a:custGeom>
            <a:avLst/>
            <a:gdLst>
              <a:gd name="connsiteX0" fmla="*/ 0 w 6760029"/>
              <a:gd name="connsiteY0" fmla="*/ 0 h 693057"/>
              <a:gd name="connsiteX1" fmla="*/ 6760029 w 6760029"/>
              <a:gd name="connsiteY1" fmla="*/ 693057 h 693057"/>
              <a:gd name="connsiteX0" fmla="*/ 363 w 6760392"/>
              <a:gd name="connsiteY0" fmla="*/ 0 h 761268"/>
              <a:gd name="connsiteX1" fmla="*/ 6760392 w 6760392"/>
              <a:gd name="connsiteY1" fmla="*/ 693057 h 761268"/>
              <a:gd name="connsiteX0" fmla="*/ 293 w 6760322"/>
              <a:gd name="connsiteY0" fmla="*/ 0 h 855912"/>
              <a:gd name="connsiteX1" fmla="*/ 6760322 w 6760322"/>
              <a:gd name="connsiteY1" fmla="*/ 693057 h 855912"/>
              <a:gd name="connsiteX0" fmla="*/ 396 w 6760425"/>
              <a:gd name="connsiteY0" fmla="*/ 0 h 853112"/>
              <a:gd name="connsiteX1" fmla="*/ 6760425 w 6760425"/>
              <a:gd name="connsiteY1" fmla="*/ 693057 h 853112"/>
              <a:gd name="connsiteX0" fmla="*/ 455 w 6227084"/>
              <a:gd name="connsiteY0" fmla="*/ 0 h 838220"/>
              <a:gd name="connsiteX1" fmla="*/ 6227084 w 6227084"/>
              <a:gd name="connsiteY1" fmla="*/ 664029 h 838220"/>
              <a:gd name="connsiteX0" fmla="*/ 22046 w 6248675"/>
              <a:gd name="connsiteY0" fmla="*/ 0 h 906410"/>
              <a:gd name="connsiteX1" fmla="*/ 6248675 w 6248675"/>
              <a:gd name="connsiteY1" fmla="*/ 664029 h 906410"/>
              <a:gd name="connsiteX0" fmla="*/ 21916 w 6273945"/>
              <a:gd name="connsiteY0" fmla="*/ 0 h 833655"/>
              <a:gd name="connsiteX1" fmla="*/ 6273945 w 6273945"/>
              <a:gd name="connsiteY1" fmla="*/ 493789 h 833655"/>
              <a:gd name="connsiteX0" fmla="*/ 21967 w 6263932"/>
              <a:gd name="connsiteY0" fmla="*/ 0 h 881358"/>
              <a:gd name="connsiteX1" fmla="*/ 6263932 w 6263932"/>
              <a:gd name="connsiteY1" fmla="*/ 608414 h 881358"/>
              <a:gd name="connsiteX0" fmla="*/ 21967 w 6263932"/>
              <a:gd name="connsiteY0" fmla="*/ 0 h 887589"/>
              <a:gd name="connsiteX1" fmla="*/ 6263932 w 6263932"/>
              <a:gd name="connsiteY1" fmla="*/ 622522 h 887589"/>
              <a:gd name="connsiteX0" fmla="*/ 21866 w 6263831"/>
              <a:gd name="connsiteY0" fmla="*/ 0 h 882730"/>
              <a:gd name="connsiteX1" fmla="*/ 6263831 w 6263831"/>
              <a:gd name="connsiteY1" fmla="*/ 622522 h 882730"/>
              <a:gd name="connsiteX0" fmla="*/ 0 w 6241965"/>
              <a:gd name="connsiteY0" fmla="*/ 0 h 1064759"/>
              <a:gd name="connsiteX1" fmla="*/ 565217 w 6241965"/>
              <a:gd name="connsiteY1" fmla="*/ 769948 h 1064759"/>
              <a:gd name="connsiteX2" fmla="*/ 6241965 w 6241965"/>
              <a:gd name="connsiteY2" fmla="*/ 622522 h 1064759"/>
              <a:gd name="connsiteX0" fmla="*/ 37871 w 6279836"/>
              <a:gd name="connsiteY0" fmla="*/ 0 h 795456"/>
              <a:gd name="connsiteX1" fmla="*/ 603088 w 6279836"/>
              <a:gd name="connsiteY1" fmla="*/ 769948 h 795456"/>
              <a:gd name="connsiteX2" fmla="*/ 6279836 w 6279836"/>
              <a:gd name="connsiteY2" fmla="*/ 622522 h 795456"/>
              <a:gd name="connsiteX0" fmla="*/ 33157 w 6275122"/>
              <a:gd name="connsiteY0" fmla="*/ 0 h 860631"/>
              <a:gd name="connsiteX1" fmla="*/ 598374 w 6275122"/>
              <a:gd name="connsiteY1" fmla="*/ 769948 h 860631"/>
              <a:gd name="connsiteX2" fmla="*/ 6275122 w 6275122"/>
              <a:gd name="connsiteY2" fmla="*/ 622522 h 860631"/>
              <a:gd name="connsiteX0" fmla="*/ 107760 w 6349725"/>
              <a:gd name="connsiteY0" fmla="*/ 0 h 860631"/>
              <a:gd name="connsiteX1" fmla="*/ 672977 w 6349725"/>
              <a:gd name="connsiteY1" fmla="*/ 769948 h 860631"/>
              <a:gd name="connsiteX2" fmla="*/ 6349725 w 6349725"/>
              <a:gd name="connsiteY2" fmla="*/ 622522 h 860631"/>
              <a:gd name="connsiteX0" fmla="*/ 56494 w 6298459"/>
              <a:gd name="connsiteY0" fmla="*/ 0 h 720671"/>
              <a:gd name="connsiteX1" fmla="*/ 749203 w 6298459"/>
              <a:gd name="connsiteY1" fmla="*/ 591839 h 720671"/>
              <a:gd name="connsiteX2" fmla="*/ 6298459 w 6298459"/>
              <a:gd name="connsiteY2" fmla="*/ 622522 h 720671"/>
              <a:gd name="connsiteX0" fmla="*/ 448 w 6242413"/>
              <a:gd name="connsiteY0" fmla="*/ 0 h 707912"/>
              <a:gd name="connsiteX1" fmla="*/ 693157 w 6242413"/>
              <a:gd name="connsiteY1" fmla="*/ 591839 h 707912"/>
              <a:gd name="connsiteX2" fmla="*/ 6242413 w 6242413"/>
              <a:gd name="connsiteY2" fmla="*/ 622522 h 707912"/>
              <a:gd name="connsiteX0" fmla="*/ 104510 w 6218982"/>
              <a:gd name="connsiteY0" fmla="*/ 0 h 794546"/>
              <a:gd name="connsiteX1" fmla="*/ 669726 w 6218982"/>
              <a:gd name="connsiteY1" fmla="*/ 727625 h 794546"/>
              <a:gd name="connsiteX2" fmla="*/ 6218982 w 6218982"/>
              <a:gd name="connsiteY2" fmla="*/ 758308 h 794546"/>
              <a:gd name="connsiteX0" fmla="*/ 3269 w 6117741"/>
              <a:gd name="connsiteY0" fmla="*/ 0 h 795678"/>
              <a:gd name="connsiteX1" fmla="*/ 964380 w 6117741"/>
              <a:gd name="connsiteY1" fmla="*/ 729389 h 795678"/>
              <a:gd name="connsiteX2" fmla="*/ 6117741 w 6117741"/>
              <a:gd name="connsiteY2" fmla="*/ 758308 h 795678"/>
              <a:gd name="connsiteX0" fmla="*/ 3348 w 6127885"/>
              <a:gd name="connsiteY0" fmla="*/ 0 h 784240"/>
              <a:gd name="connsiteX1" fmla="*/ 964459 w 6127885"/>
              <a:gd name="connsiteY1" fmla="*/ 729389 h 784240"/>
              <a:gd name="connsiteX2" fmla="*/ 6127885 w 6127885"/>
              <a:gd name="connsiteY2" fmla="*/ 728329 h 784240"/>
            </a:gdLst>
            <a:ahLst/>
            <a:cxnLst>
              <a:cxn ang="0">
                <a:pos x="connsiteX0" y="connsiteY0"/>
              </a:cxn>
              <a:cxn ang="0">
                <a:pos x="connsiteX1" y="connsiteY1"/>
              </a:cxn>
              <a:cxn ang="0">
                <a:pos x="connsiteX2" y="connsiteY2"/>
              </a:cxn>
            </a:cxnLst>
            <a:rect l="l" t="t" r="r" b="b"/>
            <a:pathLst>
              <a:path w="6127885" h="784240">
                <a:moveTo>
                  <a:pt x="3348" y="0"/>
                </a:moveTo>
                <a:cubicBezTo>
                  <a:pt x="-6194" y="205509"/>
                  <a:pt x="-56297" y="608001"/>
                  <a:pt x="964459" y="729389"/>
                </a:cubicBezTo>
                <a:cubicBezTo>
                  <a:pt x="1985215" y="850777"/>
                  <a:pt x="3510045" y="733574"/>
                  <a:pt x="6127885" y="728329"/>
                </a:cubicBezTo>
              </a:path>
            </a:pathLst>
          </a:custGeom>
          <a:noFill/>
          <a:ln w="22225">
            <a:solidFill>
              <a:schemeClr val="accent1"/>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grpSp>
        <p:nvGrpSpPr>
          <p:cNvPr id="4206" name="Group 4205"/>
          <p:cNvGrpSpPr/>
          <p:nvPr/>
        </p:nvGrpSpPr>
        <p:grpSpPr>
          <a:xfrm>
            <a:off x="594020" y="4508781"/>
            <a:ext cx="1695896" cy="2493149"/>
            <a:chOff x="732064" y="4355660"/>
            <a:chExt cx="1662794" cy="2444486"/>
          </a:xfrm>
        </p:grpSpPr>
        <p:sp>
          <p:nvSpPr>
            <p:cNvPr id="4156" name="Rectangle 133"/>
            <p:cNvSpPr>
              <a:spLocks noChangeArrowheads="1"/>
            </p:cNvSpPr>
            <p:nvPr/>
          </p:nvSpPr>
          <p:spPr bwMode="auto">
            <a:xfrm>
              <a:off x="1007692" y="6257931"/>
              <a:ext cx="253034" cy="54221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57" name="Rectangle 134"/>
            <p:cNvSpPr>
              <a:spLocks noChangeArrowheads="1"/>
            </p:cNvSpPr>
            <p:nvPr/>
          </p:nvSpPr>
          <p:spPr bwMode="auto">
            <a:xfrm>
              <a:off x="1260725" y="6257931"/>
              <a:ext cx="253034" cy="54221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58" name="Freeform 135"/>
            <p:cNvSpPr>
              <a:spLocks/>
            </p:cNvSpPr>
            <p:nvPr/>
          </p:nvSpPr>
          <p:spPr bwMode="auto">
            <a:xfrm>
              <a:off x="980581" y="5349721"/>
              <a:ext cx="280145" cy="994061"/>
            </a:xfrm>
            <a:custGeom>
              <a:avLst/>
              <a:gdLst>
                <a:gd name="T0" fmla="*/ 60 w 62"/>
                <a:gd name="T1" fmla="*/ 220 h 220"/>
                <a:gd name="T2" fmla="*/ 0 w 62"/>
                <a:gd name="T3" fmla="*/ 220 h 220"/>
                <a:gd name="T4" fmla="*/ 13 w 62"/>
                <a:gd name="T5" fmla="*/ 131 h 220"/>
                <a:gd name="T6" fmla="*/ 0 w 62"/>
                <a:gd name="T7" fmla="*/ 54 h 220"/>
                <a:gd name="T8" fmla="*/ 11 w 62"/>
                <a:gd name="T9" fmla="*/ 0 h 220"/>
                <a:gd name="T10" fmla="*/ 62 w 62"/>
                <a:gd name="T11" fmla="*/ 0 h 220"/>
                <a:gd name="T12" fmla="*/ 62 w 62"/>
                <a:gd name="T13" fmla="*/ 204 h 220"/>
                <a:gd name="T14" fmla="*/ 60 w 62"/>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20">
                  <a:moveTo>
                    <a:pt x="60" y="220"/>
                  </a:moveTo>
                  <a:lnTo>
                    <a:pt x="0" y="220"/>
                  </a:lnTo>
                  <a:lnTo>
                    <a:pt x="13" y="131"/>
                  </a:lnTo>
                  <a:lnTo>
                    <a:pt x="0" y="54"/>
                  </a:lnTo>
                  <a:lnTo>
                    <a:pt x="11" y="0"/>
                  </a:lnTo>
                  <a:lnTo>
                    <a:pt x="62" y="0"/>
                  </a:lnTo>
                  <a:lnTo>
                    <a:pt x="62" y="204"/>
                  </a:lnTo>
                  <a:lnTo>
                    <a:pt x="60" y="220"/>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59" name="Freeform 136"/>
            <p:cNvSpPr>
              <a:spLocks/>
            </p:cNvSpPr>
            <p:nvPr/>
          </p:nvSpPr>
          <p:spPr bwMode="auto">
            <a:xfrm>
              <a:off x="1771310" y="4604174"/>
              <a:ext cx="176219" cy="429252"/>
            </a:xfrm>
            <a:custGeom>
              <a:avLst/>
              <a:gdLst>
                <a:gd name="T0" fmla="*/ 59 w 67"/>
                <a:gd name="T1" fmla="*/ 100 h 164"/>
                <a:gd name="T2" fmla="*/ 58 w 67"/>
                <a:gd name="T3" fmla="*/ 36 h 164"/>
                <a:gd name="T4" fmla="*/ 44 w 67"/>
                <a:gd name="T5" fmla="*/ 25 h 164"/>
                <a:gd name="T6" fmla="*/ 31 w 67"/>
                <a:gd name="T7" fmla="*/ 12 h 164"/>
                <a:gd name="T8" fmla="*/ 20 w 67"/>
                <a:gd name="T9" fmla="*/ 6 h 164"/>
                <a:gd name="T10" fmla="*/ 22 w 67"/>
                <a:gd name="T11" fmla="*/ 18 h 164"/>
                <a:gd name="T12" fmla="*/ 14 w 67"/>
                <a:gd name="T13" fmla="*/ 33 h 164"/>
                <a:gd name="T14" fmla="*/ 16 w 67"/>
                <a:gd name="T15" fmla="*/ 45 h 164"/>
                <a:gd name="T16" fmla="*/ 0 w 67"/>
                <a:gd name="T17" fmla="*/ 41 h 164"/>
                <a:gd name="T18" fmla="*/ 15 w 67"/>
                <a:gd name="T19" fmla="*/ 85 h 164"/>
                <a:gd name="T20" fmla="*/ 20 w 67"/>
                <a:gd name="T21" fmla="*/ 92 h 164"/>
                <a:gd name="T22" fmla="*/ 19 w 67"/>
                <a:gd name="T23" fmla="*/ 164 h 164"/>
                <a:gd name="T24" fmla="*/ 57 w 67"/>
                <a:gd name="T25" fmla="*/ 146 h 164"/>
                <a:gd name="T26" fmla="*/ 59 w 67"/>
                <a:gd name="T27" fmla="*/ 10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164">
                  <a:moveTo>
                    <a:pt x="59" y="100"/>
                  </a:moveTo>
                  <a:cubicBezTo>
                    <a:pt x="66" y="69"/>
                    <a:pt x="67" y="62"/>
                    <a:pt x="58" y="36"/>
                  </a:cubicBezTo>
                  <a:cubicBezTo>
                    <a:pt x="52" y="20"/>
                    <a:pt x="46" y="17"/>
                    <a:pt x="44" y="25"/>
                  </a:cubicBezTo>
                  <a:cubicBezTo>
                    <a:pt x="44" y="8"/>
                    <a:pt x="31" y="0"/>
                    <a:pt x="31" y="12"/>
                  </a:cubicBezTo>
                  <a:cubicBezTo>
                    <a:pt x="30" y="8"/>
                    <a:pt x="25" y="4"/>
                    <a:pt x="20" y="6"/>
                  </a:cubicBezTo>
                  <a:cubicBezTo>
                    <a:pt x="16" y="8"/>
                    <a:pt x="19" y="15"/>
                    <a:pt x="22" y="18"/>
                  </a:cubicBezTo>
                  <a:cubicBezTo>
                    <a:pt x="17" y="17"/>
                    <a:pt x="10" y="21"/>
                    <a:pt x="14" y="33"/>
                  </a:cubicBezTo>
                  <a:cubicBezTo>
                    <a:pt x="17" y="43"/>
                    <a:pt x="16" y="45"/>
                    <a:pt x="16" y="45"/>
                  </a:cubicBezTo>
                  <a:cubicBezTo>
                    <a:pt x="9" y="36"/>
                    <a:pt x="3" y="36"/>
                    <a:pt x="0" y="41"/>
                  </a:cubicBezTo>
                  <a:cubicBezTo>
                    <a:pt x="6" y="52"/>
                    <a:pt x="9" y="71"/>
                    <a:pt x="15" y="85"/>
                  </a:cubicBezTo>
                  <a:cubicBezTo>
                    <a:pt x="17" y="88"/>
                    <a:pt x="18" y="90"/>
                    <a:pt x="20" y="92"/>
                  </a:cubicBezTo>
                  <a:cubicBezTo>
                    <a:pt x="19" y="164"/>
                    <a:pt x="19" y="164"/>
                    <a:pt x="19" y="164"/>
                  </a:cubicBezTo>
                  <a:cubicBezTo>
                    <a:pt x="57" y="146"/>
                    <a:pt x="57" y="146"/>
                    <a:pt x="57" y="146"/>
                  </a:cubicBezTo>
                  <a:lnTo>
                    <a:pt x="59" y="10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60" name="Freeform 137"/>
            <p:cNvSpPr>
              <a:spLocks/>
            </p:cNvSpPr>
            <p:nvPr/>
          </p:nvSpPr>
          <p:spPr bwMode="auto">
            <a:xfrm>
              <a:off x="1260725" y="5349721"/>
              <a:ext cx="289182" cy="994061"/>
            </a:xfrm>
            <a:custGeom>
              <a:avLst/>
              <a:gdLst>
                <a:gd name="T0" fmla="*/ 2 w 64"/>
                <a:gd name="T1" fmla="*/ 220 h 220"/>
                <a:gd name="T2" fmla="*/ 61 w 64"/>
                <a:gd name="T3" fmla="*/ 220 h 220"/>
                <a:gd name="T4" fmla="*/ 49 w 64"/>
                <a:gd name="T5" fmla="*/ 131 h 220"/>
                <a:gd name="T6" fmla="*/ 64 w 64"/>
                <a:gd name="T7" fmla="*/ 43 h 220"/>
                <a:gd name="T8" fmla="*/ 50 w 64"/>
                <a:gd name="T9" fmla="*/ 0 h 220"/>
                <a:gd name="T10" fmla="*/ 0 w 64"/>
                <a:gd name="T11" fmla="*/ 0 h 220"/>
                <a:gd name="T12" fmla="*/ 0 w 64"/>
                <a:gd name="T13" fmla="*/ 204 h 220"/>
                <a:gd name="T14" fmla="*/ 2 w 64"/>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20">
                  <a:moveTo>
                    <a:pt x="2" y="220"/>
                  </a:moveTo>
                  <a:lnTo>
                    <a:pt x="61" y="220"/>
                  </a:lnTo>
                  <a:lnTo>
                    <a:pt x="49" y="131"/>
                  </a:lnTo>
                  <a:lnTo>
                    <a:pt x="64" y="43"/>
                  </a:lnTo>
                  <a:lnTo>
                    <a:pt x="50" y="0"/>
                  </a:lnTo>
                  <a:lnTo>
                    <a:pt x="0" y="0"/>
                  </a:lnTo>
                  <a:lnTo>
                    <a:pt x="0" y="204"/>
                  </a:lnTo>
                  <a:lnTo>
                    <a:pt x="2" y="220"/>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61" name="Freeform 138"/>
            <p:cNvSpPr>
              <a:spLocks/>
            </p:cNvSpPr>
            <p:nvPr/>
          </p:nvSpPr>
          <p:spPr bwMode="auto">
            <a:xfrm>
              <a:off x="1771310" y="5241278"/>
              <a:ext cx="180738" cy="180738"/>
            </a:xfrm>
            <a:custGeom>
              <a:avLst/>
              <a:gdLst>
                <a:gd name="T0" fmla="*/ 5 w 68"/>
                <a:gd name="T1" fmla="*/ 42 h 68"/>
                <a:gd name="T2" fmla="*/ 42 w 68"/>
                <a:gd name="T3" fmla="*/ 64 h 68"/>
                <a:gd name="T4" fmla="*/ 64 w 68"/>
                <a:gd name="T5" fmla="*/ 27 h 68"/>
                <a:gd name="T6" fmla="*/ 26 w 68"/>
                <a:gd name="T7" fmla="*/ 5 h 68"/>
                <a:gd name="T8" fmla="*/ 5 w 68"/>
                <a:gd name="T9" fmla="*/ 42 h 68"/>
              </a:gdLst>
              <a:ahLst/>
              <a:cxnLst>
                <a:cxn ang="0">
                  <a:pos x="T0" y="T1"/>
                </a:cxn>
                <a:cxn ang="0">
                  <a:pos x="T2" y="T3"/>
                </a:cxn>
                <a:cxn ang="0">
                  <a:pos x="T4" y="T5"/>
                </a:cxn>
                <a:cxn ang="0">
                  <a:pos x="T6" y="T7"/>
                </a:cxn>
                <a:cxn ang="0">
                  <a:pos x="T8" y="T9"/>
                </a:cxn>
              </a:cxnLst>
              <a:rect l="0" t="0" r="r" b="b"/>
              <a:pathLst>
                <a:path w="68" h="68">
                  <a:moveTo>
                    <a:pt x="5" y="42"/>
                  </a:moveTo>
                  <a:cubicBezTo>
                    <a:pt x="9" y="59"/>
                    <a:pt x="26" y="68"/>
                    <a:pt x="42" y="64"/>
                  </a:cubicBezTo>
                  <a:cubicBezTo>
                    <a:pt x="58" y="60"/>
                    <a:pt x="68" y="43"/>
                    <a:pt x="64" y="27"/>
                  </a:cubicBezTo>
                  <a:cubicBezTo>
                    <a:pt x="60" y="10"/>
                    <a:pt x="43" y="0"/>
                    <a:pt x="26" y="5"/>
                  </a:cubicBezTo>
                  <a:cubicBezTo>
                    <a:pt x="10" y="9"/>
                    <a:pt x="0" y="26"/>
                    <a:pt x="5" y="42"/>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62" name="Freeform 139"/>
            <p:cNvSpPr>
              <a:spLocks/>
            </p:cNvSpPr>
            <p:nvPr/>
          </p:nvSpPr>
          <p:spPr bwMode="auto">
            <a:xfrm>
              <a:off x="1355612" y="5327128"/>
              <a:ext cx="248514" cy="248514"/>
            </a:xfrm>
            <a:custGeom>
              <a:avLst/>
              <a:gdLst>
                <a:gd name="T0" fmla="*/ 58 w 94"/>
                <a:gd name="T1" fmla="*/ 88 h 94"/>
                <a:gd name="T2" fmla="*/ 87 w 94"/>
                <a:gd name="T3" fmla="*/ 36 h 94"/>
                <a:gd name="T4" fmla="*/ 35 w 94"/>
                <a:gd name="T5" fmla="*/ 7 h 94"/>
                <a:gd name="T6" fmla="*/ 6 w 94"/>
                <a:gd name="T7" fmla="*/ 59 h 94"/>
                <a:gd name="T8" fmla="*/ 58 w 94"/>
                <a:gd name="T9" fmla="*/ 88 h 94"/>
              </a:gdLst>
              <a:ahLst/>
              <a:cxnLst>
                <a:cxn ang="0">
                  <a:pos x="T0" y="T1"/>
                </a:cxn>
                <a:cxn ang="0">
                  <a:pos x="T2" y="T3"/>
                </a:cxn>
                <a:cxn ang="0">
                  <a:pos x="T4" y="T5"/>
                </a:cxn>
                <a:cxn ang="0">
                  <a:pos x="T6" y="T7"/>
                </a:cxn>
                <a:cxn ang="0">
                  <a:pos x="T8" y="T9"/>
                </a:cxn>
              </a:cxnLst>
              <a:rect l="0" t="0" r="r" b="b"/>
              <a:pathLst>
                <a:path w="94" h="94">
                  <a:moveTo>
                    <a:pt x="58" y="88"/>
                  </a:moveTo>
                  <a:cubicBezTo>
                    <a:pt x="80" y="82"/>
                    <a:pt x="94" y="59"/>
                    <a:pt x="87" y="36"/>
                  </a:cubicBezTo>
                  <a:cubicBezTo>
                    <a:pt x="81" y="14"/>
                    <a:pt x="58" y="0"/>
                    <a:pt x="35" y="7"/>
                  </a:cubicBezTo>
                  <a:cubicBezTo>
                    <a:pt x="13" y="13"/>
                    <a:pt x="0" y="36"/>
                    <a:pt x="6" y="59"/>
                  </a:cubicBezTo>
                  <a:cubicBezTo>
                    <a:pt x="12" y="81"/>
                    <a:pt x="35" y="94"/>
                    <a:pt x="58" y="88"/>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63" name="Freeform 140"/>
            <p:cNvSpPr>
              <a:spLocks/>
            </p:cNvSpPr>
            <p:nvPr/>
          </p:nvSpPr>
          <p:spPr bwMode="auto">
            <a:xfrm>
              <a:off x="1445981" y="5254832"/>
              <a:ext cx="433772" cy="307255"/>
            </a:xfrm>
            <a:custGeom>
              <a:avLst/>
              <a:gdLst>
                <a:gd name="T0" fmla="*/ 0 w 96"/>
                <a:gd name="T1" fmla="*/ 21 h 68"/>
                <a:gd name="T2" fmla="*/ 87 w 96"/>
                <a:gd name="T3" fmla="*/ 0 h 68"/>
                <a:gd name="T4" fmla="*/ 96 w 96"/>
                <a:gd name="T5" fmla="*/ 34 h 68"/>
                <a:gd name="T6" fmla="*/ 13 w 96"/>
                <a:gd name="T7" fmla="*/ 68 h 68"/>
                <a:gd name="T8" fmla="*/ 0 w 96"/>
                <a:gd name="T9" fmla="*/ 21 h 68"/>
              </a:gdLst>
              <a:ahLst/>
              <a:cxnLst>
                <a:cxn ang="0">
                  <a:pos x="T0" y="T1"/>
                </a:cxn>
                <a:cxn ang="0">
                  <a:pos x="T2" y="T3"/>
                </a:cxn>
                <a:cxn ang="0">
                  <a:pos x="T4" y="T5"/>
                </a:cxn>
                <a:cxn ang="0">
                  <a:pos x="T6" y="T7"/>
                </a:cxn>
                <a:cxn ang="0">
                  <a:pos x="T8" y="T9"/>
                </a:cxn>
              </a:cxnLst>
              <a:rect l="0" t="0" r="r" b="b"/>
              <a:pathLst>
                <a:path w="96" h="68">
                  <a:moveTo>
                    <a:pt x="0" y="21"/>
                  </a:moveTo>
                  <a:lnTo>
                    <a:pt x="87" y="0"/>
                  </a:lnTo>
                  <a:lnTo>
                    <a:pt x="96" y="34"/>
                  </a:lnTo>
                  <a:lnTo>
                    <a:pt x="13" y="68"/>
                  </a:lnTo>
                  <a:lnTo>
                    <a:pt x="0" y="21"/>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64" name="Rectangle 141"/>
            <p:cNvSpPr>
              <a:spLocks noChangeArrowheads="1"/>
            </p:cNvSpPr>
            <p:nvPr/>
          </p:nvSpPr>
          <p:spPr bwMode="auto">
            <a:xfrm>
              <a:off x="1811978" y="4915949"/>
              <a:ext cx="131034" cy="3614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65" name="Freeform 142"/>
            <p:cNvSpPr>
              <a:spLocks/>
            </p:cNvSpPr>
            <p:nvPr/>
          </p:nvSpPr>
          <p:spPr bwMode="auto">
            <a:xfrm>
              <a:off x="1775830" y="5245795"/>
              <a:ext cx="167182" cy="171702"/>
            </a:xfrm>
            <a:custGeom>
              <a:avLst/>
              <a:gdLst>
                <a:gd name="T0" fmla="*/ 35 w 64"/>
                <a:gd name="T1" fmla="*/ 2 h 64"/>
                <a:gd name="T2" fmla="*/ 2 w 64"/>
                <a:gd name="T3" fmla="*/ 30 h 64"/>
                <a:gd name="T4" fmla="*/ 30 w 64"/>
                <a:gd name="T5" fmla="*/ 63 h 64"/>
                <a:gd name="T6" fmla="*/ 63 w 64"/>
                <a:gd name="T7" fmla="*/ 35 h 64"/>
                <a:gd name="T8" fmla="*/ 35 w 64"/>
                <a:gd name="T9" fmla="*/ 2 h 64"/>
              </a:gdLst>
              <a:ahLst/>
              <a:cxnLst>
                <a:cxn ang="0">
                  <a:pos x="T0" y="T1"/>
                </a:cxn>
                <a:cxn ang="0">
                  <a:pos x="T2" y="T3"/>
                </a:cxn>
                <a:cxn ang="0">
                  <a:pos x="T4" y="T5"/>
                </a:cxn>
                <a:cxn ang="0">
                  <a:pos x="T6" y="T7"/>
                </a:cxn>
                <a:cxn ang="0">
                  <a:pos x="T8" y="T9"/>
                </a:cxn>
              </a:cxnLst>
              <a:rect l="0" t="0" r="r" b="b"/>
              <a:pathLst>
                <a:path w="64" h="64">
                  <a:moveTo>
                    <a:pt x="35" y="2"/>
                  </a:moveTo>
                  <a:cubicBezTo>
                    <a:pt x="18" y="0"/>
                    <a:pt x="3" y="13"/>
                    <a:pt x="2" y="30"/>
                  </a:cubicBezTo>
                  <a:cubicBezTo>
                    <a:pt x="0" y="47"/>
                    <a:pt x="13" y="62"/>
                    <a:pt x="30" y="63"/>
                  </a:cubicBezTo>
                  <a:cubicBezTo>
                    <a:pt x="47" y="64"/>
                    <a:pt x="62" y="52"/>
                    <a:pt x="63" y="35"/>
                  </a:cubicBezTo>
                  <a:cubicBezTo>
                    <a:pt x="64" y="18"/>
                    <a:pt x="52" y="3"/>
                    <a:pt x="35" y="2"/>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66" name="Freeform 143"/>
            <p:cNvSpPr>
              <a:spLocks/>
            </p:cNvSpPr>
            <p:nvPr/>
          </p:nvSpPr>
          <p:spPr bwMode="auto">
            <a:xfrm>
              <a:off x="1780347" y="4952097"/>
              <a:ext cx="162665" cy="388588"/>
            </a:xfrm>
            <a:custGeom>
              <a:avLst/>
              <a:gdLst>
                <a:gd name="T0" fmla="*/ 36 w 36"/>
                <a:gd name="T1" fmla="*/ 0 h 86"/>
                <a:gd name="T2" fmla="*/ 36 w 36"/>
                <a:gd name="T3" fmla="*/ 86 h 86"/>
                <a:gd name="T4" fmla="*/ 0 w 36"/>
                <a:gd name="T5" fmla="*/ 83 h 86"/>
                <a:gd name="T6" fmla="*/ 4 w 36"/>
                <a:gd name="T7" fmla="*/ 0 h 86"/>
                <a:gd name="T8" fmla="*/ 36 w 36"/>
                <a:gd name="T9" fmla="*/ 0 h 86"/>
              </a:gdLst>
              <a:ahLst/>
              <a:cxnLst>
                <a:cxn ang="0">
                  <a:pos x="T0" y="T1"/>
                </a:cxn>
                <a:cxn ang="0">
                  <a:pos x="T2" y="T3"/>
                </a:cxn>
                <a:cxn ang="0">
                  <a:pos x="T4" y="T5"/>
                </a:cxn>
                <a:cxn ang="0">
                  <a:pos x="T6" y="T7"/>
                </a:cxn>
                <a:cxn ang="0">
                  <a:pos x="T8" y="T9"/>
                </a:cxn>
              </a:cxnLst>
              <a:rect l="0" t="0" r="r" b="b"/>
              <a:pathLst>
                <a:path w="36" h="86">
                  <a:moveTo>
                    <a:pt x="36" y="0"/>
                  </a:moveTo>
                  <a:lnTo>
                    <a:pt x="36" y="86"/>
                  </a:lnTo>
                  <a:lnTo>
                    <a:pt x="0" y="83"/>
                  </a:lnTo>
                  <a:lnTo>
                    <a:pt x="4" y="0"/>
                  </a:lnTo>
                  <a:lnTo>
                    <a:pt x="36" y="0"/>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67" name="Freeform 144"/>
            <p:cNvSpPr>
              <a:spLocks/>
            </p:cNvSpPr>
            <p:nvPr/>
          </p:nvSpPr>
          <p:spPr bwMode="auto">
            <a:xfrm>
              <a:off x="1179393" y="5173500"/>
              <a:ext cx="167182" cy="375031"/>
            </a:xfrm>
            <a:custGeom>
              <a:avLst/>
              <a:gdLst>
                <a:gd name="T0" fmla="*/ 64 w 64"/>
                <a:gd name="T1" fmla="*/ 0 h 143"/>
                <a:gd name="T2" fmla="*/ 0 w 64"/>
                <a:gd name="T3" fmla="*/ 5 h 143"/>
                <a:gd name="T4" fmla="*/ 0 w 64"/>
                <a:gd name="T5" fmla="*/ 67 h 143"/>
                <a:gd name="T6" fmla="*/ 30 w 64"/>
                <a:gd name="T7" fmla="*/ 143 h 143"/>
                <a:gd name="T8" fmla="*/ 60 w 64"/>
                <a:gd name="T9" fmla="*/ 67 h 143"/>
                <a:gd name="T10" fmla="*/ 64 w 64"/>
                <a:gd name="T11" fmla="*/ 0 h 143"/>
              </a:gdLst>
              <a:ahLst/>
              <a:cxnLst>
                <a:cxn ang="0">
                  <a:pos x="T0" y="T1"/>
                </a:cxn>
                <a:cxn ang="0">
                  <a:pos x="T2" y="T3"/>
                </a:cxn>
                <a:cxn ang="0">
                  <a:pos x="T4" y="T5"/>
                </a:cxn>
                <a:cxn ang="0">
                  <a:pos x="T6" y="T7"/>
                </a:cxn>
                <a:cxn ang="0">
                  <a:pos x="T8" y="T9"/>
                </a:cxn>
                <a:cxn ang="0">
                  <a:pos x="T10" y="T11"/>
                </a:cxn>
              </a:cxnLst>
              <a:rect l="0" t="0" r="r" b="b"/>
              <a:pathLst>
                <a:path w="64" h="143">
                  <a:moveTo>
                    <a:pt x="64" y="0"/>
                  </a:moveTo>
                  <a:cubicBezTo>
                    <a:pt x="0" y="5"/>
                    <a:pt x="0" y="5"/>
                    <a:pt x="0" y="5"/>
                  </a:cubicBezTo>
                  <a:cubicBezTo>
                    <a:pt x="0" y="67"/>
                    <a:pt x="0" y="67"/>
                    <a:pt x="0" y="67"/>
                  </a:cubicBezTo>
                  <a:cubicBezTo>
                    <a:pt x="0" y="67"/>
                    <a:pt x="4" y="143"/>
                    <a:pt x="30" y="143"/>
                  </a:cubicBezTo>
                  <a:cubicBezTo>
                    <a:pt x="56" y="143"/>
                    <a:pt x="60" y="67"/>
                    <a:pt x="60" y="67"/>
                  </a:cubicBezTo>
                  <a:lnTo>
                    <a:pt x="64"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68" name="Freeform 145"/>
            <p:cNvSpPr>
              <a:spLocks/>
            </p:cNvSpPr>
            <p:nvPr/>
          </p:nvSpPr>
          <p:spPr bwMode="auto">
            <a:xfrm>
              <a:off x="1211021" y="5159946"/>
              <a:ext cx="144591" cy="126517"/>
            </a:xfrm>
            <a:custGeom>
              <a:avLst/>
              <a:gdLst>
                <a:gd name="T0" fmla="*/ 2 w 55"/>
                <a:gd name="T1" fmla="*/ 0 h 48"/>
                <a:gd name="T2" fmla="*/ 51 w 55"/>
                <a:gd name="T3" fmla="*/ 46 h 48"/>
                <a:gd name="T4" fmla="*/ 55 w 55"/>
                <a:gd name="T5" fmla="*/ 6 h 48"/>
                <a:gd name="T6" fmla="*/ 2 w 55"/>
                <a:gd name="T7" fmla="*/ 0 h 48"/>
              </a:gdLst>
              <a:ahLst/>
              <a:cxnLst>
                <a:cxn ang="0">
                  <a:pos x="T0" y="T1"/>
                </a:cxn>
                <a:cxn ang="0">
                  <a:pos x="T2" y="T3"/>
                </a:cxn>
                <a:cxn ang="0">
                  <a:pos x="T4" y="T5"/>
                </a:cxn>
                <a:cxn ang="0">
                  <a:pos x="T6" y="T7"/>
                </a:cxn>
              </a:cxnLst>
              <a:rect l="0" t="0" r="r" b="b"/>
              <a:pathLst>
                <a:path w="55" h="48">
                  <a:moveTo>
                    <a:pt x="2" y="0"/>
                  </a:moveTo>
                  <a:cubicBezTo>
                    <a:pt x="0" y="32"/>
                    <a:pt x="13" y="48"/>
                    <a:pt x="51" y="46"/>
                  </a:cubicBezTo>
                  <a:cubicBezTo>
                    <a:pt x="55" y="6"/>
                    <a:pt x="55" y="6"/>
                    <a:pt x="55" y="6"/>
                  </a:cubicBezTo>
                  <a:lnTo>
                    <a:pt x="2" y="0"/>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69" name="Freeform 146"/>
            <p:cNvSpPr>
              <a:spLocks/>
            </p:cNvSpPr>
            <p:nvPr/>
          </p:nvSpPr>
          <p:spPr bwMode="auto">
            <a:xfrm>
              <a:off x="1197467" y="4970171"/>
              <a:ext cx="243997" cy="284662"/>
            </a:xfrm>
            <a:custGeom>
              <a:avLst/>
              <a:gdLst>
                <a:gd name="T0" fmla="*/ 76 w 92"/>
                <a:gd name="T1" fmla="*/ 35 h 108"/>
                <a:gd name="T2" fmla="*/ 80 w 92"/>
                <a:gd name="T3" fmla="*/ 22 h 108"/>
                <a:gd name="T4" fmla="*/ 54 w 92"/>
                <a:gd name="T5" fmla="*/ 4 h 108"/>
                <a:gd name="T6" fmla="*/ 50 w 92"/>
                <a:gd name="T7" fmla="*/ 0 h 108"/>
                <a:gd name="T8" fmla="*/ 50 w 92"/>
                <a:gd name="T9" fmla="*/ 0 h 108"/>
                <a:gd name="T10" fmla="*/ 24 w 92"/>
                <a:gd name="T11" fmla="*/ 9 h 108"/>
                <a:gd name="T12" fmla="*/ 22 w 92"/>
                <a:gd name="T13" fmla="*/ 32 h 108"/>
                <a:gd name="T14" fmla="*/ 27 w 92"/>
                <a:gd name="T15" fmla="*/ 41 h 108"/>
                <a:gd name="T16" fmla="*/ 20 w 92"/>
                <a:gd name="T17" fmla="*/ 44 h 108"/>
                <a:gd name="T18" fmla="*/ 4 w 92"/>
                <a:gd name="T19" fmla="*/ 42 h 108"/>
                <a:gd name="T20" fmla="*/ 11 w 92"/>
                <a:gd name="T21" fmla="*/ 68 h 108"/>
                <a:gd name="T22" fmla="*/ 15 w 92"/>
                <a:gd name="T23" fmla="*/ 73 h 108"/>
                <a:gd name="T24" fmla="*/ 14 w 92"/>
                <a:gd name="T25" fmla="*/ 104 h 108"/>
                <a:gd name="T26" fmla="*/ 14 w 92"/>
                <a:gd name="T27" fmla="*/ 104 h 108"/>
                <a:gd name="T28" fmla="*/ 14 w 92"/>
                <a:gd name="T29" fmla="*/ 104 h 108"/>
                <a:gd name="T30" fmla="*/ 14 w 92"/>
                <a:gd name="T31" fmla="*/ 104 h 108"/>
                <a:gd name="T32" fmla="*/ 14 w 92"/>
                <a:gd name="T33" fmla="*/ 103 h 108"/>
                <a:gd name="T34" fmla="*/ 79 w 92"/>
                <a:gd name="T35" fmla="*/ 88 h 108"/>
                <a:gd name="T36" fmla="*/ 90 w 92"/>
                <a:gd name="T37" fmla="*/ 76 h 108"/>
                <a:gd name="T38" fmla="*/ 76 w 92"/>
                <a:gd name="T39" fmla="*/ 3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2" h="108">
                  <a:moveTo>
                    <a:pt x="76" y="35"/>
                  </a:moveTo>
                  <a:cubicBezTo>
                    <a:pt x="90" y="26"/>
                    <a:pt x="82" y="23"/>
                    <a:pt x="80" y="22"/>
                  </a:cubicBezTo>
                  <a:cubicBezTo>
                    <a:pt x="78" y="20"/>
                    <a:pt x="56" y="8"/>
                    <a:pt x="54" y="4"/>
                  </a:cubicBezTo>
                  <a:cubicBezTo>
                    <a:pt x="52" y="2"/>
                    <a:pt x="51" y="1"/>
                    <a:pt x="50" y="0"/>
                  </a:cubicBezTo>
                  <a:cubicBezTo>
                    <a:pt x="50" y="0"/>
                    <a:pt x="50" y="0"/>
                    <a:pt x="50" y="0"/>
                  </a:cubicBezTo>
                  <a:cubicBezTo>
                    <a:pt x="41" y="8"/>
                    <a:pt x="32" y="10"/>
                    <a:pt x="24" y="9"/>
                  </a:cubicBezTo>
                  <a:cubicBezTo>
                    <a:pt x="21" y="18"/>
                    <a:pt x="21" y="26"/>
                    <a:pt x="22" y="32"/>
                  </a:cubicBezTo>
                  <a:cubicBezTo>
                    <a:pt x="24" y="36"/>
                    <a:pt x="26" y="39"/>
                    <a:pt x="27" y="41"/>
                  </a:cubicBezTo>
                  <a:cubicBezTo>
                    <a:pt x="29" y="46"/>
                    <a:pt x="20" y="44"/>
                    <a:pt x="20" y="44"/>
                  </a:cubicBezTo>
                  <a:cubicBezTo>
                    <a:pt x="20" y="44"/>
                    <a:pt x="11" y="41"/>
                    <a:pt x="4" y="42"/>
                  </a:cubicBezTo>
                  <a:cubicBezTo>
                    <a:pt x="0" y="48"/>
                    <a:pt x="8" y="63"/>
                    <a:pt x="11" y="68"/>
                  </a:cubicBezTo>
                  <a:cubicBezTo>
                    <a:pt x="14" y="70"/>
                    <a:pt x="15" y="73"/>
                    <a:pt x="15" y="73"/>
                  </a:cubicBezTo>
                  <a:cubicBezTo>
                    <a:pt x="15" y="73"/>
                    <a:pt x="26" y="94"/>
                    <a:pt x="14" y="104"/>
                  </a:cubicBezTo>
                  <a:cubicBezTo>
                    <a:pt x="14" y="104"/>
                    <a:pt x="14" y="104"/>
                    <a:pt x="14" y="104"/>
                  </a:cubicBezTo>
                  <a:cubicBezTo>
                    <a:pt x="14" y="104"/>
                    <a:pt x="14" y="104"/>
                    <a:pt x="14" y="104"/>
                  </a:cubicBezTo>
                  <a:cubicBezTo>
                    <a:pt x="14" y="104"/>
                    <a:pt x="14" y="104"/>
                    <a:pt x="14" y="104"/>
                  </a:cubicBezTo>
                  <a:cubicBezTo>
                    <a:pt x="14" y="103"/>
                    <a:pt x="14" y="103"/>
                    <a:pt x="14" y="103"/>
                  </a:cubicBezTo>
                  <a:cubicBezTo>
                    <a:pt x="40" y="108"/>
                    <a:pt x="66" y="93"/>
                    <a:pt x="79" y="88"/>
                  </a:cubicBezTo>
                  <a:cubicBezTo>
                    <a:pt x="92" y="82"/>
                    <a:pt x="90" y="76"/>
                    <a:pt x="90" y="76"/>
                  </a:cubicBezTo>
                  <a:cubicBezTo>
                    <a:pt x="86" y="68"/>
                    <a:pt x="74" y="41"/>
                    <a:pt x="76" y="3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70" name="Freeform 147"/>
            <p:cNvSpPr>
              <a:spLocks/>
            </p:cNvSpPr>
            <p:nvPr/>
          </p:nvSpPr>
          <p:spPr bwMode="auto">
            <a:xfrm>
              <a:off x="1215541" y="4979208"/>
              <a:ext cx="45185" cy="76812"/>
            </a:xfrm>
            <a:custGeom>
              <a:avLst/>
              <a:gdLst>
                <a:gd name="T0" fmla="*/ 0 w 18"/>
                <a:gd name="T1" fmla="*/ 0 h 28"/>
                <a:gd name="T2" fmla="*/ 8 w 18"/>
                <a:gd name="T3" fmla="*/ 14 h 28"/>
                <a:gd name="T4" fmla="*/ 8 w 18"/>
                <a:gd name="T5" fmla="*/ 15 h 28"/>
                <a:gd name="T6" fmla="*/ 16 w 18"/>
                <a:gd name="T7" fmla="*/ 28 h 28"/>
                <a:gd name="T8" fmla="*/ 18 w 18"/>
                <a:gd name="T9" fmla="*/ 5 h 28"/>
                <a:gd name="T10" fmla="*/ 0 w 18"/>
                <a:gd name="T11" fmla="*/ 1 h 28"/>
                <a:gd name="T12" fmla="*/ 0 w 1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8" h="28">
                  <a:moveTo>
                    <a:pt x="0" y="0"/>
                  </a:moveTo>
                  <a:cubicBezTo>
                    <a:pt x="8" y="14"/>
                    <a:pt x="8" y="14"/>
                    <a:pt x="8" y="14"/>
                  </a:cubicBezTo>
                  <a:cubicBezTo>
                    <a:pt x="8" y="15"/>
                    <a:pt x="8" y="15"/>
                    <a:pt x="8" y="15"/>
                  </a:cubicBezTo>
                  <a:cubicBezTo>
                    <a:pt x="10" y="17"/>
                    <a:pt x="13" y="23"/>
                    <a:pt x="16" y="28"/>
                  </a:cubicBezTo>
                  <a:cubicBezTo>
                    <a:pt x="15" y="22"/>
                    <a:pt x="15" y="14"/>
                    <a:pt x="18" y="5"/>
                  </a:cubicBezTo>
                  <a:cubicBezTo>
                    <a:pt x="8" y="5"/>
                    <a:pt x="1" y="1"/>
                    <a:pt x="0" y="1"/>
                  </a:cubicBezTo>
                  <a:cubicBezTo>
                    <a:pt x="0" y="0"/>
                    <a:pt x="0" y="0"/>
                    <a:pt x="0" y="0"/>
                  </a:cubicBez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71" name="Freeform 148"/>
            <p:cNvSpPr>
              <a:spLocks/>
            </p:cNvSpPr>
            <p:nvPr/>
          </p:nvSpPr>
          <p:spPr bwMode="auto">
            <a:xfrm>
              <a:off x="1188430" y="5078614"/>
              <a:ext cx="40665" cy="67775"/>
            </a:xfrm>
            <a:custGeom>
              <a:avLst/>
              <a:gdLst>
                <a:gd name="T0" fmla="*/ 7 w 14"/>
                <a:gd name="T1" fmla="*/ 0 h 26"/>
                <a:gd name="T2" fmla="*/ 0 w 14"/>
                <a:gd name="T3" fmla="*/ 5 h 26"/>
                <a:gd name="T4" fmla="*/ 7 w 14"/>
                <a:gd name="T5" fmla="*/ 19 h 26"/>
                <a:gd name="T6" fmla="*/ 14 w 14"/>
                <a:gd name="T7" fmla="*/ 26 h 26"/>
                <a:gd name="T8" fmla="*/ 7 w 14"/>
                <a:gd name="T9" fmla="*/ 0 h 26"/>
              </a:gdLst>
              <a:ahLst/>
              <a:cxnLst>
                <a:cxn ang="0">
                  <a:pos x="T0" y="T1"/>
                </a:cxn>
                <a:cxn ang="0">
                  <a:pos x="T2" y="T3"/>
                </a:cxn>
                <a:cxn ang="0">
                  <a:pos x="T4" y="T5"/>
                </a:cxn>
                <a:cxn ang="0">
                  <a:pos x="T6" y="T7"/>
                </a:cxn>
                <a:cxn ang="0">
                  <a:pos x="T8" y="T9"/>
                </a:cxn>
              </a:cxnLst>
              <a:rect l="0" t="0" r="r" b="b"/>
              <a:pathLst>
                <a:path w="14" h="26">
                  <a:moveTo>
                    <a:pt x="7" y="0"/>
                  </a:moveTo>
                  <a:cubicBezTo>
                    <a:pt x="3" y="0"/>
                    <a:pt x="0" y="1"/>
                    <a:pt x="0" y="5"/>
                  </a:cubicBezTo>
                  <a:cubicBezTo>
                    <a:pt x="0" y="9"/>
                    <a:pt x="3" y="15"/>
                    <a:pt x="7" y="19"/>
                  </a:cubicBezTo>
                  <a:cubicBezTo>
                    <a:pt x="10" y="22"/>
                    <a:pt x="12" y="24"/>
                    <a:pt x="14" y="26"/>
                  </a:cubicBezTo>
                  <a:cubicBezTo>
                    <a:pt x="11" y="21"/>
                    <a:pt x="3" y="6"/>
                    <a:pt x="7" y="0"/>
                  </a:cubicBez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72" name="Freeform 149"/>
            <p:cNvSpPr>
              <a:spLocks/>
            </p:cNvSpPr>
            <p:nvPr/>
          </p:nvSpPr>
          <p:spPr bwMode="auto">
            <a:xfrm>
              <a:off x="890212" y="4848171"/>
              <a:ext cx="451846" cy="406662"/>
            </a:xfrm>
            <a:custGeom>
              <a:avLst/>
              <a:gdLst>
                <a:gd name="T0" fmla="*/ 131 w 170"/>
                <a:gd name="T1" fmla="*/ 120 h 156"/>
                <a:gd name="T2" fmla="*/ 130 w 170"/>
                <a:gd name="T3" fmla="*/ 151 h 156"/>
                <a:gd name="T4" fmla="*/ 130 w 170"/>
                <a:gd name="T5" fmla="*/ 151 h 156"/>
                <a:gd name="T6" fmla="*/ 129 w 170"/>
                <a:gd name="T7" fmla="*/ 151 h 156"/>
                <a:gd name="T8" fmla="*/ 74 w 170"/>
                <a:gd name="T9" fmla="*/ 143 h 156"/>
                <a:gd name="T10" fmla="*/ 67 w 170"/>
                <a:gd name="T11" fmla="*/ 147 h 156"/>
                <a:gd name="T12" fmla="*/ 10 w 170"/>
                <a:gd name="T13" fmla="*/ 126 h 156"/>
                <a:gd name="T14" fmla="*/ 31 w 170"/>
                <a:gd name="T15" fmla="*/ 69 h 156"/>
                <a:gd name="T16" fmla="*/ 39 w 170"/>
                <a:gd name="T17" fmla="*/ 66 h 156"/>
                <a:gd name="T18" fmla="*/ 49 w 170"/>
                <a:gd name="T19" fmla="*/ 40 h 156"/>
                <a:gd name="T20" fmla="*/ 72 w 170"/>
                <a:gd name="T21" fmla="*/ 18 h 156"/>
                <a:gd name="T22" fmla="*/ 123 w 170"/>
                <a:gd name="T23" fmla="*/ 7 h 156"/>
                <a:gd name="T24" fmla="*/ 164 w 170"/>
                <a:gd name="T25" fmla="*/ 18 h 156"/>
                <a:gd name="T26" fmla="*/ 166 w 170"/>
                <a:gd name="T27" fmla="*/ 47 h 156"/>
                <a:gd name="T28" fmla="*/ 166 w 170"/>
                <a:gd name="T29" fmla="*/ 47 h 156"/>
                <a:gd name="T30" fmla="*/ 140 w 170"/>
                <a:gd name="T31" fmla="*/ 56 h 156"/>
                <a:gd name="T32" fmla="*/ 122 w 170"/>
                <a:gd name="T33" fmla="*/ 52 h 156"/>
                <a:gd name="T34" fmla="*/ 122 w 170"/>
                <a:gd name="T35" fmla="*/ 51 h 156"/>
                <a:gd name="T36" fmla="*/ 143 w 170"/>
                <a:gd name="T37" fmla="*/ 88 h 156"/>
                <a:gd name="T38" fmla="*/ 136 w 170"/>
                <a:gd name="T39" fmla="*/ 91 h 156"/>
                <a:gd name="T40" fmla="*/ 120 w 170"/>
                <a:gd name="T41" fmla="*/ 89 h 156"/>
                <a:gd name="T42" fmla="*/ 113 w 170"/>
                <a:gd name="T43" fmla="*/ 94 h 156"/>
                <a:gd name="T44" fmla="*/ 120 w 170"/>
                <a:gd name="T45" fmla="*/ 108 h 156"/>
                <a:gd name="T46" fmla="*/ 127 w 170"/>
                <a:gd name="T47" fmla="*/ 115 h 156"/>
                <a:gd name="T48" fmla="*/ 131 w 170"/>
                <a:gd name="T49"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 h="156">
                  <a:moveTo>
                    <a:pt x="131" y="120"/>
                  </a:moveTo>
                  <a:cubicBezTo>
                    <a:pt x="131" y="120"/>
                    <a:pt x="142" y="141"/>
                    <a:pt x="130" y="151"/>
                  </a:cubicBezTo>
                  <a:cubicBezTo>
                    <a:pt x="130" y="151"/>
                    <a:pt x="130" y="151"/>
                    <a:pt x="130" y="151"/>
                  </a:cubicBezTo>
                  <a:cubicBezTo>
                    <a:pt x="130" y="151"/>
                    <a:pt x="130" y="151"/>
                    <a:pt x="129" y="151"/>
                  </a:cubicBezTo>
                  <a:cubicBezTo>
                    <a:pt x="110" y="156"/>
                    <a:pt x="90" y="153"/>
                    <a:pt x="74" y="143"/>
                  </a:cubicBezTo>
                  <a:cubicBezTo>
                    <a:pt x="72" y="144"/>
                    <a:pt x="70" y="145"/>
                    <a:pt x="67" y="147"/>
                  </a:cubicBezTo>
                  <a:cubicBezTo>
                    <a:pt x="46" y="156"/>
                    <a:pt x="20" y="147"/>
                    <a:pt x="10" y="126"/>
                  </a:cubicBezTo>
                  <a:cubicBezTo>
                    <a:pt x="0" y="104"/>
                    <a:pt x="10" y="79"/>
                    <a:pt x="31" y="69"/>
                  </a:cubicBezTo>
                  <a:cubicBezTo>
                    <a:pt x="34" y="68"/>
                    <a:pt x="36" y="67"/>
                    <a:pt x="39" y="66"/>
                  </a:cubicBezTo>
                  <a:cubicBezTo>
                    <a:pt x="40" y="58"/>
                    <a:pt x="44" y="50"/>
                    <a:pt x="49" y="40"/>
                  </a:cubicBezTo>
                  <a:cubicBezTo>
                    <a:pt x="55" y="32"/>
                    <a:pt x="62" y="24"/>
                    <a:pt x="72" y="18"/>
                  </a:cubicBezTo>
                  <a:cubicBezTo>
                    <a:pt x="88" y="7"/>
                    <a:pt x="106" y="4"/>
                    <a:pt x="123" y="7"/>
                  </a:cubicBezTo>
                  <a:cubicBezTo>
                    <a:pt x="137" y="0"/>
                    <a:pt x="155" y="4"/>
                    <a:pt x="164" y="18"/>
                  </a:cubicBezTo>
                  <a:cubicBezTo>
                    <a:pt x="169" y="27"/>
                    <a:pt x="170" y="38"/>
                    <a:pt x="166" y="47"/>
                  </a:cubicBezTo>
                  <a:cubicBezTo>
                    <a:pt x="166" y="47"/>
                    <a:pt x="166" y="47"/>
                    <a:pt x="166" y="47"/>
                  </a:cubicBezTo>
                  <a:cubicBezTo>
                    <a:pt x="157" y="55"/>
                    <a:pt x="148" y="57"/>
                    <a:pt x="140" y="56"/>
                  </a:cubicBezTo>
                  <a:cubicBezTo>
                    <a:pt x="130" y="56"/>
                    <a:pt x="123" y="52"/>
                    <a:pt x="122" y="52"/>
                  </a:cubicBezTo>
                  <a:cubicBezTo>
                    <a:pt x="122" y="51"/>
                    <a:pt x="122" y="51"/>
                    <a:pt x="122" y="51"/>
                  </a:cubicBezTo>
                  <a:cubicBezTo>
                    <a:pt x="143" y="88"/>
                    <a:pt x="143" y="88"/>
                    <a:pt x="143" y="88"/>
                  </a:cubicBezTo>
                  <a:cubicBezTo>
                    <a:pt x="145" y="93"/>
                    <a:pt x="136" y="91"/>
                    <a:pt x="136" y="91"/>
                  </a:cubicBezTo>
                  <a:cubicBezTo>
                    <a:pt x="136" y="91"/>
                    <a:pt x="127" y="88"/>
                    <a:pt x="120" y="89"/>
                  </a:cubicBezTo>
                  <a:cubicBezTo>
                    <a:pt x="116" y="89"/>
                    <a:pt x="113" y="90"/>
                    <a:pt x="113" y="94"/>
                  </a:cubicBezTo>
                  <a:cubicBezTo>
                    <a:pt x="113" y="98"/>
                    <a:pt x="116" y="104"/>
                    <a:pt x="120" y="108"/>
                  </a:cubicBezTo>
                  <a:cubicBezTo>
                    <a:pt x="123" y="111"/>
                    <a:pt x="125" y="113"/>
                    <a:pt x="127" y="115"/>
                  </a:cubicBezTo>
                  <a:cubicBezTo>
                    <a:pt x="130" y="117"/>
                    <a:pt x="131" y="120"/>
                    <a:pt x="131" y="12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73" name="Freeform 150"/>
            <p:cNvSpPr>
              <a:spLocks/>
            </p:cNvSpPr>
            <p:nvPr/>
          </p:nvSpPr>
          <p:spPr bwMode="auto">
            <a:xfrm>
              <a:off x="1296873" y="5015355"/>
              <a:ext cx="27111" cy="27111"/>
            </a:xfrm>
            <a:custGeom>
              <a:avLst/>
              <a:gdLst>
                <a:gd name="T0" fmla="*/ 6 w 10"/>
                <a:gd name="T1" fmla="*/ 7 h 10"/>
                <a:gd name="T2" fmla="*/ 10 w 10"/>
                <a:gd name="T3" fmla="*/ 7 h 10"/>
                <a:gd name="T4" fmla="*/ 10 w 10"/>
                <a:gd name="T5" fmla="*/ 4 h 10"/>
                <a:gd name="T6" fmla="*/ 4 w 10"/>
                <a:gd name="T7" fmla="*/ 1 h 10"/>
                <a:gd name="T8" fmla="*/ 1 w 10"/>
                <a:gd name="T9" fmla="*/ 7 h 10"/>
                <a:gd name="T10" fmla="*/ 3 w 10"/>
                <a:gd name="T11" fmla="*/ 10 h 10"/>
                <a:gd name="T12" fmla="*/ 6 w 10"/>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6" y="7"/>
                  </a:moveTo>
                  <a:cubicBezTo>
                    <a:pt x="7" y="6"/>
                    <a:pt x="9" y="7"/>
                    <a:pt x="10" y="7"/>
                  </a:cubicBezTo>
                  <a:cubicBezTo>
                    <a:pt x="10" y="6"/>
                    <a:pt x="10" y="5"/>
                    <a:pt x="10" y="4"/>
                  </a:cubicBezTo>
                  <a:cubicBezTo>
                    <a:pt x="9" y="2"/>
                    <a:pt x="6" y="0"/>
                    <a:pt x="4" y="1"/>
                  </a:cubicBezTo>
                  <a:cubicBezTo>
                    <a:pt x="1" y="2"/>
                    <a:pt x="0" y="5"/>
                    <a:pt x="1" y="7"/>
                  </a:cubicBezTo>
                  <a:cubicBezTo>
                    <a:pt x="1" y="8"/>
                    <a:pt x="2" y="9"/>
                    <a:pt x="3" y="10"/>
                  </a:cubicBezTo>
                  <a:cubicBezTo>
                    <a:pt x="3" y="8"/>
                    <a:pt x="5" y="7"/>
                    <a:pt x="6"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74" name="Freeform 151"/>
            <p:cNvSpPr>
              <a:spLocks/>
            </p:cNvSpPr>
            <p:nvPr/>
          </p:nvSpPr>
          <p:spPr bwMode="auto">
            <a:xfrm>
              <a:off x="1260725" y="5345202"/>
              <a:ext cx="103923" cy="709397"/>
            </a:xfrm>
            <a:custGeom>
              <a:avLst/>
              <a:gdLst>
                <a:gd name="T0" fmla="*/ 0 w 23"/>
                <a:gd name="T1" fmla="*/ 30 h 157"/>
                <a:gd name="T2" fmla="*/ 0 w 23"/>
                <a:gd name="T3" fmla="*/ 157 h 157"/>
                <a:gd name="T4" fmla="*/ 15 w 23"/>
                <a:gd name="T5" fmla="*/ 67 h 157"/>
                <a:gd name="T6" fmla="*/ 23 w 23"/>
                <a:gd name="T7" fmla="*/ 27 h 157"/>
                <a:gd name="T8" fmla="*/ 11 w 23"/>
                <a:gd name="T9" fmla="*/ 0 h 157"/>
                <a:gd name="T10" fmla="*/ 10 w 23"/>
                <a:gd name="T11" fmla="*/ 9 h 157"/>
                <a:gd name="T12" fmla="*/ 0 w 23"/>
                <a:gd name="T13" fmla="*/ 30 h 157"/>
              </a:gdLst>
              <a:ahLst/>
              <a:cxnLst>
                <a:cxn ang="0">
                  <a:pos x="T0" y="T1"/>
                </a:cxn>
                <a:cxn ang="0">
                  <a:pos x="T2" y="T3"/>
                </a:cxn>
                <a:cxn ang="0">
                  <a:pos x="T4" y="T5"/>
                </a:cxn>
                <a:cxn ang="0">
                  <a:pos x="T6" y="T7"/>
                </a:cxn>
                <a:cxn ang="0">
                  <a:pos x="T8" y="T9"/>
                </a:cxn>
                <a:cxn ang="0">
                  <a:pos x="T10" y="T11"/>
                </a:cxn>
                <a:cxn ang="0">
                  <a:pos x="T12" y="T13"/>
                </a:cxn>
              </a:cxnLst>
              <a:rect l="0" t="0" r="r" b="b"/>
              <a:pathLst>
                <a:path w="23" h="157">
                  <a:moveTo>
                    <a:pt x="0" y="30"/>
                  </a:moveTo>
                  <a:lnTo>
                    <a:pt x="0" y="157"/>
                  </a:lnTo>
                  <a:lnTo>
                    <a:pt x="15" y="67"/>
                  </a:lnTo>
                  <a:lnTo>
                    <a:pt x="23" y="27"/>
                  </a:lnTo>
                  <a:lnTo>
                    <a:pt x="11" y="0"/>
                  </a:lnTo>
                  <a:lnTo>
                    <a:pt x="10" y="9"/>
                  </a:lnTo>
                  <a:lnTo>
                    <a:pt x="0" y="3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75" name="Freeform 152"/>
            <p:cNvSpPr>
              <a:spLocks/>
            </p:cNvSpPr>
            <p:nvPr/>
          </p:nvSpPr>
          <p:spPr bwMode="auto">
            <a:xfrm>
              <a:off x="1147763" y="5349721"/>
              <a:ext cx="112960" cy="704880"/>
            </a:xfrm>
            <a:custGeom>
              <a:avLst/>
              <a:gdLst>
                <a:gd name="T0" fmla="*/ 25 w 25"/>
                <a:gd name="T1" fmla="*/ 29 h 156"/>
                <a:gd name="T2" fmla="*/ 25 w 25"/>
                <a:gd name="T3" fmla="*/ 156 h 156"/>
                <a:gd name="T4" fmla="*/ 11 w 25"/>
                <a:gd name="T5" fmla="*/ 70 h 156"/>
                <a:gd name="T6" fmla="*/ 0 w 25"/>
                <a:gd name="T7" fmla="*/ 29 h 156"/>
                <a:gd name="T8" fmla="*/ 16 w 25"/>
                <a:gd name="T9" fmla="*/ 0 h 156"/>
                <a:gd name="T10" fmla="*/ 15 w 25"/>
                <a:gd name="T11" fmla="*/ 7 h 156"/>
                <a:gd name="T12" fmla="*/ 25 w 25"/>
                <a:gd name="T13" fmla="*/ 29 h 156"/>
              </a:gdLst>
              <a:ahLst/>
              <a:cxnLst>
                <a:cxn ang="0">
                  <a:pos x="T0" y="T1"/>
                </a:cxn>
                <a:cxn ang="0">
                  <a:pos x="T2" y="T3"/>
                </a:cxn>
                <a:cxn ang="0">
                  <a:pos x="T4" y="T5"/>
                </a:cxn>
                <a:cxn ang="0">
                  <a:pos x="T6" y="T7"/>
                </a:cxn>
                <a:cxn ang="0">
                  <a:pos x="T8" y="T9"/>
                </a:cxn>
                <a:cxn ang="0">
                  <a:pos x="T10" y="T11"/>
                </a:cxn>
                <a:cxn ang="0">
                  <a:pos x="T12" y="T13"/>
                </a:cxn>
              </a:cxnLst>
              <a:rect l="0" t="0" r="r" b="b"/>
              <a:pathLst>
                <a:path w="25" h="156">
                  <a:moveTo>
                    <a:pt x="25" y="29"/>
                  </a:moveTo>
                  <a:lnTo>
                    <a:pt x="25" y="156"/>
                  </a:lnTo>
                  <a:lnTo>
                    <a:pt x="11" y="70"/>
                  </a:lnTo>
                  <a:lnTo>
                    <a:pt x="0" y="29"/>
                  </a:lnTo>
                  <a:lnTo>
                    <a:pt x="16" y="0"/>
                  </a:lnTo>
                  <a:lnTo>
                    <a:pt x="15" y="7"/>
                  </a:lnTo>
                  <a:lnTo>
                    <a:pt x="25"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76" name="Freeform 153"/>
            <p:cNvSpPr>
              <a:spLocks/>
            </p:cNvSpPr>
            <p:nvPr/>
          </p:nvSpPr>
          <p:spPr bwMode="auto">
            <a:xfrm>
              <a:off x="1138726" y="5290980"/>
              <a:ext cx="81332" cy="212366"/>
            </a:xfrm>
            <a:custGeom>
              <a:avLst/>
              <a:gdLst>
                <a:gd name="T0" fmla="*/ 9 w 18"/>
                <a:gd name="T1" fmla="*/ 0 h 47"/>
                <a:gd name="T2" fmla="*/ 7 w 18"/>
                <a:gd name="T3" fmla="*/ 10 h 47"/>
                <a:gd name="T4" fmla="*/ 0 w 18"/>
                <a:gd name="T5" fmla="*/ 47 h 47"/>
                <a:gd name="T6" fmla="*/ 18 w 18"/>
                <a:gd name="T7" fmla="*/ 13 h 47"/>
                <a:gd name="T8" fmla="*/ 9 w 18"/>
                <a:gd name="T9" fmla="*/ 0 h 47"/>
              </a:gdLst>
              <a:ahLst/>
              <a:cxnLst>
                <a:cxn ang="0">
                  <a:pos x="T0" y="T1"/>
                </a:cxn>
                <a:cxn ang="0">
                  <a:pos x="T2" y="T3"/>
                </a:cxn>
                <a:cxn ang="0">
                  <a:pos x="T4" y="T5"/>
                </a:cxn>
                <a:cxn ang="0">
                  <a:pos x="T6" y="T7"/>
                </a:cxn>
                <a:cxn ang="0">
                  <a:pos x="T8" y="T9"/>
                </a:cxn>
              </a:cxnLst>
              <a:rect l="0" t="0" r="r" b="b"/>
              <a:pathLst>
                <a:path w="18" h="47">
                  <a:moveTo>
                    <a:pt x="9" y="0"/>
                  </a:moveTo>
                  <a:lnTo>
                    <a:pt x="7" y="10"/>
                  </a:lnTo>
                  <a:lnTo>
                    <a:pt x="0" y="47"/>
                  </a:lnTo>
                  <a:lnTo>
                    <a:pt x="18" y="13"/>
                  </a:lnTo>
                  <a:lnTo>
                    <a:pt x="9"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77" name="Freeform 154"/>
            <p:cNvSpPr>
              <a:spLocks/>
            </p:cNvSpPr>
            <p:nvPr/>
          </p:nvSpPr>
          <p:spPr bwMode="auto">
            <a:xfrm>
              <a:off x="1310427" y="5290980"/>
              <a:ext cx="58739" cy="189775"/>
            </a:xfrm>
            <a:custGeom>
              <a:avLst/>
              <a:gdLst>
                <a:gd name="T0" fmla="*/ 0 w 13"/>
                <a:gd name="T1" fmla="*/ 12 h 42"/>
                <a:gd name="T2" fmla="*/ 7 w 13"/>
                <a:gd name="T3" fmla="*/ 0 h 42"/>
                <a:gd name="T4" fmla="*/ 11 w 13"/>
                <a:gd name="T5" fmla="*/ 10 h 42"/>
                <a:gd name="T6" fmla="*/ 13 w 13"/>
                <a:gd name="T7" fmla="*/ 42 h 42"/>
                <a:gd name="T8" fmla="*/ 0 w 13"/>
                <a:gd name="T9" fmla="*/ 12 h 42"/>
              </a:gdLst>
              <a:ahLst/>
              <a:cxnLst>
                <a:cxn ang="0">
                  <a:pos x="T0" y="T1"/>
                </a:cxn>
                <a:cxn ang="0">
                  <a:pos x="T2" y="T3"/>
                </a:cxn>
                <a:cxn ang="0">
                  <a:pos x="T4" y="T5"/>
                </a:cxn>
                <a:cxn ang="0">
                  <a:pos x="T6" y="T7"/>
                </a:cxn>
                <a:cxn ang="0">
                  <a:pos x="T8" y="T9"/>
                </a:cxn>
              </a:cxnLst>
              <a:rect l="0" t="0" r="r" b="b"/>
              <a:pathLst>
                <a:path w="13" h="42">
                  <a:moveTo>
                    <a:pt x="0" y="12"/>
                  </a:moveTo>
                  <a:lnTo>
                    <a:pt x="7" y="0"/>
                  </a:lnTo>
                  <a:lnTo>
                    <a:pt x="11" y="10"/>
                  </a:lnTo>
                  <a:lnTo>
                    <a:pt x="13" y="42"/>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78" name="Freeform 155"/>
            <p:cNvSpPr>
              <a:spLocks/>
            </p:cNvSpPr>
            <p:nvPr/>
          </p:nvSpPr>
          <p:spPr bwMode="auto">
            <a:xfrm>
              <a:off x="1364649" y="5114762"/>
              <a:ext cx="54222" cy="13554"/>
            </a:xfrm>
            <a:custGeom>
              <a:avLst/>
              <a:gdLst>
                <a:gd name="T0" fmla="*/ 0 w 20"/>
                <a:gd name="T1" fmla="*/ 6 h 6"/>
                <a:gd name="T2" fmla="*/ 9 w 20"/>
                <a:gd name="T3" fmla="*/ 4 h 6"/>
                <a:gd name="T4" fmla="*/ 15 w 20"/>
                <a:gd name="T5" fmla="*/ 1 h 6"/>
                <a:gd name="T6" fmla="*/ 18 w 20"/>
                <a:gd name="T7" fmla="*/ 0 h 6"/>
                <a:gd name="T8" fmla="*/ 20 w 20"/>
                <a:gd name="T9" fmla="*/ 0 h 6"/>
                <a:gd name="T10" fmla="*/ 19 w 20"/>
                <a:gd name="T11" fmla="*/ 2 h 6"/>
                <a:gd name="T12" fmla="*/ 19 w 20"/>
                <a:gd name="T13" fmla="*/ 2 h 6"/>
                <a:gd name="T14" fmla="*/ 19 w 20"/>
                <a:gd name="T15" fmla="*/ 2 h 6"/>
                <a:gd name="T16" fmla="*/ 16 w 20"/>
                <a:gd name="T17" fmla="*/ 3 h 6"/>
                <a:gd name="T18" fmla="*/ 10 w 20"/>
                <a:gd name="T19" fmla="*/ 5 h 6"/>
                <a:gd name="T20" fmla="*/ 0 w 20"/>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6">
                  <a:moveTo>
                    <a:pt x="0" y="6"/>
                  </a:moveTo>
                  <a:cubicBezTo>
                    <a:pt x="0" y="6"/>
                    <a:pt x="5" y="5"/>
                    <a:pt x="9" y="4"/>
                  </a:cubicBezTo>
                  <a:cubicBezTo>
                    <a:pt x="12" y="3"/>
                    <a:pt x="14" y="2"/>
                    <a:pt x="15" y="1"/>
                  </a:cubicBezTo>
                  <a:cubicBezTo>
                    <a:pt x="17" y="1"/>
                    <a:pt x="18" y="0"/>
                    <a:pt x="18" y="0"/>
                  </a:cubicBezTo>
                  <a:cubicBezTo>
                    <a:pt x="19" y="0"/>
                    <a:pt x="19" y="0"/>
                    <a:pt x="20" y="0"/>
                  </a:cubicBezTo>
                  <a:cubicBezTo>
                    <a:pt x="20" y="1"/>
                    <a:pt x="20" y="2"/>
                    <a:pt x="19" y="2"/>
                  </a:cubicBezTo>
                  <a:cubicBezTo>
                    <a:pt x="19" y="2"/>
                    <a:pt x="19" y="2"/>
                    <a:pt x="19" y="2"/>
                  </a:cubicBezTo>
                  <a:cubicBezTo>
                    <a:pt x="19" y="2"/>
                    <a:pt x="19" y="2"/>
                    <a:pt x="19" y="2"/>
                  </a:cubicBezTo>
                  <a:cubicBezTo>
                    <a:pt x="19" y="2"/>
                    <a:pt x="18" y="3"/>
                    <a:pt x="16" y="3"/>
                  </a:cubicBezTo>
                  <a:cubicBezTo>
                    <a:pt x="14" y="4"/>
                    <a:pt x="12" y="4"/>
                    <a:pt x="10" y="5"/>
                  </a:cubicBezTo>
                  <a:cubicBezTo>
                    <a:pt x="5" y="6"/>
                    <a:pt x="0" y="6"/>
                    <a:pt x="0" y="6"/>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79" name="Freeform 156"/>
            <p:cNvSpPr>
              <a:spLocks/>
            </p:cNvSpPr>
            <p:nvPr/>
          </p:nvSpPr>
          <p:spPr bwMode="auto">
            <a:xfrm>
              <a:off x="1364649" y="5119279"/>
              <a:ext cx="54222" cy="9037"/>
            </a:xfrm>
            <a:custGeom>
              <a:avLst/>
              <a:gdLst>
                <a:gd name="T0" fmla="*/ 0 w 20"/>
                <a:gd name="T1" fmla="*/ 4 h 4"/>
                <a:gd name="T2" fmla="*/ 9 w 20"/>
                <a:gd name="T3" fmla="*/ 3 h 4"/>
                <a:gd name="T4" fmla="*/ 16 w 20"/>
                <a:gd name="T5" fmla="*/ 1 h 4"/>
                <a:gd name="T6" fmla="*/ 18 w 20"/>
                <a:gd name="T7" fmla="*/ 0 h 4"/>
                <a:gd name="T8" fmla="*/ 20 w 20"/>
                <a:gd name="T9" fmla="*/ 1 h 4"/>
                <a:gd name="T10" fmla="*/ 19 w 20"/>
                <a:gd name="T11" fmla="*/ 2 h 4"/>
                <a:gd name="T12" fmla="*/ 19 w 20"/>
                <a:gd name="T13" fmla="*/ 2 h 4"/>
                <a:gd name="T14" fmla="*/ 19 w 20"/>
                <a:gd name="T15" fmla="*/ 2 h 4"/>
                <a:gd name="T16" fmla="*/ 16 w 20"/>
                <a:gd name="T17" fmla="*/ 3 h 4"/>
                <a:gd name="T18" fmla="*/ 10 w 20"/>
                <a:gd name="T19" fmla="*/ 4 h 4"/>
                <a:gd name="T20" fmla="*/ 0 w 20"/>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
                  <a:moveTo>
                    <a:pt x="0" y="4"/>
                  </a:moveTo>
                  <a:cubicBezTo>
                    <a:pt x="0" y="4"/>
                    <a:pt x="5" y="3"/>
                    <a:pt x="9" y="3"/>
                  </a:cubicBezTo>
                  <a:cubicBezTo>
                    <a:pt x="12" y="2"/>
                    <a:pt x="14" y="1"/>
                    <a:pt x="16" y="1"/>
                  </a:cubicBezTo>
                  <a:cubicBezTo>
                    <a:pt x="17" y="0"/>
                    <a:pt x="18" y="0"/>
                    <a:pt x="18" y="0"/>
                  </a:cubicBezTo>
                  <a:cubicBezTo>
                    <a:pt x="19" y="0"/>
                    <a:pt x="20" y="0"/>
                    <a:pt x="20" y="1"/>
                  </a:cubicBezTo>
                  <a:cubicBezTo>
                    <a:pt x="20" y="1"/>
                    <a:pt x="20" y="2"/>
                    <a:pt x="19" y="2"/>
                  </a:cubicBezTo>
                  <a:cubicBezTo>
                    <a:pt x="19" y="2"/>
                    <a:pt x="19" y="2"/>
                    <a:pt x="19" y="2"/>
                  </a:cubicBezTo>
                  <a:cubicBezTo>
                    <a:pt x="19" y="2"/>
                    <a:pt x="19" y="2"/>
                    <a:pt x="19" y="2"/>
                  </a:cubicBezTo>
                  <a:cubicBezTo>
                    <a:pt x="19" y="2"/>
                    <a:pt x="18" y="2"/>
                    <a:pt x="16" y="3"/>
                  </a:cubicBezTo>
                  <a:cubicBezTo>
                    <a:pt x="14" y="3"/>
                    <a:pt x="12" y="3"/>
                    <a:pt x="10" y="4"/>
                  </a:cubicBezTo>
                  <a:cubicBezTo>
                    <a:pt x="5" y="4"/>
                    <a:pt x="0" y="4"/>
                    <a:pt x="0" y="4"/>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80" name="Oval 157"/>
            <p:cNvSpPr>
              <a:spLocks noChangeArrowheads="1"/>
            </p:cNvSpPr>
            <p:nvPr/>
          </p:nvSpPr>
          <p:spPr bwMode="auto">
            <a:xfrm>
              <a:off x="1328501" y="5693125"/>
              <a:ext cx="27111" cy="18074"/>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81" name="Oval 158"/>
            <p:cNvSpPr>
              <a:spLocks noChangeArrowheads="1"/>
            </p:cNvSpPr>
            <p:nvPr/>
          </p:nvSpPr>
          <p:spPr bwMode="auto">
            <a:xfrm>
              <a:off x="1287836" y="5869343"/>
              <a:ext cx="22591" cy="22591"/>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82" name="Oval 159"/>
            <p:cNvSpPr>
              <a:spLocks noChangeArrowheads="1"/>
            </p:cNvSpPr>
            <p:nvPr/>
          </p:nvSpPr>
          <p:spPr bwMode="auto">
            <a:xfrm>
              <a:off x="1247169" y="6050082"/>
              <a:ext cx="22591" cy="22591"/>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83" name="Oval 160"/>
            <p:cNvSpPr>
              <a:spLocks noChangeArrowheads="1"/>
            </p:cNvSpPr>
            <p:nvPr/>
          </p:nvSpPr>
          <p:spPr bwMode="auto">
            <a:xfrm>
              <a:off x="1247169" y="6217266"/>
              <a:ext cx="27111" cy="27111"/>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84" name="Freeform 161"/>
            <p:cNvSpPr>
              <a:spLocks/>
            </p:cNvSpPr>
            <p:nvPr/>
          </p:nvSpPr>
          <p:spPr bwMode="auto">
            <a:xfrm>
              <a:off x="1007692" y="6271488"/>
              <a:ext cx="506068" cy="90369"/>
            </a:xfrm>
            <a:custGeom>
              <a:avLst/>
              <a:gdLst>
                <a:gd name="T0" fmla="*/ 112 w 112"/>
                <a:gd name="T1" fmla="*/ 16 h 20"/>
                <a:gd name="T2" fmla="*/ 58 w 112"/>
                <a:gd name="T3" fmla="*/ 16 h 20"/>
                <a:gd name="T4" fmla="*/ 56 w 112"/>
                <a:gd name="T5" fmla="*/ 0 h 20"/>
                <a:gd name="T6" fmla="*/ 54 w 112"/>
                <a:gd name="T7" fmla="*/ 16 h 20"/>
                <a:gd name="T8" fmla="*/ 0 w 112"/>
                <a:gd name="T9" fmla="*/ 16 h 20"/>
                <a:gd name="T10" fmla="*/ 0 w 112"/>
                <a:gd name="T11" fmla="*/ 20 h 20"/>
                <a:gd name="T12" fmla="*/ 112 w 112"/>
                <a:gd name="T13" fmla="*/ 20 h 20"/>
                <a:gd name="T14" fmla="*/ 112 w 112"/>
                <a:gd name="T15" fmla="*/ 16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20">
                  <a:moveTo>
                    <a:pt x="112" y="16"/>
                  </a:moveTo>
                  <a:lnTo>
                    <a:pt x="58" y="16"/>
                  </a:lnTo>
                  <a:lnTo>
                    <a:pt x="56" y="0"/>
                  </a:lnTo>
                  <a:lnTo>
                    <a:pt x="54" y="16"/>
                  </a:lnTo>
                  <a:lnTo>
                    <a:pt x="0" y="16"/>
                  </a:lnTo>
                  <a:lnTo>
                    <a:pt x="0" y="20"/>
                  </a:lnTo>
                  <a:lnTo>
                    <a:pt x="112" y="20"/>
                  </a:lnTo>
                  <a:lnTo>
                    <a:pt x="112" y="16"/>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85" name="Rectangle 162"/>
            <p:cNvSpPr>
              <a:spLocks noChangeArrowheads="1"/>
            </p:cNvSpPr>
            <p:nvPr/>
          </p:nvSpPr>
          <p:spPr bwMode="auto">
            <a:xfrm>
              <a:off x="790805" y="6099786"/>
              <a:ext cx="397625" cy="30725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86" name="Rectangle 163"/>
            <p:cNvSpPr>
              <a:spLocks noChangeArrowheads="1"/>
            </p:cNvSpPr>
            <p:nvPr/>
          </p:nvSpPr>
          <p:spPr bwMode="auto">
            <a:xfrm>
              <a:off x="813396" y="6122377"/>
              <a:ext cx="352440" cy="2394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87" name="Freeform 164"/>
            <p:cNvSpPr>
              <a:spLocks noEditPoints="1"/>
            </p:cNvSpPr>
            <p:nvPr/>
          </p:nvSpPr>
          <p:spPr bwMode="auto">
            <a:xfrm>
              <a:off x="790805" y="6099786"/>
              <a:ext cx="289182" cy="307255"/>
            </a:xfrm>
            <a:custGeom>
              <a:avLst/>
              <a:gdLst>
                <a:gd name="T0" fmla="*/ 24 w 64"/>
                <a:gd name="T1" fmla="*/ 0 h 68"/>
                <a:gd name="T2" fmla="*/ 0 w 64"/>
                <a:gd name="T3" fmla="*/ 0 h 68"/>
                <a:gd name="T4" fmla="*/ 0 w 64"/>
                <a:gd name="T5" fmla="*/ 68 h 68"/>
                <a:gd name="T6" fmla="*/ 64 w 64"/>
                <a:gd name="T7" fmla="*/ 68 h 68"/>
                <a:gd name="T8" fmla="*/ 58 w 64"/>
                <a:gd name="T9" fmla="*/ 58 h 68"/>
                <a:gd name="T10" fmla="*/ 5 w 64"/>
                <a:gd name="T11" fmla="*/ 58 h 68"/>
                <a:gd name="T12" fmla="*/ 5 w 64"/>
                <a:gd name="T13" fmla="*/ 5 h 68"/>
                <a:gd name="T14" fmla="*/ 27 w 64"/>
                <a:gd name="T15" fmla="*/ 5 h 68"/>
                <a:gd name="T16" fmla="*/ 24 w 64"/>
                <a:gd name="T17" fmla="*/ 0 h 68"/>
                <a:gd name="T18" fmla="*/ 45 w 64"/>
                <a:gd name="T19" fmla="*/ 65 h 68"/>
                <a:gd name="T20" fmla="*/ 45 w 64"/>
                <a:gd name="T21" fmla="*/ 59 h 68"/>
                <a:gd name="T22" fmla="*/ 52 w 64"/>
                <a:gd name="T23" fmla="*/ 59 h 68"/>
                <a:gd name="T24" fmla="*/ 52 w 64"/>
                <a:gd name="T25" fmla="*/ 65 h 68"/>
                <a:gd name="T26" fmla="*/ 45 w 64"/>
                <a:gd name="T27" fmla="*/ 6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68">
                  <a:moveTo>
                    <a:pt x="24" y="0"/>
                  </a:moveTo>
                  <a:lnTo>
                    <a:pt x="0" y="0"/>
                  </a:lnTo>
                  <a:lnTo>
                    <a:pt x="0" y="68"/>
                  </a:lnTo>
                  <a:lnTo>
                    <a:pt x="64" y="68"/>
                  </a:lnTo>
                  <a:lnTo>
                    <a:pt x="58" y="58"/>
                  </a:lnTo>
                  <a:lnTo>
                    <a:pt x="5" y="58"/>
                  </a:lnTo>
                  <a:lnTo>
                    <a:pt x="5" y="5"/>
                  </a:lnTo>
                  <a:lnTo>
                    <a:pt x="27" y="5"/>
                  </a:lnTo>
                  <a:lnTo>
                    <a:pt x="24" y="0"/>
                  </a:lnTo>
                  <a:close/>
                  <a:moveTo>
                    <a:pt x="45" y="65"/>
                  </a:moveTo>
                  <a:lnTo>
                    <a:pt x="45" y="59"/>
                  </a:lnTo>
                  <a:lnTo>
                    <a:pt x="52" y="59"/>
                  </a:lnTo>
                  <a:lnTo>
                    <a:pt x="52" y="65"/>
                  </a:lnTo>
                  <a:lnTo>
                    <a:pt x="45" y="6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88" name="Freeform 165"/>
            <p:cNvSpPr>
              <a:spLocks/>
            </p:cNvSpPr>
            <p:nvPr/>
          </p:nvSpPr>
          <p:spPr bwMode="auto">
            <a:xfrm>
              <a:off x="813396" y="6122377"/>
              <a:ext cx="239477" cy="239477"/>
            </a:xfrm>
            <a:custGeom>
              <a:avLst/>
              <a:gdLst>
                <a:gd name="T0" fmla="*/ 22 w 53"/>
                <a:gd name="T1" fmla="*/ 0 h 53"/>
                <a:gd name="T2" fmla="*/ 0 w 53"/>
                <a:gd name="T3" fmla="*/ 0 h 53"/>
                <a:gd name="T4" fmla="*/ 0 w 53"/>
                <a:gd name="T5" fmla="*/ 53 h 53"/>
                <a:gd name="T6" fmla="*/ 53 w 53"/>
                <a:gd name="T7" fmla="*/ 53 h 53"/>
                <a:gd name="T8" fmla="*/ 22 w 53"/>
                <a:gd name="T9" fmla="*/ 0 h 53"/>
              </a:gdLst>
              <a:ahLst/>
              <a:cxnLst>
                <a:cxn ang="0">
                  <a:pos x="T0" y="T1"/>
                </a:cxn>
                <a:cxn ang="0">
                  <a:pos x="T2" y="T3"/>
                </a:cxn>
                <a:cxn ang="0">
                  <a:pos x="T4" y="T5"/>
                </a:cxn>
                <a:cxn ang="0">
                  <a:pos x="T6" y="T7"/>
                </a:cxn>
                <a:cxn ang="0">
                  <a:pos x="T8" y="T9"/>
                </a:cxn>
              </a:cxnLst>
              <a:rect l="0" t="0" r="r" b="b"/>
              <a:pathLst>
                <a:path w="53" h="53">
                  <a:moveTo>
                    <a:pt x="22" y="0"/>
                  </a:moveTo>
                  <a:lnTo>
                    <a:pt x="0" y="0"/>
                  </a:lnTo>
                  <a:lnTo>
                    <a:pt x="0" y="53"/>
                  </a:lnTo>
                  <a:lnTo>
                    <a:pt x="53" y="53"/>
                  </a:lnTo>
                  <a:lnTo>
                    <a:pt x="2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89" name="Freeform 166"/>
            <p:cNvSpPr>
              <a:spLocks/>
            </p:cNvSpPr>
            <p:nvPr/>
          </p:nvSpPr>
          <p:spPr bwMode="auto">
            <a:xfrm>
              <a:off x="863101" y="6104303"/>
              <a:ext cx="180738" cy="397625"/>
            </a:xfrm>
            <a:custGeom>
              <a:avLst/>
              <a:gdLst>
                <a:gd name="T0" fmla="*/ 5 w 68"/>
                <a:gd name="T1" fmla="*/ 63 h 151"/>
                <a:gd name="T2" fmla="*/ 20 w 68"/>
                <a:gd name="T3" fmla="*/ 124 h 151"/>
                <a:gd name="T4" fmla="*/ 32 w 68"/>
                <a:gd name="T5" fmla="*/ 131 h 151"/>
                <a:gd name="T6" fmla="*/ 46 w 68"/>
                <a:gd name="T7" fmla="*/ 140 h 151"/>
                <a:gd name="T8" fmla="*/ 57 w 68"/>
                <a:gd name="T9" fmla="*/ 146 h 151"/>
                <a:gd name="T10" fmla="*/ 55 w 68"/>
                <a:gd name="T11" fmla="*/ 133 h 151"/>
                <a:gd name="T12" fmla="*/ 58 w 68"/>
                <a:gd name="T13" fmla="*/ 119 h 151"/>
                <a:gd name="T14" fmla="*/ 53 w 68"/>
                <a:gd name="T15" fmla="*/ 104 h 151"/>
                <a:gd name="T16" fmla="*/ 68 w 68"/>
                <a:gd name="T17" fmla="*/ 105 h 151"/>
                <a:gd name="T18" fmla="*/ 47 w 68"/>
                <a:gd name="T19" fmla="*/ 70 h 151"/>
                <a:gd name="T20" fmla="*/ 41 w 68"/>
                <a:gd name="T21" fmla="*/ 64 h 151"/>
                <a:gd name="T22" fmla="*/ 30 w 68"/>
                <a:gd name="T23" fmla="*/ 0 h 151"/>
                <a:gd name="T24" fmla="*/ 0 w 68"/>
                <a:gd name="T25" fmla="*/ 22 h 151"/>
                <a:gd name="T26" fmla="*/ 5 w 68"/>
                <a:gd name="T27" fmla="*/ 6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51">
                  <a:moveTo>
                    <a:pt x="5" y="63"/>
                  </a:moveTo>
                  <a:cubicBezTo>
                    <a:pt x="5" y="92"/>
                    <a:pt x="9" y="102"/>
                    <a:pt x="20" y="124"/>
                  </a:cubicBezTo>
                  <a:cubicBezTo>
                    <a:pt x="26" y="137"/>
                    <a:pt x="32" y="139"/>
                    <a:pt x="32" y="131"/>
                  </a:cubicBezTo>
                  <a:cubicBezTo>
                    <a:pt x="35" y="146"/>
                    <a:pt x="48" y="151"/>
                    <a:pt x="46" y="140"/>
                  </a:cubicBezTo>
                  <a:cubicBezTo>
                    <a:pt x="48" y="144"/>
                    <a:pt x="53" y="149"/>
                    <a:pt x="57" y="146"/>
                  </a:cubicBezTo>
                  <a:cubicBezTo>
                    <a:pt x="61" y="144"/>
                    <a:pt x="57" y="136"/>
                    <a:pt x="55" y="133"/>
                  </a:cubicBezTo>
                  <a:cubicBezTo>
                    <a:pt x="59" y="133"/>
                    <a:pt x="63" y="129"/>
                    <a:pt x="58" y="119"/>
                  </a:cubicBezTo>
                  <a:cubicBezTo>
                    <a:pt x="53" y="111"/>
                    <a:pt x="53" y="104"/>
                    <a:pt x="53" y="104"/>
                  </a:cubicBezTo>
                  <a:cubicBezTo>
                    <a:pt x="61" y="111"/>
                    <a:pt x="66" y="110"/>
                    <a:pt x="68" y="105"/>
                  </a:cubicBezTo>
                  <a:cubicBezTo>
                    <a:pt x="61" y="97"/>
                    <a:pt x="55" y="81"/>
                    <a:pt x="47" y="70"/>
                  </a:cubicBezTo>
                  <a:cubicBezTo>
                    <a:pt x="45" y="67"/>
                    <a:pt x="43" y="65"/>
                    <a:pt x="41" y="64"/>
                  </a:cubicBezTo>
                  <a:cubicBezTo>
                    <a:pt x="30" y="0"/>
                    <a:pt x="30" y="0"/>
                    <a:pt x="30" y="0"/>
                  </a:cubicBezTo>
                  <a:cubicBezTo>
                    <a:pt x="0" y="22"/>
                    <a:pt x="0" y="22"/>
                    <a:pt x="0" y="22"/>
                  </a:cubicBezTo>
                  <a:lnTo>
                    <a:pt x="5" y="63"/>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90" name="Freeform 167"/>
            <p:cNvSpPr>
              <a:spLocks/>
            </p:cNvSpPr>
            <p:nvPr/>
          </p:nvSpPr>
          <p:spPr bwMode="auto">
            <a:xfrm>
              <a:off x="732064" y="5778974"/>
              <a:ext cx="185256" cy="180738"/>
            </a:xfrm>
            <a:custGeom>
              <a:avLst/>
              <a:gdLst>
                <a:gd name="T0" fmla="*/ 48 w 70"/>
                <a:gd name="T1" fmla="*/ 8 h 70"/>
                <a:gd name="T2" fmla="*/ 62 w 70"/>
                <a:gd name="T3" fmla="*/ 49 h 70"/>
                <a:gd name="T4" fmla="*/ 21 w 70"/>
                <a:gd name="T5" fmla="*/ 63 h 70"/>
                <a:gd name="T6" fmla="*/ 7 w 70"/>
                <a:gd name="T7" fmla="*/ 22 h 70"/>
                <a:gd name="T8" fmla="*/ 48 w 70"/>
                <a:gd name="T9" fmla="*/ 8 h 70"/>
              </a:gdLst>
              <a:ahLst/>
              <a:cxnLst>
                <a:cxn ang="0">
                  <a:pos x="T0" y="T1"/>
                </a:cxn>
                <a:cxn ang="0">
                  <a:pos x="T2" y="T3"/>
                </a:cxn>
                <a:cxn ang="0">
                  <a:pos x="T4" y="T5"/>
                </a:cxn>
                <a:cxn ang="0">
                  <a:pos x="T6" y="T7"/>
                </a:cxn>
                <a:cxn ang="0">
                  <a:pos x="T8" y="T9"/>
                </a:cxn>
              </a:cxnLst>
              <a:rect l="0" t="0" r="r" b="b"/>
              <a:pathLst>
                <a:path w="70" h="70">
                  <a:moveTo>
                    <a:pt x="48" y="8"/>
                  </a:moveTo>
                  <a:cubicBezTo>
                    <a:pt x="63" y="15"/>
                    <a:pt x="70" y="34"/>
                    <a:pt x="62" y="49"/>
                  </a:cubicBezTo>
                  <a:cubicBezTo>
                    <a:pt x="55" y="64"/>
                    <a:pt x="36" y="70"/>
                    <a:pt x="21" y="63"/>
                  </a:cubicBezTo>
                  <a:cubicBezTo>
                    <a:pt x="6" y="55"/>
                    <a:pt x="0" y="37"/>
                    <a:pt x="7" y="22"/>
                  </a:cubicBezTo>
                  <a:cubicBezTo>
                    <a:pt x="15" y="7"/>
                    <a:pt x="33" y="0"/>
                    <a:pt x="48" y="8"/>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91" name="Freeform 168"/>
            <p:cNvSpPr>
              <a:spLocks/>
            </p:cNvSpPr>
            <p:nvPr/>
          </p:nvSpPr>
          <p:spPr bwMode="auto">
            <a:xfrm>
              <a:off x="903766" y="5331648"/>
              <a:ext cx="257551" cy="253034"/>
            </a:xfrm>
            <a:custGeom>
              <a:avLst/>
              <a:gdLst>
                <a:gd name="T0" fmla="*/ 86 w 97"/>
                <a:gd name="T1" fmla="*/ 68 h 97"/>
                <a:gd name="T2" fmla="*/ 29 w 97"/>
                <a:gd name="T3" fmla="*/ 86 h 97"/>
                <a:gd name="T4" fmla="*/ 11 w 97"/>
                <a:gd name="T5" fmla="*/ 29 h 97"/>
                <a:gd name="T6" fmla="*/ 68 w 97"/>
                <a:gd name="T7" fmla="*/ 11 h 97"/>
                <a:gd name="T8" fmla="*/ 86 w 97"/>
                <a:gd name="T9" fmla="*/ 68 h 97"/>
              </a:gdLst>
              <a:ahLst/>
              <a:cxnLst>
                <a:cxn ang="0">
                  <a:pos x="T0" y="T1"/>
                </a:cxn>
                <a:cxn ang="0">
                  <a:pos x="T2" y="T3"/>
                </a:cxn>
                <a:cxn ang="0">
                  <a:pos x="T4" y="T5"/>
                </a:cxn>
                <a:cxn ang="0">
                  <a:pos x="T6" y="T7"/>
                </a:cxn>
                <a:cxn ang="0">
                  <a:pos x="T8" y="T9"/>
                </a:cxn>
              </a:cxnLst>
              <a:rect l="0" t="0" r="r" b="b"/>
              <a:pathLst>
                <a:path w="97" h="97">
                  <a:moveTo>
                    <a:pt x="86" y="68"/>
                  </a:moveTo>
                  <a:cubicBezTo>
                    <a:pt x="76" y="88"/>
                    <a:pt x="50" y="97"/>
                    <a:pt x="29" y="86"/>
                  </a:cubicBezTo>
                  <a:cubicBezTo>
                    <a:pt x="9" y="76"/>
                    <a:pt x="0" y="50"/>
                    <a:pt x="11" y="29"/>
                  </a:cubicBezTo>
                  <a:cubicBezTo>
                    <a:pt x="21" y="8"/>
                    <a:pt x="47" y="0"/>
                    <a:pt x="68" y="11"/>
                  </a:cubicBezTo>
                  <a:cubicBezTo>
                    <a:pt x="88" y="21"/>
                    <a:pt x="97" y="47"/>
                    <a:pt x="86" y="68"/>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92" name="Freeform 169"/>
            <p:cNvSpPr>
              <a:spLocks/>
            </p:cNvSpPr>
            <p:nvPr/>
          </p:nvSpPr>
          <p:spPr bwMode="auto">
            <a:xfrm>
              <a:off x="754658" y="5408460"/>
              <a:ext cx="379551" cy="497031"/>
            </a:xfrm>
            <a:custGeom>
              <a:avLst/>
              <a:gdLst>
                <a:gd name="T0" fmla="*/ 40 w 84"/>
                <a:gd name="T1" fmla="*/ 0 h 110"/>
                <a:gd name="T2" fmla="*/ 0 w 84"/>
                <a:gd name="T3" fmla="*/ 95 h 110"/>
                <a:gd name="T4" fmla="*/ 32 w 84"/>
                <a:gd name="T5" fmla="*/ 110 h 110"/>
                <a:gd name="T6" fmla="*/ 84 w 84"/>
                <a:gd name="T7" fmla="*/ 23 h 110"/>
                <a:gd name="T8" fmla="*/ 40 w 84"/>
                <a:gd name="T9" fmla="*/ 0 h 110"/>
              </a:gdLst>
              <a:ahLst/>
              <a:cxnLst>
                <a:cxn ang="0">
                  <a:pos x="T0" y="T1"/>
                </a:cxn>
                <a:cxn ang="0">
                  <a:pos x="T2" y="T3"/>
                </a:cxn>
                <a:cxn ang="0">
                  <a:pos x="T4" y="T5"/>
                </a:cxn>
                <a:cxn ang="0">
                  <a:pos x="T6" y="T7"/>
                </a:cxn>
                <a:cxn ang="0">
                  <a:pos x="T8" y="T9"/>
                </a:cxn>
              </a:cxnLst>
              <a:rect l="0" t="0" r="r" b="b"/>
              <a:pathLst>
                <a:path w="84" h="110">
                  <a:moveTo>
                    <a:pt x="40" y="0"/>
                  </a:moveTo>
                  <a:lnTo>
                    <a:pt x="0" y="95"/>
                  </a:lnTo>
                  <a:lnTo>
                    <a:pt x="32" y="110"/>
                  </a:lnTo>
                  <a:lnTo>
                    <a:pt x="84" y="23"/>
                  </a:lnTo>
                  <a:lnTo>
                    <a:pt x="40" y="0"/>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93" name="Freeform 170"/>
            <p:cNvSpPr>
              <a:spLocks/>
            </p:cNvSpPr>
            <p:nvPr/>
          </p:nvSpPr>
          <p:spPr bwMode="auto">
            <a:xfrm>
              <a:off x="840507" y="6230820"/>
              <a:ext cx="140071" cy="63258"/>
            </a:xfrm>
            <a:custGeom>
              <a:avLst/>
              <a:gdLst>
                <a:gd name="T0" fmla="*/ 31 w 31"/>
                <a:gd name="T1" fmla="*/ 8 h 14"/>
                <a:gd name="T2" fmla="*/ 3 w 31"/>
                <a:gd name="T3" fmla="*/ 14 h 14"/>
                <a:gd name="T4" fmla="*/ 0 w 31"/>
                <a:gd name="T5" fmla="*/ 5 h 14"/>
                <a:gd name="T6" fmla="*/ 29 w 31"/>
                <a:gd name="T7" fmla="*/ 0 h 14"/>
                <a:gd name="T8" fmla="*/ 31 w 31"/>
                <a:gd name="T9" fmla="*/ 8 h 14"/>
              </a:gdLst>
              <a:ahLst/>
              <a:cxnLst>
                <a:cxn ang="0">
                  <a:pos x="T0" y="T1"/>
                </a:cxn>
                <a:cxn ang="0">
                  <a:pos x="T2" y="T3"/>
                </a:cxn>
                <a:cxn ang="0">
                  <a:pos x="T4" y="T5"/>
                </a:cxn>
                <a:cxn ang="0">
                  <a:pos x="T6" y="T7"/>
                </a:cxn>
                <a:cxn ang="0">
                  <a:pos x="T8" y="T9"/>
                </a:cxn>
              </a:cxnLst>
              <a:rect l="0" t="0" r="r" b="b"/>
              <a:pathLst>
                <a:path w="31" h="14">
                  <a:moveTo>
                    <a:pt x="31" y="8"/>
                  </a:moveTo>
                  <a:lnTo>
                    <a:pt x="3" y="14"/>
                  </a:lnTo>
                  <a:lnTo>
                    <a:pt x="0" y="5"/>
                  </a:lnTo>
                  <a:lnTo>
                    <a:pt x="29" y="0"/>
                  </a:lnTo>
                  <a:lnTo>
                    <a:pt x="31" y="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94" name="Freeform 171"/>
            <p:cNvSpPr>
              <a:spLocks/>
            </p:cNvSpPr>
            <p:nvPr/>
          </p:nvSpPr>
          <p:spPr bwMode="auto">
            <a:xfrm>
              <a:off x="736584" y="5778974"/>
              <a:ext cx="180738" cy="180738"/>
            </a:xfrm>
            <a:custGeom>
              <a:avLst/>
              <a:gdLst>
                <a:gd name="T0" fmla="*/ 41 w 68"/>
                <a:gd name="T1" fmla="*/ 64 h 68"/>
                <a:gd name="T2" fmla="*/ 4 w 68"/>
                <a:gd name="T3" fmla="*/ 42 h 68"/>
                <a:gd name="T4" fmla="*/ 26 w 68"/>
                <a:gd name="T5" fmla="*/ 5 h 68"/>
                <a:gd name="T6" fmla="*/ 63 w 68"/>
                <a:gd name="T7" fmla="*/ 27 h 68"/>
                <a:gd name="T8" fmla="*/ 41 w 68"/>
                <a:gd name="T9" fmla="*/ 64 h 68"/>
              </a:gdLst>
              <a:ahLst/>
              <a:cxnLst>
                <a:cxn ang="0">
                  <a:pos x="T0" y="T1"/>
                </a:cxn>
                <a:cxn ang="0">
                  <a:pos x="T2" y="T3"/>
                </a:cxn>
                <a:cxn ang="0">
                  <a:pos x="T4" y="T5"/>
                </a:cxn>
                <a:cxn ang="0">
                  <a:pos x="T6" y="T7"/>
                </a:cxn>
                <a:cxn ang="0">
                  <a:pos x="T8" y="T9"/>
                </a:cxn>
              </a:cxnLst>
              <a:rect l="0" t="0" r="r" b="b"/>
              <a:pathLst>
                <a:path w="68" h="68">
                  <a:moveTo>
                    <a:pt x="41" y="64"/>
                  </a:moveTo>
                  <a:cubicBezTo>
                    <a:pt x="25" y="68"/>
                    <a:pt x="8" y="59"/>
                    <a:pt x="4" y="42"/>
                  </a:cubicBezTo>
                  <a:cubicBezTo>
                    <a:pt x="0" y="26"/>
                    <a:pt x="9" y="9"/>
                    <a:pt x="26" y="5"/>
                  </a:cubicBezTo>
                  <a:cubicBezTo>
                    <a:pt x="42" y="0"/>
                    <a:pt x="59" y="10"/>
                    <a:pt x="63" y="27"/>
                  </a:cubicBezTo>
                  <a:cubicBezTo>
                    <a:pt x="68" y="43"/>
                    <a:pt x="58" y="60"/>
                    <a:pt x="41" y="64"/>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95" name="Freeform 172"/>
            <p:cNvSpPr>
              <a:spLocks/>
            </p:cNvSpPr>
            <p:nvPr/>
          </p:nvSpPr>
          <p:spPr bwMode="auto">
            <a:xfrm>
              <a:off x="745621" y="5851269"/>
              <a:ext cx="230440" cy="406662"/>
            </a:xfrm>
            <a:custGeom>
              <a:avLst/>
              <a:gdLst>
                <a:gd name="T0" fmla="*/ 51 w 51"/>
                <a:gd name="T1" fmla="*/ 83 h 90"/>
                <a:gd name="T2" fmla="*/ 35 w 51"/>
                <a:gd name="T3" fmla="*/ 0 h 90"/>
                <a:gd name="T4" fmla="*/ 0 w 51"/>
                <a:gd name="T5" fmla="*/ 9 h 90"/>
                <a:gd name="T6" fmla="*/ 19 w 51"/>
                <a:gd name="T7" fmla="*/ 90 h 90"/>
                <a:gd name="T8" fmla="*/ 51 w 51"/>
                <a:gd name="T9" fmla="*/ 83 h 90"/>
              </a:gdLst>
              <a:ahLst/>
              <a:cxnLst>
                <a:cxn ang="0">
                  <a:pos x="T0" y="T1"/>
                </a:cxn>
                <a:cxn ang="0">
                  <a:pos x="T2" y="T3"/>
                </a:cxn>
                <a:cxn ang="0">
                  <a:pos x="T4" y="T5"/>
                </a:cxn>
                <a:cxn ang="0">
                  <a:pos x="T6" y="T7"/>
                </a:cxn>
                <a:cxn ang="0">
                  <a:pos x="T8" y="T9"/>
                </a:cxn>
              </a:cxnLst>
              <a:rect l="0" t="0" r="r" b="b"/>
              <a:pathLst>
                <a:path w="51" h="90">
                  <a:moveTo>
                    <a:pt x="51" y="83"/>
                  </a:moveTo>
                  <a:lnTo>
                    <a:pt x="35" y="0"/>
                  </a:lnTo>
                  <a:lnTo>
                    <a:pt x="0" y="9"/>
                  </a:lnTo>
                  <a:lnTo>
                    <a:pt x="19" y="90"/>
                  </a:lnTo>
                  <a:lnTo>
                    <a:pt x="51" y="83"/>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96" name="Freeform 173"/>
            <p:cNvSpPr>
              <a:spLocks/>
            </p:cNvSpPr>
            <p:nvPr/>
          </p:nvSpPr>
          <p:spPr bwMode="auto">
            <a:xfrm>
              <a:off x="2309009" y="4364697"/>
              <a:ext cx="81332" cy="140071"/>
            </a:xfrm>
            <a:custGeom>
              <a:avLst/>
              <a:gdLst>
                <a:gd name="T0" fmla="*/ 31 w 31"/>
                <a:gd name="T1" fmla="*/ 46 h 53"/>
                <a:gd name="T2" fmla="*/ 31 w 31"/>
                <a:gd name="T3" fmla="*/ 53 h 53"/>
                <a:gd name="T4" fmla="*/ 0 w 31"/>
                <a:gd name="T5" fmla="*/ 0 h 53"/>
                <a:gd name="T6" fmla="*/ 31 w 31"/>
                <a:gd name="T7" fmla="*/ 46 h 53"/>
              </a:gdLst>
              <a:ahLst/>
              <a:cxnLst>
                <a:cxn ang="0">
                  <a:pos x="T0" y="T1"/>
                </a:cxn>
                <a:cxn ang="0">
                  <a:pos x="T2" y="T3"/>
                </a:cxn>
                <a:cxn ang="0">
                  <a:pos x="T4" y="T5"/>
                </a:cxn>
                <a:cxn ang="0">
                  <a:pos x="T6" y="T7"/>
                </a:cxn>
              </a:cxnLst>
              <a:rect l="0" t="0" r="r" b="b"/>
              <a:pathLst>
                <a:path w="31" h="53">
                  <a:moveTo>
                    <a:pt x="31" y="46"/>
                  </a:moveTo>
                  <a:cubicBezTo>
                    <a:pt x="31" y="48"/>
                    <a:pt x="31" y="50"/>
                    <a:pt x="31" y="53"/>
                  </a:cubicBezTo>
                  <a:cubicBezTo>
                    <a:pt x="0" y="0"/>
                    <a:pt x="0" y="0"/>
                    <a:pt x="0" y="0"/>
                  </a:cubicBezTo>
                  <a:cubicBezTo>
                    <a:pt x="19" y="7"/>
                    <a:pt x="31" y="25"/>
                    <a:pt x="31" y="46"/>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97" name="Freeform 174"/>
            <p:cNvSpPr>
              <a:spLocks/>
            </p:cNvSpPr>
            <p:nvPr/>
          </p:nvSpPr>
          <p:spPr bwMode="auto">
            <a:xfrm>
              <a:off x="1396279" y="4812023"/>
              <a:ext cx="262071" cy="185255"/>
            </a:xfrm>
            <a:custGeom>
              <a:avLst/>
              <a:gdLst>
                <a:gd name="T0" fmla="*/ 58 w 58"/>
                <a:gd name="T1" fmla="*/ 12 h 41"/>
                <a:gd name="T2" fmla="*/ 8 w 58"/>
                <a:gd name="T3" fmla="*/ 41 h 41"/>
                <a:gd name="T4" fmla="*/ 0 w 58"/>
                <a:gd name="T5" fmla="*/ 29 h 41"/>
                <a:gd name="T6" fmla="*/ 51 w 58"/>
                <a:gd name="T7" fmla="*/ 0 h 41"/>
                <a:gd name="T8" fmla="*/ 58 w 58"/>
                <a:gd name="T9" fmla="*/ 12 h 41"/>
              </a:gdLst>
              <a:ahLst/>
              <a:cxnLst>
                <a:cxn ang="0">
                  <a:pos x="T0" y="T1"/>
                </a:cxn>
                <a:cxn ang="0">
                  <a:pos x="T2" y="T3"/>
                </a:cxn>
                <a:cxn ang="0">
                  <a:pos x="T4" y="T5"/>
                </a:cxn>
                <a:cxn ang="0">
                  <a:pos x="T6" y="T7"/>
                </a:cxn>
                <a:cxn ang="0">
                  <a:pos x="T8" y="T9"/>
                </a:cxn>
              </a:cxnLst>
              <a:rect l="0" t="0" r="r" b="b"/>
              <a:pathLst>
                <a:path w="58" h="41">
                  <a:moveTo>
                    <a:pt x="58" y="12"/>
                  </a:moveTo>
                  <a:lnTo>
                    <a:pt x="8" y="41"/>
                  </a:lnTo>
                  <a:lnTo>
                    <a:pt x="0" y="29"/>
                  </a:lnTo>
                  <a:lnTo>
                    <a:pt x="51" y="0"/>
                  </a:lnTo>
                  <a:lnTo>
                    <a:pt x="58" y="12"/>
                  </a:ln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98" name="Freeform 175"/>
            <p:cNvSpPr>
              <a:spLocks/>
            </p:cNvSpPr>
            <p:nvPr/>
          </p:nvSpPr>
          <p:spPr bwMode="auto">
            <a:xfrm>
              <a:off x="1613166" y="4653878"/>
              <a:ext cx="298218" cy="230440"/>
            </a:xfrm>
            <a:custGeom>
              <a:avLst/>
              <a:gdLst>
                <a:gd name="T0" fmla="*/ 66 w 66"/>
                <a:gd name="T1" fmla="*/ 19 h 51"/>
                <a:gd name="T2" fmla="*/ 12 w 66"/>
                <a:gd name="T3" fmla="*/ 51 h 51"/>
                <a:gd name="T4" fmla="*/ 10 w 66"/>
                <a:gd name="T5" fmla="*/ 47 h 51"/>
                <a:gd name="T6" fmla="*/ 3 w 66"/>
                <a:gd name="T7" fmla="*/ 35 h 51"/>
                <a:gd name="T8" fmla="*/ 0 w 66"/>
                <a:gd name="T9" fmla="*/ 31 h 51"/>
                <a:gd name="T10" fmla="*/ 55 w 66"/>
                <a:gd name="T11" fmla="*/ 0 h 51"/>
                <a:gd name="T12" fmla="*/ 66 w 66"/>
                <a:gd name="T13" fmla="*/ 19 h 51"/>
              </a:gdLst>
              <a:ahLst/>
              <a:cxnLst>
                <a:cxn ang="0">
                  <a:pos x="T0" y="T1"/>
                </a:cxn>
                <a:cxn ang="0">
                  <a:pos x="T2" y="T3"/>
                </a:cxn>
                <a:cxn ang="0">
                  <a:pos x="T4" y="T5"/>
                </a:cxn>
                <a:cxn ang="0">
                  <a:pos x="T6" y="T7"/>
                </a:cxn>
                <a:cxn ang="0">
                  <a:pos x="T8" y="T9"/>
                </a:cxn>
                <a:cxn ang="0">
                  <a:pos x="T10" y="T11"/>
                </a:cxn>
                <a:cxn ang="0">
                  <a:pos x="T12" y="T13"/>
                </a:cxn>
              </a:cxnLst>
              <a:rect l="0" t="0" r="r" b="b"/>
              <a:pathLst>
                <a:path w="66" h="51">
                  <a:moveTo>
                    <a:pt x="66" y="19"/>
                  </a:moveTo>
                  <a:lnTo>
                    <a:pt x="12" y="51"/>
                  </a:lnTo>
                  <a:lnTo>
                    <a:pt x="10" y="47"/>
                  </a:lnTo>
                  <a:lnTo>
                    <a:pt x="3" y="35"/>
                  </a:lnTo>
                  <a:lnTo>
                    <a:pt x="0" y="31"/>
                  </a:lnTo>
                  <a:lnTo>
                    <a:pt x="55" y="0"/>
                  </a:lnTo>
                  <a:lnTo>
                    <a:pt x="66" y="19"/>
                  </a:ln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99" name="Freeform 176"/>
            <p:cNvSpPr>
              <a:spLocks/>
            </p:cNvSpPr>
            <p:nvPr/>
          </p:nvSpPr>
          <p:spPr bwMode="auto">
            <a:xfrm>
              <a:off x="1852643" y="4423435"/>
              <a:ext cx="438289" cy="334366"/>
            </a:xfrm>
            <a:custGeom>
              <a:avLst/>
              <a:gdLst>
                <a:gd name="T0" fmla="*/ 97 w 97"/>
                <a:gd name="T1" fmla="*/ 27 h 74"/>
                <a:gd name="T2" fmla="*/ 77 w 97"/>
                <a:gd name="T3" fmla="*/ 39 h 74"/>
                <a:gd name="T4" fmla="*/ 16 w 97"/>
                <a:gd name="T5" fmla="*/ 74 h 74"/>
                <a:gd name="T6" fmla="*/ 13 w 97"/>
                <a:gd name="T7" fmla="*/ 70 h 74"/>
                <a:gd name="T8" fmla="*/ 2 w 97"/>
                <a:gd name="T9" fmla="*/ 51 h 74"/>
                <a:gd name="T10" fmla="*/ 0 w 97"/>
                <a:gd name="T11" fmla="*/ 47 h 74"/>
                <a:gd name="T12" fmla="*/ 62 w 97"/>
                <a:gd name="T13" fmla="*/ 12 h 74"/>
                <a:gd name="T14" fmla="*/ 82 w 97"/>
                <a:gd name="T15" fmla="*/ 0 h 74"/>
                <a:gd name="T16" fmla="*/ 97 w 97"/>
                <a:gd name="T17" fmla="*/ 2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74">
                  <a:moveTo>
                    <a:pt x="97" y="27"/>
                  </a:moveTo>
                  <a:lnTo>
                    <a:pt x="77" y="39"/>
                  </a:lnTo>
                  <a:lnTo>
                    <a:pt x="16" y="74"/>
                  </a:lnTo>
                  <a:lnTo>
                    <a:pt x="13" y="70"/>
                  </a:lnTo>
                  <a:lnTo>
                    <a:pt x="2" y="51"/>
                  </a:lnTo>
                  <a:lnTo>
                    <a:pt x="0" y="47"/>
                  </a:lnTo>
                  <a:lnTo>
                    <a:pt x="62" y="12"/>
                  </a:lnTo>
                  <a:lnTo>
                    <a:pt x="82" y="0"/>
                  </a:lnTo>
                  <a:lnTo>
                    <a:pt x="97" y="27"/>
                  </a:ln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00" name="Freeform 177"/>
            <p:cNvSpPr>
              <a:spLocks/>
            </p:cNvSpPr>
            <p:nvPr/>
          </p:nvSpPr>
          <p:spPr bwMode="auto">
            <a:xfrm>
              <a:off x="2214120" y="4355660"/>
              <a:ext cx="180738" cy="207849"/>
            </a:xfrm>
            <a:custGeom>
              <a:avLst/>
              <a:gdLst>
                <a:gd name="T0" fmla="*/ 40 w 40"/>
                <a:gd name="T1" fmla="*/ 34 h 46"/>
                <a:gd name="T2" fmla="*/ 20 w 40"/>
                <a:gd name="T3" fmla="*/ 46 h 46"/>
                <a:gd name="T4" fmla="*/ 17 w 40"/>
                <a:gd name="T5" fmla="*/ 42 h 46"/>
                <a:gd name="T6" fmla="*/ 2 w 40"/>
                <a:gd name="T7" fmla="*/ 15 h 46"/>
                <a:gd name="T8" fmla="*/ 0 w 40"/>
                <a:gd name="T9" fmla="*/ 12 h 46"/>
                <a:gd name="T10" fmla="*/ 20 w 40"/>
                <a:gd name="T11" fmla="*/ 0 h 46"/>
                <a:gd name="T12" fmla="*/ 40 w 40"/>
                <a:gd name="T13" fmla="*/ 34 h 46"/>
              </a:gdLst>
              <a:ahLst/>
              <a:cxnLst>
                <a:cxn ang="0">
                  <a:pos x="T0" y="T1"/>
                </a:cxn>
                <a:cxn ang="0">
                  <a:pos x="T2" y="T3"/>
                </a:cxn>
                <a:cxn ang="0">
                  <a:pos x="T4" y="T5"/>
                </a:cxn>
                <a:cxn ang="0">
                  <a:pos x="T6" y="T7"/>
                </a:cxn>
                <a:cxn ang="0">
                  <a:pos x="T8" y="T9"/>
                </a:cxn>
                <a:cxn ang="0">
                  <a:pos x="T10" y="T11"/>
                </a:cxn>
                <a:cxn ang="0">
                  <a:pos x="T12" y="T13"/>
                </a:cxn>
              </a:cxnLst>
              <a:rect l="0" t="0" r="r" b="b"/>
              <a:pathLst>
                <a:path w="40" h="46">
                  <a:moveTo>
                    <a:pt x="40" y="34"/>
                  </a:moveTo>
                  <a:lnTo>
                    <a:pt x="20" y="46"/>
                  </a:lnTo>
                  <a:lnTo>
                    <a:pt x="17" y="42"/>
                  </a:lnTo>
                  <a:lnTo>
                    <a:pt x="2" y="15"/>
                  </a:lnTo>
                  <a:lnTo>
                    <a:pt x="0" y="12"/>
                  </a:lnTo>
                  <a:lnTo>
                    <a:pt x="20" y="0"/>
                  </a:lnTo>
                  <a:lnTo>
                    <a:pt x="40" y="34"/>
                  </a:ln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01" name="Freeform 178"/>
            <p:cNvSpPr>
              <a:spLocks/>
            </p:cNvSpPr>
            <p:nvPr/>
          </p:nvSpPr>
          <p:spPr bwMode="auto">
            <a:xfrm>
              <a:off x="1378205" y="4934023"/>
              <a:ext cx="54222" cy="76812"/>
            </a:xfrm>
            <a:custGeom>
              <a:avLst/>
              <a:gdLst>
                <a:gd name="T0" fmla="*/ 19 w 20"/>
                <a:gd name="T1" fmla="*/ 27 h 29"/>
                <a:gd name="T2" fmla="*/ 17 w 20"/>
                <a:gd name="T3" fmla="*/ 28 h 29"/>
                <a:gd name="T4" fmla="*/ 13 w 20"/>
                <a:gd name="T5" fmla="*/ 27 h 29"/>
                <a:gd name="T6" fmla="*/ 0 w 20"/>
                <a:gd name="T7" fmla="*/ 6 h 29"/>
                <a:gd name="T8" fmla="*/ 2 w 20"/>
                <a:gd name="T9" fmla="*/ 2 h 29"/>
                <a:gd name="T10" fmla="*/ 3 w 20"/>
                <a:gd name="T11" fmla="*/ 1 h 29"/>
                <a:gd name="T12" fmla="*/ 7 w 20"/>
                <a:gd name="T13" fmla="*/ 2 h 29"/>
                <a:gd name="T14" fmla="*/ 20 w 20"/>
                <a:gd name="T15" fmla="*/ 23 h 29"/>
                <a:gd name="T16" fmla="*/ 19 w 20"/>
                <a:gd name="T17"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9">
                  <a:moveTo>
                    <a:pt x="19" y="27"/>
                  </a:moveTo>
                  <a:cubicBezTo>
                    <a:pt x="17" y="28"/>
                    <a:pt x="17" y="28"/>
                    <a:pt x="17" y="28"/>
                  </a:cubicBezTo>
                  <a:cubicBezTo>
                    <a:pt x="15" y="29"/>
                    <a:pt x="14" y="29"/>
                    <a:pt x="13" y="27"/>
                  </a:cubicBezTo>
                  <a:cubicBezTo>
                    <a:pt x="0" y="6"/>
                    <a:pt x="0" y="6"/>
                    <a:pt x="0" y="6"/>
                  </a:cubicBezTo>
                  <a:cubicBezTo>
                    <a:pt x="0" y="5"/>
                    <a:pt x="0" y="3"/>
                    <a:pt x="2" y="2"/>
                  </a:cubicBezTo>
                  <a:cubicBezTo>
                    <a:pt x="3" y="1"/>
                    <a:pt x="3" y="1"/>
                    <a:pt x="3" y="1"/>
                  </a:cubicBezTo>
                  <a:cubicBezTo>
                    <a:pt x="5" y="0"/>
                    <a:pt x="7" y="1"/>
                    <a:pt x="7" y="2"/>
                  </a:cubicBezTo>
                  <a:cubicBezTo>
                    <a:pt x="20" y="23"/>
                    <a:pt x="20" y="23"/>
                    <a:pt x="20" y="23"/>
                  </a:cubicBezTo>
                  <a:cubicBezTo>
                    <a:pt x="20" y="25"/>
                    <a:pt x="20" y="27"/>
                    <a:pt x="19" y="27"/>
                  </a:cubicBezTo>
                  <a:close/>
                </a:path>
              </a:pathLst>
            </a:custGeom>
            <a:solidFill>
              <a:srgbClr val="854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02" name="Freeform 179"/>
            <p:cNvSpPr>
              <a:spLocks/>
            </p:cNvSpPr>
            <p:nvPr/>
          </p:nvSpPr>
          <p:spPr bwMode="auto">
            <a:xfrm>
              <a:off x="1771310" y="4699063"/>
              <a:ext cx="81332" cy="131034"/>
            </a:xfrm>
            <a:custGeom>
              <a:avLst/>
              <a:gdLst>
                <a:gd name="T0" fmla="*/ 15 w 31"/>
                <a:gd name="T1" fmla="*/ 49 h 49"/>
                <a:gd name="T2" fmla="*/ 0 w 31"/>
                <a:gd name="T3" fmla="*/ 5 h 49"/>
                <a:gd name="T4" fmla="*/ 16 w 31"/>
                <a:gd name="T5" fmla="*/ 9 h 49"/>
                <a:gd name="T6" fmla="*/ 31 w 31"/>
                <a:gd name="T7" fmla="*/ 29 h 49"/>
              </a:gdLst>
              <a:ahLst/>
              <a:cxnLst>
                <a:cxn ang="0">
                  <a:pos x="T0" y="T1"/>
                </a:cxn>
                <a:cxn ang="0">
                  <a:pos x="T2" y="T3"/>
                </a:cxn>
                <a:cxn ang="0">
                  <a:pos x="T4" y="T5"/>
                </a:cxn>
                <a:cxn ang="0">
                  <a:pos x="T6" y="T7"/>
                </a:cxn>
              </a:cxnLst>
              <a:rect l="0" t="0" r="r" b="b"/>
              <a:pathLst>
                <a:path w="31" h="49">
                  <a:moveTo>
                    <a:pt x="15" y="49"/>
                  </a:moveTo>
                  <a:cubicBezTo>
                    <a:pt x="9" y="35"/>
                    <a:pt x="6" y="16"/>
                    <a:pt x="0" y="5"/>
                  </a:cubicBezTo>
                  <a:cubicBezTo>
                    <a:pt x="3" y="0"/>
                    <a:pt x="9" y="0"/>
                    <a:pt x="16" y="9"/>
                  </a:cubicBezTo>
                  <a:cubicBezTo>
                    <a:pt x="21" y="17"/>
                    <a:pt x="25" y="33"/>
                    <a:pt x="31" y="29"/>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03" name="Oval 180"/>
            <p:cNvSpPr>
              <a:spLocks noChangeArrowheads="1"/>
            </p:cNvSpPr>
            <p:nvPr/>
          </p:nvSpPr>
          <p:spPr bwMode="auto">
            <a:xfrm>
              <a:off x="1147763" y="6366374"/>
              <a:ext cx="31628" cy="3614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04" name="Oval 181"/>
            <p:cNvSpPr>
              <a:spLocks noChangeArrowheads="1"/>
            </p:cNvSpPr>
            <p:nvPr/>
          </p:nvSpPr>
          <p:spPr bwMode="auto">
            <a:xfrm>
              <a:off x="799842" y="6366374"/>
              <a:ext cx="36148" cy="3614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pic>
        <p:nvPicPr>
          <p:cNvPr id="5124" name="Picture 4" descr="https://raw.githubusercontent.com/jupyter/design/master/logo/png-2x/jupyter-sq-text-lef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823" t="1289" r="6823" b="1289"/>
          <a:stretch/>
        </p:blipFill>
        <p:spPr bwMode="auto">
          <a:xfrm>
            <a:off x="10648103" y="5249007"/>
            <a:ext cx="485070" cy="547248"/>
          </a:xfrm>
          <a:prstGeom prst="rect">
            <a:avLst/>
          </a:prstGeom>
          <a:noFill/>
          <a:extLst>
            <a:ext uri="{909E8E84-426E-40DD-AFC4-6F175D3DCCD1}">
              <a14:hiddenFill xmlns:a14="http://schemas.microsoft.com/office/drawing/2010/main">
                <a:solidFill>
                  <a:srgbClr val="FFFFFF"/>
                </a:solidFill>
              </a14:hiddenFill>
            </a:ext>
          </a:extLst>
        </p:spPr>
      </p:pic>
      <p:grpSp>
        <p:nvGrpSpPr>
          <p:cNvPr id="83" name="Group 82"/>
          <p:cNvGrpSpPr/>
          <p:nvPr/>
        </p:nvGrpSpPr>
        <p:grpSpPr>
          <a:xfrm>
            <a:off x="5107275" y="1609851"/>
            <a:ext cx="836146" cy="833423"/>
            <a:chOff x="3029010" y="3853608"/>
            <a:chExt cx="2248798" cy="2241477"/>
          </a:xfrm>
        </p:grpSpPr>
        <p:sp>
          <p:nvSpPr>
            <p:cNvPr id="87" name="Freeform 184"/>
            <p:cNvSpPr/>
            <p:nvPr/>
          </p:nvSpPr>
          <p:spPr bwMode="auto">
            <a:xfrm>
              <a:off x="3029010" y="3853609"/>
              <a:ext cx="2248798" cy="224147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tx1"/>
                </a:solidFill>
                <a:latin typeface="+mj-lt"/>
                <a:ea typeface="Segoe UI" pitchFamily="34" charset="0"/>
                <a:cs typeface="Segoe UI" pitchFamily="34" charset="0"/>
              </a:endParaRPr>
            </a:p>
          </p:txBody>
        </p:sp>
        <p:sp>
          <p:nvSpPr>
            <p:cNvPr id="88" name="Rectangle 87"/>
            <p:cNvSpPr/>
            <p:nvPr/>
          </p:nvSpPr>
          <p:spPr bwMode="auto">
            <a:xfrm>
              <a:off x="3029010" y="4057650"/>
              <a:ext cx="498279" cy="2037434"/>
            </a:xfrm>
            <a:prstGeom prst="rect">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89" name="Oval 88"/>
            <p:cNvSpPr/>
            <p:nvPr/>
          </p:nvSpPr>
          <p:spPr bwMode="auto">
            <a:xfrm>
              <a:off x="3029010" y="3853608"/>
              <a:ext cx="1001426" cy="40508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90" name="Oval 89"/>
            <p:cNvSpPr/>
            <p:nvPr/>
          </p:nvSpPr>
          <p:spPr bwMode="auto">
            <a:xfrm>
              <a:off x="3130747" y="3939810"/>
              <a:ext cx="797952" cy="232681"/>
            </a:xfrm>
            <a:prstGeom prst="ellipse">
              <a:avLst/>
            </a:prstGeom>
            <a:solidFill>
              <a:srgbClr val="B8D43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91" name="Freeform: Shape 90"/>
            <p:cNvSpPr/>
            <p:nvPr/>
          </p:nvSpPr>
          <p:spPr bwMode="auto">
            <a:xfrm>
              <a:off x="3222043" y="4080199"/>
              <a:ext cx="615360" cy="90262"/>
            </a:xfrm>
            <a:custGeom>
              <a:avLst/>
              <a:gdLst>
                <a:gd name="connsiteX0" fmla="*/ 307680 w 615360"/>
                <a:gd name="connsiteY0" fmla="*/ 0 h 90262"/>
                <a:gd name="connsiteX1" fmla="*/ 589799 w 615360"/>
                <a:gd name="connsiteY1" fmla="*/ 34076 h 90262"/>
                <a:gd name="connsiteX2" fmla="*/ 615360 w 615360"/>
                <a:gd name="connsiteY2" fmla="*/ 45131 h 90262"/>
                <a:gd name="connsiteX3" fmla="*/ 589799 w 615360"/>
                <a:gd name="connsiteY3" fmla="*/ 56186 h 90262"/>
                <a:gd name="connsiteX4" fmla="*/ 307680 w 615360"/>
                <a:gd name="connsiteY4" fmla="*/ 90262 h 90262"/>
                <a:gd name="connsiteX5" fmla="*/ 25562 w 615360"/>
                <a:gd name="connsiteY5" fmla="*/ 56186 h 90262"/>
                <a:gd name="connsiteX6" fmla="*/ 0 w 615360"/>
                <a:gd name="connsiteY6" fmla="*/ 45131 h 90262"/>
                <a:gd name="connsiteX7" fmla="*/ 25562 w 615360"/>
                <a:gd name="connsiteY7" fmla="*/ 34076 h 90262"/>
                <a:gd name="connsiteX8" fmla="*/ 307680 w 615360"/>
                <a:gd name="connsiteY8" fmla="*/ 0 h 9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360" h="90262">
                  <a:moveTo>
                    <a:pt x="307680" y="0"/>
                  </a:moveTo>
                  <a:cubicBezTo>
                    <a:pt x="417854" y="0"/>
                    <a:pt x="517598" y="13022"/>
                    <a:pt x="589799" y="34076"/>
                  </a:cubicBezTo>
                  <a:lnTo>
                    <a:pt x="615360" y="45131"/>
                  </a:lnTo>
                  <a:lnTo>
                    <a:pt x="589799" y="56186"/>
                  </a:lnTo>
                  <a:cubicBezTo>
                    <a:pt x="517598" y="77240"/>
                    <a:pt x="417854" y="90262"/>
                    <a:pt x="307680" y="90262"/>
                  </a:cubicBezTo>
                  <a:cubicBezTo>
                    <a:pt x="197506" y="90262"/>
                    <a:pt x="97762" y="77240"/>
                    <a:pt x="25562" y="56186"/>
                  </a:cubicBezTo>
                  <a:lnTo>
                    <a:pt x="0" y="45131"/>
                  </a:lnTo>
                  <a:lnTo>
                    <a:pt x="25562" y="34076"/>
                  </a:lnTo>
                  <a:cubicBezTo>
                    <a:pt x="97762" y="13022"/>
                    <a:pt x="197506" y="0"/>
                    <a:pt x="307680" y="0"/>
                  </a:cubicBezTo>
                  <a:close/>
                </a:path>
              </a:pathLst>
            </a:cu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grpSp>
        <p:nvGrpSpPr>
          <p:cNvPr id="181" name="Group 180"/>
          <p:cNvGrpSpPr/>
          <p:nvPr/>
        </p:nvGrpSpPr>
        <p:grpSpPr>
          <a:xfrm>
            <a:off x="7996788" y="1664824"/>
            <a:ext cx="957522" cy="719816"/>
            <a:chOff x="8320734" y="-1542000"/>
            <a:chExt cx="1579563" cy="1187440"/>
          </a:xfrm>
        </p:grpSpPr>
        <p:sp>
          <p:nvSpPr>
            <p:cNvPr id="182" name="Freeform 87"/>
            <p:cNvSpPr>
              <a:spLocks/>
            </p:cNvSpPr>
            <p:nvPr/>
          </p:nvSpPr>
          <p:spPr bwMode="auto">
            <a:xfrm>
              <a:off x="8392171" y="-1163755"/>
              <a:ext cx="617537" cy="682625"/>
            </a:xfrm>
            <a:custGeom>
              <a:avLst/>
              <a:gdLst>
                <a:gd name="T0" fmla="*/ 389 w 389"/>
                <a:gd name="T1" fmla="*/ 164 h 430"/>
                <a:gd name="T2" fmla="*/ 195 w 389"/>
                <a:gd name="T3" fmla="*/ 0 h 430"/>
                <a:gd name="T4" fmla="*/ 0 w 389"/>
                <a:gd name="T5" fmla="*/ 164 h 430"/>
                <a:gd name="T6" fmla="*/ 0 w 389"/>
                <a:gd name="T7" fmla="*/ 430 h 430"/>
                <a:gd name="T8" fmla="*/ 389 w 389"/>
                <a:gd name="T9" fmla="*/ 430 h 430"/>
                <a:gd name="T10" fmla="*/ 389 w 389"/>
                <a:gd name="T11" fmla="*/ 164 h 430"/>
              </a:gdLst>
              <a:ahLst/>
              <a:cxnLst>
                <a:cxn ang="0">
                  <a:pos x="T0" y="T1"/>
                </a:cxn>
                <a:cxn ang="0">
                  <a:pos x="T2" y="T3"/>
                </a:cxn>
                <a:cxn ang="0">
                  <a:pos x="T4" y="T5"/>
                </a:cxn>
                <a:cxn ang="0">
                  <a:pos x="T6" y="T7"/>
                </a:cxn>
                <a:cxn ang="0">
                  <a:pos x="T8" y="T9"/>
                </a:cxn>
                <a:cxn ang="0">
                  <a:pos x="T10" y="T11"/>
                </a:cxn>
              </a:cxnLst>
              <a:rect l="0" t="0" r="r" b="b"/>
              <a:pathLst>
                <a:path w="389" h="430">
                  <a:moveTo>
                    <a:pt x="389" y="164"/>
                  </a:moveTo>
                  <a:lnTo>
                    <a:pt x="195" y="0"/>
                  </a:lnTo>
                  <a:lnTo>
                    <a:pt x="0" y="164"/>
                  </a:lnTo>
                  <a:lnTo>
                    <a:pt x="0" y="430"/>
                  </a:lnTo>
                  <a:lnTo>
                    <a:pt x="389" y="430"/>
                  </a:lnTo>
                  <a:lnTo>
                    <a:pt x="389" y="16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83" name="Freeform 89"/>
            <p:cNvSpPr>
              <a:spLocks/>
            </p:cNvSpPr>
            <p:nvPr/>
          </p:nvSpPr>
          <p:spPr bwMode="auto">
            <a:xfrm>
              <a:off x="8320734" y="-1163755"/>
              <a:ext cx="381000" cy="260350"/>
            </a:xfrm>
            <a:custGeom>
              <a:avLst/>
              <a:gdLst>
                <a:gd name="T0" fmla="*/ 163 w 240"/>
                <a:gd name="T1" fmla="*/ 0 h 164"/>
                <a:gd name="T2" fmla="*/ 240 w 240"/>
                <a:gd name="T3" fmla="*/ 0 h 164"/>
                <a:gd name="T4" fmla="*/ 45 w 240"/>
                <a:gd name="T5" fmla="*/ 164 h 164"/>
                <a:gd name="T6" fmla="*/ 0 w 240"/>
                <a:gd name="T7" fmla="*/ 164 h 164"/>
                <a:gd name="T8" fmla="*/ 145 w 240"/>
                <a:gd name="T9" fmla="*/ 41 h 164"/>
                <a:gd name="T10" fmla="*/ 163 w 240"/>
                <a:gd name="T11" fmla="*/ 0 h 164"/>
              </a:gdLst>
              <a:ahLst/>
              <a:cxnLst>
                <a:cxn ang="0">
                  <a:pos x="T0" y="T1"/>
                </a:cxn>
                <a:cxn ang="0">
                  <a:pos x="T2" y="T3"/>
                </a:cxn>
                <a:cxn ang="0">
                  <a:pos x="T4" y="T5"/>
                </a:cxn>
                <a:cxn ang="0">
                  <a:pos x="T6" y="T7"/>
                </a:cxn>
                <a:cxn ang="0">
                  <a:pos x="T8" y="T9"/>
                </a:cxn>
                <a:cxn ang="0">
                  <a:pos x="T10" y="T11"/>
                </a:cxn>
              </a:cxnLst>
              <a:rect l="0" t="0" r="r" b="b"/>
              <a:pathLst>
                <a:path w="240" h="164">
                  <a:moveTo>
                    <a:pt x="163" y="0"/>
                  </a:moveTo>
                  <a:lnTo>
                    <a:pt x="240" y="0"/>
                  </a:lnTo>
                  <a:lnTo>
                    <a:pt x="45" y="164"/>
                  </a:lnTo>
                  <a:lnTo>
                    <a:pt x="0" y="164"/>
                  </a:lnTo>
                  <a:lnTo>
                    <a:pt x="145" y="41"/>
                  </a:lnTo>
                  <a:lnTo>
                    <a:pt x="16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84" name="Freeform 90"/>
            <p:cNvSpPr>
              <a:spLocks/>
            </p:cNvSpPr>
            <p:nvPr/>
          </p:nvSpPr>
          <p:spPr bwMode="auto">
            <a:xfrm>
              <a:off x="8579496" y="-1163755"/>
              <a:ext cx="1049337" cy="306388"/>
            </a:xfrm>
            <a:custGeom>
              <a:avLst/>
              <a:gdLst>
                <a:gd name="T0" fmla="*/ 476 w 661"/>
                <a:gd name="T1" fmla="*/ 0 h 193"/>
                <a:gd name="T2" fmla="*/ 0 w 661"/>
                <a:gd name="T3" fmla="*/ 0 h 193"/>
                <a:gd name="T4" fmla="*/ 88 w 661"/>
                <a:gd name="T5" fmla="*/ 47 h 193"/>
                <a:gd name="T6" fmla="*/ 262 w 661"/>
                <a:gd name="T7" fmla="*/ 193 h 193"/>
                <a:gd name="T8" fmla="*/ 661 w 661"/>
                <a:gd name="T9" fmla="*/ 193 h 193"/>
                <a:gd name="T10" fmla="*/ 485 w 661"/>
                <a:gd name="T11" fmla="*/ 45 h 193"/>
                <a:gd name="T12" fmla="*/ 476 w 661"/>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661" h="193">
                  <a:moveTo>
                    <a:pt x="476" y="0"/>
                  </a:moveTo>
                  <a:lnTo>
                    <a:pt x="0" y="0"/>
                  </a:lnTo>
                  <a:lnTo>
                    <a:pt x="88" y="47"/>
                  </a:lnTo>
                  <a:lnTo>
                    <a:pt x="262" y="193"/>
                  </a:lnTo>
                  <a:lnTo>
                    <a:pt x="661" y="193"/>
                  </a:lnTo>
                  <a:lnTo>
                    <a:pt x="485" y="45"/>
                  </a:lnTo>
                  <a:lnTo>
                    <a:pt x="476"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85" name="Rectangle 95"/>
            <p:cNvSpPr>
              <a:spLocks noChangeArrowheads="1"/>
            </p:cNvSpPr>
            <p:nvPr/>
          </p:nvSpPr>
          <p:spPr bwMode="auto">
            <a:xfrm>
              <a:off x="8463609" y="-857367"/>
              <a:ext cx="466725" cy="376238"/>
            </a:xfrm>
            <a:prstGeom prst="rect">
              <a:avLst/>
            </a:prstGeom>
            <a:solidFill>
              <a:srgbClr val="0146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86" name="Rectangle 96"/>
            <p:cNvSpPr>
              <a:spLocks noChangeArrowheads="1"/>
            </p:cNvSpPr>
            <p:nvPr/>
          </p:nvSpPr>
          <p:spPr bwMode="auto">
            <a:xfrm>
              <a:off x="8463609" y="-857367"/>
              <a:ext cx="466725" cy="349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87" name="Rectangle 97"/>
            <p:cNvSpPr>
              <a:spLocks noChangeArrowheads="1"/>
            </p:cNvSpPr>
            <p:nvPr/>
          </p:nvSpPr>
          <p:spPr bwMode="auto">
            <a:xfrm>
              <a:off x="8454084" y="-582730"/>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88" name="Rectangle 98"/>
            <p:cNvSpPr>
              <a:spLocks noChangeArrowheads="1"/>
            </p:cNvSpPr>
            <p:nvPr/>
          </p:nvSpPr>
          <p:spPr bwMode="auto">
            <a:xfrm>
              <a:off x="8568384" y="-582730"/>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89" name="Rectangle 99"/>
            <p:cNvSpPr>
              <a:spLocks noChangeArrowheads="1"/>
            </p:cNvSpPr>
            <p:nvPr/>
          </p:nvSpPr>
          <p:spPr bwMode="auto">
            <a:xfrm>
              <a:off x="8496946" y="-582730"/>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90" name="Rectangle 100"/>
            <p:cNvSpPr>
              <a:spLocks noChangeArrowheads="1"/>
            </p:cNvSpPr>
            <p:nvPr/>
          </p:nvSpPr>
          <p:spPr bwMode="auto">
            <a:xfrm>
              <a:off x="8454084" y="-689092"/>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91" name="Rectangle 101"/>
            <p:cNvSpPr>
              <a:spLocks noChangeArrowheads="1"/>
            </p:cNvSpPr>
            <p:nvPr/>
          </p:nvSpPr>
          <p:spPr bwMode="auto">
            <a:xfrm>
              <a:off x="8568384" y="-689092"/>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92" name="Rectangle 102"/>
            <p:cNvSpPr>
              <a:spLocks noChangeArrowheads="1"/>
            </p:cNvSpPr>
            <p:nvPr/>
          </p:nvSpPr>
          <p:spPr bwMode="auto">
            <a:xfrm>
              <a:off x="8496946" y="-689092"/>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93" name="Rectangle 103"/>
            <p:cNvSpPr>
              <a:spLocks noChangeArrowheads="1"/>
            </p:cNvSpPr>
            <p:nvPr/>
          </p:nvSpPr>
          <p:spPr bwMode="auto">
            <a:xfrm>
              <a:off x="8454084" y="-795455"/>
              <a:ext cx="114300" cy="100013"/>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94" name="Rectangle 104"/>
            <p:cNvSpPr>
              <a:spLocks noChangeArrowheads="1"/>
            </p:cNvSpPr>
            <p:nvPr/>
          </p:nvSpPr>
          <p:spPr bwMode="auto">
            <a:xfrm>
              <a:off x="8568384" y="-795455"/>
              <a:ext cx="82550" cy="1000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95" name="Rectangle 105"/>
            <p:cNvSpPr>
              <a:spLocks noChangeArrowheads="1"/>
            </p:cNvSpPr>
            <p:nvPr/>
          </p:nvSpPr>
          <p:spPr bwMode="auto">
            <a:xfrm>
              <a:off x="8498534" y="-795455"/>
              <a:ext cx="25400" cy="12700"/>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96" name="Rectangle 106"/>
            <p:cNvSpPr>
              <a:spLocks noChangeArrowheads="1"/>
            </p:cNvSpPr>
            <p:nvPr/>
          </p:nvSpPr>
          <p:spPr bwMode="auto">
            <a:xfrm>
              <a:off x="8593784" y="-582730"/>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97" name="Rectangle 107"/>
            <p:cNvSpPr>
              <a:spLocks noChangeArrowheads="1"/>
            </p:cNvSpPr>
            <p:nvPr/>
          </p:nvSpPr>
          <p:spPr bwMode="auto">
            <a:xfrm>
              <a:off x="8708084" y="-582730"/>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98" name="Rectangle 108"/>
            <p:cNvSpPr>
              <a:spLocks noChangeArrowheads="1"/>
            </p:cNvSpPr>
            <p:nvPr/>
          </p:nvSpPr>
          <p:spPr bwMode="auto">
            <a:xfrm>
              <a:off x="8636646" y="-582730"/>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199" name="Rectangle 109"/>
            <p:cNvSpPr>
              <a:spLocks noChangeArrowheads="1"/>
            </p:cNvSpPr>
            <p:nvPr/>
          </p:nvSpPr>
          <p:spPr bwMode="auto">
            <a:xfrm>
              <a:off x="8593784" y="-689092"/>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00" name="Rectangle 110"/>
            <p:cNvSpPr>
              <a:spLocks noChangeArrowheads="1"/>
            </p:cNvSpPr>
            <p:nvPr/>
          </p:nvSpPr>
          <p:spPr bwMode="auto">
            <a:xfrm>
              <a:off x="8708084" y="-689092"/>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01" name="Rectangle 111"/>
            <p:cNvSpPr>
              <a:spLocks noChangeArrowheads="1"/>
            </p:cNvSpPr>
            <p:nvPr/>
          </p:nvSpPr>
          <p:spPr bwMode="auto">
            <a:xfrm>
              <a:off x="8638234" y="-689092"/>
              <a:ext cx="25400"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02" name="Rectangle 112"/>
            <p:cNvSpPr>
              <a:spLocks noChangeArrowheads="1"/>
            </p:cNvSpPr>
            <p:nvPr/>
          </p:nvSpPr>
          <p:spPr bwMode="auto">
            <a:xfrm>
              <a:off x="8593784" y="-795455"/>
              <a:ext cx="114300" cy="100013"/>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03" name="Rectangle 113"/>
            <p:cNvSpPr>
              <a:spLocks noChangeArrowheads="1"/>
            </p:cNvSpPr>
            <p:nvPr/>
          </p:nvSpPr>
          <p:spPr bwMode="auto">
            <a:xfrm>
              <a:off x="8708084" y="-795455"/>
              <a:ext cx="82550" cy="1000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04" name="Rectangle 114"/>
            <p:cNvSpPr>
              <a:spLocks noChangeArrowheads="1"/>
            </p:cNvSpPr>
            <p:nvPr/>
          </p:nvSpPr>
          <p:spPr bwMode="auto">
            <a:xfrm>
              <a:off x="8638234" y="-795455"/>
              <a:ext cx="25400" cy="12700"/>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05" name="Rectangle 115"/>
            <p:cNvSpPr>
              <a:spLocks noChangeArrowheads="1"/>
            </p:cNvSpPr>
            <p:nvPr/>
          </p:nvSpPr>
          <p:spPr bwMode="auto">
            <a:xfrm>
              <a:off x="8733484" y="-582730"/>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06" name="Rectangle 116"/>
            <p:cNvSpPr>
              <a:spLocks noChangeArrowheads="1"/>
            </p:cNvSpPr>
            <p:nvPr/>
          </p:nvSpPr>
          <p:spPr bwMode="auto">
            <a:xfrm>
              <a:off x="8847784" y="-582730"/>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07" name="Rectangle 117"/>
            <p:cNvSpPr>
              <a:spLocks noChangeArrowheads="1"/>
            </p:cNvSpPr>
            <p:nvPr/>
          </p:nvSpPr>
          <p:spPr bwMode="auto">
            <a:xfrm>
              <a:off x="8776346" y="-582730"/>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08" name="Rectangle 118"/>
            <p:cNvSpPr>
              <a:spLocks noChangeArrowheads="1"/>
            </p:cNvSpPr>
            <p:nvPr/>
          </p:nvSpPr>
          <p:spPr bwMode="auto">
            <a:xfrm>
              <a:off x="8733484" y="-689092"/>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09" name="Rectangle 119"/>
            <p:cNvSpPr>
              <a:spLocks noChangeArrowheads="1"/>
            </p:cNvSpPr>
            <p:nvPr/>
          </p:nvSpPr>
          <p:spPr bwMode="auto">
            <a:xfrm>
              <a:off x="8847784" y="-689092"/>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10" name="Rectangle 120"/>
            <p:cNvSpPr>
              <a:spLocks noChangeArrowheads="1"/>
            </p:cNvSpPr>
            <p:nvPr/>
          </p:nvSpPr>
          <p:spPr bwMode="auto">
            <a:xfrm>
              <a:off x="8777934" y="-689092"/>
              <a:ext cx="25400"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11" name="Rectangle 121"/>
            <p:cNvSpPr>
              <a:spLocks noChangeArrowheads="1"/>
            </p:cNvSpPr>
            <p:nvPr/>
          </p:nvSpPr>
          <p:spPr bwMode="auto">
            <a:xfrm>
              <a:off x="8733484" y="-795455"/>
              <a:ext cx="114300" cy="100013"/>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12" name="Rectangle 122"/>
            <p:cNvSpPr>
              <a:spLocks noChangeArrowheads="1"/>
            </p:cNvSpPr>
            <p:nvPr/>
          </p:nvSpPr>
          <p:spPr bwMode="auto">
            <a:xfrm>
              <a:off x="8847784" y="-795455"/>
              <a:ext cx="82550" cy="1000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13" name="Rectangle 123"/>
            <p:cNvSpPr>
              <a:spLocks noChangeArrowheads="1"/>
            </p:cNvSpPr>
            <p:nvPr/>
          </p:nvSpPr>
          <p:spPr bwMode="auto">
            <a:xfrm>
              <a:off x="8777934" y="-795455"/>
              <a:ext cx="25400" cy="12700"/>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14" name="Freeform 124"/>
            <p:cNvSpPr>
              <a:spLocks/>
            </p:cNvSpPr>
            <p:nvPr/>
          </p:nvSpPr>
          <p:spPr bwMode="auto">
            <a:xfrm>
              <a:off x="8587434" y="-981192"/>
              <a:ext cx="53975" cy="79375"/>
            </a:xfrm>
            <a:custGeom>
              <a:avLst/>
              <a:gdLst>
                <a:gd name="T0" fmla="*/ 0 w 26"/>
                <a:gd name="T1" fmla="*/ 37 h 39"/>
                <a:gd name="T2" fmla="*/ 0 w 26"/>
                <a:gd name="T3" fmla="*/ 29 h 39"/>
                <a:gd name="T4" fmla="*/ 5 w 26"/>
                <a:gd name="T5" fmla="*/ 32 h 39"/>
                <a:gd name="T6" fmla="*/ 10 w 26"/>
                <a:gd name="T7" fmla="*/ 33 h 39"/>
                <a:gd name="T8" fmla="*/ 13 w 26"/>
                <a:gd name="T9" fmla="*/ 32 h 39"/>
                <a:gd name="T10" fmla="*/ 15 w 26"/>
                <a:gd name="T11" fmla="*/ 32 h 39"/>
                <a:gd name="T12" fmla="*/ 17 w 26"/>
                <a:gd name="T13" fmla="*/ 30 h 39"/>
                <a:gd name="T14" fmla="*/ 17 w 26"/>
                <a:gd name="T15" fmla="*/ 29 h 39"/>
                <a:gd name="T16" fmla="*/ 16 w 26"/>
                <a:gd name="T17" fmla="*/ 27 h 39"/>
                <a:gd name="T18" fmla="*/ 15 w 26"/>
                <a:gd name="T19" fmla="*/ 25 h 39"/>
                <a:gd name="T20" fmla="*/ 12 w 26"/>
                <a:gd name="T21" fmla="*/ 24 h 39"/>
                <a:gd name="T22" fmla="*/ 9 w 26"/>
                <a:gd name="T23" fmla="*/ 22 h 39"/>
                <a:gd name="T24" fmla="*/ 2 w 26"/>
                <a:gd name="T25" fmla="*/ 18 h 39"/>
                <a:gd name="T26" fmla="*/ 0 w 26"/>
                <a:gd name="T27" fmla="*/ 11 h 39"/>
                <a:gd name="T28" fmla="*/ 1 w 26"/>
                <a:gd name="T29" fmla="*/ 6 h 39"/>
                <a:gd name="T30" fmla="*/ 4 w 26"/>
                <a:gd name="T31" fmla="*/ 2 h 39"/>
                <a:gd name="T32" fmla="*/ 9 w 26"/>
                <a:gd name="T33" fmla="*/ 0 h 39"/>
                <a:gd name="T34" fmla="*/ 15 w 26"/>
                <a:gd name="T35" fmla="*/ 0 h 39"/>
                <a:gd name="T36" fmla="*/ 20 w 26"/>
                <a:gd name="T37" fmla="*/ 0 h 39"/>
                <a:gd name="T38" fmla="*/ 24 w 26"/>
                <a:gd name="T39" fmla="*/ 1 h 39"/>
                <a:gd name="T40" fmla="*/ 24 w 26"/>
                <a:gd name="T41" fmla="*/ 9 h 39"/>
                <a:gd name="T42" fmla="*/ 22 w 26"/>
                <a:gd name="T43" fmla="*/ 8 h 39"/>
                <a:gd name="T44" fmla="*/ 20 w 26"/>
                <a:gd name="T45" fmla="*/ 7 h 39"/>
                <a:gd name="T46" fmla="*/ 17 w 26"/>
                <a:gd name="T47" fmla="*/ 7 h 39"/>
                <a:gd name="T48" fmla="*/ 15 w 26"/>
                <a:gd name="T49" fmla="*/ 7 h 39"/>
                <a:gd name="T50" fmla="*/ 13 w 26"/>
                <a:gd name="T51" fmla="*/ 7 h 39"/>
                <a:gd name="T52" fmla="*/ 11 w 26"/>
                <a:gd name="T53" fmla="*/ 8 h 39"/>
                <a:gd name="T54" fmla="*/ 9 w 26"/>
                <a:gd name="T55" fmla="*/ 9 h 39"/>
                <a:gd name="T56" fmla="*/ 9 w 26"/>
                <a:gd name="T57" fmla="*/ 10 h 39"/>
                <a:gd name="T58" fmla="*/ 9 w 26"/>
                <a:gd name="T59" fmla="*/ 12 h 39"/>
                <a:gd name="T60" fmla="*/ 11 w 26"/>
                <a:gd name="T61" fmla="*/ 14 h 39"/>
                <a:gd name="T62" fmla="*/ 13 w 26"/>
                <a:gd name="T63" fmla="*/ 15 h 39"/>
                <a:gd name="T64" fmla="*/ 16 w 26"/>
                <a:gd name="T65" fmla="*/ 16 h 39"/>
                <a:gd name="T66" fmla="*/ 20 w 26"/>
                <a:gd name="T67" fmla="*/ 18 h 39"/>
                <a:gd name="T68" fmla="*/ 23 w 26"/>
                <a:gd name="T69" fmla="*/ 21 h 39"/>
                <a:gd name="T70" fmla="*/ 25 w 26"/>
                <a:gd name="T71" fmla="*/ 24 h 39"/>
                <a:gd name="T72" fmla="*/ 26 w 26"/>
                <a:gd name="T73" fmla="*/ 28 h 39"/>
                <a:gd name="T74" fmla="*/ 25 w 26"/>
                <a:gd name="T75" fmla="*/ 33 h 39"/>
                <a:gd name="T76" fmla="*/ 21 w 26"/>
                <a:gd name="T77" fmla="*/ 37 h 39"/>
                <a:gd name="T78" fmla="*/ 17 w 26"/>
                <a:gd name="T79" fmla="*/ 39 h 39"/>
                <a:gd name="T80" fmla="*/ 11 w 26"/>
                <a:gd name="T81" fmla="*/ 39 h 39"/>
                <a:gd name="T82" fmla="*/ 5 w 26"/>
                <a:gd name="T83" fmla="*/ 39 h 39"/>
                <a:gd name="T84" fmla="*/ 0 w 26"/>
                <a:gd name="T85"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9">
                  <a:moveTo>
                    <a:pt x="0" y="37"/>
                  </a:moveTo>
                  <a:cubicBezTo>
                    <a:pt x="0" y="29"/>
                    <a:pt x="0" y="29"/>
                    <a:pt x="0" y="29"/>
                  </a:cubicBezTo>
                  <a:cubicBezTo>
                    <a:pt x="1" y="30"/>
                    <a:pt x="3" y="31"/>
                    <a:pt x="5" y="32"/>
                  </a:cubicBezTo>
                  <a:cubicBezTo>
                    <a:pt x="7" y="32"/>
                    <a:pt x="9" y="33"/>
                    <a:pt x="10" y="33"/>
                  </a:cubicBezTo>
                  <a:cubicBezTo>
                    <a:pt x="12" y="33"/>
                    <a:pt x="12" y="33"/>
                    <a:pt x="13" y="32"/>
                  </a:cubicBezTo>
                  <a:cubicBezTo>
                    <a:pt x="14" y="32"/>
                    <a:pt x="15" y="32"/>
                    <a:pt x="15" y="32"/>
                  </a:cubicBezTo>
                  <a:cubicBezTo>
                    <a:pt x="16" y="31"/>
                    <a:pt x="16" y="31"/>
                    <a:pt x="17" y="30"/>
                  </a:cubicBezTo>
                  <a:cubicBezTo>
                    <a:pt x="17" y="30"/>
                    <a:pt x="17" y="29"/>
                    <a:pt x="17" y="29"/>
                  </a:cubicBezTo>
                  <a:cubicBezTo>
                    <a:pt x="17" y="28"/>
                    <a:pt x="17" y="27"/>
                    <a:pt x="16" y="27"/>
                  </a:cubicBezTo>
                  <a:cubicBezTo>
                    <a:pt x="16" y="26"/>
                    <a:pt x="15" y="26"/>
                    <a:pt x="15" y="25"/>
                  </a:cubicBezTo>
                  <a:cubicBezTo>
                    <a:pt x="14" y="25"/>
                    <a:pt x="13" y="24"/>
                    <a:pt x="12" y="24"/>
                  </a:cubicBezTo>
                  <a:cubicBezTo>
                    <a:pt x="11" y="23"/>
                    <a:pt x="10" y="23"/>
                    <a:pt x="9" y="22"/>
                  </a:cubicBezTo>
                  <a:cubicBezTo>
                    <a:pt x="6" y="21"/>
                    <a:pt x="3" y="20"/>
                    <a:pt x="2" y="18"/>
                  </a:cubicBezTo>
                  <a:cubicBezTo>
                    <a:pt x="0" y="16"/>
                    <a:pt x="0" y="14"/>
                    <a:pt x="0" y="11"/>
                  </a:cubicBezTo>
                  <a:cubicBezTo>
                    <a:pt x="0" y="9"/>
                    <a:pt x="0" y="7"/>
                    <a:pt x="1" y="6"/>
                  </a:cubicBezTo>
                  <a:cubicBezTo>
                    <a:pt x="2" y="5"/>
                    <a:pt x="3" y="3"/>
                    <a:pt x="4" y="2"/>
                  </a:cubicBezTo>
                  <a:cubicBezTo>
                    <a:pt x="6" y="2"/>
                    <a:pt x="7" y="1"/>
                    <a:pt x="9" y="0"/>
                  </a:cubicBezTo>
                  <a:cubicBezTo>
                    <a:pt x="11" y="0"/>
                    <a:pt x="13" y="0"/>
                    <a:pt x="15" y="0"/>
                  </a:cubicBezTo>
                  <a:cubicBezTo>
                    <a:pt x="17" y="0"/>
                    <a:pt x="19" y="0"/>
                    <a:pt x="20" y="0"/>
                  </a:cubicBezTo>
                  <a:cubicBezTo>
                    <a:pt x="22" y="0"/>
                    <a:pt x="23" y="1"/>
                    <a:pt x="24" y="1"/>
                  </a:cubicBezTo>
                  <a:cubicBezTo>
                    <a:pt x="24" y="9"/>
                    <a:pt x="24" y="9"/>
                    <a:pt x="24" y="9"/>
                  </a:cubicBezTo>
                  <a:cubicBezTo>
                    <a:pt x="24" y="9"/>
                    <a:pt x="23" y="8"/>
                    <a:pt x="22" y="8"/>
                  </a:cubicBezTo>
                  <a:cubicBezTo>
                    <a:pt x="21" y="8"/>
                    <a:pt x="21" y="7"/>
                    <a:pt x="20" y="7"/>
                  </a:cubicBezTo>
                  <a:cubicBezTo>
                    <a:pt x="19" y="7"/>
                    <a:pt x="18" y="7"/>
                    <a:pt x="17" y="7"/>
                  </a:cubicBezTo>
                  <a:cubicBezTo>
                    <a:pt x="17" y="7"/>
                    <a:pt x="16" y="7"/>
                    <a:pt x="15" y="7"/>
                  </a:cubicBezTo>
                  <a:cubicBezTo>
                    <a:pt x="14" y="7"/>
                    <a:pt x="13" y="7"/>
                    <a:pt x="13" y="7"/>
                  </a:cubicBezTo>
                  <a:cubicBezTo>
                    <a:pt x="12" y="7"/>
                    <a:pt x="11" y="7"/>
                    <a:pt x="11" y="8"/>
                  </a:cubicBezTo>
                  <a:cubicBezTo>
                    <a:pt x="10" y="8"/>
                    <a:pt x="10" y="8"/>
                    <a:pt x="9" y="9"/>
                  </a:cubicBezTo>
                  <a:cubicBezTo>
                    <a:pt x="9" y="9"/>
                    <a:pt x="9" y="10"/>
                    <a:pt x="9" y="10"/>
                  </a:cubicBezTo>
                  <a:cubicBezTo>
                    <a:pt x="9" y="11"/>
                    <a:pt x="9" y="12"/>
                    <a:pt x="9" y="12"/>
                  </a:cubicBezTo>
                  <a:cubicBezTo>
                    <a:pt x="10" y="13"/>
                    <a:pt x="10" y="13"/>
                    <a:pt x="11" y="14"/>
                  </a:cubicBezTo>
                  <a:cubicBezTo>
                    <a:pt x="11" y="14"/>
                    <a:pt x="12" y="15"/>
                    <a:pt x="13" y="15"/>
                  </a:cubicBezTo>
                  <a:cubicBezTo>
                    <a:pt x="14" y="15"/>
                    <a:pt x="15" y="16"/>
                    <a:pt x="16" y="16"/>
                  </a:cubicBezTo>
                  <a:cubicBezTo>
                    <a:pt x="18" y="17"/>
                    <a:pt x="19" y="18"/>
                    <a:pt x="20" y="18"/>
                  </a:cubicBezTo>
                  <a:cubicBezTo>
                    <a:pt x="21" y="19"/>
                    <a:pt x="22" y="20"/>
                    <a:pt x="23" y="21"/>
                  </a:cubicBezTo>
                  <a:cubicBezTo>
                    <a:pt x="24" y="22"/>
                    <a:pt x="25" y="23"/>
                    <a:pt x="25" y="24"/>
                  </a:cubicBezTo>
                  <a:cubicBezTo>
                    <a:pt x="26" y="25"/>
                    <a:pt x="26" y="26"/>
                    <a:pt x="26" y="28"/>
                  </a:cubicBezTo>
                  <a:cubicBezTo>
                    <a:pt x="26" y="30"/>
                    <a:pt x="26" y="32"/>
                    <a:pt x="25" y="33"/>
                  </a:cubicBezTo>
                  <a:cubicBezTo>
                    <a:pt x="24" y="35"/>
                    <a:pt x="23" y="36"/>
                    <a:pt x="21" y="37"/>
                  </a:cubicBezTo>
                  <a:cubicBezTo>
                    <a:pt x="20" y="38"/>
                    <a:pt x="18" y="39"/>
                    <a:pt x="17" y="39"/>
                  </a:cubicBezTo>
                  <a:cubicBezTo>
                    <a:pt x="15" y="39"/>
                    <a:pt x="13" y="39"/>
                    <a:pt x="11" y="39"/>
                  </a:cubicBezTo>
                  <a:cubicBezTo>
                    <a:pt x="9" y="39"/>
                    <a:pt x="7" y="39"/>
                    <a:pt x="5" y="39"/>
                  </a:cubicBezTo>
                  <a:cubicBezTo>
                    <a:pt x="3" y="39"/>
                    <a:pt x="1" y="38"/>
                    <a:pt x="0"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15" name="Freeform 125"/>
            <p:cNvSpPr>
              <a:spLocks noEditPoints="1"/>
            </p:cNvSpPr>
            <p:nvPr/>
          </p:nvSpPr>
          <p:spPr bwMode="auto">
            <a:xfrm>
              <a:off x="8649346" y="-981192"/>
              <a:ext cx="84137" cy="88900"/>
            </a:xfrm>
            <a:custGeom>
              <a:avLst/>
              <a:gdLst>
                <a:gd name="T0" fmla="*/ 19 w 41"/>
                <a:gd name="T1" fmla="*/ 39 h 44"/>
                <a:gd name="T2" fmla="*/ 5 w 41"/>
                <a:gd name="T3" fmla="*/ 34 h 44"/>
                <a:gd name="T4" fmla="*/ 0 w 41"/>
                <a:gd name="T5" fmla="*/ 20 h 44"/>
                <a:gd name="T6" fmla="*/ 5 w 41"/>
                <a:gd name="T7" fmla="*/ 5 h 44"/>
                <a:gd name="T8" fmla="*/ 19 w 41"/>
                <a:gd name="T9" fmla="*/ 0 h 44"/>
                <a:gd name="T10" fmla="*/ 32 w 41"/>
                <a:gd name="T11" fmla="*/ 5 h 44"/>
                <a:gd name="T12" fmla="*/ 38 w 41"/>
                <a:gd name="T13" fmla="*/ 19 h 44"/>
                <a:gd name="T14" fmla="*/ 32 w 41"/>
                <a:gd name="T15" fmla="*/ 34 h 44"/>
                <a:gd name="T16" fmla="*/ 32 w 41"/>
                <a:gd name="T17" fmla="*/ 34 h 44"/>
                <a:gd name="T18" fmla="*/ 32 w 41"/>
                <a:gd name="T19" fmla="*/ 35 h 44"/>
                <a:gd name="T20" fmla="*/ 41 w 41"/>
                <a:gd name="T21" fmla="*/ 44 h 44"/>
                <a:gd name="T22" fmla="*/ 29 w 41"/>
                <a:gd name="T23" fmla="*/ 44 h 44"/>
                <a:gd name="T24" fmla="*/ 24 w 41"/>
                <a:gd name="T25" fmla="*/ 39 h 44"/>
                <a:gd name="T26" fmla="*/ 19 w 41"/>
                <a:gd name="T27" fmla="*/ 39 h 44"/>
                <a:gd name="T28" fmla="*/ 19 w 41"/>
                <a:gd name="T29" fmla="*/ 7 h 44"/>
                <a:gd name="T30" fmla="*/ 12 w 41"/>
                <a:gd name="T31" fmla="*/ 11 h 44"/>
                <a:gd name="T32" fmla="*/ 9 w 41"/>
                <a:gd name="T33" fmla="*/ 20 h 44"/>
                <a:gd name="T34" fmla="*/ 12 w 41"/>
                <a:gd name="T35" fmla="*/ 29 h 44"/>
                <a:gd name="T36" fmla="*/ 19 w 41"/>
                <a:gd name="T37" fmla="*/ 32 h 44"/>
                <a:gd name="T38" fmla="*/ 26 w 41"/>
                <a:gd name="T39" fmla="*/ 29 h 44"/>
                <a:gd name="T40" fmla="*/ 28 w 41"/>
                <a:gd name="T41" fmla="*/ 20 h 44"/>
                <a:gd name="T42" fmla="*/ 26 w 41"/>
                <a:gd name="T43" fmla="*/ 11 h 44"/>
                <a:gd name="T44" fmla="*/ 19 w 41"/>
                <a:gd name="T45"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 h="44">
                  <a:moveTo>
                    <a:pt x="19" y="39"/>
                  </a:moveTo>
                  <a:cubicBezTo>
                    <a:pt x="13" y="39"/>
                    <a:pt x="9" y="38"/>
                    <a:pt x="5" y="34"/>
                  </a:cubicBezTo>
                  <a:cubicBezTo>
                    <a:pt x="2" y="31"/>
                    <a:pt x="0" y="26"/>
                    <a:pt x="0" y="20"/>
                  </a:cubicBezTo>
                  <a:cubicBezTo>
                    <a:pt x="0" y="14"/>
                    <a:pt x="2" y="9"/>
                    <a:pt x="5" y="5"/>
                  </a:cubicBezTo>
                  <a:cubicBezTo>
                    <a:pt x="9" y="2"/>
                    <a:pt x="13" y="0"/>
                    <a:pt x="19" y="0"/>
                  </a:cubicBezTo>
                  <a:cubicBezTo>
                    <a:pt x="25" y="0"/>
                    <a:pt x="29" y="2"/>
                    <a:pt x="32" y="5"/>
                  </a:cubicBezTo>
                  <a:cubicBezTo>
                    <a:pt x="36" y="9"/>
                    <a:pt x="38" y="13"/>
                    <a:pt x="38" y="19"/>
                  </a:cubicBezTo>
                  <a:cubicBezTo>
                    <a:pt x="38" y="25"/>
                    <a:pt x="36" y="30"/>
                    <a:pt x="32" y="34"/>
                  </a:cubicBezTo>
                  <a:cubicBezTo>
                    <a:pt x="32" y="34"/>
                    <a:pt x="32" y="34"/>
                    <a:pt x="32" y="34"/>
                  </a:cubicBezTo>
                  <a:cubicBezTo>
                    <a:pt x="32" y="34"/>
                    <a:pt x="32" y="35"/>
                    <a:pt x="32" y="35"/>
                  </a:cubicBezTo>
                  <a:cubicBezTo>
                    <a:pt x="41" y="44"/>
                    <a:pt x="41" y="44"/>
                    <a:pt x="41" y="44"/>
                  </a:cubicBezTo>
                  <a:cubicBezTo>
                    <a:pt x="29" y="44"/>
                    <a:pt x="29" y="44"/>
                    <a:pt x="29" y="44"/>
                  </a:cubicBezTo>
                  <a:cubicBezTo>
                    <a:pt x="24" y="39"/>
                    <a:pt x="24" y="39"/>
                    <a:pt x="24" y="39"/>
                  </a:cubicBezTo>
                  <a:cubicBezTo>
                    <a:pt x="22" y="39"/>
                    <a:pt x="21" y="39"/>
                    <a:pt x="19" y="39"/>
                  </a:cubicBezTo>
                  <a:close/>
                  <a:moveTo>
                    <a:pt x="19" y="7"/>
                  </a:moveTo>
                  <a:cubicBezTo>
                    <a:pt x="16" y="7"/>
                    <a:pt x="14" y="8"/>
                    <a:pt x="12" y="11"/>
                  </a:cubicBezTo>
                  <a:cubicBezTo>
                    <a:pt x="10" y="13"/>
                    <a:pt x="9" y="16"/>
                    <a:pt x="9" y="20"/>
                  </a:cubicBezTo>
                  <a:cubicBezTo>
                    <a:pt x="9" y="23"/>
                    <a:pt x="10" y="26"/>
                    <a:pt x="12" y="29"/>
                  </a:cubicBezTo>
                  <a:cubicBezTo>
                    <a:pt x="13" y="31"/>
                    <a:pt x="16" y="32"/>
                    <a:pt x="19" y="32"/>
                  </a:cubicBezTo>
                  <a:cubicBezTo>
                    <a:pt x="22" y="32"/>
                    <a:pt x="24" y="31"/>
                    <a:pt x="26" y="29"/>
                  </a:cubicBezTo>
                  <a:cubicBezTo>
                    <a:pt x="28" y="27"/>
                    <a:pt x="28" y="24"/>
                    <a:pt x="28" y="20"/>
                  </a:cubicBezTo>
                  <a:cubicBezTo>
                    <a:pt x="28" y="16"/>
                    <a:pt x="28" y="13"/>
                    <a:pt x="26" y="11"/>
                  </a:cubicBezTo>
                  <a:cubicBezTo>
                    <a:pt x="24" y="8"/>
                    <a:pt x="22" y="7"/>
                    <a:pt x="1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16" name="Freeform 126"/>
            <p:cNvSpPr>
              <a:spLocks/>
            </p:cNvSpPr>
            <p:nvPr/>
          </p:nvSpPr>
          <p:spPr bwMode="auto">
            <a:xfrm>
              <a:off x="8739834" y="-981192"/>
              <a:ext cx="46037" cy="79375"/>
            </a:xfrm>
            <a:custGeom>
              <a:avLst/>
              <a:gdLst>
                <a:gd name="T0" fmla="*/ 29 w 29"/>
                <a:gd name="T1" fmla="*/ 50 h 50"/>
                <a:gd name="T2" fmla="*/ 0 w 29"/>
                <a:gd name="T3" fmla="*/ 50 h 50"/>
                <a:gd name="T4" fmla="*/ 0 w 29"/>
                <a:gd name="T5" fmla="*/ 0 h 50"/>
                <a:gd name="T6" fmla="*/ 11 w 29"/>
                <a:gd name="T7" fmla="*/ 0 h 50"/>
                <a:gd name="T8" fmla="*/ 11 w 29"/>
                <a:gd name="T9" fmla="*/ 41 h 50"/>
                <a:gd name="T10" fmla="*/ 29 w 29"/>
                <a:gd name="T11" fmla="*/ 41 h 50"/>
                <a:gd name="T12" fmla="*/ 29 w 29"/>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29" h="50">
                  <a:moveTo>
                    <a:pt x="29" y="50"/>
                  </a:moveTo>
                  <a:lnTo>
                    <a:pt x="0" y="50"/>
                  </a:lnTo>
                  <a:lnTo>
                    <a:pt x="0" y="0"/>
                  </a:lnTo>
                  <a:lnTo>
                    <a:pt x="11" y="0"/>
                  </a:lnTo>
                  <a:lnTo>
                    <a:pt x="11" y="41"/>
                  </a:lnTo>
                  <a:lnTo>
                    <a:pt x="29" y="41"/>
                  </a:lnTo>
                  <a:lnTo>
                    <a:pt x="29"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endParaRPr>
            </a:p>
          </p:txBody>
        </p:sp>
        <p:sp>
          <p:nvSpPr>
            <p:cNvPr id="217" name="Rectangle 216"/>
            <p:cNvSpPr/>
            <p:nvPr/>
          </p:nvSpPr>
          <p:spPr bwMode="auto">
            <a:xfrm>
              <a:off x="9020823" y="-1438339"/>
              <a:ext cx="852484" cy="10096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dirty="0" err="1">
                <a:solidFill>
                  <a:srgbClr val="FFFFFF"/>
                </a:solidFill>
                <a:latin typeface="Segoe UI Light"/>
                <a:ea typeface="Segoe UI" pitchFamily="34" charset="0"/>
                <a:cs typeface="Segoe UI" pitchFamily="34" charset="0"/>
              </a:endParaRPr>
            </a:p>
          </p:txBody>
        </p:sp>
        <p:grpSp>
          <p:nvGrpSpPr>
            <p:cNvPr id="218" name="Group 217"/>
            <p:cNvGrpSpPr/>
            <p:nvPr/>
          </p:nvGrpSpPr>
          <p:grpSpPr>
            <a:xfrm>
              <a:off x="8985896" y="-1542000"/>
              <a:ext cx="914401" cy="1187440"/>
              <a:chOff x="6586081" y="-1693595"/>
              <a:chExt cx="914401" cy="1187440"/>
            </a:xfrm>
          </p:grpSpPr>
          <p:sp>
            <p:nvSpPr>
              <p:cNvPr id="219" name="Oval 218"/>
              <p:cNvSpPr>
                <a:spLocks noChangeArrowheads="1"/>
              </p:cNvSpPr>
              <p:nvPr/>
            </p:nvSpPr>
            <p:spPr bwMode="auto">
              <a:xfrm>
                <a:off x="6601724" y="-1693595"/>
                <a:ext cx="883114" cy="167806"/>
              </a:xfrm>
              <a:prstGeom prst="ellipse">
                <a:avLst/>
              </a:prstGeom>
              <a:solidFill>
                <a:srgbClr val="1F4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56">
                  <a:defRPr/>
                </a:pPr>
                <a:endParaRPr lang="en-US" sz="1836" kern="0" dirty="0">
                  <a:solidFill>
                    <a:srgbClr val="FFFFFF"/>
                  </a:solidFill>
                </a:endParaRPr>
              </a:p>
            </p:txBody>
          </p:sp>
          <p:sp>
            <p:nvSpPr>
              <p:cNvPr id="220" name="Freeform 123"/>
              <p:cNvSpPr>
                <a:spLocks noEditPoints="1"/>
              </p:cNvSpPr>
              <p:nvPr/>
            </p:nvSpPr>
            <p:spPr bwMode="auto">
              <a:xfrm>
                <a:off x="6586081" y="-1576981"/>
                <a:ext cx="914401" cy="1070826"/>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56">
                  <a:defRPr/>
                </a:pPr>
                <a:endParaRPr lang="en-US" sz="1836" kern="0" dirty="0">
                  <a:solidFill>
                    <a:srgbClr val="FFFFFF"/>
                  </a:solidFill>
                </a:endParaRPr>
              </a:p>
            </p:txBody>
          </p:sp>
        </p:grpSp>
      </p:grpSp>
      <p:grpSp>
        <p:nvGrpSpPr>
          <p:cNvPr id="4" name="Group 3"/>
          <p:cNvGrpSpPr/>
          <p:nvPr/>
        </p:nvGrpSpPr>
        <p:grpSpPr>
          <a:xfrm>
            <a:off x="6218466" y="3469995"/>
            <a:ext cx="1619459" cy="677655"/>
            <a:chOff x="6218938" y="3488408"/>
            <a:chExt cx="1465135" cy="613079"/>
          </a:xfrm>
        </p:grpSpPr>
        <p:pic>
          <p:nvPicPr>
            <p:cNvPr id="5126" name="Picture 6" descr="https://dv-website.s3.amazonaws.com/uploads/2015/06/spark-logo.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841" t="6674" r="6841" b="31630"/>
            <a:stretch/>
          </p:blipFill>
          <p:spPr bwMode="auto">
            <a:xfrm>
              <a:off x="6894417" y="3567195"/>
              <a:ext cx="789656" cy="438018"/>
            </a:xfrm>
            <a:prstGeom prst="rect">
              <a:avLst/>
            </a:prstGeom>
            <a:noFill/>
            <a:extLst>
              <a:ext uri="{909E8E84-426E-40DD-AFC4-6F175D3DCCD1}">
                <a14:hiddenFill xmlns:a14="http://schemas.microsoft.com/office/drawing/2010/main">
                  <a:solidFill>
                    <a:srgbClr val="FFFFFF"/>
                  </a:solidFill>
                </a14:hiddenFill>
              </a:ext>
            </a:extLst>
          </p:spPr>
        </p:pic>
        <p:pic>
          <p:nvPicPr>
            <p:cNvPr id="221" name="Graphic 17"/>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6218938" y="3488408"/>
              <a:ext cx="613079" cy="613079"/>
            </a:xfrm>
            <a:prstGeom prst="rect">
              <a:avLst/>
            </a:prstGeom>
          </p:spPr>
        </p:pic>
      </p:grpSp>
      <p:grpSp>
        <p:nvGrpSpPr>
          <p:cNvPr id="278" name="Group 277"/>
          <p:cNvGrpSpPr/>
          <p:nvPr/>
        </p:nvGrpSpPr>
        <p:grpSpPr>
          <a:xfrm>
            <a:off x="10406271" y="2763641"/>
            <a:ext cx="978921" cy="668557"/>
            <a:chOff x="14609624" y="2859617"/>
            <a:chExt cx="4553681" cy="3109950"/>
          </a:xfrm>
        </p:grpSpPr>
        <p:pic>
          <p:nvPicPr>
            <p:cNvPr id="279" name="Picture 278"/>
            <p:cNvPicPr>
              <a:picLocks noChangeAspect="1"/>
            </p:cNvPicPr>
            <p:nvPr/>
          </p:nvPicPr>
          <p:blipFill rotWithShape="1">
            <a:blip r:embed="rId3"/>
            <a:srcRect l="17268" t="16898" r="8941" b="4459"/>
            <a:stretch/>
          </p:blipFill>
          <p:spPr>
            <a:xfrm>
              <a:off x="14740945" y="2983126"/>
              <a:ext cx="4286974" cy="2425247"/>
            </a:xfrm>
            <a:prstGeom prst="rect">
              <a:avLst/>
            </a:prstGeom>
            <a:noFill/>
            <a:ln>
              <a:noFill/>
            </a:ln>
          </p:spPr>
        </p:pic>
        <p:pic>
          <p:nvPicPr>
            <p:cNvPr id="280" name="Picture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09624" y="2859617"/>
              <a:ext cx="4553681" cy="3109950"/>
            </a:xfrm>
            <a:prstGeom prst="rect">
              <a:avLst/>
            </a:prstGeom>
          </p:spPr>
        </p:pic>
      </p:grpSp>
      <p:grpSp>
        <p:nvGrpSpPr>
          <p:cNvPr id="503" name="Group 502"/>
          <p:cNvGrpSpPr/>
          <p:nvPr/>
        </p:nvGrpSpPr>
        <p:grpSpPr>
          <a:xfrm>
            <a:off x="10404948" y="3886229"/>
            <a:ext cx="981568" cy="670365"/>
            <a:chOff x="5699712" y="2098842"/>
            <a:chExt cx="3637208" cy="2484043"/>
          </a:xfrm>
        </p:grpSpPr>
        <p:sp>
          <p:nvSpPr>
            <p:cNvPr id="504" name="Rectangle 503"/>
            <p:cNvSpPr/>
            <p:nvPr/>
          </p:nvSpPr>
          <p:spPr bwMode="auto">
            <a:xfrm>
              <a:off x="5744246" y="2188740"/>
              <a:ext cx="3561740" cy="200334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05" name="Rectangle 504"/>
            <p:cNvSpPr/>
            <p:nvPr/>
          </p:nvSpPr>
          <p:spPr bwMode="auto">
            <a:xfrm>
              <a:off x="5850212" y="2248334"/>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06" name="Rectangle 505"/>
            <p:cNvSpPr/>
            <p:nvPr/>
          </p:nvSpPr>
          <p:spPr bwMode="auto">
            <a:xfrm>
              <a:off x="5850212" y="2559868"/>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07" name="Rectangle 506"/>
            <p:cNvSpPr/>
            <p:nvPr/>
          </p:nvSpPr>
          <p:spPr bwMode="auto">
            <a:xfrm>
              <a:off x="5850212" y="2871403"/>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08" name="Rectangle 507"/>
            <p:cNvSpPr/>
            <p:nvPr/>
          </p:nvSpPr>
          <p:spPr bwMode="auto">
            <a:xfrm>
              <a:off x="5850212" y="3182937"/>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09" name="Rectangle 508"/>
            <p:cNvSpPr/>
            <p:nvPr/>
          </p:nvSpPr>
          <p:spPr bwMode="auto">
            <a:xfrm>
              <a:off x="5850212" y="3494472"/>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0" name="Rectangle 509"/>
            <p:cNvSpPr/>
            <p:nvPr/>
          </p:nvSpPr>
          <p:spPr bwMode="auto">
            <a:xfrm>
              <a:off x="5850212" y="3806006"/>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1" name="Rectangle 510"/>
            <p:cNvSpPr/>
            <p:nvPr/>
          </p:nvSpPr>
          <p:spPr bwMode="auto">
            <a:xfrm>
              <a:off x="6698609" y="2248334"/>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2" name="Rectangle 511"/>
            <p:cNvSpPr/>
            <p:nvPr/>
          </p:nvSpPr>
          <p:spPr bwMode="auto">
            <a:xfrm>
              <a:off x="6698609" y="2559868"/>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3" name="Rectangle 512"/>
            <p:cNvSpPr/>
            <p:nvPr/>
          </p:nvSpPr>
          <p:spPr bwMode="auto">
            <a:xfrm>
              <a:off x="6698609" y="2871403"/>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4" name="Rectangle 513"/>
            <p:cNvSpPr/>
            <p:nvPr/>
          </p:nvSpPr>
          <p:spPr bwMode="auto">
            <a:xfrm>
              <a:off x="6698609" y="3182937"/>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5" name="Rectangle 514"/>
            <p:cNvSpPr/>
            <p:nvPr/>
          </p:nvSpPr>
          <p:spPr bwMode="auto">
            <a:xfrm>
              <a:off x="6698609" y="3494472"/>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6" name="Rectangle 515"/>
            <p:cNvSpPr/>
            <p:nvPr/>
          </p:nvSpPr>
          <p:spPr bwMode="auto">
            <a:xfrm>
              <a:off x="6698609" y="3806006"/>
              <a:ext cx="791607" cy="2592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7" name="Rectangle 516"/>
            <p:cNvSpPr/>
            <p:nvPr/>
          </p:nvSpPr>
          <p:spPr bwMode="auto">
            <a:xfrm>
              <a:off x="7547006" y="2248334"/>
              <a:ext cx="1639418" cy="18168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8" name="Freeform: Shape 517"/>
            <p:cNvSpPr/>
            <p:nvPr/>
          </p:nvSpPr>
          <p:spPr bwMode="auto">
            <a:xfrm>
              <a:off x="5887792" y="2314345"/>
              <a:ext cx="697461" cy="139361"/>
            </a:xfrm>
            <a:custGeom>
              <a:avLst/>
              <a:gdLst>
                <a:gd name="connsiteX0" fmla="*/ 1042244 w 1110556"/>
                <a:gd name="connsiteY0" fmla="*/ 21878 h 221903"/>
                <a:gd name="connsiteX1" fmla="*/ 996554 w 1110556"/>
                <a:gd name="connsiteY1" fmla="*/ 114598 h 221903"/>
                <a:gd name="connsiteX2" fmla="*/ 1041351 w 1110556"/>
                <a:gd name="connsiteY2" fmla="*/ 201067 h 221903"/>
                <a:gd name="connsiteX3" fmla="*/ 1085553 w 1110556"/>
                <a:gd name="connsiteY3" fmla="*/ 112961 h 221903"/>
                <a:gd name="connsiteX4" fmla="*/ 1042244 w 1110556"/>
                <a:gd name="connsiteY4" fmla="*/ 21878 h 221903"/>
                <a:gd name="connsiteX5" fmla="*/ 556469 w 1110556"/>
                <a:gd name="connsiteY5" fmla="*/ 21878 h 221903"/>
                <a:gd name="connsiteX6" fmla="*/ 510779 w 1110556"/>
                <a:gd name="connsiteY6" fmla="*/ 114598 h 221903"/>
                <a:gd name="connsiteX7" fmla="*/ 555576 w 1110556"/>
                <a:gd name="connsiteY7" fmla="*/ 201067 h 221903"/>
                <a:gd name="connsiteX8" fmla="*/ 599778 w 1110556"/>
                <a:gd name="connsiteY8" fmla="*/ 112961 h 221903"/>
                <a:gd name="connsiteX9" fmla="*/ 556469 w 1110556"/>
                <a:gd name="connsiteY9" fmla="*/ 21878 h 221903"/>
                <a:gd name="connsiteX10" fmla="*/ 70694 w 1110556"/>
                <a:gd name="connsiteY10" fmla="*/ 21878 h 221903"/>
                <a:gd name="connsiteX11" fmla="*/ 25003 w 1110556"/>
                <a:gd name="connsiteY11" fmla="*/ 114598 h 221903"/>
                <a:gd name="connsiteX12" fmla="*/ 69801 w 1110556"/>
                <a:gd name="connsiteY12" fmla="*/ 201067 h 221903"/>
                <a:gd name="connsiteX13" fmla="*/ 114003 w 1110556"/>
                <a:gd name="connsiteY13" fmla="*/ 112961 h 221903"/>
                <a:gd name="connsiteX14" fmla="*/ 70694 w 1110556"/>
                <a:gd name="connsiteY14" fmla="*/ 21878 h 221903"/>
                <a:gd name="connsiteX15" fmla="*/ 1043434 w 1110556"/>
                <a:gd name="connsiteY15" fmla="*/ 1191 h 221903"/>
                <a:gd name="connsiteX16" fmla="*/ 1110556 w 1110556"/>
                <a:gd name="connsiteY16" fmla="*/ 110579 h 221903"/>
                <a:gd name="connsiteX17" fmla="*/ 1105719 w 1110556"/>
                <a:gd name="connsiteY17" fmla="*/ 158056 h 221903"/>
                <a:gd name="connsiteX18" fmla="*/ 1091729 w 1110556"/>
                <a:gd name="connsiteY18" fmla="*/ 192956 h 221903"/>
                <a:gd name="connsiteX19" fmla="*/ 1069256 w 1110556"/>
                <a:gd name="connsiteY19" fmla="*/ 214536 h 221903"/>
                <a:gd name="connsiteX20" fmla="*/ 1038970 w 1110556"/>
                <a:gd name="connsiteY20" fmla="*/ 221903 h 221903"/>
                <a:gd name="connsiteX21" fmla="*/ 1010320 w 1110556"/>
                <a:gd name="connsiteY21" fmla="*/ 214833 h 221903"/>
                <a:gd name="connsiteX22" fmla="*/ 989112 w 1110556"/>
                <a:gd name="connsiteY22" fmla="*/ 194221 h 221903"/>
                <a:gd name="connsiteX23" fmla="*/ 976015 w 1110556"/>
                <a:gd name="connsiteY23" fmla="*/ 160958 h 221903"/>
                <a:gd name="connsiteX24" fmla="*/ 971550 w 1110556"/>
                <a:gd name="connsiteY24" fmla="*/ 115788 h 221903"/>
                <a:gd name="connsiteX25" fmla="*/ 976238 w 1110556"/>
                <a:gd name="connsiteY25" fmla="*/ 66377 h 221903"/>
                <a:gd name="connsiteX26" fmla="*/ 990005 w 1110556"/>
                <a:gd name="connsiteY26" fmla="*/ 30435 h 221903"/>
                <a:gd name="connsiteX27" fmla="*/ 1012553 w 1110556"/>
                <a:gd name="connsiteY27" fmla="*/ 8558 h 221903"/>
                <a:gd name="connsiteX28" fmla="*/ 1043434 w 1110556"/>
                <a:gd name="connsiteY28" fmla="*/ 1191 h 221903"/>
                <a:gd name="connsiteX29" fmla="*/ 557659 w 1110556"/>
                <a:gd name="connsiteY29" fmla="*/ 1191 h 221903"/>
                <a:gd name="connsiteX30" fmla="*/ 624781 w 1110556"/>
                <a:gd name="connsiteY30" fmla="*/ 110579 h 221903"/>
                <a:gd name="connsiteX31" fmla="*/ 619944 w 1110556"/>
                <a:gd name="connsiteY31" fmla="*/ 158056 h 221903"/>
                <a:gd name="connsiteX32" fmla="*/ 605954 w 1110556"/>
                <a:gd name="connsiteY32" fmla="*/ 192956 h 221903"/>
                <a:gd name="connsiteX33" fmla="*/ 583481 w 1110556"/>
                <a:gd name="connsiteY33" fmla="*/ 214536 h 221903"/>
                <a:gd name="connsiteX34" fmla="*/ 553195 w 1110556"/>
                <a:gd name="connsiteY34" fmla="*/ 221903 h 221903"/>
                <a:gd name="connsiteX35" fmla="*/ 524545 w 1110556"/>
                <a:gd name="connsiteY35" fmla="*/ 214833 h 221903"/>
                <a:gd name="connsiteX36" fmla="*/ 503337 w 1110556"/>
                <a:gd name="connsiteY36" fmla="*/ 194221 h 221903"/>
                <a:gd name="connsiteX37" fmla="*/ 490240 w 1110556"/>
                <a:gd name="connsiteY37" fmla="*/ 160958 h 221903"/>
                <a:gd name="connsiteX38" fmla="*/ 485775 w 1110556"/>
                <a:gd name="connsiteY38" fmla="*/ 115788 h 221903"/>
                <a:gd name="connsiteX39" fmla="*/ 490463 w 1110556"/>
                <a:gd name="connsiteY39" fmla="*/ 66377 h 221903"/>
                <a:gd name="connsiteX40" fmla="*/ 504230 w 1110556"/>
                <a:gd name="connsiteY40" fmla="*/ 30435 h 221903"/>
                <a:gd name="connsiteX41" fmla="*/ 526778 w 1110556"/>
                <a:gd name="connsiteY41" fmla="*/ 8558 h 221903"/>
                <a:gd name="connsiteX42" fmla="*/ 557659 w 1110556"/>
                <a:gd name="connsiteY42" fmla="*/ 1191 h 221903"/>
                <a:gd name="connsiteX43" fmla="*/ 71884 w 1110556"/>
                <a:gd name="connsiteY43" fmla="*/ 1191 h 221903"/>
                <a:gd name="connsiteX44" fmla="*/ 139006 w 1110556"/>
                <a:gd name="connsiteY44" fmla="*/ 110579 h 221903"/>
                <a:gd name="connsiteX45" fmla="*/ 134169 w 1110556"/>
                <a:gd name="connsiteY45" fmla="*/ 158056 h 221903"/>
                <a:gd name="connsiteX46" fmla="*/ 120179 w 1110556"/>
                <a:gd name="connsiteY46" fmla="*/ 192956 h 221903"/>
                <a:gd name="connsiteX47" fmla="*/ 97706 w 1110556"/>
                <a:gd name="connsiteY47" fmla="*/ 214536 h 221903"/>
                <a:gd name="connsiteX48" fmla="*/ 67420 w 1110556"/>
                <a:gd name="connsiteY48" fmla="*/ 221903 h 221903"/>
                <a:gd name="connsiteX49" fmla="*/ 38770 w 1110556"/>
                <a:gd name="connsiteY49" fmla="*/ 214833 h 221903"/>
                <a:gd name="connsiteX50" fmla="*/ 17562 w 1110556"/>
                <a:gd name="connsiteY50" fmla="*/ 194221 h 221903"/>
                <a:gd name="connsiteX51" fmla="*/ 4465 w 1110556"/>
                <a:gd name="connsiteY51" fmla="*/ 160958 h 221903"/>
                <a:gd name="connsiteX52" fmla="*/ 0 w 1110556"/>
                <a:gd name="connsiteY52" fmla="*/ 115788 h 221903"/>
                <a:gd name="connsiteX53" fmla="*/ 4688 w 1110556"/>
                <a:gd name="connsiteY53" fmla="*/ 66377 h 221903"/>
                <a:gd name="connsiteX54" fmla="*/ 18455 w 1110556"/>
                <a:gd name="connsiteY54" fmla="*/ 30435 h 221903"/>
                <a:gd name="connsiteX55" fmla="*/ 41003 w 1110556"/>
                <a:gd name="connsiteY55" fmla="*/ 8558 h 221903"/>
                <a:gd name="connsiteX56" fmla="*/ 71884 w 1110556"/>
                <a:gd name="connsiteY56" fmla="*/ 1191 h 221903"/>
                <a:gd name="connsiteX57" fmla="*/ 895351 w 1110556"/>
                <a:gd name="connsiteY57" fmla="*/ 0 h 221903"/>
                <a:gd name="connsiteX58" fmla="*/ 904579 w 1110556"/>
                <a:gd name="connsiteY58" fmla="*/ 0 h 221903"/>
                <a:gd name="connsiteX59" fmla="*/ 904579 w 1110556"/>
                <a:gd name="connsiteY59" fmla="*/ 218182 h 221903"/>
                <a:gd name="connsiteX60" fmla="*/ 880171 w 1110556"/>
                <a:gd name="connsiteY60" fmla="*/ 218182 h 221903"/>
                <a:gd name="connsiteX61" fmla="*/ 880171 w 1110556"/>
                <a:gd name="connsiteY61" fmla="*/ 33784 h 221903"/>
                <a:gd name="connsiteX62" fmla="*/ 871911 w 1110556"/>
                <a:gd name="connsiteY62" fmla="*/ 40258 h 221903"/>
                <a:gd name="connsiteX63" fmla="*/ 859707 w 1110556"/>
                <a:gd name="connsiteY63" fmla="*/ 47476 h 221903"/>
                <a:gd name="connsiteX64" fmla="*/ 845420 w 1110556"/>
                <a:gd name="connsiteY64" fmla="*/ 54173 h 221903"/>
                <a:gd name="connsiteX65" fmla="*/ 830760 w 1110556"/>
                <a:gd name="connsiteY65" fmla="*/ 59085 h 221903"/>
                <a:gd name="connsiteX66" fmla="*/ 830760 w 1110556"/>
                <a:gd name="connsiteY66" fmla="*/ 34379 h 221903"/>
                <a:gd name="connsiteX67" fmla="*/ 847801 w 1110556"/>
                <a:gd name="connsiteY67" fmla="*/ 28352 h 221903"/>
                <a:gd name="connsiteX68" fmla="*/ 865511 w 1110556"/>
                <a:gd name="connsiteY68" fmla="*/ 19869 h 221903"/>
                <a:gd name="connsiteX69" fmla="*/ 881957 w 1110556"/>
                <a:gd name="connsiteY69" fmla="*/ 10046 h 221903"/>
                <a:gd name="connsiteX70" fmla="*/ 895351 w 1110556"/>
                <a:gd name="connsiteY70" fmla="*/ 0 h 221903"/>
                <a:gd name="connsiteX71" fmla="*/ 733426 w 1110556"/>
                <a:gd name="connsiteY71" fmla="*/ 0 h 221903"/>
                <a:gd name="connsiteX72" fmla="*/ 742654 w 1110556"/>
                <a:gd name="connsiteY72" fmla="*/ 0 h 221903"/>
                <a:gd name="connsiteX73" fmla="*/ 742654 w 1110556"/>
                <a:gd name="connsiteY73" fmla="*/ 218182 h 221903"/>
                <a:gd name="connsiteX74" fmla="*/ 718246 w 1110556"/>
                <a:gd name="connsiteY74" fmla="*/ 218182 h 221903"/>
                <a:gd name="connsiteX75" fmla="*/ 718246 w 1110556"/>
                <a:gd name="connsiteY75" fmla="*/ 33784 h 221903"/>
                <a:gd name="connsiteX76" fmla="*/ 709986 w 1110556"/>
                <a:gd name="connsiteY76" fmla="*/ 40258 h 221903"/>
                <a:gd name="connsiteX77" fmla="*/ 697782 w 1110556"/>
                <a:gd name="connsiteY77" fmla="*/ 47476 h 221903"/>
                <a:gd name="connsiteX78" fmla="*/ 683495 w 1110556"/>
                <a:gd name="connsiteY78" fmla="*/ 54173 h 221903"/>
                <a:gd name="connsiteX79" fmla="*/ 668835 w 1110556"/>
                <a:gd name="connsiteY79" fmla="*/ 59085 h 221903"/>
                <a:gd name="connsiteX80" fmla="*/ 668835 w 1110556"/>
                <a:gd name="connsiteY80" fmla="*/ 34379 h 221903"/>
                <a:gd name="connsiteX81" fmla="*/ 685876 w 1110556"/>
                <a:gd name="connsiteY81" fmla="*/ 28352 h 221903"/>
                <a:gd name="connsiteX82" fmla="*/ 703586 w 1110556"/>
                <a:gd name="connsiteY82" fmla="*/ 19869 h 221903"/>
                <a:gd name="connsiteX83" fmla="*/ 720032 w 1110556"/>
                <a:gd name="connsiteY83" fmla="*/ 10046 h 221903"/>
                <a:gd name="connsiteX84" fmla="*/ 733426 w 1110556"/>
                <a:gd name="connsiteY84" fmla="*/ 0 h 221903"/>
                <a:gd name="connsiteX85" fmla="*/ 409576 w 1110556"/>
                <a:gd name="connsiteY85" fmla="*/ 0 h 221903"/>
                <a:gd name="connsiteX86" fmla="*/ 418804 w 1110556"/>
                <a:gd name="connsiteY86" fmla="*/ 0 h 221903"/>
                <a:gd name="connsiteX87" fmla="*/ 418804 w 1110556"/>
                <a:gd name="connsiteY87" fmla="*/ 218182 h 221903"/>
                <a:gd name="connsiteX88" fmla="*/ 394396 w 1110556"/>
                <a:gd name="connsiteY88" fmla="*/ 218182 h 221903"/>
                <a:gd name="connsiteX89" fmla="*/ 394396 w 1110556"/>
                <a:gd name="connsiteY89" fmla="*/ 33784 h 221903"/>
                <a:gd name="connsiteX90" fmla="*/ 386136 w 1110556"/>
                <a:gd name="connsiteY90" fmla="*/ 40258 h 221903"/>
                <a:gd name="connsiteX91" fmla="*/ 373932 w 1110556"/>
                <a:gd name="connsiteY91" fmla="*/ 47476 h 221903"/>
                <a:gd name="connsiteX92" fmla="*/ 359645 w 1110556"/>
                <a:gd name="connsiteY92" fmla="*/ 54173 h 221903"/>
                <a:gd name="connsiteX93" fmla="*/ 344985 w 1110556"/>
                <a:gd name="connsiteY93" fmla="*/ 59085 h 221903"/>
                <a:gd name="connsiteX94" fmla="*/ 344985 w 1110556"/>
                <a:gd name="connsiteY94" fmla="*/ 34379 h 221903"/>
                <a:gd name="connsiteX95" fmla="*/ 362026 w 1110556"/>
                <a:gd name="connsiteY95" fmla="*/ 28352 h 221903"/>
                <a:gd name="connsiteX96" fmla="*/ 379736 w 1110556"/>
                <a:gd name="connsiteY96" fmla="*/ 19869 h 221903"/>
                <a:gd name="connsiteX97" fmla="*/ 396182 w 1110556"/>
                <a:gd name="connsiteY97" fmla="*/ 10046 h 221903"/>
                <a:gd name="connsiteX98" fmla="*/ 409576 w 1110556"/>
                <a:gd name="connsiteY98" fmla="*/ 0 h 221903"/>
                <a:gd name="connsiteX99" fmla="*/ 247651 w 1110556"/>
                <a:gd name="connsiteY99" fmla="*/ 0 h 221903"/>
                <a:gd name="connsiteX100" fmla="*/ 256879 w 1110556"/>
                <a:gd name="connsiteY100" fmla="*/ 0 h 221903"/>
                <a:gd name="connsiteX101" fmla="*/ 256879 w 1110556"/>
                <a:gd name="connsiteY101" fmla="*/ 218182 h 221903"/>
                <a:gd name="connsiteX102" fmla="*/ 232471 w 1110556"/>
                <a:gd name="connsiteY102" fmla="*/ 218182 h 221903"/>
                <a:gd name="connsiteX103" fmla="*/ 232471 w 1110556"/>
                <a:gd name="connsiteY103" fmla="*/ 33784 h 221903"/>
                <a:gd name="connsiteX104" fmla="*/ 224211 w 1110556"/>
                <a:gd name="connsiteY104" fmla="*/ 40258 h 221903"/>
                <a:gd name="connsiteX105" fmla="*/ 212007 w 1110556"/>
                <a:gd name="connsiteY105" fmla="*/ 47476 h 221903"/>
                <a:gd name="connsiteX106" fmla="*/ 197720 w 1110556"/>
                <a:gd name="connsiteY106" fmla="*/ 54173 h 221903"/>
                <a:gd name="connsiteX107" fmla="*/ 183060 w 1110556"/>
                <a:gd name="connsiteY107" fmla="*/ 59085 h 221903"/>
                <a:gd name="connsiteX108" fmla="*/ 183060 w 1110556"/>
                <a:gd name="connsiteY108" fmla="*/ 34379 h 221903"/>
                <a:gd name="connsiteX109" fmla="*/ 200101 w 1110556"/>
                <a:gd name="connsiteY109" fmla="*/ 28352 h 221903"/>
                <a:gd name="connsiteX110" fmla="*/ 217811 w 1110556"/>
                <a:gd name="connsiteY110" fmla="*/ 19869 h 221903"/>
                <a:gd name="connsiteX111" fmla="*/ 234257 w 1110556"/>
                <a:gd name="connsiteY111" fmla="*/ 10046 h 221903"/>
                <a:gd name="connsiteX112" fmla="*/ 247651 w 1110556"/>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10556" h="221903">
                  <a:moveTo>
                    <a:pt x="1042244" y="21878"/>
                  </a:moveTo>
                  <a:cubicBezTo>
                    <a:pt x="1011784" y="21878"/>
                    <a:pt x="996554" y="52784"/>
                    <a:pt x="996554" y="114598"/>
                  </a:cubicBezTo>
                  <a:cubicBezTo>
                    <a:pt x="996554" y="172244"/>
                    <a:pt x="1011486" y="201067"/>
                    <a:pt x="1041351" y="201067"/>
                  </a:cubicBezTo>
                  <a:cubicBezTo>
                    <a:pt x="1070819" y="201067"/>
                    <a:pt x="1085553" y="171698"/>
                    <a:pt x="1085553" y="112961"/>
                  </a:cubicBezTo>
                  <a:cubicBezTo>
                    <a:pt x="1085553" y="52239"/>
                    <a:pt x="1071116" y="21878"/>
                    <a:pt x="1042244" y="21878"/>
                  </a:cubicBezTo>
                  <a:close/>
                  <a:moveTo>
                    <a:pt x="556469" y="21878"/>
                  </a:moveTo>
                  <a:cubicBezTo>
                    <a:pt x="526009" y="21878"/>
                    <a:pt x="510779" y="52784"/>
                    <a:pt x="510779" y="114598"/>
                  </a:cubicBezTo>
                  <a:cubicBezTo>
                    <a:pt x="510779" y="172244"/>
                    <a:pt x="525711" y="201067"/>
                    <a:pt x="555576" y="201067"/>
                  </a:cubicBezTo>
                  <a:cubicBezTo>
                    <a:pt x="585044" y="201067"/>
                    <a:pt x="599778" y="171698"/>
                    <a:pt x="599778" y="112961"/>
                  </a:cubicBezTo>
                  <a:cubicBezTo>
                    <a:pt x="599778" y="52239"/>
                    <a:pt x="585341" y="21878"/>
                    <a:pt x="556469" y="21878"/>
                  </a:cubicBezTo>
                  <a:close/>
                  <a:moveTo>
                    <a:pt x="70694" y="21878"/>
                  </a:moveTo>
                  <a:cubicBezTo>
                    <a:pt x="40234" y="21878"/>
                    <a:pt x="25003" y="52784"/>
                    <a:pt x="25003" y="114598"/>
                  </a:cubicBezTo>
                  <a:cubicBezTo>
                    <a:pt x="25003" y="172244"/>
                    <a:pt x="39936" y="201067"/>
                    <a:pt x="69801" y="201067"/>
                  </a:cubicBezTo>
                  <a:cubicBezTo>
                    <a:pt x="99269" y="201067"/>
                    <a:pt x="114003" y="171698"/>
                    <a:pt x="114003" y="112961"/>
                  </a:cubicBezTo>
                  <a:cubicBezTo>
                    <a:pt x="114003" y="52239"/>
                    <a:pt x="99566" y="21878"/>
                    <a:pt x="70694" y="21878"/>
                  </a:cubicBezTo>
                  <a:close/>
                  <a:moveTo>
                    <a:pt x="1043434" y="1191"/>
                  </a:moveTo>
                  <a:cubicBezTo>
                    <a:pt x="1088182" y="1191"/>
                    <a:pt x="1110556" y="37654"/>
                    <a:pt x="1110556" y="110579"/>
                  </a:cubicBezTo>
                  <a:cubicBezTo>
                    <a:pt x="1110556" y="128439"/>
                    <a:pt x="1108944" y="144264"/>
                    <a:pt x="1105719" y="158056"/>
                  </a:cubicBezTo>
                  <a:cubicBezTo>
                    <a:pt x="1102494" y="171847"/>
                    <a:pt x="1097831" y="183480"/>
                    <a:pt x="1091729" y="192956"/>
                  </a:cubicBezTo>
                  <a:cubicBezTo>
                    <a:pt x="1085627" y="202431"/>
                    <a:pt x="1078136" y="209624"/>
                    <a:pt x="1069256" y="214536"/>
                  </a:cubicBezTo>
                  <a:cubicBezTo>
                    <a:pt x="1060376" y="219447"/>
                    <a:pt x="1050280" y="221903"/>
                    <a:pt x="1038970" y="221903"/>
                  </a:cubicBezTo>
                  <a:cubicBezTo>
                    <a:pt x="1028254" y="221903"/>
                    <a:pt x="1018704" y="219546"/>
                    <a:pt x="1010320" y="214833"/>
                  </a:cubicBezTo>
                  <a:cubicBezTo>
                    <a:pt x="1001936" y="210121"/>
                    <a:pt x="994867" y="203250"/>
                    <a:pt x="989112" y="194221"/>
                  </a:cubicBezTo>
                  <a:cubicBezTo>
                    <a:pt x="983357" y="185192"/>
                    <a:pt x="978992" y="174104"/>
                    <a:pt x="976015" y="160958"/>
                  </a:cubicBezTo>
                  <a:cubicBezTo>
                    <a:pt x="973039" y="147811"/>
                    <a:pt x="971550" y="132755"/>
                    <a:pt x="971550" y="115788"/>
                  </a:cubicBezTo>
                  <a:cubicBezTo>
                    <a:pt x="971550" y="97135"/>
                    <a:pt x="973113" y="80665"/>
                    <a:pt x="976238" y="66377"/>
                  </a:cubicBezTo>
                  <a:cubicBezTo>
                    <a:pt x="979364" y="52090"/>
                    <a:pt x="983953" y="40109"/>
                    <a:pt x="990005" y="30435"/>
                  </a:cubicBezTo>
                  <a:cubicBezTo>
                    <a:pt x="996057" y="20762"/>
                    <a:pt x="1003573" y="13469"/>
                    <a:pt x="1012553" y="8558"/>
                  </a:cubicBezTo>
                  <a:cubicBezTo>
                    <a:pt x="1021532" y="3646"/>
                    <a:pt x="1031826" y="1191"/>
                    <a:pt x="1043434" y="1191"/>
                  </a:cubicBezTo>
                  <a:close/>
                  <a:moveTo>
                    <a:pt x="557659" y="1191"/>
                  </a:moveTo>
                  <a:cubicBezTo>
                    <a:pt x="602407" y="1191"/>
                    <a:pt x="624781" y="37654"/>
                    <a:pt x="624781" y="110579"/>
                  </a:cubicBezTo>
                  <a:cubicBezTo>
                    <a:pt x="624781" y="128439"/>
                    <a:pt x="623169" y="144264"/>
                    <a:pt x="619944" y="158056"/>
                  </a:cubicBezTo>
                  <a:cubicBezTo>
                    <a:pt x="616719" y="171847"/>
                    <a:pt x="612056" y="183480"/>
                    <a:pt x="605954" y="192956"/>
                  </a:cubicBezTo>
                  <a:cubicBezTo>
                    <a:pt x="599852" y="202431"/>
                    <a:pt x="592361" y="209624"/>
                    <a:pt x="583481" y="214536"/>
                  </a:cubicBezTo>
                  <a:cubicBezTo>
                    <a:pt x="574601" y="219447"/>
                    <a:pt x="564505" y="221903"/>
                    <a:pt x="553195" y="221903"/>
                  </a:cubicBezTo>
                  <a:cubicBezTo>
                    <a:pt x="542479" y="221903"/>
                    <a:pt x="532929" y="219546"/>
                    <a:pt x="524545" y="214833"/>
                  </a:cubicBezTo>
                  <a:cubicBezTo>
                    <a:pt x="516161" y="210121"/>
                    <a:pt x="509092" y="203250"/>
                    <a:pt x="503337" y="194221"/>
                  </a:cubicBezTo>
                  <a:cubicBezTo>
                    <a:pt x="497582" y="185192"/>
                    <a:pt x="493217" y="174104"/>
                    <a:pt x="490240" y="160958"/>
                  </a:cubicBezTo>
                  <a:cubicBezTo>
                    <a:pt x="487264" y="147811"/>
                    <a:pt x="485775" y="132755"/>
                    <a:pt x="485775" y="115788"/>
                  </a:cubicBezTo>
                  <a:cubicBezTo>
                    <a:pt x="485775" y="97135"/>
                    <a:pt x="487338" y="80665"/>
                    <a:pt x="490463" y="66377"/>
                  </a:cubicBezTo>
                  <a:cubicBezTo>
                    <a:pt x="493589" y="52090"/>
                    <a:pt x="498178" y="40109"/>
                    <a:pt x="504230" y="30435"/>
                  </a:cubicBezTo>
                  <a:cubicBezTo>
                    <a:pt x="510282" y="20762"/>
                    <a:pt x="517798" y="13469"/>
                    <a:pt x="526778" y="8558"/>
                  </a:cubicBezTo>
                  <a:cubicBezTo>
                    <a:pt x="535757" y="3646"/>
                    <a:pt x="546051" y="1191"/>
                    <a:pt x="557659" y="1191"/>
                  </a:cubicBezTo>
                  <a:close/>
                  <a:moveTo>
                    <a:pt x="71884" y="1191"/>
                  </a:moveTo>
                  <a:cubicBezTo>
                    <a:pt x="116632" y="1191"/>
                    <a:pt x="139006" y="37654"/>
                    <a:pt x="139006" y="110579"/>
                  </a:cubicBezTo>
                  <a:cubicBezTo>
                    <a:pt x="139006" y="128439"/>
                    <a:pt x="137394" y="144264"/>
                    <a:pt x="134169" y="158056"/>
                  </a:cubicBezTo>
                  <a:cubicBezTo>
                    <a:pt x="130944" y="171847"/>
                    <a:pt x="126281" y="183480"/>
                    <a:pt x="120179" y="192956"/>
                  </a:cubicBezTo>
                  <a:cubicBezTo>
                    <a:pt x="114077" y="202431"/>
                    <a:pt x="106586" y="209624"/>
                    <a:pt x="97706" y="214536"/>
                  </a:cubicBezTo>
                  <a:cubicBezTo>
                    <a:pt x="88826" y="219447"/>
                    <a:pt x="78730" y="221903"/>
                    <a:pt x="67420" y="221903"/>
                  </a:cubicBezTo>
                  <a:cubicBezTo>
                    <a:pt x="56704" y="221903"/>
                    <a:pt x="47154" y="219546"/>
                    <a:pt x="38770" y="214833"/>
                  </a:cubicBezTo>
                  <a:cubicBezTo>
                    <a:pt x="30386" y="210121"/>
                    <a:pt x="23317" y="203250"/>
                    <a:pt x="17562" y="194221"/>
                  </a:cubicBezTo>
                  <a:cubicBezTo>
                    <a:pt x="11807" y="185192"/>
                    <a:pt x="7442" y="174104"/>
                    <a:pt x="4465" y="160958"/>
                  </a:cubicBezTo>
                  <a:cubicBezTo>
                    <a:pt x="1489" y="147811"/>
                    <a:pt x="0" y="132755"/>
                    <a:pt x="0" y="115788"/>
                  </a:cubicBezTo>
                  <a:cubicBezTo>
                    <a:pt x="0" y="97135"/>
                    <a:pt x="1563" y="80665"/>
                    <a:pt x="4688" y="66377"/>
                  </a:cubicBezTo>
                  <a:cubicBezTo>
                    <a:pt x="7814" y="52090"/>
                    <a:pt x="12403" y="40109"/>
                    <a:pt x="18455" y="30435"/>
                  </a:cubicBezTo>
                  <a:cubicBezTo>
                    <a:pt x="24507" y="20762"/>
                    <a:pt x="32023" y="13469"/>
                    <a:pt x="41003" y="8558"/>
                  </a:cubicBezTo>
                  <a:cubicBezTo>
                    <a:pt x="49982" y="3646"/>
                    <a:pt x="60276" y="1191"/>
                    <a:pt x="71884" y="1191"/>
                  </a:cubicBezTo>
                  <a:close/>
                  <a:moveTo>
                    <a:pt x="895351" y="0"/>
                  </a:moveTo>
                  <a:lnTo>
                    <a:pt x="904579" y="0"/>
                  </a:lnTo>
                  <a:lnTo>
                    <a:pt x="904579" y="218182"/>
                  </a:lnTo>
                  <a:lnTo>
                    <a:pt x="880171" y="218182"/>
                  </a:lnTo>
                  <a:lnTo>
                    <a:pt x="880171" y="33784"/>
                  </a:lnTo>
                  <a:cubicBezTo>
                    <a:pt x="878286" y="35669"/>
                    <a:pt x="875532" y="37827"/>
                    <a:pt x="871911" y="40258"/>
                  </a:cubicBezTo>
                  <a:cubicBezTo>
                    <a:pt x="868289" y="42689"/>
                    <a:pt x="864222" y="45095"/>
                    <a:pt x="859707" y="47476"/>
                  </a:cubicBezTo>
                  <a:cubicBezTo>
                    <a:pt x="855193" y="49857"/>
                    <a:pt x="850430" y="52090"/>
                    <a:pt x="845420" y="54173"/>
                  </a:cubicBezTo>
                  <a:cubicBezTo>
                    <a:pt x="840409" y="56257"/>
                    <a:pt x="835523" y="57894"/>
                    <a:pt x="830760" y="59085"/>
                  </a:cubicBezTo>
                  <a:lnTo>
                    <a:pt x="830760" y="34379"/>
                  </a:lnTo>
                  <a:cubicBezTo>
                    <a:pt x="836118" y="32891"/>
                    <a:pt x="841798" y="30882"/>
                    <a:pt x="847801" y="28352"/>
                  </a:cubicBezTo>
                  <a:cubicBezTo>
                    <a:pt x="853804" y="25822"/>
                    <a:pt x="859707" y="22994"/>
                    <a:pt x="865511" y="19869"/>
                  </a:cubicBezTo>
                  <a:cubicBezTo>
                    <a:pt x="871316" y="16743"/>
                    <a:pt x="876797" y="13469"/>
                    <a:pt x="881957" y="10046"/>
                  </a:cubicBezTo>
                  <a:cubicBezTo>
                    <a:pt x="887116" y="6623"/>
                    <a:pt x="891581" y="3274"/>
                    <a:pt x="895351" y="0"/>
                  </a:cubicBezTo>
                  <a:close/>
                  <a:moveTo>
                    <a:pt x="733426" y="0"/>
                  </a:moveTo>
                  <a:lnTo>
                    <a:pt x="742654" y="0"/>
                  </a:lnTo>
                  <a:lnTo>
                    <a:pt x="742654" y="218182"/>
                  </a:lnTo>
                  <a:lnTo>
                    <a:pt x="718246" y="218182"/>
                  </a:lnTo>
                  <a:lnTo>
                    <a:pt x="718246" y="33784"/>
                  </a:lnTo>
                  <a:cubicBezTo>
                    <a:pt x="716361" y="35669"/>
                    <a:pt x="713607" y="37827"/>
                    <a:pt x="709986" y="40258"/>
                  </a:cubicBezTo>
                  <a:cubicBezTo>
                    <a:pt x="706364" y="42689"/>
                    <a:pt x="702297" y="45095"/>
                    <a:pt x="697782" y="47476"/>
                  </a:cubicBezTo>
                  <a:cubicBezTo>
                    <a:pt x="693268" y="49857"/>
                    <a:pt x="688505" y="52090"/>
                    <a:pt x="683495" y="54173"/>
                  </a:cubicBezTo>
                  <a:cubicBezTo>
                    <a:pt x="678484" y="56257"/>
                    <a:pt x="673598" y="57894"/>
                    <a:pt x="668835" y="59085"/>
                  </a:cubicBezTo>
                  <a:lnTo>
                    <a:pt x="668835" y="34379"/>
                  </a:lnTo>
                  <a:cubicBezTo>
                    <a:pt x="674193" y="32891"/>
                    <a:pt x="679873" y="30882"/>
                    <a:pt x="685876" y="28352"/>
                  </a:cubicBezTo>
                  <a:cubicBezTo>
                    <a:pt x="691879" y="25822"/>
                    <a:pt x="697782" y="22994"/>
                    <a:pt x="703586" y="19869"/>
                  </a:cubicBezTo>
                  <a:cubicBezTo>
                    <a:pt x="709391" y="16743"/>
                    <a:pt x="714873" y="13469"/>
                    <a:pt x="720032" y="10046"/>
                  </a:cubicBezTo>
                  <a:cubicBezTo>
                    <a:pt x="725191" y="6623"/>
                    <a:pt x="729656" y="3274"/>
                    <a:pt x="733426" y="0"/>
                  </a:cubicBezTo>
                  <a:close/>
                  <a:moveTo>
                    <a:pt x="409576" y="0"/>
                  </a:moveTo>
                  <a:lnTo>
                    <a:pt x="418804" y="0"/>
                  </a:lnTo>
                  <a:lnTo>
                    <a:pt x="418804" y="218182"/>
                  </a:lnTo>
                  <a:lnTo>
                    <a:pt x="394396" y="218182"/>
                  </a:lnTo>
                  <a:lnTo>
                    <a:pt x="394396" y="33784"/>
                  </a:lnTo>
                  <a:cubicBezTo>
                    <a:pt x="392511" y="35669"/>
                    <a:pt x="389757" y="37827"/>
                    <a:pt x="386136" y="40258"/>
                  </a:cubicBezTo>
                  <a:cubicBezTo>
                    <a:pt x="382514" y="42689"/>
                    <a:pt x="378447" y="45095"/>
                    <a:pt x="373932" y="47476"/>
                  </a:cubicBezTo>
                  <a:cubicBezTo>
                    <a:pt x="369418" y="49857"/>
                    <a:pt x="364655" y="52090"/>
                    <a:pt x="359645" y="54173"/>
                  </a:cubicBezTo>
                  <a:cubicBezTo>
                    <a:pt x="354634" y="56257"/>
                    <a:pt x="349747" y="57894"/>
                    <a:pt x="344985" y="59085"/>
                  </a:cubicBezTo>
                  <a:lnTo>
                    <a:pt x="344985" y="34379"/>
                  </a:lnTo>
                  <a:cubicBezTo>
                    <a:pt x="350343" y="32891"/>
                    <a:pt x="356023" y="30882"/>
                    <a:pt x="362026" y="28352"/>
                  </a:cubicBezTo>
                  <a:cubicBezTo>
                    <a:pt x="368029" y="25822"/>
                    <a:pt x="373932" y="22994"/>
                    <a:pt x="379736" y="19869"/>
                  </a:cubicBezTo>
                  <a:cubicBezTo>
                    <a:pt x="385541" y="16743"/>
                    <a:pt x="391022" y="13469"/>
                    <a:pt x="396182" y="10046"/>
                  </a:cubicBezTo>
                  <a:cubicBezTo>
                    <a:pt x="401341" y="6623"/>
                    <a:pt x="405806" y="3274"/>
                    <a:pt x="409576" y="0"/>
                  </a:cubicBezTo>
                  <a:close/>
                  <a:moveTo>
                    <a:pt x="247651" y="0"/>
                  </a:moveTo>
                  <a:lnTo>
                    <a:pt x="256879" y="0"/>
                  </a:lnTo>
                  <a:lnTo>
                    <a:pt x="256879" y="218182"/>
                  </a:lnTo>
                  <a:lnTo>
                    <a:pt x="232471" y="218182"/>
                  </a:lnTo>
                  <a:lnTo>
                    <a:pt x="232471" y="33784"/>
                  </a:lnTo>
                  <a:cubicBezTo>
                    <a:pt x="230586" y="35669"/>
                    <a:pt x="227832" y="37827"/>
                    <a:pt x="224211" y="40258"/>
                  </a:cubicBezTo>
                  <a:cubicBezTo>
                    <a:pt x="220589" y="42689"/>
                    <a:pt x="216522" y="45095"/>
                    <a:pt x="212007" y="47476"/>
                  </a:cubicBezTo>
                  <a:cubicBezTo>
                    <a:pt x="207493" y="49857"/>
                    <a:pt x="202730" y="52090"/>
                    <a:pt x="197720" y="54173"/>
                  </a:cubicBezTo>
                  <a:cubicBezTo>
                    <a:pt x="192709" y="56257"/>
                    <a:pt x="187822" y="57894"/>
                    <a:pt x="183060" y="59085"/>
                  </a:cubicBezTo>
                  <a:lnTo>
                    <a:pt x="183060" y="34379"/>
                  </a:lnTo>
                  <a:cubicBezTo>
                    <a:pt x="188418" y="32891"/>
                    <a:pt x="194098" y="30882"/>
                    <a:pt x="200101" y="28352"/>
                  </a:cubicBezTo>
                  <a:cubicBezTo>
                    <a:pt x="206104" y="25822"/>
                    <a:pt x="212007" y="22994"/>
                    <a:pt x="217811" y="19869"/>
                  </a:cubicBezTo>
                  <a:cubicBezTo>
                    <a:pt x="223616" y="16743"/>
                    <a:pt x="229097" y="13469"/>
                    <a:pt x="234257" y="10046"/>
                  </a:cubicBezTo>
                  <a:cubicBezTo>
                    <a:pt x="239416" y="6623"/>
                    <a:pt x="243881" y="3274"/>
                    <a:pt x="24765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9" name="Freeform: Shape 518"/>
            <p:cNvSpPr/>
            <p:nvPr/>
          </p:nvSpPr>
          <p:spPr bwMode="auto">
            <a:xfrm>
              <a:off x="5908928" y="2625818"/>
              <a:ext cx="656522" cy="139362"/>
            </a:xfrm>
            <a:custGeom>
              <a:avLst/>
              <a:gdLst>
                <a:gd name="connsiteX0" fmla="*/ 859184 w 1045369"/>
                <a:gd name="connsiteY0" fmla="*/ 21878 h 221903"/>
                <a:gd name="connsiteX1" fmla="*/ 813494 w 1045369"/>
                <a:gd name="connsiteY1" fmla="*/ 114598 h 221903"/>
                <a:gd name="connsiteX2" fmla="*/ 858291 w 1045369"/>
                <a:gd name="connsiteY2" fmla="*/ 201067 h 221903"/>
                <a:gd name="connsiteX3" fmla="*/ 902493 w 1045369"/>
                <a:gd name="connsiteY3" fmla="*/ 112961 h 221903"/>
                <a:gd name="connsiteX4" fmla="*/ 859184 w 1045369"/>
                <a:gd name="connsiteY4" fmla="*/ 21878 h 221903"/>
                <a:gd name="connsiteX5" fmla="*/ 697259 w 1045369"/>
                <a:gd name="connsiteY5" fmla="*/ 21878 h 221903"/>
                <a:gd name="connsiteX6" fmla="*/ 651569 w 1045369"/>
                <a:gd name="connsiteY6" fmla="*/ 114598 h 221903"/>
                <a:gd name="connsiteX7" fmla="*/ 696366 w 1045369"/>
                <a:gd name="connsiteY7" fmla="*/ 201067 h 221903"/>
                <a:gd name="connsiteX8" fmla="*/ 740568 w 1045369"/>
                <a:gd name="connsiteY8" fmla="*/ 112961 h 221903"/>
                <a:gd name="connsiteX9" fmla="*/ 697259 w 1045369"/>
                <a:gd name="connsiteY9" fmla="*/ 21878 h 221903"/>
                <a:gd name="connsiteX10" fmla="*/ 373409 w 1045369"/>
                <a:gd name="connsiteY10" fmla="*/ 21878 h 221903"/>
                <a:gd name="connsiteX11" fmla="*/ 327719 w 1045369"/>
                <a:gd name="connsiteY11" fmla="*/ 114598 h 221903"/>
                <a:gd name="connsiteX12" fmla="*/ 372516 w 1045369"/>
                <a:gd name="connsiteY12" fmla="*/ 201067 h 221903"/>
                <a:gd name="connsiteX13" fmla="*/ 416718 w 1045369"/>
                <a:gd name="connsiteY13" fmla="*/ 112961 h 221903"/>
                <a:gd name="connsiteX14" fmla="*/ 373409 w 1045369"/>
                <a:gd name="connsiteY14" fmla="*/ 21878 h 221903"/>
                <a:gd name="connsiteX15" fmla="*/ 860374 w 1045369"/>
                <a:gd name="connsiteY15" fmla="*/ 1191 h 221903"/>
                <a:gd name="connsiteX16" fmla="*/ 927496 w 1045369"/>
                <a:gd name="connsiteY16" fmla="*/ 110579 h 221903"/>
                <a:gd name="connsiteX17" fmla="*/ 922659 w 1045369"/>
                <a:gd name="connsiteY17" fmla="*/ 158056 h 221903"/>
                <a:gd name="connsiteX18" fmla="*/ 908669 w 1045369"/>
                <a:gd name="connsiteY18" fmla="*/ 192956 h 221903"/>
                <a:gd name="connsiteX19" fmla="*/ 886196 w 1045369"/>
                <a:gd name="connsiteY19" fmla="*/ 214536 h 221903"/>
                <a:gd name="connsiteX20" fmla="*/ 855910 w 1045369"/>
                <a:gd name="connsiteY20" fmla="*/ 221903 h 221903"/>
                <a:gd name="connsiteX21" fmla="*/ 827260 w 1045369"/>
                <a:gd name="connsiteY21" fmla="*/ 214834 h 221903"/>
                <a:gd name="connsiteX22" fmla="*/ 806052 w 1045369"/>
                <a:gd name="connsiteY22" fmla="*/ 194221 h 221903"/>
                <a:gd name="connsiteX23" fmla="*/ 792955 w 1045369"/>
                <a:gd name="connsiteY23" fmla="*/ 160958 h 221903"/>
                <a:gd name="connsiteX24" fmla="*/ 788490 w 1045369"/>
                <a:gd name="connsiteY24" fmla="*/ 115788 h 221903"/>
                <a:gd name="connsiteX25" fmla="*/ 793178 w 1045369"/>
                <a:gd name="connsiteY25" fmla="*/ 66377 h 221903"/>
                <a:gd name="connsiteX26" fmla="*/ 806945 w 1045369"/>
                <a:gd name="connsiteY26" fmla="*/ 30435 h 221903"/>
                <a:gd name="connsiteX27" fmla="*/ 829493 w 1045369"/>
                <a:gd name="connsiteY27" fmla="*/ 8558 h 221903"/>
                <a:gd name="connsiteX28" fmla="*/ 860374 w 1045369"/>
                <a:gd name="connsiteY28" fmla="*/ 1191 h 221903"/>
                <a:gd name="connsiteX29" fmla="*/ 698449 w 1045369"/>
                <a:gd name="connsiteY29" fmla="*/ 1191 h 221903"/>
                <a:gd name="connsiteX30" fmla="*/ 765571 w 1045369"/>
                <a:gd name="connsiteY30" fmla="*/ 110579 h 221903"/>
                <a:gd name="connsiteX31" fmla="*/ 760734 w 1045369"/>
                <a:gd name="connsiteY31" fmla="*/ 158056 h 221903"/>
                <a:gd name="connsiteX32" fmla="*/ 746744 w 1045369"/>
                <a:gd name="connsiteY32" fmla="*/ 192956 h 221903"/>
                <a:gd name="connsiteX33" fmla="*/ 724271 w 1045369"/>
                <a:gd name="connsiteY33" fmla="*/ 214536 h 221903"/>
                <a:gd name="connsiteX34" fmla="*/ 693985 w 1045369"/>
                <a:gd name="connsiteY34" fmla="*/ 221903 h 221903"/>
                <a:gd name="connsiteX35" fmla="*/ 665335 w 1045369"/>
                <a:gd name="connsiteY35" fmla="*/ 214834 h 221903"/>
                <a:gd name="connsiteX36" fmla="*/ 644127 w 1045369"/>
                <a:gd name="connsiteY36" fmla="*/ 194221 h 221903"/>
                <a:gd name="connsiteX37" fmla="*/ 631030 w 1045369"/>
                <a:gd name="connsiteY37" fmla="*/ 160958 h 221903"/>
                <a:gd name="connsiteX38" fmla="*/ 626565 w 1045369"/>
                <a:gd name="connsiteY38" fmla="*/ 115788 h 221903"/>
                <a:gd name="connsiteX39" fmla="*/ 631253 w 1045369"/>
                <a:gd name="connsiteY39" fmla="*/ 66377 h 221903"/>
                <a:gd name="connsiteX40" fmla="*/ 645020 w 1045369"/>
                <a:gd name="connsiteY40" fmla="*/ 30435 h 221903"/>
                <a:gd name="connsiteX41" fmla="*/ 667568 w 1045369"/>
                <a:gd name="connsiteY41" fmla="*/ 8558 h 221903"/>
                <a:gd name="connsiteX42" fmla="*/ 698449 w 1045369"/>
                <a:gd name="connsiteY42" fmla="*/ 1191 h 221903"/>
                <a:gd name="connsiteX43" fmla="*/ 374599 w 1045369"/>
                <a:gd name="connsiteY43" fmla="*/ 1191 h 221903"/>
                <a:gd name="connsiteX44" fmla="*/ 441721 w 1045369"/>
                <a:gd name="connsiteY44" fmla="*/ 110579 h 221903"/>
                <a:gd name="connsiteX45" fmla="*/ 436884 w 1045369"/>
                <a:gd name="connsiteY45" fmla="*/ 158056 h 221903"/>
                <a:gd name="connsiteX46" fmla="*/ 422894 w 1045369"/>
                <a:gd name="connsiteY46" fmla="*/ 192956 h 221903"/>
                <a:gd name="connsiteX47" fmla="*/ 400421 w 1045369"/>
                <a:gd name="connsiteY47" fmla="*/ 214536 h 221903"/>
                <a:gd name="connsiteX48" fmla="*/ 370135 w 1045369"/>
                <a:gd name="connsiteY48" fmla="*/ 221903 h 221903"/>
                <a:gd name="connsiteX49" fmla="*/ 341485 w 1045369"/>
                <a:gd name="connsiteY49" fmla="*/ 214834 h 221903"/>
                <a:gd name="connsiteX50" fmla="*/ 320277 w 1045369"/>
                <a:gd name="connsiteY50" fmla="*/ 194221 h 221903"/>
                <a:gd name="connsiteX51" fmla="*/ 307180 w 1045369"/>
                <a:gd name="connsiteY51" fmla="*/ 160958 h 221903"/>
                <a:gd name="connsiteX52" fmla="*/ 302715 w 1045369"/>
                <a:gd name="connsiteY52" fmla="*/ 115788 h 221903"/>
                <a:gd name="connsiteX53" fmla="*/ 307403 w 1045369"/>
                <a:gd name="connsiteY53" fmla="*/ 66377 h 221903"/>
                <a:gd name="connsiteX54" fmla="*/ 321170 w 1045369"/>
                <a:gd name="connsiteY54" fmla="*/ 30435 h 221903"/>
                <a:gd name="connsiteX55" fmla="*/ 343718 w 1045369"/>
                <a:gd name="connsiteY55" fmla="*/ 8558 h 221903"/>
                <a:gd name="connsiteX56" fmla="*/ 374599 w 1045369"/>
                <a:gd name="connsiteY56" fmla="*/ 1191 h 221903"/>
                <a:gd name="connsiteX57" fmla="*/ 1036141 w 1045369"/>
                <a:gd name="connsiteY57" fmla="*/ 0 h 221903"/>
                <a:gd name="connsiteX58" fmla="*/ 1045369 w 1045369"/>
                <a:gd name="connsiteY58" fmla="*/ 0 h 221903"/>
                <a:gd name="connsiteX59" fmla="*/ 1045369 w 1045369"/>
                <a:gd name="connsiteY59" fmla="*/ 218182 h 221903"/>
                <a:gd name="connsiteX60" fmla="*/ 1020961 w 1045369"/>
                <a:gd name="connsiteY60" fmla="*/ 218182 h 221903"/>
                <a:gd name="connsiteX61" fmla="*/ 1020961 w 1045369"/>
                <a:gd name="connsiteY61" fmla="*/ 33784 h 221903"/>
                <a:gd name="connsiteX62" fmla="*/ 1012701 w 1045369"/>
                <a:gd name="connsiteY62" fmla="*/ 40258 h 221903"/>
                <a:gd name="connsiteX63" fmla="*/ 1000497 w 1045369"/>
                <a:gd name="connsiteY63" fmla="*/ 47476 h 221903"/>
                <a:gd name="connsiteX64" fmla="*/ 986210 w 1045369"/>
                <a:gd name="connsiteY64" fmla="*/ 54174 h 221903"/>
                <a:gd name="connsiteX65" fmla="*/ 971550 w 1045369"/>
                <a:gd name="connsiteY65" fmla="*/ 59085 h 221903"/>
                <a:gd name="connsiteX66" fmla="*/ 971550 w 1045369"/>
                <a:gd name="connsiteY66" fmla="*/ 34379 h 221903"/>
                <a:gd name="connsiteX67" fmla="*/ 988591 w 1045369"/>
                <a:gd name="connsiteY67" fmla="*/ 28352 h 221903"/>
                <a:gd name="connsiteX68" fmla="*/ 1006301 w 1045369"/>
                <a:gd name="connsiteY68" fmla="*/ 19869 h 221903"/>
                <a:gd name="connsiteX69" fmla="*/ 1022747 w 1045369"/>
                <a:gd name="connsiteY69" fmla="*/ 10046 h 221903"/>
                <a:gd name="connsiteX70" fmla="*/ 1036141 w 1045369"/>
                <a:gd name="connsiteY70" fmla="*/ 0 h 221903"/>
                <a:gd name="connsiteX71" fmla="*/ 550366 w 1045369"/>
                <a:gd name="connsiteY71" fmla="*/ 0 h 221903"/>
                <a:gd name="connsiteX72" fmla="*/ 559594 w 1045369"/>
                <a:gd name="connsiteY72" fmla="*/ 0 h 221903"/>
                <a:gd name="connsiteX73" fmla="*/ 559594 w 1045369"/>
                <a:gd name="connsiteY73" fmla="*/ 218182 h 221903"/>
                <a:gd name="connsiteX74" fmla="*/ 535186 w 1045369"/>
                <a:gd name="connsiteY74" fmla="*/ 218182 h 221903"/>
                <a:gd name="connsiteX75" fmla="*/ 535186 w 1045369"/>
                <a:gd name="connsiteY75" fmla="*/ 33784 h 221903"/>
                <a:gd name="connsiteX76" fmla="*/ 526926 w 1045369"/>
                <a:gd name="connsiteY76" fmla="*/ 40258 h 221903"/>
                <a:gd name="connsiteX77" fmla="*/ 514722 w 1045369"/>
                <a:gd name="connsiteY77" fmla="*/ 47476 h 221903"/>
                <a:gd name="connsiteX78" fmla="*/ 500435 w 1045369"/>
                <a:gd name="connsiteY78" fmla="*/ 54174 h 221903"/>
                <a:gd name="connsiteX79" fmla="*/ 485775 w 1045369"/>
                <a:gd name="connsiteY79" fmla="*/ 59085 h 221903"/>
                <a:gd name="connsiteX80" fmla="*/ 485775 w 1045369"/>
                <a:gd name="connsiteY80" fmla="*/ 34379 h 221903"/>
                <a:gd name="connsiteX81" fmla="*/ 502816 w 1045369"/>
                <a:gd name="connsiteY81" fmla="*/ 28352 h 221903"/>
                <a:gd name="connsiteX82" fmla="*/ 520526 w 1045369"/>
                <a:gd name="connsiteY82" fmla="*/ 19869 h 221903"/>
                <a:gd name="connsiteX83" fmla="*/ 536972 w 1045369"/>
                <a:gd name="connsiteY83" fmla="*/ 10046 h 221903"/>
                <a:gd name="connsiteX84" fmla="*/ 550366 w 1045369"/>
                <a:gd name="connsiteY84" fmla="*/ 0 h 221903"/>
                <a:gd name="connsiteX85" fmla="*/ 226516 w 1045369"/>
                <a:gd name="connsiteY85" fmla="*/ 0 h 221903"/>
                <a:gd name="connsiteX86" fmla="*/ 235744 w 1045369"/>
                <a:gd name="connsiteY86" fmla="*/ 0 h 221903"/>
                <a:gd name="connsiteX87" fmla="*/ 235744 w 1045369"/>
                <a:gd name="connsiteY87" fmla="*/ 218182 h 221903"/>
                <a:gd name="connsiteX88" fmla="*/ 211336 w 1045369"/>
                <a:gd name="connsiteY88" fmla="*/ 218182 h 221903"/>
                <a:gd name="connsiteX89" fmla="*/ 211336 w 1045369"/>
                <a:gd name="connsiteY89" fmla="*/ 33784 h 221903"/>
                <a:gd name="connsiteX90" fmla="*/ 203076 w 1045369"/>
                <a:gd name="connsiteY90" fmla="*/ 40258 h 221903"/>
                <a:gd name="connsiteX91" fmla="*/ 190872 w 1045369"/>
                <a:gd name="connsiteY91" fmla="*/ 47476 h 221903"/>
                <a:gd name="connsiteX92" fmla="*/ 176585 w 1045369"/>
                <a:gd name="connsiteY92" fmla="*/ 54174 h 221903"/>
                <a:gd name="connsiteX93" fmla="*/ 161925 w 1045369"/>
                <a:gd name="connsiteY93" fmla="*/ 59085 h 221903"/>
                <a:gd name="connsiteX94" fmla="*/ 161925 w 1045369"/>
                <a:gd name="connsiteY94" fmla="*/ 34379 h 221903"/>
                <a:gd name="connsiteX95" fmla="*/ 178966 w 1045369"/>
                <a:gd name="connsiteY95" fmla="*/ 28352 h 221903"/>
                <a:gd name="connsiteX96" fmla="*/ 196676 w 1045369"/>
                <a:gd name="connsiteY96" fmla="*/ 19869 h 221903"/>
                <a:gd name="connsiteX97" fmla="*/ 213122 w 1045369"/>
                <a:gd name="connsiteY97" fmla="*/ 10046 h 221903"/>
                <a:gd name="connsiteX98" fmla="*/ 226516 w 1045369"/>
                <a:gd name="connsiteY98" fmla="*/ 0 h 221903"/>
                <a:gd name="connsiteX99" fmla="*/ 64591 w 1045369"/>
                <a:gd name="connsiteY99" fmla="*/ 0 h 221903"/>
                <a:gd name="connsiteX100" fmla="*/ 73819 w 1045369"/>
                <a:gd name="connsiteY100" fmla="*/ 0 h 221903"/>
                <a:gd name="connsiteX101" fmla="*/ 73819 w 1045369"/>
                <a:gd name="connsiteY101" fmla="*/ 218182 h 221903"/>
                <a:gd name="connsiteX102" fmla="*/ 49411 w 1045369"/>
                <a:gd name="connsiteY102" fmla="*/ 218182 h 221903"/>
                <a:gd name="connsiteX103" fmla="*/ 49411 w 1045369"/>
                <a:gd name="connsiteY103" fmla="*/ 33784 h 221903"/>
                <a:gd name="connsiteX104" fmla="*/ 41151 w 1045369"/>
                <a:gd name="connsiteY104" fmla="*/ 40258 h 221903"/>
                <a:gd name="connsiteX105" fmla="*/ 28947 w 1045369"/>
                <a:gd name="connsiteY105" fmla="*/ 47476 h 221903"/>
                <a:gd name="connsiteX106" fmla="*/ 14660 w 1045369"/>
                <a:gd name="connsiteY106" fmla="*/ 54174 h 221903"/>
                <a:gd name="connsiteX107" fmla="*/ 0 w 1045369"/>
                <a:gd name="connsiteY107" fmla="*/ 59085 h 221903"/>
                <a:gd name="connsiteX108" fmla="*/ 0 w 1045369"/>
                <a:gd name="connsiteY108" fmla="*/ 34379 h 221903"/>
                <a:gd name="connsiteX109" fmla="*/ 17041 w 1045369"/>
                <a:gd name="connsiteY109" fmla="*/ 28352 h 221903"/>
                <a:gd name="connsiteX110" fmla="*/ 34751 w 1045369"/>
                <a:gd name="connsiteY110" fmla="*/ 19869 h 221903"/>
                <a:gd name="connsiteX111" fmla="*/ 51197 w 1045369"/>
                <a:gd name="connsiteY111" fmla="*/ 10046 h 221903"/>
                <a:gd name="connsiteX112" fmla="*/ 64591 w 1045369"/>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45369" h="221903">
                  <a:moveTo>
                    <a:pt x="859184" y="21878"/>
                  </a:moveTo>
                  <a:cubicBezTo>
                    <a:pt x="828724" y="21878"/>
                    <a:pt x="813494" y="52784"/>
                    <a:pt x="813494" y="114598"/>
                  </a:cubicBezTo>
                  <a:cubicBezTo>
                    <a:pt x="813494" y="172244"/>
                    <a:pt x="828426" y="201067"/>
                    <a:pt x="858291" y="201067"/>
                  </a:cubicBezTo>
                  <a:cubicBezTo>
                    <a:pt x="887759" y="201067"/>
                    <a:pt x="902493" y="171698"/>
                    <a:pt x="902493" y="112961"/>
                  </a:cubicBezTo>
                  <a:cubicBezTo>
                    <a:pt x="902493" y="52239"/>
                    <a:pt x="888056" y="21878"/>
                    <a:pt x="859184" y="21878"/>
                  </a:cubicBezTo>
                  <a:close/>
                  <a:moveTo>
                    <a:pt x="697259" y="21878"/>
                  </a:moveTo>
                  <a:cubicBezTo>
                    <a:pt x="666799" y="21878"/>
                    <a:pt x="651569" y="52784"/>
                    <a:pt x="651569" y="114598"/>
                  </a:cubicBezTo>
                  <a:cubicBezTo>
                    <a:pt x="651569" y="172244"/>
                    <a:pt x="666501" y="201067"/>
                    <a:pt x="696366" y="201067"/>
                  </a:cubicBezTo>
                  <a:cubicBezTo>
                    <a:pt x="725834" y="201067"/>
                    <a:pt x="740568" y="171698"/>
                    <a:pt x="740568" y="112961"/>
                  </a:cubicBezTo>
                  <a:cubicBezTo>
                    <a:pt x="740568" y="52239"/>
                    <a:pt x="726131" y="21878"/>
                    <a:pt x="697259" y="21878"/>
                  </a:cubicBezTo>
                  <a:close/>
                  <a:moveTo>
                    <a:pt x="373409" y="21878"/>
                  </a:moveTo>
                  <a:cubicBezTo>
                    <a:pt x="342949" y="21878"/>
                    <a:pt x="327719" y="52784"/>
                    <a:pt x="327719" y="114598"/>
                  </a:cubicBezTo>
                  <a:cubicBezTo>
                    <a:pt x="327719" y="172244"/>
                    <a:pt x="342651" y="201067"/>
                    <a:pt x="372516" y="201067"/>
                  </a:cubicBezTo>
                  <a:cubicBezTo>
                    <a:pt x="401984" y="201067"/>
                    <a:pt x="416718" y="171698"/>
                    <a:pt x="416718" y="112961"/>
                  </a:cubicBezTo>
                  <a:cubicBezTo>
                    <a:pt x="416718" y="52239"/>
                    <a:pt x="402281" y="21878"/>
                    <a:pt x="373409" y="21878"/>
                  </a:cubicBezTo>
                  <a:close/>
                  <a:moveTo>
                    <a:pt x="860374" y="1191"/>
                  </a:moveTo>
                  <a:cubicBezTo>
                    <a:pt x="905122" y="1191"/>
                    <a:pt x="927496" y="37654"/>
                    <a:pt x="927496" y="110579"/>
                  </a:cubicBezTo>
                  <a:cubicBezTo>
                    <a:pt x="927496" y="128439"/>
                    <a:pt x="925884" y="144264"/>
                    <a:pt x="922659" y="158056"/>
                  </a:cubicBezTo>
                  <a:cubicBezTo>
                    <a:pt x="919434" y="171847"/>
                    <a:pt x="914771" y="183480"/>
                    <a:pt x="908669" y="192956"/>
                  </a:cubicBezTo>
                  <a:cubicBezTo>
                    <a:pt x="902567" y="202431"/>
                    <a:pt x="895076" y="209625"/>
                    <a:pt x="886196" y="214536"/>
                  </a:cubicBezTo>
                  <a:cubicBezTo>
                    <a:pt x="877316" y="219447"/>
                    <a:pt x="867220" y="221903"/>
                    <a:pt x="855910" y="221903"/>
                  </a:cubicBezTo>
                  <a:cubicBezTo>
                    <a:pt x="845194" y="221903"/>
                    <a:pt x="835644" y="219546"/>
                    <a:pt x="827260" y="214834"/>
                  </a:cubicBezTo>
                  <a:cubicBezTo>
                    <a:pt x="818876" y="210121"/>
                    <a:pt x="811807" y="203250"/>
                    <a:pt x="806052" y="194221"/>
                  </a:cubicBezTo>
                  <a:cubicBezTo>
                    <a:pt x="800297" y="185192"/>
                    <a:pt x="795932" y="174104"/>
                    <a:pt x="792955" y="160958"/>
                  </a:cubicBezTo>
                  <a:cubicBezTo>
                    <a:pt x="789979" y="147811"/>
                    <a:pt x="788490" y="132755"/>
                    <a:pt x="788490" y="115788"/>
                  </a:cubicBezTo>
                  <a:cubicBezTo>
                    <a:pt x="788490" y="97135"/>
                    <a:pt x="790053" y="80665"/>
                    <a:pt x="793178" y="66377"/>
                  </a:cubicBezTo>
                  <a:cubicBezTo>
                    <a:pt x="796304" y="52090"/>
                    <a:pt x="800893" y="40109"/>
                    <a:pt x="806945" y="30435"/>
                  </a:cubicBezTo>
                  <a:cubicBezTo>
                    <a:pt x="812997" y="20762"/>
                    <a:pt x="820513" y="13469"/>
                    <a:pt x="829493" y="8558"/>
                  </a:cubicBezTo>
                  <a:cubicBezTo>
                    <a:pt x="838472" y="3646"/>
                    <a:pt x="848766" y="1191"/>
                    <a:pt x="860374" y="1191"/>
                  </a:cubicBezTo>
                  <a:close/>
                  <a:moveTo>
                    <a:pt x="698449" y="1191"/>
                  </a:moveTo>
                  <a:cubicBezTo>
                    <a:pt x="743197" y="1191"/>
                    <a:pt x="765571" y="37654"/>
                    <a:pt x="765571" y="110579"/>
                  </a:cubicBezTo>
                  <a:cubicBezTo>
                    <a:pt x="765571" y="128439"/>
                    <a:pt x="763959" y="144264"/>
                    <a:pt x="760734" y="158056"/>
                  </a:cubicBezTo>
                  <a:cubicBezTo>
                    <a:pt x="757509" y="171847"/>
                    <a:pt x="752846" y="183480"/>
                    <a:pt x="746744" y="192956"/>
                  </a:cubicBezTo>
                  <a:cubicBezTo>
                    <a:pt x="740642" y="202431"/>
                    <a:pt x="733151" y="209625"/>
                    <a:pt x="724271" y="214536"/>
                  </a:cubicBezTo>
                  <a:cubicBezTo>
                    <a:pt x="715391" y="219447"/>
                    <a:pt x="705295" y="221903"/>
                    <a:pt x="693985" y="221903"/>
                  </a:cubicBezTo>
                  <a:cubicBezTo>
                    <a:pt x="683269" y="221903"/>
                    <a:pt x="673719" y="219546"/>
                    <a:pt x="665335" y="214834"/>
                  </a:cubicBezTo>
                  <a:cubicBezTo>
                    <a:pt x="656951" y="210121"/>
                    <a:pt x="649882" y="203250"/>
                    <a:pt x="644127" y="194221"/>
                  </a:cubicBezTo>
                  <a:cubicBezTo>
                    <a:pt x="638372" y="185192"/>
                    <a:pt x="634007" y="174104"/>
                    <a:pt x="631030" y="160958"/>
                  </a:cubicBezTo>
                  <a:cubicBezTo>
                    <a:pt x="628054" y="147811"/>
                    <a:pt x="626565" y="132755"/>
                    <a:pt x="626565" y="115788"/>
                  </a:cubicBezTo>
                  <a:cubicBezTo>
                    <a:pt x="626565" y="97135"/>
                    <a:pt x="628128" y="80665"/>
                    <a:pt x="631253" y="66377"/>
                  </a:cubicBezTo>
                  <a:cubicBezTo>
                    <a:pt x="634379" y="52090"/>
                    <a:pt x="638968" y="40109"/>
                    <a:pt x="645020" y="30435"/>
                  </a:cubicBezTo>
                  <a:cubicBezTo>
                    <a:pt x="651072" y="20762"/>
                    <a:pt x="658588" y="13469"/>
                    <a:pt x="667568" y="8558"/>
                  </a:cubicBezTo>
                  <a:cubicBezTo>
                    <a:pt x="676547" y="3646"/>
                    <a:pt x="686841" y="1191"/>
                    <a:pt x="698449" y="1191"/>
                  </a:cubicBezTo>
                  <a:close/>
                  <a:moveTo>
                    <a:pt x="374599" y="1191"/>
                  </a:moveTo>
                  <a:cubicBezTo>
                    <a:pt x="419347" y="1191"/>
                    <a:pt x="441721" y="37654"/>
                    <a:pt x="441721" y="110579"/>
                  </a:cubicBezTo>
                  <a:cubicBezTo>
                    <a:pt x="441721" y="128439"/>
                    <a:pt x="440109" y="144264"/>
                    <a:pt x="436884" y="158056"/>
                  </a:cubicBezTo>
                  <a:cubicBezTo>
                    <a:pt x="433659" y="171847"/>
                    <a:pt x="428996" y="183480"/>
                    <a:pt x="422894" y="192956"/>
                  </a:cubicBezTo>
                  <a:cubicBezTo>
                    <a:pt x="416792" y="202431"/>
                    <a:pt x="409301" y="209625"/>
                    <a:pt x="400421" y="214536"/>
                  </a:cubicBezTo>
                  <a:cubicBezTo>
                    <a:pt x="391541" y="219447"/>
                    <a:pt x="381445" y="221903"/>
                    <a:pt x="370135" y="221903"/>
                  </a:cubicBezTo>
                  <a:cubicBezTo>
                    <a:pt x="359419" y="221903"/>
                    <a:pt x="349869" y="219546"/>
                    <a:pt x="341485" y="214834"/>
                  </a:cubicBezTo>
                  <a:cubicBezTo>
                    <a:pt x="333101" y="210121"/>
                    <a:pt x="326032" y="203250"/>
                    <a:pt x="320277" y="194221"/>
                  </a:cubicBezTo>
                  <a:cubicBezTo>
                    <a:pt x="314522" y="185192"/>
                    <a:pt x="310157" y="174104"/>
                    <a:pt x="307180" y="160958"/>
                  </a:cubicBezTo>
                  <a:cubicBezTo>
                    <a:pt x="304204" y="147811"/>
                    <a:pt x="302715" y="132755"/>
                    <a:pt x="302715" y="115788"/>
                  </a:cubicBezTo>
                  <a:cubicBezTo>
                    <a:pt x="302715" y="97135"/>
                    <a:pt x="304278" y="80665"/>
                    <a:pt x="307403" y="66377"/>
                  </a:cubicBezTo>
                  <a:cubicBezTo>
                    <a:pt x="310529" y="52090"/>
                    <a:pt x="315118" y="40109"/>
                    <a:pt x="321170" y="30435"/>
                  </a:cubicBezTo>
                  <a:cubicBezTo>
                    <a:pt x="327222" y="20762"/>
                    <a:pt x="334738" y="13469"/>
                    <a:pt x="343718" y="8558"/>
                  </a:cubicBezTo>
                  <a:cubicBezTo>
                    <a:pt x="352697" y="3646"/>
                    <a:pt x="362991" y="1191"/>
                    <a:pt x="374599" y="1191"/>
                  </a:cubicBezTo>
                  <a:close/>
                  <a:moveTo>
                    <a:pt x="1036141"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8"/>
                    <a:pt x="991220" y="52090"/>
                    <a:pt x="986210" y="54174"/>
                  </a:cubicBezTo>
                  <a:cubicBezTo>
                    <a:pt x="981199" y="56257"/>
                    <a:pt x="976312"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1" y="0"/>
                  </a:cubicBezTo>
                  <a:close/>
                  <a:moveTo>
                    <a:pt x="550366" y="0"/>
                  </a:moveTo>
                  <a:lnTo>
                    <a:pt x="559594" y="0"/>
                  </a:lnTo>
                  <a:lnTo>
                    <a:pt x="559594" y="218182"/>
                  </a:lnTo>
                  <a:lnTo>
                    <a:pt x="535186" y="218182"/>
                  </a:lnTo>
                  <a:lnTo>
                    <a:pt x="535186" y="33784"/>
                  </a:lnTo>
                  <a:cubicBezTo>
                    <a:pt x="533301" y="35669"/>
                    <a:pt x="530547" y="37827"/>
                    <a:pt x="526926" y="40258"/>
                  </a:cubicBezTo>
                  <a:cubicBezTo>
                    <a:pt x="523305" y="42689"/>
                    <a:pt x="519237" y="45095"/>
                    <a:pt x="514722" y="47476"/>
                  </a:cubicBezTo>
                  <a:cubicBezTo>
                    <a:pt x="510208" y="49858"/>
                    <a:pt x="505445" y="52090"/>
                    <a:pt x="500435" y="54174"/>
                  </a:cubicBezTo>
                  <a:cubicBezTo>
                    <a:pt x="495424" y="56257"/>
                    <a:pt x="490538" y="57894"/>
                    <a:pt x="485775" y="59085"/>
                  </a:cubicBezTo>
                  <a:lnTo>
                    <a:pt x="485775" y="34379"/>
                  </a:lnTo>
                  <a:cubicBezTo>
                    <a:pt x="491133" y="32891"/>
                    <a:pt x="496813" y="30882"/>
                    <a:pt x="502816" y="28352"/>
                  </a:cubicBezTo>
                  <a:cubicBezTo>
                    <a:pt x="508819" y="25822"/>
                    <a:pt x="514722" y="22994"/>
                    <a:pt x="520526" y="19869"/>
                  </a:cubicBezTo>
                  <a:cubicBezTo>
                    <a:pt x="526331" y="16743"/>
                    <a:pt x="531813" y="13469"/>
                    <a:pt x="536972" y="10046"/>
                  </a:cubicBezTo>
                  <a:cubicBezTo>
                    <a:pt x="542131" y="6623"/>
                    <a:pt x="546596" y="3274"/>
                    <a:pt x="550366" y="0"/>
                  </a:cubicBezTo>
                  <a:close/>
                  <a:moveTo>
                    <a:pt x="226516" y="0"/>
                  </a:moveTo>
                  <a:lnTo>
                    <a:pt x="235744" y="0"/>
                  </a:lnTo>
                  <a:lnTo>
                    <a:pt x="235744" y="218182"/>
                  </a:lnTo>
                  <a:lnTo>
                    <a:pt x="211336" y="218182"/>
                  </a:lnTo>
                  <a:lnTo>
                    <a:pt x="211336" y="33784"/>
                  </a:lnTo>
                  <a:cubicBezTo>
                    <a:pt x="209451" y="35669"/>
                    <a:pt x="206697" y="37827"/>
                    <a:pt x="203076" y="40258"/>
                  </a:cubicBezTo>
                  <a:cubicBezTo>
                    <a:pt x="199454" y="42689"/>
                    <a:pt x="195387" y="45095"/>
                    <a:pt x="190872" y="47476"/>
                  </a:cubicBezTo>
                  <a:cubicBezTo>
                    <a:pt x="186358" y="49858"/>
                    <a:pt x="181595" y="52090"/>
                    <a:pt x="176585" y="54174"/>
                  </a:cubicBezTo>
                  <a:cubicBezTo>
                    <a:pt x="171574" y="56257"/>
                    <a:pt x="166687" y="57894"/>
                    <a:pt x="161925" y="59085"/>
                  </a:cubicBezTo>
                  <a:lnTo>
                    <a:pt x="161925" y="34379"/>
                  </a:lnTo>
                  <a:cubicBezTo>
                    <a:pt x="167283" y="32891"/>
                    <a:pt x="172963" y="30882"/>
                    <a:pt x="178966" y="28352"/>
                  </a:cubicBezTo>
                  <a:cubicBezTo>
                    <a:pt x="184969" y="25822"/>
                    <a:pt x="190872" y="22994"/>
                    <a:pt x="196676" y="19869"/>
                  </a:cubicBezTo>
                  <a:cubicBezTo>
                    <a:pt x="202481" y="16743"/>
                    <a:pt x="207962" y="13469"/>
                    <a:pt x="213122" y="10046"/>
                  </a:cubicBezTo>
                  <a:cubicBezTo>
                    <a:pt x="218281" y="6623"/>
                    <a:pt x="222746" y="3274"/>
                    <a:pt x="226516"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1"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0" name="Freeform: Shape 519"/>
            <p:cNvSpPr/>
            <p:nvPr/>
          </p:nvSpPr>
          <p:spPr bwMode="auto">
            <a:xfrm>
              <a:off x="5908928" y="2937352"/>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697259 w 1089421"/>
                <a:gd name="connsiteY5" fmla="*/ 21878 h 221903"/>
                <a:gd name="connsiteX6" fmla="*/ 651569 w 1089421"/>
                <a:gd name="connsiteY6" fmla="*/ 114598 h 221903"/>
                <a:gd name="connsiteX7" fmla="*/ 696366 w 1089421"/>
                <a:gd name="connsiteY7" fmla="*/ 201067 h 221903"/>
                <a:gd name="connsiteX8" fmla="*/ 740568 w 1089421"/>
                <a:gd name="connsiteY8" fmla="*/ 112961 h 221903"/>
                <a:gd name="connsiteX9" fmla="*/ 697259 w 1089421"/>
                <a:gd name="connsiteY9" fmla="*/ 21878 h 221903"/>
                <a:gd name="connsiteX10" fmla="*/ 373409 w 1089421"/>
                <a:gd name="connsiteY10" fmla="*/ 21878 h 221903"/>
                <a:gd name="connsiteX11" fmla="*/ 327719 w 1089421"/>
                <a:gd name="connsiteY11" fmla="*/ 114598 h 221903"/>
                <a:gd name="connsiteX12" fmla="*/ 372516 w 1089421"/>
                <a:gd name="connsiteY12" fmla="*/ 201067 h 221903"/>
                <a:gd name="connsiteX13" fmla="*/ 416718 w 1089421"/>
                <a:gd name="connsiteY13" fmla="*/ 112961 h 221903"/>
                <a:gd name="connsiteX14" fmla="*/ 373409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698449 w 1089421"/>
                <a:gd name="connsiteY29" fmla="*/ 1191 h 221903"/>
                <a:gd name="connsiteX30" fmla="*/ 765571 w 1089421"/>
                <a:gd name="connsiteY30" fmla="*/ 110579 h 221903"/>
                <a:gd name="connsiteX31" fmla="*/ 760734 w 1089421"/>
                <a:gd name="connsiteY31" fmla="*/ 158056 h 221903"/>
                <a:gd name="connsiteX32" fmla="*/ 746744 w 1089421"/>
                <a:gd name="connsiteY32" fmla="*/ 192956 h 221903"/>
                <a:gd name="connsiteX33" fmla="*/ 724271 w 1089421"/>
                <a:gd name="connsiteY33" fmla="*/ 214536 h 221903"/>
                <a:gd name="connsiteX34" fmla="*/ 693985 w 1089421"/>
                <a:gd name="connsiteY34" fmla="*/ 221903 h 221903"/>
                <a:gd name="connsiteX35" fmla="*/ 665335 w 1089421"/>
                <a:gd name="connsiteY35" fmla="*/ 214834 h 221903"/>
                <a:gd name="connsiteX36" fmla="*/ 644127 w 1089421"/>
                <a:gd name="connsiteY36" fmla="*/ 194221 h 221903"/>
                <a:gd name="connsiteX37" fmla="*/ 631030 w 1089421"/>
                <a:gd name="connsiteY37" fmla="*/ 160958 h 221903"/>
                <a:gd name="connsiteX38" fmla="*/ 626565 w 1089421"/>
                <a:gd name="connsiteY38" fmla="*/ 115788 h 221903"/>
                <a:gd name="connsiteX39" fmla="*/ 631253 w 1089421"/>
                <a:gd name="connsiteY39" fmla="*/ 66377 h 221903"/>
                <a:gd name="connsiteX40" fmla="*/ 645020 w 1089421"/>
                <a:gd name="connsiteY40" fmla="*/ 30435 h 221903"/>
                <a:gd name="connsiteX41" fmla="*/ 667568 w 1089421"/>
                <a:gd name="connsiteY41" fmla="*/ 8558 h 221903"/>
                <a:gd name="connsiteX42" fmla="*/ 698449 w 1089421"/>
                <a:gd name="connsiteY42" fmla="*/ 1191 h 221903"/>
                <a:gd name="connsiteX43" fmla="*/ 374599 w 1089421"/>
                <a:gd name="connsiteY43" fmla="*/ 1191 h 221903"/>
                <a:gd name="connsiteX44" fmla="*/ 441721 w 1089421"/>
                <a:gd name="connsiteY44" fmla="*/ 110579 h 221903"/>
                <a:gd name="connsiteX45" fmla="*/ 436884 w 1089421"/>
                <a:gd name="connsiteY45" fmla="*/ 158056 h 221903"/>
                <a:gd name="connsiteX46" fmla="*/ 422894 w 1089421"/>
                <a:gd name="connsiteY46" fmla="*/ 192956 h 221903"/>
                <a:gd name="connsiteX47" fmla="*/ 400421 w 1089421"/>
                <a:gd name="connsiteY47" fmla="*/ 214536 h 221903"/>
                <a:gd name="connsiteX48" fmla="*/ 370135 w 1089421"/>
                <a:gd name="connsiteY48" fmla="*/ 221903 h 221903"/>
                <a:gd name="connsiteX49" fmla="*/ 341485 w 1089421"/>
                <a:gd name="connsiteY49" fmla="*/ 214834 h 221903"/>
                <a:gd name="connsiteX50" fmla="*/ 320277 w 1089421"/>
                <a:gd name="connsiteY50" fmla="*/ 194221 h 221903"/>
                <a:gd name="connsiteX51" fmla="*/ 307180 w 1089421"/>
                <a:gd name="connsiteY51" fmla="*/ 160958 h 221903"/>
                <a:gd name="connsiteX52" fmla="*/ 302715 w 1089421"/>
                <a:gd name="connsiteY52" fmla="*/ 115788 h 221903"/>
                <a:gd name="connsiteX53" fmla="*/ 307403 w 1089421"/>
                <a:gd name="connsiteY53" fmla="*/ 66377 h 221903"/>
                <a:gd name="connsiteX54" fmla="*/ 321170 w 1089421"/>
                <a:gd name="connsiteY54" fmla="*/ 30435 h 221903"/>
                <a:gd name="connsiteX55" fmla="*/ 343718 w 1089421"/>
                <a:gd name="connsiteY55" fmla="*/ 8558 h 221903"/>
                <a:gd name="connsiteX56" fmla="*/ 374599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550366 w 1089421"/>
                <a:gd name="connsiteY71" fmla="*/ 0 h 221903"/>
                <a:gd name="connsiteX72" fmla="*/ 559594 w 1089421"/>
                <a:gd name="connsiteY72" fmla="*/ 0 h 221903"/>
                <a:gd name="connsiteX73" fmla="*/ 559594 w 1089421"/>
                <a:gd name="connsiteY73" fmla="*/ 218182 h 221903"/>
                <a:gd name="connsiteX74" fmla="*/ 535186 w 1089421"/>
                <a:gd name="connsiteY74" fmla="*/ 218182 h 221903"/>
                <a:gd name="connsiteX75" fmla="*/ 535186 w 1089421"/>
                <a:gd name="connsiteY75" fmla="*/ 33784 h 221903"/>
                <a:gd name="connsiteX76" fmla="*/ 526926 w 1089421"/>
                <a:gd name="connsiteY76" fmla="*/ 40258 h 221903"/>
                <a:gd name="connsiteX77" fmla="*/ 514722 w 1089421"/>
                <a:gd name="connsiteY77" fmla="*/ 47476 h 221903"/>
                <a:gd name="connsiteX78" fmla="*/ 500435 w 1089421"/>
                <a:gd name="connsiteY78" fmla="*/ 54174 h 221903"/>
                <a:gd name="connsiteX79" fmla="*/ 485775 w 1089421"/>
                <a:gd name="connsiteY79" fmla="*/ 59085 h 221903"/>
                <a:gd name="connsiteX80" fmla="*/ 485775 w 1089421"/>
                <a:gd name="connsiteY80" fmla="*/ 34379 h 221903"/>
                <a:gd name="connsiteX81" fmla="*/ 502816 w 1089421"/>
                <a:gd name="connsiteY81" fmla="*/ 28352 h 221903"/>
                <a:gd name="connsiteX82" fmla="*/ 520526 w 1089421"/>
                <a:gd name="connsiteY82" fmla="*/ 19869 h 221903"/>
                <a:gd name="connsiteX83" fmla="*/ 536972 w 1089421"/>
                <a:gd name="connsiteY83" fmla="*/ 10046 h 221903"/>
                <a:gd name="connsiteX84" fmla="*/ 550366 w 1089421"/>
                <a:gd name="connsiteY84" fmla="*/ 0 h 221903"/>
                <a:gd name="connsiteX85" fmla="*/ 226516 w 1089421"/>
                <a:gd name="connsiteY85" fmla="*/ 0 h 221903"/>
                <a:gd name="connsiteX86" fmla="*/ 235744 w 1089421"/>
                <a:gd name="connsiteY86" fmla="*/ 0 h 221903"/>
                <a:gd name="connsiteX87" fmla="*/ 235744 w 1089421"/>
                <a:gd name="connsiteY87" fmla="*/ 218182 h 221903"/>
                <a:gd name="connsiteX88" fmla="*/ 211336 w 1089421"/>
                <a:gd name="connsiteY88" fmla="*/ 218182 h 221903"/>
                <a:gd name="connsiteX89" fmla="*/ 211336 w 1089421"/>
                <a:gd name="connsiteY89" fmla="*/ 33784 h 221903"/>
                <a:gd name="connsiteX90" fmla="*/ 203076 w 1089421"/>
                <a:gd name="connsiteY90" fmla="*/ 40258 h 221903"/>
                <a:gd name="connsiteX91" fmla="*/ 190872 w 1089421"/>
                <a:gd name="connsiteY91" fmla="*/ 47476 h 221903"/>
                <a:gd name="connsiteX92" fmla="*/ 176585 w 1089421"/>
                <a:gd name="connsiteY92" fmla="*/ 54174 h 221903"/>
                <a:gd name="connsiteX93" fmla="*/ 161925 w 1089421"/>
                <a:gd name="connsiteY93" fmla="*/ 59085 h 221903"/>
                <a:gd name="connsiteX94" fmla="*/ 161925 w 1089421"/>
                <a:gd name="connsiteY94" fmla="*/ 34379 h 221903"/>
                <a:gd name="connsiteX95" fmla="*/ 178966 w 1089421"/>
                <a:gd name="connsiteY95" fmla="*/ 28352 h 221903"/>
                <a:gd name="connsiteX96" fmla="*/ 196676 w 1089421"/>
                <a:gd name="connsiteY96" fmla="*/ 19869 h 221903"/>
                <a:gd name="connsiteX97" fmla="*/ 213122 w 1089421"/>
                <a:gd name="connsiteY97" fmla="*/ 10046 h 221903"/>
                <a:gd name="connsiteX98" fmla="*/ 226516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697259" y="21878"/>
                  </a:moveTo>
                  <a:cubicBezTo>
                    <a:pt x="666799" y="21878"/>
                    <a:pt x="651569" y="52784"/>
                    <a:pt x="651569" y="114598"/>
                  </a:cubicBezTo>
                  <a:cubicBezTo>
                    <a:pt x="651569" y="172244"/>
                    <a:pt x="666501" y="201067"/>
                    <a:pt x="696366" y="201067"/>
                  </a:cubicBezTo>
                  <a:cubicBezTo>
                    <a:pt x="725834" y="201067"/>
                    <a:pt x="740568" y="171698"/>
                    <a:pt x="740568" y="112961"/>
                  </a:cubicBezTo>
                  <a:cubicBezTo>
                    <a:pt x="740568" y="52239"/>
                    <a:pt x="726131" y="21878"/>
                    <a:pt x="697259" y="21878"/>
                  </a:cubicBezTo>
                  <a:close/>
                  <a:moveTo>
                    <a:pt x="373409" y="21878"/>
                  </a:moveTo>
                  <a:cubicBezTo>
                    <a:pt x="342949" y="21878"/>
                    <a:pt x="327719" y="52784"/>
                    <a:pt x="327719" y="114598"/>
                  </a:cubicBezTo>
                  <a:cubicBezTo>
                    <a:pt x="327719" y="172244"/>
                    <a:pt x="342651" y="201067"/>
                    <a:pt x="372516" y="201067"/>
                  </a:cubicBezTo>
                  <a:cubicBezTo>
                    <a:pt x="401984" y="201067"/>
                    <a:pt x="416718" y="171698"/>
                    <a:pt x="416718" y="112961"/>
                  </a:cubicBezTo>
                  <a:cubicBezTo>
                    <a:pt x="416718" y="52239"/>
                    <a:pt x="402281" y="21878"/>
                    <a:pt x="373409"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698449" y="1191"/>
                  </a:moveTo>
                  <a:cubicBezTo>
                    <a:pt x="743197" y="1191"/>
                    <a:pt x="765571" y="37654"/>
                    <a:pt x="765571" y="110579"/>
                  </a:cubicBezTo>
                  <a:cubicBezTo>
                    <a:pt x="765571" y="128439"/>
                    <a:pt x="763959" y="144264"/>
                    <a:pt x="760734" y="158056"/>
                  </a:cubicBezTo>
                  <a:cubicBezTo>
                    <a:pt x="757509" y="171847"/>
                    <a:pt x="752846" y="183480"/>
                    <a:pt x="746744" y="192956"/>
                  </a:cubicBezTo>
                  <a:cubicBezTo>
                    <a:pt x="740642" y="202431"/>
                    <a:pt x="733151" y="209625"/>
                    <a:pt x="724271" y="214536"/>
                  </a:cubicBezTo>
                  <a:cubicBezTo>
                    <a:pt x="715391" y="219447"/>
                    <a:pt x="705295" y="221903"/>
                    <a:pt x="693985" y="221903"/>
                  </a:cubicBezTo>
                  <a:cubicBezTo>
                    <a:pt x="683269" y="221903"/>
                    <a:pt x="673719" y="219546"/>
                    <a:pt x="665335" y="214834"/>
                  </a:cubicBezTo>
                  <a:cubicBezTo>
                    <a:pt x="656951" y="210121"/>
                    <a:pt x="649882" y="203250"/>
                    <a:pt x="644127" y="194221"/>
                  </a:cubicBezTo>
                  <a:cubicBezTo>
                    <a:pt x="638372" y="185192"/>
                    <a:pt x="634007" y="174104"/>
                    <a:pt x="631030" y="160958"/>
                  </a:cubicBezTo>
                  <a:cubicBezTo>
                    <a:pt x="628054" y="147811"/>
                    <a:pt x="626565" y="132755"/>
                    <a:pt x="626565" y="115788"/>
                  </a:cubicBezTo>
                  <a:cubicBezTo>
                    <a:pt x="626565" y="97135"/>
                    <a:pt x="628128" y="80665"/>
                    <a:pt x="631253" y="66377"/>
                  </a:cubicBezTo>
                  <a:cubicBezTo>
                    <a:pt x="634379" y="52090"/>
                    <a:pt x="638968" y="40109"/>
                    <a:pt x="645020" y="30435"/>
                  </a:cubicBezTo>
                  <a:cubicBezTo>
                    <a:pt x="651072" y="20762"/>
                    <a:pt x="658588" y="13469"/>
                    <a:pt x="667568" y="8558"/>
                  </a:cubicBezTo>
                  <a:cubicBezTo>
                    <a:pt x="676547" y="3646"/>
                    <a:pt x="686841" y="1191"/>
                    <a:pt x="698449" y="1191"/>
                  </a:cubicBezTo>
                  <a:close/>
                  <a:moveTo>
                    <a:pt x="374599" y="1191"/>
                  </a:moveTo>
                  <a:cubicBezTo>
                    <a:pt x="419347" y="1191"/>
                    <a:pt x="441721" y="37654"/>
                    <a:pt x="441721" y="110579"/>
                  </a:cubicBezTo>
                  <a:cubicBezTo>
                    <a:pt x="441721" y="128439"/>
                    <a:pt x="440109" y="144264"/>
                    <a:pt x="436884" y="158056"/>
                  </a:cubicBezTo>
                  <a:cubicBezTo>
                    <a:pt x="433659" y="171847"/>
                    <a:pt x="428996" y="183480"/>
                    <a:pt x="422894" y="192956"/>
                  </a:cubicBezTo>
                  <a:cubicBezTo>
                    <a:pt x="416792" y="202431"/>
                    <a:pt x="409301" y="209625"/>
                    <a:pt x="400421" y="214536"/>
                  </a:cubicBezTo>
                  <a:cubicBezTo>
                    <a:pt x="391541" y="219447"/>
                    <a:pt x="381445" y="221903"/>
                    <a:pt x="370135" y="221903"/>
                  </a:cubicBezTo>
                  <a:cubicBezTo>
                    <a:pt x="359419" y="221903"/>
                    <a:pt x="349869" y="219546"/>
                    <a:pt x="341485" y="214834"/>
                  </a:cubicBezTo>
                  <a:cubicBezTo>
                    <a:pt x="333101" y="210121"/>
                    <a:pt x="326032" y="203250"/>
                    <a:pt x="320277" y="194221"/>
                  </a:cubicBezTo>
                  <a:cubicBezTo>
                    <a:pt x="314522" y="185192"/>
                    <a:pt x="310157" y="174104"/>
                    <a:pt x="307180" y="160958"/>
                  </a:cubicBezTo>
                  <a:cubicBezTo>
                    <a:pt x="304204" y="147811"/>
                    <a:pt x="302715" y="132755"/>
                    <a:pt x="302715" y="115788"/>
                  </a:cubicBezTo>
                  <a:cubicBezTo>
                    <a:pt x="302715" y="97135"/>
                    <a:pt x="304278" y="80665"/>
                    <a:pt x="307403" y="66377"/>
                  </a:cubicBezTo>
                  <a:cubicBezTo>
                    <a:pt x="310529" y="52090"/>
                    <a:pt x="315118" y="40109"/>
                    <a:pt x="321170" y="30435"/>
                  </a:cubicBezTo>
                  <a:cubicBezTo>
                    <a:pt x="327222" y="20762"/>
                    <a:pt x="334738" y="13469"/>
                    <a:pt x="343718" y="8558"/>
                  </a:cubicBezTo>
                  <a:cubicBezTo>
                    <a:pt x="352697" y="3646"/>
                    <a:pt x="362991" y="1191"/>
                    <a:pt x="374599"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550366" y="0"/>
                  </a:moveTo>
                  <a:lnTo>
                    <a:pt x="559594" y="0"/>
                  </a:lnTo>
                  <a:lnTo>
                    <a:pt x="559594" y="218182"/>
                  </a:lnTo>
                  <a:lnTo>
                    <a:pt x="535186" y="218182"/>
                  </a:lnTo>
                  <a:lnTo>
                    <a:pt x="535186" y="33784"/>
                  </a:lnTo>
                  <a:cubicBezTo>
                    <a:pt x="533301" y="35669"/>
                    <a:pt x="530547" y="37827"/>
                    <a:pt x="526926" y="40258"/>
                  </a:cubicBezTo>
                  <a:cubicBezTo>
                    <a:pt x="523305" y="42689"/>
                    <a:pt x="519237" y="45095"/>
                    <a:pt x="514722" y="47476"/>
                  </a:cubicBezTo>
                  <a:cubicBezTo>
                    <a:pt x="510208" y="49858"/>
                    <a:pt x="505445" y="52090"/>
                    <a:pt x="500435" y="54174"/>
                  </a:cubicBezTo>
                  <a:cubicBezTo>
                    <a:pt x="495424" y="56257"/>
                    <a:pt x="490538" y="57894"/>
                    <a:pt x="485775" y="59085"/>
                  </a:cubicBezTo>
                  <a:lnTo>
                    <a:pt x="485775" y="34379"/>
                  </a:lnTo>
                  <a:cubicBezTo>
                    <a:pt x="491133" y="32891"/>
                    <a:pt x="496813" y="30882"/>
                    <a:pt x="502816" y="28352"/>
                  </a:cubicBezTo>
                  <a:cubicBezTo>
                    <a:pt x="508819" y="25822"/>
                    <a:pt x="514722" y="22994"/>
                    <a:pt x="520526" y="19869"/>
                  </a:cubicBezTo>
                  <a:cubicBezTo>
                    <a:pt x="526331" y="16743"/>
                    <a:pt x="531813" y="13469"/>
                    <a:pt x="536972" y="10046"/>
                  </a:cubicBezTo>
                  <a:cubicBezTo>
                    <a:pt x="542131" y="6623"/>
                    <a:pt x="546596" y="3274"/>
                    <a:pt x="550366" y="0"/>
                  </a:cubicBezTo>
                  <a:close/>
                  <a:moveTo>
                    <a:pt x="226516" y="0"/>
                  </a:moveTo>
                  <a:lnTo>
                    <a:pt x="235744" y="0"/>
                  </a:lnTo>
                  <a:lnTo>
                    <a:pt x="235744" y="218182"/>
                  </a:lnTo>
                  <a:lnTo>
                    <a:pt x="211336" y="218182"/>
                  </a:lnTo>
                  <a:lnTo>
                    <a:pt x="211336" y="33784"/>
                  </a:lnTo>
                  <a:cubicBezTo>
                    <a:pt x="209451" y="35669"/>
                    <a:pt x="206697" y="37827"/>
                    <a:pt x="203076" y="40258"/>
                  </a:cubicBezTo>
                  <a:cubicBezTo>
                    <a:pt x="199454" y="42689"/>
                    <a:pt x="195387" y="45095"/>
                    <a:pt x="190872" y="47476"/>
                  </a:cubicBezTo>
                  <a:cubicBezTo>
                    <a:pt x="186358" y="49858"/>
                    <a:pt x="181595" y="52090"/>
                    <a:pt x="176585" y="54174"/>
                  </a:cubicBezTo>
                  <a:cubicBezTo>
                    <a:pt x="171574" y="56257"/>
                    <a:pt x="166687" y="57894"/>
                    <a:pt x="161925" y="59085"/>
                  </a:cubicBezTo>
                  <a:lnTo>
                    <a:pt x="161925" y="34379"/>
                  </a:lnTo>
                  <a:cubicBezTo>
                    <a:pt x="167283" y="32891"/>
                    <a:pt x="172963" y="30882"/>
                    <a:pt x="178966" y="28352"/>
                  </a:cubicBezTo>
                  <a:cubicBezTo>
                    <a:pt x="184969" y="25822"/>
                    <a:pt x="190872" y="22994"/>
                    <a:pt x="196676" y="19869"/>
                  </a:cubicBezTo>
                  <a:cubicBezTo>
                    <a:pt x="202481" y="16743"/>
                    <a:pt x="207962" y="13469"/>
                    <a:pt x="213122" y="10046"/>
                  </a:cubicBezTo>
                  <a:cubicBezTo>
                    <a:pt x="218281" y="6623"/>
                    <a:pt x="222746" y="3274"/>
                    <a:pt x="226516"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1" name="Freeform: Shape 520"/>
            <p:cNvSpPr/>
            <p:nvPr/>
          </p:nvSpPr>
          <p:spPr bwMode="auto">
            <a:xfrm>
              <a:off x="5908928" y="3242869"/>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535334 w 1089421"/>
                <a:gd name="connsiteY5" fmla="*/ 21878 h 221903"/>
                <a:gd name="connsiteX6" fmla="*/ 489643 w 1089421"/>
                <a:gd name="connsiteY6" fmla="*/ 114598 h 221903"/>
                <a:gd name="connsiteX7" fmla="*/ 534441 w 1089421"/>
                <a:gd name="connsiteY7" fmla="*/ 201067 h 221903"/>
                <a:gd name="connsiteX8" fmla="*/ 578643 w 1089421"/>
                <a:gd name="connsiteY8" fmla="*/ 112961 h 221903"/>
                <a:gd name="connsiteX9" fmla="*/ 535334 w 1089421"/>
                <a:gd name="connsiteY9" fmla="*/ 21878 h 221903"/>
                <a:gd name="connsiteX10" fmla="*/ 211484 w 1089421"/>
                <a:gd name="connsiteY10" fmla="*/ 21878 h 221903"/>
                <a:gd name="connsiteX11" fmla="*/ 165793 w 1089421"/>
                <a:gd name="connsiteY11" fmla="*/ 114598 h 221903"/>
                <a:gd name="connsiteX12" fmla="*/ 210591 w 1089421"/>
                <a:gd name="connsiteY12" fmla="*/ 201067 h 221903"/>
                <a:gd name="connsiteX13" fmla="*/ 254793 w 1089421"/>
                <a:gd name="connsiteY13" fmla="*/ 112961 h 221903"/>
                <a:gd name="connsiteX14" fmla="*/ 211484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536524 w 1089421"/>
                <a:gd name="connsiteY29" fmla="*/ 1191 h 221903"/>
                <a:gd name="connsiteX30" fmla="*/ 603646 w 1089421"/>
                <a:gd name="connsiteY30" fmla="*/ 110579 h 221903"/>
                <a:gd name="connsiteX31" fmla="*/ 598809 w 1089421"/>
                <a:gd name="connsiteY31" fmla="*/ 158056 h 221903"/>
                <a:gd name="connsiteX32" fmla="*/ 584819 w 1089421"/>
                <a:gd name="connsiteY32" fmla="*/ 192956 h 221903"/>
                <a:gd name="connsiteX33" fmla="*/ 562346 w 1089421"/>
                <a:gd name="connsiteY33" fmla="*/ 214536 h 221903"/>
                <a:gd name="connsiteX34" fmla="*/ 532060 w 1089421"/>
                <a:gd name="connsiteY34" fmla="*/ 221903 h 221903"/>
                <a:gd name="connsiteX35" fmla="*/ 503410 w 1089421"/>
                <a:gd name="connsiteY35" fmla="*/ 214834 h 221903"/>
                <a:gd name="connsiteX36" fmla="*/ 482202 w 1089421"/>
                <a:gd name="connsiteY36" fmla="*/ 194221 h 221903"/>
                <a:gd name="connsiteX37" fmla="*/ 469105 w 1089421"/>
                <a:gd name="connsiteY37" fmla="*/ 160958 h 221903"/>
                <a:gd name="connsiteX38" fmla="*/ 464640 w 1089421"/>
                <a:gd name="connsiteY38" fmla="*/ 115788 h 221903"/>
                <a:gd name="connsiteX39" fmla="*/ 469328 w 1089421"/>
                <a:gd name="connsiteY39" fmla="*/ 66377 h 221903"/>
                <a:gd name="connsiteX40" fmla="*/ 483095 w 1089421"/>
                <a:gd name="connsiteY40" fmla="*/ 30435 h 221903"/>
                <a:gd name="connsiteX41" fmla="*/ 505643 w 1089421"/>
                <a:gd name="connsiteY41" fmla="*/ 8558 h 221903"/>
                <a:gd name="connsiteX42" fmla="*/ 536524 w 1089421"/>
                <a:gd name="connsiteY42" fmla="*/ 1191 h 221903"/>
                <a:gd name="connsiteX43" fmla="*/ 212674 w 1089421"/>
                <a:gd name="connsiteY43" fmla="*/ 1191 h 221903"/>
                <a:gd name="connsiteX44" fmla="*/ 279796 w 1089421"/>
                <a:gd name="connsiteY44" fmla="*/ 110579 h 221903"/>
                <a:gd name="connsiteX45" fmla="*/ 274959 w 1089421"/>
                <a:gd name="connsiteY45" fmla="*/ 158056 h 221903"/>
                <a:gd name="connsiteX46" fmla="*/ 260969 w 1089421"/>
                <a:gd name="connsiteY46" fmla="*/ 192956 h 221903"/>
                <a:gd name="connsiteX47" fmla="*/ 238496 w 1089421"/>
                <a:gd name="connsiteY47" fmla="*/ 214536 h 221903"/>
                <a:gd name="connsiteX48" fmla="*/ 208210 w 1089421"/>
                <a:gd name="connsiteY48" fmla="*/ 221903 h 221903"/>
                <a:gd name="connsiteX49" fmla="*/ 179560 w 1089421"/>
                <a:gd name="connsiteY49" fmla="*/ 214834 h 221903"/>
                <a:gd name="connsiteX50" fmla="*/ 158352 w 1089421"/>
                <a:gd name="connsiteY50" fmla="*/ 194221 h 221903"/>
                <a:gd name="connsiteX51" fmla="*/ 145255 w 1089421"/>
                <a:gd name="connsiteY51" fmla="*/ 160958 h 221903"/>
                <a:gd name="connsiteX52" fmla="*/ 140790 w 1089421"/>
                <a:gd name="connsiteY52" fmla="*/ 115788 h 221903"/>
                <a:gd name="connsiteX53" fmla="*/ 145478 w 1089421"/>
                <a:gd name="connsiteY53" fmla="*/ 66377 h 221903"/>
                <a:gd name="connsiteX54" fmla="*/ 159245 w 1089421"/>
                <a:gd name="connsiteY54" fmla="*/ 30435 h 221903"/>
                <a:gd name="connsiteX55" fmla="*/ 181793 w 1089421"/>
                <a:gd name="connsiteY55" fmla="*/ 8558 h 221903"/>
                <a:gd name="connsiteX56" fmla="*/ 212674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712291 w 1089421"/>
                <a:gd name="connsiteY71" fmla="*/ 0 h 221903"/>
                <a:gd name="connsiteX72" fmla="*/ 721519 w 1089421"/>
                <a:gd name="connsiteY72" fmla="*/ 0 h 221903"/>
                <a:gd name="connsiteX73" fmla="*/ 721519 w 1089421"/>
                <a:gd name="connsiteY73" fmla="*/ 218182 h 221903"/>
                <a:gd name="connsiteX74" fmla="*/ 697111 w 1089421"/>
                <a:gd name="connsiteY74" fmla="*/ 218182 h 221903"/>
                <a:gd name="connsiteX75" fmla="*/ 697111 w 1089421"/>
                <a:gd name="connsiteY75" fmla="*/ 33784 h 221903"/>
                <a:gd name="connsiteX76" fmla="*/ 688851 w 1089421"/>
                <a:gd name="connsiteY76" fmla="*/ 40258 h 221903"/>
                <a:gd name="connsiteX77" fmla="*/ 676647 w 1089421"/>
                <a:gd name="connsiteY77" fmla="*/ 47476 h 221903"/>
                <a:gd name="connsiteX78" fmla="*/ 662360 w 1089421"/>
                <a:gd name="connsiteY78" fmla="*/ 54174 h 221903"/>
                <a:gd name="connsiteX79" fmla="*/ 647700 w 1089421"/>
                <a:gd name="connsiteY79" fmla="*/ 59085 h 221903"/>
                <a:gd name="connsiteX80" fmla="*/ 647700 w 1089421"/>
                <a:gd name="connsiteY80" fmla="*/ 34379 h 221903"/>
                <a:gd name="connsiteX81" fmla="*/ 664741 w 1089421"/>
                <a:gd name="connsiteY81" fmla="*/ 28352 h 221903"/>
                <a:gd name="connsiteX82" fmla="*/ 682451 w 1089421"/>
                <a:gd name="connsiteY82" fmla="*/ 19869 h 221903"/>
                <a:gd name="connsiteX83" fmla="*/ 698897 w 1089421"/>
                <a:gd name="connsiteY83" fmla="*/ 10046 h 221903"/>
                <a:gd name="connsiteX84" fmla="*/ 712291 w 1089421"/>
                <a:gd name="connsiteY84" fmla="*/ 0 h 221903"/>
                <a:gd name="connsiteX85" fmla="*/ 388441 w 1089421"/>
                <a:gd name="connsiteY85" fmla="*/ 0 h 221903"/>
                <a:gd name="connsiteX86" fmla="*/ 397669 w 1089421"/>
                <a:gd name="connsiteY86" fmla="*/ 0 h 221903"/>
                <a:gd name="connsiteX87" fmla="*/ 397669 w 1089421"/>
                <a:gd name="connsiteY87" fmla="*/ 218182 h 221903"/>
                <a:gd name="connsiteX88" fmla="*/ 373261 w 1089421"/>
                <a:gd name="connsiteY88" fmla="*/ 218182 h 221903"/>
                <a:gd name="connsiteX89" fmla="*/ 373261 w 1089421"/>
                <a:gd name="connsiteY89" fmla="*/ 33784 h 221903"/>
                <a:gd name="connsiteX90" fmla="*/ 365001 w 1089421"/>
                <a:gd name="connsiteY90" fmla="*/ 40258 h 221903"/>
                <a:gd name="connsiteX91" fmla="*/ 352797 w 1089421"/>
                <a:gd name="connsiteY91" fmla="*/ 47476 h 221903"/>
                <a:gd name="connsiteX92" fmla="*/ 338510 w 1089421"/>
                <a:gd name="connsiteY92" fmla="*/ 54174 h 221903"/>
                <a:gd name="connsiteX93" fmla="*/ 323850 w 1089421"/>
                <a:gd name="connsiteY93" fmla="*/ 59085 h 221903"/>
                <a:gd name="connsiteX94" fmla="*/ 323850 w 1089421"/>
                <a:gd name="connsiteY94" fmla="*/ 34379 h 221903"/>
                <a:gd name="connsiteX95" fmla="*/ 340891 w 1089421"/>
                <a:gd name="connsiteY95" fmla="*/ 28352 h 221903"/>
                <a:gd name="connsiteX96" fmla="*/ 358601 w 1089421"/>
                <a:gd name="connsiteY96" fmla="*/ 19869 h 221903"/>
                <a:gd name="connsiteX97" fmla="*/ 375047 w 1089421"/>
                <a:gd name="connsiteY97" fmla="*/ 10046 h 221903"/>
                <a:gd name="connsiteX98" fmla="*/ 388441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535334" y="21878"/>
                  </a:moveTo>
                  <a:cubicBezTo>
                    <a:pt x="504874" y="21878"/>
                    <a:pt x="489643" y="52784"/>
                    <a:pt x="489643" y="114598"/>
                  </a:cubicBezTo>
                  <a:cubicBezTo>
                    <a:pt x="489643" y="172244"/>
                    <a:pt x="504576" y="201067"/>
                    <a:pt x="534441" y="201067"/>
                  </a:cubicBezTo>
                  <a:cubicBezTo>
                    <a:pt x="563909" y="201067"/>
                    <a:pt x="578643" y="171698"/>
                    <a:pt x="578643" y="112961"/>
                  </a:cubicBezTo>
                  <a:cubicBezTo>
                    <a:pt x="578643" y="52239"/>
                    <a:pt x="564206" y="21878"/>
                    <a:pt x="535334" y="21878"/>
                  </a:cubicBezTo>
                  <a:close/>
                  <a:moveTo>
                    <a:pt x="211484" y="21878"/>
                  </a:moveTo>
                  <a:cubicBezTo>
                    <a:pt x="181024" y="21878"/>
                    <a:pt x="165793" y="52784"/>
                    <a:pt x="165793" y="114598"/>
                  </a:cubicBezTo>
                  <a:cubicBezTo>
                    <a:pt x="165793" y="172244"/>
                    <a:pt x="180726" y="201067"/>
                    <a:pt x="210591" y="201067"/>
                  </a:cubicBezTo>
                  <a:cubicBezTo>
                    <a:pt x="240059" y="201067"/>
                    <a:pt x="254793" y="171698"/>
                    <a:pt x="254793" y="112961"/>
                  </a:cubicBezTo>
                  <a:cubicBezTo>
                    <a:pt x="254793" y="52239"/>
                    <a:pt x="240356" y="21878"/>
                    <a:pt x="211484"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536524" y="1191"/>
                  </a:moveTo>
                  <a:cubicBezTo>
                    <a:pt x="581272" y="1191"/>
                    <a:pt x="603646" y="37654"/>
                    <a:pt x="603646" y="110579"/>
                  </a:cubicBezTo>
                  <a:cubicBezTo>
                    <a:pt x="603646" y="128439"/>
                    <a:pt x="602034" y="144264"/>
                    <a:pt x="598809" y="158056"/>
                  </a:cubicBezTo>
                  <a:cubicBezTo>
                    <a:pt x="595584" y="171847"/>
                    <a:pt x="590921" y="183480"/>
                    <a:pt x="584819" y="192956"/>
                  </a:cubicBezTo>
                  <a:cubicBezTo>
                    <a:pt x="578717" y="202431"/>
                    <a:pt x="571226" y="209625"/>
                    <a:pt x="562346" y="214536"/>
                  </a:cubicBezTo>
                  <a:cubicBezTo>
                    <a:pt x="553466" y="219447"/>
                    <a:pt x="543370" y="221903"/>
                    <a:pt x="532060" y="221903"/>
                  </a:cubicBezTo>
                  <a:cubicBezTo>
                    <a:pt x="521344" y="221903"/>
                    <a:pt x="511794" y="219546"/>
                    <a:pt x="503410" y="214834"/>
                  </a:cubicBezTo>
                  <a:cubicBezTo>
                    <a:pt x="495026" y="210121"/>
                    <a:pt x="487957" y="203250"/>
                    <a:pt x="482202" y="194221"/>
                  </a:cubicBezTo>
                  <a:cubicBezTo>
                    <a:pt x="476447" y="185192"/>
                    <a:pt x="472082" y="174104"/>
                    <a:pt x="469105" y="160958"/>
                  </a:cubicBezTo>
                  <a:cubicBezTo>
                    <a:pt x="466129" y="147811"/>
                    <a:pt x="464640" y="132755"/>
                    <a:pt x="464640" y="115788"/>
                  </a:cubicBezTo>
                  <a:cubicBezTo>
                    <a:pt x="464640" y="97135"/>
                    <a:pt x="466203" y="80665"/>
                    <a:pt x="469328" y="66377"/>
                  </a:cubicBezTo>
                  <a:cubicBezTo>
                    <a:pt x="472454" y="52090"/>
                    <a:pt x="477043" y="40109"/>
                    <a:pt x="483095" y="30435"/>
                  </a:cubicBezTo>
                  <a:cubicBezTo>
                    <a:pt x="489147" y="20762"/>
                    <a:pt x="496663" y="13469"/>
                    <a:pt x="505643" y="8558"/>
                  </a:cubicBezTo>
                  <a:cubicBezTo>
                    <a:pt x="514622" y="3646"/>
                    <a:pt x="524916" y="1191"/>
                    <a:pt x="536524" y="1191"/>
                  </a:cubicBezTo>
                  <a:close/>
                  <a:moveTo>
                    <a:pt x="212674" y="1191"/>
                  </a:moveTo>
                  <a:cubicBezTo>
                    <a:pt x="257422" y="1191"/>
                    <a:pt x="279796" y="37654"/>
                    <a:pt x="279796" y="110579"/>
                  </a:cubicBezTo>
                  <a:cubicBezTo>
                    <a:pt x="279796" y="128439"/>
                    <a:pt x="278184" y="144264"/>
                    <a:pt x="274959" y="158056"/>
                  </a:cubicBezTo>
                  <a:cubicBezTo>
                    <a:pt x="271734" y="171847"/>
                    <a:pt x="267071" y="183480"/>
                    <a:pt x="260969" y="192956"/>
                  </a:cubicBezTo>
                  <a:cubicBezTo>
                    <a:pt x="254867" y="202431"/>
                    <a:pt x="247376" y="209625"/>
                    <a:pt x="238496" y="214536"/>
                  </a:cubicBezTo>
                  <a:cubicBezTo>
                    <a:pt x="229616" y="219447"/>
                    <a:pt x="219520" y="221903"/>
                    <a:pt x="208210" y="221903"/>
                  </a:cubicBezTo>
                  <a:cubicBezTo>
                    <a:pt x="197494" y="221903"/>
                    <a:pt x="187944" y="219546"/>
                    <a:pt x="179560" y="214834"/>
                  </a:cubicBezTo>
                  <a:cubicBezTo>
                    <a:pt x="171176" y="210121"/>
                    <a:pt x="164107" y="203250"/>
                    <a:pt x="158352" y="194221"/>
                  </a:cubicBezTo>
                  <a:cubicBezTo>
                    <a:pt x="152597" y="185192"/>
                    <a:pt x="148232" y="174104"/>
                    <a:pt x="145255" y="160958"/>
                  </a:cubicBezTo>
                  <a:cubicBezTo>
                    <a:pt x="142279" y="147811"/>
                    <a:pt x="140790" y="132755"/>
                    <a:pt x="140790" y="115788"/>
                  </a:cubicBezTo>
                  <a:cubicBezTo>
                    <a:pt x="140790" y="97135"/>
                    <a:pt x="142353" y="80665"/>
                    <a:pt x="145478" y="66377"/>
                  </a:cubicBezTo>
                  <a:cubicBezTo>
                    <a:pt x="148604" y="52090"/>
                    <a:pt x="153193" y="40109"/>
                    <a:pt x="159245" y="30435"/>
                  </a:cubicBezTo>
                  <a:cubicBezTo>
                    <a:pt x="165297" y="20762"/>
                    <a:pt x="172813" y="13469"/>
                    <a:pt x="181793" y="8558"/>
                  </a:cubicBezTo>
                  <a:cubicBezTo>
                    <a:pt x="190772" y="3646"/>
                    <a:pt x="201066" y="1191"/>
                    <a:pt x="212674"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712291" y="0"/>
                  </a:moveTo>
                  <a:lnTo>
                    <a:pt x="721519" y="0"/>
                  </a:lnTo>
                  <a:lnTo>
                    <a:pt x="721519" y="218182"/>
                  </a:lnTo>
                  <a:lnTo>
                    <a:pt x="697111" y="218182"/>
                  </a:lnTo>
                  <a:lnTo>
                    <a:pt x="697111" y="33784"/>
                  </a:lnTo>
                  <a:cubicBezTo>
                    <a:pt x="695226" y="35669"/>
                    <a:pt x="692472" y="37827"/>
                    <a:pt x="688851" y="40258"/>
                  </a:cubicBezTo>
                  <a:cubicBezTo>
                    <a:pt x="685229" y="42689"/>
                    <a:pt x="681162" y="45095"/>
                    <a:pt x="676647" y="47476"/>
                  </a:cubicBezTo>
                  <a:cubicBezTo>
                    <a:pt x="672133" y="49858"/>
                    <a:pt x="667370" y="52090"/>
                    <a:pt x="662360" y="54174"/>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1" y="0"/>
                  </a:cubicBezTo>
                  <a:close/>
                  <a:moveTo>
                    <a:pt x="388441" y="0"/>
                  </a:moveTo>
                  <a:lnTo>
                    <a:pt x="397669" y="0"/>
                  </a:lnTo>
                  <a:lnTo>
                    <a:pt x="397669" y="218182"/>
                  </a:lnTo>
                  <a:lnTo>
                    <a:pt x="373261" y="218182"/>
                  </a:lnTo>
                  <a:lnTo>
                    <a:pt x="373261" y="33784"/>
                  </a:lnTo>
                  <a:cubicBezTo>
                    <a:pt x="371376" y="35669"/>
                    <a:pt x="368622" y="37827"/>
                    <a:pt x="365001" y="40258"/>
                  </a:cubicBezTo>
                  <a:cubicBezTo>
                    <a:pt x="361380" y="42689"/>
                    <a:pt x="357311" y="45095"/>
                    <a:pt x="352797" y="47476"/>
                  </a:cubicBezTo>
                  <a:cubicBezTo>
                    <a:pt x="348283" y="49858"/>
                    <a:pt x="343520" y="52090"/>
                    <a:pt x="338510" y="54174"/>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7" y="13469"/>
                    <a:pt x="375047" y="10046"/>
                  </a:cubicBezTo>
                  <a:cubicBezTo>
                    <a:pt x="380206" y="6623"/>
                    <a:pt x="384671" y="3274"/>
                    <a:pt x="388441"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2" name="Freeform: Shape 521"/>
            <p:cNvSpPr/>
            <p:nvPr/>
          </p:nvSpPr>
          <p:spPr bwMode="auto">
            <a:xfrm>
              <a:off x="5908928" y="3553078"/>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697259 w 1089421"/>
                <a:gd name="connsiteY5" fmla="*/ 21878 h 221903"/>
                <a:gd name="connsiteX6" fmla="*/ 651569 w 1089421"/>
                <a:gd name="connsiteY6" fmla="*/ 114598 h 221903"/>
                <a:gd name="connsiteX7" fmla="*/ 696366 w 1089421"/>
                <a:gd name="connsiteY7" fmla="*/ 201067 h 221903"/>
                <a:gd name="connsiteX8" fmla="*/ 740568 w 1089421"/>
                <a:gd name="connsiteY8" fmla="*/ 112961 h 221903"/>
                <a:gd name="connsiteX9" fmla="*/ 697259 w 1089421"/>
                <a:gd name="connsiteY9" fmla="*/ 21878 h 221903"/>
                <a:gd name="connsiteX10" fmla="*/ 373409 w 1089421"/>
                <a:gd name="connsiteY10" fmla="*/ 21878 h 221903"/>
                <a:gd name="connsiteX11" fmla="*/ 327719 w 1089421"/>
                <a:gd name="connsiteY11" fmla="*/ 114598 h 221903"/>
                <a:gd name="connsiteX12" fmla="*/ 372516 w 1089421"/>
                <a:gd name="connsiteY12" fmla="*/ 201067 h 221903"/>
                <a:gd name="connsiteX13" fmla="*/ 416718 w 1089421"/>
                <a:gd name="connsiteY13" fmla="*/ 112961 h 221903"/>
                <a:gd name="connsiteX14" fmla="*/ 373409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698449 w 1089421"/>
                <a:gd name="connsiteY29" fmla="*/ 1191 h 221903"/>
                <a:gd name="connsiteX30" fmla="*/ 765571 w 1089421"/>
                <a:gd name="connsiteY30" fmla="*/ 110579 h 221903"/>
                <a:gd name="connsiteX31" fmla="*/ 760734 w 1089421"/>
                <a:gd name="connsiteY31" fmla="*/ 158056 h 221903"/>
                <a:gd name="connsiteX32" fmla="*/ 746744 w 1089421"/>
                <a:gd name="connsiteY32" fmla="*/ 192956 h 221903"/>
                <a:gd name="connsiteX33" fmla="*/ 724271 w 1089421"/>
                <a:gd name="connsiteY33" fmla="*/ 214536 h 221903"/>
                <a:gd name="connsiteX34" fmla="*/ 693985 w 1089421"/>
                <a:gd name="connsiteY34" fmla="*/ 221903 h 221903"/>
                <a:gd name="connsiteX35" fmla="*/ 665335 w 1089421"/>
                <a:gd name="connsiteY35" fmla="*/ 214834 h 221903"/>
                <a:gd name="connsiteX36" fmla="*/ 644127 w 1089421"/>
                <a:gd name="connsiteY36" fmla="*/ 194221 h 221903"/>
                <a:gd name="connsiteX37" fmla="*/ 631030 w 1089421"/>
                <a:gd name="connsiteY37" fmla="*/ 160958 h 221903"/>
                <a:gd name="connsiteX38" fmla="*/ 626565 w 1089421"/>
                <a:gd name="connsiteY38" fmla="*/ 115788 h 221903"/>
                <a:gd name="connsiteX39" fmla="*/ 631253 w 1089421"/>
                <a:gd name="connsiteY39" fmla="*/ 66377 h 221903"/>
                <a:gd name="connsiteX40" fmla="*/ 645020 w 1089421"/>
                <a:gd name="connsiteY40" fmla="*/ 30435 h 221903"/>
                <a:gd name="connsiteX41" fmla="*/ 667568 w 1089421"/>
                <a:gd name="connsiteY41" fmla="*/ 8558 h 221903"/>
                <a:gd name="connsiteX42" fmla="*/ 698449 w 1089421"/>
                <a:gd name="connsiteY42" fmla="*/ 1191 h 221903"/>
                <a:gd name="connsiteX43" fmla="*/ 374599 w 1089421"/>
                <a:gd name="connsiteY43" fmla="*/ 1191 h 221903"/>
                <a:gd name="connsiteX44" fmla="*/ 441721 w 1089421"/>
                <a:gd name="connsiteY44" fmla="*/ 110579 h 221903"/>
                <a:gd name="connsiteX45" fmla="*/ 436884 w 1089421"/>
                <a:gd name="connsiteY45" fmla="*/ 158056 h 221903"/>
                <a:gd name="connsiteX46" fmla="*/ 422894 w 1089421"/>
                <a:gd name="connsiteY46" fmla="*/ 192956 h 221903"/>
                <a:gd name="connsiteX47" fmla="*/ 400421 w 1089421"/>
                <a:gd name="connsiteY47" fmla="*/ 214536 h 221903"/>
                <a:gd name="connsiteX48" fmla="*/ 370135 w 1089421"/>
                <a:gd name="connsiteY48" fmla="*/ 221903 h 221903"/>
                <a:gd name="connsiteX49" fmla="*/ 341485 w 1089421"/>
                <a:gd name="connsiteY49" fmla="*/ 214834 h 221903"/>
                <a:gd name="connsiteX50" fmla="*/ 320277 w 1089421"/>
                <a:gd name="connsiteY50" fmla="*/ 194221 h 221903"/>
                <a:gd name="connsiteX51" fmla="*/ 307180 w 1089421"/>
                <a:gd name="connsiteY51" fmla="*/ 160958 h 221903"/>
                <a:gd name="connsiteX52" fmla="*/ 302715 w 1089421"/>
                <a:gd name="connsiteY52" fmla="*/ 115788 h 221903"/>
                <a:gd name="connsiteX53" fmla="*/ 307403 w 1089421"/>
                <a:gd name="connsiteY53" fmla="*/ 66377 h 221903"/>
                <a:gd name="connsiteX54" fmla="*/ 321170 w 1089421"/>
                <a:gd name="connsiteY54" fmla="*/ 30435 h 221903"/>
                <a:gd name="connsiteX55" fmla="*/ 343718 w 1089421"/>
                <a:gd name="connsiteY55" fmla="*/ 8558 h 221903"/>
                <a:gd name="connsiteX56" fmla="*/ 374599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550366 w 1089421"/>
                <a:gd name="connsiteY71" fmla="*/ 0 h 221903"/>
                <a:gd name="connsiteX72" fmla="*/ 559594 w 1089421"/>
                <a:gd name="connsiteY72" fmla="*/ 0 h 221903"/>
                <a:gd name="connsiteX73" fmla="*/ 559594 w 1089421"/>
                <a:gd name="connsiteY73" fmla="*/ 218182 h 221903"/>
                <a:gd name="connsiteX74" fmla="*/ 535186 w 1089421"/>
                <a:gd name="connsiteY74" fmla="*/ 218182 h 221903"/>
                <a:gd name="connsiteX75" fmla="*/ 535186 w 1089421"/>
                <a:gd name="connsiteY75" fmla="*/ 33784 h 221903"/>
                <a:gd name="connsiteX76" fmla="*/ 526926 w 1089421"/>
                <a:gd name="connsiteY76" fmla="*/ 40258 h 221903"/>
                <a:gd name="connsiteX77" fmla="*/ 514722 w 1089421"/>
                <a:gd name="connsiteY77" fmla="*/ 47476 h 221903"/>
                <a:gd name="connsiteX78" fmla="*/ 500435 w 1089421"/>
                <a:gd name="connsiteY78" fmla="*/ 54174 h 221903"/>
                <a:gd name="connsiteX79" fmla="*/ 485775 w 1089421"/>
                <a:gd name="connsiteY79" fmla="*/ 59085 h 221903"/>
                <a:gd name="connsiteX80" fmla="*/ 485775 w 1089421"/>
                <a:gd name="connsiteY80" fmla="*/ 34379 h 221903"/>
                <a:gd name="connsiteX81" fmla="*/ 502816 w 1089421"/>
                <a:gd name="connsiteY81" fmla="*/ 28352 h 221903"/>
                <a:gd name="connsiteX82" fmla="*/ 520526 w 1089421"/>
                <a:gd name="connsiteY82" fmla="*/ 19869 h 221903"/>
                <a:gd name="connsiteX83" fmla="*/ 536972 w 1089421"/>
                <a:gd name="connsiteY83" fmla="*/ 10046 h 221903"/>
                <a:gd name="connsiteX84" fmla="*/ 550366 w 1089421"/>
                <a:gd name="connsiteY84" fmla="*/ 0 h 221903"/>
                <a:gd name="connsiteX85" fmla="*/ 226516 w 1089421"/>
                <a:gd name="connsiteY85" fmla="*/ 0 h 221903"/>
                <a:gd name="connsiteX86" fmla="*/ 235744 w 1089421"/>
                <a:gd name="connsiteY86" fmla="*/ 0 h 221903"/>
                <a:gd name="connsiteX87" fmla="*/ 235744 w 1089421"/>
                <a:gd name="connsiteY87" fmla="*/ 218182 h 221903"/>
                <a:gd name="connsiteX88" fmla="*/ 211336 w 1089421"/>
                <a:gd name="connsiteY88" fmla="*/ 218182 h 221903"/>
                <a:gd name="connsiteX89" fmla="*/ 211336 w 1089421"/>
                <a:gd name="connsiteY89" fmla="*/ 33784 h 221903"/>
                <a:gd name="connsiteX90" fmla="*/ 203076 w 1089421"/>
                <a:gd name="connsiteY90" fmla="*/ 40258 h 221903"/>
                <a:gd name="connsiteX91" fmla="*/ 190872 w 1089421"/>
                <a:gd name="connsiteY91" fmla="*/ 47476 h 221903"/>
                <a:gd name="connsiteX92" fmla="*/ 176585 w 1089421"/>
                <a:gd name="connsiteY92" fmla="*/ 54174 h 221903"/>
                <a:gd name="connsiteX93" fmla="*/ 161925 w 1089421"/>
                <a:gd name="connsiteY93" fmla="*/ 59085 h 221903"/>
                <a:gd name="connsiteX94" fmla="*/ 161925 w 1089421"/>
                <a:gd name="connsiteY94" fmla="*/ 34379 h 221903"/>
                <a:gd name="connsiteX95" fmla="*/ 178966 w 1089421"/>
                <a:gd name="connsiteY95" fmla="*/ 28352 h 221903"/>
                <a:gd name="connsiteX96" fmla="*/ 196676 w 1089421"/>
                <a:gd name="connsiteY96" fmla="*/ 19869 h 221903"/>
                <a:gd name="connsiteX97" fmla="*/ 213122 w 1089421"/>
                <a:gd name="connsiteY97" fmla="*/ 10046 h 221903"/>
                <a:gd name="connsiteX98" fmla="*/ 226516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697259" y="21878"/>
                  </a:moveTo>
                  <a:cubicBezTo>
                    <a:pt x="666799" y="21878"/>
                    <a:pt x="651569" y="52784"/>
                    <a:pt x="651569" y="114598"/>
                  </a:cubicBezTo>
                  <a:cubicBezTo>
                    <a:pt x="651569" y="172244"/>
                    <a:pt x="666501" y="201067"/>
                    <a:pt x="696366" y="201067"/>
                  </a:cubicBezTo>
                  <a:cubicBezTo>
                    <a:pt x="725834" y="201067"/>
                    <a:pt x="740568" y="171698"/>
                    <a:pt x="740568" y="112961"/>
                  </a:cubicBezTo>
                  <a:cubicBezTo>
                    <a:pt x="740568" y="52239"/>
                    <a:pt x="726131" y="21878"/>
                    <a:pt x="697259" y="21878"/>
                  </a:cubicBezTo>
                  <a:close/>
                  <a:moveTo>
                    <a:pt x="373409" y="21878"/>
                  </a:moveTo>
                  <a:cubicBezTo>
                    <a:pt x="342949" y="21878"/>
                    <a:pt x="327719" y="52784"/>
                    <a:pt x="327719" y="114598"/>
                  </a:cubicBezTo>
                  <a:cubicBezTo>
                    <a:pt x="327719" y="172244"/>
                    <a:pt x="342651" y="201067"/>
                    <a:pt x="372516" y="201067"/>
                  </a:cubicBezTo>
                  <a:cubicBezTo>
                    <a:pt x="401984" y="201067"/>
                    <a:pt x="416718" y="171698"/>
                    <a:pt x="416718" y="112961"/>
                  </a:cubicBezTo>
                  <a:cubicBezTo>
                    <a:pt x="416718" y="52239"/>
                    <a:pt x="402281" y="21878"/>
                    <a:pt x="373409"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698449" y="1191"/>
                  </a:moveTo>
                  <a:cubicBezTo>
                    <a:pt x="743197" y="1191"/>
                    <a:pt x="765571" y="37654"/>
                    <a:pt x="765571" y="110579"/>
                  </a:cubicBezTo>
                  <a:cubicBezTo>
                    <a:pt x="765571" y="128439"/>
                    <a:pt x="763959" y="144264"/>
                    <a:pt x="760734" y="158056"/>
                  </a:cubicBezTo>
                  <a:cubicBezTo>
                    <a:pt x="757509" y="171847"/>
                    <a:pt x="752846" y="183480"/>
                    <a:pt x="746744" y="192956"/>
                  </a:cubicBezTo>
                  <a:cubicBezTo>
                    <a:pt x="740642" y="202431"/>
                    <a:pt x="733151" y="209625"/>
                    <a:pt x="724271" y="214536"/>
                  </a:cubicBezTo>
                  <a:cubicBezTo>
                    <a:pt x="715391" y="219447"/>
                    <a:pt x="705295" y="221903"/>
                    <a:pt x="693985" y="221903"/>
                  </a:cubicBezTo>
                  <a:cubicBezTo>
                    <a:pt x="683269" y="221903"/>
                    <a:pt x="673719" y="219546"/>
                    <a:pt x="665335" y="214834"/>
                  </a:cubicBezTo>
                  <a:cubicBezTo>
                    <a:pt x="656951" y="210121"/>
                    <a:pt x="649882" y="203250"/>
                    <a:pt x="644127" y="194221"/>
                  </a:cubicBezTo>
                  <a:cubicBezTo>
                    <a:pt x="638372" y="185192"/>
                    <a:pt x="634007" y="174104"/>
                    <a:pt x="631030" y="160958"/>
                  </a:cubicBezTo>
                  <a:cubicBezTo>
                    <a:pt x="628054" y="147811"/>
                    <a:pt x="626565" y="132755"/>
                    <a:pt x="626565" y="115788"/>
                  </a:cubicBezTo>
                  <a:cubicBezTo>
                    <a:pt x="626565" y="97135"/>
                    <a:pt x="628128" y="80665"/>
                    <a:pt x="631253" y="66377"/>
                  </a:cubicBezTo>
                  <a:cubicBezTo>
                    <a:pt x="634379" y="52090"/>
                    <a:pt x="638968" y="40109"/>
                    <a:pt x="645020" y="30435"/>
                  </a:cubicBezTo>
                  <a:cubicBezTo>
                    <a:pt x="651072" y="20762"/>
                    <a:pt x="658588" y="13469"/>
                    <a:pt x="667568" y="8558"/>
                  </a:cubicBezTo>
                  <a:cubicBezTo>
                    <a:pt x="676547" y="3646"/>
                    <a:pt x="686841" y="1191"/>
                    <a:pt x="698449" y="1191"/>
                  </a:cubicBezTo>
                  <a:close/>
                  <a:moveTo>
                    <a:pt x="374599" y="1191"/>
                  </a:moveTo>
                  <a:cubicBezTo>
                    <a:pt x="419347" y="1191"/>
                    <a:pt x="441721" y="37654"/>
                    <a:pt x="441721" y="110579"/>
                  </a:cubicBezTo>
                  <a:cubicBezTo>
                    <a:pt x="441721" y="128439"/>
                    <a:pt x="440109" y="144264"/>
                    <a:pt x="436884" y="158056"/>
                  </a:cubicBezTo>
                  <a:cubicBezTo>
                    <a:pt x="433659" y="171847"/>
                    <a:pt x="428996" y="183480"/>
                    <a:pt x="422894" y="192956"/>
                  </a:cubicBezTo>
                  <a:cubicBezTo>
                    <a:pt x="416792" y="202431"/>
                    <a:pt x="409301" y="209625"/>
                    <a:pt x="400421" y="214536"/>
                  </a:cubicBezTo>
                  <a:cubicBezTo>
                    <a:pt x="391541" y="219447"/>
                    <a:pt x="381445" y="221903"/>
                    <a:pt x="370135" y="221903"/>
                  </a:cubicBezTo>
                  <a:cubicBezTo>
                    <a:pt x="359419" y="221903"/>
                    <a:pt x="349869" y="219546"/>
                    <a:pt x="341485" y="214834"/>
                  </a:cubicBezTo>
                  <a:cubicBezTo>
                    <a:pt x="333101" y="210121"/>
                    <a:pt x="326032" y="203250"/>
                    <a:pt x="320277" y="194221"/>
                  </a:cubicBezTo>
                  <a:cubicBezTo>
                    <a:pt x="314522" y="185192"/>
                    <a:pt x="310157" y="174104"/>
                    <a:pt x="307180" y="160958"/>
                  </a:cubicBezTo>
                  <a:cubicBezTo>
                    <a:pt x="304204" y="147811"/>
                    <a:pt x="302715" y="132755"/>
                    <a:pt x="302715" y="115788"/>
                  </a:cubicBezTo>
                  <a:cubicBezTo>
                    <a:pt x="302715" y="97135"/>
                    <a:pt x="304278" y="80665"/>
                    <a:pt x="307403" y="66377"/>
                  </a:cubicBezTo>
                  <a:cubicBezTo>
                    <a:pt x="310529" y="52090"/>
                    <a:pt x="315118" y="40109"/>
                    <a:pt x="321170" y="30435"/>
                  </a:cubicBezTo>
                  <a:cubicBezTo>
                    <a:pt x="327222" y="20762"/>
                    <a:pt x="334738" y="13469"/>
                    <a:pt x="343718" y="8558"/>
                  </a:cubicBezTo>
                  <a:cubicBezTo>
                    <a:pt x="352697" y="3646"/>
                    <a:pt x="362991" y="1191"/>
                    <a:pt x="374599"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550366" y="0"/>
                  </a:moveTo>
                  <a:lnTo>
                    <a:pt x="559594" y="0"/>
                  </a:lnTo>
                  <a:lnTo>
                    <a:pt x="559594" y="218182"/>
                  </a:lnTo>
                  <a:lnTo>
                    <a:pt x="535186" y="218182"/>
                  </a:lnTo>
                  <a:lnTo>
                    <a:pt x="535186" y="33784"/>
                  </a:lnTo>
                  <a:cubicBezTo>
                    <a:pt x="533301" y="35669"/>
                    <a:pt x="530547" y="37827"/>
                    <a:pt x="526926" y="40258"/>
                  </a:cubicBezTo>
                  <a:cubicBezTo>
                    <a:pt x="523305" y="42689"/>
                    <a:pt x="519237" y="45095"/>
                    <a:pt x="514722" y="47476"/>
                  </a:cubicBezTo>
                  <a:cubicBezTo>
                    <a:pt x="510208" y="49858"/>
                    <a:pt x="505445" y="52090"/>
                    <a:pt x="500435" y="54174"/>
                  </a:cubicBezTo>
                  <a:cubicBezTo>
                    <a:pt x="495424" y="56257"/>
                    <a:pt x="490538" y="57894"/>
                    <a:pt x="485775" y="59085"/>
                  </a:cubicBezTo>
                  <a:lnTo>
                    <a:pt x="485775" y="34379"/>
                  </a:lnTo>
                  <a:cubicBezTo>
                    <a:pt x="491133" y="32891"/>
                    <a:pt x="496813" y="30882"/>
                    <a:pt x="502816" y="28352"/>
                  </a:cubicBezTo>
                  <a:cubicBezTo>
                    <a:pt x="508819" y="25822"/>
                    <a:pt x="514722" y="22994"/>
                    <a:pt x="520526" y="19869"/>
                  </a:cubicBezTo>
                  <a:cubicBezTo>
                    <a:pt x="526331" y="16743"/>
                    <a:pt x="531813" y="13469"/>
                    <a:pt x="536972" y="10046"/>
                  </a:cubicBezTo>
                  <a:cubicBezTo>
                    <a:pt x="542131" y="6623"/>
                    <a:pt x="546596" y="3274"/>
                    <a:pt x="550366" y="0"/>
                  </a:cubicBezTo>
                  <a:close/>
                  <a:moveTo>
                    <a:pt x="226516" y="0"/>
                  </a:moveTo>
                  <a:lnTo>
                    <a:pt x="235744" y="0"/>
                  </a:lnTo>
                  <a:lnTo>
                    <a:pt x="235744" y="218182"/>
                  </a:lnTo>
                  <a:lnTo>
                    <a:pt x="211336" y="218182"/>
                  </a:lnTo>
                  <a:lnTo>
                    <a:pt x="211336" y="33784"/>
                  </a:lnTo>
                  <a:cubicBezTo>
                    <a:pt x="209451" y="35669"/>
                    <a:pt x="206697" y="37827"/>
                    <a:pt x="203076" y="40258"/>
                  </a:cubicBezTo>
                  <a:cubicBezTo>
                    <a:pt x="199454" y="42689"/>
                    <a:pt x="195387" y="45095"/>
                    <a:pt x="190872" y="47476"/>
                  </a:cubicBezTo>
                  <a:cubicBezTo>
                    <a:pt x="186358" y="49858"/>
                    <a:pt x="181595" y="52090"/>
                    <a:pt x="176585" y="54174"/>
                  </a:cubicBezTo>
                  <a:cubicBezTo>
                    <a:pt x="171574" y="56257"/>
                    <a:pt x="166687" y="57894"/>
                    <a:pt x="161925" y="59085"/>
                  </a:cubicBezTo>
                  <a:lnTo>
                    <a:pt x="161925" y="34379"/>
                  </a:lnTo>
                  <a:cubicBezTo>
                    <a:pt x="167283" y="32891"/>
                    <a:pt x="172963" y="30882"/>
                    <a:pt x="178966" y="28352"/>
                  </a:cubicBezTo>
                  <a:cubicBezTo>
                    <a:pt x="184969" y="25822"/>
                    <a:pt x="190872" y="22994"/>
                    <a:pt x="196676" y="19869"/>
                  </a:cubicBezTo>
                  <a:cubicBezTo>
                    <a:pt x="202481" y="16743"/>
                    <a:pt x="207962" y="13469"/>
                    <a:pt x="213122" y="10046"/>
                  </a:cubicBezTo>
                  <a:cubicBezTo>
                    <a:pt x="218281" y="6623"/>
                    <a:pt x="222746" y="3274"/>
                    <a:pt x="226516"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3" name="Freeform: Shape 522"/>
            <p:cNvSpPr/>
            <p:nvPr/>
          </p:nvSpPr>
          <p:spPr bwMode="auto">
            <a:xfrm>
              <a:off x="5908928" y="3858595"/>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535334 w 1089421"/>
                <a:gd name="connsiteY5" fmla="*/ 21878 h 221903"/>
                <a:gd name="connsiteX6" fmla="*/ 489643 w 1089421"/>
                <a:gd name="connsiteY6" fmla="*/ 114598 h 221903"/>
                <a:gd name="connsiteX7" fmla="*/ 534441 w 1089421"/>
                <a:gd name="connsiteY7" fmla="*/ 201067 h 221903"/>
                <a:gd name="connsiteX8" fmla="*/ 578643 w 1089421"/>
                <a:gd name="connsiteY8" fmla="*/ 112961 h 221903"/>
                <a:gd name="connsiteX9" fmla="*/ 535334 w 1089421"/>
                <a:gd name="connsiteY9" fmla="*/ 21878 h 221903"/>
                <a:gd name="connsiteX10" fmla="*/ 211484 w 1089421"/>
                <a:gd name="connsiteY10" fmla="*/ 21878 h 221903"/>
                <a:gd name="connsiteX11" fmla="*/ 165793 w 1089421"/>
                <a:gd name="connsiteY11" fmla="*/ 114598 h 221903"/>
                <a:gd name="connsiteX12" fmla="*/ 210591 w 1089421"/>
                <a:gd name="connsiteY12" fmla="*/ 201067 h 221903"/>
                <a:gd name="connsiteX13" fmla="*/ 254793 w 1089421"/>
                <a:gd name="connsiteY13" fmla="*/ 112961 h 221903"/>
                <a:gd name="connsiteX14" fmla="*/ 211484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536524 w 1089421"/>
                <a:gd name="connsiteY29" fmla="*/ 1191 h 221903"/>
                <a:gd name="connsiteX30" fmla="*/ 603646 w 1089421"/>
                <a:gd name="connsiteY30" fmla="*/ 110579 h 221903"/>
                <a:gd name="connsiteX31" fmla="*/ 598809 w 1089421"/>
                <a:gd name="connsiteY31" fmla="*/ 158056 h 221903"/>
                <a:gd name="connsiteX32" fmla="*/ 584819 w 1089421"/>
                <a:gd name="connsiteY32" fmla="*/ 192956 h 221903"/>
                <a:gd name="connsiteX33" fmla="*/ 562346 w 1089421"/>
                <a:gd name="connsiteY33" fmla="*/ 214536 h 221903"/>
                <a:gd name="connsiteX34" fmla="*/ 532060 w 1089421"/>
                <a:gd name="connsiteY34" fmla="*/ 221903 h 221903"/>
                <a:gd name="connsiteX35" fmla="*/ 503410 w 1089421"/>
                <a:gd name="connsiteY35" fmla="*/ 214834 h 221903"/>
                <a:gd name="connsiteX36" fmla="*/ 482202 w 1089421"/>
                <a:gd name="connsiteY36" fmla="*/ 194221 h 221903"/>
                <a:gd name="connsiteX37" fmla="*/ 469105 w 1089421"/>
                <a:gd name="connsiteY37" fmla="*/ 160958 h 221903"/>
                <a:gd name="connsiteX38" fmla="*/ 464640 w 1089421"/>
                <a:gd name="connsiteY38" fmla="*/ 115788 h 221903"/>
                <a:gd name="connsiteX39" fmla="*/ 469328 w 1089421"/>
                <a:gd name="connsiteY39" fmla="*/ 66377 h 221903"/>
                <a:gd name="connsiteX40" fmla="*/ 483095 w 1089421"/>
                <a:gd name="connsiteY40" fmla="*/ 30435 h 221903"/>
                <a:gd name="connsiteX41" fmla="*/ 505643 w 1089421"/>
                <a:gd name="connsiteY41" fmla="*/ 8558 h 221903"/>
                <a:gd name="connsiteX42" fmla="*/ 536524 w 1089421"/>
                <a:gd name="connsiteY42" fmla="*/ 1191 h 221903"/>
                <a:gd name="connsiteX43" fmla="*/ 212674 w 1089421"/>
                <a:gd name="connsiteY43" fmla="*/ 1191 h 221903"/>
                <a:gd name="connsiteX44" fmla="*/ 279796 w 1089421"/>
                <a:gd name="connsiteY44" fmla="*/ 110579 h 221903"/>
                <a:gd name="connsiteX45" fmla="*/ 274959 w 1089421"/>
                <a:gd name="connsiteY45" fmla="*/ 158056 h 221903"/>
                <a:gd name="connsiteX46" fmla="*/ 260969 w 1089421"/>
                <a:gd name="connsiteY46" fmla="*/ 192956 h 221903"/>
                <a:gd name="connsiteX47" fmla="*/ 238496 w 1089421"/>
                <a:gd name="connsiteY47" fmla="*/ 214536 h 221903"/>
                <a:gd name="connsiteX48" fmla="*/ 208210 w 1089421"/>
                <a:gd name="connsiteY48" fmla="*/ 221903 h 221903"/>
                <a:gd name="connsiteX49" fmla="*/ 179560 w 1089421"/>
                <a:gd name="connsiteY49" fmla="*/ 214834 h 221903"/>
                <a:gd name="connsiteX50" fmla="*/ 158352 w 1089421"/>
                <a:gd name="connsiteY50" fmla="*/ 194221 h 221903"/>
                <a:gd name="connsiteX51" fmla="*/ 145255 w 1089421"/>
                <a:gd name="connsiteY51" fmla="*/ 160958 h 221903"/>
                <a:gd name="connsiteX52" fmla="*/ 140790 w 1089421"/>
                <a:gd name="connsiteY52" fmla="*/ 115788 h 221903"/>
                <a:gd name="connsiteX53" fmla="*/ 145478 w 1089421"/>
                <a:gd name="connsiteY53" fmla="*/ 66377 h 221903"/>
                <a:gd name="connsiteX54" fmla="*/ 159245 w 1089421"/>
                <a:gd name="connsiteY54" fmla="*/ 30435 h 221903"/>
                <a:gd name="connsiteX55" fmla="*/ 181793 w 1089421"/>
                <a:gd name="connsiteY55" fmla="*/ 8558 h 221903"/>
                <a:gd name="connsiteX56" fmla="*/ 212674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712291 w 1089421"/>
                <a:gd name="connsiteY71" fmla="*/ 0 h 221903"/>
                <a:gd name="connsiteX72" fmla="*/ 721519 w 1089421"/>
                <a:gd name="connsiteY72" fmla="*/ 0 h 221903"/>
                <a:gd name="connsiteX73" fmla="*/ 721519 w 1089421"/>
                <a:gd name="connsiteY73" fmla="*/ 218182 h 221903"/>
                <a:gd name="connsiteX74" fmla="*/ 697111 w 1089421"/>
                <a:gd name="connsiteY74" fmla="*/ 218182 h 221903"/>
                <a:gd name="connsiteX75" fmla="*/ 697111 w 1089421"/>
                <a:gd name="connsiteY75" fmla="*/ 33784 h 221903"/>
                <a:gd name="connsiteX76" fmla="*/ 688851 w 1089421"/>
                <a:gd name="connsiteY76" fmla="*/ 40258 h 221903"/>
                <a:gd name="connsiteX77" fmla="*/ 676647 w 1089421"/>
                <a:gd name="connsiteY77" fmla="*/ 47476 h 221903"/>
                <a:gd name="connsiteX78" fmla="*/ 662360 w 1089421"/>
                <a:gd name="connsiteY78" fmla="*/ 54174 h 221903"/>
                <a:gd name="connsiteX79" fmla="*/ 647700 w 1089421"/>
                <a:gd name="connsiteY79" fmla="*/ 59085 h 221903"/>
                <a:gd name="connsiteX80" fmla="*/ 647700 w 1089421"/>
                <a:gd name="connsiteY80" fmla="*/ 34379 h 221903"/>
                <a:gd name="connsiteX81" fmla="*/ 664741 w 1089421"/>
                <a:gd name="connsiteY81" fmla="*/ 28352 h 221903"/>
                <a:gd name="connsiteX82" fmla="*/ 682451 w 1089421"/>
                <a:gd name="connsiteY82" fmla="*/ 19869 h 221903"/>
                <a:gd name="connsiteX83" fmla="*/ 698897 w 1089421"/>
                <a:gd name="connsiteY83" fmla="*/ 10046 h 221903"/>
                <a:gd name="connsiteX84" fmla="*/ 712291 w 1089421"/>
                <a:gd name="connsiteY84" fmla="*/ 0 h 221903"/>
                <a:gd name="connsiteX85" fmla="*/ 388441 w 1089421"/>
                <a:gd name="connsiteY85" fmla="*/ 0 h 221903"/>
                <a:gd name="connsiteX86" fmla="*/ 397669 w 1089421"/>
                <a:gd name="connsiteY86" fmla="*/ 0 h 221903"/>
                <a:gd name="connsiteX87" fmla="*/ 397669 w 1089421"/>
                <a:gd name="connsiteY87" fmla="*/ 218182 h 221903"/>
                <a:gd name="connsiteX88" fmla="*/ 373261 w 1089421"/>
                <a:gd name="connsiteY88" fmla="*/ 218182 h 221903"/>
                <a:gd name="connsiteX89" fmla="*/ 373261 w 1089421"/>
                <a:gd name="connsiteY89" fmla="*/ 33784 h 221903"/>
                <a:gd name="connsiteX90" fmla="*/ 365001 w 1089421"/>
                <a:gd name="connsiteY90" fmla="*/ 40258 h 221903"/>
                <a:gd name="connsiteX91" fmla="*/ 352797 w 1089421"/>
                <a:gd name="connsiteY91" fmla="*/ 47476 h 221903"/>
                <a:gd name="connsiteX92" fmla="*/ 338510 w 1089421"/>
                <a:gd name="connsiteY92" fmla="*/ 54174 h 221903"/>
                <a:gd name="connsiteX93" fmla="*/ 323850 w 1089421"/>
                <a:gd name="connsiteY93" fmla="*/ 59085 h 221903"/>
                <a:gd name="connsiteX94" fmla="*/ 323850 w 1089421"/>
                <a:gd name="connsiteY94" fmla="*/ 34379 h 221903"/>
                <a:gd name="connsiteX95" fmla="*/ 340891 w 1089421"/>
                <a:gd name="connsiteY95" fmla="*/ 28352 h 221903"/>
                <a:gd name="connsiteX96" fmla="*/ 358601 w 1089421"/>
                <a:gd name="connsiteY96" fmla="*/ 19869 h 221903"/>
                <a:gd name="connsiteX97" fmla="*/ 375047 w 1089421"/>
                <a:gd name="connsiteY97" fmla="*/ 10046 h 221903"/>
                <a:gd name="connsiteX98" fmla="*/ 388441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535334" y="21878"/>
                  </a:moveTo>
                  <a:cubicBezTo>
                    <a:pt x="504874" y="21878"/>
                    <a:pt x="489643" y="52784"/>
                    <a:pt x="489643" y="114598"/>
                  </a:cubicBezTo>
                  <a:cubicBezTo>
                    <a:pt x="489643" y="172244"/>
                    <a:pt x="504576" y="201067"/>
                    <a:pt x="534441" y="201067"/>
                  </a:cubicBezTo>
                  <a:cubicBezTo>
                    <a:pt x="563909" y="201067"/>
                    <a:pt x="578643" y="171698"/>
                    <a:pt x="578643" y="112961"/>
                  </a:cubicBezTo>
                  <a:cubicBezTo>
                    <a:pt x="578643" y="52239"/>
                    <a:pt x="564206" y="21878"/>
                    <a:pt x="535334" y="21878"/>
                  </a:cubicBezTo>
                  <a:close/>
                  <a:moveTo>
                    <a:pt x="211484" y="21878"/>
                  </a:moveTo>
                  <a:cubicBezTo>
                    <a:pt x="181024" y="21878"/>
                    <a:pt x="165793" y="52784"/>
                    <a:pt x="165793" y="114598"/>
                  </a:cubicBezTo>
                  <a:cubicBezTo>
                    <a:pt x="165793" y="172244"/>
                    <a:pt x="180726" y="201067"/>
                    <a:pt x="210591" y="201067"/>
                  </a:cubicBezTo>
                  <a:cubicBezTo>
                    <a:pt x="240059" y="201067"/>
                    <a:pt x="254793" y="171698"/>
                    <a:pt x="254793" y="112961"/>
                  </a:cubicBezTo>
                  <a:cubicBezTo>
                    <a:pt x="254793" y="52239"/>
                    <a:pt x="240356" y="21878"/>
                    <a:pt x="211484"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536524" y="1191"/>
                  </a:moveTo>
                  <a:cubicBezTo>
                    <a:pt x="581272" y="1191"/>
                    <a:pt x="603646" y="37654"/>
                    <a:pt x="603646" y="110579"/>
                  </a:cubicBezTo>
                  <a:cubicBezTo>
                    <a:pt x="603646" y="128439"/>
                    <a:pt x="602034" y="144264"/>
                    <a:pt x="598809" y="158056"/>
                  </a:cubicBezTo>
                  <a:cubicBezTo>
                    <a:pt x="595584" y="171847"/>
                    <a:pt x="590921" y="183480"/>
                    <a:pt x="584819" y="192956"/>
                  </a:cubicBezTo>
                  <a:cubicBezTo>
                    <a:pt x="578717" y="202431"/>
                    <a:pt x="571226" y="209625"/>
                    <a:pt x="562346" y="214536"/>
                  </a:cubicBezTo>
                  <a:cubicBezTo>
                    <a:pt x="553466" y="219447"/>
                    <a:pt x="543370" y="221903"/>
                    <a:pt x="532060" y="221903"/>
                  </a:cubicBezTo>
                  <a:cubicBezTo>
                    <a:pt x="521344" y="221903"/>
                    <a:pt x="511794" y="219546"/>
                    <a:pt x="503410" y="214834"/>
                  </a:cubicBezTo>
                  <a:cubicBezTo>
                    <a:pt x="495026" y="210121"/>
                    <a:pt x="487957" y="203250"/>
                    <a:pt x="482202" y="194221"/>
                  </a:cubicBezTo>
                  <a:cubicBezTo>
                    <a:pt x="476447" y="185192"/>
                    <a:pt x="472082" y="174104"/>
                    <a:pt x="469105" y="160958"/>
                  </a:cubicBezTo>
                  <a:cubicBezTo>
                    <a:pt x="466129" y="147811"/>
                    <a:pt x="464640" y="132755"/>
                    <a:pt x="464640" y="115788"/>
                  </a:cubicBezTo>
                  <a:cubicBezTo>
                    <a:pt x="464640" y="97135"/>
                    <a:pt x="466203" y="80665"/>
                    <a:pt x="469328" y="66377"/>
                  </a:cubicBezTo>
                  <a:cubicBezTo>
                    <a:pt x="472454" y="52090"/>
                    <a:pt x="477043" y="40109"/>
                    <a:pt x="483095" y="30435"/>
                  </a:cubicBezTo>
                  <a:cubicBezTo>
                    <a:pt x="489147" y="20762"/>
                    <a:pt x="496663" y="13469"/>
                    <a:pt x="505643" y="8558"/>
                  </a:cubicBezTo>
                  <a:cubicBezTo>
                    <a:pt x="514622" y="3646"/>
                    <a:pt x="524916" y="1191"/>
                    <a:pt x="536524" y="1191"/>
                  </a:cubicBezTo>
                  <a:close/>
                  <a:moveTo>
                    <a:pt x="212674" y="1191"/>
                  </a:moveTo>
                  <a:cubicBezTo>
                    <a:pt x="257422" y="1191"/>
                    <a:pt x="279796" y="37654"/>
                    <a:pt x="279796" y="110579"/>
                  </a:cubicBezTo>
                  <a:cubicBezTo>
                    <a:pt x="279796" y="128439"/>
                    <a:pt x="278184" y="144264"/>
                    <a:pt x="274959" y="158056"/>
                  </a:cubicBezTo>
                  <a:cubicBezTo>
                    <a:pt x="271734" y="171847"/>
                    <a:pt x="267071" y="183480"/>
                    <a:pt x="260969" y="192956"/>
                  </a:cubicBezTo>
                  <a:cubicBezTo>
                    <a:pt x="254867" y="202431"/>
                    <a:pt x="247376" y="209625"/>
                    <a:pt x="238496" y="214536"/>
                  </a:cubicBezTo>
                  <a:cubicBezTo>
                    <a:pt x="229616" y="219447"/>
                    <a:pt x="219520" y="221903"/>
                    <a:pt x="208210" y="221903"/>
                  </a:cubicBezTo>
                  <a:cubicBezTo>
                    <a:pt x="197494" y="221903"/>
                    <a:pt x="187944" y="219546"/>
                    <a:pt x="179560" y="214834"/>
                  </a:cubicBezTo>
                  <a:cubicBezTo>
                    <a:pt x="171176" y="210121"/>
                    <a:pt x="164107" y="203250"/>
                    <a:pt x="158352" y="194221"/>
                  </a:cubicBezTo>
                  <a:cubicBezTo>
                    <a:pt x="152597" y="185192"/>
                    <a:pt x="148232" y="174104"/>
                    <a:pt x="145255" y="160958"/>
                  </a:cubicBezTo>
                  <a:cubicBezTo>
                    <a:pt x="142279" y="147811"/>
                    <a:pt x="140790" y="132755"/>
                    <a:pt x="140790" y="115788"/>
                  </a:cubicBezTo>
                  <a:cubicBezTo>
                    <a:pt x="140790" y="97135"/>
                    <a:pt x="142353" y="80665"/>
                    <a:pt x="145478" y="66377"/>
                  </a:cubicBezTo>
                  <a:cubicBezTo>
                    <a:pt x="148604" y="52090"/>
                    <a:pt x="153193" y="40109"/>
                    <a:pt x="159245" y="30435"/>
                  </a:cubicBezTo>
                  <a:cubicBezTo>
                    <a:pt x="165297" y="20762"/>
                    <a:pt x="172813" y="13469"/>
                    <a:pt x="181793" y="8558"/>
                  </a:cubicBezTo>
                  <a:cubicBezTo>
                    <a:pt x="190772" y="3646"/>
                    <a:pt x="201066" y="1191"/>
                    <a:pt x="212674"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712291" y="0"/>
                  </a:moveTo>
                  <a:lnTo>
                    <a:pt x="721519" y="0"/>
                  </a:lnTo>
                  <a:lnTo>
                    <a:pt x="721519" y="218182"/>
                  </a:lnTo>
                  <a:lnTo>
                    <a:pt x="697111" y="218182"/>
                  </a:lnTo>
                  <a:lnTo>
                    <a:pt x="697111" y="33784"/>
                  </a:lnTo>
                  <a:cubicBezTo>
                    <a:pt x="695226" y="35669"/>
                    <a:pt x="692472" y="37827"/>
                    <a:pt x="688851" y="40258"/>
                  </a:cubicBezTo>
                  <a:cubicBezTo>
                    <a:pt x="685229" y="42689"/>
                    <a:pt x="681162" y="45095"/>
                    <a:pt x="676647" y="47476"/>
                  </a:cubicBezTo>
                  <a:cubicBezTo>
                    <a:pt x="672133" y="49858"/>
                    <a:pt x="667370" y="52090"/>
                    <a:pt x="662360" y="54174"/>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1" y="0"/>
                  </a:cubicBezTo>
                  <a:close/>
                  <a:moveTo>
                    <a:pt x="388441" y="0"/>
                  </a:moveTo>
                  <a:lnTo>
                    <a:pt x="397669" y="0"/>
                  </a:lnTo>
                  <a:lnTo>
                    <a:pt x="397669" y="218182"/>
                  </a:lnTo>
                  <a:lnTo>
                    <a:pt x="373261" y="218182"/>
                  </a:lnTo>
                  <a:lnTo>
                    <a:pt x="373261" y="33784"/>
                  </a:lnTo>
                  <a:cubicBezTo>
                    <a:pt x="371376" y="35669"/>
                    <a:pt x="368622" y="37827"/>
                    <a:pt x="365001" y="40258"/>
                  </a:cubicBezTo>
                  <a:cubicBezTo>
                    <a:pt x="361380" y="42689"/>
                    <a:pt x="357311" y="45095"/>
                    <a:pt x="352797" y="47476"/>
                  </a:cubicBezTo>
                  <a:cubicBezTo>
                    <a:pt x="348283" y="49858"/>
                    <a:pt x="343520" y="52090"/>
                    <a:pt x="338510" y="54174"/>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7" y="13469"/>
                    <a:pt x="375047" y="10046"/>
                  </a:cubicBezTo>
                  <a:cubicBezTo>
                    <a:pt x="380206" y="6623"/>
                    <a:pt x="384671" y="3274"/>
                    <a:pt x="388441"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4" name="Freeform: Shape 523"/>
            <p:cNvSpPr/>
            <p:nvPr/>
          </p:nvSpPr>
          <p:spPr bwMode="auto">
            <a:xfrm>
              <a:off x="6743256" y="2947672"/>
              <a:ext cx="656522" cy="139362"/>
            </a:xfrm>
            <a:custGeom>
              <a:avLst/>
              <a:gdLst>
                <a:gd name="connsiteX0" fmla="*/ 859184 w 1045369"/>
                <a:gd name="connsiteY0" fmla="*/ 21878 h 221903"/>
                <a:gd name="connsiteX1" fmla="*/ 813494 w 1045369"/>
                <a:gd name="connsiteY1" fmla="*/ 114598 h 221903"/>
                <a:gd name="connsiteX2" fmla="*/ 858291 w 1045369"/>
                <a:gd name="connsiteY2" fmla="*/ 201067 h 221903"/>
                <a:gd name="connsiteX3" fmla="*/ 902493 w 1045369"/>
                <a:gd name="connsiteY3" fmla="*/ 112961 h 221903"/>
                <a:gd name="connsiteX4" fmla="*/ 859184 w 1045369"/>
                <a:gd name="connsiteY4" fmla="*/ 21878 h 221903"/>
                <a:gd name="connsiteX5" fmla="*/ 697259 w 1045369"/>
                <a:gd name="connsiteY5" fmla="*/ 21878 h 221903"/>
                <a:gd name="connsiteX6" fmla="*/ 651569 w 1045369"/>
                <a:gd name="connsiteY6" fmla="*/ 114598 h 221903"/>
                <a:gd name="connsiteX7" fmla="*/ 696366 w 1045369"/>
                <a:gd name="connsiteY7" fmla="*/ 201067 h 221903"/>
                <a:gd name="connsiteX8" fmla="*/ 740568 w 1045369"/>
                <a:gd name="connsiteY8" fmla="*/ 112961 h 221903"/>
                <a:gd name="connsiteX9" fmla="*/ 697259 w 1045369"/>
                <a:gd name="connsiteY9" fmla="*/ 21878 h 221903"/>
                <a:gd name="connsiteX10" fmla="*/ 373409 w 1045369"/>
                <a:gd name="connsiteY10" fmla="*/ 21878 h 221903"/>
                <a:gd name="connsiteX11" fmla="*/ 327719 w 1045369"/>
                <a:gd name="connsiteY11" fmla="*/ 114598 h 221903"/>
                <a:gd name="connsiteX12" fmla="*/ 372516 w 1045369"/>
                <a:gd name="connsiteY12" fmla="*/ 201067 h 221903"/>
                <a:gd name="connsiteX13" fmla="*/ 416718 w 1045369"/>
                <a:gd name="connsiteY13" fmla="*/ 112961 h 221903"/>
                <a:gd name="connsiteX14" fmla="*/ 373409 w 1045369"/>
                <a:gd name="connsiteY14" fmla="*/ 21878 h 221903"/>
                <a:gd name="connsiteX15" fmla="*/ 860374 w 1045369"/>
                <a:gd name="connsiteY15" fmla="*/ 1191 h 221903"/>
                <a:gd name="connsiteX16" fmla="*/ 927496 w 1045369"/>
                <a:gd name="connsiteY16" fmla="*/ 110579 h 221903"/>
                <a:gd name="connsiteX17" fmla="*/ 922659 w 1045369"/>
                <a:gd name="connsiteY17" fmla="*/ 158056 h 221903"/>
                <a:gd name="connsiteX18" fmla="*/ 908669 w 1045369"/>
                <a:gd name="connsiteY18" fmla="*/ 192956 h 221903"/>
                <a:gd name="connsiteX19" fmla="*/ 886196 w 1045369"/>
                <a:gd name="connsiteY19" fmla="*/ 214536 h 221903"/>
                <a:gd name="connsiteX20" fmla="*/ 855910 w 1045369"/>
                <a:gd name="connsiteY20" fmla="*/ 221903 h 221903"/>
                <a:gd name="connsiteX21" fmla="*/ 827260 w 1045369"/>
                <a:gd name="connsiteY21" fmla="*/ 214834 h 221903"/>
                <a:gd name="connsiteX22" fmla="*/ 806052 w 1045369"/>
                <a:gd name="connsiteY22" fmla="*/ 194221 h 221903"/>
                <a:gd name="connsiteX23" fmla="*/ 792955 w 1045369"/>
                <a:gd name="connsiteY23" fmla="*/ 160958 h 221903"/>
                <a:gd name="connsiteX24" fmla="*/ 788490 w 1045369"/>
                <a:gd name="connsiteY24" fmla="*/ 115788 h 221903"/>
                <a:gd name="connsiteX25" fmla="*/ 793178 w 1045369"/>
                <a:gd name="connsiteY25" fmla="*/ 66377 h 221903"/>
                <a:gd name="connsiteX26" fmla="*/ 806945 w 1045369"/>
                <a:gd name="connsiteY26" fmla="*/ 30435 h 221903"/>
                <a:gd name="connsiteX27" fmla="*/ 829493 w 1045369"/>
                <a:gd name="connsiteY27" fmla="*/ 8558 h 221903"/>
                <a:gd name="connsiteX28" fmla="*/ 860374 w 1045369"/>
                <a:gd name="connsiteY28" fmla="*/ 1191 h 221903"/>
                <a:gd name="connsiteX29" fmla="*/ 698449 w 1045369"/>
                <a:gd name="connsiteY29" fmla="*/ 1191 h 221903"/>
                <a:gd name="connsiteX30" fmla="*/ 765571 w 1045369"/>
                <a:gd name="connsiteY30" fmla="*/ 110579 h 221903"/>
                <a:gd name="connsiteX31" fmla="*/ 760734 w 1045369"/>
                <a:gd name="connsiteY31" fmla="*/ 158056 h 221903"/>
                <a:gd name="connsiteX32" fmla="*/ 746744 w 1045369"/>
                <a:gd name="connsiteY32" fmla="*/ 192956 h 221903"/>
                <a:gd name="connsiteX33" fmla="*/ 724271 w 1045369"/>
                <a:gd name="connsiteY33" fmla="*/ 214536 h 221903"/>
                <a:gd name="connsiteX34" fmla="*/ 693985 w 1045369"/>
                <a:gd name="connsiteY34" fmla="*/ 221903 h 221903"/>
                <a:gd name="connsiteX35" fmla="*/ 665335 w 1045369"/>
                <a:gd name="connsiteY35" fmla="*/ 214834 h 221903"/>
                <a:gd name="connsiteX36" fmla="*/ 644127 w 1045369"/>
                <a:gd name="connsiteY36" fmla="*/ 194221 h 221903"/>
                <a:gd name="connsiteX37" fmla="*/ 631030 w 1045369"/>
                <a:gd name="connsiteY37" fmla="*/ 160958 h 221903"/>
                <a:gd name="connsiteX38" fmla="*/ 626565 w 1045369"/>
                <a:gd name="connsiteY38" fmla="*/ 115788 h 221903"/>
                <a:gd name="connsiteX39" fmla="*/ 631253 w 1045369"/>
                <a:gd name="connsiteY39" fmla="*/ 66377 h 221903"/>
                <a:gd name="connsiteX40" fmla="*/ 645020 w 1045369"/>
                <a:gd name="connsiteY40" fmla="*/ 30435 h 221903"/>
                <a:gd name="connsiteX41" fmla="*/ 667568 w 1045369"/>
                <a:gd name="connsiteY41" fmla="*/ 8558 h 221903"/>
                <a:gd name="connsiteX42" fmla="*/ 698449 w 1045369"/>
                <a:gd name="connsiteY42" fmla="*/ 1191 h 221903"/>
                <a:gd name="connsiteX43" fmla="*/ 374599 w 1045369"/>
                <a:gd name="connsiteY43" fmla="*/ 1191 h 221903"/>
                <a:gd name="connsiteX44" fmla="*/ 441721 w 1045369"/>
                <a:gd name="connsiteY44" fmla="*/ 110579 h 221903"/>
                <a:gd name="connsiteX45" fmla="*/ 436884 w 1045369"/>
                <a:gd name="connsiteY45" fmla="*/ 158056 h 221903"/>
                <a:gd name="connsiteX46" fmla="*/ 422894 w 1045369"/>
                <a:gd name="connsiteY46" fmla="*/ 192956 h 221903"/>
                <a:gd name="connsiteX47" fmla="*/ 400421 w 1045369"/>
                <a:gd name="connsiteY47" fmla="*/ 214536 h 221903"/>
                <a:gd name="connsiteX48" fmla="*/ 370135 w 1045369"/>
                <a:gd name="connsiteY48" fmla="*/ 221903 h 221903"/>
                <a:gd name="connsiteX49" fmla="*/ 341485 w 1045369"/>
                <a:gd name="connsiteY49" fmla="*/ 214834 h 221903"/>
                <a:gd name="connsiteX50" fmla="*/ 320277 w 1045369"/>
                <a:gd name="connsiteY50" fmla="*/ 194221 h 221903"/>
                <a:gd name="connsiteX51" fmla="*/ 307180 w 1045369"/>
                <a:gd name="connsiteY51" fmla="*/ 160958 h 221903"/>
                <a:gd name="connsiteX52" fmla="*/ 302715 w 1045369"/>
                <a:gd name="connsiteY52" fmla="*/ 115788 h 221903"/>
                <a:gd name="connsiteX53" fmla="*/ 307403 w 1045369"/>
                <a:gd name="connsiteY53" fmla="*/ 66377 h 221903"/>
                <a:gd name="connsiteX54" fmla="*/ 321170 w 1045369"/>
                <a:gd name="connsiteY54" fmla="*/ 30435 h 221903"/>
                <a:gd name="connsiteX55" fmla="*/ 343718 w 1045369"/>
                <a:gd name="connsiteY55" fmla="*/ 8558 h 221903"/>
                <a:gd name="connsiteX56" fmla="*/ 374599 w 1045369"/>
                <a:gd name="connsiteY56" fmla="*/ 1191 h 221903"/>
                <a:gd name="connsiteX57" fmla="*/ 1036141 w 1045369"/>
                <a:gd name="connsiteY57" fmla="*/ 0 h 221903"/>
                <a:gd name="connsiteX58" fmla="*/ 1045369 w 1045369"/>
                <a:gd name="connsiteY58" fmla="*/ 0 h 221903"/>
                <a:gd name="connsiteX59" fmla="*/ 1045369 w 1045369"/>
                <a:gd name="connsiteY59" fmla="*/ 218182 h 221903"/>
                <a:gd name="connsiteX60" fmla="*/ 1020961 w 1045369"/>
                <a:gd name="connsiteY60" fmla="*/ 218182 h 221903"/>
                <a:gd name="connsiteX61" fmla="*/ 1020961 w 1045369"/>
                <a:gd name="connsiteY61" fmla="*/ 33784 h 221903"/>
                <a:gd name="connsiteX62" fmla="*/ 1012701 w 1045369"/>
                <a:gd name="connsiteY62" fmla="*/ 40258 h 221903"/>
                <a:gd name="connsiteX63" fmla="*/ 1000497 w 1045369"/>
                <a:gd name="connsiteY63" fmla="*/ 47476 h 221903"/>
                <a:gd name="connsiteX64" fmla="*/ 986210 w 1045369"/>
                <a:gd name="connsiteY64" fmla="*/ 54174 h 221903"/>
                <a:gd name="connsiteX65" fmla="*/ 971550 w 1045369"/>
                <a:gd name="connsiteY65" fmla="*/ 59085 h 221903"/>
                <a:gd name="connsiteX66" fmla="*/ 971550 w 1045369"/>
                <a:gd name="connsiteY66" fmla="*/ 34379 h 221903"/>
                <a:gd name="connsiteX67" fmla="*/ 988591 w 1045369"/>
                <a:gd name="connsiteY67" fmla="*/ 28352 h 221903"/>
                <a:gd name="connsiteX68" fmla="*/ 1006301 w 1045369"/>
                <a:gd name="connsiteY68" fmla="*/ 19869 h 221903"/>
                <a:gd name="connsiteX69" fmla="*/ 1022747 w 1045369"/>
                <a:gd name="connsiteY69" fmla="*/ 10046 h 221903"/>
                <a:gd name="connsiteX70" fmla="*/ 1036141 w 1045369"/>
                <a:gd name="connsiteY70" fmla="*/ 0 h 221903"/>
                <a:gd name="connsiteX71" fmla="*/ 550366 w 1045369"/>
                <a:gd name="connsiteY71" fmla="*/ 0 h 221903"/>
                <a:gd name="connsiteX72" fmla="*/ 559594 w 1045369"/>
                <a:gd name="connsiteY72" fmla="*/ 0 h 221903"/>
                <a:gd name="connsiteX73" fmla="*/ 559594 w 1045369"/>
                <a:gd name="connsiteY73" fmla="*/ 218182 h 221903"/>
                <a:gd name="connsiteX74" fmla="*/ 535186 w 1045369"/>
                <a:gd name="connsiteY74" fmla="*/ 218182 h 221903"/>
                <a:gd name="connsiteX75" fmla="*/ 535186 w 1045369"/>
                <a:gd name="connsiteY75" fmla="*/ 33784 h 221903"/>
                <a:gd name="connsiteX76" fmla="*/ 526926 w 1045369"/>
                <a:gd name="connsiteY76" fmla="*/ 40258 h 221903"/>
                <a:gd name="connsiteX77" fmla="*/ 514722 w 1045369"/>
                <a:gd name="connsiteY77" fmla="*/ 47476 h 221903"/>
                <a:gd name="connsiteX78" fmla="*/ 500435 w 1045369"/>
                <a:gd name="connsiteY78" fmla="*/ 54174 h 221903"/>
                <a:gd name="connsiteX79" fmla="*/ 485775 w 1045369"/>
                <a:gd name="connsiteY79" fmla="*/ 59085 h 221903"/>
                <a:gd name="connsiteX80" fmla="*/ 485775 w 1045369"/>
                <a:gd name="connsiteY80" fmla="*/ 34379 h 221903"/>
                <a:gd name="connsiteX81" fmla="*/ 502816 w 1045369"/>
                <a:gd name="connsiteY81" fmla="*/ 28352 h 221903"/>
                <a:gd name="connsiteX82" fmla="*/ 520526 w 1045369"/>
                <a:gd name="connsiteY82" fmla="*/ 19869 h 221903"/>
                <a:gd name="connsiteX83" fmla="*/ 536972 w 1045369"/>
                <a:gd name="connsiteY83" fmla="*/ 10046 h 221903"/>
                <a:gd name="connsiteX84" fmla="*/ 550366 w 1045369"/>
                <a:gd name="connsiteY84" fmla="*/ 0 h 221903"/>
                <a:gd name="connsiteX85" fmla="*/ 226516 w 1045369"/>
                <a:gd name="connsiteY85" fmla="*/ 0 h 221903"/>
                <a:gd name="connsiteX86" fmla="*/ 235744 w 1045369"/>
                <a:gd name="connsiteY86" fmla="*/ 0 h 221903"/>
                <a:gd name="connsiteX87" fmla="*/ 235744 w 1045369"/>
                <a:gd name="connsiteY87" fmla="*/ 218182 h 221903"/>
                <a:gd name="connsiteX88" fmla="*/ 211336 w 1045369"/>
                <a:gd name="connsiteY88" fmla="*/ 218182 h 221903"/>
                <a:gd name="connsiteX89" fmla="*/ 211336 w 1045369"/>
                <a:gd name="connsiteY89" fmla="*/ 33784 h 221903"/>
                <a:gd name="connsiteX90" fmla="*/ 203076 w 1045369"/>
                <a:gd name="connsiteY90" fmla="*/ 40258 h 221903"/>
                <a:gd name="connsiteX91" fmla="*/ 190872 w 1045369"/>
                <a:gd name="connsiteY91" fmla="*/ 47476 h 221903"/>
                <a:gd name="connsiteX92" fmla="*/ 176585 w 1045369"/>
                <a:gd name="connsiteY92" fmla="*/ 54174 h 221903"/>
                <a:gd name="connsiteX93" fmla="*/ 161925 w 1045369"/>
                <a:gd name="connsiteY93" fmla="*/ 59085 h 221903"/>
                <a:gd name="connsiteX94" fmla="*/ 161925 w 1045369"/>
                <a:gd name="connsiteY94" fmla="*/ 34379 h 221903"/>
                <a:gd name="connsiteX95" fmla="*/ 178966 w 1045369"/>
                <a:gd name="connsiteY95" fmla="*/ 28352 h 221903"/>
                <a:gd name="connsiteX96" fmla="*/ 196676 w 1045369"/>
                <a:gd name="connsiteY96" fmla="*/ 19869 h 221903"/>
                <a:gd name="connsiteX97" fmla="*/ 213122 w 1045369"/>
                <a:gd name="connsiteY97" fmla="*/ 10046 h 221903"/>
                <a:gd name="connsiteX98" fmla="*/ 226516 w 1045369"/>
                <a:gd name="connsiteY98" fmla="*/ 0 h 221903"/>
                <a:gd name="connsiteX99" fmla="*/ 64591 w 1045369"/>
                <a:gd name="connsiteY99" fmla="*/ 0 h 221903"/>
                <a:gd name="connsiteX100" fmla="*/ 73819 w 1045369"/>
                <a:gd name="connsiteY100" fmla="*/ 0 h 221903"/>
                <a:gd name="connsiteX101" fmla="*/ 73819 w 1045369"/>
                <a:gd name="connsiteY101" fmla="*/ 218182 h 221903"/>
                <a:gd name="connsiteX102" fmla="*/ 49411 w 1045369"/>
                <a:gd name="connsiteY102" fmla="*/ 218182 h 221903"/>
                <a:gd name="connsiteX103" fmla="*/ 49411 w 1045369"/>
                <a:gd name="connsiteY103" fmla="*/ 33784 h 221903"/>
                <a:gd name="connsiteX104" fmla="*/ 41151 w 1045369"/>
                <a:gd name="connsiteY104" fmla="*/ 40258 h 221903"/>
                <a:gd name="connsiteX105" fmla="*/ 28947 w 1045369"/>
                <a:gd name="connsiteY105" fmla="*/ 47476 h 221903"/>
                <a:gd name="connsiteX106" fmla="*/ 14660 w 1045369"/>
                <a:gd name="connsiteY106" fmla="*/ 54174 h 221903"/>
                <a:gd name="connsiteX107" fmla="*/ 0 w 1045369"/>
                <a:gd name="connsiteY107" fmla="*/ 59085 h 221903"/>
                <a:gd name="connsiteX108" fmla="*/ 0 w 1045369"/>
                <a:gd name="connsiteY108" fmla="*/ 34379 h 221903"/>
                <a:gd name="connsiteX109" fmla="*/ 17041 w 1045369"/>
                <a:gd name="connsiteY109" fmla="*/ 28352 h 221903"/>
                <a:gd name="connsiteX110" fmla="*/ 34751 w 1045369"/>
                <a:gd name="connsiteY110" fmla="*/ 19869 h 221903"/>
                <a:gd name="connsiteX111" fmla="*/ 51197 w 1045369"/>
                <a:gd name="connsiteY111" fmla="*/ 10046 h 221903"/>
                <a:gd name="connsiteX112" fmla="*/ 64591 w 1045369"/>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45369" h="221903">
                  <a:moveTo>
                    <a:pt x="859184" y="21878"/>
                  </a:moveTo>
                  <a:cubicBezTo>
                    <a:pt x="828724" y="21878"/>
                    <a:pt x="813494" y="52784"/>
                    <a:pt x="813494" y="114598"/>
                  </a:cubicBezTo>
                  <a:cubicBezTo>
                    <a:pt x="813494" y="172244"/>
                    <a:pt x="828426" y="201067"/>
                    <a:pt x="858291" y="201067"/>
                  </a:cubicBezTo>
                  <a:cubicBezTo>
                    <a:pt x="887759" y="201067"/>
                    <a:pt x="902493" y="171698"/>
                    <a:pt x="902493" y="112961"/>
                  </a:cubicBezTo>
                  <a:cubicBezTo>
                    <a:pt x="902493" y="52239"/>
                    <a:pt x="888056" y="21878"/>
                    <a:pt x="859184" y="21878"/>
                  </a:cubicBezTo>
                  <a:close/>
                  <a:moveTo>
                    <a:pt x="697259" y="21878"/>
                  </a:moveTo>
                  <a:cubicBezTo>
                    <a:pt x="666799" y="21878"/>
                    <a:pt x="651569" y="52784"/>
                    <a:pt x="651569" y="114598"/>
                  </a:cubicBezTo>
                  <a:cubicBezTo>
                    <a:pt x="651569" y="172244"/>
                    <a:pt x="666501" y="201067"/>
                    <a:pt x="696366" y="201067"/>
                  </a:cubicBezTo>
                  <a:cubicBezTo>
                    <a:pt x="725834" y="201067"/>
                    <a:pt x="740568" y="171698"/>
                    <a:pt x="740568" y="112961"/>
                  </a:cubicBezTo>
                  <a:cubicBezTo>
                    <a:pt x="740568" y="52239"/>
                    <a:pt x="726131" y="21878"/>
                    <a:pt x="697259" y="21878"/>
                  </a:cubicBezTo>
                  <a:close/>
                  <a:moveTo>
                    <a:pt x="373409" y="21878"/>
                  </a:moveTo>
                  <a:cubicBezTo>
                    <a:pt x="342949" y="21878"/>
                    <a:pt x="327719" y="52784"/>
                    <a:pt x="327719" y="114598"/>
                  </a:cubicBezTo>
                  <a:cubicBezTo>
                    <a:pt x="327719" y="172244"/>
                    <a:pt x="342651" y="201067"/>
                    <a:pt x="372516" y="201067"/>
                  </a:cubicBezTo>
                  <a:cubicBezTo>
                    <a:pt x="401984" y="201067"/>
                    <a:pt x="416718" y="171698"/>
                    <a:pt x="416718" y="112961"/>
                  </a:cubicBezTo>
                  <a:cubicBezTo>
                    <a:pt x="416718" y="52239"/>
                    <a:pt x="402281" y="21878"/>
                    <a:pt x="373409" y="21878"/>
                  </a:cubicBezTo>
                  <a:close/>
                  <a:moveTo>
                    <a:pt x="860374" y="1191"/>
                  </a:moveTo>
                  <a:cubicBezTo>
                    <a:pt x="905122" y="1191"/>
                    <a:pt x="927496" y="37654"/>
                    <a:pt x="927496" y="110579"/>
                  </a:cubicBezTo>
                  <a:cubicBezTo>
                    <a:pt x="927496" y="128439"/>
                    <a:pt x="925884" y="144264"/>
                    <a:pt x="922659" y="158056"/>
                  </a:cubicBezTo>
                  <a:cubicBezTo>
                    <a:pt x="919434" y="171847"/>
                    <a:pt x="914771" y="183480"/>
                    <a:pt x="908669" y="192956"/>
                  </a:cubicBezTo>
                  <a:cubicBezTo>
                    <a:pt x="902567" y="202431"/>
                    <a:pt x="895076" y="209625"/>
                    <a:pt x="886196" y="214536"/>
                  </a:cubicBezTo>
                  <a:cubicBezTo>
                    <a:pt x="877316" y="219447"/>
                    <a:pt x="867220" y="221903"/>
                    <a:pt x="855910" y="221903"/>
                  </a:cubicBezTo>
                  <a:cubicBezTo>
                    <a:pt x="845194" y="221903"/>
                    <a:pt x="835644" y="219546"/>
                    <a:pt x="827260" y="214834"/>
                  </a:cubicBezTo>
                  <a:cubicBezTo>
                    <a:pt x="818876" y="210121"/>
                    <a:pt x="811807" y="203250"/>
                    <a:pt x="806052" y="194221"/>
                  </a:cubicBezTo>
                  <a:cubicBezTo>
                    <a:pt x="800297" y="185192"/>
                    <a:pt x="795932" y="174104"/>
                    <a:pt x="792955" y="160958"/>
                  </a:cubicBezTo>
                  <a:cubicBezTo>
                    <a:pt x="789979" y="147811"/>
                    <a:pt x="788490" y="132755"/>
                    <a:pt x="788490" y="115788"/>
                  </a:cubicBezTo>
                  <a:cubicBezTo>
                    <a:pt x="788490" y="97135"/>
                    <a:pt x="790053" y="80665"/>
                    <a:pt x="793178" y="66377"/>
                  </a:cubicBezTo>
                  <a:cubicBezTo>
                    <a:pt x="796304" y="52090"/>
                    <a:pt x="800893" y="40109"/>
                    <a:pt x="806945" y="30435"/>
                  </a:cubicBezTo>
                  <a:cubicBezTo>
                    <a:pt x="812997" y="20762"/>
                    <a:pt x="820513" y="13469"/>
                    <a:pt x="829493" y="8558"/>
                  </a:cubicBezTo>
                  <a:cubicBezTo>
                    <a:pt x="838472" y="3646"/>
                    <a:pt x="848766" y="1191"/>
                    <a:pt x="860374" y="1191"/>
                  </a:cubicBezTo>
                  <a:close/>
                  <a:moveTo>
                    <a:pt x="698449" y="1191"/>
                  </a:moveTo>
                  <a:cubicBezTo>
                    <a:pt x="743197" y="1191"/>
                    <a:pt x="765571" y="37654"/>
                    <a:pt x="765571" y="110579"/>
                  </a:cubicBezTo>
                  <a:cubicBezTo>
                    <a:pt x="765571" y="128439"/>
                    <a:pt x="763959" y="144264"/>
                    <a:pt x="760734" y="158056"/>
                  </a:cubicBezTo>
                  <a:cubicBezTo>
                    <a:pt x="757509" y="171847"/>
                    <a:pt x="752846" y="183480"/>
                    <a:pt x="746744" y="192956"/>
                  </a:cubicBezTo>
                  <a:cubicBezTo>
                    <a:pt x="740642" y="202431"/>
                    <a:pt x="733151" y="209625"/>
                    <a:pt x="724271" y="214536"/>
                  </a:cubicBezTo>
                  <a:cubicBezTo>
                    <a:pt x="715391" y="219447"/>
                    <a:pt x="705295" y="221903"/>
                    <a:pt x="693985" y="221903"/>
                  </a:cubicBezTo>
                  <a:cubicBezTo>
                    <a:pt x="683269" y="221903"/>
                    <a:pt x="673719" y="219546"/>
                    <a:pt x="665335" y="214834"/>
                  </a:cubicBezTo>
                  <a:cubicBezTo>
                    <a:pt x="656951" y="210121"/>
                    <a:pt x="649882" y="203250"/>
                    <a:pt x="644127" y="194221"/>
                  </a:cubicBezTo>
                  <a:cubicBezTo>
                    <a:pt x="638372" y="185192"/>
                    <a:pt x="634007" y="174104"/>
                    <a:pt x="631030" y="160958"/>
                  </a:cubicBezTo>
                  <a:cubicBezTo>
                    <a:pt x="628054" y="147811"/>
                    <a:pt x="626565" y="132755"/>
                    <a:pt x="626565" y="115788"/>
                  </a:cubicBezTo>
                  <a:cubicBezTo>
                    <a:pt x="626565" y="97135"/>
                    <a:pt x="628128" y="80665"/>
                    <a:pt x="631253" y="66377"/>
                  </a:cubicBezTo>
                  <a:cubicBezTo>
                    <a:pt x="634379" y="52090"/>
                    <a:pt x="638968" y="40109"/>
                    <a:pt x="645020" y="30435"/>
                  </a:cubicBezTo>
                  <a:cubicBezTo>
                    <a:pt x="651072" y="20762"/>
                    <a:pt x="658588" y="13469"/>
                    <a:pt x="667568" y="8558"/>
                  </a:cubicBezTo>
                  <a:cubicBezTo>
                    <a:pt x="676547" y="3646"/>
                    <a:pt x="686841" y="1191"/>
                    <a:pt x="698449" y="1191"/>
                  </a:cubicBezTo>
                  <a:close/>
                  <a:moveTo>
                    <a:pt x="374599" y="1191"/>
                  </a:moveTo>
                  <a:cubicBezTo>
                    <a:pt x="419347" y="1191"/>
                    <a:pt x="441721" y="37654"/>
                    <a:pt x="441721" y="110579"/>
                  </a:cubicBezTo>
                  <a:cubicBezTo>
                    <a:pt x="441721" y="128439"/>
                    <a:pt x="440109" y="144264"/>
                    <a:pt x="436884" y="158056"/>
                  </a:cubicBezTo>
                  <a:cubicBezTo>
                    <a:pt x="433659" y="171847"/>
                    <a:pt x="428996" y="183480"/>
                    <a:pt x="422894" y="192956"/>
                  </a:cubicBezTo>
                  <a:cubicBezTo>
                    <a:pt x="416792" y="202431"/>
                    <a:pt x="409301" y="209625"/>
                    <a:pt x="400421" y="214536"/>
                  </a:cubicBezTo>
                  <a:cubicBezTo>
                    <a:pt x="391541" y="219447"/>
                    <a:pt x="381445" y="221903"/>
                    <a:pt x="370135" y="221903"/>
                  </a:cubicBezTo>
                  <a:cubicBezTo>
                    <a:pt x="359419" y="221903"/>
                    <a:pt x="349869" y="219546"/>
                    <a:pt x="341485" y="214834"/>
                  </a:cubicBezTo>
                  <a:cubicBezTo>
                    <a:pt x="333101" y="210121"/>
                    <a:pt x="326032" y="203250"/>
                    <a:pt x="320277" y="194221"/>
                  </a:cubicBezTo>
                  <a:cubicBezTo>
                    <a:pt x="314522" y="185192"/>
                    <a:pt x="310157" y="174104"/>
                    <a:pt x="307180" y="160958"/>
                  </a:cubicBezTo>
                  <a:cubicBezTo>
                    <a:pt x="304204" y="147811"/>
                    <a:pt x="302715" y="132755"/>
                    <a:pt x="302715" y="115788"/>
                  </a:cubicBezTo>
                  <a:cubicBezTo>
                    <a:pt x="302715" y="97135"/>
                    <a:pt x="304278" y="80665"/>
                    <a:pt x="307403" y="66377"/>
                  </a:cubicBezTo>
                  <a:cubicBezTo>
                    <a:pt x="310529" y="52090"/>
                    <a:pt x="315118" y="40109"/>
                    <a:pt x="321170" y="30435"/>
                  </a:cubicBezTo>
                  <a:cubicBezTo>
                    <a:pt x="327222" y="20762"/>
                    <a:pt x="334738" y="13469"/>
                    <a:pt x="343718" y="8558"/>
                  </a:cubicBezTo>
                  <a:cubicBezTo>
                    <a:pt x="352697" y="3646"/>
                    <a:pt x="362991" y="1191"/>
                    <a:pt x="374599" y="1191"/>
                  </a:cubicBezTo>
                  <a:close/>
                  <a:moveTo>
                    <a:pt x="1036141"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8"/>
                    <a:pt x="991220" y="52090"/>
                    <a:pt x="986210" y="54174"/>
                  </a:cubicBezTo>
                  <a:cubicBezTo>
                    <a:pt x="981199" y="56257"/>
                    <a:pt x="976312"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1" y="0"/>
                  </a:cubicBezTo>
                  <a:close/>
                  <a:moveTo>
                    <a:pt x="550366" y="0"/>
                  </a:moveTo>
                  <a:lnTo>
                    <a:pt x="559594" y="0"/>
                  </a:lnTo>
                  <a:lnTo>
                    <a:pt x="559594" y="218182"/>
                  </a:lnTo>
                  <a:lnTo>
                    <a:pt x="535186" y="218182"/>
                  </a:lnTo>
                  <a:lnTo>
                    <a:pt x="535186" y="33784"/>
                  </a:lnTo>
                  <a:cubicBezTo>
                    <a:pt x="533301" y="35669"/>
                    <a:pt x="530547" y="37827"/>
                    <a:pt x="526926" y="40258"/>
                  </a:cubicBezTo>
                  <a:cubicBezTo>
                    <a:pt x="523305" y="42689"/>
                    <a:pt x="519237" y="45095"/>
                    <a:pt x="514722" y="47476"/>
                  </a:cubicBezTo>
                  <a:cubicBezTo>
                    <a:pt x="510208" y="49858"/>
                    <a:pt x="505445" y="52090"/>
                    <a:pt x="500435" y="54174"/>
                  </a:cubicBezTo>
                  <a:cubicBezTo>
                    <a:pt x="495424" y="56257"/>
                    <a:pt x="490538" y="57894"/>
                    <a:pt x="485775" y="59085"/>
                  </a:cubicBezTo>
                  <a:lnTo>
                    <a:pt x="485775" y="34379"/>
                  </a:lnTo>
                  <a:cubicBezTo>
                    <a:pt x="491133" y="32891"/>
                    <a:pt x="496813" y="30882"/>
                    <a:pt x="502816" y="28352"/>
                  </a:cubicBezTo>
                  <a:cubicBezTo>
                    <a:pt x="508819" y="25822"/>
                    <a:pt x="514722" y="22994"/>
                    <a:pt x="520526" y="19869"/>
                  </a:cubicBezTo>
                  <a:cubicBezTo>
                    <a:pt x="526331" y="16743"/>
                    <a:pt x="531813" y="13469"/>
                    <a:pt x="536972" y="10046"/>
                  </a:cubicBezTo>
                  <a:cubicBezTo>
                    <a:pt x="542131" y="6623"/>
                    <a:pt x="546596" y="3274"/>
                    <a:pt x="550366" y="0"/>
                  </a:cubicBezTo>
                  <a:close/>
                  <a:moveTo>
                    <a:pt x="226516" y="0"/>
                  </a:moveTo>
                  <a:lnTo>
                    <a:pt x="235744" y="0"/>
                  </a:lnTo>
                  <a:lnTo>
                    <a:pt x="235744" y="218182"/>
                  </a:lnTo>
                  <a:lnTo>
                    <a:pt x="211336" y="218182"/>
                  </a:lnTo>
                  <a:lnTo>
                    <a:pt x="211336" y="33784"/>
                  </a:lnTo>
                  <a:cubicBezTo>
                    <a:pt x="209451" y="35669"/>
                    <a:pt x="206697" y="37827"/>
                    <a:pt x="203076" y="40258"/>
                  </a:cubicBezTo>
                  <a:cubicBezTo>
                    <a:pt x="199454" y="42689"/>
                    <a:pt x="195387" y="45095"/>
                    <a:pt x="190872" y="47476"/>
                  </a:cubicBezTo>
                  <a:cubicBezTo>
                    <a:pt x="186358" y="49858"/>
                    <a:pt x="181595" y="52090"/>
                    <a:pt x="176585" y="54174"/>
                  </a:cubicBezTo>
                  <a:cubicBezTo>
                    <a:pt x="171574" y="56257"/>
                    <a:pt x="166687" y="57894"/>
                    <a:pt x="161925" y="59085"/>
                  </a:cubicBezTo>
                  <a:lnTo>
                    <a:pt x="161925" y="34379"/>
                  </a:lnTo>
                  <a:cubicBezTo>
                    <a:pt x="167283" y="32891"/>
                    <a:pt x="172963" y="30882"/>
                    <a:pt x="178966" y="28352"/>
                  </a:cubicBezTo>
                  <a:cubicBezTo>
                    <a:pt x="184969" y="25822"/>
                    <a:pt x="190872" y="22994"/>
                    <a:pt x="196676" y="19869"/>
                  </a:cubicBezTo>
                  <a:cubicBezTo>
                    <a:pt x="202481" y="16743"/>
                    <a:pt x="207962" y="13469"/>
                    <a:pt x="213122" y="10046"/>
                  </a:cubicBezTo>
                  <a:cubicBezTo>
                    <a:pt x="218281" y="6623"/>
                    <a:pt x="222746" y="3274"/>
                    <a:pt x="226516"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1"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5" name="Freeform: Shape 524"/>
            <p:cNvSpPr/>
            <p:nvPr/>
          </p:nvSpPr>
          <p:spPr bwMode="auto">
            <a:xfrm>
              <a:off x="6743256" y="3259206"/>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697259 w 1089421"/>
                <a:gd name="connsiteY5" fmla="*/ 21878 h 221903"/>
                <a:gd name="connsiteX6" fmla="*/ 651569 w 1089421"/>
                <a:gd name="connsiteY6" fmla="*/ 114598 h 221903"/>
                <a:gd name="connsiteX7" fmla="*/ 696366 w 1089421"/>
                <a:gd name="connsiteY7" fmla="*/ 201067 h 221903"/>
                <a:gd name="connsiteX8" fmla="*/ 740568 w 1089421"/>
                <a:gd name="connsiteY8" fmla="*/ 112961 h 221903"/>
                <a:gd name="connsiteX9" fmla="*/ 697259 w 1089421"/>
                <a:gd name="connsiteY9" fmla="*/ 21878 h 221903"/>
                <a:gd name="connsiteX10" fmla="*/ 373409 w 1089421"/>
                <a:gd name="connsiteY10" fmla="*/ 21878 h 221903"/>
                <a:gd name="connsiteX11" fmla="*/ 327719 w 1089421"/>
                <a:gd name="connsiteY11" fmla="*/ 114598 h 221903"/>
                <a:gd name="connsiteX12" fmla="*/ 372516 w 1089421"/>
                <a:gd name="connsiteY12" fmla="*/ 201067 h 221903"/>
                <a:gd name="connsiteX13" fmla="*/ 416718 w 1089421"/>
                <a:gd name="connsiteY13" fmla="*/ 112961 h 221903"/>
                <a:gd name="connsiteX14" fmla="*/ 373409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698449 w 1089421"/>
                <a:gd name="connsiteY29" fmla="*/ 1191 h 221903"/>
                <a:gd name="connsiteX30" fmla="*/ 765571 w 1089421"/>
                <a:gd name="connsiteY30" fmla="*/ 110579 h 221903"/>
                <a:gd name="connsiteX31" fmla="*/ 760734 w 1089421"/>
                <a:gd name="connsiteY31" fmla="*/ 158056 h 221903"/>
                <a:gd name="connsiteX32" fmla="*/ 746744 w 1089421"/>
                <a:gd name="connsiteY32" fmla="*/ 192956 h 221903"/>
                <a:gd name="connsiteX33" fmla="*/ 724271 w 1089421"/>
                <a:gd name="connsiteY33" fmla="*/ 214536 h 221903"/>
                <a:gd name="connsiteX34" fmla="*/ 693985 w 1089421"/>
                <a:gd name="connsiteY34" fmla="*/ 221903 h 221903"/>
                <a:gd name="connsiteX35" fmla="*/ 665335 w 1089421"/>
                <a:gd name="connsiteY35" fmla="*/ 214834 h 221903"/>
                <a:gd name="connsiteX36" fmla="*/ 644127 w 1089421"/>
                <a:gd name="connsiteY36" fmla="*/ 194221 h 221903"/>
                <a:gd name="connsiteX37" fmla="*/ 631030 w 1089421"/>
                <a:gd name="connsiteY37" fmla="*/ 160958 h 221903"/>
                <a:gd name="connsiteX38" fmla="*/ 626565 w 1089421"/>
                <a:gd name="connsiteY38" fmla="*/ 115788 h 221903"/>
                <a:gd name="connsiteX39" fmla="*/ 631253 w 1089421"/>
                <a:gd name="connsiteY39" fmla="*/ 66377 h 221903"/>
                <a:gd name="connsiteX40" fmla="*/ 645020 w 1089421"/>
                <a:gd name="connsiteY40" fmla="*/ 30435 h 221903"/>
                <a:gd name="connsiteX41" fmla="*/ 667568 w 1089421"/>
                <a:gd name="connsiteY41" fmla="*/ 8558 h 221903"/>
                <a:gd name="connsiteX42" fmla="*/ 698449 w 1089421"/>
                <a:gd name="connsiteY42" fmla="*/ 1191 h 221903"/>
                <a:gd name="connsiteX43" fmla="*/ 374599 w 1089421"/>
                <a:gd name="connsiteY43" fmla="*/ 1191 h 221903"/>
                <a:gd name="connsiteX44" fmla="*/ 441721 w 1089421"/>
                <a:gd name="connsiteY44" fmla="*/ 110579 h 221903"/>
                <a:gd name="connsiteX45" fmla="*/ 436884 w 1089421"/>
                <a:gd name="connsiteY45" fmla="*/ 158056 h 221903"/>
                <a:gd name="connsiteX46" fmla="*/ 422894 w 1089421"/>
                <a:gd name="connsiteY46" fmla="*/ 192956 h 221903"/>
                <a:gd name="connsiteX47" fmla="*/ 400421 w 1089421"/>
                <a:gd name="connsiteY47" fmla="*/ 214536 h 221903"/>
                <a:gd name="connsiteX48" fmla="*/ 370135 w 1089421"/>
                <a:gd name="connsiteY48" fmla="*/ 221903 h 221903"/>
                <a:gd name="connsiteX49" fmla="*/ 341485 w 1089421"/>
                <a:gd name="connsiteY49" fmla="*/ 214834 h 221903"/>
                <a:gd name="connsiteX50" fmla="*/ 320277 w 1089421"/>
                <a:gd name="connsiteY50" fmla="*/ 194221 h 221903"/>
                <a:gd name="connsiteX51" fmla="*/ 307180 w 1089421"/>
                <a:gd name="connsiteY51" fmla="*/ 160958 h 221903"/>
                <a:gd name="connsiteX52" fmla="*/ 302715 w 1089421"/>
                <a:gd name="connsiteY52" fmla="*/ 115788 h 221903"/>
                <a:gd name="connsiteX53" fmla="*/ 307403 w 1089421"/>
                <a:gd name="connsiteY53" fmla="*/ 66377 h 221903"/>
                <a:gd name="connsiteX54" fmla="*/ 321170 w 1089421"/>
                <a:gd name="connsiteY54" fmla="*/ 30435 h 221903"/>
                <a:gd name="connsiteX55" fmla="*/ 343718 w 1089421"/>
                <a:gd name="connsiteY55" fmla="*/ 8558 h 221903"/>
                <a:gd name="connsiteX56" fmla="*/ 374599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550366 w 1089421"/>
                <a:gd name="connsiteY71" fmla="*/ 0 h 221903"/>
                <a:gd name="connsiteX72" fmla="*/ 559594 w 1089421"/>
                <a:gd name="connsiteY72" fmla="*/ 0 h 221903"/>
                <a:gd name="connsiteX73" fmla="*/ 559594 w 1089421"/>
                <a:gd name="connsiteY73" fmla="*/ 218182 h 221903"/>
                <a:gd name="connsiteX74" fmla="*/ 535186 w 1089421"/>
                <a:gd name="connsiteY74" fmla="*/ 218182 h 221903"/>
                <a:gd name="connsiteX75" fmla="*/ 535186 w 1089421"/>
                <a:gd name="connsiteY75" fmla="*/ 33784 h 221903"/>
                <a:gd name="connsiteX76" fmla="*/ 526926 w 1089421"/>
                <a:gd name="connsiteY76" fmla="*/ 40258 h 221903"/>
                <a:gd name="connsiteX77" fmla="*/ 514722 w 1089421"/>
                <a:gd name="connsiteY77" fmla="*/ 47476 h 221903"/>
                <a:gd name="connsiteX78" fmla="*/ 500435 w 1089421"/>
                <a:gd name="connsiteY78" fmla="*/ 54174 h 221903"/>
                <a:gd name="connsiteX79" fmla="*/ 485775 w 1089421"/>
                <a:gd name="connsiteY79" fmla="*/ 59085 h 221903"/>
                <a:gd name="connsiteX80" fmla="*/ 485775 w 1089421"/>
                <a:gd name="connsiteY80" fmla="*/ 34379 h 221903"/>
                <a:gd name="connsiteX81" fmla="*/ 502816 w 1089421"/>
                <a:gd name="connsiteY81" fmla="*/ 28352 h 221903"/>
                <a:gd name="connsiteX82" fmla="*/ 520526 w 1089421"/>
                <a:gd name="connsiteY82" fmla="*/ 19869 h 221903"/>
                <a:gd name="connsiteX83" fmla="*/ 536972 w 1089421"/>
                <a:gd name="connsiteY83" fmla="*/ 10046 h 221903"/>
                <a:gd name="connsiteX84" fmla="*/ 550366 w 1089421"/>
                <a:gd name="connsiteY84" fmla="*/ 0 h 221903"/>
                <a:gd name="connsiteX85" fmla="*/ 226516 w 1089421"/>
                <a:gd name="connsiteY85" fmla="*/ 0 h 221903"/>
                <a:gd name="connsiteX86" fmla="*/ 235744 w 1089421"/>
                <a:gd name="connsiteY86" fmla="*/ 0 h 221903"/>
                <a:gd name="connsiteX87" fmla="*/ 235744 w 1089421"/>
                <a:gd name="connsiteY87" fmla="*/ 218182 h 221903"/>
                <a:gd name="connsiteX88" fmla="*/ 211336 w 1089421"/>
                <a:gd name="connsiteY88" fmla="*/ 218182 h 221903"/>
                <a:gd name="connsiteX89" fmla="*/ 211336 w 1089421"/>
                <a:gd name="connsiteY89" fmla="*/ 33784 h 221903"/>
                <a:gd name="connsiteX90" fmla="*/ 203076 w 1089421"/>
                <a:gd name="connsiteY90" fmla="*/ 40258 h 221903"/>
                <a:gd name="connsiteX91" fmla="*/ 190872 w 1089421"/>
                <a:gd name="connsiteY91" fmla="*/ 47476 h 221903"/>
                <a:gd name="connsiteX92" fmla="*/ 176585 w 1089421"/>
                <a:gd name="connsiteY92" fmla="*/ 54174 h 221903"/>
                <a:gd name="connsiteX93" fmla="*/ 161925 w 1089421"/>
                <a:gd name="connsiteY93" fmla="*/ 59085 h 221903"/>
                <a:gd name="connsiteX94" fmla="*/ 161925 w 1089421"/>
                <a:gd name="connsiteY94" fmla="*/ 34379 h 221903"/>
                <a:gd name="connsiteX95" fmla="*/ 178966 w 1089421"/>
                <a:gd name="connsiteY95" fmla="*/ 28352 h 221903"/>
                <a:gd name="connsiteX96" fmla="*/ 196676 w 1089421"/>
                <a:gd name="connsiteY96" fmla="*/ 19869 h 221903"/>
                <a:gd name="connsiteX97" fmla="*/ 213122 w 1089421"/>
                <a:gd name="connsiteY97" fmla="*/ 10046 h 221903"/>
                <a:gd name="connsiteX98" fmla="*/ 226516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697259" y="21878"/>
                  </a:moveTo>
                  <a:cubicBezTo>
                    <a:pt x="666799" y="21878"/>
                    <a:pt x="651569" y="52784"/>
                    <a:pt x="651569" y="114598"/>
                  </a:cubicBezTo>
                  <a:cubicBezTo>
                    <a:pt x="651569" y="172244"/>
                    <a:pt x="666501" y="201067"/>
                    <a:pt x="696366" y="201067"/>
                  </a:cubicBezTo>
                  <a:cubicBezTo>
                    <a:pt x="725834" y="201067"/>
                    <a:pt x="740568" y="171698"/>
                    <a:pt x="740568" y="112961"/>
                  </a:cubicBezTo>
                  <a:cubicBezTo>
                    <a:pt x="740568" y="52239"/>
                    <a:pt x="726131" y="21878"/>
                    <a:pt x="697259" y="21878"/>
                  </a:cubicBezTo>
                  <a:close/>
                  <a:moveTo>
                    <a:pt x="373409" y="21878"/>
                  </a:moveTo>
                  <a:cubicBezTo>
                    <a:pt x="342949" y="21878"/>
                    <a:pt x="327719" y="52784"/>
                    <a:pt x="327719" y="114598"/>
                  </a:cubicBezTo>
                  <a:cubicBezTo>
                    <a:pt x="327719" y="172244"/>
                    <a:pt x="342651" y="201067"/>
                    <a:pt x="372516" y="201067"/>
                  </a:cubicBezTo>
                  <a:cubicBezTo>
                    <a:pt x="401984" y="201067"/>
                    <a:pt x="416718" y="171698"/>
                    <a:pt x="416718" y="112961"/>
                  </a:cubicBezTo>
                  <a:cubicBezTo>
                    <a:pt x="416718" y="52239"/>
                    <a:pt x="402281" y="21878"/>
                    <a:pt x="373409"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698449" y="1191"/>
                  </a:moveTo>
                  <a:cubicBezTo>
                    <a:pt x="743197" y="1191"/>
                    <a:pt x="765571" y="37654"/>
                    <a:pt x="765571" y="110579"/>
                  </a:cubicBezTo>
                  <a:cubicBezTo>
                    <a:pt x="765571" y="128439"/>
                    <a:pt x="763959" y="144264"/>
                    <a:pt x="760734" y="158056"/>
                  </a:cubicBezTo>
                  <a:cubicBezTo>
                    <a:pt x="757509" y="171847"/>
                    <a:pt x="752846" y="183480"/>
                    <a:pt x="746744" y="192956"/>
                  </a:cubicBezTo>
                  <a:cubicBezTo>
                    <a:pt x="740642" y="202431"/>
                    <a:pt x="733151" y="209625"/>
                    <a:pt x="724271" y="214536"/>
                  </a:cubicBezTo>
                  <a:cubicBezTo>
                    <a:pt x="715391" y="219447"/>
                    <a:pt x="705295" y="221903"/>
                    <a:pt x="693985" y="221903"/>
                  </a:cubicBezTo>
                  <a:cubicBezTo>
                    <a:pt x="683269" y="221903"/>
                    <a:pt x="673719" y="219546"/>
                    <a:pt x="665335" y="214834"/>
                  </a:cubicBezTo>
                  <a:cubicBezTo>
                    <a:pt x="656951" y="210121"/>
                    <a:pt x="649882" y="203250"/>
                    <a:pt x="644127" y="194221"/>
                  </a:cubicBezTo>
                  <a:cubicBezTo>
                    <a:pt x="638372" y="185192"/>
                    <a:pt x="634007" y="174104"/>
                    <a:pt x="631030" y="160958"/>
                  </a:cubicBezTo>
                  <a:cubicBezTo>
                    <a:pt x="628054" y="147811"/>
                    <a:pt x="626565" y="132755"/>
                    <a:pt x="626565" y="115788"/>
                  </a:cubicBezTo>
                  <a:cubicBezTo>
                    <a:pt x="626565" y="97135"/>
                    <a:pt x="628128" y="80665"/>
                    <a:pt x="631253" y="66377"/>
                  </a:cubicBezTo>
                  <a:cubicBezTo>
                    <a:pt x="634379" y="52090"/>
                    <a:pt x="638968" y="40109"/>
                    <a:pt x="645020" y="30435"/>
                  </a:cubicBezTo>
                  <a:cubicBezTo>
                    <a:pt x="651072" y="20762"/>
                    <a:pt x="658588" y="13469"/>
                    <a:pt x="667568" y="8558"/>
                  </a:cubicBezTo>
                  <a:cubicBezTo>
                    <a:pt x="676547" y="3646"/>
                    <a:pt x="686841" y="1191"/>
                    <a:pt x="698449" y="1191"/>
                  </a:cubicBezTo>
                  <a:close/>
                  <a:moveTo>
                    <a:pt x="374599" y="1191"/>
                  </a:moveTo>
                  <a:cubicBezTo>
                    <a:pt x="419347" y="1191"/>
                    <a:pt x="441721" y="37654"/>
                    <a:pt x="441721" y="110579"/>
                  </a:cubicBezTo>
                  <a:cubicBezTo>
                    <a:pt x="441721" y="128439"/>
                    <a:pt x="440109" y="144264"/>
                    <a:pt x="436884" y="158056"/>
                  </a:cubicBezTo>
                  <a:cubicBezTo>
                    <a:pt x="433659" y="171847"/>
                    <a:pt x="428996" y="183480"/>
                    <a:pt x="422894" y="192956"/>
                  </a:cubicBezTo>
                  <a:cubicBezTo>
                    <a:pt x="416792" y="202431"/>
                    <a:pt x="409301" y="209625"/>
                    <a:pt x="400421" y="214536"/>
                  </a:cubicBezTo>
                  <a:cubicBezTo>
                    <a:pt x="391541" y="219447"/>
                    <a:pt x="381445" y="221903"/>
                    <a:pt x="370135" y="221903"/>
                  </a:cubicBezTo>
                  <a:cubicBezTo>
                    <a:pt x="359419" y="221903"/>
                    <a:pt x="349869" y="219546"/>
                    <a:pt x="341485" y="214834"/>
                  </a:cubicBezTo>
                  <a:cubicBezTo>
                    <a:pt x="333101" y="210121"/>
                    <a:pt x="326032" y="203250"/>
                    <a:pt x="320277" y="194221"/>
                  </a:cubicBezTo>
                  <a:cubicBezTo>
                    <a:pt x="314522" y="185192"/>
                    <a:pt x="310157" y="174104"/>
                    <a:pt x="307180" y="160958"/>
                  </a:cubicBezTo>
                  <a:cubicBezTo>
                    <a:pt x="304204" y="147811"/>
                    <a:pt x="302715" y="132755"/>
                    <a:pt x="302715" y="115788"/>
                  </a:cubicBezTo>
                  <a:cubicBezTo>
                    <a:pt x="302715" y="97135"/>
                    <a:pt x="304278" y="80665"/>
                    <a:pt x="307403" y="66377"/>
                  </a:cubicBezTo>
                  <a:cubicBezTo>
                    <a:pt x="310529" y="52090"/>
                    <a:pt x="315118" y="40109"/>
                    <a:pt x="321170" y="30435"/>
                  </a:cubicBezTo>
                  <a:cubicBezTo>
                    <a:pt x="327222" y="20762"/>
                    <a:pt x="334738" y="13469"/>
                    <a:pt x="343718" y="8558"/>
                  </a:cubicBezTo>
                  <a:cubicBezTo>
                    <a:pt x="352697" y="3646"/>
                    <a:pt x="362991" y="1191"/>
                    <a:pt x="374599"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550366" y="0"/>
                  </a:moveTo>
                  <a:lnTo>
                    <a:pt x="559594" y="0"/>
                  </a:lnTo>
                  <a:lnTo>
                    <a:pt x="559594" y="218182"/>
                  </a:lnTo>
                  <a:lnTo>
                    <a:pt x="535186" y="218182"/>
                  </a:lnTo>
                  <a:lnTo>
                    <a:pt x="535186" y="33784"/>
                  </a:lnTo>
                  <a:cubicBezTo>
                    <a:pt x="533301" y="35669"/>
                    <a:pt x="530547" y="37827"/>
                    <a:pt x="526926" y="40258"/>
                  </a:cubicBezTo>
                  <a:cubicBezTo>
                    <a:pt x="523305" y="42689"/>
                    <a:pt x="519237" y="45095"/>
                    <a:pt x="514722" y="47476"/>
                  </a:cubicBezTo>
                  <a:cubicBezTo>
                    <a:pt x="510208" y="49858"/>
                    <a:pt x="505445" y="52090"/>
                    <a:pt x="500435" y="54174"/>
                  </a:cubicBezTo>
                  <a:cubicBezTo>
                    <a:pt x="495424" y="56257"/>
                    <a:pt x="490538" y="57894"/>
                    <a:pt x="485775" y="59085"/>
                  </a:cubicBezTo>
                  <a:lnTo>
                    <a:pt x="485775" y="34379"/>
                  </a:lnTo>
                  <a:cubicBezTo>
                    <a:pt x="491133" y="32891"/>
                    <a:pt x="496813" y="30882"/>
                    <a:pt x="502816" y="28352"/>
                  </a:cubicBezTo>
                  <a:cubicBezTo>
                    <a:pt x="508819" y="25822"/>
                    <a:pt x="514722" y="22994"/>
                    <a:pt x="520526" y="19869"/>
                  </a:cubicBezTo>
                  <a:cubicBezTo>
                    <a:pt x="526331" y="16743"/>
                    <a:pt x="531813" y="13469"/>
                    <a:pt x="536972" y="10046"/>
                  </a:cubicBezTo>
                  <a:cubicBezTo>
                    <a:pt x="542131" y="6623"/>
                    <a:pt x="546596" y="3274"/>
                    <a:pt x="550366" y="0"/>
                  </a:cubicBezTo>
                  <a:close/>
                  <a:moveTo>
                    <a:pt x="226516" y="0"/>
                  </a:moveTo>
                  <a:lnTo>
                    <a:pt x="235744" y="0"/>
                  </a:lnTo>
                  <a:lnTo>
                    <a:pt x="235744" y="218182"/>
                  </a:lnTo>
                  <a:lnTo>
                    <a:pt x="211336" y="218182"/>
                  </a:lnTo>
                  <a:lnTo>
                    <a:pt x="211336" y="33784"/>
                  </a:lnTo>
                  <a:cubicBezTo>
                    <a:pt x="209451" y="35669"/>
                    <a:pt x="206697" y="37827"/>
                    <a:pt x="203076" y="40258"/>
                  </a:cubicBezTo>
                  <a:cubicBezTo>
                    <a:pt x="199454" y="42689"/>
                    <a:pt x="195387" y="45095"/>
                    <a:pt x="190872" y="47476"/>
                  </a:cubicBezTo>
                  <a:cubicBezTo>
                    <a:pt x="186358" y="49858"/>
                    <a:pt x="181595" y="52090"/>
                    <a:pt x="176585" y="54174"/>
                  </a:cubicBezTo>
                  <a:cubicBezTo>
                    <a:pt x="171574" y="56257"/>
                    <a:pt x="166687" y="57894"/>
                    <a:pt x="161925" y="59085"/>
                  </a:cubicBezTo>
                  <a:lnTo>
                    <a:pt x="161925" y="34379"/>
                  </a:lnTo>
                  <a:cubicBezTo>
                    <a:pt x="167283" y="32891"/>
                    <a:pt x="172963" y="30882"/>
                    <a:pt x="178966" y="28352"/>
                  </a:cubicBezTo>
                  <a:cubicBezTo>
                    <a:pt x="184969" y="25822"/>
                    <a:pt x="190872" y="22994"/>
                    <a:pt x="196676" y="19869"/>
                  </a:cubicBezTo>
                  <a:cubicBezTo>
                    <a:pt x="202481" y="16743"/>
                    <a:pt x="207962" y="13469"/>
                    <a:pt x="213122" y="10046"/>
                  </a:cubicBezTo>
                  <a:cubicBezTo>
                    <a:pt x="218281" y="6623"/>
                    <a:pt x="222746" y="3274"/>
                    <a:pt x="226516"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6" name="Freeform: Shape 525"/>
            <p:cNvSpPr/>
            <p:nvPr/>
          </p:nvSpPr>
          <p:spPr bwMode="auto">
            <a:xfrm>
              <a:off x="6743256" y="3564723"/>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535334 w 1089421"/>
                <a:gd name="connsiteY5" fmla="*/ 21878 h 221903"/>
                <a:gd name="connsiteX6" fmla="*/ 489643 w 1089421"/>
                <a:gd name="connsiteY6" fmla="*/ 114598 h 221903"/>
                <a:gd name="connsiteX7" fmla="*/ 534441 w 1089421"/>
                <a:gd name="connsiteY7" fmla="*/ 201067 h 221903"/>
                <a:gd name="connsiteX8" fmla="*/ 578643 w 1089421"/>
                <a:gd name="connsiteY8" fmla="*/ 112961 h 221903"/>
                <a:gd name="connsiteX9" fmla="*/ 535334 w 1089421"/>
                <a:gd name="connsiteY9" fmla="*/ 21878 h 221903"/>
                <a:gd name="connsiteX10" fmla="*/ 211484 w 1089421"/>
                <a:gd name="connsiteY10" fmla="*/ 21878 h 221903"/>
                <a:gd name="connsiteX11" fmla="*/ 165793 w 1089421"/>
                <a:gd name="connsiteY11" fmla="*/ 114598 h 221903"/>
                <a:gd name="connsiteX12" fmla="*/ 210591 w 1089421"/>
                <a:gd name="connsiteY12" fmla="*/ 201067 h 221903"/>
                <a:gd name="connsiteX13" fmla="*/ 254793 w 1089421"/>
                <a:gd name="connsiteY13" fmla="*/ 112961 h 221903"/>
                <a:gd name="connsiteX14" fmla="*/ 211484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536524 w 1089421"/>
                <a:gd name="connsiteY29" fmla="*/ 1191 h 221903"/>
                <a:gd name="connsiteX30" fmla="*/ 603646 w 1089421"/>
                <a:gd name="connsiteY30" fmla="*/ 110579 h 221903"/>
                <a:gd name="connsiteX31" fmla="*/ 598809 w 1089421"/>
                <a:gd name="connsiteY31" fmla="*/ 158056 h 221903"/>
                <a:gd name="connsiteX32" fmla="*/ 584819 w 1089421"/>
                <a:gd name="connsiteY32" fmla="*/ 192956 h 221903"/>
                <a:gd name="connsiteX33" fmla="*/ 562346 w 1089421"/>
                <a:gd name="connsiteY33" fmla="*/ 214536 h 221903"/>
                <a:gd name="connsiteX34" fmla="*/ 532060 w 1089421"/>
                <a:gd name="connsiteY34" fmla="*/ 221903 h 221903"/>
                <a:gd name="connsiteX35" fmla="*/ 503410 w 1089421"/>
                <a:gd name="connsiteY35" fmla="*/ 214834 h 221903"/>
                <a:gd name="connsiteX36" fmla="*/ 482202 w 1089421"/>
                <a:gd name="connsiteY36" fmla="*/ 194221 h 221903"/>
                <a:gd name="connsiteX37" fmla="*/ 469105 w 1089421"/>
                <a:gd name="connsiteY37" fmla="*/ 160958 h 221903"/>
                <a:gd name="connsiteX38" fmla="*/ 464640 w 1089421"/>
                <a:gd name="connsiteY38" fmla="*/ 115788 h 221903"/>
                <a:gd name="connsiteX39" fmla="*/ 469328 w 1089421"/>
                <a:gd name="connsiteY39" fmla="*/ 66377 h 221903"/>
                <a:gd name="connsiteX40" fmla="*/ 483095 w 1089421"/>
                <a:gd name="connsiteY40" fmla="*/ 30435 h 221903"/>
                <a:gd name="connsiteX41" fmla="*/ 505643 w 1089421"/>
                <a:gd name="connsiteY41" fmla="*/ 8558 h 221903"/>
                <a:gd name="connsiteX42" fmla="*/ 536524 w 1089421"/>
                <a:gd name="connsiteY42" fmla="*/ 1191 h 221903"/>
                <a:gd name="connsiteX43" fmla="*/ 212674 w 1089421"/>
                <a:gd name="connsiteY43" fmla="*/ 1191 h 221903"/>
                <a:gd name="connsiteX44" fmla="*/ 279796 w 1089421"/>
                <a:gd name="connsiteY44" fmla="*/ 110579 h 221903"/>
                <a:gd name="connsiteX45" fmla="*/ 274959 w 1089421"/>
                <a:gd name="connsiteY45" fmla="*/ 158056 h 221903"/>
                <a:gd name="connsiteX46" fmla="*/ 260969 w 1089421"/>
                <a:gd name="connsiteY46" fmla="*/ 192956 h 221903"/>
                <a:gd name="connsiteX47" fmla="*/ 238496 w 1089421"/>
                <a:gd name="connsiteY47" fmla="*/ 214536 h 221903"/>
                <a:gd name="connsiteX48" fmla="*/ 208210 w 1089421"/>
                <a:gd name="connsiteY48" fmla="*/ 221903 h 221903"/>
                <a:gd name="connsiteX49" fmla="*/ 179560 w 1089421"/>
                <a:gd name="connsiteY49" fmla="*/ 214834 h 221903"/>
                <a:gd name="connsiteX50" fmla="*/ 158352 w 1089421"/>
                <a:gd name="connsiteY50" fmla="*/ 194221 h 221903"/>
                <a:gd name="connsiteX51" fmla="*/ 145255 w 1089421"/>
                <a:gd name="connsiteY51" fmla="*/ 160958 h 221903"/>
                <a:gd name="connsiteX52" fmla="*/ 140790 w 1089421"/>
                <a:gd name="connsiteY52" fmla="*/ 115788 h 221903"/>
                <a:gd name="connsiteX53" fmla="*/ 145478 w 1089421"/>
                <a:gd name="connsiteY53" fmla="*/ 66377 h 221903"/>
                <a:gd name="connsiteX54" fmla="*/ 159245 w 1089421"/>
                <a:gd name="connsiteY54" fmla="*/ 30435 h 221903"/>
                <a:gd name="connsiteX55" fmla="*/ 181793 w 1089421"/>
                <a:gd name="connsiteY55" fmla="*/ 8558 h 221903"/>
                <a:gd name="connsiteX56" fmla="*/ 212674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712291 w 1089421"/>
                <a:gd name="connsiteY71" fmla="*/ 0 h 221903"/>
                <a:gd name="connsiteX72" fmla="*/ 721519 w 1089421"/>
                <a:gd name="connsiteY72" fmla="*/ 0 h 221903"/>
                <a:gd name="connsiteX73" fmla="*/ 721519 w 1089421"/>
                <a:gd name="connsiteY73" fmla="*/ 218182 h 221903"/>
                <a:gd name="connsiteX74" fmla="*/ 697111 w 1089421"/>
                <a:gd name="connsiteY74" fmla="*/ 218182 h 221903"/>
                <a:gd name="connsiteX75" fmla="*/ 697111 w 1089421"/>
                <a:gd name="connsiteY75" fmla="*/ 33784 h 221903"/>
                <a:gd name="connsiteX76" fmla="*/ 688851 w 1089421"/>
                <a:gd name="connsiteY76" fmla="*/ 40258 h 221903"/>
                <a:gd name="connsiteX77" fmla="*/ 676647 w 1089421"/>
                <a:gd name="connsiteY77" fmla="*/ 47476 h 221903"/>
                <a:gd name="connsiteX78" fmla="*/ 662360 w 1089421"/>
                <a:gd name="connsiteY78" fmla="*/ 54174 h 221903"/>
                <a:gd name="connsiteX79" fmla="*/ 647700 w 1089421"/>
                <a:gd name="connsiteY79" fmla="*/ 59085 h 221903"/>
                <a:gd name="connsiteX80" fmla="*/ 647700 w 1089421"/>
                <a:gd name="connsiteY80" fmla="*/ 34379 h 221903"/>
                <a:gd name="connsiteX81" fmla="*/ 664741 w 1089421"/>
                <a:gd name="connsiteY81" fmla="*/ 28352 h 221903"/>
                <a:gd name="connsiteX82" fmla="*/ 682451 w 1089421"/>
                <a:gd name="connsiteY82" fmla="*/ 19869 h 221903"/>
                <a:gd name="connsiteX83" fmla="*/ 698897 w 1089421"/>
                <a:gd name="connsiteY83" fmla="*/ 10046 h 221903"/>
                <a:gd name="connsiteX84" fmla="*/ 712291 w 1089421"/>
                <a:gd name="connsiteY84" fmla="*/ 0 h 221903"/>
                <a:gd name="connsiteX85" fmla="*/ 388441 w 1089421"/>
                <a:gd name="connsiteY85" fmla="*/ 0 h 221903"/>
                <a:gd name="connsiteX86" fmla="*/ 397669 w 1089421"/>
                <a:gd name="connsiteY86" fmla="*/ 0 h 221903"/>
                <a:gd name="connsiteX87" fmla="*/ 397669 w 1089421"/>
                <a:gd name="connsiteY87" fmla="*/ 218182 h 221903"/>
                <a:gd name="connsiteX88" fmla="*/ 373261 w 1089421"/>
                <a:gd name="connsiteY88" fmla="*/ 218182 h 221903"/>
                <a:gd name="connsiteX89" fmla="*/ 373261 w 1089421"/>
                <a:gd name="connsiteY89" fmla="*/ 33784 h 221903"/>
                <a:gd name="connsiteX90" fmla="*/ 365001 w 1089421"/>
                <a:gd name="connsiteY90" fmla="*/ 40258 h 221903"/>
                <a:gd name="connsiteX91" fmla="*/ 352797 w 1089421"/>
                <a:gd name="connsiteY91" fmla="*/ 47476 h 221903"/>
                <a:gd name="connsiteX92" fmla="*/ 338510 w 1089421"/>
                <a:gd name="connsiteY92" fmla="*/ 54174 h 221903"/>
                <a:gd name="connsiteX93" fmla="*/ 323850 w 1089421"/>
                <a:gd name="connsiteY93" fmla="*/ 59085 h 221903"/>
                <a:gd name="connsiteX94" fmla="*/ 323850 w 1089421"/>
                <a:gd name="connsiteY94" fmla="*/ 34379 h 221903"/>
                <a:gd name="connsiteX95" fmla="*/ 340891 w 1089421"/>
                <a:gd name="connsiteY95" fmla="*/ 28352 h 221903"/>
                <a:gd name="connsiteX96" fmla="*/ 358601 w 1089421"/>
                <a:gd name="connsiteY96" fmla="*/ 19869 h 221903"/>
                <a:gd name="connsiteX97" fmla="*/ 375047 w 1089421"/>
                <a:gd name="connsiteY97" fmla="*/ 10046 h 221903"/>
                <a:gd name="connsiteX98" fmla="*/ 388441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535334" y="21878"/>
                  </a:moveTo>
                  <a:cubicBezTo>
                    <a:pt x="504874" y="21878"/>
                    <a:pt x="489643" y="52784"/>
                    <a:pt x="489643" y="114598"/>
                  </a:cubicBezTo>
                  <a:cubicBezTo>
                    <a:pt x="489643" y="172244"/>
                    <a:pt x="504576" y="201067"/>
                    <a:pt x="534441" y="201067"/>
                  </a:cubicBezTo>
                  <a:cubicBezTo>
                    <a:pt x="563909" y="201067"/>
                    <a:pt x="578643" y="171698"/>
                    <a:pt x="578643" y="112961"/>
                  </a:cubicBezTo>
                  <a:cubicBezTo>
                    <a:pt x="578643" y="52239"/>
                    <a:pt x="564206" y="21878"/>
                    <a:pt x="535334" y="21878"/>
                  </a:cubicBezTo>
                  <a:close/>
                  <a:moveTo>
                    <a:pt x="211484" y="21878"/>
                  </a:moveTo>
                  <a:cubicBezTo>
                    <a:pt x="181024" y="21878"/>
                    <a:pt x="165793" y="52784"/>
                    <a:pt x="165793" y="114598"/>
                  </a:cubicBezTo>
                  <a:cubicBezTo>
                    <a:pt x="165793" y="172244"/>
                    <a:pt x="180726" y="201067"/>
                    <a:pt x="210591" y="201067"/>
                  </a:cubicBezTo>
                  <a:cubicBezTo>
                    <a:pt x="240059" y="201067"/>
                    <a:pt x="254793" y="171698"/>
                    <a:pt x="254793" y="112961"/>
                  </a:cubicBezTo>
                  <a:cubicBezTo>
                    <a:pt x="254793" y="52239"/>
                    <a:pt x="240356" y="21878"/>
                    <a:pt x="211484"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536524" y="1191"/>
                  </a:moveTo>
                  <a:cubicBezTo>
                    <a:pt x="581272" y="1191"/>
                    <a:pt x="603646" y="37654"/>
                    <a:pt x="603646" y="110579"/>
                  </a:cubicBezTo>
                  <a:cubicBezTo>
                    <a:pt x="603646" y="128439"/>
                    <a:pt x="602034" y="144264"/>
                    <a:pt x="598809" y="158056"/>
                  </a:cubicBezTo>
                  <a:cubicBezTo>
                    <a:pt x="595584" y="171847"/>
                    <a:pt x="590921" y="183480"/>
                    <a:pt x="584819" y="192956"/>
                  </a:cubicBezTo>
                  <a:cubicBezTo>
                    <a:pt x="578717" y="202431"/>
                    <a:pt x="571226" y="209625"/>
                    <a:pt x="562346" y="214536"/>
                  </a:cubicBezTo>
                  <a:cubicBezTo>
                    <a:pt x="553466" y="219447"/>
                    <a:pt x="543370" y="221903"/>
                    <a:pt x="532060" y="221903"/>
                  </a:cubicBezTo>
                  <a:cubicBezTo>
                    <a:pt x="521344" y="221903"/>
                    <a:pt x="511794" y="219546"/>
                    <a:pt x="503410" y="214834"/>
                  </a:cubicBezTo>
                  <a:cubicBezTo>
                    <a:pt x="495026" y="210121"/>
                    <a:pt x="487957" y="203250"/>
                    <a:pt x="482202" y="194221"/>
                  </a:cubicBezTo>
                  <a:cubicBezTo>
                    <a:pt x="476447" y="185192"/>
                    <a:pt x="472082" y="174104"/>
                    <a:pt x="469105" y="160958"/>
                  </a:cubicBezTo>
                  <a:cubicBezTo>
                    <a:pt x="466129" y="147811"/>
                    <a:pt x="464640" y="132755"/>
                    <a:pt x="464640" y="115788"/>
                  </a:cubicBezTo>
                  <a:cubicBezTo>
                    <a:pt x="464640" y="97135"/>
                    <a:pt x="466203" y="80665"/>
                    <a:pt x="469328" y="66377"/>
                  </a:cubicBezTo>
                  <a:cubicBezTo>
                    <a:pt x="472454" y="52090"/>
                    <a:pt x="477043" y="40109"/>
                    <a:pt x="483095" y="30435"/>
                  </a:cubicBezTo>
                  <a:cubicBezTo>
                    <a:pt x="489147" y="20762"/>
                    <a:pt x="496663" y="13469"/>
                    <a:pt x="505643" y="8558"/>
                  </a:cubicBezTo>
                  <a:cubicBezTo>
                    <a:pt x="514622" y="3646"/>
                    <a:pt x="524916" y="1191"/>
                    <a:pt x="536524" y="1191"/>
                  </a:cubicBezTo>
                  <a:close/>
                  <a:moveTo>
                    <a:pt x="212674" y="1191"/>
                  </a:moveTo>
                  <a:cubicBezTo>
                    <a:pt x="257422" y="1191"/>
                    <a:pt x="279796" y="37654"/>
                    <a:pt x="279796" y="110579"/>
                  </a:cubicBezTo>
                  <a:cubicBezTo>
                    <a:pt x="279796" y="128439"/>
                    <a:pt x="278184" y="144264"/>
                    <a:pt x="274959" y="158056"/>
                  </a:cubicBezTo>
                  <a:cubicBezTo>
                    <a:pt x="271734" y="171847"/>
                    <a:pt x="267071" y="183480"/>
                    <a:pt x="260969" y="192956"/>
                  </a:cubicBezTo>
                  <a:cubicBezTo>
                    <a:pt x="254867" y="202431"/>
                    <a:pt x="247376" y="209625"/>
                    <a:pt x="238496" y="214536"/>
                  </a:cubicBezTo>
                  <a:cubicBezTo>
                    <a:pt x="229616" y="219447"/>
                    <a:pt x="219520" y="221903"/>
                    <a:pt x="208210" y="221903"/>
                  </a:cubicBezTo>
                  <a:cubicBezTo>
                    <a:pt x="197494" y="221903"/>
                    <a:pt x="187944" y="219546"/>
                    <a:pt x="179560" y="214834"/>
                  </a:cubicBezTo>
                  <a:cubicBezTo>
                    <a:pt x="171176" y="210121"/>
                    <a:pt x="164107" y="203250"/>
                    <a:pt x="158352" y="194221"/>
                  </a:cubicBezTo>
                  <a:cubicBezTo>
                    <a:pt x="152597" y="185192"/>
                    <a:pt x="148232" y="174104"/>
                    <a:pt x="145255" y="160958"/>
                  </a:cubicBezTo>
                  <a:cubicBezTo>
                    <a:pt x="142279" y="147811"/>
                    <a:pt x="140790" y="132755"/>
                    <a:pt x="140790" y="115788"/>
                  </a:cubicBezTo>
                  <a:cubicBezTo>
                    <a:pt x="140790" y="97135"/>
                    <a:pt x="142353" y="80665"/>
                    <a:pt x="145478" y="66377"/>
                  </a:cubicBezTo>
                  <a:cubicBezTo>
                    <a:pt x="148604" y="52090"/>
                    <a:pt x="153193" y="40109"/>
                    <a:pt x="159245" y="30435"/>
                  </a:cubicBezTo>
                  <a:cubicBezTo>
                    <a:pt x="165297" y="20762"/>
                    <a:pt x="172813" y="13469"/>
                    <a:pt x="181793" y="8558"/>
                  </a:cubicBezTo>
                  <a:cubicBezTo>
                    <a:pt x="190772" y="3646"/>
                    <a:pt x="201066" y="1191"/>
                    <a:pt x="212674"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712291" y="0"/>
                  </a:moveTo>
                  <a:lnTo>
                    <a:pt x="721519" y="0"/>
                  </a:lnTo>
                  <a:lnTo>
                    <a:pt x="721519" y="218182"/>
                  </a:lnTo>
                  <a:lnTo>
                    <a:pt x="697111" y="218182"/>
                  </a:lnTo>
                  <a:lnTo>
                    <a:pt x="697111" y="33784"/>
                  </a:lnTo>
                  <a:cubicBezTo>
                    <a:pt x="695226" y="35669"/>
                    <a:pt x="692472" y="37827"/>
                    <a:pt x="688851" y="40258"/>
                  </a:cubicBezTo>
                  <a:cubicBezTo>
                    <a:pt x="685229" y="42689"/>
                    <a:pt x="681162" y="45095"/>
                    <a:pt x="676647" y="47476"/>
                  </a:cubicBezTo>
                  <a:cubicBezTo>
                    <a:pt x="672133" y="49858"/>
                    <a:pt x="667370" y="52090"/>
                    <a:pt x="662360" y="54174"/>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1" y="0"/>
                  </a:cubicBezTo>
                  <a:close/>
                  <a:moveTo>
                    <a:pt x="388441" y="0"/>
                  </a:moveTo>
                  <a:lnTo>
                    <a:pt x="397669" y="0"/>
                  </a:lnTo>
                  <a:lnTo>
                    <a:pt x="397669" y="218182"/>
                  </a:lnTo>
                  <a:lnTo>
                    <a:pt x="373261" y="218182"/>
                  </a:lnTo>
                  <a:lnTo>
                    <a:pt x="373261" y="33784"/>
                  </a:lnTo>
                  <a:cubicBezTo>
                    <a:pt x="371376" y="35669"/>
                    <a:pt x="368622" y="37827"/>
                    <a:pt x="365001" y="40258"/>
                  </a:cubicBezTo>
                  <a:cubicBezTo>
                    <a:pt x="361380" y="42689"/>
                    <a:pt x="357311" y="45095"/>
                    <a:pt x="352797" y="47476"/>
                  </a:cubicBezTo>
                  <a:cubicBezTo>
                    <a:pt x="348283" y="49858"/>
                    <a:pt x="343520" y="52090"/>
                    <a:pt x="338510" y="54174"/>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7" y="13469"/>
                    <a:pt x="375047" y="10046"/>
                  </a:cubicBezTo>
                  <a:cubicBezTo>
                    <a:pt x="380206" y="6623"/>
                    <a:pt x="384671" y="3274"/>
                    <a:pt x="388441"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7" name="Freeform: Shape 526"/>
            <p:cNvSpPr/>
            <p:nvPr/>
          </p:nvSpPr>
          <p:spPr bwMode="auto">
            <a:xfrm>
              <a:off x="6743256" y="3874932"/>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697259 w 1089421"/>
                <a:gd name="connsiteY5" fmla="*/ 21878 h 221903"/>
                <a:gd name="connsiteX6" fmla="*/ 651569 w 1089421"/>
                <a:gd name="connsiteY6" fmla="*/ 114598 h 221903"/>
                <a:gd name="connsiteX7" fmla="*/ 696366 w 1089421"/>
                <a:gd name="connsiteY7" fmla="*/ 201067 h 221903"/>
                <a:gd name="connsiteX8" fmla="*/ 740568 w 1089421"/>
                <a:gd name="connsiteY8" fmla="*/ 112961 h 221903"/>
                <a:gd name="connsiteX9" fmla="*/ 697259 w 1089421"/>
                <a:gd name="connsiteY9" fmla="*/ 21878 h 221903"/>
                <a:gd name="connsiteX10" fmla="*/ 373409 w 1089421"/>
                <a:gd name="connsiteY10" fmla="*/ 21878 h 221903"/>
                <a:gd name="connsiteX11" fmla="*/ 327719 w 1089421"/>
                <a:gd name="connsiteY11" fmla="*/ 114598 h 221903"/>
                <a:gd name="connsiteX12" fmla="*/ 372516 w 1089421"/>
                <a:gd name="connsiteY12" fmla="*/ 201067 h 221903"/>
                <a:gd name="connsiteX13" fmla="*/ 416718 w 1089421"/>
                <a:gd name="connsiteY13" fmla="*/ 112961 h 221903"/>
                <a:gd name="connsiteX14" fmla="*/ 373409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698449 w 1089421"/>
                <a:gd name="connsiteY29" fmla="*/ 1191 h 221903"/>
                <a:gd name="connsiteX30" fmla="*/ 765571 w 1089421"/>
                <a:gd name="connsiteY30" fmla="*/ 110579 h 221903"/>
                <a:gd name="connsiteX31" fmla="*/ 760734 w 1089421"/>
                <a:gd name="connsiteY31" fmla="*/ 158056 h 221903"/>
                <a:gd name="connsiteX32" fmla="*/ 746744 w 1089421"/>
                <a:gd name="connsiteY32" fmla="*/ 192956 h 221903"/>
                <a:gd name="connsiteX33" fmla="*/ 724271 w 1089421"/>
                <a:gd name="connsiteY33" fmla="*/ 214536 h 221903"/>
                <a:gd name="connsiteX34" fmla="*/ 693985 w 1089421"/>
                <a:gd name="connsiteY34" fmla="*/ 221903 h 221903"/>
                <a:gd name="connsiteX35" fmla="*/ 665335 w 1089421"/>
                <a:gd name="connsiteY35" fmla="*/ 214834 h 221903"/>
                <a:gd name="connsiteX36" fmla="*/ 644127 w 1089421"/>
                <a:gd name="connsiteY36" fmla="*/ 194221 h 221903"/>
                <a:gd name="connsiteX37" fmla="*/ 631030 w 1089421"/>
                <a:gd name="connsiteY37" fmla="*/ 160958 h 221903"/>
                <a:gd name="connsiteX38" fmla="*/ 626565 w 1089421"/>
                <a:gd name="connsiteY38" fmla="*/ 115788 h 221903"/>
                <a:gd name="connsiteX39" fmla="*/ 631253 w 1089421"/>
                <a:gd name="connsiteY39" fmla="*/ 66377 h 221903"/>
                <a:gd name="connsiteX40" fmla="*/ 645020 w 1089421"/>
                <a:gd name="connsiteY40" fmla="*/ 30435 h 221903"/>
                <a:gd name="connsiteX41" fmla="*/ 667568 w 1089421"/>
                <a:gd name="connsiteY41" fmla="*/ 8558 h 221903"/>
                <a:gd name="connsiteX42" fmla="*/ 698449 w 1089421"/>
                <a:gd name="connsiteY42" fmla="*/ 1191 h 221903"/>
                <a:gd name="connsiteX43" fmla="*/ 374599 w 1089421"/>
                <a:gd name="connsiteY43" fmla="*/ 1191 h 221903"/>
                <a:gd name="connsiteX44" fmla="*/ 441721 w 1089421"/>
                <a:gd name="connsiteY44" fmla="*/ 110579 h 221903"/>
                <a:gd name="connsiteX45" fmla="*/ 436884 w 1089421"/>
                <a:gd name="connsiteY45" fmla="*/ 158056 h 221903"/>
                <a:gd name="connsiteX46" fmla="*/ 422894 w 1089421"/>
                <a:gd name="connsiteY46" fmla="*/ 192956 h 221903"/>
                <a:gd name="connsiteX47" fmla="*/ 400421 w 1089421"/>
                <a:gd name="connsiteY47" fmla="*/ 214536 h 221903"/>
                <a:gd name="connsiteX48" fmla="*/ 370135 w 1089421"/>
                <a:gd name="connsiteY48" fmla="*/ 221903 h 221903"/>
                <a:gd name="connsiteX49" fmla="*/ 341485 w 1089421"/>
                <a:gd name="connsiteY49" fmla="*/ 214834 h 221903"/>
                <a:gd name="connsiteX50" fmla="*/ 320277 w 1089421"/>
                <a:gd name="connsiteY50" fmla="*/ 194221 h 221903"/>
                <a:gd name="connsiteX51" fmla="*/ 307180 w 1089421"/>
                <a:gd name="connsiteY51" fmla="*/ 160958 h 221903"/>
                <a:gd name="connsiteX52" fmla="*/ 302715 w 1089421"/>
                <a:gd name="connsiteY52" fmla="*/ 115788 h 221903"/>
                <a:gd name="connsiteX53" fmla="*/ 307403 w 1089421"/>
                <a:gd name="connsiteY53" fmla="*/ 66377 h 221903"/>
                <a:gd name="connsiteX54" fmla="*/ 321170 w 1089421"/>
                <a:gd name="connsiteY54" fmla="*/ 30435 h 221903"/>
                <a:gd name="connsiteX55" fmla="*/ 343718 w 1089421"/>
                <a:gd name="connsiteY55" fmla="*/ 8558 h 221903"/>
                <a:gd name="connsiteX56" fmla="*/ 374599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550366 w 1089421"/>
                <a:gd name="connsiteY71" fmla="*/ 0 h 221903"/>
                <a:gd name="connsiteX72" fmla="*/ 559594 w 1089421"/>
                <a:gd name="connsiteY72" fmla="*/ 0 h 221903"/>
                <a:gd name="connsiteX73" fmla="*/ 559594 w 1089421"/>
                <a:gd name="connsiteY73" fmla="*/ 218182 h 221903"/>
                <a:gd name="connsiteX74" fmla="*/ 535186 w 1089421"/>
                <a:gd name="connsiteY74" fmla="*/ 218182 h 221903"/>
                <a:gd name="connsiteX75" fmla="*/ 535186 w 1089421"/>
                <a:gd name="connsiteY75" fmla="*/ 33784 h 221903"/>
                <a:gd name="connsiteX76" fmla="*/ 526926 w 1089421"/>
                <a:gd name="connsiteY76" fmla="*/ 40258 h 221903"/>
                <a:gd name="connsiteX77" fmla="*/ 514722 w 1089421"/>
                <a:gd name="connsiteY77" fmla="*/ 47476 h 221903"/>
                <a:gd name="connsiteX78" fmla="*/ 500435 w 1089421"/>
                <a:gd name="connsiteY78" fmla="*/ 54174 h 221903"/>
                <a:gd name="connsiteX79" fmla="*/ 485775 w 1089421"/>
                <a:gd name="connsiteY79" fmla="*/ 59085 h 221903"/>
                <a:gd name="connsiteX80" fmla="*/ 485775 w 1089421"/>
                <a:gd name="connsiteY80" fmla="*/ 34379 h 221903"/>
                <a:gd name="connsiteX81" fmla="*/ 502816 w 1089421"/>
                <a:gd name="connsiteY81" fmla="*/ 28352 h 221903"/>
                <a:gd name="connsiteX82" fmla="*/ 520526 w 1089421"/>
                <a:gd name="connsiteY82" fmla="*/ 19869 h 221903"/>
                <a:gd name="connsiteX83" fmla="*/ 536972 w 1089421"/>
                <a:gd name="connsiteY83" fmla="*/ 10046 h 221903"/>
                <a:gd name="connsiteX84" fmla="*/ 550366 w 1089421"/>
                <a:gd name="connsiteY84" fmla="*/ 0 h 221903"/>
                <a:gd name="connsiteX85" fmla="*/ 226516 w 1089421"/>
                <a:gd name="connsiteY85" fmla="*/ 0 h 221903"/>
                <a:gd name="connsiteX86" fmla="*/ 235744 w 1089421"/>
                <a:gd name="connsiteY86" fmla="*/ 0 h 221903"/>
                <a:gd name="connsiteX87" fmla="*/ 235744 w 1089421"/>
                <a:gd name="connsiteY87" fmla="*/ 218182 h 221903"/>
                <a:gd name="connsiteX88" fmla="*/ 211336 w 1089421"/>
                <a:gd name="connsiteY88" fmla="*/ 218182 h 221903"/>
                <a:gd name="connsiteX89" fmla="*/ 211336 w 1089421"/>
                <a:gd name="connsiteY89" fmla="*/ 33784 h 221903"/>
                <a:gd name="connsiteX90" fmla="*/ 203076 w 1089421"/>
                <a:gd name="connsiteY90" fmla="*/ 40258 h 221903"/>
                <a:gd name="connsiteX91" fmla="*/ 190872 w 1089421"/>
                <a:gd name="connsiteY91" fmla="*/ 47476 h 221903"/>
                <a:gd name="connsiteX92" fmla="*/ 176585 w 1089421"/>
                <a:gd name="connsiteY92" fmla="*/ 54174 h 221903"/>
                <a:gd name="connsiteX93" fmla="*/ 161925 w 1089421"/>
                <a:gd name="connsiteY93" fmla="*/ 59085 h 221903"/>
                <a:gd name="connsiteX94" fmla="*/ 161925 w 1089421"/>
                <a:gd name="connsiteY94" fmla="*/ 34379 h 221903"/>
                <a:gd name="connsiteX95" fmla="*/ 178966 w 1089421"/>
                <a:gd name="connsiteY95" fmla="*/ 28352 h 221903"/>
                <a:gd name="connsiteX96" fmla="*/ 196676 w 1089421"/>
                <a:gd name="connsiteY96" fmla="*/ 19869 h 221903"/>
                <a:gd name="connsiteX97" fmla="*/ 213122 w 1089421"/>
                <a:gd name="connsiteY97" fmla="*/ 10046 h 221903"/>
                <a:gd name="connsiteX98" fmla="*/ 226516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697259" y="21878"/>
                  </a:moveTo>
                  <a:cubicBezTo>
                    <a:pt x="666799" y="21878"/>
                    <a:pt x="651569" y="52784"/>
                    <a:pt x="651569" y="114598"/>
                  </a:cubicBezTo>
                  <a:cubicBezTo>
                    <a:pt x="651569" y="172244"/>
                    <a:pt x="666501" y="201067"/>
                    <a:pt x="696366" y="201067"/>
                  </a:cubicBezTo>
                  <a:cubicBezTo>
                    <a:pt x="725834" y="201067"/>
                    <a:pt x="740568" y="171698"/>
                    <a:pt x="740568" y="112961"/>
                  </a:cubicBezTo>
                  <a:cubicBezTo>
                    <a:pt x="740568" y="52239"/>
                    <a:pt x="726131" y="21878"/>
                    <a:pt x="697259" y="21878"/>
                  </a:cubicBezTo>
                  <a:close/>
                  <a:moveTo>
                    <a:pt x="373409" y="21878"/>
                  </a:moveTo>
                  <a:cubicBezTo>
                    <a:pt x="342949" y="21878"/>
                    <a:pt x="327719" y="52784"/>
                    <a:pt x="327719" y="114598"/>
                  </a:cubicBezTo>
                  <a:cubicBezTo>
                    <a:pt x="327719" y="172244"/>
                    <a:pt x="342651" y="201067"/>
                    <a:pt x="372516" y="201067"/>
                  </a:cubicBezTo>
                  <a:cubicBezTo>
                    <a:pt x="401984" y="201067"/>
                    <a:pt x="416718" y="171698"/>
                    <a:pt x="416718" y="112961"/>
                  </a:cubicBezTo>
                  <a:cubicBezTo>
                    <a:pt x="416718" y="52239"/>
                    <a:pt x="402281" y="21878"/>
                    <a:pt x="373409"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698449" y="1191"/>
                  </a:moveTo>
                  <a:cubicBezTo>
                    <a:pt x="743197" y="1191"/>
                    <a:pt x="765571" y="37654"/>
                    <a:pt x="765571" y="110579"/>
                  </a:cubicBezTo>
                  <a:cubicBezTo>
                    <a:pt x="765571" y="128439"/>
                    <a:pt x="763959" y="144264"/>
                    <a:pt x="760734" y="158056"/>
                  </a:cubicBezTo>
                  <a:cubicBezTo>
                    <a:pt x="757509" y="171847"/>
                    <a:pt x="752846" y="183480"/>
                    <a:pt x="746744" y="192956"/>
                  </a:cubicBezTo>
                  <a:cubicBezTo>
                    <a:pt x="740642" y="202431"/>
                    <a:pt x="733151" y="209625"/>
                    <a:pt x="724271" y="214536"/>
                  </a:cubicBezTo>
                  <a:cubicBezTo>
                    <a:pt x="715391" y="219447"/>
                    <a:pt x="705295" y="221903"/>
                    <a:pt x="693985" y="221903"/>
                  </a:cubicBezTo>
                  <a:cubicBezTo>
                    <a:pt x="683269" y="221903"/>
                    <a:pt x="673719" y="219546"/>
                    <a:pt x="665335" y="214834"/>
                  </a:cubicBezTo>
                  <a:cubicBezTo>
                    <a:pt x="656951" y="210121"/>
                    <a:pt x="649882" y="203250"/>
                    <a:pt x="644127" y="194221"/>
                  </a:cubicBezTo>
                  <a:cubicBezTo>
                    <a:pt x="638372" y="185192"/>
                    <a:pt x="634007" y="174104"/>
                    <a:pt x="631030" y="160958"/>
                  </a:cubicBezTo>
                  <a:cubicBezTo>
                    <a:pt x="628054" y="147811"/>
                    <a:pt x="626565" y="132755"/>
                    <a:pt x="626565" y="115788"/>
                  </a:cubicBezTo>
                  <a:cubicBezTo>
                    <a:pt x="626565" y="97135"/>
                    <a:pt x="628128" y="80665"/>
                    <a:pt x="631253" y="66377"/>
                  </a:cubicBezTo>
                  <a:cubicBezTo>
                    <a:pt x="634379" y="52090"/>
                    <a:pt x="638968" y="40109"/>
                    <a:pt x="645020" y="30435"/>
                  </a:cubicBezTo>
                  <a:cubicBezTo>
                    <a:pt x="651072" y="20762"/>
                    <a:pt x="658588" y="13469"/>
                    <a:pt x="667568" y="8558"/>
                  </a:cubicBezTo>
                  <a:cubicBezTo>
                    <a:pt x="676547" y="3646"/>
                    <a:pt x="686841" y="1191"/>
                    <a:pt x="698449" y="1191"/>
                  </a:cubicBezTo>
                  <a:close/>
                  <a:moveTo>
                    <a:pt x="374599" y="1191"/>
                  </a:moveTo>
                  <a:cubicBezTo>
                    <a:pt x="419347" y="1191"/>
                    <a:pt x="441721" y="37654"/>
                    <a:pt x="441721" y="110579"/>
                  </a:cubicBezTo>
                  <a:cubicBezTo>
                    <a:pt x="441721" y="128439"/>
                    <a:pt x="440109" y="144264"/>
                    <a:pt x="436884" y="158056"/>
                  </a:cubicBezTo>
                  <a:cubicBezTo>
                    <a:pt x="433659" y="171847"/>
                    <a:pt x="428996" y="183480"/>
                    <a:pt x="422894" y="192956"/>
                  </a:cubicBezTo>
                  <a:cubicBezTo>
                    <a:pt x="416792" y="202431"/>
                    <a:pt x="409301" y="209625"/>
                    <a:pt x="400421" y="214536"/>
                  </a:cubicBezTo>
                  <a:cubicBezTo>
                    <a:pt x="391541" y="219447"/>
                    <a:pt x="381445" y="221903"/>
                    <a:pt x="370135" y="221903"/>
                  </a:cubicBezTo>
                  <a:cubicBezTo>
                    <a:pt x="359419" y="221903"/>
                    <a:pt x="349869" y="219546"/>
                    <a:pt x="341485" y="214834"/>
                  </a:cubicBezTo>
                  <a:cubicBezTo>
                    <a:pt x="333101" y="210121"/>
                    <a:pt x="326032" y="203250"/>
                    <a:pt x="320277" y="194221"/>
                  </a:cubicBezTo>
                  <a:cubicBezTo>
                    <a:pt x="314522" y="185192"/>
                    <a:pt x="310157" y="174104"/>
                    <a:pt x="307180" y="160958"/>
                  </a:cubicBezTo>
                  <a:cubicBezTo>
                    <a:pt x="304204" y="147811"/>
                    <a:pt x="302715" y="132755"/>
                    <a:pt x="302715" y="115788"/>
                  </a:cubicBezTo>
                  <a:cubicBezTo>
                    <a:pt x="302715" y="97135"/>
                    <a:pt x="304278" y="80665"/>
                    <a:pt x="307403" y="66377"/>
                  </a:cubicBezTo>
                  <a:cubicBezTo>
                    <a:pt x="310529" y="52090"/>
                    <a:pt x="315118" y="40109"/>
                    <a:pt x="321170" y="30435"/>
                  </a:cubicBezTo>
                  <a:cubicBezTo>
                    <a:pt x="327222" y="20762"/>
                    <a:pt x="334738" y="13469"/>
                    <a:pt x="343718" y="8558"/>
                  </a:cubicBezTo>
                  <a:cubicBezTo>
                    <a:pt x="352697" y="3646"/>
                    <a:pt x="362991" y="1191"/>
                    <a:pt x="374599"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550366" y="0"/>
                  </a:moveTo>
                  <a:lnTo>
                    <a:pt x="559594" y="0"/>
                  </a:lnTo>
                  <a:lnTo>
                    <a:pt x="559594" y="218182"/>
                  </a:lnTo>
                  <a:lnTo>
                    <a:pt x="535186" y="218182"/>
                  </a:lnTo>
                  <a:lnTo>
                    <a:pt x="535186" y="33784"/>
                  </a:lnTo>
                  <a:cubicBezTo>
                    <a:pt x="533301" y="35669"/>
                    <a:pt x="530547" y="37827"/>
                    <a:pt x="526926" y="40258"/>
                  </a:cubicBezTo>
                  <a:cubicBezTo>
                    <a:pt x="523305" y="42689"/>
                    <a:pt x="519237" y="45095"/>
                    <a:pt x="514722" y="47476"/>
                  </a:cubicBezTo>
                  <a:cubicBezTo>
                    <a:pt x="510208" y="49858"/>
                    <a:pt x="505445" y="52090"/>
                    <a:pt x="500435" y="54174"/>
                  </a:cubicBezTo>
                  <a:cubicBezTo>
                    <a:pt x="495424" y="56257"/>
                    <a:pt x="490538" y="57894"/>
                    <a:pt x="485775" y="59085"/>
                  </a:cubicBezTo>
                  <a:lnTo>
                    <a:pt x="485775" y="34379"/>
                  </a:lnTo>
                  <a:cubicBezTo>
                    <a:pt x="491133" y="32891"/>
                    <a:pt x="496813" y="30882"/>
                    <a:pt x="502816" y="28352"/>
                  </a:cubicBezTo>
                  <a:cubicBezTo>
                    <a:pt x="508819" y="25822"/>
                    <a:pt x="514722" y="22994"/>
                    <a:pt x="520526" y="19869"/>
                  </a:cubicBezTo>
                  <a:cubicBezTo>
                    <a:pt x="526331" y="16743"/>
                    <a:pt x="531813" y="13469"/>
                    <a:pt x="536972" y="10046"/>
                  </a:cubicBezTo>
                  <a:cubicBezTo>
                    <a:pt x="542131" y="6623"/>
                    <a:pt x="546596" y="3274"/>
                    <a:pt x="550366" y="0"/>
                  </a:cubicBezTo>
                  <a:close/>
                  <a:moveTo>
                    <a:pt x="226516" y="0"/>
                  </a:moveTo>
                  <a:lnTo>
                    <a:pt x="235744" y="0"/>
                  </a:lnTo>
                  <a:lnTo>
                    <a:pt x="235744" y="218182"/>
                  </a:lnTo>
                  <a:lnTo>
                    <a:pt x="211336" y="218182"/>
                  </a:lnTo>
                  <a:lnTo>
                    <a:pt x="211336" y="33784"/>
                  </a:lnTo>
                  <a:cubicBezTo>
                    <a:pt x="209451" y="35669"/>
                    <a:pt x="206697" y="37827"/>
                    <a:pt x="203076" y="40258"/>
                  </a:cubicBezTo>
                  <a:cubicBezTo>
                    <a:pt x="199454" y="42689"/>
                    <a:pt x="195387" y="45095"/>
                    <a:pt x="190872" y="47476"/>
                  </a:cubicBezTo>
                  <a:cubicBezTo>
                    <a:pt x="186358" y="49858"/>
                    <a:pt x="181595" y="52090"/>
                    <a:pt x="176585" y="54174"/>
                  </a:cubicBezTo>
                  <a:cubicBezTo>
                    <a:pt x="171574" y="56257"/>
                    <a:pt x="166687" y="57894"/>
                    <a:pt x="161925" y="59085"/>
                  </a:cubicBezTo>
                  <a:lnTo>
                    <a:pt x="161925" y="34379"/>
                  </a:lnTo>
                  <a:cubicBezTo>
                    <a:pt x="167283" y="32891"/>
                    <a:pt x="172963" y="30882"/>
                    <a:pt x="178966" y="28352"/>
                  </a:cubicBezTo>
                  <a:cubicBezTo>
                    <a:pt x="184969" y="25822"/>
                    <a:pt x="190872" y="22994"/>
                    <a:pt x="196676" y="19869"/>
                  </a:cubicBezTo>
                  <a:cubicBezTo>
                    <a:pt x="202481" y="16743"/>
                    <a:pt x="207962" y="13469"/>
                    <a:pt x="213122" y="10046"/>
                  </a:cubicBezTo>
                  <a:cubicBezTo>
                    <a:pt x="218281" y="6623"/>
                    <a:pt x="222746" y="3274"/>
                    <a:pt x="226516"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8" name="Freeform: Shape 527"/>
            <p:cNvSpPr/>
            <p:nvPr/>
          </p:nvSpPr>
          <p:spPr bwMode="auto">
            <a:xfrm>
              <a:off x="6729423" y="2617411"/>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535334 w 1089421"/>
                <a:gd name="connsiteY5" fmla="*/ 21878 h 221903"/>
                <a:gd name="connsiteX6" fmla="*/ 489643 w 1089421"/>
                <a:gd name="connsiteY6" fmla="*/ 114598 h 221903"/>
                <a:gd name="connsiteX7" fmla="*/ 534441 w 1089421"/>
                <a:gd name="connsiteY7" fmla="*/ 201067 h 221903"/>
                <a:gd name="connsiteX8" fmla="*/ 578643 w 1089421"/>
                <a:gd name="connsiteY8" fmla="*/ 112961 h 221903"/>
                <a:gd name="connsiteX9" fmla="*/ 535334 w 1089421"/>
                <a:gd name="connsiteY9" fmla="*/ 21878 h 221903"/>
                <a:gd name="connsiteX10" fmla="*/ 211484 w 1089421"/>
                <a:gd name="connsiteY10" fmla="*/ 21878 h 221903"/>
                <a:gd name="connsiteX11" fmla="*/ 165793 w 1089421"/>
                <a:gd name="connsiteY11" fmla="*/ 114598 h 221903"/>
                <a:gd name="connsiteX12" fmla="*/ 210591 w 1089421"/>
                <a:gd name="connsiteY12" fmla="*/ 201067 h 221903"/>
                <a:gd name="connsiteX13" fmla="*/ 254793 w 1089421"/>
                <a:gd name="connsiteY13" fmla="*/ 112961 h 221903"/>
                <a:gd name="connsiteX14" fmla="*/ 211484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536524 w 1089421"/>
                <a:gd name="connsiteY29" fmla="*/ 1191 h 221903"/>
                <a:gd name="connsiteX30" fmla="*/ 603646 w 1089421"/>
                <a:gd name="connsiteY30" fmla="*/ 110579 h 221903"/>
                <a:gd name="connsiteX31" fmla="*/ 598809 w 1089421"/>
                <a:gd name="connsiteY31" fmla="*/ 158056 h 221903"/>
                <a:gd name="connsiteX32" fmla="*/ 584819 w 1089421"/>
                <a:gd name="connsiteY32" fmla="*/ 192956 h 221903"/>
                <a:gd name="connsiteX33" fmla="*/ 562346 w 1089421"/>
                <a:gd name="connsiteY33" fmla="*/ 214536 h 221903"/>
                <a:gd name="connsiteX34" fmla="*/ 532060 w 1089421"/>
                <a:gd name="connsiteY34" fmla="*/ 221903 h 221903"/>
                <a:gd name="connsiteX35" fmla="*/ 503410 w 1089421"/>
                <a:gd name="connsiteY35" fmla="*/ 214834 h 221903"/>
                <a:gd name="connsiteX36" fmla="*/ 482202 w 1089421"/>
                <a:gd name="connsiteY36" fmla="*/ 194221 h 221903"/>
                <a:gd name="connsiteX37" fmla="*/ 469105 w 1089421"/>
                <a:gd name="connsiteY37" fmla="*/ 160958 h 221903"/>
                <a:gd name="connsiteX38" fmla="*/ 464640 w 1089421"/>
                <a:gd name="connsiteY38" fmla="*/ 115788 h 221903"/>
                <a:gd name="connsiteX39" fmla="*/ 469328 w 1089421"/>
                <a:gd name="connsiteY39" fmla="*/ 66377 h 221903"/>
                <a:gd name="connsiteX40" fmla="*/ 483095 w 1089421"/>
                <a:gd name="connsiteY40" fmla="*/ 30435 h 221903"/>
                <a:gd name="connsiteX41" fmla="*/ 505643 w 1089421"/>
                <a:gd name="connsiteY41" fmla="*/ 8558 h 221903"/>
                <a:gd name="connsiteX42" fmla="*/ 536524 w 1089421"/>
                <a:gd name="connsiteY42" fmla="*/ 1191 h 221903"/>
                <a:gd name="connsiteX43" fmla="*/ 212674 w 1089421"/>
                <a:gd name="connsiteY43" fmla="*/ 1191 h 221903"/>
                <a:gd name="connsiteX44" fmla="*/ 279796 w 1089421"/>
                <a:gd name="connsiteY44" fmla="*/ 110579 h 221903"/>
                <a:gd name="connsiteX45" fmla="*/ 274959 w 1089421"/>
                <a:gd name="connsiteY45" fmla="*/ 158056 h 221903"/>
                <a:gd name="connsiteX46" fmla="*/ 260969 w 1089421"/>
                <a:gd name="connsiteY46" fmla="*/ 192956 h 221903"/>
                <a:gd name="connsiteX47" fmla="*/ 238496 w 1089421"/>
                <a:gd name="connsiteY47" fmla="*/ 214536 h 221903"/>
                <a:gd name="connsiteX48" fmla="*/ 208210 w 1089421"/>
                <a:gd name="connsiteY48" fmla="*/ 221903 h 221903"/>
                <a:gd name="connsiteX49" fmla="*/ 179560 w 1089421"/>
                <a:gd name="connsiteY49" fmla="*/ 214834 h 221903"/>
                <a:gd name="connsiteX50" fmla="*/ 158352 w 1089421"/>
                <a:gd name="connsiteY50" fmla="*/ 194221 h 221903"/>
                <a:gd name="connsiteX51" fmla="*/ 145255 w 1089421"/>
                <a:gd name="connsiteY51" fmla="*/ 160958 h 221903"/>
                <a:gd name="connsiteX52" fmla="*/ 140790 w 1089421"/>
                <a:gd name="connsiteY52" fmla="*/ 115788 h 221903"/>
                <a:gd name="connsiteX53" fmla="*/ 145478 w 1089421"/>
                <a:gd name="connsiteY53" fmla="*/ 66377 h 221903"/>
                <a:gd name="connsiteX54" fmla="*/ 159245 w 1089421"/>
                <a:gd name="connsiteY54" fmla="*/ 30435 h 221903"/>
                <a:gd name="connsiteX55" fmla="*/ 181793 w 1089421"/>
                <a:gd name="connsiteY55" fmla="*/ 8558 h 221903"/>
                <a:gd name="connsiteX56" fmla="*/ 212674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712291 w 1089421"/>
                <a:gd name="connsiteY71" fmla="*/ 0 h 221903"/>
                <a:gd name="connsiteX72" fmla="*/ 721519 w 1089421"/>
                <a:gd name="connsiteY72" fmla="*/ 0 h 221903"/>
                <a:gd name="connsiteX73" fmla="*/ 721519 w 1089421"/>
                <a:gd name="connsiteY73" fmla="*/ 218182 h 221903"/>
                <a:gd name="connsiteX74" fmla="*/ 697111 w 1089421"/>
                <a:gd name="connsiteY74" fmla="*/ 218182 h 221903"/>
                <a:gd name="connsiteX75" fmla="*/ 697111 w 1089421"/>
                <a:gd name="connsiteY75" fmla="*/ 33784 h 221903"/>
                <a:gd name="connsiteX76" fmla="*/ 688851 w 1089421"/>
                <a:gd name="connsiteY76" fmla="*/ 40258 h 221903"/>
                <a:gd name="connsiteX77" fmla="*/ 676647 w 1089421"/>
                <a:gd name="connsiteY77" fmla="*/ 47476 h 221903"/>
                <a:gd name="connsiteX78" fmla="*/ 662360 w 1089421"/>
                <a:gd name="connsiteY78" fmla="*/ 54174 h 221903"/>
                <a:gd name="connsiteX79" fmla="*/ 647700 w 1089421"/>
                <a:gd name="connsiteY79" fmla="*/ 59085 h 221903"/>
                <a:gd name="connsiteX80" fmla="*/ 647700 w 1089421"/>
                <a:gd name="connsiteY80" fmla="*/ 34379 h 221903"/>
                <a:gd name="connsiteX81" fmla="*/ 664741 w 1089421"/>
                <a:gd name="connsiteY81" fmla="*/ 28352 h 221903"/>
                <a:gd name="connsiteX82" fmla="*/ 682451 w 1089421"/>
                <a:gd name="connsiteY82" fmla="*/ 19869 h 221903"/>
                <a:gd name="connsiteX83" fmla="*/ 698897 w 1089421"/>
                <a:gd name="connsiteY83" fmla="*/ 10046 h 221903"/>
                <a:gd name="connsiteX84" fmla="*/ 712291 w 1089421"/>
                <a:gd name="connsiteY84" fmla="*/ 0 h 221903"/>
                <a:gd name="connsiteX85" fmla="*/ 388441 w 1089421"/>
                <a:gd name="connsiteY85" fmla="*/ 0 h 221903"/>
                <a:gd name="connsiteX86" fmla="*/ 397669 w 1089421"/>
                <a:gd name="connsiteY86" fmla="*/ 0 h 221903"/>
                <a:gd name="connsiteX87" fmla="*/ 397669 w 1089421"/>
                <a:gd name="connsiteY87" fmla="*/ 218182 h 221903"/>
                <a:gd name="connsiteX88" fmla="*/ 373261 w 1089421"/>
                <a:gd name="connsiteY88" fmla="*/ 218182 h 221903"/>
                <a:gd name="connsiteX89" fmla="*/ 373261 w 1089421"/>
                <a:gd name="connsiteY89" fmla="*/ 33784 h 221903"/>
                <a:gd name="connsiteX90" fmla="*/ 365001 w 1089421"/>
                <a:gd name="connsiteY90" fmla="*/ 40258 h 221903"/>
                <a:gd name="connsiteX91" fmla="*/ 352797 w 1089421"/>
                <a:gd name="connsiteY91" fmla="*/ 47476 h 221903"/>
                <a:gd name="connsiteX92" fmla="*/ 338510 w 1089421"/>
                <a:gd name="connsiteY92" fmla="*/ 54174 h 221903"/>
                <a:gd name="connsiteX93" fmla="*/ 323850 w 1089421"/>
                <a:gd name="connsiteY93" fmla="*/ 59085 h 221903"/>
                <a:gd name="connsiteX94" fmla="*/ 323850 w 1089421"/>
                <a:gd name="connsiteY94" fmla="*/ 34379 h 221903"/>
                <a:gd name="connsiteX95" fmla="*/ 340891 w 1089421"/>
                <a:gd name="connsiteY95" fmla="*/ 28352 h 221903"/>
                <a:gd name="connsiteX96" fmla="*/ 358601 w 1089421"/>
                <a:gd name="connsiteY96" fmla="*/ 19869 h 221903"/>
                <a:gd name="connsiteX97" fmla="*/ 375047 w 1089421"/>
                <a:gd name="connsiteY97" fmla="*/ 10046 h 221903"/>
                <a:gd name="connsiteX98" fmla="*/ 388441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535334" y="21878"/>
                  </a:moveTo>
                  <a:cubicBezTo>
                    <a:pt x="504874" y="21878"/>
                    <a:pt x="489643" y="52784"/>
                    <a:pt x="489643" y="114598"/>
                  </a:cubicBezTo>
                  <a:cubicBezTo>
                    <a:pt x="489643" y="172244"/>
                    <a:pt x="504576" y="201067"/>
                    <a:pt x="534441" y="201067"/>
                  </a:cubicBezTo>
                  <a:cubicBezTo>
                    <a:pt x="563909" y="201067"/>
                    <a:pt x="578643" y="171698"/>
                    <a:pt x="578643" y="112961"/>
                  </a:cubicBezTo>
                  <a:cubicBezTo>
                    <a:pt x="578643" y="52239"/>
                    <a:pt x="564206" y="21878"/>
                    <a:pt x="535334" y="21878"/>
                  </a:cubicBezTo>
                  <a:close/>
                  <a:moveTo>
                    <a:pt x="211484" y="21878"/>
                  </a:moveTo>
                  <a:cubicBezTo>
                    <a:pt x="181024" y="21878"/>
                    <a:pt x="165793" y="52784"/>
                    <a:pt x="165793" y="114598"/>
                  </a:cubicBezTo>
                  <a:cubicBezTo>
                    <a:pt x="165793" y="172244"/>
                    <a:pt x="180726" y="201067"/>
                    <a:pt x="210591" y="201067"/>
                  </a:cubicBezTo>
                  <a:cubicBezTo>
                    <a:pt x="240059" y="201067"/>
                    <a:pt x="254793" y="171698"/>
                    <a:pt x="254793" y="112961"/>
                  </a:cubicBezTo>
                  <a:cubicBezTo>
                    <a:pt x="254793" y="52239"/>
                    <a:pt x="240356" y="21878"/>
                    <a:pt x="211484"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536524" y="1191"/>
                  </a:moveTo>
                  <a:cubicBezTo>
                    <a:pt x="581272" y="1191"/>
                    <a:pt x="603646" y="37654"/>
                    <a:pt x="603646" y="110579"/>
                  </a:cubicBezTo>
                  <a:cubicBezTo>
                    <a:pt x="603646" y="128439"/>
                    <a:pt x="602034" y="144264"/>
                    <a:pt x="598809" y="158056"/>
                  </a:cubicBezTo>
                  <a:cubicBezTo>
                    <a:pt x="595584" y="171847"/>
                    <a:pt x="590921" y="183480"/>
                    <a:pt x="584819" y="192956"/>
                  </a:cubicBezTo>
                  <a:cubicBezTo>
                    <a:pt x="578717" y="202431"/>
                    <a:pt x="571226" y="209625"/>
                    <a:pt x="562346" y="214536"/>
                  </a:cubicBezTo>
                  <a:cubicBezTo>
                    <a:pt x="553466" y="219447"/>
                    <a:pt x="543370" y="221903"/>
                    <a:pt x="532060" y="221903"/>
                  </a:cubicBezTo>
                  <a:cubicBezTo>
                    <a:pt x="521344" y="221903"/>
                    <a:pt x="511794" y="219546"/>
                    <a:pt x="503410" y="214834"/>
                  </a:cubicBezTo>
                  <a:cubicBezTo>
                    <a:pt x="495026" y="210121"/>
                    <a:pt x="487957" y="203250"/>
                    <a:pt x="482202" y="194221"/>
                  </a:cubicBezTo>
                  <a:cubicBezTo>
                    <a:pt x="476447" y="185192"/>
                    <a:pt x="472082" y="174104"/>
                    <a:pt x="469105" y="160958"/>
                  </a:cubicBezTo>
                  <a:cubicBezTo>
                    <a:pt x="466129" y="147811"/>
                    <a:pt x="464640" y="132755"/>
                    <a:pt x="464640" y="115788"/>
                  </a:cubicBezTo>
                  <a:cubicBezTo>
                    <a:pt x="464640" y="97135"/>
                    <a:pt x="466203" y="80665"/>
                    <a:pt x="469328" y="66377"/>
                  </a:cubicBezTo>
                  <a:cubicBezTo>
                    <a:pt x="472454" y="52090"/>
                    <a:pt x="477043" y="40109"/>
                    <a:pt x="483095" y="30435"/>
                  </a:cubicBezTo>
                  <a:cubicBezTo>
                    <a:pt x="489147" y="20762"/>
                    <a:pt x="496663" y="13469"/>
                    <a:pt x="505643" y="8558"/>
                  </a:cubicBezTo>
                  <a:cubicBezTo>
                    <a:pt x="514622" y="3646"/>
                    <a:pt x="524916" y="1191"/>
                    <a:pt x="536524" y="1191"/>
                  </a:cubicBezTo>
                  <a:close/>
                  <a:moveTo>
                    <a:pt x="212674" y="1191"/>
                  </a:moveTo>
                  <a:cubicBezTo>
                    <a:pt x="257422" y="1191"/>
                    <a:pt x="279796" y="37654"/>
                    <a:pt x="279796" y="110579"/>
                  </a:cubicBezTo>
                  <a:cubicBezTo>
                    <a:pt x="279796" y="128439"/>
                    <a:pt x="278184" y="144264"/>
                    <a:pt x="274959" y="158056"/>
                  </a:cubicBezTo>
                  <a:cubicBezTo>
                    <a:pt x="271734" y="171847"/>
                    <a:pt x="267071" y="183480"/>
                    <a:pt x="260969" y="192956"/>
                  </a:cubicBezTo>
                  <a:cubicBezTo>
                    <a:pt x="254867" y="202431"/>
                    <a:pt x="247376" y="209625"/>
                    <a:pt x="238496" y="214536"/>
                  </a:cubicBezTo>
                  <a:cubicBezTo>
                    <a:pt x="229616" y="219447"/>
                    <a:pt x="219520" y="221903"/>
                    <a:pt x="208210" y="221903"/>
                  </a:cubicBezTo>
                  <a:cubicBezTo>
                    <a:pt x="197494" y="221903"/>
                    <a:pt x="187944" y="219546"/>
                    <a:pt x="179560" y="214834"/>
                  </a:cubicBezTo>
                  <a:cubicBezTo>
                    <a:pt x="171176" y="210121"/>
                    <a:pt x="164107" y="203250"/>
                    <a:pt x="158352" y="194221"/>
                  </a:cubicBezTo>
                  <a:cubicBezTo>
                    <a:pt x="152597" y="185192"/>
                    <a:pt x="148232" y="174104"/>
                    <a:pt x="145255" y="160958"/>
                  </a:cubicBezTo>
                  <a:cubicBezTo>
                    <a:pt x="142279" y="147811"/>
                    <a:pt x="140790" y="132755"/>
                    <a:pt x="140790" y="115788"/>
                  </a:cubicBezTo>
                  <a:cubicBezTo>
                    <a:pt x="140790" y="97135"/>
                    <a:pt x="142353" y="80665"/>
                    <a:pt x="145478" y="66377"/>
                  </a:cubicBezTo>
                  <a:cubicBezTo>
                    <a:pt x="148604" y="52090"/>
                    <a:pt x="153193" y="40109"/>
                    <a:pt x="159245" y="30435"/>
                  </a:cubicBezTo>
                  <a:cubicBezTo>
                    <a:pt x="165297" y="20762"/>
                    <a:pt x="172813" y="13469"/>
                    <a:pt x="181793" y="8558"/>
                  </a:cubicBezTo>
                  <a:cubicBezTo>
                    <a:pt x="190772" y="3646"/>
                    <a:pt x="201066" y="1191"/>
                    <a:pt x="212674"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712291" y="0"/>
                  </a:moveTo>
                  <a:lnTo>
                    <a:pt x="721519" y="0"/>
                  </a:lnTo>
                  <a:lnTo>
                    <a:pt x="721519" y="218182"/>
                  </a:lnTo>
                  <a:lnTo>
                    <a:pt x="697111" y="218182"/>
                  </a:lnTo>
                  <a:lnTo>
                    <a:pt x="697111" y="33784"/>
                  </a:lnTo>
                  <a:cubicBezTo>
                    <a:pt x="695226" y="35669"/>
                    <a:pt x="692472" y="37827"/>
                    <a:pt x="688851" y="40258"/>
                  </a:cubicBezTo>
                  <a:cubicBezTo>
                    <a:pt x="685229" y="42689"/>
                    <a:pt x="681162" y="45095"/>
                    <a:pt x="676647" y="47476"/>
                  </a:cubicBezTo>
                  <a:cubicBezTo>
                    <a:pt x="672133" y="49858"/>
                    <a:pt x="667370" y="52090"/>
                    <a:pt x="662360" y="54174"/>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1" y="0"/>
                  </a:cubicBezTo>
                  <a:close/>
                  <a:moveTo>
                    <a:pt x="388441" y="0"/>
                  </a:moveTo>
                  <a:lnTo>
                    <a:pt x="397669" y="0"/>
                  </a:lnTo>
                  <a:lnTo>
                    <a:pt x="397669" y="218182"/>
                  </a:lnTo>
                  <a:lnTo>
                    <a:pt x="373261" y="218182"/>
                  </a:lnTo>
                  <a:lnTo>
                    <a:pt x="373261" y="33784"/>
                  </a:lnTo>
                  <a:cubicBezTo>
                    <a:pt x="371376" y="35669"/>
                    <a:pt x="368622" y="37827"/>
                    <a:pt x="365001" y="40258"/>
                  </a:cubicBezTo>
                  <a:cubicBezTo>
                    <a:pt x="361380" y="42689"/>
                    <a:pt x="357311" y="45095"/>
                    <a:pt x="352797" y="47476"/>
                  </a:cubicBezTo>
                  <a:cubicBezTo>
                    <a:pt x="348283" y="49858"/>
                    <a:pt x="343520" y="52090"/>
                    <a:pt x="338510" y="54174"/>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7" y="13469"/>
                    <a:pt x="375047" y="10046"/>
                  </a:cubicBezTo>
                  <a:cubicBezTo>
                    <a:pt x="380206" y="6623"/>
                    <a:pt x="384671" y="3274"/>
                    <a:pt x="388441"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9" name="Freeform: Shape 528"/>
            <p:cNvSpPr/>
            <p:nvPr/>
          </p:nvSpPr>
          <p:spPr bwMode="auto">
            <a:xfrm>
              <a:off x="6752318" y="2314210"/>
              <a:ext cx="684188" cy="139362"/>
            </a:xfrm>
            <a:custGeom>
              <a:avLst/>
              <a:gdLst>
                <a:gd name="connsiteX0" fmla="*/ 1021109 w 1089421"/>
                <a:gd name="connsiteY0" fmla="*/ 21878 h 221903"/>
                <a:gd name="connsiteX1" fmla="*/ 975419 w 1089421"/>
                <a:gd name="connsiteY1" fmla="*/ 114598 h 221903"/>
                <a:gd name="connsiteX2" fmla="*/ 1020216 w 1089421"/>
                <a:gd name="connsiteY2" fmla="*/ 201067 h 221903"/>
                <a:gd name="connsiteX3" fmla="*/ 1064418 w 1089421"/>
                <a:gd name="connsiteY3" fmla="*/ 112961 h 221903"/>
                <a:gd name="connsiteX4" fmla="*/ 1021109 w 1089421"/>
                <a:gd name="connsiteY4" fmla="*/ 21878 h 221903"/>
                <a:gd name="connsiteX5" fmla="*/ 535334 w 1089421"/>
                <a:gd name="connsiteY5" fmla="*/ 21878 h 221903"/>
                <a:gd name="connsiteX6" fmla="*/ 489643 w 1089421"/>
                <a:gd name="connsiteY6" fmla="*/ 114598 h 221903"/>
                <a:gd name="connsiteX7" fmla="*/ 534441 w 1089421"/>
                <a:gd name="connsiteY7" fmla="*/ 201067 h 221903"/>
                <a:gd name="connsiteX8" fmla="*/ 578643 w 1089421"/>
                <a:gd name="connsiteY8" fmla="*/ 112961 h 221903"/>
                <a:gd name="connsiteX9" fmla="*/ 535334 w 1089421"/>
                <a:gd name="connsiteY9" fmla="*/ 21878 h 221903"/>
                <a:gd name="connsiteX10" fmla="*/ 211484 w 1089421"/>
                <a:gd name="connsiteY10" fmla="*/ 21878 h 221903"/>
                <a:gd name="connsiteX11" fmla="*/ 165793 w 1089421"/>
                <a:gd name="connsiteY11" fmla="*/ 114598 h 221903"/>
                <a:gd name="connsiteX12" fmla="*/ 210591 w 1089421"/>
                <a:gd name="connsiteY12" fmla="*/ 201067 h 221903"/>
                <a:gd name="connsiteX13" fmla="*/ 254793 w 1089421"/>
                <a:gd name="connsiteY13" fmla="*/ 112961 h 221903"/>
                <a:gd name="connsiteX14" fmla="*/ 211484 w 1089421"/>
                <a:gd name="connsiteY14" fmla="*/ 21878 h 221903"/>
                <a:gd name="connsiteX15" fmla="*/ 1022299 w 1089421"/>
                <a:gd name="connsiteY15" fmla="*/ 1191 h 221903"/>
                <a:gd name="connsiteX16" fmla="*/ 1089421 w 1089421"/>
                <a:gd name="connsiteY16" fmla="*/ 110579 h 221903"/>
                <a:gd name="connsiteX17" fmla="*/ 1084584 w 1089421"/>
                <a:gd name="connsiteY17" fmla="*/ 158056 h 221903"/>
                <a:gd name="connsiteX18" fmla="*/ 1070594 w 1089421"/>
                <a:gd name="connsiteY18" fmla="*/ 192956 h 221903"/>
                <a:gd name="connsiteX19" fmla="*/ 1048121 w 1089421"/>
                <a:gd name="connsiteY19" fmla="*/ 214536 h 221903"/>
                <a:gd name="connsiteX20" fmla="*/ 1017835 w 1089421"/>
                <a:gd name="connsiteY20" fmla="*/ 221903 h 221903"/>
                <a:gd name="connsiteX21" fmla="*/ 989185 w 1089421"/>
                <a:gd name="connsiteY21" fmla="*/ 214834 h 221903"/>
                <a:gd name="connsiteX22" fmla="*/ 967977 w 1089421"/>
                <a:gd name="connsiteY22" fmla="*/ 194221 h 221903"/>
                <a:gd name="connsiteX23" fmla="*/ 954880 w 1089421"/>
                <a:gd name="connsiteY23" fmla="*/ 160958 h 221903"/>
                <a:gd name="connsiteX24" fmla="*/ 950415 w 1089421"/>
                <a:gd name="connsiteY24" fmla="*/ 115788 h 221903"/>
                <a:gd name="connsiteX25" fmla="*/ 955103 w 1089421"/>
                <a:gd name="connsiteY25" fmla="*/ 66377 h 221903"/>
                <a:gd name="connsiteX26" fmla="*/ 968870 w 1089421"/>
                <a:gd name="connsiteY26" fmla="*/ 30435 h 221903"/>
                <a:gd name="connsiteX27" fmla="*/ 991418 w 1089421"/>
                <a:gd name="connsiteY27" fmla="*/ 8558 h 221903"/>
                <a:gd name="connsiteX28" fmla="*/ 1022299 w 1089421"/>
                <a:gd name="connsiteY28" fmla="*/ 1191 h 221903"/>
                <a:gd name="connsiteX29" fmla="*/ 536524 w 1089421"/>
                <a:gd name="connsiteY29" fmla="*/ 1191 h 221903"/>
                <a:gd name="connsiteX30" fmla="*/ 603646 w 1089421"/>
                <a:gd name="connsiteY30" fmla="*/ 110579 h 221903"/>
                <a:gd name="connsiteX31" fmla="*/ 598809 w 1089421"/>
                <a:gd name="connsiteY31" fmla="*/ 158056 h 221903"/>
                <a:gd name="connsiteX32" fmla="*/ 584819 w 1089421"/>
                <a:gd name="connsiteY32" fmla="*/ 192956 h 221903"/>
                <a:gd name="connsiteX33" fmla="*/ 562346 w 1089421"/>
                <a:gd name="connsiteY33" fmla="*/ 214536 h 221903"/>
                <a:gd name="connsiteX34" fmla="*/ 532060 w 1089421"/>
                <a:gd name="connsiteY34" fmla="*/ 221903 h 221903"/>
                <a:gd name="connsiteX35" fmla="*/ 503410 w 1089421"/>
                <a:gd name="connsiteY35" fmla="*/ 214834 h 221903"/>
                <a:gd name="connsiteX36" fmla="*/ 482202 w 1089421"/>
                <a:gd name="connsiteY36" fmla="*/ 194221 h 221903"/>
                <a:gd name="connsiteX37" fmla="*/ 469105 w 1089421"/>
                <a:gd name="connsiteY37" fmla="*/ 160958 h 221903"/>
                <a:gd name="connsiteX38" fmla="*/ 464640 w 1089421"/>
                <a:gd name="connsiteY38" fmla="*/ 115788 h 221903"/>
                <a:gd name="connsiteX39" fmla="*/ 469328 w 1089421"/>
                <a:gd name="connsiteY39" fmla="*/ 66377 h 221903"/>
                <a:gd name="connsiteX40" fmla="*/ 483095 w 1089421"/>
                <a:gd name="connsiteY40" fmla="*/ 30435 h 221903"/>
                <a:gd name="connsiteX41" fmla="*/ 505643 w 1089421"/>
                <a:gd name="connsiteY41" fmla="*/ 8558 h 221903"/>
                <a:gd name="connsiteX42" fmla="*/ 536524 w 1089421"/>
                <a:gd name="connsiteY42" fmla="*/ 1191 h 221903"/>
                <a:gd name="connsiteX43" fmla="*/ 212674 w 1089421"/>
                <a:gd name="connsiteY43" fmla="*/ 1191 h 221903"/>
                <a:gd name="connsiteX44" fmla="*/ 279796 w 1089421"/>
                <a:gd name="connsiteY44" fmla="*/ 110579 h 221903"/>
                <a:gd name="connsiteX45" fmla="*/ 274959 w 1089421"/>
                <a:gd name="connsiteY45" fmla="*/ 158056 h 221903"/>
                <a:gd name="connsiteX46" fmla="*/ 260969 w 1089421"/>
                <a:gd name="connsiteY46" fmla="*/ 192956 h 221903"/>
                <a:gd name="connsiteX47" fmla="*/ 238496 w 1089421"/>
                <a:gd name="connsiteY47" fmla="*/ 214536 h 221903"/>
                <a:gd name="connsiteX48" fmla="*/ 208210 w 1089421"/>
                <a:gd name="connsiteY48" fmla="*/ 221903 h 221903"/>
                <a:gd name="connsiteX49" fmla="*/ 179560 w 1089421"/>
                <a:gd name="connsiteY49" fmla="*/ 214834 h 221903"/>
                <a:gd name="connsiteX50" fmla="*/ 158352 w 1089421"/>
                <a:gd name="connsiteY50" fmla="*/ 194221 h 221903"/>
                <a:gd name="connsiteX51" fmla="*/ 145255 w 1089421"/>
                <a:gd name="connsiteY51" fmla="*/ 160958 h 221903"/>
                <a:gd name="connsiteX52" fmla="*/ 140790 w 1089421"/>
                <a:gd name="connsiteY52" fmla="*/ 115788 h 221903"/>
                <a:gd name="connsiteX53" fmla="*/ 145478 w 1089421"/>
                <a:gd name="connsiteY53" fmla="*/ 66377 h 221903"/>
                <a:gd name="connsiteX54" fmla="*/ 159245 w 1089421"/>
                <a:gd name="connsiteY54" fmla="*/ 30435 h 221903"/>
                <a:gd name="connsiteX55" fmla="*/ 181793 w 1089421"/>
                <a:gd name="connsiteY55" fmla="*/ 8558 h 221903"/>
                <a:gd name="connsiteX56" fmla="*/ 212674 w 1089421"/>
                <a:gd name="connsiteY56" fmla="*/ 1191 h 221903"/>
                <a:gd name="connsiteX57" fmla="*/ 874216 w 1089421"/>
                <a:gd name="connsiteY57" fmla="*/ 0 h 221903"/>
                <a:gd name="connsiteX58" fmla="*/ 883444 w 1089421"/>
                <a:gd name="connsiteY58" fmla="*/ 0 h 221903"/>
                <a:gd name="connsiteX59" fmla="*/ 883444 w 1089421"/>
                <a:gd name="connsiteY59" fmla="*/ 218182 h 221903"/>
                <a:gd name="connsiteX60" fmla="*/ 859036 w 1089421"/>
                <a:gd name="connsiteY60" fmla="*/ 218182 h 221903"/>
                <a:gd name="connsiteX61" fmla="*/ 859036 w 1089421"/>
                <a:gd name="connsiteY61" fmla="*/ 33784 h 221903"/>
                <a:gd name="connsiteX62" fmla="*/ 850776 w 1089421"/>
                <a:gd name="connsiteY62" fmla="*/ 40258 h 221903"/>
                <a:gd name="connsiteX63" fmla="*/ 838572 w 1089421"/>
                <a:gd name="connsiteY63" fmla="*/ 47476 h 221903"/>
                <a:gd name="connsiteX64" fmla="*/ 824285 w 1089421"/>
                <a:gd name="connsiteY64" fmla="*/ 54174 h 221903"/>
                <a:gd name="connsiteX65" fmla="*/ 809625 w 1089421"/>
                <a:gd name="connsiteY65" fmla="*/ 59085 h 221903"/>
                <a:gd name="connsiteX66" fmla="*/ 809625 w 1089421"/>
                <a:gd name="connsiteY66" fmla="*/ 34379 h 221903"/>
                <a:gd name="connsiteX67" fmla="*/ 826666 w 1089421"/>
                <a:gd name="connsiteY67" fmla="*/ 28352 h 221903"/>
                <a:gd name="connsiteX68" fmla="*/ 844376 w 1089421"/>
                <a:gd name="connsiteY68" fmla="*/ 19869 h 221903"/>
                <a:gd name="connsiteX69" fmla="*/ 860822 w 1089421"/>
                <a:gd name="connsiteY69" fmla="*/ 10046 h 221903"/>
                <a:gd name="connsiteX70" fmla="*/ 874216 w 1089421"/>
                <a:gd name="connsiteY70" fmla="*/ 0 h 221903"/>
                <a:gd name="connsiteX71" fmla="*/ 712291 w 1089421"/>
                <a:gd name="connsiteY71" fmla="*/ 0 h 221903"/>
                <a:gd name="connsiteX72" fmla="*/ 721519 w 1089421"/>
                <a:gd name="connsiteY72" fmla="*/ 0 h 221903"/>
                <a:gd name="connsiteX73" fmla="*/ 721519 w 1089421"/>
                <a:gd name="connsiteY73" fmla="*/ 218182 h 221903"/>
                <a:gd name="connsiteX74" fmla="*/ 697111 w 1089421"/>
                <a:gd name="connsiteY74" fmla="*/ 218182 h 221903"/>
                <a:gd name="connsiteX75" fmla="*/ 697111 w 1089421"/>
                <a:gd name="connsiteY75" fmla="*/ 33784 h 221903"/>
                <a:gd name="connsiteX76" fmla="*/ 688851 w 1089421"/>
                <a:gd name="connsiteY76" fmla="*/ 40258 h 221903"/>
                <a:gd name="connsiteX77" fmla="*/ 676647 w 1089421"/>
                <a:gd name="connsiteY77" fmla="*/ 47476 h 221903"/>
                <a:gd name="connsiteX78" fmla="*/ 662360 w 1089421"/>
                <a:gd name="connsiteY78" fmla="*/ 54174 h 221903"/>
                <a:gd name="connsiteX79" fmla="*/ 647700 w 1089421"/>
                <a:gd name="connsiteY79" fmla="*/ 59085 h 221903"/>
                <a:gd name="connsiteX80" fmla="*/ 647700 w 1089421"/>
                <a:gd name="connsiteY80" fmla="*/ 34379 h 221903"/>
                <a:gd name="connsiteX81" fmla="*/ 664741 w 1089421"/>
                <a:gd name="connsiteY81" fmla="*/ 28352 h 221903"/>
                <a:gd name="connsiteX82" fmla="*/ 682451 w 1089421"/>
                <a:gd name="connsiteY82" fmla="*/ 19869 h 221903"/>
                <a:gd name="connsiteX83" fmla="*/ 698897 w 1089421"/>
                <a:gd name="connsiteY83" fmla="*/ 10046 h 221903"/>
                <a:gd name="connsiteX84" fmla="*/ 712291 w 1089421"/>
                <a:gd name="connsiteY84" fmla="*/ 0 h 221903"/>
                <a:gd name="connsiteX85" fmla="*/ 388441 w 1089421"/>
                <a:gd name="connsiteY85" fmla="*/ 0 h 221903"/>
                <a:gd name="connsiteX86" fmla="*/ 397669 w 1089421"/>
                <a:gd name="connsiteY86" fmla="*/ 0 h 221903"/>
                <a:gd name="connsiteX87" fmla="*/ 397669 w 1089421"/>
                <a:gd name="connsiteY87" fmla="*/ 218182 h 221903"/>
                <a:gd name="connsiteX88" fmla="*/ 373261 w 1089421"/>
                <a:gd name="connsiteY88" fmla="*/ 218182 h 221903"/>
                <a:gd name="connsiteX89" fmla="*/ 373261 w 1089421"/>
                <a:gd name="connsiteY89" fmla="*/ 33784 h 221903"/>
                <a:gd name="connsiteX90" fmla="*/ 365001 w 1089421"/>
                <a:gd name="connsiteY90" fmla="*/ 40258 h 221903"/>
                <a:gd name="connsiteX91" fmla="*/ 352797 w 1089421"/>
                <a:gd name="connsiteY91" fmla="*/ 47476 h 221903"/>
                <a:gd name="connsiteX92" fmla="*/ 338510 w 1089421"/>
                <a:gd name="connsiteY92" fmla="*/ 54174 h 221903"/>
                <a:gd name="connsiteX93" fmla="*/ 323850 w 1089421"/>
                <a:gd name="connsiteY93" fmla="*/ 59085 h 221903"/>
                <a:gd name="connsiteX94" fmla="*/ 323850 w 1089421"/>
                <a:gd name="connsiteY94" fmla="*/ 34379 h 221903"/>
                <a:gd name="connsiteX95" fmla="*/ 340891 w 1089421"/>
                <a:gd name="connsiteY95" fmla="*/ 28352 h 221903"/>
                <a:gd name="connsiteX96" fmla="*/ 358601 w 1089421"/>
                <a:gd name="connsiteY96" fmla="*/ 19869 h 221903"/>
                <a:gd name="connsiteX97" fmla="*/ 375047 w 1089421"/>
                <a:gd name="connsiteY97" fmla="*/ 10046 h 221903"/>
                <a:gd name="connsiteX98" fmla="*/ 388441 w 1089421"/>
                <a:gd name="connsiteY98" fmla="*/ 0 h 221903"/>
                <a:gd name="connsiteX99" fmla="*/ 64591 w 1089421"/>
                <a:gd name="connsiteY99" fmla="*/ 0 h 221903"/>
                <a:gd name="connsiteX100" fmla="*/ 73819 w 1089421"/>
                <a:gd name="connsiteY100" fmla="*/ 0 h 221903"/>
                <a:gd name="connsiteX101" fmla="*/ 73819 w 1089421"/>
                <a:gd name="connsiteY101" fmla="*/ 218182 h 221903"/>
                <a:gd name="connsiteX102" fmla="*/ 49411 w 1089421"/>
                <a:gd name="connsiteY102" fmla="*/ 218182 h 221903"/>
                <a:gd name="connsiteX103" fmla="*/ 49411 w 1089421"/>
                <a:gd name="connsiteY103" fmla="*/ 33784 h 221903"/>
                <a:gd name="connsiteX104" fmla="*/ 41151 w 1089421"/>
                <a:gd name="connsiteY104" fmla="*/ 40258 h 221903"/>
                <a:gd name="connsiteX105" fmla="*/ 28947 w 1089421"/>
                <a:gd name="connsiteY105" fmla="*/ 47476 h 221903"/>
                <a:gd name="connsiteX106" fmla="*/ 14660 w 1089421"/>
                <a:gd name="connsiteY106" fmla="*/ 54174 h 221903"/>
                <a:gd name="connsiteX107" fmla="*/ 0 w 1089421"/>
                <a:gd name="connsiteY107" fmla="*/ 59085 h 221903"/>
                <a:gd name="connsiteX108" fmla="*/ 0 w 1089421"/>
                <a:gd name="connsiteY108" fmla="*/ 34379 h 221903"/>
                <a:gd name="connsiteX109" fmla="*/ 17041 w 1089421"/>
                <a:gd name="connsiteY109" fmla="*/ 28352 h 221903"/>
                <a:gd name="connsiteX110" fmla="*/ 34751 w 1089421"/>
                <a:gd name="connsiteY110" fmla="*/ 19869 h 221903"/>
                <a:gd name="connsiteX111" fmla="*/ 51197 w 1089421"/>
                <a:gd name="connsiteY111" fmla="*/ 10046 h 221903"/>
                <a:gd name="connsiteX112" fmla="*/ 64591 w 1089421"/>
                <a:gd name="connsiteY11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89421" h="221903">
                  <a:moveTo>
                    <a:pt x="1021109" y="21878"/>
                  </a:moveTo>
                  <a:cubicBezTo>
                    <a:pt x="990649" y="21878"/>
                    <a:pt x="975419" y="52784"/>
                    <a:pt x="975419" y="114598"/>
                  </a:cubicBezTo>
                  <a:cubicBezTo>
                    <a:pt x="975419" y="172244"/>
                    <a:pt x="990351" y="201067"/>
                    <a:pt x="1020216" y="201067"/>
                  </a:cubicBezTo>
                  <a:cubicBezTo>
                    <a:pt x="1049684" y="201067"/>
                    <a:pt x="1064418" y="171698"/>
                    <a:pt x="1064418" y="112961"/>
                  </a:cubicBezTo>
                  <a:cubicBezTo>
                    <a:pt x="1064418" y="52239"/>
                    <a:pt x="1049981" y="21878"/>
                    <a:pt x="1021109" y="21878"/>
                  </a:cubicBezTo>
                  <a:close/>
                  <a:moveTo>
                    <a:pt x="535334" y="21878"/>
                  </a:moveTo>
                  <a:cubicBezTo>
                    <a:pt x="504874" y="21878"/>
                    <a:pt x="489643" y="52784"/>
                    <a:pt x="489643" y="114598"/>
                  </a:cubicBezTo>
                  <a:cubicBezTo>
                    <a:pt x="489643" y="172244"/>
                    <a:pt x="504576" y="201067"/>
                    <a:pt x="534441" y="201067"/>
                  </a:cubicBezTo>
                  <a:cubicBezTo>
                    <a:pt x="563909" y="201067"/>
                    <a:pt x="578643" y="171698"/>
                    <a:pt x="578643" y="112961"/>
                  </a:cubicBezTo>
                  <a:cubicBezTo>
                    <a:pt x="578643" y="52239"/>
                    <a:pt x="564206" y="21878"/>
                    <a:pt x="535334" y="21878"/>
                  </a:cubicBezTo>
                  <a:close/>
                  <a:moveTo>
                    <a:pt x="211484" y="21878"/>
                  </a:moveTo>
                  <a:cubicBezTo>
                    <a:pt x="181024" y="21878"/>
                    <a:pt x="165793" y="52784"/>
                    <a:pt x="165793" y="114598"/>
                  </a:cubicBezTo>
                  <a:cubicBezTo>
                    <a:pt x="165793" y="172244"/>
                    <a:pt x="180726" y="201067"/>
                    <a:pt x="210591" y="201067"/>
                  </a:cubicBezTo>
                  <a:cubicBezTo>
                    <a:pt x="240059" y="201067"/>
                    <a:pt x="254793" y="171698"/>
                    <a:pt x="254793" y="112961"/>
                  </a:cubicBezTo>
                  <a:cubicBezTo>
                    <a:pt x="254793" y="52239"/>
                    <a:pt x="240356" y="21878"/>
                    <a:pt x="211484" y="21878"/>
                  </a:cubicBezTo>
                  <a:close/>
                  <a:moveTo>
                    <a:pt x="1022299" y="1191"/>
                  </a:moveTo>
                  <a:cubicBezTo>
                    <a:pt x="1067047" y="1191"/>
                    <a:pt x="1089421" y="37654"/>
                    <a:pt x="1089421" y="110579"/>
                  </a:cubicBezTo>
                  <a:cubicBezTo>
                    <a:pt x="1089421" y="128439"/>
                    <a:pt x="1087809" y="144264"/>
                    <a:pt x="1084584" y="158056"/>
                  </a:cubicBezTo>
                  <a:cubicBezTo>
                    <a:pt x="1081359" y="171847"/>
                    <a:pt x="1076696" y="183480"/>
                    <a:pt x="1070594" y="192956"/>
                  </a:cubicBezTo>
                  <a:cubicBezTo>
                    <a:pt x="1064492" y="202431"/>
                    <a:pt x="1057001" y="209625"/>
                    <a:pt x="1048121" y="214536"/>
                  </a:cubicBezTo>
                  <a:cubicBezTo>
                    <a:pt x="1039241" y="219447"/>
                    <a:pt x="1029145" y="221903"/>
                    <a:pt x="1017835" y="221903"/>
                  </a:cubicBezTo>
                  <a:cubicBezTo>
                    <a:pt x="1007119" y="221903"/>
                    <a:pt x="997569" y="219546"/>
                    <a:pt x="989185" y="214834"/>
                  </a:cubicBezTo>
                  <a:cubicBezTo>
                    <a:pt x="980801" y="210121"/>
                    <a:pt x="973732" y="203250"/>
                    <a:pt x="967977" y="194221"/>
                  </a:cubicBezTo>
                  <a:cubicBezTo>
                    <a:pt x="962222" y="185192"/>
                    <a:pt x="957857" y="174104"/>
                    <a:pt x="954880" y="160958"/>
                  </a:cubicBezTo>
                  <a:cubicBezTo>
                    <a:pt x="951904" y="147811"/>
                    <a:pt x="950415" y="132755"/>
                    <a:pt x="950415" y="115788"/>
                  </a:cubicBezTo>
                  <a:cubicBezTo>
                    <a:pt x="950415" y="97135"/>
                    <a:pt x="951978" y="80665"/>
                    <a:pt x="955103" y="66377"/>
                  </a:cubicBezTo>
                  <a:cubicBezTo>
                    <a:pt x="958229" y="52090"/>
                    <a:pt x="962818" y="40109"/>
                    <a:pt x="968870" y="30435"/>
                  </a:cubicBezTo>
                  <a:cubicBezTo>
                    <a:pt x="974922" y="20762"/>
                    <a:pt x="982438" y="13469"/>
                    <a:pt x="991418" y="8558"/>
                  </a:cubicBezTo>
                  <a:cubicBezTo>
                    <a:pt x="1000397" y="3646"/>
                    <a:pt x="1010691" y="1191"/>
                    <a:pt x="1022299" y="1191"/>
                  </a:cubicBezTo>
                  <a:close/>
                  <a:moveTo>
                    <a:pt x="536524" y="1191"/>
                  </a:moveTo>
                  <a:cubicBezTo>
                    <a:pt x="581272" y="1191"/>
                    <a:pt x="603646" y="37654"/>
                    <a:pt x="603646" y="110579"/>
                  </a:cubicBezTo>
                  <a:cubicBezTo>
                    <a:pt x="603646" y="128439"/>
                    <a:pt x="602034" y="144264"/>
                    <a:pt x="598809" y="158056"/>
                  </a:cubicBezTo>
                  <a:cubicBezTo>
                    <a:pt x="595584" y="171847"/>
                    <a:pt x="590921" y="183480"/>
                    <a:pt x="584819" y="192956"/>
                  </a:cubicBezTo>
                  <a:cubicBezTo>
                    <a:pt x="578717" y="202431"/>
                    <a:pt x="571226" y="209625"/>
                    <a:pt x="562346" y="214536"/>
                  </a:cubicBezTo>
                  <a:cubicBezTo>
                    <a:pt x="553466" y="219447"/>
                    <a:pt x="543370" y="221903"/>
                    <a:pt x="532060" y="221903"/>
                  </a:cubicBezTo>
                  <a:cubicBezTo>
                    <a:pt x="521344" y="221903"/>
                    <a:pt x="511794" y="219546"/>
                    <a:pt x="503410" y="214834"/>
                  </a:cubicBezTo>
                  <a:cubicBezTo>
                    <a:pt x="495026" y="210121"/>
                    <a:pt x="487957" y="203250"/>
                    <a:pt x="482202" y="194221"/>
                  </a:cubicBezTo>
                  <a:cubicBezTo>
                    <a:pt x="476447" y="185192"/>
                    <a:pt x="472082" y="174104"/>
                    <a:pt x="469105" y="160958"/>
                  </a:cubicBezTo>
                  <a:cubicBezTo>
                    <a:pt x="466129" y="147811"/>
                    <a:pt x="464640" y="132755"/>
                    <a:pt x="464640" y="115788"/>
                  </a:cubicBezTo>
                  <a:cubicBezTo>
                    <a:pt x="464640" y="97135"/>
                    <a:pt x="466203" y="80665"/>
                    <a:pt x="469328" y="66377"/>
                  </a:cubicBezTo>
                  <a:cubicBezTo>
                    <a:pt x="472454" y="52090"/>
                    <a:pt x="477043" y="40109"/>
                    <a:pt x="483095" y="30435"/>
                  </a:cubicBezTo>
                  <a:cubicBezTo>
                    <a:pt x="489147" y="20762"/>
                    <a:pt x="496663" y="13469"/>
                    <a:pt x="505643" y="8558"/>
                  </a:cubicBezTo>
                  <a:cubicBezTo>
                    <a:pt x="514622" y="3646"/>
                    <a:pt x="524916" y="1191"/>
                    <a:pt x="536524" y="1191"/>
                  </a:cubicBezTo>
                  <a:close/>
                  <a:moveTo>
                    <a:pt x="212674" y="1191"/>
                  </a:moveTo>
                  <a:cubicBezTo>
                    <a:pt x="257422" y="1191"/>
                    <a:pt x="279796" y="37654"/>
                    <a:pt x="279796" y="110579"/>
                  </a:cubicBezTo>
                  <a:cubicBezTo>
                    <a:pt x="279796" y="128439"/>
                    <a:pt x="278184" y="144264"/>
                    <a:pt x="274959" y="158056"/>
                  </a:cubicBezTo>
                  <a:cubicBezTo>
                    <a:pt x="271734" y="171847"/>
                    <a:pt x="267071" y="183480"/>
                    <a:pt x="260969" y="192956"/>
                  </a:cubicBezTo>
                  <a:cubicBezTo>
                    <a:pt x="254867" y="202431"/>
                    <a:pt x="247376" y="209625"/>
                    <a:pt x="238496" y="214536"/>
                  </a:cubicBezTo>
                  <a:cubicBezTo>
                    <a:pt x="229616" y="219447"/>
                    <a:pt x="219520" y="221903"/>
                    <a:pt x="208210" y="221903"/>
                  </a:cubicBezTo>
                  <a:cubicBezTo>
                    <a:pt x="197494" y="221903"/>
                    <a:pt x="187944" y="219546"/>
                    <a:pt x="179560" y="214834"/>
                  </a:cubicBezTo>
                  <a:cubicBezTo>
                    <a:pt x="171176" y="210121"/>
                    <a:pt x="164107" y="203250"/>
                    <a:pt x="158352" y="194221"/>
                  </a:cubicBezTo>
                  <a:cubicBezTo>
                    <a:pt x="152597" y="185192"/>
                    <a:pt x="148232" y="174104"/>
                    <a:pt x="145255" y="160958"/>
                  </a:cubicBezTo>
                  <a:cubicBezTo>
                    <a:pt x="142279" y="147811"/>
                    <a:pt x="140790" y="132755"/>
                    <a:pt x="140790" y="115788"/>
                  </a:cubicBezTo>
                  <a:cubicBezTo>
                    <a:pt x="140790" y="97135"/>
                    <a:pt x="142353" y="80665"/>
                    <a:pt x="145478" y="66377"/>
                  </a:cubicBezTo>
                  <a:cubicBezTo>
                    <a:pt x="148604" y="52090"/>
                    <a:pt x="153193" y="40109"/>
                    <a:pt x="159245" y="30435"/>
                  </a:cubicBezTo>
                  <a:cubicBezTo>
                    <a:pt x="165297" y="20762"/>
                    <a:pt x="172813" y="13469"/>
                    <a:pt x="181793" y="8558"/>
                  </a:cubicBezTo>
                  <a:cubicBezTo>
                    <a:pt x="190772" y="3646"/>
                    <a:pt x="201066" y="1191"/>
                    <a:pt x="212674" y="1191"/>
                  </a:cubicBezTo>
                  <a:close/>
                  <a:moveTo>
                    <a:pt x="874216" y="0"/>
                  </a:moveTo>
                  <a:lnTo>
                    <a:pt x="883444" y="0"/>
                  </a:lnTo>
                  <a:lnTo>
                    <a:pt x="883444" y="218182"/>
                  </a:lnTo>
                  <a:lnTo>
                    <a:pt x="859036" y="218182"/>
                  </a:lnTo>
                  <a:lnTo>
                    <a:pt x="859036" y="33784"/>
                  </a:lnTo>
                  <a:cubicBezTo>
                    <a:pt x="857151" y="35669"/>
                    <a:pt x="854397" y="37827"/>
                    <a:pt x="850776" y="40258"/>
                  </a:cubicBezTo>
                  <a:cubicBezTo>
                    <a:pt x="847154" y="42689"/>
                    <a:pt x="843087" y="45095"/>
                    <a:pt x="838572" y="47476"/>
                  </a:cubicBezTo>
                  <a:cubicBezTo>
                    <a:pt x="834058" y="49858"/>
                    <a:pt x="829295" y="52090"/>
                    <a:pt x="824285" y="54174"/>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2" y="13469"/>
                    <a:pt x="860822" y="10046"/>
                  </a:cubicBezTo>
                  <a:cubicBezTo>
                    <a:pt x="865981" y="6623"/>
                    <a:pt x="870446" y="3274"/>
                    <a:pt x="874216" y="0"/>
                  </a:cubicBezTo>
                  <a:close/>
                  <a:moveTo>
                    <a:pt x="712291" y="0"/>
                  </a:moveTo>
                  <a:lnTo>
                    <a:pt x="721519" y="0"/>
                  </a:lnTo>
                  <a:lnTo>
                    <a:pt x="721519" y="218182"/>
                  </a:lnTo>
                  <a:lnTo>
                    <a:pt x="697111" y="218182"/>
                  </a:lnTo>
                  <a:lnTo>
                    <a:pt x="697111" y="33784"/>
                  </a:lnTo>
                  <a:cubicBezTo>
                    <a:pt x="695226" y="35669"/>
                    <a:pt x="692472" y="37827"/>
                    <a:pt x="688851" y="40258"/>
                  </a:cubicBezTo>
                  <a:cubicBezTo>
                    <a:pt x="685229" y="42689"/>
                    <a:pt x="681162" y="45095"/>
                    <a:pt x="676647" y="47476"/>
                  </a:cubicBezTo>
                  <a:cubicBezTo>
                    <a:pt x="672133" y="49858"/>
                    <a:pt x="667370" y="52090"/>
                    <a:pt x="662360" y="54174"/>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1" y="0"/>
                  </a:cubicBezTo>
                  <a:close/>
                  <a:moveTo>
                    <a:pt x="388441" y="0"/>
                  </a:moveTo>
                  <a:lnTo>
                    <a:pt x="397669" y="0"/>
                  </a:lnTo>
                  <a:lnTo>
                    <a:pt x="397669" y="218182"/>
                  </a:lnTo>
                  <a:lnTo>
                    <a:pt x="373261" y="218182"/>
                  </a:lnTo>
                  <a:lnTo>
                    <a:pt x="373261" y="33784"/>
                  </a:lnTo>
                  <a:cubicBezTo>
                    <a:pt x="371376" y="35669"/>
                    <a:pt x="368622" y="37827"/>
                    <a:pt x="365001" y="40258"/>
                  </a:cubicBezTo>
                  <a:cubicBezTo>
                    <a:pt x="361380" y="42689"/>
                    <a:pt x="357311" y="45095"/>
                    <a:pt x="352797" y="47476"/>
                  </a:cubicBezTo>
                  <a:cubicBezTo>
                    <a:pt x="348283" y="49858"/>
                    <a:pt x="343520" y="52090"/>
                    <a:pt x="338510" y="54174"/>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7" y="13469"/>
                    <a:pt x="375047" y="10046"/>
                  </a:cubicBezTo>
                  <a:cubicBezTo>
                    <a:pt x="380206" y="6623"/>
                    <a:pt x="384671" y="3274"/>
                    <a:pt x="388441" y="0"/>
                  </a:cubicBezTo>
                  <a:close/>
                  <a:moveTo>
                    <a:pt x="64591" y="0"/>
                  </a:moveTo>
                  <a:lnTo>
                    <a:pt x="73819" y="0"/>
                  </a:lnTo>
                  <a:lnTo>
                    <a:pt x="73819" y="218182"/>
                  </a:lnTo>
                  <a:lnTo>
                    <a:pt x="49411" y="218182"/>
                  </a:lnTo>
                  <a:lnTo>
                    <a:pt x="49411" y="33784"/>
                  </a:lnTo>
                  <a:cubicBezTo>
                    <a:pt x="47526" y="35669"/>
                    <a:pt x="44772" y="37827"/>
                    <a:pt x="41151" y="40258"/>
                  </a:cubicBezTo>
                  <a:cubicBezTo>
                    <a:pt x="37529" y="42689"/>
                    <a:pt x="33462" y="45095"/>
                    <a:pt x="28947" y="47476"/>
                  </a:cubicBezTo>
                  <a:cubicBezTo>
                    <a:pt x="24433" y="49858"/>
                    <a:pt x="19670" y="52090"/>
                    <a:pt x="14660" y="54174"/>
                  </a:cubicBezTo>
                  <a:cubicBezTo>
                    <a:pt x="9649" y="56257"/>
                    <a:pt x="4762" y="57894"/>
                    <a:pt x="0" y="59085"/>
                  </a:cubicBezTo>
                  <a:lnTo>
                    <a:pt x="0" y="34379"/>
                  </a:lnTo>
                  <a:cubicBezTo>
                    <a:pt x="5358" y="32891"/>
                    <a:pt x="11038" y="30882"/>
                    <a:pt x="17041" y="28352"/>
                  </a:cubicBezTo>
                  <a:cubicBezTo>
                    <a:pt x="23044" y="25822"/>
                    <a:pt x="28947" y="22994"/>
                    <a:pt x="34751" y="19869"/>
                  </a:cubicBezTo>
                  <a:cubicBezTo>
                    <a:pt x="40556" y="16743"/>
                    <a:pt x="46037" y="13469"/>
                    <a:pt x="51197" y="10046"/>
                  </a:cubicBezTo>
                  <a:cubicBezTo>
                    <a:pt x="56356" y="6623"/>
                    <a:pt x="60821" y="3274"/>
                    <a:pt x="64591" y="0"/>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nvGrpSpPr>
            <p:cNvPr id="530" name="Group 529"/>
            <p:cNvGrpSpPr/>
            <p:nvPr/>
          </p:nvGrpSpPr>
          <p:grpSpPr>
            <a:xfrm>
              <a:off x="7741070" y="2727249"/>
              <a:ext cx="1251290" cy="1227227"/>
              <a:chOff x="12389905" y="3554935"/>
              <a:chExt cx="330200" cy="323850"/>
            </a:xfrm>
          </p:grpSpPr>
          <p:sp>
            <p:nvSpPr>
              <p:cNvPr id="532" name="Freeform 118"/>
              <p:cNvSpPr>
                <a:spLocks/>
              </p:cNvSpPr>
              <p:nvPr/>
            </p:nvSpPr>
            <p:spPr bwMode="auto">
              <a:xfrm>
                <a:off x="12389905" y="3554935"/>
                <a:ext cx="330200" cy="323850"/>
              </a:xfrm>
              <a:custGeom>
                <a:avLst/>
                <a:gdLst>
                  <a:gd name="T0" fmla="*/ 43 w 223"/>
                  <a:gd name="T1" fmla="*/ 188 h 220"/>
                  <a:gd name="T2" fmla="*/ 51 w 223"/>
                  <a:gd name="T3" fmla="*/ 195 h 220"/>
                  <a:gd name="T4" fmla="*/ 113 w 223"/>
                  <a:gd name="T5" fmla="*/ 218 h 220"/>
                  <a:gd name="T6" fmla="*/ 222 w 223"/>
                  <a:gd name="T7" fmla="*/ 116 h 220"/>
                  <a:gd name="T8" fmla="*/ 209 w 223"/>
                  <a:gd name="T9" fmla="*/ 61 h 220"/>
                  <a:gd name="T10" fmla="*/ 168 w 223"/>
                  <a:gd name="T11" fmla="*/ 20 h 220"/>
                  <a:gd name="T12" fmla="*/ 142 w 223"/>
                  <a:gd name="T13" fmla="*/ 10 h 220"/>
                  <a:gd name="T14" fmla="*/ 41 w 223"/>
                  <a:gd name="T15" fmla="*/ 39 h 220"/>
                  <a:gd name="T16" fmla="*/ 41 w 223"/>
                  <a:gd name="T17" fmla="*/ 39 h 220"/>
                  <a:gd name="T18" fmla="*/ 43 w 223"/>
                  <a:gd name="T19" fmla="*/ 18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0">
                    <a:moveTo>
                      <a:pt x="43" y="188"/>
                    </a:moveTo>
                    <a:cubicBezTo>
                      <a:pt x="46" y="191"/>
                      <a:pt x="48" y="193"/>
                      <a:pt x="51" y="195"/>
                    </a:cubicBezTo>
                    <a:cubicBezTo>
                      <a:pt x="70" y="210"/>
                      <a:pt x="90" y="217"/>
                      <a:pt x="113" y="218"/>
                    </a:cubicBezTo>
                    <a:cubicBezTo>
                      <a:pt x="171" y="220"/>
                      <a:pt x="220" y="175"/>
                      <a:pt x="222" y="116"/>
                    </a:cubicBezTo>
                    <a:cubicBezTo>
                      <a:pt x="223" y="96"/>
                      <a:pt x="219" y="79"/>
                      <a:pt x="209" y="61"/>
                    </a:cubicBezTo>
                    <a:cubicBezTo>
                      <a:pt x="199" y="43"/>
                      <a:pt x="186" y="30"/>
                      <a:pt x="168" y="20"/>
                    </a:cubicBezTo>
                    <a:cubicBezTo>
                      <a:pt x="160" y="16"/>
                      <a:pt x="151" y="12"/>
                      <a:pt x="142" y="10"/>
                    </a:cubicBezTo>
                    <a:cubicBezTo>
                      <a:pt x="104" y="0"/>
                      <a:pt x="68" y="11"/>
                      <a:pt x="41" y="39"/>
                    </a:cubicBezTo>
                    <a:cubicBezTo>
                      <a:pt x="41" y="39"/>
                      <a:pt x="41" y="39"/>
                      <a:pt x="41" y="39"/>
                    </a:cubicBezTo>
                    <a:cubicBezTo>
                      <a:pt x="0" y="81"/>
                      <a:pt x="1" y="148"/>
                      <a:pt x="43" y="1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3" name="Freeform 119"/>
              <p:cNvSpPr>
                <a:spLocks/>
              </p:cNvSpPr>
              <p:nvPr/>
            </p:nvSpPr>
            <p:spPr bwMode="auto">
              <a:xfrm>
                <a:off x="12466105" y="3570810"/>
                <a:ext cx="254000" cy="307975"/>
              </a:xfrm>
              <a:custGeom>
                <a:avLst/>
                <a:gdLst>
                  <a:gd name="T0" fmla="*/ 62 w 172"/>
                  <a:gd name="T1" fmla="*/ 208 h 210"/>
                  <a:gd name="T2" fmla="*/ 171 w 172"/>
                  <a:gd name="T3" fmla="*/ 106 h 210"/>
                  <a:gd name="T4" fmla="*/ 158 w 172"/>
                  <a:gd name="T5" fmla="*/ 51 h 210"/>
                  <a:gd name="T6" fmla="*/ 117 w 172"/>
                  <a:gd name="T7" fmla="*/ 10 h 210"/>
                  <a:gd name="T8" fmla="*/ 91 w 172"/>
                  <a:gd name="T9" fmla="*/ 0 h 210"/>
                  <a:gd name="T10" fmla="*/ 66 w 172"/>
                  <a:gd name="T11" fmla="*/ 102 h 210"/>
                  <a:gd name="T12" fmla="*/ 0 w 172"/>
                  <a:gd name="T13" fmla="*/ 185 h 210"/>
                  <a:gd name="T14" fmla="*/ 62 w 172"/>
                  <a:gd name="T15" fmla="*/ 208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210">
                    <a:moveTo>
                      <a:pt x="62" y="208"/>
                    </a:moveTo>
                    <a:cubicBezTo>
                      <a:pt x="120" y="210"/>
                      <a:pt x="169" y="165"/>
                      <a:pt x="171" y="106"/>
                    </a:cubicBezTo>
                    <a:cubicBezTo>
                      <a:pt x="172" y="86"/>
                      <a:pt x="168" y="69"/>
                      <a:pt x="158" y="51"/>
                    </a:cubicBezTo>
                    <a:cubicBezTo>
                      <a:pt x="148" y="33"/>
                      <a:pt x="135" y="20"/>
                      <a:pt x="117" y="10"/>
                    </a:cubicBezTo>
                    <a:cubicBezTo>
                      <a:pt x="109" y="6"/>
                      <a:pt x="100" y="2"/>
                      <a:pt x="91" y="0"/>
                    </a:cubicBezTo>
                    <a:cubicBezTo>
                      <a:pt x="66" y="102"/>
                      <a:pt x="66" y="102"/>
                      <a:pt x="66" y="102"/>
                    </a:cubicBezTo>
                    <a:cubicBezTo>
                      <a:pt x="0" y="185"/>
                      <a:pt x="0" y="185"/>
                      <a:pt x="0" y="185"/>
                    </a:cubicBezTo>
                    <a:cubicBezTo>
                      <a:pt x="19" y="200"/>
                      <a:pt x="39" y="207"/>
                      <a:pt x="62" y="20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4" name="Freeform 120"/>
              <p:cNvSpPr>
                <a:spLocks/>
              </p:cNvSpPr>
              <p:nvPr/>
            </p:nvSpPr>
            <p:spPr bwMode="auto">
              <a:xfrm>
                <a:off x="12450230" y="3554935"/>
                <a:ext cx="150813" cy="165100"/>
              </a:xfrm>
              <a:custGeom>
                <a:avLst/>
                <a:gdLst>
                  <a:gd name="T0" fmla="*/ 76 w 101"/>
                  <a:gd name="T1" fmla="*/ 112 h 112"/>
                  <a:gd name="T2" fmla="*/ 101 w 101"/>
                  <a:gd name="T3" fmla="*/ 10 h 112"/>
                  <a:gd name="T4" fmla="*/ 0 w 101"/>
                  <a:gd name="T5" fmla="*/ 39 h 112"/>
                  <a:gd name="T6" fmla="*/ 76 w 101"/>
                  <a:gd name="T7" fmla="*/ 112 h 112"/>
                </a:gdLst>
                <a:ahLst/>
                <a:cxnLst>
                  <a:cxn ang="0">
                    <a:pos x="T0" y="T1"/>
                  </a:cxn>
                  <a:cxn ang="0">
                    <a:pos x="T2" y="T3"/>
                  </a:cxn>
                  <a:cxn ang="0">
                    <a:pos x="T4" y="T5"/>
                  </a:cxn>
                  <a:cxn ang="0">
                    <a:pos x="T6" y="T7"/>
                  </a:cxn>
                </a:cxnLst>
                <a:rect l="0" t="0" r="r" b="b"/>
                <a:pathLst>
                  <a:path w="101" h="112">
                    <a:moveTo>
                      <a:pt x="76" y="112"/>
                    </a:moveTo>
                    <a:cubicBezTo>
                      <a:pt x="101" y="10"/>
                      <a:pt x="101" y="10"/>
                      <a:pt x="101" y="10"/>
                    </a:cubicBezTo>
                    <a:cubicBezTo>
                      <a:pt x="63" y="0"/>
                      <a:pt x="27" y="11"/>
                      <a:pt x="0" y="39"/>
                    </a:cubicBezTo>
                    <a:lnTo>
                      <a:pt x="76" y="11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pic>
          <p:nvPicPr>
            <p:cNvPr id="531" name="Picture 5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99712" y="2098842"/>
              <a:ext cx="3637208" cy="2484043"/>
            </a:xfrm>
            <a:prstGeom prst="rect">
              <a:avLst/>
            </a:prstGeom>
          </p:spPr>
        </p:pic>
      </p:grpSp>
    </p:spTree>
    <p:extLst>
      <p:ext uri="{BB962C8B-B14F-4D97-AF65-F5344CB8AC3E}">
        <p14:creationId xmlns:p14="http://schemas.microsoft.com/office/powerpoint/2010/main" val="28451712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 name="Rectangle 73"/>
          <p:cNvSpPr/>
          <p:nvPr/>
        </p:nvSpPr>
        <p:spPr bwMode="auto">
          <a:xfrm>
            <a:off x="275481" y="2512848"/>
            <a:ext cx="2714094" cy="207753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 name="Title 3"/>
          <p:cNvSpPr>
            <a:spLocks noGrp="1"/>
          </p:cNvSpPr>
          <p:nvPr>
            <p:ph type="title"/>
          </p:nvPr>
        </p:nvSpPr>
        <p:spPr/>
        <p:txBody>
          <a:bodyPr/>
          <a:lstStyle/>
          <a:p>
            <a:r>
              <a:rPr lang="en-GB" dirty="0"/>
              <a:t>Customizing using SDKs/APIs</a:t>
            </a:r>
            <a:endParaRPr lang="en-US" dirty="0"/>
          </a:p>
        </p:txBody>
      </p:sp>
      <p:sp>
        <p:nvSpPr>
          <p:cNvPr id="30" name="Rectangle 29"/>
          <p:cNvSpPr/>
          <p:nvPr/>
        </p:nvSpPr>
        <p:spPr>
          <a:xfrm>
            <a:off x="275481" y="5531147"/>
            <a:ext cx="11887878" cy="7774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3260" bIns="93260" rtlCol="0" anchor="ctr"/>
          <a:lstStyle/>
          <a:p>
            <a:pPr algn="ctr" defTabSz="582634">
              <a:defRPr/>
            </a:pPr>
            <a:r>
              <a:rPr lang="en-US" sz="2397" kern="0" dirty="0">
                <a:solidFill>
                  <a:schemeClr val="bg2"/>
                </a:solidFill>
                <a:latin typeface="Segoe UI Semibold" panose="020B0702040204020203" pitchFamily="34" charset="0"/>
                <a:cs typeface="Segoe UI Semibold" panose="020B0702040204020203" pitchFamily="34" charset="0"/>
              </a:rPr>
              <a:t>Azure and ADL Store REST APIs</a:t>
            </a:r>
          </a:p>
        </p:txBody>
      </p:sp>
      <p:sp>
        <p:nvSpPr>
          <p:cNvPr id="31" name="TextBox 30"/>
          <p:cNvSpPr txBox="1"/>
          <p:nvPr/>
        </p:nvSpPr>
        <p:spPr>
          <a:xfrm>
            <a:off x="10441208" y="6529593"/>
            <a:ext cx="2033623" cy="468332"/>
          </a:xfrm>
          <a:prstGeom prst="rect">
            <a:avLst/>
          </a:prstGeom>
          <a:noFill/>
        </p:spPr>
        <p:txBody>
          <a:bodyPr wrap="none" lIns="182854" tIns="146283" rIns="182854" bIns="146283" rtlCol="0">
            <a:spAutoFit/>
          </a:bodyPr>
          <a:lstStyle/>
          <a:p>
            <a:pPr defTabSz="914224">
              <a:lnSpc>
                <a:spcPct val="90000"/>
              </a:lnSpc>
              <a:spcAft>
                <a:spcPts val="600"/>
              </a:spcAft>
              <a:defRPr/>
            </a:pPr>
            <a:r>
              <a:rPr lang="en-US" sz="1224" kern="0" dirty="0">
                <a:gradFill>
                  <a:gsLst>
                    <a:gs pos="2917">
                      <a:schemeClr val="tx1"/>
                    </a:gs>
                    <a:gs pos="30000">
                      <a:schemeClr val="tx1"/>
                    </a:gs>
                  </a:gsLst>
                  <a:lin ang="5400000" scaled="0"/>
                </a:gradFill>
              </a:rPr>
              <a:t>* At General Availability</a:t>
            </a:r>
          </a:p>
        </p:txBody>
      </p:sp>
      <p:sp>
        <p:nvSpPr>
          <p:cNvPr id="32" name="Rectangle 31"/>
          <p:cNvSpPr/>
          <p:nvPr/>
        </p:nvSpPr>
        <p:spPr>
          <a:xfrm>
            <a:off x="367261" y="3645047"/>
            <a:ext cx="2519509" cy="849861"/>
          </a:xfrm>
          <a:prstGeom prst="rect">
            <a:avLst/>
          </a:prstGeom>
          <a:solidFill>
            <a:srgbClr val="00BCF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73041" rIns="279781" rtlCol="0" anchor="ctr"/>
          <a:lstStyle/>
          <a:p>
            <a:pPr algn="r" defTabSz="582634">
              <a:defRPr/>
            </a:pPr>
            <a:r>
              <a:rPr lang="en-US" sz="1601" kern="0" dirty="0">
                <a:solidFill>
                  <a:schemeClr val="bg1"/>
                </a:solidFill>
              </a:rPr>
              <a:t>ADL .NET SDK</a:t>
            </a:r>
          </a:p>
        </p:txBody>
      </p:sp>
      <p:sp>
        <p:nvSpPr>
          <p:cNvPr id="33" name="Rectangle 32"/>
          <p:cNvSpPr/>
          <p:nvPr/>
        </p:nvSpPr>
        <p:spPr>
          <a:xfrm>
            <a:off x="1072264" y="2616783"/>
            <a:ext cx="1814506" cy="771169"/>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59562" rIns="186521" rtlCol="0" anchor="ctr"/>
          <a:lstStyle/>
          <a:p>
            <a:pPr algn="r" defTabSz="582634">
              <a:defRPr/>
            </a:pPr>
            <a:r>
              <a:rPr lang="en-US" sz="1601" kern="0" dirty="0">
                <a:solidFill>
                  <a:schemeClr val="bg1"/>
                </a:solidFill>
              </a:rPr>
              <a:t>ADL PowerShell</a:t>
            </a:r>
          </a:p>
        </p:txBody>
      </p:sp>
      <p:sp>
        <p:nvSpPr>
          <p:cNvPr id="34" name="Rectangle 33"/>
          <p:cNvSpPr/>
          <p:nvPr/>
        </p:nvSpPr>
        <p:spPr>
          <a:xfrm>
            <a:off x="4025624" y="2616783"/>
            <a:ext cx="1814506" cy="771169"/>
          </a:xfrm>
          <a:prstGeom prst="rect">
            <a:avLst/>
          </a:prstGeom>
          <a:solidFill>
            <a:schemeClr val="accent6"/>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559562" rIns="186521" rtlCol="0" anchor="ctr"/>
          <a:lstStyle/>
          <a:p>
            <a:pPr algn="r" defTabSz="582634">
              <a:defRPr/>
            </a:pPr>
            <a:r>
              <a:rPr lang="en-US" sz="1601" kern="0" dirty="0">
                <a:solidFill>
                  <a:schemeClr val="bg1"/>
                </a:solidFill>
              </a:rPr>
              <a:t>ADL</a:t>
            </a:r>
            <a:br>
              <a:rPr lang="en-US" sz="1601" kern="0" dirty="0">
                <a:solidFill>
                  <a:schemeClr val="bg1"/>
                </a:solidFill>
              </a:rPr>
            </a:br>
            <a:r>
              <a:rPr lang="en-US" sz="1601" kern="0" dirty="0" err="1">
                <a:solidFill>
                  <a:schemeClr val="bg1"/>
                </a:solidFill>
              </a:rPr>
              <a:t>XPlat</a:t>
            </a:r>
            <a:r>
              <a:rPr lang="en-US" sz="1601" kern="0" dirty="0">
                <a:solidFill>
                  <a:schemeClr val="bg1"/>
                </a:solidFill>
              </a:rPr>
              <a:t> CLI</a:t>
            </a:r>
          </a:p>
        </p:txBody>
      </p:sp>
      <p:sp>
        <p:nvSpPr>
          <p:cNvPr id="35" name="Rectangle 34"/>
          <p:cNvSpPr/>
          <p:nvPr/>
        </p:nvSpPr>
        <p:spPr>
          <a:xfrm>
            <a:off x="6182202" y="3645047"/>
            <a:ext cx="2611289" cy="849861"/>
          </a:xfrm>
          <a:prstGeom prst="rect">
            <a:avLst/>
          </a:prstGeom>
          <a:solidFill>
            <a:srgbClr val="00BC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06192" rIns="279781" rtlCol="0" anchor="ctr"/>
          <a:lstStyle/>
          <a:p>
            <a:pPr algn="r" defTabSz="582634">
              <a:defRPr/>
            </a:pPr>
            <a:r>
              <a:rPr lang="en-US" sz="1601" kern="0" dirty="0">
                <a:solidFill>
                  <a:schemeClr val="bg1"/>
                </a:solidFill>
              </a:rPr>
              <a:t>ADL Node.js</a:t>
            </a:r>
            <a:br>
              <a:rPr lang="en-US" sz="1601" kern="0" dirty="0">
                <a:solidFill>
                  <a:schemeClr val="bg1"/>
                </a:solidFill>
              </a:rPr>
            </a:br>
            <a:r>
              <a:rPr lang="en-US" sz="1601" kern="0" dirty="0">
                <a:solidFill>
                  <a:schemeClr val="bg1"/>
                </a:solidFill>
              </a:rPr>
              <a:t>SDK</a:t>
            </a:r>
          </a:p>
        </p:txBody>
      </p:sp>
      <p:sp>
        <p:nvSpPr>
          <p:cNvPr id="36" name="Rectangle 35"/>
          <p:cNvSpPr/>
          <p:nvPr/>
        </p:nvSpPr>
        <p:spPr>
          <a:xfrm>
            <a:off x="3228842" y="3645047"/>
            <a:ext cx="2611289" cy="849861"/>
          </a:xfrm>
          <a:prstGeom prst="rect">
            <a:avLst/>
          </a:prstGeom>
          <a:solidFill>
            <a:srgbClr val="00BC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73041" rIns="279781" rtlCol="0" anchor="ctr"/>
          <a:lstStyle/>
          <a:p>
            <a:pPr algn="r" defTabSz="582634">
              <a:defRPr/>
            </a:pPr>
            <a:r>
              <a:rPr lang="en-US" sz="1601" kern="0" dirty="0">
                <a:solidFill>
                  <a:schemeClr val="bg1"/>
                </a:solidFill>
              </a:rPr>
              <a:t>ADL Java SDK</a:t>
            </a:r>
          </a:p>
        </p:txBody>
      </p:sp>
      <p:sp>
        <p:nvSpPr>
          <p:cNvPr id="37" name="Rectangle 36"/>
          <p:cNvSpPr/>
          <p:nvPr/>
        </p:nvSpPr>
        <p:spPr>
          <a:xfrm>
            <a:off x="9135563" y="3645047"/>
            <a:ext cx="2611289" cy="849861"/>
          </a:xfrm>
          <a:prstGeom prst="rect">
            <a:avLst/>
          </a:prstGeom>
          <a:solidFill>
            <a:srgbClr val="00BCF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73041" rIns="279781" rtlCol="0" anchor="ctr"/>
          <a:lstStyle/>
          <a:p>
            <a:pPr algn="r" defTabSz="582634">
              <a:defRPr/>
            </a:pPr>
            <a:r>
              <a:rPr lang="en-US" sz="1601" kern="0" dirty="0">
                <a:solidFill>
                  <a:schemeClr val="bg1"/>
                </a:solidFill>
              </a:rPr>
              <a:t>ADL Python*</a:t>
            </a:r>
          </a:p>
        </p:txBody>
      </p:sp>
      <p:sp>
        <p:nvSpPr>
          <p:cNvPr id="29" name="Rectangle 28"/>
          <p:cNvSpPr/>
          <p:nvPr/>
        </p:nvSpPr>
        <p:spPr>
          <a:xfrm>
            <a:off x="275481" y="1376200"/>
            <a:ext cx="11887878" cy="7774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bIns="93260" rtlCol="0" anchor="ctr"/>
          <a:lstStyle/>
          <a:p>
            <a:pPr algn="ctr" defTabSz="582634">
              <a:defRPr/>
            </a:pPr>
            <a:r>
              <a:rPr lang="en-US" sz="2397" kern="0" dirty="0">
                <a:solidFill>
                  <a:schemeClr val="bg2"/>
                </a:solidFill>
                <a:latin typeface="Segoe UI Semibold" panose="020B0702040204020203" pitchFamily="34" charset="0"/>
                <a:cs typeface="Segoe UI Semibold" panose="020B0702040204020203" pitchFamily="34" charset="0"/>
              </a:rPr>
              <a:t>Your application</a:t>
            </a:r>
          </a:p>
        </p:txBody>
      </p:sp>
      <p:pic>
        <p:nvPicPr>
          <p:cNvPr id="1026" name="Picture 2" descr="https://upload.wikimedia.org/wikipedia/commons/2/2f/PowerShell_5.0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1730" y="2773822"/>
            <a:ext cx="457088" cy="4570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en/thumb/3/30/Java_programming_language_logo.svg/549px-Java_programming_language_logo.svg.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9524"/>
          <a:stretch/>
        </p:blipFill>
        <p:spPr bwMode="auto">
          <a:xfrm>
            <a:off x="3535278" y="3769646"/>
            <a:ext cx="456925" cy="600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nodejs.org/static/images/logos/nodejs-new-pantone-whi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2590" y="3807391"/>
            <a:ext cx="857287" cy="5251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upload.wikimedia.org/wikipedia/commons/thumb/c/c3/Python-logo-notext.svg/2000px-Python-logo-notext.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39468" y="3807389"/>
            <a:ext cx="525179" cy="5251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commons/0/0e/Microsoft_.NET_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544" y="3807389"/>
            <a:ext cx="525175" cy="52517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upload.wikimedia.org/wikipedia/en/e/ef/Command_prompt_icon_%28windows%29.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511" y="2773823"/>
            <a:ext cx="446683" cy="446681"/>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p:cNvGrpSpPr/>
          <p:nvPr/>
        </p:nvGrpSpPr>
        <p:grpSpPr>
          <a:xfrm>
            <a:off x="3175117" y="5566137"/>
            <a:ext cx="665302" cy="707430"/>
            <a:chOff x="9688513" y="606425"/>
            <a:chExt cx="1203325" cy="1279525"/>
          </a:xfrm>
        </p:grpSpPr>
        <p:sp>
          <p:nvSpPr>
            <p:cNvPr id="6" name="Freeform 23"/>
            <p:cNvSpPr>
              <a:spLocks/>
            </p:cNvSpPr>
            <p:nvPr/>
          </p:nvSpPr>
          <p:spPr bwMode="auto">
            <a:xfrm>
              <a:off x="9871075" y="663575"/>
              <a:ext cx="234950" cy="338138"/>
            </a:xfrm>
            <a:custGeom>
              <a:avLst/>
              <a:gdLst>
                <a:gd name="T0" fmla="*/ 246 w 246"/>
                <a:gd name="T1" fmla="*/ 94 h 357"/>
                <a:gd name="T2" fmla="*/ 170 w 246"/>
                <a:gd name="T3" fmla="*/ 32 h 357"/>
                <a:gd name="T4" fmla="*/ 107 w 246"/>
                <a:gd name="T5" fmla="*/ 113 h 357"/>
                <a:gd name="T6" fmla="*/ 164 w 246"/>
                <a:gd name="T7" fmla="*/ 27 h 357"/>
                <a:gd name="T8" fmla="*/ 136 w 246"/>
                <a:gd name="T9" fmla="*/ 4 h 357"/>
                <a:gd name="T10" fmla="*/ 80 w 246"/>
                <a:gd name="T11" fmla="*/ 99 h 357"/>
                <a:gd name="T12" fmla="*/ 124 w 246"/>
                <a:gd name="T13" fmla="*/ 0 h 357"/>
                <a:gd name="T14" fmla="*/ 76 w 246"/>
                <a:gd name="T15" fmla="*/ 18 h 357"/>
                <a:gd name="T16" fmla="*/ 51 w 246"/>
                <a:gd name="T17" fmla="*/ 79 h 357"/>
                <a:gd name="T18" fmla="*/ 67 w 246"/>
                <a:gd name="T19" fmla="*/ 21 h 357"/>
                <a:gd name="T20" fmla="*/ 33 w 246"/>
                <a:gd name="T21" fmla="*/ 34 h 357"/>
                <a:gd name="T22" fmla="*/ 8 w 246"/>
                <a:gd name="T23" fmla="*/ 272 h 357"/>
                <a:gd name="T24" fmla="*/ 0 w 246"/>
                <a:gd name="T25" fmla="*/ 281 h 357"/>
                <a:gd name="T26" fmla="*/ 105 w 246"/>
                <a:gd name="T27" fmla="*/ 357 h 357"/>
                <a:gd name="T28" fmla="*/ 201 w 246"/>
                <a:gd name="T29" fmla="*/ 294 h 357"/>
                <a:gd name="T30" fmla="*/ 201 w 246"/>
                <a:gd name="T31" fmla="*/ 294 h 357"/>
                <a:gd name="T32" fmla="*/ 212 w 246"/>
                <a:gd name="T33" fmla="*/ 253 h 357"/>
                <a:gd name="T34" fmla="*/ 228 w 246"/>
                <a:gd name="T35" fmla="*/ 193 h 357"/>
                <a:gd name="T36" fmla="*/ 246 w 246"/>
                <a:gd name="T37" fmla="*/ 122 h 357"/>
                <a:gd name="T38" fmla="*/ 202 w 246"/>
                <a:gd name="T39" fmla="*/ 148 h 357"/>
                <a:gd name="T40" fmla="*/ 175 w 246"/>
                <a:gd name="T41" fmla="*/ 237 h 357"/>
                <a:gd name="T42" fmla="*/ 131 w 246"/>
                <a:gd name="T43" fmla="*/ 255 h 357"/>
                <a:gd name="T44" fmla="*/ 125 w 246"/>
                <a:gd name="T45" fmla="*/ 172 h 357"/>
                <a:gd name="T46" fmla="*/ 172 w 246"/>
                <a:gd name="T47" fmla="*/ 78 h 357"/>
                <a:gd name="T48" fmla="*/ 197 w 246"/>
                <a:gd name="T49" fmla="*/ 99 h 357"/>
                <a:gd name="T50" fmla="*/ 246 w 246"/>
                <a:gd name="T51" fmla="*/ 94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6" h="357">
                  <a:moveTo>
                    <a:pt x="246" y="94"/>
                  </a:moveTo>
                  <a:cubicBezTo>
                    <a:pt x="170" y="32"/>
                    <a:pt x="170" y="32"/>
                    <a:pt x="170" y="32"/>
                  </a:cubicBezTo>
                  <a:cubicBezTo>
                    <a:pt x="107" y="113"/>
                    <a:pt x="107" y="113"/>
                    <a:pt x="107" y="113"/>
                  </a:cubicBezTo>
                  <a:cubicBezTo>
                    <a:pt x="164" y="27"/>
                    <a:pt x="164" y="27"/>
                    <a:pt x="164" y="27"/>
                  </a:cubicBezTo>
                  <a:cubicBezTo>
                    <a:pt x="136" y="4"/>
                    <a:pt x="136" y="4"/>
                    <a:pt x="136" y="4"/>
                  </a:cubicBezTo>
                  <a:cubicBezTo>
                    <a:pt x="80" y="99"/>
                    <a:pt x="80" y="99"/>
                    <a:pt x="80" y="99"/>
                  </a:cubicBezTo>
                  <a:cubicBezTo>
                    <a:pt x="124" y="0"/>
                    <a:pt x="124" y="0"/>
                    <a:pt x="124" y="0"/>
                  </a:cubicBezTo>
                  <a:cubicBezTo>
                    <a:pt x="76" y="18"/>
                    <a:pt x="76" y="18"/>
                    <a:pt x="76" y="18"/>
                  </a:cubicBezTo>
                  <a:cubicBezTo>
                    <a:pt x="51" y="79"/>
                    <a:pt x="51" y="79"/>
                    <a:pt x="51" y="79"/>
                  </a:cubicBezTo>
                  <a:cubicBezTo>
                    <a:pt x="67" y="21"/>
                    <a:pt x="67" y="21"/>
                    <a:pt x="67" y="21"/>
                  </a:cubicBezTo>
                  <a:cubicBezTo>
                    <a:pt x="33" y="34"/>
                    <a:pt x="33" y="34"/>
                    <a:pt x="33" y="34"/>
                  </a:cubicBezTo>
                  <a:cubicBezTo>
                    <a:pt x="8" y="272"/>
                    <a:pt x="8" y="272"/>
                    <a:pt x="8" y="272"/>
                  </a:cubicBezTo>
                  <a:cubicBezTo>
                    <a:pt x="0" y="281"/>
                    <a:pt x="0" y="281"/>
                    <a:pt x="0" y="281"/>
                  </a:cubicBezTo>
                  <a:cubicBezTo>
                    <a:pt x="105" y="357"/>
                    <a:pt x="105" y="357"/>
                    <a:pt x="105" y="357"/>
                  </a:cubicBezTo>
                  <a:cubicBezTo>
                    <a:pt x="201" y="294"/>
                    <a:pt x="201" y="294"/>
                    <a:pt x="201" y="294"/>
                  </a:cubicBezTo>
                  <a:cubicBezTo>
                    <a:pt x="201" y="294"/>
                    <a:pt x="201" y="294"/>
                    <a:pt x="201" y="294"/>
                  </a:cubicBezTo>
                  <a:cubicBezTo>
                    <a:pt x="212" y="253"/>
                    <a:pt x="212" y="253"/>
                    <a:pt x="212" y="253"/>
                  </a:cubicBezTo>
                  <a:cubicBezTo>
                    <a:pt x="228" y="193"/>
                    <a:pt x="228" y="193"/>
                    <a:pt x="228" y="193"/>
                  </a:cubicBezTo>
                  <a:cubicBezTo>
                    <a:pt x="246" y="122"/>
                    <a:pt x="246" y="122"/>
                    <a:pt x="246" y="122"/>
                  </a:cubicBezTo>
                  <a:cubicBezTo>
                    <a:pt x="227" y="118"/>
                    <a:pt x="207" y="129"/>
                    <a:pt x="202" y="148"/>
                  </a:cubicBezTo>
                  <a:cubicBezTo>
                    <a:pt x="175" y="237"/>
                    <a:pt x="175" y="237"/>
                    <a:pt x="175" y="237"/>
                  </a:cubicBezTo>
                  <a:cubicBezTo>
                    <a:pt x="131" y="255"/>
                    <a:pt x="131" y="255"/>
                    <a:pt x="131" y="255"/>
                  </a:cubicBezTo>
                  <a:cubicBezTo>
                    <a:pt x="125" y="172"/>
                    <a:pt x="125" y="172"/>
                    <a:pt x="125" y="172"/>
                  </a:cubicBezTo>
                  <a:cubicBezTo>
                    <a:pt x="172" y="78"/>
                    <a:pt x="172" y="78"/>
                    <a:pt x="172" y="78"/>
                  </a:cubicBezTo>
                  <a:cubicBezTo>
                    <a:pt x="197" y="99"/>
                    <a:pt x="197" y="99"/>
                    <a:pt x="197" y="99"/>
                  </a:cubicBezTo>
                  <a:cubicBezTo>
                    <a:pt x="212" y="111"/>
                    <a:pt x="234" y="109"/>
                    <a:pt x="246" y="9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 name="Freeform 24"/>
            <p:cNvSpPr>
              <a:spLocks/>
            </p:cNvSpPr>
            <p:nvPr/>
          </p:nvSpPr>
          <p:spPr bwMode="auto">
            <a:xfrm>
              <a:off x="9831388" y="922338"/>
              <a:ext cx="147638" cy="125413"/>
            </a:xfrm>
            <a:custGeom>
              <a:avLst/>
              <a:gdLst>
                <a:gd name="T0" fmla="*/ 19 w 93"/>
                <a:gd name="T1" fmla="*/ 0 h 79"/>
                <a:gd name="T2" fmla="*/ 0 w 93"/>
                <a:gd name="T3" fmla="*/ 27 h 79"/>
                <a:gd name="T4" fmla="*/ 74 w 93"/>
                <a:gd name="T5" fmla="*/ 79 h 79"/>
                <a:gd name="T6" fmla="*/ 93 w 93"/>
                <a:gd name="T7" fmla="*/ 53 h 79"/>
                <a:gd name="T8" fmla="*/ 19 w 93"/>
                <a:gd name="T9" fmla="*/ 0 h 79"/>
              </a:gdLst>
              <a:ahLst/>
              <a:cxnLst>
                <a:cxn ang="0">
                  <a:pos x="T0" y="T1"/>
                </a:cxn>
                <a:cxn ang="0">
                  <a:pos x="T2" y="T3"/>
                </a:cxn>
                <a:cxn ang="0">
                  <a:pos x="T4" y="T5"/>
                </a:cxn>
                <a:cxn ang="0">
                  <a:pos x="T6" y="T7"/>
                </a:cxn>
                <a:cxn ang="0">
                  <a:pos x="T8" y="T9"/>
                </a:cxn>
              </a:cxnLst>
              <a:rect l="0" t="0" r="r" b="b"/>
              <a:pathLst>
                <a:path w="93" h="79">
                  <a:moveTo>
                    <a:pt x="19" y="0"/>
                  </a:moveTo>
                  <a:lnTo>
                    <a:pt x="0" y="27"/>
                  </a:lnTo>
                  <a:lnTo>
                    <a:pt x="74" y="79"/>
                  </a:lnTo>
                  <a:lnTo>
                    <a:pt x="93" y="5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 name="Freeform 25"/>
            <p:cNvSpPr>
              <a:spLocks/>
            </p:cNvSpPr>
            <p:nvPr/>
          </p:nvSpPr>
          <p:spPr bwMode="auto">
            <a:xfrm>
              <a:off x="9688513" y="962025"/>
              <a:ext cx="336550" cy="631825"/>
            </a:xfrm>
            <a:custGeom>
              <a:avLst/>
              <a:gdLst>
                <a:gd name="T0" fmla="*/ 277 w 353"/>
                <a:gd name="T1" fmla="*/ 94 h 668"/>
                <a:gd name="T2" fmla="*/ 146 w 353"/>
                <a:gd name="T3" fmla="*/ 0 h 668"/>
                <a:gd name="T4" fmla="*/ 203 w 353"/>
                <a:gd name="T5" fmla="*/ 668 h 668"/>
                <a:gd name="T6" fmla="*/ 267 w 353"/>
                <a:gd name="T7" fmla="*/ 651 h 668"/>
                <a:gd name="T8" fmla="*/ 304 w 353"/>
                <a:gd name="T9" fmla="*/ 656 h 668"/>
                <a:gd name="T10" fmla="*/ 353 w 353"/>
                <a:gd name="T11" fmla="*/ 586 h 668"/>
                <a:gd name="T12" fmla="*/ 277 w 353"/>
                <a:gd name="T13" fmla="*/ 94 h 668"/>
              </a:gdLst>
              <a:ahLst/>
              <a:cxnLst>
                <a:cxn ang="0">
                  <a:pos x="T0" y="T1"/>
                </a:cxn>
                <a:cxn ang="0">
                  <a:pos x="T2" y="T3"/>
                </a:cxn>
                <a:cxn ang="0">
                  <a:pos x="T4" y="T5"/>
                </a:cxn>
                <a:cxn ang="0">
                  <a:pos x="T6" y="T7"/>
                </a:cxn>
                <a:cxn ang="0">
                  <a:pos x="T8" y="T9"/>
                </a:cxn>
                <a:cxn ang="0">
                  <a:pos x="T10" y="T11"/>
                </a:cxn>
                <a:cxn ang="0">
                  <a:pos x="T12" y="T13"/>
                </a:cxn>
              </a:cxnLst>
              <a:rect l="0" t="0" r="r" b="b"/>
              <a:pathLst>
                <a:path w="353" h="668">
                  <a:moveTo>
                    <a:pt x="277" y="94"/>
                  </a:moveTo>
                  <a:cubicBezTo>
                    <a:pt x="146" y="0"/>
                    <a:pt x="146" y="0"/>
                    <a:pt x="146" y="0"/>
                  </a:cubicBezTo>
                  <a:cubicBezTo>
                    <a:pt x="0" y="210"/>
                    <a:pt x="29" y="491"/>
                    <a:pt x="203" y="668"/>
                  </a:cubicBezTo>
                  <a:cubicBezTo>
                    <a:pt x="222" y="657"/>
                    <a:pt x="244" y="651"/>
                    <a:pt x="267" y="651"/>
                  </a:cubicBezTo>
                  <a:cubicBezTo>
                    <a:pt x="280" y="651"/>
                    <a:pt x="292" y="653"/>
                    <a:pt x="304" y="656"/>
                  </a:cubicBezTo>
                  <a:cubicBezTo>
                    <a:pt x="315" y="629"/>
                    <a:pt x="332" y="605"/>
                    <a:pt x="353" y="586"/>
                  </a:cubicBezTo>
                  <a:cubicBezTo>
                    <a:pt x="203" y="469"/>
                    <a:pt x="169" y="254"/>
                    <a:pt x="277" y="9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 name="Oval 26"/>
            <p:cNvSpPr>
              <a:spLocks noChangeArrowheads="1"/>
            </p:cNvSpPr>
            <p:nvPr/>
          </p:nvSpPr>
          <p:spPr bwMode="auto">
            <a:xfrm>
              <a:off x="9888538" y="1049338"/>
              <a:ext cx="26988" cy="26988"/>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 name="Freeform 27"/>
            <p:cNvSpPr>
              <a:spLocks/>
            </p:cNvSpPr>
            <p:nvPr/>
          </p:nvSpPr>
          <p:spPr bwMode="auto">
            <a:xfrm>
              <a:off x="10458450" y="1490663"/>
              <a:ext cx="233363" cy="338138"/>
            </a:xfrm>
            <a:custGeom>
              <a:avLst/>
              <a:gdLst>
                <a:gd name="T0" fmla="*/ 45 w 246"/>
                <a:gd name="T1" fmla="*/ 63 h 357"/>
                <a:gd name="T2" fmla="*/ 45 w 246"/>
                <a:gd name="T3" fmla="*/ 63 h 357"/>
                <a:gd name="T4" fmla="*/ 45 w 246"/>
                <a:gd name="T5" fmla="*/ 63 h 357"/>
                <a:gd name="T6" fmla="*/ 34 w 246"/>
                <a:gd name="T7" fmla="*/ 104 h 357"/>
                <a:gd name="T8" fmla="*/ 18 w 246"/>
                <a:gd name="T9" fmla="*/ 164 h 357"/>
                <a:gd name="T10" fmla="*/ 0 w 246"/>
                <a:gd name="T11" fmla="*/ 235 h 357"/>
                <a:gd name="T12" fmla="*/ 44 w 246"/>
                <a:gd name="T13" fmla="*/ 209 h 357"/>
                <a:gd name="T14" fmla="*/ 71 w 246"/>
                <a:gd name="T15" fmla="*/ 120 h 357"/>
                <a:gd name="T16" fmla="*/ 115 w 246"/>
                <a:gd name="T17" fmla="*/ 102 h 357"/>
                <a:gd name="T18" fmla="*/ 121 w 246"/>
                <a:gd name="T19" fmla="*/ 186 h 357"/>
                <a:gd name="T20" fmla="*/ 74 w 246"/>
                <a:gd name="T21" fmla="*/ 279 h 357"/>
                <a:gd name="T22" fmla="*/ 49 w 246"/>
                <a:gd name="T23" fmla="*/ 258 h 357"/>
                <a:gd name="T24" fmla="*/ 0 w 246"/>
                <a:gd name="T25" fmla="*/ 263 h 357"/>
                <a:gd name="T26" fmla="*/ 76 w 246"/>
                <a:gd name="T27" fmla="*/ 325 h 357"/>
                <a:gd name="T28" fmla="*/ 140 w 246"/>
                <a:gd name="T29" fmla="*/ 244 h 357"/>
                <a:gd name="T30" fmla="*/ 82 w 246"/>
                <a:gd name="T31" fmla="*/ 330 h 357"/>
                <a:gd name="T32" fmla="*/ 110 w 246"/>
                <a:gd name="T33" fmla="*/ 353 h 357"/>
                <a:gd name="T34" fmla="*/ 167 w 246"/>
                <a:gd name="T35" fmla="*/ 258 h 357"/>
                <a:gd name="T36" fmla="*/ 121 w 246"/>
                <a:gd name="T37" fmla="*/ 357 h 357"/>
                <a:gd name="T38" fmla="*/ 170 w 246"/>
                <a:gd name="T39" fmla="*/ 339 h 357"/>
                <a:gd name="T40" fmla="*/ 195 w 246"/>
                <a:gd name="T41" fmla="*/ 278 h 357"/>
                <a:gd name="T42" fmla="*/ 179 w 246"/>
                <a:gd name="T43" fmla="*/ 336 h 357"/>
                <a:gd name="T44" fmla="*/ 213 w 246"/>
                <a:gd name="T45" fmla="*/ 323 h 357"/>
                <a:gd name="T46" fmla="*/ 239 w 246"/>
                <a:gd name="T47" fmla="*/ 85 h 357"/>
                <a:gd name="T48" fmla="*/ 246 w 246"/>
                <a:gd name="T49" fmla="*/ 76 h 357"/>
                <a:gd name="T50" fmla="*/ 141 w 246"/>
                <a:gd name="T51" fmla="*/ 0 h 357"/>
                <a:gd name="T52" fmla="*/ 45 w 246"/>
                <a:gd name="T53" fmla="*/ 63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 h="357">
                  <a:moveTo>
                    <a:pt x="45" y="63"/>
                  </a:moveTo>
                  <a:cubicBezTo>
                    <a:pt x="45" y="63"/>
                    <a:pt x="45" y="63"/>
                    <a:pt x="45" y="63"/>
                  </a:cubicBezTo>
                  <a:cubicBezTo>
                    <a:pt x="45" y="63"/>
                    <a:pt x="45" y="63"/>
                    <a:pt x="45" y="63"/>
                  </a:cubicBezTo>
                  <a:cubicBezTo>
                    <a:pt x="34" y="104"/>
                    <a:pt x="34" y="104"/>
                    <a:pt x="34" y="104"/>
                  </a:cubicBezTo>
                  <a:cubicBezTo>
                    <a:pt x="18" y="164"/>
                    <a:pt x="18" y="164"/>
                    <a:pt x="18" y="164"/>
                  </a:cubicBezTo>
                  <a:cubicBezTo>
                    <a:pt x="0" y="235"/>
                    <a:pt x="0" y="235"/>
                    <a:pt x="0" y="235"/>
                  </a:cubicBezTo>
                  <a:cubicBezTo>
                    <a:pt x="19" y="239"/>
                    <a:pt x="39" y="228"/>
                    <a:pt x="44" y="209"/>
                  </a:cubicBezTo>
                  <a:cubicBezTo>
                    <a:pt x="71" y="120"/>
                    <a:pt x="71" y="120"/>
                    <a:pt x="71" y="120"/>
                  </a:cubicBezTo>
                  <a:cubicBezTo>
                    <a:pt x="115" y="102"/>
                    <a:pt x="115" y="102"/>
                    <a:pt x="115" y="102"/>
                  </a:cubicBezTo>
                  <a:cubicBezTo>
                    <a:pt x="121" y="186"/>
                    <a:pt x="121" y="186"/>
                    <a:pt x="121" y="186"/>
                  </a:cubicBezTo>
                  <a:cubicBezTo>
                    <a:pt x="74" y="279"/>
                    <a:pt x="74" y="279"/>
                    <a:pt x="74" y="279"/>
                  </a:cubicBezTo>
                  <a:cubicBezTo>
                    <a:pt x="49" y="258"/>
                    <a:pt x="49" y="258"/>
                    <a:pt x="49" y="258"/>
                  </a:cubicBezTo>
                  <a:cubicBezTo>
                    <a:pt x="34" y="246"/>
                    <a:pt x="12" y="248"/>
                    <a:pt x="0" y="263"/>
                  </a:cubicBezTo>
                  <a:cubicBezTo>
                    <a:pt x="76" y="325"/>
                    <a:pt x="76" y="325"/>
                    <a:pt x="76" y="325"/>
                  </a:cubicBezTo>
                  <a:cubicBezTo>
                    <a:pt x="140" y="244"/>
                    <a:pt x="140" y="244"/>
                    <a:pt x="140" y="244"/>
                  </a:cubicBezTo>
                  <a:cubicBezTo>
                    <a:pt x="82" y="330"/>
                    <a:pt x="82" y="330"/>
                    <a:pt x="82" y="330"/>
                  </a:cubicBezTo>
                  <a:cubicBezTo>
                    <a:pt x="110" y="353"/>
                    <a:pt x="110" y="353"/>
                    <a:pt x="110" y="353"/>
                  </a:cubicBezTo>
                  <a:cubicBezTo>
                    <a:pt x="167" y="258"/>
                    <a:pt x="167" y="258"/>
                    <a:pt x="167" y="258"/>
                  </a:cubicBezTo>
                  <a:cubicBezTo>
                    <a:pt x="121" y="357"/>
                    <a:pt x="121" y="357"/>
                    <a:pt x="121" y="357"/>
                  </a:cubicBezTo>
                  <a:cubicBezTo>
                    <a:pt x="170" y="339"/>
                    <a:pt x="170" y="339"/>
                    <a:pt x="170" y="339"/>
                  </a:cubicBezTo>
                  <a:cubicBezTo>
                    <a:pt x="195" y="278"/>
                    <a:pt x="195" y="278"/>
                    <a:pt x="195" y="278"/>
                  </a:cubicBezTo>
                  <a:cubicBezTo>
                    <a:pt x="179" y="336"/>
                    <a:pt x="179" y="336"/>
                    <a:pt x="179" y="336"/>
                  </a:cubicBezTo>
                  <a:cubicBezTo>
                    <a:pt x="213" y="323"/>
                    <a:pt x="213" y="323"/>
                    <a:pt x="213" y="323"/>
                  </a:cubicBezTo>
                  <a:cubicBezTo>
                    <a:pt x="239" y="85"/>
                    <a:pt x="239" y="85"/>
                    <a:pt x="239" y="85"/>
                  </a:cubicBezTo>
                  <a:cubicBezTo>
                    <a:pt x="246" y="76"/>
                    <a:pt x="246" y="76"/>
                    <a:pt x="246" y="76"/>
                  </a:cubicBezTo>
                  <a:cubicBezTo>
                    <a:pt x="141" y="0"/>
                    <a:pt x="141" y="0"/>
                    <a:pt x="141" y="0"/>
                  </a:cubicBezTo>
                  <a:lnTo>
                    <a:pt x="45" y="63"/>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 name="Freeform 28"/>
            <p:cNvSpPr>
              <a:spLocks/>
            </p:cNvSpPr>
            <p:nvPr/>
          </p:nvSpPr>
          <p:spPr bwMode="auto">
            <a:xfrm>
              <a:off x="10544175" y="800100"/>
              <a:ext cx="347663" cy="730250"/>
            </a:xfrm>
            <a:custGeom>
              <a:avLst/>
              <a:gdLst>
                <a:gd name="T0" fmla="*/ 72 w 364"/>
                <a:gd name="T1" fmla="*/ 42 h 771"/>
                <a:gd name="T2" fmla="*/ 0 w 364"/>
                <a:gd name="T3" fmla="*/ 0 h 771"/>
                <a:gd name="T4" fmla="*/ 0 w 364"/>
                <a:gd name="T5" fmla="*/ 191 h 771"/>
                <a:gd name="T6" fmla="*/ 69 w 364"/>
                <a:gd name="T7" fmla="*/ 677 h 771"/>
                <a:gd name="T8" fmla="*/ 200 w 364"/>
                <a:gd name="T9" fmla="*/ 771 h 771"/>
                <a:gd name="T10" fmla="*/ 72 w 364"/>
                <a:gd name="T11" fmla="*/ 42 h 771"/>
              </a:gdLst>
              <a:ahLst/>
              <a:cxnLst>
                <a:cxn ang="0">
                  <a:pos x="T0" y="T1"/>
                </a:cxn>
                <a:cxn ang="0">
                  <a:pos x="T2" y="T3"/>
                </a:cxn>
                <a:cxn ang="0">
                  <a:pos x="T4" y="T5"/>
                </a:cxn>
                <a:cxn ang="0">
                  <a:pos x="T6" y="T7"/>
                </a:cxn>
                <a:cxn ang="0">
                  <a:pos x="T8" y="T9"/>
                </a:cxn>
                <a:cxn ang="0">
                  <a:pos x="T10" y="T11"/>
                </a:cxn>
              </a:cxnLst>
              <a:rect l="0" t="0" r="r" b="b"/>
              <a:pathLst>
                <a:path w="364" h="771">
                  <a:moveTo>
                    <a:pt x="72" y="42"/>
                  </a:moveTo>
                  <a:cubicBezTo>
                    <a:pt x="48" y="26"/>
                    <a:pt x="25" y="12"/>
                    <a:pt x="0" y="0"/>
                  </a:cubicBezTo>
                  <a:cubicBezTo>
                    <a:pt x="0" y="191"/>
                    <a:pt x="0" y="191"/>
                    <a:pt x="0" y="191"/>
                  </a:cubicBezTo>
                  <a:cubicBezTo>
                    <a:pt x="144" y="310"/>
                    <a:pt x="175" y="520"/>
                    <a:pt x="69" y="677"/>
                  </a:cubicBezTo>
                  <a:cubicBezTo>
                    <a:pt x="200" y="771"/>
                    <a:pt x="200" y="771"/>
                    <a:pt x="200" y="771"/>
                  </a:cubicBezTo>
                  <a:cubicBezTo>
                    <a:pt x="364" y="534"/>
                    <a:pt x="308" y="209"/>
                    <a:pt x="72" y="42"/>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 name="Oval 29"/>
            <p:cNvSpPr>
              <a:spLocks noChangeArrowheads="1"/>
            </p:cNvSpPr>
            <p:nvPr/>
          </p:nvSpPr>
          <p:spPr bwMode="auto">
            <a:xfrm>
              <a:off x="10647363" y="1416050"/>
              <a:ext cx="26988" cy="26988"/>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3" name="Rectangle 30"/>
            <p:cNvSpPr>
              <a:spLocks noChangeArrowheads="1"/>
            </p:cNvSpPr>
            <p:nvPr/>
          </p:nvSpPr>
          <p:spPr bwMode="auto">
            <a:xfrm>
              <a:off x="10193338" y="649288"/>
              <a:ext cx="163513" cy="352425"/>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 name="Freeform 31"/>
            <p:cNvSpPr>
              <a:spLocks/>
            </p:cNvSpPr>
            <p:nvPr/>
          </p:nvSpPr>
          <p:spPr bwMode="auto">
            <a:xfrm>
              <a:off x="10210800" y="674688"/>
              <a:ext cx="128588" cy="22225"/>
            </a:xfrm>
            <a:custGeom>
              <a:avLst/>
              <a:gdLst>
                <a:gd name="T0" fmla="*/ 12 w 136"/>
                <a:gd name="T1" fmla="*/ 0 h 24"/>
                <a:gd name="T2" fmla="*/ 0 w 136"/>
                <a:gd name="T3" fmla="*/ 11 h 24"/>
                <a:gd name="T4" fmla="*/ 0 w 136"/>
                <a:gd name="T5" fmla="*/ 13 h 24"/>
                <a:gd name="T6" fmla="*/ 12 w 136"/>
                <a:gd name="T7" fmla="*/ 24 h 24"/>
                <a:gd name="T8" fmla="*/ 124 w 136"/>
                <a:gd name="T9" fmla="*/ 24 h 24"/>
                <a:gd name="T10" fmla="*/ 136 w 136"/>
                <a:gd name="T11" fmla="*/ 13 h 24"/>
                <a:gd name="T12" fmla="*/ 136 w 136"/>
                <a:gd name="T13" fmla="*/ 11 h 24"/>
                <a:gd name="T14" fmla="*/ 124 w 136"/>
                <a:gd name="T15" fmla="*/ 0 h 24"/>
                <a:gd name="T16" fmla="*/ 72 w 136"/>
                <a:gd name="T17" fmla="*/ 0 h 24"/>
                <a:gd name="T18" fmla="*/ 12 w 13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
                  <a:moveTo>
                    <a:pt x="12" y="0"/>
                  </a:moveTo>
                  <a:cubicBezTo>
                    <a:pt x="12" y="0"/>
                    <a:pt x="0" y="0"/>
                    <a:pt x="0" y="11"/>
                  </a:cubicBezTo>
                  <a:cubicBezTo>
                    <a:pt x="0" y="13"/>
                    <a:pt x="0" y="13"/>
                    <a:pt x="0" y="13"/>
                  </a:cubicBezTo>
                  <a:cubicBezTo>
                    <a:pt x="0" y="13"/>
                    <a:pt x="0" y="24"/>
                    <a:pt x="12" y="24"/>
                  </a:cubicBezTo>
                  <a:cubicBezTo>
                    <a:pt x="124" y="24"/>
                    <a:pt x="124" y="24"/>
                    <a:pt x="124" y="24"/>
                  </a:cubicBezTo>
                  <a:cubicBezTo>
                    <a:pt x="124" y="24"/>
                    <a:pt x="136" y="24"/>
                    <a:pt x="136" y="13"/>
                  </a:cubicBezTo>
                  <a:cubicBezTo>
                    <a:pt x="136" y="11"/>
                    <a:pt x="136" y="11"/>
                    <a:pt x="136" y="11"/>
                  </a:cubicBezTo>
                  <a:cubicBezTo>
                    <a:pt x="136" y="11"/>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 name="Freeform 32"/>
            <p:cNvSpPr>
              <a:spLocks/>
            </p:cNvSpPr>
            <p:nvPr/>
          </p:nvSpPr>
          <p:spPr bwMode="auto">
            <a:xfrm>
              <a:off x="10210800" y="714375"/>
              <a:ext cx="128588" cy="22225"/>
            </a:xfrm>
            <a:custGeom>
              <a:avLst/>
              <a:gdLst>
                <a:gd name="T0" fmla="*/ 12 w 136"/>
                <a:gd name="T1" fmla="*/ 0 h 24"/>
                <a:gd name="T2" fmla="*/ 0 w 136"/>
                <a:gd name="T3" fmla="*/ 11 h 24"/>
                <a:gd name="T4" fmla="*/ 0 w 136"/>
                <a:gd name="T5" fmla="*/ 13 h 24"/>
                <a:gd name="T6" fmla="*/ 12 w 136"/>
                <a:gd name="T7" fmla="*/ 24 h 24"/>
                <a:gd name="T8" fmla="*/ 124 w 136"/>
                <a:gd name="T9" fmla="*/ 24 h 24"/>
                <a:gd name="T10" fmla="*/ 136 w 136"/>
                <a:gd name="T11" fmla="*/ 13 h 24"/>
                <a:gd name="T12" fmla="*/ 136 w 136"/>
                <a:gd name="T13" fmla="*/ 11 h 24"/>
                <a:gd name="T14" fmla="*/ 124 w 136"/>
                <a:gd name="T15" fmla="*/ 0 h 24"/>
                <a:gd name="T16" fmla="*/ 72 w 136"/>
                <a:gd name="T17" fmla="*/ 0 h 24"/>
                <a:gd name="T18" fmla="*/ 12 w 13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
                  <a:moveTo>
                    <a:pt x="12" y="0"/>
                  </a:moveTo>
                  <a:cubicBezTo>
                    <a:pt x="12" y="0"/>
                    <a:pt x="0" y="0"/>
                    <a:pt x="0" y="11"/>
                  </a:cubicBezTo>
                  <a:cubicBezTo>
                    <a:pt x="0" y="13"/>
                    <a:pt x="0" y="13"/>
                    <a:pt x="0" y="13"/>
                  </a:cubicBezTo>
                  <a:cubicBezTo>
                    <a:pt x="0" y="13"/>
                    <a:pt x="0" y="24"/>
                    <a:pt x="12" y="24"/>
                  </a:cubicBezTo>
                  <a:cubicBezTo>
                    <a:pt x="124" y="24"/>
                    <a:pt x="124" y="24"/>
                    <a:pt x="124" y="24"/>
                  </a:cubicBezTo>
                  <a:cubicBezTo>
                    <a:pt x="124" y="24"/>
                    <a:pt x="136" y="24"/>
                    <a:pt x="136" y="13"/>
                  </a:cubicBezTo>
                  <a:cubicBezTo>
                    <a:pt x="136" y="11"/>
                    <a:pt x="136" y="11"/>
                    <a:pt x="136" y="11"/>
                  </a:cubicBezTo>
                  <a:cubicBezTo>
                    <a:pt x="136" y="11"/>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 name="Freeform 33"/>
            <p:cNvSpPr>
              <a:spLocks/>
            </p:cNvSpPr>
            <p:nvPr/>
          </p:nvSpPr>
          <p:spPr bwMode="auto">
            <a:xfrm>
              <a:off x="10210800" y="754063"/>
              <a:ext cx="128588" cy="23813"/>
            </a:xfrm>
            <a:custGeom>
              <a:avLst/>
              <a:gdLst>
                <a:gd name="T0" fmla="*/ 12 w 136"/>
                <a:gd name="T1" fmla="*/ 0 h 24"/>
                <a:gd name="T2" fmla="*/ 0 w 136"/>
                <a:gd name="T3" fmla="*/ 11 h 24"/>
                <a:gd name="T4" fmla="*/ 0 w 136"/>
                <a:gd name="T5" fmla="*/ 13 h 24"/>
                <a:gd name="T6" fmla="*/ 12 w 136"/>
                <a:gd name="T7" fmla="*/ 24 h 24"/>
                <a:gd name="T8" fmla="*/ 124 w 136"/>
                <a:gd name="T9" fmla="*/ 24 h 24"/>
                <a:gd name="T10" fmla="*/ 136 w 136"/>
                <a:gd name="T11" fmla="*/ 13 h 24"/>
                <a:gd name="T12" fmla="*/ 136 w 136"/>
                <a:gd name="T13" fmla="*/ 11 h 24"/>
                <a:gd name="T14" fmla="*/ 124 w 136"/>
                <a:gd name="T15" fmla="*/ 0 h 24"/>
                <a:gd name="T16" fmla="*/ 72 w 136"/>
                <a:gd name="T17" fmla="*/ 0 h 24"/>
                <a:gd name="T18" fmla="*/ 12 w 13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
                  <a:moveTo>
                    <a:pt x="12" y="0"/>
                  </a:moveTo>
                  <a:cubicBezTo>
                    <a:pt x="12" y="0"/>
                    <a:pt x="0" y="0"/>
                    <a:pt x="0" y="11"/>
                  </a:cubicBezTo>
                  <a:cubicBezTo>
                    <a:pt x="0" y="13"/>
                    <a:pt x="0" y="13"/>
                    <a:pt x="0" y="13"/>
                  </a:cubicBezTo>
                  <a:cubicBezTo>
                    <a:pt x="0" y="13"/>
                    <a:pt x="0" y="24"/>
                    <a:pt x="12" y="24"/>
                  </a:cubicBezTo>
                  <a:cubicBezTo>
                    <a:pt x="124" y="24"/>
                    <a:pt x="124" y="24"/>
                    <a:pt x="124" y="24"/>
                  </a:cubicBezTo>
                  <a:cubicBezTo>
                    <a:pt x="124" y="24"/>
                    <a:pt x="136" y="24"/>
                    <a:pt x="136" y="13"/>
                  </a:cubicBezTo>
                  <a:cubicBezTo>
                    <a:pt x="136" y="11"/>
                    <a:pt x="136" y="11"/>
                    <a:pt x="136" y="11"/>
                  </a:cubicBezTo>
                  <a:cubicBezTo>
                    <a:pt x="136" y="11"/>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 name="Freeform 34"/>
            <p:cNvSpPr>
              <a:spLocks/>
            </p:cNvSpPr>
            <p:nvPr/>
          </p:nvSpPr>
          <p:spPr bwMode="auto">
            <a:xfrm>
              <a:off x="10210800" y="795338"/>
              <a:ext cx="128588" cy="22225"/>
            </a:xfrm>
            <a:custGeom>
              <a:avLst/>
              <a:gdLst>
                <a:gd name="T0" fmla="*/ 12 w 136"/>
                <a:gd name="T1" fmla="*/ 0 h 23"/>
                <a:gd name="T2" fmla="*/ 0 w 136"/>
                <a:gd name="T3" fmla="*/ 10 h 23"/>
                <a:gd name="T4" fmla="*/ 0 w 136"/>
                <a:gd name="T5" fmla="*/ 12 h 23"/>
                <a:gd name="T6" fmla="*/ 12 w 136"/>
                <a:gd name="T7" fmla="*/ 23 h 23"/>
                <a:gd name="T8" fmla="*/ 124 w 136"/>
                <a:gd name="T9" fmla="*/ 23 h 23"/>
                <a:gd name="T10" fmla="*/ 136 w 136"/>
                <a:gd name="T11" fmla="*/ 12 h 23"/>
                <a:gd name="T12" fmla="*/ 136 w 136"/>
                <a:gd name="T13" fmla="*/ 10 h 23"/>
                <a:gd name="T14" fmla="*/ 124 w 136"/>
                <a:gd name="T15" fmla="*/ 0 h 23"/>
                <a:gd name="T16" fmla="*/ 72 w 136"/>
                <a:gd name="T17" fmla="*/ 0 h 23"/>
                <a:gd name="T18" fmla="*/ 12 w 1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3">
                  <a:moveTo>
                    <a:pt x="12" y="0"/>
                  </a:moveTo>
                  <a:cubicBezTo>
                    <a:pt x="12" y="0"/>
                    <a:pt x="0" y="0"/>
                    <a:pt x="0" y="10"/>
                  </a:cubicBezTo>
                  <a:cubicBezTo>
                    <a:pt x="0" y="12"/>
                    <a:pt x="0" y="12"/>
                    <a:pt x="0" y="12"/>
                  </a:cubicBezTo>
                  <a:cubicBezTo>
                    <a:pt x="0" y="12"/>
                    <a:pt x="0" y="23"/>
                    <a:pt x="12" y="23"/>
                  </a:cubicBezTo>
                  <a:cubicBezTo>
                    <a:pt x="124" y="23"/>
                    <a:pt x="124" y="23"/>
                    <a:pt x="124" y="23"/>
                  </a:cubicBezTo>
                  <a:cubicBezTo>
                    <a:pt x="124" y="23"/>
                    <a:pt x="136" y="23"/>
                    <a:pt x="136" y="12"/>
                  </a:cubicBezTo>
                  <a:cubicBezTo>
                    <a:pt x="136" y="10"/>
                    <a:pt x="136" y="10"/>
                    <a:pt x="136" y="10"/>
                  </a:cubicBezTo>
                  <a:cubicBezTo>
                    <a:pt x="136" y="10"/>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 name="Freeform 35"/>
            <p:cNvSpPr>
              <a:spLocks/>
            </p:cNvSpPr>
            <p:nvPr/>
          </p:nvSpPr>
          <p:spPr bwMode="auto">
            <a:xfrm>
              <a:off x="10210800" y="833438"/>
              <a:ext cx="128588" cy="23813"/>
            </a:xfrm>
            <a:custGeom>
              <a:avLst/>
              <a:gdLst>
                <a:gd name="T0" fmla="*/ 12 w 136"/>
                <a:gd name="T1" fmla="*/ 0 h 24"/>
                <a:gd name="T2" fmla="*/ 0 w 136"/>
                <a:gd name="T3" fmla="*/ 11 h 24"/>
                <a:gd name="T4" fmla="*/ 0 w 136"/>
                <a:gd name="T5" fmla="*/ 13 h 24"/>
                <a:gd name="T6" fmla="*/ 12 w 136"/>
                <a:gd name="T7" fmla="*/ 24 h 24"/>
                <a:gd name="T8" fmla="*/ 124 w 136"/>
                <a:gd name="T9" fmla="*/ 24 h 24"/>
                <a:gd name="T10" fmla="*/ 136 w 136"/>
                <a:gd name="T11" fmla="*/ 13 h 24"/>
                <a:gd name="T12" fmla="*/ 136 w 136"/>
                <a:gd name="T13" fmla="*/ 11 h 24"/>
                <a:gd name="T14" fmla="*/ 124 w 136"/>
                <a:gd name="T15" fmla="*/ 0 h 24"/>
                <a:gd name="T16" fmla="*/ 72 w 136"/>
                <a:gd name="T17" fmla="*/ 0 h 24"/>
                <a:gd name="T18" fmla="*/ 12 w 13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
                  <a:moveTo>
                    <a:pt x="12" y="0"/>
                  </a:moveTo>
                  <a:cubicBezTo>
                    <a:pt x="12" y="0"/>
                    <a:pt x="0" y="0"/>
                    <a:pt x="0" y="11"/>
                  </a:cubicBezTo>
                  <a:cubicBezTo>
                    <a:pt x="0" y="13"/>
                    <a:pt x="0" y="13"/>
                    <a:pt x="0" y="13"/>
                  </a:cubicBezTo>
                  <a:cubicBezTo>
                    <a:pt x="0" y="13"/>
                    <a:pt x="0" y="24"/>
                    <a:pt x="12" y="24"/>
                  </a:cubicBezTo>
                  <a:cubicBezTo>
                    <a:pt x="124" y="24"/>
                    <a:pt x="124" y="24"/>
                    <a:pt x="124" y="24"/>
                  </a:cubicBezTo>
                  <a:cubicBezTo>
                    <a:pt x="124" y="24"/>
                    <a:pt x="136" y="24"/>
                    <a:pt x="136" y="13"/>
                  </a:cubicBezTo>
                  <a:cubicBezTo>
                    <a:pt x="136" y="11"/>
                    <a:pt x="136" y="11"/>
                    <a:pt x="136" y="11"/>
                  </a:cubicBezTo>
                  <a:cubicBezTo>
                    <a:pt x="136" y="11"/>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 name="Freeform 36"/>
            <p:cNvSpPr>
              <a:spLocks/>
            </p:cNvSpPr>
            <p:nvPr/>
          </p:nvSpPr>
          <p:spPr bwMode="auto">
            <a:xfrm>
              <a:off x="10210800" y="873125"/>
              <a:ext cx="128588" cy="23813"/>
            </a:xfrm>
            <a:custGeom>
              <a:avLst/>
              <a:gdLst>
                <a:gd name="T0" fmla="*/ 12 w 136"/>
                <a:gd name="T1" fmla="*/ 0 h 24"/>
                <a:gd name="T2" fmla="*/ 0 w 136"/>
                <a:gd name="T3" fmla="*/ 11 h 24"/>
                <a:gd name="T4" fmla="*/ 0 w 136"/>
                <a:gd name="T5" fmla="*/ 14 h 24"/>
                <a:gd name="T6" fmla="*/ 12 w 136"/>
                <a:gd name="T7" fmla="*/ 24 h 24"/>
                <a:gd name="T8" fmla="*/ 124 w 136"/>
                <a:gd name="T9" fmla="*/ 24 h 24"/>
                <a:gd name="T10" fmla="*/ 136 w 136"/>
                <a:gd name="T11" fmla="*/ 14 h 24"/>
                <a:gd name="T12" fmla="*/ 136 w 136"/>
                <a:gd name="T13" fmla="*/ 11 h 24"/>
                <a:gd name="T14" fmla="*/ 124 w 136"/>
                <a:gd name="T15" fmla="*/ 0 h 24"/>
                <a:gd name="T16" fmla="*/ 72 w 136"/>
                <a:gd name="T17" fmla="*/ 0 h 24"/>
                <a:gd name="T18" fmla="*/ 12 w 13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
                  <a:moveTo>
                    <a:pt x="12" y="0"/>
                  </a:moveTo>
                  <a:cubicBezTo>
                    <a:pt x="12" y="0"/>
                    <a:pt x="0" y="0"/>
                    <a:pt x="0" y="11"/>
                  </a:cubicBezTo>
                  <a:cubicBezTo>
                    <a:pt x="0" y="14"/>
                    <a:pt x="0" y="14"/>
                    <a:pt x="0" y="14"/>
                  </a:cubicBezTo>
                  <a:cubicBezTo>
                    <a:pt x="0" y="14"/>
                    <a:pt x="0" y="24"/>
                    <a:pt x="12" y="24"/>
                  </a:cubicBezTo>
                  <a:cubicBezTo>
                    <a:pt x="124" y="24"/>
                    <a:pt x="124" y="24"/>
                    <a:pt x="124" y="24"/>
                  </a:cubicBezTo>
                  <a:cubicBezTo>
                    <a:pt x="124" y="24"/>
                    <a:pt x="136" y="24"/>
                    <a:pt x="136" y="14"/>
                  </a:cubicBezTo>
                  <a:cubicBezTo>
                    <a:pt x="136" y="11"/>
                    <a:pt x="136" y="11"/>
                    <a:pt x="136" y="11"/>
                  </a:cubicBezTo>
                  <a:cubicBezTo>
                    <a:pt x="136" y="11"/>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 name="Freeform 37"/>
            <p:cNvSpPr>
              <a:spLocks/>
            </p:cNvSpPr>
            <p:nvPr/>
          </p:nvSpPr>
          <p:spPr bwMode="auto">
            <a:xfrm>
              <a:off x="10210800" y="912813"/>
              <a:ext cx="128588" cy="23813"/>
            </a:xfrm>
            <a:custGeom>
              <a:avLst/>
              <a:gdLst>
                <a:gd name="T0" fmla="*/ 12 w 136"/>
                <a:gd name="T1" fmla="*/ 0 h 24"/>
                <a:gd name="T2" fmla="*/ 0 w 136"/>
                <a:gd name="T3" fmla="*/ 11 h 24"/>
                <a:gd name="T4" fmla="*/ 0 w 136"/>
                <a:gd name="T5" fmla="*/ 13 h 24"/>
                <a:gd name="T6" fmla="*/ 12 w 136"/>
                <a:gd name="T7" fmla="*/ 24 h 24"/>
                <a:gd name="T8" fmla="*/ 124 w 136"/>
                <a:gd name="T9" fmla="*/ 24 h 24"/>
                <a:gd name="T10" fmla="*/ 136 w 136"/>
                <a:gd name="T11" fmla="*/ 13 h 24"/>
                <a:gd name="T12" fmla="*/ 136 w 136"/>
                <a:gd name="T13" fmla="*/ 11 h 24"/>
                <a:gd name="T14" fmla="*/ 124 w 136"/>
                <a:gd name="T15" fmla="*/ 0 h 24"/>
                <a:gd name="T16" fmla="*/ 72 w 136"/>
                <a:gd name="T17" fmla="*/ 0 h 24"/>
                <a:gd name="T18" fmla="*/ 12 w 13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
                  <a:moveTo>
                    <a:pt x="12" y="0"/>
                  </a:moveTo>
                  <a:cubicBezTo>
                    <a:pt x="12" y="0"/>
                    <a:pt x="0" y="0"/>
                    <a:pt x="0" y="11"/>
                  </a:cubicBezTo>
                  <a:cubicBezTo>
                    <a:pt x="0" y="13"/>
                    <a:pt x="0" y="13"/>
                    <a:pt x="0" y="13"/>
                  </a:cubicBezTo>
                  <a:cubicBezTo>
                    <a:pt x="0" y="13"/>
                    <a:pt x="0" y="24"/>
                    <a:pt x="12" y="24"/>
                  </a:cubicBezTo>
                  <a:cubicBezTo>
                    <a:pt x="124" y="24"/>
                    <a:pt x="124" y="24"/>
                    <a:pt x="124" y="24"/>
                  </a:cubicBezTo>
                  <a:cubicBezTo>
                    <a:pt x="124" y="24"/>
                    <a:pt x="136" y="24"/>
                    <a:pt x="136" y="13"/>
                  </a:cubicBezTo>
                  <a:cubicBezTo>
                    <a:pt x="136" y="11"/>
                    <a:pt x="136" y="11"/>
                    <a:pt x="136" y="11"/>
                  </a:cubicBezTo>
                  <a:cubicBezTo>
                    <a:pt x="136" y="11"/>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 name="Freeform 38"/>
            <p:cNvSpPr>
              <a:spLocks/>
            </p:cNvSpPr>
            <p:nvPr/>
          </p:nvSpPr>
          <p:spPr bwMode="auto">
            <a:xfrm>
              <a:off x="10210800" y="952500"/>
              <a:ext cx="128588" cy="23813"/>
            </a:xfrm>
            <a:custGeom>
              <a:avLst/>
              <a:gdLst>
                <a:gd name="T0" fmla="*/ 12 w 136"/>
                <a:gd name="T1" fmla="*/ 0 h 24"/>
                <a:gd name="T2" fmla="*/ 0 w 136"/>
                <a:gd name="T3" fmla="*/ 11 h 24"/>
                <a:gd name="T4" fmla="*/ 0 w 136"/>
                <a:gd name="T5" fmla="*/ 13 h 24"/>
                <a:gd name="T6" fmla="*/ 12 w 136"/>
                <a:gd name="T7" fmla="*/ 24 h 24"/>
                <a:gd name="T8" fmla="*/ 124 w 136"/>
                <a:gd name="T9" fmla="*/ 24 h 24"/>
                <a:gd name="T10" fmla="*/ 136 w 136"/>
                <a:gd name="T11" fmla="*/ 13 h 24"/>
                <a:gd name="T12" fmla="*/ 136 w 136"/>
                <a:gd name="T13" fmla="*/ 11 h 24"/>
                <a:gd name="T14" fmla="*/ 124 w 136"/>
                <a:gd name="T15" fmla="*/ 0 h 24"/>
                <a:gd name="T16" fmla="*/ 72 w 136"/>
                <a:gd name="T17" fmla="*/ 0 h 24"/>
                <a:gd name="T18" fmla="*/ 12 w 13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
                  <a:moveTo>
                    <a:pt x="12" y="0"/>
                  </a:moveTo>
                  <a:cubicBezTo>
                    <a:pt x="12" y="0"/>
                    <a:pt x="0" y="0"/>
                    <a:pt x="0" y="11"/>
                  </a:cubicBezTo>
                  <a:cubicBezTo>
                    <a:pt x="0" y="13"/>
                    <a:pt x="0" y="13"/>
                    <a:pt x="0" y="13"/>
                  </a:cubicBezTo>
                  <a:cubicBezTo>
                    <a:pt x="0" y="13"/>
                    <a:pt x="0" y="24"/>
                    <a:pt x="12" y="24"/>
                  </a:cubicBezTo>
                  <a:cubicBezTo>
                    <a:pt x="124" y="24"/>
                    <a:pt x="124" y="24"/>
                    <a:pt x="124" y="24"/>
                  </a:cubicBezTo>
                  <a:cubicBezTo>
                    <a:pt x="124" y="24"/>
                    <a:pt x="136" y="24"/>
                    <a:pt x="136" y="13"/>
                  </a:cubicBezTo>
                  <a:cubicBezTo>
                    <a:pt x="136" y="11"/>
                    <a:pt x="136" y="11"/>
                    <a:pt x="136" y="11"/>
                  </a:cubicBezTo>
                  <a:cubicBezTo>
                    <a:pt x="136" y="11"/>
                    <a:pt x="136" y="0"/>
                    <a:pt x="124" y="0"/>
                  </a:cubicBezTo>
                  <a:cubicBezTo>
                    <a:pt x="72" y="0"/>
                    <a:pt x="72" y="0"/>
                    <a:pt x="72" y="0"/>
                  </a:cubicBezTo>
                  <a:lnTo>
                    <a:pt x="12"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 name="Oval 39"/>
            <p:cNvSpPr>
              <a:spLocks noChangeArrowheads="1"/>
            </p:cNvSpPr>
            <p:nvPr/>
          </p:nvSpPr>
          <p:spPr bwMode="auto">
            <a:xfrm>
              <a:off x="10315575" y="679450"/>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 name="Oval 40"/>
            <p:cNvSpPr>
              <a:spLocks noChangeArrowheads="1"/>
            </p:cNvSpPr>
            <p:nvPr/>
          </p:nvSpPr>
          <p:spPr bwMode="auto">
            <a:xfrm>
              <a:off x="10315575" y="719138"/>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 name="Oval 41"/>
            <p:cNvSpPr>
              <a:spLocks noChangeArrowheads="1"/>
            </p:cNvSpPr>
            <p:nvPr/>
          </p:nvSpPr>
          <p:spPr bwMode="auto">
            <a:xfrm>
              <a:off x="10315575" y="758825"/>
              <a:ext cx="12700" cy="14288"/>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 name="Oval 42"/>
            <p:cNvSpPr>
              <a:spLocks noChangeArrowheads="1"/>
            </p:cNvSpPr>
            <p:nvPr/>
          </p:nvSpPr>
          <p:spPr bwMode="auto">
            <a:xfrm>
              <a:off x="10315575" y="798513"/>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 name="Oval 43"/>
            <p:cNvSpPr>
              <a:spLocks noChangeArrowheads="1"/>
            </p:cNvSpPr>
            <p:nvPr/>
          </p:nvSpPr>
          <p:spPr bwMode="auto">
            <a:xfrm>
              <a:off x="10315575" y="839788"/>
              <a:ext cx="12700" cy="11113"/>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 name="Oval 44"/>
            <p:cNvSpPr>
              <a:spLocks noChangeArrowheads="1"/>
            </p:cNvSpPr>
            <p:nvPr/>
          </p:nvSpPr>
          <p:spPr bwMode="auto">
            <a:xfrm>
              <a:off x="10315575" y="879475"/>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 name="Oval 45"/>
            <p:cNvSpPr>
              <a:spLocks noChangeArrowheads="1"/>
            </p:cNvSpPr>
            <p:nvPr/>
          </p:nvSpPr>
          <p:spPr bwMode="auto">
            <a:xfrm>
              <a:off x="10315575" y="919163"/>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9" name="Oval 46"/>
            <p:cNvSpPr>
              <a:spLocks noChangeArrowheads="1"/>
            </p:cNvSpPr>
            <p:nvPr/>
          </p:nvSpPr>
          <p:spPr bwMode="auto">
            <a:xfrm>
              <a:off x="10315575" y="958850"/>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0" name="Rectangle 47"/>
            <p:cNvSpPr>
              <a:spLocks noChangeArrowheads="1"/>
            </p:cNvSpPr>
            <p:nvPr/>
          </p:nvSpPr>
          <p:spPr bwMode="auto">
            <a:xfrm>
              <a:off x="10380663" y="649288"/>
              <a:ext cx="163513" cy="352425"/>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 name="Freeform 48"/>
            <p:cNvSpPr>
              <a:spLocks/>
            </p:cNvSpPr>
            <p:nvPr/>
          </p:nvSpPr>
          <p:spPr bwMode="auto">
            <a:xfrm>
              <a:off x="10398125" y="674688"/>
              <a:ext cx="128588" cy="22225"/>
            </a:xfrm>
            <a:custGeom>
              <a:avLst/>
              <a:gdLst>
                <a:gd name="T0" fmla="*/ 11 w 135"/>
                <a:gd name="T1" fmla="*/ 0 h 24"/>
                <a:gd name="T2" fmla="*/ 0 w 135"/>
                <a:gd name="T3" fmla="*/ 11 h 24"/>
                <a:gd name="T4" fmla="*/ 0 w 135"/>
                <a:gd name="T5" fmla="*/ 13 h 24"/>
                <a:gd name="T6" fmla="*/ 11 w 135"/>
                <a:gd name="T7" fmla="*/ 24 h 24"/>
                <a:gd name="T8" fmla="*/ 124 w 135"/>
                <a:gd name="T9" fmla="*/ 24 h 24"/>
                <a:gd name="T10" fmla="*/ 135 w 135"/>
                <a:gd name="T11" fmla="*/ 13 h 24"/>
                <a:gd name="T12" fmla="*/ 135 w 135"/>
                <a:gd name="T13" fmla="*/ 11 h 24"/>
                <a:gd name="T14" fmla="*/ 124 w 135"/>
                <a:gd name="T15" fmla="*/ 0 h 24"/>
                <a:gd name="T16" fmla="*/ 72 w 135"/>
                <a:gd name="T17" fmla="*/ 0 h 24"/>
                <a:gd name="T18" fmla="*/ 11 w 135"/>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4">
                  <a:moveTo>
                    <a:pt x="11" y="0"/>
                  </a:moveTo>
                  <a:cubicBezTo>
                    <a:pt x="11" y="0"/>
                    <a:pt x="0" y="0"/>
                    <a:pt x="0" y="11"/>
                  </a:cubicBezTo>
                  <a:cubicBezTo>
                    <a:pt x="0" y="13"/>
                    <a:pt x="0" y="13"/>
                    <a:pt x="0" y="13"/>
                  </a:cubicBezTo>
                  <a:cubicBezTo>
                    <a:pt x="0" y="13"/>
                    <a:pt x="0" y="24"/>
                    <a:pt x="11" y="24"/>
                  </a:cubicBezTo>
                  <a:cubicBezTo>
                    <a:pt x="124" y="24"/>
                    <a:pt x="124" y="24"/>
                    <a:pt x="124" y="24"/>
                  </a:cubicBezTo>
                  <a:cubicBezTo>
                    <a:pt x="124" y="24"/>
                    <a:pt x="135" y="24"/>
                    <a:pt x="135" y="13"/>
                  </a:cubicBezTo>
                  <a:cubicBezTo>
                    <a:pt x="135" y="11"/>
                    <a:pt x="135" y="11"/>
                    <a:pt x="135" y="11"/>
                  </a:cubicBezTo>
                  <a:cubicBezTo>
                    <a:pt x="135" y="11"/>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 name="Freeform 49"/>
            <p:cNvSpPr>
              <a:spLocks/>
            </p:cNvSpPr>
            <p:nvPr/>
          </p:nvSpPr>
          <p:spPr bwMode="auto">
            <a:xfrm>
              <a:off x="10398125" y="714375"/>
              <a:ext cx="128588" cy="22225"/>
            </a:xfrm>
            <a:custGeom>
              <a:avLst/>
              <a:gdLst>
                <a:gd name="T0" fmla="*/ 11 w 135"/>
                <a:gd name="T1" fmla="*/ 0 h 24"/>
                <a:gd name="T2" fmla="*/ 0 w 135"/>
                <a:gd name="T3" fmla="*/ 11 h 24"/>
                <a:gd name="T4" fmla="*/ 0 w 135"/>
                <a:gd name="T5" fmla="*/ 13 h 24"/>
                <a:gd name="T6" fmla="*/ 11 w 135"/>
                <a:gd name="T7" fmla="*/ 24 h 24"/>
                <a:gd name="T8" fmla="*/ 124 w 135"/>
                <a:gd name="T9" fmla="*/ 24 h 24"/>
                <a:gd name="T10" fmla="*/ 135 w 135"/>
                <a:gd name="T11" fmla="*/ 13 h 24"/>
                <a:gd name="T12" fmla="*/ 135 w 135"/>
                <a:gd name="T13" fmla="*/ 11 h 24"/>
                <a:gd name="T14" fmla="*/ 124 w 135"/>
                <a:gd name="T15" fmla="*/ 0 h 24"/>
                <a:gd name="T16" fmla="*/ 72 w 135"/>
                <a:gd name="T17" fmla="*/ 0 h 24"/>
                <a:gd name="T18" fmla="*/ 11 w 135"/>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4">
                  <a:moveTo>
                    <a:pt x="11" y="0"/>
                  </a:moveTo>
                  <a:cubicBezTo>
                    <a:pt x="11" y="0"/>
                    <a:pt x="0" y="0"/>
                    <a:pt x="0" y="11"/>
                  </a:cubicBezTo>
                  <a:cubicBezTo>
                    <a:pt x="0" y="13"/>
                    <a:pt x="0" y="13"/>
                    <a:pt x="0" y="13"/>
                  </a:cubicBezTo>
                  <a:cubicBezTo>
                    <a:pt x="0" y="13"/>
                    <a:pt x="0" y="24"/>
                    <a:pt x="11" y="24"/>
                  </a:cubicBezTo>
                  <a:cubicBezTo>
                    <a:pt x="124" y="24"/>
                    <a:pt x="124" y="24"/>
                    <a:pt x="124" y="24"/>
                  </a:cubicBezTo>
                  <a:cubicBezTo>
                    <a:pt x="124" y="24"/>
                    <a:pt x="135" y="24"/>
                    <a:pt x="135" y="13"/>
                  </a:cubicBezTo>
                  <a:cubicBezTo>
                    <a:pt x="135" y="11"/>
                    <a:pt x="135" y="11"/>
                    <a:pt x="135" y="11"/>
                  </a:cubicBezTo>
                  <a:cubicBezTo>
                    <a:pt x="135" y="11"/>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3" name="Freeform 50"/>
            <p:cNvSpPr>
              <a:spLocks/>
            </p:cNvSpPr>
            <p:nvPr/>
          </p:nvSpPr>
          <p:spPr bwMode="auto">
            <a:xfrm>
              <a:off x="10398125" y="754063"/>
              <a:ext cx="128588" cy="23813"/>
            </a:xfrm>
            <a:custGeom>
              <a:avLst/>
              <a:gdLst>
                <a:gd name="T0" fmla="*/ 11 w 135"/>
                <a:gd name="T1" fmla="*/ 0 h 24"/>
                <a:gd name="T2" fmla="*/ 0 w 135"/>
                <a:gd name="T3" fmla="*/ 11 h 24"/>
                <a:gd name="T4" fmla="*/ 0 w 135"/>
                <a:gd name="T5" fmla="*/ 13 h 24"/>
                <a:gd name="T6" fmla="*/ 11 w 135"/>
                <a:gd name="T7" fmla="*/ 24 h 24"/>
                <a:gd name="T8" fmla="*/ 124 w 135"/>
                <a:gd name="T9" fmla="*/ 24 h 24"/>
                <a:gd name="T10" fmla="*/ 135 w 135"/>
                <a:gd name="T11" fmla="*/ 13 h 24"/>
                <a:gd name="T12" fmla="*/ 135 w 135"/>
                <a:gd name="T13" fmla="*/ 11 h 24"/>
                <a:gd name="T14" fmla="*/ 124 w 135"/>
                <a:gd name="T15" fmla="*/ 0 h 24"/>
                <a:gd name="T16" fmla="*/ 72 w 135"/>
                <a:gd name="T17" fmla="*/ 0 h 24"/>
                <a:gd name="T18" fmla="*/ 11 w 135"/>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4">
                  <a:moveTo>
                    <a:pt x="11" y="0"/>
                  </a:moveTo>
                  <a:cubicBezTo>
                    <a:pt x="11" y="0"/>
                    <a:pt x="0" y="0"/>
                    <a:pt x="0" y="11"/>
                  </a:cubicBezTo>
                  <a:cubicBezTo>
                    <a:pt x="0" y="13"/>
                    <a:pt x="0" y="13"/>
                    <a:pt x="0" y="13"/>
                  </a:cubicBezTo>
                  <a:cubicBezTo>
                    <a:pt x="0" y="13"/>
                    <a:pt x="0" y="24"/>
                    <a:pt x="11" y="24"/>
                  </a:cubicBezTo>
                  <a:cubicBezTo>
                    <a:pt x="124" y="24"/>
                    <a:pt x="124" y="24"/>
                    <a:pt x="124" y="24"/>
                  </a:cubicBezTo>
                  <a:cubicBezTo>
                    <a:pt x="124" y="24"/>
                    <a:pt x="135" y="24"/>
                    <a:pt x="135" y="13"/>
                  </a:cubicBezTo>
                  <a:cubicBezTo>
                    <a:pt x="135" y="11"/>
                    <a:pt x="135" y="11"/>
                    <a:pt x="135" y="11"/>
                  </a:cubicBezTo>
                  <a:cubicBezTo>
                    <a:pt x="135" y="11"/>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 name="Freeform 51"/>
            <p:cNvSpPr>
              <a:spLocks/>
            </p:cNvSpPr>
            <p:nvPr/>
          </p:nvSpPr>
          <p:spPr bwMode="auto">
            <a:xfrm>
              <a:off x="10398125" y="795338"/>
              <a:ext cx="128588" cy="22225"/>
            </a:xfrm>
            <a:custGeom>
              <a:avLst/>
              <a:gdLst>
                <a:gd name="T0" fmla="*/ 11 w 135"/>
                <a:gd name="T1" fmla="*/ 0 h 23"/>
                <a:gd name="T2" fmla="*/ 0 w 135"/>
                <a:gd name="T3" fmla="*/ 10 h 23"/>
                <a:gd name="T4" fmla="*/ 0 w 135"/>
                <a:gd name="T5" fmla="*/ 12 h 23"/>
                <a:gd name="T6" fmla="*/ 11 w 135"/>
                <a:gd name="T7" fmla="*/ 23 h 23"/>
                <a:gd name="T8" fmla="*/ 124 w 135"/>
                <a:gd name="T9" fmla="*/ 23 h 23"/>
                <a:gd name="T10" fmla="*/ 135 w 135"/>
                <a:gd name="T11" fmla="*/ 12 h 23"/>
                <a:gd name="T12" fmla="*/ 135 w 135"/>
                <a:gd name="T13" fmla="*/ 10 h 23"/>
                <a:gd name="T14" fmla="*/ 124 w 135"/>
                <a:gd name="T15" fmla="*/ 0 h 23"/>
                <a:gd name="T16" fmla="*/ 72 w 135"/>
                <a:gd name="T17" fmla="*/ 0 h 23"/>
                <a:gd name="T18" fmla="*/ 11 w 13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3">
                  <a:moveTo>
                    <a:pt x="11" y="0"/>
                  </a:moveTo>
                  <a:cubicBezTo>
                    <a:pt x="11" y="0"/>
                    <a:pt x="0" y="0"/>
                    <a:pt x="0" y="10"/>
                  </a:cubicBezTo>
                  <a:cubicBezTo>
                    <a:pt x="0" y="12"/>
                    <a:pt x="0" y="12"/>
                    <a:pt x="0" y="12"/>
                  </a:cubicBezTo>
                  <a:cubicBezTo>
                    <a:pt x="0" y="12"/>
                    <a:pt x="0" y="23"/>
                    <a:pt x="11" y="23"/>
                  </a:cubicBezTo>
                  <a:cubicBezTo>
                    <a:pt x="124" y="23"/>
                    <a:pt x="124" y="23"/>
                    <a:pt x="124" y="23"/>
                  </a:cubicBezTo>
                  <a:cubicBezTo>
                    <a:pt x="124" y="23"/>
                    <a:pt x="135" y="23"/>
                    <a:pt x="135" y="12"/>
                  </a:cubicBezTo>
                  <a:cubicBezTo>
                    <a:pt x="135" y="10"/>
                    <a:pt x="135" y="10"/>
                    <a:pt x="135" y="10"/>
                  </a:cubicBezTo>
                  <a:cubicBezTo>
                    <a:pt x="135" y="10"/>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 name="Freeform 52"/>
            <p:cNvSpPr>
              <a:spLocks/>
            </p:cNvSpPr>
            <p:nvPr/>
          </p:nvSpPr>
          <p:spPr bwMode="auto">
            <a:xfrm>
              <a:off x="10398125" y="833438"/>
              <a:ext cx="128588" cy="23813"/>
            </a:xfrm>
            <a:custGeom>
              <a:avLst/>
              <a:gdLst>
                <a:gd name="T0" fmla="*/ 11 w 135"/>
                <a:gd name="T1" fmla="*/ 0 h 24"/>
                <a:gd name="T2" fmla="*/ 0 w 135"/>
                <a:gd name="T3" fmla="*/ 11 h 24"/>
                <a:gd name="T4" fmla="*/ 0 w 135"/>
                <a:gd name="T5" fmla="*/ 13 h 24"/>
                <a:gd name="T6" fmla="*/ 11 w 135"/>
                <a:gd name="T7" fmla="*/ 24 h 24"/>
                <a:gd name="T8" fmla="*/ 124 w 135"/>
                <a:gd name="T9" fmla="*/ 24 h 24"/>
                <a:gd name="T10" fmla="*/ 135 w 135"/>
                <a:gd name="T11" fmla="*/ 13 h 24"/>
                <a:gd name="T12" fmla="*/ 135 w 135"/>
                <a:gd name="T13" fmla="*/ 11 h 24"/>
                <a:gd name="T14" fmla="*/ 124 w 135"/>
                <a:gd name="T15" fmla="*/ 0 h 24"/>
                <a:gd name="T16" fmla="*/ 72 w 135"/>
                <a:gd name="T17" fmla="*/ 0 h 24"/>
                <a:gd name="T18" fmla="*/ 11 w 135"/>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4">
                  <a:moveTo>
                    <a:pt x="11" y="0"/>
                  </a:moveTo>
                  <a:cubicBezTo>
                    <a:pt x="11" y="0"/>
                    <a:pt x="0" y="0"/>
                    <a:pt x="0" y="11"/>
                  </a:cubicBezTo>
                  <a:cubicBezTo>
                    <a:pt x="0" y="13"/>
                    <a:pt x="0" y="13"/>
                    <a:pt x="0" y="13"/>
                  </a:cubicBezTo>
                  <a:cubicBezTo>
                    <a:pt x="0" y="13"/>
                    <a:pt x="0" y="24"/>
                    <a:pt x="11" y="24"/>
                  </a:cubicBezTo>
                  <a:cubicBezTo>
                    <a:pt x="124" y="24"/>
                    <a:pt x="124" y="24"/>
                    <a:pt x="124" y="24"/>
                  </a:cubicBezTo>
                  <a:cubicBezTo>
                    <a:pt x="124" y="24"/>
                    <a:pt x="135" y="24"/>
                    <a:pt x="135" y="13"/>
                  </a:cubicBezTo>
                  <a:cubicBezTo>
                    <a:pt x="135" y="11"/>
                    <a:pt x="135" y="11"/>
                    <a:pt x="135" y="11"/>
                  </a:cubicBezTo>
                  <a:cubicBezTo>
                    <a:pt x="135" y="11"/>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6" name="Freeform 53"/>
            <p:cNvSpPr>
              <a:spLocks/>
            </p:cNvSpPr>
            <p:nvPr/>
          </p:nvSpPr>
          <p:spPr bwMode="auto">
            <a:xfrm>
              <a:off x="10398125" y="873125"/>
              <a:ext cx="128588" cy="23813"/>
            </a:xfrm>
            <a:custGeom>
              <a:avLst/>
              <a:gdLst>
                <a:gd name="T0" fmla="*/ 11 w 135"/>
                <a:gd name="T1" fmla="*/ 0 h 24"/>
                <a:gd name="T2" fmla="*/ 0 w 135"/>
                <a:gd name="T3" fmla="*/ 11 h 24"/>
                <a:gd name="T4" fmla="*/ 0 w 135"/>
                <a:gd name="T5" fmla="*/ 14 h 24"/>
                <a:gd name="T6" fmla="*/ 11 w 135"/>
                <a:gd name="T7" fmla="*/ 24 h 24"/>
                <a:gd name="T8" fmla="*/ 124 w 135"/>
                <a:gd name="T9" fmla="*/ 24 h 24"/>
                <a:gd name="T10" fmla="*/ 135 w 135"/>
                <a:gd name="T11" fmla="*/ 14 h 24"/>
                <a:gd name="T12" fmla="*/ 135 w 135"/>
                <a:gd name="T13" fmla="*/ 11 h 24"/>
                <a:gd name="T14" fmla="*/ 124 w 135"/>
                <a:gd name="T15" fmla="*/ 0 h 24"/>
                <a:gd name="T16" fmla="*/ 72 w 135"/>
                <a:gd name="T17" fmla="*/ 0 h 24"/>
                <a:gd name="T18" fmla="*/ 11 w 135"/>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4">
                  <a:moveTo>
                    <a:pt x="11" y="0"/>
                  </a:moveTo>
                  <a:cubicBezTo>
                    <a:pt x="11" y="0"/>
                    <a:pt x="0" y="0"/>
                    <a:pt x="0" y="11"/>
                  </a:cubicBezTo>
                  <a:cubicBezTo>
                    <a:pt x="0" y="14"/>
                    <a:pt x="0" y="14"/>
                    <a:pt x="0" y="14"/>
                  </a:cubicBezTo>
                  <a:cubicBezTo>
                    <a:pt x="0" y="14"/>
                    <a:pt x="0" y="24"/>
                    <a:pt x="11" y="24"/>
                  </a:cubicBezTo>
                  <a:cubicBezTo>
                    <a:pt x="124" y="24"/>
                    <a:pt x="124" y="24"/>
                    <a:pt x="124" y="24"/>
                  </a:cubicBezTo>
                  <a:cubicBezTo>
                    <a:pt x="124" y="24"/>
                    <a:pt x="135" y="24"/>
                    <a:pt x="135" y="14"/>
                  </a:cubicBezTo>
                  <a:cubicBezTo>
                    <a:pt x="135" y="11"/>
                    <a:pt x="135" y="11"/>
                    <a:pt x="135" y="11"/>
                  </a:cubicBezTo>
                  <a:cubicBezTo>
                    <a:pt x="135" y="11"/>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 name="Freeform 54"/>
            <p:cNvSpPr>
              <a:spLocks/>
            </p:cNvSpPr>
            <p:nvPr/>
          </p:nvSpPr>
          <p:spPr bwMode="auto">
            <a:xfrm>
              <a:off x="10398125" y="912813"/>
              <a:ext cx="128588" cy="23813"/>
            </a:xfrm>
            <a:custGeom>
              <a:avLst/>
              <a:gdLst>
                <a:gd name="T0" fmla="*/ 11 w 135"/>
                <a:gd name="T1" fmla="*/ 0 h 24"/>
                <a:gd name="T2" fmla="*/ 0 w 135"/>
                <a:gd name="T3" fmla="*/ 11 h 24"/>
                <a:gd name="T4" fmla="*/ 0 w 135"/>
                <a:gd name="T5" fmla="*/ 13 h 24"/>
                <a:gd name="T6" fmla="*/ 11 w 135"/>
                <a:gd name="T7" fmla="*/ 24 h 24"/>
                <a:gd name="T8" fmla="*/ 124 w 135"/>
                <a:gd name="T9" fmla="*/ 24 h 24"/>
                <a:gd name="T10" fmla="*/ 135 w 135"/>
                <a:gd name="T11" fmla="*/ 13 h 24"/>
                <a:gd name="T12" fmla="*/ 135 w 135"/>
                <a:gd name="T13" fmla="*/ 11 h 24"/>
                <a:gd name="T14" fmla="*/ 124 w 135"/>
                <a:gd name="T15" fmla="*/ 0 h 24"/>
                <a:gd name="T16" fmla="*/ 72 w 135"/>
                <a:gd name="T17" fmla="*/ 0 h 24"/>
                <a:gd name="T18" fmla="*/ 11 w 135"/>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4">
                  <a:moveTo>
                    <a:pt x="11" y="0"/>
                  </a:moveTo>
                  <a:cubicBezTo>
                    <a:pt x="11" y="0"/>
                    <a:pt x="0" y="0"/>
                    <a:pt x="0" y="11"/>
                  </a:cubicBezTo>
                  <a:cubicBezTo>
                    <a:pt x="0" y="13"/>
                    <a:pt x="0" y="13"/>
                    <a:pt x="0" y="13"/>
                  </a:cubicBezTo>
                  <a:cubicBezTo>
                    <a:pt x="0" y="13"/>
                    <a:pt x="0" y="24"/>
                    <a:pt x="11" y="24"/>
                  </a:cubicBezTo>
                  <a:cubicBezTo>
                    <a:pt x="124" y="24"/>
                    <a:pt x="124" y="24"/>
                    <a:pt x="124" y="24"/>
                  </a:cubicBezTo>
                  <a:cubicBezTo>
                    <a:pt x="124" y="24"/>
                    <a:pt x="135" y="24"/>
                    <a:pt x="135" y="13"/>
                  </a:cubicBezTo>
                  <a:cubicBezTo>
                    <a:pt x="135" y="11"/>
                    <a:pt x="135" y="11"/>
                    <a:pt x="135" y="11"/>
                  </a:cubicBezTo>
                  <a:cubicBezTo>
                    <a:pt x="135" y="11"/>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 name="Freeform 55"/>
            <p:cNvSpPr>
              <a:spLocks/>
            </p:cNvSpPr>
            <p:nvPr/>
          </p:nvSpPr>
          <p:spPr bwMode="auto">
            <a:xfrm>
              <a:off x="10398125" y="952500"/>
              <a:ext cx="128588" cy="23813"/>
            </a:xfrm>
            <a:custGeom>
              <a:avLst/>
              <a:gdLst>
                <a:gd name="T0" fmla="*/ 11 w 135"/>
                <a:gd name="T1" fmla="*/ 0 h 24"/>
                <a:gd name="T2" fmla="*/ 0 w 135"/>
                <a:gd name="T3" fmla="*/ 11 h 24"/>
                <a:gd name="T4" fmla="*/ 0 w 135"/>
                <a:gd name="T5" fmla="*/ 13 h 24"/>
                <a:gd name="T6" fmla="*/ 11 w 135"/>
                <a:gd name="T7" fmla="*/ 24 h 24"/>
                <a:gd name="T8" fmla="*/ 124 w 135"/>
                <a:gd name="T9" fmla="*/ 24 h 24"/>
                <a:gd name="T10" fmla="*/ 135 w 135"/>
                <a:gd name="T11" fmla="*/ 13 h 24"/>
                <a:gd name="T12" fmla="*/ 135 w 135"/>
                <a:gd name="T13" fmla="*/ 11 h 24"/>
                <a:gd name="T14" fmla="*/ 124 w 135"/>
                <a:gd name="T15" fmla="*/ 0 h 24"/>
                <a:gd name="T16" fmla="*/ 72 w 135"/>
                <a:gd name="T17" fmla="*/ 0 h 24"/>
                <a:gd name="T18" fmla="*/ 11 w 135"/>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4">
                  <a:moveTo>
                    <a:pt x="11" y="0"/>
                  </a:moveTo>
                  <a:cubicBezTo>
                    <a:pt x="11" y="0"/>
                    <a:pt x="0" y="0"/>
                    <a:pt x="0" y="11"/>
                  </a:cubicBezTo>
                  <a:cubicBezTo>
                    <a:pt x="0" y="13"/>
                    <a:pt x="0" y="13"/>
                    <a:pt x="0" y="13"/>
                  </a:cubicBezTo>
                  <a:cubicBezTo>
                    <a:pt x="0" y="13"/>
                    <a:pt x="0" y="24"/>
                    <a:pt x="11" y="24"/>
                  </a:cubicBezTo>
                  <a:cubicBezTo>
                    <a:pt x="124" y="24"/>
                    <a:pt x="124" y="24"/>
                    <a:pt x="124" y="24"/>
                  </a:cubicBezTo>
                  <a:cubicBezTo>
                    <a:pt x="124" y="24"/>
                    <a:pt x="135" y="24"/>
                    <a:pt x="135" y="13"/>
                  </a:cubicBezTo>
                  <a:cubicBezTo>
                    <a:pt x="135" y="11"/>
                    <a:pt x="135" y="11"/>
                    <a:pt x="135" y="11"/>
                  </a:cubicBezTo>
                  <a:cubicBezTo>
                    <a:pt x="135" y="11"/>
                    <a:pt x="135" y="0"/>
                    <a:pt x="124" y="0"/>
                  </a:cubicBezTo>
                  <a:cubicBezTo>
                    <a:pt x="72" y="0"/>
                    <a:pt x="72" y="0"/>
                    <a:pt x="72" y="0"/>
                  </a:cubicBezTo>
                  <a:lnTo>
                    <a:pt x="11"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 name="Oval 56"/>
            <p:cNvSpPr>
              <a:spLocks noChangeArrowheads="1"/>
            </p:cNvSpPr>
            <p:nvPr/>
          </p:nvSpPr>
          <p:spPr bwMode="auto">
            <a:xfrm>
              <a:off x="10502900" y="679450"/>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 name="Oval 57"/>
            <p:cNvSpPr>
              <a:spLocks noChangeArrowheads="1"/>
            </p:cNvSpPr>
            <p:nvPr/>
          </p:nvSpPr>
          <p:spPr bwMode="auto">
            <a:xfrm>
              <a:off x="10502900" y="719138"/>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 name="Oval 58"/>
            <p:cNvSpPr>
              <a:spLocks noChangeArrowheads="1"/>
            </p:cNvSpPr>
            <p:nvPr/>
          </p:nvSpPr>
          <p:spPr bwMode="auto">
            <a:xfrm>
              <a:off x="10502900" y="758825"/>
              <a:ext cx="12700" cy="14288"/>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 name="Oval 59"/>
            <p:cNvSpPr>
              <a:spLocks noChangeArrowheads="1"/>
            </p:cNvSpPr>
            <p:nvPr/>
          </p:nvSpPr>
          <p:spPr bwMode="auto">
            <a:xfrm>
              <a:off x="10502900" y="798513"/>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 name="Oval 60"/>
            <p:cNvSpPr>
              <a:spLocks noChangeArrowheads="1"/>
            </p:cNvSpPr>
            <p:nvPr/>
          </p:nvSpPr>
          <p:spPr bwMode="auto">
            <a:xfrm>
              <a:off x="10502900" y="839788"/>
              <a:ext cx="12700" cy="11113"/>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 name="Oval 61"/>
            <p:cNvSpPr>
              <a:spLocks noChangeArrowheads="1"/>
            </p:cNvSpPr>
            <p:nvPr/>
          </p:nvSpPr>
          <p:spPr bwMode="auto">
            <a:xfrm>
              <a:off x="10502900" y="879475"/>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 name="Oval 62"/>
            <p:cNvSpPr>
              <a:spLocks noChangeArrowheads="1"/>
            </p:cNvSpPr>
            <p:nvPr/>
          </p:nvSpPr>
          <p:spPr bwMode="auto">
            <a:xfrm>
              <a:off x="10502900" y="919163"/>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 name="Oval 63"/>
            <p:cNvSpPr>
              <a:spLocks noChangeArrowheads="1"/>
            </p:cNvSpPr>
            <p:nvPr/>
          </p:nvSpPr>
          <p:spPr bwMode="auto">
            <a:xfrm>
              <a:off x="10502900" y="958850"/>
              <a:ext cx="12700" cy="12700"/>
            </a:xfrm>
            <a:prstGeom prst="ellipse">
              <a:avLst/>
            </a:pr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 name="Freeform 64"/>
            <p:cNvSpPr>
              <a:spLocks/>
            </p:cNvSpPr>
            <p:nvPr/>
          </p:nvSpPr>
          <p:spPr bwMode="auto">
            <a:xfrm>
              <a:off x="9818688" y="1470025"/>
              <a:ext cx="603250" cy="300038"/>
            </a:xfrm>
            <a:custGeom>
              <a:avLst/>
              <a:gdLst>
                <a:gd name="T0" fmla="*/ 21 w 633"/>
                <a:gd name="T1" fmla="*/ 316 h 316"/>
                <a:gd name="T2" fmla="*/ 0 w 633"/>
                <a:gd name="T3" fmla="*/ 245 h 316"/>
                <a:gd name="T4" fmla="*/ 131 w 633"/>
                <a:gd name="T5" fmla="*/ 114 h 316"/>
                <a:gd name="T6" fmla="*/ 168 w 633"/>
                <a:gd name="T7" fmla="*/ 119 h 316"/>
                <a:gd name="T8" fmla="*/ 345 w 633"/>
                <a:gd name="T9" fmla="*/ 0 h 316"/>
                <a:gd name="T10" fmla="*/ 536 w 633"/>
                <a:gd name="T11" fmla="*/ 180 h 316"/>
                <a:gd name="T12" fmla="*/ 633 w 633"/>
                <a:gd name="T13" fmla="*/ 280 h 316"/>
                <a:gd name="T14" fmla="*/ 626 w 633"/>
                <a:gd name="T15" fmla="*/ 316 h 316"/>
                <a:gd name="T16" fmla="*/ 21 w 633"/>
                <a:gd name="T17"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316">
                  <a:moveTo>
                    <a:pt x="21" y="316"/>
                  </a:moveTo>
                  <a:cubicBezTo>
                    <a:pt x="8" y="295"/>
                    <a:pt x="0" y="271"/>
                    <a:pt x="0" y="245"/>
                  </a:cubicBezTo>
                  <a:cubicBezTo>
                    <a:pt x="0" y="172"/>
                    <a:pt x="59" y="114"/>
                    <a:pt x="131" y="114"/>
                  </a:cubicBezTo>
                  <a:cubicBezTo>
                    <a:pt x="144" y="114"/>
                    <a:pt x="156" y="116"/>
                    <a:pt x="168" y="119"/>
                  </a:cubicBezTo>
                  <a:cubicBezTo>
                    <a:pt x="196" y="49"/>
                    <a:pt x="265" y="0"/>
                    <a:pt x="345" y="0"/>
                  </a:cubicBezTo>
                  <a:cubicBezTo>
                    <a:pt x="447" y="0"/>
                    <a:pt x="531" y="80"/>
                    <a:pt x="536" y="180"/>
                  </a:cubicBezTo>
                  <a:cubicBezTo>
                    <a:pt x="590" y="181"/>
                    <a:pt x="633" y="225"/>
                    <a:pt x="633" y="280"/>
                  </a:cubicBezTo>
                  <a:cubicBezTo>
                    <a:pt x="633" y="292"/>
                    <a:pt x="631" y="304"/>
                    <a:pt x="626" y="316"/>
                  </a:cubicBezTo>
                  <a:lnTo>
                    <a:pt x="21" y="3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8" name="Freeform 65"/>
            <p:cNvSpPr>
              <a:spLocks/>
            </p:cNvSpPr>
            <p:nvPr/>
          </p:nvSpPr>
          <p:spPr bwMode="auto">
            <a:xfrm>
              <a:off x="10583863" y="1443038"/>
              <a:ext cx="147638" cy="125413"/>
            </a:xfrm>
            <a:custGeom>
              <a:avLst/>
              <a:gdLst>
                <a:gd name="T0" fmla="*/ 74 w 93"/>
                <a:gd name="T1" fmla="*/ 79 h 79"/>
                <a:gd name="T2" fmla="*/ 93 w 93"/>
                <a:gd name="T3" fmla="*/ 53 h 79"/>
                <a:gd name="T4" fmla="*/ 18 w 93"/>
                <a:gd name="T5" fmla="*/ 0 h 79"/>
                <a:gd name="T6" fmla="*/ 0 w 93"/>
                <a:gd name="T7" fmla="*/ 26 h 79"/>
                <a:gd name="T8" fmla="*/ 74 w 93"/>
                <a:gd name="T9" fmla="*/ 79 h 79"/>
              </a:gdLst>
              <a:ahLst/>
              <a:cxnLst>
                <a:cxn ang="0">
                  <a:pos x="T0" y="T1"/>
                </a:cxn>
                <a:cxn ang="0">
                  <a:pos x="T2" y="T3"/>
                </a:cxn>
                <a:cxn ang="0">
                  <a:pos x="T4" y="T5"/>
                </a:cxn>
                <a:cxn ang="0">
                  <a:pos x="T6" y="T7"/>
                </a:cxn>
                <a:cxn ang="0">
                  <a:pos x="T8" y="T9"/>
                </a:cxn>
              </a:cxnLst>
              <a:rect l="0" t="0" r="r" b="b"/>
              <a:pathLst>
                <a:path w="93" h="79">
                  <a:moveTo>
                    <a:pt x="74" y="79"/>
                  </a:moveTo>
                  <a:lnTo>
                    <a:pt x="93" y="53"/>
                  </a:lnTo>
                  <a:lnTo>
                    <a:pt x="18" y="0"/>
                  </a:lnTo>
                  <a:lnTo>
                    <a:pt x="0" y="26"/>
                  </a:lnTo>
                  <a:lnTo>
                    <a:pt x="74"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9" name="Freeform 66"/>
            <p:cNvSpPr>
              <a:spLocks/>
            </p:cNvSpPr>
            <p:nvPr/>
          </p:nvSpPr>
          <p:spPr bwMode="auto">
            <a:xfrm>
              <a:off x="10031413" y="606425"/>
              <a:ext cx="288925" cy="203200"/>
            </a:xfrm>
            <a:custGeom>
              <a:avLst/>
              <a:gdLst>
                <a:gd name="T0" fmla="*/ 226 w 302"/>
                <a:gd name="T1" fmla="*/ 13 h 215"/>
                <a:gd name="T2" fmla="*/ 112 w 302"/>
                <a:gd name="T3" fmla="*/ 75 h 215"/>
                <a:gd name="T4" fmla="*/ 115 w 302"/>
                <a:gd name="T5" fmla="*/ 135 h 215"/>
                <a:gd name="T6" fmla="*/ 64 w 302"/>
                <a:gd name="T7" fmla="*/ 161 h 215"/>
                <a:gd name="T8" fmla="*/ 10 w 302"/>
                <a:gd name="T9" fmla="*/ 188 h 215"/>
                <a:gd name="T10" fmla="*/ 5 w 302"/>
                <a:gd name="T11" fmla="*/ 203 h 215"/>
                <a:gd name="T12" fmla="*/ 5 w 302"/>
                <a:gd name="T13" fmla="*/ 205 h 215"/>
                <a:gd name="T14" fmla="*/ 21 w 302"/>
                <a:gd name="T15" fmla="*/ 209 h 215"/>
                <a:gd name="T16" fmla="*/ 127 w 302"/>
                <a:gd name="T17" fmla="*/ 156 h 215"/>
                <a:gd name="T18" fmla="*/ 174 w 302"/>
                <a:gd name="T19" fmla="*/ 189 h 215"/>
                <a:gd name="T20" fmla="*/ 287 w 302"/>
                <a:gd name="T21" fmla="*/ 127 h 215"/>
                <a:gd name="T22" fmla="*/ 226 w 302"/>
                <a:gd name="T23" fmla="*/ 1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 h="215">
                  <a:moveTo>
                    <a:pt x="226" y="13"/>
                  </a:moveTo>
                  <a:cubicBezTo>
                    <a:pt x="177" y="0"/>
                    <a:pt x="126" y="27"/>
                    <a:pt x="112" y="75"/>
                  </a:cubicBezTo>
                  <a:cubicBezTo>
                    <a:pt x="106" y="96"/>
                    <a:pt x="108" y="117"/>
                    <a:pt x="115" y="135"/>
                  </a:cubicBezTo>
                  <a:cubicBezTo>
                    <a:pt x="64" y="161"/>
                    <a:pt x="64" y="161"/>
                    <a:pt x="64" y="161"/>
                  </a:cubicBezTo>
                  <a:cubicBezTo>
                    <a:pt x="10" y="188"/>
                    <a:pt x="10" y="188"/>
                    <a:pt x="10" y="188"/>
                  </a:cubicBezTo>
                  <a:cubicBezTo>
                    <a:pt x="10" y="188"/>
                    <a:pt x="0" y="193"/>
                    <a:pt x="5" y="203"/>
                  </a:cubicBezTo>
                  <a:cubicBezTo>
                    <a:pt x="5" y="205"/>
                    <a:pt x="5" y="205"/>
                    <a:pt x="5" y="205"/>
                  </a:cubicBezTo>
                  <a:cubicBezTo>
                    <a:pt x="5" y="205"/>
                    <a:pt x="10" y="215"/>
                    <a:pt x="21" y="209"/>
                  </a:cubicBezTo>
                  <a:cubicBezTo>
                    <a:pt x="127" y="156"/>
                    <a:pt x="127" y="156"/>
                    <a:pt x="127" y="156"/>
                  </a:cubicBezTo>
                  <a:cubicBezTo>
                    <a:pt x="138" y="171"/>
                    <a:pt x="154" y="183"/>
                    <a:pt x="174" y="189"/>
                  </a:cubicBezTo>
                  <a:cubicBezTo>
                    <a:pt x="222" y="203"/>
                    <a:pt x="273" y="176"/>
                    <a:pt x="287" y="127"/>
                  </a:cubicBezTo>
                  <a:cubicBezTo>
                    <a:pt x="302" y="79"/>
                    <a:pt x="274" y="28"/>
                    <a:pt x="226" y="13"/>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0" name="Freeform 67"/>
            <p:cNvSpPr>
              <a:spLocks/>
            </p:cNvSpPr>
            <p:nvPr/>
          </p:nvSpPr>
          <p:spPr bwMode="auto">
            <a:xfrm>
              <a:off x="10244138" y="1682750"/>
              <a:ext cx="287338" cy="203200"/>
            </a:xfrm>
            <a:custGeom>
              <a:avLst/>
              <a:gdLst>
                <a:gd name="T0" fmla="*/ 75 w 301"/>
                <a:gd name="T1" fmla="*/ 202 h 215"/>
                <a:gd name="T2" fmla="*/ 189 w 301"/>
                <a:gd name="T3" fmla="*/ 140 h 215"/>
                <a:gd name="T4" fmla="*/ 186 w 301"/>
                <a:gd name="T5" fmla="*/ 80 h 215"/>
                <a:gd name="T6" fmla="*/ 237 w 301"/>
                <a:gd name="T7" fmla="*/ 54 h 215"/>
                <a:gd name="T8" fmla="*/ 291 w 301"/>
                <a:gd name="T9" fmla="*/ 27 h 215"/>
                <a:gd name="T10" fmla="*/ 297 w 301"/>
                <a:gd name="T11" fmla="*/ 12 h 215"/>
                <a:gd name="T12" fmla="*/ 296 w 301"/>
                <a:gd name="T13" fmla="*/ 10 h 215"/>
                <a:gd name="T14" fmla="*/ 281 w 301"/>
                <a:gd name="T15" fmla="*/ 6 h 215"/>
                <a:gd name="T16" fmla="*/ 174 w 301"/>
                <a:gd name="T17" fmla="*/ 59 h 215"/>
                <a:gd name="T18" fmla="*/ 127 w 301"/>
                <a:gd name="T19" fmla="*/ 26 h 215"/>
                <a:gd name="T20" fmla="*/ 14 w 301"/>
                <a:gd name="T21" fmla="*/ 88 h 215"/>
                <a:gd name="T22" fmla="*/ 75 w 301"/>
                <a:gd name="T23" fmla="*/ 20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1" h="215">
                  <a:moveTo>
                    <a:pt x="75" y="202"/>
                  </a:moveTo>
                  <a:cubicBezTo>
                    <a:pt x="124" y="215"/>
                    <a:pt x="175" y="188"/>
                    <a:pt x="189" y="140"/>
                  </a:cubicBezTo>
                  <a:cubicBezTo>
                    <a:pt x="195" y="119"/>
                    <a:pt x="193" y="98"/>
                    <a:pt x="186" y="80"/>
                  </a:cubicBezTo>
                  <a:cubicBezTo>
                    <a:pt x="237" y="54"/>
                    <a:pt x="237" y="54"/>
                    <a:pt x="237" y="54"/>
                  </a:cubicBezTo>
                  <a:cubicBezTo>
                    <a:pt x="291" y="27"/>
                    <a:pt x="291" y="27"/>
                    <a:pt x="291" y="27"/>
                  </a:cubicBezTo>
                  <a:cubicBezTo>
                    <a:pt x="291" y="27"/>
                    <a:pt x="301" y="22"/>
                    <a:pt x="297" y="12"/>
                  </a:cubicBezTo>
                  <a:cubicBezTo>
                    <a:pt x="296" y="10"/>
                    <a:pt x="296" y="10"/>
                    <a:pt x="296" y="10"/>
                  </a:cubicBezTo>
                  <a:cubicBezTo>
                    <a:pt x="296" y="10"/>
                    <a:pt x="291" y="0"/>
                    <a:pt x="281" y="6"/>
                  </a:cubicBezTo>
                  <a:cubicBezTo>
                    <a:pt x="174" y="59"/>
                    <a:pt x="174" y="59"/>
                    <a:pt x="174" y="59"/>
                  </a:cubicBezTo>
                  <a:cubicBezTo>
                    <a:pt x="163" y="44"/>
                    <a:pt x="146" y="32"/>
                    <a:pt x="127" y="26"/>
                  </a:cubicBezTo>
                  <a:cubicBezTo>
                    <a:pt x="79" y="12"/>
                    <a:pt x="28" y="39"/>
                    <a:pt x="14" y="88"/>
                  </a:cubicBezTo>
                  <a:cubicBezTo>
                    <a:pt x="0" y="136"/>
                    <a:pt x="27" y="187"/>
                    <a:pt x="75" y="202"/>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1" name="Freeform 68"/>
            <p:cNvSpPr>
              <a:spLocks/>
            </p:cNvSpPr>
            <p:nvPr/>
          </p:nvSpPr>
          <p:spPr bwMode="auto">
            <a:xfrm>
              <a:off x="10258425" y="1708150"/>
              <a:ext cx="165100" cy="163513"/>
            </a:xfrm>
            <a:custGeom>
              <a:avLst/>
              <a:gdLst>
                <a:gd name="T0" fmla="*/ 108 w 173"/>
                <a:gd name="T1" fmla="*/ 13 h 173"/>
                <a:gd name="T2" fmla="*/ 12 w 173"/>
                <a:gd name="T3" fmla="*/ 65 h 173"/>
                <a:gd name="T4" fmla="*/ 64 w 173"/>
                <a:gd name="T5" fmla="*/ 161 h 173"/>
                <a:gd name="T6" fmla="*/ 160 w 173"/>
                <a:gd name="T7" fmla="*/ 109 h 173"/>
                <a:gd name="T8" fmla="*/ 108 w 173"/>
                <a:gd name="T9" fmla="*/ 13 h 173"/>
              </a:gdLst>
              <a:ahLst/>
              <a:cxnLst>
                <a:cxn ang="0">
                  <a:pos x="T0" y="T1"/>
                </a:cxn>
                <a:cxn ang="0">
                  <a:pos x="T2" y="T3"/>
                </a:cxn>
                <a:cxn ang="0">
                  <a:pos x="T4" y="T5"/>
                </a:cxn>
                <a:cxn ang="0">
                  <a:pos x="T6" y="T7"/>
                </a:cxn>
                <a:cxn ang="0">
                  <a:pos x="T8" y="T9"/>
                </a:cxn>
              </a:cxnLst>
              <a:rect l="0" t="0" r="r" b="b"/>
              <a:pathLst>
                <a:path w="173" h="173">
                  <a:moveTo>
                    <a:pt x="108" y="13"/>
                  </a:moveTo>
                  <a:cubicBezTo>
                    <a:pt x="67" y="0"/>
                    <a:pt x="24" y="24"/>
                    <a:pt x="12" y="65"/>
                  </a:cubicBezTo>
                  <a:cubicBezTo>
                    <a:pt x="0" y="106"/>
                    <a:pt x="24" y="149"/>
                    <a:pt x="64" y="161"/>
                  </a:cubicBezTo>
                  <a:cubicBezTo>
                    <a:pt x="105" y="173"/>
                    <a:pt x="148" y="150"/>
                    <a:pt x="160" y="109"/>
                  </a:cubicBezTo>
                  <a:cubicBezTo>
                    <a:pt x="173" y="68"/>
                    <a:pt x="149" y="25"/>
                    <a:pt x="108" y="1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 name="Oval 69"/>
            <p:cNvSpPr>
              <a:spLocks noChangeArrowheads="1"/>
            </p:cNvSpPr>
            <p:nvPr/>
          </p:nvSpPr>
          <p:spPr bwMode="auto">
            <a:xfrm>
              <a:off x="10148888" y="628650"/>
              <a:ext cx="147638" cy="14605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 name="Freeform 70"/>
            <p:cNvSpPr>
              <a:spLocks noEditPoints="1"/>
            </p:cNvSpPr>
            <p:nvPr/>
          </p:nvSpPr>
          <p:spPr bwMode="auto">
            <a:xfrm>
              <a:off x="10147300" y="628650"/>
              <a:ext cx="146050" cy="146050"/>
            </a:xfrm>
            <a:custGeom>
              <a:avLst/>
              <a:gdLst>
                <a:gd name="T0" fmla="*/ 153 w 154"/>
                <a:gd name="T1" fmla="*/ 56 h 154"/>
                <a:gd name="T2" fmla="*/ 144 w 154"/>
                <a:gd name="T3" fmla="*/ 93 h 154"/>
                <a:gd name="T4" fmla="*/ 154 w 154"/>
                <a:gd name="T5" fmla="*/ 93 h 154"/>
                <a:gd name="T6" fmla="*/ 107 w 154"/>
                <a:gd name="T7" fmla="*/ 121 h 154"/>
                <a:gd name="T8" fmla="*/ 115 w 154"/>
                <a:gd name="T9" fmla="*/ 126 h 154"/>
                <a:gd name="T10" fmla="*/ 120 w 154"/>
                <a:gd name="T11" fmla="*/ 121 h 154"/>
                <a:gd name="T12" fmla="*/ 109 w 154"/>
                <a:gd name="T13" fmla="*/ 56 h 154"/>
                <a:gd name="T14" fmla="*/ 109 w 154"/>
                <a:gd name="T15" fmla="*/ 98 h 154"/>
                <a:gd name="T16" fmla="*/ 131 w 154"/>
                <a:gd name="T17" fmla="*/ 61 h 154"/>
                <a:gd name="T18" fmla="*/ 109 w 154"/>
                <a:gd name="T19" fmla="*/ 93 h 154"/>
                <a:gd name="T20" fmla="*/ 126 w 154"/>
                <a:gd name="T21" fmla="*/ 93 h 154"/>
                <a:gd name="T22" fmla="*/ 126 w 154"/>
                <a:gd name="T23" fmla="*/ 28 h 154"/>
                <a:gd name="T24" fmla="*/ 115 w 154"/>
                <a:gd name="T25" fmla="*/ 9 h 154"/>
                <a:gd name="T26" fmla="*/ 104 w 154"/>
                <a:gd name="T27" fmla="*/ 31 h 154"/>
                <a:gd name="T28" fmla="*/ 131 w 154"/>
                <a:gd name="T29" fmla="*/ 31 h 154"/>
                <a:gd name="T30" fmla="*/ 70 w 154"/>
                <a:gd name="T31" fmla="*/ 121 h 154"/>
                <a:gd name="T32" fmla="*/ 70 w 154"/>
                <a:gd name="T33" fmla="*/ 154 h 154"/>
                <a:gd name="T34" fmla="*/ 87 w 154"/>
                <a:gd name="T35" fmla="*/ 154 h 154"/>
                <a:gd name="T36" fmla="*/ 87 w 154"/>
                <a:gd name="T37" fmla="*/ 121 h 154"/>
                <a:gd name="T38" fmla="*/ 87 w 154"/>
                <a:gd name="T39" fmla="*/ 93 h 154"/>
                <a:gd name="T40" fmla="*/ 68 w 154"/>
                <a:gd name="T41" fmla="*/ 56 h 154"/>
                <a:gd name="T42" fmla="*/ 76 w 154"/>
                <a:gd name="T43" fmla="*/ 61 h 154"/>
                <a:gd name="T44" fmla="*/ 65 w 154"/>
                <a:gd name="T45" fmla="*/ 95 h 154"/>
                <a:gd name="T46" fmla="*/ 92 w 154"/>
                <a:gd name="T47" fmla="*/ 95 h 154"/>
                <a:gd name="T48" fmla="*/ 87 w 154"/>
                <a:gd name="T49" fmla="*/ 0 h 154"/>
                <a:gd name="T50" fmla="*/ 70 w 154"/>
                <a:gd name="T51" fmla="*/ 0 h 154"/>
                <a:gd name="T52" fmla="*/ 70 w 154"/>
                <a:gd name="T53" fmla="*/ 33 h 154"/>
                <a:gd name="T54" fmla="*/ 92 w 154"/>
                <a:gd name="T55" fmla="*/ 1 h 154"/>
                <a:gd name="T56" fmla="*/ 32 w 154"/>
                <a:gd name="T57" fmla="*/ 121 h 154"/>
                <a:gd name="T58" fmla="*/ 32 w 154"/>
                <a:gd name="T59" fmla="*/ 138 h 154"/>
                <a:gd name="T60" fmla="*/ 48 w 154"/>
                <a:gd name="T61" fmla="*/ 148 h 154"/>
                <a:gd name="T62" fmla="*/ 48 w 154"/>
                <a:gd name="T63" fmla="*/ 121 h 154"/>
                <a:gd name="T64" fmla="*/ 26 w 154"/>
                <a:gd name="T65" fmla="*/ 61 h 154"/>
                <a:gd name="T66" fmla="*/ 48 w 154"/>
                <a:gd name="T67" fmla="*/ 98 h 154"/>
                <a:gd name="T68" fmla="*/ 48 w 154"/>
                <a:gd name="T69" fmla="*/ 56 h 154"/>
                <a:gd name="T70" fmla="*/ 32 w 154"/>
                <a:gd name="T71" fmla="*/ 61 h 154"/>
                <a:gd name="T72" fmla="*/ 50 w 154"/>
                <a:gd name="T73" fmla="*/ 14 h 154"/>
                <a:gd name="T74" fmla="*/ 42 w 154"/>
                <a:gd name="T75" fmla="*/ 28 h 154"/>
                <a:gd name="T76" fmla="*/ 37 w 154"/>
                <a:gd name="T77" fmla="*/ 28 h 154"/>
                <a:gd name="T78" fmla="*/ 29 w 154"/>
                <a:gd name="T79" fmla="*/ 33 h 154"/>
                <a:gd name="T80" fmla="*/ 53 w 154"/>
                <a:gd name="T81" fmla="*/ 17 h 154"/>
                <a:gd name="T82" fmla="*/ 8 w 154"/>
                <a:gd name="T83" fmla="*/ 82 h 154"/>
                <a:gd name="T84" fmla="*/ 3 w 154"/>
                <a:gd name="T85" fmla="*/ 60 h 154"/>
                <a:gd name="T86" fmla="*/ 14 w 154"/>
                <a:gd name="T87"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54">
                  <a:moveTo>
                    <a:pt x="149" y="61"/>
                  </a:moveTo>
                  <a:cubicBezTo>
                    <a:pt x="154" y="61"/>
                    <a:pt x="154" y="61"/>
                    <a:pt x="154" y="61"/>
                  </a:cubicBezTo>
                  <a:cubicBezTo>
                    <a:pt x="154" y="59"/>
                    <a:pt x="154" y="58"/>
                    <a:pt x="153" y="56"/>
                  </a:cubicBezTo>
                  <a:cubicBezTo>
                    <a:pt x="149" y="56"/>
                    <a:pt x="149" y="56"/>
                    <a:pt x="149" y="56"/>
                  </a:cubicBezTo>
                  <a:cubicBezTo>
                    <a:pt x="146" y="56"/>
                    <a:pt x="144" y="58"/>
                    <a:pt x="144" y="61"/>
                  </a:cubicBezTo>
                  <a:cubicBezTo>
                    <a:pt x="144" y="93"/>
                    <a:pt x="144" y="93"/>
                    <a:pt x="144" y="93"/>
                  </a:cubicBezTo>
                  <a:cubicBezTo>
                    <a:pt x="144" y="96"/>
                    <a:pt x="146" y="98"/>
                    <a:pt x="149" y="98"/>
                  </a:cubicBezTo>
                  <a:cubicBezTo>
                    <a:pt x="153" y="98"/>
                    <a:pt x="153" y="98"/>
                    <a:pt x="153" y="98"/>
                  </a:cubicBezTo>
                  <a:cubicBezTo>
                    <a:pt x="153" y="96"/>
                    <a:pt x="154" y="95"/>
                    <a:pt x="154" y="93"/>
                  </a:cubicBezTo>
                  <a:cubicBezTo>
                    <a:pt x="149" y="93"/>
                    <a:pt x="149" y="93"/>
                    <a:pt x="149" y="93"/>
                  </a:cubicBezTo>
                  <a:cubicBezTo>
                    <a:pt x="149" y="61"/>
                    <a:pt x="149" y="61"/>
                    <a:pt x="149" y="61"/>
                  </a:cubicBezTo>
                  <a:close/>
                  <a:moveTo>
                    <a:pt x="107" y="121"/>
                  </a:moveTo>
                  <a:cubicBezTo>
                    <a:pt x="106" y="121"/>
                    <a:pt x="104" y="122"/>
                    <a:pt x="104" y="124"/>
                  </a:cubicBezTo>
                  <a:cubicBezTo>
                    <a:pt x="104" y="126"/>
                    <a:pt x="106" y="126"/>
                    <a:pt x="107" y="126"/>
                  </a:cubicBezTo>
                  <a:cubicBezTo>
                    <a:pt x="115" y="126"/>
                    <a:pt x="115" y="126"/>
                    <a:pt x="115" y="126"/>
                  </a:cubicBezTo>
                  <a:cubicBezTo>
                    <a:pt x="115" y="145"/>
                    <a:pt x="115" y="145"/>
                    <a:pt x="115" y="145"/>
                  </a:cubicBezTo>
                  <a:cubicBezTo>
                    <a:pt x="117" y="145"/>
                    <a:pt x="118" y="143"/>
                    <a:pt x="120" y="142"/>
                  </a:cubicBezTo>
                  <a:cubicBezTo>
                    <a:pt x="120" y="121"/>
                    <a:pt x="120" y="121"/>
                    <a:pt x="120" y="121"/>
                  </a:cubicBezTo>
                  <a:cubicBezTo>
                    <a:pt x="107" y="121"/>
                    <a:pt x="107" y="121"/>
                    <a:pt x="107" y="121"/>
                  </a:cubicBezTo>
                  <a:close/>
                  <a:moveTo>
                    <a:pt x="126" y="56"/>
                  </a:moveTo>
                  <a:cubicBezTo>
                    <a:pt x="109" y="56"/>
                    <a:pt x="109" y="56"/>
                    <a:pt x="109" y="56"/>
                  </a:cubicBezTo>
                  <a:cubicBezTo>
                    <a:pt x="106" y="56"/>
                    <a:pt x="104" y="58"/>
                    <a:pt x="104" y="61"/>
                  </a:cubicBezTo>
                  <a:cubicBezTo>
                    <a:pt x="104" y="93"/>
                    <a:pt x="104" y="93"/>
                    <a:pt x="104" y="93"/>
                  </a:cubicBezTo>
                  <a:cubicBezTo>
                    <a:pt x="104" y="96"/>
                    <a:pt x="106" y="98"/>
                    <a:pt x="109" y="98"/>
                  </a:cubicBezTo>
                  <a:cubicBezTo>
                    <a:pt x="126" y="98"/>
                    <a:pt x="126" y="98"/>
                    <a:pt x="126" y="98"/>
                  </a:cubicBezTo>
                  <a:cubicBezTo>
                    <a:pt x="129" y="98"/>
                    <a:pt x="131" y="96"/>
                    <a:pt x="131" y="93"/>
                  </a:cubicBezTo>
                  <a:cubicBezTo>
                    <a:pt x="131" y="61"/>
                    <a:pt x="131" y="61"/>
                    <a:pt x="131" y="61"/>
                  </a:cubicBezTo>
                  <a:cubicBezTo>
                    <a:pt x="131" y="58"/>
                    <a:pt x="129" y="56"/>
                    <a:pt x="126" y="56"/>
                  </a:cubicBezTo>
                  <a:close/>
                  <a:moveTo>
                    <a:pt x="126" y="93"/>
                  </a:moveTo>
                  <a:cubicBezTo>
                    <a:pt x="109" y="93"/>
                    <a:pt x="109" y="93"/>
                    <a:pt x="109" y="93"/>
                  </a:cubicBezTo>
                  <a:cubicBezTo>
                    <a:pt x="109" y="61"/>
                    <a:pt x="109" y="61"/>
                    <a:pt x="109" y="61"/>
                  </a:cubicBezTo>
                  <a:cubicBezTo>
                    <a:pt x="126" y="61"/>
                    <a:pt x="126" y="61"/>
                    <a:pt x="126" y="61"/>
                  </a:cubicBezTo>
                  <a:lnTo>
                    <a:pt x="126" y="93"/>
                  </a:lnTo>
                  <a:close/>
                  <a:moveTo>
                    <a:pt x="126" y="16"/>
                  </a:moveTo>
                  <a:cubicBezTo>
                    <a:pt x="126" y="16"/>
                    <a:pt x="126" y="16"/>
                    <a:pt x="126" y="17"/>
                  </a:cubicBezTo>
                  <a:cubicBezTo>
                    <a:pt x="126" y="28"/>
                    <a:pt x="126" y="28"/>
                    <a:pt x="126" y="28"/>
                  </a:cubicBezTo>
                  <a:cubicBezTo>
                    <a:pt x="120" y="28"/>
                    <a:pt x="120" y="28"/>
                    <a:pt x="120" y="28"/>
                  </a:cubicBezTo>
                  <a:cubicBezTo>
                    <a:pt x="120" y="12"/>
                    <a:pt x="120" y="12"/>
                    <a:pt x="120" y="12"/>
                  </a:cubicBezTo>
                  <a:cubicBezTo>
                    <a:pt x="118" y="11"/>
                    <a:pt x="117" y="10"/>
                    <a:pt x="115" y="9"/>
                  </a:cubicBezTo>
                  <a:cubicBezTo>
                    <a:pt x="115" y="28"/>
                    <a:pt x="115" y="28"/>
                    <a:pt x="115" y="28"/>
                  </a:cubicBezTo>
                  <a:cubicBezTo>
                    <a:pt x="107" y="28"/>
                    <a:pt x="107" y="28"/>
                    <a:pt x="107" y="28"/>
                  </a:cubicBezTo>
                  <a:cubicBezTo>
                    <a:pt x="106" y="28"/>
                    <a:pt x="104" y="28"/>
                    <a:pt x="104" y="31"/>
                  </a:cubicBezTo>
                  <a:cubicBezTo>
                    <a:pt x="104" y="32"/>
                    <a:pt x="106" y="33"/>
                    <a:pt x="107" y="33"/>
                  </a:cubicBezTo>
                  <a:cubicBezTo>
                    <a:pt x="129" y="33"/>
                    <a:pt x="129" y="33"/>
                    <a:pt x="129" y="33"/>
                  </a:cubicBezTo>
                  <a:cubicBezTo>
                    <a:pt x="130" y="33"/>
                    <a:pt x="131" y="32"/>
                    <a:pt x="131" y="31"/>
                  </a:cubicBezTo>
                  <a:cubicBezTo>
                    <a:pt x="131" y="20"/>
                    <a:pt x="131" y="20"/>
                    <a:pt x="131" y="20"/>
                  </a:cubicBezTo>
                  <a:moveTo>
                    <a:pt x="87" y="121"/>
                  </a:moveTo>
                  <a:cubicBezTo>
                    <a:pt x="70" y="121"/>
                    <a:pt x="70" y="121"/>
                    <a:pt x="70" y="121"/>
                  </a:cubicBezTo>
                  <a:cubicBezTo>
                    <a:pt x="67" y="121"/>
                    <a:pt x="65" y="123"/>
                    <a:pt x="65" y="126"/>
                  </a:cubicBezTo>
                  <a:cubicBezTo>
                    <a:pt x="65" y="153"/>
                    <a:pt x="65" y="153"/>
                    <a:pt x="65" y="153"/>
                  </a:cubicBezTo>
                  <a:cubicBezTo>
                    <a:pt x="67" y="153"/>
                    <a:pt x="69" y="154"/>
                    <a:pt x="70" y="154"/>
                  </a:cubicBezTo>
                  <a:cubicBezTo>
                    <a:pt x="70" y="126"/>
                    <a:pt x="70" y="126"/>
                    <a:pt x="70" y="126"/>
                  </a:cubicBezTo>
                  <a:cubicBezTo>
                    <a:pt x="87" y="126"/>
                    <a:pt x="87" y="126"/>
                    <a:pt x="87" y="126"/>
                  </a:cubicBezTo>
                  <a:cubicBezTo>
                    <a:pt x="87" y="154"/>
                    <a:pt x="87" y="154"/>
                    <a:pt x="87" y="154"/>
                  </a:cubicBezTo>
                  <a:cubicBezTo>
                    <a:pt x="88" y="154"/>
                    <a:pt x="90" y="154"/>
                    <a:pt x="92" y="153"/>
                  </a:cubicBezTo>
                  <a:cubicBezTo>
                    <a:pt x="92" y="126"/>
                    <a:pt x="92" y="126"/>
                    <a:pt x="92" y="126"/>
                  </a:cubicBezTo>
                  <a:cubicBezTo>
                    <a:pt x="92" y="123"/>
                    <a:pt x="90" y="121"/>
                    <a:pt x="87" y="121"/>
                  </a:cubicBezTo>
                  <a:close/>
                  <a:moveTo>
                    <a:pt x="89" y="79"/>
                  </a:moveTo>
                  <a:cubicBezTo>
                    <a:pt x="87" y="79"/>
                    <a:pt x="87" y="80"/>
                    <a:pt x="87" y="82"/>
                  </a:cubicBezTo>
                  <a:cubicBezTo>
                    <a:pt x="87" y="93"/>
                    <a:pt x="87" y="93"/>
                    <a:pt x="87" y="93"/>
                  </a:cubicBezTo>
                  <a:cubicBezTo>
                    <a:pt x="81" y="93"/>
                    <a:pt x="81" y="93"/>
                    <a:pt x="81" y="93"/>
                  </a:cubicBezTo>
                  <a:cubicBezTo>
                    <a:pt x="81" y="56"/>
                    <a:pt x="81" y="56"/>
                    <a:pt x="81" y="56"/>
                  </a:cubicBezTo>
                  <a:cubicBezTo>
                    <a:pt x="68" y="56"/>
                    <a:pt x="68" y="56"/>
                    <a:pt x="68" y="56"/>
                  </a:cubicBezTo>
                  <a:cubicBezTo>
                    <a:pt x="66" y="56"/>
                    <a:pt x="65" y="57"/>
                    <a:pt x="65" y="59"/>
                  </a:cubicBezTo>
                  <a:cubicBezTo>
                    <a:pt x="65" y="61"/>
                    <a:pt x="66" y="61"/>
                    <a:pt x="68" y="61"/>
                  </a:cubicBezTo>
                  <a:cubicBezTo>
                    <a:pt x="76" y="61"/>
                    <a:pt x="76" y="61"/>
                    <a:pt x="76" y="61"/>
                  </a:cubicBezTo>
                  <a:cubicBezTo>
                    <a:pt x="76" y="93"/>
                    <a:pt x="76" y="93"/>
                    <a:pt x="76" y="93"/>
                  </a:cubicBezTo>
                  <a:cubicBezTo>
                    <a:pt x="68" y="93"/>
                    <a:pt x="68" y="93"/>
                    <a:pt x="68" y="93"/>
                  </a:cubicBezTo>
                  <a:cubicBezTo>
                    <a:pt x="66" y="93"/>
                    <a:pt x="65" y="93"/>
                    <a:pt x="65" y="95"/>
                  </a:cubicBezTo>
                  <a:cubicBezTo>
                    <a:pt x="65" y="98"/>
                    <a:pt x="66" y="98"/>
                    <a:pt x="68" y="98"/>
                  </a:cubicBezTo>
                  <a:cubicBezTo>
                    <a:pt x="89" y="98"/>
                    <a:pt x="89" y="98"/>
                    <a:pt x="89" y="98"/>
                  </a:cubicBezTo>
                  <a:cubicBezTo>
                    <a:pt x="91" y="98"/>
                    <a:pt x="92" y="98"/>
                    <a:pt x="92" y="95"/>
                  </a:cubicBezTo>
                  <a:cubicBezTo>
                    <a:pt x="92" y="82"/>
                    <a:pt x="92" y="82"/>
                    <a:pt x="92" y="82"/>
                  </a:cubicBezTo>
                  <a:cubicBezTo>
                    <a:pt x="92" y="80"/>
                    <a:pt x="91" y="79"/>
                    <a:pt x="89" y="79"/>
                  </a:cubicBezTo>
                  <a:close/>
                  <a:moveTo>
                    <a:pt x="87" y="0"/>
                  </a:moveTo>
                  <a:cubicBezTo>
                    <a:pt x="87" y="28"/>
                    <a:pt x="87" y="28"/>
                    <a:pt x="87" y="28"/>
                  </a:cubicBezTo>
                  <a:cubicBezTo>
                    <a:pt x="70" y="28"/>
                    <a:pt x="70" y="28"/>
                    <a:pt x="70" y="28"/>
                  </a:cubicBezTo>
                  <a:cubicBezTo>
                    <a:pt x="70" y="0"/>
                    <a:pt x="70" y="0"/>
                    <a:pt x="70" y="0"/>
                  </a:cubicBezTo>
                  <a:cubicBezTo>
                    <a:pt x="69" y="1"/>
                    <a:pt x="67" y="1"/>
                    <a:pt x="65" y="1"/>
                  </a:cubicBezTo>
                  <a:cubicBezTo>
                    <a:pt x="65" y="28"/>
                    <a:pt x="65" y="28"/>
                    <a:pt x="65" y="28"/>
                  </a:cubicBezTo>
                  <a:cubicBezTo>
                    <a:pt x="65" y="31"/>
                    <a:pt x="67" y="33"/>
                    <a:pt x="70" y="33"/>
                  </a:cubicBezTo>
                  <a:cubicBezTo>
                    <a:pt x="87" y="33"/>
                    <a:pt x="87" y="33"/>
                    <a:pt x="87" y="33"/>
                  </a:cubicBezTo>
                  <a:cubicBezTo>
                    <a:pt x="90" y="33"/>
                    <a:pt x="92" y="31"/>
                    <a:pt x="92" y="28"/>
                  </a:cubicBezTo>
                  <a:cubicBezTo>
                    <a:pt x="92" y="1"/>
                    <a:pt x="92" y="1"/>
                    <a:pt x="92" y="1"/>
                  </a:cubicBezTo>
                  <a:cubicBezTo>
                    <a:pt x="90" y="1"/>
                    <a:pt x="88" y="1"/>
                    <a:pt x="87" y="0"/>
                  </a:cubicBezTo>
                  <a:close/>
                  <a:moveTo>
                    <a:pt x="48" y="121"/>
                  </a:moveTo>
                  <a:cubicBezTo>
                    <a:pt x="32" y="121"/>
                    <a:pt x="32" y="121"/>
                    <a:pt x="32" y="121"/>
                  </a:cubicBezTo>
                  <a:cubicBezTo>
                    <a:pt x="29" y="121"/>
                    <a:pt x="26" y="123"/>
                    <a:pt x="26" y="126"/>
                  </a:cubicBezTo>
                  <a:cubicBezTo>
                    <a:pt x="26" y="134"/>
                    <a:pt x="26" y="134"/>
                    <a:pt x="26" y="134"/>
                  </a:cubicBezTo>
                  <a:cubicBezTo>
                    <a:pt x="28" y="135"/>
                    <a:pt x="30" y="137"/>
                    <a:pt x="32" y="138"/>
                  </a:cubicBezTo>
                  <a:cubicBezTo>
                    <a:pt x="32" y="126"/>
                    <a:pt x="32" y="126"/>
                    <a:pt x="32" y="126"/>
                  </a:cubicBezTo>
                  <a:cubicBezTo>
                    <a:pt x="48" y="126"/>
                    <a:pt x="48" y="126"/>
                    <a:pt x="48" y="126"/>
                  </a:cubicBezTo>
                  <a:cubicBezTo>
                    <a:pt x="48" y="148"/>
                    <a:pt x="48" y="148"/>
                    <a:pt x="48" y="148"/>
                  </a:cubicBezTo>
                  <a:cubicBezTo>
                    <a:pt x="49" y="149"/>
                    <a:pt x="51" y="149"/>
                    <a:pt x="53" y="150"/>
                  </a:cubicBezTo>
                  <a:cubicBezTo>
                    <a:pt x="53" y="126"/>
                    <a:pt x="53" y="126"/>
                    <a:pt x="53" y="126"/>
                  </a:cubicBezTo>
                  <a:cubicBezTo>
                    <a:pt x="53" y="123"/>
                    <a:pt x="51" y="121"/>
                    <a:pt x="48" y="121"/>
                  </a:cubicBezTo>
                  <a:close/>
                  <a:moveTo>
                    <a:pt x="48" y="56"/>
                  </a:moveTo>
                  <a:cubicBezTo>
                    <a:pt x="32" y="56"/>
                    <a:pt x="32" y="56"/>
                    <a:pt x="32" y="56"/>
                  </a:cubicBezTo>
                  <a:cubicBezTo>
                    <a:pt x="29" y="56"/>
                    <a:pt x="26" y="58"/>
                    <a:pt x="26" y="61"/>
                  </a:cubicBezTo>
                  <a:cubicBezTo>
                    <a:pt x="26" y="93"/>
                    <a:pt x="26" y="93"/>
                    <a:pt x="26" y="93"/>
                  </a:cubicBezTo>
                  <a:cubicBezTo>
                    <a:pt x="26" y="96"/>
                    <a:pt x="29" y="98"/>
                    <a:pt x="32" y="98"/>
                  </a:cubicBezTo>
                  <a:cubicBezTo>
                    <a:pt x="48" y="98"/>
                    <a:pt x="48" y="98"/>
                    <a:pt x="48" y="98"/>
                  </a:cubicBezTo>
                  <a:cubicBezTo>
                    <a:pt x="51" y="98"/>
                    <a:pt x="53" y="96"/>
                    <a:pt x="53" y="93"/>
                  </a:cubicBezTo>
                  <a:cubicBezTo>
                    <a:pt x="53" y="61"/>
                    <a:pt x="53" y="61"/>
                    <a:pt x="53" y="61"/>
                  </a:cubicBezTo>
                  <a:cubicBezTo>
                    <a:pt x="53" y="58"/>
                    <a:pt x="51" y="56"/>
                    <a:pt x="48" y="56"/>
                  </a:cubicBezTo>
                  <a:close/>
                  <a:moveTo>
                    <a:pt x="48" y="93"/>
                  </a:moveTo>
                  <a:cubicBezTo>
                    <a:pt x="32" y="93"/>
                    <a:pt x="32" y="93"/>
                    <a:pt x="32" y="93"/>
                  </a:cubicBezTo>
                  <a:cubicBezTo>
                    <a:pt x="32" y="61"/>
                    <a:pt x="32" y="61"/>
                    <a:pt x="32" y="61"/>
                  </a:cubicBezTo>
                  <a:cubicBezTo>
                    <a:pt x="48" y="61"/>
                    <a:pt x="48" y="61"/>
                    <a:pt x="48" y="61"/>
                  </a:cubicBezTo>
                  <a:lnTo>
                    <a:pt x="48" y="93"/>
                  </a:lnTo>
                  <a:close/>
                  <a:moveTo>
                    <a:pt x="50" y="14"/>
                  </a:moveTo>
                  <a:cubicBezTo>
                    <a:pt x="48" y="14"/>
                    <a:pt x="48" y="15"/>
                    <a:pt x="48" y="17"/>
                  </a:cubicBezTo>
                  <a:cubicBezTo>
                    <a:pt x="48" y="28"/>
                    <a:pt x="48" y="28"/>
                    <a:pt x="48" y="28"/>
                  </a:cubicBezTo>
                  <a:cubicBezTo>
                    <a:pt x="42" y="28"/>
                    <a:pt x="42" y="28"/>
                    <a:pt x="42" y="28"/>
                  </a:cubicBezTo>
                  <a:cubicBezTo>
                    <a:pt x="42" y="9"/>
                    <a:pt x="42" y="9"/>
                    <a:pt x="42" y="9"/>
                  </a:cubicBezTo>
                  <a:cubicBezTo>
                    <a:pt x="41" y="10"/>
                    <a:pt x="39" y="11"/>
                    <a:pt x="37" y="12"/>
                  </a:cubicBezTo>
                  <a:cubicBezTo>
                    <a:pt x="37" y="28"/>
                    <a:pt x="37" y="28"/>
                    <a:pt x="37" y="28"/>
                  </a:cubicBezTo>
                  <a:cubicBezTo>
                    <a:pt x="29" y="28"/>
                    <a:pt x="29" y="28"/>
                    <a:pt x="29" y="28"/>
                  </a:cubicBezTo>
                  <a:cubicBezTo>
                    <a:pt x="27" y="28"/>
                    <a:pt x="26" y="28"/>
                    <a:pt x="26" y="31"/>
                  </a:cubicBezTo>
                  <a:cubicBezTo>
                    <a:pt x="26" y="32"/>
                    <a:pt x="27" y="33"/>
                    <a:pt x="29" y="33"/>
                  </a:cubicBezTo>
                  <a:cubicBezTo>
                    <a:pt x="50" y="33"/>
                    <a:pt x="50" y="33"/>
                    <a:pt x="50" y="33"/>
                  </a:cubicBezTo>
                  <a:cubicBezTo>
                    <a:pt x="52" y="33"/>
                    <a:pt x="53" y="32"/>
                    <a:pt x="53" y="31"/>
                  </a:cubicBezTo>
                  <a:cubicBezTo>
                    <a:pt x="53" y="17"/>
                    <a:pt x="53" y="17"/>
                    <a:pt x="53" y="17"/>
                  </a:cubicBezTo>
                  <a:cubicBezTo>
                    <a:pt x="53" y="15"/>
                    <a:pt x="53" y="14"/>
                    <a:pt x="50" y="14"/>
                  </a:cubicBezTo>
                  <a:close/>
                  <a:moveTo>
                    <a:pt x="11" y="79"/>
                  </a:moveTo>
                  <a:cubicBezTo>
                    <a:pt x="9" y="79"/>
                    <a:pt x="8" y="80"/>
                    <a:pt x="8" y="82"/>
                  </a:cubicBezTo>
                  <a:cubicBezTo>
                    <a:pt x="8" y="93"/>
                    <a:pt x="8" y="93"/>
                    <a:pt x="8" y="93"/>
                  </a:cubicBezTo>
                  <a:cubicBezTo>
                    <a:pt x="3" y="93"/>
                    <a:pt x="3" y="93"/>
                    <a:pt x="3" y="93"/>
                  </a:cubicBezTo>
                  <a:cubicBezTo>
                    <a:pt x="3" y="60"/>
                    <a:pt x="3" y="60"/>
                    <a:pt x="3" y="60"/>
                  </a:cubicBezTo>
                  <a:cubicBezTo>
                    <a:pt x="0" y="73"/>
                    <a:pt x="1" y="86"/>
                    <a:pt x="5" y="98"/>
                  </a:cubicBezTo>
                  <a:cubicBezTo>
                    <a:pt x="11" y="98"/>
                    <a:pt x="11" y="98"/>
                    <a:pt x="11" y="98"/>
                  </a:cubicBezTo>
                  <a:cubicBezTo>
                    <a:pt x="12" y="98"/>
                    <a:pt x="14" y="98"/>
                    <a:pt x="14" y="95"/>
                  </a:cubicBezTo>
                  <a:cubicBezTo>
                    <a:pt x="14" y="82"/>
                    <a:pt x="14" y="82"/>
                    <a:pt x="14" y="82"/>
                  </a:cubicBezTo>
                  <a:cubicBezTo>
                    <a:pt x="14" y="80"/>
                    <a:pt x="13" y="79"/>
                    <a:pt x="11" y="7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4" name="Freeform 71"/>
            <p:cNvSpPr>
              <a:spLocks noEditPoints="1"/>
            </p:cNvSpPr>
            <p:nvPr/>
          </p:nvSpPr>
          <p:spPr bwMode="auto">
            <a:xfrm>
              <a:off x="10272713" y="1717675"/>
              <a:ext cx="136525" cy="146050"/>
            </a:xfrm>
            <a:custGeom>
              <a:avLst/>
              <a:gdLst>
                <a:gd name="T0" fmla="*/ 21 w 144"/>
                <a:gd name="T1" fmla="*/ 28 h 154"/>
                <a:gd name="T2" fmla="*/ 9 w 144"/>
                <a:gd name="T3" fmla="*/ 33 h 154"/>
                <a:gd name="T4" fmla="*/ 27 w 144"/>
                <a:gd name="T5" fmla="*/ 17 h 154"/>
                <a:gd name="T6" fmla="*/ 21 w 144"/>
                <a:gd name="T7" fmla="*/ 81 h 154"/>
                <a:gd name="T8" fmla="*/ 16 w 144"/>
                <a:gd name="T9" fmla="*/ 56 h 154"/>
                <a:gd name="T10" fmla="*/ 3 w 144"/>
                <a:gd name="T11" fmla="*/ 61 h 154"/>
                <a:gd name="T12" fmla="*/ 3 w 144"/>
                <a:gd name="T13" fmla="*/ 93 h 154"/>
                <a:gd name="T14" fmla="*/ 24 w 144"/>
                <a:gd name="T15" fmla="*/ 98 h 154"/>
                <a:gd name="T16" fmla="*/ 24 w 144"/>
                <a:gd name="T17" fmla="*/ 79 h 154"/>
                <a:gd name="T18" fmla="*/ 13 w 144"/>
                <a:gd name="T19" fmla="*/ 126 h 154"/>
                <a:gd name="T20" fmla="*/ 27 w 144"/>
                <a:gd name="T21" fmla="*/ 139 h 154"/>
                <a:gd name="T22" fmla="*/ 60 w 144"/>
                <a:gd name="T23" fmla="*/ 0 h 154"/>
                <a:gd name="T24" fmla="*/ 45 w 144"/>
                <a:gd name="T25" fmla="*/ 5 h 154"/>
                <a:gd name="T26" fmla="*/ 45 w 144"/>
                <a:gd name="T27" fmla="*/ 33 h 154"/>
                <a:gd name="T28" fmla="*/ 66 w 144"/>
                <a:gd name="T29" fmla="*/ 0 h 154"/>
                <a:gd name="T30" fmla="*/ 60 w 144"/>
                <a:gd name="T31" fmla="*/ 81 h 154"/>
                <a:gd name="T32" fmla="*/ 56 w 144"/>
                <a:gd name="T33" fmla="*/ 56 h 154"/>
                <a:gd name="T34" fmla="*/ 42 w 144"/>
                <a:gd name="T35" fmla="*/ 61 h 154"/>
                <a:gd name="T36" fmla="*/ 42 w 144"/>
                <a:gd name="T37" fmla="*/ 93 h 154"/>
                <a:gd name="T38" fmla="*/ 63 w 144"/>
                <a:gd name="T39" fmla="*/ 98 h 154"/>
                <a:gd name="T40" fmla="*/ 63 w 144"/>
                <a:gd name="T41" fmla="*/ 79 h 154"/>
                <a:gd name="T42" fmla="*/ 42 w 144"/>
                <a:gd name="T43" fmla="*/ 126 h 154"/>
                <a:gd name="T44" fmla="*/ 50 w 144"/>
                <a:gd name="T45" fmla="*/ 151 h 154"/>
                <a:gd name="T46" fmla="*/ 42 w 144"/>
                <a:gd name="T47" fmla="*/ 121 h 154"/>
                <a:gd name="T48" fmla="*/ 60 w 144"/>
                <a:gd name="T49" fmla="*/ 153 h 154"/>
                <a:gd name="T50" fmla="*/ 63 w 144"/>
                <a:gd name="T51" fmla="*/ 144 h 154"/>
                <a:gd name="T52" fmla="*/ 84 w 144"/>
                <a:gd name="T53" fmla="*/ 28 h 154"/>
                <a:gd name="T54" fmla="*/ 78 w 144"/>
                <a:gd name="T55" fmla="*/ 28 h 154"/>
                <a:gd name="T56" fmla="*/ 105 w 144"/>
                <a:gd name="T57" fmla="*/ 28 h 154"/>
                <a:gd name="T58" fmla="*/ 102 w 144"/>
                <a:gd name="T59" fmla="*/ 79 h 154"/>
                <a:gd name="T60" fmla="*/ 95 w 144"/>
                <a:gd name="T61" fmla="*/ 93 h 154"/>
                <a:gd name="T62" fmla="*/ 78 w 144"/>
                <a:gd name="T63" fmla="*/ 59 h 154"/>
                <a:gd name="T64" fmla="*/ 89 w 144"/>
                <a:gd name="T65" fmla="*/ 93 h 154"/>
                <a:gd name="T66" fmla="*/ 81 w 144"/>
                <a:gd name="T67" fmla="*/ 98 h 154"/>
                <a:gd name="T68" fmla="*/ 105 w 144"/>
                <a:gd name="T69" fmla="*/ 81 h 154"/>
                <a:gd name="T70" fmla="*/ 84 w 144"/>
                <a:gd name="T71" fmla="*/ 121 h 154"/>
                <a:gd name="T72" fmla="*/ 84 w 144"/>
                <a:gd name="T73" fmla="*/ 153 h 154"/>
                <a:gd name="T74" fmla="*/ 100 w 144"/>
                <a:gd name="T75" fmla="*/ 149 h 154"/>
                <a:gd name="T76" fmla="*/ 100 w 144"/>
                <a:gd name="T77" fmla="*/ 121 h 154"/>
                <a:gd name="T78" fmla="*/ 84 w 144"/>
                <a:gd name="T79" fmla="*/ 153 h 154"/>
                <a:gd name="T80" fmla="*/ 120 w 144"/>
                <a:gd name="T81" fmla="*/ 28 h 154"/>
                <a:gd name="T82" fmla="*/ 136 w 144"/>
                <a:gd name="T83" fmla="*/ 33 h 154"/>
                <a:gd name="T84" fmla="*/ 123 w 144"/>
                <a:gd name="T85" fmla="*/ 56 h 154"/>
                <a:gd name="T86" fmla="*/ 123 w 144"/>
                <a:gd name="T87" fmla="*/ 98 h 154"/>
                <a:gd name="T88" fmla="*/ 144 w 144"/>
                <a:gd name="T89" fmla="*/ 61 h 154"/>
                <a:gd name="T90" fmla="*/ 123 w 144"/>
                <a:gd name="T91" fmla="*/ 93 h 154"/>
                <a:gd name="T92" fmla="*/ 139 w 144"/>
                <a:gd name="T93" fmla="*/ 93 h 154"/>
                <a:gd name="T94" fmla="*/ 117 w 144"/>
                <a:gd name="T95" fmla="*/ 139 h 154"/>
                <a:gd name="T96" fmla="*/ 131 w 144"/>
                <a:gd name="T97" fmla="*/ 12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154">
                  <a:moveTo>
                    <a:pt x="26" y="15"/>
                  </a:moveTo>
                  <a:cubicBezTo>
                    <a:pt x="25" y="16"/>
                    <a:pt x="23" y="17"/>
                    <a:pt x="21" y="19"/>
                  </a:cubicBezTo>
                  <a:cubicBezTo>
                    <a:pt x="21" y="28"/>
                    <a:pt x="21" y="28"/>
                    <a:pt x="21" y="28"/>
                  </a:cubicBezTo>
                  <a:cubicBezTo>
                    <a:pt x="16" y="28"/>
                    <a:pt x="16" y="28"/>
                    <a:pt x="16" y="28"/>
                  </a:cubicBezTo>
                  <a:cubicBezTo>
                    <a:pt x="16" y="24"/>
                    <a:pt x="16" y="24"/>
                    <a:pt x="16" y="24"/>
                  </a:cubicBezTo>
                  <a:cubicBezTo>
                    <a:pt x="13" y="27"/>
                    <a:pt x="11" y="30"/>
                    <a:pt x="9" y="33"/>
                  </a:cubicBezTo>
                  <a:cubicBezTo>
                    <a:pt x="24" y="33"/>
                    <a:pt x="24" y="33"/>
                    <a:pt x="24" y="33"/>
                  </a:cubicBezTo>
                  <a:cubicBezTo>
                    <a:pt x="26" y="33"/>
                    <a:pt x="27" y="32"/>
                    <a:pt x="27" y="30"/>
                  </a:cubicBezTo>
                  <a:cubicBezTo>
                    <a:pt x="27" y="17"/>
                    <a:pt x="27" y="17"/>
                    <a:pt x="27" y="17"/>
                  </a:cubicBezTo>
                  <a:cubicBezTo>
                    <a:pt x="27" y="16"/>
                    <a:pt x="27" y="15"/>
                    <a:pt x="26" y="15"/>
                  </a:cubicBezTo>
                  <a:close/>
                  <a:moveTo>
                    <a:pt x="24" y="79"/>
                  </a:moveTo>
                  <a:cubicBezTo>
                    <a:pt x="22" y="79"/>
                    <a:pt x="21" y="80"/>
                    <a:pt x="21" y="81"/>
                  </a:cubicBezTo>
                  <a:cubicBezTo>
                    <a:pt x="21" y="93"/>
                    <a:pt x="21" y="93"/>
                    <a:pt x="21" y="93"/>
                  </a:cubicBezTo>
                  <a:cubicBezTo>
                    <a:pt x="16" y="93"/>
                    <a:pt x="16" y="93"/>
                    <a:pt x="16" y="93"/>
                  </a:cubicBezTo>
                  <a:cubicBezTo>
                    <a:pt x="16" y="56"/>
                    <a:pt x="16" y="56"/>
                    <a:pt x="16" y="56"/>
                  </a:cubicBezTo>
                  <a:cubicBezTo>
                    <a:pt x="3" y="56"/>
                    <a:pt x="3" y="56"/>
                    <a:pt x="3" y="56"/>
                  </a:cubicBezTo>
                  <a:cubicBezTo>
                    <a:pt x="2" y="56"/>
                    <a:pt x="0" y="56"/>
                    <a:pt x="0" y="59"/>
                  </a:cubicBezTo>
                  <a:cubicBezTo>
                    <a:pt x="0" y="61"/>
                    <a:pt x="2" y="61"/>
                    <a:pt x="3" y="61"/>
                  </a:cubicBezTo>
                  <a:cubicBezTo>
                    <a:pt x="11" y="61"/>
                    <a:pt x="11" y="61"/>
                    <a:pt x="11" y="61"/>
                  </a:cubicBezTo>
                  <a:cubicBezTo>
                    <a:pt x="11" y="93"/>
                    <a:pt x="11" y="93"/>
                    <a:pt x="11" y="93"/>
                  </a:cubicBezTo>
                  <a:cubicBezTo>
                    <a:pt x="3" y="93"/>
                    <a:pt x="3" y="93"/>
                    <a:pt x="3" y="93"/>
                  </a:cubicBezTo>
                  <a:cubicBezTo>
                    <a:pt x="2" y="93"/>
                    <a:pt x="0" y="93"/>
                    <a:pt x="0" y="95"/>
                  </a:cubicBezTo>
                  <a:cubicBezTo>
                    <a:pt x="0" y="97"/>
                    <a:pt x="2" y="98"/>
                    <a:pt x="3" y="98"/>
                  </a:cubicBezTo>
                  <a:cubicBezTo>
                    <a:pt x="24" y="98"/>
                    <a:pt x="24" y="98"/>
                    <a:pt x="24" y="98"/>
                  </a:cubicBezTo>
                  <a:cubicBezTo>
                    <a:pt x="26" y="98"/>
                    <a:pt x="27" y="97"/>
                    <a:pt x="27" y="95"/>
                  </a:cubicBezTo>
                  <a:cubicBezTo>
                    <a:pt x="27" y="81"/>
                    <a:pt x="27" y="81"/>
                    <a:pt x="27" y="81"/>
                  </a:cubicBezTo>
                  <a:cubicBezTo>
                    <a:pt x="27" y="80"/>
                    <a:pt x="26" y="79"/>
                    <a:pt x="24" y="79"/>
                  </a:cubicBezTo>
                  <a:close/>
                  <a:moveTo>
                    <a:pt x="21" y="121"/>
                  </a:moveTo>
                  <a:cubicBezTo>
                    <a:pt x="9" y="121"/>
                    <a:pt x="9" y="121"/>
                    <a:pt x="9" y="121"/>
                  </a:cubicBezTo>
                  <a:cubicBezTo>
                    <a:pt x="10" y="123"/>
                    <a:pt x="12" y="125"/>
                    <a:pt x="13" y="126"/>
                  </a:cubicBezTo>
                  <a:cubicBezTo>
                    <a:pt x="21" y="126"/>
                    <a:pt x="21" y="126"/>
                    <a:pt x="21" y="126"/>
                  </a:cubicBezTo>
                  <a:cubicBezTo>
                    <a:pt x="21" y="135"/>
                    <a:pt x="21" y="135"/>
                    <a:pt x="21" y="135"/>
                  </a:cubicBezTo>
                  <a:cubicBezTo>
                    <a:pt x="23" y="137"/>
                    <a:pt x="25" y="138"/>
                    <a:pt x="27" y="139"/>
                  </a:cubicBezTo>
                  <a:cubicBezTo>
                    <a:pt x="27" y="126"/>
                    <a:pt x="27" y="126"/>
                    <a:pt x="27" y="126"/>
                  </a:cubicBezTo>
                  <a:cubicBezTo>
                    <a:pt x="27" y="123"/>
                    <a:pt x="24" y="121"/>
                    <a:pt x="21" y="121"/>
                  </a:cubicBezTo>
                  <a:close/>
                  <a:moveTo>
                    <a:pt x="60" y="0"/>
                  </a:moveTo>
                  <a:cubicBezTo>
                    <a:pt x="60" y="28"/>
                    <a:pt x="60" y="28"/>
                    <a:pt x="60" y="28"/>
                  </a:cubicBezTo>
                  <a:cubicBezTo>
                    <a:pt x="45" y="28"/>
                    <a:pt x="45" y="28"/>
                    <a:pt x="45" y="28"/>
                  </a:cubicBezTo>
                  <a:cubicBezTo>
                    <a:pt x="45" y="5"/>
                    <a:pt x="45" y="5"/>
                    <a:pt x="45" y="5"/>
                  </a:cubicBezTo>
                  <a:cubicBezTo>
                    <a:pt x="43" y="5"/>
                    <a:pt x="41" y="6"/>
                    <a:pt x="39" y="7"/>
                  </a:cubicBezTo>
                  <a:cubicBezTo>
                    <a:pt x="39" y="28"/>
                    <a:pt x="39" y="28"/>
                    <a:pt x="39" y="28"/>
                  </a:cubicBezTo>
                  <a:cubicBezTo>
                    <a:pt x="39" y="31"/>
                    <a:pt x="42" y="33"/>
                    <a:pt x="45" y="33"/>
                  </a:cubicBezTo>
                  <a:cubicBezTo>
                    <a:pt x="60" y="33"/>
                    <a:pt x="60" y="33"/>
                    <a:pt x="60" y="33"/>
                  </a:cubicBezTo>
                  <a:cubicBezTo>
                    <a:pt x="63" y="33"/>
                    <a:pt x="66" y="31"/>
                    <a:pt x="66" y="28"/>
                  </a:cubicBezTo>
                  <a:cubicBezTo>
                    <a:pt x="66" y="0"/>
                    <a:pt x="66" y="0"/>
                    <a:pt x="66" y="0"/>
                  </a:cubicBezTo>
                  <a:cubicBezTo>
                    <a:pt x="64" y="0"/>
                    <a:pt x="62" y="0"/>
                    <a:pt x="60" y="0"/>
                  </a:cubicBezTo>
                  <a:close/>
                  <a:moveTo>
                    <a:pt x="63" y="79"/>
                  </a:moveTo>
                  <a:cubicBezTo>
                    <a:pt x="62" y="79"/>
                    <a:pt x="60" y="80"/>
                    <a:pt x="60" y="81"/>
                  </a:cubicBezTo>
                  <a:cubicBezTo>
                    <a:pt x="60" y="93"/>
                    <a:pt x="60" y="93"/>
                    <a:pt x="60" y="93"/>
                  </a:cubicBezTo>
                  <a:cubicBezTo>
                    <a:pt x="56" y="93"/>
                    <a:pt x="56" y="93"/>
                    <a:pt x="56" y="93"/>
                  </a:cubicBezTo>
                  <a:cubicBezTo>
                    <a:pt x="56" y="56"/>
                    <a:pt x="56" y="56"/>
                    <a:pt x="56" y="56"/>
                  </a:cubicBezTo>
                  <a:cubicBezTo>
                    <a:pt x="42" y="56"/>
                    <a:pt x="42" y="56"/>
                    <a:pt x="42" y="56"/>
                  </a:cubicBezTo>
                  <a:cubicBezTo>
                    <a:pt x="41" y="56"/>
                    <a:pt x="39" y="56"/>
                    <a:pt x="39" y="59"/>
                  </a:cubicBezTo>
                  <a:cubicBezTo>
                    <a:pt x="39" y="61"/>
                    <a:pt x="41" y="61"/>
                    <a:pt x="42" y="61"/>
                  </a:cubicBezTo>
                  <a:cubicBezTo>
                    <a:pt x="50" y="61"/>
                    <a:pt x="50" y="61"/>
                    <a:pt x="50" y="61"/>
                  </a:cubicBezTo>
                  <a:cubicBezTo>
                    <a:pt x="50" y="93"/>
                    <a:pt x="50" y="93"/>
                    <a:pt x="50" y="93"/>
                  </a:cubicBezTo>
                  <a:cubicBezTo>
                    <a:pt x="42" y="93"/>
                    <a:pt x="42" y="93"/>
                    <a:pt x="42" y="93"/>
                  </a:cubicBezTo>
                  <a:cubicBezTo>
                    <a:pt x="41" y="93"/>
                    <a:pt x="39" y="93"/>
                    <a:pt x="39" y="95"/>
                  </a:cubicBezTo>
                  <a:cubicBezTo>
                    <a:pt x="39" y="97"/>
                    <a:pt x="41" y="98"/>
                    <a:pt x="42" y="98"/>
                  </a:cubicBezTo>
                  <a:cubicBezTo>
                    <a:pt x="63" y="98"/>
                    <a:pt x="63" y="98"/>
                    <a:pt x="63" y="98"/>
                  </a:cubicBezTo>
                  <a:cubicBezTo>
                    <a:pt x="65" y="98"/>
                    <a:pt x="66" y="97"/>
                    <a:pt x="66" y="95"/>
                  </a:cubicBezTo>
                  <a:cubicBezTo>
                    <a:pt x="66" y="81"/>
                    <a:pt x="66" y="81"/>
                    <a:pt x="66" y="81"/>
                  </a:cubicBezTo>
                  <a:cubicBezTo>
                    <a:pt x="66" y="80"/>
                    <a:pt x="65" y="79"/>
                    <a:pt x="63" y="79"/>
                  </a:cubicBezTo>
                  <a:close/>
                  <a:moveTo>
                    <a:pt x="42" y="121"/>
                  </a:moveTo>
                  <a:cubicBezTo>
                    <a:pt x="41" y="121"/>
                    <a:pt x="39" y="122"/>
                    <a:pt x="39" y="123"/>
                  </a:cubicBezTo>
                  <a:cubicBezTo>
                    <a:pt x="39" y="126"/>
                    <a:pt x="41" y="126"/>
                    <a:pt x="42" y="126"/>
                  </a:cubicBezTo>
                  <a:cubicBezTo>
                    <a:pt x="50" y="126"/>
                    <a:pt x="50" y="126"/>
                    <a:pt x="50" y="126"/>
                  </a:cubicBezTo>
                  <a:cubicBezTo>
                    <a:pt x="50" y="151"/>
                    <a:pt x="50" y="151"/>
                    <a:pt x="50" y="151"/>
                  </a:cubicBezTo>
                  <a:cubicBezTo>
                    <a:pt x="50" y="151"/>
                    <a:pt x="50" y="151"/>
                    <a:pt x="50" y="151"/>
                  </a:cubicBezTo>
                  <a:cubicBezTo>
                    <a:pt x="52" y="151"/>
                    <a:pt x="54" y="152"/>
                    <a:pt x="56" y="152"/>
                  </a:cubicBezTo>
                  <a:cubicBezTo>
                    <a:pt x="56" y="121"/>
                    <a:pt x="56" y="121"/>
                    <a:pt x="56" y="121"/>
                  </a:cubicBezTo>
                  <a:cubicBezTo>
                    <a:pt x="42" y="121"/>
                    <a:pt x="42" y="121"/>
                    <a:pt x="42" y="121"/>
                  </a:cubicBezTo>
                  <a:close/>
                  <a:moveTo>
                    <a:pt x="63" y="144"/>
                  </a:moveTo>
                  <a:cubicBezTo>
                    <a:pt x="62" y="144"/>
                    <a:pt x="60" y="145"/>
                    <a:pt x="60" y="147"/>
                  </a:cubicBezTo>
                  <a:cubicBezTo>
                    <a:pt x="60" y="153"/>
                    <a:pt x="60" y="153"/>
                    <a:pt x="60" y="153"/>
                  </a:cubicBezTo>
                  <a:cubicBezTo>
                    <a:pt x="62" y="153"/>
                    <a:pt x="64" y="154"/>
                    <a:pt x="66" y="154"/>
                  </a:cubicBezTo>
                  <a:cubicBezTo>
                    <a:pt x="66" y="147"/>
                    <a:pt x="66" y="147"/>
                    <a:pt x="66" y="147"/>
                  </a:cubicBezTo>
                  <a:cubicBezTo>
                    <a:pt x="66" y="145"/>
                    <a:pt x="65" y="144"/>
                    <a:pt x="63" y="144"/>
                  </a:cubicBezTo>
                  <a:close/>
                  <a:moveTo>
                    <a:pt x="100" y="5"/>
                  </a:moveTo>
                  <a:cubicBezTo>
                    <a:pt x="100" y="28"/>
                    <a:pt x="100" y="28"/>
                    <a:pt x="100" y="28"/>
                  </a:cubicBezTo>
                  <a:cubicBezTo>
                    <a:pt x="84" y="28"/>
                    <a:pt x="84" y="28"/>
                    <a:pt x="84" y="28"/>
                  </a:cubicBezTo>
                  <a:cubicBezTo>
                    <a:pt x="84" y="1"/>
                    <a:pt x="84" y="1"/>
                    <a:pt x="84" y="1"/>
                  </a:cubicBezTo>
                  <a:cubicBezTo>
                    <a:pt x="82" y="0"/>
                    <a:pt x="80" y="0"/>
                    <a:pt x="78" y="0"/>
                  </a:cubicBezTo>
                  <a:cubicBezTo>
                    <a:pt x="78" y="28"/>
                    <a:pt x="78" y="28"/>
                    <a:pt x="78" y="28"/>
                  </a:cubicBezTo>
                  <a:cubicBezTo>
                    <a:pt x="78" y="31"/>
                    <a:pt x="81" y="33"/>
                    <a:pt x="84" y="33"/>
                  </a:cubicBezTo>
                  <a:cubicBezTo>
                    <a:pt x="100" y="33"/>
                    <a:pt x="100" y="33"/>
                    <a:pt x="100" y="33"/>
                  </a:cubicBezTo>
                  <a:cubicBezTo>
                    <a:pt x="103" y="33"/>
                    <a:pt x="105" y="31"/>
                    <a:pt x="105" y="28"/>
                  </a:cubicBezTo>
                  <a:cubicBezTo>
                    <a:pt x="105" y="7"/>
                    <a:pt x="105" y="7"/>
                    <a:pt x="105" y="7"/>
                  </a:cubicBezTo>
                  <a:cubicBezTo>
                    <a:pt x="104" y="6"/>
                    <a:pt x="102" y="6"/>
                    <a:pt x="100" y="5"/>
                  </a:cubicBezTo>
                  <a:close/>
                  <a:moveTo>
                    <a:pt x="102" y="79"/>
                  </a:moveTo>
                  <a:cubicBezTo>
                    <a:pt x="100" y="79"/>
                    <a:pt x="100" y="80"/>
                    <a:pt x="100" y="81"/>
                  </a:cubicBezTo>
                  <a:cubicBezTo>
                    <a:pt x="100" y="93"/>
                    <a:pt x="100" y="93"/>
                    <a:pt x="100" y="93"/>
                  </a:cubicBezTo>
                  <a:cubicBezTo>
                    <a:pt x="95" y="93"/>
                    <a:pt x="95" y="93"/>
                    <a:pt x="95" y="93"/>
                  </a:cubicBezTo>
                  <a:cubicBezTo>
                    <a:pt x="95" y="56"/>
                    <a:pt x="95" y="56"/>
                    <a:pt x="95" y="56"/>
                  </a:cubicBezTo>
                  <a:cubicBezTo>
                    <a:pt x="81" y="56"/>
                    <a:pt x="81" y="56"/>
                    <a:pt x="81" y="56"/>
                  </a:cubicBezTo>
                  <a:cubicBezTo>
                    <a:pt x="79" y="56"/>
                    <a:pt x="78" y="56"/>
                    <a:pt x="78" y="59"/>
                  </a:cubicBezTo>
                  <a:cubicBezTo>
                    <a:pt x="78" y="61"/>
                    <a:pt x="79" y="61"/>
                    <a:pt x="81" y="61"/>
                  </a:cubicBezTo>
                  <a:cubicBezTo>
                    <a:pt x="89" y="61"/>
                    <a:pt x="89" y="61"/>
                    <a:pt x="89" y="61"/>
                  </a:cubicBezTo>
                  <a:cubicBezTo>
                    <a:pt x="89" y="93"/>
                    <a:pt x="89" y="93"/>
                    <a:pt x="89" y="93"/>
                  </a:cubicBezTo>
                  <a:cubicBezTo>
                    <a:pt x="81" y="93"/>
                    <a:pt x="81" y="93"/>
                    <a:pt x="81" y="93"/>
                  </a:cubicBezTo>
                  <a:cubicBezTo>
                    <a:pt x="79" y="93"/>
                    <a:pt x="78" y="93"/>
                    <a:pt x="78" y="95"/>
                  </a:cubicBezTo>
                  <a:cubicBezTo>
                    <a:pt x="78" y="97"/>
                    <a:pt x="79" y="98"/>
                    <a:pt x="81" y="98"/>
                  </a:cubicBezTo>
                  <a:cubicBezTo>
                    <a:pt x="102" y="98"/>
                    <a:pt x="102" y="98"/>
                    <a:pt x="102" y="98"/>
                  </a:cubicBezTo>
                  <a:cubicBezTo>
                    <a:pt x="103" y="98"/>
                    <a:pt x="105" y="97"/>
                    <a:pt x="105" y="95"/>
                  </a:cubicBezTo>
                  <a:cubicBezTo>
                    <a:pt x="105" y="81"/>
                    <a:pt x="105" y="81"/>
                    <a:pt x="105" y="81"/>
                  </a:cubicBezTo>
                  <a:cubicBezTo>
                    <a:pt x="105" y="80"/>
                    <a:pt x="104" y="79"/>
                    <a:pt x="102" y="79"/>
                  </a:cubicBezTo>
                  <a:close/>
                  <a:moveTo>
                    <a:pt x="100" y="121"/>
                  </a:moveTo>
                  <a:cubicBezTo>
                    <a:pt x="84" y="121"/>
                    <a:pt x="84" y="121"/>
                    <a:pt x="84" y="121"/>
                  </a:cubicBezTo>
                  <a:cubicBezTo>
                    <a:pt x="81" y="121"/>
                    <a:pt x="78" y="123"/>
                    <a:pt x="78" y="126"/>
                  </a:cubicBezTo>
                  <a:cubicBezTo>
                    <a:pt x="78" y="154"/>
                    <a:pt x="78" y="154"/>
                    <a:pt x="78" y="154"/>
                  </a:cubicBezTo>
                  <a:cubicBezTo>
                    <a:pt x="80" y="154"/>
                    <a:pt x="82" y="153"/>
                    <a:pt x="84" y="153"/>
                  </a:cubicBezTo>
                  <a:cubicBezTo>
                    <a:pt x="84" y="126"/>
                    <a:pt x="84" y="126"/>
                    <a:pt x="84" y="126"/>
                  </a:cubicBezTo>
                  <a:cubicBezTo>
                    <a:pt x="100" y="126"/>
                    <a:pt x="100" y="126"/>
                    <a:pt x="100" y="126"/>
                  </a:cubicBezTo>
                  <a:cubicBezTo>
                    <a:pt x="100" y="149"/>
                    <a:pt x="100" y="149"/>
                    <a:pt x="100" y="149"/>
                  </a:cubicBezTo>
                  <a:cubicBezTo>
                    <a:pt x="102" y="148"/>
                    <a:pt x="104" y="147"/>
                    <a:pt x="105" y="147"/>
                  </a:cubicBezTo>
                  <a:cubicBezTo>
                    <a:pt x="105" y="126"/>
                    <a:pt x="105" y="126"/>
                    <a:pt x="105" y="126"/>
                  </a:cubicBezTo>
                  <a:cubicBezTo>
                    <a:pt x="105" y="123"/>
                    <a:pt x="103" y="121"/>
                    <a:pt x="100" y="121"/>
                  </a:cubicBezTo>
                  <a:close/>
                  <a:moveTo>
                    <a:pt x="84" y="153"/>
                  </a:moveTo>
                  <a:cubicBezTo>
                    <a:pt x="89" y="152"/>
                    <a:pt x="95" y="151"/>
                    <a:pt x="100" y="149"/>
                  </a:cubicBezTo>
                  <a:lnTo>
                    <a:pt x="84" y="153"/>
                  </a:lnTo>
                  <a:close/>
                  <a:moveTo>
                    <a:pt x="128" y="23"/>
                  </a:moveTo>
                  <a:cubicBezTo>
                    <a:pt x="128" y="28"/>
                    <a:pt x="128" y="28"/>
                    <a:pt x="128" y="28"/>
                  </a:cubicBezTo>
                  <a:cubicBezTo>
                    <a:pt x="120" y="28"/>
                    <a:pt x="120" y="28"/>
                    <a:pt x="120" y="28"/>
                  </a:cubicBezTo>
                  <a:cubicBezTo>
                    <a:pt x="118" y="28"/>
                    <a:pt x="117" y="28"/>
                    <a:pt x="117" y="30"/>
                  </a:cubicBezTo>
                  <a:cubicBezTo>
                    <a:pt x="117" y="32"/>
                    <a:pt x="118" y="33"/>
                    <a:pt x="120" y="33"/>
                  </a:cubicBezTo>
                  <a:cubicBezTo>
                    <a:pt x="136" y="33"/>
                    <a:pt x="136" y="33"/>
                    <a:pt x="136" y="33"/>
                  </a:cubicBezTo>
                  <a:cubicBezTo>
                    <a:pt x="134" y="30"/>
                    <a:pt x="131" y="26"/>
                    <a:pt x="128" y="23"/>
                  </a:cubicBezTo>
                  <a:close/>
                  <a:moveTo>
                    <a:pt x="139" y="56"/>
                  </a:moveTo>
                  <a:cubicBezTo>
                    <a:pt x="123" y="56"/>
                    <a:pt x="123" y="56"/>
                    <a:pt x="123" y="56"/>
                  </a:cubicBezTo>
                  <a:cubicBezTo>
                    <a:pt x="120" y="56"/>
                    <a:pt x="117" y="58"/>
                    <a:pt x="117" y="61"/>
                  </a:cubicBezTo>
                  <a:cubicBezTo>
                    <a:pt x="117" y="93"/>
                    <a:pt x="117" y="93"/>
                    <a:pt x="117" y="93"/>
                  </a:cubicBezTo>
                  <a:cubicBezTo>
                    <a:pt x="117" y="96"/>
                    <a:pt x="120" y="98"/>
                    <a:pt x="123" y="98"/>
                  </a:cubicBezTo>
                  <a:cubicBezTo>
                    <a:pt x="139" y="98"/>
                    <a:pt x="139" y="98"/>
                    <a:pt x="139" y="98"/>
                  </a:cubicBezTo>
                  <a:cubicBezTo>
                    <a:pt x="142" y="98"/>
                    <a:pt x="144" y="96"/>
                    <a:pt x="144" y="93"/>
                  </a:cubicBezTo>
                  <a:cubicBezTo>
                    <a:pt x="144" y="61"/>
                    <a:pt x="144" y="61"/>
                    <a:pt x="144" y="61"/>
                  </a:cubicBezTo>
                  <a:cubicBezTo>
                    <a:pt x="144" y="58"/>
                    <a:pt x="142" y="56"/>
                    <a:pt x="139" y="56"/>
                  </a:cubicBezTo>
                  <a:close/>
                  <a:moveTo>
                    <a:pt x="139" y="93"/>
                  </a:moveTo>
                  <a:cubicBezTo>
                    <a:pt x="123" y="93"/>
                    <a:pt x="123" y="93"/>
                    <a:pt x="123" y="93"/>
                  </a:cubicBezTo>
                  <a:cubicBezTo>
                    <a:pt x="123" y="61"/>
                    <a:pt x="123" y="61"/>
                    <a:pt x="123" y="61"/>
                  </a:cubicBezTo>
                  <a:cubicBezTo>
                    <a:pt x="139" y="61"/>
                    <a:pt x="139" y="61"/>
                    <a:pt x="139" y="61"/>
                  </a:cubicBezTo>
                  <a:lnTo>
                    <a:pt x="139" y="93"/>
                  </a:lnTo>
                  <a:close/>
                  <a:moveTo>
                    <a:pt x="123" y="121"/>
                  </a:moveTo>
                  <a:cubicBezTo>
                    <a:pt x="120" y="121"/>
                    <a:pt x="117" y="123"/>
                    <a:pt x="117" y="126"/>
                  </a:cubicBezTo>
                  <a:cubicBezTo>
                    <a:pt x="117" y="139"/>
                    <a:pt x="117" y="139"/>
                    <a:pt x="117" y="139"/>
                  </a:cubicBezTo>
                  <a:cubicBezTo>
                    <a:pt x="119" y="138"/>
                    <a:pt x="121" y="137"/>
                    <a:pt x="123" y="135"/>
                  </a:cubicBezTo>
                  <a:cubicBezTo>
                    <a:pt x="123" y="126"/>
                    <a:pt x="123" y="126"/>
                    <a:pt x="123" y="126"/>
                  </a:cubicBezTo>
                  <a:cubicBezTo>
                    <a:pt x="131" y="126"/>
                    <a:pt x="131" y="126"/>
                    <a:pt x="131" y="126"/>
                  </a:cubicBezTo>
                  <a:cubicBezTo>
                    <a:pt x="133" y="125"/>
                    <a:pt x="134" y="123"/>
                    <a:pt x="135" y="121"/>
                  </a:cubicBezTo>
                  <a:cubicBezTo>
                    <a:pt x="123" y="121"/>
                    <a:pt x="123" y="121"/>
                    <a:pt x="123" y="12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pic>
        <p:nvPicPr>
          <p:cNvPr id="88" name="Picture 87"/>
          <p:cNvPicPr>
            <a:picLocks noChangeAspect="1"/>
          </p:cNvPicPr>
          <p:nvPr/>
        </p:nvPicPr>
        <p:blipFill>
          <a:blip r:embed="rId9"/>
          <a:stretch>
            <a:fillRect/>
          </a:stretch>
        </p:blipFill>
        <p:spPr>
          <a:xfrm>
            <a:off x="3910402" y="1461391"/>
            <a:ext cx="801606" cy="607031"/>
          </a:xfrm>
          <a:prstGeom prst="rect">
            <a:avLst/>
          </a:prstGeom>
        </p:spPr>
      </p:pic>
      <p:cxnSp>
        <p:nvCxnSpPr>
          <p:cNvPr id="81" name="Straight Arrow Connector 80"/>
          <p:cNvCxnSpPr/>
          <p:nvPr/>
        </p:nvCxnSpPr>
        <p:spPr>
          <a:xfrm>
            <a:off x="11969291" y="2153610"/>
            <a:ext cx="0" cy="3363086"/>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37" idx="2"/>
          </p:cNvCxnSpPr>
          <p:nvPr/>
        </p:nvCxnSpPr>
        <p:spPr>
          <a:xfrm>
            <a:off x="10441207" y="4494908"/>
            <a:ext cx="0" cy="1028265"/>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35" idx="2"/>
          </p:cNvCxnSpPr>
          <p:nvPr/>
        </p:nvCxnSpPr>
        <p:spPr>
          <a:xfrm>
            <a:off x="7487846" y="4494908"/>
            <a:ext cx="0" cy="1028265"/>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36" idx="2"/>
          </p:cNvCxnSpPr>
          <p:nvPr/>
        </p:nvCxnSpPr>
        <p:spPr>
          <a:xfrm>
            <a:off x="4534486" y="4494908"/>
            <a:ext cx="0" cy="1028265"/>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2" idx="2"/>
          </p:cNvCxnSpPr>
          <p:nvPr/>
        </p:nvCxnSpPr>
        <p:spPr>
          <a:xfrm>
            <a:off x="1627016" y="4494908"/>
            <a:ext cx="0" cy="1021788"/>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3618536" y="2153611"/>
            <a:ext cx="0" cy="1491436"/>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687496" y="2153611"/>
            <a:ext cx="0" cy="1491436"/>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10441207" y="2153611"/>
            <a:ext cx="0" cy="1491436"/>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7510168" y="2153611"/>
            <a:ext cx="0" cy="1491436"/>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1979516" y="2153611"/>
            <a:ext cx="0" cy="463172"/>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1979516" y="3387952"/>
            <a:ext cx="0" cy="257095"/>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932876" y="2153611"/>
            <a:ext cx="0" cy="463172"/>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4932876" y="3387952"/>
            <a:ext cx="0" cy="257095"/>
          </a:xfrm>
          <a:prstGeom prst="straightConnector1">
            <a:avLst/>
          </a:prstGeom>
          <a:ln w="38100">
            <a:solidFill>
              <a:schemeClr val="accent1"/>
            </a:solidFill>
            <a:prstDash val="sysDash"/>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275482" y="4585808"/>
            <a:ext cx="1089181" cy="496491"/>
          </a:xfrm>
          <a:prstGeom prst="rect">
            <a:avLst/>
          </a:prstGeom>
          <a:noFill/>
        </p:spPr>
        <p:txBody>
          <a:bodyPr wrap="none" lIns="93260" tIns="74608" rIns="93260" bIns="74608" rtlCol="0">
            <a:spAutoFit/>
          </a:bodyPr>
          <a:lstStyle/>
          <a:p>
            <a:pPr defTabSz="914224">
              <a:lnSpc>
                <a:spcPct val="90000"/>
              </a:lnSpc>
              <a:spcAft>
                <a:spcPts val="600"/>
              </a:spcAft>
              <a:defRPr/>
            </a:pPr>
            <a:r>
              <a:rPr lang="en-US" sz="1224" kern="0" dirty="0">
                <a:gradFill>
                  <a:gsLst>
                    <a:gs pos="2917">
                      <a:schemeClr val="tx1"/>
                    </a:gs>
                    <a:gs pos="30000">
                      <a:schemeClr val="tx1"/>
                    </a:gs>
                  </a:gsLst>
                  <a:lin ang="5400000" scaled="0"/>
                </a:gradFill>
              </a:rPr>
              <a:t>Only on</a:t>
            </a:r>
            <a:br>
              <a:rPr lang="en-US" sz="1224" kern="0" dirty="0">
                <a:gradFill>
                  <a:gsLst>
                    <a:gs pos="2917">
                      <a:schemeClr val="tx1"/>
                    </a:gs>
                    <a:gs pos="30000">
                      <a:schemeClr val="tx1"/>
                    </a:gs>
                  </a:gsLst>
                  <a:lin ang="5400000" scaled="0"/>
                </a:gradFill>
              </a:rPr>
            </a:br>
            <a:r>
              <a:rPr lang="en-US" sz="1224" kern="0" dirty="0">
                <a:gradFill>
                  <a:gsLst>
                    <a:gs pos="2917">
                      <a:schemeClr val="tx1"/>
                    </a:gs>
                    <a:gs pos="30000">
                      <a:schemeClr val="tx1"/>
                    </a:gs>
                  </a:gsLst>
                  <a:lin ang="5400000" scaled="0"/>
                </a:gradFill>
              </a:rPr>
              <a:t>Windows OS</a:t>
            </a:r>
          </a:p>
        </p:txBody>
      </p:sp>
    </p:spTree>
    <p:extLst>
      <p:ext uri="{BB962C8B-B14F-4D97-AF65-F5344CB8AC3E}">
        <p14:creationId xmlns:p14="http://schemas.microsoft.com/office/powerpoint/2010/main" val="17841209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nodeType="after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wipe(left)">
                                      <p:cBhvr>
                                        <p:cTn id="22" dur="500"/>
                                        <p:tgtEl>
                                          <p:spTgt spid="81"/>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animBg="1"/>
      <p:bldP spid="34" grpId="0" animBg="1"/>
      <p:bldP spid="35" grpId="0" animBg="1"/>
      <p:bldP spid="36" grpId="0" animBg="1"/>
      <p:bldP spid="37" grpId="0" animBg="1"/>
      <p:bldP spid="115"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a:t>Building pipelines - Management and orchestration</a:t>
            </a:r>
            <a:endParaRPr lang="en-US" sz="4488" dirty="0"/>
          </a:p>
        </p:txBody>
      </p:sp>
      <p:sp>
        <p:nvSpPr>
          <p:cNvPr id="35" name="Rectangle 34"/>
          <p:cNvSpPr/>
          <p:nvPr/>
        </p:nvSpPr>
        <p:spPr bwMode="auto">
          <a:xfrm>
            <a:off x="275480" y="1241619"/>
            <a:ext cx="7853497" cy="551753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0" name="Rectangle 39"/>
          <p:cNvSpPr/>
          <p:nvPr/>
        </p:nvSpPr>
        <p:spPr bwMode="auto">
          <a:xfrm>
            <a:off x="8278847" y="1241619"/>
            <a:ext cx="3884512" cy="551753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1" name="Rectangle 40"/>
          <p:cNvSpPr/>
          <p:nvPr/>
        </p:nvSpPr>
        <p:spPr bwMode="auto">
          <a:xfrm>
            <a:off x="486009" y="2865495"/>
            <a:ext cx="1436209" cy="1410353"/>
          </a:xfrm>
          <a:prstGeom prst="rect">
            <a:avLst/>
          </a:prstGeom>
          <a:solidFill>
            <a:schemeClr val="tx2"/>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Azure Data Factory</a:t>
            </a:r>
          </a:p>
        </p:txBody>
      </p:sp>
      <p:sp>
        <p:nvSpPr>
          <p:cNvPr id="42" name="Rectangle 41"/>
          <p:cNvSpPr/>
          <p:nvPr/>
        </p:nvSpPr>
        <p:spPr bwMode="auto">
          <a:xfrm>
            <a:off x="2485016" y="2865495"/>
            <a:ext cx="1436209" cy="1410353"/>
          </a:xfrm>
          <a:prstGeom prst="rect">
            <a:avLst/>
          </a:prstGeom>
          <a:solidFill>
            <a:schemeClr val="tx2"/>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Azure Stream Analytics</a:t>
            </a:r>
          </a:p>
        </p:txBody>
      </p:sp>
      <p:sp>
        <p:nvSpPr>
          <p:cNvPr id="43" name="Rectangle 42"/>
          <p:cNvSpPr/>
          <p:nvPr/>
        </p:nvSpPr>
        <p:spPr bwMode="auto">
          <a:xfrm>
            <a:off x="4484023" y="2865495"/>
            <a:ext cx="1436209" cy="1410353"/>
          </a:xfrm>
          <a:prstGeom prst="rect">
            <a:avLst/>
          </a:prstGeom>
          <a:solidFill>
            <a:schemeClr val="tx2"/>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OSS tools</a:t>
            </a:r>
          </a:p>
        </p:txBody>
      </p:sp>
      <p:sp>
        <p:nvSpPr>
          <p:cNvPr id="44" name="Rectangle 43"/>
          <p:cNvSpPr/>
          <p:nvPr/>
        </p:nvSpPr>
        <p:spPr bwMode="auto">
          <a:xfrm>
            <a:off x="10507133" y="2865495"/>
            <a:ext cx="1436209" cy="1410353"/>
          </a:xfrm>
          <a:prstGeom prst="rect">
            <a:avLst/>
          </a:prstGeom>
          <a:solidFill>
            <a:schemeClr val="tx2"/>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REST APIs</a:t>
            </a:r>
          </a:p>
        </p:txBody>
      </p:sp>
      <p:sp>
        <p:nvSpPr>
          <p:cNvPr id="45" name="Rectangle 44"/>
          <p:cNvSpPr/>
          <p:nvPr/>
        </p:nvSpPr>
        <p:spPr bwMode="auto">
          <a:xfrm>
            <a:off x="6479896" y="2865495"/>
            <a:ext cx="1436209" cy="1410353"/>
          </a:xfrm>
          <a:prstGeom prst="rect">
            <a:avLst/>
          </a:prstGeom>
          <a:solidFill>
            <a:schemeClr val="tx2"/>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PowerShell</a:t>
            </a:r>
          </a:p>
        </p:txBody>
      </p:sp>
      <p:sp>
        <p:nvSpPr>
          <p:cNvPr id="47" name="Rectangle 46"/>
          <p:cNvSpPr/>
          <p:nvPr/>
        </p:nvSpPr>
        <p:spPr bwMode="auto">
          <a:xfrm>
            <a:off x="8484516" y="2865495"/>
            <a:ext cx="1436209" cy="1410353"/>
          </a:xfrm>
          <a:prstGeom prst="rect">
            <a:avLst/>
          </a:prstGeom>
          <a:solidFill>
            <a:schemeClr val="tx2"/>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r>
              <a:rPr lang="en-US" sz="1599" b="1" kern="0" dirty="0">
                <a:gradFill>
                  <a:gsLst>
                    <a:gs pos="0">
                      <a:srgbClr val="FFFFFF"/>
                    </a:gs>
                    <a:gs pos="100000">
                      <a:srgbClr val="FFFFFF"/>
                    </a:gs>
                  </a:gsLst>
                  <a:lin ang="5400000" scaled="0"/>
                </a:gradFill>
                <a:latin typeface="Segoe UI Semibold" charset="0"/>
                <a:ea typeface="Segoe UI Semibold" charset="0"/>
                <a:cs typeface="Segoe UI Semibold" charset="0"/>
              </a:rPr>
              <a:t>ADL Store SDK</a:t>
            </a:r>
          </a:p>
        </p:txBody>
      </p:sp>
      <p:sp>
        <p:nvSpPr>
          <p:cNvPr id="48" name="Oval 47"/>
          <p:cNvSpPr/>
          <p:nvPr/>
        </p:nvSpPr>
        <p:spPr bwMode="auto">
          <a:xfrm>
            <a:off x="485801" y="2133949"/>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49" name="Oval 48"/>
          <p:cNvSpPr/>
          <p:nvPr/>
        </p:nvSpPr>
        <p:spPr bwMode="auto">
          <a:xfrm>
            <a:off x="2484808" y="2133949"/>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0" name="Oval 49"/>
          <p:cNvSpPr/>
          <p:nvPr/>
        </p:nvSpPr>
        <p:spPr bwMode="auto">
          <a:xfrm>
            <a:off x="4483815" y="2133949"/>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1" name="Oval 50"/>
          <p:cNvSpPr/>
          <p:nvPr/>
        </p:nvSpPr>
        <p:spPr bwMode="auto">
          <a:xfrm>
            <a:off x="6479688" y="2133949"/>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2" name="Oval 51"/>
          <p:cNvSpPr/>
          <p:nvPr/>
        </p:nvSpPr>
        <p:spPr bwMode="auto">
          <a:xfrm>
            <a:off x="8484308" y="2133949"/>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3" name="Oval 52"/>
          <p:cNvSpPr/>
          <p:nvPr/>
        </p:nvSpPr>
        <p:spPr bwMode="auto">
          <a:xfrm>
            <a:off x="10506925" y="2133949"/>
            <a:ext cx="1436625" cy="1436625"/>
          </a:xfrm>
          <a:prstGeom prst="ellipse">
            <a:avLst/>
          </a:prstGeom>
          <a:solidFill>
            <a:schemeClr val="bg1"/>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55" name="TextBox 54"/>
          <p:cNvSpPr txBox="1"/>
          <p:nvPr/>
        </p:nvSpPr>
        <p:spPr>
          <a:xfrm>
            <a:off x="2681618" y="1424727"/>
            <a:ext cx="3041221" cy="489298"/>
          </a:xfrm>
          <a:prstGeom prst="rect">
            <a:avLst/>
          </a:prstGeom>
          <a:noFill/>
        </p:spPr>
        <p:txBody>
          <a:bodyPr wrap="square" lIns="93260" tIns="74608" rIns="93260" bIns="74608" rtlCol="0">
            <a:spAutoFit/>
          </a:bodyPr>
          <a:lstStyle/>
          <a:p>
            <a:pPr algn="ctr" defTabSz="932323">
              <a:lnSpc>
                <a:spcPct val="90000"/>
              </a:lnSpc>
              <a:spcBef>
                <a:spcPct val="0"/>
              </a:spcBef>
              <a:spcAft>
                <a:spcPts val="600"/>
              </a:spcAft>
              <a:defRPr/>
            </a:pPr>
            <a:r>
              <a:rPr lang="en-US" sz="2397" kern="0" spc="-3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Out-of-the-box tools</a:t>
            </a:r>
          </a:p>
        </p:txBody>
      </p:sp>
      <p:sp>
        <p:nvSpPr>
          <p:cNvPr id="56" name="TextBox 55"/>
          <p:cNvSpPr txBox="1"/>
          <p:nvPr/>
        </p:nvSpPr>
        <p:spPr>
          <a:xfrm>
            <a:off x="8960535" y="1424727"/>
            <a:ext cx="2521134" cy="489298"/>
          </a:xfrm>
          <a:prstGeom prst="rect">
            <a:avLst/>
          </a:prstGeom>
          <a:noFill/>
        </p:spPr>
        <p:txBody>
          <a:bodyPr wrap="square" lIns="93260" tIns="74608" rIns="93260" bIns="74608" rtlCol="0">
            <a:spAutoFit/>
          </a:bodyPr>
          <a:lstStyle/>
          <a:p>
            <a:pPr algn="ctr" defTabSz="932323">
              <a:lnSpc>
                <a:spcPct val="90000"/>
              </a:lnSpc>
              <a:spcBef>
                <a:spcPct val="0"/>
              </a:spcBef>
              <a:spcAft>
                <a:spcPts val="600"/>
              </a:spcAft>
              <a:defRPr/>
            </a:pPr>
            <a:r>
              <a:rPr lang="en-US" sz="2397" kern="0" spc="-30" dirty="0">
                <a:solidFill>
                  <a:schemeClr val="tx2"/>
                </a:solidFill>
                <a:latin typeface="Segoe UI Semilight" panose="020B0402040204020203" pitchFamily="34" charset="0"/>
                <a:ea typeface="MS PGothic" panose="020B0600070205080204" pitchFamily="34" charset="-128"/>
                <a:cs typeface="Segoe UI Semilight" panose="020B0402040204020203" pitchFamily="34" charset="0"/>
              </a:rPr>
              <a:t>Custom tools</a:t>
            </a:r>
          </a:p>
        </p:txBody>
      </p:sp>
      <p:sp>
        <p:nvSpPr>
          <p:cNvPr id="57" name="Rectangle 56"/>
          <p:cNvSpPr/>
          <p:nvPr/>
        </p:nvSpPr>
        <p:spPr bwMode="auto">
          <a:xfrm>
            <a:off x="476683" y="4275848"/>
            <a:ext cx="1454861" cy="2120554"/>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139891" rIns="139891" bIns="74608" numCol="1" rtlCol="0" anchor="t" anchorCtr="0" compatLnSpc="1">
            <a:prstTxWarp prst="textNoShape">
              <a:avLst/>
            </a:prstTxWarp>
          </a:bodyPr>
          <a:lstStyle/>
          <a:p>
            <a:pPr defTabSz="932095" fontAlgn="base">
              <a:spcBef>
                <a:spcPct val="0"/>
              </a:spcBef>
              <a:spcAft>
                <a:spcPts val="612"/>
              </a:spcAft>
              <a:defRPr/>
            </a:pPr>
            <a:r>
              <a:rPr lang="en-US" sz="1428" kern="0" dirty="0">
                <a:gradFill>
                  <a:gsLst>
                    <a:gs pos="0">
                      <a:srgbClr val="FFFFFF"/>
                    </a:gs>
                    <a:gs pos="100000">
                      <a:srgbClr val="FFFFFF"/>
                    </a:gs>
                  </a:gsLst>
                  <a:lin ang="5400000" scaled="0"/>
                </a:gradFill>
              </a:rPr>
              <a:t>First-class support</a:t>
            </a:r>
          </a:p>
        </p:txBody>
      </p:sp>
      <p:sp>
        <p:nvSpPr>
          <p:cNvPr id="58" name="Rectangle 57"/>
          <p:cNvSpPr/>
          <p:nvPr/>
        </p:nvSpPr>
        <p:spPr bwMode="auto">
          <a:xfrm>
            <a:off x="2475690" y="4275848"/>
            <a:ext cx="1454861" cy="2120554"/>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139891" rIns="139891" bIns="74608" numCol="1" rtlCol="0" anchor="t" anchorCtr="0" compatLnSpc="1">
            <a:prstTxWarp prst="textNoShape">
              <a:avLst/>
            </a:prstTxWarp>
          </a:bodyPr>
          <a:lstStyle/>
          <a:p>
            <a:pPr defTabSz="932095" fontAlgn="base">
              <a:spcBef>
                <a:spcPct val="0"/>
              </a:spcBef>
              <a:spcAft>
                <a:spcPts val="612"/>
              </a:spcAft>
              <a:defRPr/>
            </a:pPr>
            <a:r>
              <a:rPr lang="en-US" sz="1428" kern="0" dirty="0">
                <a:gradFill>
                  <a:gsLst>
                    <a:gs pos="0">
                      <a:srgbClr val="FFFFFF"/>
                    </a:gs>
                    <a:gs pos="100000">
                      <a:srgbClr val="FFFFFF"/>
                    </a:gs>
                  </a:gsLst>
                  <a:lin ang="5400000" scaled="0"/>
                </a:gradFill>
              </a:rPr>
              <a:t>Seamlessly stream data</a:t>
            </a:r>
          </a:p>
        </p:txBody>
      </p:sp>
      <p:sp>
        <p:nvSpPr>
          <p:cNvPr id="59" name="Rectangle 58"/>
          <p:cNvSpPr/>
          <p:nvPr/>
        </p:nvSpPr>
        <p:spPr bwMode="auto">
          <a:xfrm>
            <a:off x="4474697" y="4275848"/>
            <a:ext cx="1454861" cy="2120554"/>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139891" rIns="139891" bIns="74608" numCol="1" rtlCol="0" anchor="t" anchorCtr="0" compatLnSpc="1">
            <a:prstTxWarp prst="textNoShape">
              <a:avLst/>
            </a:prstTxWarp>
          </a:bodyPr>
          <a:lstStyle/>
          <a:p>
            <a:pPr defTabSz="932095" fontAlgn="base">
              <a:spcBef>
                <a:spcPct val="0"/>
              </a:spcBef>
              <a:spcAft>
                <a:spcPct val="0"/>
              </a:spcAft>
              <a:defRPr/>
            </a:pPr>
            <a:r>
              <a:rPr lang="en-US" sz="1428" kern="0" dirty="0">
                <a:gradFill>
                  <a:gsLst>
                    <a:gs pos="0">
                      <a:srgbClr val="FFFFFF"/>
                    </a:gs>
                    <a:gs pos="100000">
                      <a:srgbClr val="FFFFFF"/>
                    </a:gs>
                  </a:gsLst>
                  <a:lin ang="5400000" scaled="0"/>
                </a:gradFill>
              </a:rPr>
              <a:t>Supports</a:t>
            </a:r>
            <a:br>
              <a:rPr lang="en-US" sz="1428" kern="0" dirty="0">
                <a:gradFill>
                  <a:gsLst>
                    <a:gs pos="0">
                      <a:srgbClr val="FFFFFF"/>
                    </a:gs>
                    <a:gs pos="100000">
                      <a:srgbClr val="FFFFFF"/>
                    </a:gs>
                  </a:gsLst>
                  <a:lin ang="5400000" scaled="0"/>
                </a:gradFill>
              </a:rPr>
            </a:br>
            <a:r>
              <a:rPr lang="en-US" sz="1428" kern="0" dirty="0">
                <a:gradFill>
                  <a:gsLst>
                    <a:gs pos="0">
                      <a:srgbClr val="FFFFFF"/>
                    </a:gs>
                    <a:gs pos="100000">
                      <a:srgbClr val="FFFFFF"/>
                    </a:gs>
                  </a:gsLst>
                  <a:lin ang="5400000" scaled="0"/>
                </a:gradFill>
              </a:rPr>
              <a:t>OSS tools</a:t>
            </a:r>
          </a:p>
        </p:txBody>
      </p:sp>
      <p:sp>
        <p:nvSpPr>
          <p:cNvPr id="60" name="Rectangle 59"/>
          <p:cNvSpPr/>
          <p:nvPr/>
        </p:nvSpPr>
        <p:spPr bwMode="auto">
          <a:xfrm>
            <a:off x="10497807" y="4275848"/>
            <a:ext cx="1454861" cy="2120554"/>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139891" rIns="139891" bIns="74608" numCol="1" rtlCol="0" anchor="t" anchorCtr="0" compatLnSpc="1">
            <a:prstTxWarp prst="textNoShape">
              <a:avLst/>
            </a:prstTxWarp>
          </a:bodyPr>
          <a:lstStyle/>
          <a:p>
            <a:pPr defTabSz="932095" fontAlgn="base">
              <a:spcBef>
                <a:spcPct val="0"/>
              </a:spcBef>
              <a:spcAft>
                <a:spcPts val="612"/>
              </a:spcAft>
              <a:defRPr/>
            </a:pPr>
            <a:r>
              <a:rPr lang="en-US" sz="1428" kern="0" dirty="0">
                <a:gradFill>
                  <a:gsLst>
                    <a:gs pos="0">
                      <a:srgbClr val="FFFFFF"/>
                    </a:gs>
                    <a:gs pos="100000">
                      <a:srgbClr val="FFFFFF"/>
                    </a:gs>
                  </a:gsLst>
                  <a:lin ang="5400000" scaled="0"/>
                </a:gradFill>
              </a:rPr>
              <a:t>For unsupported languages and platforms</a:t>
            </a:r>
          </a:p>
        </p:txBody>
      </p:sp>
      <p:sp>
        <p:nvSpPr>
          <p:cNvPr id="61" name="Rectangle 60"/>
          <p:cNvSpPr/>
          <p:nvPr/>
        </p:nvSpPr>
        <p:spPr bwMode="auto">
          <a:xfrm>
            <a:off x="6470570" y="4275848"/>
            <a:ext cx="1454861" cy="2120554"/>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139891" rIns="139891" bIns="74608" numCol="1" rtlCol="0" anchor="t" anchorCtr="0" compatLnSpc="1">
            <a:prstTxWarp prst="textNoShape">
              <a:avLst/>
            </a:prstTxWarp>
          </a:bodyPr>
          <a:lstStyle/>
          <a:p>
            <a:pPr defTabSz="932095" fontAlgn="base">
              <a:spcBef>
                <a:spcPct val="0"/>
              </a:spcBef>
              <a:spcAft>
                <a:spcPts val="612"/>
              </a:spcAft>
              <a:defRPr/>
            </a:pPr>
            <a:r>
              <a:rPr lang="en-US" sz="1428" kern="0" dirty="0">
                <a:gradFill>
                  <a:gsLst>
                    <a:gs pos="0">
                      <a:srgbClr val="FFFFFF"/>
                    </a:gs>
                    <a:gs pos="100000">
                      <a:srgbClr val="FFFFFF"/>
                    </a:gs>
                  </a:gsLst>
                  <a:lin ang="5400000" scaled="0"/>
                </a:gradFill>
              </a:rPr>
              <a:t>Management with Workflow &amp; Script Runbooks</a:t>
            </a:r>
          </a:p>
        </p:txBody>
      </p:sp>
      <p:sp>
        <p:nvSpPr>
          <p:cNvPr id="63" name="Rectangle 62"/>
          <p:cNvSpPr/>
          <p:nvPr/>
        </p:nvSpPr>
        <p:spPr bwMode="auto">
          <a:xfrm>
            <a:off x="8475190" y="4275848"/>
            <a:ext cx="1454861" cy="2120554"/>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139891" rIns="139891" bIns="74608" numCol="1" rtlCol="0" anchor="t" anchorCtr="0" compatLnSpc="1">
            <a:prstTxWarp prst="textNoShape">
              <a:avLst/>
            </a:prstTxWarp>
          </a:bodyPr>
          <a:lstStyle/>
          <a:p>
            <a:pPr defTabSz="932095" fontAlgn="base">
              <a:spcBef>
                <a:spcPct val="0"/>
              </a:spcBef>
              <a:spcAft>
                <a:spcPts val="612"/>
              </a:spcAft>
              <a:defRPr/>
            </a:pPr>
            <a:r>
              <a:rPr lang="en-US" sz="1428" kern="0" dirty="0">
                <a:gradFill>
                  <a:gsLst>
                    <a:gs pos="0">
                      <a:srgbClr val="FFFFFF"/>
                    </a:gs>
                    <a:gs pos="100000">
                      <a:srgbClr val="FFFFFF"/>
                    </a:gs>
                  </a:gsLst>
                  <a:lin ang="5400000" scaled="0"/>
                </a:gradFill>
              </a:rPr>
              <a:t>Available in multiple languages</a:t>
            </a:r>
          </a:p>
        </p:txBody>
      </p:sp>
      <p:grpSp>
        <p:nvGrpSpPr>
          <p:cNvPr id="111" name="Group 110"/>
          <p:cNvGrpSpPr/>
          <p:nvPr/>
        </p:nvGrpSpPr>
        <p:grpSpPr>
          <a:xfrm>
            <a:off x="809334" y="2421260"/>
            <a:ext cx="789559" cy="786987"/>
            <a:chOff x="3029010" y="3853608"/>
            <a:chExt cx="2248798" cy="2241477"/>
          </a:xfrm>
        </p:grpSpPr>
        <p:sp>
          <p:nvSpPr>
            <p:cNvPr id="112" name="Freeform 184"/>
            <p:cNvSpPr/>
            <p:nvPr/>
          </p:nvSpPr>
          <p:spPr bwMode="auto">
            <a:xfrm>
              <a:off x="3029010" y="3853609"/>
              <a:ext cx="2248798" cy="224147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tx1"/>
                </a:solidFill>
                <a:latin typeface="+mj-lt"/>
                <a:ea typeface="Segoe UI" pitchFamily="34" charset="0"/>
                <a:cs typeface="Segoe UI" pitchFamily="34" charset="0"/>
              </a:endParaRPr>
            </a:p>
          </p:txBody>
        </p:sp>
        <p:sp>
          <p:nvSpPr>
            <p:cNvPr id="113" name="Rectangle 112"/>
            <p:cNvSpPr/>
            <p:nvPr/>
          </p:nvSpPr>
          <p:spPr bwMode="auto">
            <a:xfrm>
              <a:off x="3029010" y="4057650"/>
              <a:ext cx="498279" cy="2037434"/>
            </a:xfrm>
            <a:prstGeom prst="rect">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14" name="Oval 113"/>
            <p:cNvSpPr/>
            <p:nvPr/>
          </p:nvSpPr>
          <p:spPr bwMode="auto">
            <a:xfrm>
              <a:off x="3029010" y="3853608"/>
              <a:ext cx="1001426" cy="405085"/>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15" name="Oval 114"/>
            <p:cNvSpPr/>
            <p:nvPr/>
          </p:nvSpPr>
          <p:spPr bwMode="auto">
            <a:xfrm>
              <a:off x="3130747" y="3939810"/>
              <a:ext cx="797952" cy="232681"/>
            </a:xfrm>
            <a:prstGeom prst="ellipse">
              <a:avLst/>
            </a:prstGeom>
            <a:solidFill>
              <a:srgbClr val="B8D43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16" name="Freeform: Shape 115"/>
            <p:cNvSpPr/>
            <p:nvPr/>
          </p:nvSpPr>
          <p:spPr bwMode="auto">
            <a:xfrm>
              <a:off x="3222043" y="4080199"/>
              <a:ext cx="615360" cy="90262"/>
            </a:xfrm>
            <a:custGeom>
              <a:avLst/>
              <a:gdLst>
                <a:gd name="connsiteX0" fmla="*/ 307680 w 615360"/>
                <a:gd name="connsiteY0" fmla="*/ 0 h 90262"/>
                <a:gd name="connsiteX1" fmla="*/ 589799 w 615360"/>
                <a:gd name="connsiteY1" fmla="*/ 34076 h 90262"/>
                <a:gd name="connsiteX2" fmla="*/ 615360 w 615360"/>
                <a:gd name="connsiteY2" fmla="*/ 45131 h 90262"/>
                <a:gd name="connsiteX3" fmla="*/ 589799 w 615360"/>
                <a:gd name="connsiteY3" fmla="*/ 56186 h 90262"/>
                <a:gd name="connsiteX4" fmla="*/ 307680 w 615360"/>
                <a:gd name="connsiteY4" fmla="*/ 90262 h 90262"/>
                <a:gd name="connsiteX5" fmla="*/ 25562 w 615360"/>
                <a:gd name="connsiteY5" fmla="*/ 56186 h 90262"/>
                <a:gd name="connsiteX6" fmla="*/ 0 w 615360"/>
                <a:gd name="connsiteY6" fmla="*/ 45131 h 90262"/>
                <a:gd name="connsiteX7" fmla="*/ 25562 w 615360"/>
                <a:gd name="connsiteY7" fmla="*/ 34076 h 90262"/>
                <a:gd name="connsiteX8" fmla="*/ 307680 w 615360"/>
                <a:gd name="connsiteY8" fmla="*/ 0 h 9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360" h="90262">
                  <a:moveTo>
                    <a:pt x="307680" y="0"/>
                  </a:moveTo>
                  <a:cubicBezTo>
                    <a:pt x="417854" y="0"/>
                    <a:pt x="517598" y="13022"/>
                    <a:pt x="589799" y="34076"/>
                  </a:cubicBezTo>
                  <a:lnTo>
                    <a:pt x="615360" y="45131"/>
                  </a:lnTo>
                  <a:lnTo>
                    <a:pt x="589799" y="56186"/>
                  </a:lnTo>
                  <a:cubicBezTo>
                    <a:pt x="517598" y="77240"/>
                    <a:pt x="417854" y="90262"/>
                    <a:pt x="307680" y="90262"/>
                  </a:cubicBezTo>
                  <a:cubicBezTo>
                    <a:pt x="197506" y="90262"/>
                    <a:pt x="97762" y="77240"/>
                    <a:pt x="25562" y="56186"/>
                  </a:cubicBezTo>
                  <a:lnTo>
                    <a:pt x="0" y="45131"/>
                  </a:lnTo>
                  <a:lnTo>
                    <a:pt x="25562" y="34076"/>
                  </a:lnTo>
                  <a:cubicBezTo>
                    <a:pt x="97762" y="13022"/>
                    <a:pt x="197506" y="0"/>
                    <a:pt x="307680" y="0"/>
                  </a:cubicBezTo>
                  <a:close/>
                </a:path>
              </a:pathLst>
            </a:cu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pic>
        <p:nvPicPr>
          <p:cNvPr id="117" name="Graphic 17"/>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4789250" y="2438232"/>
            <a:ext cx="825756" cy="825756"/>
          </a:xfrm>
          <a:prstGeom prst="rect">
            <a:avLst/>
          </a:prstGeom>
        </p:spPr>
      </p:pic>
      <p:pic>
        <p:nvPicPr>
          <p:cNvPr id="119" name="Picture 2" descr="https://upload.wikimedia.org/wikipedia/commons/2/2f/PowerShell_5.0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3356" y="2456465"/>
            <a:ext cx="789290" cy="78929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azure.microsoft.com/svghandler/stream-analytics/?width=600&amp;height=31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256" r="15050"/>
          <a:stretch/>
        </p:blipFill>
        <p:spPr bwMode="auto">
          <a:xfrm>
            <a:off x="2561489" y="2453243"/>
            <a:ext cx="1068617" cy="793592"/>
          </a:xfrm>
          <a:prstGeom prst="rect">
            <a:avLst/>
          </a:prstGeom>
          <a:noFill/>
          <a:extLst>
            <a:ext uri="{909E8E84-426E-40DD-AFC4-6F175D3DCCD1}">
              <a14:hiddenFill xmlns:a14="http://schemas.microsoft.com/office/drawing/2010/main">
                <a:solidFill>
                  <a:srgbClr val="FFFFFF"/>
                </a:solidFill>
              </a14:hiddenFill>
            </a:ext>
          </a:extLst>
        </p:spPr>
      </p:pic>
      <p:sp>
        <p:nvSpPr>
          <p:cNvPr id="128" name="Freeform 5"/>
          <p:cNvSpPr>
            <a:spLocks noEditPoints="1"/>
          </p:cNvSpPr>
          <p:nvPr/>
        </p:nvSpPr>
        <p:spPr bwMode="auto">
          <a:xfrm>
            <a:off x="8849134" y="2572918"/>
            <a:ext cx="706973" cy="556383"/>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59B4D9"/>
          </a:solidFill>
          <a:ln w="0">
            <a:noFill/>
            <a:prstDash val="solid"/>
            <a:round/>
            <a:headEnd/>
            <a:tailEnd/>
          </a:ln>
        </p:spPr>
        <p:txBody>
          <a:bodyPr vert="horz" wrap="square" lIns="76189" tIns="38095" rIns="76189" bIns="38095" numCol="1" anchor="t" anchorCtr="0" compatLnSpc="1">
            <a:prstTxWarp prst="textNoShape">
              <a:avLst/>
            </a:prstTxWarp>
          </a:bodyPr>
          <a:lstStyle/>
          <a:p>
            <a:pPr defTabSz="914187" fontAlgn="base">
              <a:spcBef>
                <a:spcPct val="0"/>
              </a:spcBef>
              <a:spcAft>
                <a:spcPct val="0"/>
              </a:spcAft>
              <a:defRPr/>
            </a:pPr>
            <a:endParaRPr lang="en-US" sz="2400" kern="0">
              <a:solidFill>
                <a:prstClr val="white"/>
              </a:solidFill>
            </a:endParaRPr>
          </a:p>
        </p:txBody>
      </p:sp>
      <p:sp>
        <p:nvSpPr>
          <p:cNvPr id="131" name="TextBox 130"/>
          <p:cNvSpPr txBox="1"/>
          <p:nvPr/>
        </p:nvSpPr>
        <p:spPr>
          <a:xfrm>
            <a:off x="10725915" y="2496850"/>
            <a:ext cx="998646" cy="632451"/>
          </a:xfrm>
          <a:custGeom>
            <a:avLst/>
            <a:gdLst/>
            <a:ahLst/>
            <a:cxnLst/>
            <a:rect l="l" t="t" r="r" b="b"/>
            <a:pathLst>
              <a:path w="1709987" h="1082948">
                <a:moveTo>
                  <a:pt x="998518" y="371864"/>
                </a:moveTo>
                <a:lnTo>
                  <a:pt x="998518" y="427526"/>
                </a:lnTo>
                <a:cubicBezTo>
                  <a:pt x="1030268" y="427526"/>
                  <a:pt x="1046143" y="444790"/>
                  <a:pt x="1046143" y="479318"/>
                </a:cubicBezTo>
                <a:lnTo>
                  <a:pt x="1046143" y="540337"/>
                </a:lnTo>
                <a:cubicBezTo>
                  <a:pt x="1046143" y="589947"/>
                  <a:pt x="1061324" y="621002"/>
                  <a:pt x="1091685" y="633504"/>
                </a:cubicBezTo>
                <a:lnTo>
                  <a:pt x="1091685" y="634694"/>
                </a:lnTo>
                <a:cubicBezTo>
                  <a:pt x="1061324" y="646601"/>
                  <a:pt x="1046143" y="676267"/>
                  <a:pt x="1046143" y="723694"/>
                </a:cubicBezTo>
                <a:lnTo>
                  <a:pt x="1046143" y="787095"/>
                </a:lnTo>
                <a:cubicBezTo>
                  <a:pt x="1046143" y="806343"/>
                  <a:pt x="1042373" y="819986"/>
                  <a:pt x="1034832" y="828022"/>
                </a:cubicBezTo>
                <a:cubicBezTo>
                  <a:pt x="1027292" y="836059"/>
                  <a:pt x="1015187" y="840077"/>
                  <a:pt x="998518" y="840077"/>
                </a:cubicBezTo>
                <a:lnTo>
                  <a:pt x="998518" y="895739"/>
                </a:lnTo>
                <a:cubicBezTo>
                  <a:pt x="1041976" y="895739"/>
                  <a:pt x="1073379" y="887802"/>
                  <a:pt x="1092727" y="871927"/>
                </a:cubicBezTo>
                <a:cubicBezTo>
                  <a:pt x="1112074" y="856052"/>
                  <a:pt x="1121748" y="827179"/>
                  <a:pt x="1121748" y="785309"/>
                </a:cubicBezTo>
                <a:lnTo>
                  <a:pt x="1121748" y="716550"/>
                </a:lnTo>
                <a:cubicBezTo>
                  <a:pt x="1121748" y="679442"/>
                  <a:pt x="1136928" y="660888"/>
                  <a:pt x="1167289" y="660888"/>
                </a:cubicBezTo>
                <a:lnTo>
                  <a:pt x="1167289" y="606119"/>
                </a:lnTo>
                <a:cubicBezTo>
                  <a:pt x="1136928" y="606119"/>
                  <a:pt x="1121748" y="587367"/>
                  <a:pt x="1121748" y="549862"/>
                </a:cubicBezTo>
                <a:lnTo>
                  <a:pt x="1121748" y="481699"/>
                </a:lnTo>
                <a:cubicBezTo>
                  <a:pt x="1121748" y="441615"/>
                  <a:pt x="1112025" y="413288"/>
                  <a:pt x="1092578" y="396718"/>
                </a:cubicBezTo>
                <a:cubicBezTo>
                  <a:pt x="1073131" y="380149"/>
                  <a:pt x="1041778" y="371864"/>
                  <a:pt x="998518" y="371864"/>
                </a:cubicBezTo>
                <a:close/>
                <a:moveTo>
                  <a:pt x="850286" y="371864"/>
                </a:moveTo>
                <a:cubicBezTo>
                  <a:pt x="806629" y="371864"/>
                  <a:pt x="775078" y="380149"/>
                  <a:pt x="755631" y="396718"/>
                </a:cubicBezTo>
                <a:cubicBezTo>
                  <a:pt x="736184" y="413288"/>
                  <a:pt x="726461" y="442012"/>
                  <a:pt x="726461" y="482890"/>
                </a:cubicBezTo>
                <a:lnTo>
                  <a:pt x="726461" y="549267"/>
                </a:lnTo>
                <a:cubicBezTo>
                  <a:pt x="726461" y="587169"/>
                  <a:pt x="711379" y="606119"/>
                  <a:pt x="681217" y="606119"/>
                </a:cubicBezTo>
                <a:lnTo>
                  <a:pt x="681217" y="660888"/>
                </a:lnTo>
                <a:cubicBezTo>
                  <a:pt x="711379" y="660888"/>
                  <a:pt x="726461" y="679145"/>
                  <a:pt x="726461" y="715657"/>
                </a:cubicBezTo>
                <a:lnTo>
                  <a:pt x="726461" y="787095"/>
                </a:lnTo>
                <a:cubicBezTo>
                  <a:pt x="726461" y="827774"/>
                  <a:pt x="736283" y="856052"/>
                  <a:pt x="755929" y="871927"/>
                </a:cubicBezTo>
                <a:cubicBezTo>
                  <a:pt x="775574" y="887802"/>
                  <a:pt x="807026" y="895739"/>
                  <a:pt x="850286" y="895739"/>
                </a:cubicBezTo>
                <a:lnTo>
                  <a:pt x="850286" y="840077"/>
                </a:lnTo>
                <a:cubicBezTo>
                  <a:pt x="833418" y="840077"/>
                  <a:pt x="821264" y="836009"/>
                  <a:pt x="813823" y="827873"/>
                </a:cubicBezTo>
                <a:cubicBezTo>
                  <a:pt x="806381" y="819737"/>
                  <a:pt x="802661" y="805946"/>
                  <a:pt x="802661" y="786499"/>
                </a:cubicBezTo>
                <a:lnTo>
                  <a:pt x="802661" y="725480"/>
                </a:lnTo>
                <a:cubicBezTo>
                  <a:pt x="802661" y="676862"/>
                  <a:pt x="787381" y="646402"/>
                  <a:pt x="756821" y="634099"/>
                </a:cubicBezTo>
                <a:lnTo>
                  <a:pt x="756821" y="632909"/>
                </a:lnTo>
                <a:cubicBezTo>
                  <a:pt x="787381" y="620407"/>
                  <a:pt x="802661" y="590344"/>
                  <a:pt x="802661" y="542719"/>
                </a:cubicBezTo>
                <a:lnTo>
                  <a:pt x="802661" y="479318"/>
                </a:lnTo>
                <a:cubicBezTo>
                  <a:pt x="802661" y="444790"/>
                  <a:pt x="818536" y="427526"/>
                  <a:pt x="850286" y="427526"/>
                </a:cubicBezTo>
                <a:close/>
                <a:moveTo>
                  <a:pt x="929156" y="589"/>
                </a:moveTo>
                <a:cubicBezTo>
                  <a:pt x="960411" y="-980"/>
                  <a:pt x="992286" y="550"/>
                  <a:pt x="1024456" y="5602"/>
                </a:cubicBezTo>
                <a:cubicBezTo>
                  <a:pt x="1292394" y="47677"/>
                  <a:pt x="1503526" y="302698"/>
                  <a:pt x="1466046" y="566430"/>
                </a:cubicBezTo>
                <a:cubicBezTo>
                  <a:pt x="1659015" y="593599"/>
                  <a:pt x="1709638" y="745731"/>
                  <a:pt x="1709986" y="823614"/>
                </a:cubicBezTo>
                <a:cubicBezTo>
                  <a:pt x="1710446" y="926074"/>
                  <a:pt x="1623448" y="1083726"/>
                  <a:pt x="1455615" y="1082946"/>
                </a:cubicBezTo>
                <a:lnTo>
                  <a:pt x="370875" y="1082946"/>
                </a:lnTo>
                <a:cubicBezTo>
                  <a:pt x="150150" y="1081626"/>
                  <a:pt x="4414" y="884511"/>
                  <a:pt x="81" y="704920"/>
                </a:cubicBezTo>
                <a:cubicBezTo>
                  <a:pt x="-4253" y="525329"/>
                  <a:pt x="164429" y="245150"/>
                  <a:pt x="475705" y="344101"/>
                </a:cubicBezTo>
                <a:cubicBezTo>
                  <a:pt x="521976" y="174400"/>
                  <a:pt x="710370" y="11570"/>
                  <a:pt x="929156" y="589"/>
                </a:cubicBezTo>
                <a:close/>
              </a:path>
            </a:pathLst>
          </a:custGeom>
          <a:solidFill>
            <a:schemeClr val="accent2"/>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lnSpc>
                <a:spcPct val="90000"/>
              </a:lnSpc>
              <a:spcAft>
                <a:spcPts val="612"/>
              </a:spcAft>
              <a:defRPr/>
            </a:pPr>
            <a:endParaRPr lang="en-US" sz="4896" b="1" kern="0" dirty="0">
              <a:solidFill>
                <a:schemeClr val="bg1"/>
              </a:solidFill>
            </a:endParaRPr>
          </a:p>
        </p:txBody>
      </p:sp>
    </p:spTree>
    <p:extLst>
      <p:ext uri="{BB962C8B-B14F-4D97-AF65-F5344CB8AC3E}">
        <p14:creationId xmlns:p14="http://schemas.microsoft.com/office/powerpoint/2010/main" val="9529120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5399045" y="1216418"/>
            <a:ext cx="6504337" cy="4542627"/>
            <a:chOff x="5292798" y="1415824"/>
            <a:chExt cx="6377380" cy="4453960"/>
          </a:xfrm>
        </p:grpSpPr>
        <p:sp>
          <p:nvSpPr>
            <p:cNvPr id="24" name="Rectangle 74"/>
            <p:cNvSpPr/>
            <p:nvPr/>
          </p:nvSpPr>
          <p:spPr>
            <a:xfrm>
              <a:off x="7598017" y="2372018"/>
              <a:ext cx="1773789" cy="2279648"/>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chemeClr val="accent6"/>
            </a:solidFill>
            <a:ln w="63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dirty="0">
                <a:solidFill>
                  <a:srgbClr val="FFFFFF"/>
                </a:solidFill>
                <a:latin typeface="Segoe UI"/>
              </a:endParaRPr>
            </a:p>
          </p:txBody>
        </p:sp>
        <p:sp>
          <p:nvSpPr>
            <p:cNvPr id="25" name="Arc 24"/>
            <p:cNvSpPr/>
            <p:nvPr/>
          </p:nvSpPr>
          <p:spPr>
            <a:xfrm rot="2928516">
              <a:off x="8350717" y="987486"/>
              <a:ext cx="681705" cy="5390437"/>
            </a:xfrm>
            <a:prstGeom prst="arc">
              <a:avLst>
                <a:gd name="adj1" fmla="val 14976134"/>
                <a:gd name="adj2" fmla="val 6281761"/>
              </a:avLst>
            </a:prstGeom>
            <a:noFill/>
            <a:ln w="9525" cap="flat" cmpd="sng" algn="ctr">
              <a:solidFill>
                <a:srgbClr val="FFFFFF"/>
              </a:solidFill>
              <a:prstDash val="solid"/>
              <a:headEnd type="none"/>
              <a:tailEnd type="none"/>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defRPr/>
              </a:pPr>
              <a:endParaRPr lang="en-US" sz="1836" dirty="0">
                <a:solidFill>
                  <a:srgbClr val="FFFFFF"/>
                </a:solidFill>
                <a:latin typeface="Segoe UI"/>
              </a:endParaRPr>
            </a:p>
          </p:txBody>
        </p:sp>
        <p:sp>
          <p:nvSpPr>
            <p:cNvPr id="26" name="Arc 25"/>
            <p:cNvSpPr/>
            <p:nvPr/>
          </p:nvSpPr>
          <p:spPr>
            <a:xfrm rot="18809525" flipH="1">
              <a:off x="7988365" y="913145"/>
              <a:ext cx="612456" cy="5212802"/>
            </a:xfrm>
            <a:prstGeom prst="arc">
              <a:avLst>
                <a:gd name="adj1" fmla="val 15059208"/>
                <a:gd name="adj2" fmla="val 6138459"/>
              </a:avLst>
            </a:prstGeom>
            <a:noFill/>
            <a:ln w="9525" cap="flat" cmpd="sng" algn="ctr">
              <a:solidFill>
                <a:srgbClr val="FFFFFF"/>
              </a:solidFill>
              <a:prstDash val="solid"/>
              <a:headEnd type="none"/>
              <a:tailEnd type="none"/>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defRPr/>
              </a:pPr>
              <a:endParaRPr lang="en-US" sz="1836" dirty="0">
                <a:solidFill>
                  <a:srgbClr val="FFFFFF"/>
                </a:solidFill>
                <a:latin typeface="Segoe UI"/>
              </a:endParaRPr>
            </a:p>
          </p:txBody>
        </p:sp>
        <p:sp>
          <p:nvSpPr>
            <p:cNvPr id="27" name="Arc 26"/>
            <p:cNvSpPr/>
            <p:nvPr/>
          </p:nvSpPr>
          <p:spPr>
            <a:xfrm rot="5400000">
              <a:off x="8391295" y="957391"/>
              <a:ext cx="474281" cy="5390437"/>
            </a:xfrm>
            <a:prstGeom prst="arc">
              <a:avLst>
                <a:gd name="adj1" fmla="val 15165605"/>
                <a:gd name="adj2" fmla="val 6121132"/>
              </a:avLst>
            </a:prstGeom>
            <a:noFill/>
            <a:ln w="9525" cap="flat" cmpd="sng" algn="ctr">
              <a:solidFill>
                <a:srgbClr val="FFFFFF"/>
              </a:solidFill>
              <a:prstDash val="solid"/>
              <a:headEnd type="none"/>
              <a:tailEnd type="none"/>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defRPr/>
              </a:pPr>
              <a:endParaRPr lang="en-US" sz="1836" dirty="0">
                <a:solidFill>
                  <a:srgbClr val="FFFFFF"/>
                </a:solidFill>
                <a:latin typeface="Segoe UI"/>
              </a:endParaRPr>
            </a:p>
          </p:txBody>
        </p:sp>
        <p:sp>
          <p:nvSpPr>
            <p:cNvPr id="28" name="Freeform 27"/>
            <p:cNvSpPr>
              <a:spLocks noEditPoints="1"/>
            </p:cNvSpPr>
            <p:nvPr/>
          </p:nvSpPr>
          <p:spPr bwMode="black">
            <a:xfrm>
              <a:off x="10504074" y="1677186"/>
              <a:ext cx="760311" cy="650364"/>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rgbClr val="00BCF2"/>
            </a:solidFill>
            <a:ln>
              <a:noFill/>
            </a:ln>
          </p:spPr>
          <p:txBody>
            <a:bodyPr vert="horz" wrap="square" lIns="83943" tIns="41972" rIns="83943" bIns="4197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632" dirty="0">
                <a:solidFill>
                  <a:srgbClr val="FFFFFF"/>
                </a:solidFill>
                <a:latin typeface="Segoe UI"/>
              </a:endParaRPr>
            </a:p>
          </p:txBody>
        </p:sp>
        <p:sp>
          <p:nvSpPr>
            <p:cNvPr id="29" name="Freeform 28"/>
            <p:cNvSpPr>
              <a:spLocks noEditPoints="1"/>
            </p:cNvSpPr>
            <p:nvPr/>
          </p:nvSpPr>
          <p:spPr bwMode="black">
            <a:xfrm>
              <a:off x="11162353" y="3318380"/>
              <a:ext cx="507825" cy="63016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CD116"/>
            </a:solidFill>
            <a:ln>
              <a:noFill/>
            </a:ln>
            <a:extLst/>
          </p:spPr>
          <p:txBody>
            <a:bodyPr vert="horz" wrap="square" lIns="83943" tIns="41972" rIns="83943" bIns="4197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632" dirty="0">
                <a:solidFill>
                  <a:srgbClr val="0078D7">
                    <a:lumMod val="75000"/>
                  </a:srgbClr>
                </a:solidFill>
                <a:latin typeface="Segoe UI"/>
              </a:endParaRPr>
            </a:p>
          </p:txBody>
        </p:sp>
        <p:sp>
          <p:nvSpPr>
            <p:cNvPr id="30" name="Freeform 29"/>
            <p:cNvSpPr/>
            <p:nvPr/>
          </p:nvSpPr>
          <p:spPr>
            <a:xfrm>
              <a:off x="9912909" y="5314166"/>
              <a:ext cx="616200" cy="390975"/>
            </a:xfrm>
            <a:custGeom>
              <a:avLst/>
              <a:gdLst>
                <a:gd name="connsiteX0" fmla="*/ 430507 w 2006786"/>
                <a:gd name="connsiteY0" fmla="*/ 705228 h 1273296"/>
                <a:gd name="connsiteX1" fmla="*/ 1576280 w 2006786"/>
                <a:gd name="connsiteY1" fmla="*/ 705228 h 1273296"/>
                <a:gd name="connsiteX2" fmla="*/ 1576280 w 2006786"/>
                <a:gd name="connsiteY2" fmla="*/ 796668 h 1273296"/>
                <a:gd name="connsiteX3" fmla="*/ 430507 w 2006786"/>
                <a:gd name="connsiteY3" fmla="*/ 796668 h 1273296"/>
                <a:gd name="connsiteX4" fmla="*/ 430507 w 2006786"/>
                <a:gd name="connsiteY4" fmla="*/ 476628 h 1273296"/>
                <a:gd name="connsiteX5" fmla="*/ 1576280 w 2006786"/>
                <a:gd name="connsiteY5" fmla="*/ 476628 h 1273296"/>
                <a:gd name="connsiteX6" fmla="*/ 1576280 w 2006786"/>
                <a:gd name="connsiteY6" fmla="*/ 568068 h 1273296"/>
                <a:gd name="connsiteX7" fmla="*/ 430507 w 2006786"/>
                <a:gd name="connsiteY7" fmla="*/ 568068 h 1273296"/>
                <a:gd name="connsiteX8" fmla="*/ 81402 w 2006786"/>
                <a:gd name="connsiteY8" fmla="*/ 0 h 1273296"/>
                <a:gd name="connsiteX9" fmla="*/ 1925384 w 2006786"/>
                <a:gd name="connsiteY9" fmla="*/ 0 h 1273296"/>
                <a:gd name="connsiteX10" fmla="*/ 2006786 w 2006786"/>
                <a:gd name="connsiteY10" fmla="*/ 81402 h 1273296"/>
                <a:gd name="connsiteX11" fmla="*/ 2006786 w 2006786"/>
                <a:gd name="connsiteY11" fmla="*/ 519008 h 1273296"/>
                <a:gd name="connsiteX12" fmla="*/ 1996779 w 2006786"/>
                <a:gd name="connsiteY12" fmla="*/ 515901 h 1273296"/>
                <a:gd name="connsiteX13" fmla="*/ 1925255 w 2006786"/>
                <a:gd name="connsiteY13" fmla="*/ 508691 h 1273296"/>
                <a:gd name="connsiteX14" fmla="*/ 1877594 w 2006786"/>
                <a:gd name="connsiteY14" fmla="*/ 513496 h 1273296"/>
                <a:gd name="connsiteX15" fmla="*/ 1877594 w 2006786"/>
                <a:gd name="connsiteY15" fmla="*/ 135312 h 1273296"/>
                <a:gd name="connsiteX16" fmla="*/ 129192 w 2006786"/>
                <a:gd name="connsiteY16" fmla="*/ 135312 h 1273296"/>
                <a:gd name="connsiteX17" fmla="*/ 129192 w 2006786"/>
                <a:gd name="connsiteY17" fmla="*/ 1137984 h 1273296"/>
                <a:gd name="connsiteX18" fmla="*/ 1458978 w 2006786"/>
                <a:gd name="connsiteY18" fmla="*/ 1137984 h 1273296"/>
                <a:gd name="connsiteX19" fmla="*/ 1458978 w 2006786"/>
                <a:gd name="connsiteY19" fmla="*/ 1273296 h 1273296"/>
                <a:gd name="connsiteX20" fmla="*/ 81402 w 2006786"/>
                <a:gd name="connsiteY20" fmla="*/ 1273296 h 1273296"/>
                <a:gd name="connsiteX21" fmla="*/ 0 w 2006786"/>
                <a:gd name="connsiteY21" fmla="*/ 1191894 h 1273296"/>
                <a:gd name="connsiteX22" fmla="*/ 0 w 2006786"/>
                <a:gd name="connsiteY22" fmla="*/ 81402 h 1273296"/>
                <a:gd name="connsiteX23" fmla="*/ 81402 w 2006786"/>
                <a:gd name="connsiteY23" fmla="*/ 0 h 127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06786" h="1273296">
                  <a:moveTo>
                    <a:pt x="430507" y="705228"/>
                  </a:moveTo>
                  <a:lnTo>
                    <a:pt x="1576280" y="705228"/>
                  </a:lnTo>
                  <a:lnTo>
                    <a:pt x="1576280" y="796668"/>
                  </a:lnTo>
                  <a:lnTo>
                    <a:pt x="430507" y="796668"/>
                  </a:lnTo>
                  <a:close/>
                  <a:moveTo>
                    <a:pt x="430507" y="476628"/>
                  </a:moveTo>
                  <a:lnTo>
                    <a:pt x="1576280" y="476628"/>
                  </a:lnTo>
                  <a:lnTo>
                    <a:pt x="1576280" y="568068"/>
                  </a:lnTo>
                  <a:lnTo>
                    <a:pt x="430507" y="568068"/>
                  </a:lnTo>
                  <a:close/>
                  <a:moveTo>
                    <a:pt x="81402" y="0"/>
                  </a:moveTo>
                  <a:lnTo>
                    <a:pt x="1925384" y="0"/>
                  </a:lnTo>
                  <a:cubicBezTo>
                    <a:pt x="1970341" y="0"/>
                    <a:pt x="2006786" y="36445"/>
                    <a:pt x="2006786" y="81402"/>
                  </a:cubicBezTo>
                  <a:lnTo>
                    <a:pt x="2006786" y="519008"/>
                  </a:lnTo>
                  <a:lnTo>
                    <a:pt x="1996779" y="515901"/>
                  </a:lnTo>
                  <a:cubicBezTo>
                    <a:pt x="1973676" y="511174"/>
                    <a:pt x="1949756" y="508691"/>
                    <a:pt x="1925255" y="508691"/>
                  </a:cubicBezTo>
                  <a:lnTo>
                    <a:pt x="1877594" y="513496"/>
                  </a:lnTo>
                  <a:lnTo>
                    <a:pt x="1877594" y="135312"/>
                  </a:lnTo>
                  <a:lnTo>
                    <a:pt x="129192" y="135312"/>
                  </a:lnTo>
                  <a:lnTo>
                    <a:pt x="129192" y="1137984"/>
                  </a:lnTo>
                  <a:lnTo>
                    <a:pt x="1458978" y="1137984"/>
                  </a:lnTo>
                  <a:lnTo>
                    <a:pt x="1458978" y="1273296"/>
                  </a:lnTo>
                  <a:lnTo>
                    <a:pt x="81402" y="1273296"/>
                  </a:lnTo>
                  <a:cubicBezTo>
                    <a:pt x="36445" y="1273296"/>
                    <a:pt x="0" y="1236851"/>
                    <a:pt x="0" y="1191894"/>
                  </a:cubicBezTo>
                  <a:lnTo>
                    <a:pt x="0" y="81402"/>
                  </a:lnTo>
                  <a:cubicBezTo>
                    <a:pt x="0" y="36445"/>
                    <a:pt x="36445" y="0"/>
                    <a:pt x="81402" y="0"/>
                  </a:cubicBezTo>
                  <a:close/>
                </a:path>
              </a:pathLst>
            </a:custGeom>
            <a:solidFill>
              <a:srgbClr val="BAD80A"/>
            </a:solidFill>
            <a:ln w="10795" cap="flat" cmpd="sng" algn="ctr">
              <a:noFill/>
              <a:prstDash val="solid"/>
            </a:ln>
            <a:effectLst/>
          </p:spPr>
          <p:txBody>
            <a:bodyPr rot="0" spcFirstLastPara="0" vert="horz" wrap="square" lIns="93236" tIns="46618" rIns="93236" bIns="4661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317">
                <a:defRPr/>
              </a:pPr>
              <a:endParaRPr lang="en-US" sz="1835" dirty="0">
                <a:solidFill>
                  <a:prstClr val="white"/>
                </a:solidFill>
                <a:latin typeface="Segoe UI"/>
              </a:endParaRPr>
            </a:p>
          </p:txBody>
        </p:sp>
        <p:sp>
          <p:nvSpPr>
            <p:cNvPr id="31" name="Freeform 30"/>
            <p:cNvSpPr/>
            <p:nvPr/>
          </p:nvSpPr>
          <p:spPr>
            <a:xfrm flipH="1">
              <a:off x="10376813" y="5485976"/>
              <a:ext cx="254523" cy="329793"/>
            </a:xfrm>
            <a:custGeom>
              <a:avLst/>
              <a:gdLst>
                <a:gd name="connsiteX0" fmla="*/ 669654 w 1336385"/>
                <a:gd name="connsiteY0" fmla="*/ 879596 h 1731595"/>
                <a:gd name="connsiteX1" fmla="*/ 819926 w 1336385"/>
                <a:gd name="connsiteY1" fmla="*/ 1029868 h 1731595"/>
                <a:gd name="connsiteX2" fmla="*/ 775912 w 1336385"/>
                <a:gd name="connsiteY2" fmla="*/ 1136126 h 1731595"/>
                <a:gd name="connsiteX3" fmla="*/ 729882 w 1336385"/>
                <a:gd name="connsiteY3" fmla="*/ 1167161 h 1731595"/>
                <a:gd name="connsiteX4" fmla="*/ 729882 w 1336385"/>
                <a:gd name="connsiteY4" fmla="*/ 1577660 h 1731595"/>
                <a:gd name="connsiteX5" fmla="*/ 609428 w 1336385"/>
                <a:gd name="connsiteY5" fmla="*/ 1577660 h 1731595"/>
                <a:gd name="connsiteX6" fmla="*/ 609428 w 1336385"/>
                <a:gd name="connsiteY6" fmla="*/ 1167161 h 1731595"/>
                <a:gd name="connsiteX7" fmla="*/ 563396 w 1336385"/>
                <a:gd name="connsiteY7" fmla="*/ 1136126 h 1731595"/>
                <a:gd name="connsiteX8" fmla="*/ 519382 w 1336385"/>
                <a:gd name="connsiteY8" fmla="*/ 1029868 h 1731595"/>
                <a:gd name="connsiteX9" fmla="*/ 669654 w 1336385"/>
                <a:gd name="connsiteY9" fmla="*/ 879596 h 1731595"/>
                <a:gd name="connsiteX10" fmla="*/ 669655 w 1336385"/>
                <a:gd name="connsiteY10" fmla="*/ 129306 h 1731595"/>
                <a:gd name="connsiteX11" fmla="*/ 964057 w 1336385"/>
                <a:gd name="connsiteY11" fmla="*/ 423707 h 1731595"/>
                <a:gd name="connsiteX12" fmla="*/ 964057 w 1336385"/>
                <a:gd name="connsiteY12" fmla="*/ 649736 h 1731595"/>
                <a:gd name="connsiteX13" fmla="*/ 432737 w 1336385"/>
                <a:gd name="connsiteY13" fmla="*/ 649736 h 1731595"/>
                <a:gd name="connsiteX14" fmla="*/ 432737 w 1336385"/>
                <a:gd name="connsiteY14" fmla="*/ 649736 h 1731595"/>
                <a:gd name="connsiteX15" fmla="*/ 375253 w 1336385"/>
                <a:gd name="connsiteY15" fmla="*/ 649736 h 1731595"/>
                <a:gd name="connsiteX16" fmla="*/ 375253 w 1336385"/>
                <a:gd name="connsiteY16" fmla="*/ 423707 h 1731595"/>
                <a:gd name="connsiteX17" fmla="*/ 381106 w 1336385"/>
                <a:gd name="connsiteY17" fmla="*/ 365647 h 1731595"/>
                <a:gd name="connsiteX18" fmla="*/ 381359 w 1336385"/>
                <a:gd name="connsiteY18" fmla="*/ 363973 h 1731595"/>
                <a:gd name="connsiteX19" fmla="*/ 398064 w 1336385"/>
                <a:gd name="connsiteY19" fmla="*/ 310160 h 1731595"/>
                <a:gd name="connsiteX20" fmla="*/ 399948 w 1336385"/>
                <a:gd name="connsiteY20" fmla="*/ 306240 h 1731595"/>
                <a:gd name="connsiteX21" fmla="*/ 425532 w 1336385"/>
                <a:gd name="connsiteY21" fmla="*/ 259105 h 1731595"/>
                <a:gd name="connsiteX22" fmla="*/ 669655 w 1336385"/>
                <a:gd name="connsiteY22" fmla="*/ 129306 h 1731595"/>
                <a:gd name="connsiteX23" fmla="*/ 669654 w 1336385"/>
                <a:gd name="connsiteY23" fmla="*/ 0 h 1731595"/>
                <a:gd name="connsiteX24" fmla="*/ 490929 w 1336385"/>
                <a:gd name="connsiteY24" fmla="*/ 36083 h 1731595"/>
                <a:gd name="connsiteX25" fmla="*/ 432737 w 1336385"/>
                <a:gd name="connsiteY25" fmla="*/ 67669 h 1731595"/>
                <a:gd name="connsiteX26" fmla="*/ 432737 w 1336385"/>
                <a:gd name="connsiteY26" fmla="*/ 66082 h 1731595"/>
                <a:gd name="connsiteX27" fmla="*/ 410011 w 1336385"/>
                <a:gd name="connsiteY27" fmla="*/ 78417 h 1731595"/>
                <a:gd name="connsiteX28" fmla="*/ 351065 w 1336385"/>
                <a:gd name="connsiteY28" fmla="*/ 129464 h 1731595"/>
                <a:gd name="connsiteX29" fmla="*/ 344980 w 1336385"/>
                <a:gd name="connsiteY29" fmla="*/ 134484 h 1731595"/>
                <a:gd name="connsiteX30" fmla="*/ 344261 w 1336385"/>
                <a:gd name="connsiteY30" fmla="*/ 135357 h 1731595"/>
                <a:gd name="connsiteX31" fmla="*/ 326854 w 1336385"/>
                <a:gd name="connsiteY31" fmla="*/ 150431 h 1731595"/>
                <a:gd name="connsiteX32" fmla="*/ 295991 w 1336385"/>
                <a:gd name="connsiteY32" fmla="*/ 193860 h 1731595"/>
                <a:gd name="connsiteX33" fmla="*/ 288913 w 1336385"/>
                <a:gd name="connsiteY33" fmla="*/ 202439 h 1731595"/>
                <a:gd name="connsiteX34" fmla="*/ 285739 w 1336385"/>
                <a:gd name="connsiteY34" fmla="*/ 208286 h 1731595"/>
                <a:gd name="connsiteX35" fmla="*/ 262991 w 1336385"/>
                <a:gd name="connsiteY35" fmla="*/ 240296 h 1731595"/>
                <a:gd name="connsiteX36" fmla="*/ 248833 w 1336385"/>
                <a:gd name="connsiteY36" fmla="*/ 276279 h 1731595"/>
                <a:gd name="connsiteX37" fmla="*/ 246579 w 1336385"/>
                <a:gd name="connsiteY37" fmla="*/ 280433 h 1731595"/>
                <a:gd name="connsiteX38" fmla="*/ 244260 w 1336385"/>
                <a:gd name="connsiteY38" fmla="*/ 287904 h 1731595"/>
                <a:gd name="connsiteX39" fmla="*/ 222029 w 1336385"/>
                <a:gd name="connsiteY39" fmla="*/ 344407 h 1731595"/>
                <a:gd name="connsiteX40" fmla="*/ 207573 w 1336385"/>
                <a:gd name="connsiteY40" fmla="*/ 459158 h 1731595"/>
                <a:gd name="connsiteX41" fmla="*/ 207573 w 1336385"/>
                <a:gd name="connsiteY41" fmla="*/ 622701 h 1731595"/>
                <a:gd name="connsiteX42" fmla="*/ 210298 w 1336385"/>
                <a:gd name="connsiteY42" fmla="*/ 649736 h 1731595"/>
                <a:gd name="connsiteX43" fmla="*/ 79754 w 1336385"/>
                <a:gd name="connsiteY43" fmla="*/ 649736 h 1731595"/>
                <a:gd name="connsiteX44" fmla="*/ 0 w 1336385"/>
                <a:gd name="connsiteY44" fmla="*/ 729491 h 1731595"/>
                <a:gd name="connsiteX45" fmla="*/ 0 w 1336385"/>
                <a:gd name="connsiteY45" fmla="*/ 1651841 h 1731595"/>
                <a:gd name="connsiteX46" fmla="*/ 79754 w 1336385"/>
                <a:gd name="connsiteY46" fmla="*/ 1731595 h 1731595"/>
                <a:gd name="connsiteX47" fmla="*/ 103222 w 1336385"/>
                <a:gd name="connsiteY47" fmla="*/ 1731595 h 1731595"/>
                <a:gd name="connsiteX48" fmla="*/ 432737 w 1336385"/>
                <a:gd name="connsiteY48" fmla="*/ 1731595 h 1731595"/>
                <a:gd name="connsiteX49" fmla="*/ 1256631 w 1336385"/>
                <a:gd name="connsiteY49" fmla="*/ 1731595 h 1731595"/>
                <a:gd name="connsiteX50" fmla="*/ 1336385 w 1336385"/>
                <a:gd name="connsiteY50" fmla="*/ 1651841 h 1731595"/>
                <a:gd name="connsiteX51" fmla="*/ 1336385 w 1336385"/>
                <a:gd name="connsiteY51" fmla="*/ 729491 h 1731595"/>
                <a:gd name="connsiteX52" fmla="*/ 1256631 w 1336385"/>
                <a:gd name="connsiteY52" fmla="*/ 649736 h 1731595"/>
                <a:gd name="connsiteX53" fmla="*/ 1126087 w 1336385"/>
                <a:gd name="connsiteY53" fmla="*/ 649736 h 1731595"/>
                <a:gd name="connsiteX54" fmla="*/ 1128812 w 1336385"/>
                <a:gd name="connsiteY54" fmla="*/ 622701 h 1731595"/>
                <a:gd name="connsiteX55" fmla="*/ 1128812 w 1336385"/>
                <a:gd name="connsiteY55" fmla="*/ 459158 h 1731595"/>
                <a:gd name="connsiteX56" fmla="*/ 669654 w 1336385"/>
                <a:gd name="connsiteY56" fmla="*/ 0 h 17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336385" h="1731595">
                  <a:moveTo>
                    <a:pt x="669654" y="879596"/>
                  </a:moveTo>
                  <a:cubicBezTo>
                    <a:pt x="752647" y="879596"/>
                    <a:pt x="819926" y="946875"/>
                    <a:pt x="819926" y="1029868"/>
                  </a:cubicBezTo>
                  <a:cubicBezTo>
                    <a:pt x="819926" y="1071365"/>
                    <a:pt x="803107" y="1108933"/>
                    <a:pt x="775912" y="1136126"/>
                  </a:cubicBezTo>
                  <a:lnTo>
                    <a:pt x="729882" y="1167161"/>
                  </a:lnTo>
                  <a:lnTo>
                    <a:pt x="729882" y="1577660"/>
                  </a:lnTo>
                  <a:lnTo>
                    <a:pt x="609428" y="1577660"/>
                  </a:lnTo>
                  <a:lnTo>
                    <a:pt x="609428" y="1167161"/>
                  </a:lnTo>
                  <a:lnTo>
                    <a:pt x="563396" y="1136126"/>
                  </a:lnTo>
                  <a:cubicBezTo>
                    <a:pt x="536202" y="1108933"/>
                    <a:pt x="519382" y="1071365"/>
                    <a:pt x="519382" y="1029868"/>
                  </a:cubicBezTo>
                  <a:cubicBezTo>
                    <a:pt x="519382" y="946875"/>
                    <a:pt x="586661" y="879596"/>
                    <a:pt x="669654" y="879596"/>
                  </a:cubicBezTo>
                  <a:close/>
                  <a:moveTo>
                    <a:pt x="669655" y="129306"/>
                  </a:moveTo>
                  <a:cubicBezTo>
                    <a:pt x="832249" y="129306"/>
                    <a:pt x="964057" y="261114"/>
                    <a:pt x="964057" y="423707"/>
                  </a:cubicBezTo>
                  <a:lnTo>
                    <a:pt x="964057" y="649736"/>
                  </a:lnTo>
                  <a:lnTo>
                    <a:pt x="432737" y="649736"/>
                  </a:lnTo>
                  <a:lnTo>
                    <a:pt x="432737" y="649736"/>
                  </a:lnTo>
                  <a:lnTo>
                    <a:pt x="375253" y="649736"/>
                  </a:lnTo>
                  <a:lnTo>
                    <a:pt x="375253" y="423707"/>
                  </a:lnTo>
                  <a:lnTo>
                    <a:pt x="381106" y="365647"/>
                  </a:lnTo>
                  <a:lnTo>
                    <a:pt x="381359" y="363973"/>
                  </a:lnTo>
                  <a:lnTo>
                    <a:pt x="398064" y="310160"/>
                  </a:lnTo>
                  <a:lnTo>
                    <a:pt x="399948" y="306240"/>
                  </a:lnTo>
                  <a:lnTo>
                    <a:pt x="425532" y="259105"/>
                  </a:lnTo>
                  <a:cubicBezTo>
                    <a:pt x="478438" y="180793"/>
                    <a:pt x="568034" y="129306"/>
                    <a:pt x="669655" y="129306"/>
                  </a:cubicBezTo>
                  <a:close/>
                  <a:moveTo>
                    <a:pt x="669654" y="0"/>
                  </a:moveTo>
                  <a:cubicBezTo>
                    <a:pt x="606257" y="0"/>
                    <a:pt x="545862" y="12848"/>
                    <a:pt x="490929" y="36083"/>
                  </a:cubicBezTo>
                  <a:lnTo>
                    <a:pt x="432737" y="67669"/>
                  </a:lnTo>
                  <a:lnTo>
                    <a:pt x="432737" y="66082"/>
                  </a:lnTo>
                  <a:lnTo>
                    <a:pt x="410011" y="78417"/>
                  </a:lnTo>
                  <a:lnTo>
                    <a:pt x="351065" y="129464"/>
                  </a:lnTo>
                  <a:lnTo>
                    <a:pt x="344980" y="134484"/>
                  </a:lnTo>
                  <a:lnTo>
                    <a:pt x="344261" y="135357"/>
                  </a:lnTo>
                  <a:lnTo>
                    <a:pt x="326854" y="150431"/>
                  </a:lnTo>
                  <a:lnTo>
                    <a:pt x="295991" y="193860"/>
                  </a:lnTo>
                  <a:lnTo>
                    <a:pt x="288913" y="202439"/>
                  </a:lnTo>
                  <a:lnTo>
                    <a:pt x="285739" y="208286"/>
                  </a:lnTo>
                  <a:lnTo>
                    <a:pt x="262991" y="240296"/>
                  </a:lnTo>
                  <a:lnTo>
                    <a:pt x="248833" y="276279"/>
                  </a:lnTo>
                  <a:lnTo>
                    <a:pt x="246579" y="280433"/>
                  </a:lnTo>
                  <a:lnTo>
                    <a:pt x="244260" y="287904"/>
                  </a:lnTo>
                  <a:lnTo>
                    <a:pt x="222029" y="344407"/>
                  </a:lnTo>
                  <a:cubicBezTo>
                    <a:pt x="212592" y="381085"/>
                    <a:pt x="207573" y="419535"/>
                    <a:pt x="207573" y="459158"/>
                  </a:cubicBezTo>
                  <a:lnTo>
                    <a:pt x="207573" y="622701"/>
                  </a:lnTo>
                  <a:lnTo>
                    <a:pt x="210298" y="649736"/>
                  </a:lnTo>
                  <a:lnTo>
                    <a:pt x="79754" y="649736"/>
                  </a:lnTo>
                  <a:cubicBezTo>
                    <a:pt x="35708" y="649736"/>
                    <a:pt x="0" y="685444"/>
                    <a:pt x="0" y="729491"/>
                  </a:cubicBezTo>
                  <a:lnTo>
                    <a:pt x="0" y="1651841"/>
                  </a:lnTo>
                  <a:cubicBezTo>
                    <a:pt x="0" y="1695888"/>
                    <a:pt x="35708" y="1731595"/>
                    <a:pt x="79754" y="1731595"/>
                  </a:cubicBezTo>
                  <a:lnTo>
                    <a:pt x="103222" y="1731595"/>
                  </a:lnTo>
                  <a:lnTo>
                    <a:pt x="432737" y="1731595"/>
                  </a:lnTo>
                  <a:lnTo>
                    <a:pt x="1256631" y="1731595"/>
                  </a:lnTo>
                  <a:cubicBezTo>
                    <a:pt x="1300678" y="1731595"/>
                    <a:pt x="1336385" y="1695888"/>
                    <a:pt x="1336385" y="1651841"/>
                  </a:cubicBezTo>
                  <a:lnTo>
                    <a:pt x="1336385" y="729491"/>
                  </a:lnTo>
                  <a:cubicBezTo>
                    <a:pt x="1336385" y="685444"/>
                    <a:pt x="1300678" y="649736"/>
                    <a:pt x="1256631" y="649736"/>
                  </a:cubicBezTo>
                  <a:lnTo>
                    <a:pt x="1126087" y="649736"/>
                  </a:lnTo>
                  <a:lnTo>
                    <a:pt x="1128812" y="622701"/>
                  </a:lnTo>
                  <a:lnTo>
                    <a:pt x="1128812" y="459158"/>
                  </a:lnTo>
                  <a:cubicBezTo>
                    <a:pt x="1128812" y="205572"/>
                    <a:pt x="923240" y="0"/>
                    <a:pt x="669654" y="0"/>
                  </a:cubicBezTo>
                  <a:close/>
                </a:path>
              </a:pathLst>
            </a:custGeom>
            <a:solidFill>
              <a:srgbClr val="BAD80A"/>
            </a:solidFill>
            <a:ln w="10795" cap="flat" cmpd="sng" algn="ctr">
              <a:noFill/>
              <a:prstDash val="solid"/>
            </a:ln>
            <a:effectLst/>
          </p:spPr>
          <p:txBody>
            <a:bodyPr rot="0" spcFirstLastPara="0" vert="horz" wrap="square" lIns="93236" tIns="46618" rIns="93236" bIns="4661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317">
                <a:defRPr/>
              </a:pPr>
              <a:endParaRPr lang="en-US" sz="1835" dirty="0">
                <a:solidFill>
                  <a:prstClr val="white"/>
                </a:solidFill>
                <a:latin typeface="Segoe UI"/>
              </a:endParaRPr>
            </a:p>
          </p:txBody>
        </p:sp>
        <p:sp>
          <p:nvSpPr>
            <p:cNvPr id="32" name="Freeform 31"/>
            <p:cNvSpPr/>
            <p:nvPr/>
          </p:nvSpPr>
          <p:spPr>
            <a:xfrm rot="16200000">
              <a:off x="5461606" y="3458745"/>
              <a:ext cx="468098" cy="468099"/>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rgbClr val="FF8C00"/>
            </a:solidFill>
            <a:ln w="10795" cap="flat" cmpd="sng" algn="ctr">
              <a:noFill/>
              <a:prstDash val="solid"/>
            </a:ln>
            <a:effectLst/>
          </p:spPr>
          <p:txBody>
            <a:bodyPr rot="0" spcFirstLastPara="0" vert="horz" wrap="square" lIns="93236" tIns="46618" rIns="93236" bIns="4661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317">
                <a:defRPr/>
              </a:pPr>
              <a:endParaRPr lang="en-US" sz="918" dirty="0">
                <a:solidFill>
                  <a:prstClr val="black"/>
                </a:solidFill>
                <a:latin typeface="Segoe UI"/>
              </a:endParaRPr>
            </a:p>
          </p:txBody>
        </p:sp>
        <p:grpSp>
          <p:nvGrpSpPr>
            <p:cNvPr id="35" name="Group 34"/>
            <p:cNvGrpSpPr/>
            <p:nvPr/>
          </p:nvGrpSpPr>
          <p:grpSpPr>
            <a:xfrm>
              <a:off x="5292798" y="3762800"/>
              <a:ext cx="311025" cy="371479"/>
              <a:chOff x="5328717" y="3807714"/>
              <a:chExt cx="311025" cy="371479"/>
            </a:xfrm>
          </p:grpSpPr>
          <p:sp>
            <p:nvSpPr>
              <p:cNvPr id="59" name="Freeform 58"/>
              <p:cNvSpPr>
                <a:spLocks/>
              </p:cNvSpPr>
              <p:nvPr/>
            </p:nvSpPr>
            <p:spPr bwMode="auto">
              <a:xfrm>
                <a:off x="5328717" y="3807714"/>
                <a:ext cx="220672" cy="334385"/>
              </a:xfrm>
              <a:custGeom>
                <a:avLst/>
                <a:gdLst>
                  <a:gd name="connsiteX0" fmla="*/ 1534272 w 1909131"/>
                  <a:gd name="connsiteY0" fmla="*/ 189566 h 2892910"/>
                  <a:gd name="connsiteX1" fmla="*/ 1665623 w 1909131"/>
                  <a:gd name="connsiteY1" fmla="*/ 320917 h 2892910"/>
                  <a:gd name="connsiteX2" fmla="*/ 1534272 w 1909131"/>
                  <a:gd name="connsiteY2" fmla="*/ 320917 h 2892910"/>
                  <a:gd name="connsiteX3" fmla="*/ 160408 w 1909131"/>
                  <a:gd name="connsiteY3" fmla="*/ 166688 h 2892910"/>
                  <a:gd name="connsiteX4" fmla="*/ 1453309 w 1909131"/>
                  <a:gd name="connsiteY4" fmla="*/ 166688 h 2892910"/>
                  <a:gd name="connsiteX5" fmla="*/ 1453309 w 1909131"/>
                  <a:gd name="connsiteY5" fmla="*/ 320917 h 2892910"/>
                  <a:gd name="connsiteX6" fmla="*/ 406400 w 1909131"/>
                  <a:gd name="connsiteY6" fmla="*/ 320917 h 2892910"/>
                  <a:gd name="connsiteX7" fmla="*/ 406400 w 1909131"/>
                  <a:gd name="connsiteY7" fmla="*/ 2700338 h 2892910"/>
                  <a:gd name="connsiteX8" fmla="*/ 160408 w 1909131"/>
                  <a:gd name="connsiteY8" fmla="*/ 2700338 h 2892910"/>
                  <a:gd name="connsiteX9" fmla="*/ 0 w 1909131"/>
                  <a:gd name="connsiteY9" fmla="*/ 0 h 2892910"/>
                  <a:gd name="connsiteX10" fmla="*/ 1589190 w 1909131"/>
                  <a:gd name="connsiteY10" fmla="*/ 0 h 2892910"/>
                  <a:gd name="connsiteX11" fmla="*/ 1909131 w 1909131"/>
                  <a:gd name="connsiteY11" fmla="*/ 320917 h 2892910"/>
                  <a:gd name="connsiteX12" fmla="*/ 1788515 w 1909131"/>
                  <a:gd name="connsiteY12" fmla="*/ 320917 h 2892910"/>
                  <a:gd name="connsiteX13" fmla="*/ 1539036 w 1909131"/>
                  <a:gd name="connsiteY13" fmla="*/ 71438 h 2892910"/>
                  <a:gd name="connsiteX14" fmla="*/ 86473 w 1909131"/>
                  <a:gd name="connsiteY14" fmla="*/ 71438 h 2892910"/>
                  <a:gd name="connsiteX15" fmla="*/ 86473 w 1909131"/>
                  <a:gd name="connsiteY15" fmla="*/ 2795588 h 2892910"/>
                  <a:gd name="connsiteX16" fmla="*/ 406400 w 1909131"/>
                  <a:gd name="connsiteY16" fmla="*/ 2795588 h 2892910"/>
                  <a:gd name="connsiteX17" fmla="*/ 406400 w 1909131"/>
                  <a:gd name="connsiteY17" fmla="*/ 2892910 h 2892910"/>
                  <a:gd name="connsiteX18" fmla="*/ 0 w 1909131"/>
                  <a:gd name="connsiteY18" fmla="*/ 2892910 h 289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9131" h="2892910">
                    <a:moveTo>
                      <a:pt x="1534272" y="189566"/>
                    </a:moveTo>
                    <a:lnTo>
                      <a:pt x="1665623" y="320917"/>
                    </a:lnTo>
                    <a:lnTo>
                      <a:pt x="1534272" y="320917"/>
                    </a:lnTo>
                    <a:close/>
                    <a:moveTo>
                      <a:pt x="160408" y="166688"/>
                    </a:moveTo>
                    <a:lnTo>
                      <a:pt x="1453309" y="166688"/>
                    </a:lnTo>
                    <a:lnTo>
                      <a:pt x="1453309" y="320917"/>
                    </a:lnTo>
                    <a:lnTo>
                      <a:pt x="406400" y="320917"/>
                    </a:lnTo>
                    <a:lnTo>
                      <a:pt x="406400" y="2700338"/>
                    </a:lnTo>
                    <a:lnTo>
                      <a:pt x="160408" y="2700338"/>
                    </a:lnTo>
                    <a:close/>
                    <a:moveTo>
                      <a:pt x="0" y="0"/>
                    </a:moveTo>
                    <a:lnTo>
                      <a:pt x="1589190" y="0"/>
                    </a:lnTo>
                    <a:lnTo>
                      <a:pt x="1909131" y="320917"/>
                    </a:lnTo>
                    <a:lnTo>
                      <a:pt x="1788515" y="320917"/>
                    </a:lnTo>
                    <a:lnTo>
                      <a:pt x="1539036" y="71438"/>
                    </a:lnTo>
                    <a:lnTo>
                      <a:pt x="86473" y="71438"/>
                    </a:lnTo>
                    <a:lnTo>
                      <a:pt x="86473" y="2795588"/>
                    </a:lnTo>
                    <a:lnTo>
                      <a:pt x="406400" y="2795588"/>
                    </a:lnTo>
                    <a:lnTo>
                      <a:pt x="406400" y="2892910"/>
                    </a:lnTo>
                    <a:lnTo>
                      <a:pt x="0" y="2892910"/>
                    </a:lnTo>
                    <a:close/>
                  </a:path>
                </a:pathLst>
              </a:custGeom>
              <a:noFill/>
              <a:ln w="9525">
                <a:solidFill>
                  <a:srgbClr val="FF8C00"/>
                </a:solidFill>
                <a:round/>
                <a:headEnd/>
                <a:tailEnd/>
              </a:ln>
              <a:extLst/>
            </p:spPr>
            <p:txBody>
              <a:bodyPr vert="horz" wrap="square" lIns="93236" tIns="46618" rIns="93236" bIns="46618"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17">
                  <a:defRPr/>
                </a:pPr>
                <a:endParaRPr lang="en-US" sz="1835" dirty="0">
                  <a:solidFill>
                    <a:prstClr val="black"/>
                  </a:solidFill>
                  <a:latin typeface="Segoe UI"/>
                </a:endParaRPr>
              </a:p>
            </p:txBody>
          </p:sp>
          <p:sp>
            <p:nvSpPr>
              <p:cNvPr id="60" name="Freeform 59"/>
              <p:cNvSpPr>
                <a:spLocks/>
              </p:cNvSpPr>
              <p:nvPr/>
            </p:nvSpPr>
            <p:spPr bwMode="auto">
              <a:xfrm>
                <a:off x="5375692" y="3844808"/>
                <a:ext cx="264050" cy="334385"/>
              </a:xfrm>
              <a:custGeom>
                <a:avLst/>
                <a:gdLst>
                  <a:gd name="connsiteX0" fmla="*/ 496887 w 2284413"/>
                  <a:gd name="connsiteY0" fmla="*/ 1820244 h 2892910"/>
                  <a:gd name="connsiteX1" fmla="*/ 496887 w 2284413"/>
                  <a:gd name="connsiteY1" fmla="*/ 1909144 h 2892910"/>
                  <a:gd name="connsiteX2" fmla="*/ 1787525 w 2284413"/>
                  <a:gd name="connsiteY2" fmla="*/ 1909144 h 2892910"/>
                  <a:gd name="connsiteX3" fmla="*/ 1787525 w 2284413"/>
                  <a:gd name="connsiteY3" fmla="*/ 1820244 h 2892910"/>
                  <a:gd name="connsiteX4" fmla="*/ 496887 w 2284413"/>
                  <a:gd name="connsiteY4" fmla="*/ 1489802 h 2892910"/>
                  <a:gd name="connsiteX5" fmla="*/ 496887 w 2284413"/>
                  <a:gd name="connsiteY5" fmla="*/ 1578702 h 2892910"/>
                  <a:gd name="connsiteX6" fmla="*/ 1787525 w 2284413"/>
                  <a:gd name="connsiteY6" fmla="*/ 1578702 h 2892910"/>
                  <a:gd name="connsiteX7" fmla="*/ 1787525 w 2284413"/>
                  <a:gd name="connsiteY7" fmla="*/ 1489802 h 2892910"/>
                  <a:gd name="connsiteX8" fmla="*/ 496887 w 2284413"/>
                  <a:gd name="connsiteY8" fmla="*/ 1159360 h 2892910"/>
                  <a:gd name="connsiteX9" fmla="*/ 496887 w 2284413"/>
                  <a:gd name="connsiteY9" fmla="*/ 1248260 h 2892910"/>
                  <a:gd name="connsiteX10" fmla="*/ 1787525 w 2284413"/>
                  <a:gd name="connsiteY10" fmla="*/ 1248260 h 2892910"/>
                  <a:gd name="connsiteX11" fmla="*/ 1787525 w 2284413"/>
                  <a:gd name="connsiteY11" fmla="*/ 1159360 h 2892910"/>
                  <a:gd name="connsiteX12" fmla="*/ 1534272 w 2284413"/>
                  <a:gd name="connsiteY12" fmla="*/ 189566 h 2892910"/>
                  <a:gd name="connsiteX13" fmla="*/ 2073369 w 2284413"/>
                  <a:gd name="connsiteY13" fmla="*/ 728663 h 2892910"/>
                  <a:gd name="connsiteX14" fmla="*/ 1534272 w 2284413"/>
                  <a:gd name="connsiteY14" fmla="*/ 728663 h 2892910"/>
                  <a:gd name="connsiteX15" fmla="*/ 160408 w 2284413"/>
                  <a:gd name="connsiteY15" fmla="*/ 166688 h 2892910"/>
                  <a:gd name="connsiteX16" fmla="*/ 1453309 w 2284413"/>
                  <a:gd name="connsiteY16" fmla="*/ 166688 h 2892910"/>
                  <a:gd name="connsiteX17" fmla="*/ 1453309 w 2284413"/>
                  <a:gd name="connsiteY17" fmla="*/ 809626 h 2892910"/>
                  <a:gd name="connsiteX18" fmla="*/ 1534272 w 2284413"/>
                  <a:gd name="connsiteY18" fmla="*/ 809626 h 2892910"/>
                  <a:gd name="connsiteX19" fmla="*/ 2127088 w 2284413"/>
                  <a:gd name="connsiteY19" fmla="*/ 809626 h 2892910"/>
                  <a:gd name="connsiteX20" fmla="*/ 2127088 w 2284413"/>
                  <a:gd name="connsiteY20" fmla="*/ 2700338 h 2892910"/>
                  <a:gd name="connsiteX21" fmla="*/ 160408 w 2284413"/>
                  <a:gd name="connsiteY21" fmla="*/ 2700338 h 2892910"/>
                  <a:gd name="connsiteX22" fmla="*/ 86473 w 2284413"/>
                  <a:gd name="connsiteY22" fmla="*/ 71438 h 2892910"/>
                  <a:gd name="connsiteX23" fmla="*/ 86473 w 2284413"/>
                  <a:gd name="connsiteY23" fmla="*/ 2795588 h 2892910"/>
                  <a:gd name="connsiteX24" fmla="*/ 2201023 w 2284413"/>
                  <a:gd name="connsiteY24" fmla="*/ 2795588 h 2892910"/>
                  <a:gd name="connsiteX25" fmla="*/ 2201023 w 2284413"/>
                  <a:gd name="connsiteY25" fmla="*/ 733425 h 2892910"/>
                  <a:gd name="connsiteX26" fmla="*/ 1539036 w 2284413"/>
                  <a:gd name="connsiteY26" fmla="*/ 71438 h 2892910"/>
                  <a:gd name="connsiteX27" fmla="*/ 0 w 2284413"/>
                  <a:gd name="connsiteY27" fmla="*/ 0 h 2892910"/>
                  <a:gd name="connsiteX28" fmla="*/ 1589190 w 2284413"/>
                  <a:gd name="connsiteY28" fmla="*/ 0 h 2892910"/>
                  <a:gd name="connsiteX29" fmla="*/ 2284413 w 2284413"/>
                  <a:gd name="connsiteY29" fmla="*/ 697344 h 2892910"/>
                  <a:gd name="connsiteX30" fmla="*/ 2284413 w 2284413"/>
                  <a:gd name="connsiteY30" fmla="*/ 2892910 h 2892910"/>
                  <a:gd name="connsiteX31" fmla="*/ 0 w 2284413"/>
                  <a:gd name="connsiteY31" fmla="*/ 2892910 h 289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84413" h="2892910">
                    <a:moveTo>
                      <a:pt x="496887" y="1820244"/>
                    </a:moveTo>
                    <a:lnTo>
                      <a:pt x="496887" y="1909144"/>
                    </a:lnTo>
                    <a:lnTo>
                      <a:pt x="1787525" y="1909144"/>
                    </a:lnTo>
                    <a:lnTo>
                      <a:pt x="1787525" y="1820244"/>
                    </a:lnTo>
                    <a:close/>
                    <a:moveTo>
                      <a:pt x="496887" y="1489802"/>
                    </a:moveTo>
                    <a:lnTo>
                      <a:pt x="496887" y="1578702"/>
                    </a:lnTo>
                    <a:lnTo>
                      <a:pt x="1787525" y="1578702"/>
                    </a:lnTo>
                    <a:lnTo>
                      <a:pt x="1787525" y="1489802"/>
                    </a:lnTo>
                    <a:close/>
                    <a:moveTo>
                      <a:pt x="496887" y="1159360"/>
                    </a:moveTo>
                    <a:lnTo>
                      <a:pt x="496887" y="1248260"/>
                    </a:lnTo>
                    <a:lnTo>
                      <a:pt x="1787525" y="1248260"/>
                    </a:lnTo>
                    <a:lnTo>
                      <a:pt x="1787525" y="1159360"/>
                    </a:lnTo>
                    <a:close/>
                    <a:moveTo>
                      <a:pt x="1534272" y="189566"/>
                    </a:moveTo>
                    <a:lnTo>
                      <a:pt x="2073369" y="728663"/>
                    </a:lnTo>
                    <a:lnTo>
                      <a:pt x="1534272" y="728663"/>
                    </a:lnTo>
                    <a:close/>
                    <a:moveTo>
                      <a:pt x="160408" y="166688"/>
                    </a:moveTo>
                    <a:lnTo>
                      <a:pt x="1453309" y="166688"/>
                    </a:lnTo>
                    <a:lnTo>
                      <a:pt x="1453309" y="809626"/>
                    </a:lnTo>
                    <a:lnTo>
                      <a:pt x="1534272" y="809626"/>
                    </a:lnTo>
                    <a:lnTo>
                      <a:pt x="2127088" y="809626"/>
                    </a:lnTo>
                    <a:lnTo>
                      <a:pt x="2127088" y="2700338"/>
                    </a:lnTo>
                    <a:lnTo>
                      <a:pt x="160408" y="2700338"/>
                    </a:lnTo>
                    <a:close/>
                    <a:moveTo>
                      <a:pt x="86473" y="71438"/>
                    </a:moveTo>
                    <a:lnTo>
                      <a:pt x="86473" y="2795588"/>
                    </a:lnTo>
                    <a:lnTo>
                      <a:pt x="2201023" y="2795588"/>
                    </a:lnTo>
                    <a:lnTo>
                      <a:pt x="2201023" y="733425"/>
                    </a:lnTo>
                    <a:lnTo>
                      <a:pt x="1539036" y="71438"/>
                    </a:lnTo>
                    <a:close/>
                    <a:moveTo>
                      <a:pt x="0" y="0"/>
                    </a:moveTo>
                    <a:lnTo>
                      <a:pt x="1589190" y="0"/>
                    </a:lnTo>
                    <a:lnTo>
                      <a:pt x="2284413" y="697344"/>
                    </a:lnTo>
                    <a:lnTo>
                      <a:pt x="2284413" y="2892910"/>
                    </a:lnTo>
                    <a:lnTo>
                      <a:pt x="0" y="2892910"/>
                    </a:lnTo>
                    <a:close/>
                  </a:path>
                </a:pathLst>
              </a:custGeom>
              <a:noFill/>
              <a:ln w="9525">
                <a:solidFill>
                  <a:srgbClr val="FF8C00"/>
                </a:solidFill>
                <a:round/>
                <a:headEnd/>
                <a:tailEnd/>
              </a:ln>
              <a:extLst/>
            </p:spPr>
            <p:txBody>
              <a:bodyPr vert="horz" wrap="square" lIns="93236" tIns="46618" rIns="93236" bIns="46618"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17">
                  <a:defRPr/>
                </a:pPr>
                <a:endParaRPr lang="en-US" sz="1835" dirty="0">
                  <a:solidFill>
                    <a:prstClr val="black"/>
                  </a:solidFill>
                  <a:latin typeface="Segoe UI"/>
                </a:endParaRPr>
              </a:p>
            </p:txBody>
          </p:sp>
        </p:grpSp>
        <p:sp>
          <p:nvSpPr>
            <p:cNvPr id="36" name="Rectangle 31"/>
            <p:cNvSpPr/>
            <p:nvPr/>
          </p:nvSpPr>
          <p:spPr bwMode="auto">
            <a:xfrm>
              <a:off x="6041271" y="1430094"/>
              <a:ext cx="427284" cy="546833"/>
            </a:xfrm>
            <a:custGeom>
              <a:avLst/>
              <a:gdLst>
                <a:gd name="connsiteX0" fmla="*/ 0 w 355600"/>
                <a:gd name="connsiteY0" fmla="*/ 0 h 408472"/>
                <a:gd name="connsiteX1" fmla="*/ 355600 w 355600"/>
                <a:gd name="connsiteY1" fmla="*/ 0 h 408472"/>
                <a:gd name="connsiteX2" fmla="*/ 355600 w 355600"/>
                <a:gd name="connsiteY2" fmla="*/ 408472 h 408472"/>
                <a:gd name="connsiteX3" fmla="*/ 0 w 355600"/>
                <a:gd name="connsiteY3" fmla="*/ 408472 h 408472"/>
                <a:gd name="connsiteX4" fmla="*/ 0 w 355600"/>
                <a:gd name="connsiteY4" fmla="*/ 0 h 408472"/>
                <a:gd name="connsiteX0" fmla="*/ 0 w 425450"/>
                <a:gd name="connsiteY0" fmla="*/ 0 h 408472"/>
                <a:gd name="connsiteX1" fmla="*/ 425450 w 425450"/>
                <a:gd name="connsiteY1" fmla="*/ 3175 h 408472"/>
                <a:gd name="connsiteX2" fmla="*/ 355600 w 425450"/>
                <a:gd name="connsiteY2" fmla="*/ 408472 h 408472"/>
                <a:gd name="connsiteX3" fmla="*/ 0 w 425450"/>
                <a:gd name="connsiteY3" fmla="*/ 408472 h 408472"/>
                <a:gd name="connsiteX4" fmla="*/ 0 w 425450"/>
                <a:gd name="connsiteY4" fmla="*/ 0 h 408472"/>
                <a:gd name="connsiteX0" fmla="*/ 0 w 449928"/>
                <a:gd name="connsiteY0" fmla="*/ 49296 h 457768"/>
                <a:gd name="connsiteX1" fmla="*/ 425450 w 449928"/>
                <a:gd name="connsiteY1" fmla="*/ 52471 h 457768"/>
                <a:gd name="connsiteX2" fmla="*/ 355600 w 449928"/>
                <a:gd name="connsiteY2" fmla="*/ 457768 h 457768"/>
                <a:gd name="connsiteX3" fmla="*/ 0 w 449928"/>
                <a:gd name="connsiteY3" fmla="*/ 457768 h 457768"/>
                <a:gd name="connsiteX4" fmla="*/ 0 w 449928"/>
                <a:gd name="connsiteY4" fmla="*/ 49296 h 457768"/>
                <a:gd name="connsiteX0" fmla="*/ 0 w 444374"/>
                <a:gd name="connsiteY0" fmla="*/ 60281 h 468753"/>
                <a:gd name="connsiteX1" fmla="*/ 425450 w 444374"/>
                <a:gd name="connsiteY1" fmla="*/ 63456 h 468753"/>
                <a:gd name="connsiteX2" fmla="*/ 355600 w 444374"/>
                <a:gd name="connsiteY2" fmla="*/ 468753 h 468753"/>
                <a:gd name="connsiteX3" fmla="*/ 0 w 444374"/>
                <a:gd name="connsiteY3" fmla="*/ 468753 h 468753"/>
                <a:gd name="connsiteX4" fmla="*/ 0 w 444374"/>
                <a:gd name="connsiteY4" fmla="*/ 60281 h 468753"/>
                <a:gd name="connsiteX0" fmla="*/ 0 w 444374"/>
                <a:gd name="connsiteY0" fmla="*/ 60281 h 468753"/>
                <a:gd name="connsiteX1" fmla="*/ 425450 w 444374"/>
                <a:gd name="connsiteY1" fmla="*/ 63456 h 468753"/>
                <a:gd name="connsiteX2" fmla="*/ 355600 w 444374"/>
                <a:gd name="connsiteY2" fmla="*/ 468753 h 468753"/>
                <a:gd name="connsiteX3" fmla="*/ 107950 w 444374"/>
                <a:gd name="connsiteY3" fmla="*/ 468753 h 468753"/>
                <a:gd name="connsiteX4" fmla="*/ 0 w 444374"/>
                <a:gd name="connsiteY4" fmla="*/ 60281 h 468753"/>
                <a:gd name="connsiteX0" fmla="*/ 0 w 444374"/>
                <a:gd name="connsiteY0" fmla="*/ 60281 h 469857"/>
                <a:gd name="connsiteX1" fmla="*/ 425450 w 444374"/>
                <a:gd name="connsiteY1" fmla="*/ 63456 h 469857"/>
                <a:gd name="connsiteX2" fmla="*/ 355600 w 444374"/>
                <a:gd name="connsiteY2" fmla="*/ 468753 h 469857"/>
                <a:gd name="connsiteX3" fmla="*/ 107950 w 444374"/>
                <a:gd name="connsiteY3" fmla="*/ 468753 h 469857"/>
                <a:gd name="connsiteX4" fmla="*/ 108710 w 444374"/>
                <a:gd name="connsiteY4" fmla="*/ 469857 h 469857"/>
                <a:gd name="connsiteX5" fmla="*/ 0 w 444374"/>
                <a:gd name="connsiteY5" fmla="*/ 60281 h 469857"/>
                <a:gd name="connsiteX0" fmla="*/ 0 w 444374"/>
                <a:gd name="connsiteY0" fmla="*/ 60281 h 468753"/>
                <a:gd name="connsiteX1" fmla="*/ 425450 w 444374"/>
                <a:gd name="connsiteY1" fmla="*/ 63456 h 468753"/>
                <a:gd name="connsiteX2" fmla="*/ 355600 w 444374"/>
                <a:gd name="connsiteY2" fmla="*/ 468753 h 468753"/>
                <a:gd name="connsiteX3" fmla="*/ 107950 w 444374"/>
                <a:gd name="connsiteY3" fmla="*/ 468753 h 468753"/>
                <a:gd name="connsiteX4" fmla="*/ 7110 w 444374"/>
                <a:gd name="connsiteY4" fmla="*/ 323807 h 468753"/>
                <a:gd name="connsiteX5" fmla="*/ 0 w 444374"/>
                <a:gd name="connsiteY5" fmla="*/ 60281 h 468753"/>
                <a:gd name="connsiteX0" fmla="*/ 8765 w 441658"/>
                <a:gd name="connsiteY0" fmla="*/ 53536 h 452483"/>
                <a:gd name="connsiteX1" fmla="*/ 418340 w 441658"/>
                <a:gd name="connsiteY1" fmla="*/ 47186 h 452483"/>
                <a:gd name="connsiteX2" fmla="*/ 348490 w 441658"/>
                <a:gd name="connsiteY2" fmla="*/ 452483 h 452483"/>
                <a:gd name="connsiteX3" fmla="*/ 100840 w 441658"/>
                <a:gd name="connsiteY3" fmla="*/ 452483 h 452483"/>
                <a:gd name="connsiteX4" fmla="*/ 0 w 441658"/>
                <a:gd name="connsiteY4" fmla="*/ 307537 h 452483"/>
                <a:gd name="connsiteX5" fmla="*/ 8765 w 441658"/>
                <a:gd name="connsiteY5" fmla="*/ 53536 h 452483"/>
                <a:gd name="connsiteX0" fmla="*/ 8765 w 441658"/>
                <a:gd name="connsiteY0" fmla="*/ 68103 h 467050"/>
                <a:gd name="connsiteX1" fmla="*/ 418340 w 441658"/>
                <a:gd name="connsiteY1" fmla="*/ 61753 h 467050"/>
                <a:gd name="connsiteX2" fmla="*/ 348490 w 441658"/>
                <a:gd name="connsiteY2" fmla="*/ 467050 h 467050"/>
                <a:gd name="connsiteX3" fmla="*/ 100840 w 441658"/>
                <a:gd name="connsiteY3" fmla="*/ 467050 h 467050"/>
                <a:gd name="connsiteX4" fmla="*/ 0 w 441658"/>
                <a:gd name="connsiteY4" fmla="*/ 322104 h 467050"/>
                <a:gd name="connsiteX5" fmla="*/ 8765 w 441658"/>
                <a:gd name="connsiteY5" fmla="*/ 68103 h 467050"/>
                <a:gd name="connsiteX0" fmla="*/ 5590 w 438483"/>
                <a:gd name="connsiteY0" fmla="*/ 68103 h 467050"/>
                <a:gd name="connsiteX1" fmla="*/ 415165 w 438483"/>
                <a:gd name="connsiteY1" fmla="*/ 61753 h 467050"/>
                <a:gd name="connsiteX2" fmla="*/ 345315 w 438483"/>
                <a:gd name="connsiteY2" fmla="*/ 467050 h 467050"/>
                <a:gd name="connsiteX3" fmla="*/ 97665 w 438483"/>
                <a:gd name="connsiteY3" fmla="*/ 467050 h 467050"/>
                <a:gd name="connsiteX4" fmla="*/ 0 w 438483"/>
                <a:gd name="connsiteY4" fmla="*/ 318929 h 467050"/>
                <a:gd name="connsiteX5" fmla="*/ 5590 w 438483"/>
                <a:gd name="connsiteY5" fmla="*/ 68103 h 467050"/>
                <a:gd name="connsiteX0" fmla="*/ 5590 w 438483"/>
                <a:gd name="connsiteY0" fmla="*/ 68103 h 467050"/>
                <a:gd name="connsiteX1" fmla="*/ 415165 w 438483"/>
                <a:gd name="connsiteY1" fmla="*/ 61753 h 467050"/>
                <a:gd name="connsiteX2" fmla="*/ 345315 w 438483"/>
                <a:gd name="connsiteY2" fmla="*/ 467050 h 467050"/>
                <a:gd name="connsiteX3" fmla="*/ 97665 w 438483"/>
                <a:gd name="connsiteY3" fmla="*/ 467050 h 467050"/>
                <a:gd name="connsiteX4" fmla="*/ 0 w 438483"/>
                <a:gd name="connsiteY4" fmla="*/ 318929 h 467050"/>
                <a:gd name="connsiteX5" fmla="*/ 5590 w 438483"/>
                <a:gd name="connsiteY5" fmla="*/ 68103 h 467050"/>
                <a:gd name="connsiteX0" fmla="*/ 5590 w 438483"/>
                <a:gd name="connsiteY0" fmla="*/ 68103 h 467050"/>
                <a:gd name="connsiteX1" fmla="*/ 415165 w 438483"/>
                <a:gd name="connsiteY1" fmla="*/ 61753 h 467050"/>
                <a:gd name="connsiteX2" fmla="*/ 345315 w 438483"/>
                <a:gd name="connsiteY2" fmla="*/ 467050 h 467050"/>
                <a:gd name="connsiteX3" fmla="*/ 97665 w 438483"/>
                <a:gd name="connsiteY3" fmla="*/ 467050 h 467050"/>
                <a:gd name="connsiteX4" fmla="*/ 0 w 438483"/>
                <a:gd name="connsiteY4" fmla="*/ 318929 h 467050"/>
                <a:gd name="connsiteX5" fmla="*/ 5590 w 438483"/>
                <a:gd name="connsiteY5" fmla="*/ 68103 h 467050"/>
                <a:gd name="connsiteX0" fmla="*/ 5590 w 438483"/>
                <a:gd name="connsiteY0" fmla="*/ 68103 h 517850"/>
                <a:gd name="connsiteX1" fmla="*/ 415165 w 438483"/>
                <a:gd name="connsiteY1" fmla="*/ 61753 h 517850"/>
                <a:gd name="connsiteX2" fmla="*/ 345315 w 438483"/>
                <a:gd name="connsiteY2" fmla="*/ 467050 h 517850"/>
                <a:gd name="connsiteX3" fmla="*/ 189740 w 438483"/>
                <a:gd name="connsiteY3" fmla="*/ 517850 h 517850"/>
                <a:gd name="connsiteX4" fmla="*/ 0 w 438483"/>
                <a:gd name="connsiteY4" fmla="*/ 318929 h 517850"/>
                <a:gd name="connsiteX5" fmla="*/ 5590 w 438483"/>
                <a:gd name="connsiteY5" fmla="*/ 68103 h 517850"/>
                <a:gd name="connsiteX0" fmla="*/ 5590 w 438483"/>
                <a:gd name="connsiteY0" fmla="*/ 68103 h 517957"/>
                <a:gd name="connsiteX1" fmla="*/ 415165 w 438483"/>
                <a:gd name="connsiteY1" fmla="*/ 61753 h 517957"/>
                <a:gd name="connsiteX2" fmla="*/ 345315 w 438483"/>
                <a:gd name="connsiteY2" fmla="*/ 467050 h 517957"/>
                <a:gd name="connsiteX3" fmla="*/ 189740 w 438483"/>
                <a:gd name="connsiteY3" fmla="*/ 517850 h 517957"/>
                <a:gd name="connsiteX4" fmla="*/ 0 w 438483"/>
                <a:gd name="connsiteY4" fmla="*/ 318929 h 517957"/>
                <a:gd name="connsiteX5" fmla="*/ 5590 w 438483"/>
                <a:gd name="connsiteY5" fmla="*/ 68103 h 517957"/>
                <a:gd name="connsiteX0" fmla="*/ 5590 w 438483"/>
                <a:gd name="connsiteY0" fmla="*/ 68103 h 524302"/>
                <a:gd name="connsiteX1" fmla="*/ 415165 w 438483"/>
                <a:gd name="connsiteY1" fmla="*/ 61753 h 524302"/>
                <a:gd name="connsiteX2" fmla="*/ 345315 w 438483"/>
                <a:gd name="connsiteY2" fmla="*/ 467050 h 524302"/>
                <a:gd name="connsiteX3" fmla="*/ 189740 w 438483"/>
                <a:gd name="connsiteY3" fmla="*/ 524200 h 524302"/>
                <a:gd name="connsiteX4" fmla="*/ 0 w 438483"/>
                <a:gd name="connsiteY4" fmla="*/ 318929 h 524302"/>
                <a:gd name="connsiteX5" fmla="*/ 5590 w 438483"/>
                <a:gd name="connsiteY5" fmla="*/ 68103 h 524302"/>
                <a:gd name="connsiteX0" fmla="*/ 5590 w 438483"/>
                <a:gd name="connsiteY0" fmla="*/ 68103 h 524373"/>
                <a:gd name="connsiteX1" fmla="*/ 415165 w 438483"/>
                <a:gd name="connsiteY1" fmla="*/ 61753 h 524373"/>
                <a:gd name="connsiteX2" fmla="*/ 345315 w 438483"/>
                <a:gd name="connsiteY2" fmla="*/ 467050 h 524373"/>
                <a:gd name="connsiteX3" fmla="*/ 189740 w 438483"/>
                <a:gd name="connsiteY3" fmla="*/ 524200 h 524373"/>
                <a:gd name="connsiteX4" fmla="*/ 0 w 438483"/>
                <a:gd name="connsiteY4" fmla="*/ 318929 h 524373"/>
                <a:gd name="connsiteX5" fmla="*/ 5590 w 438483"/>
                <a:gd name="connsiteY5" fmla="*/ 68103 h 524373"/>
                <a:gd name="connsiteX0" fmla="*/ 5590 w 436805"/>
                <a:gd name="connsiteY0" fmla="*/ 67740 h 523988"/>
                <a:gd name="connsiteX1" fmla="*/ 415165 w 436805"/>
                <a:gd name="connsiteY1" fmla="*/ 61390 h 523988"/>
                <a:gd name="connsiteX2" fmla="*/ 338965 w 436805"/>
                <a:gd name="connsiteY2" fmla="*/ 460337 h 523988"/>
                <a:gd name="connsiteX3" fmla="*/ 189740 w 436805"/>
                <a:gd name="connsiteY3" fmla="*/ 523837 h 523988"/>
                <a:gd name="connsiteX4" fmla="*/ 0 w 436805"/>
                <a:gd name="connsiteY4" fmla="*/ 318566 h 523988"/>
                <a:gd name="connsiteX5" fmla="*/ 5590 w 436805"/>
                <a:gd name="connsiteY5" fmla="*/ 67740 h 523988"/>
                <a:gd name="connsiteX0" fmla="*/ 5590 w 417201"/>
                <a:gd name="connsiteY0" fmla="*/ 71069 h 527317"/>
                <a:gd name="connsiteX1" fmla="*/ 415165 w 417201"/>
                <a:gd name="connsiteY1" fmla="*/ 64719 h 527317"/>
                <a:gd name="connsiteX2" fmla="*/ 338965 w 417201"/>
                <a:gd name="connsiteY2" fmla="*/ 463666 h 527317"/>
                <a:gd name="connsiteX3" fmla="*/ 189740 w 417201"/>
                <a:gd name="connsiteY3" fmla="*/ 527166 h 527317"/>
                <a:gd name="connsiteX4" fmla="*/ 0 w 417201"/>
                <a:gd name="connsiteY4" fmla="*/ 321895 h 527317"/>
                <a:gd name="connsiteX5" fmla="*/ 5590 w 417201"/>
                <a:gd name="connsiteY5" fmla="*/ 71069 h 527317"/>
                <a:gd name="connsiteX0" fmla="*/ 5590 w 398234"/>
                <a:gd name="connsiteY0" fmla="*/ 68211 h 524459"/>
                <a:gd name="connsiteX1" fmla="*/ 392940 w 398234"/>
                <a:gd name="connsiteY1" fmla="*/ 68211 h 524459"/>
                <a:gd name="connsiteX2" fmla="*/ 338965 w 398234"/>
                <a:gd name="connsiteY2" fmla="*/ 460808 h 524459"/>
                <a:gd name="connsiteX3" fmla="*/ 189740 w 398234"/>
                <a:gd name="connsiteY3" fmla="*/ 524308 h 524459"/>
                <a:gd name="connsiteX4" fmla="*/ 0 w 398234"/>
                <a:gd name="connsiteY4" fmla="*/ 319037 h 524459"/>
                <a:gd name="connsiteX5" fmla="*/ 5590 w 398234"/>
                <a:gd name="connsiteY5" fmla="*/ 68211 h 524459"/>
                <a:gd name="connsiteX0" fmla="*/ 5590 w 405863"/>
                <a:gd name="connsiteY0" fmla="*/ 66840 h 523088"/>
                <a:gd name="connsiteX1" fmla="*/ 402465 w 405863"/>
                <a:gd name="connsiteY1" fmla="*/ 70015 h 523088"/>
                <a:gd name="connsiteX2" fmla="*/ 338965 w 405863"/>
                <a:gd name="connsiteY2" fmla="*/ 459437 h 523088"/>
                <a:gd name="connsiteX3" fmla="*/ 189740 w 405863"/>
                <a:gd name="connsiteY3" fmla="*/ 522937 h 523088"/>
                <a:gd name="connsiteX4" fmla="*/ 0 w 405863"/>
                <a:gd name="connsiteY4" fmla="*/ 317666 h 523088"/>
                <a:gd name="connsiteX5" fmla="*/ 5590 w 405863"/>
                <a:gd name="connsiteY5" fmla="*/ 66840 h 523088"/>
                <a:gd name="connsiteX0" fmla="*/ 5590 w 408827"/>
                <a:gd name="connsiteY0" fmla="*/ 66840 h 523088"/>
                <a:gd name="connsiteX1" fmla="*/ 402465 w 408827"/>
                <a:gd name="connsiteY1" fmla="*/ 70015 h 523088"/>
                <a:gd name="connsiteX2" fmla="*/ 338965 w 408827"/>
                <a:gd name="connsiteY2" fmla="*/ 459437 h 523088"/>
                <a:gd name="connsiteX3" fmla="*/ 189740 w 408827"/>
                <a:gd name="connsiteY3" fmla="*/ 522937 h 523088"/>
                <a:gd name="connsiteX4" fmla="*/ 0 w 408827"/>
                <a:gd name="connsiteY4" fmla="*/ 317666 h 523088"/>
                <a:gd name="connsiteX5" fmla="*/ 5590 w 408827"/>
                <a:gd name="connsiteY5" fmla="*/ 66840 h 523088"/>
                <a:gd name="connsiteX0" fmla="*/ 5590 w 408827"/>
                <a:gd name="connsiteY0" fmla="*/ 66840 h 523109"/>
                <a:gd name="connsiteX1" fmla="*/ 402465 w 408827"/>
                <a:gd name="connsiteY1" fmla="*/ 70015 h 523109"/>
                <a:gd name="connsiteX2" fmla="*/ 338965 w 408827"/>
                <a:gd name="connsiteY2" fmla="*/ 459437 h 523109"/>
                <a:gd name="connsiteX3" fmla="*/ 189740 w 408827"/>
                <a:gd name="connsiteY3" fmla="*/ 522937 h 523109"/>
                <a:gd name="connsiteX4" fmla="*/ 0 w 408827"/>
                <a:gd name="connsiteY4" fmla="*/ 317666 h 523109"/>
                <a:gd name="connsiteX5" fmla="*/ 5590 w 408827"/>
                <a:gd name="connsiteY5" fmla="*/ 66840 h 523109"/>
                <a:gd name="connsiteX0" fmla="*/ 5590 w 408827"/>
                <a:gd name="connsiteY0" fmla="*/ 66840 h 523211"/>
                <a:gd name="connsiteX1" fmla="*/ 402465 w 408827"/>
                <a:gd name="connsiteY1" fmla="*/ 70015 h 523211"/>
                <a:gd name="connsiteX2" fmla="*/ 338965 w 408827"/>
                <a:gd name="connsiteY2" fmla="*/ 459437 h 523211"/>
                <a:gd name="connsiteX3" fmla="*/ 189740 w 408827"/>
                <a:gd name="connsiteY3" fmla="*/ 522937 h 523211"/>
                <a:gd name="connsiteX4" fmla="*/ 0 w 408827"/>
                <a:gd name="connsiteY4" fmla="*/ 317666 h 523211"/>
                <a:gd name="connsiteX5" fmla="*/ 5590 w 408827"/>
                <a:gd name="connsiteY5" fmla="*/ 66840 h 523211"/>
                <a:gd name="connsiteX0" fmla="*/ 5590 w 408827"/>
                <a:gd name="connsiteY0" fmla="*/ 66840 h 523211"/>
                <a:gd name="connsiteX1" fmla="*/ 402465 w 408827"/>
                <a:gd name="connsiteY1" fmla="*/ 70015 h 523211"/>
                <a:gd name="connsiteX2" fmla="*/ 338965 w 408827"/>
                <a:gd name="connsiteY2" fmla="*/ 459437 h 523211"/>
                <a:gd name="connsiteX3" fmla="*/ 189740 w 408827"/>
                <a:gd name="connsiteY3" fmla="*/ 522937 h 523211"/>
                <a:gd name="connsiteX4" fmla="*/ 0 w 408827"/>
                <a:gd name="connsiteY4" fmla="*/ 317666 h 523211"/>
                <a:gd name="connsiteX5" fmla="*/ 5590 w 408827"/>
                <a:gd name="connsiteY5" fmla="*/ 66840 h 52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827" h="523211">
                  <a:moveTo>
                    <a:pt x="5590" y="66840"/>
                  </a:moveTo>
                  <a:cubicBezTo>
                    <a:pt x="66973" y="-38810"/>
                    <a:pt x="394528" y="-4943"/>
                    <a:pt x="402465" y="70015"/>
                  </a:cubicBezTo>
                  <a:cubicBezTo>
                    <a:pt x="410402" y="144973"/>
                    <a:pt x="425748" y="398238"/>
                    <a:pt x="338965" y="459437"/>
                  </a:cubicBezTo>
                  <a:cubicBezTo>
                    <a:pt x="295045" y="501506"/>
                    <a:pt x="257473" y="526112"/>
                    <a:pt x="189740" y="522937"/>
                  </a:cubicBezTo>
                  <a:cubicBezTo>
                    <a:pt x="96860" y="527538"/>
                    <a:pt x="39699" y="419428"/>
                    <a:pt x="0" y="317666"/>
                  </a:cubicBezTo>
                  <a:lnTo>
                    <a:pt x="5590" y="66840"/>
                  </a:lnTo>
                  <a:close/>
                </a:path>
              </a:pathLst>
            </a:custGeom>
            <a:solidFill>
              <a:srgbClr val="FFFFFF"/>
            </a:soli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37" name="Rectangle 36"/>
            <p:cNvSpPr/>
            <p:nvPr/>
          </p:nvSpPr>
          <p:spPr bwMode="auto">
            <a:xfrm>
              <a:off x="6087075" y="1503117"/>
              <a:ext cx="335783" cy="344174"/>
            </a:xfrm>
            <a:prstGeom prst="rect">
              <a:avLst/>
            </a:prstGeom>
            <a:solidFill>
              <a:srgbClr val="FFFFFF"/>
            </a:soli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38" name="Freeform 37"/>
            <p:cNvSpPr/>
            <p:nvPr/>
          </p:nvSpPr>
          <p:spPr>
            <a:xfrm>
              <a:off x="6030546" y="1415824"/>
              <a:ext cx="446573" cy="575229"/>
            </a:xfrm>
            <a:custGeom>
              <a:avLst/>
              <a:gdLst/>
              <a:ahLst/>
              <a:cxnLst/>
              <a:rect l="l" t="t" r="r" b="b"/>
              <a:pathLst>
                <a:path w="4298535" h="5536927">
                  <a:moveTo>
                    <a:pt x="1247842" y="3720122"/>
                  </a:moveTo>
                  <a:cubicBezTo>
                    <a:pt x="1418117" y="3804830"/>
                    <a:pt x="1773168" y="3862665"/>
                    <a:pt x="2183452" y="3862665"/>
                  </a:cubicBezTo>
                  <a:cubicBezTo>
                    <a:pt x="2592439" y="3862665"/>
                    <a:pt x="2946541" y="3805195"/>
                    <a:pt x="3117435" y="3720908"/>
                  </a:cubicBezTo>
                  <a:lnTo>
                    <a:pt x="3117435" y="3786462"/>
                  </a:lnTo>
                  <a:lnTo>
                    <a:pt x="3116600" y="3786462"/>
                  </a:lnTo>
                  <a:cubicBezTo>
                    <a:pt x="3094704" y="3878555"/>
                    <a:pt x="2685221" y="3951681"/>
                    <a:pt x="2183452" y="3951681"/>
                  </a:cubicBezTo>
                  <a:cubicBezTo>
                    <a:pt x="1681684" y="3951681"/>
                    <a:pt x="1272201" y="3878555"/>
                    <a:pt x="1250305" y="3786462"/>
                  </a:cubicBezTo>
                  <a:lnTo>
                    <a:pt x="1247842" y="3786462"/>
                  </a:lnTo>
                  <a:close/>
                  <a:moveTo>
                    <a:pt x="1247842" y="3012097"/>
                  </a:moveTo>
                  <a:cubicBezTo>
                    <a:pt x="1418117" y="3096805"/>
                    <a:pt x="1773168" y="3154640"/>
                    <a:pt x="2183452" y="3154640"/>
                  </a:cubicBezTo>
                  <a:cubicBezTo>
                    <a:pt x="2592439" y="3154640"/>
                    <a:pt x="2946541" y="3097170"/>
                    <a:pt x="3117435" y="3012883"/>
                  </a:cubicBezTo>
                  <a:lnTo>
                    <a:pt x="3117435" y="3615012"/>
                  </a:lnTo>
                  <a:lnTo>
                    <a:pt x="3116600" y="3615012"/>
                  </a:lnTo>
                  <a:cubicBezTo>
                    <a:pt x="3094704" y="3707105"/>
                    <a:pt x="2685221" y="3780231"/>
                    <a:pt x="2183452" y="3780231"/>
                  </a:cubicBezTo>
                  <a:cubicBezTo>
                    <a:pt x="1681684" y="3780231"/>
                    <a:pt x="1272201" y="3707105"/>
                    <a:pt x="1250305" y="3615012"/>
                  </a:cubicBezTo>
                  <a:lnTo>
                    <a:pt x="1247842" y="3615012"/>
                  </a:lnTo>
                  <a:close/>
                  <a:moveTo>
                    <a:pt x="1247842" y="2310422"/>
                  </a:moveTo>
                  <a:cubicBezTo>
                    <a:pt x="1418117" y="2395130"/>
                    <a:pt x="1773168" y="2452965"/>
                    <a:pt x="2183452" y="2452965"/>
                  </a:cubicBezTo>
                  <a:cubicBezTo>
                    <a:pt x="2592439" y="2452965"/>
                    <a:pt x="2946541" y="2395495"/>
                    <a:pt x="3117435" y="2311208"/>
                  </a:cubicBezTo>
                  <a:lnTo>
                    <a:pt x="3117435" y="2906987"/>
                  </a:lnTo>
                  <a:lnTo>
                    <a:pt x="3116600" y="2906987"/>
                  </a:lnTo>
                  <a:cubicBezTo>
                    <a:pt x="3094704" y="2999080"/>
                    <a:pt x="2685221" y="3072206"/>
                    <a:pt x="2183452" y="3072206"/>
                  </a:cubicBezTo>
                  <a:cubicBezTo>
                    <a:pt x="1681684" y="3072206"/>
                    <a:pt x="1272201" y="2999080"/>
                    <a:pt x="1250305" y="2906987"/>
                  </a:cubicBezTo>
                  <a:lnTo>
                    <a:pt x="1247842" y="2906987"/>
                  </a:lnTo>
                  <a:close/>
                  <a:moveTo>
                    <a:pt x="1247842" y="1520090"/>
                  </a:moveTo>
                  <a:cubicBezTo>
                    <a:pt x="1418698" y="1604649"/>
                    <a:pt x="1773504" y="1662389"/>
                    <a:pt x="2183451" y="1662389"/>
                  </a:cubicBezTo>
                  <a:cubicBezTo>
                    <a:pt x="2592095" y="1662389"/>
                    <a:pt x="2945946" y="1605015"/>
                    <a:pt x="3117435" y="1520915"/>
                  </a:cubicBezTo>
                  <a:lnTo>
                    <a:pt x="3117435" y="2205312"/>
                  </a:lnTo>
                  <a:lnTo>
                    <a:pt x="3116600" y="2205312"/>
                  </a:lnTo>
                  <a:cubicBezTo>
                    <a:pt x="3094704" y="2297405"/>
                    <a:pt x="2685221" y="2370531"/>
                    <a:pt x="2183452" y="2370531"/>
                  </a:cubicBezTo>
                  <a:cubicBezTo>
                    <a:pt x="1681684" y="2370531"/>
                    <a:pt x="1272201" y="2297405"/>
                    <a:pt x="1250305" y="2205312"/>
                  </a:cubicBezTo>
                  <a:lnTo>
                    <a:pt x="1247842" y="2205312"/>
                  </a:lnTo>
                  <a:close/>
                  <a:moveTo>
                    <a:pt x="1784983" y="1150395"/>
                  </a:moveTo>
                  <a:lnTo>
                    <a:pt x="2581919" y="1150395"/>
                  </a:lnTo>
                  <a:cubicBezTo>
                    <a:pt x="2652413" y="1150395"/>
                    <a:pt x="2709872" y="1206201"/>
                    <a:pt x="2711610" y="1276080"/>
                  </a:cubicBezTo>
                  <a:lnTo>
                    <a:pt x="2805225" y="1278416"/>
                  </a:lnTo>
                  <a:cubicBezTo>
                    <a:pt x="2991875" y="1308347"/>
                    <a:pt x="3111415" y="1352690"/>
                    <a:pt x="3117435" y="1402383"/>
                  </a:cubicBezTo>
                  <a:lnTo>
                    <a:pt x="3117435" y="1411670"/>
                  </a:lnTo>
                  <a:cubicBezTo>
                    <a:pt x="3104202" y="1505121"/>
                    <a:pt x="2691047" y="1579955"/>
                    <a:pt x="2183451" y="1579955"/>
                  </a:cubicBezTo>
                  <a:cubicBezTo>
                    <a:pt x="1666901" y="1579955"/>
                    <a:pt x="1248154" y="1502457"/>
                    <a:pt x="1248154" y="1406858"/>
                  </a:cubicBezTo>
                  <a:cubicBezTo>
                    <a:pt x="1248154" y="1355448"/>
                    <a:pt x="1369253" y="1309273"/>
                    <a:pt x="1561677" y="1278416"/>
                  </a:cubicBezTo>
                  <a:lnTo>
                    <a:pt x="1561677" y="1276080"/>
                  </a:lnTo>
                  <a:lnTo>
                    <a:pt x="1655293" y="1276080"/>
                  </a:lnTo>
                  <a:cubicBezTo>
                    <a:pt x="1657031" y="1206201"/>
                    <a:pt x="1714490" y="1150395"/>
                    <a:pt x="1784983" y="1150395"/>
                  </a:cubicBezTo>
                  <a:close/>
                  <a:moveTo>
                    <a:pt x="1799274" y="1040857"/>
                  </a:moveTo>
                  <a:cubicBezTo>
                    <a:pt x="1695766" y="1040857"/>
                    <a:pt x="1607700" y="1106972"/>
                    <a:pt x="1576101" y="1199620"/>
                  </a:cubicBezTo>
                  <a:cubicBezTo>
                    <a:pt x="1320506" y="1243677"/>
                    <a:pt x="1150878" y="1315841"/>
                    <a:pt x="1140820" y="1398067"/>
                  </a:cubicBezTo>
                  <a:lnTo>
                    <a:pt x="1138616" y="1398067"/>
                  </a:lnTo>
                  <a:lnTo>
                    <a:pt x="1138616" y="1406858"/>
                  </a:lnTo>
                  <a:lnTo>
                    <a:pt x="1138616" y="3786462"/>
                  </a:lnTo>
                  <a:lnTo>
                    <a:pt x="1140244" y="3786462"/>
                  </a:lnTo>
                  <a:cubicBezTo>
                    <a:pt x="1156443" y="3924019"/>
                    <a:pt x="1617377" y="4034115"/>
                    <a:pt x="2183452" y="4034115"/>
                  </a:cubicBezTo>
                  <a:cubicBezTo>
                    <a:pt x="2749528" y="4034115"/>
                    <a:pt x="3210461" y="3924019"/>
                    <a:pt x="3226661" y="3786462"/>
                  </a:cubicBezTo>
                  <a:lnTo>
                    <a:pt x="3226661" y="3615012"/>
                  </a:lnTo>
                  <a:lnTo>
                    <a:pt x="3226661" y="2906987"/>
                  </a:lnTo>
                  <a:lnTo>
                    <a:pt x="3226661" y="2205312"/>
                  </a:lnTo>
                  <a:lnTo>
                    <a:pt x="3226661" y="1414729"/>
                  </a:lnTo>
                  <a:lnTo>
                    <a:pt x="3228286" y="1406858"/>
                  </a:lnTo>
                  <a:cubicBezTo>
                    <a:pt x="3228286" y="1404646"/>
                    <a:pt x="3228171" y="1402441"/>
                    <a:pt x="3226661" y="1400376"/>
                  </a:cubicBezTo>
                  <a:lnTo>
                    <a:pt x="3226661" y="1398067"/>
                  </a:lnTo>
                  <a:lnTo>
                    <a:pt x="3226082" y="1398067"/>
                  </a:lnTo>
                  <a:cubicBezTo>
                    <a:pt x="3216025" y="1315841"/>
                    <a:pt x="3046397" y="1243677"/>
                    <a:pt x="2790801" y="1199620"/>
                  </a:cubicBezTo>
                  <a:cubicBezTo>
                    <a:pt x="2759203" y="1106972"/>
                    <a:pt x="2671136" y="1040857"/>
                    <a:pt x="2567628" y="1040857"/>
                  </a:cubicBezTo>
                  <a:close/>
                  <a:moveTo>
                    <a:pt x="2180659" y="268457"/>
                  </a:moveTo>
                  <a:cubicBezTo>
                    <a:pt x="2999440" y="282674"/>
                    <a:pt x="3731810" y="574032"/>
                    <a:pt x="4046336" y="867601"/>
                  </a:cubicBezTo>
                  <a:lnTo>
                    <a:pt x="4046336" y="3257424"/>
                  </a:lnTo>
                  <a:cubicBezTo>
                    <a:pt x="3689300" y="5136960"/>
                    <a:pt x="2472360" y="5206861"/>
                    <a:pt x="2137953" y="5284528"/>
                  </a:cubicBezTo>
                  <a:cubicBezTo>
                    <a:pt x="1041702" y="5180973"/>
                    <a:pt x="352774" y="4091047"/>
                    <a:pt x="274829" y="3296258"/>
                  </a:cubicBezTo>
                  <a:cubicBezTo>
                    <a:pt x="272983" y="2486705"/>
                    <a:pt x="271137" y="1677154"/>
                    <a:pt x="269291" y="867601"/>
                  </a:cubicBezTo>
                  <a:cubicBezTo>
                    <a:pt x="854726" y="413995"/>
                    <a:pt x="1543829" y="257399"/>
                    <a:pt x="2180659" y="268457"/>
                  </a:cubicBezTo>
                  <a:close/>
                  <a:moveTo>
                    <a:pt x="2225366" y="102393"/>
                  </a:moveTo>
                  <a:cubicBezTo>
                    <a:pt x="1537110" y="89802"/>
                    <a:pt x="785755" y="276444"/>
                    <a:pt x="159456" y="814832"/>
                  </a:cubicBezTo>
                  <a:lnTo>
                    <a:pt x="183360" y="3317056"/>
                  </a:lnTo>
                  <a:cubicBezTo>
                    <a:pt x="265694" y="4156600"/>
                    <a:pt x="993415" y="5307898"/>
                    <a:pt x="2151396" y="5417284"/>
                  </a:cubicBezTo>
                  <a:cubicBezTo>
                    <a:pt x="2504632" y="5335244"/>
                    <a:pt x="3790098" y="5261407"/>
                    <a:pt x="4167238" y="3276036"/>
                  </a:cubicBezTo>
                  <a:lnTo>
                    <a:pt x="4167238" y="814832"/>
                  </a:lnTo>
                  <a:cubicBezTo>
                    <a:pt x="3890857" y="464111"/>
                    <a:pt x="3110265" y="118581"/>
                    <a:pt x="2225366" y="102393"/>
                  </a:cubicBezTo>
                  <a:close/>
                  <a:moveTo>
                    <a:pt x="2215785" y="617"/>
                  </a:moveTo>
                  <a:cubicBezTo>
                    <a:pt x="3164882" y="17479"/>
                    <a:pt x="4002103" y="377404"/>
                    <a:pt x="4298535" y="742736"/>
                  </a:cubicBezTo>
                  <a:lnTo>
                    <a:pt x="4298535" y="3306474"/>
                  </a:lnTo>
                  <a:cubicBezTo>
                    <a:pt x="3894034" y="5374556"/>
                    <a:pt x="2515312" y="5451469"/>
                    <a:pt x="2136449" y="5536927"/>
                  </a:cubicBezTo>
                  <a:cubicBezTo>
                    <a:pt x="894460" y="5422984"/>
                    <a:pt x="113945" y="4223722"/>
                    <a:pt x="25638" y="3349203"/>
                  </a:cubicBezTo>
                  <a:lnTo>
                    <a:pt x="0" y="742736"/>
                  </a:lnTo>
                  <a:cubicBezTo>
                    <a:pt x="671735" y="181918"/>
                    <a:pt x="1477599" y="-12498"/>
                    <a:pt x="2215785" y="617"/>
                  </a:cubicBezTo>
                  <a:close/>
                </a:path>
              </a:pathLst>
            </a:custGeom>
            <a:solidFill>
              <a:srgbClr val="D83B01">
                <a:lumMod val="50000"/>
              </a:srgbClr>
            </a:solidFill>
            <a:ln w="10795" cap="flat" cmpd="sng" algn="ctr">
              <a:noFill/>
              <a:prstDash val="solid"/>
            </a:ln>
            <a:effectLst/>
          </p:spPr>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defTabSz="932597">
                <a:defRPr/>
              </a:pPr>
              <a:endParaRPr lang="en-US" sz="1224" dirty="0">
                <a:solidFill>
                  <a:srgbClr val="FFFFFF"/>
                </a:solidFill>
                <a:latin typeface="Segoe UI"/>
              </a:endParaRPr>
            </a:p>
          </p:txBody>
        </p:sp>
        <p:sp>
          <p:nvSpPr>
            <p:cNvPr id="44" name="Rectangle 43"/>
            <p:cNvSpPr/>
            <p:nvPr/>
          </p:nvSpPr>
          <p:spPr bwMode="auto">
            <a:xfrm>
              <a:off x="6399272" y="5211165"/>
              <a:ext cx="469423" cy="476707"/>
            </a:xfrm>
            <a:prstGeom prst="rect">
              <a:avLst/>
            </a:prstGeom>
            <a:solidFill>
              <a:srgbClr val="FFFFFF"/>
            </a:soli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grpSp>
          <p:nvGrpSpPr>
            <p:cNvPr id="48" name="Group 47"/>
            <p:cNvGrpSpPr>
              <a:grpSpLocks noChangeAspect="1"/>
            </p:cNvGrpSpPr>
            <p:nvPr/>
          </p:nvGrpSpPr>
          <p:grpSpPr bwMode="auto">
            <a:xfrm>
              <a:off x="6368132" y="5173029"/>
              <a:ext cx="537749" cy="696755"/>
              <a:chOff x="7763" y="1222"/>
              <a:chExt cx="3967" cy="5140"/>
            </a:xfrm>
            <a:solidFill>
              <a:srgbClr val="68217A"/>
            </a:solidFill>
          </p:grpSpPr>
          <p:sp>
            <p:nvSpPr>
              <p:cNvPr id="51" name="Oval 50"/>
              <p:cNvSpPr>
                <a:spLocks noChangeArrowheads="1"/>
              </p:cNvSpPr>
              <p:nvPr/>
            </p:nvSpPr>
            <p:spPr bwMode="auto">
              <a:xfrm>
                <a:off x="7832" y="1222"/>
                <a:ext cx="3829" cy="72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6" tIns="46618" rIns="93236" bIns="4661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17">
                  <a:defRPr/>
                </a:pPr>
                <a:endParaRPr lang="en-US" sz="1835" dirty="0">
                  <a:solidFill>
                    <a:prstClr val="black"/>
                  </a:solidFill>
                  <a:latin typeface="Segoe UI"/>
                </a:endParaRPr>
              </a:p>
            </p:txBody>
          </p:sp>
          <p:sp>
            <p:nvSpPr>
              <p:cNvPr id="52" name="Freeform 51"/>
              <p:cNvSpPr>
                <a:spLocks noEditPoints="1"/>
              </p:cNvSpPr>
              <p:nvPr/>
            </p:nvSpPr>
            <p:spPr bwMode="auto">
              <a:xfrm>
                <a:off x="7763" y="1723"/>
                <a:ext cx="3967" cy="4639"/>
              </a:xfrm>
              <a:custGeom>
                <a:avLst/>
                <a:gdLst>
                  <a:gd name="T0" fmla="*/ 1599 w 1676"/>
                  <a:gd name="T1" fmla="*/ 580 h 1961"/>
                  <a:gd name="T2" fmla="*/ 838 w 1676"/>
                  <a:gd name="T3" fmla="*/ 681 h 1961"/>
                  <a:gd name="T4" fmla="*/ 80 w 1676"/>
                  <a:gd name="T5" fmla="*/ 580 h 1961"/>
                  <a:gd name="T6" fmla="*/ 80 w 1676"/>
                  <a:gd name="T7" fmla="*/ 513 h 1961"/>
                  <a:gd name="T8" fmla="*/ 838 w 1676"/>
                  <a:gd name="T9" fmla="*/ 615 h 1961"/>
                  <a:gd name="T10" fmla="*/ 1599 w 1676"/>
                  <a:gd name="T11" fmla="*/ 513 h 1961"/>
                  <a:gd name="T12" fmla="*/ 1599 w 1676"/>
                  <a:gd name="T13" fmla="*/ 580 h 1961"/>
                  <a:gd name="T14" fmla="*/ 1599 w 1676"/>
                  <a:gd name="T15" fmla="*/ 1229 h 1961"/>
                  <a:gd name="T16" fmla="*/ 838 w 1676"/>
                  <a:gd name="T17" fmla="*/ 1326 h 1961"/>
                  <a:gd name="T18" fmla="*/ 80 w 1676"/>
                  <a:gd name="T19" fmla="*/ 1229 h 1961"/>
                  <a:gd name="T20" fmla="*/ 80 w 1676"/>
                  <a:gd name="T21" fmla="*/ 1162 h 1961"/>
                  <a:gd name="T22" fmla="*/ 838 w 1676"/>
                  <a:gd name="T23" fmla="*/ 1260 h 1961"/>
                  <a:gd name="T24" fmla="*/ 1599 w 1676"/>
                  <a:gd name="T25" fmla="*/ 1162 h 1961"/>
                  <a:gd name="T26" fmla="*/ 1599 w 1676"/>
                  <a:gd name="T27" fmla="*/ 1229 h 1961"/>
                  <a:gd name="T28" fmla="*/ 1676 w 1676"/>
                  <a:gd name="T29" fmla="*/ 471 h 1961"/>
                  <a:gd name="T30" fmla="*/ 1676 w 1676"/>
                  <a:gd name="T31" fmla="*/ 0 h 1961"/>
                  <a:gd name="T32" fmla="*/ 838 w 1676"/>
                  <a:gd name="T33" fmla="*/ 150 h 1961"/>
                  <a:gd name="T34" fmla="*/ 0 w 1676"/>
                  <a:gd name="T35" fmla="*/ 0 h 1961"/>
                  <a:gd name="T36" fmla="*/ 0 w 1676"/>
                  <a:gd name="T37" fmla="*/ 471 h 1961"/>
                  <a:gd name="T38" fmla="*/ 52 w 1676"/>
                  <a:gd name="T39" fmla="*/ 534 h 1961"/>
                  <a:gd name="T40" fmla="*/ 0 w 1676"/>
                  <a:gd name="T41" fmla="*/ 594 h 1961"/>
                  <a:gd name="T42" fmla="*/ 0 w 1676"/>
                  <a:gd name="T43" fmla="*/ 1124 h 1961"/>
                  <a:gd name="T44" fmla="*/ 52 w 1676"/>
                  <a:gd name="T45" fmla="*/ 1187 h 1961"/>
                  <a:gd name="T46" fmla="*/ 0 w 1676"/>
                  <a:gd name="T47" fmla="*/ 1249 h 1961"/>
                  <a:gd name="T48" fmla="*/ 0 w 1676"/>
                  <a:gd name="T49" fmla="*/ 1780 h 1961"/>
                  <a:gd name="T50" fmla="*/ 838 w 1676"/>
                  <a:gd name="T51" fmla="*/ 1961 h 1961"/>
                  <a:gd name="T52" fmla="*/ 1676 w 1676"/>
                  <a:gd name="T53" fmla="*/ 1780 h 1961"/>
                  <a:gd name="T54" fmla="*/ 1676 w 1676"/>
                  <a:gd name="T55" fmla="*/ 1249 h 1961"/>
                  <a:gd name="T56" fmla="*/ 1627 w 1676"/>
                  <a:gd name="T57" fmla="*/ 1187 h 1961"/>
                  <a:gd name="T58" fmla="*/ 1676 w 1676"/>
                  <a:gd name="T59" fmla="*/ 1124 h 1961"/>
                  <a:gd name="T60" fmla="*/ 1676 w 1676"/>
                  <a:gd name="T61" fmla="*/ 594 h 1961"/>
                  <a:gd name="T62" fmla="*/ 1627 w 1676"/>
                  <a:gd name="T63" fmla="*/ 534 h 1961"/>
                  <a:gd name="T64" fmla="*/ 1676 w 1676"/>
                  <a:gd name="T65" fmla="*/ 471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6" h="1961">
                    <a:moveTo>
                      <a:pt x="1599" y="580"/>
                    </a:moveTo>
                    <a:cubicBezTo>
                      <a:pt x="1599" y="635"/>
                      <a:pt x="1260" y="681"/>
                      <a:pt x="838" y="681"/>
                    </a:cubicBezTo>
                    <a:cubicBezTo>
                      <a:pt x="419" y="681"/>
                      <a:pt x="80" y="635"/>
                      <a:pt x="80" y="580"/>
                    </a:cubicBezTo>
                    <a:cubicBezTo>
                      <a:pt x="80" y="513"/>
                      <a:pt x="80" y="513"/>
                      <a:pt x="80" y="513"/>
                    </a:cubicBezTo>
                    <a:cubicBezTo>
                      <a:pt x="80" y="569"/>
                      <a:pt x="419" y="615"/>
                      <a:pt x="838" y="615"/>
                    </a:cubicBezTo>
                    <a:cubicBezTo>
                      <a:pt x="1260" y="615"/>
                      <a:pt x="1599" y="569"/>
                      <a:pt x="1599" y="513"/>
                    </a:cubicBezTo>
                    <a:lnTo>
                      <a:pt x="1599" y="580"/>
                    </a:lnTo>
                    <a:close/>
                    <a:moveTo>
                      <a:pt x="1599" y="1229"/>
                    </a:moveTo>
                    <a:cubicBezTo>
                      <a:pt x="1599" y="1284"/>
                      <a:pt x="1260" y="1326"/>
                      <a:pt x="838" y="1326"/>
                    </a:cubicBezTo>
                    <a:cubicBezTo>
                      <a:pt x="419" y="1326"/>
                      <a:pt x="80" y="1284"/>
                      <a:pt x="80" y="1229"/>
                    </a:cubicBezTo>
                    <a:cubicBezTo>
                      <a:pt x="80" y="1162"/>
                      <a:pt x="80" y="1162"/>
                      <a:pt x="80" y="1162"/>
                    </a:cubicBezTo>
                    <a:cubicBezTo>
                      <a:pt x="80" y="1218"/>
                      <a:pt x="419" y="1260"/>
                      <a:pt x="838" y="1260"/>
                    </a:cubicBezTo>
                    <a:cubicBezTo>
                      <a:pt x="1260" y="1260"/>
                      <a:pt x="1599" y="1218"/>
                      <a:pt x="1599" y="1162"/>
                    </a:cubicBezTo>
                    <a:lnTo>
                      <a:pt x="1599" y="1229"/>
                    </a:lnTo>
                    <a:close/>
                    <a:moveTo>
                      <a:pt x="1676" y="471"/>
                    </a:moveTo>
                    <a:cubicBezTo>
                      <a:pt x="1676" y="0"/>
                      <a:pt x="1676" y="0"/>
                      <a:pt x="1676" y="0"/>
                    </a:cubicBezTo>
                    <a:cubicBezTo>
                      <a:pt x="1564" y="109"/>
                      <a:pt x="1138" y="150"/>
                      <a:pt x="838" y="150"/>
                    </a:cubicBezTo>
                    <a:cubicBezTo>
                      <a:pt x="538" y="150"/>
                      <a:pt x="112" y="109"/>
                      <a:pt x="0" y="0"/>
                    </a:cubicBezTo>
                    <a:cubicBezTo>
                      <a:pt x="0" y="471"/>
                      <a:pt x="0" y="471"/>
                      <a:pt x="0" y="471"/>
                    </a:cubicBezTo>
                    <a:cubicBezTo>
                      <a:pt x="0" y="492"/>
                      <a:pt x="17" y="513"/>
                      <a:pt x="52" y="534"/>
                    </a:cubicBezTo>
                    <a:cubicBezTo>
                      <a:pt x="17" y="552"/>
                      <a:pt x="0" y="573"/>
                      <a:pt x="0" y="594"/>
                    </a:cubicBezTo>
                    <a:cubicBezTo>
                      <a:pt x="0" y="1124"/>
                      <a:pt x="0" y="1124"/>
                      <a:pt x="0" y="1124"/>
                    </a:cubicBezTo>
                    <a:cubicBezTo>
                      <a:pt x="0" y="1148"/>
                      <a:pt x="17" y="1169"/>
                      <a:pt x="52" y="1187"/>
                    </a:cubicBezTo>
                    <a:cubicBezTo>
                      <a:pt x="17" y="1208"/>
                      <a:pt x="0" y="1225"/>
                      <a:pt x="0" y="1249"/>
                    </a:cubicBezTo>
                    <a:cubicBezTo>
                      <a:pt x="0" y="1780"/>
                      <a:pt x="0" y="1780"/>
                      <a:pt x="0" y="1780"/>
                    </a:cubicBezTo>
                    <a:cubicBezTo>
                      <a:pt x="0" y="1877"/>
                      <a:pt x="377" y="1961"/>
                      <a:pt x="838" y="1961"/>
                    </a:cubicBezTo>
                    <a:cubicBezTo>
                      <a:pt x="1302" y="1961"/>
                      <a:pt x="1676" y="1877"/>
                      <a:pt x="1676" y="1780"/>
                    </a:cubicBezTo>
                    <a:cubicBezTo>
                      <a:pt x="1676" y="1249"/>
                      <a:pt x="1676" y="1249"/>
                      <a:pt x="1676" y="1249"/>
                    </a:cubicBezTo>
                    <a:cubicBezTo>
                      <a:pt x="1676" y="1225"/>
                      <a:pt x="1658" y="1208"/>
                      <a:pt x="1627" y="1187"/>
                    </a:cubicBezTo>
                    <a:cubicBezTo>
                      <a:pt x="1658" y="1169"/>
                      <a:pt x="1676" y="1148"/>
                      <a:pt x="1676" y="1124"/>
                    </a:cubicBezTo>
                    <a:cubicBezTo>
                      <a:pt x="1676" y="594"/>
                      <a:pt x="1676" y="594"/>
                      <a:pt x="1676" y="594"/>
                    </a:cubicBezTo>
                    <a:cubicBezTo>
                      <a:pt x="1676" y="573"/>
                      <a:pt x="1658" y="552"/>
                      <a:pt x="1627" y="534"/>
                    </a:cubicBezTo>
                    <a:cubicBezTo>
                      <a:pt x="1658" y="513"/>
                      <a:pt x="1676" y="492"/>
                      <a:pt x="1676" y="471"/>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6" tIns="46618" rIns="93236" bIns="4661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17">
                  <a:defRPr/>
                </a:pPr>
                <a:endParaRPr lang="en-US" sz="1835" dirty="0">
                  <a:solidFill>
                    <a:prstClr val="black"/>
                  </a:solidFill>
                  <a:latin typeface="Segoe UI"/>
                </a:endParaRPr>
              </a:p>
            </p:txBody>
          </p:sp>
        </p:grpSp>
      </p:grpSp>
      <p:sp>
        <p:nvSpPr>
          <p:cNvPr id="2" name="Title 1"/>
          <p:cNvSpPr>
            <a:spLocks noGrp="1"/>
          </p:cNvSpPr>
          <p:nvPr>
            <p:ph type="title"/>
          </p:nvPr>
        </p:nvSpPr>
        <p:spPr/>
        <p:txBody>
          <a:bodyPr/>
          <a:lstStyle/>
          <a:p>
            <a:r>
              <a:rPr lang="en-US" dirty="0"/>
              <a:t>Security </a:t>
            </a:r>
          </a:p>
        </p:txBody>
      </p:sp>
    </p:spTree>
    <p:extLst>
      <p:ext uri="{BB962C8B-B14F-4D97-AF65-F5344CB8AC3E}">
        <p14:creationId xmlns:p14="http://schemas.microsoft.com/office/powerpoint/2010/main" val="2960682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features</a:t>
            </a:r>
            <a:endParaRPr lang="en-US" dirty="0"/>
          </a:p>
        </p:txBody>
      </p:sp>
      <p:sp>
        <p:nvSpPr>
          <p:cNvPr id="20" name="TextBox 19"/>
          <p:cNvSpPr txBox="1"/>
          <p:nvPr/>
        </p:nvSpPr>
        <p:spPr>
          <a:xfrm>
            <a:off x="7742022" y="4924925"/>
            <a:ext cx="3885648" cy="544688"/>
          </a:xfrm>
          <a:prstGeom prst="rect">
            <a:avLst/>
          </a:prstGeom>
          <a:noFill/>
        </p:spPr>
        <p:txBody>
          <a:bodyPr wrap="square" lIns="182854" tIns="146283" rIns="182854" bIns="146283" rtlCol="0">
            <a:spAutoFit/>
          </a:bodyPr>
          <a:lstStyle/>
          <a:p>
            <a:pPr defTabSz="914224">
              <a:lnSpc>
                <a:spcPct val="90000"/>
              </a:lnSpc>
              <a:spcAft>
                <a:spcPts val="600"/>
              </a:spcAft>
              <a:defRPr/>
            </a:pPr>
            <a:endParaRPr lang="en-US" kern="0" dirty="0">
              <a:gradFill>
                <a:gsLst>
                  <a:gs pos="2917">
                    <a:schemeClr val="tx1"/>
                  </a:gs>
                  <a:gs pos="30000">
                    <a:schemeClr val="tx1"/>
                  </a:gs>
                </a:gsLst>
                <a:lin ang="5400000" scaled="0"/>
              </a:gradFill>
            </a:endParaRPr>
          </a:p>
        </p:txBody>
      </p:sp>
      <p:graphicFrame>
        <p:nvGraphicFramePr>
          <p:cNvPr id="9" name="Table 8"/>
          <p:cNvGraphicFramePr>
            <a:graphicFrameLocks noGrp="1"/>
          </p:cNvGraphicFramePr>
          <p:nvPr>
            <p:extLst/>
          </p:nvPr>
        </p:nvGraphicFramePr>
        <p:xfrm>
          <a:off x="275480" y="1252353"/>
          <a:ext cx="6691662" cy="5563493"/>
        </p:xfrm>
        <a:graphic>
          <a:graphicData uri="http://schemas.openxmlformats.org/drawingml/2006/table">
            <a:tbl>
              <a:tblPr firstRow="1" bandRow="1">
                <a:tableStyleId>{5940675A-B579-460E-94D1-54222C63F5DA}</a:tableStyleId>
              </a:tblPr>
              <a:tblGrid>
                <a:gridCol w="3580163">
                  <a:extLst>
                    <a:ext uri="{9D8B030D-6E8A-4147-A177-3AD203B41FA5}">
                      <a16:colId xmlns:a16="http://schemas.microsoft.com/office/drawing/2014/main" xmlns="" val="3702753057"/>
                    </a:ext>
                  </a:extLst>
                </a:gridCol>
                <a:gridCol w="3111499">
                  <a:extLst>
                    <a:ext uri="{9D8B030D-6E8A-4147-A177-3AD203B41FA5}">
                      <a16:colId xmlns:a16="http://schemas.microsoft.com/office/drawing/2014/main" xmlns="" val="3342823978"/>
                    </a:ext>
                  </a:extLst>
                </a:gridCol>
              </a:tblGrid>
              <a:tr h="121678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noProof="0" dirty="0">
                          <a:solidFill>
                            <a:schemeClr val="bg1"/>
                          </a:solidFill>
                          <a:latin typeface="+mn-lt"/>
                          <a:ea typeface="+mn-ea"/>
                          <a:cs typeface="+mn-cs"/>
                        </a:rPr>
                        <a:t>Identity Management &amp; Authentication</a:t>
                      </a:r>
                    </a:p>
                  </a:txBody>
                  <a:tcPr marL="139891" marR="139891" marT="139891" marB="13989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Azure Active Directory</a:t>
                      </a:r>
                    </a:p>
                  </a:txBody>
                  <a:tcPr marL="139891" marR="139891" marT="139891" marB="13989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11915717"/>
                  </a:ext>
                </a:extLst>
              </a:tr>
              <a:tr h="140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noProof="0" dirty="0">
                          <a:solidFill>
                            <a:schemeClr val="bg1"/>
                          </a:solidFill>
                          <a:latin typeface="+mn-lt"/>
                          <a:ea typeface="+mn-ea"/>
                          <a:cs typeface="+mn-cs"/>
                        </a:rPr>
                        <a:t>Access Control &amp; Authorization</a:t>
                      </a:r>
                    </a:p>
                  </a:txBody>
                  <a:tcPr marL="139891" marR="139891" marT="139891" marB="13989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Azure RBAC for Account Management</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File &amp; Folder level POSIX ACLs</a:t>
                      </a:r>
                    </a:p>
                  </a:txBody>
                  <a:tcPr marL="139891" marR="139891" marT="139891" marB="13989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952133358"/>
                  </a:ext>
                </a:extLst>
              </a:tr>
              <a:tr h="77990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noProof="0" dirty="0">
                          <a:solidFill>
                            <a:schemeClr val="bg1"/>
                          </a:solidFill>
                          <a:latin typeface="+mn-lt"/>
                          <a:ea typeface="+mn-ea"/>
                          <a:cs typeface="+mn-cs"/>
                        </a:rPr>
                        <a:t>Auditing</a:t>
                      </a:r>
                    </a:p>
                  </a:txBody>
                  <a:tcPr marL="139891" marR="139891" marT="139891" marB="13989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Azure Diagnostic Audit Logs</a:t>
                      </a:r>
                    </a:p>
                  </a:txBody>
                  <a:tcPr marL="139891" marR="139891" marT="139891" marB="13989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20753558"/>
                  </a:ext>
                </a:extLst>
              </a:tr>
              <a:tr h="21593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noProof="0" dirty="0">
                          <a:solidFill>
                            <a:schemeClr val="bg1"/>
                          </a:solidFill>
                          <a:latin typeface="+mn-lt"/>
                          <a:ea typeface="+mn-ea"/>
                          <a:cs typeface="+mn-cs"/>
                        </a:rPr>
                        <a:t>Data Protection &amp; Encryption</a:t>
                      </a:r>
                    </a:p>
                  </a:txBody>
                  <a:tcPr marL="139891" marR="139891" marT="139891" marB="13989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Encryption on the wire using HTTPS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Transparent Service side encryption using service &amp; customer managed keys</a:t>
                      </a:r>
                    </a:p>
                  </a:txBody>
                  <a:tcPr marL="139891" marR="139891" marT="139891" marB="13989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41774005"/>
                  </a:ext>
                </a:extLst>
              </a:tr>
            </a:tbl>
          </a:graphicData>
        </a:graphic>
      </p:graphicFrame>
      <p:grpSp>
        <p:nvGrpSpPr>
          <p:cNvPr id="1473" name="Group 1472"/>
          <p:cNvGrpSpPr/>
          <p:nvPr/>
        </p:nvGrpSpPr>
        <p:grpSpPr>
          <a:xfrm>
            <a:off x="9126062" y="5015744"/>
            <a:ext cx="1305767" cy="1340046"/>
            <a:chOff x="7886917" y="3469989"/>
            <a:chExt cx="2061809" cy="2115935"/>
          </a:xfrm>
        </p:grpSpPr>
        <p:grpSp>
          <p:nvGrpSpPr>
            <p:cNvPr id="1970" name="Group 1969"/>
            <p:cNvGrpSpPr/>
            <p:nvPr/>
          </p:nvGrpSpPr>
          <p:grpSpPr>
            <a:xfrm>
              <a:off x="7886917" y="3469989"/>
              <a:ext cx="1039650" cy="1882552"/>
              <a:chOff x="14160501" y="3376613"/>
              <a:chExt cx="796925" cy="1443038"/>
            </a:xfrm>
          </p:grpSpPr>
          <p:sp>
            <p:nvSpPr>
              <p:cNvPr id="2107"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08"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09"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0"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1"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2"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3"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4"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5"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6"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7"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8"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9"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0"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1"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2"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3"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4"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5"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6"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7"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8"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9"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30"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31"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32"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33"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34"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35"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36"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37"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38"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39"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40"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41"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42"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43"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44"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45"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46"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47"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48"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49"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50"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51"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52"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53"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54"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55"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56"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57"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58"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59"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60"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61"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62"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63"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64"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65"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66"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67"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68"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69"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70"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71"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72"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73"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971" name="Group 1970"/>
            <p:cNvGrpSpPr/>
            <p:nvPr/>
          </p:nvGrpSpPr>
          <p:grpSpPr>
            <a:xfrm>
              <a:off x="8909076" y="3469989"/>
              <a:ext cx="1039650" cy="1882552"/>
              <a:chOff x="14160501" y="3376613"/>
              <a:chExt cx="796925" cy="1443038"/>
            </a:xfrm>
          </p:grpSpPr>
          <p:sp>
            <p:nvSpPr>
              <p:cNvPr id="2040"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41"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42"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43"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44"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45"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46"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47"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48"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49"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50"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51"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52"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53"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54"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55"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56"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57"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58"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59"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0"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1"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2"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3"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4"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5"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6"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7"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8"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9"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0"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1"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2"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3"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4"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5"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6"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7"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8"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9"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0"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1"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2"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3"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4"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5"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6"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7"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8"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9"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0"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1"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2"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3"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4"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5"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6"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7"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8"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9"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00"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01"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02"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03"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04"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05"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06"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972" name="Group 1971"/>
            <p:cNvGrpSpPr/>
            <p:nvPr/>
          </p:nvGrpSpPr>
          <p:grpSpPr>
            <a:xfrm>
              <a:off x="8334705" y="3703372"/>
              <a:ext cx="1039650" cy="1882552"/>
              <a:chOff x="14160501" y="3376613"/>
              <a:chExt cx="796925" cy="1443038"/>
            </a:xfrm>
          </p:grpSpPr>
          <p:sp>
            <p:nvSpPr>
              <p:cNvPr id="1973"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74"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75"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76"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77"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78"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79"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80"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81"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82"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83"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84"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85"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86"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87"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88"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89"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90"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91"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92"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93"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94"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95"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96"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97"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98"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99"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0"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1"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2"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3"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4"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5"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6"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7"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8"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9"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0"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1"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2"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3"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4"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5"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6"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7"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8"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9"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20"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21"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22"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23"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24"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25"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26"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27"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28"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29"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0"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1"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2"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3"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4"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5"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6"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7"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8"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9"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grpSp>
        <p:nvGrpSpPr>
          <p:cNvPr id="1474" name="Group 1473"/>
          <p:cNvGrpSpPr/>
          <p:nvPr/>
        </p:nvGrpSpPr>
        <p:grpSpPr>
          <a:xfrm>
            <a:off x="10596913" y="4956525"/>
            <a:ext cx="1305767" cy="1340046"/>
            <a:chOff x="7886917" y="3469989"/>
            <a:chExt cx="2061809" cy="2115935"/>
          </a:xfrm>
        </p:grpSpPr>
        <p:grpSp>
          <p:nvGrpSpPr>
            <p:cNvPr id="1766" name="Group 1765"/>
            <p:cNvGrpSpPr/>
            <p:nvPr/>
          </p:nvGrpSpPr>
          <p:grpSpPr>
            <a:xfrm>
              <a:off x="7886917" y="3469989"/>
              <a:ext cx="1039650" cy="1882552"/>
              <a:chOff x="14160501" y="3376613"/>
              <a:chExt cx="796925" cy="1443038"/>
            </a:xfrm>
          </p:grpSpPr>
          <p:sp>
            <p:nvSpPr>
              <p:cNvPr id="1903"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04"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05"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06"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07"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08"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09"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10"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11"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12"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13"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14"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15"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16"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17"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18"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19"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20"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21"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22"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23"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24"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25"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26"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27"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28"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29"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30"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31"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32"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33"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34"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35"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36"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37"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38"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39"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40"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41"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42"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43"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44"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45"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46"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47"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48"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49"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50"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51"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52"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53"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54"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55"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56"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57"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58"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59"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60"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61"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62"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63"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64"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65"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66"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67"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68"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69"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767" name="Group 1766"/>
            <p:cNvGrpSpPr/>
            <p:nvPr/>
          </p:nvGrpSpPr>
          <p:grpSpPr>
            <a:xfrm>
              <a:off x="8909076" y="3469989"/>
              <a:ext cx="1039650" cy="1882552"/>
              <a:chOff x="14160501" y="3376613"/>
              <a:chExt cx="796925" cy="1443038"/>
            </a:xfrm>
          </p:grpSpPr>
          <p:sp>
            <p:nvSpPr>
              <p:cNvPr id="1836"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37"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38"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39"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0"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1"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2"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3"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4"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5"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6"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7"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8"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9"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50"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51"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52"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53"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54"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55"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56"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57"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58"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59"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0"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1"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2"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3"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4"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5"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6"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7"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8"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9"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70"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71"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72"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73"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74"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75"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76"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77"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78"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79"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80"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81"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82"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83"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84"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85"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86"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87"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88"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89"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90"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91"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92"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93"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94"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95"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96"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97"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98"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99"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00"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01"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02"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768" name="Group 1767"/>
            <p:cNvGrpSpPr/>
            <p:nvPr/>
          </p:nvGrpSpPr>
          <p:grpSpPr>
            <a:xfrm>
              <a:off x="8334705" y="3703372"/>
              <a:ext cx="1039650" cy="1882552"/>
              <a:chOff x="14160501" y="3376613"/>
              <a:chExt cx="796925" cy="1443038"/>
            </a:xfrm>
          </p:grpSpPr>
          <p:sp>
            <p:nvSpPr>
              <p:cNvPr id="1769"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70"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71"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72"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73"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74"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75"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76"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77"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78"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79"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80"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81"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82"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83"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84"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85"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86"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87"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88"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89"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0"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1"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2"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3"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4"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5"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6"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7"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8"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9"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00"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01"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02"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03"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04"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05"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06"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07"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08"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09"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10"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11"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12"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13"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14"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15"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16"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17"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18"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19"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20"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21"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22"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23"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24"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25"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26"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27"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28"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29"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30"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31"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32"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33"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34"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35"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grpSp>
        <p:nvGrpSpPr>
          <p:cNvPr id="1475" name="Group 1474"/>
          <p:cNvGrpSpPr/>
          <p:nvPr/>
        </p:nvGrpSpPr>
        <p:grpSpPr>
          <a:xfrm>
            <a:off x="7655212" y="4956525"/>
            <a:ext cx="1305767" cy="1340046"/>
            <a:chOff x="7886917" y="3469989"/>
            <a:chExt cx="2061809" cy="2115935"/>
          </a:xfrm>
        </p:grpSpPr>
        <p:grpSp>
          <p:nvGrpSpPr>
            <p:cNvPr id="1562" name="Group 1561"/>
            <p:cNvGrpSpPr/>
            <p:nvPr/>
          </p:nvGrpSpPr>
          <p:grpSpPr>
            <a:xfrm>
              <a:off x="7886917" y="3469989"/>
              <a:ext cx="1039650" cy="1882552"/>
              <a:chOff x="14160501" y="3376613"/>
              <a:chExt cx="796925" cy="1443038"/>
            </a:xfrm>
          </p:grpSpPr>
          <p:sp>
            <p:nvSpPr>
              <p:cNvPr id="1699"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0"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1"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2"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3"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4"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5"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6"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7"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8"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9"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0"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1"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2"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3"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4"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5"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6"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7"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8"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9"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0"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1"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2"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3"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4"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5"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6"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7"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8"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9"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0"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1"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2"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3"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4"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5"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6"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7"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8"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9"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0"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1"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2"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3"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4"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5"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6"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7"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8"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9"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50"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51"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52"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53"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54"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55"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56"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57"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58"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59"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60"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61"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62"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63"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64"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65"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563" name="Group 1562"/>
            <p:cNvGrpSpPr/>
            <p:nvPr/>
          </p:nvGrpSpPr>
          <p:grpSpPr>
            <a:xfrm>
              <a:off x="8909076" y="3469989"/>
              <a:ext cx="1039650" cy="1882552"/>
              <a:chOff x="14160501" y="3376613"/>
              <a:chExt cx="796925" cy="1443038"/>
            </a:xfrm>
          </p:grpSpPr>
          <p:sp>
            <p:nvSpPr>
              <p:cNvPr id="1632"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33"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34"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35"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36"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37"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38"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39"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40"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41"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42"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43"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44"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45"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46"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47"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48"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49"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50"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51"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52"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53"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54"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55"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56"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57"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58"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59"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0"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1"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2"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3"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4"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5"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6"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7"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8"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9"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0"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1"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2"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3"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4"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5"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6"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7"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8"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9"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0"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1"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2"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3"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4"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5"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6"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7"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8"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9"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90"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91"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92"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93"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94"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95"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96"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97"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98"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564" name="Group 1563"/>
            <p:cNvGrpSpPr/>
            <p:nvPr/>
          </p:nvGrpSpPr>
          <p:grpSpPr>
            <a:xfrm>
              <a:off x="8334705" y="3703372"/>
              <a:ext cx="1039650" cy="1882552"/>
              <a:chOff x="14160501" y="3376613"/>
              <a:chExt cx="796925" cy="1443038"/>
            </a:xfrm>
          </p:grpSpPr>
          <p:sp>
            <p:nvSpPr>
              <p:cNvPr id="1565" name="Freeform 1349"/>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66" name="Freeform 1350"/>
              <p:cNvSpPr>
                <a:spLocks/>
              </p:cNvSpPr>
              <p:nvPr/>
            </p:nvSpPr>
            <p:spPr bwMode="auto">
              <a:xfrm>
                <a:off x="14682788" y="3376613"/>
                <a:ext cx="274638" cy="1443038"/>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67" name="Freeform 1351"/>
              <p:cNvSpPr>
                <a:spLocks/>
              </p:cNvSpPr>
              <p:nvPr/>
            </p:nvSpPr>
            <p:spPr bwMode="auto">
              <a:xfrm>
                <a:off x="14160501" y="3376613"/>
                <a:ext cx="611188" cy="1443038"/>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68" name="Freeform 1352"/>
              <p:cNvSpPr>
                <a:spLocks/>
              </p:cNvSpPr>
              <p:nvPr/>
            </p:nvSpPr>
            <p:spPr bwMode="auto">
              <a:xfrm>
                <a:off x="14216063" y="3455988"/>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69" name="Oval 1353"/>
              <p:cNvSpPr>
                <a:spLocks noChangeArrowheads="1"/>
              </p:cNvSpPr>
              <p:nvPr/>
            </p:nvSpPr>
            <p:spPr bwMode="auto">
              <a:xfrm>
                <a:off x="14562138" y="34940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70" name="Freeform 1354"/>
              <p:cNvSpPr>
                <a:spLocks/>
              </p:cNvSpPr>
              <p:nvPr/>
            </p:nvSpPr>
            <p:spPr bwMode="auto">
              <a:xfrm>
                <a:off x="14216063" y="3622675"/>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71" name="Oval 1355"/>
              <p:cNvSpPr>
                <a:spLocks noChangeArrowheads="1"/>
              </p:cNvSpPr>
              <p:nvPr/>
            </p:nvSpPr>
            <p:spPr bwMode="auto">
              <a:xfrm>
                <a:off x="14562138" y="366236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72" name="Freeform 1356"/>
              <p:cNvSpPr>
                <a:spLocks/>
              </p:cNvSpPr>
              <p:nvPr/>
            </p:nvSpPr>
            <p:spPr bwMode="auto">
              <a:xfrm>
                <a:off x="14216063" y="3789363"/>
                <a:ext cx="485775"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73" name="Oval 1357"/>
              <p:cNvSpPr>
                <a:spLocks noChangeArrowheads="1"/>
              </p:cNvSpPr>
              <p:nvPr/>
            </p:nvSpPr>
            <p:spPr bwMode="auto">
              <a:xfrm>
                <a:off x="14562138" y="3829050"/>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74" name="Freeform 1358"/>
              <p:cNvSpPr>
                <a:spLocks/>
              </p:cNvSpPr>
              <p:nvPr/>
            </p:nvSpPr>
            <p:spPr bwMode="auto">
              <a:xfrm>
                <a:off x="14216063" y="3956050"/>
                <a:ext cx="485775"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75" name="Oval 1359"/>
              <p:cNvSpPr>
                <a:spLocks noChangeArrowheads="1"/>
              </p:cNvSpPr>
              <p:nvPr/>
            </p:nvSpPr>
            <p:spPr bwMode="auto">
              <a:xfrm>
                <a:off x="14562138" y="3995738"/>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76" name="Freeform 1360"/>
              <p:cNvSpPr>
                <a:spLocks/>
              </p:cNvSpPr>
              <p:nvPr/>
            </p:nvSpPr>
            <p:spPr bwMode="auto">
              <a:xfrm>
                <a:off x="14216063" y="4124325"/>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77" name="Oval 1361"/>
              <p:cNvSpPr>
                <a:spLocks noChangeArrowheads="1"/>
              </p:cNvSpPr>
              <p:nvPr/>
            </p:nvSpPr>
            <p:spPr bwMode="auto">
              <a:xfrm>
                <a:off x="14562138" y="416242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78" name="Freeform 1362"/>
              <p:cNvSpPr>
                <a:spLocks/>
              </p:cNvSpPr>
              <p:nvPr/>
            </p:nvSpPr>
            <p:spPr bwMode="auto">
              <a:xfrm>
                <a:off x="14216063" y="4291013"/>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79" name="Oval 1363"/>
              <p:cNvSpPr>
                <a:spLocks noChangeArrowheads="1"/>
              </p:cNvSpPr>
              <p:nvPr/>
            </p:nvSpPr>
            <p:spPr bwMode="auto">
              <a:xfrm>
                <a:off x="14562138" y="4329113"/>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80" name="Freeform 1364"/>
              <p:cNvSpPr>
                <a:spLocks/>
              </p:cNvSpPr>
              <p:nvPr/>
            </p:nvSpPr>
            <p:spPr bwMode="auto">
              <a:xfrm>
                <a:off x="14216063" y="4457700"/>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81" name="Oval 1365"/>
              <p:cNvSpPr>
                <a:spLocks noChangeArrowheads="1"/>
              </p:cNvSpPr>
              <p:nvPr/>
            </p:nvSpPr>
            <p:spPr bwMode="auto">
              <a:xfrm>
                <a:off x="14562138" y="449580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82" name="Freeform 1366"/>
              <p:cNvSpPr>
                <a:spLocks/>
              </p:cNvSpPr>
              <p:nvPr/>
            </p:nvSpPr>
            <p:spPr bwMode="auto">
              <a:xfrm>
                <a:off x="14216063" y="4624388"/>
                <a:ext cx="485775"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83" name="Rectangle 1367"/>
              <p:cNvSpPr>
                <a:spLocks noChangeArrowheads="1"/>
              </p:cNvSpPr>
              <p:nvPr/>
            </p:nvSpPr>
            <p:spPr bwMode="auto">
              <a:xfrm>
                <a:off x="14250988"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84" name="Rectangle 1368"/>
              <p:cNvSpPr>
                <a:spLocks noChangeArrowheads="1"/>
              </p:cNvSpPr>
              <p:nvPr/>
            </p:nvSpPr>
            <p:spPr bwMode="auto">
              <a:xfrm>
                <a:off x="14285913"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85" name="Rectangle 1369"/>
              <p:cNvSpPr>
                <a:spLocks noChangeArrowheads="1"/>
              </p:cNvSpPr>
              <p:nvPr/>
            </p:nvSpPr>
            <p:spPr bwMode="auto">
              <a:xfrm>
                <a:off x="14320838" y="34798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86" name="Rectangle 1370"/>
              <p:cNvSpPr>
                <a:spLocks noChangeArrowheads="1"/>
              </p:cNvSpPr>
              <p:nvPr/>
            </p:nvSpPr>
            <p:spPr bwMode="auto">
              <a:xfrm>
                <a:off x="14357351"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87" name="Rectangle 1371"/>
              <p:cNvSpPr>
                <a:spLocks noChangeArrowheads="1"/>
              </p:cNvSpPr>
              <p:nvPr/>
            </p:nvSpPr>
            <p:spPr bwMode="auto">
              <a:xfrm>
                <a:off x="14393863" y="34798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88" name="Rectangle 1372"/>
              <p:cNvSpPr>
                <a:spLocks noChangeArrowheads="1"/>
              </p:cNvSpPr>
              <p:nvPr/>
            </p:nvSpPr>
            <p:spPr bwMode="auto">
              <a:xfrm>
                <a:off x="14250988"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89" name="Rectangle 1373"/>
              <p:cNvSpPr>
                <a:spLocks noChangeArrowheads="1"/>
              </p:cNvSpPr>
              <p:nvPr/>
            </p:nvSpPr>
            <p:spPr bwMode="auto">
              <a:xfrm>
                <a:off x="14285913"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90" name="Rectangle 1374"/>
              <p:cNvSpPr>
                <a:spLocks noChangeArrowheads="1"/>
              </p:cNvSpPr>
              <p:nvPr/>
            </p:nvSpPr>
            <p:spPr bwMode="auto">
              <a:xfrm>
                <a:off x="14320838" y="364648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91" name="Rectangle 1375"/>
              <p:cNvSpPr>
                <a:spLocks noChangeArrowheads="1"/>
              </p:cNvSpPr>
              <p:nvPr/>
            </p:nvSpPr>
            <p:spPr bwMode="auto">
              <a:xfrm>
                <a:off x="14357351"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92" name="Rectangle 1376"/>
              <p:cNvSpPr>
                <a:spLocks noChangeArrowheads="1"/>
              </p:cNvSpPr>
              <p:nvPr/>
            </p:nvSpPr>
            <p:spPr bwMode="auto">
              <a:xfrm>
                <a:off x="14393863" y="364648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93" name="Rectangle 1377"/>
              <p:cNvSpPr>
                <a:spLocks noChangeArrowheads="1"/>
              </p:cNvSpPr>
              <p:nvPr/>
            </p:nvSpPr>
            <p:spPr bwMode="auto">
              <a:xfrm>
                <a:off x="14250988"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94" name="Rectangle 1378"/>
              <p:cNvSpPr>
                <a:spLocks noChangeArrowheads="1"/>
              </p:cNvSpPr>
              <p:nvPr/>
            </p:nvSpPr>
            <p:spPr bwMode="auto">
              <a:xfrm>
                <a:off x="14285913"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95" name="Rectangle 1379"/>
              <p:cNvSpPr>
                <a:spLocks noChangeArrowheads="1"/>
              </p:cNvSpPr>
              <p:nvPr/>
            </p:nvSpPr>
            <p:spPr bwMode="auto">
              <a:xfrm>
                <a:off x="14320838" y="381476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96" name="Rectangle 1380"/>
              <p:cNvSpPr>
                <a:spLocks noChangeArrowheads="1"/>
              </p:cNvSpPr>
              <p:nvPr/>
            </p:nvSpPr>
            <p:spPr bwMode="auto">
              <a:xfrm>
                <a:off x="14357351"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97" name="Rectangle 1381"/>
              <p:cNvSpPr>
                <a:spLocks noChangeArrowheads="1"/>
              </p:cNvSpPr>
              <p:nvPr/>
            </p:nvSpPr>
            <p:spPr bwMode="auto">
              <a:xfrm>
                <a:off x="14393863" y="381476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98" name="Rectangle 1382"/>
              <p:cNvSpPr>
                <a:spLocks noChangeArrowheads="1"/>
              </p:cNvSpPr>
              <p:nvPr/>
            </p:nvSpPr>
            <p:spPr bwMode="auto">
              <a:xfrm>
                <a:off x="14250988"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99" name="Rectangle 1383"/>
              <p:cNvSpPr>
                <a:spLocks noChangeArrowheads="1"/>
              </p:cNvSpPr>
              <p:nvPr/>
            </p:nvSpPr>
            <p:spPr bwMode="auto">
              <a:xfrm>
                <a:off x="14285913"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00" name="Rectangle 1384"/>
              <p:cNvSpPr>
                <a:spLocks noChangeArrowheads="1"/>
              </p:cNvSpPr>
              <p:nvPr/>
            </p:nvSpPr>
            <p:spPr bwMode="auto">
              <a:xfrm>
                <a:off x="14320838" y="3981450"/>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01" name="Rectangle 1385"/>
              <p:cNvSpPr>
                <a:spLocks noChangeArrowheads="1"/>
              </p:cNvSpPr>
              <p:nvPr/>
            </p:nvSpPr>
            <p:spPr bwMode="auto">
              <a:xfrm>
                <a:off x="14357351"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02" name="Rectangle 1386"/>
              <p:cNvSpPr>
                <a:spLocks noChangeArrowheads="1"/>
              </p:cNvSpPr>
              <p:nvPr/>
            </p:nvSpPr>
            <p:spPr bwMode="auto">
              <a:xfrm>
                <a:off x="14393863" y="3981450"/>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03" name="Rectangle 1387"/>
              <p:cNvSpPr>
                <a:spLocks noChangeArrowheads="1"/>
              </p:cNvSpPr>
              <p:nvPr/>
            </p:nvSpPr>
            <p:spPr bwMode="auto">
              <a:xfrm>
                <a:off x="14250988"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04" name="Rectangle 1388"/>
              <p:cNvSpPr>
                <a:spLocks noChangeArrowheads="1"/>
              </p:cNvSpPr>
              <p:nvPr/>
            </p:nvSpPr>
            <p:spPr bwMode="auto">
              <a:xfrm>
                <a:off x="14285913"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05" name="Rectangle 1389"/>
              <p:cNvSpPr>
                <a:spLocks noChangeArrowheads="1"/>
              </p:cNvSpPr>
              <p:nvPr/>
            </p:nvSpPr>
            <p:spPr bwMode="auto">
              <a:xfrm>
                <a:off x="14320838" y="4148138"/>
                <a:ext cx="23813"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06" name="Rectangle 1390"/>
              <p:cNvSpPr>
                <a:spLocks noChangeArrowheads="1"/>
              </p:cNvSpPr>
              <p:nvPr/>
            </p:nvSpPr>
            <p:spPr bwMode="auto">
              <a:xfrm>
                <a:off x="14357351"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07" name="Rectangle 1391"/>
              <p:cNvSpPr>
                <a:spLocks noChangeArrowheads="1"/>
              </p:cNvSpPr>
              <p:nvPr/>
            </p:nvSpPr>
            <p:spPr bwMode="auto">
              <a:xfrm>
                <a:off x="14393863" y="4148138"/>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08" name="Rectangle 1392"/>
              <p:cNvSpPr>
                <a:spLocks noChangeArrowheads="1"/>
              </p:cNvSpPr>
              <p:nvPr/>
            </p:nvSpPr>
            <p:spPr bwMode="auto">
              <a:xfrm>
                <a:off x="14250988"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09" name="Rectangle 1393"/>
              <p:cNvSpPr>
                <a:spLocks noChangeArrowheads="1"/>
              </p:cNvSpPr>
              <p:nvPr/>
            </p:nvSpPr>
            <p:spPr bwMode="auto">
              <a:xfrm>
                <a:off x="14285913"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10" name="Rectangle 1394"/>
              <p:cNvSpPr>
                <a:spLocks noChangeArrowheads="1"/>
              </p:cNvSpPr>
              <p:nvPr/>
            </p:nvSpPr>
            <p:spPr bwMode="auto">
              <a:xfrm>
                <a:off x="14320838" y="4313238"/>
                <a:ext cx="23813"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11" name="Rectangle 1395"/>
              <p:cNvSpPr>
                <a:spLocks noChangeArrowheads="1"/>
              </p:cNvSpPr>
              <p:nvPr/>
            </p:nvSpPr>
            <p:spPr bwMode="auto">
              <a:xfrm>
                <a:off x="14357351"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12" name="Rectangle 1396"/>
              <p:cNvSpPr>
                <a:spLocks noChangeArrowheads="1"/>
              </p:cNvSpPr>
              <p:nvPr/>
            </p:nvSpPr>
            <p:spPr bwMode="auto">
              <a:xfrm>
                <a:off x="14393863" y="4313238"/>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13" name="Rectangle 1397"/>
              <p:cNvSpPr>
                <a:spLocks noChangeArrowheads="1"/>
              </p:cNvSpPr>
              <p:nvPr/>
            </p:nvSpPr>
            <p:spPr bwMode="auto">
              <a:xfrm>
                <a:off x="14250988"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14" name="Rectangle 1398"/>
              <p:cNvSpPr>
                <a:spLocks noChangeArrowheads="1"/>
              </p:cNvSpPr>
              <p:nvPr/>
            </p:nvSpPr>
            <p:spPr bwMode="auto">
              <a:xfrm>
                <a:off x="14285913"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15" name="Rectangle 1399"/>
              <p:cNvSpPr>
                <a:spLocks noChangeArrowheads="1"/>
              </p:cNvSpPr>
              <p:nvPr/>
            </p:nvSpPr>
            <p:spPr bwMode="auto">
              <a:xfrm>
                <a:off x="14320838" y="4481513"/>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16" name="Rectangle 1400"/>
              <p:cNvSpPr>
                <a:spLocks noChangeArrowheads="1"/>
              </p:cNvSpPr>
              <p:nvPr/>
            </p:nvSpPr>
            <p:spPr bwMode="auto">
              <a:xfrm>
                <a:off x="14357351"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17" name="Rectangle 1401"/>
              <p:cNvSpPr>
                <a:spLocks noChangeArrowheads="1"/>
              </p:cNvSpPr>
              <p:nvPr/>
            </p:nvSpPr>
            <p:spPr bwMode="auto">
              <a:xfrm>
                <a:off x="14393863" y="4481513"/>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18" name="Rectangle 1402"/>
              <p:cNvSpPr>
                <a:spLocks noChangeArrowheads="1"/>
              </p:cNvSpPr>
              <p:nvPr/>
            </p:nvSpPr>
            <p:spPr bwMode="auto">
              <a:xfrm>
                <a:off x="14250988"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19" name="Rectangle 1403"/>
              <p:cNvSpPr>
                <a:spLocks noChangeArrowheads="1"/>
              </p:cNvSpPr>
              <p:nvPr/>
            </p:nvSpPr>
            <p:spPr bwMode="auto">
              <a:xfrm>
                <a:off x="14285913"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20" name="Rectangle 1404"/>
              <p:cNvSpPr>
                <a:spLocks noChangeArrowheads="1"/>
              </p:cNvSpPr>
              <p:nvPr/>
            </p:nvSpPr>
            <p:spPr bwMode="auto">
              <a:xfrm>
                <a:off x="14320838" y="4648200"/>
                <a:ext cx="23813"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21" name="Rectangle 1405"/>
              <p:cNvSpPr>
                <a:spLocks noChangeArrowheads="1"/>
              </p:cNvSpPr>
              <p:nvPr/>
            </p:nvSpPr>
            <p:spPr bwMode="auto">
              <a:xfrm>
                <a:off x="14357351"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22" name="Rectangle 1406"/>
              <p:cNvSpPr>
                <a:spLocks noChangeArrowheads="1"/>
              </p:cNvSpPr>
              <p:nvPr/>
            </p:nvSpPr>
            <p:spPr bwMode="auto">
              <a:xfrm>
                <a:off x="14393863" y="464820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23" name="Oval 1407"/>
              <p:cNvSpPr>
                <a:spLocks noChangeArrowheads="1"/>
              </p:cNvSpPr>
              <p:nvPr/>
            </p:nvSpPr>
            <p:spPr bwMode="auto">
              <a:xfrm>
                <a:off x="14562138" y="4664075"/>
                <a:ext cx="38100"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24" name="Oval 1408"/>
              <p:cNvSpPr>
                <a:spLocks noChangeArrowheads="1"/>
              </p:cNvSpPr>
              <p:nvPr/>
            </p:nvSpPr>
            <p:spPr bwMode="auto">
              <a:xfrm>
                <a:off x="14630401" y="3494088"/>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25" name="Oval 1409"/>
              <p:cNvSpPr>
                <a:spLocks noChangeArrowheads="1"/>
              </p:cNvSpPr>
              <p:nvPr/>
            </p:nvSpPr>
            <p:spPr bwMode="auto">
              <a:xfrm>
                <a:off x="14630401" y="366236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26" name="Oval 1410"/>
              <p:cNvSpPr>
                <a:spLocks noChangeArrowheads="1"/>
              </p:cNvSpPr>
              <p:nvPr/>
            </p:nvSpPr>
            <p:spPr bwMode="auto">
              <a:xfrm>
                <a:off x="14630401" y="3829050"/>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27" name="Oval 1411"/>
              <p:cNvSpPr>
                <a:spLocks noChangeArrowheads="1"/>
              </p:cNvSpPr>
              <p:nvPr/>
            </p:nvSpPr>
            <p:spPr bwMode="auto">
              <a:xfrm>
                <a:off x="14630401" y="3995738"/>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28" name="Oval 1412"/>
              <p:cNvSpPr>
                <a:spLocks noChangeArrowheads="1"/>
              </p:cNvSpPr>
              <p:nvPr/>
            </p:nvSpPr>
            <p:spPr bwMode="auto">
              <a:xfrm>
                <a:off x="14630401" y="416242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29" name="Oval 1413"/>
              <p:cNvSpPr>
                <a:spLocks noChangeArrowheads="1"/>
              </p:cNvSpPr>
              <p:nvPr/>
            </p:nvSpPr>
            <p:spPr bwMode="auto">
              <a:xfrm>
                <a:off x="14630401" y="4329113"/>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30" name="Oval 1414"/>
              <p:cNvSpPr>
                <a:spLocks noChangeArrowheads="1"/>
              </p:cNvSpPr>
              <p:nvPr/>
            </p:nvSpPr>
            <p:spPr bwMode="auto">
              <a:xfrm>
                <a:off x="14630401" y="4495800"/>
                <a:ext cx="38100"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31" name="Oval 1415"/>
              <p:cNvSpPr>
                <a:spLocks noChangeArrowheads="1"/>
              </p:cNvSpPr>
              <p:nvPr/>
            </p:nvSpPr>
            <p:spPr bwMode="auto">
              <a:xfrm>
                <a:off x="14630401" y="4664075"/>
                <a:ext cx="38100"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sp>
        <p:nvSpPr>
          <p:cNvPr id="1476" name="Trapezoid 1475"/>
          <p:cNvSpPr/>
          <p:nvPr/>
        </p:nvSpPr>
        <p:spPr bwMode="auto">
          <a:xfrm rot="2979488">
            <a:off x="10916231" y="2354414"/>
            <a:ext cx="732760" cy="1195898"/>
          </a:xfrm>
          <a:prstGeom prst="trapezoid">
            <a:avLst>
              <a:gd name="adj" fmla="val 32751"/>
            </a:avLst>
          </a:prstGeom>
          <a:gradFill flip="none" rotWithShape="1">
            <a:gsLst>
              <a:gs pos="2000">
                <a:srgbClr val="FFB900">
                  <a:alpha val="0"/>
                </a:srgbClr>
              </a:gs>
              <a:gs pos="100000">
                <a:srgbClr val="FFB900">
                  <a:alpha val="3000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477" name="Trapezoid 1476"/>
          <p:cNvSpPr/>
          <p:nvPr/>
        </p:nvSpPr>
        <p:spPr bwMode="auto">
          <a:xfrm rot="18620512" flipH="1">
            <a:off x="7881393" y="2354414"/>
            <a:ext cx="732760" cy="1195898"/>
          </a:xfrm>
          <a:prstGeom prst="trapezoid">
            <a:avLst>
              <a:gd name="adj" fmla="val 32751"/>
            </a:avLst>
          </a:prstGeom>
          <a:gradFill flip="none" rotWithShape="1">
            <a:gsLst>
              <a:gs pos="2000">
                <a:srgbClr val="FFB900">
                  <a:alpha val="0"/>
                </a:srgbClr>
              </a:gs>
              <a:gs pos="100000">
                <a:srgbClr val="FFB900">
                  <a:alpha val="3000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nvGrpSpPr>
          <p:cNvPr id="1478" name="Group 1477"/>
          <p:cNvGrpSpPr/>
          <p:nvPr/>
        </p:nvGrpSpPr>
        <p:grpSpPr>
          <a:xfrm>
            <a:off x="10743845" y="1446668"/>
            <a:ext cx="1286715" cy="628213"/>
            <a:chOff x="696687" y="779463"/>
            <a:chExt cx="6244056" cy="3048534"/>
          </a:xfrm>
        </p:grpSpPr>
        <p:sp>
          <p:nvSpPr>
            <p:cNvPr id="1546" name="Freeform 1239"/>
            <p:cNvSpPr>
              <a:spLocks/>
            </p:cNvSpPr>
            <p:nvPr/>
          </p:nvSpPr>
          <p:spPr bwMode="auto">
            <a:xfrm>
              <a:off x="3554360" y="1934449"/>
              <a:ext cx="2891388" cy="1013560"/>
            </a:xfrm>
            <a:custGeom>
              <a:avLst/>
              <a:gdLst>
                <a:gd name="T0" fmla="*/ 0 w 368"/>
                <a:gd name="T1" fmla="*/ 129 h 129"/>
                <a:gd name="T2" fmla="*/ 0 w 368"/>
                <a:gd name="T3" fmla="*/ 0 h 129"/>
                <a:gd name="T4" fmla="*/ 368 w 368"/>
                <a:gd name="T5" fmla="*/ 0 h 129"/>
                <a:gd name="T6" fmla="*/ 368 w 368"/>
                <a:gd name="T7" fmla="*/ 41 h 129"/>
                <a:gd name="T8" fmla="*/ 0 w 368"/>
                <a:gd name="T9" fmla="*/ 129 h 129"/>
              </a:gdLst>
              <a:ahLst/>
              <a:cxnLst>
                <a:cxn ang="0">
                  <a:pos x="T0" y="T1"/>
                </a:cxn>
                <a:cxn ang="0">
                  <a:pos x="T2" y="T3"/>
                </a:cxn>
                <a:cxn ang="0">
                  <a:pos x="T4" y="T5"/>
                </a:cxn>
                <a:cxn ang="0">
                  <a:pos x="T6" y="T7"/>
                </a:cxn>
                <a:cxn ang="0">
                  <a:pos x="T8" y="T9"/>
                </a:cxn>
              </a:cxnLst>
              <a:rect l="0" t="0" r="r" b="b"/>
              <a:pathLst>
                <a:path w="368" h="129">
                  <a:moveTo>
                    <a:pt x="0" y="129"/>
                  </a:moveTo>
                  <a:lnTo>
                    <a:pt x="0" y="0"/>
                  </a:lnTo>
                  <a:lnTo>
                    <a:pt x="368" y="0"/>
                  </a:lnTo>
                  <a:lnTo>
                    <a:pt x="368" y="41"/>
                  </a:lnTo>
                  <a:lnTo>
                    <a:pt x="0" y="129"/>
                  </a:lnTo>
                  <a:close/>
                </a:path>
              </a:pathLst>
            </a:custGeom>
            <a:solidFill>
              <a:srgbClr val="002050"/>
            </a:solidFill>
            <a:ln w="9525">
              <a:no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47" name="Oval 1240"/>
            <p:cNvSpPr>
              <a:spLocks noChangeArrowheads="1"/>
            </p:cNvSpPr>
            <p:nvPr/>
          </p:nvSpPr>
          <p:spPr bwMode="auto">
            <a:xfrm>
              <a:off x="5872187" y="1549452"/>
              <a:ext cx="1068556" cy="1076416"/>
            </a:xfrm>
            <a:prstGeom prst="ellipse">
              <a:avLst/>
            </a:prstGeom>
            <a:solidFill>
              <a:srgbClr val="00BCF2"/>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48" name="Freeform 1241"/>
            <p:cNvSpPr>
              <a:spLocks/>
            </p:cNvSpPr>
            <p:nvPr/>
          </p:nvSpPr>
          <p:spPr bwMode="auto">
            <a:xfrm>
              <a:off x="1817959" y="3443000"/>
              <a:ext cx="2671391" cy="384997"/>
            </a:xfrm>
            <a:custGeom>
              <a:avLst/>
              <a:gdLst>
                <a:gd name="T0" fmla="*/ 340 w 340"/>
                <a:gd name="T1" fmla="*/ 0 h 49"/>
                <a:gd name="T2" fmla="*/ 291 w 340"/>
                <a:gd name="T3" fmla="*/ 49 h 49"/>
                <a:gd name="T4" fmla="*/ 48 w 340"/>
                <a:gd name="T5" fmla="*/ 49 h 49"/>
                <a:gd name="T6" fmla="*/ 0 w 340"/>
                <a:gd name="T7" fmla="*/ 0 h 49"/>
              </a:gdLst>
              <a:ahLst/>
              <a:cxnLst>
                <a:cxn ang="0">
                  <a:pos x="T0" y="T1"/>
                </a:cxn>
                <a:cxn ang="0">
                  <a:pos x="T2" y="T3"/>
                </a:cxn>
                <a:cxn ang="0">
                  <a:pos x="T4" y="T5"/>
                </a:cxn>
                <a:cxn ang="0">
                  <a:pos x="T6" y="T7"/>
                </a:cxn>
              </a:cxnLst>
              <a:rect l="0" t="0" r="r" b="b"/>
              <a:pathLst>
                <a:path w="340" h="49">
                  <a:moveTo>
                    <a:pt x="340" y="0"/>
                  </a:moveTo>
                  <a:cubicBezTo>
                    <a:pt x="340" y="27"/>
                    <a:pt x="318" y="49"/>
                    <a:pt x="291" y="49"/>
                  </a:cubicBezTo>
                  <a:cubicBezTo>
                    <a:pt x="48" y="49"/>
                    <a:pt x="48" y="49"/>
                    <a:pt x="48" y="49"/>
                  </a:cubicBezTo>
                  <a:cubicBezTo>
                    <a:pt x="21" y="49"/>
                    <a:pt x="0" y="27"/>
                    <a:pt x="0" y="0"/>
                  </a:cubicBezTo>
                </a:path>
              </a:pathLst>
            </a:custGeom>
            <a:noFill/>
            <a:ln w="23813"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49" name="Freeform: Shape 1548"/>
            <p:cNvSpPr>
              <a:spLocks/>
            </p:cNvSpPr>
            <p:nvPr/>
          </p:nvSpPr>
          <p:spPr bwMode="auto">
            <a:xfrm>
              <a:off x="5872580" y="1877622"/>
              <a:ext cx="510312" cy="206108"/>
            </a:xfrm>
            <a:custGeom>
              <a:avLst/>
              <a:gdLst>
                <a:gd name="connsiteX0" fmla="*/ 41885 w 510312"/>
                <a:gd name="connsiteY0" fmla="*/ 0 h 206108"/>
                <a:gd name="connsiteX1" fmla="*/ 510312 w 510312"/>
                <a:gd name="connsiteY1" fmla="*/ 206108 h 206108"/>
                <a:gd name="connsiteX2" fmla="*/ 0 w 510312"/>
                <a:gd name="connsiteY2" fmla="*/ 206108 h 206108"/>
                <a:gd name="connsiteX3" fmla="*/ 10462 w 510312"/>
                <a:gd name="connsiteY3" fmla="*/ 101570 h 206108"/>
                <a:gd name="connsiteX4" fmla="*/ 41593 w 510312"/>
                <a:gd name="connsiteY4" fmla="*/ 543 h 206108"/>
                <a:gd name="connsiteX5" fmla="*/ 41885 w 510312"/>
                <a:gd name="connsiteY5" fmla="*/ 0 h 2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312" h="206108">
                  <a:moveTo>
                    <a:pt x="41885" y="0"/>
                  </a:moveTo>
                  <a:lnTo>
                    <a:pt x="510312" y="206108"/>
                  </a:lnTo>
                  <a:lnTo>
                    <a:pt x="0" y="206108"/>
                  </a:lnTo>
                  <a:lnTo>
                    <a:pt x="10462" y="101570"/>
                  </a:lnTo>
                  <a:cubicBezTo>
                    <a:pt x="17578" y="66534"/>
                    <a:pt x="28075" y="32738"/>
                    <a:pt x="41593" y="543"/>
                  </a:cubicBezTo>
                  <a:lnTo>
                    <a:pt x="41885" y="0"/>
                  </a:lnTo>
                  <a:close/>
                </a:path>
              </a:pathLst>
            </a:custGeom>
            <a:solidFill>
              <a:schemeClr val="bg1"/>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ysClr val="windowText" lastClr="000000"/>
                </a:solidFill>
              </a:endParaRPr>
            </a:p>
          </p:txBody>
        </p:sp>
        <p:sp>
          <p:nvSpPr>
            <p:cNvPr id="1550" name="Freeform: Shape 1549"/>
            <p:cNvSpPr>
              <a:spLocks/>
            </p:cNvSpPr>
            <p:nvPr/>
          </p:nvSpPr>
          <p:spPr bwMode="auto">
            <a:xfrm>
              <a:off x="6406466" y="2083732"/>
              <a:ext cx="534277" cy="278809"/>
            </a:xfrm>
            <a:custGeom>
              <a:avLst/>
              <a:gdLst>
                <a:gd name="connsiteX0" fmla="*/ 0 w 534277"/>
                <a:gd name="connsiteY0" fmla="*/ 0 h 278809"/>
                <a:gd name="connsiteX1" fmla="*/ 533884 w 534277"/>
                <a:gd name="connsiteY1" fmla="*/ 0 h 278809"/>
                <a:gd name="connsiteX2" fmla="*/ 534277 w 534277"/>
                <a:gd name="connsiteY2" fmla="*/ 3929 h 278809"/>
                <a:gd name="connsiteX3" fmla="*/ 492291 w 534277"/>
                <a:gd name="connsiteY3" fmla="*/ 213424 h 278809"/>
                <a:gd name="connsiteX4" fmla="*/ 457061 w 534277"/>
                <a:gd name="connsiteY4" fmla="*/ 278809 h 278809"/>
                <a:gd name="connsiteX5" fmla="*/ 0 w 534277"/>
                <a:gd name="connsiteY5" fmla="*/ 0 h 27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277" h="278809">
                  <a:moveTo>
                    <a:pt x="0" y="0"/>
                  </a:moveTo>
                  <a:lnTo>
                    <a:pt x="533884" y="0"/>
                  </a:lnTo>
                  <a:lnTo>
                    <a:pt x="534277" y="3929"/>
                  </a:lnTo>
                  <a:cubicBezTo>
                    <a:pt x="534277" y="78240"/>
                    <a:pt x="519327" y="149034"/>
                    <a:pt x="492291" y="213424"/>
                  </a:cubicBezTo>
                  <a:lnTo>
                    <a:pt x="457061" y="278809"/>
                  </a:lnTo>
                  <a:lnTo>
                    <a:pt x="0" y="0"/>
                  </a:lnTo>
                  <a:close/>
                </a:path>
              </a:pathLst>
            </a:custGeom>
            <a:solidFill>
              <a:schemeClr val="bg1"/>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ysClr val="windowText" lastClr="000000"/>
                </a:solidFill>
              </a:endParaRPr>
            </a:p>
          </p:txBody>
        </p:sp>
        <p:sp>
          <p:nvSpPr>
            <p:cNvPr id="1551" name="Freeform: Shape 1550"/>
            <p:cNvSpPr>
              <a:spLocks/>
            </p:cNvSpPr>
            <p:nvPr/>
          </p:nvSpPr>
          <p:spPr bwMode="auto">
            <a:xfrm>
              <a:off x="6375038" y="1549452"/>
              <a:ext cx="284776" cy="526424"/>
            </a:xfrm>
            <a:custGeom>
              <a:avLst/>
              <a:gdLst>
                <a:gd name="connsiteX0" fmla="*/ 31427 w 284776"/>
                <a:gd name="connsiteY0" fmla="*/ 0 h 526424"/>
                <a:gd name="connsiteX1" fmla="*/ 239392 w 284776"/>
                <a:gd name="connsiteY1" fmla="*/ 42295 h 526424"/>
                <a:gd name="connsiteX2" fmla="*/ 284776 w 284776"/>
                <a:gd name="connsiteY2" fmla="*/ 67109 h 526424"/>
                <a:gd name="connsiteX3" fmla="*/ 0 w 284776"/>
                <a:gd name="connsiteY3" fmla="*/ 526424 h 526424"/>
                <a:gd name="connsiteX4" fmla="*/ 0 w 284776"/>
                <a:gd name="connsiteY4" fmla="*/ 3191 h 526424"/>
                <a:gd name="connsiteX5" fmla="*/ 31427 w 284776"/>
                <a:gd name="connsiteY5" fmla="*/ 0 h 52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776" h="526424">
                  <a:moveTo>
                    <a:pt x="31427" y="0"/>
                  </a:moveTo>
                  <a:cubicBezTo>
                    <a:pt x="105196" y="0"/>
                    <a:pt x="175472" y="15060"/>
                    <a:pt x="239392" y="42295"/>
                  </a:cubicBezTo>
                  <a:lnTo>
                    <a:pt x="284776" y="67109"/>
                  </a:lnTo>
                  <a:lnTo>
                    <a:pt x="0" y="526424"/>
                  </a:lnTo>
                  <a:lnTo>
                    <a:pt x="0" y="3191"/>
                  </a:lnTo>
                  <a:lnTo>
                    <a:pt x="31427" y="0"/>
                  </a:lnTo>
                  <a:close/>
                </a:path>
              </a:pathLst>
            </a:custGeom>
            <a:solidFill>
              <a:srgbClr val="0082AF"/>
            </a:solidFill>
            <a:ln w="9525">
              <a:no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ysClr val="windowText" lastClr="000000"/>
                </a:solidFill>
              </a:endParaRPr>
            </a:p>
          </p:txBody>
        </p:sp>
        <p:sp>
          <p:nvSpPr>
            <p:cNvPr id="1552" name="Freeform: Shape 1551"/>
            <p:cNvSpPr>
              <a:spLocks/>
            </p:cNvSpPr>
            <p:nvPr/>
          </p:nvSpPr>
          <p:spPr bwMode="auto">
            <a:xfrm>
              <a:off x="6173329" y="2099445"/>
              <a:ext cx="209569" cy="524030"/>
            </a:xfrm>
            <a:custGeom>
              <a:avLst/>
              <a:gdLst>
                <a:gd name="connsiteX0" fmla="*/ 209569 w 209569"/>
                <a:gd name="connsiteY0" fmla="*/ 0 h 524030"/>
                <a:gd name="connsiteX1" fmla="*/ 209569 w 209569"/>
                <a:gd name="connsiteY1" fmla="*/ 524030 h 524030"/>
                <a:gd name="connsiteX2" fmla="*/ 125461 w 209569"/>
                <a:gd name="connsiteY2" fmla="*/ 515489 h 524030"/>
                <a:gd name="connsiteX3" fmla="*/ 25172 w 209569"/>
                <a:gd name="connsiteY3" fmla="*/ 484128 h 524030"/>
                <a:gd name="connsiteX4" fmla="*/ 0 w 209569"/>
                <a:gd name="connsiteY4" fmla="*/ 470365 h 524030"/>
                <a:gd name="connsiteX5" fmla="*/ 209569 w 209569"/>
                <a:gd name="connsiteY5" fmla="*/ 0 h 5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69" h="524030">
                  <a:moveTo>
                    <a:pt x="209569" y="0"/>
                  </a:moveTo>
                  <a:lnTo>
                    <a:pt x="209569" y="524030"/>
                  </a:lnTo>
                  <a:lnTo>
                    <a:pt x="125461" y="515489"/>
                  </a:lnTo>
                  <a:cubicBezTo>
                    <a:pt x="90681" y="508319"/>
                    <a:pt x="57132" y="497745"/>
                    <a:pt x="25172" y="484128"/>
                  </a:cubicBezTo>
                  <a:lnTo>
                    <a:pt x="0" y="470365"/>
                  </a:lnTo>
                  <a:lnTo>
                    <a:pt x="209569" y="0"/>
                  </a:lnTo>
                  <a:close/>
                </a:path>
              </a:pathLst>
            </a:custGeom>
            <a:solidFill>
              <a:srgbClr val="0082AF"/>
            </a:solidFill>
            <a:ln w="9525">
              <a:no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ysClr val="windowText" lastClr="000000"/>
                </a:solidFill>
              </a:endParaRPr>
            </a:p>
          </p:txBody>
        </p:sp>
        <p:sp>
          <p:nvSpPr>
            <p:cNvPr id="1553" name="Freeform 1246"/>
            <p:cNvSpPr>
              <a:spLocks/>
            </p:cNvSpPr>
            <p:nvPr/>
          </p:nvSpPr>
          <p:spPr bwMode="auto">
            <a:xfrm>
              <a:off x="6217897" y="1895162"/>
              <a:ext cx="384997" cy="384997"/>
            </a:xfrm>
            <a:custGeom>
              <a:avLst/>
              <a:gdLst>
                <a:gd name="T0" fmla="*/ 80 w 80"/>
                <a:gd name="T1" fmla="*/ 40 h 80"/>
                <a:gd name="T2" fmla="*/ 40 w 80"/>
                <a:gd name="T3" fmla="*/ 80 h 80"/>
                <a:gd name="T4" fmla="*/ 0 w 80"/>
                <a:gd name="T5" fmla="*/ 40 h 80"/>
                <a:gd name="T6" fmla="*/ 40 w 80"/>
                <a:gd name="T7" fmla="*/ 0 h 80"/>
                <a:gd name="T8" fmla="*/ 80 w 80"/>
                <a:gd name="T9" fmla="*/ 40 h 80"/>
              </a:gdLst>
              <a:ahLst/>
              <a:cxnLst>
                <a:cxn ang="0">
                  <a:pos x="T0" y="T1"/>
                </a:cxn>
                <a:cxn ang="0">
                  <a:pos x="T2" y="T3"/>
                </a:cxn>
                <a:cxn ang="0">
                  <a:pos x="T4" y="T5"/>
                </a:cxn>
                <a:cxn ang="0">
                  <a:pos x="T6" y="T7"/>
                </a:cxn>
                <a:cxn ang="0">
                  <a:pos x="T8" y="T9"/>
                </a:cxn>
              </a:cxnLst>
              <a:rect l="0" t="0" r="r" b="b"/>
              <a:pathLst>
                <a:path w="80" h="80">
                  <a:moveTo>
                    <a:pt x="80" y="40"/>
                  </a:moveTo>
                  <a:cubicBezTo>
                    <a:pt x="80" y="62"/>
                    <a:pt x="62" y="80"/>
                    <a:pt x="40" y="80"/>
                  </a:cubicBezTo>
                  <a:cubicBezTo>
                    <a:pt x="16" y="80"/>
                    <a:pt x="0" y="62"/>
                    <a:pt x="0" y="40"/>
                  </a:cubicBezTo>
                  <a:cubicBezTo>
                    <a:pt x="0" y="16"/>
                    <a:pt x="16" y="0"/>
                    <a:pt x="40" y="0"/>
                  </a:cubicBezTo>
                  <a:cubicBezTo>
                    <a:pt x="62" y="0"/>
                    <a:pt x="80" y="16"/>
                    <a:pt x="80" y="40"/>
                  </a:cubicBezTo>
                </a:path>
              </a:pathLst>
            </a:custGeom>
            <a:solidFill>
              <a:srgbClr val="00205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54" name="Freeform 1247"/>
            <p:cNvSpPr>
              <a:spLocks/>
            </p:cNvSpPr>
            <p:nvPr/>
          </p:nvSpPr>
          <p:spPr bwMode="auto">
            <a:xfrm>
              <a:off x="2022241" y="1282313"/>
              <a:ext cx="2144972" cy="2239257"/>
            </a:xfrm>
            <a:custGeom>
              <a:avLst/>
              <a:gdLst>
                <a:gd name="T0" fmla="*/ 213 w 448"/>
                <a:gd name="T1" fmla="*/ 0 h 467"/>
                <a:gd name="T2" fmla="*/ 0 w 448"/>
                <a:gd name="T3" fmla="*/ 134 h 467"/>
                <a:gd name="T4" fmla="*/ 117 w 448"/>
                <a:gd name="T5" fmla="*/ 134 h 467"/>
                <a:gd name="T6" fmla="*/ 117 w 448"/>
                <a:gd name="T7" fmla="*/ 291 h 467"/>
                <a:gd name="T8" fmla="*/ 248 w 448"/>
                <a:gd name="T9" fmla="*/ 291 h 467"/>
                <a:gd name="T10" fmla="*/ 248 w 448"/>
                <a:gd name="T11" fmla="*/ 467 h 467"/>
                <a:gd name="T12" fmla="*/ 448 w 448"/>
                <a:gd name="T13" fmla="*/ 235 h 467"/>
                <a:gd name="T14" fmla="*/ 213 w 448"/>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8" h="467">
                  <a:moveTo>
                    <a:pt x="213" y="0"/>
                  </a:moveTo>
                  <a:cubicBezTo>
                    <a:pt x="120" y="0"/>
                    <a:pt x="37" y="54"/>
                    <a:pt x="0" y="134"/>
                  </a:cubicBezTo>
                  <a:cubicBezTo>
                    <a:pt x="117" y="134"/>
                    <a:pt x="117" y="134"/>
                    <a:pt x="117" y="134"/>
                  </a:cubicBezTo>
                  <a:cubicBezTo>
                    <a:pt x="117" y="291"/>
                    <a:pt x="117" y="291"/>
                    <a:pt x="117" y="291"/>
                  </a:cubicBezTo>
                  <a:cubicBezTo>
                    <a:pt x="248" y="291"/>
                    <a:pt x="248" y="291"/>
                    <a:pt x="248" y="291"/>
                  </a:cubicBezTo>
                  <a:cubicBezTo>
                    <a:pt x="248" y="467"/>
                    <a:pt x="248" y="467"/>
                    <a:pt x="248" y="467"/>
                  </a:cubicBezTo>
                  <a:cubicBezTo>
                    <a:pt x="360" y="451"/>
                    <a:pt x="448" y="352"/>
                    <a:pt x="448" y="235"/>
                  </a:cubicBezTo>
                  <a:cubicBezTo>
                    <a:pt x="448" y="104"/>
                    <a:pt x="341" y="0"/>
                    <a:pt x="213" y="0"/>
                  </a:cubicBezTo>
                </a:path>
              </a:pathLst>
            </a:custGeom>
            <a:solidFill>
              <a:srgbClr val="00205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55" name="Freeform 1248"/>
            <p:cNvSpPr>
              <a:spLocks/>
            </p:cNvSpPr>
            <p:nvPr/>
          </p:nvSpPr>
          <p:spPr bwMode="auto">
            <a:xfrm>
              <a:off x="1920098" y="1918735"/>
              <a:ext cx="1288553" cy="1618549"/>
            </a:xfrm>
            <a:custGeom>
              <a:avLst/>
              <a:gdLst>
                <a:gd name="T0" fmla="*/ 146 w 269"/>
                <a:gd name="T1" fmla="*/ 0 h 336"/>
                <a:gd name="T2" fmla="*/ 21 w 269"/>
                <a:gd name="T3" fmla="*/ 0 h 336"/>
                <a:gd name="T4" fmla="*/ 0 w 269"/>
                <a:gd name="T5" fmla="*/ 101 h 336"/>
                <a:gd name="T6" fmla="*/ 234 w 269"/>
                <a:gd name="T7" fmla="*/ 336 h 336"/>
                <a:gd name="T8" fmla="*/ 269 w 269"/>
                <a:gd name="T9" fmla="*/ 333 h 336"/>
                <a:gd name="T10" fmla="*/ 269 w 269"/>
                <a:gd name="T11" fmla="*/ 122 h 336"/>
                <a:gd name="T12" fmla="*/ 146 w 269"/>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269" h="336">
                  <a:moveTo>
                    <a:pt x="146" y="0"/>
                  </a:moveTo>
                  <a:cubicBezTo>
                    <a:pt x="21" y="0"/>
                    <a:pt x="21" y="0"/>
                    <a:pt x="21" y="0"/>
                  </a:cubicBezTo>
                  <a:cubicBezTo>
                    <a:pt x="8" y="29"/>
                    <a:pt x="0" y="64"/>
                    <a:pt x="0" y="101"/>
                  </a:cubicBezTo>
                  <a:cubicBezTo>
                    <a:pt x="0" y="232"/>
                    <a:pt x="104" y="336"/>
                    <a:pt x="234" y="336"/>
                  </a:cubicBezTo>
                  <a:cubicBezTo>
                    <a:pt x="245" y="336"/>
                    <a:pt x="256" y="336"/>
                    <a:pt x="269" y="333"/>
                  </a:cubicBezTo>
                  <a:cubicBezTo>
                    <a:pt x="269" y="122"/>
                    <a:pt x="269" y="122"/>
                    <a:pt x="269" y="122"/>
                  </a:cubicBezTo>
                  <a:cubicBezTo>
                    <a:pt x="269" y="53"/>
                    <a:pt x="213" y="0"/>
                    <a:pt x="146" y="0"/>
                  </a:cubicBezTo>
                </a:path>
              </a:pathLst>
            </a:custGeom>
            <a:solidFill>
              <a:srgbClr val="6DC2E9"/>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56" name="Freeform 1249"/>
            <p:cNvSpPr>
              <a:spLocks/>
            </p:cNvSpPr>
            <p:nvPr/>
          </p:nvSpPr>
          <p:spPr bwMode="auto">
            <a:xfrm>
              <a:off x="702260" y="779463"/>
              <a:ext cx="4596367" cy="989986"/>
            </a:xfrm>
            <a:custGeom>
              <a:avLst/>
              <a:gdLst>
                <a:gd name="T0" fmla="*/ 960 w 960"/>
                <a:gd name="T1" fmla="*/ 104 h 206"/>
                <a:gd name="T2" fmla="*/ 480 w 960"/>
                <a:gd name="T3" fmla="*/ 206 h 206"/>
                <a:gd name="T4" fmla="*/ 0 w 960"/>
                <a:gd name="T5" fmla="*/ 104 h 206"/>
                <a:gd name="T6" fmla="*/ 480 w 960"/>
                <a:gd name="T7" fmla="*/ 0 h 206"/>
                <a:gd name="T8" fmla="*/ 960 w 960"/>
                <a:gd name="T9" fmla="*/ 104 h 206"/>
              </a:gdLst>
              <a:ahLst/>
              <a:cxnLst>
                <a:cxn ang="0">
                  <a:pos x="T0" y="T1"/>
                </a:cxn>
                <a:cxn ang="0">
                  <a:pos x="T2" y="T3"/>
                </a:cxn>
                <a:cxn ang="0">
                  <a:pos x="T4" y="T5"/>
                </a:cxn>
                <a:cxn ang="0">
                  <a:pos x="T6" y="T7"/>
                </a:cxn>
                <a:cxn ang="0">
                  <a:pos x="T8" y="T9"/>
                </a:cxn>
              </a:cxnLst>
              <a:rect l="0" t="0" r="r" b="b"/>
              <a:pathLst>
                <a:path w="960" h="206">
                  <a:moveTo>
                    <a:pt x="960" y="104"/>
                  </a:moveTo>
                  <a:cubicBezTo>
                    <a:pt x="960" y="160"/>
                    <a:pt x="747" y="206"/>
                    <a:pt x="480" y="206"/>
                  </a:cubicBezTo>
                  <a:cubicBezTo>
                    <a:pt x="216" y="206"/>
                    <a:pt x="0" y="160"/>
                    <a:pt x="0" y="104"/>
                  </a:cubicBezTo>
                  <a:cubicBezTo>
                    <a:pt x="0" y="48"/>
                    <a:pt x="216" y="0"/>
                    <a:pt x="480" y="0"/>
                  </a:cubicBezTo>
                  <a:cubicBezTo>
                    <a:pt x="747" y="0"/>
                    <a:pt x="960" y="48"/>
                    <a:pt x="960" y="104"/>
                  </a:cubicBezTo>
                </a:path>
              </a:pathLst>
            </a:custGeom>
            <a:solidFill>
              <a:srgbClr val="00BCF2"/>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57" name="Freeform: Shape 1556"/>
            <p:cNvSpPr>
              <a:spLocks/>
            </p:cNvSpPr>
            <p:nvPr/>
          </p:nvSpPr>
          <p:spPr bwMode="auto">
            <a:xfrm>
              <a:off x="696687" y="1085444"/>
              <a:ext cx="2221256" cy="189019"/>
            </a:xfrm>
            <a:custGeom>
              <a:avLst/>
              <a:gdLst>
                <a:gd name="connsiteX0" fmla="*/ 37290 w 448801"/>
                <a:gd name="connsiteY0" fmla="*/ 0 h 38191"/>
                <a:gd name="connsiteX1" fmla="*/ 448801 w 448801"/>
                <a:gd name="connsiteY1" fmla="*/ 38191 h 38191"/>
                <a:gd name="connsiteX2" fmla="*/ 0 w 448801"/>
                <a:gd name="connsiteY2" fmla="*/ 38191 h 38191"/>
                <a:gd name="connsiteX3" fmla="*/ 9016 w 448801"/>
                <a:gd name="connsiteY3" fmla="*/ 19211 h 38191"/>
                <a:gd name="connsiteX4" fmla="*/ 36179 w 448801"/>
                <a:gd name="connsiteY4" fmla="*/ 443 h 38191"/>
                <a:gd name="connsiteX5" fmla="*/ 37290 w 448801"/>
                <a:gd name="connsiteY5" fmla="*/ 0 h 3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801" h="38191">
                  <a:moveTo>
                    <a:pt x="37290" y="0"/>
                  </a:moveTo>
                  <a:lnTo>
                    <a:pt x="448801" y="38191"/>
                  </a:lnTo>
                  <a:lnTo>
                    <a:pt x="0" y="38191"/>
                  </a:lnTo>
                  <a:lnTo>
                    <a:pt x="9016" y="19211"/>
                  </a:lnTo>
                  <a:cubicBezTo>
                    <a:pt x="15229" y="12733"/>
                    <a:pt x="24388" y="6451"/>
                    <a:pt x="36179" y="443"/>
                  </a:cubicBezTo>
                  <a:lnTo>
                    <a:pt x="37290" y="0"/>
                  </a:lnTo>
                  <a:close/>
                </a:path>
              </a:pathLst>
            </a:custGeom>
            <a:solidFill>
              <a:srgbClr val="FFFFFF"/>
            </a:solidFill>
            <a:ln w="9525">
              <a:no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ysClr val="windowText" lastClr="000000"/>
                </a:solidFill>
              </a:endParaRPr>
            </a:p>
          </p:txBody>
        </p:sp>
        <p:sp>
          <p:nvSpPr>
            <p:cNvPr id="1558" name="Freeform: Shape 1557"/>
            <p:cNvSpPr>
              <a:spLocks/>
            </p:cNvSpPr>
            <p:nvPr/>
          </p:nvSpPr>
          <p:spPr bwMode="auto">
            <a:xfrm>
              <a:off x="3011104" y="1281195"/>
              <a:ext cx="2286404" cy="254702"/>
            </a:xfrm>
            <a:custGeom>
              <a:avLst/>
              <a:gdLst>
                <a:gd name="connsiteX0" fmla="*/ 0 w 461964"/>
                <a:gd name="connsiteY0" fmla="*/ 0 h 51462"/>
                <a:gd name="connsiteX1" fmla="*/ 461509 w 461964"/>
                <a:gd name="connsiteY1" fmla="*/ 0 h 51462"/>
                <a:gd name="connsiteX2" fmla="*/ 461964 w 461964"/>
                <a:gd name="connsiteY2" fmla="*/ 971 h 51462"/>
                <a:gd name="connsiteX3" fmla="*/ 425733 w 461964"/>
                <a:gd name="connsiteY3" fmla="*/ 39386 h 51462"/>
                <a:gd name="connsiteX4" fmla="*/ 395153 w 461964"/>
                <a:gd name="connsiteY4" fmla="*/ 51462 h 51462"/>
                <a:gd name="connsiteX5" fmla="*/ 0 w 461964"/>
                <a:gd name="connsiteY5" fmla="*/ 0 h 5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4" h="51462">
                  <a:moveTo>
                    <a:pt x="0" y="0"/>
                  </a:moveTo>
                  <a:lnTo>
                    <a:pt x="461509" y="0"/>
                  </a:lnTo>
                  <a:lnTo>
                    <a:pt x="461964" y="971"/>
                  </a:lnTo>
                  <a:cubicBezTo>
                    <a:pt x="461964" y="14565"/>
                    <a:pt x="449086" y="27552"/>
                    <a:pt x="425733" y="39386"/>
                  </a:cubicBezTo>
                  <a:lnTo>
                    <a:pt x="395153" y="51462"/>
                  </a:lnTo>
                  <a:lnTo>
                    <a:pt x="0" y="0"/>
                  </a:lnTo>
                  <a:close/>
                </a:path>
              </a:pathLst>
            </a:custGeom>
            <a:solidFill>
              <a:srgbClr val="FFFFFF"/>
            </a:solidFill>
            <a:ln w="9525">
              <a:no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ysClr val="windowText" lastClr="000000"/>
                </a:solidFill>
              </a:endParaRPr>
            </a:p>
          </p:txBody>
        </p:sp>
        <p:sp>
          <p:nvSpPr>
            <p:cNvPr id="1559" name="Freeform: Shape 1558"/>
            <p:cNvSpPr>
              <a:spLocks/>
            </p:cNvSpPr>
            <p:nvPr/>
          </p:nvSpPr>
          <p:spPr bwMode="auto">
            <a:xfrm>
              <a:off x="2878660" y="782274"/>
              <a:ext cx="1208033" cy="484325"/>
            </a:xfrm>
            <a:custGeom>
              <a:avLst/>
              <a:gdLst>
                <a:gd name="connsiteX0" fmla="*/ 26420 w 244081"/>
                <a:gd name="connsiteY0" fmla="*/ 0 h 97857"/>
                <a:gd name="connsiteX1" fmla="*/ 207941 w 244081"/>
                <a:gd name="connsiteY1" fmla="*/ 8132 h 97857"/>
                <a:gd name="connsiteX2" fmla="*/ 244081 w 244081"/>
                <a:gd name="connsiteY2" fmla="*/ 12475 h 97857"/>
                <a:gd name="connsiteX3" fmla="*/ 0 w 244081"/>
                <a:gd name="connsiteY3" fmla="*/ 97857 h 97857"/>
                <a:gd name="connsiteX4" fmla="*/ 0 w 244081"/>
                <a:gd name="connsiteY4" fmla="*/ 597 h 97857"/>
                <a:gd name="connsiteX5" fmla="*/ 26420 w 244081"/>
                <a:gd name="connsiteY5" fmla="*/ 0 h 9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081" h="97857">
                  <a:moveTo>
                    <a:pt x="26420" y="0"/>
                  </a:moveTo>
                  <a:cubicBezTo>
                    <a:pt x="90993" y="0"/>
                    <a:pt x="152301" y="2913"/>
                    <a:pt x="207941" y="8132"/>
                  </a:cubicBezTo>
                  <a:lnTo>
                    <a:pt x="244081" y="12475"/>
                  </a:lnTo>
                  <a:lnTo>
                    <a:pt x="0" y="97857"/>
                  </a:lnTo>
                  <a:lnTo>
                    <a:pt x="0" y="597"/>
                  </a:lnTo>
                  <a:lnTo>
                    <a:pt x="26420" y="0"/>
                  </a:lnTo>
                  <a:close/>
                </a:path>
              </a:pathLst>
            </a:custGeom>
            <a:solidFill>
              <a:srgbClr val="0082AF"/>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ysClr val="windowText" lastClr="000000"/>
                </a:solidFill>
              </a:endParaRPr>
            </a:p>
          </p:txBody>
        </p:sp>
        <p:sp>
          <p:nvSpPr>
            <p:cNvPr id="1560" name="Freeform: Shape 1559"/>
            <p:cNvSpPr>
              <a:spLocks/>
            </p:cNvSpPr>
            <p:nvPr/>
          </p:nvSpPr>
          <p:spPr bwMode="auto">
            <a:xfrm>
              <a:off x="1997688" y="1290173"/>
              <a:ext cx="920255" cy="480103"/>
            </a:xfrm>
            <a:custGeom>
              <a:avLst/>
              <a:gdLst>
                <a:gd name="connsiteX0" fmla="*/ 185936 w 185936"/>
                <a:gd name="connsiteY0" fmla="*/ 0 h 97004"/>
                <a:gd name="connsiteX1" fmla="*/ 185936 w 185936"/>
                <a:gd name="connsiteY1" fmla="*/ 97004 h 97004"/>
                <a:gd name="connsiteX2" fmla="*/ 111141 w 185936"/>
                <a:gd name="connsiteY2" fmla="*/ 95380 h 97004"/>
                <a:gd name="connsiteX3" fmla="*/ 24122 w 185936"/>
                <a:gd name="connsiteY3" fmla="*/ 89576 h 97004"/>
                <a:gd name="connsiteX4" fmla="*/ 0 w 185936"/>
                <a:gd name="connsiteY4" fmla="*/ 86771 h 97004"/>
                <a:gd name="connsiteX5" fmla="*/ 185936 w 185936"/>
                <a:gd name="connsiteY5" fmla="*/ 0 h 9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936" h="97004">
                  <a:moveTo>
                    <a:pt x="185936" y="0"/>
                  </a:moveTo>
                  <a:lnTo>
                    <a:pt x="185936" y="97004"/>
                  </a:lnTo>
                  <a:lnTo>
                    <a:pt x="111141" y="95380"/>
                  </a:lnTo>
                  <a:cubicBezTo>
                    <a:pt x="80986" y="94052"/>
                    <a:pt x="51874" y="92095"/>
                    <a:pt x="24122" y="89576"/>
                  </a:cubicBezTo>
                  <a:lnTo>
                    <a:pt x="0" y="86771"/>
                  </a:lnTo>
                  <a:lnTo>
                    <a:pt x="185936" y="0"/>
                  </a:lnTo>
                  <a:close/>
                </a:path>
              </a:pathLst>
            </a:custGeom>
            <a:solidFill>
              <a:srgbClr val="0082AF"/>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ysClr val="windowText" lastClr="000000"/>
                </a:solidFill>
              </a:endParaRPr>
            </a:p>
          </p:txBody>
        </p:sp>
        <p:sp>
          <p:nvSpPr>
            <p:cNvPr id="1561" name="Oval 1254"/>
            <p:cNvSpPr>
              <a:spLocks noChangeArrowheads="1"/>
            </p:cNvSpPr>
            <p:nvPr/>
          </p:nvSpPr>
          <p:spPr bwMode="auto">
            <a:xfrm>
              <a:off x="2658659" y="1203743"/>
              <a:ext cx="691419" cy="149286"/>
            </a:xfrm>
            <a:prstGeom prst="ellipse">
              <a:avLst/>
            </a:prstGeom>
            <a:solidFill>
              <a:srgbClr val="00205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1479" name="Freeform 1258"/>
          <p:cNvSpPr>
            <a:spLocks/>
          </p:cNvSpPr>
          <p:nvPr/>
        </p:nvSpPr>
        <p:spPr bwMode="auto">
          <a:xfrm>
            <a:off x="7395326" y="2383320"/>
            <a:ext cx="208865" cy="1808539"/>
          </a:xfrm>
          <a:custGeom>
            <a:avLst/>
            <a:gdLst>
              <a:gd name="T0" fmla="*/ 663 w 1096"/>
              <a:gd name="T1" fmla="*/ 0 h 9504"/>
              <a:gd name="T2" fmla="*/ 1096 w 1096"/>
              <a:gd name="T3" fmla="*/ 0 h 9504"/>
              <a:gd name="T4" fmla="*/ 1096 w 1096"/>
              <a:gd name="T5" fmla="*/ 206 h 9504"/>
              <a:gd name="T6" fmla="*/ 663 w 1096"/>
              <a:gd name="T7" fmla="*/ 206 h 9504"/>
              <a:gd name="T8" fmla="*/ 207 w 1096"/>
              <a:gd name="T9" fmla="*/ 660 h 9504"/>
              <a:gd name="T10" fmla="*/ 207 w 1096"/>
              <a:gd name="T11" fmla="*/ 9504 h 9504"/>
              <a:gd name="T12" fmla="*/ 0 w 1096"/>
              <a:gd name="T13" fmla="*/ 9504 h 9504"/>
              <a:gd name="T14" fmla="*/ 0 w 1096"/>
              <a:gd name="T15" fmla="*/ 660 h 9504"/>
              <a:gd name="T16" fmla="*/ 663 w 1096"/>
              <a:gd name="T17" fmla="*/ 0 h 9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6" h="9504">
                <a:moveTo>
                  <a:pt x="663" y="0"/>
                </a:moveTo>
                <a:lnTo>
                  <a:pt x="1096" y="0"/>
                </a:lnTo>
                <a:lnTo>
                  <a:pt x="1096" y="206"/>
                </a:lnTo>
                <a:lnTo>
                  <a:pt x="663" y="206"/>
                </a:lnTo>
                <a:cubicBezTo>
                  <a:pt x="411" y="206"/>
                  <a:pt x="207" y="409"/>
                  <a:pt x="207" y="660"/>
                </a:cubicBezTo>
                <a:lnTo>
                  <a:pt x="207" y="9504"/>
                </a:lnTo>
                <a:lnTo>
                  <a:pt x="0" y="9504"/>
                </a:lnTo>
                <a:lnTo>
                  <a:pt x="0" y="660"/>
                </a:lnTo>
                <a:cubicBezTo>
                  <a:pt x="0" y="296"/>
                  <a:pt x="297" y="0"/>
                  <a:pt x="663" y="0"/>
                </a:cubicBezTo>
                <a:close/>
              </a:path>
            </a:pathLst>
          </a:custGeom>
          <a:solidFill>
            <a:srgbClr val="7F7F7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80" name="Freeform 1261"/>
          <p:cNvSpPr>
            <a:spLocks/>
          </p:cNvSpPr>
          <p:nvPr/>
        </p:nvSpPr>
        <p:spPr bwMode="auto">
          <a:xfrm>
            <a:off x="7553999" y="2368748"/>
            <a:ext cx="333535" cy="315726"/>
          </a:xfrm>
          <a:custGeom>
            <a:avLst/>
            <a:gdLst>
              <a:gd name="T0" fmla="*/ 997 w 3495"/>
              <a:gd name="T1" fmla="*/ 343 h 3307"/>
              <a:gd name="T2" fmla="*/ 588 w 3495"/>
              <a:gd name="T3" fmla="*/ 44 h 3307"/>
              <a:gd name="T4" fmla="*/ 588 w 3495"/>
              <a:gd name="T5" fmla="*/ 44 h 3307"/>
              <a:gd name="T6" fmla="*/ 215 w 3495"/>
              <a:gd name="T7" fmla="*/ 304 h 3307"/>
              <a:gd name="T8" fmla="*/ 60 w 3495"/>
              <a:gd name="T9" fmla="*/ 739 h 3307"/>
              <a:gd name="T10" fmla="*/ 468 w 3495"/>
              <a:gd name="T11" fmla="*/ 1038 h 3307"/>
              <a:gd name="T12" fmla="*/ 1482 w 3495"/>
              <a:gd name="T13" fmla="*/ 3152 h 3307"/>
              <a:gd name="T14" fmla="*/ 2762 w 3495"/>
              <a:gd name="T15" fmla="*/ 2247 h 3307"/>
              <a:gd name="T16" fmla="*/ 3296 w 3495"/>
              <a:gd name="T17" fmla="*/ 778 h 3307"/>
              <a:gd name="T18" fmla="*/ 3307 w 3495"/>
              <a:gd name="T19" fmla="*/ 768 h 3307"/>
              <a:gd name="T20" fmla="*/ 997 w 3495"/>
              <a:gd name="T21" fmla="*/ 343 h 3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5" h="3307">
                <a:moveTo>
                  <a:pt x="997" y="343"/>
                </a:moveTo>
                <a:cubicBezTo>
                  <a:pt x="588" y="44"/>
                  <a:pt x="588" y="44"/>
                  <a:pt x="588" y="44"/>
                </a:cubicBezTo>
                <a:cubicBezTo>
                  <a:pt x="588" y="44"/>
                  <a:pt x="588" y="44"/>
                  <a:pt x="588" y="44"/>
                </a:cubicBezTo>
                <a:cubicBezTo>
                  <a:pt x="528" y="0"/>
                  <a:pt x="358" y="115"/>
                  <a:pt x="215" y="304"/>
                </a:cubicBezTo>
                <a:cubicBezTo>
                  <a:pt x="72" y="492"/>
                  <a:pt x="0" y="695"/>
                  <a:pt x="60" y="739"/>
                </a:cubicBezTo>
                <a:cubicBezTo>
                  <a:pt x="468" y="1038"/>
                  <a:pt x="468" y="1038"/>
                  <a:pt x="468" y="1038"/>
                </a:cubicBezTo>
                <a:cubicBezTo>
                  <a:pt x="468" y="1038"/>
                  <a:pt x="507" y="2402"/>
                  <a:pt x="1482" y="3152"/>
                </a:cubicBezTo>
                <a:cubicBezTo>
                  <a:pt x="1701" y="3307"/>
                  <a:pt x="2257" y="2902"/>
                  <a:pt x="2762" y="2247"/>
                </a:cubicBezTo>
                <a:cubicBezTo>
                  <a:pt x="3258" y="1580"/>
                  <a:pt x="3495" y="932"/>
                  <a:pt x="3296" y="778"/>
                </a:cubicBezTo>
                <a:cubicBezTo>
                  <a:pt x="3307" y="768"/>
                  <a:pt x="3307" y="768"/>
                  <a:pt x="3307" y="768"/>
                </a:cubicBezTo>
                <a:cubicBezTo>
                  <a:pt x="2321" y="28"/>
                  <a:pt x="997" y="343"/>
                  <a:pt x="997" y="343"/>
                </a:cubicBezTo>
              </a:path>
            </a:pathLst>
          </a:custGeom>
          <a:solidFill>
            <a:srgbClr val="595959"/>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81" name="Freeform 1272"/>
          <p:cNvSpPr>
            <a:spLocks noEditPoints="1"/>
          </p:cNvSpPr>
          <p:nvPr/>
        </p:nvSpPr>
        <p:spPr bwMode="auto">
          <a:xfrm>
            <a:off x="7403422" y="5331707"/>
            <a:ext cx="1054037" cy="1190041"/>
          </a:xfrm>
          <a:custGeom>
            <a:avLst/>
            <a:gdLst>
              <a:gd name="T0" fmla="*/ 633 w 651"/>
              <a:gd name="T1" fmla="*/ 464 h 735"/>
              <a:gd name="T2" fmla="*/ 634 w 651"/>
              <a:gd name="T3" fmla="*/ 286 h 735"/>
              <a:gd name="T4" fmla="*/ 647 w 651"/>
              <a:gd name="T5" fmla="*/ 122 h 735"/>
              <a:gd name="T6" fmla="*/ 542 w 651"/>
              <a:gd name="T7" fmla="*/ 11 h 735"/>
              <a:gd name="T8" fmla="*/ 414 w 651"/>
              <a:gd name="T9" fmla="*/ 11 h 735"/>
              <a:gd name="T10" fmla="*/ 225 w 651"/>
              <a:gd name="T11" fmla="*/ 0 h 735"/>
              <a:gd name="T12" fmla="*/ 61 w 651"/>
              <a:gd name="T13" fmla="*/ 0 h 735"/>
              <a:gd name="T14" fmla="*/ 6 w 651"/>
              <a:gd name="T15" fmla="*/ 146 h 735"/>
              <a:gd name="T16" fmla="*/ 47 w 651"/>
              <a:gd name="T17" fmla="*/ 316 h 735"/>
              <a:gd name="T18" fmla="*/ 18 w 651"/>
              <a:gd name="T19" fmla="*/ 475 h 735"/>
              <a:gd name="T20" fmla="*/ 80 w 651"/>
              <a:gd name="T21" fmla="*/ 713 h 735"/>
              <a:gd name="T22" fmla="*/ 207 w 651"/>
              <a:gd name="T23" fmla="*/ 713 h 735"/>
              <a:gd name="T24" fmla="*/ 408 w 651"/>
              <a:gd name="T25" fmla="*/ 735 h 735"/>
              <a:gd name="T26" fmla="*/ 550 w 651"/>
              <a:gd name="T27" fmla="*/ 735 h 735"/>
              <a:gd name="T28" fmla="*/ 177 w 651"/>
              <a:gd name="T29" fmla="*/ 378 h 735"/>
              <a:gd name="T30" fmla="*/ 329 w 651"/>
              <a:gd name="T31" fmla="*/ 346 h 735"/>
              <a:gd name="T32" fmla="*/ 479 w 651"/>
              <a:gd name="T33" fmla="*/ 258 h 735"/>
              <a:gd name="T34" fmla="*/ 385 w 651"/>
              <a:gd name="T35" fmla="*/ 286 h 735"/>
              <a:gd name="T36" fmla="*/ 231 w 651"/>
              <a:gd name="T37" fmla="*/ 316 h 735"/>
              <a:gd name="T38" fmla="*/ 203 w 651"/>
              <a:gd name="T39" fmla="*/ 465 h 735"/>
              <a:gd name="T40" fmla="*/ 327 w 651"/>
              <a:gd name="T41" fmla="*/ 409 h 735"/>
              <a:gd name="T42" fmla="*/ 479 w 651"/>
              <a:gd name="T43" fmla="*/ 380 h 735"/>
              <a:gd name="T44" fmla="*/ 508 w 651"/>
              <a:gd name="T45" fmla="*/ 282 h 735"/>
              <a:gd name="T46" fmla="*/ 357 w 651"/>
              <a:gd name="T47" fmla="*/ 253 h 735"/>
              <a:gd name="T48" fmla="*/ 235 w 651"/>
              <a:gd name="T49" fmla="*/ 197 h 735"/>
              <a:gd name="T50" fmla="*/ 169 w 651"/>
              <a:gd name="T51" fmla="*/ 316 h 735"/>
              <a:gd name="T52" fmla="*/ 231 w 651"/>
              <a:gd name="T53" fmla="*/ 500 h 735"/>
              <a:gd name="T54" fmla="*/ 299 w 651"/>
              <a:gd name="T55" fmla="*/ 500 h 735"/>
              <a:gd name="T56" fmla="*/ 450 w 651"/>
              <a:gd name="T57" fmla="*/ 468 h 735"/>
              <a:gd name="T58" fmla="*/ 567 w 651"/>
              <a:gd name="T59" fmla="*/ 346 h 735"/>
              <a:gd name="T60" fmla="*/ 536 w 651"/>
              <a:gd name="T61" fmla="*/ 195 h 735"/>
              <a:gd name="T62" fmla="*/ 329 w 651"/>
              <a:gd name="T63" fmla="*/ 163 h 735"/>
              <a:gd name="T64" fmla="*/ 262 w 651"/>
              <a:gd name="T65" fmla="*/ 163 h 735"/>
              <a:gd name="T66" fmla="*/ 140 w 651"/>
              <a:gd name="T67" fmla="*/ 225 h 735"/>
              <a:gd name="T68" fmla="*/ 85 w 651"/>
              <a:gd name="T69" fmla="*/ 468 h 735"/>
              <a:gd name="T70" fmla="*/ 203 w 651"/>
              <a:gd name="T71" fmla="*/ 533 h 735"/>
              <a:gd name="T72" fmla="*/ 357 w 651"/>
              <a:gd name="T73" fmla="*/ 501 h 735"/>
              <a:gd name="T74" fmla="*/ 479 w 651"/>
              <a:gd name="T75" fmla="*/ 558 h 735"/>
              <a:gd name="T76" fmla="*/ 542 w 651"/>
              <a:gd name="T77" fmla="*/ 378 h 735"/>
              <a:gd name="T78" fmla="*/ 598 w 651"/>
              <a:gd name="T79" fmla="*/ 132 h 735"/>
              <a:gd name="T80" fmla="*/ 475 w 651"/>
              <a:gd name="T81" fmla="*/ 132 h 735"/>
              <a:gd name="T82" fmla="*/ 268 w 651"/>
              <a:gd name="T83" fmla="*/ 103 h 735"/>
              <a:gd name="T84" fmla="*/ 201 w 651"/>
              <a:gd name="T85" fmla="*/ 103 h 735"/>
              <a:gd name="T86" fmla="*/ 109 w 651"/>
              <a:gd name="T87" fmla="*/ 254 h 735"/>
              <a:gd name="T88" fmla="*/ 53 w 651"/>
              <a:gd name="T89" fmla="*/ 500 h 735"/>
              <a:gd name="T90" fmla="*/ 145 w 651"/>
              <a:gd name="T91" fmla="*/ 591 h 735"/>
              <a:gd name="T92" fmla="*/ 353 w 651"/>
              <a:gd name="T93" fmla="*/ 622 h 735"/>
              <a:gd name="T94" fmla="*/ 420 w 651"/>
              <a:gd name="T95" fmla="*/ 622 h 735"/>
              <a:gd name="T96" fmla="*/ 629 w 651"/>
              <a:gd name="T97" fmla="*/ 529 h 735"/>
              <a:gd name="T98" fmla="*/ 574 w 651"/>
              <a:gd name="T99" fmla="*/ 286 h 735"/>
              <a:gd name="T100" fmla="*/ 600 w 651"/>
              <a:gd name="T101" fmla="*/ 15 h 735"/>
              <a:gd name="T102" fmla="*/ 448 w 651"/>
              <a:gd name="T103" fmla="*/ 99 h 735"/>
              <a:gd name="T104" fmla="*/ 327 w 651"/>
              <a:gd name="T105" fmla="*/ 46 h 735"/>
              <a:gd name="T106" fmla="*/ 173 w 651"/>
              <a:gd name="T107" fmla="*/ 15 h 735"/>
              <a:gd name="T108" fmla="*/ 80 w 651"/>
              <a:gd name="T109" fmla="*/ 42 h 735"/>
              <a:gd name="T110" fmla="*/ 23 w 651"/>
              <a:gd name="T111" fmla="*/ 286 h 735"/>
              <a:gd name="T112" fmla="*/ 51 w 651"/>
              <a:gd name="T113" fmla="*/ 563 h 735"/>
              <a:gd name="T114" fmla="*/ 169 w 651"/>
              <a:gd name="T115" fmla="*/ 683 h 735"/>
              <a:gd name="T116" fmla="*/ 268 w 651"/>
              <a:gd name="T117" fmla="*/ 651 h 735"/>
              <a:gd name="T118" fmla="*/ 445 w 651"/>
              <a:gd name="T119" fmla="*/ 651 h 735"/>
              <a:gd name="T120" fmla="*/ 512 w 651"/>
              <a:gd name="T121" fmla="*/ 651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1" h="735">
                <a:moveTo>
                  <a:pt x="625" y="662"/>
                </a:moveTo>
                <a:lnTo>
                  <a:pt x="625" y="656"/>
                </a:lnTo>
                <a:lnTo>
                  <a:pt x="600" y="679"/>
                </a:lnTo>
                <a:lnTo>
                  <a:pt x="574" y="651"/>
                </a:lnTo>
                <a:lnTo>
                  <a:pt x="600" y="624"/>
                </a:lnTo>
                <a:lnTo>
                  <a:pt x="625" y="647"/>
                </a:lnTo>
                <a:lnTo>
                  <a:pt x="625" y="642"/>
                </a:lnTo>
                <a:lnTo>
                  <a:pt x="604" y="622"/>
                </a:lnTo>
                <a:lnTo>
                  <a:pt x="626" y="599"/>
                </a:lnTo>
                <a:lnTo>
                  <a:pt x="626" y="591"/>
                </a:lnTo>
                <a:lnTo>
                  <a:pt x="600" y="618"/>
                </a:lnTo>
                <a:lnTo>
                  <a:pt x="574" y="591"/>
                </a:lnTo>
                <a:lnTo>
                  <a:pt x="600" y="563"/>
                </a:lnTo>
                <a:lnTo>
                  <a:pt x="626" y="590"/>
                </a:lnTo>
                <a:lnTo>
                  <a:pt x="626" y="584"/>
                </a:lnTo>
                <a:lnTo>
                  <a:pt x="604" y="559"/>
                </a:lnTo>
                <a:lnTo>
                  <a:pt x="629" y="535"/>
                </a:lnTo>
                <a:lnTo>
                  <a:pt x="630" y="525"/>
                </a:lnTo>
                <a:lnTo>
                  <a:pt x="604" y="500"/>
                </a:lnTo>
                <a:lnTo>
                  <a:pt x="633" y="472"/>
                </a:lnTo>
                <a:lnTo>
                  <a:pt x="633" y="472"/>
                </a:lnTo>
                <a:lnTo>
                  <a:pt x="633" y="464"/>
                </a:lnTo>
                <a:lnTo>
                  <a:pt x="633" y="465"/>
                </a:lnTo>
                <a:lnTo>
                  <a:pt x="604" y="437"/>
                </a:lnTo>
                <a:lnTo>
                  <a:pt x="633" y="409"/>
                </a:lnTo>
                <a:lnTo>
                  <a:pt x="634" y="413"/>
                </a:lnTo>
                <a:lnTo>
                  <a:pt x="634" y="408"/>
                </a:lnTo>
                <a:lnTo>
                  <a:pt x="634" y="408"/>
                </a:lnTo>
                <a:lnTo>
                  <a:pt x="634" y="408"/>
                </a:lnTo>
                <a:lnTo>
                  <a:pt x="634" y="400"/>
                </a:lnTo>
                <a:lnTo>
                  <a:pt x="633" y="404"/>
                </a:lnTo>
                <a:lnTo>
                  <a:pt x="604" y="378"/>
                </a:lnTo>
                <a:lnTo>
                  <a:pt x="633" y="350"/>
                </a:lnTo>
                <a:lnTo>
                  <a:pt x="635" y="356"/>
                </a:lnTo>
                <a:lnTo>
                  <a:pt x="638" y="350"/>
                </a:lnTo>
                <a:lnTo>
                  <a:pt x="634" y="346"/>
                </a:lnTo>
                <a:lnTo>
                  <a:pt x="638" y="344"/>
                </a:lnTo>
                <a:lnTo>
                  <a:pt x="638" y="337"/>
                </a:lnTo>
                <a:lnTo>
                  <a:pt x="633" y="344"/>
                </a:lnTo>
                <a:lnTo>
                  <a:pt x="604" y="316"/>
                </a:lnTo>
                <a:lnTo>
                  <a:pt x="633" y="287"/>
                </a:lnTo>
                <a:lnTo>
                  <a:pt x="639" y="295"/>
                </a:lnTo>
                <a:lnTo>
                  <a:pt x="639" y="290"/>
                </a:lnTo>
                <a:lnTo>
                  <a:pt x="634" y="286"/>
                </a:lnTo>
                <a:lnTo>
                  <a:pt x="639" y="281"/>
                </a:lnTo>
                <a:lnTo>
                  <a:pt x="639" y="273"/>
                </a:lnTo>
                <a:lnTo>
                  <a:pt x="633" y="282"/>
                </a:lnTo>
                <a:lnTo>
                  <a:pt x="604" y="254"/>
                </a:lnTo>
                <a:lnTo>
                  <a:pt x="633" y="229"/>
                </a:lnTo>
                <a:lnTo>
                  <a:pt x="642" y="238"/>
                </a:lnTo>
                <a:lnTo>
                  <a:pt x="642" y="231"/>
                </a:lnTo>
                <a:lnTo>
                  <a:pt x="634" y="225"/>
                </a:lnTo>
                <a:lnTo>
                  <a:pt x="643" y="217"/>
                </a:lnTo>
                <a:lnTo>
                  <a:pt x="643" y="210"/>
                </a:lnTo>
                <a:lnTo>
                  <a:pt x="633" y="221"/>
                </a:lnTo>
                <a:lnTo>
                  <a:pt x="604" y="195"/>
                </a:lnTo>
                <a:lnTo>
                  <a:pt x="633" y="167"/>
                </a:lnTo>
                <a:lnTo>
                  <a:pt x="643" y="179"/>
                </a:lnTo>
                <a:lnTo>
                  <a:pt x="643" y="174"/>
                </a:lnTo>
                <a:lnTo>
                  <a:pt x="634" y="163"/>
                </a:lnTo>
                <a:lnTo>
                  <a:pt x="645" y="154"/>
                </a:lnTo>
                <a:lnTo>
                  <a:pt x="645" y="146"/>
                </a:lnTo>
                <a:lnTo>
                  <a:pt x="633" y="160"/>
                </a:lnTo>
                <a:lnTo>
                  <a:pt x="604" y="132"/>
                </a:lnTo>
                <a:lnTo>
                  <a:pt x="633" y="107"/>
                </a:lnTo>
                <a:lnTo>
                  <a:pt x="647" y="122"/>
                </a:lnTo>
                <a:lnTo>
                  <a:pt x="647" y="116"/>
                </a:lnTo>
                <a:lnTo>
                  <a:pt x="634" y="103"/>
                </a:lnTo>
                <a:lnTo>
                  <a:pt x="647" y="90"/>
                </a:lnTo>
                <a:lnTo>
                  <a:pt x="649" y="83"/>
                </a:lnTo>
                <a:lnTo>
                  <a:pt x="633" y="99"/>
                </a:lnTo>
                <a:lnTo>
                  <a:pt x="604" y="74"/>
                </a:lnTo>
                <a:lnTo>
                  <a:pt x="633" y="46"/>
                </a:lnTo>
                <a:lnTo>
                  <a:pt x="649" y="62"/>
                </a:lnTo>
                <a:lnTo>
                  <a:pt x="649" y="56"/>
                </a:lnTo>
                <a:lnTo>
                  <a:pt x="634" y="42"/>
                </a:lnTo>
                <a:lnTo>
                  <a:pt x="651" y="27"/>
                </a:lnTo>
                <a:lnTo>
                  <a:pt x="651" y="19"/>
                </a:lnTo>
                <a:lnTo>
                  <a:pt x="633" y="39"/>
                </a:lnTo>
                <a:lnTo>
                  <a:pt x="604" y="11"/>
                </a:lnTo>
                <a:lnTo>
                  <a:pt x="615" y="0"/>
                </a:lnTo>
                <a:lnTo>
                  <a:pt x="610" y="0"/>
                </a:lnTo>
                <a:lnTo>
                  <a:pt x="600" y="8"/>
                </a:lnTo>
                <a:lnTo>
                  <a:pt x="591" y="0"/>
                </a:lnTo>
                <a:lnTo>
                  <a:pt x="586" y="0"/>
                </a:lnTo>
                <a:lnTo>
                  <a:pt x="598" y="11"/>
                </a:lnTo>
                <a:lnTo>
                  <a:pt x="570" y="39"/>
                </a:lnTo>
                <a:lnTo>
                  <a:pt x="542" y="11"/>
                </a:lnTo>
                <a:lnTo>
                  <a:pt x="555" y="0"/>
                </a:lnTo>
                <a:lnTo>
                  <a:pt x="548" y="0"/>
                </a:lnTo>
                <a:lnTo>
                  <a:pt x="540" y="8"/>
                </a:lnTo>
                <a:lnTo>
                  <a:pt x="531" y="0"/>
                </a:lnTo>
                <a:lnTo>
                  <a:pt x="525" y="0"/>
                </a:lnTo>
                <a:lnTo>
                  <a:pt x="536" y="11"/>
                </a:lnTo>
                <a:lnTo>
                  <a:pt x="508" y="39"/>
                </a:lnTo>
                <a:lnTo>
                  <a:pt x="483" y="11"/>
                </a:lnTo>
                <a:lnTo>
                  <a:pt x="493" y="0"/>
                </a:lnTo>
                <a:lnTo>
                  <a:pt x="488" y="0"/>
                </a:lnTo>
                <a:lnTo>
                  <a:pt x="479" y="8"/>
                </a:lnTo>
                <a:lnTo>
                  <a:pt x="469" y="0"/>
                </a:lnTo>
                <a:lnTo>
                  <a:pt x="464" y="0"/>
                </a:lnTo>
                <a:lnTo>
                  <a:pt x="475" y="11"/>
                </a:lnTo>
                <a:lnTo>
                  <a:pt x="448" y="39"/>
                </a:lnTo>
                <a:lnTo>
                  <a:pt x="420" y="11"/>
                </a:lnTo>
                <a:lnTo>
                  <a:pt x="432" y="0"/>
                </a:lnTo>
                <a:lnTo>
                  <a:pt x="426" y="0"/>
                </a:lnTo>
                <a:lnTo>
                  <a:pt x="417" y="8"/>
                </a:lnTo>
                <a:lnTo>
                  <a:pt x="409" y="0"/>
                </a:lnTo>
                <a:lnTo>
                  <a:pt x="401" y="0"/>
                </a:lnTo>
                <a:lnTo>
                  <a:pt x="414" y="11"/>
                </a:lnTo>
                <a:lnTo>
                  <a:pt x="386" y="39"/>
                </a:lnTo>
                <a:lnTo>
                  <a:pt x="358" y="11"/>
                </a:lnTo>
                <a:lnTo>
                  <a:pt x="371" y="0"/>
                </a:lnTo>
                <a:lnTo>
                  <a:pt x="366" y="0"/>
                </a:lnTo>
                <a:lnTo>
                  <a:pt x="357" y="8"/>
                </a:lnTo>
                <a:lnTo>
                  <a:pt x="347" y="0"/>
                </a:lnTo>
                <a:lnTo>
                  <a:pt x="342" y="0"/>
                </a:lnTo>
                <a:lnTo>
                  <a:pt x="353" y="11"/>
                </a:lnTo>
                <a:lnTo>
                  <a:pt x="327" y="39"/>
                </a:lnTo>
                <a:lnTo>
                  <a:pt x="299" y="11"/>
                </a:lnTo>
                <a:lnTo>
                  <a:pt x="310" y="0"/>
                </a:lnTo>
                <a:lnTo>
                  <a:pt x="304" y="0"/>
                </a:lnTo>
                <a:lnTo>
                  <a:pt x="295" y="8"/>
                </a:lnTo>
                <a:lnTo>
                  <a:pt x="286" y="0"/>
                </a:lnTo>
                <a:lnTo>
                  <a:pt x="280" y="0"/>
                </a:lnTo>
                <a:lnTo>
                  <a:pt x="292" y="11"/>
                </a:lnTo>
                <a:lnTo>
                  <a:pt x="264" y="39"/>
                </a:lnTo>
                <a:lnTo>
                  <a:pt x="236" y="11"/>
                </a:lnTo>
                <a:lnTo>
                  <a:pt x="250" y="0"/>
                </a:lnTo>
                <a:lnTo>
                  <a:pt x="243" y="0"/>
                </a:lnTo>
                <a:lnTo>
                  <a:pt x="235" y="8"/>
                </a:lnTo>
                <a:lnTo>
                  <a:pt x="225" y="0"/>
                </a:lnTo>
                <a:lnTo>
                  <a:pt x="220" y="0"/>
                </a:lnTo>
                <a:lnTo>
                  <a:pt x="231" y="11"/>
                </a:lnTo>
                <a:lnTo>
                  <a:pt x="203" y="39"/>
                </a:lnTo>
                <a:lnTo>
                  <a:pt x="177" y="11"/>
                </a:lnTo>
                <a:lnTo>
                  <a:pt x="188" y="0"/>
                </a:lnTo>
                <a:lnTo>
                  <a:pt x="183" y="0"/>
                </a:lnTo>
                <a:lnTo>
                  <a:pt x="173" y="8"/>
                </a:lnTo>
                <a:lnTo>
                  <a:pt x="164" y="0"/>
                </a:lnTo>
                <a:lnTo>
                  <a:pt x="159" y="0"/>
                </a:lnTo>
                <a:lnTo>
                  <a:pt x="169" y="11"/>
                </a:lnTo>
                <a:lnTo>
                  <a:pt x="142" y="39"/>
                </a:lnTo>
                <a:lnTo>
                  <a:pt x="114" y="11"/>
                </a:lnTo>
                <a:lnTo>
                  <a:pt x="126" y="0"/>
                </a:lnTo>
                <a:lnTo>
                  <a:pt x="121" y="0"/>
                </a:lnTo>
                <a:lnTo>
                  <a:pt x="112" y="8"/>
                </a:lnTo>
                <a:lnTo>
                  <a:pt x="104" y="0"/>
                </a:lnTo>
                <a:lnTo>
                  <a:pt x="98" y="0"/>
                </a:lnTo>
                <a:lnTo>
                  <a:pt x="109" y="11"/>
                </a:lnTo>
                <a:lnTo>
                  <a:pt x="81" y="39"/>
                </a:lnTo>
                <a:lnTo>
                  <a:pt x="53" y="11"/>
                </a:lnTo>
                <a:lnTo>
                  <a:pt x="66" y="0"/>
                </a:lnTo>
                <a:lnTo>
                  <a:pt x="61" y="0"/>
                </a:lnTo>
                <a:lnTo>
                  <a:pt x="51" y="8"/>
                </a:lnTo>
                <a:lnTo>
                  <a:pt x="42" y="0"/>
                </a:lnTo>
                <a:lnTo>
                  <a:pt x="37" y="0"/>
                </a:lnTo>
                <a:lnTo>
                  <a:pt x="47" y="11"/>
                </a:lnTo>
                <a:lnTo>
                  <a:pt x="21" y="39"/>
                </a:lnTo>
                <a:lnTo>
                  <a:pt x="0" y="19"/>
                </a:lnTo>
                <a:lnTo>
                  <a:pt x="0" y="27"/>
                </a:lnTo>
                <a:lnTo>
                  <a:pt x="18" y="42"/>
                </a:lnTo>
                <a:lnTo>
                  <a:pt x="2" y="56"/>
                </a:lnTo>
                <a:lnTo>
                  <a:pt x="2" y="64"/>
                </a:lnTo>
                <a:lnTo>
                  <a:pt x="21" y="46"/>
                </a:lnTo>
                <a:lnTo>
                  <a:pt x="47" y="74"/>
                </a:lnTo>
                <a:lnTo>
                  <a:pt x="21" y="99"/>
                </a:lnTo>
                <a:lnTo>
                  <a:pt x="2" y="83"/>
                </a:lnTo>
                <a:lnTo>
                  <a:pt x="2" y="88"/>
                </a:lnTo>
                <a:lnTo>
                  <a:pt x="18" y="103"/>
                </a:lnTo>
                <a:lnTo>
                  <a:pt x="5" y="116"/>
                </a:lnTo>
                <a:lnTo>
                  <a:pt x="5" y="122"/>
                </a:lnTo>
                <a:lnTo>
                  <a:pt x="21" y="107"/>
                </a:lnTo>
                <a:lnTo>
                  <a:pt x="47" y="132"/>
                </a:lnTo>
                <a:lnTo>
                  <a:pt x="21" y="160"/>
                </a:lnTo>
                <a:lnTo>
                  <a:pt x="6" y="146"/>
                </a:lnTo>
                <a:lnTo>
                  <a:pt x="6" y="151"/>
                </a:lnTo>
                <a:lnTo>
                  <a:pt x="18" y="163"/>
                </a:lnTo>
                <a:lnTo>
                  <a:pt x="6" y="174"/>
                </a:lnTo>
                <a:lnTo>
                  <a:pt x="6" y="179"/>
                </a:lnTo>
                <a:lnTo>
                  <a:pt x="21" y="167"/>
                </a:lnTo>
                <a:lnTo>
                  <a:pt x="47" y="195"/>
                </a:lnTo>
                <a:lnTo>
                  <a:pt x="21" y="221"/>
                </a:lnTo>
                <a:lnTo>
                  <a:pt x="9" y="210"/>
                </a:lnTo>
                <a:lnTo>
                  <a:pt x="9" y="215"/>
                </a:lnTo>
                <a:lnTo>
                  <a:pt x="18" y="225"/>
                </a:lnTo>
                <a:lnTo>
                  <a:pt x="9" y="234"/>
                </a:lnTo>
                <a:lnTo>
                  <a:pt x="9" y="239"/>
                </a:lnTo>
                <a:lnTo>
                  <a:pt x="21" y="229"/>
                </a:lnTo>
                <a:lnTo>
                  <a:pt x="47" y="254"/>
                </a:lnTo>
                <a:lnTo>
                  <a:pt x="21" y="282"/>
                </a:lnTo>
                <a:lnTo>
                  <a:pt x="10" y="273"/>
                </a:lnTo>
                <a:lnTo>
                  <a:pt x="10" y="278"/>
                </a:lnTo>
                <a:lnTo>
                  <a:pt x="18" y="286"/>
                </a:lnTo>
                <a:lnTo>
                  <a:pt x="10" y="291"/>
                </a:lnTo>
                <a:lnTo>
                  <a:pt x="11" y="297"/>
                </a:lnTo>
                <a:lnTo>
                  <a:pt x="21" y="287"/>
                </a:lnTo>
                <a:lnTo>
                  <a:pt x="47" y="316"/>
                </a:lnTo>
                <a:lnTo>
                  <a:pt x="21" y="344"/>
                </a:lnTo>
                <a:lnTo>
                  <a:pt x="11" y="334"/>
                </a:lnTo>
                <a:lnTo>
                  <a:pt x="11" y="342"/>
                </a:lnTo>
                <a:lnTo>
                  <a:pt x="18" y="346"/>
                </a:lnTo>
                <a:lnTo>
                  <a:pt x="14" y="352"/>
                </a:lnTo>
                <a:lnTo>
                  <a:pt x="14" y="357"/>
                </a:lnTo>
                <a:lnTo>
                  <a:pt x="21" y="350"/>
                </a:lnTo>
                <a:lnTo>
                  <a:pt x="47" y="378"/>
                </a:lnTo>
                <a:lnTo>
                  <a:pt x="21" y="404"/>
                </a:lnTo>
                <a:lnTo>
                  <a:pt x="14" y="398"/>
                </a:lnTo>
                <a:lnTo>
                  <a:pt x="15" y="404"/>
                </a:lnTo>
                <a:lnTo>
                  <a:pt x="18" y="408"/>
                </a:lnTo>
                <a:lnTo>
                  <a:pt x="15" y="409"/>
                </a:lnTo>
                <a:lnTo>
                  <a:pt x="15" y="416"/>
                </a:lnTo>
                <a:lnTo>
                  <a:pt x="21" y="409"/>
                </a:lnTo>
                <a:lnTo>
                  <a:pt x="47" y="437"/>
                </a:lnTo>
                <a:lnTo>
                  <a:pt x="21" y="465"/>
                </a:lnTo>
                <a:lnTo>
                  <a:pt x="18" y="463"/>
                </a:lnTo>
                <a:lnTo>
                  <a:pt x="18" y="468"/>
                </a:lnTo>
                <a:lnTo>
                  <a:pt x="18" y="468"/>
                </a:lnTo>
                <a:lnTo>
                  <a:pt x="18" y="469"/>
                </a:lnTo>
                <a:lnTo>
                  <a:pt x="18" y="475"/>
                </a:lnTo>
                <a:lnTo>
                  <a:pt x="21" y="472"/>
                </a:lnTo>
                <a:lnTo>
                  <a:pt x="47" y="500"/>
                </a:lnTo>
                <a:lnTo>
                  <a:pt x="21" y="525"/>
                </a:lnTo>
                <a:lnTo>
                  <a:pt x="19" y="525"/>
                </a:lnTo>
                <a:lnTo>
                  <a:pt x="19" y="533"/>
                </a:lnTo>
                <a:lnTo>
                  <a:pt x="21" y="533"/>
                </a:lnTo>
                <a:lnTo>
                  <a:pt x="47" y="559"/>
                </a:lnTo>
                <a:lnTo>
                  <a:pt x="21" y="587"/>
                </a:lnTo>
                <a:lnTo>
                  <a:pt x="21" y="595"/>
                </a:lnTo>
                <a:lnTo>
                  <a:pt x="47" y="622"/>
                </a:lnTo>
                <a:lnTo>
                  <a:pt x="23" y="646"/>
                </a:lnTo>
                <a:lnTo>
                  <a:pt x="23" y="651"/>
                </a:lnTo>
                <a:lnTo>
                  <a:pt x="51" y="624"/>
                </a:lnTo>
                <a:lnTo>
                  <a:pt x="80" y="651"/>
                </a:lnTo>
                <a:lnTo>
                  <a:pt x="51" y="679"/>
                </a:lnTo>
                <a:lnTo>
                  <a:pt x="23" y="651"/>
                </a:lnTo>
                <a:lnTo>
                  <a:pt x="25" y="659"/>
                </a:lnTo>
                <a:lnTo>
                  <a:pt x="47" y="683"/>
                </a:lnTo>
                <a:lnTo>
                  <a:pt x="25" y="703"/>
                </a:lnTo>
                <a:lnTo>
                  <a:pt x="27" y="711"/>
                </a:lnTo>
                <a:lnTo>
                  <a:pt x="51" y="684"/>
                </a:lnTo>
                <a:lnTo>
                  <a:pt x="80" y="713"/>
                </a:lnTo>
                <a:lnTo>
                  <a:pt x="55" y="735"/>
                </a:lnTo>
                <a:lnTo>
                  <a:pt x="62" y="735"/>
                </a:lnTo>
                <a:lnTo>
                  <a:pt x="81" y="715"/>
                </a:lnTo>
                <a:lnTo>
                  <a:pt x="102" y="735"/>
                </a:lnTo>
                <a:lnTo>
                  <a:pt x="108" y="735"/>
                </a:lnTo>
                <a:lnTo>
                  <a:pt x="85" y="713"/>
                </a:lnTo>
                <a:lnTo>
                  <a:pt x="112" y="684"/>
                </a:lnTo>
                <a:lnTo>
                  <a:pt x="140" y="713"/>
                </a:lnTo>
                <a:lnTo>
                  <a:pt x="117" y="735"/>
                </a:lnTo>
                <a:lnTo>
                  <a:pt x="122" y="735"/>
                </a:lnTo>
                <a:lnTo>
                  <a:pt x="142" y="715"/>
                </a:lnTo>
                <a:lnTo>
                  <a:pt x="161" y="735"/>
                </a:lnTo>
                <a:lnTo>
                  <a:pt x="169" y="735"/>
                </a:lnTo>
                <a:lnTo>
                  <a:pt x="145" y="713"/>
                </a:lnTo>
                <a:lnTo>
                  <a:pt x="173" y="684"/>
                </a:lnTo>
                <a:lnTo>
                  <a:pt x="201" y="713"/>
                </a:lnTo>
                <a:lnTo>
                  <a:pt x="179" y="735"/>
                </a:lnTo>
                <a:lnTo>
                  <a:pt x="184" y="735"/>
                </a:lnTo>
                <a:lnTo>
                  <a:pt x="203" y="715"/>
                </a:lnTo>
                <a:lnTo>
                  <a:pt x="224" y="735"/>
                </a:lnTo>
                <a:lnTo>
                  <a:pt x="230" y="735"/>
                </a:lnTo>
                <a:lnTo>
                  <a:pt x="207" y="713"/>
                </a:lnTo>
                <a:lnTo>
                  <a:pt x="235" y="684"/>
                </a:lnTo>
                <a:lnTo>
                  <a:pt x="262" y="713"/>
                </a:lnTo>
                <a:lnTo>
                  <a:pt x="239" y="735"/>
                </a:lnTo>
                <a:lnTo>
                  <a:pt x="244" y="735"/>
                </a:lnTo>
                <a:lnTo>
                  <a:pt x="264" y="715"/>
                </a:lnTo>
                <a:lnTo>
                  <a:pt x="286" y="735"/>
                </a:lnTo>
                <a:lnTo>
                  <a:pt x="291" y="735"/>
                </a:lnTo>
                <a:lnTo>
                  <a:pt x="268" y="713"/>
                </a:lnTo>
                <a:lnTo>
                  <a:pt x="295" y="684"/>
                </a:lnTo>
                <a:lnTo>
                  <a:pt x="323" y="713"/>
                </a:lnTo>
                <a:lnTo>
                  <a:pt x="300" y="735"/>
                </a:lnTo>
                <a:lnTo>
                  <a:pt x="306" y="735"/>
                </a:lnTo>
                <a:lnTo>
                  <a:pt x="327" y="715"/>
                </a:lnTo>
                <a:lnTo>
                  <a:pt x="346" y="735"/>
                </a:lnTo>
                <a:lnTo>
                  <a:pt x="351" y="735"/>
                </a:lnTo>
                <a:lnTo>
                  <a:pt x="329" y="713"/>
                </a:lnTo>
                <a:lnTo>
                  <a:pt x="357" y="684"/>
                </a:lnTo>
                <a:lnTo>
                  <a:pt x="385" y="713"/>
                </a:lnTo>
                <a:lnTo>
                  <a:pt x="361" y="735"/>
                </a:lnTo>
                <a:lnTo>
                  <a:pt x="367" y="735"/>
                </a:lnTo>
                <a:lnTo>
                  <a:pt x="386" y="715"/>
                </a:lnTo>
                <a:lnTo>
                  <a:pt x="408" y="735"/>
                </a:lnTo>
                <a:lnTo>
                  <a:pt x="413" y="735"/>
                </a:lnTo>
                <a:lnTo>
                  <a:pt x="390" y="713"/>
                </a:lnTo>
                <a:lnTo>
                  <a:pt x="417" y="684"/>
                </a:lnTo>
                <a:lnTo>
                  <a:pt x="445" y="713"/>
                </a:lnTo>
                <a:lnTo>
                  <a:pt x="422" y="735"/>
                </a:lnTo>
                <a:lnTo>
                  <a:pt x="428" y="735"/>
                </a:lnTo>
                <a:lnTo>
                  <a:pt x="448" y="715"/>
                </a:lnTo>
                <a:lnTo>
                  <a:pt x="467" y="735"/>
                </a:lnTo>
                <a:lnTo>
                  <a:pt x="473" y="735"/>
                </a:lnTo>
                <a:lnTo>
                  <a:pt x="450" y="713"/>
                </a:lnTo>
                <a:lnTo>
                  <a:pt x="479" y="684"/>
                </a:lnTo>
                <a:lnTo>
                  <a:pt x="507" y="713"/>
                </a:lnTo>
                <a:lnTo>
                  <a:pt x="484" y="735"/>
                </a:lnTo>
                <a:lnTo>
                  <a:pt x="489" y="735"/>
                </a:lnTo>
                <a:lnTo>
                  <a:pt x="508" y="715"/>
                </a:lnTo>
                <a:lnTo>
                  <a:pt x="529" y="735"/>
                </a:lnTo>
                <a:lnTo>
                  <a:pt x="535" y="735"/>
                </a:lnTo>
                <a:lnTo>
                  <a:pt x="512" y="713"/>
                </a:lnTo>
                <a:lnTo>
                  <a:pt x="540" y="684"/>
                </a:lnTo>
                <a:lnTo>
                  <a:pt x="567" y="713"/>
                </a:lnTo>
                <a:lnTo>
                  <a:pt x="544" y="735"/>
                </a:lnTo>
                <a:lnTo>
                  <a:pt x="550" y="735"/>
                </a:lnTo>
                <a:lnTo>
                  <a:pt x="570" y="715"/>
                </a:lnTo>
                <a:lnTo>
                  <a:pt x="588" y="735"/>
                </a:lnTo>
                <a:lnTo>
                  <a:pt x="596" y="735"/>
                </a:lnTo>
                <a:lnTo>
                  <a:pt x="574" y="713"/>
                </a:lnTo>
                <a:lnTo>
                  <a:pt x="600" y="684"/>
                </a:lnTo>
                <a:lnTo>
                  <a:pt x="623" y="706"/>
                </a:lnTo>
                <a:lnTo>
                  <a:pt x="623" y="699"/>
                </a:lnTo>
                <a:lnTo>
                  <a:pt x="604" y="683"/>
                </a:lnTo>
                <a:lnTo>
                  <a:pt x="625" y="662"/>
                </a:lnTo>
                <a:close/>
                <a:moveTo>
                  <a:pt x="598" y="622"/>
                </a:moveTo>
                <a:lnTo>
                  <a:pt x="570" y="650"/>
                </a:lnTo>
                <a:lnTo>
                  <a:pt x="542" y="622"/>
                </a:lnTo>
                <a:lnTo>
                  <a:pt x="570" y="594"/>
                </a:lnTo>
                <a:lnTo>
                  <a:pt x="598" y="622"/>
                </a:lnTo>
                <a:close/>
                <a:moveTo>
                  <a:pt x="207" y="346"/>
                </a:moveTo>
                <a:lnTo>
                  <a:pt x="235" y="320"/>
                </a:lnTo>
                <a:lnTo>
                  <a:pt x="262" y="346"/>
                </a:lnTo>
                <a:lnTo>
                  <a:pt x="235" y="374"/>
                </a:lnTo>
                <a:lnTo>
                  <a:pt x="207" y="346"/>
                </a:lnTo>
                <a:close/>
                <a:moveTo>
                  <a:pt x="231" y="378"/>
                </a:moveTo>
                <a:lnTo>
                  <a:pt x="203" y="404"/>
                </a:lnTo>
                <a:lnTo>
                  <a:pt x="177" y="378"/>
                </a:lnTo>
                <a:lnTo>
                  <a:pt x="203" y="350"/>
                </a:lnTo>
                <a:lnTo>
                  <a:pt x="231" y="378"/>
                </a:lnTo>
                <a:close/>
                <a:moveTo>
                  <a:pt x="264" y="350"/>
                </a:moveTo>
                <a:lnTo>
                  <a:pt x="292" y="378"/>
                </a:lnTo>
                <a:lnTo>
                  <a:pt x="264" y="404"/>
                </a:lnTo>
                <a:lnTo>
                  <a:pt x="236" y="378"/>
                </a:lnTo>
                <a:lnTo>
                  <a:pt x="264" y="350"/>
                </a:lnTo>
                <a:close/>
                <a:moveTo>
                  <a:pt x="268" y="346"/>
                </a:moveTo>
                <a:lnTo>
                  <a:pt x="295" y="320"/>
                </a:lnTo>
                <a:lnTo>
                  <a:pt x="323" y="346"/>
                </a:lnTo>
                <a:lnTo>
                  <a:pt x="295" y="374"/>
                </a:lnTo>
                <a:lnTo>
                  <a:pt x="268" y="346"/>
                </a:lnTo>
                <a:close/>
                <a:moveTo>
                  <a:pt x="327" y="350"/>
                </a:moveTo>
                <a:lnTo>
                  <a:pt x="353" y="378"/>
                </a:lnTo>
                <a:lnTo>
                  <a:pt x="327" y="404"/>
                </a:lnTo>
                <a:lnTo>
                  <a:pt x="299" y="378"/>
                </a:lnTo>
                <a:lnTo>
                  <a:pt x="327" y="350"/>
                </a:lnTo>
                <a:close/>
                <a:moveTo>
                  <a:pt x="329" y="346"/>
                </a:moveTo>
                <a:lnTo>
                  <a:pt x="357" y="320"/>
                </a:lnTo>
                <a:lnTo>
                  <a:pt x="385" y="346"/>
                </a:lnTo>
                <a:lnTo>
                  <a:pt x="357" y="374"/>
                </a:lnTo>
                <a:lnTo>
                  <a:pt x="329" y="346"/>
                </a:lnTo>
                <a:close/>
                <a:moveTo>
                  <a:pt x="386" y="350"/>
                </a:moveTo>
                <a:lnTo>
                  <a:pt x="414" y="378"/>
                </a:lnTo>
                <a:lnTo>
                  <a:pt x="386" y="404"/>
                </a:lnTo>
                <a:lnTo>
                  <a:pt x="358" y="378"/>
                </a:lnTo>
                <a:lnTo>
                  <a:pt x="386" y="350"/>
                </a:lnTo>
                <a:close/>
                <a:moveTo>
                  <a:pt x="390" y="346"/>
                </a:moveTo>
                <a:lnTo>
                  <a:pt x="417" y="320"/>
                </a:lnTo>
                <a:lnTo>
                  <a:pt x="445" y="346"/>
                </a:lnTo>
                <a:lnTo>
                  <a:pt x="417" y="374"/>
                </a:lnTo>
                <a:lnTo>
                  <a:pt x="390" y="346"/>
                </a:lnTo>
                <a:close/>
                <a:moveTo>
                  <a:pt x="448" y="350"/>
                </a:moveTo>
                <a:lnTo>
                  <a:pt x="475" y="378"/>
                </a:lnTo>
                <a:lnTo>
                  <a:pt x="448" y="404"/>
                </a:lnTo>
                <a:lnTo>
                  <a:pt x="420" y="378"/>
                </a:lnTo>
                <a:lnTo>
                  <a:pt x="448" y="350"/>
                </a:lnTo>
                <a:close/>
                <a:moveTo>
                  <a:pt x="450" y="346"/>
                </a:moveTo>
                <a:lnTo>
                  <a:pt x="479" y="320"/>
                </a:lnTo>
                <a:lnTo>
                  <a:pt x="507" y="346"/>
                </a:lnTo>
                <a:lnTo>
                  <a:pt x="479" y="374"/>
                </a:lnTo>
                <a:lnTo>
                  <a:pt x="450" y="346"/>
                </a:lnTo>
                <a:close/>
                <a:moveTo>
                  <a:pt x="450" y="286"/>
                </a:moveTo>
                <a:lnTo>
                  <a:pt x="479" y="258"/>
                </a:lnTo>
                <a:lnTo>
                  <a:pt x="507" y="286"/>
                </a:lnTo>
                <a:lnTo>
                  <a:pt x="479" y="313"/>
                </a:lnTo>
                <a:lnTo>
                  <a:pt x="450" y="286"/>
                </a:lnTo>
                <a:close/>
                <a:moveTo>
                  <a:pt x="475" y="316"/>
                </a:moveTo>
                <a:lnTo>
                  <a:pt x="448" y="344"/>
                </a:lnTo>
                <a:lnTo>
                  <a:pt x="420" y="316"/>
                </a:lnTo>
                <a:lnTo>
                  <a:pt x="448" y="287"/>
                </a:lnTo>
                <a:lnTo>
                  <a:pt x="475" y="316"/>
                </a:lnTo>
                <a:close/>
                <a:moveTo>
                  <a:pt x="417" y="313"/>
                </a:moveTo>
                <a:lnTo>
                  <a:pt x="390" y="286"/>
                </a:lnTo>
                <a:lnTo>
                  <a:pt x="417" y="258"/>
                </a:lnTo>
                <a:lnTo>
                  <a:pt x="445" y="286"/>
                </a:lnTo>
                <a:lnTo>
                  <a:pt x="417" y="313"/>
                </a:lnTo>
                <a:close/>
                <a:moveTo>
                  <a:pt x="414" y="316"/>
                </a:moveTo>
                <a:lnTo>
                  <a:pt x="386" y="344"/>
                </a:lnTo>
                <a:lnTo>
                  <a:pt x="358" y="316"/>
                </a:lnTo>
                <a:lnTo>
                  <a:pt x="386" y="287"/>
                </a:lnTo>
                <a:lnTo>
                  <a:pt x="414" y="316"/>
                </a:lnTo>
                <a:close/>
                <a:moveTo>
                  <a:pt x="357" y="313"/>
                </a:moveTo>
                <a:lnTo>
                  <a:pt x="329" y="286"/>
                </a:lnTo>
                <a:lnTo>
                  <a:pt x="357" y="258"/>
                </a:lnTo>
                <a:lnTo>
                  <a:pt x="385" y="286"/>
                </a:lnTo>
                <a:lnTo>
                  <a:pt x="357" y="313"/>
                </a:lnTo>
                <a:close/>
                <a:moveTo>
                  <a:pt x="353" y="316"/>
                </a:moveTo>
                <a:lnTo>
                  <a:pt x="327" y="344"/>
                </a:lnTo>
                <a:lnTo>
                  <a:pt x="299" y="316"/>
                </a:lnTo>
                <a:lnTo>
                  <a:pt x="327" y="287"/>
                </a:lnTo>
                <a:lnTo>
                  <a:pt x="353" y="316"/>
                </a:lnTo>
                <a:close/>
                <a:moveTo>
                  <a:pt x="295" y="313"/>
                </a:moveTo>
                <a:lnTo>
                  <a:pt x="268" y="286"/>
                </a:lnTo>
                <a:lnTo>
                  <a:pt x="295" y="258"/>
                </a:lnTo>
                <a:lnTo>
                  <a:pt x="323" y="286"/>
                </a:lnTo>
                <a:lnTo>
                  <a:pt x="295" y="313"/>
                </a:lnTo>
                <a:close/>
                <a:moveTo>
                  <a:pt x="292" y="316"/>
                </a:moveTo>
                <a:lnTo>
                  <a:pt x="264" y="344"/>
                </a:lnTo>
                <a:lnTo>
                  <a:pt x="236" y="316"/>
                </a:lnTo>
                <a:lnTo>
                  <a:pt x="264" y="287"/>
                </a:lnTo>
                <a:lnTo>
                  <a:pt x="292" y="316"/>
                </a:lnTo>
                <a:close/>
                <a:moveTo>
                  <a:pt x="235" y="313"/>
                </a:moveTo>
                <a:lnTo>
                  <a:pt x="207" y="286"/>
                </a:lnTo>
                <a:lnTo>
                  <a:pt x="235" y="258"/>
                </a:lnTo>
                <a:lnTo>
                  <a:pt x="262" y="286"/>
                </a:lnTo>
                <a:lnTo>
                  <a:pt x="235" y="313"/>
                </a:lnTo>
                <a:close/>
                <a:moveTo>
                  <a:pt x="231" y="316"/>
                </a:moveTo>
                <a:lnTo>
                  <a:pt x="203" y="344"/>
                </a:lnTo>
                <a:lnTo>
                  <a:pt x="177" y="316"/>
                </a:lnTo>
                <a:lnTo>
                  <a:pt x="203" y="287"/>
                </a:lnTo>
                <a:lnTo>
                  <a:pt x="231" y="316"/>
                </a:lnTo>
                <a:close/>
                <a:moveTo>
                  <a:pt x="173" y="313"/>
                </a:moveTo>
                <a:lnTo>
                  <a:pt x="145" y="286"/>
                </a:lnTo>
                <a:lnTo>
                  <a:pt x="173" y="258"/>
                </a:lnTo>
                <a:lnTo>
                  <a:pt x="201" y="286"/>
                </a:lnTo>
                <a:lnTo>
                  <a:pt x="173" y="313"/>
                </a:lnTo>
                <a:close/>
                <a:moveTo>
                  <a:pt x="201" y="346"/>
                </a:moveTo>
                <a:lnTo>
                  <a:pt x="173" y="374"/>
                </a:lnTo>
                <a:lnTo>
                  <a:pt x="145" y="346"/>
                </a:lnTo>
                <a:lnTo>
                  <a:pt x="173" y="320"/>
                </a:lnTo>
                <a:lnTo>
                  <a:pt x="201" y="346"/>
                </a:lnTo>
                <a:close/>
                <a:moveTo>
                  <a:pt x="201" y="408"/>
                </a:moveTo>
                <a:lnTo>
                  <a:pt x="173" y="436"/>
                </a:lnTo>
                <a:lnTo>
                  <a:pt x="145" y="408"/>
                </a:lnTo>
                <a:lnTo>
                  <a:pt x="173" y="380"/>
                </a:lnTo>
                <a:lnTo>
                  <a:pt x="201" y="408"/>
                </a:lnTo>
                <a:close/>
                <a:moveTo>
                  <a:pt x="203" y="409"/>
                </a:moveTo>
                <a:lnTo>
                  <a:pt x="231" y="437"/>
                </a:lnTo>
                <a:lnTo>
                  <a:pt x="203" y="465"/>
                </a:lnTo>
                <a:lnTo>
                  <a:pt x="177" y="437"/>
                </a:lnTo>
                <a:lnTo>
                  <a:pt x="203" y="409"/>
                </a:lnTo>
                <a:close/>
                <a:moveTo>
                  <a:pt x="207" y="408"/>
                </a:moveTo>
                <a:lnTo>
                  <a:pt x="235" y="380"/>
                </a:lnTo>
                <a:lnTo>
                  <a:pt x="262" y="408"/>
                </a:lnTo>
                <a:lnTo>
                  <a:pt x="235" y="436"/>
                </a:lnTo>
                <a:lnTo>
                  <a:pt x="207" y="408"/>
                </a:lnTo>
                <a:close/>
                <a:moveTo>
                  <a:pt x="264" y="409"/>
                </a:moveTo>
                <a:lnTo>
                  <a:pt x="292" y="437"/>
                </a:lnTo>
                <a:lnTo>
                  <a:pt x="264" y="465"/>
                </a:lnTo>
                <a:lnTo>
                  <a:pt x="236" y="437"/>
                </a:lnTo>
                <a:lnTo>
                  <a:pt x="264" y="409"/>
                </a:lnTo>
                <a:close/>
                <a:moveTo>
                  <a:pt x="268" y="408"/>
                </a:moveTo>
                <a:lnTo>
                  <a:pt x="295" y="380"/>
                </a:lnTo>
                <a:lnTo>
                  <a:pt x="323" y="408"/>
                </a:lnTo>
                <a:lnTo>
                  <a:pt x="295" y="436"/>
                </a:lnTo>
                <a:lnTo>
                  <a:pt x="268" y="408"/>
                </a:lnTo>
                <a:close/>
                <a:moveTo>
                  <a:pt x="327" y="409"/>
                </a:moveTo>
                <a:lnTo>
                  <a:pt x="353" y="437"/>
                </a:lnTo>
                <a:lnTo>
                  <a:pt x="327" y="465"/>
                </a:lnTo>
                <a:lnTo>
                  <a:pt x="299" y="437"/>
                </a:lnTo>
                <a:lnTo>
                  <a:pt x="327" y="409"/>
                </a:lnTo>
                <a:close/>
                <a:moveTo>
                  <a:pt x="329" y="408"/>
                </a:moveTo>
                <a:lnTo>
                  <a:pt x="357" y="380"/>
                </a:lnTo>
                <a:lnTo>
                  <a:pt x="385" y="408"/>
                </a:lnTo>
                <a:lnTo>
                  <a:pt x="357" y="436"/>
                </a:lnTo>
                <a:lnTo>
                  <a:pt x="329" y="408"/>
                </a:lnTo>
                <a:close/>
                <a:moveTo>
                  <a:pt x="386" y="409"/>
                </a:moveTo>
                <a:lnTo>
                  <a:pt x="414" y="437"/>
                </a:lnTo>
                <a:lnTo>
                  <a:pt x="386" y="465"/>
                </a:lnTo>
                <a:lnTo>
                  <a:pt x="358" y="437"/>
                </a:lnTo>
                <a:lnTo>
                  <a:pt x="386" y="409"/>
                </a:lnTo>
                <a:close/>
                <a:moveTo>
                  <a:pt x="390" y="408"/>
                </a:moveTo>
                <a:lnTo>
                  <a:pt x="417" y="380"/>
                </a:lnTo>
                <a:lnTo>
                  <a:pt x="445" y="408"/>
                </a:lnTo>
                <a:lnTo>
                  <a:pt x="417" y="436"/>
                </a:lnTo>
                <a:lnTo>
                  <a:pt x="390" y="408"/>
                </a:lnTo>
                <a:close/>
                <a:moveTo>
                  <a:pt x="448" y="409"/>
                </a:moveTo>
                <a:lnTo>
                  <a:pt x="475" y="437"/>
                </a:lnTo>
                <a:lnTo>
                  <a:pt x="448" y="465"/>
                </a:lnTo>
                <a:lnTo>
                  <a:pt x="420" y="437"/>
                </a:lnTo>
                <a:lnTo>
                  <a:pt x="448" y="409"/>
                </a:lnTo>
                <a:close/>
                <a:moveTo>
                  <a:pt x="450" y="408"/>
                </a:moveTo>
                <a:lnTo>
                  <a:pt x="479" y="380"/>
                </a:lnTo>
                <a:lnTo>
                  <a:pt x="507" y="408"/>
                </a:lnTo>
                <a:lnTo>
                  <a:pt x="479" y="436"/>
                </a:lnTo>
                <a:lnTo>
                  <a:pt x="450" y="408"/>
                </a:lnTo>
                <a:close/>
                <a:moveTo>
                  <a:pt x="508" y="409"/>
                </a:moveTo>
                <a:lnTo>
                  <a:pt x="536" y="437"/>
                </a:lnTo>
                <a:lnTo>
                  <a:pt x="508" y="465"/>
                </a:lnTo>
                <a:lnTo>
                  <a:pt x="483" y="437"/>
                </a:lnTo>
                <a:lnTo>
                  <a:pt x="508" y="409"/>
                </a:lnTo>
                <a:close/>
                <a:moveTo>
                  <a:pt x="483" y="378"/>
                </a:moveTo>
                <a:lnTo>
                  <a:pt x="508" y="350"/>
                </a:lnTo>
                <a:lnTo>
                  <a:pt x="536" y="378"/>
                </a:lnTo>
                <a:lnTo>
                  <a:pt x="508" y="404"/>
                </a:lnTo>
                <a:lnTo>
                  <a:pt x="483" y="378"/>
                </a:lnTo>
                <a:close/>
                <a:moveTo>
                  <a:pt x="483" y="316"/>
                </a:moveTo>
                <a:lnTo>
                  <a:pt x="508" y="287"/>
                </a:lnTo>
                <a:lnTo>
                  <a:pt x="536" y="316"/>
                </a:lnTo>
                <a:lnTo>
                  <a:pt x="508" y="344"/>
                </a:lnTo>
                <a:lnTo>
                  <a:pt x="483" y="316"/>
                </a:lnTo>
                <a:close/>
                <a:moveTo>
                  <a:pt x="483" y="254"/>
                </a:moveTo>
                <a:lnTo>
                  <a:pt x="508" y="229"/>
                </a:lnTo>
                <a:lnTo>
                  <a:pt x="536" y="254"/>
                </a:lnTo>
                <a:lnTo>
                  <a:pt x="508" y="282"/>
                </a:lnTo>
                <a:lnTo>
                  <a:pt x="483" y="254"/>
                </a:lnTo>
                <a:close/>
                <a:moveTo>
                  <a:pt x="479" y="253"/>
                </a:moveTo>
                <a:lnTo>
                  <a:pt x="450" y="225"/>
                </a:lnTo>
                <a:lnTo>
                  <a:pt x="479" y="197"/>
                </a:lnTo>
                <a:lnTo>
                  <a:pt x="507" y="225"/>
                </a:lnTo>
                <a:lnTo>
                  <a:pt x="479" y="253"/>
                </a:lnTo>
                <a:close/>
                <a:moveTo>
                  <a:pt x="475" y="254"/>
                </a:moveTo>
                <a:lnTo>
                  <a:pt x="448" y="282"/>
                </a:lnTo>
                <a:lnTo>
                  <a:pt x="420" y="254"/>
                </a:lnTo>
                <a:lnTo>
                  <a:pt x="448" y="229"/>
                </a:lnTo>
                <a:lnTo>
                  <a:pt x="475" y="254"/>
                </a:lnTo>
                <a:close/>
                <a:moveTo>
                  <a:pt x="417" y="253"/>
                </a:moveTo>
                <a:lnTo>
                  <a:pt x="390" y="225"/>
                </a:lnTo>
                <a:lnTo>
                  <a:pt x="417" y="197"/>
                </a:lnTo>
                <a:lnTo>
                  <a:pt x="445" y="225"/>
                </a:lnTo>
                <a:lnTo>
                  <a:pt x="417" y="253"/>
                </a:lnTo>
                <a:close/>
                <a:moveTo>
                  <a:pt x="414" y="254"/>
                </a:moveTo>
                <a:lnTo>
                  <a:pt x="386" y="282"/>
                </a:lnTo>
                <a:lnTo>
                  <a:pt x="358" y="254"/>
                </a:lnTo>
                <a:lnTo>
                  <a:pt x="386" y="229"/>
                </a:lnTo>
                <a:lnTo>
                  <a:pt x="414" y="254"/>
                </a:lnTo>
                <a:close/>
                <a:moveTo>
                  <a:pt x="357" y="253"/>
                </a:moveTo>
                <a:lnTo>
                  <a:pt x="329" y="225"/>
                </a:lnTo>
                <a:lnTo>
                  <a:pt x="357" y="197"/>
                </a:lnTo>
                <a:lnTo>
                  <a:pt x="385" y="225"/>
                </a:lnTo>
                <a:lnTo>
                  <a:pt x="357" y="253"/>
                </a:lnTo>
                <a:close/>
                <a:moveTo>
                  <a:pt x="353" y="254"/>
                </a:moveTo>
                <a:lnTo>
                  <a:pt x="327" y="282"/>
                </a:lnTo>
                <a:lnTo>
                  <a:pt x="299" y="254"/>
                </a:lnTo>
                <a:lnTo>
                  <a:pt x="327" y="229"/>
                </a:lnTo>
                <a:lnTo>
                  <a:pt x="353" y="254"/>
                </a:lnTo>
                <a:close/>
                <a:moveTo>
                  <a:pt x="295" y="253"/>
                </a:moveTo>
                <a:lnTo>
                  <a:pt x="268" y="225"/>
                </a:lnTo>
                <a:lnTo>
                  <a:pt x="295" y="197"/>
                </a:lnTo>
                <a:lnTo>
                  <a:pt x="323" y="225"/>
                </a:lnTo>
                <a:lnTo>
                  <a:pt x="295" y="253"/>
                </a:lnTo>
                <a:close/>
                <a:moveTo>
                  <a:pt x="292" y="254"/>
                </a:moveTo>
                <a:lnTo>
                  <a:pt x="264" y="282"/>
                </a:lnTo>
                <a:lnTo>
                  <a:pt x="236" y="254"/>
                </a:lnTo>
                <a:lnTo>
                  <a:pt x="264" y="229"/>
                </a:lnTo>
                <a:lnTo>
                  <a:pt x="292" y="254"/>
                </a:lnTo>
                <a:close/>
                <a:moveTo>
                  <a:pt x="235" y="253"/>
                </a:moveTo>
                <a:lnTo>
                  <a:pt x="207" y="225"/>
                </a:lnTo>
                <a:lnTo>
                  <a:pt x="235" y="197"/>
                </a:lnTo>
                <a:lnTo>
                  <a:pt x="262" y="225"/>
                </a:lnTo>
                <a:lnTo>
                  <a:pt x="235" y="253"/>
                </a:lnTo>
                <a:close/>
                <a:moveTo>
                  <a:pt x="231" y="254"/>
                </a:moveTo>
                <a:lnTo>
                  <a:pt x="203" y="282"/>
                </a:lnTo>
                <a:lnTo>
                  <a:pt x="177" y="254"/>
                </a:lnTo>
                <a:lnTo>
                  <a:pt x="203" y="229"/>
                </a:lnTo>
                <a:lnTo>
                  <a:pt x="231" y="254"/>
                </a:lnTo>
                <a:close/>
                <a:moveTo>
                  <a:pt x="173" y="253"/>
                </a:moveTo>
                <a:lnTo>
                  <a:pt x="145" y="225"/>
                </a:lnTo>
                <a:lnTo>
                  <a:pt x="173" y="197"/>
                </a:lnTo>
                <a:lnTo>
                  <a:pt x="201" y="225"/>
                </a:lnTo>
                <a:lnTo>
                  <a:pt x="173" y="253"/>
                </a:lnTo>
                <a:close/>
                <a:moveTo>
                  <a:pt x="169" y="254"/>
                </a:moveTo>
                <a:lnTo>
                  <a:pt x="142" y="282"/>
                </a:lnTo>
                <a:lnTo>
                  <a:pt x="114" y="254"/>
                </a:lnTo>
                <a:lnTo>
                  <a:pt x="142" y="229"/>
                </a:lnTo>
                <a:lnTo>
                  <a:pt x="169" y="254"/>
                </a:lnTo>
                <a:close/>
                <a:moveTo>
                  <a:pt x="169" y="316"/>
                </a:moveTo>
                <a:lnTo>
                  <a:pt x="142" y="344"/>
                </a:lnTo>
                <a:lnTo>
                  <a:pt x="114" y="316"/>
                </a:lnTo>
                <a:lnTo>
                  <a:pt x="142" y="287"/>
                </a:lnTo>
                <a:lnTo>
                  <a:pt x="169" y="316"/>
                </a:lnTo>
                <a:close/>
                <a:moveTo>
                  <a:pt x="169" y="378"/>
                </a:moveTo>
                <a:lnTo>
                  <a:pt x="142" y="404"/>
                </a:lnTo>
                <a:lnTo>
                  <a:pt x="114" y="378"/>
                </a:lnTo>
                <a:lnTo>
                  <a:pt x="142" y="350"/>
                </a:lnTo>
                <a:lnTo>
                  <a:pt x="169" y="378"/>
                </a:lnTo>
                <a:close/>
                <a:moveTo>
                  <a:pt x="169" y="437"/>
                </a:moveTo>
                <a:lnTo>
                  <a:pt x="142" y="465"/>
                </a:lnTo>
                <a:lnTo>
                  <a:pt x="114" y="437"/>
                </a:lnTo>
                <a:lnTo>
                  <a:pt x="142" y="409"/>
                </a:lnTo>
                <a:lnTo>
                  <a:pt x="169" y="437"/>
                </a:lnTo>
                <a:close/>
                <a:moveTo>
                  <a:pt x="169" y="500"/>
                </a:moveTo>
                <a:lnTo>
                  <a:pt x="142" y="525"/>
                </a:lnTo>
                <a:lnTo>
                  <a:pt x="114" y="500"/>
                </a:lnTo>
                <a:lnTo>
                  <a:pt x="142" y="472"/>
                </a:lnTo>
                <a:lnTo>
                  <a:pt x="169" y="500"/>
                </a:lnTo>
                <a:close/>
                <a:moveTo>
                  <a:pt x="145" y="468"/>
                </a:moveTo>
                <a:lnTo>
                  <a:pt x="173" y="441"/>
                </a:lnTo>
                <a:lnTo>
                  <a:pt x="201" y="468"/>
                </a:lnTo>
                <a:lnTo>
                  <a:pt x="173" y="496"/>
                </a:lnTo>
                <a:lnTo>
                  <a:pt x="145" y="468"/>
                </a:lnTo>
                <a:close/>
                <a:moveTo>
                  <a:pt x="203" y="472"/>
                </a:moveTo>
                <a:lnTo>
                  <a:pt x="231" y="500"/>
                </a:lnTo>
                <a:lnTo>
                  <a:pt x="203" y="525"/>
                </a:lnTo>
                <a:lnTo>
                  <a:pt x="177" y="500"/>
                </a:lnTo>
                <a:lnTo>
                  <a:pt x="203" y="472"/>
                </a:lnTo>
                <a:close/>
                <a:moveTo>
                  <a:pt x="207" y="468"/>
                </a:moveTo>
                <a:lnTo>
                  <a:pt x="235" y="441"/>
                </a:lnTo>
                <a:lnTo>
                  <a:pt x="262" y="468"/>
                </a:lnTo>
                <a:lnTo>
                  <a:pt x="235" y="496"/>
                </a:lnTo>
                <a:lnTo>
                  <a:pt x="207" y="468"/>
                </a:lnTo>
                <a:close/>
                <a:moveTo>
                  <a:pt x="264" y="472"/>
                </a:moveTo>
                <a:lnTo>
                  <a:pt x="292" y="500"/>
                </a:lnTo>
                <a:lnTo>
                  <a:pt x="264" y="525"/>
                </a:lnTo>
                <a:lnTo>
                  <a:pt x="236" y="500"/>
                </a:lnTo>
                <a:lnTo>
                  <a:pt x="264" y="472"/>
                </a:lnTo>
                <a:close/>
                <a:moveTo>
                  <a:pt x="268" y="468"/>
                </a:moveTo>
                <a:lnTo>
                  <a:pt x="295" y="441"/>
                </a:lnTo>
                <a:lnTo>
                  <a:pt x="323" y="468"/>
                </a:lnTo>
                <a:lnTo>
                  <a:pt x="295" y="496"/>
                </a:lnTo>
                <a:lnTo>
                  <a:pt x="268" y="468"/>
                </a:lnTo>
                <a:close/>
                <a:moveTo>
                  <a:pt x="327" y="472"/>
                </a:moveTo>
                <a:lnTo>
                  <a:pt x="353" y="500"/>
                </a:lnTo>
                <a:lnTo>
                  <a:pt x="327" y="525"/>
                </a:lnTo>
                <a:lnTo>
                  <a:pt x="299" y="500"/>
                </a:lnTo>
                <a:lnTo>
                  <a:pt x="327" y="472"/>
                </a:lnTo>
                <a:close/>
                <a:moveTo>
                  <a:pt x="329" y="468"/>
                </a:moveTo>
                <a:lnTo>
                  <a:pt x="357" y="441"/>
                </a:lnTo>
                <a:lnTo>
                  <a:pt x="385" y="468"/>
                </a:lnTo>
                <a:lnTo>
                  <a:pt x="357" y="496"/>
                </a:lnTo>
                <a:lnTo>
                  <a:pt x="329" y="468"/>
                </a:lnTo>
                <a:close/>
                <a:moveTo>
                  <a:pt x="386" y="472"/>
                </a:moveTo>
                <a:lnTo>
                  <a:pt x="414" y="500"/>
                </a:lnTo>
                <a:lnTo>
                  <a:pt x="386" y="525"/>
                </a:lnTo>
                <a:lnTo>
                  <a:pt x="358" y="500"/>
                </a:lnTo>
                <a:lnTo>
                  <a:pt x="386" y="472"/>
                </a:lnTo>
                <a:close/>
                <a:moveTo>
                  <a:pt x="390" y="468"/>
                </a:moveTo>
                <a:lnTo>
                  <a:pt x="417" y="441"/>
                </a:lnTo>
                <a:lnTo>
                  <a:pt x="445" y="468"/>
                </a:lnTo>
                <a:lnTo>
                  <a:pt x="417" y="496"/>
                </a:lnTo>
                <a:lnTo>
                  <a:pt x="390" y="468"/>
                </a:lnTo>
                <a:close/>
                <a:moveTo>
                  <a:pt x="448" y="472"/>
                </a:moveTo>
                <a:lnTo>
                  <a:pt x="475" y="500"/>
                </a:lnTo>
                <a:lnTo>
                  <a:pt x="448" y="525"/>
                </a:lnTo>
                <a:lnTo>
                  <a:pt x="420" y="500"/>
                </a:lnTo>
                <a:lnTo>
                  <a:pt x="448" y="472"/>
                </a:lnTo>
                <a:close/>
                <a:moveTo>
                  <a:pt x="450" y="468"/>
                </a:moveTo>
                <a:lnTo>
                  <a:pt x="479" y="441"/>
                </a:lnTo>
                <a:lnTo>
                  <a:pt x="507" y="468"/>
                </a:lnTo>
                <a:lnTo>
                  <a:pt x="479" y="496"/>
                </a:lnTo>
                <a:lnTo>
                  <a:pt x="450" y="468"/>
                </a:lnTo>
                <a:close/>
                <a:moveTo>
                  <a:pt x="508" y="472"/>
                </a:moveTo>
                <a:lnTo>
                  <a:pt x="536" y="500"/>
                </a:lnTo>
                <a:lnTo>
                  <a:pt x="508" y="525"/>
                </a:lnTo>
                <a:lnTo>
                  <a:pt x="483" y="500"/>
                </a:lnTo>
                <a:lnTo>
                  <a:pt x="508" y="472"/>
                </a:lnTo>
                <a:close/>
                <a:moveTo>
                  <a:pt x="512" y="468"/>
                </a:moveTo>
                <a:lnTo>
                  <a:pt x="540" y="441"/>
                </a:lnTo>
                <a:lnTo>
                  <a:pt x="567" y="468"/>
                </a:lnTo>
                <a:lnTo>
                  <a:pt x="540" y="496"/>
                </a:lnTo>
                <a:lnTo>
                  <a:pt x="512" y="468"/>
                </a:lnTo>
                <a:close/>
                <a:moveTo>
                  <a:pt x="512" y="408"/>
                </a:moveTo>
                <a:lnTo>
                  <a:pt x="540" y="380"/>
                </a:lnTo>
                <a:lnTo>
                  <a:pt x="567" y="408"/>
                </a:lnTo>
                <a:lnTo>
                  <a:pt x="540" y="436"/>
                </a:lnTo>
                <a:lnTo>
                  <a:pt x="512" y="408"/>
                </a:lnTo>
                <a:close/>
                <a:moveTo>
                  <a:pt x="512" y="346"/>
                </a:moveTo>
                <a:lnTo>
                  <a:pt x="540" y="320"/>
                </a:lnTo>
                <a:lnTo>
                  <a:pt x="567" y="346"/>
                </a:lnTo>
                <a:lnTo>
                  <a:pt x="540" y="374"/>
                </a:lnTo>
                <a:lnTo>
                  <a:pt x="512" y="346"/>
                </a:lnTo>
                <a:close/>
                <a:moveTo>
                  <a:pt x="512" y="286"/>
                </a:moveTo>
                <a:lnTo>
                  <a:pt x="540" y="258"/>
                </a:lnTo>
                <a:lnTo>
                  <a:pt x="567" y="286"/>
                </a:lnTo>
                <a:lnTo>
                  <a:pt x="540" y="313"/>
                </a:lnTo>
                <a:lnTo>
                  <a:pt x="512" y="286"/>
                </a:lnTo>
                <a:close/>
                <a:moveTo>
                  <a:pt x="512" y="225"/>
                </a:moveTo>
                <a:lnTo>
                  <a:pt x="540" y="197"/>
                </a:lnTo>
                <a:lnTo>
                  <a:pt x="567" y="225"/>
                </a:lnTo>
                <a:lnTo>
                  <a:pt x="540" y="253"/>
                </a:lnTo>
                <a:lnTo>
                  <a:pt x="512" y="225"/>
                </a:lnTo>
                <a:close/>
                <a:moveTo>
                  <a:pt x="512" y="163"/>
                </a:moveTo>
                <a:lnTo>
                  <a:pt x="540" y="136"/>
                </a:lnTo>
                <a:lnTo>
                  <a:pt x="567" y="163"/>
                </a:lnTo>
                <a:lnTo>
                  <a:pt x="540" y="191"/>
                </a:lnTo>
                <a:lnTo>
                  <a:pt x="512" y="163"/>
                </a:lnTo>
                <a:close/>
                <a:moveTo>
                  <a:pt x="536" y="195"/>
                </a:moveTo>
                <a:lnTo>
                  <a:pt x="508" y="221"/>
                </a:lnTo>
                <a:lnTo>
                  <a:pt x="483" y="195"/>
                </a:lnTo>
                <a:lnTo>
                  <a:pt x="508" y="167"/>
                </a:lnTo>
                <a:lnTo>
                  <a:pt x="536" y="195"/>
                </a:lnTo>
                <a:close/>
                <a:moveTo>
                  <a:pt x="479" y="191"/>
                </a:moveTo>
                <a:lnTo>
                  <a:pt x="450" y="163"/>
                </a:lnTo>
                <a:lnTo>
                  <a:pt x="479" y="136"/>
                </a:lnTo>
                <a:lnTo>
                  <a:pt x="507" y="163"/>
                </a:lnTo>
                <a:lnTo>
                  <a:pt x="479" y="191"/>
                </a:lnTo>
                <a:close/>
                <a:moveTo>
                  <a:pt x="475" y="195"/>
                </a:moveTo>
                <a:lnTo>
                  <a:pt x="448" y="221"/>
                </a:lnTo>
                <a:lnTo>
                  <a:pt x="420" y="195"/>
                </a:lnTo>
                <a:lnTo>
                  <a:pt x="448" y="167"/>
                </a:lnTo>
                <a:lnTo>
                  <a:pt x="475" y="195"/>
                </a:lnTo>
                <a:close/>
                <a:moveTo>
                  <a:pt x="417" y="191"/>
                </a:moveTo>
                <a:lnTo>
                  <a:pt x="390" y="163"/>
                </a:lnTo>
                <a:lnTo>
                  <a:pt x="417" y="136"/>
                </a:lnTo>
                <a:lnTo>
                  <a:pt x="445" y="163"/>
                </a:lnTo>
                <a:lnTo>
                  <a:pt x="417" y="191"/>
                </a:lnTo>
                <a:close/>
                <a:moveTo>
                  <a:pt x="414" y="195"/>
                </a:moveTo>
                <a:lnTo>
                  <a:pt x="386" y="221"/>
                </a:lnTo>
                <a:lnTo>
                  <a:pt x="358" y="195"/>
                </a:lnTo>
                <a:lnTo>
                  <a:pt x="386" y="167"/>
                </a:lnTo>
                <a:lnTo>
                  <a:pt x="414" y="195"/>
                </a:lnTo>
                <a:close/>
                <a:moveTo>
                  <a:pt x="357" y="191"/>
                </a:moveTo>
                <a:lnTo>
                  <a:pt x="329" y="163"/>
                </a:lnTo>
                <a:lnTo>
                  <a:pt x="357" y="136"/>
                </a:lnTo>
                <a:lnTo>
                  <a:pt x="385" y="163"/>
                </a:lnTo>
                <a:lnTo>
                  <a:pt x="357" y="191"/>
                </a:lnTo>
                <a:close/>
                <a:moveTo>
                  <a:pt x="353" y="195"/>
                </a:moveTo>
                <a:lnTo>
                  <a:pt x="327" y="221"/>
                </a:lnTo>
                <a:lnTo>
                  <a:pt x="299" y="195"/>
                </a:lnTo>
                <a:lnTo>
                  <a:pt x="327" y="167"/>
                </a:lnTo>
                <a:lnTo>
                  <a:pt x="353" y="195"/>
                </a:lnTo>
                <a:close/>
                <a:moveTo>
                  <a:pt x="295" y="191"/>
                </a:moveTo>
                <a:lnTo>
                  <a:pt x="268" y="163"/>
                </a:lnTo>
                <a:lnTo>
                  <a:pt x="295" y="136"/>
                </a:lnTo>
                <a:lnTo>
                  <a:pt x="323" y="163"/>
                </a:lnTo>
                <a:lnTo>
                  <a:pt x="295" y="191"/>
                </a:lnTo>
                <a:close/>
                <a:moveTo>
                  <a:pt x="292" y="195"/>
                </a:moveTo>
                <a:lnTo>
                  <a:pt x="264" y="221"/>
                </a:lnTo>
                <a:lnTo>
                  <a:pt x="236" y="195"/>
                </a:lnTo>
                <a:lnTo>
                  <a:pt x="264" y="167"/>
                </a:lnTo>
                <a:lnTo>
                  <a:pt x="292" y="195"/>
                </a:lnTo>
                <a:close/>
                <a:moveTo>
                  <a:pt x="235" y="191"/>
                </a:moveTo>
                <a:lnTo>
                  <a:pt x="207" y="163"/>
                </a:lnTo>
                <a:lnTo>
                  <a:pt x="235" y="136"/>
                </a:lnTo>
                <a:lnTo>
                  <a:pt x="262" y="163"/>
                </a:lnTo>
                <a:lnTo>
                  <a:pt x="235" y="191"/>
                </a:lnTo>
                <a:close/>
                <a:moveTo>
                  <a:pt x="231" y="195"/>
                </a:moveTo>
                <a:lnTo>
                  <a:pt x="203" y="221"/>
                </a:lnTo>
                <a:lnTo>
                  <a:pt x="177" y="195"/>
                </a:lnTo>
                <a:lnTo>
                  <a:pt x="203" y="167"/>
                </a:lnTo>
                <a:lnTo>
                  <a:pt x="231" y="195"/>
                </a:lnTo>
                <a:close/>
                <a:moveTo>
                  <a:pt x="173" y="191"/>
                </a:moveTo>
                <a:lnTo>
                  <a:pt x="145" y="163"/>
                </a:lnTo>
                <a:lnTo>
                  <a:pt x="173" y="136"/>
                </a:lnTo>
                <a:lnTo>
                  <a:pt x="201" y="163"/>
                </a:lnTo>
                <a:lnTo>
                  <a:pt x="173" y="191"/>
                </a:lnTo>
                <a:close/>
                <a:moveTo>
                  <a:pt x="169" y="195"/>
                </a:moveTo>
                <a:lnTo>
                  <a:pt x="142" y="221"/>
                </a:lnTo>
                <a:lnTo>
                  <a:pt x="114" y="195"/>
                </a:lnTo>
                <a:lnTo>
                  <a:pt x="142" y="167"/>
                </a:lnTo>
                <a:lnTo>
                  <a:pt x="169" y="195"/>
                </a:lnTo>
                <a:close/>
                <a:moveTo>
                  <a:pt x="112" y="191"/>
                </a:moveTo>
                <a:lnTo>
                  <a:pt x="85" y="163"/>
                </a:lnTo>
                <a:lnTo>
                  <a:pt x="112" y="136"/>
                </a:lnTo>
                <a:lnTo>
                  <a:pt x="140" y="163"/>
                </a:lnTo>
                <a:lnTo>
                  <a:pt x="112" y="191"/>
                </a:lnTo>
                <a:close/>
                <a:moveTo>
                  <a:pt x="140" y="225"/>
                </a:moveTo>
                <a:lnTo>
                  <a:pt x="112" y="253"/>
                </a:lnTo>
                <a:lnTo>
                  <a:pt x="85" y="225"/>
                </a:lnTo>
                <a:lnTo>
                  <a:pt x="112" y="197"/>
                </a:lnTo>
                <a:lnTo>
                  <a:pt x="140" y="225"/>
                </a:lnTo>
                <a:close/>
                <a:moveTo>
                  <a:pt x="140" y="286"/>
                </a:moveTo>
                <a:lnTo>
                  <a:pt x="112" y="313"/>
                </a:lnTo>
                <a:lnTo>
                  <a:pt x="85" y="286"/>
                </a:lnTo>
                <a:lnTo>
                  <a:pt x="112" y="258"/>
                </a:lnTo>
                <a:lnTo>
                  <a:pt x="140" y="286"/>
                </a:lnTo>
                <a:close/>
                <a:moveTo>
                  <a:pt x="140" y="346"/>
                </a:moveTo>
                <a:lnTo>
                  <a:pt x="112" y="374"/>
                </a:lnTo>
                <a:lnTo>
                  <a:pt x="85" y="346"/>
                </a:lnTo>
                <a:lnTo>
                  <a:pt x="112" y="320"/>
                </a:lnTo>
                <a:lnTo>
                  <a:pt x="140" y="346"/>
                </a:lnTo>
                <a:close/>
                <a:moveTo>
                  <a:pt x="140" y="408"/>
                </a:moveTo>
                <a:lnTo>
                  <a:pt x="112" y="436"/>
                </a:lnTo>
                <a:lnTo>
                  <a:pt x="85" y="408"/>
                </a:lnTo>
                <a:lnTo>
                  <a:pt x="112" y="380"/>
                </a:lnTo>
                <a:lnTo>
                  <a:pt x="140" y="408"/>
                </a:lnTo>
                <a:close/>
                <a:moveTo>
                  <a:pt x="140" y="468"/>
                </a:moveTo>
                <a:lnTo>
                  <a:pt x="112" y="496"/>
                </a:lnTo>
                <a:lnTo>
                  <a:pt x="85" y="468"/>
                </a:lnTo>
                <a:lnTo>
                  <a:pt x="112" y="441"/>
                </a:lnTo>
                <a:lnTo>
                  <a:pt x="140" y="468"/>
                </a:lnTo>
                <a:close/>
                <a:moveTo>
                  <a:pt x="140" y="529"/>
                </a:moveTo>
                <a:lnTo>
                  <a:pt x="112" y="558"/>
                </a:lnTo>
                <a:lnTo>
                  <a:pt x="85" y="529"/>
                </a:lnTo>
                <a:lnTo>
                  <a:pt x="112" y="501"/>
                </a:lnTo>
                <a:lnTo>
                  <a:pt x="140" y="529"/>
                </a:lnTo>
                <a:close/>
                <a:moveTo>
                  <a:pt x="142" y="533"/>
                </a:moveTo>
                <a:lnTo>
                  <a:pt x="169" y="559"/>
                </a:lnTo>
                <a:lnTo>
                  <a:pt x="142" y="587"/>
                </a:lnTo>
                <a:lnTo>
                  <a:pt x="114" y="559"/>
                </a:lnTo>
                <a:lnTo>
                  <a:pt x="142" y="533"/>
                </a:lnTo>
                <a:close/>
                <a:moveTo>
                  <a:pt x="145" y="529"/>
                </a:moveTo>
                <a:lnTo>
                  <a:pt x="173" y="501"/>
                </a:lnTo>
                <a:lnTo>
                  <a:pt x="201" y="529"/>
                </a:lnTo>
                <a:lnTo>
                  <a:pt x="173" y="558"/>
                </a:lnTo>
                <a:lnTo>
                  <a:pt x="145" y="529"/>
                </a:lnTo>
                <a:close/>
                <a:moveTo>
                  <a:pt x="203" y="533"/>
                </a:moveTo>
                <a:lnTo>
                  <a:pt x="231" y="559"/>
                </a:lnTo>
                <a:lnTo>
                  <a:pt x="203" y="587"/>
                </a:lnTo>
                <a:lnTo>
                  <a:pt x="177" y="559"/>
                </a:lnTo>
                <a:lnTo>
                  <a:pt x="203" y="533"/>
                </a:lnTo>
                <a:close/>
                <a:moveTo>
                  <a:pt x="207" y="529"/>
                </a:moveTo>
                <a:lnTo>
                  <a:pt x="235" y="501"/>
                </a:lnTo>
                <a:lnTo>
                  <a:pt x="262" y="529"/>
                </a:lnTo>
                <a:lnTo>
                  <a:pt x="235" y="558"/>
                </a:lnTo>
                <a:lnTo>
                  <a:pt x="207" y="529"/>
                </a:lnTo>
                <a:close/>
                <a:moveTo>
                  <a:pt x="264" y="533"/>
                </a:moveTo>
                <a:lnTo>
                  <a:pt x="292" y="559"/>
                </a:lnTo>
                <a:lnTo>
                  <a:pt x="264" y="587"/>
                </a:lnTo>
                <a:lnTo>
                  <a:pt x="236" y="559"/>
                </a:lnTo>
                <a:lnTo>
                  <a:pt x="264" y="533"/>
                </a:lnTo>
                <a:close/>
                <a:moveTo>
                  <a:pt x="268" y="529"/>
                </a:moveTo>
                <a:lnTo>
                  <a:pt x="295" y="501"/>
                </a:lnTo>
                <a:lnTo>
                  <a:pt x="323" y="529"/>
                </a:lnTo>
                <a:lnTo>
                  <a:pt x="295" y="558"/>
                </a:lnTo>
                <a:lnTo>
                  <a:pt x="268" y="529"/>
                </a:lnTo>
                <a:close/>
                <a:moveTo>
                  <a:pt x="327" y="533"/>
                </a:moveTo>
                <a:lnTo>
                  <a:pt x="353" y="559"/>
                </a:lnTo>
                <a:lnTo>
                  <a:pt x="327" y="587"/>
                </a:lnTo>
                <a:lnTo>
                  <a:pt x="299" y="559"/>
                </a:lnTo>
                <a:lnTo>
                  <a:pt x="327" y="533"/>
                </a:lnTo>
                <a:close/>
                <a:moveTo>
                  <a:pt x="329" y="529"/>
                </a:moveTo>
                <a:lnTo>
                  <a:pt x="357" y="501"/>
                </a:lnTo>
                <a:lnTo>
                  <a:pt x="385" y="529"/>
                </a:lnTo>
                <a:lnTo>
                  <a:pt x="357" y="558"/>
                </a:lnTo>
                <a:lnTo>
                  <a:pt x="329" y="529"/>
                </a:lnTo>
                <a:close/>
                <a:moveTo>
                  <a:pt x="386" y="533"/>
                </a:moveTo>
                <a:lnTo>
                  <a:pt x="414" y="559"/>
                </a:lnTo>
                <a:lnTo>
                  <a:pt x="386" y="587"/>
                </a:lnTo>
                <a:lnTo>
                  <a:pt x="358" y="559"/>
                </a:lnTo>
                <a:lnTo>
                  <a:pt x="386" y="533"/>
                </a:lnTo>
                <a:close/>
                <a:moveTo>
                  <a:pt x="390" y="529"/>
                </a:moveTo>
                <a:lnTo>
                  <a:pt x="417" y="501"/>
                </a:lnTo>
                <a:lnTo>
                  <a:pt x="445" y="529"/>
                </a:lnTo>
                <a:lnTo>
                  <a:pt x="417" y="558"/>
                </a:lnTo>
                <a:lnTo>
                  <a:pt x="390" y="529"/>
                </a:lnTo>
                <a:close/>
                <a:moveTo>
                  <a:pt x="448" y="533"/>
                </a:moveTo>
                <a:lnTo>
                  <a:pt x="475" y="559"/>
                </a:lnTo>
                <a:lnTo>
                  <a:pt x="448" y="587"/>
                </a:lnTo>
                <a:lnTo>
                  <a:pt x="420" y="559"/>
                </a:lnTo>
                <a:lnTo>
                  <a:pt x="448" y="533"/>
                </a:lnTo>
                <a:close/>
                <a:moveTo>
                  <a:pt x="450" y="529"/>
                </a:moveTo>
                <a:lnTo>
                  <a:pt x="479" y="501"/>
                </a:lnTo>
                <a:lnTo>
                  <a:pt x="507" y="529"/>
                </a:lnTo>
                <a:lnTo>
                  <a:pt x="479" y="558"/>
                </a:lnTo>
                <a:lnTo>
                  <a:pt x="450" y="529"/>
                </a:lnTo>
                <a:close/>
                <a:moveTo>
                  <a:pt x="508" y="533"/>
                </a:moveTo>
                <a:lnTo>
                  <a:pt x="536" y="559"/>
                </a:lnTo>
                <a:lnTo>
                  <a:pt x="508" y="587"/>
                </a:lnTo>
                <a:lnTo>
                  <a:pt x="483" y="559"/>
                </a:lnTo>
                <a:lnTo>
                  <a:pt x="508" y="533"/>
                </a:lnTo>
                <a:close/>
                <a:moveTo>
                  <a:pt x="512" y="529"/>
                </a:moveTo>
                <a:lnTo>
                  <a:pt x="540" y="501"/>
                </a:lnTo>
                <a:lnTo>
                  <a:pt x="567" y="529"/>
                </a:lnTo>
                <a:lnTo>
                  <a:pt x="540" y="558"/>
                </a:lnTo>
                <a:lnTo>
                  <a:pt x="512" y="529"/>
                </a:lnTo>
                <a:close/>
                <a:moveTo>
                  <a:pt x="542" y="500"/>
                </a:moveTo>
                <a:lnTo>
                  <a:pt x="570" y="472"/>
                </a:lnTo>
                <a:lnTo>
                  <a:pt x="598" y="500"/>
                </a:lnTo>
                <a:lnTo>
                  <a:pt x="570" y="525"/>
                </a:lnTo>
                <a:lnTo>
                  <a:pt x="542" y="500"/>
                </a:lnTo>
                <a:close/>
                <a:moveTo>
                  <a:pt x="542" y="437"/>
                </a:moveTo>
                <a:lnTo>
                  <a:pt x="570" y="409"/>
                </a:lnTo>
                <a:lnTo>
                  <a:pt x="598" y="437"/>
                </a:lnTo>
                <a:lnTo>
                  <a:pt x="570" y="465"/>
                </a:lnTo>
                <a:lnTo>
                  <a:pt x="542" y="437"/>
                </a:lnTo>
                <a:close/>
                <a:moveTo>
                  <a:pt x="542" y="378"/>
                </a:moveTo>
                <a:lnTo>
                  <a:pt x="570" y="350"/>
                </a:lnTo>
                <a:lnTo>
                  <a:pt x="598" y="378"/>
                </a:lnTo>
                <a:lnTo>
                  <a:pt x="570" y="404"/>
                </a:lnTo>
                <a:lnTo>
                  <a:pt x="542" y="378"/>
                </a:lnTo>
                <a:close/>
                <a:moveTo>
                  <a:pt x="542" y="316"/>
                </a:moveTo>
                <a:lnTo>
                  <a:pt x="570" y="287"/>
                </a:lnTo>
                <a:lnTo>
                  <a:pt x="598" y="316"/>
                </a:lnTo>
                <a:lnTo>
                  <a:pt x="570" y="344"/>
                </a:lnTo>
                <a:lnTo>
                  <a:pt x="542" y="316"/>
                </a:lnTo>
                <a:close/>
                <a:moveTo>
                  <a:pt x="542" y="254"/>
                </a:moveTo>
                <a:lnTo>
                  <a:pt x="570" y="229"/>
                </a:lnTo>
                <a:lnTo>
                  <a:pt x="598" y="254"/>
                </a:lnTo>
                <a:lnTo>
                  <a:pt x="570" y="282"/>
                </a:lnTo>
                <a:lnTo>
                  <a:pt x="542" y="254"/>
                </a:lnTo>
                <a:close/>
                <a:moveTo>
                  <a:pt x="542" y="195"/>
                </a:moveTo>
                <a:lnTo>
                  <a:pt x="570" y="167"/>
                </a:lnTo>
                <a:lnTo>
                  <a:pt x="598" y="195"/>
                </a:lnTo>
                <a:lnTo>
                  <a:pt x="570" y="221"/>
                </a:lnTo>
                <a:lnTo>
                  <a:pt x="542" y="195"/>
                </a:lnTo>
                <a:close/>
                <a:moveTo>
                  <a:pt x="542" y="132"/>
                </a:moveTo>
                <a:lnTo>
                  <a:pt x="570" y="107"/>
                </a:lnTo>
                <a:lnTo>
                  <a:pt x="598" y="132"/>
                </a:lnTo>
                <a:lnTo>
                  <a:pt x="570" y="160"/>
                </a:lnTo>
                <a:lnTo>
                  <a:pt x="542" y="132"/>
                </a:lnTo>
                <a:close/>
                <a:moveTo>
                  <a:pt x="540" y="131"/>
                </a:moveTo>
                <a:lnTo>
                  <a:pt x="512" y="103"/>
                </a:lnTo>
                <a:lnTo>
                  <a:pt x="540" y="75"/>
                </a:lnTo>
                <a:lnTo>
                  <a:pt x="567" y="103"/>
                </a:lnTo>
                <a:lnTo>
                  <a:pt x="540" y="131"/>
                </a:lnTo>
                <a:close/>
                <a:moveTo>
                  <a:pt x="536" y="132"/>
                </a:moveTo>
                <a:lnTo>
                  <a:pt x="508" y="160"/>
                </a:lnTo>
                <a:lnTo>
                  <a:pt x="483" y="132"/>
                </a:lnTo>
                <a:lnTo>
                  <a:pt x="508" y="107"/>
                </a:lnTo>
                <a:lnTo>
                  <a:pt x="536" y="132"/>
                </a:lnTo>
                <a:close/>
                <a:moveTo>
                  <a:pt x="479" y="131"/>
                </a:moveTo>
                <a:lnTo>
                  <a:pt x="450" y="103"/>
                </a:lnTo>
                <a:lnTo>
                  <a:pt x="479" y="75"/>
                </a:lnTo>
                <a:lnTo>
                  <a:pt x="507" y="103"/>
                </a:lnTo>
                <a:lnTo>
                  <a:pt x="479" y="131"/>
                </a:lnTo>
                <a:close/>
                <a:moveTo>
                  <a:pt x="475" y="132"/>
                </a:moveTo>
                <a:lnTo>
                  <a:pt x="448" y="160"/>
                </a:lnTo>
                <a:lnTo>
                  <a:pt x="420" y="132"/>
                </a:lnTo>
                <a:lnTo>
                  <a:pt x="448" y="107"/>
                </a:lnTo>
                <a:lnTo>
                  <a:pt x="475" y="132"/>
                </a:lnTo>
                <a:close/>
                <a:moveTo>
                  <a:pt x="417" y="131"/>
                </a:moveTo>
                <a:lnTo>
                  <a:pt x="390" y="103"/>
                </a:lnTo>
                <a:lnTo>
                  <a:pt x="417" y="75"/>
                </a:lnTo>
                <a:lnTo>
                  <a:pt x="445" y="103"/>
                </a:lnTo>
                <a:lnTo>
                  <a:pt x="417" y="131"/>
                </a:lnTo>
                <a:close/>
                <a:moveTo>
                  <a:pt x="414" y="132"/>
                </a:moveTo>
                <a:lnTo>
                  <a:pt x="386" y="160"/>
                </a:lnTo>
                <a:lnTo>
                  <a:pt x="358" y="132"/>
                </a:lnTo>
                <a:lnTo>
                  <a:pt x="386" y="107"/>
                </a:lnTo>
                <a:lnTo>
                  <a:pt x="414" y="132"/>
                </a:lnTo>
                <a:close/>
                <a:moveTo>
                  <a:pt x="357" y="131"/>
                </a:moveTo>
                <a:lnTo>
                  <a:pt x="329" y="103"/>
                </a:lnTo>
                <a:lnTo>
                  <a:pt x="357" y="75"/>
                </a:lnTo>
                <a:lnTo>
                  <a:pt x="385" y="103"/>
                </a:lnTo>
                <a:lnTo>
                  <a:pt x="357" y="131"/>
                </a:lnTo>
                <a:close/>
                <a:moveTo>
                  <a:pt x="353" y="132"/>
                </a:moveTo>
                <a:lnTo>
                  <a:pt x="327" y="160"/>
                </a:lnTo>
                <a:lnTo>
                  <a:pt x="299" y="132"/>
                </a:lnTo>
                <a:lnTo>
                  <a:pt x="327" y="107"/>
                </a:lnTo>
                <a:lnTo>
                  <a:pt x="353" y="132"/>
                </a:lnTo>
                <a:close/>
                <a:moveTo>
                  <a:pt x="295" y="131"/>
                </a:moveTo>
                <a:lnTo>
                  <a:pt x="268" y="103"/>
                </a:lnTo>
                <a:lnTo>
                  <a:pt x="295" y="75"/>
                </a:lnTo>
                <a:lnTo>
                  <a:pt x="323" y="103"/>
                </a:lnTo>
                <a:lnTo>
                  <a:pt x="295" y="131"/>
                </a:lnTo>
                <a:close/>
                <a:moveTo>
                  <a:pt x="292" y="132"/>
                </a:moveTo>
                <a:lnTo>
                  <a:pt x="264" y="160"/>
                </a:lnTo>
                <a:lnTo>
                  <a:pt x="236" y="132"/>
                </a:lnTo>
                <a:lnTo>
                  <a:pt x="264" y="107"/>
                </a:lnTo>
                <a:lnTo>
                  <a:pt x="292" y="132"/>
                </a:lnTo>
                <a:close/>
                <a:moveTo>
                  <a:pt x="235" y="131"/>
                </a:moveTo>
                <a:lnTo>
                  <a:pt x="207" y="103"/>
                </a:lnTo>
                <a:lnTo>
                  <a:pt x="235" y="75"/>
                </a:lnTo>
                <a:lnTo>
                  <a:pt x="262" y="103"/>
                </a:lnTo>
                <a:lnTo>
                  <a:pt x="235" y="131"/>
                </a:lnTo>
                <a:close/>
                <a:moveTo>
                  <a:pt x="231" y="132"/>
                </a:moveTo>
                <a:lnTo>
                  <a:pt x="203" y="160"/>
                </a:lnTo>
                <a:lnTo>
                  <a:pt x="177" y="132"/>
                </a:lnTo>
                <a:lnTo>
                  <a:pt x="203" y="107"/>
                </a:lnTo>
                <a:lnTo>
                  <a:pt x="231" y="132"/>
                </a:lnTo>
                <a:close/>
                <a:moveTo>
                  <a:pt x="173" y="131"/>
                </a:moveTo>
                <a:lnTo>
                  <a:pt x="145" y="103"/>
                </a:lnTo>
                <a:lnTo>
                  <a:pt x="173" y="75"/>
                </a:lnTo>
                <a:lnTo>
                  <a:pt x="201" y="103"/>
                </a:lnTo>
                <a:lnTo>
                  <a:pt x="173" y="131"/>
                </a:lnTo>
                <a:close/>
                <a:moveTo>
                  <a:pt x="169" y="132"/>
                </a:moveTo>
                <a:lnTo>
                  <a:pt x="142" y="160"/>
                </a:lnTo>
                <a:lnTo>
                  <a:pt x="114" y="132"/>
                </a:lnTo>
                <a:lnTo>
                  <a:pt x="142" y="107"/>
                </a:lnTo>
                <a:lnTo>
                  <a:pt x="169" y="132"/>
                </a:lnTo>
                <a:close/>
                <a:moveTo>
                  <a:pt x="112" y="131"/>
                </a:moveTo>
                <a:lnTo>
                  <a:pt x="85" y="103"/>
                </a:lnTo>
                <a:lnTo>
                  <a:pt x="112" y="75"/>
                </a:lnTo>
                <a:lnTo>
                  <a:pt x="140" y="103"/>
                </a:lnTo>
                <a:lnTo>
                  <a:pt x="112" y="131"/>
                </a:lnTo>
                <a:close/>
                <a:moveTo>
                  <a:pt x="109" y="132"/>
                </a:moveTo>
                <a:lnTo>
                  <a:pt x="81" y="160"/>
                </a:lnTo>
                <a:lnTo>
                  <a:pt x="53" y="132"/>
                </a:lnTo>
                <a:lnTo>
                  <a:pt x="81" y="107"/>
                </a:lnTo>
                <a:lnTo>
                  <a:pt x="109" y="132"/>
                </a:lnTo>
                <a:close/>
                <a:moveTo>
                  <a:pt x="109" y="195"/>
                </a:moveTo>
                <a:lnTo>
                  <a:pt x="81" y="221"/>
                </a:lnTo>
                <a:lnTo>
                  <a:pt x="53" y="195"/>
                </a:lnTo>
                <a:lnTo>
                  <a:pt x="81" y="167"/>
                </a:lnTo>
                <a:lnTo>
                  <a:pt x="109" y="195"/>
                </a:lnTo>
                <a:close/>
                <a:moveTo>
                  <a:pt x="109" y="254"/>
                </a:moveTo>
                <a:lnTo>
                  <a:pt x="81" y="282"/>
                </a:lnTo>
                <a:lnTo>
                  <a:pt x="53" y="254"/>
                </a:lnTo>
                <a:lnTo>
                  <a:pt x="81" y="229"/>
                </a:lnTo>
                <a:lnTo>
                  <a:pt x="109" y="254"/>
                </a:lnTo>
                <a:close/>
                <a:moveTo>
                  <a:pt x="109" y="316"/>
                </a:moveTo>
                <a:lnTo>
                  <a:pt x="81" y="344"/>
                </a:lnTo>
                <a:lnTo>
                  <a:pt x="53" y="316"/>
                </a:lnTo>
                <a:lnTo>
                  <a:pt x="81" y="287"/>
                </a:lnTo>
                <a:lnTo>
                  <a:pt x="109" y="316"/>
                </a:lnTo>
                <a:close/>
                <a:moveTo>
                  <a:pt x="109" y="378"/>
                </a:moveTo>
                <a:lnTo>
                  <a:pt x="81" y="404"/>
                </a:lnTo>
                <a:lnTo>
                  <a:pt x="53" y="378"/>
                </a:lnTo>
                <a:lnTo>
                  <a:pt x="81" y="350"/>
                </a:lnTo>
                <a:lnTo>
                  <a:pt x="109" y="378"/>
                </a:lnTo>
                <a:close/>
                <a:moveTo>
                  <a:pt x="109" y="437"/>
                </a:moveTo>
                <a:lnTo>
                  <a:pt x="81" y="465"/>
                </a:lnTo>
                <a:lnTo>
                  <a:pt x="53" y="437"/>
                </a:lnTo>
                <a:lnTo>
                  <a:pt x="81" y="409"/>
                </a:lnTo>
                <a:lnTo>
                  <a:pt x="109" y="437"/>
                </a:lnTo>
                <a:close/>
                <a:moveTo>
                  <a:pt x="109" y="500"/>
                </a:moveTo>
                <a:lnTo>
                  <a:pt x="81" y="525"/>
                </a:lnTo>
                <a:lnTo>
                  <a:pt x="53" y="500"/>
                </a:lnTo>
                <a:lnTo>
                  <a:pt x="81" y="472"/>
                </a:lnTo>
                <a:lnTo>
                  <a:pt x="109" y="500"/>
                </a:lnTo>
                <a:close/>
                <a:moveTo>
                  <a:pt x="109" y="559"/>
                </a:moveTo>
                <a:lnTo>
                  <a:pt x="81" y="587"/>
                </a:lnTo>
                <a:lnTo>
                  <a:pt x="53" y="559"/>
                </a:lnTo>
                <a:lnTo>
                  <a:pt x="81" y="533"/>
                </a:lnTo>
                <a:lnTo>
                  <a:pt x="109" y="559"/>
                </a:lnTo>
                <a:close/>
                <a:moveTo>
                  <a:pt x="112" y="563"/>
                </a:moveTo>
                <a:lnTo>
                  <a:pt x="140" y="591"/>
                </a:lnTo>
                <a:lnTo>
                  <a:pt x="112" y="618"/>
                </a:lnTo>
                <a:lnTo>
                  <a:pt x="85" y="591"/>
                </a:lnTo>
                <a:lnTo>
                  <a:pt x="112" y="563"/>
                </a:lnTo>
                <a:close/>
                <a:moveTo>
                  <a:pt x="142" y="594"/>
                </a:moveTo>
                <a:lnTo>
                  <a:pt x="169" y="622"/>
                </a:lnTo>
                <a:lnTo>
                  <a:pt x="142" y="650"/>
                </a:lnTo>
                <a:lnTo>
                  <a:pt x="114" y="622"/>
                </a:lnTo>
                <a:lnTo>
                  <a:pt x="142" y="594"/>
                </a:lnTo>
                <a:close/>
                <a:moveTo>
                  <a:pt x="145" y="591"/>
                </a:moveTo>
                <a:lnTo>
                  <a:pt x="173" y="563"/>
                </a:lnTo>
                <a:lnTo>
                  <a:pt x="201" y="591"/>
                </a:lnTo>
                <a:lnTo>
                  <a:pt x="173" y="618"/>
                </a:lnTo>
                <a:lnTo>
                  <a:pt x="145" y="591"/>
                </a:lnTo>
                <a:close/>
                <a:moveTo>
                  <a:pt x="203" y="594"/>
                </a:moveTo>
                <a:lnTo>
                  <a:pt x="231" y="622"/>
                </a:lnTo>
                <a:lnTo>
                  <a:pt x="203" y="650"/>
                </a:lnTo>
                <a:lnTo>
                  <a:pt x="177" y="622"/>
                </a:lnTo>
                <a:lnTo>
                  <a:pt x="203" y="594"/>
                </a:lnTo>
                <a:close/>
                <a:moveTo>
                  <a:pt x="207" y="591"/>
                </a:moveTo>
                <a:lnTo>
                  <a:pt x="235" y="563"/>
                </a:lnTo>
                <a:lnTo>
                  <a:pt x="262" y="591"/>
                </a:lnTo>
                <a:lnTo>
                  <a:pt x="235" y="618"/>
                </a:lnTo>
                <a:lnTo>
                  <a:pt x="207" y="591"/>
                </a:lnTo>
                <a:close/>
                <a:moveTo>
                  <a:pt x="264" y="594"/>
                </a:moveTo>
                <a:lnTo>
                  <a:pt x="292" y="622"/>
                </a:lnTo>
                <a:lnTo>
                  <a:pt x="264" y="650"/>
                </a:lnTo>
                <a:lnTo>
                  <a:pt x="236" y="622"/>
                </a:lnTo>
                <a:lnTo>
                  <a:pt x="264" y="594"/>
                </a:lnTo>
                <a:close/>
                <a:moveTo>
                  <a:pt x="268" y="591"/>
                </a:moveTo>
                <a:lnTo>
                  <a:pt x="295" y="563"/>
                </a:lnTo>
                <a:lnTo>
                  <a:pt x="323" y="591"/>
                </a:lnTo>
                <a:lnTo>
                  <a:pt x="295" y="618"/>
                </a:lnTo>
                <a:lnTo>
                  <a:pt x="268" y="591"/>
                </a:lnTo>
                <a:close/>
                <a:moveTo>
                  <a:pt x="327" y="594"/>
                </a:moveTo>
                <a:lnTo>
                  <a:pt x="353" y="622"/>
                </a:lnTo>
                <a:lnTo>
                  <a:pt x="327" y="650"/>
                </a:lnTo>
                <a:lnTo>
                  <a:pt x="299" y="622"/>
                </a:lnTo>
                <a:lnTo>
                  <a:pt x="327" y="594"/>
                </a:lnTo>
                <a:close/>
                <a:moveTo>
                  <a:pt x="329" y="591"/>
                </a:moveTo>
                <a:lnTo>
                  <a:pt x="357" y="563"/>
                </a:lnTo>
                <a:lnTo>
                  <a:pt x="385" y="591"/>
                </a:lnTo>
                <a:lnTo>
                  <a:pt x="357" y="618"/>
                </a:lnTo>
                <a:lnTo>
                  <a:pt x="329" y="591"/>
                </a:lnTo>
                <a:close/>
                <a:moveTo>
                  <a:pt x="386" y="594"/>
                </a:moveTo>
                <a:lnTo>
                  <a:pt x="414" y="622"/>
                </a:lnTo>
                <a:lnTo>
                  <a:pt x="386" y="650"/>
                </a:lnTo>
                <a:lnTo>
                  <a:pt x="358" y="622"/>
                </a:lnTo>
                <a:lnTo>
                  <a:pt x="386" y="594"/>
                </a:lnTo>
                <a:close/>
                <a:moveTo>
                  <a:pt x="390" y="591"/>
                </a:moveTo>
                <a:lnTo>
                  <a:pt x="417" y="563"/>
                </a:lnTo>
                <a:lnTo>
                  <a:pt x="445" y="591"/>
                </a:lnTo>
                <a:lnTo>
                  <a:pt x="417" y="618"/>
                </a:lnTo>
                <a:lnTo>
                  <a:pt x="390" y="591"/>
                </a:lnTo>
                <a:close/>
                <a:moveTo>
                  <a:pt x="448" y="594"/>
                </a:moveTo>
                <a:lnTo>
                  <a:pt x="475" y="622"/>
                </a:lnTo>
                <a:lnTo>
                  <a:pt x="448" y="650"/>
                </a:lnTo>
                <a:lnTo>
                  <a:pt x="420" y="622"/>
                </a:lnTo>
                <a:lnTo>
                  <a:pt x="448" y="594"/>
                </a:lnTo>
                <a:close/>
                <a:moveTo>
                  <a:pt x="450" y="591"/>
                </a:moveTo>
                <a:lnTo>
                  <a:pt x="479" y="563"/>
                </a:lnTo>
                <a:lnTo>
                  <a:pt x="507" y="591"/>
                </a:lnTo>
                <a:lnTo>
                  <a:pt x="479" y="618"/>
                </a:lnTo>
                <a:lnTo>
                  <a:pt x="450" y="591"/>
                </a:lnTo>
                <a:close/>
                <a:moveTo>
                  <a:pt x="508" y="594"/>
                </a:moveTo>
                <a:lnTo>
                  <a:pt x="536" y="622"/>
                </a:lnTo>
                <a:lnTo>
                  <a:pt x="508" y="650"/>
                </a:lnTo>
                <a:lnTo>
                  <a:pt x="483" y="622"/>
                </a:lnTo>
                <a:lnTo>
                  <a:pt x="508" y="594"/>
                </a:lnTo>
                <a:close/>
                <a:moveTo>
                  <a:pt x="512" y="591"/>
                </a:moveTo>
                <a:lnTo>
                  <a:pt x="540" y="563"/>
                </a:lnTo>
                <a:lnTo>
                  <a:pt x="567" y="591"/>
                </a:lnTo>
                <a:lnTo>
                  <a:pt x="540" y="618"/>
                </a:lnTo>
                <a:lnTo>
                  <a:pt x="512" y="591"/>
                </a:lnTo>
                <a:close/>
                <a:moveTo>
                  <a:pt x="570" y="587"/>
                </a:moveTo>
                <a:lnTo>
                  <a:pt x="542" y="559"/>
                </a:lnTo>
                <a:lnTo>
                  <a:pt x="570" y="533"/>
                </a:lnTo>
                <a:lnTo>
                  <a:pt x="598" y="559"/>
                </a:lnTo>
                <a:lnTo>
                  <a:pt x="570" y="587"/>
                </a:lnTo>
                <a:close/>
                <a:moveTo>
                  <a:pt x="629" y="529"/>
                </a:moveTo>
                <a:lnTo>
                  <a:pt x="600" y="558"/>
                </a:lnTo>
                <a:lnTo>
                  <a:pt x="574" y="529"/>
                </a:lnTo>
                <a:lnTo>
                  <a:pt x="600" y="501"/>
                </a:lnTo>
                <a:lnTo>
                  <a:pt x="629" y="529"/>
                </a:lnTo>
                <a:close/>
                <a:moveTo>
                  <a:pt x="629" y="468"/>
                </a:moveTo>
                <a:lnTo>
                  <a:pt x="600" y="496"/>
                </a:lnTo>
                <a:lnTo>
                  <a:pt x="574" y="468"/>
                </a:lnTo>
                <a:lnTo>
                  <a:pt x="600" y="441"/>
                </a:lnTo>
                <a:lnTo>
                  <a:pt x="629" y="468"/>
                </a:lnTo>
                <a:close/>
                <a:moveTo>
                  <a:pt x="629" y="408"/>
                </a:moveTo>
                <a:lnTo>
                  <a:pt x="600" y="436"/>
                </a:lnTo>
                <a:lnTo>
                  <a:pt x="574" y="408"/>
                </a:lnTo>
                <a:lnTo>
                  <a:pt x="600" y="380"/>
                </a:lnTo>
                <a:lnTo>
                  <a:pt x="629" y="408"/>
                </a:lnTo>
                <a:close/>
                <a:moveTo>
                  <a:pt x="629" y="346"/>
                </a:moveTo>
                <a:lnTo>
                  <a:pt x="600" y="374"/>
                </a:lnTo>
                <a:lnTo>
                  <a:pt x="574" y="346"/>
                </a:lnTo>
                <a:lnTo>
                  <a:pt x="600" y="320"/>
                </a:lnTo>
                <a:lnTo>
                  <a:pt x="629" y="346"/>
                </a:lnTo>
                <a:close/>
                <a:moveTo>
                  <a:pt x="629" y="286"/>
                </a:moveTo>
                <a:lnTo>
                  <a:pt x="600" y="313"/>
                </a:lnTo>
                <a:lnTo>
                  <a:pt x="574" y="286"/>
                </a:lnTo>
                <a:lnTo>
                  <a:pt x="600" y="258"/>
                </a:lnTo>
                <a:lnTo>
                  <a:pt x="629" y="286"/>
                </a:lnTo>
                <a:close/>
                <a:moveTo>
                  <a:pt x="629" y="225"/>
                </a:moveTo>
                <a:lnTo>
                  <a:pt x="600" y="253"/>
                </a:lnTo>
                <a:lnTo>
                  <a:pt x="574" y="225"/>
                </a:lnTo>
                <a:lnTo>
                  <a:pt x="600" y="197"/>
                </a:lnTo>
                <a:lnTo>
                  <a:pt x="629" y="225"/>
                </a:lnTo>
                <a:close/>
                <a:moveTo>
                  <a:pt x="629" y="163"/>
                </a:moveTo>
                <a:lnTo>
                  <a:pt x="600" y="191"/>
                </a:lnTo>
                <a:lnTo>
                  <a:pt x="574" y="163"/>
                </a:lnTo>
                <a:lnTo>
                  <a:pt x="600" y="136"/>
                </a:lnTo>
                <a:lnTo>
                  <a:pt x="629" y="163"/>
                </a:lnTo>
                <a:close/>
                <a:moveTo>
                  <a:pt x="629" y="103"/>
                </a:moveTo>
                <a:lnTo>
                  <a:pt x="600" y="131"/>
                </a:lnTo>
                <a:lnTo>
                  <a:pt x="574" y="103"/>
                </a:lnTo>
                <a:lnTo>
                  <a:pt x="600" y="75"/>
                </a:lnTo>
                <a:lnTo>
                  <a:pt x="629" y="103"/>
                </a:lnTo>
                <a:close/>
                <a:moveTo>
                  <a:pt x="600" y="15"/>
                </a:moveTo>
                <a:lnTo>
                  <a:pt x="629" y="42"/>
                </a:lnTo>
                <a:lnTo>
                  <a:pt x="600" y="70"/>
                </a:lnTo>
                <a:lnTo>
                  <a:pt x="574" y="42"/>
                </a:lnTo>
                <a:lnTo>
                  <a:pt x="600" y="15"/>
                </a:lnTo>
                <a:close/>
                <a:moveTo>
                  <a:pt x="598" y="74"/>
                </a:moveTo>
                <a:lnTo>
                  <a:pt x="570" y="99"/>
                </a:lnTo>
                <a:lnTo>
                  <a:pt x="542" y="74"/>
                </a:lnTo>
                <a:lnTo>
                  <a:pt x="570" y="46"/>
                </a:lnTo>
                <a:lnTo>
                  <a:pt x="598" y="74"/>
                </a:lnTo>
                <a:close/>
                <a:moveTo>
                  <a:pt x="540" y="15"/>
                </a:moveTo>
                <a:lnTo>
                  <a:pt x="567" y="42"/>
                </a:lnTo>
                <a:lnTo>
                  <a:pt x="540" y="70"/>
                </a:lnTo>
                <a:lnTo>
                  <a:pt x="512" y="42"/>
                </a:lnTo>
                <a:lnTo>
                  <a:pt x="540" y="15"/>
                </a:lnTo>
                <a:close/>
                <a:moveTo>
                  <a:pt x="536" y="74"/>
                </a:moveTo>
                <a:lnTo>
                  <a:pt x="508" y="99"/>
                </a:lnTo>
                <a:lnTo>
                  <a:pt x="483" y="74"/>
                </a:lnTo>
                <a:lnTo>
                  <a:pt x="508" y="46"/>
                </a:lnTo>
                <a:lnTo>
                  <a:pt x="536" y="74"/>
                </a:lnTo>
                <a:close/>
                <a:moveTo>
                  <a:pt x="479" y="15"/>
                </a:moveTo>
                <a:lnTo>
                  <a:pt x="507" y="42"/>
                </a:lnTo>
                <a:lnTo>
                  <a:pt x="479" y="70"/>
                </a:lnTo>
                <a:lnTo>
                  <a:pt x="450" y="42"/>
                </a:lnTo>
                <a:lnTo>
                  <a:pt x="479" y="15"/>
                </a:lnTo>
                <a:close/>
                <a:moveTo>
                  <a:pt x="475" y="74"/>
                </a:moveTo>
                <a:lnTo>
                  <a:pt x="448" y="99"/>
                </a:lnTo>
                <a:lnTo>
                  <a:pt x="420" y="74"/>
                </a:lnTo>
                <a:lnTo>
                  <a:pt x="448" y="46"/>
                </a:lnTo>
                <a:lnTo>
                  <a:pt x="475" y="74"/>
                </a:lnTo>
                <a:close/>
                <a:moveTo>
                  <a:pt x="417" y="15"/>
                </a:moveTo>
                <a:lnTo>
                  <a:pt x="445" y="42"/>
                </a:lnTo>
                <a:lnTo>
                  <a:pt x="417" y="70"/>
                </a:lnTo>
                <a:lnTo>
                  <a:pt x="390" y="42"/>
                </a:lnTo>
                <a:lnTo>
                  <a:pt x="417" y="15"/>
                </a:lnTo>
                <a:close/>
                <a:moveTo>
                  <a:pt x="414" y="74"/>
                </a:moveTo>
                <a:lnTo>
                  <a:pt x="386" y="99"/>
                </a:lnTo>
                <a:lnTo>
                  <a:pt x="358" y="74"/>
                </a:lnTo>
                <a:lnTo>
                  <a:pt x="386" y="46"/>
                </a:lnTo>
                <a:lnTo>
                  <a:pt x="414" y="74"/>
                </a:lnTo>
                <a:close/>
                <a:moveTo>
                  <a:pt x="357" y="15"/>
                </a:moveTo>
                <a:lnTo>
                  <a:pt x="385" y="42"/>
                </a:lnTo>
                <a:lnTo>
                  <a:pt x="357" y="70"/>
                </a:lnTo>
                <a:lnTo>
                  <a:pt x="329" y="42"/>
                </a:lnTo>
                <a:lnTo>
                  <a:pt x="357" y="15"/>
                </a:lnTo>
                <a:close/>
                <a:moveTo>
                  <a:pt x="353" y="74"/>
                </a:moveTo>
                <a:lnTo>
                  <a:pt x="327" y="99"/>
                </a:lnTo>
                <a:lnTo>
                  <a:pt x="299" y="74"/>
                </a:lnTo>
                <a:lnTo>
                  <a:pt x="327" y="46"/>
                </a:lnTo>
                <a:lnTo>
                  <a:pt x="353" y="74"/>
                </a:lnTo>
                <a:close/>
                <a:moveTo>
                  <a:pt x="295" y="15"/>
                </a:moveTo>
                <a:lnTo>
                  <a:pt x="323" y="42"/>
                </a:lnTo>
                <a:lnTo>
                  <a:pt x="295" y="70"/>
                </a:lnTo>
                <a:lnTo>
                  <a:pt x="268" y="42"/>
                </a:lnTo>
                <a:lnTo>
                  <a:pt x="295" y="15"/>
                </a:lnTo>
                <a:close/>
                <a:moveTo>
                  <a:pt x="292" y="74"/>
                </a:moveTo>
                <a:lnTo>
                  <a:pt x="264" y="99"/>
                </a:lnTo>
                <a:lnTo>
                  <a:pt x="236" y="74"/>
                </a:lnTo>
                <a:lnTo>
                  <a:pt x="264" y="46"/>
                </a:lnTo>
                <a:lnTo>
                  <a:pt x="292" y="74"/>
                </a:lnTo>
                <a:close/>
                <a:moveTo>
                  <a:pt x="235" y="15"/>
                </a:moveTo>
                <a:lnTo>
                  <a:pt x="262" y="42"/>
                </a:lnTo>
                <a:lnTo>
                  <a:pt x="235" y="70"/>
                </a:lnTo>
                <a:lnTo>
                  <a:pt x="207" y="42"/>
                </a:lnTo>
                <a:lnTo>
                  <a:pt x="235" y="15"/>
                </a:lnTo>
                <a:close/>
                <a:moveTo>
                  <a:pt x="231" y="74"/>
                </a:moveTo>
                <a:lnTo>
                  <a:pt x="203" y="99"/>
                </a:lnTo>
                <a:lnTo>
                  <a:pt x="177" y="74"/>
                </a:lnTo>
                <a:lnTo>
                  <a:pt x="203" y="46"/>
                </a:lnTo>
                <a:lnTo>
                  <a:pt x="231" y="74"/>
                </a:lnTo>
                <a:close/>
                <a:moveTo>
                  <a:pt x="173" y="15"/>
                </a:moveTo>
                <a:lnTo>
                  <a:pt x="201" y="42"/>
                </a:lnTo>
                <a:lnTo>
                  <a:pt x="173" y="70"/>
                </a:lnTo>
                <a:lnTo>
                  <a:pt x="145" y="42"/>
                </a:lnTo>
                <a:lnTo>
                  <a:pt x="173" y="15"/>
                </a:lnTo>
                <a:close/>
                <a:moveTo>
                  <a:pt x="169" y="74"/>
                </a:moveTo>
                <a:lnTo>
                  <a:pt x="142" y="99"/>
                </a:lnTo>
                <a:lnTo>
                  <a:pt x="114" y="74"/>
                </a:lnTo>
                <a:lnTo>
                  <a:pt x="142" y="46"/>
                </a:lnTo>
                <a:lnTo>
                  <a:pt x="169" y="74"/>
                </a:lnTo>
                <a:close/>
                <a:moveTo>
                  <a:pt x="112" y="15"/>
                </a:moveTo>
                <a:lnTo>
                  <a:pt x="140" y="42"/>
                </a:lnTo>
                <a:lnTo>
                  <a:pt x="112" y="70"/>
                </a:lnTo>
                <a:lnTo>
                  <a:pt x="85" y="42"/>
                </a:lnTo>
                <a:lnTo>
                  <a:pt x="112" y="15"/>
                </a:lnTo>
                <a:close/>
                <a:moveTo>
                  <a:pt x="109" y="74"/>
                </a:moveTo>
                <a:lnTo>
                  <a:pt x="81" y="99"/>
                </a:lnTo>
                <a:lnTo>
                  <a:pt x="53" y="74"/>
                </a:lnTo>
                <a:lnTo>
                  <a:pt x="81" y="46"/>
                </a:lnTo>
                <a:lnTo>
                  <a:pt x="109" y="74"/>
                </a:lnTo>
                <a:close/>
                <a:moveTo>
                  <a:pt x="23" y="42"/>
                </a:moveTo>
                <a:lnTo>
                  <a:pt x="51" y="15"/>
                </a:lnTo>
                <a:lnTo>
                  <a:pt x="80" y="42"/>
                </a:lnTo>
                <a:lnTo>
                  <a:pt x="51" y="70"/>
                </a:lnTo>
                <a:lnTo>
                  <a:pt x="23" y="42"/>
                </a:lnTo>
                <a:close/>
                <a:moveTo>
                  <a:pt x="23" y="103"/>
                </a:moveTo>
                <a:lnTo>
                  <a:pt x="51" y="75"/>
                </a:lnTo>
                <a:lnTo>
                  <a:pt x="80" y="103"/>
                </a:lnTo>
                <a:lnTo>
                  <a:pt x="51" y="131"/>
                </a:lnTo>
                <a:lnTo>
                  <a:pt x="23" y="103"/>
                </a:lnTo>
                <a:close/>
                <a:moveTo>
                  <a:pt x="23" y="163"/>
                </a:moveTo>
                <a:lnTo>
                  <a:pt x="51" y="136"/>
                </a:lnTo>
                <a:lnTo>
                  <a:pt x="80" y="163"/>
                </a:lnTo>
                <a:lnTo>
                  <a:pt x="51" y="191"/>
                </a:lnTo>
                <a:lnTo>
                  <a:pt x="23" y="163"/>
                </a:lnTo>
                <a:close/>
                <a:moveTo>
                  <a:pt x="23" y="225"/>
                </a:moveTo>
                <a:lnTo>
                  <a:pt x="51" y="197"/>
                </a:lnTo>
                <a:lnTo>
                  <a:pt x="80" y="225"/>
                </a:lnTo>
                <a:lnTo>
                  <a:pt x="51" y="253"/>
                </a:lnTo>
                <a:lnTo>
                  <a:pt x="23" y="225"/>
                </a:lnTo>
                <a:close/>
                <a:moveTo>
                  <a:pt x="23" y="286"/>
                </a:moveTo>
                <a:lnTo>
                  <a:pt x="51" y="258"/>
                </a:lnTo>
                <a:lnTo>
                  <a:pt x="80" y="286"/>
                </a:lnTo>
                <a:lnTo>
                  <a:pt x="51" y="313"/>
                </a:lnTo>
                <a:lnTo>
                  <a:pt x="23" y="286"/>
                </a:lnTo>
                <a:close/>
                <a:moveTo>
                  <a:pt x="23" y="346"/>
                </a:moveTo>
                <a:lnTo>
                  <a:pt x="51" y="320"/>
                </a:lnTo>
                <a:lnTo>
                  <a:pt x="80" y="346"/>
                </a:lnTo>
                <a:lnTo>
                  <a:pt x="51" y="374"/>
                </a:lnTo>
                <a:lnTo>
                  <a:pt x="23" y="346"/>
                </a:lnTo>
                <a:close/>
                <a:moveTo>
                  <a:pt x="23" y="408"/>
                </a:moveTo>
                <a:lnTo>
                  <a:pt x="51" y="380"/>
                </a:lnTo>
                <a:lnTo>
                  <a:pt x="80" y="408"/>
                </a:lnTo>
                <a:lnTo>
                  <a:pt x="51" y="436"/>
                </a:lnTo>
                <a:lnTo>
                  <a:pt x="23" y="408"/>
                </a:lnTo>
                <a:close/>
                <a:moveTo>
                  <a:pt x="23" y="468"/>
                </a:moveTo>
                <a:lnTo>
                  <a:pt x="51" y="441"/>
                </a:lnTo>
                <a:lnTo>
                  <a:pt x="80" y="468"/>
                </a:lnTo>
                <a:lnTo>
                  <a:pt x="51" y="496"/>
                </a:lnTo>
                <a:lnTo>
                  <a:pt x="23" y="468"/>
                </a:lnTo>
                <a:close/>
                <a:moveTo>
                  <a:pt x="23" y="529"/>
                </a:moveTo>
                <a:lnTo>
                  <a:pt x="51" y="501"/>
                </a:lnTo>
                <a:lnTo>
                  <a:pt x="80" y="529"/>
                </a:lnTo>
                <a:lnTo>
                  <a:pt x="51" y="558"/>
                </a:lnTo>
                <a:lnTo>
                  <a:pt x="23" y="529"/>
                </a:lnTo>
                <a:close/>
                <a:moveTo>
                  <a:pt x="23" y="591"/>
                </a:moveTo>
                <a:lnTo>
                  <a:pt x="51" y="563"/>
                </a:lnTo>
                <a:lnTo>
                  <a:pt x="80" y="591"/>
                </a:lnTo>
                <a:lnTo>
                  <a:pt x="51" y="618"/>
                </a:lnTo>
                <a:lnTo>
                  <a:pt x="23" y="591"/>
                </a:lnTo>
                <a:close/>
                <a:moveTo>
                  <a:pt x="53" y="622"/>
                </a:moveTo>
                <a:lnTo>
                  <a:pt x="81" y="594"/>
                </a:lnTo>
                <a:lnTo>
                  <a:pt x="109" y="622"/>
                </a:lnTo>
                <a:lnTo>
                  <a:pt x="81" y="650"/>
                </a:lnTo>
                <a:lnTo>
                  <a:pt x="53" y="622"/>
                </a:lnTo>
                <a:close/>
                <a:moveTo>
                  <a:pt x="81" y="709"/>
                </a:moveTo>
                <a:lnTo>
                  <a:pt x="53" y="683"/>
                </a:lnTo>
                <a:lnTo>
                  <a:pt x="81" y="655"/>
                </a:lnTo>
                <a:lnTo>
                  <a:pt x="109" y="683"/>
                </a:lnTo>
                <a:lnTo>
                  <a:pt x="81" y="709"/>
                </a:lnTo>
                <a:close/>
                <a:moveTo>
                  <a:pt x="85" y="651"/>
                </a:moveTo>
                <a:lnTo>
                  <a:pt x="112" y="624"/>
                </a:lnTo>
                <a:lnTo>
                  <a:pt x="140" y="651"/>
                </a:lnTo>
                <a:lnTo>
                  <a:pt x="112" y="679"/>
                </a:lnTo>
                <a:lnTo>
                  <a:pt x="85" y="651"/>
                </a:lnTo>
                <a:close/>
                <a:moveTo>
                  <a:pt x="142" y="709"/>
                </a:moveTo>
                <a:lnTo>
                  <a:pt x="114" y="683"/>
                </a:lnTo>
                <a:lnTo>
                  <a:pt x="142" y="655"/>
                </a:lnTo>
                <a:lnTo>
                  <a:pt x="169" y="683"/>
                </a:lnTo>
                <a:lnTo>
                  <a:pt x="142" y="709"/>
                </a:lnTo>
                <a:close/>
                <a:moveTo>
                  <a:pt x="145" y="651"/>
                </a:moveTo>
                <a:lnTo>
                  <a:pt x="173" y="624"/>
                </a:lnTo>
                <a:lnTo>
                  <a:pt x="201" y="651"/>
                </a:lnTo>
                <a:lnTo>
                  <a:pt x="173" y="679"/>
                </a:lnTo>
                <a:lnTo>
                  <a:pt x="145" y="651"/>
                </a:lnTo>
                <a:close/>
                <a:moveTo>
                  <a:pt x="203" y="709"/>
                </a:moveTo>
                <a:lnTo>
                  <a:pt x="177" y="683"/>
                </a:lnTo>
                <a:lnTo>
                  <a:pt x="203" y="655"/>
                </a:lnTo>
                <a:lnTo>
                  <a:pt x="231" y="683"/>
                </a:lnTo>
                <a:lnTo>
                  <a:pt x="203" y="709"/>
                </a:lnTo>
                <a:close/>
                <a:moveTo>
                  <a:pt x="207" y="651"/>
                </a:moveTo>
                <a:lnTo>
                  <a:pt x="235" y="624"/>
                </a:lnTo>
                <a:lnTo>
                  <a:pt x="262" y="651"/>
                </a:lnTo>
                <a:lnTo>
                  <a:pt x="235" y="679"/>
                </a:lnTo>
                <a:lnTo>
                  <a:pt x="207" y="651"/>
                </a:lnTo>
                <a:close/>
                <a:moveTo>
                  <a:pt x="264" y="709"/>
                </a:moveTo>
                <a:lnTo>
                  <a:pt x="236" y="683"/>
                </a:lnTo>
                <a:lnTo>
                  <a:pt x="264" y="655"/>
                </a:lnTo>
                <a:lnTo>
                  <a:pt x="292" y="683"/>
                </a:lnTo>
                <a:lnTo>
                  <a:pt x="264" y="709"/>
                </a:lnTo>
                <a:close/>
                <a:moveTo>
                  <a:pt x="268" y="651"/>
                </a:moveTo>
                <a:lnTo>
                  <a:pt x="295" y="624"/>
                </a:lnTo>
                <a:lnTo>
                  <a:pt x="323" y="651"/>
                </a:lnTo>
                <a:lnTo>
                  <a:pt x="295" y="679"/>
                </a:lnTo>
                <a:lnTo>
                  <a:pt x="268" y="651"/>
                </a:lnTo>
                <a:close/>
                <a:moveTo>
                  <a:pt x="327" y="709"/>
                </a:moveTo>
                <a:lnTo>
                  <a:pt x="299" y="683"/>
                </a:lnTo>
                <a:lnTo>
                  <a:pt x="327" y="655"/>
                </a:lnTo>
                <a:lnTo>
                  <a:pt x="353" y="683"/>
                </a:lnTo>
                <a:lnTo>
                  <a:pt x="327" y="709"/>
                </a:lnTo>
                <a:close/>
                <a:moveTo>
                  <a:pt x="329" y="651"/>
                </a:moveTo>
                <a:lnTo>
                  <a:pt x="357" y="624"/>
                </a:lnTo>
                <a:lnTo>
                  <a:pt x="385" y="651"/>
                </a:lnTo>
                <a:lnTo>
                  <a:pt x="357" y="679"/>
                </a:lnTo>
                <a:lnTo>
                  <a:pt x="329" y="651"/>
                </a:lnTo>
                <a:close/>
                <a:moveTo>
                  <a:pt x="386" y="709"/>
                </a:moveTo>
                <a:lnTo>
                  <a:pt x="358" y="683"/>
                </a:lnTo>
                <a:lnTo>
                  <a:pt x="386" y="655"/>
                </a:lnTo>
                <a:lnTo>
                  <a:pt x="414" y="683"/>
                </a:lnTo>
                <a:lnTo>
                  <a:pt x="386" y="709"/>
                </a:lnTo>
                <a:close/>
                <a:moveTo>
                  <a:pt x="390" y="651"/>
                </a:moveTo>
                <a:lnTo>
                  <a:pt x="417" y="624"/>
                </a:lnTo>
                <a:lnTo>
                  <a:pt x="445" y="651"/>
                </a:lnTo>
                <a:lnTo>
                  <a:pt x="417" y="679"/>
                </a:lnTo>
                <a:lnTo>
                  <a:pt x="390" y="651"/>
                </a:lnTo>
                <a:close/>
                <a:moveTo>
                  <a:pt x="448" y="709"/>
                </a:moveTo>
                <a:lnTo>
                  <a:pt x="420" y="683"/>
                </a:lnTo>
                <a:lnTo>
                  <a:pt x="448" y="655"/>
                </a:lnTo>
                <a:lnTo>
                  <a:pt x="475" y="683"/>
                </a:lnTo>
                <a:lnTo>
                  <a:pt x="448" y="709"/>
                </a:lnTo>
                <a:close/>
                <a:moveTo>
                  <a:pt x="450" y="651"/>
                </a:moveTo>
                <a:lnTo>
                  <a:pt x="479" y="624"/>
                </a:lnTo>
                <a:lnTo>
                  <a:pt x="507" y="651"/>
                </a:lnTo>
                <a:lnTo>
                  <a:pt x="479" y="679"/>
                </a:lnTo>
                <a:lnTo>
                  <a:pt x="450" y="651"/>
                </a:lnTo>
                <a:close/>
                <a:moveTo>
                  <a:pt x="508" y="709"/>
                </a:moveTo>
                <a:lnTo>
                  <a:pt x="483" y="683"/>
                </a:lnTo>
                <a:lnTo>
                  <a:pt x="508" y="655"/>
                </a:lnTo>
                <a:lnTo>
                  <a:pt x="536" y="683"/>
                </a:lnTo>
                <a:lnTo>
                  <a:pt x="508" y="709"/>
                </a:lnTo>
                <a:close/>
                <a:moveTo>
                  <a:pt x="512" y="651"/>
                </a:moveTo>
                <a:lnTo>
                  <a:pt x="540" y="624"/>
                </a:lnTo>
                <a:lnTo>
                  <a:pt x="567" y="651"/>
                </a:lnTo>
                <a:lnTo>
                  <a:pt x="540" y="679"/>
                </a:lnTo>
                <a:lnTo>
                  <a:pt x="512" y="651"/>
                </a:lnTo>
                <a:close/>
                <a:moveTo>
                  <a:pt x="570" y="709"/>
                </a:moveTo>
                <a:lnTo>
                  <a:pt x="542" y="683"/>
                </a:lnTo>
                <a:lnTo>
                  <a:pt x="570" y="655"/>
                </a:lnTo>
                <a:lnTo>
                  <a:pt x="598" y="683"/>
                </a:lnTo>
                <a:lnTo>
                  <a:pt x="570" y="709"/>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82" name="Freeform 1273"/>
          <p:cNvSpPr>
            <a:spLocks noEditPoints="1"/>
          </p:cNvSpPr>
          <p:nvPr/>
        </p:nvSpPr>
        <p:spPr bwMode="auto">
          <a:xfrm>
            <a:off x="8293928" y="5331707"/>
            <a:ext cx="1054037" cy="1190041"/>
          </a:xfrm>
          <a:custGeom>
            <a:avLst/>
            <a:gdLst>
              <a:gd name="T0" fmla="*/ 19 w 651"/>
              <a:gd name="T1" fmla="*/ 464 h 735"/>
              <a:gd name="T2" fmla="*/ 18 w 651"/>
              <a:gd name="T3" fmla="*/ 286 h 735"/>
              <a:gd name="T4" fmla="*/ 5 w 651"/>
              <a:gd name="T5" fmla="*/ 122 h 735"/>
              <a:gd name="T6" fmla="*/ 110 w 651"/>
              <a:gd name="T7" fmla="*/ 11 h 735"/>
              <a:gd name="T8" fmla="*/ 238 w 651"/>
              <a:gd name="T9" fmla="*/ 11 h 735"/>
              <a:gd name="T10" fmla="*/ 426 w 651"/>
              <a:gd name="T11" fmla="*/ 0 h 735"/>
              <a:gd name="T12" fmla="*/ 591 w 651"/>
              <a:gd name="T13" fmla="*/ 0 h 735"/>
              <a:gd name="T14" fmla="*/ 646 w 651"/>
              <a:gd name="T15" fmla="*/ 146 h 735"/>
              <a:gd name="T16" fmla="*/ 604 w 651"/>
              <a:gd name="T17" fmla="*/ 316 h 735"/>
              <a:gd name="T18" fmla="*/ 634 w 651"/>
              <a:gd name="T19" fmla="*/ 475 h 735"/>
              <a:gd name="T20" fmla="*/ 572 w 651"/>
              <a:gd name="T21" fmla="*/ 713 h 735"/>
              <a:gd name="T22" fmla="*/ 445 w 651"/>
              <a:gd name="T23" fmla="*/ 713 h 735"/>
              <a:gd name="T24" fmla="*/ 244 w 651"/>
              <a:gd name="T25" fmla="*/ 735 h 735"/>
              <a:gd name="T26" fmla="*/ 102 w 651"/>
              <a:gd name="T27" fmla="*/ 735 h 735"/>
              <a:gd name="T28" fmla="*/ 475 w 651"/>
              <a:gd name="T29" fmla="*/ 378 h 735"/>
              <a:gd name="T30" fmla="*/ 323 w 651"/>
              <a:gd name="T31" fmla="*/ 346 h 735"/>
              <a:gd name="T32" fmla="*/ 173 w 651"/>
              <a:gd name="T33" fmla="*/ 258 h 735"/>
              <a:gd name="T34" fmla="*/ 267 w 651"/>
              <a:gd name="T35" fmla="*/ 286 h 735"/>
              <a:gd name="T36" fmla="*/ 421 w 651"/>
              <a:gd name="T37" fmla="*/ 316 h 735"/>
              <a:gd name="T38" fmla="*/ 449 w 651"/>
              <a:gd name="T39" fmla="*/ 465 h 735"/>
              <a:gd name="T40" fmla="*/ 325 w 651"/>
              <a:gd name="T41" fmla="*/ 409 h 735"/>
              <a:gd name="T42" fmla="*/ 173 w 651"/>
              <a:gd name="T43" fmla="*/ 380 h 735"/>
              <a:gd name="T44" fmla="*/ 144 w 651"/>
              <a:gd name="T45" fmla="*/ 282 h 735"/>
              <a:gd name="T46" fmla="*/ 295 w 651"/>
              <a:gd name="T47" fmla="*/ 253 h 735"/>
              <a:gd name="T48" fmla="*/ 417 w 651"/>
              <a:gd name="T49" fmla="*/ 197 h 735"/>
              <a:gd name="T50" fmla="*/ 483 w 651"/>
              <a:gd name="T51" fmla="*/ 316 h 735"/>
              <a:gd name="T52" fmla="*/ 421 w 651"/>
              <a:gd name="T53" fmla="*/ 500 h 735"/>
              <a:gd name="T54" fmla="*/ 353 w 651"/>
              <a:gd name="T55" fmla="*/ 500 h 735"/>
              <a:gd name="T56" fmla="*/ 201 w 651"/>
              <a:gd name="T57" fmla="*/ 468 h 735"/>
              <a:gd name="T58" fmla="*/ 85 w 651"/>
              <a:gd name="T59" fmla="*/ 346 h 735"/>
              <a:gd name="T60" fmla="*/ 116 w 651"/>
              <a:gd name="T61" fmla="*/ 195 h 735"/>
              <a:gd name="T62" fmla="*/ 323 w 651"/>
              <a:gd name="T63" fmla="*/ 163 h 735"/>
              <a:gd name="T64" fmla="*/ 390 w 651"/>
              <a:gd name="T65" fmla="*/ 163 h 735"/>
              <a:gd name="T66" fmla="*/ 512 w 651"/>
              <a:gd name="T67" fmla="*/ 225 h 735"/>
              <a:gd name="T68" fmla="*/ 567 w 651"/>
              <a:gd name="T69" fmla="*/ 468 h 735"/>
              <a:gd name="T70" fmla="*/ 449 w 651"/>
              <a:gd name="T71" fmla="*/ 533 h 735"/>
              <a:gd name="T72" fmla="*/ 295 w 651"/>
              <a:gd name="T73" fmla="*/ 501 h 735"/>
              <a:gd name="T74" fmla="*/ 173 w 651"/>
              <a:gd name="T75" fmla="*/ 558 h 735"/>
              <a:gd name="T76" fmla="*/ 110 w 651"/>
              <a:gd name="T77" fmla="*/ 378 h 735"/>
              <a:gd name="T78" fmla="*/ 54 w 651"/>
              <a:gd name="T79" fmla="*/ 132 h 735"/>
              <a:gd name="T80" fmla="*/ 177 w 651"/>
              <a:gd name="T81" fmla="*/ 132 h 735"/>
              <a:gd name="T82" fmla="*/ 384 w 651"/>
              <a:gd name="T83" fmla="*/ 103 h 735"/>
              <a:gd name="T84" fmla="*/ 450 w 651"/>
              <a:gd name="T85" fmla="*/ 103 h 735"/>
              <a:gd name="T86" fmla="*/ 543 w 651"/>
              <a:gd name="T87" fmla="*/ 254 h 735"/>
              <a:gd name="T88" fmla="*/ 599 w 651"/>
              <a:gd name="T89" fmla="*/ 500 h 735"/>
              <a:gd name="T90" fmla="*/ 507 w 651"/>
              <a:gd name="T91" fmla="*/ 591 h 735"/>
              <a:gd name="T92" fmla="*/ 299 w 651"/>
              <a:gd name="T93" fmla="*/ 622 h 735"/>
              <a:gd name="T94" fmla="*/ 232 w 651"/>
              <a:gd name="T95" fmla="*/ 622 h 735"/>
              <a:gd name="T96" fmla="*/ 23 w 651"/>
              <a:gd name="T97" fmla="*/ 529 h 735"/>
              <a:gd name="T98" fmla="*/ 78 w 651"/>
              <a:gd name="T99" fmla="*/ 286 h 735"/>
              <a:gd name="T100" fmla="*/ 51 w 651"/>
              <a:gd name="T101" fmla="*/ 15 h 735"/>
              <a:gd name="T102" fmla="*/ 204 w 651"/>
              <a:gd name="T103" fmla="*/ 99 h 735"/>
              <a:gd name="T104" fmla="*/ 325 w 651"/>
              <a:gd name="T105" fmla="*/ 46 h 735"/>
              <a:gd name="T106" fmla="*/ 479 w 651"/>
              <a:gd name="T107" fmla="*/ 15 h 735"/>
              <a:gd name="T108" fmla="*/ 572 w 651"/>
              <a:gd name="T109" fmla="*/ 42 h 735"/>
              <a:gd name="T110" fmla="*/ 629 w 651"/>
              <a:gd name="T111" fmla="*/ 286 h 735"/>
              <a:gd name="T112" fmla="*/ 600 w 651"/>
              <a:gd name="T113" fmla="*/ 563 h 735"/>
              <a:gd name="T114" fmla="*/ 483 w 651"/>
              <a:gd name="T115" fmla="*/ 683 h 735"/>
              <a:gd name="T116" fmla="*/ 384 w 651"/>
              <a:gd name="T117" fmla="*/ 651 h 735"/>
              <a:gd name="T118" fmla="*/ 207 w 651"/>
              <a:gd name="T119" fmla="*/ 651 h 735"/>
              <a:gd name="T120" fmla="*/ 140 w 651"/>
              <a:gd name="T121" fmla="*/ 651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1" h="735">
                <a:moveTo>
                  <a:pt x="27" y="662"/>
                </a:moveTo>
                <a:lnTo>
                  <a:pt x="27" y="656"/>
                </a:lnTo>
                <a:lnTo>
                  <a:pt x="51" y="679"/>
                </a:lnTo>
                <a:lnTo>
                  <a:pt x="78" y="651"/>
                </a:lnTo>
                <a:lnTo>
                  <a:pt x="51" y="624"/>
                </a:lnTo>
                <a:lnTo>
                  <a:pt x="27" y="647"/>
                </a:lnTo>
                <a:lnTo>
                  <a:pt x="27" y="642"/>
                </a:lnTo>
                <a:lnTo>
                  <a:pt x="47" y="622"/>
                </a:lnTo>
                <a:lnTo>
                  <a:pt x="26" y="599"/>
                </a:lnTo>
                <a:lnTo>
                  <a:pt x="26" y="591"/>
                </a:lnTo>
                <a:lnTo>
                  <a:pt x="51" y="618"/>
                </a:lnTo>
                <a:lnTo>
                  <a:pt x="78" y="591"/>
                </a:lnTo>
                <a:lnTo>
                  <a:pt x="51" y="563"/>
                </a:lnTo>
                <a:lnTo>
                  <a:pt x="26" y="590"/>
                </a:lnTo>
                <a:lnTo>
                  <a:pt x="26" y="584"/>
                </a:lnTo>
                <a:lnTo>
                  <a:pt x="47" y="559"/>
                </a:lnTo>
                <a:lnTo>
                  <a:pt x="23" y="535"/>
                </a:lnTo>
                <a:lnTo>
                  <a:pt x="22" y="525"/>
                </a:lnTo>
                <a:lnTo>
                  <a:pt x="47" y="500"/>
                </a:lnTo>
                <a:lnTo>
                  <a:pt x="19" y="472"/>
                </a:lnTo>
                <a:lnTo>
                  <a:pt x="19" y="472"/>
                </a:lnTo>
                <a:lnTo>
                  <a:pt x="19" y="464"/>
                </a:lnTo>
                <a:lnTo>
                  <a:pt x="19" y="465"/>
                </a:lnTo>
                <a:lnTo>
                  <a:pt x="47" y="437"/>
                </a:lnTo>
                <a:lnTo>
                  <a:pt x="19" y="409"/>
                </a:lnTo>
                <a:lnTo>
                  <a:pt x="18" y="413"/>
                </a:lnTo>
                <a:lnTo>
                  <a:pt x="18" y="408"/>
                </a:lnTo>
                <a:lnTo>
                  <a:pt x="18" y="408"/>
                </a:lnTo>
                <a:lnTo>
                  <a:pt x="18" y="408"/>
                </a:lnTo>
                <a:lnTo>
                  <a:pt x="18" y="400"/>
                </a:lnTo>
                <a:lnTo>
                  <a:pt x="19" y="404"/>
                </a:lnTo>
                <a:lnTo>
                  <a:pt x="47" y="378"/>
                </a:lnTo>
                <a:lnTo>
                  <a:pt x="19" y="350"/>
                </a:lnTo>
                <a:lnTo>
                  <a:pt x="17" y="356"/>
                </a:lnTo>
                <a:lnTo>
                  <a:pt x="14" y="350"/>
                </a:lnTo>
                <a:lnTo>
                  <a:pt x="18" y="346"/>
                </a:lnTo>
                <a:lnTo>
                  <a:pt x="14" y="344"/>
                </a:lnTo>
                <a:lnTo>
                  <a:pt x="14" y="337"/>
                </a:lnTo>
                <a:lnTo>
                  <a:pt x="19" y="344"/>
                </a:lnTo>
                <a:lnTo>
                  <a:pt x="47" y="316"/>
                </a:lnTo>
                <a:lnTo>
                  <a:pt x="19" y="287"/>
                </a:lnTo>
                <a:lnTo>
                  <a:pt x="13" y="295"/>
                </a:lnTo>
                <a:lnTo>
                  <a:pt x="13" y="290"/>
                </a:lnTo>
                <a:lnTo>
                  <a:pt x="18" y="286"/>
                </a:lnTo>
                <a:lnTo>
                  <a:pt x="13" y="281"/>
                </a:lnTo>
                <a:lnTo>
                  <a:pt x="13" y="273"/>
                </a:lnTo>
                <a:lnTo>
                  <a:pt x="19" y="282"/>
                </a:lnTo>
                <a:lnTo>
                  <a:pt x="47" y="254"/>
                </a:lnTo>
                <a:lnTo>
                  <a:pt x="19" y="229"/>
                </a:lnTo>
                <a:lnTo>
                  <a:pt x="10" y="238"/>
                </a:lnTo>
                <a:lnTo>
                  <a:pt x="10" y="231"/>
                </a:lnTo>
                <a:lnTo>
                  <a:pt x="18" y="225"/>
                </a:lnTo>
                <a:lnTo>
                  <a:pt x="9" y="217"/>
                </a:lnTo>
                <a:lnTo>
                  <a:pt x="9" y="210"/>
                </a:lnTo>
                <a:lnTo>
                  <a:pt x="19" y="221"/>
                </a:lnTo>
                <a:lnTo>
                  <a:pt x="47" y="195"/>
                </a:lnTo>
                <a:lnTo>
                  <a:pt x="19" y="167"/>
                </a:lnTo>
                <a:lnTo>
                  <a:pt x="9" y="179"/>
                </a:lnTo>
                <a:lnTo>
                  <a:pt x="9" y="174"/>
                </a:lnTo>
                <a:lnTo>
                  <a:pt x="18" y="163"/>
                </a:lnTo>
                <a:lnTo>
                  <a:pt x="7" y="154"/>
                </a:lnTo>
                <a:lnTo>
                  <a:pt x="7" y="146"/>
                </a:lnTo>
                <a:lnTo>
                  <a:pt x="19" y="160"/>
                </a:lnTo>
                <a:lnTo>
                  <a:pt x="47" y="132"/>
                </a:lnTo>
                <a:lnTo>
                  <a:pt x="19" y="107"/>
                </a:lnTo>
                <a:lnTo>
                  <a:pt x="5" y="122"/>
                </a:lnTo>
                <a:lnTo>
                  <a:pt x="5" y="116"/>
                </a:lnTo>
                <a:lnTo>
                  <a:pt x="18" y="103"/>
                </a:lnTo>
                <a:lnTo>
                  <a:pt x="5" y="90"/>
                </a:lnTo>
                <a:lnTo>
                  <a:pt x="3" y="83"/>
                </a:lnTo>
                <a:lnTo>
                  <a:pt x="19" y="99"/>
                </a:lnTo>
                <a:lnTo>
                  <a:pt x="47" y="74"/>
                </a:lnTo>
                <a:lnTo>
                  <a:pt x="19" y="46"/>
                </a:lnTo>
                <a:lnTo>
                  <a:pt x="3" y="62"/>
                </a:lnTo>
                <a:lnTo>
                  <a:pt x="3" y="56"/>
                </a:lnTo>
                <a:lnTo>
                  <a:pt x="18" y="42"/>
                </a:lnTo>
                <a:lnTo>
                  <a:pt x="0" y="27"/>
                </a:lnTo>
                <a:lnTo>
                  <a:pt x="0" y="19"/>
                </a:lnTo>
                <a:lnTo>
                  <a:pt x="19" y="39"/>
                </a:lnTo>
                <a:lnTo>
                  <a:pt x="47" y="11"/>
                </a:lnTo>
                <a:lnTo>
                  <a:pt x="37" y="0"/>
                </a:lnTo>
                <a:lnTo>
                  <a:pt x="42" y="0"/>
                </a:lnTo>
                <a:lnTo>
                  <a:pt x="51" y="8"/>
                </a:lnTo>
                <a:lnTo>
                  <a:pt x="61" y="0"/>
                </a:lnTo>
                <a:lnTo>
                  <a:pt x="66" y="0"/>
                </a:lnTo>
                <a:lnTo>
                  <a:pt x="54" y="11"/>
                </a:lnTo>
                <a:lnTo>
                  <a:pt x="82" y="39"/>
                </a:lnTo>
                <a:lnTo>
                  <a:pt x="110" y="11"/>
                </a:lnTo>
                <a:lnTo>
                  <a:pt x="97" y="0"/>
                </a:lnTo>
                <a:lnTo>
                  <a:pt x="104" y="0"/>
                </a:lnTo>
                <a:lnTo>
                  <a:pt x="112" y="8"/>
                </a:lnTo>
                <a:lnTo>
                  <a:pt x="121" y="0"/>
                </a:lnTo>
                <a:lnTo>
                  <a:pt x="126" y="0"/>
                </a:lnTo>
                <a:lnTo>
                  <a:pt x="116" y="11"/>
                </a:lnTo>
                <a:lnTo>
                  <a:pt x="144" y="39"/>
                </a:lnTo>
                <a:lnTo>
                  <a:pt x="169" y="11"/>
                </a:lnTo>
                <a:lnTo>
                  <a:pt x="159" y="0"/>
                </a:lnTo>
                <a:lnTo>
                  <a:pt x="164" y="0"/>
                </a:lnTo>
                <a:lnTo>
                  <a:pt x="173" y="8"/>
                </a:lnTo>
                <a:lnTo>
                  <a:pt x="183" y="0"/>
                </a:lnTo>
                <a:lnTo>
                  <a:pt x="188" y="0"/>
                </a:lnTo>
                <a:lnTo>
                  <a:pt x="177" y="11"/>
                </a:lnTo>
                <a:lnTo>
                  <a:pt x="204" y="39"/>
                </a:lnTo>
                <a:lnTo>
                  <a:pt x="232" y="11"/>
                </a:lnTo>
                <a:lnTo>
                  <a:pt x="220" y="0"/>
                </a:lnTo>
                <a:lnTo>
                  <a:pt x="225" y="0"/>
                </a:lnTo>
                <a:lnTo>
                  <a:pt x="235" y="8"/>
                </a:lnTo>
                <a:lnTo>
                  <a:pt x="243" y="0"/>
                </a:lnTo>
                <a:lnTo>
                  <a:pt x="251" y="0"/>
                </a:lnTo>
                <a:lnTo>
                  <a:pt x="238" y="11"/>
                </a:lnTo>
                <a:lnTo>
                  <a:pt x="266" y="39"/>
                </a:lnTo>
                <a:lnTo>
                  <a:pt x="294" y="11"/>
                </a:lnTo>
                <a:lnTo>
                  <a:pt x="280" y="0"/>
                </a:lnTo>
                <a:lnTo>
                  <a:pt x="286" y="0"/>
                </a:lnTo>
                <a:lnTo>
                  <a:pt x="295" y="8"/>
                </a:lnTo>
                <a:lnTo>
                  <a:pt x="304" y="0"/>
                </a:lnTo>
                <a:lnTo>
                  <a:pt x="310" y="0"/>
                </a:lnTo>
                <a:lnTo>
                  <a:pt x="299" y="11"/>
                </a:lnTo>
                <a:lnTo>
                  <a:pt x="325" y="39"/>
                </a:lnTo>
                <a:lnTo>
                  <a:pt x="353" y="11"/>
                </a:lnTo>
                <a:lnTo>
                  <a:pt x="342" y="0"/>
                </a:lnTo>
                <a:lnTo>
                  <a:pt x="347" y="0"/>
                </a:lnTo>
                <a:lnTo>
                  <a:pt x="357" y="8"/>
                </a:lnTo>
                <a:lnTo>
                  <a:pt x="366" y="0"/>
                </a:lnTo>
                <a:lnTo>
                  <a:pt x="371" y="0"/>
                </a:lnTo>
                <a:lnTo>
                  <a:pt x="359" y="11"/>
                </a:lnTo>
                <a:lnTo>
                  <a:pt x="388" y="39"/>
                </a:lnTo>
                <a:lnTo>
                  <a:pt x="416" y="11"/>
                </a:lnTo>
                <a:lnTo>
                  <a:pt x="402" y="0"/>
                </a:lnTo>
                <a:lnTo>
                  <a:pt x="409" y="0"/>
                </a:lnTo>
                <a:lnTo>
                  <a:pt x="417" y="8"/>
                </a:lnTo>
                <a:lnTo>
                  <a:pt x="426" y="0"/>
                </a:lnTo>
                <a:lnTo>
                  <a:pt x="432" y="0"/>
                </a:lnTo>
                <a:lnTo>
                  <a:pt x="421" y="11"/>
                </a:lnTo>
                <a:lnTo>
                  <a:pt x="449" y="39"/>
                </a:lnTo>
                <a:lnTo>
                  <a:pt x="475" y="11"/>
                </a:lnTo>
                <a:lnTo>
                  <a:pt x="464" y="0"/>
                </a:lnTo>
                <a:lnTo>
                  <a:pt x="469" y="0"/>
                </a:lnTo>
                <a:lnTo>
                  <a:pt x="479" y="8"/>
                </a:lnTo>
                <a:lnTo>
                  <a:pt x="488" y="0"/>
                </a:lnTo>
                <a:lnTo>
                  <a:pt x="493" y="0"/>
                </a:lnTo>
                <a:lnTo>
                  <a:pt x="483" y="11"/>
                </a:lnTo>
                <a:lnTo>
                  <a:pt x="509" y="39"/>
                </a:lnTo>
                <a:lnTo>
                  <a:pt x="538" y="11"/>
                </a:lnTo>
                <a:lnTo>
                  <a:pt x="525" y="0"/>
                </a:lnTo>
                <a:lnTo>
                  <a:pt x="531" y="0"/>
                </a:lnTo>
                <a:lnTo>
                  <a:pt x="540" y="8"/>
                </a:lnTo>
                <a:lnTo>
                  <a:pt x="548" y="0"/>
                </a:lnTo>
                <a:lnTo>
                  <a:pt x="554" y="0"/>
                </a:lnTo>
                <a:lnTo>
                  <a:pt x="543" y="11"/>
                </a:lnTo>
                <a:lnTo>
                  <a:pt x="571" y="39"/>
                </a:lnTo>
                <a:lnTo>
                  <a:pt x="599" y="11"/>
                </a:lnTo>
                <a:lnTo>
                  <a:pt x="586" y="0"/>
                </a:lnTo>
                <a:lnTo>
                  <a:pt x="591" y="0"/>
                </a:lnTo>
                <a:lnTo>
                  <a:pt x="600" y="8"/>
                </a:lnTo>
                <a:lnTo>
                  <a:pt x="610" y="0"/>
                </a:lnTo>
                <a:lnTo>
                  <a:pt x="615" y="0"/>
                </a:lnTo>
                <a:lnTo>
                  <a:pt x="604" y="11"/>
                </a:lnTo>
                <a:lnTo>
                  <a:pt x="631" y="39"/>
                </a:lnTo>
                <a:lnTo>
                  <a:pt x="651" y="19"/>
                </a:lnTo>
                <a:lnTo>
                  <a:pt x="651" y="27"/>
                </a:lnTo>
                <a:lnTo>
                  <a:pt x="634" y="42"/>
                </a:lnTo>
                <a:lnTo>
                  <a:pt x="650" y="56"/>
                </a:lnTo>
                <a:lnTo>
                  <a:pt x="650" y="64"/>
                </a:lnTo>
                <a:lnTo>
                  <a:pt x="631" y="46"/>
                </a:lnTo>
                <a:lnTo>
                  <a:pt x="604" y="74"/>
                </a:lnTo>
                <a:lnTo>
                  <a:pt x="631" y="99"/>
                </a:lnTo>
                <a:lnTo>
                  <a:pt x="650" y="83"/>
                </a:lnTo>
                <a:lnTo>
                  <a:pt x="650" y="88"/>
                </a:lnTo>
                <a:lnTo>
                  <a:pt x="634" y="103"/>
                </a:lnTo>
                <a:lnTo>
                  <a:pt x="647" y="116"/>
                </a:lnTo>
                <a:lnTo>
                  <a:pt x="647" y="122"/>
                </a:lnTo>
                <a:lnTo>
                  <a:pt x="631" y="107"/>
                </a:lnTo>
                <a:lnTo>
                  <a:pt x="604" y="132"/>
                </a:lnTo>
                <a:lnTo>
                  <a:pt x="631" y="160"/>
                </a:lnTo>
                <a:lnTo>
                  <a:pt x="646" y="146"/>
                </a:lnTo>
                <a:lnTo>
                  <a:pt x="646" y="151"/>
                </a:lnTo>
                <a:lnTo>
                  <a:pt x="634" y="163"/>
                </a:lnTo>
                <a:lnTo>
                  <a:pt x="646" y="174"/>
                </a:lnTo>
                <a:lnTo>
                  <a:pt x="646" y="179"/>
                </a:lnTo>
                <a:lnTo>
                  <a:pt x="631" y="167"/>
                </a:lnTo>
                <a:lnTo>
                  <a:pt x="604" y="195"/>
                </a:lnTo>
                <a:lnTo>
                  <a:pt x="631" y="221"/>
                </a:lnTo>
                <a:lnTo>
                  <a:pt x="643" y="210"/>
                </a:lnTo>
                <a:lnTo>
                  <a:pt x="643" y="215"/>
                </a:lnTo>
                <a:lnTo>
                  <a:pt x="634" y="225"/>
                </a:lnTo>
                <a:lnTo>
                  <a:pt x="643" y="234"/>
                </a:lnTo>
                <a:lnTo>
                  <a:pt x="643" y="239"/>
                </a:lnTo>
                <a:lnTo>
                  <a:pt x="631" y="229"/>
                </a:lnTo>
                <a:lnTo>
                  <a:pt x="604" y="254"/>
                </a:lnTo>
                <a:lnTo>
                  <a:pt x="631" y="282"/>
                </a:lnTo>
                <a:lnTo>
                  <a:pt x="642" y="273"/>
                </a:lnTo>
                <a:lnTo>
                  <a:pt x="642" y="278"/>
                </a:lnTo>
                <a:lnTo>
                  <a:pt x="634" y="286"/>
                </a:lnTo>
                <a:lnTo>
                  <a:pt x="642" y="291"/>
                </a:lnTo>
                <a:lnTo>
                  <a:pt x="641" y="297"/>
                </a:lnTo>
                <a:lnTo>
                  <a:pt x="631" y="287"/>
                </a:lnTo>
                <a:lnTo>
                  <a:pt x="604" y="316"/>
                </a:lnTo>
                <a:lnTo>
                  <a:pt x="631" y="344"/>
                </a:lnTo>
                <a:lnTo>
                  <a:pt x="641" y="334"/>
                </a:lnTo>
                <a:lnTo>
                  <a:pt x="641" y="342"/>
                </a:lnTo>
                <a:lnTo>
                  <a:pt x="634" y="346"/>
                </a:lnTo>
                <a:lnTo>
                  <a:pt x="638" y="352"/>
                </a:lnTo>
                <a:lnTo>
                  <a:pt x="638" y="357"/>
                </a:lnTo>
                <a:lnTo>
                  <a:pt x="631" y="350"/>
                </a:lnTo>
                <a:lnTo>
                  <a:pt x="604" y="378"/>
                </a:lnTo>
                <a:lnTo>
                  <a:pt x="631" y="404"/>
                </a:lnTo>
                <a:lnTo>
                  <a:pt x="638" y="398"/>
                </a:lnTo>
                <a:lnTo>
                  <a:pt x="637" y="404"/>
                </a:lnTo>
                <a:lnTo>
                  <a:pt x="634" y="408"/>
                </a:lnTo>
                <a:lnTo>
                  <a:pt x="637" y="409"/>
                </a:lnTo>
                <a:lnTo>
                  <a:pt x="637" y="416"/>
                </a:lnTo>
                <a:lnTo>
                  <a:pt x="631" y="409"/>
                </a:lnTo>
                <a:lnTo>
                  <a:pt x="604" y="437"/>
                </a:lnTo>
                <a:lnTo>
                  <a:pt x="631" y="465"/>
                </a:lnTo>
                <a:lnTo>
                  <a:pt x="634" y="463"/>
                </a:lnTo>
                <a:lnTo>
                  <a:pt x="634" y="468"/>
                </a:lnTo>
                <a:lnTo>
                  <a:pt x="634" y="468"/>
                </a:lnTo>
                <a:lnTo>
                  <a:pt x="634" y="469"/>
                </a:lnTo>
                <a:lnTo>
                  <a:pt x="634" y="475"/>
                </a:lnTo>
                <a:lnTo>
                  <a:pt x="631" y="472"/>
                </a:lnTo>
                <a:lnTo>
                  <a:pt x="604" y="500"/>
                </a:lnTo>
                <a:lnTo>
                  <a:pt x="631" y="525"/>
                </a:lnTo>
                <a:lnTo>
                  <a:pt x="633" y="525"/>
                </a:lnTo>
                <a:lnTo>
                  <a:pt x="633" y="533"/>
                </a:lnTo>
                <a:lnTo>
                  <a:pt x="631" y="533"/>
                </a:lnTo>
                <a:lnTo>
                  <a:pt x="604" y="559"/>
                </a:lnTo>
                <a:lnTo>
                  <a:pt x="631" y="587"/>
                </a:lnTo>
                <a:lnTo>
                  <a:pt x="631" y="595"/>
                </a:lnTo>
                <a:lnTo>
                  <a:pt x="604" y="622"/>
                </a:lnTo>
                <a:lnTo>
                  <a:pt x="629" y="646"/>
                </a:lnTo>
                <a:lnTo>
                  <a:pt x="629" y="651"/>
                </a:lnTo>
                <a:lnTo>
                  <a:pt x="600" y="624"/>
                </a:lnTo>
                <a:lnTo>
                  <a:pt x="572" y="651"/>
                </a:lnTo>
                <a:lnTo>
                  <a:pt x="600" y="679"/>
                </a:lnTo>
                <a:lnTo>
                  <a:pt x="629" y="651"/>
                </a:lnTo>
                <a:lnTo>
                  <a:pt x="627" y="659"/>
                </a:lnTo>
                <a:lnTo>
                  <a:pt x="604" y="683"/>
                </a:lnTo>
                <a:lnTo>
                  <a:pt x="627" y="703"/>
                </a:lnTo>
                <a:lnTo>
                  <a:pt x="625" y="711"/>
                </a:lnTo>
                <a:lnTo>
                  <a:pt x="600" y="684"/>
                </a:lnTo>
                <a:lnTo>
                  <a:pt x="572" y="713"/>
                </a:lnTo>
                <a:lnTo>
                  <a:pt x="596" y="735"/>
                </a:lnTo>
                <a:lnTo>
                  <a:pt x="590" y="735"/>
                </a:lnTo>
                <a:lnTo>
                  <a:pt x="571" y="715"/>
                </a:lnTo>
                <a:lnTo>
                  <a:pt x="550" y="735"/>
                </a:lnTo>
                <a:lnTo>
                  <a:pt x="544" y="735"/>
                </a:lnTo>
                <a:lnTo>
                  <a:pt x="567" y="713"/>
                </a:lnTo>
                <a:lnTo>
                  <a:pt x="540" y="684"/>
                </a:lnTo>
                <a:lnTo>
                  <a:pt x="512" y="713"/>
                </a:lnTo>
                <a:lnTo>
                  <a:pt x="535" y="735"/>
                </a:lnTo>
                <a:lnTo>
                  <a:pt x="529" y="735"/>
                </a:lnTo>
                <a:lnTo>
                  <a:pt x="509" y="715"/>
                </a:lnTo>
                <a:lnTo>
                  <a:pt x="491" y="735"/>
                </a:lnTo>
                <a:lnTo>
                  <a:pt x="483" y="735"/>
                </a:lnTo>
                <a:lnTo>
                  <a:pt x="507" y="713"/>
                </a:lnTo>
                <a:lnTo>
                  <a:pt x="479" y="684"/>
                </a:lnTo>
                <a:lnTo>
                  <a:pt x="450" y="713"/>
                </a:lnTo>
                <a:lnTo>
                  <a:pt x="473" y="735"/>
                </a:lnTo>
                <a:lnTo>
                  <a:pt x="468" y="735"/>
                </a:lnTo>
                <a:lnTo>
                  <a:pt x="449" y="715"/>
                </a:lnTo>
                <a:lnTo>
                  <a:pt x="428" y="735"/>
                </a:lnTo>
                <a:lnTo>
                  <a:pt x="422" y="735"/>
                </a:lnTo>
                <a:lnTo>
                  <a:pt x="445" y="713"/>
                </a:lnTo>
                <a:lnTo>
                  <a:pt x="417" y="684"/>
                </a:lnTo>
                <a:lnTo>
                  <a:pt x="390" y="713"/>
                </a:lnTo>
                <a:lnTo>
                  <a:pt x="413" y="735"/>
                </a:lnTo>
                <a:lnTo>
                  <a:pt x="408" y="735"/>
                </a:lnTo>
                <a:lnTo>
                  <a:pt x="388" y="715"/>
                </a:lnTo>
                <a:lnTo>
                  <a:pt x="366" y="735"/>
                </a:lnTo>
                <a:lnTo>
                  <a:pt x="361" y="735"/>
                </a:lnTo>
                <a:lnTo>
                  <a:pt x="384" y="713"/>
                </a:lnTo>
                <a:lnTo>
                  <a:pt x="357" y="684"/>
                </a:lnTo>
                <a:lnTo>
                  <a:pt x="329" y="713"/>
                </a:lnTo>
                <a:lnTo>
                  <a:pt x="351" y="735"/>
                </a:lnTo>
                <a:lnTo>
                  <a:pt x="346" y="735"/>
                </a:lnTo>
                <a:lnTo>
                  <a:pt x="325" y="715"/>
                </a:lnTo>
                <a:lnTo>
                  <a:pt x="306" y="735"/>
                </a:lnTo>
                <a:lnTo>
                  <a:pt x="300" y="735"/>
                </a:lnTo>
                <a:lnTo>
                  <a:pt x="323" y="713"/>
                </a:lnTo>
                <a:lnTo>
                  <a:pt x="295" y="684"/>
                </a:lnTo>
                <a:lnTo>
                  <a:pt x="267" y="713"/>
                </a:lnTo>
                <a:lnTo>
                  <a:pt x="291" y="735"/>
                </a:lnTo>
                <a:lnTo>
                  <a:pt x="284" y="735"/>
                </a:lnTo>
                <a:lnTo>
                  <a:pt x="266" y="715"/>
                </a:lnTo>
                <a:lnTo>
                  <a:pt x="244" y="735"/>
                </a:lnTo>
                <a:lnTo>
                  <a:pt x="239" y="735"/>
                </a:lnTo>
                <a:lnTo>
                  <a:pt x="262" y="713"/>
                </a:lnTo>
                <a:lnTo>
                  <a:pt x="235" y="684"/>
                </a:lnTo>
                <a:lnTo>
                  <a:pt x="207" y="713"/>
                </a:lnTo>
                <a:lnTo>
                  <a:pt x="230" y="735"/>
                </a:lnTo>
                <a:lnTo>
                  <a:pt x="224" y="735"/>
                </a:lnTo>
                <a:lnTo>
                  <a:pt x="204" y="715"/>
                </a:lnTo>
                <a:lnTo>
                  <a:pt x="185" y="735"/>
                </a:lnTo>
                <a:lnTo>
                  <a:pt x="179" y="735"/>
                </a:lnTo>
                <a:lnTo>
                  <a:pt x="201" y="713"/>
                </a:lnTo>
                <a:lnTo>
                  <a:pt x="173" y="684"/>
                </a:lnTo>
                <a:lnTo>
                  <a:pt x="145" y="713"/>
                </a:lnTo>
                <a:lnTo>
                  <a:pt x="168" y="735"/>
                </a:lnTo>
                <a:lnTo>
                  <a:pt x="163" y="735"/>
                </a:lnTo>
                <a:lnTo>
                  <a:pt x="144" y="715"/>
                </a:lnTo>
                <a:lnTo>
                  <a:pt x="122" y="735"/>
                </a:lnTo>
                <a:lnTo>
                  <a:pt x="117" y="735"/>
                </a:lnTo>
                <a:lnTo>
                  <a:pt x="140" y="713"/>
                </a:lnTo>
                <a:lnTo>
                  <a:pt x="112" y="684"/>
                </a:lnTo>
                <a:lnTo>
                  <a:pt x="85" y="713"/>
                </a:lnTo>
                <a:lnTo>
                  <a:pt x="108" y="735"/>
                </a:lnTo>
                <a:lnTo>
                  <a:pt x="102" y="735"/>
                </a:lnTo>
                <a:lnTo>
                  <a:pt x="82" y="715"/>
                </a:lnTo>
                <a:lnTo>
                  <a:pt x="63" y="735"/>
                </a:lnTo>
                <a:lnTo>
                  <a:pt x="55" y="735"/>
                </a:lnTo>
                <a:lnTo>
                  <a:pt x="78" y="713"/>
                </a:lnTo>
                <a:lnTo>
                  <a:pt x="51" y="684"/>
                </a:lnTo>
                <a:lnTo>
                  <a:pt x="29" y="706"/>
                </a:lnTo>
                <a:lnTo>
                  <a:pt x="29" y="699"/>
                </a:lnTo>
                <a:lnTo>
                  <a:pt x="47" y="683"/>
                </a:lnTo>
                <a:lnTo>
                  <a:pt x="27" y="662"/>
                </a:lnTo>
                <a:close/>
                <a:moveTo>
                  <a:pt x="54" y="622"/>
                </a:moveTo>
                <a:lnTo>
                  <a:pt x="82" y="650"/>
                </a:lnTo>
                <a:lnTo>
                  <a:pt x="110" y="622"/>
                </a:lnTo>
                <a:lnTo>
                  <a:pt x="82" y="594"/>
                </a:lnTo>
                <a:lnTo>
                  <a:pt x="54" y="622"/>
                </a:lnTo>
                <a:close/>
                <a:moveTo>
                  <a:pt x="445" y="346"/>
                </a:moveTo>
                <a:lnTo>
                  <a:pt x="417" y="320"/>
                </a:lnTo>
                <a:lnTo>
                  <a:pt x="390" y="346"/>
                </a:lnTo>
                <a:lnTo>
                  <a:pt x="417" y="374"/>
                </a:lnTo>
                <a:lnTo>
                  <a:pt x="445" y="346"/>
                </a:lnTo>
                <a:close/>
                <a:moveTo>
                  <a:pt x="421" y="378"/>
                </a:moveTo>
                <a:lnTo>
                  <a:pt x="449" y="404"/>
                </a:lnTo>
                <a:lnTo>
                  <a:pt x="475" y="378"/>
                </a:lnTo>
                <a:lnTo>
                  <a:pt x="449" y="350"/>
                </a:lnTo>
                <a:lnTo>
                  <a:pt x="421" y="378"/>
                </a:lnTo>
                <a:close/>
                <a:moveTo>
                  <a:pt x="388" y="350"/>
                </a:moveTo>
                <a:lnTo>
                  <a:pt x="359" y="378"/>
                </a:lnTo>
                <a:lnTo>
                  <a:pt x="388" y="404"/>
                </a:lnTo>
                <a:lnTo>
                  <a:pt x="416" y="378"/>
                </a:lnTo>
                <a:lnTo>
                  <a:pt x="388" y="350"/>
                </a:lnTo>
                <a:close/>
                <a:moveTo>
                  <a:pt x="384" y="346"/>
                </a:moveTo>
                <a:lnTo>
                  <a:pt x="357" y="320"/>
                </a:lnTo>
                <a:lnTo>
                  <a:pt x="329" y="346"/>
                </a:lnTo>
                <a:lnTo>
                  <a:pt x="357" y="374"/>
                </a:lnTo>
                <a:lnTo>
                  <a:pt x="384" y="346"/>
                </a:lnTo>
                <a:close/>
                <a:moveTo>
                  <a:pt x="325" y="350"/>
                </a:moveTo>
                <a:lnTo>
                  <a:pt x="299" y="378"/>
                </a:lnTo>
                <a:lnTo>
                  <a:pt x="325" y="404"/>
                </a:lnTo>
                <a:lnTo>
                  <a:pt x="353" y="378"/>
                </a:lnTo>
                <a:lnTo>
                  <a:pt x="325" y="350"/>
                </a:lnTo>
                <a:close/>
                <a:moveTo>
                  <a:pt x="323" y="346"/>
                </a:moveTo>
                <a:lnTo>
                  <a:pt x="295" y="320"/>
                </a:lnTo>
                <a:lnTo>
                  <a:pt x="267" y="346"/>
                </a:lnTo>
                <a:lnTo>
                  <a:pt x="295" y="374"/>
                </a:lnTo>
                <a:lnTo>
                  <a:pt x="323" y="346"/>
                </a:lnTo>
                <a:close/>
                <a:moveTo>
                  <a:pt x="266" y="350"/>
                </a:moveTo>
                <a:lnTo>
                  <a:pt x="238" y="378"/>
                </a:lnTo>
                <a:lnTo>
                  <a:pt x="266" y="404"/>
                </a:lnTo>
                <a:lnTo>
                  <a:pt x="294" y="378"/>
                </a:lnTo>
                <a:lnTo>
                  <a:pt x="266" y="350"/>
                </a:lnTo>
                <a:close/>
                <a:moveTo>
                  <a:pt x="262" y="346"/>
                </a:moveTo>
                <a:lnTo>
                  <a:pt x="235" y="320"/>
                </a:lnTo>
                <a:lnTo>
                  <a:pt x="207" y="346"/>
                </a:lnTo>
                <a:lnTo>
                  <a:pt x="235" y="374"/>
                </a:lnTo>
                <a:lnTo>
                  <a:pt x="262" y="346"/>
                </a:lnTo>
                <a:close/>
                <a:moveTo>
                  <a:pt x="204" y="350"/>
                </a:moveTo>
                <a:lnTo>
                  <a:pt x="177" y="378"/>
                </a:lnTo>
                <a:lnTo>
                  <a:pt x="204" y="404"/>
                </a:lnTo>
                <a:lnTo>
                  <a:pt x="232" y="378"/>
                </a:lnTo>
                <a:lnTo>
                  <a:pt x="204" y="350"/>
                </a:lnTo>
                <a:close/>
                <a:moveTo>
                  <a:pt x="201" y="346"/>
                </a:moveTo>
                <a:lnTo>
                  <a:pt x="173" y="320"/>
                </a:lnTo>
                <a:lnTo>
                  <a:pt x="145" y="346"/>
                </a:lnTo>
                <a:lnTo>
                  <a:pt x="173" y="374"/>
                </a:lnTo>
                <a:lnTo>
                  <a:pt x="201" y="346"/>
                </a:lnTo>
                <a:close/>
                <a:moveTo>
                  <a:pt x="201" y="286"/>
                </a:moveTo>
                <a:lnTo>
                  <a:pt x="173" y="258"/>
                </a:lnTo>
                <a:lnTo>
                  <a:pt x="145" y="286"/>
                </a:lnTo>
                <a:lnTo>
                  <a:pt x="173" y="313"/>
                </a:lnTo>
                <a:lnTo>
                  <a:pt x="201" y="286"/>
                </a:lnTo>
                <a:close/>
                <a:moveTo>
                  <a:pt x="177" y="316"/>
                </a:moveTo>
                <a:lnTo>
                  <a:pt x="204" y="344"/>
                </a:lnTo>
                <a:lnTo>
                  <a:pt x="232" y="316"/>
                </a:lnTo>
                <a:lnTo>
                  <a:pt x="204" y="287"/>
                </a:lnTo>
                <a:lnTo>
                  <a:pt x="177" y="316"/>
                </a:lnTo>
                <a:close/>
                <a:moveTo>
                  <a:pt x="235" y="313"/>
                </a:moveTo>
                <a:lnTo>
                  <a:pt x="262" y="286"/>
                </a:lnTo>
                <a:lnTo>
                  <a:pt x="235" y="258"/>
                </a:lnTo>
                <a:lnTo>
                  <a:pt x="207" y="286"/>
                </a:lnTo>
                <a:lnTo>
                  <a:pt x="235" y="313"/>
                </a:lnTo>
                <a:close/>
                <a:moveTo>
                  <a:pt x="238" y="316"/>
                </a:moveTo>
                <a:lnTo>
                  <a:pt x="266" y="344"/>
                </a:lnTo>
                <a:lnTo>
                  <a:pt x="294" y="316"/>
                </a:lnTo>
                <a:lnTo>
                  <a:pt x="266" y="287"/>
                </a:lnTo>
                <a:lnTo>
                  <a:pt x="238" y="316"/>
                </a:lnTo>
                <a:close/>
                <a:moveTo>
                  <a:pt x="295" y="313"/>
                </a:moveTo>
                <a:lnTo>
                  <a:pt x="323" y="286"/>
                </a:lnTo>
                <a:lnTo>
                  <a:pt x="295" y="258"/>
                </a:lnTo>
                <a:lnTo>
                  <a:pt x="267" y="286"/>
                </a:lnTo>
                <a:lnTo>
                  <a:pt x="295" y="313"/>
                </a:lnTo>
                <a:close/>
                <a:moveTo>
                  <a:pt x="299" y="316"/>
                </a:moveTo>
                <a:lnTo>
                  <a:pt x="325" y="344"/>
                </a:lnTo>
                <a:lnTo>
                  <a:pt x="353" y="316"/>
                </a:lnTo>
                <a:lnTo>
                  <a:pt x="325" y="287"/>
                </a:lnTo>
                <a:lnTo>
                  <a:pt x="299" y="316"/>
                </a:lnTo>
                <a:close/>
                <a:moveTo>
                  <a:pt x="357" y="313"/>
                </a:moveTo>
                <a:lnTo>
                  <a:pt x="384" y="286"/>
                </a:lnTo>
                <a:lnTo>
                  <a:pt x="357" y="258"/>
                </a:lnTo>
                <a:lnTo>
                  <a:pt x="329" y="286"/>
                </a:lnTo>
                <a:lnTo>
                  <a:pt x="357" y="313"/>
                </a:lnTo>
                <a:close/>
                <a:moveTo>
                  <a:pt x="359" y="316"/>
                </a:moveTo>
                <a:lnTo>
                  <a:pt x="388" y="344"/>
                </a:lnTo>
                <a:lnTo>
                  <a:pt x="416" y="316"/>
                </a:lnTo>
                <a:lnTo>
                  <a:pt x="388" y="287"/>
                </a:lnTo>
                <a:lnTo>
                  <a:pt x="359" y="316"/>
                </a:lnTo>
                <a:close/>
                <a:moveTo>
                  <a:pt x="417" y="313"/>
                </a:moveTo>
                <a:lnTo>
                  <a:pt x="445" y="286"/>
                </a:lnTo>
                <a:lnTo>
                  <a:pt x="417" y="258"/>
                </a:lnTo>
                <a:lnTo>
                  <a:pt x="390" y="286"/>
                </a:lnTo>
                <a:lnTo>
                  <a:pt x="417" y="313"/>
                </a:lnTo>
                <a:close/>
                <a:moveTo>
                  <a:pt x="421" y="316"/>
                </a:moveTo>
                <a:lnTo>
                  <a:pt x="449" y="344"/>
                </a:lnTo>
                <a:lnTo>
                  <a:pt x="475" y="316"/>
                </a:lnTo>
                <a:lnTo>
                  <a:pt x="449" y="287"/>
                </a:lnTo>
                <a:lnTo>
                  <a:pt x="421" y="316"/>
                </a:lnTo>
                <a:close/>
                <a:moveTo>
                  <a:pt x="479" y="313"/>
                </a:moveTo>
                <a:lnTo>
                  <a:pt x="507" y="286"/>
                </a:lnTo>
                <a:lnTo>
                  <a:pt x="479" y="258"/>
                </a:lnTo>
                <a:lnTo>
                  <a:pt x="450" y="286"/>
                </a:lnTo>
                <a:lnTo>
                  <a:pt x="479" y="313"/>
                </a:lnTo>
                <a:close/>
                <a:moveTo>
                  <a:pt x="450" y="346"/>
                </a:moveTo>
                <a:lnTo>
                  <a:pt x="479" y="374"/>
                </a:lnTo>
                <a:lnTo>
                  <a:pt x="507" y="346"/>
                </a:lnTo>
                <a:lnTo>
                  <a:pt x="479" y="320"/>
                </a:lnTo>
                <a:lnTo>
                  <a:pt x="450" y="346"/>
                </a:lnTo>
                <a:close/>
                <a:moveTo>
                  <a:pt x="450" y="408"/>
                </a:moveTo>
                <a:lnTo>
                  <a:pt x="479" y="436"/>
                </a:lnTo>
                <a:lnTo>
                  <a:pt x="507" y="408"/>
                </a:lnTo>
                <a:lnTo>
                  <a:pt x="479" y="380"/>
                </a:lnTo>
                <a:lnTo>
                  <a:pt x="450" y="408"/>
                </a:lnTo>
                <a:close/>
                <a:moveTo>
                  <a:pt x="449" y="409"/>
                </a:moveTo>
                <a:lnTo>
                  <a:pt x="421" y="437"/>
                </a:lnTo>
                <a:lnTo>
                  <a:pt x="449" y="465"/>
                </a:lnTo>
                <a:lnTo>
                  <a:pt x="475" y="437"/>
                </a:lnTo>
                <a:lnTo>
                  <a:pt x="449" y="409"/>
                </a:lnTo>
                <a:close/>
                <a:moveTo>
                  <a:pt x="445" y="408"/>
                </a:moveTo>
                <a:lnTo>
                  <a:pt x="417" y="380"/>
                </a:lnTo>
                <a:lnTo>
                  <a:pt x="390" y="408"/>
                </a:lnTo>
                <a:lnTo>
                  <a:pt x="417" y="436"/>
                </a:lnTo>
                <a:lnTo>
                  <a:pt x="445" y="408"/>
                </a:lnTo>
                <a:close/>
                <a:moveTo>
                  <a:pt x="388" y="409"/>
                </a:moveTo>
                <a:lnTo>
                  <a:pt x="359" y="437"/>
                </a:lnTo>
                <a:lnTo>
                  <a:pt x="388" y="465"/>
                </a:lnTo>
                <a:lnTo>
                  <a:pt x="416" y="437"/>
                </a:lnTo>
                <a:lnTo>
                  <a:pt x="388" y="409"/>
                </a:lnTo>
                <a:close/>
                <a:moveTo>
                  <a:pt x="384" y="408"/>
                </a:moveTo>
                <a:lnTo>
                  <a:pt x="357" y="380"/>
                </a:lnTo>
                <a:lnTo>
                  <a:pt x="329" y="408"/>
                </a:lnTo>
                <a:lnTo>
                  <a:pt x="357" y="436"/>
                </a:lnTo>
                <a:lnTo>
                  <a:pt x="384" y="408"/>
                </a:lnTo>
                <a:close/>
                <a:moveTo>
                  <a:pt x="325" y="409"/>
                </a:moveTo>
                <a:lnTo>
                  <a:pt x="299" y="437"/>
                </a:lnTo>
                <a:lnTo>
                  <a:pt x="325" y="465"/>
                </a:lnTo>
                <a:lnTo>
                  <a:pt x="353" y="437"/>
                </a:lnTo>
                <a:lnTo>
                  <a:pt x="325" y="409"/>
                </a:lnTo>
                <a:close/>
                <a:moveTo>
                  <a:pt x="323" y="408"/>
                </a:moveTo>
                <a:lnTo>
                  <a:pt x="295" y="380"/>
                </a:lnTo>
                <a:lnTo>
                  <a:pt x="267" y="408"/>
                </a:lnTo>
                <a:lnTo>
                  <a:pt x="295" y="436"/>
                </a:lnTo>
                <a:lnTo>
                  <a:pt x="323" y="408"/>
                </a:lnTo>
                <a:close/>
                <a:moveTo>
                  <a:pt x="266" y="409"/>
                </a:moveTo>
                <a:lnTo>
                  <a:pt x="238" y="437"/>
                </a:lnTo>
                <a:lnTo>
                  <a:pt x="266" y="465"/>
                </a:lnTo>
                <a:lnTo>
                  <a:pt x="294" y="437"/>
                </a:lnTo>
                <a:lnTo>
                  <a:pt x="266" y="409"/>
                </a:lnTo>
                <a:close/>
                <a:moveTo>
                  <a:pt x="262" y="408"/>
                </a:moveTo>
                <a:lnTo>
                  <a:pt x="235" y="380"/>
                </a:lnTo>
                <a:lnTo>
                  <a:pt x="207" y="408"/>
                </a:lnTo>
                <a:lnTo>
                  <a:pt x="235" y="436"/>
                </a:lnTo>
                <a:lnTo>
                  <a:pt x="262" y="408"/>
                </a:lnTo>
                <a:close/>
                <a:moveTo>
                  <a:pt x="204" y="409"/>
                </a:moveTo>
                <a:lnTo>
                  <a:pt x="177" y="437"/>
                </a:lnTo>
                <a:lnTo>
                  <a:pt x="204" y="465"/>
                </a:lnTo>
                <a:lnTo>
                  <a:pt x="232" y="437"/>
                </a:lnTo>
                <a:lnTo>
                  <a:pt x="204" y="409"/>
                </a:lnTo>
                <a:close/>
                <a:moveTo>
                  <a:pt x="201" y="408"/>
                </a:moveTo>
                <a:lnTo>
                  <a:pt x="173" y="380"/>
                </a:lnTo>
                <a:lnTo>
                  <a:pt x="145" y="408"/>
                </a:lnTo>
                <a:lnTo>
                  <a:pt x="173" y="436"/>
                </a:lnTo>
                <a:lnTo>
                  <a:pt x="201" y="408"/>
                </a:lnTo>
                <a:close/>
                <a:moveTo>
                  <a:pt x="144" y="409"/>
                </a:moveTo>
                <a:lnTo>
                  <a:pt x="116" y="437"/>
                </a:lnTo>
                <a:lnTo>
                  <a:pt x="144" y="465"/>
                </a:lnTo>
                <a:lnTo>
                  <a:pt x="169" y="437"/>
                </a:lnTo>
                <a:lnTo>
                  <a:pt x="144" y="409"/>
                </a:lnTo>
                <a:close/>
                <a:moveTo>
                  <a:pt x="169" y="378"/>
                </a:moveTo>
                <a:lnTo>
                  <a:pt x="144" y="350"/>
                </a:lnTo>
                <a:lnTo>
                  <a:pt x="116" y="378"/>
                </a:lnTo>
                <a:lnTo>
                  <a:pt x="144" y="404"/>
                </a:lnTo>
                <a:lnTo>
                  <a:pt x="169" y="378"/>
                </a:lnTo>
                <a:close/>
                <a:moveTo>
                  <a:pt x="169" y="316"/>
                </a:moveTo>
                <a:lnTo>
                  <a:pt x="144" y="287"/>
                </a:lnTo>
                <a:lnTo>
                  <a:pt x="116" y="316"/>
                </a:lnTo>
                <a:lnTo>
                  <a:pt x="144" y="344"/>
                </a:lnTo>
                <a:lnTo>
                  <a:pt x="169" y="316"/>
                </a:lnTo>
                <a:close/>
                <a:moveTo>
                  <a:pt x="169" y="254"/>
                </a:moveTo>
                <a:lnTo>
                  <a:pt x="144" y="229"/>
                </a:lnTo>
                <a:lnTo>
                  <a:pt x="116" y="254"/>
                </a:lnTo>
                <a:lnTo>
                  <a:pt x="144" y="282"/>
                </a:lnTo>
                <a:lnTo>
                  <a:pt x="169" y="254"/>
                </a:lnTo>
                <a:close/>
                <a:moveTo>
                  <a:pt x="173" y="253"/>
                </a:moveTo>
                <a:lnTo>
                  <a:pt x="201" y="225"/>
                </a:lnTo>
                <a:lnTo>
                  <a:pt x="173" y="197"/>
                </a:lnTo>
                <a:lnTo>
                  <a:pt x="145" y="225"/>
                </a:lnTo>
                <a:lnTo>
                  <a:pt x="173" y="253"/>
                </a:lnTo>
                <a:close/>
                <a:moveTo>
                  <a:pt x="177" y="254"/>
                </a:moveTo>
                <a:lnTo>
                  <a:pt x="204" y="282"/>
                </a:lnTo>
                <a:lnTo>
                  <a:pt x="232" y="254"/>
                </a:lnTo>
                <a:lnTo>
                  <a:pt x="204" y="229"/>
                </a:lnTo>
                <a:lnTo>
                  <a:pt x="177" y="254"/>
                </a:lnTo>
                <a:close/>
                <a:moveTo>
                  <a:pt x="235" y="253"/>
                </a:moveTo>
                <a:lnTo>
                  <a:pt x="262" y="225"/>
                </a:lnTo>
                <a:lnTo>
                  <a:pt x="235" y="197"/>
                </a:lnTo>
                <a:lnTo>
                  <a:pt x="207" y="225"/>
                </a:lnTo>
                <a:lnTo>
                  <a:pt x="235" y="253"/>
                </a:lnTo>
                <a:close/>
                <a:moveTo>
                  <a:pt x="238" y="254"/>
                </a:moveTo>
                <a:lnTo>
                  <a:pt x="266" y="282"/>
                </a:lnTo>
                <a:lnTo>
                  <a:pt x="294" y="254"/>
                </a:lnTo>
                <a:lnTo>
                  <a:pt x="266" y="229"/>
                </a:lnTo>
                <a:lnTo>
                  <a:pt x="238" y="254"/>
                </a:lnTo>
                <a:close/>
                <a:moveTo>
                  <a:pt x="295" y="253"/>
                </a:moveTo>
                <a:lnTo>
                  <a:pt x="323" y="225"/>
                </a:lnTo>
                <a:lnTo>
                  <a:pt x="295" y="197"/>
                </a:lnTo>
                <a:lnTo>
                  <a:pt x="267" y="225"/>
                </a:lnTo>
                <a:lnTo>
                  <a:pt x="295" y="253"/>
                </a:lnTo>
                <a:close/>
                <a:moveTo>
                  <a:pt x="299" y="254"/>
                </a:moveTo>
                <a:lnTo>
                  <a:pt x="325" y="282"/>
                </a:lnTo>
                <a:lnTo>
                  <a:pt x="353" y="254"/>
                </a:lnTo>
                <a:lnTo>
                  <a:pt x="325" y="229"/>
                </a:lnTo>
                <a:lnTo>
                  <a:pt x="299" y="254"/>
                </a:lnTo>
                <a:close/>
                <a:moveTo>
                  <a:pt x="357" y="253"/>
                </a:moveTo>
                <a:lnTo>
                  <a:pt x="384" y="225"/>
                </a:lnTo>
                <a:lnTo>
                  <a:pt x="357" y="197"/>
                </a:lnTo>
                <a:lnTo>
                  <a:pt x="329" y="225"/>
                </a:lnTo>
                <a:lnTo>
                  <a:pt x="357" y="253"/>
                </a:lnTo>
                <a:close/>
                <a:moveTo>
                  <a:pt x="359" y="254"/>
                </a:moveTo>
                <a:lnTo>
                  <a:pt x="388" y="282"/>
                </a:lnTo>
                <a:lnTo>
                  <a:pt x="416" y="254"/>
                </a:lnTo>
                <a:lnTo>
                  <a:pt x="388" y="229"/>
                </a:lnTo>
                <a:lnTo>
                  <a:pt x="359" y="254"/>
                </a:lnTo>
                <a:close/>
                <a:moveTo>
                  <a:pt x="417" y="253"/>
                </a:moveTo>
                <a:lnTo>
                  <a:pt x="445" y="225"/>
                </a:lnTo>
                <a:lnTo>
                  <a:pt x="417" y="197"/>
                </a:lnTo>
                <a:lnTo>
                  <a:pt x="390" y="225"/>
                </a:lnTo>
                <a:lnTo>
                  <a:pt x="417" y="253"/>
                </a:lnTo>
                <a:close/>
                <a:moveTo>
                  <a:pt x="421" y="254"/>
                </a:moveTo>
                <a:lnTo>
                  <a:pt x="449" y="282"/>
                </a:lnTo>
                <a:lnTo>
                  <a:pt x="475" y="254"/>
                </a:lnTo>
                <a:lnTo>
                  <a:pt x="449" y="229"/>
                </a:lnTo>
                <a:lnTo>
                  <a:pt x="421" y="254"/>
                </a:lnTo>
                <a:close/>
                <a:moveTo>
                  <a:pt x="479" y="253"/>
                </a:moveTo>
                <a:lnTo>
                  <a:pt x="507" y="225"/>
                </a:lnTo>
                <a:lnTo>
                  <a:pt x="479" y="197"/>
                </a:lnTo>
                <a:lnTo>
                  <a:pt x="450" y="225"/>
                </a:lnTo>
                <a:lnTo>
                  <a:pt x="479" y="253"/>
                </a:lnTo>
                <a:close/>
                <a:moveTo>
                  <a:pt x="483" y="254"/>
                </a:moveTo>
                <a:lnTo>
                  <a:pt x="509" y="282"/>
                </a:lnTo>
                <a:lnTo>
                  <a:pt x="538" y="254"/>
                </a:lnTo>
                <a:lnTo>
                  <a:pt x="509" y="229"/>
                </a:lnTo>
                <a:lnTo>
                  <a:pt x="483" y="254"/>
                </a:lnTo>
                <a:close/>
                <a:moveTo>
                  <a:pt x="483" y="316"/>
                </a:moveTo>
                <a:lnTo>
                  <a:pt x="509" y="344"/>
                </a:lnTo>
                <a:lnTo>
                  <a:pt x="538" y="316"/>
                </a:lnTo>
                <a:lnTo>
                  <a:pt x="509" y="287"/>
                </a:lnTo>
                <a:lnTo>
                  <a:pt x="483" y="316"/>
                </a:lnTo>
                <a:close/>
                <a:moveTo>
                  <a:pt x="483" y="378"/>
                </a:moveTo>
                <a:lnTo>
                  <a:pt x="509" y="404"/>
                </a:lnTo>
                <a:lnTo>
                  <a:pt x="538" y="378"/>
                </a:lnTo>
                <a:lnTo>
                  <a:pt x="509" y="350"/>
                </a:lnTo>
                <a:lnTo>
                  <a:pt x="483" y="378"/>
                </a:lnTo>
                <a:close/>
                <a:moveTo>
                  <a:pt x="483" y="437"/>
                </a:moveTo>
                <a:lnTo>
                  <a:pt x="509" y="465"/>
                </a:lnTo>
                <a:lnTo>
                  <a:pt x="538" y="437"/>
                </a:lnTo>
                <a:lnTo>
                  <a:pt x="509" y="409"/>
                </a:lnTo>
                <a:lnTo>
                  <a:pt x="483" y="437"/>
                </a:lnTo>
                <a:close/>
                <a:moveTo>
                  <a:pt x="483" y="500"/>
                </a:moveTo>
                <a:lnTo>
                  <a:pt x="509" y="525"/>
                </a:lnTo>
                <a:lnTo>
                  <a:pt x="538" y="500"/>
                </a:lnTo>
                <a:lnTo>
                  <a:pt x="509" y="472"/>
                </a:lnTo>
                <a:lnTo>
                  <a:pt x="483" y="500"/>
                </a:lnTo>
                <a:close/>
                <a:moveTo>
                  <a:pt x="507" y="468"/>
                </a:moveTo>
                <a:lnTo>
                  <a:pt x="479" y="441"/>
                </a:lnTo>
                <a:lnTo>
                  <a:pt x="450" y="468"/>
                </a:lnTo>
                <a:lnTo>
                  <a:pt x="479" y="496"/>
                </a:lnTo>
                <a:lnTo>
                  <a:pt x="507" y="468"/>
                </a:lnTo>
                <a:close/>
                <a:moveTo>
                  <a:pt x="449" y="472"/>
                </a:moveTo>
                <a:lnTo>
                  <a:pt x="421" y="500"/>
                </a:lnTo>
                <a:lnTo>
                  <a:pt x="449" y="525"/>
                </a:lnTo>
                <a:lnTo>
                  <a:pt x="475" y="500"/>
                </a:lnTo>
                <a:lnTo>
                  <a:pt x="449" y="472"/>
                </a:lnTo>
                <a:close/>
                <a:moveTo>
                  <a:pt x="445" y="468"/>
                </a:moveTo>
                <a:lnTo>
                  <a:pt x="417" y="441"/>
                </a:lnTo>
                <a:lnTo>
                  <a:pt x="390" y="468"/>
                </a:lnTo>
                <a:lnTo>
                  <a:pt x="417" y="496"/>
                </a:lnTo>
                <a:lnTo>
                  <a:pt x="445" y="468"/>
                </a:lnTo>
                <a:close/>
                <a:moveTo>
                  <a:pt x="388" y="472"/>
                </a:moveTo>
                <a:lnTo>
                  <a:pt x="359" y="500"/>
                </a:lnTo>
                <a:lnTo>
                  <a:pt x="388" y="525"/>
                </a:lnTo>
                <a:lnTo>
                  <a:pt x="416" y="500"/>
                </a:lnTo>
                <a:lnTo>
                  <a:pt x="388" y="472"/>
                </a:lnTo>
                <a:close/>
                <a:moveTo>
                  <a:pt x="384" y="468"/>
                </a:moveTo>
                <a:lnTo>
                  <a:pt x="357" y="441"/>
                </a:lnTo>
                <a:lnTo>
                  <a:pt x="329" y="468"/>
                </a:lnTo>
                <a:lnTo>
                  <a:pt x="357" y="496"/>
                </a:lnTo>
                <a:lnTo>
                  <a:pt x="384" y="468"/>
                </a:lnTo>
                <a:close/>
                <a:moveTo>
                  <a:pt x="325" y="472"/>
                </a:moveTo>
                <a:lnTo>
                  <a:pt x="299" y="500"/>
                </a:lnTo>
                <a:lnTo>
                  <a:pt x="325" y="525"/>
                </a:lnTo>
                <a:lnTo>
                  <a:pt x="353" y="500"/>
                </a:lnTo>
                <a:lnTo>
                  <a:pt x="325" y="472"/>
                </a:lnTo>
                <a:close/>
                <a:moveTo>
                  <a:pt x="323" y="468"/>
                </a:moveTo>
                <a:lnTo>
                  <a:pt x="295" y="441"/>
                </a:lnTo>
                <a:lnTo>
                  <a:pt x="267" y="468"/>
                </a:lnTo>
                <a:lnTo>
                  <a:pt x="295" y="496"/>
                </a:lnTo>
                <a:lnTo>
                  <a:pt x="323" y="468"/>
                </a:lnTo>
                <a:close/>
                <a:moveTo>
                  <a:pt x="266" y="472"/>
                </a:moveTo>
                <a:lnTo>
                  <a:pt x="238" y="500"/>
                </a:lnTo>
                <a:lnTo>
                  <a:pt x="266" y="525"/>
                </a:lnTo>
                <a:lnTo>
                  <a:pt x="294" y="500"/>
                </a:lnTo>
                <a:lnTo>
                  <a:pt x="266" y="472"/>
                </a:lnTo>
                <a:close/>
                <a:moveTo>
                  <a:pt x="262" y="468"/>
                </a:moveTo>
                <a:lnTo>
                  <a:pt x="235" y="441"/>
                </a:lnTo>
                <a:lnTo>
                  <a:pt x="207" y="468"/>
                </a:lnTo>
                <a:lnTo>
                  <a:pt x="235" y="496"/>
                </a:lnTo>
                <a:lnTo>
                  <a:pt x="262" y="468"/>
                </a:lnTo>
                <a:close/>
                <a:moveTo>
                  <a:pt x="204" y="472"/>
                </a:moveTo>
                <a:lnTo>
                  <a:pt x="177" y="500"/>
                </a:lnTo>
                <a:lnTo>
                  <a:pt x="204" y="525"/>
                </a:lnTo>
                <a:lnTo>
                  <a:pt x="232" y="500"/>
                </a:lnTo>
                <a:lnTo>
                  <a:pt x="204" y="472"/>
                </a:lnTo>
                <a:close/>
                <a:moveTo>
                  <a:pt x="201" y="468"/>
                </a:moveTo>
                <a:lnTo>
                  <a:pt x="173" y="441"/>
                </a:lnTo>
                <a:lnTo>
                  <a:pt x="145" y="468"/>
                </a:lnTo>
                <a:lnTo>
                  <a:pt x="173" y="496"/>
                </a:lnTo>
                <a:lnTo>
                  <a:pt x="201" y="468"/>
                </a:lnTo>
                <a:close/>
                <a:moveTo>
                  <a:pt x="144" y="472"/>
                </a:moveTo>
                <a:lnTo>
                  <a:pt x="116" y="500"/>
                </a:lnTo>
                <a:lnTo>
                  <a:pt x="144" y="525"/>
                </a:lnTo>
                <a:lnTo>
                  <a:pt x="169" y="500"/>
                </a:lnTo>
                <a:lnTo>
                  <a:pt x="144" y="472"/>
                </a:lnTo>
                <a:close/>
                <a:moveTo>
                  <a:pt x="140" y="468"/>
                </a:moveTo>
                <a:lnTo>
                  <a:pt x="112" y="441"/>
                </a:lnTo>
                <a:lnTo>
                  <a:pt x="85" y="468"/>
                </a:lnTo>
                <a:lnTo>
                  <a:pt x="112" y="496"/>
                </a:lnTo>
                <a:lnTo>
                  <a:pt x="140" y="468"/>
                </a:lnTo>
                <a:close/>
                <a:moveTo>
                  <a:pt x="140" y="408"/>
                </a:moveTo>
                <a:lnTo>
                  <a:pt x="112" y="380"/>
                </a:lnTo>
                <a:lnTo>
                  <a:pt x="85" y="408"/>
                </a:lnTo>
                <a:lnTo>
                  <a:pt x="112" y="436"/>
                </a:lnTo>
                <a:lnTo>
                  <a:pt x="140" y="408"/>
                </a:lnTo>
                <a:close/>
                <a:moveTo>
                  <a:pt x="140" y="346"/>
                </a:moveTo>
                <a:lnTo>
                  <a:pt x="112" y="320"/>
                </a:lnTo>
                <a:lnTo>
                  <a:pt x="85" y="346"/>
                </a:lnTo>
                <a:lnTo>
                  <a:pt x="112" y="374"/>
                </a:lnTo>
                <a:lnTo>
                  <a:pt x="140" y="346"/>
                </a:lnTo>
                <a:close/>
                <a:moveTo>
                  <a:pt x="140" y="286"/>
                </a:moveTo>
                <a:lnTo>
                  <a:pt x="112" y="258"/>
                </a:lnTo>
                <a:lnTo>
                  <a:pt x="85" y="286"/>
                </a:lnTo>
                <a:lnTo>
                  <a:pt x="112" y="313"/>
                </a:lnTo>
                <a:lnTo>
                  <a:pt x="140" y="286"/>
                </a:lnTo>
                <a:close/>
                <a:moveTo>
                  <a:pt x="140" y="225"/>
                </a:moveTo>
                <a:lnTo>
                  <a:pt x="112" y="197"/>
                </a:lnTo>
                <a:lnTo>
                  <a:pt x="85" y="225"/>
                </a:lnTo>
                <a:lnTo>
                  <a:pt x="112" y="253"/>
                </a:lnTo>
                <a:lnTo>
                  <a:pt x="140" y="225"/>
                </a:lnTo>
                <a:close/>
                <a:moveTo>
                  <a:pt x="140" y="163"/>
                </a:moveTo>
                <a:lnTo>
                  <a:pt x="112" y="136"/>
                </a:lnTo>
                <a:lnTo>
                  <a:pt x="85" y="163"/>
                </a:lnTo>
                <a:lnTo>
                  <a:pt x="112" y="191"/>
                </a:lnTo>
                <a:lnTo>
                  <a:pt x="140" y="163"/>
                </a:lnTo>
                <a:close/>
                <a:moveTo>
                  <a:pt x="116" y="195"/>
                </a:moveTo>
                <a:lnTo>
                  <a:pt x="144" y="221"/>
                </a:lnTo>
                <a:lnTo>
                  <a:pt x="169" y="195"/>
                </a:lnTo>
                <a:lnTo>
                  <a:pt x="144" y="167"/>
                </a:lnTo>
                <a:lnTo>
                  <a:pt x="116" y="195"/>
                </a:lnTo>
                <a:close/>
                <a:moveTo>
                  <a:pt x="173" y="191"/>
                </a:moveTo>
                <a:lnTo>
                  <a:pt x="201" y="163"/>
                </a:lnTo>
                <a:lnTo>
                  <a:pt x="173" y="136"/>
                </a:lnTo>
                <a:lnTo>
                  <a:pt x="145" y="163"/>
                </a:lnTo>
                <a:lnTo>
                  <a:pt x="173" y="191"/>
                </a:lnTo>
                <a:close/>
                <a:moveTo>
                  <a:pt x="177" y="195"/>
                </a:moveTo>
                <a:lnTo>
                  <a:pt x="204" y="221"/>
                </a:lnTo>
                <a:lnTo>
                  <a:pt x="232" y="195"/>
                </a:lnTo>
                <a:lnTo>
                  <a:pt x="204" y="167"/>
                </a:lnTo>
                <a:lnTo>
                  <a:pt x="177" y="195"/>
                </a:lnTo>
                <a:close/>
                <a:moveTo>
                  <a:pt x="235" y="191"/>
                </a:moveTo>
                <a:lnTo>
                  <a:pt x="262" y="163"/>
                </a:lnTo>
                <a:lnTo>
                  <a:pt x="235" y="136"/>
                </a:lnTo>
                <a:lnTo>
                  <a:pt x="207" y="163"/>
                </a:lnTo>
                <a:lnTo>
                  <a:pt x="235" y="191"/>
                </a:lnTo>
                <a:close/>
                <a:moveTo>
                  <a:pt x="238" y="195"/>
                </a:moveTo>
                <a:lnTo>
                  <a:pt x="266" y="221"/>
                </a:lnTo>
                <a:lnTo>
                  <a:pt x="294" y="195"/>
                </a:lnTo>
                <a:lnTo>
                  <a:pt x="266" y="167"/>
                </a:lnTo>
                <a:lnTo>
                  <a:pt x="238" y="195"/>
                </a:lnTo>
                <a:close/>
                <a:moveTo>
                  <a:pt x="295" y="191"/>
                </a:moveTo>
                <a:lnTo>
                  <a:pt x="323" y="163"/>
                </a:lnTo>
                <a:lnTo>
                  <a:pt x="295" y="136"/>
                </a:lnTo>
                <a:lnTo>
                  <a:pt x="267" y="163"/>
                </a:lnTo>
                <a:lnTo>
                  <a:pt x="295" y="191"/>
                </a:lnTo>
                <a:close/>
                <a:moveTo>
                  <a:pt x="299" y="195"/>
                </a:moveTo>
                <a:lnTo>
                  <a:pt x="325" y="221"/>
                </a:lnTo>
                <a:lnTo>
                  <a:pt x="353" y="195"/>
                </a:lnTo>
                <a:lnTo>
                  <a:pt x="325" y="167"/>
                </a:lnTo>
                <a:lnTo>
                  <a:pt x="299" y="195"/>
                </a:lnTo>
                <a:close/>
                <a:moveTo>
                  <a:pt x="357" y="191"/>
                </a:moveTo>
                <a:lnTo>
                  <a:pt x="384" y="163"/>
                </a:lnTo>
                <a:lnTo>
                  <a:pt x="357" y="136"/>
                </a:lnTo>
                <a:lnTo>
                  <a:pt x="329" y="163"/>
                </a:lnTo>
                <a:lnTo>
                  <a:pt x="357" y="191"/>
                </a:lnTo>
                <a:close/>
                <a:moveTo>
                  <a:pt x="359" y="195"/>
                </a:moveTo>
                <a:lnTo>
                  <a:pt x="388" y="221"/>
                </a:lnTo>
                <a:lnTo>
                  <a:pt x="416" y="195"/>
                </a:lnTo>
                <a:lnTo>
                  <a:pt x="388" y="167"/>
                </a:lnTo>
                <a:lnTo>
                  <a:pt x="359" y="195"/>
                </a:lnTo>
                <a:close/>
                <a:moveTo>
                  <a:pt x="417" y="191"/>
                </a:moveTo>
                <a:lnTo>
                  <a:pt x="445" y="163"/>
                </a:lnTo>
                <a:lnTo>
                  <a:pt x="417" y="136"/>
                </a:lnTo>
                <a:lnTo>
                  <a:pt x="390" y="163"/>
                </a:lnTo>
                <a:lnTo>
                  <a:pt x="417" y="191"/>
                </a:lnTo>
                <a:close/>
                <a:moveTo>
                  <a:pt x="421" y="195"/>
                </a:moveTo>
                <a:lnTo>
                  <a:pt x="449" y="221"/>
                </a:lnTo>
                <a:lnTo>
                  <a:pt x="475" y="195"/>
                </a:lnTo>
                <a:lnTo>
                  <a:pt x="449" y="167"/>
                </a:lnTo>
                <a:lnTo>
                  <a:pt x="421" y="195"/>
                </a:lnTo>
                <a:close/>
                <a:moveTo>
                  <a:pt x="479" y="191"/>
                </a:moveTo>
                <a:lnTo>
                  <a:pt x="507" y="163"/>
                </a:lnTo>
                <a:lnTo>
                  <a:pt x="479" y="136"/>
                </a:lnTo>
                <a:lnTo>
                  <a:pt x="450" y="163"/>
                </a:lnTo>
                <a:lnTo>
                  <a:pt x="479" y="191"/>
                </a:lnTo>
                <a:close/>
                <a:moveTo>
                  <a:pt x="483" y="195"/>
                </a:moveTo>
                <a:lnTo>
                  <a:pt x="509" y="221"/>
                </a:lnTo>
                <a:lnTo>
                  <a:pt x="538" y="195"/>
                </a:lnTo>
                <a:lnTo>
                  <a:pt x="509" y="167"/>
                </a:lnTo>
                <a:lnTo>
                  <a:pt x="483" y="195"/>
                </a:lnTo>
                <a:close/>
                <a:moveTo>
                  <a:pt x="540" y="191"/>
                </a:moveTo>
                <a:lnTo>
                  <a:pt x="567" y="163"/>
                </a:lnTo>
                <a:lnTo>
                  <a:pt x="540" y="136"/>
                </a:lnTo>
                <a:lnTo>
                  <a:pt x="512" y="163"/>
                </a:lnTo>
                <a:lnTo>
                  <a:pt x="540" y="191"/>
                </a:lnTo>
                <a:close/>
                <a:moveTo>
                  <a:pt x="512" y="225"/>
                </a:moveTo>
                <a:lnTo>
                  <a:pt x="540" y="253"/>
                </a:lnTo>
                <a:lnTo>
                  <a:pt x="567" y="225"/>
                </a:lnTo>
                <a:lnTo>
                  <a:pt x="540" y="197"/>
                </a:lnTo>
                <a:lnTo>
                  <a:pt x="512" y="225"/>
                </a:lnTo>
                <a:close/>
                <a:moveTo>
                  <a:pt x="512" y="286"/>
                </a:moveTo>
                <a:lnTo>
                  <a:pt x="540" y="313"/>
                </a:lnTo>
                <a:lnTo>
                  <a:pt x="567" y="286"/>
                </a:lnTo>
                <a:lnTo>
                  <a:pt x="540" y="258"/>
                </a:lnTo>
                <a:lnTo>
                  <a:pt x="512" y="286"/>
                </a:lnTo>
                <a:close/>
                <a:moveTo>
                  <a:pt x="512" y="346"/>
                </a:moveTo>
                <a:lnTo>
                  <a:pt x="540" y="374"/>
                </a:lnTo>
                <a:lnTo>
                  <a:pt x="567" y="346"/>
                </a:lnTo>
                <a:lnTo>
                  <a:pt x="540" y="320"/>
                </a:lnTo>
                <a:lnTo>
                  <a:pt x="512" y="346"/>
                </a:lnTo>
                <a:close/>
                <a:moveTo>
                  <a:pt x="512" y="408"/>
                </a:moveTo>
                <a:lnTo>
                  <a:pt x="540" y="436"/>
                </a:lnTo>
                <a:lnTo>
                  <a:pt x="567" y="408"/>
                </a:lnTo>
                <a:lnTo>
                  <a:pt x="540" y="380"/>
                </a:lnTo>
                <a:lnTo>
                  <a:pt x="512" y="408"/>
                </a:lnTo>
                <a:close/>
                <a:moveTo>
                  <a:pt x="512" y="468"/>
                </a:moveTo>
                <a:lnTo>
                  <a:pt x="540" y="496"/>
                </a:lnTo>
                <a:lnTo>
                  <a:pt x="567" y="468"/>
                </a:lnTo>
                <a:lnTo>
                  <a:pt x="540" y="441"/>
                </a:lnTo>
                <a:lnTo>
                  <a:pt x="512" y="468"/>
                </a:lnTo>
                <a:close/>
                <a:moveTo>
                  <a:pt x="512" y="529"/>
                </a:moveTo>
                <a:lnTo>
                  <a:pt x="540" y="558"/>
                </a:lnTo>
                <a:lnTo>
                  <a:pt x="567" y="529"/>
                </a:lnTo>
                <a:lnTo>
                  <a:pt x="540" y="501"/>
                </a:lnTo>
                <a:lnTo>
                  <a:pt x="512" y="529"/>
                </a:lnTo>
                <a:close/>
                <a:moveTo>
                  <a:pt x="509" y="533"/>
                </a:moveTo>
                <a:lnTo>
                  <a:pt x="483" y="559"/>
                </a:lnTo>
                <a:lnTo>
                  <a:pt x="509" y="587"/>
                </a:lnTo>
                <a:lnTo>
                  <a:pt x="538" y="559"/>
                </a:lnTo>
                <a:lnTo>
                  <a:pt x="509" y="533"/>
                </a:lnTo>
                <a:close/>
                <a:moveTo>
                  <a:pt x="507" y="529"/>
                </a:moveTo>
                <a:lnTo>
                  <a:pt x="479" y="501"/>
                </a:lnTo>
                <a:lnTo>
                  <a:pt x="450" y="529"/>
                </a:lnTo>
                <a:lnTo>
                  <a:pt x="479" y="558"/>
                </a:lnTo>
                <a:lnTo>
                  <a:pt x="507" y="529"/>
                </a:lnTo>
                <a:close/>
                <a:moveTo>
                  <a:pt x="449" y="533"/>
                </a:moveTo>
                <a:lnTo>
                  <a:pt x="421" y="559"/>
                </a:lnTo>
                <a:lnTo>
                  <a:pt x="449" y="587"/>
                </a:lnTo>
                <a:lnTo>
                  <a:pt x="475" y="559"/>
                </a:lnTo>
                <a:lnTo>
                  <a:pt x="449" y="533"/>
                </a:lnTo>
                <a:close/>
                <a:moveTo>
                  <a:pt x="445" y="529"/>
                </a:moveTo>
                <a:lnTo>
                  <a:pt x="417" y="501"/>
                </a:lnTo>
                <a:lnTo>
                  <a:pt x="390" y="529"/>
                </a:lnTo>
                <a:lnTo>
                  <a:pt x="417" y="558"/>
                </a:lnTo>
                <a:lnTo>
                  <a:pt x="445" y="529"/>
                </a:lnTo>
                <a:close/>
                <a:moveTo>
                  <a:pt x="388" y="533"/>
                </a:moveTo>
                <a:lnTo>
                  <a:pt x="359" y="559"/>
                </a:lnTo>
                <a:lnTo>
                  <a:pt x="388" y="587"/>
                </a:lnTo>
                <a:lnTo>
                  <a:pt x="416" y="559"/>
                </a:lnTo>
                <a:lnTo>
                  <a:pt x="388" y="533"/>
                </a:lnTo>
                <a:close/>
                <a:moveTo>
                  <a:pt x="384" y="529"/>
                </a:moveTo>
                <a:lnTo>
                  <a:pt x="357" y="501"/>
                </a:lnTo>
                <a:lnTo>
                  <a:pt x="329" y="529"/>
                </a:lnTo>
                <a:lnTo>
                  <a:pt x="357" y="558"/>
                </a:lnTo>
                <a:lnTo>
                  <a:pt x="384" y="529"/>
                </a:lnTo>
                <a:close/>
                <a:moveTo>
                  <a:pt x="325" y="533"/>
                </a:moveTo>
                <a:lnTo>
                  <a:pt x="299" y="559"/>
                </a:lnTo>
                <a:lnTo>
                  <a:pt x="325" y="587"/>
                </a:lnTo>
                <a:lnTo>
                  <a:pt x="353" y="559"/>
                </a:lnTo>
                <a:lnTo>
                  <a:pt x="325" y="533"/>
                </a:lnTo>
                <a:close/>
                <a:moveTo>
                  <a:pt x="323" y="529"/>
                </a:moveTo>
                <a:lnTo>
                  <a:pt x="295" y="501"/>
                </a:lnTo>
                <a:lnTo>
                  <a:pt x="267" y="529"/>
                </a:lnTo>
                <a:lnTo>
                  <a:pt x="295" y="558"/>
                </a:lnTo>
                <a:lnTo>
                  <a:pt x="323" y="529"/>
                </a:lnTo>
                <a:close/>
                <a:moveTo>
                  <a:pt x="266" y="533"/>
                </a:moveTo>
                <a:lnTo>
                  <a:pt x="238" y="559"/>
                </a:lnTo>
                <a:lnTo>
                  <a:pt x="266" y="587"/>
                </a:lnTo>
                <a:lnTo>
                  <a:pt x="294" y="559"/>
                </a:lnTo>
                <a:lnTo>
                  <a:pt x="266" y="533"/>
                </a:lnTo>
                <a:close/>
                <a:moveTo>
                  <a:pt x="262" y="529"/>
                </a:moveTo>
                <a:lnTo>
                  <a:pt x="235" y="501"/>
                </a:lnTo>
                <a:lnTo>
                  <a:pt x="207" y="529"/>
                </a:lnTo>
                <a:lnTo>
                  <a:pt x="235" y="558"/>
                </a:lnTo>
                <a:lnTo>
                  <a:pt x="262" y="529"/>
                </a:lnTo>
                <a:close/>
                <a:moveTo>
                  <a:pt x="204" y="533"/>
                </a:moveTo>
                <a:lnTo>
                  <a:pt x="177" y="559"/>
                </a:lnTo>
                <a:lnTo>
                  <a:pt x="204" y="587"/>
                </a:lnTo>
                <a:lnTo>
                  <a:pt x="232" y="559"/>
                </a:lnTo>
                <a:lnTo>
                  <a:pt x="204" y="533"/>
                </a:lnTo>
                <a:close/>
                <a:moveTo>
                  <a:pt x="201" y="529"/>
                </a:moveTo>
                <a:lnTo>
                  <a:pt x="173" y="501"/>
                </a:lnTo>
                <a:lnTo>
                  <a:pt x="145" y="529"/>
                </a:lnTo>
                <a:lnTo>
                  <a:pt x="173" y="558"/>
                </a:lnTo>
                <a:lnTo>
                  <a:pt x="201" y="529"/>
                </a:lnTo>
                <a:close/>
                <a:moveTo>
                  <a:pt x="144" y="533"/>
                </a:moveTo>
                <a:lnTo>
                  <a:pt x="116" y="559"/>
                </a:lnTo>
                <a:lnTo>
                  <a:pt x="144" y="587"/>
                </a:lnTo>
                <a:lnTo>
                  <a:pt x="169" y="559"/>
                </a:lnTo>
                <a:lnTo>
                  <a:pt x="144" y="533"/>
                </a:lnTo>
                <a:close/>
                <a:moveTo>
                  <a:pt x="140" y="529"/>
                </a:moveTo>
                <a:lnTo>
                  <a:pt x="112" y="501"/>
                </a:lnTo>
                <a:lnTo>
                  <a:pt x="85" y="529"/>
                </a:lnTo>
                <a:lnTo>
                  <a:pt x="112" y="558"/>
                </a:lnTo>
                <a:lnTo>
                  <a:pt x="140" y="529"/>
                </a:lnTo>
                <a:close/>
                <a:moveTo>
                  <a:pt x="110" y="500"/>
                </a:moveTo>
                <a:lnTo>
                  <a:pt x="82" y="472"/>
                </a:lnTo>
                <a:lnTo>
                  <a:pt x="54" y="500"/>
                </a:lnTo>
                <a:lnTo>
                  <a:pt x="82" y="525"/>
                </a:lnTo>
                <a:lnTo>
                  <a:pt x="110" y="500"/>
                </a:lnTo>
                <a:close/>
                <a:moveTo>
                  <a:pt x="110" y="437"/>
                </a:moveTo>
                <a:lnTo>
                  <a:pt x="82" y="409"/>
                </a:lnTo>
                <a:lnTo>
                  <a:pt x="54" y="437"/>
                </a:lnTo>
                <a:lnTo>
                  <a:pt x="82" y="465"/>
                </a:lnTo>
                <a:lnTo>
                  <a:pt x="110" y="437"/>
                </a:lnTo>
                <a:close/>
                <a:moveTo>
                  <a:pt x="110" y="378"/>
                </a:moveTo>
                <a:lnTo>
                  <a:pt x="82" y="350"/>
                </a:lnTo>
                <a:lnTo>
                  <a:pt x="54" y="378"/>
                </a:lnTo>
                <a:lnTo>
                  <a:pt x="82" y="404"/>
                </a:lnTo>
                <a:lnTo>
                  <a:pt x="110" y="378"/>
                </a:lnTo>
                <a:close/>
                <a:moveTo>
                  <a:pt x="110" y="316"/>
                </a:moveTo>
                <a:lnTo>
                  <a:pt x="82" y="287"/>
                </a:lnTo>
                <a:lnTo>
                  <a:pt x="54" y="316"/>
                </a:lnTo>
                <a:lnTo>
                  <a:pt x="82" y="344"/>
                </a:lnTo>
                <a:lnTo>
                  <a:pt x="110" y="316"/>
                </a:lnTo>
                <a:close/>
                <a:moveTo>
                  <a:pt x="110" y="254"/>
                </a:moveTo>
                <a:lnTo>
                  <a:pt x="82" y="229"/>
                </a:lnTo>
                <a:lnTo>
                  <a:pt x="54" y="254"/>
                </a:lnTo>
                <a:lnTo>
                  <a:pt x="82" y="282"/>
                </a:lnTo>
                <a:lnTo>
                  <a:pt x="110" y="254"/>
                </a:lnTo>
                <a:close/>
                <a:moveTo>
                  <a:pt x="110" y="195"/>
                </a:moveTo>
                <a:lnTo>
                  <a:pt x="82" y="167"/>
                </a:lnTo>
                <a:lnTo>
                  <a:pt x="54" y="195"/>
                </a:lnTo>
                <a:lnTo>
                  <a:pt x="82" y="221"/>
                </a:lnTo>
                <a:lnTo>
                  <a:pt x="110" y="195"/>
                </a:lnTo>
                <a:close/>
                <a:moveTo>
                  <a:pt x="110" y="132"/>
                </a:moveTo>
                <a:lnTo>
                  <a:pt x="82" y="107"/>
                </a:lnTo>
                <a:lnTo>
                  <a:pt x="54" y="132"/>
                </a:lnTo>
                <a:lnTo>
                  <a:pt x="82" y="160"/>
                </a:lnTo>
                <a:lnTo>
                  <a:pt x="110" y="132"/>
                </a:lnTo>
                <a:close/>
                <a:moveTo>
                  <a:pt x="112" y="131"/>
                </a:moveTo>
                <a:lnTo>
                  <a:pt x="140" y="103"/>
                </a:lnTo>
                <a:lnTo>
                  <a:pt x="112" y="75"/>
                </a:lnTo>
                <a:lnTo>
                  <a:pt x="85" y="103"/>
                </a:lnTo>
                <a:lnTo>
                  <a:pt x="112" y="131"/>
                </a:lnTo>
                <a:close/>
                <a:moveTo>
                  <a:pt x="116" y="132"/>
                </a:moveTo>
                <a:lnTo>
                  <a:pt x="144" y="160"/>
                </a:lnTo>
                <a:lnTo>
                  <a:pt x="169" y="132"/>
                </a:lnTo>
                <a:lnTo>
                  <a:pt x="144" y="107"/>
                </a:lnTo>
                <a:lnTo>
                  <a:pt x="116" y="132"/>
                </a:lnTo>
                <a:close/>
                <a:moveTo>
                  <a:pt x="173" y="131"/>
                </a:moveTo>
                <a:lnTo>
                  <a:pt x="201" y="103"/>
                </a:lnTo>
                <a:lnTo>
                  <a:pt x="173" y="75"/>
                </a:lnTo>
                <a:lnTo>
                  <a:pt x="145" y="103"/>
                </a:lnTo>
                <a:lnTo>
                  <a:pt x="173" y="131"/>
                </a:lnTo>
                <a:close/>
                <a:moveTo>
                  <a:pt x="177" y="132"/>
                </a:moveTo>
                <a:lnTo>
                  <a:pt x="204" y="160"/>
                </a:lnTo>
                <a:lnTo>
                  <a:pt x="232" y="132"/>
                </a:lnTo>
                <a:lnTo>
                  <a:pt x="204" y="107"/>
                </a:lnTo>
                <a:lnTo>
                  <a:pt x="177" y="132"/>
                </a:lnTo>
                <a:close/>
                <a:moveTo>
                  <a:pt x="235" y="131"/>
                </a:moveTo>
                <a:lnTo>
                  <a:pt x="262" y="103"/>
                </a:lnTo>
                <a:lnTo>
                  <a:pt x="235" y="75"/>
                </a:lnTo>
                <a:lnTo>
                  <a:pt x="207" y="103"/>
                </a:lnTo>
                <a:lnTo>
                  <a:pt x="235" y="131"/>
                </a:lnTo>
                <a:close/>
                <a:moveTo>
                  <a:pt x="238" y="132"/>
                </a:moveTo>
                <a:lnTo>
                  <a:pt x="266" y="160"/>
                </a:lnTo>
                <a:lnTo>
                  <a:pt x="294" y="132"/>
                </a:lnTo>
                <a:lnTo>
                  <a:pt x="266" y="107"/>
                </a:lnTo>
                <a:lnTo>
                  <a:pt x="238" y="132"/>
                </a:lnTo>
                <a:close/>
                <a:moveTo>
                  <a:pt x="295" y="131"/>
                </a:moveTo>
                <a:lnTo>
                  <a:pt x="323" y="103"/>
                </a:lnTo>
                <a:lnTo>
                  <a:pt x="295" y="75"/>
                </a:lnTo>
                <a:lnTo>
                  <a:pt x="267" y="103"/>
                </a:lnTo>
                <a:lnTo>
                  <a:pt x="295" y="131"/>
                </a:lnTo>
                <a:close/>
                <a:moveTo>
                  <a:pt x="299" y="132"/>
                </a:moveTo>
                <a:lnTo>
                  <a:pt x="325" y="160"/>
                </a:lnTo>
                <a:lnTo>
                  <a:pt x="353" y="132"/>
                </a:lnTo>
                <a:lnTo>
                  <a:pt x="325" y="107"/>
                </a:lnTo>
                <a:lnTo>
                  <a:pt x="299" y="132"/>
                </a:lnTo>
                <a:close/>
                <a:moveTo>
                  <a:pt x="357" y="131"/>
                </a:moveTo>
                <a:lnTo>
                  <a:pt x="384" y="103"/>
                </a:lnTo>
                <a:lnTo>
                  <a:pt x="357" y="75"/>
                </a:lnTo>
                <a:lnTo>
                  <a:pt x="329" y="103"/>
                </a:lnTo>
                <a:lnTo>
                  <a:pt x="357" y="131"/>
                </a:lnTo>
                <a:close/>
                <a:moveTo>
                  <a:pt x="359" y="132"/>
                </a:moveTo>
                <a:lnTo>
                  <a:pt x="388" y="160"/>
                </a:lnTo>
                <a:lnTo>
                  <a:pt x="416" y="132"/>
                </a:lnTo>
                <a:lnTo>
                  <a:pt x="388" y="107"/>
                </a:lnTo>
                <a:lnTo>
                  <a:pt x="359" y="132"/>
                </a:lnTo>
                <a:close/>
                <a:moveTo>
                  <a:pt x="417" y="131"/>
                </a:moveTo>
                <a:lnTo>
                  <a:pt x="445" y="103"/>
                </a:lnTo>
                <a:lnTo>
                  <a:pt x="417" y="75"/>
                </a:lnTo>
                <a:lnTo>
                  <a:pt x="390" y="103"/>
                </a:lnTo>
                <a:lnTo>
                  <a:pt x="417" y="131"/>
                </a:lnTo>
                <a:close/>
                <a:moveTo>
                  <a:pt x="421" y="132"/>
                </a:moveTo>
                <a:lnTo>
                  <a:pt x="449" y="160"/>
                </a:lnTo>
                <a:lnTo>
                  <a:pt x="475" y="132"/>
                </a:lnTo>
                <a:lnTo>
                  <a:pt x="449" y="107"/>
                </a:lnTo>
                <a:lnTo>
                  <a:pt x="421" y="132"/>
                </a:lnTo>
                <a:close/>
                <a:moveTo>
                  <a:pt x="479" y="131"/>
                </a:moveTo>
                <a:lnTo>
                  <a:pt x="507" y="103"/>
                </a:lnTo>
                <a:lnTo>
                  <a:pt x="479" y="75"/>
                </a:lnTo>
                <a:lnTo>
                  <a:pt x="450" y="103"/>
                </a:lnTo>
                <a:lnTo>
                  <a:pt x="479" y="131"/>
                </a:lnTo>
                <a:close/>
                <a:moveTo>
                  <a:pt x="483" y="132"/>
                </a:moveTo>
                <a:lnTo>
                  <a:pt x="509" y="160"/>
                </a:lnTo>
                <a:lnTo>
                  <a:pt x="538" y="132"/>
                </a:lnTo>
                <a:lnTo>
                  <a:pt x="509" y="107"/>
                </a:lnTo>
                <a:lnTo>
                  <a:pt x="483" y="132"/>
                </a:lnTo>
                <a:close/>
                <a:moveTo>
                  <a:pt x="540" y="131"/>
                </a:moveTo>
                <a:lnTo>
                  <a:pt x="567" y="103"/>
                </a:lnTo>
                <a:lnTo>
                  <a:pt x="540" y="75"/>
                </a:lnTo>
                <a:lnTo>
                  <a:pt x="512" y="103"/>
                </a:lnTo>
                <a:lnTo>
                  <a:pt x="540" y="131"/>
                </a:lnTo>
                <a:close/>
                <a:moveTo>
                  <a:pt x="543" y="132"/>
                </a:moveTo>
                <a:lnTo>
                  <a:pt x="571" y="160"/>
                </a:lnTo>
                <a:lnTo>
                  <a:pt x="599" y="132"/>
                </a:lnTo>
                <a:lnTo>
                  <a:pt x="571" y="107"/>
                </a:lnTo>
                <a:lnTo>
                  <a:pt x="543" y="132"/>
                </a:lnTo>
                <a:close/>
                <a:moveTo>
                  <a:pt x="543" y="195"/>
                </a:moveTo>
                <a:lnTo>
                  <a:pt x="571" y="221"/>
                </a:lnTo>
                <a:lnTo>
                  <a:pt x="599" y="195"/>
                </a:lnTo>
                <a:lnTo>
                  <a:pt x="571" y="167"/>
                </a:lnTo>
                <a:lnTo>
                  <a:pt x="543" y="195"/>
                </a:lnTo>
                <a:close/>
                <a:moveTo>
                  <a:pt x="543" y="254"/>
                </a:moveTo>
                <a:lnTo>
                  <a:pt x="571" y="282"/>
                </a:lnTo>
                <a:lnTo>
                  <a:pt x="599" y="254"/>
                </a:lnTo>
                <a:lnTo>
                  <a:pt x="571" y="229"/>
                </a:lnTo>
                <a:lnTo>
                  <a:pt x="543" y="254"/>
                </a:lnTo>
                <a:close/>
                <a:moveTo>
                  <a:pt x="543" y="316"/>
                </a:moveTo>
                <a:lnTo>
                  <a:pt x="571" y="344"/>
                </a:lnTo>
                <a:lnTo>
                  <a:pt x="599" y="316"/>
                </a:lnTo>
                <a:lnTo>
                  <a:pt x="571" y="287"/>
                </a:lnTo>
                <a:lnTo>
                  <a:pt x="543" y="316"/>
                </a:lnTo>
                <a:close/>
                <a:moveTo>
                  <a:pt x="543" y="378"/>
                </a:moveTo>
                <a:lnTo>
                  <a:pt x="571" y="404"/>
                </a:lnTo>
                <a:lnTo>
                  <a:pt x="599" y="378"/>
                </a:lnTo>
                <a:lnTo>
                  <a:pt x="571" y="350"/>
                </a:lnTo>
                <a:lnTo>
                  <a:pt x="543" y="378"/>
                </a:lnTo>
                <a:close/>
                <a:moveTo>
                  <a:pt x="543" y="437"/>
                </a:moveTo>
                <a:lnTo>
                  <a:pt x="571" y="465"/>
                </a:lnTo>
                <a:lnTo>
                  <a:pt x="599" y="437"/>
                </a:lnTo>
                <a:lnTo>
                  <a:pt x="571" y="409"/>
                </a:lnTo>
                <a:lnTo>
                  <a:pt x="543" y="437"/>
                </a:lnTo>
                <a:close/>
                <a:moveTo>
                  <a:pt x="543" y="500"/>
                </a:moveTo>
                <a:lnTo>
                  <a:pt x="571" y="525"/>
                </a:lnTo>
                <a:lnTo>
                  <a:pt x="599" y="500"/>
                </a:lnTo>
                <a:lnTo>
                  <a:pt x="571" y="472"/>
                </a:lnTo>
                <a:lnTo>
                  <a:pt x="543" y="500"/>
                </a:lnTo>
                <a:close/>
                <a:moveTo>
                  <a:pt x="543" y="559"/>
                </a:moveTo>
                <a:lnTo>
                  <a:pt x="571" y="587"/>
                </a:lnTo>
                <a:lnTo>
                  <a:pt x="599" y="559"/>
                </a:lnTo>
                <a:lnTo>
                  <a:pt x="571" y="533"/>
                </a:lnTo>
                <a:lnTo>
                  <a:pt x="543" y="559"/>
                </a:lnTo>
                <a:close/>
                <a:moveTo>
                  <a:pt x="540" y="563"/>
                </a:moveTo>
                <a:lnTo>
                  <a:pt x="512" y="591"/>
                </a:lnTo>
                <a:lnTo>
                  <a:pt x="540" y="618"/>
                </a:lnTo>
                <a:lnTo>
                  <a:pt x="567" y="591"/>
                </a:lnTo>
                <a:lnTo>
                  <a:pt x="540" y="563"/>
                </a:lnTo>
                <a:close/>
                <a:moveTo>
                  <a:pt x="509" y="594"/>
                </a:moveTo>
                <a:lnTo>
                  <a:pt x="483" y="622"/>
                </a:lnTo>
                <a:lnTo>
                  <a:pt x="509" y="650"/>
                </a:lnTo>
                <a:lnTo>
                  <a:pt x="538" y="622"/>
                </a:lnTo>
                <a:lnTo>
                  <a:pt x="509" y="594"/>
                </a:lnTo>
                <a:close/>
                <a:moveTo>
                  <a:pt x="507" y="591"/>
                </a:moveTo>
                <a:lnTo>
                  <a:pt x="479" y="563"/>
                </a:lnTo>
                <a:lnTo>
                  <a:pt x="450" y="591"/>
                </a:lnTo>
                <a:lnTo>
                  <a:pt x="479" y="618"/>
                </a:lnTo>
                <a:lnTo>
                  <a:pt x="507" y="591"/>
                </a:lnTo>
                <a:close/>
                <a:moveTo>
                  <a:pt x="449" y="594"/>
                </a:moveTo>
                <a:lnTo>
                  <a:pt x="421" y="622"/>
                </a:lnTo>
                <a:lnTo>
                  <a:pt x="449" y="650"/>
                </a:lnTo>
                <a:lnTo>
                  <a:pt x="475" y="622"/>
                </a:lnTo>
                <a:lnTo>
                  <a:pt x="449" y="594"/>
                </a:lnTo>
                <a:close/>
                <a:moveTo>
                  <a:pt x="445" y="591"/>
                </a:moveTo>
                <a:lnTo>
                  <a:pt x="417" y="563"/>
                </a:lnTo>
                <a:lnTo>
                  <a:pt x="390" y="591"/>
                </a:lnTo>
                <a:lnTo>
                  <a:pt x="417" y="618"/>
                </a:lnTo>
                <a:lnTo>
                  <a:pt x="445" y="591"/>
                </a:lnTo>
                <a:close/>
                <a:moveTo>
                  <a:pt x="388" y="594"/>
                </a:moveTo>
                <a:lnTo>
                  <a:pt x="359" y="622"/>
                </a:lnTo>
                <a:lnTo>
                  <a:pt x="388" y="650"/>
                </a:lnTo>
                <a:lnTo>
                  <a:pt x="416" y="622"/>
                </a:lnTo>
                <a:lnTo>
                  <a:pt x="388" y="594"/>
                </a:lnTo>
                <a:close/>
                <a:moveTo>
                  <a:pt x="384" y="591"/>
                </a:moveTo>
                <a:lnTo>
                  <a:pt x="357" y="563"/>
                </a:lnTo>
                <a:lnTo>
                  <a:pt x="329" y="591"/>
                </a:lnTo>
                <a:lnTo>
                  <a:pt x="357" y="618"/>
                </a:lnTo>
                <a:lnTo>
                  <a:pt x="384" y="591"/>
                </a:lnTo>
                <a:close/>
                <a:moveTo>
                  <a:pt x="325" y="594"/>
                </a:moveTo>
                <a:lnTo>
                  <a:pt x="299" y="622"/>
                </a:lnTo>
                <a:lnTo>
                  <a:pt x="325" y="650"/>
                </a:lnTo>
                <a:lnTo>
                  <a:pt x="353" y="622"/>
                </a:lnTo>
                <a:lnTo>
                  <a:pt x="325" y="594"/>
                </a:lnTo>
                <a:close/>
                <a:moveTo>
                  <a:pt x="323" y="591"/>
                </a:moveTo>
                <a:lnTo>
                  <a:pt x="295" y="563"/>
                </a:lnTo>
                <a:lnTo>
                  <a:pt x="267" y="591"/>
                </a:lnTo>
                <a:lnTo>
                  <a:pt x="295" y="618"/>
                </a:lnTo>
                <a:lnTo>
                  <a:pt x="323" y="591"/>
                </a:lnTo>
                <a:close/>
                <a:moveTo>
                  <a:pt x="266" y="594"/>
                </a:moveTo>
                <a:lnTo>
                  <a:pt x="238" y="622"/>
                </a:lnTo>
                <a:lnTo>
                  <a:pt x="266" y="650"/>
                </a:lnTo>
                <a:lnTo>
                  <a:pt x="294" y="622"/>
                </a:lnTo>
                <a:lnTo>
                  <a:pt x="266" y="594"/>
                </a:lnTo>
                <a:close/>
                <a:moveTo>
                  <a:pt x="262" y="591"/>
                </a:moveTo>
                <a:lnTo>
                  <a:pt x="235" y="563"/>
                </a:lnTo>
                <a:lnTo>
                  <a:pt x="207" y="591"/>
                </a:lnTo>
                <a:lnTo>
                  <a:pt x="235" y="618"/>
                </a:lnTo>
                <a:lnTo>
                  <a:pt x="262" y="591"/>
                </a:lnTo>
                <a:close/>
                <a:moveTo>
                  <a:pt x="204" y="594"/>
                </a:moveTo>
                <a:lnTo>
                  <a:pt x="177" y="622"/>
                </a:lnTo>
                <a:lnTo>
                  <a:pt x="204" y="650"/>
                </a:lnTo>
                <a:lnTo>
                  <a:pt x="232" y="622"/>
                </a:lnTo>
                <a:lnTo>
                  <a:pt x="204" y="594"/>
                </a:lnTo>
                <a:close/>
                <a:moveTo>
                  <a:pt x="201" y="591"/>
                </a:moveTo>
                <a:lnTo>
                  <a:pt x="173" y="563"/>
                </a:lnTo>
                <a:lnTo>
                  <a:pt x="145" y="591"/>
                </a:lnTo>
                <a:lnTo>
                  <a:pt x="173" y="618"/>
                </a:lnTo>
                <a:lnTo>
                  <a:pt x="201" y="591"/>
                </a:lnTo>
                <a:close/>
                <a:moveTo>
                  <a:pt x="144" y="594"/>
                </a:moveTo>
                <a:lnTo>
                  <a:pt x="116" y="622"/>
                </a:lnTo>
                <a:lnTo>
                  <a:pt x="144" y="650"/>
                </a:lnTo>
                <a:lnTo>
                  <a:pt x="169" y="622"/>
                </a:lnTo>
                <a:lnTo>
                  <a:pt x="144" y="594"/>
                </a:lnTo>
                <a:close/>
                <a:moveTo>
                  <a:pt x="140" y="591"/>
                </a:moveTo>
                <a:lnTo>
                  <a:pt x="112" y="563"/>
                </a:lnTo>
                <a:lnTo>
                  <a:pt x="85" y="591"/>
                </a:lnTo>
                <a:lnTo>
                  <a:pt x="112" y="618"/>
                </a:lnTo>
                <a:lnTo>
                  <a:pt x="140" y="591"/>
                </a:lnTo>
                <a:close/>
                <a:moveTo>
                  <a:pt x="82" y="587"/>
                </a:moveTo>
                <a:lnTo>
                  <a:pt x="110" y="559"/>
                </a:lnTo>
                <a:lnTo>
                  <a:pt x="82" y="533"/>
                </a:lnTo>
                <a:lnTo>
                  <a:pt x="54" y="559"/>
                </a:lnTo>
                <a:lnTo>
                  <a:pt x="82" y="587"/>
                </a:lnTo>
                <a:close/>
                <a:moveTo>
                  <a:pt x="23" y="529"/>
                </a:moveTo>
                <a:lnTo>
                  <a:pt x="51" y="558"/>
                </a:lnTo>
                <a:lnTo>
                  <a:pt x="78" y="529"/>
                </a:lnTo>
                <a:lnTo>
                  <a:pt x="51" y="501"/>
                </a:lnTo>
                <a:lnTo>
                  <a:pt x="23" y="529"/>
                </a:lnTo>
                <a:close/>
                <a:moveTo>
                  <a:pt x="23" y="468"/>
                </a:moveTo>
                <a:lnTo>
                  <a:pt x="51" y="496"/>
                </a:lnTo>
                <a:lnTo>
                  <a:pt x="78" y="468"/>
                </a:lnTo>
                <a:lnTo>
                  <a:pt x="51" y="441"/>
                </a:lnTo>
                <a:lnTo>
                  <a:pt x="23" y="468"/>
                </a:lnTo>
                <a:close/>
                <a:moveTo>
                  <a:pt x="23" y="408"/>
                </a:moveTo>
                <a:lnTo>
                  <a:pt x="51" y="436"/>
                </a:lnTo>
                <a:lnTo>
                  <a:pt x="78" y="408"/>
                </a:lnTo>
                <a:lnTo>
                  <a:pt x="51" y="380"/>
                </a:lnTo>
                <a:lnTo>
                  <a:pt x="23" y="408"/>
                </a:lnTo>
                <a:close/>
                <a:moveTo>
                  <a:pt x="23" y="346"/>
                </a:moveTo>
                <a:lnTo>
                  <a:pt x="51" y="374"/>
                </a:lnTo>
                <a:lnTo>
                  <a:pt x="78" y="346"/>
                </a:lnTo>
                <a:lnTo>
                  <a:pt x="51" y="320"/>
                </a:lnTo>
                <a:lnTo>
                  <a:pt x="23" y="346"/>
                </a:lnTo>
                <a:close/>
                <a:moveTo>
                  <a:pt x="23" y="286"/>
                </a:moveTo>
                <a:lnTo>
                  <a:pt x="51" y="313"/>
                </a:lnTo>
                <a:lnTo>
                  <a:pt x="78" y="286"/>
                </a:lnTo>
                <a:lnTo>
                  <a:pt x="51" y="258"/>
                </a:lnTo>
                <a:lnTo>
                  <a:pt x="23" y="286"/>
                </a:lnTo>
                <a:close/>
                <a:moveTo>
                  <a:pt x="23" y="225"/>
                </a:moveTo>
                <a:lnTo>
                  <a:pt x="51" y="253"/>
                </a:lnTo>
                <a:lnTo>
                  <a:pt x="78" y="225"/>
                </a:lnTo>
                <a:lnTo>
                  <a:pt x="51" y="197"/>
                </a:lnTo>
                <a:lnTo>
                  <a:pt x="23" y="225"/>
                </a:lnTo>
                <a:close/>
                <a:moveTo>
                  <a:pt x="23" y="163"/>
                </a:moveTo>
                <a:lnTo>
                  <a:pt x="51" y="191"/>
                </a:lnTo>
                <a:lnTo>
                  <a:pt x="78" y="163"/>
                </a:lnTo>
                <a:lnTo>
                  <a:pt x="51" y="136"/>
                </a:lnTo>
                <a:lnTo>
                  <a:pt x="23" y="163"/>
                </a:lnTo>
                <a:close/>
                <a:moveTo>
                  <a:pt x="23" y="103"/>
                </a:moveTo>
                <a:lnTo>
                  <a:pt x="51" y="131"/>
                </a:lnTo>
                <a:lnTo>
                  <a:pt x="78" y="103"/>
                </a:lnTo>
                <a:lnTo>
                  <a:pt x="51" y="75"/>
                </a:lnTo>
                <a:lnTo>
                  <a:pt x="23" y="103"/>
                </a:lnTo>
                <a:close/>
                <a:moveTo>
                  <a:pt x="51" y="15"/>
                </a:moveTo>
                <a:lnTo>
                  <a:pt x="23" y="42"/>
                </a:lnTo>
                <a:lnTo>
                  <a:pt x="51" y="70"/>
                </a:lnTo>
                <a:lnTo>
                  <a:pt x="78" y="42"/>
                </a:lnTo>
                <a:lnTo>
                  <a:pt x="51" y="15"/>
                </a:lnTo>
                <a:close/>
                <a:moveTo>
                  <a:pt x="54" y="74"/>
                </a:moveTo>
                <a:lnTo>
                  <a:pt x="82" y="99"/>
                </a:lnTo>
                <a:lnTo>
                  <a:pt x="110" y="74"/>
                </a:lnTo>
                <a:lnTo>
                  <a:pt x="82" y="46"/>
                </a:lnTo>
                <a:lnTo>
                  <a:pt x="54" y="74"/>
                </a:lnTo>
                <a:close/>
                <a:moveTo>
                  <a:pt x="112" y="15"/>
                </a:moveTo>
                <a:lnTo>
                  <a:pt x="85" y="42"/>
                </a:lnTo>
                <a:lnTo>
                  <a:pt x="112" y="70"/>
                </a:lnTo>
                <a:lnTo>
                  <a:pt x="140" y="42"/>
                </a:lnTo>
                <a:lnTo>
                  <a:pt x="112" y="15"/>
                </a:lnTo>
                <a:close/>
                <a:moveTo>
                  <a:pt x="116" y="74"/>
                </a:moveTo>
                <a:lnTo>
                  <a:pt x="144" y="99"/>
                </a:lnTo>
                <a:lnTo>
                  <a:pt x="169" y="74"/>
                </a:lnTo>
                <a:lnTo>
                  <a:pt x="144" y="46"/>
                </a:lnTo>
                <a:lnTo>
                  <a:pt x="116" y="74"/>
                </a:lnTo>
                <a:close/>
                <a:moveTo>
                  <a:pt x="173" y="15"/>
                </a:moveTo>
                <a:lnTo>
                  <a:pt x="145" y="42"/>
                </a:lnTo>
                <a:lnTo>
                  <a:pt x="173" y="70"/>
                </a:lnTo>
                <a:lnTo>
                  <a:pt x="201" y="42"/>
                </a:lnTo>
                <a:lnTo>
                  <a:pt x="173" y="15"/>
                </a:lnTo>
                <a:close/>
                <a:moveTo>
                  <a:pt x="177" y="74"/>
                </a:moveTo>
                <a:lnTo>
                  <a:pt x="204" y="99"/>
                </a:lnTo>
                <a:lnTo>
                  <a:pt x="232" y="74"/>
                </a:lnTo>
                <a:lnTo>
                  <a:pt x="204" y="46"/>
                </a:lnTo>
                <a:lnTo>
                  <a:pt x="177" y="74"/>
                </a:lnTo>
                <a:close/>
                <a:moveTo>
                  <a:pt x="235" y="15"/>
                </a:moveTo>
                <a:lnTo>
                  <a:pt x="207" y="42"/>
                </a:lnTo>
                <a:lnTo>
                  <a:pt x="235" y="70"/>
                </a:lnTo>
                <a:lnTo>
                  <a:pt x="262" y="42"/>
                </a:lnTo>
                <a:lnTo>
                  <a:pt x="235" y="15"/>
                </a:lnTo>
                <a:close/>
                <a:moveTo>
                  <a:pt x="238" y="74"/>
                </a:moveTo>
                <a:lnTo>
                  <a:pt x="266" y="99"/>
                </a:lnTo>
                <a:lnTo>
                  <a:pt x="294" y="74"/>
                </a:lnTo>
                <a:lnTo>
                  <a:pt x="266" y="46"/>
                </a:lnTo>
                <a:lnTo>
                  <a:pt x="238" y="74"/>
                </a:lnTo>
                <a:close/>
                <a:moveTo>
                  <a:pt x="295" y="15"/>
                </a:moveTo>
                <a:lnTo>
                  <a:pt x="267" y="42"/>
                </a:lnTo>
                <a:lnTo>
                  <a:pt x="295" y="70"/>
                </a:lnTo>
                <a:lnTo>
                  <a:pt x="323" y="42"/>
                </a:lnTo>
                <a:lnTo>
                  <a:pt x="295" y="15"/>
                </a:lnTo>
                <a:close/>
                <a:moveTo>
                  <a:pt x="299" y="74"/>
                </a:moveTo>
                <a:lnTo>
                  <a:pt x="325" y="99"/>
                </a:lnTo>
                <a:lnTo>
                  <a:pt x="353" y="74"/>
                </a:lnTo>
                <a:lnTo>
                  <a:pt x="325" y="46"/>
                </a:lnTo>
                <a:lnTo>
                  <a:pt x="299" y="74"/>
                </a:lnTo>
                <a:close/>
                <a:moveTo>
                  <a:pt x="357" y="15"/>
                </a:moveTo>
                <a:lnTo>
                  <a:pt x="329" y="42"/>
                </a:lnTo>
                <a:lnTo>
                  <a:pt x="357" y="70"/>
                </a:lnTo>
                <a:lnTo>
                  <a:pt x="384" y="42"/>
                </a:lnTo>
                <a:lnTo>
                  <a:pt x="357" y="15"/>
                </a:lnTo>
                <a:close/>
                <a:moveTo>
                  <a:pt x="359" y="74"/>
                </a:moveTo>
                <a:lnTo>
                  <a:pt x="388" y="99"/>
                </a:lnTo>
                <a:lnTo>
                  <a:pt x="416" y="74"/>
                </a:lnTo>
                <a:lnTo>
                  <a:pt x="388" y="46"/>
                </a:lnTo>
                <a:lnTo>
                  <a:pt x="359" y="74"/>
                </a:lnTo>
                <a:close/>
                <a:moveTo>
                  <a:pt x="417" y="15"/>
                </a:moveTo>
                <a:lnTo>
                  <a:pt x="390" y="42"/>
                </a:lnTo>
                <a:lnTo>
                  <a:pt x="417" y="70"/>
                </a:lnTo>
                <a:lnTo>
                  <a:pt x="445" y="42"/>
                </a:lnTo>
                <a:lnTo>
                  <a:pt x="417" y="15"/>
                </a:lnTo>
                <a:close/>
                <a:moveTo>
                  <a:pt x="421" y="74"/>
                </a:moveTo>
                <a:lnTo>
                  <a:pt x="449" y="99"/>
                </a:lnTo>
                <a:lnTo>
                  <a:pt x="475" y="74"/>
                </a:lnTo>
                <a:lnTo>
                  <a:pt x="449" y="46"/>
                </a:lnTo>
                <a:lnTo>
                  <a:pt x="421" y="74"/>
                </a:lnTo>
                <a:close/>
                <a:moveTo>
                  <a:pt x="479" y="15"/>
                </a:moveTo>
                <a:lnTo>
                  <a:pt x="450" y="42"/>
                </a:lnTo>
                <a:lnTo>
                  <a:pt x="479" y="70"/>
                </a:lnTo>
                <a:lnTo>
                  <a:pt x="507" y="42"/>
                </a:lnTo>
                <a:lnTo>
                  <a:pt x="479" y="15"/>
                </a:lnTo>
                <a:close/>
                <a:moveTo>
                  <a:pt x="483" y="74"/>
                </a:moveTo>
                <a:lnTo>
                  <a:pt x="509" y="99"/>
                </a:lnTo>
                <a:lnTo>
                  <a:pt x="538" y="74"/>
                </a:lnTo>
                <a:lnTo>
                  <a:pt x="509" y="46"/>
                </a:lnTo>
                <a:lnTo>
                  <a:pt x="483" y="74"/>
                </a:lnTo>
                <a:close/>
                <a:moveTo>
                  <a:pt x="540" y="15"/>
                </a:moveTo>
                <a:lnTo>
                  <a:pt x="512" y="42"/>
                </a:lnTo>
                <a:lnTo>
                  <a:pt x="540" y="70"/>
                </a:lnTo>
                <a:lnTo>
                  <a:pt x="567" y="42"/>
                </a:lnTo>
                <a:lnTo>
                  <a:pt x="540" y="15"/>
                </a:lnTo>
                <a:close/>
                <a:moveTo>
                  <a:pt x="543" y="74"/>
                </a:moveTo>
                <a:lnTo>
                  <a:pt x="571" y="99"/>
                </a:lnTo>
                <a:lnTo>
                  <a:pt x="599" y="74"/>
                </a:lnTo>
                <a:lnTo>
                  <a:pt x="571" y="46"/>
                </a:lnTo>
                <a:lnTo>
                  <a:pt x="543" y="74"/>
                </a:lnTo>
                <a:close/>
                <a:moveTo>
                  <a:pt x="629" y="42"/>
                </a:moveTo>
                <a:lnTo>
                  <a:pt x="600" y="15"/>
                </a:lnTo>
                <a:lnTo>
                  <a:pt x="572" y="42"/>
                </a:lnTo>
                <a:lnTo>
                  <a:pt x="600" y="70"/>
                </a:lnTo>
                <a:lnTo>
                  <a:pt x="629" y="42"/>
                </a:lnTo>
                <a:close/>
                <a:moveTo>
                  <a:pt x="629" y="103"/>
                </a:moveTo>
                <a:lnTo>
                  <a:pt x="600" y="75"/>
                </a:lnTo>
                <a:lnTo>
                  <a:pt x="572" y="103"/>
                </a:lnTo>
                <a:lnTo>
                  <a:pt x="600" y="131"/>
                </a:lnTo>
                <a:lnTo>
                  <a:pt x="629" y="103"/>
                </a:lnTo>
                <a:close/>
                <a:moveTo>
                  <a:pt x="629" y="163"/>
                </a:moveTo>
                <a:lnTo>
                  <a:pt x="600" y="136"/>
                </a:lnTo>
                <a:lnTo>
                  <a:pt x="572" y="163"/>
                </a:lnTo>
                <a:lnTo>
                  <a:pt x="600" y="191"/>
                </a:lnTo>
                <a:lnTo>
                  <a:pt x="629" y="163"/>
                </a:lnTo>
                <a:close/>
                <a:moveTo>
                  <a:pt x="629" y="225"/>
                </a:moveTo>
                <a:lnTo>
                  <a:pt x="600" y="197"/>
                </a:lnTo>
                <a:lnTo>
                  <a:pt x="572" y="225"/>
                </a:lnTo>
                <a:lnTo>
                  <a:pt x="600" y="253"/>
                </a:lnTo>
                <a:lnTo>
                  <a:pt x="629" y="225"/>
                </a:lnTo>
                <a:close/>
                <a:moveTo>
                  <a:pt x="629" y="286"/>
                </a:moveTo>
                <a:lnTo>
                  <a:pt x="600" y="258"/>
                </a:lnTo>
                <a:lnTo>
                  <a:pt x="572" y="286"/>
                </a:lnTo>
                <a:lnTo>
                  <a:pt x="600" y="313"/>
                </a:lnTo>
                <a:lnTo>
                  <a:pt x="629" y="286"/>
                </a:lnTo>
                <a:close/>
                <a:moveTo>
                  <a:pt x="629" y="346"/>
                </a:moveTo>
                <a:lnTo>
                  <a:pt x="600" y="320"/>
                </a:lnTo>
                <a:lnTo>
                  <a:pt x="572" y="346"/>
                </a:lnTo>
                <a:lnTo>
                  <a:pt x="600" y="374"/>
                </a:lnTo>
                <a:lnTo>
                  <a:pt x="629" y="346"/>
                </a:lnTo>
                <a:close/>
                <a:moveTo>
                  <a:pt x="629" y="408"/>
                </a:moveTo>
                <a:lnTo>
                  <a:pt x="600" y="380"/>
                </a:lnTo>
                <a:lnTo>
                  <a:pt x="572" y="408"/>
                </a:lnTo>
                <a:lnTo>
                  <a:pt x="600" y="436"/>
                </a:lnTo>
                <a:lnTo>
                  <a:pt x="629" y="408"/>
                </a:lnTo>
                <a:close/>
                <a:moveTo>
                  <a:pt x="629" y="468"/>
                </a:moveTo>
                <a:lnTo>
                  <a:pt x="600" y="441"/>
                </a:lnTo>
                <a:lnTo>
                  <a:pt x="572" y="468"/>
                </a:lnTo>
                <a:lnTo>
                  <a:pt x="600" y="496"/>
                </a:lnTo>
                <a:lnTo>
                  <a:pt x="629" y="468"/>
                </a:lnTo>
                <a:close/>
                <a:moveTo>
                  <a:pt x="629" y="529"/>
                </a:moveTo>
                <a:lnTo>
                  <a:pt x="600" y="501"/>
                </a:lnTo>
                <a:lnTo>
                  <a:pt x="572" y="529"/>
                </a:lnTo>
                <a:lnTo>
                  <a:pt x="600" y="558"/>
                </a:lnTo>
                <a:lnTo>
                  <a:pt x="629" y="529"/>
                </a:lnTo>
                <a:close/>
                <a:moveTo>
                  <a:pt x="629" y="591"/>
                </a:moveTo>
                <a:lnTo>
                  <a:pt x="600" y="563"/>
                </a:lnTo>
                <a:lnTo>
                  <a:pt x="572" y="591"/>
                </a:lnTo>
                <a:lnTo>
                  <a:pt x="600" y="618"/>
                </a:lnTo>
                <a:lnTo>
                  <a:pt x="629" y="591"/>
                </a:lnTo>
                <a:close/>
                <a:moveTo>
                  <a:pt x="599" y="622"/>
                </a:moveTo>
                <a:lnTo>
                  <a:pt x="571" y="594"/>
                </a:lnTo>
                <a:lnTo>
                  <a:pt x="543" y="622"/>
                </a:lnTo>
                <a:lnTo>
                  <a:pt x="571" y="650"/>
                </a:lnTo>
                <a:lnTo>
                  <a:pt x="599" y="622"/>
                </a:lnTo>
                <a:close/>
                <a:moveTo>
                  <a:pt x="571" y="709"/>
                </a:moveTo>
                <a:lnTo>
                  <a:pt x="599" y="683"/>
                </a:lnTo>
                <a:lnTo>
                  <a:pt x="571" y="655"/>
                </a:lnTo>
                <a:lnTo>
                  <a:pt x="543" y="683"/>
                </a:lnTo>
                <a:lnTo>
                  <a:pt x="571" y="709"/>
                </a:lnTo>
                <a:close/>
                <a:moveTo>
                  <a:pt x="567" y="651"/>
                </a:moveTo>
                <a:lnTo>
                  <a:pt x="540" y="624"/>
                </a:lnTo>
                <a:lnTo>
                  <a:pt x="512" y="651"/>
                </a:lnTo>
                <a:lnTo>
                  <a:pt x="540" y="679"/>
                </a:lnTo>
                <a:lnTo>
                  <a:pt x="567" y="651"/>
                </a:lnTo>
                <a:close/>
                <a:moveTo>
                  <a:pt x="509" y="709"/>
                </a:moveTo>
                <a:lnTo>
                  <a:pt x="538" y="683"/>
                </a:lnTo>
                <a:lnTo>
                  <a:pt x="509" y="655"/>
                </a:lnTo>
                <a:lnTo>
                  <a:pt x="483" y="683"/>
                </a:lnTo>
                <a:lnTo>
                  <a:pt x="509" y="709"/>
                </a:lnTo>
                <a:close/>
                <a:moveTo>
                  <a:pt x="507" y="651"/>
                </a:moveTo>
                <a:lnTo>
                  <a:pt x="479" y="624"/>
                </a:lnTo>
                <a:lnTo>
                  <a:pt x="450" y="651"/>
                </a:lnTo>
                <a:lnTo>
                  <a:pt x="479" y="679"/>
                </a:lnTo>
                <a:lnTo>
                  <a:pt x="507" y="651"/>
                </a:lnTo>
                <a:close/>
                <a:moveTo>
                  <a:pt x="449" y="709"/>
                </a:moveTo>
                <a:lnTo>
                  <a:pt x="475" y="683"/>
                </a:lnTo>
                <a:lnTo>
                  <a:pt x="449" y="655"/>
                </a:lnTo>
                <a:lnTo>
                  <a:pt x="421" y="683"/>
                </a:lnTo>
                <a:lnTo>
                  <a:pt x="449" y="709"/>
                </a:lnTo>
                <a:close/>
                <a:moveTo>
                  <a:pt x="445" y="651"/>
                </a:moveTo>
                <a:lnTo>
                  <a:pt x="417" y="624"/>
                </a:lnTo>
                <a:lnTo>
                  <a:pt x="390" y="651"/>
                </a:lnTo>
                <a:lnTo>
                  <a:pt x="417" y="679"/>
                </a:lnTo>
                <a:lnTo>
                  <a:pt x="445" y="651"/>
                </a:lnTo>
                <a:close/>
                <a:moveTo>
                  <a:pt x="388" y="709"/>
                </a:moveTo>
                <a:lnTo>
                  <a:pt x="416" y="683"/>
                </a:lnTo>
                <a:lnTo>
                  <a:pt x="388" y="655"/>
                </a:lnTo>
                <a:lnTo>
                  <a:pt x="359" y="683"/>
                </a:lnTo>
                <a:lnTo>
                  <a:pt x="388" y="709"/>
                </a:lnTo>
                <a:close/>
                <a:moveTo>
                  <a:pt x="384" y="651"/>
                </a:moveTo>
                <a:lnTo>
                  <a:pt x="357" y="624"/>
                </a:lnTo>
                <a:lnTo>
                  <a:pt x="329" y="651"/>
                </a:lnTo>
                <a:lnTo>
                  <a:pt x="357" y="679"/>
                </a:lnTo>
                <a:lnTo>
                  <a:pt x="384" y="651"/>
                </a:lnTo>
                <a:close/>
                <a:moveTo>
                  <a:pt x="325" y="709"/>
                </a:moveTo>
                <a:lnTo>
                  <a:pt x="353" y="683"/>
                </a:lnTo>
                <a:lnTo>
                  <a:pt x="325" y="655"/>
                </a:lnTo>
                <a:lnTo>
                  <a:pt x="299" y="683"/>
                </a:lnTo>
                <a:lnTo>
                  <a:pt x="325" y="709"/>
                </a:lnTo>
                <a:close/>
                <a:moveTo>
                  <a:pt x="323" y="651"/>
                </a:moveTo>
                <a:lnTo>
                  <a:pt x="295" y="624"/>
                </a:lnTo>
                <a:lnTo>
                  <a:pt x="267" y="651"/>
                </a:lnTo>
                <a:lnTo>
                  <a:pt x="295" y="679"/>
                </a:lnTo>
                <a:lnTo>
                  <a:pt x="323" y="651"/>
                </a:lnTo>
                <a:close/>
                <a:moveTo>
                  <a:pt x="266" y="709"/>
                </a:moveTo>
                <a:lnTo>
                  <a:pt x="294" y="683"/>
                </a:lnTo>
                <a:lnTo>
                  <a:pt x="266" y="655"/>
                </a:lnTo>
                <a:lnTo>
                  <a:pt x="238" y="683"/>
                </a:lnTo>
                <a:lnTo>
                  <a:pt x="266" y="709"/>
                </a:lnTo>
                <a:close/>
                <a:moveTo>
                  <a:pt x="262" y="651"/>
                </a:moveTo>
                <a:lnTo>
                  <a:pt x="235" y="624"/>
                </a:lnTo>
                <a:lnTo>
                  <a:pt x="207" y="651"/>
                </a:lnTo>
                <a:lnTo>
                  <a:pt x="235" y="679"/>
                </a:lnTo>
                <a:lnTo>
                  <a:pt x="262" y="651"/>
                </a:lnTo>
                <a:close/>
                <a:moveTo>
                  <a:pt x="204" y="709"/>
                </a:moveTo>
                <a:lnTo>
                  <a:pt x="232" y="683"/>
                </a:lnTo>
                <a:lnTo>
                  <a:pt x="204" y="655"/>
                </a:lnTo>
                <a:lnTo>
                  <a:pt x="177" y="683"/>
                </a:lnTo>
                <a:lnTo>
                  <a:pt x="204" y="709"/>
                </a:lnTo>
                <a:close/>
                <a:moveTo>
                  <a:pt x="201" y="651"/>
                </a:moveTo>
                <a:lnTo>
                  <a:pt x="173" y="624"/>
                </a:lnTo>
                <a:lnTo>
                  <a:pt x="145" y="651"/>
                </a:lnTo>
                <a:lnTo>
                  <a:pt x="173" y="679"/>
                </a:lnTo>
                <a:lnTo>
                  <a:pt x="201" y="651"/>
                </a:lnTo>
                <a:close/>
                <a:moveTo>
                  <a:pt x="144" y="709"/>
                </a:moveTo>
                <a:lnTo>
                  <a:pt x="169" y="683"/>
                </a:lnTo>
                <a:lnTo>
                  <a:pt x="144" y="655"/>
                </a:lnTo>
                <a:lnTo>
                  <a:pt x="116" y="683"/>
                </a:lnTo>
                <a:lnTo>
                  <a:pt x="144" y="709"/>
                </a:lnTo>
                <a:close/>
                <a:moveTo>
                  <a:pt x="140" y="651"/>
                </a:moveTo>
                <a:lnTo>
                  <a:pt x="112" y="624"/>
                </a:lnTo>
                <a:lnTo>
                  <a:pt x="85" y="651"/>
                </a:lnTo>
                <a:lnTo>
                  <a:pt x="112" y="679"/>
                </a:lnTo>
                <a:lnTo>
                  <a:pt x="140" y="651"/>
                </a:lnTo>
                <a:close/>
                <a:moveTo>
                  <a:pt x="82" y="709"/>
                </a:moveTo>
                <a:lnTo>
                  <a:pt x="110" y="683"/>
                </a:lnTo>
                <a:lnTo>
                  <a:pt x="82" y="655"/>
                </a:lnTo>
                <a:lnTo>
                  <a:pt x="54" y="683"/>
                </a:lnTo>
                <a:lnTo>
                  <a:pt x="82" y="709"/>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83" name="Freeform 1275"/>
          <p:cNvSpPr>
            <a:spLocks noEditPoints="1"/>
          </p:cNvSpPr>
          <p:nvPr/>
        </p:nvSpPr>
        <p:spPr bwMode="auto">
          <a:xfrm>
            <a:off x="9285425" y="5331707"/>
            <a:ext cx="1054037" cy="1190041"/>
          </a:xfrm>
          <a:custGeom>
            <a:avLst/>
            <a:gdLst>
              <a:gd name="T0" fmla="*/ 633 w 651"/>
              <a:gd name="T1" fmla="*/ 464 h 735"/>
              <a:gd name="T2" fmla="*/ 634 w 651"/>
              <a:gd name="T3" fmla="*/ 286 h 735"/>
              <a:gd name="T4" fmla="*/ 647 w 651"/>
              <a:gd name="T5" fmla="*/ 122 h 735"/>
              <a:gd name="T6" fmla="*/ 541 w 651"/>
              <a:gd name="T7" fmla="*/ 11 h 735"/>
              <a:gd name="T8" fmla="*/ 414 w 651"/>
              <a:gd name="T9" fmla="*/ 11 h 735"/>
              <a:gd name="T10" fmla="*/ 225 w 651"/>
              <a:gd name="T11" fmla="*/ 0 h 735"/>
              <a:gd name="T12" fmla="*/ 60 w 651"/>
              <a:gd name="T13" fmla="*/ 0 h 735"/>
              <a:gd name="T14" fmla="*/ 5 w 651"/>
              <a:gd name="T15" fmla="*/ 146 h 735"/>
              <a:gd name="T16" fmla="*/ 47 w 651"/>
              <a:gd name="T17" fmla="*/ 316 h 735"/>
              <a:gd name="T18" fmla="*/ 17 w 651"/>
              <a:gd name="T19" fmla="*/ 475 h 735"/>
              <a:gd name="T20" fmla="*/ 79 w 651"/>
              <a:gd name="T21" fmla="*/ 713 h 735"/>
              <a:gd name="T22" fmla="*/ 206 w 651"/>
              <a:gd name="T23" fmla="*/ 713 h 735"/>
              <a:gd name="T24" fmla="*/ 407 w 651"/>
              <a:gd name="T25" fmla="*/ 735 h 735"/>
              <a:gd name="T26" fmla="*/ 549 w 651"/>
              <a:gd name="T27" fmla="*/ 735 h 735"/>
              <a:gd name="T28" fmla="*/ 177 w 651"/>
              <a:gd name="T29" fmla="*/ 378 h 735"/>
              <a:gd name="T30" fmla="*/ 328 w 651"/>
              <a:gd name="T31" fmla="*/ 346 h 735"/>
              <a:gd name="T32" fmla="*/ 478 w 651"/>
              <a:gd name="T33" fmla="*/ 258 h 735"/>
              <a:gd name="T34" fmla="*/ 385 w 651"/>
              <a:gd name="T35" fmla="*/ 286 h 735"/>
              <a:gd name="T36" fmla="*/ 230 w 651"/>
              <a:gd name="T37" fmla="*/ 316 h 735"/>
              <a:gd name="T38" fmla="*/ 202 w 651"/>
              <a:gd name="T39" fmla="*/ 465 h 735"/>
              <a:gd name="T40" fmla="*/ 327 w 651"/>
              <a:gd name="T41" fmla="*/ 409 h 735"/>
              <a:gd name="T42" fmla="*/ 478 w 651"/>
              <a:gd name="T43" fmla="*/ 380 h 735"/>
              <a:gd name="T44" fmla="*/ 508 w 651"/>
              <a:gd name="T45" fmla="*/ 282 h 735"/>
              <a:gd name="T46" fmla="*/ 356 w 651"/>
              <a:gd name="T47" fmla="*/ 253 h 735"/>
              <a:gd name="T48" fmla="*/ 234 w 651"/>
              <a:gd name="T49" fmla="*/ 197 h 735"/>
              <a:gd name="T50" fmla="*/ 169 w 651"/>
              <a:gd name="T51" fmla="*/ 316 h 735"/>
              <a:gd name="T52" fmla="*/ 230 w 651"/>
              <a:gd name="T53" fmla="*/ 500 h 735"/>
              <a:gd name="T54" fmla="*/ 299 w 651"/>
              <a:gd name="T55" fmla="*/ 500 h 735"/>
              <a:gd name="T56" fmla="*/ 450 w 651"/>
              <a:gd name="T57" fmla="*/ 468 h 735"/>
              <a:gd name="T58" fmla="*/ 567 w 651"/>
              <a:gd name="T59" fmla="*/ 346 h 735"/>
              <a:gd name="T60" fmla="*/ 536 w 651"/>
              <a:gd name="T61" fmla="*/ 195 h 735"/>
              <a:gd name="T62" fmla="*/ 328 w 651"/>
              <a:gd name="T63" fmla="*/ 163 h 735"/>
              <a:gd name="T64" fmla="*/ 261 w 651"/>
              <a:gd name="T65" fmla="*/ 163 h 735"/>
              <a:gd name="T66" fmla="*/ 139 w 651"/>
              <a:gd name="T67" fmla="*/ 225 h 735"/>
              <a:gd name="T68" fmla="*/ 84 w 651"/>
              <a:gd name="T69" fmla="*/ 468 h 735"/>
              <a:gd name="T70" fmla="*/ 202 w 651"/>
              <a:gd name="T71" fmla="*/ 533 h 735"/>
              <a:gd name="T72" fmla="*/ 356 w 651"/>
              <a:gd name="T73" fmla="*/ 501 h 735"/>
              <a:gd name="T74" fmla="*/ 478 w 651"/>
              <a:gd name="T75" fmla="*/ 558 h 735"/>
              <a:gd name="T76" fmla="*/ 541 w 651"/>
              <a:gd name="T77" fmla="*/ 378 h 735"/>
              <a:gd name="T78" fmla="*/ 598 w 651"/>
              <a:gd name="T79" fmla="*/ 132 h 735"/>
              <a:gd name="T80" fmla="*/ 474 w 651"/>
              <a:gd name="T81" fmla="*/ 132 h 735"/>
              <a:gd name="T82" fmla="*/ 268 w 651"/>
              <a:gd name="T83" fmla="*/ 103 h 735"/>
              <a:gd name="T84" fmla="*/ 201 w 651"/>
              <a:gd name="T85" fmla="*/ 103 h 735"/>
              <a:gd name="T86" fmla="*/ 108 w 651"/>
              <a:gd name="T87" fmla="*/ 254 h 735"/>
              <a:gd name="T88" fmla="*/ 52 w 651"/>
              <a:gd name="T89" fmla="*/ 500 h 735"/>
              <a:gd name="T90" fmla="*/ 144 w 651"/>
              <a:gd name="T91" fmla="*/ 591 h 735"/>
              <a:gd name="T92" fmla="*/ 352 w 651"/>
              <a:gd name="T93" fmla="*/ 622 h 735"/>
              <a:gd name="T94" fmla="*/ 419 w 651"/>
              <a:gd name="T95" fmla="*/ 622 h 735"/>
              <a:gd name="T96" fmla="*/ 629 w 651"/>
              <a:gd name="T97" fmla="*/ 529 h 735"/>
              <a:gd name="T98" fmla="*/ 574 w 651"/>
              <a:gd name="T99" fmla="*/ 286 h 735"/>
              <a:gd name="T100" fmla="*/ 600 w 651"/>
              <a:gd name="T101" fmla="*/ 15 h 735"/>
              <a:gd name="T102" fmla="*/ 447 w 651"/>
              <a:gd name="T103" fmla="*/ 99 h 735"/>
              <a:gd name="T104" fmla="*/ 327 w 651"/>
              <a:gd name="T105" fmla="*/ 46 h 735"/>
              <a:gd name="T106" fmla="*/ 173 w 651"/>
              <a:gd name="T107" fmla="*/ 15 h 735"/>
              <a:gd name="T108" fmla="*/ 79 w 651"/>
              <a:gd name="T109" fmla="*/ 42 h 735"/>
              <a:gd name="T110" fmla="*/ 22 w 651"/>
              <a:gd name="T111" fmla="*/ 286 h 735"/>
              <a:gd name="T112" fmla="*/ 51 w 651"/>
              <a:gd name="T113" fmla="*/ 563 h 735"/>
              <a:gd name="T114" fmla="*/ 169 w 651"/>
              <a:gd name="T115" fmla="*/ 683 h 735"/>
              <a:gd name="T116" fmla="*/ 268 w 651"/>
              <a:gd name="T117" fmla="*/ 651 h 735"/>
              <a:gd name="T118" fmla="*/ 445 w 651"/>
              <a:gd name="T119" fmla="*/ 651 h 735"/>
              <a:gd name="T120" fmla="*/ 512 w 651"/>
              <a:gd name="T121" fmla="*/ 651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1" h="735">
                <a:moveTo>
                  <a:pt x="625" y="662"/>
                </a:moveTo>
                <a:lnTo>
                  <a:pt x="625" y="656"/>
                </a:lnTo>
                <a:lnTo>
                  <a:pt x="600" y="679"/>
                </a:lnTo>
                <a:lnTo>
                  <a:pt x="574" y="651"/>
                </a:lnTo>
                <a:lnTo>
                  <a:pt x="600" y="624"/>
                </a:lnTo>
                <a:lnTo>
                  <a:pt x="625" y="647"/>
                </a:lnTo>
                <a:lnTo>
                  <a:pt x="625" y="642"/>
                </a:lnTo>
                <a:lnTo>
                  <a:pt x="604" y="622"/>
                </a:lnTo>
                <a:lnTo>
                  <a:pt x="626" y="599"/>
                </a:lnTo>
                <a:lnTo>
                  <a:pt x="626" y="591"/>
                </a:lnTo>
                <a:lnTo>
                  <a:pt x="600" y="618"/>
                </a:lnTo>
                <a:lnTo>
                  <a:pt x="574" y="591"/>
                </a:lnTo>
                <a:lnTo>
                  <a:pt x="600" y="563"/>
                </a:lnTo>
                <a:lnTo>
                  <a:pt x="626" y="590"/>
                </a:lnTo>
                <a:lnTo>
                  <a:pt x="626" y="584"/>
                </a:lnTo>
                <a:lnTo>
                  <a:pt x="604" y="559"/>
                </a:lnTo>
                <a:lnTo>
                  <a:pt x="629" y="535"/>
                </a:lnTo>
                <a:lnTo>
                  <a:pt x="630" y="525"/>
                </a:lnTo>
                <a:lnTo>
                  <a:pt x="604" y="500"/>
                </a:lnTo>
                <a:lnTo>
                  <a:pt x="633" y="472"/>
                </a:lnTo>
                <a:lnTo>
                  <a:pt x="633" y="472"/>
                </a:lnTo>
                <a:lnTo>
                  <a:pt x="633" y="464"/>
                </a:lnTo>
                <a:lnTo>
                  <a:pt x="633" y="465"/>
                </a:lnTo>
                <a:lnTo>
                  <a:pt x="604" y="437"/>
                </a:lnTo>
                <a:lnTo>
                  <a:pt x="633" y="409"/>
                </a:lnTo>
                <a:lnTo>
                  <a:pt x="634" y="413"/>
                </a:lnTo>
                <a:lnTo>
                  <a:pt x="634" y="408"/>
                </a:lnTo>
                <a:lnTo>
                  <a:pt x="634" y="408"/>
                </a:lnTo>
                <a:lnTo>
                  <a:pt x="634" y="408"/>
                </a:lnTo>
                <a:lnTo>
                  <a:pt x="634" y="400"/>
                </a:lnTo>
                <a:lnTo>
                  <a:pt x="633" y="404"/>
                </a:lnTo>
                <a:lnTo>
                  <a:pt x="604" y="378"/>
                </a:lnTo>
                <a:lnTo>
                  <a:pt x="633" y="350"/>
                </a:lnTo>
                <a:lnTo>
                  <a:pt x="635" y="356"/>
                </a:lnTo>
                <a:lnTo>
                  <a:pt x="638" y="350"/>
                </a:lnTo>
                <a:lnTo>
                  <a:pt x="634" y="346"/>
                </a:lnTo>
                <a:lnTo>
                  <a:pt x="638" y="344"/>
                </a:lnTo>
                <a:lnTo>
                  <a:pt x="638" y="337"/>
                </a:lnTo>
                <a:lnTo>
                  <a:pt x="633" y="344"/>
                </a:lnTo>
                <a:lnTo>
                  <a:pt x="604" y="316"/>
                </a:lnTo>
                <a:lnTo>
                  <a:pt x="633" y="287"/>
                </a:lnTo>
                <a:lnTo>
                  <a:pt x="639" y="295"/>
                </a:lnTo>
                <a:lnTo>
                  <a:pt x="639" y="290"/>
                </a:lnTo>
                <a:lnTo>
                  <a:pt x="634" y="286"/>
                </a:lnTo>
                <a:lnTo>
                  <a:pt x="639" y="281"/>
                </a:lnTo>
                <a:lnTo>
                  <a:pt x="639" y="273"/>
                </a:lnTo>
                <a:lnTo>
                  <a:pt x="633" y="282"/>
                </a:lnTo>
                <a:lnTo>
                  <a:pt x="604" y="254"/>
                </a:lnTo>
                <a:lnTo>
                  <a:pt x="633" y="229"/>
                </a:lnTo>
                <a:lnTo>
                  <a:pt x="642" y="238"/>
                </a:lnTo>
                <a:lnTo>
                  <a:pt x="642" y="231"/>
                </a:lnTo>
                <a:lnTo>
                  <a:pt x="634" y="225"/>
                </a:lnTo>
                <a:lnTo>
                  <a:pt x="643" y="217"/>
                </a:lnTo>
                <a:lnTo>
                  <a:pt x="643" y="210"/>
                </a:lnTo>
                <a:lnTo>
                  <a:pt x="633" y="221"/>
                </a:lnTo>
                <a:lnTo>
                  <a:pt x="604" y="195"/>
                </a:lnTo>
                <a:lnTo>
                  <a:pt x="633" y="167"/>
                </a:lnTo>
                <a:lnTo>
                  <a:pt x="643" y="179"/>
                </a:lnTo>
                <a:lnTo>
                  <a:pt x="643" y="174"/>
                </a:lnTo>
                <a:lnTo>
                  <a:pt x="634" y="163"/>
                </a:lnTo>
                <a:lnTo>
                  <a:pt x="645" y="154"/>
                </a:lnTo>
                <a:lnTo>
                  <a:pt x="645" y="146"/>
                </a:lnTo>
                <a:lnTo>
                  <a:pt x="633" y="160"/>
                </a:lnTo>
                <a:lnTo>
                  <a:pt x="604" y="132"/>
                </a:lnTo>
                <a:lnTo>
                  <a:pt x="633" y="107"/>
                </a:lnTo>
                <a:lnTo>
                  <a:pt x="647" y="122"/>
                </a:lnTo>
                <a:lnTo>
                  <a:pt x="647" y="116"/>
                </a:lnTo>
                <a:lnTo>
                  <a:pt x="634" y="103"/>
                </a:lnTo>
                <a:lnTo>
                  <a:pt x="647" y="90"/>
                </a:lnTo>
                <a:lnTo>
                  <a:pt x="649" y="83"/>
                </a:lnTo>
                <a:lnTo>
                  <a:pt x="633" y="99"/>
                </a:lnTo>
                <a:lnTo>
                  <a:pt x="604" y="74"/>
                </a:lnTo>
                <a:lnTo>
                  <a:pt x="633" y="46"/>
                </a:lnTo>
                <a:lnTo>
                  <a:pt x="649" y="62"/>
                </a:lnTo>
                <a:lnTo>
                  <a:pt x="649" y="56"/>
                </a:lnTo>
                <a:lnTo>
                  <a:pt x="634" y="42"/>
                </a:lnTo>
                <a:lnTo>
                  <a:pt x="651" y="27"/>
                </a:lnTo>
                <a:lnTo>
                  <a:pt x="651" y="19"/>
                </a:lnTo>
                <a:lnTo>
                  <a:pt x="633" y="39"/>
                </a:lnTo>
                <a:lnTo>
                  <a:pt x="604" y="11"/>
                </a:lnTo>
                <a:lnTo>
                  <a:pt x="615" y="0"/>
                </a:lnTo>
                <a:lnTo>
                  <a:pt x="610" y="0"/>
                </a:lnTo>
                <a:lnTo>
                  <a:pt x="600" y="8"/>
                </a:lnTo>
                <a:lnTo>
                  <a:pt x="591" y="0"/>
                </a:lnTo>
                <a:lnTo>
                  <a:pt x="586" y="0"/>
                </a:lnTo>
                <a:lnTo>
                  <a:pt x="598" y="11"/>
                </a:lnTo>
                <a:lnTo>
                  <a:pt x="570" y="39"/>
                </a:lnTo>
                <a:lnTo>
                  <a:pt x="541" y="11"/>
                </a:lnTo>
                <a:lnTo>
                  <a:pt x="555" y="0"/>
                </a:lnTo>
                <a:lnTo>
                  <a:pt x="548" y="0"/>
                </a:lnTo>
                <a:lnTo>
                  <a:pt x="540" y="8"/>
                </a:lnTo>
                <a:lnTo>
                  <a:pt x="531" y="0"/>
                </a:lnTo>
                <a:lnTo>
                  <a:pt x="525" y="0"/>
                </a:lnTo>
                <a:lnTo>
                  <a:pt x="536" y="11"/>
                </a:lnTo>
                <a:lnTo>
                  <a:pt x="508" y="39"/>
                </a:lnTo>
                <a:lnTo>
                  <a:pt x="482" y="11"/>
                </a:lnTo>
                <a:lnTo>
                  <a:pt x="493" y="0"/>
                </a:lnTo>
                <a:lnTo>
                  <a:pt x="488" y="0"/>
                </a:lnTo>
                <a:lnTo>
                  <a:pt x="478" y="8"/>
                </a:lnTo>
                <a:lnTo>
                  <a:pt x="469" y="0"/>
                </a:lnTo>
                <a:lnTo>
                  <a:pt x="464" y="0"/>
                </a:lnTo>
                <a:lnTo>
                  <a:pt x="474" y="11"/>
                </a:lnTo>
                <a:lnTo>
                  <a:pt x="447" y="39"/>
                </a:lnTo>
                <a:lnTo>
                  <a:pt x="419" y="11"/>
                </a:lnTo>
                <a:lnTo>
                  <a:pt x="431" y="0"/>
                </a:lnTo>
                <a:lnTo>
                  <a:pt x="426" y="0"/>
                </a:lnTo>
                <a:lnTo>
                  <a:pt x="417" y="8"/>
                </a:lnTo>
                <a:lnTo>
                  <a:pt x="409" y="0"/>
                </a:lnTo>
                <a:lnTo>
                  <a:pt x="401" y="0"/>
                </a:lnTo>
                <a:lnTo>
                  <a:pt x="414" y="11"/>
                </a:lnTo>
                <a:lnTo>
                  <a:pt x="386" y="39"/>
                </a:lnTo>
                <a:lnTo>
                  <a:pt x="358" y="11"/>
                </a:lnTo>
                <a:lnTo>
                  <a:pt x="371" y="0"/>
                </a:lnTo>
                <a:lnTo>
                  <a:pt x="366" y="0"/>
                </a:lnTo>
                <a:lnTo>
                  <a:pt x="356" y="8"/>
                </a:lnTo>
                <a:lnTo>
                  <a:pt x="347" y="0"/>
                </a:lnTo>
                <a:lnTo>
                  <a:pt x="342" y="0"/>
                </a:lnTo>
                <a:lnTo>
                  <a:pt x="352" y="11"/>
                </a:lnTo>
                <a:lnTo>
                  <a:pt x="327" y="39"/>
                </a:lnTo>
                <a:lnTo>
                  <a:pt x="299" y="11"/>
                </a:lnTo>
                <a:lnTo>
                  <a:pt x="309" y="0"/>
                </a:lnTo>
                <a:lnTo>
                  <a:pt x="304" y="0"/>
                </a:lnTo>
                <a:lnTo>
                  <a:pt x="295" y="8"/>
                </a:lnTo>
                <a:lnTo>
                  <a:pt x="285" y="0"/>
                </a:lnTo>
                <a:lnTo>
                  <a:pt x="280" y="0"/>
                </a:lnTo>
                <a:lnTo>
                  <a:pt x="292" y="11"/>
                </a:lnTo>
                <a:lnTo>
                  <a:pt x="264" y="39"/>
                </a:lnTo>
                <a:lnTo>
                  <a:pt x="236" y="11"/>
                </a:lnTo>
                <a:lnTo>
                  <a:pt x="249" y="0"/>
                </a:lnTo>
                <a:lnTo>
                  <a:pt x="242" y="0"/>
                </a:lnTo>
                <a:lnTo>
                  <a:pt x="234" y="8"/>
                </a:lnTo>
                <a:lnTo>
                  <a:pt x="225" y="0"/>
                </a:lnTo>
                <a:lnTo>
                  <a:pt x="220" y="0"/>
                </a:lnTo>
                <a:lnTo>
                  <a:pt x="230" y="11"/>
                </a:lnTo>
                <a:lnTo>
                  <a:pt x="202" y="39"/>
                </a:lnTo>
                <a:lnTo>
                  <a:pt x="177" y="11"/>
                </a:lnTo>
                <a:lnTo>
                  <a:pt x="187" y="0"/>
                </a:lnTo>
                <a:lnTo>
                  <a:pt x="182" y="0"/>
                </a:lnTo>
                <a:lnTo>
                  <a:pt x="173" y="8"/>
                </a:lnTo>
                <a:lnTo>
                  <a:pt x="163" y="0"/>
                </a:lnTo>
                <a:lnTo>
                  <a:pt x="158" y="0"/>
                </a:lnTo>
                <a:lnTo>
                  <a:pt x="169" y="11"/>
                </a:lnTo>
                <a:lnTo>
                  <a:pt x="142" y="39"/>
                </a:lnTo>
                <a:lnTo>
                  <a:pt x="114" y="11"/>
                </a:lnTo>
                <a:lnTo>
                  <a:pt x="126" y="0"/>
                </a:lnTo>
                <a:lnTo>
                  <a:pt x="120" y="0"/>
                </a:lnTo>
                <a:lnTo>
                  <a:pt x="111" y="8"/>
                </a:lnTo>
                <a:lnTo>
                  <a:pt x="103" y="0"/>
                </a:lnTo>
                <a:lnTo>
                  <a:pt x="97" y="0"/>
                </a:lnTo>
                <a:lnTo>
                  <a:pt x="108" y="11"/>
                </a:lnTo>
                <a:lnTo>
                  <a:pt x="80" y="39"/>
                </a:lnTo>
                <a:lnTo>
                  <a:pt x="52" y="11"/>
                </a:lnTo>
                <a:lnTo>
                  <a:pt x="65" y="0"/>
                </a:lnTo>
                <a:lnTo>
                  <a:pt x="60" y="0"/>
                </a:lnTo>
                <a:lnTo>
                  <a:pt x="51" y="8"/>
                </a:lnTo>
                <a:lnTo>
                  <a:pt x="41" y="0"/>
                </a:lnTo>
                <a:lnTo>
                  <a:pt x="36" y="0"/>
                </a:lnTo>
                <a:lnTo>
                  <a:pt x="47" y="11"/>
                </a:lnTo>
                <a:lnTo>
                  <a:pt x="20" y="39"/>
                </a:lnTo>
                <a:lnTo>
                  <a:pt x="0" y="19"/>
                </a:lnTo>
                <a:lnTo>
                  <a:pt x="0" y="27"/>
                </a:lnTo>
                <a:lnTo>
                  <a:pt x="17" y="42"/>
                </a:lnTo>
                <a:lnTo>
                  <a:pt x="1" y="56"/>
                </a:lnTo>
                <a:lnTo>
                  <a:pt x="1" y="64"/>
                </a:lnTo>
                <a:lnTo>
                  <a:pt x="20" y="46"/>
                </a:lnTo>
                <a:lnTo>
                  <a:pt x="47" y="74"/>
                </a:lnTo>
                <a:lnTo>
                  <a:pt x="20" y="99"/>
                </a:lnTo>
                <a:lnTo>
                  <a:pt x="1" y="83"/>
                </a:lnTo>
                <a:lnTo>
                  <a:pt x="1" y="88"/>
                </a:lnTo>
                <a:lnTo>
                  <a:pt x="17" y="103"/>
                </a:lnTo>
                <a:lnTo>
                  <a:pt x="4" y="116"/>
                </a:lnTo>
                <a:lnTo>
                  <a:pt x="4" y="122"/>
                </a:lnTo>
                <a:lnTo>
                  <a:pt x="20" y="107"/>
                </a:lnTo>
                <a:lnTo>
                  <a:pt x="47" y="132"/>
                </a:lnTo>
                <a:lnTo>
                  <a:pt x="20" y="160"/>
                </a:lnTo>
                <a:lnTo>
                  <a:pt x="5" y="146"/>
                </a:lnTo>
                <a:lnTo>
                  <a:pt x="5" y="151"/>
                </a:lnTo>
                <a:lnTo>
                  <a:pt x="17" y="163"/>
                </a:lnTo>
                <a:lnTo>
                  <a:pt x="5" y="174"/>
                </a:lnTo>
                <a:lnTo>
                  <a:pt x="5" y="179"/>
                </a:lnTo>
                <a:lnTo>
                  <a:pt x="20" y="167"/>
                </a:lnTo>
                <a:lnTo>
                  <a:pt x="47" y="195"/>
                </a:lnTo>
                <a:lnTo>
                  <a:pt x="20" y="221"/>
                </a:lnTo>
                <a:lnTo>
                  <a:pt x="8" y="210"/>
                </a:lnTo>
                <a:lnTo>
                  <a:pt x="8" y="215"/>
                </a:lnTo>
                <a:lnTo>
                  <a:pt x="17" y="225"/>
                </a:lnTo>
                <a:lnTo>
                  <a:pt x="8" y="234"/>
                </a:lnTo>
                <a:lnTo>
                  <a:pt x="8" y="239"/>
                </a:lnTo>
                <a:lnTo>
                  <a:pt x="20" y="229"/>
                </a:lnTo>
                <a:lnTo>
                  <a:pt x="47" y="254"/>
                </a:lnTo>
                <a:lnTo>
                  <a:pt x="20" y="282"/>
                </a:lnTo>
                <a:lnTo>
                  <a:pt x="9" y="273"/>
                </a:lnTo>
                <a:lnTo>
                  <a:pt x="9" y="278"/>
                </a:lnTo>
                <a:lnTo>
                  <a:pt x="17" y="286"/>
                </a:lnTo>
                <a:lnTo>
                  <a:pt x="9" y="291"/>
                </a:lnTo>
                <a:lnTo>
                  <a:pt x="10" y="297"/>
                </a:lnTo>
                <a:lnTo>
                  <a:pt x="20" y="287"/>
                </a:lnTo>
                <a:lnTo>
                  <a:pt x="47" y="316"/>
                </a:lnTo>
                <a:lnTo>
                  <a:pt x="20" y="344"/>
                </a:lnTo>
                <a:lnTo>
                  <a:pt x="10" y="334"/>
                </a:lnTo>
                <a:lnTo>
                  <a:pt x="10" y="342"/>
                </a:lnTo>
                <a:lnTo>
                  <a:pt x="17" y="346"/>
                </a:lnTo>
                <a:lnTo>
                  <a:pt x="13" y="352"/>
                </a:lnTo>
                <a:lnTo>
                  <a:pt x="13" y="357"/>
                </a:lnTo>
                <a:lnTo>
                  <a:pt x="20" y="350"/>
                </a:lnTo>
                <a:lnTo>
                  <a:pt x="47" y="378"/>
                </a:lnTo>
                <a:lnTo>
                  <a:pt x="20" y="404"/>
                </a:lnTo>
                <a:lnTo>
                  <a:pt x="13" y="398"/>
                </a:lnTo>
                <a:lnTo>
                  <a:pt x="14" y="404"/>
                </a:lnTo>
                <a:lnTo>
                  <a:pt x="17" y="408"/>
                </a:lnTo>
                <a:lnTo>
                  <a:pt x="14" y="409"/>
                </a:lnTo>
                <a:lnTo>
                  <a:pt x="14" y="416"/>
                </a:lnTo>
                <a:lnTo>
                  <a:pt x="20" y="409"/>
                </a:lnTo>
                <a:lnTo>
                  <a:pt x="47" y="437"/>
                </a:lnTo>
                <a:lnTo>
                  <a:pt x="20" y="465"/>
                </a:lnTo>
                <a:lnTo>
                  <a:pt x="17" y="463"/>
                </a:lnTo>
                <a:lnTo>
                  <a:pt x="17" y="468"/>
                </a:lnTo>
                <a:lnTo>
                  <a:pt x="17" y="468"/>
                </a:lnTo>
                <a:lnTo>
                  <a:pt x="17" y="469"/>
                </a:lnTo>
                <a:lnTo>
                  <a:pt x="17" y="475"/>
                </a:lnTo>
                <a:lnTo>
                  <a:pt x="20" y="472"/>
                </a:lnTo>
                <a:lnTo>
                  <a:pt x="47" y="500"/>
                </a:lnTo>
                <a:lnTo>
                  <a:pt x="20" y="525"/>
                </a:lnTo>
                <a:lnTo>
                  <a:pt x="18" y="525"/>
                </a:lnTo>
                <a:lnTo>
                  <a:pt x="18" y="533"/>
                </a:lnTo>
                <a:lnTo>
                  <a:pt x="20" y="533"/>
                </a:lnTo>
                <a:lnTo>
                  <a:pt x="47" y="559"/>
                </a:lnTo>
                <a:lnTo>
                  <a:pt x="20" y="587"/>
                </a:lnTo>
                <a:lnTo>
                  <a:pt x="20" y="595"/>
                </a:lnTo>
                <a:lnTo>
                  <a:pt x="47" y="622"/>
                </a:lnTo>
                <a:lnTo>
                  <a:pt x="22" y="646"/>
                </a:lnTo>
                <a:lnTo>
                  <a:pt x="22" y="651"/>
                </a:lnTo>
                <a:lnTo>
                  <a:pt x="51" y="624"/>
                </a:lnTo>
                <a:lnTo>
                  <a:pt x="79" y="651"/>
                </a:lnTo>
                <a:lnTo>
                  <a:pt x="51" y="679"/>
                </a:lnTo>
                <a:lnTo>
                  <a:pt x="22" y="651"/>
                </a:lnTo>
                <a:lnTo>
                  <a:pt x="24" y="659"/>
                </a:lnTo>
                <a:lnTo>
                  <a:pt x="47" y="683"/>
                </a:lnTo>
                <a:lnTo>
                  <a:pt x="24" y="703"/>
                </a:lnTo>
                <a:lnTo>
                  <a:pt x="26" y="711"/>
                </a:lnTo>
                <a:lnTo>
                  <a:pt x="51" y="684"/>
                </a:lnTo>
                <a:lnTo>
                  <a:pt x="79" y="713"/>
                </a:lnTo>
                <a:lnTo>
                  <a:pt x="55" y="735"/>
                </a:lnTo>
                <a:lnTo>
                  <a:pt x="61" y="735"/>
                </a:lnTo>
                <a:lnTo>
                  <a:pt x="80" y="715"/>
                </a:lnTo>
                <a:lnTo>
                  <a:pt x="101" y="735"/>
                </a:lnTo>
                <a:lnTo>
                  <a:pt x="107" y="735"/>
                </a:lnTo>
                <a:lnTo>
                  <a:pt x="84" y="713"/>
                </a:lnTo>
                <a:lnTo>
                  <a:pt x="111" y="684"/>
                </a:lnTo>
                <a:lnTo>
                  <a:pt x="139" y="713"/>
                </a:lnTo>
                <a:lnTo>
                  <a:pt x="116" y="735"/>
                </a:lnTo>
                <a:lnTo>
                  <a:pt x="122" y="735"/>
                </a:lnTo>
                <a:lnTo>
                  <a:pt x="142" y="715"/>
                </a:lnTo>
                <a:lnTo>
                  <a:pt x="160" y="735"/>
                </a:lnTo>
                <a:lnTo>
                  <a:pt x="169" y="735"/>
                </a:lnTo>
                <a:lnTo>
                  <a:pt x="144" y="713"/>
                </a:lnTo>
                <a:lnTo>
                  <a:pt x="173" y="684"/>
                </a:lnTo>
                <a:lnTo>
                  <a:pt x="201" y="713"/>
                </a:lnTo>
                <a:lnTo>
                  <a:pt x="178" y="735"/>
                </a:lnTo>
                <a:lnTo>
                  <a:pt x="183" y="735"/>
                </a:lnTo>
                <a:lnTo>
                  <a:pt x="202" y="715"/>
                </a:lnTo>
                <a:lnTo>
                  <a:pt x="224" y="735"/>
                </a:lnTo>
                <a:lnTo>
                  <a:pt x="229" y="735"/>
                </a:lnTo>
                <a:lnTo>
                  <a:pt x="206" y="713"/>
                </a:lnTo>
                <a:lnTo>
                  <a:pt x="234" y="684"/>
                </a:lnTo>
                <a:lnTo>
                  <a:pt x="261" y="713"/>
                </a:lnTo>
                <a:lnTo>
                  <a:pt x="238" y="735"/>
                </a:lnTo>
                <a:lnTo>
                  <a:pt x="244" y="735"/>
                </a:lnTo>
                <a:lnTo>
                  <a:pt x="264" y="715"/>
                </a:lnTo>
                <a:lnTo>
                  <a:pt x="285" y="735"/>
                </a:lnTo>
                <a:lnTo>
                  <a:pt x="291" y="735"/>
                </a:lnTo>
                <a:lnTo>
                  <a:pt x="268" y="713"/>
                </a:lnTo>
                <a:lnTo>
                  <a:pt x="295" y="684"/>
                </a:lnTo>
                <a:lnTo>
                  <a:pt x="323" y="713"/>
                </a:lnTo>
                <a:lnTo>
                  <a:pt x="300" y="735"/>
                </a:lnTo>
                <a:lnTo>
                  <a:pt x="305" y="735"/>
                </a:lnTo>
                <a:lnTo>
                  <a:pt x="327" y="715"/>
                </a:lnTo>
                <a:lnTo>
                  <a:pt x="346" y="735"/>
                </a:lnTo>
                <a:lnTo>
                  <a:pt x="351" y="735"/>
                </a:lnTo>
                <a:lnTo>
                  <a:pt x="328" y="713"/>
                </a:lnTo>
                <a:lnTo>
                  <a:pt x="356" y="684"/>
                </a:lnTo>
                <a:lnTo>
                  <a:pt x="385" y="713"/>
                </a:lnTo>
                <a:lnTo>
                  <a:pt x="360" y="735"/>
                </a:lnTo>
                <a:lnTo>
                  <a:pt x="367" y="735"/>
                </a:lnTo>
                <a:lnTo>
                  <a:pt x="386" y="715"/>
                </a:lnTo>
                <a:lnTo>
                  <a:pt x="407" y="735"/>
                </a:lnTo>
                <a:lnTo>
                  <a:pt x="413" y="735"/>
                </a:lnTo>
                <a:lnTo>
                  <a:pt x="390" y="713"/>
                </a:lnTo>
                <a:lnTo>
                  <a:pt x="417" y="684"/>
                </a:lnTo>
                <a:lnTo>
                  <a:pt x="445" y="713"/>
                </a:lnTo>
                <a:lnTo>
                  <a:pt x="422" y="735"/>
                </a:lnTo>
                <a:lnTo>
                  <a:pt x="427" y="735"/>
                </a:lnTo>
                <a:lnTo>
                  <a:pt x="447" y="715"/>
                </a:lnTo>
                <a:lnTo>
                  <a:pt x="466" y="735"/>
                </a:lnTo>
                <a:lnTo>
                  <a:pt x="473" y="735"/>
                </a:lnTo>
                <a:lnTo>
                  <a:pt x="450" y="713"/>
                </a:lnTo>
                <a:lnTo>
                  <a:pt x="478" y="684"/>
                </a:lnTo>
                <a:lnTo>
                  <a:pt x="506" y="713"/>
                </a:lnTo>
                <a:lnTo>
                  <a:pt x="484" y="735"/>
                </a:lnTo>
                <a:lnTo>
                  <a:pt x="489" y="735"/>
                </a:lnTo>
                <a:lnTo>
                  <a:pt x="508" y="715"/>
                </a:lnTo>
                <a:lnTo>
                  <a:pt x="529" y="735"/>
                </a:lnTo>
                <a:lnTo>
                  <a:pt x="535" y="735"/>
                </a:lnTo>
                <a:lnTo>
                  <a:pt x="512" y="713"/>
                </a:lnTo>
                <a:lnTo>
                  <a:pt x="540" y="684"/>
                </a:lnTo>
                <a:lnTo>
                  <a:pt x="567" y="713"/>
                </a:lnTo>
                <a:lnTo>
                  <a:pt x="544" y="735"/>
                </a:lnTo>
                <a:lnTo>
                  <a:pt x="549" y="735"/>
                </a:lnTo>
                <a:lnTo>
                  <a:pt x="570" y="715"/>
                </a:lnTo>
                <a:lnTo>
                  <a:pt x="588" y="735"/>
                </a:lnTo>
                <a:lnTo>
                  <a:pt x="596" y="735"/>
                </a:lnTo>
                <a:lnTo>
                  <a:pt x="574" y="713"/>
                </a:lnTo>
                <a:lnTo>
                  <a:pt x="600" y="684"/>
                </a:lnTo>
                <a:lnTo>
                  <a:pt x="623" y="706"/>
                </a:lnTo>
                <a:lnTo>
                  <a:pt x="623" y="699"/>
                </a:lnTo>
                <a:lnTo>
                  <a:pt x="604" y="683"/>
                </a:lnTo>
                <a:lnTo>
                  <a:pt x="625" y="662"/>
                </a:lnTo>
                <a:close/>
                <a:moveTo>
                  <a:pt x="598" y="622"/>
                </a:moveTo>
                <a:lnTo>
                  <a:pt x="570" y="650"/>
                </a:lnTo>
                <a:lnTo>
                  <a:pt x="541" y="622"/>
                </a:lnTo>
                <a:lnTo>
                  <a:pt x="570" y="594"/>
                </a:lnTo>
                <a:lnTo>
                  <a:pt x="598" y="622"/>
                </a:lnTo>
                <a:close/>
                <a:moveTo>
                  <a:pt x="206" y="346"/>
                </a:moveTo>
                <a:lnTo>
                  <a:pt x="234" y="320"/>
                </a:lnTo>
                <a:lnTo>
                  <a:pt x="261" y="346"/>
                </a:lnTo>
                <a:lnTo>
                  <a:pt x="234" y="374"/>
                </a:lnTo>
                <a:lnTo>
                  <a:pt x="206" y="346"/>
                </a:lnTo>
                <a:close/>
                <a:moveTo>
                  <a:pt x="230" y="378"/>
                </a:moveTo>
                <a:lnTo>
                  <a:pt x="202" y="404"/>
                </a:lnTo>
                <a:lnTo>
                  <a:pt x="177" y="378"/>
                </a:lnTo>
                <a:lnTo>
                  <a:pt x="202" y="350"/>
                </a:lnTo>
                <a:lnTo>
                  <a:pt x="230" y="378"/>
                </a:lnTo>
                <a:close/>
                <a:moveTo>
                  <a:pt x="264" y="350"/>
                </a:moveTo>
                <a:lnTo>
                  <a:pt x="292" y="378"/>
                </a:lnTo>
                <a:lnTo>
                  <a:pt x="264" y="404"/>
                </a:lnTo>
                <a:lnTo>
                  <a:pt x="236" y="378"/>
                </a:lnTo>
                <a:lnTo>
                  <a:pt x="264" y="350"/>
                </a:lnTo>
                <a:close/>
                <a:moveTo>
                  <a:pt x="268" y="346"/>
                </a:moveTo>
                <a:lnTo>
                  <a:pt x="295" y="320"/>
                </a:lnTo>
                <a:lnTo>
                  <a:pt x="323" y="346"/>
                </a:lnTo>
                <a:lnTo>
                  <a:pt x="295" y="374"/>
                </a:lnTo>
                <a:lnTo>
                  <a:pt x="268" y="346"/>
                </a:lnTo>
                <a:close/>
                <a:moveTo>
                  <a:pt x="327" y="350"/>
                </a:moveTo>
                <a:lnTo>
                  <a:pt x="352" y="378"/>
                </a:lnTo>
                <a:lnTo>
                  <a:pt x="327" y="404"/>
                </a:lnTo>
                <a:lnTo>
                  <a:pt x="299" y="378"/>
                </a:lnTo>
                <a:lnTo>
                  <a:pt x="327" y="350"/>
                </a:lnTo>
                <a:close/>
                <a:moveTo>
                  <a:pt x="328" y="346"/>
                </a:moveTo>
                <a:lnTo>
                  <a:pt x="356" y="320"/>
                </a:lnTo>
                <a:lnTo>
                  <a:pt x="385" y="346"/>
                </a:lnTo>
                <a:lnTo>
                  <a:pt x="356" y="374"/>
                </a:lnTo>
                <a:lnTo>
                  <a:pt x="328" y="346"/>
                </a:lnTo>
                <a:close/>
                <a:moveTo>
                  <a:pt x="386" y="350"/>
                </a:moveTo>
                <a:lnTo>
                  <a:pt x="414" y="378"/>
                </a:lnTo>
                <a:lnTo>
                  <a:pt x="386" y="404"/>
                </a:lnTo>
                <a:lnTo>
                  <a:pt x="358" y="378"/>
                </a:lnTo>
                <a:lnTo>
                  <a:pt x="386" y="350"/>
                </a:lnTo>
                <a:close/>
                <a:moveTo>
                  <a:pt x="390" y="346"/>
                </a:moveTo>
                <a:lnTo>
                  <a:pt x="417" y="320"/>
                </a:lnTo>
                <a:lnTo>
                  <a:pt x="445" y="346"/>
                </a:lnTo>
                <a:lnTo>
                  <a:pt x="417" y="374"/>
                </a:lnTo>
                <a:lnTo>
                  <a:pt x="390" y="346"/>
                </a:lnTo>
                <a:close/>
                <a:moveTo>
                  <a:pt x="447" y="350"/>
                </a:moveTo>
                <a:lnTo>
                  <a:pt x="474" y="378"/>
                </a:lnTo>
                <a:lnTo>
                  <a:pt x="447" y="404"/>
                </a:lnTo>
                <a:lnTo>
                  <a:pt x="419" y="378"/>
                </a:lnTo>
                <a:lnTo>
                  <a:pt x="447" y="350"/>
                </a:lnTo>
                <a:close/>
                <a:moveTo>
                  <a:pt x="450" y="346"/>
                </a:moveTo>
                <a:lnTo>
                  <a:pt x="478" y="320"/>
                </a:lnTo>
                <a:lnTo>
                  <a:pt x="506" y="346"/>
                </a:lnTo>
                <a:lnTo>
                  <a:pt x="478" y="374"/>
                </a:lnTo>
                <a:lnTo>
                  <a:pt x="450" y="346"/>
                </a:lnTo>
                <a:close/>
                <a:moveTo>
                  <a:pt x="450" y="286"/>
                </a:moveTo>
                <a:lnTo>
                  <a:pt x="478" y="258"/>
                </a:lnTo>
                <a:lnTo>
                  <a:pt x="506" y="286"/>
                </a:lnTo>
                <a:lnTo>
                  <a:pt x="478" y="313"/>
                </a:lnTo>
                <a:lnTo>
                  <a:pt x="450" y="286"/>
                </a:lnTo>
                <a:close/>
                <a:moveTo>
                  <a:pt x="474" y="316"/>
                </a:moveTo>
                <a:lnTo>
                  <a:pt x="447" y="344"/>
                </a:lnTo>
                <a:lnTo>
                  <a:pt x="419" y="316"/>
                </a:lnTo>
                <a:lnTo>
                  <a:pt x="447" y="287"/>
                </a:lnTo>
                <a:lnTo>
                  <a:pt x="474" y="316"/>
                </a:lnTo>
                <a:close/>
                <a:moveTo>
                  <a:pt x="417" y="313"/>
                </a:moveTo>
                <a:lnTo>
                  <a:pt x="390" y="286"/>
                </a:lnTo>
                <a:lnTo>
                  <a:pt x="417" y="258"/>
                </a:lnTo>
                <a:lnTo>
                  <a:pt x="445" y="286"/>
                </a:lnTo>
                <a:lnTo>
                  <a:pt x="417" y="313"/>
                </a:lnTo>
                <a:close/>
                <a:moveTo>
                  <a:pt x="414" y="316"/>
                </a:moveTo>
                <a:lnTo>
                  <a:pt x="386" y="344"/>
                </a:lnTo>
                <a:lnTo>
                  <a:pt x="358" y="316"/>
                </a:lnTo>
                <a:lnTo>
                  <a:pt x="386" y="287"/>
                </a:lnTo>
                <a:lnTo>
                  <a:pt x="414" y="316"/>
                </a:lnTo>
                <a:close/>
                <a:moveTo>
                  <a:pt x="356" y="313"/>
                </a:moveTo>
                <a:lnTo>
                  <a:pt x="328" y="286"/>
                </a:lnTo>
                <a:lnTo>
                  <a:pt x="356" y="258"/>
                </a:lnTo>
                <a:lnTo>
                  <a:pt x="385" y="286"/>
                </a:lnTo>
                <a:lnTo>
                  <a:pt x="356" y="313"/>
                </a:lnTo>
                <a:close/>
                <a:moveTo>
                  <a:pt x="352" y="316"/>
                </a:moveTo>
                <a:lnTo>
                  <a:pt x="327" y="344"/>
                </a:lnTo>
                <a:lnTo>
                  <a:pt x="299" y="316"/>
                </a:lnTo>
                <a:lnTo>
                  <a:pt x="327" y="287"/>
                </a:lnTo>
                <a:lnTo>
                  <a:pt x="352" y="316"/>
                </a:lnTo>
                <a:close/>
                <a:moveTo>
                  <a:pt x="295" y="313"/>
                </a:moveTo>
                <a:lnTo>
                  <a:pt x="268" y="286"/>
                </a:lnTo>
                <a:lnTo>
                  <a:pt x="295" y="258"/>
                </a:lnTo>
                <a:lnTo>
                  <a:pt x="323" y="286"/>
                </a:lnTo>
                <a:lnTo>
                  <a:pt x="295" y="313"/>
                </a:lnTo>
                <a:close/>
                <a:moveTo>
                  <a:pt x="292" y="316"/>
                </a:moveTo>
                <a:lnTo>
                  <a:pt x="264" y="344"/>
                </a:lnTo>
                <a:lnTo>
                  <a:pt x="236" y="316"/>
                </a:lnTo>
                <a:lnTo>
                  <a:pt x="264" y="287"/>
                </a:lnTo>
                <a:lnTo>
                  <a:pt x="292" y="316"/>
                </a:lnTo>
                <a:close/>
                <a:moveTo>
                  <a:pt x="234" y="313"/>
                </a:moveTo>
                <a:lnTo>
                  <a:pt x="206" y="286"/>
                </a:lnTo>
                <a:lnTo>
                  <a:pt x="234" y="258"/>
                </a:lnTo>
                <a:lnTo>
                  <a:pt x="261" y="286"/>
                </a:lnTo>
                <a:lnTo>
                  <a:pt x="234" y="313"/>
                </a:lnTo>
                <a:close/>
                <a:moveTo>
                  <a:pt x="230" y="316"/>
                </a:moveTo>
                <a:lnTo>
                  <a:pt x="202" y="344"/>
                </a:lnTo>
                <a:lnTo>
                  <a:pt x="177" y="316"/>
                </a:lnTo>
                <a:lnTo>
                  <a:pt x="202" y="287"/>
                </a:lnTo>
                <a:lnTo>
                  <a:pt x="230" y="316"/>
                </a:lnTo>
                <a:close/>
                <a:moveTo>
                  <a:pt x="173" y="313"/>
                </a:moveTo>
                <a:lnTo>
                  <a:pt x="144" y="286"/>
                </a:lnTo>
                <a:lnTo>
                  <a:pt x="173" y="258"/>
                </a:lnTo>
                <a:lnTo>
                  <a:pt x="201" y="286"/>
                </a:lnTo>
                <a:lnTo>
                  <a:pt x="173" y="313"/>
                </a:lnTo>
                <a:close/>
                <a:moveTo>
                  <a:pt x="201" y="346"/>
                </a:moveTo>
                <a:lnTo>
                  <a:pt x="173" y="374"/>
                </a:lnTo>
                <a:lnTo>
                  <a:pt x="144" y="346"/>
                </a:lnTo>
                <a:lnTo>
                  <a:pt x="173" y="320"/>
                </a:lnTo>
                <a:lnTo>
                  <a:pt x="201" y="346"/>
                </a:lnTo>
                <a:close/>
                <a:moveTo>
                  <a:pt x="201" y="408"/>
                </a:moveTo>
                <a:lnTo>
                  <a:pt x="173" y="436"/>
                </a:lnTo>
                <a:lnTo>
                  <a:pt x="144" y="408"/>
                </a:lnTo>
                <a:lnTo>
                  <a:pt x="173" y="380"/>
                </a:lnTo>
                <a:lnTo>
                  <a:pt x="201" y="408"/>
                </a:lnTo>
                <a:close/>
                <a:moveTo>
                  <a:pt x="202" y="409"/>
                </a:moveTo>
                <a:lnTo>
                  <a:pt x="230" y="437"/>
                </a:lnTo>
                <a:lnTo>
                  <a:pt x="202" y="465"/>
                </a:lnTo>
                <a:lnTo>
                  <a:pt x="177" y="437"/>
                </a:lnTo>
                <a:lnTo>
                  <a:pt x="202" y="409"/>
                </a:lnTo>
                <a:close/>
                <a:moveTo>
                  <a:pt x="206" y="408"/>
                </a:moveTo>
                <a:lnTo>
                  <a:pt x="234" y="380"/>
                </a:lnTo>
                <a:lnTo>
                  <a:pt x="261" y="408"/>
                </a:lnTo>
                <a:lnTo>
                  <a:pt x="234" y="436"/>
                </a:lnTo>
                <a:lnTo>
                  <a:pt x="206" y="408"/>
                </a:lnTo>
                <a:close/>
                <a:moveTo>
                  <a:pt x="264" y="409"/>
                </a:moveTo>
                <a:lnTo>
                  <a:pt x="292" y="437"/>
                </a:lnTo>
                <a:lnTo>
                  <a:pt x="264" y="465"/>
                </a:lnTo>
                <a:lnTo>
                  <a:pt x="236" y="437"/>
                </a:lnTo>
                <a:lnTo>
                  <a:pt x="264" y="409"/>
                </a:lnTo>
                <a:close/>
                <a:moveTo>
                  <a:pt x="268" y="408"/>
                </a:moveTo>
                <a:lnTo>
                  <a:pt x="295" y="380"/>
                </a:lnTo>
                <a:lnTo>
                  <a:pt x="323" y="408"/>
                </a:lnTo>
                <a:lnTo>
                  <a:pt x="295" y="436"/>
                </a:lnTo>
                <a:lnTo>
                  <a:pt x="268" y="408"/>
                </a:lnTo>
                <a:close/>
                <a:moveTo>
                  <a:pt x="327" y="409"/>
                </a:moveTo>
                <a:lnTo>
                  <a:pt x="352" y="437"/>
                </a:lnTo>
                <a:lnTo>
                  <a:pt x="327" y="465"/>
                </a:lnTo>
                <a:lnTo>
                  <a:pt x="299" y="437"/>
                </a:lnTo>
                <a:lnTo>
                  <a:pt x="327" y="409"/>
                </a:lnTo>
                <a:close/>
                <a:moveTo>
                  <a:pt x="328" y="408"/>
                </a:moveTo>
                <a:lnTo>
                  <a:pt x="356" y="380"/>
                </a:lnTo>
                <a:lnTo>
                  <a:pt x="385" y="408"/>
                </a:lnTo>
                <a:lnTo>
                  <a:pt x="356" y="436"/>
                </a:lnTo>
                <a:lnTo>
                  <a:pt x="328" y="408"/>
                </a:lnTo>
                <a:close/>
                <a:moveTo>
                  <a:pt x="386" y="409"/>
                </a:moveTo>
                <a:lnTo>
                  <a:pt x="414" y="437"/>
                </a:lnTo>
                <a:lnTo>
                  <a:pt x="386" y="465"/>
                </a:lnTo>
                <a:lnTo>
                  <a:pt x="358" y="437"/>
                </a:lnTo>
                <a:lnTo>
                  <a:pt x="386" y="409"/>
                </a:lnTo>
                <a:close/>
                <a:moveTo>
                  <a:pt x="390" y="408"/>
                </a:moveTo>
                <a:lnTo>
                  <a:pt x="417" y="380"/>
                </a:lnTo>
                <a:lnTo>
                  <a:pt x="445" y="408"/>
                </a:lnTo>
                <a:lnTo>
                  <a:pt x="417" y="436"/>
                </a:lnTo>
                <a:lnTo>
                  <a:pt x="390" y="408"/>
                </a:lnTo>
                <a:close/>
                <a:moveTo>
                  <a:pt x="447" y="409"/>
                </a:moveTo>
                <a:lnTo>
                  <a:pt x="474" y="437"/>
                </a:lnTo>
                <a:lnTo>
                  <a:pt x="447" y="465"/>
                </a:lnTo>
                <a:lnTo>
                  <a:pt x="419" y="437"/>
                </a:lnTo>
                <a:lnTo>
                  <a:pt x="447" y="409"/>
                </a:lnTo>
                <a:close/>
                <a:moveTo>
                  <a:pt x="450" y="408"/>
                </a:moveTo>
                <a:lnTo>
                  <a:pt x="478" y="380"/>
                </a:lnTo>
                <a:lnTo>
                  <a:pt x="506" y="408"/>
                </a:lnTo>
                <a:lnTo>
                  <a:pt x="478" y="436"/>
                </a:lnTo>
                <a:lnTo>
                  <a:pt x="450" y="408"/>
                </a:lnTo>
                <a:close/>
                <a:moveTo>
                  <a:pt x="508" y="409"/>
                </a:moveTo>
                <a:lnTo>
                  <a:pt x="536" y="437"/>
                </a:lnTo>
                <a:lnTo>
                  <a:pt x="508" y="465"/>
                </a:lnTo>
                <a:lnTo>
                  <a:pt x="482" y="437"/>
                </a:lnTo>
                <a:lnTo>
                  <a:pt x="508" y="409"/>
                </a:lnTo>
                <a:close/>
                <a:moveTo>
                  <a:pt x="482" y="378"/>
                </a:moveTo>
                <a:lnTo>
                  <a:pt x="508" y="350"/>
                </a:lnTo>
                <a:lnTo>
                  <a:pt x="536" y="378"/>
                </a:lnTo>
                <a:lnTo>
                  <a:pt x="508" y="404"/>
                </a:lnTo>
                <a:lnTo>
                  <a:pt x="482" y="378"/>
                </a:lnTo>
                <a:close/>
                <a:moveTo>
                  <a:pt x="482" y="316"/>
                </a:moveTo>
                <a:lnTo>
                  <a:pt x="508" y="287"/>
                </a:lnTo>
                <a:lnTo>
                  <a:pt x="536" y="316"/>
                </a:lnTo>
                <a:lnTo>
                  <a:pt x="508" y="344"/>
                </a:lnTo>
                <a:lnTo>
                  <a:pt x="482" y="316"/>
                </a:lnTo>
                <a:close/>
                <a:moveTo>
                  <a:pt x="482" y="254"/>
                </a:moveTo>
                <a:lnTo>
                  <a:pt x="508" y="229"/>
                </a:lnTo>
                <a:lnTo>
                  <a:pt x="536" y="254"/>
                </a:lnTo>
                <a:lnTo>
                  <a:pt x="508" y="282"/>
                </a:lnTo>
                <a:lnTo>
                  <a:pt x="482" y="254"/>
                </a:lnTo>
                <a:close/>
                <a:moveTo>
                  <a:pt x="478" y="253"/>
                </a:moveTo>
                <a:lnTo>
                  <a:pt x="450" y="225"/>
                </a:lnTo>
                <a:lnTo>
                  <a:pt x="478" y="197"/>
                </a:lnTo>
                <a:lnTo>
                  <a:pt x="506" y="225"/>
                </a:lnTo>
                <a:lnTo>
                  <a:pt x="478" y="253"/>
                </a:lnTo>
                <a:close/>
                <a:moveTo>
                  <a:pt x="474" y="254"/>
                </a:moveTo>
                <a:lnTo>
                  <a:pt x="447" y="282"/>
                </a:lnTo>
                <a:lnTo>
                  <a:pt x="419" y="254"/>
                </a:lnTo>
                <a:lnTo>
                  <a:pt x="447" y="229"/>
                </a:lnTo>
                <a:lnTo>
                  <a:pt x="474" y="254"/>
                </a:lnTo>
                <a:close/>
                <a:moveTo>
                  <a:pt x="417" y="253"/>
                </a:moveTo>
                <a:lnTo>
                  <a:pt x="390" y="225"/>
                </a:lnTo>
                <a:lnTo>
                  <a:pt x="417" y="197"/>
                </a:lnTo>
                <a:lnTo>
                  <a:pt x="445" y="225"/>
                </a:lnTo>
                <a:lnTo>
                  <a:pt x="417" y="253"/>
                </a:lnTo>
                <a:close/>
                <a:moveTo>
                  <a:pt x="414" y="254"/>
                </a:moveTo>
                <a:lnTo>
                  <a:pt x="386" y="282"/>
                </a:lnTo>
                <a:lnTo>
                  <a:pt x="358" y="254"/>
                </a:lnTo>
                <a:lnTo>
                  <a:pt x="386" y="229"/>
                </a:lnTo>
                <a:lnTo>
                  <a:pt x="414" y="254"/>
                </a:lnTo>
                <a:close/>
                <a:moveTo>
                  <a:pt x="356" y="253"/>
                </a:moveTo>
                <a:lnTo>
                  <a:pt x="328" y="225"/>
                </a:lnTo>
                <a:lnTo>
                  <a:pt x="356" y="197"/>
                </a:lnTo>
                <a:lnTo>
                  <a:pt x="385" y="225"/>
                </a:lnTo>
                <a:lnTo>
                  <a:pt x="356" y="253"/>
                </a:lnTo>
                <a:close/>
                <a:moveTo>
                  <a:pt x="352" y="254"/>
                </a:moveTo>
                <a:lnTo>
                  <a:pt x="327" y="282"/>
                </a:lnTo>
                <a:lnTo>
                  <a:pt x="299" y="254"/>
                </a:lnTo>
                <a:lnTo>
                  <a:pt x="327" y="229"/>
                </a:lnTo>
                <a:lnTo>
                  <a:pt x="352" y="254"/>
                </a:lnTo>
                <a:close/>
                <a:moveTo>
                  <a:pt x="295" y="253"/>
                </a:moveTo>
                <a:lnTo>
                  <a:pt x="268" y="225"/>
                </a:lnTo>
                <a:lnTo>
                  <a:pt x="295" y="197"/>
                </a:lnTo>
                <a:lnTo>
                  <a:pt x="323" y="225"/>
                </a:lnTo>
                <a:lnTo>
                  <a:pt x="295" y="253"/>
                </a:lnTo>
                <a:close/>
                <a:moveTo>
                  <a:pt x="292" y="254"/>
                </a:moveTo>
                <a:lnTo>
                  <a:pt x="264" y="282"/>
                </a:lnTo>
                <a:lnTo>
                  <a:pt x="236" y="254"/>
                </a:lnTo>
                <a:lnTo>
                  <a:pt x="264" y="229"/>
                </a:lnTo>
                <a:lnTo>
                  <a:pt x="292" y="254"/>
                </a:lnTo>
                <a:close/>
                <a:moveTo>
                  <a:pt x="234" y="253"/>
                </a:moveTo>
                <a:lnTo>
                  <a:pt x="206" y="225"/>
                </a:lnTo>
                <a:lnTo>
                  <a:pt x="234" y="197"/>
                </a:lnTo>
                <a:lnTo>
                  <a:pt x="261" y="225"/>
                </a:lnTo>
                <a:lnTo>
                  <a:pt x="234" y="253"/>
                </a:lnTo>
                <a:close/>
                <a:moveTo>
                  <a:pt x="230" y="254"/>
                </a:moveTo>
                <a:lnTo>
                  <a:pt x="202" y="282"/>
                </a:lnTo>
                <a:lnTo>
                  <a:pt x="177" y="254"/>
                </a:lnTo>
                <a:lnTo>
                  <a:pt x="202" y="229"/>
                </a:lnTo>
                <a:lnTo>
                  <a:pt x="230" y="254"/>
                </a:lnTo>
                <a:close/>
                <a:moveTo>
                  <a:pt x="173" y="253"/>
                </a:moveTo>
                <a:lnTo>
                  <a:pt x="144" y="225"/>
                </a:lnTo>
                <a:lnTo>
                  <a:pt x="173" y="197"/>
                </a:lnTo>
                <a:lnTo>
                  <a:pt x="201" y="225"/>
                </a:lnTo>
                <a:lnTo>
                  <a:pt x="173" y="253"/>
                </a:lnTo>
                <a:close/>
                <a:moveTo>
                  <a:pt x="169" y="254"/>
                </a:moveTo>
                <a:lnTo>
                  <a:pt x="142" y="282"/>
                </a:lnTo>
                <a:lnTo>
                  <a:pt x="114" y="254"/>
                </a:lnTo>
                <a:lnTo>
                  <a:pt x="142" y="229"/>
                </a:lnTo>
                <a:lnTo>
                  <a:pt x="169" y="254"/>
                </a:lnTo>
                <a:close/>
                <a:moveTo>
                  <a:pt x="169" y="316"/>
                </a:moveTo>
                <a:lnTo>
                  <a:pt x="142" y="344"/>
                </a:lnTo>
                <a:lnTo>
                  <a:pt x="114" y="316"/>
                </a:lnTo>
                <a:lnTo>
                  <a:pt x="142" y="287"/>
                </a:lnTo>
                <a:lnTo>
                  <a:pt x="169" y="316"/>
                </a:lnTo>
                <a:close/>
                <a:moveTo>
                  <a:pt x="169" y="378"/>
                </a:moveTo>
                <a:lnTo>
                  <a:pt x="142" y="404"/>
                </a:lnTo>
                <a:lnTo>
                  <a:pt x="114" y="378"/>
                </a:lnTo>
                <a:lnTo>
                  <a:pt x="142" y="350"/>
                </a:lnTo>
                <a:lnTo>
                  <a:pt x="169" y="378"/>
                </a:lnTo>
                <a:close/>
                <a:moveTo>
                  <a:pt x="169" y="437"/>
                </a:moveTo>
                <a:lnTo>
                  <a:pt x="142" y="465"/>
                </a:lnTo>
                <a:lnTo>
                  <a:pt x="114" y="437"/>
                </a:lnTo>
                <a:lnTo>
                  <a:pt x="142" y="409"/>
                </a:lnTo>
                <a:lnTo>
                  <a:pt x="169" y="437"/>
                </a:lnTo>
                <a:close/>
                <a:moveTo>
                  <a:pt x="169" y="500"/>
                </a:moveTo>
                <a:lnTo>
                  <a:pt x="142" y="525"/>
                </a:lnTo>
                <a:lnTo>
                  <a:pt x="114" y="500"/>
                </a:lnTo>
                <a:lnTo>
                  <a:pt x="142" y="472"/>
                </a:lnTo>
                <a:lnTo>
                  <a:pt x="169" y="500"/>
                </a:lnTo>
                <a:close/>
                <a:moveTo>
                  <a:pt x="144" y="468"/>
                </a:moveTo>
                <a:lnTo>
                  <a:pt x="173" y="441"/>
                </a:lnTo>
                <a:lnTo>
                  <a:pt x="201" y="468"/>
                </a:lnTo>
                <a:lnTo>
                  <a:pt x="173" y="496"/>
                </a:lnTo>
                <a:lnTo>
                  <a:pt x="144" y="468"/>
                </a:lnTo>
                <a:close/>
                <a:moveTo>
                  <a:pt x="202" y="472"/>
                </a:moveTo>
                <a:lnTo>
                  <a:pt x="230" y="500"/>
                </a:lnTo>
                <a:lnTo>
                  <a:pt x="202" y="525"/>
                </a:lnTo>
                <a:lnTo>
                  <a:pt x="177" y="500"/>
                </a:lnTo>
                <a:lnTo>
                  <a:pt x="202" y="472"/>
                </a:lnTo>
                <a:close/>
                <a:moveTo>
                  <a:pt x="206" y="468"/>
                </a:moveTo>
                <a:lnTo>
                  <a:pt x="234" y="441"/>
                </a:lnTo>
                <a:lnTo>
                  <a:pt x="261" y="468"/>
                </a:lnTo>
                <a:lnTo>
                  <a:pt x="234" y="496"/>
                </a:lnTo>
                <a:lnTo>
                  <a:pt x="206" y="468"/>
                </a:lnTo>
                <a:close/>
                <a:moveTo>
                  <a:pt x="264" y="472"/>
                </a:moveTo>
                <a:lnTo>
                  <a:pt x="292" y="500"/>
                </a:lnTo>
                <a:lnTo>
                  <a:pt x="264" y="525"/>
                </a:lnTo>
                <a:lnTo>
                  <a:pt x="236" y="500"/>
                </a:lnTo>
                <a:lnTo>
                  <a:pt x="264" y="472"/>
                </a:lnTo>
                <a:close/>
                <a:moveTo>
                  <a:pt x="268" y="468"/>
                </a:moveTo>
                <a:lnTo>
                  <a:pt x="295" y="441"/>
                </a:lnTo>
                <a:lnTo>
                  <a:pt x="323" y="468"/>
                </a:lnTo>
                <a:lnTo>
                  <a:pt x="295" y="496"/>
                </a:lnTo>
                <a:lnTo>
                  <a:pt x="268" y="468"/>
                </a:lnTo>
                <a:close/>
                <a:moveTo>
                  <a:pt x="327" y="472"/>
                </a:moveTo>
                <a:lnTo>
                  <a:pt x="352" y="500"/>
                </a:lnTo>
                <a:lnTo>
                  <a:pt x="327" y="525"/>
                </a:lnTo>
                <a:lnTo>
                  <a:pt x="299" y="500"/>
                </a:lnTo>
                <a:lnTo>
                  <a:pt x="327" y="472"/>
                </a:lnTo>
                <a:close/>
                <a:moveTo>
                  <a:pt x="328" y="468"/>
                </a:moveTo>
                <a:lnTo>
                  <a:pt x="356" y="441"/>
                </a:lnTo>
                <a:lnTo>
                  <a:pt x="385" y="468"/>
                </a:lnTo>
                <a:lnTo>
                  <a:pt x="356" y="496"/>
                </a:lnTo>
                <a:lnTo>
                  <a:pt x="328" y="468"/>
                </a:lnTo>
                <a:close/>
                <a:moveTo>
                  <a:pt x="386" y="472"/>
                </a:moveTo>
                <a:lnTo>
                  <a:pt x="414" y="500"/>
                </a:lnTo>
                <a:lnTo>
                  <a:pt x="386" y="525"/>
                </a:lnTo>
                <a:lnTo>
                  <a:pt x="358" y="500"/>
                </a:lnTo>
                <a:lnTo>
                  <a:pt x="386" y="472"/>
                </a:lnTo>
                <a:close/>
                <a:moveTo>
                  <a:pt x="390" y="468"/>
                </a:moveTo>
                <a:lnTo>
                  <a:pt x="417" y="441"/>
                </a:lnTo>
                <a:lnTo>
                  <a:pt x="445" y="468"/>
                </a:lnTo>
                <a:lnTo>
                  <a:pt x="417" y="496"/>
                </a:lnTo>
                <a:lnTo>
                  <a:pt x="390" y="468"/>
                </a:lnTo>
                <a:close/>
                <a:moveTo>
                  <a:pt x="447" y="472"/>
                </a:moveTo>
                <a:lnTo>
                  <a:pt x="474" y="500"/>
                </a:lnTo>
                <a:lnTo>
                  <a:pt x="447" y="525"/>
                </a:lnTo>
                <a:lnTo>
                  <a:pt x="419" y="500"/>
                </a:lnTo>
                <a:lnTo>
                  <a:pt x="447" y="472"/>
                </a:lnTo>
                <a:close/>
                <a:moveTo>
                  <a:pt x="450" y="468"/>
                </a:moveTo>
                <a:lnTo>
                  <a:pt x="478" y="441"/>
                </a:lnTo>
                <a:lnTo>
                  <a:pt x="506" y="468"/>
                </a:lnTo>
                <a:lnTo>
                  <a:pt x="478" y="496"/>
                </a:lnTo>
                <a:lnTo>
                  <a:pt x="450" y="468"/>
                </a:lnTo>
                <a:close/>
                <a:moveTo>
                  <a:pt x="508" y="472"/>
                </a:moveTo>
                <a:lnTo>
                  <a:pt x="536" y="500"/>
                </a:lnTo>
                <a:lnTo>
                  <a:pt x="508" y="525"/>
                </a:lnTo>
                <a:lnTo>
                  <a:pt x="482" y="500"/>
                </a:lnTo>
                <a:lnTo>
                  <a:pt x="508" y="472"/>
                </a:lnTo>
                <a:close/>
                <a:moveTo>
                  <a:pt x="512" y="468"/>
                </a:moveTo>
                <a:lnTo>
                  <a:pt x="540" y="441"/>
                </a:lnTo>
                <a:lnTo>
                  <a:pt x="567" y="468"/>
                </a:lnTo>
                <a:lnTo>
                  <a:pt x="540" y="496"/>
                </a:lnTo>
                <a:lnTo>
                  <a:pt x="512" y="468"/>
                </a:lnTo>
                <a:close/>
                <a:moveTo>
                  <a:pt x="512" y="408"/>
                </a:moveTo>
                <a:lnTo>
                  <a:pt x="540" y="380"/>
                </a:lnTo>
                <a:lnTo>
                  <a:pt x="567" y="408"/>
                </a:lnTo>
                <a:lnTo>
                  <a:pt x="540" y="436"/>
                </a:lnTo>
                <a:lnTo>
                  <a:pt x="512" y="408"/>
                </a:lnTo>
                <a:close/>
                <a:moveTo>
                  <a:pt x="512" y="346"/>
                </a:moveTo>
                <a:lnTo>
                  <a:pt x="540" y="320"/>
                </a:lnTo>
                <a:lnTo>
                  <a:pt x="567" y="346"/>
                </a:lnTo>
                <a:lnTo>
                  <a:pt x="540" y="374"/>
                </a:lnTo>
                <a:lnTo>
                  <a:pt x="512" y="346"/>
                </a:lnTo>
                <a:close/>
                <a:moveTo>
                  <a:pt x="512" y="286"/>
                </a:moveTo>
                <a:lnTo>
                  <a:pt x="540" y="258"/>
                </a:lnTo>
                <a:lnTo>
                  <a:pt x="567" y="286"/>
                </a:lnTo>
                <a:lnTo>
                  <a:pt x="540" y="313"/>
                </a:lnTo>
                <a:lnTo>
                  <a:pt x="512" y="286"/>
                </a:lnTo>
                <a:close/>
                <a:moveTo>
                  <a:pt x="512" y="225"/>
                </a:moveTo>
                <a:lnTo>
                  <a:pt x="540" y="197"/>
                </a:lnTo>
                <a:lnTo>
                  <a:pt x="567" y="225"/>
                </a:lnTo>
                <a:lnTo>
                  <a:pt x="540" y="253"/>
                </a:lnTo>
                <a:lnTo>
                  <a:pt x="512" y="225"/>
                </a:lnTo>
                <a:close/>
                <a:moveTo>
                  <a:pt x="512" y="163"/>
                </a:moveTo>
                <a:lnTo>
                  <a:pt x="540" y="136"/>
                </a:lnTo>
                <a:lnTo>
                  <a:pt x="567" y="163"/>
                </a:lnTo>
                <a:lnTo>
                  <a:pt x="540" y="191"/>
                </a:lnTo>
                <a:lnTo>
                  <a:pt x="512" y="163"/>
                </a:lnTo>
                <a:close/>
                <a:moveTo>
                  <a:pt x="536" y="195"/>
                </a:moveTo>
                <a:lnTo>
                  <a:pt x="508" y="221"/>
                </a:lnTo>
                <a:lnTo>
                  <a:pt x="482" y="195"/>
                </a:lnTo>
                <a:lnTo>
                  <a:pt x="508" y="167"/>
                </a:lnTo>
                <a:lnTo>
                  <a:pt x="536" y="195"/>
                </a:lnTo>
                <a:close/>
                <a:moveTo>
                  <a:pt x="478" y="191"/>
                </a:moveTo>
                <a:lnTo>
                  <a:pt x="450" y="163"/>
                </a:lnTo>
                <a:lnTo>
                  <a:pt x="478" y="136"/>
                </a:lnTo>
                <a:lnTo>
                  <a:pt x="506" y="163"/>
                </a:lnTo>
                <a:lnTo>
                  <a:pt x="478" y="191"/>
                </a:lnTo>
                <a:close/>
                <a:moveTo>
                  <a:pt x="474" y="195"/>
                </a:moveTo>
                <a:lnTo>
                  <a:pt x="447" y="221"/>
                </a:lnTo>
                <a:lnTo>
                  <a:pt x="419" y="195"/>
                </a:lnTo>
                <a:lnTo>
                  <a:pt x="447" y="167"/>
                </a:lnTo>
                <a:lnTo>
                  <a:pt x="474" y="195"/>
                </a:lnTo>
                <a:close/>
                <a:moveTo>
                  <a:pt x="417" y="191"/>
                </a:moveTo>
                <a:lnTo>
                  <a:pt x="390" y="163"/>
                </a:lnTo>
                <a:lnTo>
                  <a:pt x="417" y="136"/>
                </a:lnTo>
                <a:lnTo>
                  <a:pt x="445" y="163"/>
                </a:lnTo>
                <a:lnTo>
                  <a:pt x="417" y="191"/>
                </a:lnTo>
                <a:close/>
                <a:moveTo>
                  <a:pt x="414" y="195"/>
                </a:moveTo>
                <a:lnTo>
                  <a:pt x="386" y="221"/>
                </a:lnTo>
                <a:lnTo>
                  <a:pt x="358" y="195"/>
                </a:lnTo>
                <a:lnTo>
                  <a:pt x="386" y="167"/>
                </a:lnTo>
                <a:lnTo>
                  <a:pt x="414" y="195"/>
                </a:lnTo>
                <a:close/>
                <a:moveTo>
                  <a:pt x="356" y="191"/>
                </a:moveTo>
                <a:lnTo>
                  <a:pt x="328" y="163"/>
                </a:lnTo>
                <a:lnTo>
                  <a:pt x="356" y="136"/>
                </a:lnTo>
                <a:lnTo>
                  <a:pt x="385" y="163"/>
                </a:lnTo>
                <a:lnTo>
                  <a:pt x="356" y="191"/>
                </a:lnTo>
                <a:close/>
                <a:moveTo>
                  <a:pt x="352" y="195"/>
                </a:moveTo>
                <a:lnTo>
                  <a:pt x="327" y="221"/>
                </a:lnTo>
                <a:lnTo>
                  <a:pt x="299" y="195"/>
                </a:lnTo>
                <a:lnTo>
                  <a:pt x="327" y="167"/>
                </a:lnTo>
                <a:lnTo>
                  <a:pt x="352" y="195"/>
                </a:lnTo>
                <a:close/>
                <a:moveTo>
                  <a:pt x="295" y="191"/>
                </a:moveTo>
                <a:lnTo>
                  <a:pt x="268" y="163"/>
                </a:lnTo>
                <a:lnTo>
                  <a:pt x="295" y="136"/>
                </a:lnTo>
                <a:lnTo>
                  <a:pt x="323" y="163"/>
                </a:lnTo>
                <a:lnTo>
                  <a:pt x="295" y="191"/>
                </a:lnTo>
                <a:close/>
                <a:moveTo>
                  <a:pt x="292" y="195"/>
                </a:moveTo>
                <a:lnTo>
                  <a:pt x="264" y="221"/>
                </a:lnTo>
                <a:lnTo>
                  <a:pt x="236" y="195"/>
                </a:lnTo>
                <a:lnTo>
                  <a:pt x="264" y="167"/>
                </a:lnTo>
                <a:lnTo>
                  <a:pt x="292" y="195"/>
                </a:lnTo>
                <a:close/>
                <a:moveTo>
                  <a:pt x="234" y="191"/>
                </a:moveTo>
                <a:lnTo>
                  <a:pt x="206" y="163"/>
                </a:lnTo>
                <a:lnTo>
                  <a:pt x="234" y="136"/>
                </a:lnTo>
                <a:lnTo>
                  <a:pt x="261" y="163"/>
                </a:lnTo>
                <a:lnTo>
                  <a:pt x="234" y="191"/>
                </a:lnTo>
                <a:close/>
                <a:moveTo>
                  <a:pt x="230" y="195"/>
                </a:moveTo>
                <a:lnTo>
                  <a:pt x="202" y="221"/>
                </a:lnTo>
                <a:lnTo>
                  <a:pt x="177" y="195"/>
                </a:lnTo>
                <a:lnTo>
                  <a:pt x="202" y="167"/>
                </a:lnTo>
                <a:lnTo>
                  <a:pt x="230" y="195"/>
                </a:lnTo>
                <a:close/>
                <a:moveTo>
                  <a:pt x="173" y="191"/>
                </a:moveTo>
                <a:lnTo>
                  <a:pt x="144" y="163"/>
                </a:lnTo>
                <a:lnTo>
                  <a:pt x="173" y="136"/>
                </a:lnTo>
                <a:lnTo>
                  <a:pt x="201" y="163"/>
                </a:lnTo>
                <a:lnTo>
                  <a:pt x="173" y="191"/>
                </a:lnTo>
                <a:close/>
                <a:moveTo>
                  <a:pt x="169" y="195"/>
                </a:moveTo>
                <a:lnTo>
                  <a:pt x="142" y="221"/>
                </a:lnTo>
                <a:lnTo>
                  <a:pt x="114" y="195"/>
                </a:lnTo>
                <a:lnTo>
                  <a:pt x="142" y="167"/>
                </a:lnTo>
                <a:lnTo>
                  <a:pt x="169" y="195"/>
                </a:lnTo>
                <a:close/>
                <a:moveTo>
                  <a:pt x="111" y="191"/>
                </a:moveTo>
                <a:lnTo>
                  <a:pt x="84" y="163"/>
                </a:lnTo>
                <a:lnTo>
                  <a:pt x="111" y="136"/>
                </a:lnTo>
                <a:lnTo>
                  <a:pt x="139" y="163"/>
                </a:lnTo>
                <a:lnTo>
                  <a:pt x="111" y="191"/>
                </a:lnTo>
                <a:close/>
                <a:moveTo>
                  <a:pt x="139" y="225"/>
                </a:moveTo>
                <a:lnTo>
                  <a:pt x="111" y="253"/>
                </a:lnTo>
                <a:lnTo>
                  <a:pt x="84" y="225"/>
                </a:lnTo>
                <a:lnTo>
                  <a:pt x="111" y="197"/>
                </a:lnTo>
                <a:lnTo>
                  <a:pt x="139" y="225"/>
                </a:lnTo>
                <a:close/>
                <a:moveTo>
                  <a:pt x="139" y="286"/>
                </a:moveTo>
                <a:lnTo>
                  <a:pt x="111" y="313"/>
                </a:lnTo>
                <a:lnTo>
                  <a:pt x="84" y="286"/>
                </a:lnTo>
                <a:lnTo>
                  <a:pt x="111" y="258"/>
                </a:lnTo>
                <a:lnTo>
                  <a:pt x="139" y="286"/>
                </a:lnTo>
                <a:close/>
                <a:moveTo>
                  <a:pt x="139" y="346"/>
                </a:moveTo>
                <a:lnTo>
                  <a:pt x="111" y="374"/>
                </a:lnTo>
                <a:lnTo>
                  <a:pt x="84" y="346"/>
                </a:lnTo>
                <a:lnTo>
                  <a:pt x="111" y="320"/>
                </a:lnTo>
                <a:lnTo>
                  <a:pt x="139" y="346"/>
                </a:lnTo>
                <a:close/>
                <a:moveTo>
                  <a:pt x="139" y="408"/>
                </a:moveTo>
                <a:lnTo>
                  <a:pt x="111" y="436"/>
                </a:lnTo>
                <a:lnTo>
                  <a:pt x="84" y="408"/>
                </a:lnTo>
                <a:lnTo>
                  <a:pt x="111" y="380"/>
                </a:lnTo>
                <a:lnTo>
                  <a:pt x="139" y="408"/>
                </a:lnTo>
                <a:close/>
                <a:moveTo>
                  <a:pt x="139" y="468"/>
                </a:moveTo>
                <a:lnTo>
                  <a:pt x="111" y="496"/>
                </a:lnTo>
                <a:lnTo>
                  <a:pt x="84" y="468"/>
                </a:lnTo>
                <a:lnTo>
                  <a:pt x="111" y="441"/>
                </a:lnTo>
                <a:lnTo>
                  <a:pt x="139" y="468"/>
                </a:lnTo>
                <a:close/>
                <a:moveTo>
                  <a:pt x="139" y="529"/>
                </a:moveTo>
                <a:lnTo>
                  <a:pt x="111" y="558"/>
                </a:lnTo>
                <a:lnTo>
                  <a:pt x="84" y="529"/>
                </a:lnTo>
                <a:lnTo>
                  <a:pt x="111" y="501"/>
                </a:lnTo>
                <a:lnTo>
                  <a:pt x="139" y="529"/>
                </a:lnTo>
                <a:close/>
                <a:moveTo>
                  <a:pt x="142" y="533"/>
                </a:moveTo>
                <a:lnTo>
                  <a:pt x="169" y="559"/>
                </a:lnTo>
                <a:lnTo>
                  <a:pt x="142" y="587"/>
                </a:lnTo>
                <a:lnTo>
                  <a:pt x="114" y="559"/>
                </a:lnTo>
                <a:lnTo>
                  <a:pt x="142" y="533"/>
                </a:lnTo>
                <a:close/>
                <a:moveTo>
                  <a:pt x="144" y="529"/>
                </a:moveTo>
                <a:lnTo>
                  <a:pt x="173" y="501"/>
                </a:lnTo>
                <a:lnTo>
                  <a:pt x="201" y="529"/>
                </a:lnTo>
                <a:lnTo>
                  <a:pt x="173" y="558"/>
                </a:lnTo>
                <a:lnTo>
                  <a:pt x="144" y="529"/>
                </a:lnTo>
                <a:close/>
                <a:moveTo>
                  <a:pt x="202" y="533"/>
                </a:moveTo>
                <a:lnTo>
                  <a:pt x="230" y="559"/>
                </a:lnTo>
                <a:lnTo>
                  <a:pt x="202" y="587"/>
                </a:lnTo>
                <a:lnTo>
                  <a:pt x="177" y="559"/>
                </a:lnTo>
                <a:lnTo>
                  <a:pt x="202" y="533"/>
                </a:lnTo>
                <a:close/>
                <a:moveTo>
                  <a:pt x="206" y="529"/>
                </a:moveTo>
                <a:lnTo>
                  <a:pt x="234" y="501"/>
                </a:lnTo>
                <a:lnTo>
                  <a:pt x="261" y="529"/>
                </a:lnTo>
                <a:lnTo>
                  <a:pt x="234" y="558"/>
                </a:lnTo>
                <a:lnTo>
                  <a:pt x="206" y="529"/>
                </a:lnTo>
                <a:close/>
                <a:moveTo>
                  <a:pt x="264" y="533"/>
                </a:moveTo>
                <a:lnTo>
                  <a:pt x="292" y="559"/>
                </a:lnTo>
                <a:lnTo>
                  <a:pt x="264" y="587"/>
                </a:lnTo>
                <a:lnTo>
                  <a:pt x="236" y="559"/>
                </a:lnTo>
                <a:lnTo>
                  <a:pt x="264" y="533"/>
                </a:lnTo>
                <a:close/>
                <a:moveTo>
                  <a:pt x="268" y="529"/>
                </a:moveTo>
                <a:lnTo>
                  <a:pt x="295" y="501"/>
                </a:lnTo>
                <a:lnTo>
                  <a:pt x="323" y="529"/>
                </a:lnTo>
                <a:lnTo>
                  <a:pt x="295" y="558"/>
                </a:lnTo>
                <a:lnTo>
                  <a:pt x="268" y="529"/>
                </a:lnTo>
                <a:close/>
                <a:moveTo>
                  <a:pt x="327" y="533"/>
                </a:moveTo>
                <a:lnTo>
                  <a:pt x="352" y="559"/>
                </a:lnTo>
                <a:lnTo>
                  <a:pt x="327" y="587"/>
                </a:lnTo>
                <a:lnTo>
                  <a:pt x="299" y="559"/>
                </a:lnTo>
                <a:lnTo>
                  <a:pt x="327" y="533"/>
                </a:lnTo>
                <a:close/>
                <a:moveTo>
                  <a:pt x="328" y="529"/>
                </a:moveTo>
                <a:lnTo>
                  <a:pt x="356" y="501"/>
                </a:lnTo>
                <a:lnTo>
                  <a:pt x="385" y="529"/>
                </a:lnTo>
                <a:lnTo>
                  <a:pt x="356" y="558"/>
                </a:lnTo>
                <a:lnTo>
                  <a:pt x="328" y="529"/>
                </a:lnTo>
                <a:close/>
                <a:moveTo>
                  <a:pt x="386" y="533"/>
                </a:moveTo>
                <a:lnTo>
                  <a:pt x="414" y="559"/>
                </a:lnTo>
                <a:lnTo>
                  <a:pt x="386" y="587"/>
                </a:lnTo>
                <a:lnTo>
                  <a:pt x="358" y="559"/>
                </a:lnTo>
                <a:lnTo>
                  <a:pt x="386" y="533"/>
                </a:lnTo>
                <a:close/>
                <a:moveTo>
                  <a:pt x="390" y="529"/>
                </a:moveTo>
                <a:lnTo>
                  <a:pt x="417" y="501"/>
                </a:lnTo>
                <a:lnTo>
                  <a:pt x="445" y="529"/>
                </a:lnTo>
                <a:lnTo>
                  <a:pt x="417" y="558"/>
                </a:lnTo>
                <a:lnTo>
                  <a:pt x="390" y="529"/>
                </a:lnTo>
                <a:close/>
                <a:moveTo>
                  <a:pt x="447" y="533"/>
                </a:moveTo>
                <a:lnTo>
                  <a:pt x="474" y="559"/>
                </a:lnTo>
                <a:lnTo>
                  <a:pt x="447" y="587"/>
                </a:lnTo>
                <a:lnTo>
                  <a:pt x="419" y="559"/>
                </a:lnTo>
                <a:lnTo>
                  <a:pt x="447" y="533"/>
                </a:lnTo>
                <a:close/>
                <a:moveTo>
                  <a:pt x="450" y="529"/>
                </a:moveTo>
                <a:lnTo>
                  <a:pt x="478" y="501"/>
                </a:lnTo>
                <a:lnTo>
                  <a:pt x="506" y="529"/>
                </a:lnTo>
                <a:lnTo>
                  <a:pt x="478" y="558"/>
                </a:lnTo>
                <a:lnTo>
                  <a:pt x="450" y="529"/>
                </a:lnTo>
                <a:close/>
                <a:moveTo>
                  <a:pt x="508" y="533"/>
                </a:moveTo>
                <a:lnTo>
                  <a:pt x="536" y="559"/>
                </a:lnTo>
                <a:lnTo>
                  <a:pt x="508" y="587"/>
                </a:lnTo>
                <a:lnTo>
                  <a:pt x="482" y="559"/>
                </a:lnTo>
                <a:lnTo>
                  <a:pt x="508" y="533"/>
                </a:lnTo>
                <a:close/>
                <a:moveTo>
                  <a:pt x="512" y="529"/>
                </a:moveTo>
                <a:lnTo>
                  <a:pt x="540" y="501"/>
                </a:lnTo>
                <a:lnTo>
                  <a:pt x="567" y="529"/>
                </a:lnTo>
                <a:lnTo>
                  <a:pt x="540" y="558"/>
                </a:lnTo>
                <a:lnTo>
                  <a:pt x="512" y="529"/>
                </a:lnTo>
                <a:close/>
                <a:moveTo>
                  <a:pt x="541" y="500"/>
                </a:moveTo>
                <a:lnTo>
                  <a:pt x="570" y="472"/>
                </a:lnTo>
                <a:lnTo>
                  <a:pt x="598" y="500"/>
                </a:lnTo>
                <a:lnTo>
                  <a:pt x="570" y="525"/>
                </a:lnTo>
                <a:lnTo>
                  <a:pt x="541" y="500"/>
                </a:lnTo>
                <a:close/>
                <a:moveTo>
                  <a:pt x="541" y="437"/>
                </a:moveTo>
                <a:lnTo>
                  <a:pt x="570" y="409"/>
                </a:lnTo>
                <a:lnTo>
                  <a:pt x="598" y="437"/>
                </a:lnTo>
                <a:lnTo>
                  <a:pt x="570" y="465"/>
                </a:lnTo>
                <a:lnTo>
                  <a:pt x="541" y="437"/>
                </a:lnTo>
                <a:close/>
                <a:moveTo>
                  <a:pt x="541" y="378"/>
                </a:moveTo>
                <a:lnTo>
                  <a:pt x="570" y="350"/>
                </a:lnTo>
                <a:lnTo>
                  <a:pt x="598" y="378"/>
                </a:lnTo>
                <a:lnTo>
                  <a:pt x="570" y="404"/>
                </a:lnTo>
                <a:lnTo>
                  <a:pt x="541" y="378"/>
                </a:lnTo>
                <a:close/>
                <a:moveTo>
                  <a:pt x="541" y="316"/>
                </a:moveTo>
                <a:lnTo>
                  <a:pt x="570" y="287"/>
                </a:lnTo>
                <a:lnTo>
                  <a:pt x="598" y="316"/>
                </a:lnTo>
                <a:lnTo>
                  <a:pt x="570" y="344"/>
                </a:lnTo>
                <a:lnTo>
                  <a:pt x="541" y="316"/>
                </a:lnTo>
                <a:close/>
                <a:moveTo>
                  <a:pt x="541" y="254"/>
                </a:moveTo>
                <a:lnTo>
                  <a:pt x="570" y="229"/>
                </a:lnTo>
                <a:lnTo>
                  <a:pt x="598" y="254"/>
                </a:lnTo>
                <a:lnTo>
                  <a:pt x="570" y="282"/>
                </a:lnTo>
                <a:lnTo>
                  <a:pt x="541" y="254"/>
                </a:lnTo>
                <a:close/>
                <a:moveTo>
                  <a:pt x="541" y="195"/>
                </a:moveTo>
                <a:lnTo>
                  <a:pt x="570" y="167"/>
                </a:lnTo>
                <a:lnTo>
                  <a:pt x="598" y="195"/>
                </a:lnTo>
                <a:lnTo>
                  <a:pt x="570" y="221"/>
                </a:lnTo>
                <a:lnTo>
                  <a:pt x="541" y="195"/>
                </a:lnTo>
                <a:close/>
                <a:moveTo>
                  <a:pt x="541" y="132"/>
                </a:moveTo>
                <a:lnTo>
                  <a:pt x="570" y="107"/>
                </a:lnTo>
                <a:lnTo>
                  <a:pt x="598" y="132"/>
                </a:lnTo>
                <a:lnTo>
                  <a:pt x="570" y="160"/>
                </a:lnTo>
                <a:lnTo>
                  <a:pt x="541" y="132"/>
                </a:lnTo>
                <a:close/>
                <a:moveTo>
                  <a:pt x="540" y="131"/>
                </a:moveTo>
                <a:lnTo>
                  <a:pt x="512" y="103"/>
                </a:lnTo>
                <a:lnTo>
                  <a:pt x="540" y="75"/>
                </a:lnTo>
                <a:lnTo>
                  <a:pt x="567" y="103"/>
                </a:lnTo>
                <a:lnTo>
                  <a:pt x="540" y="131"/>
                </a:lnTo>
                <a:close/>
                <a:moveTo>
                  <a:pt x="536" y="132"/>
                </a:moveTo>
                <a:lnTo>
                  <a:pt x="508" y="160"/>
                </a:lnTo>
                <a:lnTo>
                  <a:pt x="482" y="132"/>
                </a:lnTo>
                <a:lnTo>
                  <a:pt x="508" y="107"/>
                </a:lnTo>
                <a:lnTo>
                  <a:pt x="536" y="132"/>
                </a:lnTo>
                <a:close/>
                <a:moveTo>
                  <a:pt x="478" y="131"/>
                </a:moveTo>
                <a:lnTo>
                  <a:pt x="450" y="103"/>
                </a:lnTo>
                <a:lnTo>
                  <a:pt x="478" y="75"/>
                </a:lnTo>
                <a:lnTo>
                  <a:pt x="506" y="103"/>
                </a:lnTo>
                <a:lnTo>
                  <a:pt x="478" y="131"/>
                </a:lnTo>
                <a:close/>
                <a:moveTo>
                  <a:pt x="474" y="132"/>
                </a:moveTo>
                <a:lnTo>
                  <a:pt x="447" y="160"/>
                </a:lnTo>
                <a:lnTo>
                  <a:pt x="419" y="132"/>
                </a:lnTo>
                <a:lnTo>
                  <a:pt x="447" y="107"/>
                </a:lnTo>
                <a:lnTo>
                  <a:pt x="474" y="132"/>
                </a:lnTo>
                <a:close/>
                <a:moveTo>
                  <a:pt x="417" y="131"/>
                </a:moveTo>
                <a:lnTo>
                  <a:pt x="390" y="103"/>
                </a:lnTo>
                <a:lnTo>
                  <a:pt x="417" y="75"/>
                </a:lnTo>
                <a:lnTo>
                  <a:pt x="445" y="103"/>
                </a:lnTo>
                <a:lnTo>
                  <a:pt x="417" y="131"/>
                </a:lnTo>
                <a:close/>
                <a:moveTo>
                  <a:pt x="414" y="132"/>
                </a:moveTo>
                <a:lnTo>
                  <a:pt x="386" y="160"/>
                </a:lnTo>
                <a:lnTo>
                  <a:pt x="358" y="132"/>
                </a:lnTo>
                <a:lnTo>
                  <a:pt x="386" y="107"/>
                </a:lnTo>
                <a:lnTo>
                  <a:pt x="414" y="132"/>
                </a:lnTo>
                <a:close/>
                <a:moveTo>
                  <a:pt x="356" y="131"/>
                </a:moveTo>
                <a:lnTo>
                  <a:pt x="328" y="103"/>
                </a:lnTo>
                <a:lnTo>
                  <a:pt x="356" y="75"/>
                </a:lnTo>
                <a:lnTo>
                  <a:pt x="385" y="103"/>
                </a:lnTo>
                <a:lnTo>
                  <a:pt x="356" y="131"/>
                </a:lnTo>
                <a:close/>
                <a:moveTo>
                  <a:pt x="352" y="132"/>
                </a:moveTo>
                <a:lnTo>
                  <a:pt x="327" y="160"/>
                </a:lnTo>
                <a:lnTo>
                  <a:pt x="299" y="132"/>
                </a:lnTo>
                <a:lnTo>
                  <a:pt x="327" y="107"/>
                </a:lnTo>
                <a:lnTo>
                  <a:pt x="352" y="132"/>
                </a:lnTo>
                <a:close/>
                <a:moveTo>
                  <a:pt x="295" y="131"/>
                </a:moveTo>
                <a:lnTo>
                  <a:pt x="268" y="103"/>
                </a:lnTo>
                <a:lnTo>
                  <a:pt x="295" y="75"/>
                </a:lnTo>
                <a:lnTo>
                  <a:pt x="323" y="103"/>
                </a:lnTo>
                <a:lnTo>
                  <a:pt x="295" y="131"/>
                </a:lnTo>
                <a:close/>
                <a:moveTo>
                  <a:pt x="292" y="132"/>
                </a:moveTo>
                <a:lnTo>
                  <a:pt x="264" y="160"/>
                </a:lnTo>
                <a:lnTo>
                  <a:pt x="236" y="132"/>
                </a:lnTo>
                <a:lnTo>
                  <a:pt x="264" y="107"/>
                </a:lnTo>
                <a:lnTo>
                  <a:pt x="292" y="132"/>
                </a:lnTo>
                <a:close/>
                <a:moveTo>
                  <a:pt x="234" y="131"/>
                </a:moveTo>
                <a:lnTo>
                  <a:pt x="206" y="103"/>
                </a:lnTo>
                <a:lnTo>
                  <a:pt x="234" y="75"/>
                </a:lnTo>
                <a:lnTo>
                  <a:pt x="261" y="103"/>
                </a:lnTo>
                <a:lnTo>
                  <a:pt x="234" y="131"/>
                </a:lnTo>
                <a:close/>
                <a:moveTo>
                  <a:pt x="230" y="132"/>
                </a:moveTo>
                <a:lnTo>
                  <a:pt x="202" y="160"/>
                </a:lnTo>
                <a:lnTo>
                  <a:pt x="177" y="132"/>
                </a:lnTo>
                <a:lnTo>
                  <a:pt x="202" y="107"/>
                </a:lnTo>
                <a:lnTo>
                  <a:pt x="230" y="132"/>
                </a:lnTo>
                <a:close/>
                <a:moveTo>
                  <a:pt x="173" y="131"/>
                </a:moveTo>
                <a:lnTo>
                  <a:pt x="144" y="103"/>
                </a:lnTo>
                <a:lnTo>
                  <a:pt x="173" y="75"/>
                </a:lnTo>
                <a:lnTo>
                  <a:pt x="201" y="103"/>
                </a:lnTo>
                <a:lnTo>
                  <a:pt x="173" y="131"/>
                </a:lnTo>
                <a:close/>
                <a:moveTo>
                  <a:pt x="169" y="132"/>
                </a:moveTo>
                <a:lnTo>
                  <a:pt x="142" y="160"/>
                </a:lnTo>
                <a:lnTo>
                  <a:pt x="114" y="132"/>
                </a:lnTo>
                <a:lnTo>
                  <a:pt x="142" y="107"/>
                </a:lnTo>
                <a:lnTo>
                  <a:pt x="169" y="132"/>
                </a:lnTo>
                <a:close/>
                <a:moveTo>
                  <a:pt x="111" y="131"/>
                </a:moveTo>
                <a:lnTo>
                  <a:pt x="84" y="103"/>
                </a:lnTo>
                <a:lnTo>
                  <a:pt x="111" y="75"/>
                </a:lnTo>
                <a:lnTo>
                  <a:pt x="139" y="103"/>
                </a:lnTo>
                <a:lnTo>
                  <a:pt x="111" y="131"/>
                </a:lnTo>
                <a:close/>
                <a:moveTo>
                  <a:pt x="108" y="132"/>
                </a:moveTo>
                <a:lnTo>
                  <a:pt x="80" y="160"/>
                </a:lnTo>
                <a:lnTo>
                  <a:pt x="52" y="132"/>
                </a:lnTo>
                <a:lnTo>
                  <a:pt x="80" y="107"/>
                </a:lnTo>
                <a:lnTo>
                  <a:pt x="108" y="132"/>
                </a:lnTo>
                <a:close/>
                <a:moveTo>
                  <a:pt x="108" y="195"/>
                </a:moveTo>
                <a:lnTo>
                  <a:pt x="80" y="221"/>
                </a:lnTo>
                <a:lnTo>
                  <a:pt x="52" y="195"/>
                </a:lnTo>
                <a:lnTo>
                  <a:pt x="80" y="167"/>
                </a:lnTo>
                <a:lnTo>
                  <a:pt x="108" y="195"/>
                </a:lnTo>
                <a:close/>
                <a:moveTo>
                  <a:pt x="108" y="254"/>
                </a:moveTo>
                <a:lnTo>
                  <a:pt x="80" y="282"/>
                </a:lnTo>
                <a:lnTo>
                  <a:pt x="52" y="254"/>
                </a:lnTo>
                <a:lnTo>
                  <a:pt x="80" y="229"/>
                </a:lnTo>
                <a:lnTo>
                  <a:pt x="108" y="254"/>
                </a:lnTo>
                <a:close/>
                <a:moveTo>
                  <a:pt x="108" y="316"/>
                </a:moveTo>
                <a:lnTo>
                  <a:pt x="80" y="344"/>
                </a:lnTo>
                <a:lnTo>
                  <a:pt x="52" y="316"/>
                </a:lnTo>
                <a:lnTo>
                  <a:pt x="80" y="287"/>
                </a:lnTo>
                <a:lnTo>
                  <a:pt x="108" y="316"/>
                </a:lnTo>
                <a:close/>
                <a:moveTo>
                  <a:pt x="108" y="378"/>
                </a:moveTo>
                <a:lnTo>
                  <a:pt x="80" y="404"/>
                </a:lnTo>
                <a:lnTo>
                  <a:pt x="52" y="378"/>
                </a:lnTo>
                <a:lnTo>
                  <a:pt x="80" y="350"/>
                </a:lnTo>
                <a:lnTo>
                  <a:pt x="108" y="378"/>
                </a:lnTo>
                <a:close/>
                <a:moveTo>
                  <a:pt x="108" y="437"/>
                </a:moveTo>
                <a:lnTo>
                  <a:pt x="80" y="465"/>
                </a:lnTo>
                <a:lnTo>
                  <a:pt x="52" y="437"/>
                </a:lnTo>
                <a:lnTo>
                  <a:pt x="80" y="409"/>
                </a:lnTo>
                <a:lnTo>
                  <a:pt x="108" y="437"/>
                </a:lnTo>
                <a:close/>
                <a:moveTo>
                  <a:pt x="108" y="500"/>
                </a:moveTo>
                <a:lnTo>
                  <a:pt x="80" y="525"/>
                </a:lnTo>
                <a:lnTo>
                  <a:pt x="52" y="500"/>
                </a:lnTo>
                <a:lnTo>
                  <a:pt x="80" y="472"/>
                </a:lnTo>
                <a:lnTo>
                  <a:pt x="108" y="500"/>
                </a:lnTo>
                <a:close/>
                <a:moveTo>
                  <a:pt x="108" y="559"/>
                </a:moveTo>
                <a:lnTo>
                  <a:pt x="80" y="587"/>
                </a:lnTo>
                <a:lnTo>
                  <a:pt x="52" y="559"/>
                </a:lnTo>
                <a:lnTo>
                  <a:pt x="80" y="533"/>
                </a:lnTo>
                <a:lnTo>
                  <a:pt x="108" y="559"/>
                </a:lnTo>
                <a:close/>
                <a:moveTo>
                  <a:pt x="111" y="563"/>
                </a:moveTo>
                <a:lnTo>
                  <a:pt x="139" y="591"/>
                </a:lnTo>
                <a:lnTo>
                  <a:pt x="111" y="618"/>
                </a:lnTo>
                <a:lnTo>
                  <a:pt x="84" y="591"/>
                </a:lnTo>
                <a:lnTo>
                  <a:pt x="111" y="563"/>
                </a:lnTo>
                <a:close/>
                <a:moveTo>
                  <a:pt x="142" y="594"/>
                </a:moveTo>
                <a:lnTo>
                  <a:pt x="169" y="622"/>
                </a:lnTo>
                <a:lnTo>
                  <a:pt x="142" y="650"/>
                </a:lnTo>
                <a:lnTo>
                  <a:pt x="114" y="622"/>
                </a:lnTo>
                <a:lnTo>
                  <a:pt x="142" y="594"/>
                </a:lnTo>
                <a:close/>
                <a:moveTo>
                  <a:pt x="144" y="591"/>
                </a:moveTo>
                <a:lnTo>
                  <a:pt x="173" y="563"/>
                </a:lnTo>
                <a:lnTo>
                  <a:pt x="201" y="591"/>
                </a:lnTo>
                <a:lnTo>
                  <a:pt x="173" y="618"/>
                </a:lnTo>
                <a:lnTo>
                  <a:pt x="144" y="591"/>
                </a:lnTo>
                <a:close/>
                <a:moveTo>
                  <a:pt x="202" y="594"/>
                </a:moveTo>
                <a:lnTo>
                  <a:pt x="230" y="622"/>
                </a:lnTo>
                <a:lnTo>
                  <a:pt x="202" y="650"/>
                </a:lnTo>
                <a:lnTo>
                  <a:pt x="177" y="622"/>
                </a:lnTo>
                <a:lnTo>
                  <a:pt x="202" y="594"/>
                </a:lnTo>
                <a:close/>
                <a:moveTo>
                  <a:pt x="206" y="591"/>
                </a:moveTo>
                <a:lnTo>
                  <a:pt x="234" y="563"/>
                </a:lnTo>
                <a:lnTo>
                  <a:pt x="261" y="591"/>
                </a:lnTo>
                <a:lnTo>
                  <a:pt x="234" y="618"/>
                </a:lnTo>
                <a:lnTo>
                  <a:pt x="206" y="591"/>
                </a:lnTo>
                <a:close/>
                <a:moveTo>
                  <a:pt x="264" y="594"/>
                </a:moveTo>
                <a:lnTo>
                  <a:pt x="292" y="622"/>
                </a:lnTo>
                <a:lnTo>
                  <a:pt x="264" y="650"/>
                </a:lnTo>
                <a:lnTo>
                  <a:pt x="236" y="622"/>
                </a:lnTo>
                <a:lnTo>
                  <a:pt x="264" y="594"/>
                </a:lnTo>
                <a:close/>
                <a:moveTo>
                  <a:pt x="268" y="591"/>
                </a:moveTo>
                <a:lnTo>
                  <a:pt x="295" y="563"/>
                </a:lnTo>
                <a:lnTo>
                  <a:pt x="323" y="591"/>
                </a:lnTo>
                <a:lnTo>
                  <a:pt x="295" y="618"/>
                </a:lnTo>
                <a:lnTo>
                  <a:pt x="268" y="591"/>
                </a:lnTo>
                <a:close/>
                <a:moveTo>
                  <a:pt x="327" y="594"/>
                </a:moveTo>
                <a:lnTo>
                  <a:pt x="352" y="622"/>
                </a:lnTo>
                <a:lnTo>
                  <a:pt x="327" y="650"/>
                </a:lnTo>
                <a:lnTo>
                  <a:pt x="299" y="622"/>
                </a:lnTo>
                <a:lnTo>
                  <a:pt x="327" y="594"/>
                </a:lnTo>
                <a:close/>
                <a:moveTo>
                  <a:pt x="328" y="591"/>
                </a:moveTo>
                <a:lnTo>
                  <a:pt x="356" y="563"/>
                </a:lnTo>
                <a:lnTo>
                  <a:pt x="385" y="591"/>
                </a:lnTo>
                <a:lnTo>
                  <a:pt x="356" y="618"/>
                </a:lnTo>
                <a:lnTo>
                  <a:pt x="328" y="591"/>
                </a:lnTo>
                <a:close/>
                <a:moveTo>
                  <a:pt x="386" y="594"/>
                </a:moveTo>
                <a:lnTo>
                  <a:pt x="414" y="622"/>
                </a:lnTo>
                <a:lnTo>
                  <a:pt x="386" y="650"/>
                </a:lnTo>
                <a:lnTo>
                  <a:pt x="358" y="622"/>
                </a:lnTo>
                <a:lnTo>
                  <a:pt x="386" y="594"/>
                </a:lnTo>
                <a:close/>
                <a:moveTo>
                  <a:pt x="390" y="591"/>
                </a:moveTo>
                <a:lnTo>
                  <a:pt x="417" y="563"/>
                </a:lnTo>
                <a:lnTo>
                  <a:pt x="445" y="591"/>
                </a:lnTo>
                <a:lnTo>
                  <a:pt x="417" y="618"/>
                </a:lnTo>
                <a:lnTo>
                  <a:pt x="390" y="591"/>
                </a:lnTo>
                <a:close/>
                <a:moveTo>
                  <a:pt x="447" y="594"/>
                </a:moveTo>
                <a:lnTo>
                  <a:pt x="474" y="622"/>
                </a:lnTo>
                <a:lnTo>
                  <a:pt x="447" y="650"/>
                </a:lnTo>
                <a:lnTo>
                  <a:pt x="419" y="622"/>
                </a:lnTo>
                <a:lnTo>
                  <a:pt x="447" y="594"/>
                </a:lnTo>
                <a:close/>
                <a:moveTo>
                  <a:pt x="450" y="591"/>
                </a:moveTo>
                <a:lnTo>
                  <a:pt x="478" y="563"/>
                </a:lnTo>
                <a:lnTo>
                  <a:pt x="506" y="591"/>
                </a:lnTo>
                <a:lnTo>
                  <a:pt x="478" y="618"/>
                </a:lnTo>
                <a:lnTo>
                  <a:pt x="450" y="591"/>
                </a:lnTo>
                <a:close/>
                <a:moveTo>
                  <a:pt x="508" y="594"/>
                </a:moveTo>
                <a:lnTo>
                  <a:pt x="536" y="622"/>
                </a:lnTo>
                <a:lnTo>
                  <a:pt x="508" y="650"/>
                </a:lnTo>
                <a:lnTo>
                  <a:pt x="482" y="622"/>
                </a:lnTo>
                <a:lnTo>
                  <a:pt x="508" y="594"/>
                </a:lnTo>
                <a:close/>
                <a:moveTo>
                  <a:pt x="512" y="591"/>
                </a:moveTo>
                <a:lnTo>
                  <a:pt x="540" y="563"/>
                </a:lnTo>
                <a:lnTo>
                  <a:pt x="567" y="591"/>
                </a:lnTo>
                <a:lnTo>
                  <a:pt x="540" y="618"/>
                </a:lnTo>
                <a:lnTo>
                  <a:pt x="512" y="591"/>
                </a:lnTo>
                <a:close/>
                <a:moveTo>
                  <a:pt x="570" y="587"/>
                </a:moveTo>
                <a:lnTo>
                  <a:pt x="541" y="559"/>
                </a:lnTo>
                <a:lnTo>
                  <a:pt x="570" y="533"/>
                </a:lnTo>
                <a:lnTo>
                  <a:pt x="598" y="559"/>
                </a:lnTo>
                <a:lnTo>
                  <a:pt x="570" y="587"/>
                </a:lnTo>
                <a:close/>
                <a:moveTo>
                  <a:pt x="629" y="529"/>
                </a:moveTo>
                <a:lnTo>
                  <a:pt x="600" y="558"/>
                </a:lnTo>
                <a:lnTo>
                  <a:pt x="574" y="529"/>
                </a:lnTo>
                <a:lnTo>
                  <a:pt x="600" y="501"/>
                </a:lnTo>
                <a:lnTo>
                  <a:pt x="629" y="529"/>
                </a:lnTo>
                <a:close/>
                <a:moveTo>
                  <a:pt x="629" y="468"/>
                </a:moveTo>
                <a:lnTo>
                  <a:pt x="600" y="496"/>
                </a:lnTo>
                <a:lnTo>
                  <a:pt x="574" y="468"/>
                </a:lnTo>
                <a:lnTo>
                  <a:pt x="600" y="441"/>
                </a:lnTo>
                <a:lnTo>
                  <a:pt x="629" y="468"/>
                </a:lnTo>
                <a:close/>
                <a:moveTo>
                  <a:pt x="629" y="408"/>
                </a:moveTo>
                <a:lnTo>
                  <a:pt x="600" y="436"/>
                </a:lnTo>
                <a:lnTo>
                  <a:pt x="574" y="408"/>
                </a:lnTo>
                <a:lnTo>
                  <a:pt x="600" y="380"/>
                </a:lnTo>
                <a:lnTo>
                  <a:pt x="629" y="408"/>
                </a:lnTo>
                <a:close/>
                <a:moveTo>
                  <a:pt x="629" y="346"/>
                </a:moveTo>
                <a:lnTo>
                  <a:pt x="600" y="374"/>
                </a:lnTo>
                <a:lnTo>
                  <a:pt x="574" y="346"/>
                </a:lnTo>
                <a:lnTo>
                  <a:pt x="600" y="320"/>
                </a:lnTo>
                <a:lnTo>
                  <a:pt x="629" y="346"/>
                </a:lnTo>
                <a:close/>
                <a:moveTo>
                  <a:pt x="629" y="286"/>
                </a:moveTo>
                <a:lnTo>
                  <a:pt x="600" y="313"/>
                </a:lnTo>
                <a:lnTo>
                  <a:pt x="574" y="286"/>
                </a:lnTo>
                <a:lnTo>
                  <a:pt x="600" y="258"/>
                </a:lnTo>
                <a:lnTo>
                  <a:pt x="629" y="286"/>
                </a:lnTo>
                <a:close/>
                <a:moveTo>
                  <a:pt x="629" y="225"/>
                </a:moveTo>
                <a:lnTo>
                  <a:pt x="600" y="253"/>
                </a:lnTo>
                <a:lnTo>
                  <a:pt x="574" y="225"/>
                </a:lnTo>
                <a:lnTo>
                  <a:pt x="600" y="197"/>
                </a:lnTo>
                <a:lnTo>
                  <a:pt x="629" y="225"/>
                </a:lnTo>
                <a:close/>
                <a:moveTo>
                  <a:pt x="629" y="163"/>
                </a:moveTo>
                <a:lnTo>
                  <a:pt x="600" y="191"/>
                </a:lnTo>
                <a:lnTo>
                  <a:pt x="574" y="163"/>
                </a:lnTo>
                <a:lnTo>
                  <a:pt x="600" y="136"/>
                </a:lnTo>
                <a:lnTo>
                  <a:pt x="629" y="163"/>
                </a:lnTo>
                <a:close/>
                <a:moveTo>
                  <a:pt x="629" y="103"/>
                </a:moveTo>
                <a:lnTo>
                  <a:pt x="600" y="131"/>
                </a:lnTo>
                <a:lnTo>
                  <a:pt x="574" y="103"/>
                </a:lnTo>
                <a:lnTo>
                  <a:pt x="600" y="75"/>
                </a:lnTo>
                <a:lnTo>
                  <a:pt x="629" y="103"/>
                </a:lnTo>
                <a:close/>
                <a:moveTo>
                  <a:pt x="600" y="15"/>
                </a:moveTo>
                <a:lnTo>
                  <a:pt x="629" y="42"/>
                </a:lnTo>
                <a:lnTo>
                  <a:pt x="600" y="70"/>
                </a:lnTo>
                <a:lnTo>
                  <a:pt x="574" y="42"/>
                </a:lnTo>
                <a:lnTo>
                  <a:pt x="600" y="15"/>
                </a:lnTo>
                <a:close/>
                <a:moveTo>
                  <a:pt x="598" y="74"/>
                </a:moveTo>
                <a:lnTo>
                  <a:pt x="570" y="99"/>
                </a:lnTo>
                <a:lnTo>
                  <a:pt x="541" y="74"/>
                </a:lnTo>
                <a:lnTo>
                  <a:pt x="570" y="46"/>
                </a:lnTo>
                <a:lnTo>
                  <a:pt x="598" y="74"/>
                </a:lnTo>
                <a:close/>
                <a:moveTo>
                  <a:pt x="540" y="15"/>
                </a:moveTo>
                <a:lnTo>
                  <a:pt x="567" y="42"/>
                </a:lnTo>
                <a:lnTo>
                  <a:pt x="540" y="70"/>
                </a:lnTo>
                <a:lnTo>
                  <a:pt x="512" y="42"/>
                </a:lnTo>
                <a:lnTo>
                  <a:pt x="540" y="15"/>
                </a:lnTo>
                <a:close/>
                <a:moveTo>
                  <a:pt x="536" y="74"/>
                </a:moveTo>
                <a:lnTo>
                  <a:pt x="508" y="99"/>
                </a:lnTo>
                <a:lnTo>
                  <a:pt x="482" y="74"/>
                </a:lnTo>
                <a:lnTo>
                  <a:pt x="508" y="46"/>
                </a:lnTo>
                <a:lnTo>
                  <a:pt x="536" y="74"/>
                </a:lnTo>
                <a:close/>
                <a:moveTo>
                  <a:pt x="478" y="15"/>
                </a:moveTo>
                <a:lnTo>
                  <a:pt x="506" y="42"/>
                </a:lnTo>
                <a:lnTo>
                  <a:pt x="478" y="70"/>
                </a:lnTo>
                <a:lnTo>
                  <a:pt x="450" y="42"/>
                </a:lnTo>
                <a:lnTo>
                  <a:pt x="478" y="15"/>
                </a:lnTo>
                <a:close/>
                <a:moveTo>
                  <a:pt x="474" y="74"/>
                </a:moveTo>
                <a:lnTo>
                  <a:pt x="447" y="99"/>
                </a:lnTo>
                <a:lnTo>
                  <a:pt x="419" y="74"/>
                </a:lnTo>
                <a:lnTo>
                  <a:pt x="447" y="46"/>
                </a:lnTo>
                <a:lnTo>
                  <a:pt x="474" y="74"/>
                </a:lnTo>
                <a:close/>
                <a:moveTo>
                  <a:pt x="417" y="15"/>
                </a:moveTo>
                <a:lnTo>
                  <a:pt x="445" y="42"/>
                </a:lnTo>
                <a:lnTo>
                  <a:pt x="417" y="70"/>
                </a:lnTo>
                <a:lnTo>
                  <a:pt x="390" y="42"/>
                </a:lnTo>
                <a:lnTo>
                  <a:pt x="417" y="15"/>
                </a:lnTo>
                <a:close/>
                <a:moveTo>
                  <a:pt x="414" y="74"/>
                </a:moveTo>
                <a:lnTo>
                  <a:pt x="386" y="99"/>
                </a:lnTo>
                <a:lnTo>
                  <a:pt x="358" y="74"/>
                </a:lnTo>
                <a:lnTo>
                  <a:pt x="386" y="46"/>
                </a:lnTo>
                <a:lnTo>
                  <a:pt x="414" y="74"/>
                </a:lnTo>
                <a:close/>
                <a:moveTo>
                  <a:pt x="356" y="15"/>
                </a:moveTo>
                <a:lnTo>
                  <a:pt x="385" y="42"/>
                </a:lnTo>
                <a:lnTo>
                  <a:pt x="356" y="70"/>
                </a:lnTo>
                <a:lnTo>
                  <a:pt x="328" y="42"/>
                </a:lnTo>
                <a:lnTo>
                  <a:pt x="356" y="15"/>
                </a:lnTo>
                <a:close/>
                <a:moveTo>
                  <a:pt x="352" y="74"/>
                </a:moveTo>
                <a:lnTo>
                  <a:pt x="327" y="99"/>
                </a:lnTo>
                <a:lnTo>
                  <a:pt x="299" y="74"/>
                </a:lnTo>
                <a:lnTo>
                  <a:pt x="327" y="46"/>
                </a:lnTo>
                <a:lnTo>
                  <a:pt x="352" y="74"/>
                </a:lnTo>
                <a:close/>
                <a:moveTo>
                  <a:pt x="295" y="15"/>
                </a:moveTo>
                <a:lnTo>
                  <a:pt x="323" y="42"/>
                </a:lnTo>
                <a:lnTo>
                  <a:pt x="295" y="70"/>
                </a:lnTo>
                <a:lnTo>
                  <a:pt x="268" y="42"/>
                </a:lnTo>
                <a:lnTo>
                  <a:pt x="295" y="15"/>
                </a:lnTo>
                <a:close/>
                <a:moveTo>
                  <a:pt x="292" y="74"/>
                </a:moveTo>
                <a:lnTo>
                  <a:pt x="264" y="99"/>
                </a:lnTo>
                <a:lnTo>
                  <a:pt x="236" y="74"/>
                </a:lnTo>
                <a:lnTo>
                  <a:pt x="264" y="46"/>
                </a:lnTo>
                <a:lnTo>
                  <a:pt x="292" y="74"/>
                </a:lnTo>
                <a:close/>
                <a:moveTo>
                  <a:pt x="234" y="15"/>
                </a:moveTo>
                <a:lnTo>
                  <a:pt x="261" y="42"/>
                </a:lnTo>
                <a:lnTo>
                  <a:pt x="234" y="70"/>
                </a:lnTo>
                <a:lnTo>
                  <a:pt x="206" y="42"/>
                </a:lnTo>
                <a:lnTo>
                  <a:pt x="234" y="15"/>
                </a:lnTo>
                <a:close/>
                <a:moveTo>
                  <a:pt x="230" y="74"/>
                </a:moveTo>
                <a:lnTo>
                  <a:pt x="202" y="99"/>
                </a:lnTo>
                <a:lnTo>
                  <a:pt x="177" y="74"/>
                </a:lnTo>
                <a:lnTo>
                  <a:pt x="202" y="46"/>
                </a:lnTo>
                <a:lnTo>
                  <a:pt x="230" y="74"/>
                </a:lnTo>
                <a:close/>
                <a:moveTo>
                  <a:pt x="173" y="15"/>
                </a:moveTo>
                <a:lnTo>
                  <a:pt x="201" y="42"/>
                </a:lnTo>
                <a:lnTo>
                  <a:pt x="173" y="70"/>
                </a:lnTo>
                <a:lnTo>
                  <a:pt x="144" y="42"/>
                </a:lnTo>
                <a:lnTo>
                  <a:pt x="173" y="15"/>
                </a:lnTo>
                <a:close/>
                <a:moveTo>
                  <a:pt x="169" y="74"/>
                </a:moveTo>
                <a:lnTo>
                  <a:pt x="142" y="99"/>
                </a:lnTo>
                <a:lnTo>
                  <a:pt x="114" y="74"/>
                </a:lnTo>
                <a:lnTo>
                  <a:pt x="142" y="46"/>
                </a:lnTo>
                <a:lnTo>
                  <a:pt x="169" y="74"/>
                </a:lnTo>
                <a:close/>
                <a:moveTo>
                  <a:pt x="111" y="15"/>
                </a:moveTo>
                <a:lnTo>
                  <a:pt x="139" y="42"/>
                </a:lnTo>
                <a:lnTo>
                  <a:pt x="111" y="70"/>
                </a:lnTo>
                <a:lnTo>
                  <a:pt x="84" y="42"/>
                </a:lnTo>
                <a:lnTo>
                  <a:pt x="111" y="15"/>
                </a:lnTo>
                <a:close/>
                <a:moveTo>
                  <a:pt x="108" y="74"/>
                </a:moveTo>
                <a:lnTo>
                  <a:pt x="80" y="99"/>
                </a:lnTo>
                <a:lnTo>
                  <a:pt x="52" y="74"/>
                </a:lnTo>
                <a:lnTo>
                  <a:pt x="80" y="46"/>
                </a:lnTo>
                <a:lnTo>
                  <a:pt x="108" y="74"/>
                </a:lnTo>
                <a:close/>
                <a:moveTo>
                  <a:pt x="22" y="42"/>
                </a:moveTo>
                <a:lnTo>
                  <a:pt x="51" y="15"/>
                </a:lnTo>
                <a:lnTo>
                  <a:pt x="79" y="42"/>
                </a:lnTo>
                <a:lnTo>
                  <a:pt x="51" y="70"/>
                </a:lnTo>
                <a:lnTo>
                  <a:pt x="22" y="42"/>
                </a:lnTo>
                <a:close/>
                <a:moveTo>
                  <a:pt x="22" y="103"/>
                </a:moveTo>
                <a:lnTo>
                  <a:pt x="51" y="75"/>
                </a:lnTo>
                <a:lnTo>
                  <a:pt x="79" y="103"/>
                </a:lnTo>
                <a:lnTo>
                  <a:pt x="51" y="131"/>
                </a:lnTo>
                <a:lnTo>
                  <a:pt x="22" y="103"/>
                </a:lnTo>
                <a:close/>
                <a:moveTo>
                  <a:pt x="22" y="163"/>
                </a:moveTo>
                <a:lnTo>
                  <a:pt x="51" y="136"/>
                </a:lnTo>
                <a:lnTo>
                  <a:pt x="79" y="163"/>
                </a:lnTo>
                <a:lnTo>
                  <a:pt x="51" y="191"/>
                </a:lnTo>
                <a:lnTo>
                  <a:pt x="22" y="163"/>
                </a:lnTo>
                <a:close/>
                <a:moveTo>
                  <a:pt x="22" y="225"/>
                </a:moveTo>
                <a:lnTo>
                  <a:pt x="51" y="197"/>
                </a:lnTo>
                <a:lnTo>
                  <a:pt x="79" y="225"/>
                </a:lnTo>
                <a:lnTo>
                  <a:pt x="51" y="253"/>
                </a:lnTo>
                <a:lnTo>
                  <a:pt x="22" y="225"/>
                </a:lnTo>
                <a:close/>
                <a:moveTo>
                  <a:pt x="22" y="286"/>
                </a:moveTo>
                <a:lnTo>
                  <a:pt x="51" y="258"/>
                </a:lnTo>
                <a:lnTo>
                  <a:pt x="79" y="286"/>
                </a:lnTo>
                <a:lnTo>
                  <a:pt x="51" y="313"/>
                </a:lnTo>
                <a:lnTo>
                  <a:pt x="22" y="286"/>
                </a:lnTo>
                <a:close/>
                <a:moveTo>
                  <a:pt x="22" y="346"/>
                </a:moveTo>
                <a:lnTo>
                  <a:pt x="51" y="320"/>
                </a:lnTo>
                <a:lnTo>
                  <a:pt x="79" y="346"/>
                </a:lnTo>
                <a:lnTo>
                  <a:pt x="51" y="374"/>
                </a:lnTo>
                <a:lnTo>
                  <a:pt x="22" y="346"/>
                </a:lnTo>
                <a:close/>
                <a:moveTo>
                  <a:pt x="22" y="408"/>
                </a:moveTo>
                <a:lnTo>
                  <a:pt x="51" y="380"/>
                </a:lnTo>
                <a:lnTo>
                  <a:pt x="79" y="408"/>
                </a:lnTo>
                <a:lnTo>
                  <a:pt x="51" y="436"/>
                </a:lnTo>
                <a:lnTo>
                  <a:pt x="22" y="408"/>
                </a:lnTo>
                <a:close/>
                <a:moveTo>
                  <a:pt x="22" y="468"/>
                </a:moveTo>
                <a:lnTo>
                  <a:pt x="51" y="441"/>
                </a:lnTo>
                <a:lnTo>
                  <a:pt x="79" y="468"/>
                </a:lnTo>
                <a:lnTo>
                  <a:pt x="51" y="496"/>
                </a:lnTo>
                <a:lnTo>
                  <a:pt x="22" y="468"/>
                </a:lnTo>
                <a:close/>
                <a:moveTo>
                  <a:pt x="22" y="529"/>
                </a:moveTo>
                <a:lnTo>
                  <a:pt x="51" y="501"/>
                </a:lnTo>
                <a:lnTo>
                  <a:pt x="79" y="529"/>
                </a:lnTo>
                <a:lnTo>
                  <a:pt x="51" y="558"/>
                </a:lnTo>
                <a:lnTo>
                  <a:pt x="22" y="529"/>
                </a:lnTo>
                <a:close/>
                <a:moveTo>
                  <a:pt x="22" y="591"/>
                </a:moveTo>
                <a:lnTo>
                  <a:pt x="51" y="563"/>
                </a:lnTo>
                <a:lnTo>
                  <a:pt x="79" y="591"/>
                </a:lnTo>
                <a:lnTo>
                  <a:pt x="51" y="618"/>
                </a:lnTo>
                <a:lnTo>
                  <a:pt x="22" y="591"/>
                </a:lnTo>
                <a:close/>
                <a:moveTo>
                  <a:pt x="52" y="622"/>
                </a:moveTo>
                <a:lnTo>
                  <a:pt x="80" y="594"/>
                </a:lnTo>
                <a:lnTo>
                  <a:pt x="108" y="622"/>
                </a:lnTo>
                <a:lnTo>
                  <a:pt x="80" y="650"/>
                </a:lnTo>
                <a:lnTo>
                  <a:pt x="52" y="622"/>
                </a:lnTo>
                <a:close/>
                <a:moveTo>
                  <a:pt x="80" y="709"/>
                </a:moveTo>
                <a:lnTo>
                  <a:pt x="52" y="683"/>
                </a:lnTo>
                <a:lnTo>
                  <a:pt x="80" y="655"/>
                </a:lnTo>
                <a:lnTo>
                  <a:pt x="108" y="683"/>
                </a:lnTo>
                <a:lnTo>
                  <a:pt x="80" y="709"/>
                </a:lnTo>
                <a:close/>
                <a:moveTo>
                  <a:pt x="84" y="651"/>
                </a:moveTo>
                <a:lnTo>
                  <a:pt x="111" y="624"/>
                </a:lnTo>
                <a:lnTo>
                  <a:pt x="139" y="651"/>
                </a:lnTo>
                <a:lnTo>
                  <a:pt x="111" y="679"/>
                </a:lnTo>
                <a:lnTo>
                  <a:pt x="84" y="651"/>
                </a:lnTo>
                <a:close/>
                <a:moveTo>
                  <a:pt x="142" y="709"/>
                </a:moveTo>
                <a:lnTo>
                  <a:pt x="114" y="683"/>
                </a:lnTo>
                <a:lnTo>
                  <a:pt x="142" y="655"/>
                </a:lnTo>
                <a:lnTo>
                  <a:pt x="169" y="683"/>
                </a:lnTo>
                <a:lnTo>
                  <a:pt x="142" y="709"/>
                </a:lnTo>
                <a:close/>
                <a:moveTo>
                  <a:pt x="144" y="651"/>
                </a:moveTo>
                <a:lnTo>
                  <a:pt x="173" y="624"/>
                </a:lnTo>
                <a:lnTo>
                  <a:pt x="201" y="651"/>
                </a:lnTo>
                <a:lnTo>
                  <a:pt x="173" y="679"/>
                </a:lnTo>
                <a:lnTo>
                  <a:pt x="144" y="651"/>
                </a:lnTo>
                <a:close/>
                <a:moveTo>
                  <a:pt x="202" y="709"/>
                </a:moveTo>
                <a:lnTo>
                  <a:pt x="177" y="683"/>
                </a:lnTo>
                <a:lnTo>
                  <a:pt x="202" y="655"/>
                </a:lnTo>
                <a:lnTo>
                  <a:pt x="230" y="683"/>
                </a:lnTo>
                <a:lnTo>
                  <a:pt x="202" y="709"/>
                </a:lnTo>
                <a:close/>
                <a:moveTo>
                  <a:pt x="206" y="651"/>
                </a:moveTo>
                <a:lnTo>
                  <a:pt x="234" y="624"/>
                </a:lnTo>
                <a:lnTo>
                  <a:pt x="261" y="651"/>
                </a:lnTo>
                <a:lnTo>
                  <a:pt x="234" y="679"/>
                </a:lnTo>
                <a:lnTo>
                  <a:pt x="206" y="651"/>
                </a:lnTo>
                <a:close/>
                <a:moveTo>
                  <a:pt x="264" y="709"/>
                </a:moveTo>
                <a:lnTo>
                  <a:pt x="236" y="683"/>
                </a:lnTo>
                <a:lnTo>
                  <a:pt x="264" y="655"/>
                </a:lnTo>
                <a:lnTo>
                  <a:pt x="292" y="683"/>
                </a:lnTo>
                <a:lnTo>
                  <a:pt x="264" y="709"/>
                </a:lnTo>
                <a:close/>
                <a:moveTo>
                  <a:pt x="268" y="651"/>
                </a:moveTo>
                <a:lnTo>
                  <a:pt x="295" y="624"/>
                </a:lnTo>
                <a:lnTo>
                  <a:pt x="323" y="651"/>
                </a:lnTo>
                <a:lnTo>
                  <a:pt x="295" y="679"/>
                </a:lnTo>
                <a:lnTo>
                  <a:pt x="268" y="651"/>
                </a:lnTo>
                <a:close/>
                <a:moveTo>
                  <a:pt x="327" y="709"/>
                </a:moveTo>
                <a:lnTo>
                  <a:pt x="299" y="683"/>
                </a:lnTo>
                <a:lnTo>
                  <a:pt x="327" y="655"/>
                </a:lnTo>
                <a:lnTo>
                  <a:pt x="352" y="683"/>
                </a:lnTo>
                <a:lnTo>
                  <a:pt x="327" y="709"/>
                </a:lnTo>
                <a:close/>
                <a:moveTo>
                  <a:pt x="328" y="651"/>
                </a:moveTo>
                <a:lnTo>
                  <a:pt x="356" y="624"/>
                </a:lnTo>
                <a:lnTo>
                  <a:pt x="385" y="651"/>
                </a:lnTo>
                <a:lnTo>
                  <a:pt x="356" y="679"/>
                </a:lnTo>
                <a:lnTo>
                  <a:pt x="328" y="651"/>
                </a:lnTo>
                <a:close/>
                <a:moveTo>
                  <a:pt x="386" y="709"/>
                </a:moveTo>
                <a:lnTo>
                  <a:pt x="358" y="683"/>
                </a:lnTo>
                <a:lnTo>
                  <a:pt x="386" y="655"/>
                </a:lnTo>
                <a:lnTo>
                  <a:pt x="414" y="683"/>
                </a:lnTo>
                <a:lnTo>
                  <a:pt x="386" y="709"/>
                </a:lnTo>
                <a:close/>
                <a:moveTo>
                  <a:pt x="390" y="651"/>
                </a:moveTo>
                <a:lnTo>
                  <a:pt x="417" y="624"/>
                </a:lnTo>
                <a:lnTo>
                  <a:pt x="445" y="651"/>
                </a:lnTo>
                <a:lnTo>
                  <a:pt x="417" y="679"/>
                </a:lnTo>
                <a:lnTo>
                  <a:pt x="390" y="651"/>
                </a:lnTo>
                <a:close/>
                <a:moveTo>
                  <a:pt x="447" y="709"/>
                </a:moveTo>
                <a:lnTo>
                  <a:pt x="419" y="683"/>
                </a:lnTo>
                <a:lnTo>
                  <a:pt x="447" y="655"/>
                </a:lnTo>
                <a:lnTo>
                  <a:pt x="474" y="683"/>
                </a:lnTo>
                <a:lnTo>
                  <a:pt x="447" y="709"/>
                </a:lnTo>
                <a:close/>
                <a:moveTo>
                  <a:pt x="450" y="651"/>
                </a:moveTo>
                <a:lnTo>
                  <a:pt x="478" y="624"/>
                </a:lnTo>
                <a:lnTo>
                  <a:pt x="506" y="651"/>
                </a:lnTo>
                <a:lnTo>
                  <a:pt x="478" y="679"/>
                </a:lnTo>
                <a:lnTo>
                  <a:pt x="450" y="651"/>
                </a:lnTo>
                <a:close/>
                <a:moveTo>
                  <a:pt x="508" y="709"/>
                </a:moveTo>
                <a:lnTo>
                  <a:pt x="482" y="683"/>
                </a:lnTo>
                <a:lnTo>
                  <a:pt x="508" y="655"/>
                </a:lnTo>
                <a:lnTo>
                  <a:pt x="536" y="683"/>
                </a:lnTo>
                <a:lnTo>
                  <a:pt x="508" y="709"/>
                </a:lnTo>
                <a:close/>
                <a:moveTo>
                  <a:pt x="512" y="651"/>
                </a:moveTo>
                <a:lnTo>
                  <a:pt x="540" y="624"/>
                </a:lnTo>
                <a:lnTo>
                  <a:pt x="567" y="651"/>
                </a:lnTo>
                <a:lnTo>
                  <a:pt x="540" y="679"/>
                </a:lnTo>
                <a:lnTo>
                  <a:pt x="512" y="651"/>
                </a:lnTo>
                <a:close/>
                <a:moveTo>
                  <a:pt x="570" y="709"/>
                </a:moveTo>
                <a:lnTo>
                  <a:pt x="541" y="683"/>
                </a:lnTo>
                <a:lnTo>
                  <a:pt x="570" y="655"/>
                </a:lnTo>
                <a:lnTo>
                  <a:pt x="598" y="683"/>
                </a:lnTo>
                <a:lnTo>
                  <a:pt x="570" y="709"/>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84" name="Freeform 1276"/>
          <p:cNvSpPr>
            <a:spLocks noEditPoints="1"/>
          </p:cNvSpPr>
          <p:nvPr/>
        </p:nvSpPr>
        <p:spPr bwMode="auto">
          <a:xfrm>
            <a:off x="10175932" y="5331707"/>
            <a:ext cx="1052417" cy="1190041"/>
          </a:xfrm>
          <a:custGeom>
            <a:avLst/>
            <a:gdLst>
              <a:gd name="T0" fmla="*/ 18 w 650"/>
              <a:gd name="T1" fmla="*/ 464 h 735"/>
              <a:gd name="T2" fmla="*/ 17 w 650"/>
              <a:gd name="T3" fmla="*/ 286 h 735"/>
              <a:gd name="T4" fmla="*/ 4 w 650"/>
              <a:gd name="T5" fmla="*/ 122 h 735"/>
              <a:gd name="T6" fmla="*/ 109 w 650"/>
              <a:gd name="T7" fmla="*/ 11 h 735"/>
              <a:gd name="T8" fmla="*/ 237 w 650"/>
              <a:gd name="T9" fmla="*/ 11 h 735"/>
              <a:gd name="T10" fmla="*/ 425 w 650"/>
              <a:gd name="T11" fmla="*/ 0 h 735"/>
              <a:gd name="T12" fmla="*/ 590 w 650"/>
              <a:gd name="T13" fmla="*/ 0 h 735"/>
              <a:gd name="T14" fmla="*/ 645 w 650"/>
              <a:gd name="T15" fmla="*/ 146 h 735"/>
              <a:gd name="T16" fmla="*/ 603 w 650"/>
              <a:gd name="T17" fmla="*/ 316 h 735"/>
              <a:gd name="T18" fmla="*/ 633 w 650"/>
              <a:gd name="T19" fmla="*/ 475 h 735"/>
              <a:gd name="T20" fmla="*/ 571 w 650"/>
              <a:gd name="T21" fmla="*/ 713 h 735"/>
              <a:gd name="T22" fmla="*/ 444 w 650"/>
              <a:gd name="T23" fmla="*/ 713 h 735"/>
              <a:gd name="T24" fmla="*/ 243 w 650"/>
              <a:gd name="T25" fmla="*/ 735 h 735"/>
              <a:gd name="T26" fmla="*/ 101 w 650"/>
              <a:gd name="T27" fmla="*/ 735 h 735"/>
              <a:gd name="T28" fmla="*/ 474 w 650"/>
              <a:gd name="T29" fmla="*/ 378 h 735"/>
              <a:gd name="T30" fmla="*/ 322 w 650"/>
              <a:gd name="T31" fmla="*/ 346 h 735"/>
              <a:gd name="T32" fmla="*/ 172 w 650"/>
              <a:gd name="T33" fmla="*/ 258 h 735"/>
              <a:gd name="T34" fmla="*/ 266 w 650"/>
              <a:gd name="T35" fmla="*/ 286 h 735"/>
              <a:gd name="T36" fmla="*/ 420 w 650"/>
              <a:gd name="T37" fmla="*/ 316 h 735"/>
              <a:gd name="T38" fmla="*/ 448 w 650"/>
              <a:gd name="T39" fmla="*/ 465 h 735"/>
              <a:gd name="T40" fmla="*/ 324 w 650"/>
              <a:gd name="T41" fmla="*/ 409 h 735"/>
              <a:gd name="T42" fmla="*/ 172 w 650"/>
              <a:gd name="T43" fmla="*/ 380 h 735"/>
              <a:gd name="T44" fmla="*/ 143 w 650"/>
              <a:gd name="T45" fmla="*/ 282 h 735"/>
              <a:gd name="T46" fmla="*/ 294 w 650"/>
              <a:gd name="T47" fmla="*/ 253 h 735"/>
              <a:gd name="T48" fmla="*/ 416 w 650"/>
              <a:gd name="T49" fmla="*/ 197 h 735"/>
              <a:gd name="T50" fmla="*/ 482 w 650"/>
              <a:gd name="T51" fmla="*/ 316 h 735"/>
              <a:gd name="T52" fmla="*/ 420 w 650"/>
              <a:gd name="T53" fmla="*/ 500 h 735"/>
              <a:gd name="T54" fmla="*/ 352 w 650"/>
              <a:gd name="T55" fmla="*/ 500 h 735"/>
              <a:gd name="T56" fmla="*/ 201 w 650"/>
              <a:gd name="T57" fmla="*/ 468 h 735"/>
              <a:gd name="T58" fmla="*/ 84 w 650"/>
              <a:gd name="T59" fmla="*/ 346 h 735"/>
              <a:gd name="T60" fmla="*/ 115 w 650"/>
              <a:gd name="T61" fmla="*/ 195 h 735"/>
              <a:gd name="T62" fmla="*/ 322 w 650"/>
              <a:gd name="T63" fmla="*/ 163 h 735"/>
              <a:gd name="T64" fmla="*/ 389 w 650"/>
              <a:gd name="T65" fmla="*/ 163 h 735"/>
              <a:gd name="T66" fmla="*/ 511 w 650"/>
              <a:gd name="T67" fmla="*/ 225 h 735"/>
              <a:gd name="T68" fmla="*/ 566 w 650"/>
              <a:gd name="T69" fmla="*/ 468 h 735"/>
              <a:gd name="T70" fmla="*/ 448 w 650"/>
              <a:gd name="T71" fmla="*/ 533 h 735"/>
              <a:gd name="T72" fmla="*/ 294 w 650"/>
              <a:gd name="T73" fmla="*/ 501 h 735"/>
              <a:gd name="T74" fmla="*/ 172 w 650"/>
              <a:gd name="T75" fmla="*/ 558 h 735"/>
              <a:gd name="T76" fmla="*/ 109 w 650"/>
              <a:gd name="T77" fmla="*/ 378 h 735"/>
              <a:gd name="T78" fmla="*/ 53 w 650"/>
              <a:gd name="T79" fmla="*/ 132 h 735"/>
              <a:gd name="T80" fmla="*/ 176 w 650"/>
              <a:gd name="T81" fmla="*/ 132 h 735"/>
              <a:gd name="T82" fmla="*/ 383 w 650"/>
              <a:gd name="T83" fmla="*/ 103 h 735"/>
              <a:gd name="T84" fmla="*/ 450 w 650"/>
              <a:gd name="T85" fmla="*/ 103 h 735"/>
              <a:gd name="T86" fmla="*/ 542 w 650"/>
              <a:gd name="T87" fmla="*/ 254 h 735"/>
              <a:gd name="T88" fmla="*/ 598 w 650"/>
              <a:gd name="T89" fmla="*/ 500 h 735"/>
              <a:gd name="T90" fmla="*/ 506 w 650"/>
              <a:gd name="T91" fmla="*/ 591 h 735"/>
              <a:gd name="T92" fmla="*/ 298 w 650"/>
              <a:gd name="T93" fmla="*/ 622 h 735"/>
              <a:gd name="T94" fmla="*/ 231 w 650"/>
              <a:gd name="T95" fmla="*/ 622 h 735"/>
              <a:gd name="T96" fmla="*/ 22 w 650"/>
              <a:gd name="T97" fmla="*/ 529 h 735"/>
              <a:gd name="T98" fmla="*/ 77 w 650"/>
              <a:gd name="T99" fmla="*/ 286 h 735"/>
              <a:gd name="T100" fmla="*/ 51 w 650"/>
              <a:gd name="T101" fmla="*/ 15 h 735"/>
              <a:gd name="T102" fmla="*/ 203 w 650"/>
              <a:gd name="T103" fmla="*/ 99 h 735"/>
              <a:gd name="T104" fmla="*/ 324 w 650"/>
              <a:gd name="T105" fmla="*/ 46 h 735"/>
              <a:gd name="T106" fmla="*/ 478 w 650"/>
              <a:gd name="T107" fmla="*/ 15 h 735"/>
              <a:gd name="T108" fmla="*/ 571 w 650"/>
              <a:gd name="T109" fmla="*/ 42 h 735"/>
              <a:gd name="T110" fmla="*/ 628 w 650"/>
              <a:gd name="T111" fmla="*/ 286 h 735"/>
              <a:gd name="T112" fmla="*/ 599 w 650"/>
              <a:gd name="T113" fmla="*/ 563 h 735"/>
              <a:gd name="T114" fmla="*/ 482 w 650"/>
              <a:gd name="T115" fmla="*/ 683 h 735"/>
              <a:gd name="T116" fmla="*/ 383 w 650"/>
              <a:gd name="T117" fmla="*/ 651 h 735"/>
              <a:gd name="T118" fmla="*/ 206 w 650"/>
              <a:gd name="T119" fmla="*/ 651 h 735"/>
              <a:gd name="T120" fmla="*/ 139 w 650"/>
              <a:gd name="T121" fmla="*/ 651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0" h="735">
                <a:moveTo>
                  <a:pt x="26" y="662"/>
                </a:moveTo>
                <a:lnTo>
                  <a:pt x="26" y="656"/>
                </a:lnTo>
                <a:lnTo>
                  <a:pt x="51" y="679"/>
                </a:lnTo>
                <a:lnTo>
                  <a:pt x="77" y="651"/>
                </a:lnTo>
                <a:lnTo>
                  <a:pt x="51" y="624"/>
                </a:lnTo>
                <a:lnTo>
                  <a:pt x="26" y="647"/>
                </a:lnTo>
                <a:lnTo>
                  <a:pt x="26" y="642"/>
                </a:lnTo>
                <a:lnTo>
                  <a:pt x="47" y="622"/>
                </a:lnTo>
                <a:lnTo>
                  <a:pt x="25" y="599"/>
                </a:lnTo>
                <a:lnTo>
                  <a:pt x="25" y="591"/>
                </a:lnTo>
                <a:lnTo>
                  <a:pt x="51" y="618"/>
                </a:lnTo>
                <a:lnTo>
                  <a:pt x="77" y="591"/>
                </a:lnTo>
                <a:lnTo>
                  <a:pt x="51" y="563"/>
                </a:lnTo>
                <a:lnTo>
                  <a:pt x="25" y="590"/>
                </a:lnTo>
                <a:lnTo>
                  <a:pt x="25" y="584"/>
                </a:lnTo>
                <a:lnTo>
                  <a:pt x="47" y="559"/>
                </a:lnTo>
                <a:lnTo>
                  <a:pt x="22" y="535"/>
                </a:lnTo>
                <a:lnTo>
                  <a:pt x="21" y="525"/>
                </a:lnTo>
                <a:lnTo>
                  <a:pt x="47" y="500"/>
                </a:lnTo>
                <a:lnTo>
                  <a:pt x="18" y="472"/>
                </a:lnTo>
                <a:lnTo>
                  <a:pt x="18" y="472"/>
                </a:lnTo>
                <a:lnTo>
                  <a:pt x="18" y="464"/>
                </a:lnTo>
                <a:lnTo>
                  <a:pt x="18" y="465"/>
                </a:lnTo>
                <a:lnTo>
                  <a:pt x="47" y="437"/>
                </a:lnTo>
                <a:lnTo>
                  <a:pt x="18" y="409"/>
                </a:lnTo>
                <a:lnTo>
                  <a:pt x="17" y="413"/>
                </a:lnTo>
                <a:lnTo>
                  <a:pt x="17" y="408"/>
                </a:lnTo>
                <a:lnTo>
                  <a:pt x="17" y="408"/>
                </a:lnTo>
                <a:lnTo>
                  <a:pt x="17" y="408"/>
                </a:lnTo>
                <a:lnTo>
                  <a:pt x="17" y="400"/>
                </a:lnTo>
                <a:lnTo>
                  <a:pt x="18" y="404"/>
                </a:lnTo>
                <a:lnTo>
                  <a:pt x="47" y="378"/>
                </a:lnTo>
                <a:lnTo>
                  <a:pt x="18" y="350"/>
                </a:lnTo>
                <a:lnTo>
                  <a:pt x="16" y="356"/>
                </a:lnTo>
                <a:lnTo>
                  <a:pt x="13" y="350"/>
                </a:lnTo>
                <a:lnTo>
                  <a:pt x="17" y="346"/>
                </a:lnTo>
                <a:lnTo>
                  <a:pt x="13" y="344"/>
                </a:lnTo>
                <a:lnTo>
                  <a:pt x="13" y="337"/>
                </a:lnTo>
                <a:lnTo>
                  <a:pt x="18" y="344"/>
                </a:lnTo>
                <a:lnTo>
                  <a:pt x="47" y="316"/>
                </a:lnTo>
                <a:lnTo>
                  <a:pt x="18" y="287"/>
                </a:lnTo>
                <a:lnTo>
                  <a:pt x="12" y="295"/>
                </a:lnTo>
                <a:lnTo>
                  <a:pt x="12" y="290"/>
                </a:lnTo>
                <a:lnTo>
                  <a:pt x="17" y="286"/>
                </a:lnTo>
                <a:lnTo>
                  <a:pt x="12" y="281"/>
                </a:lnTo>
                <a:lnTo>
                  <a:pt x="12" y="273"/>
                </a:lnTo>
                <a:lnTo>
                  <a:pt x="18" y="282"/>
                </a:lnTo>
                <a:lnTo>
                  <a:pt x="47" y="254"/>
                </a:lnTo>
                <a:lnTo>
                  <a:pt x="18" y="229"/>
                </a:lnTo>
                <a:lnTo>
                  <a:pt x="9" y="238"/>
                </a:lnTo>
                <a:lnTo>
                  <a:pt x="9" y="231"/>
                </a:lnTo>
                <a:lnTo>
                  <a:pt x="17" y="225"/>
                </a:lnTo>
                <a:lnTo>
                  <a:pt x="8" y="217"/>
                </a:lnTo>
                <a:lnTo>
                  <a:pt x="8" y="210"/>
                </a:lnTo>
                <a:lnTo>
                  <a:pt x="18" y="221"/>
                </a:lnTo>
                <a:lnTo>
                  <a:pt x="47" y="195"/>
                </a:lnTo>
                <a:lnTo>
                  <a:pt x="18" y="167"/>
                </a:lnTo>
                <a:lnTo>
                  <a:pt x="8" y="179"/>
                </a:lnTo>
                <a:lnTo>
                  <a:pt x="8" y="174"/>
                </a:lnTo>
                <a:lnTo>
                  <a:pt x="17" y="163"/>
                </a:lnTo>
                <a:lnTo>
                  <a:pt x="6" y="154"/>
                </a:lnTo>
                <a:lnTo>
                  <a:pt x="6" y="146"/>
                </a:lnTo>
                <a:lnTo>
                  <a:pt x="18" y="160"/>
                </a:lnTo>
                <a:lnTo>
                  <a:pt x="47" y="132"/>
                </a:lnTo>
                <a:lnTo>
                  <a:pt x="18" y="107"/>
                </a:lnTo>
                <a:lnTo>
                  <a:pt x="4" y="122"/>
                </a:lnTo>
                <a:lnTo>
                  <a:pt x="4" y="116"/>
                </a:lnTo>
                <a:lnTo>
                  <a:pt x="17" y="103"/>
                </a:lnTo>
                <a:lnTo>
                  <a:pt x="4" y="90"/>
                </a:lnTo>
                <a:lnTo>
                  <a:pt x="2" y="83"/>
                </a:lnTo>
                <a:lnTo>
                  <a:pt x="18" y="99"/>
                </a:lnTo>
                <a:lnTo>
                  <a:pt x="47" y="74"/>
                </a:lnTo>
                <a:lnTo>
                  <a:pt x="18" y="46"/>
                </a:lnTo>
                <a:lnTo>
                  <a:pt x="2" y="62"/>
                </a:lnTo>
                <a:lnTo>
                  <a:pt x="2" y="56"/>
                </a:lnTo>
                <a:lnTo>
                  <a:pt x="17" y="42"/>
                </a:lnTo>
                <a:lnTo>
                  <a:pt x="0" y="27"/>
                </a:lnTo>
                <a:lnTo>
                  <a:pt x="0" y="19"/>
                </a:lnTo>
                <a:lnTo>
                  <a:pt x="18" y="39"/>
                </a:lnTo>
                <a:lnTo>
                  <a:pt x="47" y="11"/>
                </a:lnTo>
                <a:lnTo>
                  <a:pt x="36" y="0"/>
                </a:lnTo>
                <a:lnTo>
                  <a:pt x="41" y="0"/>
                </a:lnTo>
                <a:lnTo>
                  <a:pt x="51" y="8"/>
                </a:lnTo>
                <a:lnTo>
                  <a:pt x="60" y="0"/>
                </a:lnTo>
                <a:lnTo>
                  <a:pt x="65" y="0"/>
                </a:lnTo>
                <a:lnTo>
                  <a:pt x="53" y="11"/>
                </a:lnTo>
                <a:lnTo>
                  <a:pt x="81" y="39"/>
                </a:lnTo>
                <a:lnTo>
                  <a:pt x="109" y="11"/>
                </a:lnTo>
                <a:lnTo>
                  <a:pt x="96" y="0"/>
                </a:lnTo>
                <a:lnTo>
                  <a:pt x="103" y="0"/>
                </a:lnTo>
                <a:lnTo>
                  <a:pt x="111" y="8"/>
                </a:lnTo>
                <a:lnTo>
                  <a:pt x="120" y="0"/>
                </a:lnTo>
                <a:lnTo>
                  <a:pt x="126" y="0"/>
                </a:lnTo>
                <a:lnTo>
                  <a:pt x="115" y="11"/>
                </a:lnTo>
                <a:lnTo>
                  <a:pt x="143" y="39"/>
                </a:lnTo>
                <a:lnTo>
                  <a:pt x="168" y="11"/>
                </a:lnTo>
                <a:lnTo>
                  <a:pt x="158" y="0"/>
                </a:lnTo>
                <a:lnTo>
                  <a:pt x="163" y="0"/>
                </a:lnTo>
                <a:lnTo>
                  <a:pt x="172" y="8"/>
                </a:lnTo>
                <a:lnTo>
                  <a:pt x="182" y="0"/>
                </a:lnTo>
                <a:lnTo>
                  <a:pt x="187" y="0"/>
                </a:lnTo>
                <a:lnTo>
                  <a:pt x="176" y="11"/>
                </a:lnTo>
                <a:lnTo>
                  <a:pt x="203" y="39"/>
                </a:lnTo>
                <a:lnTo>
                  <a:pt x="231" y="11"/>
                </a:lnTo>
                <a:lnTo>
                  <a:pt x="219" y="0"/>
                </a:lnTo>
                <a:lnTo>
                  <a:pt x="225" y="0"/>
                </a:lnTo>
                <a:lnTo>
                  <a:pt x="234" y="8"/>
                </a:lnTo>
                <a:lnTo>
                  <a:pt x="242" y="0"/>
                </a:lnTo>
                <a:lnTo>
                  <a:pt x="250" y="0"/>
                </a:lnTo>
                <a:lnTo>
                  <a:pt x="237" y="11"/>
                </a:lnTo>
                <a:lnTo>
                  <a:pt x="265" y="39"/>
                </a:lnTo>
                <a:lnTo>
                  <a:pt x="293" y="11"/>
                </a:lnTo>
                <a:lnTo>
                  <a:pt x="280" y="0"/>
                </a:lnTo>
                <a:lnTo>
                  <a:pt x="285" y="0"/>
                </a:lnTo>
                <a:lnTo>
                  <a:pt x="294" y="8"/>
                </a:lnTo>
                <a:lnTo>
                  <a:pt x="304" y="0"/>
                </a:lnTo>
                <a:lnTo>
                  <a:pt x="309" y="0"/>
                </a:lnTo>
                <a:lnTo>
                  <a:pt x="298" y="11"/>
                </a:lnTo>
                <a:lnTo>
                  <a:pt x="324" y="39"/>
                </a:lnTo>
                <a:lnTo>
                  <a:pt x="352" y="11"/>
                </a:lnTo>
                <a:lnTo>
                  <a:pt x="341" y="0"/>
                </a:lnTo>
                <a:lnTo>
                  <a:pt x="346" y="0"/>
                </a:lnTo>
                <a:lnTo>
                  <a:pt x="356" y="8"/>
                </a:lnTo>
                <a:lnTo>
                  <a:pt x="365" y="0"/>
                </a:lnTo>
                <a:lnTo>
                  <a:pt x="371" y="0"/>
                </a:lnTo>
                <a:lnTo>
                  <a:pt x="359" y="11"/>
                </a:lnTo>
                <a:lnTo>
                  <a:pt x="387" y="39"/>
                </a:lnTo>
                <a:lnTo>
                  <a:pt x="415" y="11"/>
                </a:lnTo>
                <a:lnTo>
                  <a:pt x="401" y="0"/>
                </a:lnTo>
                <a:lnTo>
                  <a:pt x="408" y="0"/>
                </a:lnTo>
                <a:lnTo>
                  <a:pt x="416" y="8"/>
                </a:lnTo>
                <a:lnTo>
                  <a:pt x="425" y="0"/>
                </a:lnTo>
                <a:lnTo>
                  <a:pt x="431" y="0"/>
                </a:lnTo>
                <a:lnTo>
                  <a:pt x="420" y="11"/>
                </a:lnTo>
                <a:lnTo>
                  <a:pt x="448" y="39"/>
                </a:lnTo>
                <a:lnTo>
                  <a:pt x="474" y="11"/>
                </a:lnTo>
                <a:lnTo>
                  <a:pt x="463" y="0"/>
                </a:lnTo>
                <a:lnTo>
                  <a:pt x="468" y="0"/>
                </a:lnTo>
                <a:lnTo>
                  <a:pt x="478" y="8"/>
                </a:lnTo>
                <a:lnTo>
                  <a:pt x="487" y="0"/>
                </a:lnTo>
                <a:lnTo>
                  <a:pt x="492" y="0"/>
                </a:lnTo>
                <a:lnTo>
                  <a:pt x="482" y="11"/>
                </a:lnTo>
                <a:lnTo>
                  <a:pt x="508" y="39"/>
                </a:lnTo>
                <a:lnTo>
                  <a:pt x="537" y="11"/>
                </a:lnTo>
                <a:lnTo>
                  <a:pt x="525" y="0"/>
                </a:lnTo>
                <a:lnTo>
                  <a:pt x="530" y="0"/>
                </a:lnTo>
                <a:lnTo>
                  <a:pt x="539" y="8"/>
                </a:lnTo>
                <a:lnTo>
                  <a:pt x="547" y="0"/>
                </a:lnTo>
                <a:lnTo>
                  <a:pt x="553" y="0"/>
                </a:lnTo>
                <a:lnTo>
                  <a:pt x="542" y="11"/>
                </a:lnTo>
                <a:lnTo>
                  <a:pt x="570" y="39"/>
                </a:lnTo>
                <a:lnTo>
                  <a:pt x="598" y="11"/>
                </a:lnTo>
                <a:lnTo>
                  <a:pt x="585" y="0"/>
                </a:lnTo>
                <a:lnTo>
                  <a:pt x="590" y="0"/>
                </a:lnTo>
                <a:lnTo>
                  <a:pt x="599" y="8"/>
                </a:lnTo>
                <a:lnTo>
                  <a:pt x="609" y="0"/>
                </a:lnTo>
                <a:lnTo>
                  <a:pt x="614" y="0"/>
                </a:lnTo>
                <a:lnTo>
                  <a:pt x="603" y="11"/>
                </a:lnTo>
                <a:lnTo>
                  <a:pt x="630" y="39"/>
                </a:lnTo>
                <a:lnTo>
                  <a:pt x="650" y="19"/>
                </a:lnTo>
                <a:lnTo>
                  <a:pt x="650" y="27"/>
                </a:lnTo>
                <a:lnTo>
                  <a:pt x="633" y="42"/>
                </a:lnTo>
                <a:lnTo>
                  <a:pt x="649" y="56"/>
                </a:lnTo>
                <a:lnTo>
                  <a:pt x="649" y="64"/>
                </a:lnTo>
                <a:lnTo>
                  <a:pt x="630" y="46"/>
                </a:lnTo>
                <a:lnTo>
                  <a:pt x="603" y="74"/>
                </a:lnTo>
                <a:lnTo>
                  <a:pt x="630" y="99"/>
                </a:lnTo>
                <a:lnTo>
                  <a:pt x="649" y="83"/>
                </a:lnTo>
                <a:lnTo>
                  <a:pt x="649" y="88"/>
                </a:lnTo>
                <a:lnTo>
                  <a:pt x="633" y="103"/>
                </a:lnTo>
                <a:lnTo>
                  <a:pt x="646" y="116"/>
                </a:lnTo>
                <a:lnTo>
                  <a:pt x="646" y="122"/>
                </a:lnTo>
                <a:lnTo>
                  <a:pt x="630" y="107"/>
                </a:lnTo>
                <a:lnTo>
                  <a:pt x="603" y="132"/>
                </a:lnTo>
                <a:lnTo>
                  <a:pt x="630" y="160"/>
                </a:lnTo>
                <a:lnTo>
                  <a:pt x="645" y="146"/>
                </a:lnTo>
                <a:lnTo>
                  <a:pt x="645" y="151"/>
                </a:lnTo>
                <a:lnTo>
                  <a:pt x="633" y="163"/>
                </a:lnTo>
                <a:lnTo>
                  <a:pt x="645" y="174"/>
                </a:lnTo>
                <a:lnTo>
                  <a:pt x="645" y="179"/>
                </a:lnTo>
                <a:lnTo>
                  <a:pt x="630" y="167"/>
                </a:lnTo>
                <a:lnTo>
                  <a:pt x="603" y="195"/>
                </a:lnTo>
                <a:lnTo>
                  <a:pt x="630" y="221"/>
                </a:lnTo>
                <a:lnTo>
                  <a:pt x="642" y="210"/>
                </a:lnTo>
                <a:lnTo>
                  <a:pt x="642" y="215"/>
                </a:lnTo>
                <a:lnTo>
                  <a:pt x="633" y="225"/>
                </a:lnTo>
                <a:lnTo>
                  <a:pt x="642" y="234"/>
                </a:lnTo>
                <a:lnTo>
                  <a:pt x="642" y="239"/>
                </a:lnTo>
                <a:lnTo>
                  <a:pt x="630" y="229"/>
                </a:lnTo>
                <a:lnTo>
                  <a:pt x="603" y="254"/>
                </a:lnTo>
                <a:lnTo>
                  <a:pt x="630" y="282"/>
                </a:lnTo>
                <a:lnTo>
                  <a:pt x="641" y="273"/>
                </a:lnTo>
                <a:lnTo>
                  <a:pt x="641" y="278"/>
                </a:lnTo>
                <a:lnTo>
                  <a:pt x="633" y="286"/>
                </a:lnTo>
                <a:lnTo>
                  <a:pt x="641" y="291"/>
                </a:lnTo>
                <a:lnTo>
                  <a:pt x="640" y="297"/>
                </a:lnTo>
                <a:lnTo>
                  <a:pt x="630" y="287"/>
                </a:lnTo>
                <a:lnTo>
                  <a:pt x="603" y="316"/>
                </a:lnTo>
                <a:lnTo>
                  <a:pt x="630" y="344"/>
                </a:lnTo>
                <a:lnTo>
                  <a:pt x="640" y="334"/>
                </a:lnTo>
                <a:lnTo>
                  <a:pt x="640" y="342"/>
                </a:lnTo>
                <a:lnTo>
                  <a:pt x="633" y="346"/>
                </a:lnTo>
                <a:lnTo>
                  <a:pt x="637" y="352"/>
                </a:lnTo>
                <a:lnTo>
                  <a:pt x="637" y="357"/>
                </a:lnTo>
                <a:lnTo>
                  <a:pt x="630" y="350"/>
                </a:lnTo>
                <a:lnTo>
                  <a:pt x="603" y="378"/>
                </a:lnTo>
                <a:lnTo>
                  <a:pt x="630" y="404"/>
                </a:lnTo>
                <a:lnTo>
                  <a:pt x="637" y="398"/>
                </a:lnTo>
                <a:lnTo>
                  <a:pt x="636" y="404"/>
                </a:lnTo>
                <a:lnTo>
                  <a:pt x="633" y="408"/>
                </a:lnTo>
                <a:lnTo>
                  <a:pt x="636" y="409"/>
                </a:lnTo>
                <a:lnTo>
                  <a:pt x="636" y="416"/>
                </a:lnTo>
                <a:lnTo>
                  <a:pt x="630" y="409"/>
                </a:lnTo>
                <a:lnTo>
                  <a:pt x="603" y="437"/>
                </a:lnTo>
                <a:lnTo>
                  <a:pt x="630" y="465"/>
                </a:lnTo>
                <a:lnTo>
                  <a:pt x="633" y="463"/>
                </a:lnTo>
                <a:lnTo>
                  <a:pt x="633" y="468"/>
                </a:lnTo>
                <a:lnTo>
                  <a:pt x="633" y="468"/>
                </a:lnTo>
                <a:lnTo>
                  <a:pt x="633" y="469"/>
                </a:lnTo>
                <a:lnTo>
                  <a:pt x="633" y="475"/>
                </a:lnTo>
                <a:lnTo>
                  <a:pt x="630" y="472"/>
                </a:lnTo>
                <a:lnTo>
                  <a:pt x="603" y="500"/>
                </a:lnTo>
                <a:lnTo>
                  <a:pt x="630" y="525"/>
                </a:lnTo>
                <a:lnTo>
                  <a:pt x="632" y="525"/>
                </a:lnTo>
                <a:lnTo>
                  <a:pt x="632" y="533"/>
                </a:lnTo>
                <a:lnTo>
                  <a:pt x="630" y="533"/>
                </a:lnTo>
                <a:lnTo>
                  <a:pt x="603" y="559"/>
                </a:lnTo>
                <a:lnTo>
                  <a:pt x="630" y="587"/>
                </a:lnTo>
                <a:lnTo>
                  <a:pt x="630" y="595"/>
                </a:lnTo>
                <a:lnTo>
                  <a:pt x="603" y="622"/>
                </a:lnTo>
                <a:lnTo>
                  <a:pt x="628" y="646"/>
                </a:lnTo>
                <a:lnTo>
                  <a:pt x="628" y="651"/>
                </a:lnTo>
                <a:lnTo>
                  <a:pt x="599" y="624"/>
                </a:lnTo>
                <a:lnTo>
                  <a:pt x="571" y="651"/>
                </a:lnTo>
                <a:lnTo>
                  <a:pt x="599" y="679"/>
                </a:lnTo>
                <a:lnTo>
                  <a:pt x="628" y="651"/>
                </a:lnTo>
                <a:lnTo>
                  <a:pt x="626" y="659"/>
                </a:lnTo>
                <a:lnTo>
                  <a:pt x="603" y="683"/>
                </a:lnTo>
                <a:lnTo>
                  <a:pt x="626" y="703"/>
                </a:lnTo>
                <a:lnTo>
                  <a:pt x="624" y="711"/>
                </a:lnTo>
                <a:lnTo>
                  <a:pt x="599" y="684"/>
                </a:lnTo>
                <a:lnTo>
                  <a:pt x="571" y="713"/>
                </a:lnTo>
                <a:lnTo>
                  <a:pt x="595" y="735"/>
                </a:lnTo>
                <a:lnTo>
                  <a:pt x="589" y="735"/>
                </a:lnTo>
                <a:lnTo>
                  <a:pt x="570" y="715"/>
                </a:lnTo>
                <a:lnTo>
                  <a:pt x="549" y="735"/>
                </a:lnTo>
                <a:lnTo>
                  <a:pt x="543" y="735"/>
                </a:lnTo>
                <a:lnTo>
                  <a:pt x="566" y="713"/>
                </a:lnTo>
                <a:lnTo>
                  <a:pt x="539" y="684"/>
                </a:lnTo>
                <a:lnTo>
                  <a:pt x="511" y="713"/>
                </a:lnTo>
                <a:lnTo>
                  <a:pt x="534" y="735"/>
                </a:lnTo>
                <a:lnTo>
                  <a:pt x="529" y="735"/>
                </a:lnTo>
                <a:lnTo>
                  <a:pt x="508" y="715"/>
                </a:lnTo>
                <a:lnTo>
                  <a:pt x="490" y="735"/>
                </a:lnTo>
                <a:lnTo>
                  <a:pt x="482" y="735"/>
                </a:lnTo>
                <a:lnTo>
                  <a:pt x="506" y="713"/>
                </a:lnTo>
                <a:lnTo>
                  <a:pt x="478" y="684"/>
                </a:lnTo>
                <a:lnTo>
                  <a:pt x="450" y="713"/>
                </a:lnTo>
                <a:lnTo>
                  <a:pt x="472" y="735"/>
                </a:lnTo>
                <a:lnTo>
                  <a:pt x="467" y="735"/>
                </a:lnTo>
                <a:lnTo>
                  <a:pt x="448" y="715"/>
                </a:lnTo>
                <a:lnTo>
                  <a:pt x="427" y="735"/>
                </a:lnTo>
                <a:lnTo>
                  <a:pt x="421" y="735"/>
                </a:lnTo>
                <a:lnTo>
                  <a:pt x="444" y="713"/>
                </a:lnTo>
                <a:lnTo>
                  <a:pt x="416" y="684"/>
                </a:lnTo>
                <a:lnTo>
                  <a:pt x="389" y="713"/>
                </a:lnTo>
                <a:lnTo>
                  <a:pt x="412" y="735"/>
                </a:lnTo>
                <a:lnTo>
                  <a:pt x="407" y="735"/>
                </a:lnTo>
                <a:lnTo>
                  <a:pt x="387" y="715"/>
                </a:lnTo>
                <a:lnTo>
                  <a:pt x="365" y="735"/>
                </a:lnTo>
                <a:lnTo>
                  <a:pt x="360" y="735"/>
                </a:lnTo>
                <a:lnTo>
                  <a:pt x="383" y="713"/>
                </a:lnTo>
                <a:lnTo>
                  <a:pt x="356" y="684"/>
                </a:lnTo>
                <a:lnTo>
                  <a:pt x="328" y="713"/>
                </a:lnTo>
                <a:lnTo>
                  <a:pt x="351" y="735"/>
                </a:lnTo>
                <a:lnTo>
                  <a:pt x="345" y="735"/>
                </a:lnTo>
                <a:lnTo>
                  <a:pt x="324" y="715"/>
                </a:lnTo>
                <a:lnTo>
                  <a:pt x="305" y="735"/>
                </a:lnTo>
                <a:lnTo>
                  <a:pt x="300" y="735"/>
                </a:lnTo>
                <a:lnTo>
                  <a:pt x="322" y="713"/>
                </a:lnTo>
                <a:lnTo>
                  <a:pt x="294" y="684"/>
                </a:lnTo>
                <a:lnTo>
                  <a:pt x="266" y="713"/>
                </a:lnTo>
                <a:lnTo>
                  <a:pt x="290" y="735"/>
                </a:lnTo>
                <a:lnTo>
                  <a:pt x="284" y="735"/>
                </a:lnTo>
                <a:lnTo>
                  <a:pt x="265" y="715"/>
                </a:lnTo>
                <a:lnTo>
                  <a:pt x="243" y="735"/>
                </a:lnTo>
                <a:lnTo>
                  <a:pt x="238" y="735"/>
                </a:lnTo>
                <a:lnTo>
                  <a:pt x="261" y="713"/>
                </a:lnTo>
                <a:lnTo>
                  <a:pt x="234" y="684"/>
                </a:lnTo>
                <a:lnTo>
                  <a:pt x="206" y="713"/>
                </a:lnTo>
                <a:lnTo>
                  <a:pt x="229" y="735"/>
                </a:lnTo>
                <a:lnTo>
                  <a:pt x="223" y="735"/>
                </a:lnTo>
                <a:lnTo>
                  <a:pt x="203" y="715"/>
                </a:lnTo>
                <a:lnTo>
                  <a:pt x="184" y="735"/>
                </a:lnTo>
                <a:lnTo>
                  <a:pt x="178" y="735"/>
                </a:lnTo>
                <a:lnTo>
                  <a:pt x="201" y="713"/>
                </a:lnTo>
                <a:lnTo>
                  <a:pt x="172" y="684"/>
                </a:lnTo>
                <a:lnTo>
                  <a:pt x="144" y="713"/>
                </a:lnTo>
                <a:lnTo>
                  <a:pt x="167" y="735"/>
                </a:lnTo>
                <a:lnTo>
                  <a:pt x="162" y="735"/>
                </a:lnTo>
                <a:lnTo>
                  <a:pt x="143" y="715"/>
                </a:lnTo>
                <a:lnTo>
                  <a:pt x="122" y="735"/>
                </a:lnTo>
                <a:lnTo>
                  <a:pt x="116" y="735"/>
                </a:lnTo>
                <a:lnTo>
                  <a:pt x="139" y="713"/>
                </a:lnTo>
                <a:lnTo>
                  <a:pt x="111" y="684"/>
                </a:lnTo>
                <a:lnTo>
                  <a:pt x="84" y="713"/>
                </a:lnTo>
                <a:lnTo>
                  <a:pt x="107" y="735"/>
                </a:lnTo>
                <a:lnTo>
                  <a:pt x="101" y="735"/>
                </a:lnTo>
                <a:lnTo>
                  <a:pt x="81" y="715"/>
                </a:lnTo>
                <a:lnTo>
                  <a:pt x="63" y="735"/>
                </a:lnTo>
                <a:lnTo>
                  <a:pt x="55" y="735"/>
                </a:lnTo>
                <a:lnTo>
                  <a:pt x="77" y="713"/>
                </a:lnTo>
                <a:lnTo>
                  <a:pt x="51" y="684"/>
                </a:lnTo>
                <a:lnTo>
                  <a:pt x="28" y="706"/>
                </a:lnTo>
                <a:lnTo>
                  <a:pt x="28" y="699"/>
                </a:lnTo>
                <a:lnTo>
                  <a:pt x="47" y="683"/>
                </a:lnTo>
                <a:lnTo>
                  <a:pt x="26" y="662"/>
                </a:lnTo>
                <a:close/>
                <a:moveTo>
                  <a:pt x="53" y="622"/>
                </a:moveTo>
                <a:lnTo>
                  <a:pt x="81" y="650"/>
                </a:lnTo>
                <a:lnTo>
                  <a:pt x="109" y="622"/>
                </a:lnTo>
                <a:lnTo>
                  <a:pt x="81" y="594"/>
                </a:lnTo>
                <a:lnTo>
                  <a:pt x="53" y="622"/>
                </a:lnTo>
                <a:close/>
                <a:moveTo>
                  <a:pt x="444" y="346"/>
                </a:moveTo>
                <a:lnTo>
                  <a:pt x="416" y="320"/>
                </a:lnTo>
                <a:lnTo>
                  <a:pt x="389" y="346"/>
                </a:lnTo>
                <a:lnTo>
                  <a:pt x="416" y="374"/>
                </a:lnTo>
                <a:lnTo>
                  <a:pt x="444" y="346"/>
                </a:lnTo>
                <a:close/>
                <a:moveTo>
                  <a:pt x="420" y="378"/>
                </a:moveTo>
                <a:lnTo>
                  <a:pt x="448" y="404"/>
                </a:lnTo>
                <a:lnTo>
                  <a:pt x="474" y="378"/>
                </a:lnTo>
                <a:lnTo>
                  <a:pt x="448" y="350"/>
                </a:lnTo>
                <a:lnTo>
                  <a:pt x="420" y="378"/>
                </a:lnTo>
                <a:close/>
                <a:moveTo>
                  <a:pt x="387" y="350"/>
                </a:moveTo>
                <a:lnTo>
                  <a:pt x="359" y="378"/>
                </a:lnTo>
                <a:lnTo>
                  <a:pt x="387" y="404"/>
                </a:lnTo>
                <a:lnTo>
                  <a:pt x="415" y="378"/>
                </a:lnTo>
                <a:lnTo>
                  <a:pt x="387" y="350"/>
                </a:lnTo>
                <a:close/>
                <a:moveTo>
                  <a:pt x="383" y="346"/>
                </a:moveTo>
                <a:lnTo>
                  <a:pt x="356" y="320"/>
                </a:lnTo>
                <a:lnTo>
                  <a:pt x="328" y="346"/>
                </a:lnTo>
                <a:lnTo>
                  <a:pt x="356" y="374"/>
                </a:lnTo>
                <a:lnTo>
                  <a:pt x="383" y="346"/>
                </a:lnTo>
                <a:close/>
                <a:moveTo>
                  <a:pt x="324" y="350"/>
                </a:moveTo>
                <a:lnTo>
                  <a:pt x="298" y="378"/>
                </a:lnTo>
                <a:lnTo>
                  <a:pt x="324" y="404"/>
                </a:lnTo>
                <a:lnTo>
                  <a:pt x="352" y="378"/>
                </a:lnTo>
                <a:lnTo>
                  <a:pt x="324" y="350"/>
                </a:lnTo>
                <a:close/>
                <a:moveTo>
                  <a:pt x="322" y="346"/>
                </a:moveTo>
                <a:lnTo>
                  <a:pt x="294" y="320"/>
                </a:lnTo>
                <a:lnTo>
                  <a:pt x="266" y="346"/>
                </a:lnTo>
                <a:lnTo>
                  <a:pt x="294" y="374"/>
                </a:lnTo>
                <a:lnTo>
                  <a:pt x="322" y="346"/>
                </a:lnTo>
                <a:close/>
                <a:moveTo>
                  <a:pt x="265" y="350"/>
                </a:moveTo>
                <a:lnTo>
                  <a:pt x="237" y="378"/>
                </a:lnTo>
                <a:lnTo>
                  <a:pt x="265" y="404"/>
                </a:lnTo>
                <a:lnTo>
                  <a:pt x="293" y="378"/>
                </a:lnTo>
                <a:lnTo>
                  <a:pt x="265" y="350"/>
                </a:lnTo>
                <a:close/>
                <a:moveTo>
                  <a:pt x="261" y="346"/>
                </a:moveTo>
                <a:lnTo>
                  <a:pt x="234" y="320"/>
                </a:lnTo>
                <a:lnTo>
                  <a:pt x="206" y="346"/>
                </a:lnTo>
                <a:lnTo>
                  <a:pt x="234" y="374"/>
                </a:lnTo>
                <a:lnTo>
                  <a:pt x="261" y="346"/>
                </a:lnTo>
                <a:close/>
                <a:moveTo>
                  <a:pt x="203" y="350"/>
                </a:moveTo>
                <a:lnTo>
                  <a:pt x="176" y="378"/>
                </a:lnTo>
                <a:lnTo>
                  <a:pt x="203" y="404"/>
                </a:lnTo>
                <a:lnTo>
                  <a:pt x="231" y="378"/>
                </a:lnTo>
                <a:lnTo>
                  <a:pt x="203" y="350"/>
                </a:lnTo>
                <a:close/>
                <a:moveTo>
                  <a:pt x="201" y="346"/>
                </a:moveTo>
                <a:lnTo>
                  <a:pt x="172" y="320"/>
                </a:lnTo>
                <a:lnTo>
                  <a:pt x="144" y="346"/>
                </a:lnTo>
                <a:lnTo>
                  <a:pt x="172" y="374"/>
                </a:lnTo>
                <a:lnTo>
                  <a:pt x="201" y="346"/>
                </a:lnTo>
                <a:close/>
                <a:moveTo>
                  <a:pt x="201" y="286"/>
                </a:moveTo>
                <a:lnTo>
                  <a:pt x="172" y="258"/>
                </a:lnTo>
                <a:lnTo>
                  <a:pt x="144" y="286"/>
                </a:lnTo>
                <a:lnTo>
                  <a:pt x="172" y="313"/>
                </a:lnTo>
                <a:lnTo>
                  <a:pt x="201" y="286"/>
                </a:lnTo>
                <a:close/>
                <a:moveTo>
                  <a:pt x="176" y="316"/>
                </a:moveTo>
                <a:lnTo>
                  <a:pt x="203" y="344"/>
                </a:lnTo>
                <a:lnTo>
                  <a:pt x="231" y="316"/>
                </a:lnTo>
                <a:lnTo>
                  <a:pt x="203" y="287"/>
                </a:lnTo>
                <a:lnTo>
                  <a:pt x="176" y="316"/>
                </a:lnTo>
                <a:close/>
                <a:moveTo>
                  <a:pt x="234" y="313"/>
                </a:moveTo>
                <a:lnTo>
                  <a:pt x="261" y="286"/>
                </a:lnTo>
                <a:lnTo>
                  <a:pt x="234" y="258"/>
                </a:lnTo>
                <a:lnTo>
                  <a:pt x="206" y="286"/>
                </a:lnTo>
                <a:lnTo>
                  <a:pt x="234" y="313"/>
                </a:lnTo>
                <a:close/>
                <a:moveTo>
                  <a:pt x="237" y="316"/>
                </a:moveTo>
                <a:lnTo>
                  <a:pt x="265" y="344"/>
                </a:lnTo>
                <a:lnTo>
                  <a:pt x="293" y="316"/>
                </a:lnTo>
                <a:lnTo>
                  <a:pt x="265" y="287"/>
                </a:lnTo>
                <a:lnTo>
                  <a:pt x="237" y="316"/>
                </a:lnTo>
                <a:close/>
                <a:moveTo>
                  <a:pt x="294" y="313"/>
                </a:moveTo>
                <a:lnTo>
                  <a:pt x="322" y="286"/>
                </a:lnTo>
                <a:lnTo>
                  <a:pt x="294" y="258"/>
                </a:lnTo>
                <a:lnTo>
                  <a:pt x="266" y="286"/>
                </a:lnTo>
                <a:lnTo>
                  <a:pt x="294" y="313"/>
                </a:lnTo>
                <a:close/>
                <a:moveTo>
                  <a:pt x="298" y="316"/>
                </a:moveTo>
                <a:lnTo>
                  <a:pt x="324" y="344"/>
                </a:lnTo>
                <a:lnTo>
                  <a:pt x="352" y="316"/>
                </a:lnTo>
                <a:lnTo>
                  <a:pt x="324" y="287"/>
                </a:lnTo>
                <a:lnTo>
                  <a:pt x="298" y="316"/>
                </a:lnTo>
                <a:close/>
                <a:moveTo>
                  <a:pt x="356" y="313"/>
                </a:moveTo>
                <a:lnTo>
                  <a:pt x="383" y="286"/>
                </a:lnTo>
                <a:lnTo>
                  <a:pt x="356" y="258"/>
                </a:lnTo>
                <a:lnTo>
                  <a:pt x="328" y="286"/>
                </a:lnTo>
                <a:lnTo>
                  <a:pt x="356" y="313"/>
                </a:lnTo>
                <a:close/>
                <a:moveTo>
                  <a:pt x="359" y="316"/>
                </a:moveTo>
                <a:lnTo>
                  <a:pt x="387" y="344"/>
                </a:lnTo>
                <a:lnTo>
                  <a:pt x="415" y="316"/>
                </a:lnTo>
                <a:lnTo>
                  <a:pt x="387" y="287"/>
                </a:lnTo>
                <a:lnTo>
                  <a:pt x="359" y="316"/>
                </a:lnTo>
                <a:close/>
                <a:moveTo>
                  <a:pt x="416" y="313"/>
                </a:moveTo>
                <a:lnTo>
                  <a:pt x="444" y="286"/>
                </a:lnTo>
                <a:lnTo>
                  <a:pt x="416" y="258"/>
                </a:lnTo>
                <a:lnTo>
                  <a:pt x="389" y="286"/>
                </a:lnTo>
                <a:lnTo>
                  <a:pt x="416" y="313"/>
                </a:lnTo>
                <a:close/>
                <a:moveTo>
                  <a:pt x="420" y="316"/>
                </a:moveTo>
                <a:lnTo>
                  <a:pt x="448" y="344"/>
                </a:lnTo>
                <a:lnTo>
                  <a:pt x="474" y="316"/>
                </a:lnTo>
                <a:lnTo>
                  <a:pt x="448" y="287"/>
                </a:lnTo>
                <a:lnTo>
                  <a:pt x="420" y="316"/>
                </a:lnTo>
                <a:close/>
                <a:moveTo>
                  <a:pt x="478" y="313"/>
                </a:moveTo>
                <a:lnTo>
                  <a:pt x="506" y="286"/>
                </a:lnTo>
                <a:lnTo>
                  <a:pt x="478" y="258"/>
                </a:lnTo>
                <a:lnTo>
                  <a:pt x="450" y="286"/>
                </a:lnTo>
                <a:lnTo>
                  <a:pt x="478" y="313"/>
                </a:lnTo>
                <a:close/>
                <a:moveTo>
                  <a:pt x="450" y="346"/>
                </a:moveTo>
                <a:lnTo>
                  <a:pt x="478" y="374"/>
                </a:lnTo>
                <a:lnTo>
                  <a:pt x="506" y="346"/>
                </a:lnTo>
                <a:lnTo>
                  <a:pt x="478" y="320"/>
                </a:lnTo>
                <a:lnTo>
                  <a:pt x="450" y="346"/>
                </a:lnTo>
                <a:close/>
                <a:moveTo>
                  <a:pt x="450" y="408"/>
                </a:moveTo>
                <a:lnTo>
                  <a:pt x="478" y="436"/>
                </a:lnTo>
                <a:lnTo>
                  <a:pt x="506" y="408"/>
                </a:lnTo>
                <a:lnTo>
                  <a:pt x="478" y="380"/>
                </a:lnTo>
                <a:lnTo>
                  <a:pt x="450" y="408"/>
                </a:lnTo>
                <a:close/>
                <a:moveTo>
                  <a:pt x="448" y="409"/>
                </a:moveTo>
                <a:lnTo>
                  <a:pt x="420" y="437"/>
                </a:lnTo>
                <a:lnTo>
                  <a:pt x="448" y="465"/>
                </a:lnTo>
                <a:lnTo>
                  <a:pt x="474" y="437"/>
                </a:lnTo>
                <a:lnTo>
                  <a:pt x="448" y="409"/>
                </a:lnTo>
                <a:close/>
                <a:moveTo>
                  <a:pt x="444" y="408"/>
                </a:moveTo>
                <a:lnTo>
                  <a:pt x="416" y="380"/>
                </a:lnTo>
                <a:lnTo>
                  <a:pt x="389" y="408"/>
                </a:lnTo>
                <a:lnTo>
                  <a:pt x="416" y="436"/>
                </a:lnTo>
                <a:lnTo>
                  <a:pt x="444" y="408"/>
                </a:lnTo>
                <a:close/>
                <a:moveTo>
                  <a:pt x="387" y="409"/>
                </a:moveTo>
                <a:lnTo>
                  <a:pt x="359" y="437"/>
                </a:lnTo>
                <a:lnTo>
                  <a:pt x="387" y="465"/>
                </a:lnTo>
                <a:lnTo>
                  <a:pt x="415" y="437"/>
                </a:lnTo>
                <a:lnTo>
                  <a:pt x="387" y="409"/>
                </a:lnTo>
                <a:close/>
                <a:moveTo>
                  <a:pt x="383" y="408"/>
                </a:moveTo>
                <a:lnTo>
                  <a:pt x="356" y="380"/>
                </a:lnTo>
                <a:lnTo>
                  <a:pt x="328" y="408"/>
                </a:lnTo>
                <a:lnTo>
                  <a:pt x="356" y="436"/>
                </a:lnTo>
                <a:lnTo>
                  <a:pt x="383" y="408"/>
                </a:lnTo>
                <a:close/>
                <a:moveTo>
                  <a:pt x="324" y="409"/>
                </a:moveTo>
                <a:lnTo>
                  <a:pt x="298" y="437"/>
                </a:lnTo>
                <a:lnTo>
                  <a:pt x="324" y="465"/>
                </a:lnTo>
                <a:lnTo>
                  <a:pt x="352" y="437"/>
                </a:lnTo>
                <a:lnTo>
                  <a:pt x="324" y="409"/>
                </a:lnTo>
                <a:close/>
                <a:moveTo>
                  <a:pt x="322" y="408"/>
                </a:moveTo>
                <a:lnTo>
                  <a:pt x="294" y="380"/>
                </a:lnTo>
                <a:lnTo>
                  <a:pt x="266" y="408"/>
                </a:lnTo>
                <a:lnTo>
                  <a:pt x="294" y="436"/>
                </a:lnTo>
                <a:lnTo>
                  <a:pt x="322" y="408"/>
                </a:lnTo>
                <a:close/>
                <a:moveTo>
                  <a:pt x="265" y="409"/>
                </a:moveTo>
                <a:lnTo>
                  <a:pt x="237" y="437"/>
                </a:lnTo>
                <a:lnTo>
                  <a:pt x="265" y="465"/>
                </a:lnTo>
                <a:lnTo>
                  <a:pt x="293" y="437"/>
                </a:lnTo>
                <a:lnTo>
                  <a:pt x="265" y="409"/>
                </a:lnTo>
                <a:close/>
                <a:moveTo>
                  <a:pt x="261" y="408"/>
                </a:moveTo>
                <a:lnTo>
                  <a:pt x="234" y="380"/>
                </a:lnTo>
                <a:lnTo>
                  <a:pt x="206" y="408"/>
                </a:lnTo>
                <a:lnTo>
                  <a:pt x="234" y="436"/>
                </a:lnTo>
                <a:lnTo>
                  <a:pt x="261" y="408"/>
                </a:lnTo>
                <a:close/>
                <a:moveTo>
                  <a:pt x="203" y="409"/>
                </a:moveTo>
                <a:lnTo>
                  <a:pt x="176" y="437"/>
                </a:lnTo>
                <a:lnTo>
                  <a:pt x="203" y="465"/>
                </a:lnTo>
                <a:lnTo>
                  <a:pt x="231" y="437"/>
                </a:lnTo>
                <a:lnTo>
                  <a:pt x="203" y="409"/>
                </a:lnTo>
                <a:close/>
                <a:moveTo>
                  <a:pt x="201" y="408"/>
                </a:moveTo>
                <a:lnTo>
                  <a:pt x="172" y="380"/>
                </a:lnTo>
                <a:lnTo>
                  <a:pt x="144" y="408"/>
                </a:lnTo>
                <a:lnTo>
                  <a:pt x="172" y="436"/>
                </a:lnTo>
                <a:lnTo>
                  <a:pt x="201" y="408"/>
                </a:lnTo>
                <a:close/>
                <a:moveTo>
                  <a:pt x="143" y="409"/>
                </a:moveTo>
                <a:lnTo>
                  <a:pt x="115" y="437"/>
                </a:lnTo>
                <a:lnTo>
                  <a:pt x="143" y="465"/>
                </a:lnTo>
                <a:lnTo>
                  <a:pt x="168" y="437"/>
                </a:lnTo>
                <a:lnTo>
                  <a:pt x="143" y="409"/>
                </a:lnTo>
                <a:close/>
                <a:moveTo>
                  <a:pt x="168" y="378"/>
                </a:moveTo>
                <a:lnTo>
                  <a:pt x="143" y="350"/>
                </a:lnTo>
                <a:lnTo>
                  <a:pt x="115" y="378"/>
                </a:lnTo>
                <a:lnTo>
                  <a:pt x="143" y="404"/>
                </a:lnTo>
                <a:lnTo>
                  <a:pt x="168" y="378"/>
                </a:lnTo>
                <a:close/>
                <a:moveTo>
                  <a:pt x="168" y="316"/>
                </a:moveTo>
                <a:lnTo>
                  <a:pt x="143" y="287"/>
                </a:lnTo>
                <a:lnTo>
                  <a:pt x="115" y="316"/>
                </a:lnTo>
                <a:lnTo>
                  <a:pt x="143" y="344"/>
                </a:lnTo>
                <a:lnTo>
                  <a:pt x="168" y="316"/>
                </a:lnTo>
                <a:close/>
                <a:moveTo>
                  <a:pt x="168" y="254"/>
                </a:moveTo>
                <a:lnTo>
                  <a:pt x="143" y="229"/>
                </a:lnTo>
                <a:lnTo>
                  <a:pt x="115" y="254"/>
                </a:lnTo>
                <a:lnTo>
                  <a:pt x="143" y="282"/>
                </a:lnTo>
                <a:lnTo>
                  <a:pt x="168" y="254"/>
                </a:lnTo>
                <a:close/>
                <a:moveTo>
                  <a:pt x="172" y="253"/>
                </a:moveTo>
                <a:lnTo>
                  <a:pt x="201" y="225"/>
                </a:lnTo>
                <a:lnTo>
                  <a:pt x="172" y="197"/>
                </a:lnTo>
                <a:lnTo>
                  <a:pt x="144" y="225"/>
                </a:lnTo>
                <a:lnTo>
                  <a:pt x="172" y="253"/>
                </a:lnTo>
                <a:close/>
                <a:moveTo>
                  <a:pt x="176" y="254"/>
                </a:moveTo>
                <a:lnTo>
                  <a:pt x="203" y="282"/>
                </a:lnTo>
                <a:lnTo>
                  <a:pt x="231" y="254"/>
                </a:lnTo>
                <a:lnTo>
                  <a:pt x="203" y="229"/>
                </a:lnTo>
                <a:lnTo>
                  <a:pt x="176" y="254"/>
                </a:lnTo>
                <a:close/>
                <a:moveTo>
                  <a:pt x="234" y="253"/>
                </a:moveTo>
                <a:lnTo>
                  <a:pt x="261" y="225"/>
                </a:lnTo>
                <a:lnTo>
                  <a:pt x="234" y="197"/>
                </a:lnTo>
                <a:lnTo>
                  <a:pt x="206" y="225"/>
                </a:lnTo>
                <a:lnTo>
                  <a:pt x="234" y="253"/>
                </a:lnTo>
                <a:close/>
                <a:moveTo>
                  <a:pt x="237" y="254"/>
                </a:moveTo>
                <a:lnTo>
                  <a:pt x="265" y="282"/>
                </a:lnTo>
                <a:lnTo>
                  <a:pt x="293" y="254"/>
                </a:lnTo>
                <a:lnTo>
                  <a:pt x="265" y="229"/>
                </a:lnTo>
                <a:lnTo>
                  <a:pt x="237" y="254"/>
                </a:lnTo>
                <a:close/>
                <a:moveTo>
                  <a:pt x="294" y="253"/>
                </a:moveTo>
                <a:lnTo>
                  <a:pt x="322" y="225"/>
                </a:lnTo>
                <a:lnTo>
                  <a:pt x="294" y="197"/>
                </a:lnTo>
                <a:lnTo>
                  <a:pt x="266" y="225"/>
                </a:lnTo>
                <a:lnTo>
                  <a:pt x="294" y="253"/>
                </a:lnTo>
                <a:close/>
                <a:moveTo>
                  <a:pt x="298" y="254"/>
                </a:moveTo>
                <a:lnTo>
                  <a:pt x="324" y="282"/>
                </a:lnTo>
                <a:lnTo>
                  <a:pt x="352" y="254"/>
                </a:lnTo>
                <a:lnTo>
                  <a:pt x="324" y="229"/>
                </a:lnTo>
                <a:lnTo>
                  <a:pt x="298" y="254"/>
                </a:lnTo>
                <a:close/>
                <a:moveTo>
                  <a:pt x="356" y="253"/>
                </a:moveTo>
                <a:lnTo>
                  <a:pt x="383" y="225"/>
                </a:lnTo>
                <a:lnTo>
                  <a:pt x="356" y="197"/>
                </a:lnTo>
                <a:lnTo>
                  <a:pt x="328" y="225"/>
                </a:lnTo>
                <a:lnTo>
                  <a:pt x="356" y="253"/>
                </a:lnTo>
                <a:close/>
                <a:moveTo>
                  <a:pt x="359" y="254"/>
                </a:moveTo>
                <a:lnTo>
                  <a:pt x="387" y="282"/>
                </a:lnTo>
                <a:lnTo>
                  <a:pt x="415" y="254"/>
                </a:lnTo>
                <a:lnTo>
                  <a:pt x="387" y="229"/>
                </a:lnTo>
                <a:lnTo>
                  <a:pt x="359" y="254"/>
                </a:lnTo>
                <a:close/>
                <a:moveTo>
                  <a:pt x="416" y="253"/>
                </a:moveTo>
                <a:lnTo>
                  <a:pt x="444" y="225"/>
                </a:lnTo>
                <a:lnTo>
                  <a:pt x="416" y="197"/>
                </a:lnTo>
                <a:lnTo>
                  <a:pt x="389" y="225"/>
                </a:lnTo>
                <a:lnTo>
                  <a:pt x="416" y="253"/>
                </a:lnTo>
                <a:close/>
                <a:moveTo>
                  <a:pt x="420" y="254"/>
                </a:moveTo>
                <a:lnTo>
                  <a:pt x="448" y="282"/>
                </a:lnTo>
                <a:lnTo>
                  <a:pt x="474" y="254"/>
                </a:lnTo>
                <a:lnTo>
                  <a:pt x="448" y="229"/>
                </a:lnTo>
                <a:lnTo>
                  <a:pt x="420" y="254"/>
                </a:lnTo>
                <a:close/>
                <a:moveTo>
                  <a:pt x="478" y="253"/>
                </a:moveTo>
                <a:lnTo>
                  <a:pt x="506" y="225"/>
                </a:lnTo>
                <a:lnTo>
                  <a:pt x="478" y="197"/>
                </a:lnTo>
                <a:lnTo>
                  <a:pt x="450" y="225"/>
                </a:lnTo>
                <a:lnTo>
                  <a:pt x="478" y="253"/>
                </a:lnTo>
                <a:close/>
                <a:moveTo>
                  <a:pt x="482" y="254"/>
                </a:moveTo>
                <a:lnTo>
                  <a:pt x="508" y="282"/>
                </a:lnTo>
                <a:lnTo>
                  <a:pt x="537" y="254"/>
                </a:lnTo>
                <a:lnTo>
                  <a:pt x="508" y="229"/>
                </a:lnTo>
                <a:lnTo>
                  <a:pt x="482" y="254"/>
                </a:lnTo>
                <a:close/>
                <a:moveTo>
                  <a:pt x="482" y="316"/>
                </a:moveTo>
                <a:lnTo>
                  <a:pt x="508" y="344"/>
                </a:lnTo>
                <a:lnTo>
                  <a:pt x="537" y="316"/>
                </a:lnTo>
                <a:lnTo>
                  <a:pt x="508" y="287"/>
                </a:lnTo>
                <a:lnTo>
                  <a:pt x="482" y="316"/>
                </a:lnTo>
                <a:close/>
                <a:moveTo>
                  <a:pt x="482" y="378"/>
                </a:moveTo>
                <a:lnTo>
                  <a:pt x="508" y="404"/>
                </a:lnTo>
                <a:lnTo>
                  <a:pt x="537" y="378"/>
                </a:lnTo>
                <a:lnTo>
                  <a:pt x="508" y="350"/>
                </a:lnTo>
                <a:lnTo>
                  <a:pt x="482" y="378"/>
                </a:lnTo>
                <a:close/>
                <a:moveTo>
                  <a:pt x="482" y="437"/>
                </a:moveTo>
                <a:lnTo>
                  <a:pt x="508" y="465"/>
                </a:lnTo>
                <a:lnTo>
                  <a:pt x="537" y="437"/>
                </a:lnTo>
                <a:lnTo>
                  <a:pt x="508" y="409"/>
                </a:lnTo>
                <a:lnTo>
                  <a:pt x="482" y="437"/>
                </a:lnTo>
                <a:close/>
                <a:moveTo>
                  <a:pt x="482" y="500"/>
                </a:moveTo>
                <a:lnTo>
                  <a:pt x="508" y="525"/>
                </a:lnTo>
                <a:lnTo>
                  <a:pt x="537" y="500"/>
                </a:lnTo>
                <a:lnTo>
                  <a:pt x="508" y="472"/>
                </a:lnTo>
                <a:lnTo>
                  <a:pt x="482" y="500"/>
                </a:lnTo>
                <a:close/>
                <a:moveTo>
                  <a:pt x="506" y="468"/>
                </a:moveTo>
                <a:lnTo>
                  <a:pt x="478" y="441"/>
                </a:lnTo>
                <a:lnTo>
                  <a:pt x="450" y="468"/>
                </a:lnTo>
                <a:lnTo>
                  <a:pt x="478" y="496"/>
                </a:lnTo>
                <a:lnTo>
                  <a:pt x="506" y="468"/>
                </a:lnTo>
                <a:close/>
                <a:moveTo>
                  <a:pt x="448" y="472"/>
                </a:moveTo>
                <a:lnTo>
                  <a:pt x="420" y="500"/>
                </a:lnTo>
                <a:lnTo>
                  <a:pt x="448" y="525"/>
                </a:lnTo>
                <a:lnTo>
                  <a:pt x="474" y="500"/>
                </a:lnTo>
                <a:lnTo>
                  <a:pt x="448" y="472"/>
                </a:lnTo>
                <a:close/>
                <a:moveTo>
                  <a:pt x="444" y="468"/>
                </a:moveTo>
                <a:lnTo>
                  <a:pt x="416" y="441"/>
                </a:lnTo>
                <a:lnTo>
                  <a:pt x="389" y="468"/>
                </a:lnTo>
                <a:lnTo>
                  <a:pt x="416" y="496"/>
                </a:lnTo>
                <a:lnTo>
                  <a:pt x="444" y="468"/>
                </a:lnTo>
                <a:close/>
                <a:moveTo>
                  <a:pt x="387" y="472"/>
                </a:moveTo>
                <a:lnTo>
                  <a:pt x="359" y="500"/>
                </a:lnTo>
                <a:lnTo>
                  <a:pt x="387" y="525"/>
                </a:lnTo>
                <a:lnTo>
                  <a:pt x="415" y="500"/>
                </a:lnTo>
                <a:lnTo>
                  <a:pt x="387" y="472"/>
                </a:lnTo>
                <a:close/>
                <a:moveTo>
                  <a:pt x="383" y="468"/>
                </a:moveTo>
                <a:lnTo>
                  <a:pt x="356" y="441"/>
                </a:lnTo>
                <a:lnTo>
                  <a:pt x="328" y="468"/>
                </a:lnTo>
                <a:lnTo>
                  <a:pt x="356" y="496"/>
                </a:lnTo>
                <a:lnTo>
                  <a:pt x="383" y="468"/>
                </a:lnTo>
                <a:close/>
                <a:moveTo>
                  <a:pt x="324" y="472"/>
                </a:moveTo>
                <a:lnTo>
                  <a:pt x="298" y="500"/>
                </a:lnTo>
                <a:lnTo>
                  <a:pt x="324" y="525"/>
                </a:lnTo>
                <a:lnTo>
                  <a:pt x="352" y="500"/>
                </a:lnTo>
                <a:lnTo>
                  <a:pt x="324" y="472"/>
                </a:lnTo>
                <a:close/>
                <a:moveTo>
                  <a:pt x="322" y="468"/>
                </a:moveTo>
                <a:lnTo>
                  <a:pt x="294" y="441"/>
                </a:lnTo>
                <a:lnTo>
                  <a:pt x="266" y="468"/>
                </a:lnTo>
                <a:lnTo>
                  <a:pt x="294" y="496"/>
                </a:lnTo>
                <a:lnTo>
                  <a:pt x="322" y="468"/>
                </a:lnTo>
                <a:close/>
                <a:moveTo>
                  <a:pt x="265" y="472"/>
                </a:moveTo>
                <a:lnTo>
                  <a:pt x="237" y="500"/>
                </a:lnTo>
                <a:lnTo>
                  <a:pt x="265" y="525"/>
                </a:lnTo>
                <a:lnTo>
                  <a:pt x="293" y="500"/>
                </a:lnTo>
                <a:lnTo>
                  <a:pt x="265" y="472"/>
                </a:lnTo>
                <a:close/>
                <a:moveTo>
                  <a:pt x="261" y="468"/>
                </a:moveTo>
                <a:lnTo>
                  <a:pt x="234" y="441"/>
                </a:lnTo>
                <a:lnTo>
                  <a:pt x="206" y="468"/>
                </a:lnTo>
                <a:lnTo>
                  <a:pt x="234" y="496"/>
                </a:lnTo>
                <a:lnTo>
                  <a:pt x="261" y="468"/>
                </a:lnTo>
                <a:close/>
                <a:moveTo>
                  <a:pt x="203" y="472"/>
                </a:moveTo>
                <a:lnTo>
                  <a:pt x="176" y="500"/>
                </a:lnTo>
                <a:lnTo>
                  <a:pt x="203" y="525"/>
                </a:lnTo>
                <a:lnTo>
                  <a:pt x="231" y="500"/>
                </a:lnTo>
                <a:lnTo>
                  <a:pt x="203" y="472"/>
                </a:lnTo>
                <a:close/>
                <a:moveTo>
                  <a:pt x="201" y="468"/>
                </a:moveTo>
                <a:lnTo>
                  <a:pt x="172" y="441"/>
                </a:lnTo>
                <a:lnTo>
                  <a:pt x="144" y="468"/>
                </a:lnTo>
                <a:lnTo>
                  <a:pt x="172" y="496"/>
                </a:lnTo>
                <a:lnTo>
                  <a:pt x="201" y="468"/>
                </a:lnTo>
                <a:close/>
                <a:moveTo>
                  <a:pt x="143" y="472"/>
                </a:moveTo>
                <a:lnTo>
                  <a:pt x="115" y="500"/>
                </a:lnTo>
                <a:lnTo>
                  <a:pt x="143" y="525"/>
                </a:lnTo>
                <a:lnTo>
                  <a:pt x="168" y="500"/>
                </a:lnTo>
                <a:lnTo>
                  <a:pt x="143" y="472"/>
                </a:lnTo>
                <a:close/>
                <a:moveTo>
                  <a:pt x="139" y="468"/>
                </a:moveTo>
                <a:lnTo>
                  <a:pt x="111" y="441"/>
                </a:lnTo>
                <a:lnTo>
                  <a:pt x="84" y="468"/>
                </a:lnTo>
                <a:lnTo>
                  <a:pt x="111" y="496"/>
                </a:lnTo>
                <a:lnTo>
                  <a:pt x="139" y="468"/>
                </a:lnTo>
                <a:close/>
                <a:moveTo>
                  <a:pt x="139" y="408"/>
                </a:moveTo>
                <a:lnTo>
                  <a:pt x="111" y="380"/>
                </a:lnTo>
                <a:lnTo>
                  <a:pt x="84" y="408"/>
                </a:lnTo>
                <a:lnTo>
                  <a:pt x="111" y="436"/>
                </a:lnTo>
                <a:lnTo>
                  <a:pt x="139" y="408"/>
                </a:lnTo>
                <a:close/>
                <a:moveTo>
                  <a:pt x="139" y="346"/>
                </a:moveTo>
                <a:lnTo>
                  <a:pt x="111" y="320"/>
                </a:lnTo>
                <a:lnTo>
                  <a:pt x="84" y="346"/>
                </a:lnTo>
                <a:lnTo>
                  <a:pt x="111" y="374"/>
                </a:lnTo>
                <a:lnTo>
                  <a:pt x="139" y="346"/>
                </a:lnTo>
                <a:close/>
                <a:moveTo>
                  <a:pt x="139" y="286"/>
                </a:moveTo>
                <a:lnTo>
                  <a:pt x="111" y="258"/>
                </a:lnTo>
                <a:lnTo>
                  <a:pt x="84" y="286"/>
                </a:lnTo>
                <a:lnTo>
                  <a:pt x="111" y="313"/>
                </a:lnTo>
                <a:lnTo>
                  <a:pt x="139" y="286"/>
                </a:lnTo>
                <a:close/>
                <a:moveTo>
                  <a:pt x="139" y="225"/>
                </a:moveTo>
                <a:lnTo>
                  <a:pt x="111" y="197"/>
                </a:lnTo>
                <a:lnTo>
                  <a:pt x="84" y="225"/>
                </a:lnTo>
                <a:lnTo>
                  <a:pt x="111" y="253"/>
                </a:lnTo>
                <a:lnTo>
                  <a:pt x="139" y="225"/>
                </a:lnTo>
                <a:close/>
                <a:moveTo>
                  <a:pt x="139" y="163"/>
                </a:moveTo>
                <a:lnTo>
                  <a:pt x="111" y="136"/>
                </a:lnTo>
                <a:lnTo>
                  <a:pt x="84" y="163"/>
                </a:lnTo>
                <a:lnTo>
                  <a:pt x="111" y="191"/>
                </a:lnTo>
                <a:lnTo>
                  <a:pt x="139" y="163"/>
                </a:lnTo>
                <a:close/>
                <a:moveTo>
                  <a:pt x="115" y="195"/>
                </a:moveTo>
                <a:lnTo>
                  <a:pt x="143" y="221"/>
                </a:lnTo>
                <a:lnTo>
                  <a:pt x="168" y="195"/>
                </a:lnTo>
                <a:lnTo>
                  <a:pt x="143" y="167"/>
                </a:lnTo>
                <a:lnTo>
                  <a:pt x="115" y="195"/>
                </a:lnTo>
                <a:close/>
                <a:moveTo>
                  <a:pt x="172" y="191"/>
                </a:moveTo>
                <a:lnTo>
                  <a:pt x="201" y="163"/>
                </a:lnTo>
                <a:lnTo>
                  <a:pt x="172" y="136"/>
                </a:lnTo>
                <a:lnTo>
                  <a:pt x="144" y="163"/>
                </a:lnTo>
                <a:lnTo>
                  <a:pt x="172" y="191"/>
                </a:lnTo>
                <a:close/>
                <a:moveTo>
                  <a:pt x="176" y="195"/>
                </a:moveTo>
                <a:lnTo>
                  <a:pt x="203" y="221"/>
                </a:lnTo>
                <a:lnTo>
                  <a:pt x="231" y="195"/>
                </a:lnTo>
                <a:lnTo>
                  <a:pt x="203" y="167"/>
                </a:lnTo>
                <a:lnTo>
                  <a:pt x="176" y="195"/>
                </a:lnTo>
                <a:close/>
                <a:moveTo>
                  <a:pt x="234" y="191"/>
                </a:moveTo>
                <a:lnTo>
                  <a:pt x="261" y="163"/>
                </a:lnTo>
                <a:lnTo>
                  <a:pt x="234" y="136"/>
                </a:lnTo>
                <a:lnTo>
                  <a:pt x="206" y="163"/>
                </a:lnTo>
                <a:lnTo>
                  <a:pt x="234" y="191"/>
                </a:lnTo>
                <a:close/>
                <a:moveTo>
                  <a:pt x="237" y="195"/>
                </a:moveTo>
                <a:lnTo>
                  <a:pt x="265" y="221"/>
                </a:lnTo>
                <a:lnTo>
                  <a:pt x="293" y="195"/>
                </a:lnTo>
                <a:lnTo>
                  <a:pt x="265" y="167"/>
                </a:lnTo>
                <a:lnTo>
                  <a:pt x="237" y="195"/>
                </a:lnTo>
                <a:close/>
                <a:moveTo>
                  <a:pt x="294" y="191"/>
                </a:moveTo>
                <a:lnTo>
                  <a:pt x="322" y="163"/>
                </a:lnTo>
                <a:lnTo>
                  <a:pt x="294" y="136"/>
                </a:lnTo>
                <a:lnTo>
                  <a:pt x="266" y="163"/>
                </a:lnTo>
                <a:lnTo>
                  <a:pt x="294" y="191"/>
                </a:lnTo>
                <a:close/>
                <a:moveTo>
                  <a:pt x="298" y="195"/>
                </a:moveTo>
                <a:lnTo>
                  <a:pt x="324" y="221"/>
                </a:lnTo>
                <a:lnTo>
                  <a:pt x="352" y="195"/>
                </a:lnTo>
                <a:lnTo>
                  <a:pt x="324" y="167"/>
                </a:lnTo>
                <a:lnTo>
                  <a:pt x="298" y="195"/>
                </a:lnTo>
                <a:close/>
                <a:moveTo>
                  <a:pt x="356" y="191"/>
                </a:moveTo>
                <a:lnTo>
                  <a:pt x="383" y="163"/>
                </a:lnTo>
                <a:lnTo>
                  <a:pt x="356" y="136"/>
                </a:lnTo>
                <a:lnTo>
                  <a:pt x="328" y="163"/>
                </a:lnTo>
                <a:lnTo>
                  <a:pt x="356" y="191"/>
                </a:lnTo>
                <a:close/>
                <a:moveTo>
                  <a:pt x="359" y="195"/>
                </a:moveTo>
                <a:lnTo>
                  <a:pt x="387" y="221"/>
                </a:lnTo>
                <a:lnTo>
                  <a:pt x="415" y="195"/>
                </a:lnTo>
                <a:lnTo>
                  <a:pt x="387" y="167"/>
                </a:lnTo>
                <a:lnTo>
                  <a:pt x="359" y="195"/>
                </a:lnTo>
                <a:close/>
                <a:moveTo>
                  <a:pt x="416" y="191"/>
                </a:moveTo>
                <a:lnTo>
                  <a:pt x="444" y="163"/>
                </a:lnTo>
                <a:lnTo>
                  <a:pt x="416" y="136"/>
                </a:lnTo>
                <a:lnTo>
                  <a:pt x="389" y="163"/>
                </a:lnTo>
                <a:lnTo>
                  <a:pt x="416" y="191"/>
                </a:lnTo>
                <a:close/>
                <a:moveTo>
                  <a:pt x="420" y="195"/>
                </a:moveTo>
                <a:lnTo>
                  <a:pt x="448" y="221"/>
                </a:lnTo>
                <a:lnTo>
                  <a:pt x="474" y="195"/>
                </a:lnTo>
                <a:lnTo>
                  <a:pt x="448" y="167"/>
                </a:lnTo>
                <a:lnTo>
                  <a:pt x="420" y="195"/>
                </a:lnTo>
                <a:close/>
                <a:moveTo>
                  <a:pt x="478" y="191"/>
                </a:moveTo>
                <a:lnTo>
                  <a:pt x="506" y="163"/>
                </a:lnTo>
                <a:lnTo>
                  <a:pt x="478" y="136"/>
                </a:lnTo>
                <a:lnTo>
                  <a:pt x="450" y="163"/>
                </a:lnTo>
                <a:lnTo>
                  <a:pt x="478" y="191"/>
                </a:lnTo>
                <a:close/>
                <a:moveTo>
                  <a:pt x="482" y="195"/>
                </a:moveTo>
                <a:lnTo>
                  <a:pt x="508" y="221"/>
                </a:lnTo>
                <a:lnTo>
                  <a:pt x="537" y="195"/>
                </a:lnTo>
                <a:lnTo>
                  <a:pt x="508" y="167"/>
                </a:lnTo>
                <a:lnTo>
                  <a:pt x="482" y="195"/>
                </a:lnTo>
                <a:close/>
                <a:moveTo>
                  <a:pt x="539" y="191"/>
                </a:moveTo>
                <a:lnTo>
                  <a:pt x="566" y="163"/>
                </a:lnTo>
                <a:lnTo>
                  <a:pt x="539" y="136"/>
                </a:lnTo>
                <a:lnTo>
                  <a:pt x="511" y="163"/>
                </a:lnTo>
                <a:lnTo>
                  <a:pt x="539" y="191"/>
                </a:lnTo>
                <a:close/>
                <a:moveTo>
                  <a:pt x="511" y="225"/>
                </a:moveTo>
                <a:lnTo>
                  <a:pt x="539" y="253"/>
                </a:lnTo>
                <a:lnTo>
                  <a:pt x="566" y="225"/>
                </a:lnTo>
                <a:lnTo>
                  <a:pt x="539" y="197"/>
                </a:lnTo>
                <a:lnTo>
                  <a:pt x="511" y="225"/>
                </a:lnTo>
                <a:close/>
                <a:moveTo>
                  <a:pt x="511" y="286"/>
                </a:moveTo>
                <a:lnTo>
                  <a:pt x="539" y="313"/>
                </a:lnTo>
                <a:lnTo>
                  <a:pt x="566" y="286"/>
                </a:lnTo>
                <a:lnTo>
                  <a:pt x="539" y="258"/>
                </a:lnTo>
                <a:lnTo>
                  <a:pt x="511" y="286"/>
                </a:lnTo>
                <a:close/>
                <a:moveTo>
                  <a:pt x="511" y="346"/>
                </a:moveTo>
                <a:lnTo>
                  <a:pt x="539" y="374"/>
                </a:lnTo>
                <a:lnTo>
                  <a:pt x="566" y="346"/>
                </a:lnTo>
                <a:lnTo>
                  <a:pt x="539" y="320"/>
                </a:lnTo>
                <a:lnTo>
                  <a:pt x="511" y="346"/>
                </a:lnTo>
                <a:close/>
                <a:moveTo>
                  <a:pt x="511" y="408"/>
                </a:moveTo>
                <a:lnTo>
                  <a:pt x="539" y="436"/>
                </a:lnTo>
                <a:lnTo>
                  <a:pt x="566" y="408"/>
                </a:lnTo>
                <a:lnTo>
                  <a:pt x="539" y="380"/>
                </a:lnTo>
                <a:lnTo>
                  <a:pt x="511" y="408"/>
                </a:lnTo>
                <a:close/>
                <a:moveTo>
                  <a:pt x="511" y="468"/>
                </a:moveTo>
                <a:lnTo>
                  <a:pt x="539" y="496"/>
                </a:lnTo>
                <a:lnTo>
                  <a:pt x="566" y="468"/>
                </a:lnTo>
                <a:lnTo>
                  <a:pt x="539" y="441"/>
                </a:lnTo>
                <a:lnTo>
                  <a:pt x="511" y="468"/>
                </a:lnTo>
                <a:close/>
                <a:moveTo>
                  <a:pt x="511" y="529"/>
                </a:moveTo>
                <a:lnTo>
                  <a:pt x="539" y="558"/>
                </a:lnTo>
                <a:lnTo>
                  <a:pt x="566" y="529"/>
                </a:lnTo>
                <a:lnTo>
                  <a:pt x="539" y="501"/>
                </a:lnTo>
                <a:lnTo>
                  <a:pt x="511" y="529"/>
                </a:lnTo>
                <a:close/>
                <a:moveTo>
                  <a:pt x="508" y="533"/>
                </a:moveTo>
                <a:lnTo>
                  <a:pt x="482" y="559"/>
                </a:lnTo>
                <a:lnTo>
                  <a:pt x="508" y="587"/>
                </a:lnTo>
                <a:lnTo>
                  <a:pt x="537" y="559"/>
                </a:lnTo>
                <a:lnTo>
                  <a:pt x="508" y="533"/>
                </a:lnTo>
                <a:close/>
                <a:moveTo>
                  <a:pt x="506" y="529"/>
                </a:moveTo>
                <a:lnTo>
                  <a:pt x="478" y="501"/>
                </a:lnTo>
                <a:lnTo>
                  <a:pt x="450" y="529"/>
                </a:lnTo>
                <a:lnTo>
                  <a:pt x="478" y="558"/>
                </a:lnTo>
                <a:lnTo>
                  <a:pt x="506" y="529"/>
                </a:lnTo>
                <a:close/>
                <a:moveTo>
                  <a:pt x="448" y="533"/>
                </a:moveTo>
                <a:lnTo>
                  <a:pt x="420" y="559"/>
                </a:lnTo>
                <a:lnTo>
                  <a:pt x="448" y="587"/>
                </a:lnTo>
                <a:lnTo>
                  <a:pt x="474" y="559"/>
                </a:lnTo>
                <a:lnTo>
                  <a:pt x="448" y="533"/>
                </a:lnTo>
                <a:close/>
                <a:moveTo>
                  <a:pt x="444" y="529"/>
                </a:moveTo>
                <a:lnTo>
                  <a:pt x="416" y="501"/>
                </a:lnTo>
                <a:lnTo>
                  <a:pt x="389" y="529"/>
                </a:lnTo>
                <a:lnTo>
                  <a:pt x="416" y="558"/>
                </a:lnTo>
                <a:lnTo>
                  <a:pt x="444" y="529"/>
                </a:lnTo>
                <a:close/>
                <a:moveTo>
                  <a:pt x="387" y="533"/>
                </a:moveTo>
                <a:lnTo>
                  <a:pt x="359" y="559"/>
                </a:lnTo>
                <a:lnTo>
                  <a:pt x="387" y="587"/>
                </a:lnTo>
                <a:lnTo>
                  <a:pt x="415" y="559"/>
                </a:lnTo>
                <a:lnTo>
                  <a:pt x="387" y="533"/>
                </a:lnTo>
                <a:close/>
                <a:moveTo>
                  <a:pt x="383" y="529"/>
                </a:moveTo>
                <a:lnTo>
                  <a:pt x="356" y="501"/>
                </a:lnTo>
                <a:lnTo>
                  <a:pt x="328" y="529"/>
                </a:lnTo>
                <a:lnTo>
                  <a:pt x="356" y="558"/>
                </a:lnTo>
                <a:lnTo>
                  <a:pt x="383" y="529"/>
                </a:lnTo>
                <a:close/>
                <a:moveTo>
                  <a:pt x="324" y="533"/>
                </a:moveTo>
                <a:lnTo>
                  <a:pt x="298" y="559"/>
                </a:lnTo>
                <a:lnTo>
                  <a:pt x="324" y="587"/>
                </a:lnTo>
                <a:lnTo>
                  <a:pt x="352" y="559"/>
                </a:lnTo>
                <a:lnTo>
                  <a:pt x="324" y="533"/>
                </a:lnTo>
                <a:close/>
                <a:moveTo>
                  <a:pt x="322" y="529"/>
                </a:moveTo>
                <a:lnTo>
                  <a:pt x="294" y="501"/>
                </a:lnTo>
                <a:lnTo>
                  <a:pt x="266" y="529"/>
                </a:lnTo>
                <a:lnTo>
                  <a:pt x="294" y="558"/>
                </a:lnTo>
                <a:lnTo>
                  <a:pt x="322" y="529"/>
                </a:lnTo>
                <a:close/>
                <a:moveTo>
                  <a:pt x="265" y="533"/>
                </a:moveTo>
                <a:lnTo>
                  <a:pt x="237" y="559"/>
                </a:lnTo>
                <a:lnTo>
                  <a:pt x="265" y="587"/>
                </a:lnTo>
                <a:lnTo>
                  <a:pt x="293" y="559"/>
                </a:lnTo>
                <a:lnTo>
                  <a:pt x="265" y="533"/>
                </a:lnTo>
                <a:close/>
                <a:moveTo>
                  <a:pt x="261" y="529"/>
                </a:moveTo>
                <a:lnTo>
                  <a:pt x="234" y="501"/>
                </a:lnTo>
                <a:lnTo>
                  <a:pt x="206" y="529"/>
                </a:lnTo>
                <a:lnTo>
                  <a:pt x="234" y="558"/>
                </a:lnTo>
                <a:lnTo>
                  <a:pt x="261" y="529"/>
                </a:lnTo>
                <a:close/>
                <a:moveTo>
                  <a:pt x="203" y="533"/>
                </a:moveTo>
                <a:lnTo>
                  <a:pt x="176" y="559"/>
                </a:lnTo>
                <a:lnTo>
                  <a:pt x="203" y="587"/>
                </a:lnTo>
                <a:lnTo>
                  <a:pt x="231" y="559"/>
                </a:lnTo>
                <a:lnTo>
                  <a:pt x="203" y="533"/>
                </a:lnTo>
                <a:close/>
                <a:moveTo>
                  <a:pt x="201" y="529"/>
                </a:moveTo>
                <a:lnTo>
                  <a:pt x="172" y="501"/>
                </a:lnTo>
                <a:lnTo>
                  <a:pt x="144" y="529"/>
                </a:lnTo>
                <a:lnTo>
                  <a:pt x="172" y="558"/>
                </a:lnTo>
                <a:lnTo>
                  <a:pt x="201" y="529"/>
                </a:lnTo>
                <a:close/>
                <a:moveTo>
                  <a:pt x="143" y="533"/>
                </a:moveTo>
                <a:lnTo>
                  <a:pt x="115" y="559"/>
                </a:lnTo>
                <a:lnTo>
                  <a:pt x="143" y="587"/>
                </a:lnTo>
                <a:lnTo>
                  <a:pt x="168" y="559"/>
                </a:lnTo>
                <a:lnTo>
                  <a:pt x="143" y="533"/>
                </a:lnTo>
                <a:close/>
                <a:moveTo>
                  <a:pt x="139" y="529"/>
                </a:moveTo>
                <a:lnTo>
                  <a:pt x="111" y="501"/>
                </a:lnTo>
                <a:lnTo>
                  <a:pt x="84" y="529"/>
                </a:lnTo>
                <a:lnTo>
                  <a:pt x="111" y="558"/>
                </a:lnTo>
                <a:lnTo>
                  <a:pt x="139" y="529"/>
                </a:lnTo>
                <a:close/>
                <a:moveTo>
                  <a:pt x="109" y="500"/>
                </a:moveTo>
                <a:lnTo>
                  <a:pt x="81" y="472"/>
                </a:lnTo>
                <a:lnTo>
                  <a:pt x="53" y="500"/>
                </a:lnTo>
                <a:lnTo>
                  <a:pt x="81" y="525"/>
                </a:lnTo>
                <a:lnTo>
                  <a:pt x="109" y="500"/>
                </a:lnTo>
                <a:close/>
                <a:moveTo>
                  <a:pt x="109" y="437"/>
                </a:moveTo>
                <a:lnTo>
                  <a:pt x="81" y="409"/>
                </a:lnTo>
                <a:lnTo>
                  <a:pt x="53" y="437"/>
                </a:lnTo>
                <a:lnTo>
                  <a:pt x="81" y="465"/>
                </a:lnTo>
                <a:lnTo>
                  <a:pt x="109" y="437"/>
                </a:lnTo>
                <a:close/>
                <a:moveTo>
                  <a:pt x="109" y="378"/>
                </a:moveTo>
                <a:lnTo>
                  <a:pt x="81" y="350"/>
                </a:lnTo>
                <a:lnTo>
                  <a:pt x="53" y="378"/>
                </a:lnTo>
                <a:lnTo>
                  <a:pt x="81" y="404"/>
                </a:lnTo>
                <a:lnTo>
                  <a:pt x="109" y="378"/>
                </a:lnTo>
                <a:close/>
                <a:moveTo>
                  <a:pt x="109" y="316"/>
                </a:moveTo>
                <a:lnTo>
                  <a:pt x="81" y="287"/>
                </a:lnTo>
                <a:lnTo>
                  <a:pt x="53" y="316"/>
                </a:lnTo>
                <a:lnTo>
                  <a:pt x="81" y="344"/>
                </a:lnTo>
                <a:lnTo>
                  <a:pt x="109" y="316"/>
                </a:lnTo>
                <a:close/>
                <a:moveTo>
                  <a:pt x="109" y="254"/>
                </a:moveTo>
                <a:lnTo>
                  <a:pt x="81" y="229"/>
                </a:lnTo>
                <a:lnTo>
                  <a:pt x="53" y="254"/>
                </a:lnTo>
                <a:lnTo>
                  <a:pt x="81" y="282"/>
                </a:lnTo>
                <a:lnTo>
                  <a:pt x="109" y="254"/>
                </a:lnTo>
                <a:close/>
                <a:moveTo>
                  <a:pt x="109" y="195"/>
                </a:moveTo>
                <a:lnTo>
                  <a:pt x="81" y="167"/>
                </a:lnTo>
                <a:lnTo>
                  <a:pt x="53" y="195"/>
                </a:lnTo>
                <a:lnTo>
                  <a:pt x="81" y="221"/>
                </a:lnTo>
                <a:lnTo>
                  <a:pt x="109" y="195"/>
                </a:lnTo>
                <a:close/>
                <a:moveTo>
                  <a:pt x="109" y="132"/>
                </a:moveTo>
                <a:lnTo>
                  <a:pt x="81" y="107"/>
                </a:lnTo>
                <a:lnTo>
                  <a:pt x="53" y="132"/>
                </a:lnTo>
                <a:lnTo>
                  <a:pt x="81" y="160"/>
                </a:lnTo>
                <a:lnTo>
                  <a:pt x="109" y="132"/>
                </a:lnTo>
                <a:close/>
                <a:moveTo>
                  <a:pt x="111" y="131"/>
                </a:moveTo>
                <a:lnTo>
                  <a:pt x="139" y="103"/>
                </a:lnTo>
                <a:lnTo>
                  <a:pt x="111" y="75"/>
                </a:lnTo>
                <a:lnTo>
                  <a:pt x="84" y="103"/>
                </a:lnTo>
                <a:lnTo>
                  <a:pt x="111" y="131"/>
                </a:lnTo>
                <a:close/>
                <a:moveTo>
                  <a:pt x="115" y="132"/>
                </a:moveTo>
                <a:lnTo>
                  <a:pt x="143" y="160"/>
                </a:lnTo>
                <a:lnTo>
                  <a:pt x="168" y="132"/>
                </a:lnTo>
                <a:lnTo>
                  <a:pt x="143" y="107"/>
                </a:lnTo>
                <a:lnTo>
                  <a:pt x="115" y="132"/>
                </a:lnTo>
                <a:close/>
                <a:moveTo>
                  <a:pt x="172" y="131"/>
                </a:moveTo>
                <a:lnTo>
                  <a:pt x="201" y="103"/>
                </a:lnTo>
                <a:lnTo>
                  <a:pt x="172" y="75"/>
                </a:lnTo>
                <a:lnTo>
                  <a:pt x="144" y="103"/>
                </a:lnTo>
                <a:lnTo>
                  <a:pt x="172" y="131"/>
                </a:lnTo>
                <a:close/>
                <a:moveTo>
                  <a:pt x="176" y="132"/>
                </a:moveTo>
                <a:lnTo>
                  <a:pt x="203" y="160"/>
                </a:lnTo>
                <a:lnTo>
                  <a:pt x="231" y="132"/>
                </a:lnTo>
                <a:lnTo>
                  <a:pt x="203" y="107"/>
                </a:lnTo>
                <a:lnTo>
                  <a:pt x="176" y="132"/>
                </a:lnTo>
                <a:close/>
                <a:moveTo>
                  <a:pt x="234" y="131"/>
                </a:moveTo>
                <a:lnTo>
                  <a:pt x="261" y="103"/>
                </a:lnTo>
                <a:lnTo>
                  <a:pt x="234" y="75"/>
                </a:lnTo>
                <a:lnTo>
                  <a:pt x="206" y="103"/>
                </a:lnTo>
                <a:lnTo>
                  <a:pt x="234" y="131"/>
                </a:lnTo>
                <a:close/>
                <a:moveTo>
                  <a:pt x="237" y="132"/>
                </a:moveTo>
                <a:lnTo>
                  <a:pt x="265" y="160"/>
                </a:lnTo>
                <a:lnTo>
                  <a:pt x="293" y="132"/>
                </a:lnTo>
                <a:lnTo>
                  <a:pt x="265" y="107"/>
                </a:lnTo>
                <a:lnTo>
                  <a:pt x="237" y="132"/>
                </a:lnTo>
                <a:close/>
                <a:moveTo>
                  <a:pt x="294" y="131"/>
                </a:moveTo>
                <a:lnTo>
                  <a:pt x="322" y="103"/>
                </a:lnTo>
                <a:lnTo>
                  <a:pt x="294" y="75"/>
                </a:lnTo>
                <a:lnTo>
                  <a:pt x="266" y="103"/>
                </a:lnTo>
                <a:lnTo>
                  <a:pt x="294" y="131"/>
                </a:lnTo>
                <a:close/>
                <a:moveTo>
                  <a:pt x="298" y="132"/>
                </a:moveTo>
                <a:lnTo>
                  <a:pt x="324" y="160"/>
                </a:lnTo>
                <a:lnTo>
                  <a:pt x="352" y="132"/>
                </a:lnTo>
                <a:lnTo>
                  <a:pt x="324" y="107"/>
                </a:lnTo>
                <a:lnTo>
                  <a:pt x="298" y="132"/>
                </a:lnTo>
                <a:close/>
                <a:moveTo>
                  <a:pt x="356" y="131"/>
                </a:moveTo>
                <a:lnTo>
                  <a:pt x="383" y="103"/>
                </a:lnTo>
                <a:lnTo>
                  <a:pt x="356" y="75"/>
                </a:lnTo>
                <a:lnTo>
                  <a:pt x="328" y="103"/>
                </a:lnTo>
                <a:lnTo>
                  <a:pt x="356" y="131"/>
                </a:lnTo>
                <a:close/>
                <a:moveTo>
                  <a:pt x="359" y="132"/>
                </a:moveTo>
                <a:lnTo>
                  <a:pt x="387" y="160"/>
                </a:lnTo>
                <a:lnTo>
                  <a:pt x="415" y="132"/>
                </a:lnTo>
                <a:lnTo>
                  <a:pt x="387" y="107"/>
                </a:lnTo>
                <a:lnTo>
                  <a:pt x="359" y="132"/>
                </a:lnTo>
                <a:close/>
                <a:moveTo>
                  <a:pt x="416" y="131"/>
                </a:moveTo>
                <a:lnTo>
                  <a:pt x="444" y="103"/>
                </a:lnTo>
                <a:lnTo>
                  <a:pt x="416" y="75"/>
                </a:lnTo>
                <a:lnTo>
                  <a:pt x="389" y="103"/>
                </a:lnTo>
                <a:lnTo>
                  <a:pt x="416" y="131"/>
                </a:lnTo>
                <a:close/>
                <a:moveTo>
                  <a:pt x="420" y="132"/>
                </a:moveTo>
                <a:lnTo>
                  <a:pt x="448" y="160"/>
                </a:lnTo>
                <a:lnTo>
                  <a:pt x="474" y="132"/>
                </a:lnTo>
                <a:lnTo>
                  <a:pt x="448" y="107"/>
                </a:lnTo>
                <a:lnTo>
                  <a:pt x="420" y="132"/>
                </a:lnTo>
                <a:close/>
                <a:moveTo>
                  <a:pt x="478" y="131"/>
                </a:moveTo>
                <a:lnTo>
                  <a:pt x="506" y="103"/>
                </a:lnTo>
                <a:lnTo>
                  <a:pt x="478" y="75"/>
                </a:lnTo>
                <a:lnTo>
                  <a:pt x="450" y="103"/>
                </a:lnTo>
                <a:lnTo>
                  <a:pt x="478" y="131"/>
                </a:lnTo>
                <a:close/>
                <a:moveTo>
                  <a:pt x="482" y="132"/>
                </a:moveTo>
                <a:lnTo>
                  <a:pt x="508" y="160"/>
                </a:lnTo>
                <a:lnTo>
                  <a:pt x="537" y="132"/>
                </a:lnTo>
                <a:lnTo>
                  <a:pt x="508" y="107"/>
                </a:lnTo>
                <a:lnTo>
                  <a:pt x="482" y="132"/>
                </a:lnTo>
                <a:close/>
                <a:moveTo>
                  <a:pt x="539" y="131"/>
                </a:moveTo>
                <a:lnTo>
                  <a:pt x="566" y="103"/>
                </a:lnTo>
                <a:lnTo>
                  <a:pt x="539" y="75"/>
                </a:lnTo>
                <a:lnTo>
                  <a:pt x="511" y="103"/>
                </a:lnTo>
                <a:lnTo>
                  <a:pt x="539" y="131"/>
                </a:lnTo>
                <a:close/>
                <a:moveTo>
                  <a:pt x="542" y="132"/>
                </a:moveTo>
                <a:lnTo>
                  <a:pt x="570" y="160"/>
                </a:lnTo>
                <a:lnTo>
                  <a:pt x="598" y="132"/>
                </a:lnTo>
                <a:lnTo>
                  <a:pt x="570" y="107"/>
                </a:lnTo>
                <a:lnTo>
                  <a:pt x="542" y="132"/>
                </a:lnTo>
                <a:close/>
                <a:moveTo>
                  <a:pt x="542" y="195"/>
                </a:moveTo>
                <a:lnTo>
                  <a:pt x="570" y="221"/>
                </a:lnTo>
                <a:lnTo>
                  <a:pt x="598" y="195"/>
                </a:lnTo>
                <a:lnTo>
                  <a:pt x="570" y="167"/>
                </a:lnTo>
                <a:lnTo>
                  <a:pt x="542" y="195"/>
                </a:lnTo>
                <a:close/>
                <a:moveTo>
                  <a:pt x="542" y="254"/>
                </a:moveTo>
                <a:lnTo>
                  <a:pt x="570" y="282"/>
                </a:lnTo>
                <a:lnTo>
                  <a:pt x="598" y="254"/>
                </a:lnTo>
                <a:lnTo>
                  <a:pt x="570" y="229"/>
                </a:lnTo>
                <a:lnTo>
                  <a:pt x="542" y="254"/>
                </a:lnTo>
                <a:close/>
                <a:moveTo>
                  <a:pt x="542" y="316"/>
                </a:moveTo>
                <a:lnTo>
                  <a:pt x="570" y="344"/>
                </a:lnTo>
                <a:lnTo>
                  <a:pt x="598" y="316"/>
                </a:lnTo>
                <a:lnTo>
                  <a:pt x="570" y="287"/>
                </a:lnTo>
                <a:lnTo>
                  <a:pt x="542" y="316"/>
                </a:lnTo>
                <a:close/>
                <a:moveTo>
                  <a:pt x="542" y="378"/>
                </a:moveTo>
                <a:lnTo>
                  <a:pt x="570" y="404"/>
                </a:lnTo>
                <a:lnTo>
                  <a:pt x="598" y="378"/>
                </a:lnTo>
                <a:lnTo>
                  <a:pt x="570" y="350"/>
                </a:lnTo>
                <a:lnTo>
                  <a:pt x="542" y="378"/>
                </a:lnTo>
                <a:close/>
                <a:moveTo>
                  <a:pt x="542" y="437"/>
                </a:moveTo>
                <a:lnTo>
                  <a:pt x="570" y="465"/>
                </a:lnTo>
                <a:lnTo>
                  <a:pt x="598" y="437"/>
                </a:lnTo>
                <a:lnTo>
                  <a:pt x="570" y="409"/>
                </a:lnTo>
                <a:lnTo>
                  <a:pt x="542" y="437"/>
                </a:lnTo>
                <a:close/>
                <a:moveTo>
                  <a:pt x="542" y="500"/>
                </a:moveTo>
                <a:lnTo>
                  <a:pt x="570" y="525"/>
                </a:lnTo>
                <a:lnTo>
                  <a:pt x="598" y="500"/>
                </a:lnTo>
                <a:lnTo>
                  <a:pt x="570" y="472"/>
                </a:lnTo>
                <a:lnTo>
                  <a:pt x="542" y="500"/>
                </a:lnTo>
                <a:close/>
                <a:moveTo>
                  <a:pt x="542" y="559"/>
                </a:moveTo>
                <a:lnTo>
                  <a:pt x="570" y="587"/>
                </a:lnTo>
                <a:lnTo>
                  <a:pt x="598" y="559"/>
                </a:lnTo>
                <a:lnTo>
                  <a:pt x="570" y="533"/>
                </a:lnTo>
                <a:lnTo>
                  <a:pt x="542" y="559"/>
                </a:lnTo>
                <a:close/>
                <a:moveTo>
                  <a:pt x="539" y="563"/>
                </a:moveTo>
                <a:lnTo>
                  <a:pt x="511" y="591"/>
                </a:lnTo>
                <a:lnTo>
                  <a:pt x="539" y="618"/>
                </a:lnTo>
                <a:lnTo>
                  <a:pt x="566" y="591"/>
                </a:lnTo>
                <a:lnTo>
                  <a:pt x="539" y="563"/>
                </a:lnTo>
                <a:close/>
                <a:moveTo>
                  <a:pt x="508" y="594"/>
                </a:moveTo>
                <a:lnTo>
                  <a:pt x="482" y="622"/>
                </a:lnTo>
                <a:lnTo>
                  <a:pt x="508" y="650"/>
                </a:lnTo>
                <a:lnTo>
                  <a:pt x="537" y="622"/>
                </a:lnTo>
                <a:lnTo>
                  <a:pt x="508" y="594"/>
                </a:lnTo>
                <a:close/>
                <a:moveTo>
                  <a:pt x="506" y="591"/>
                </a:moveTo>
                <a:lnTo>
                  <a:pt x="478" y="563"/>
                </a:lnTo>
                <a:lnTo>
                  <a:pt x="450" y="591"/>
                </a:lnTo>
                <a:lnTo>
                  <a:pt x="478" y="618"/>
                </a:lnTo>
                <a:lnTo>
                  <a:pt x="506" y="591"/>
                </a:lnTo>
                <a:close/>
                <a:moveTo>
                  <a:pt x="448" y="594"/>
                </a:moveTo>
                <a:lnTo>
                  <a:pt x="420" y="622"/>
                </a:lnTo>
                <a:lnTo>
                  <a:pt x="448" y="650"/>
                </a:lnTo>
                <a:lnTo>
                  <a:pt x="474" y="622"/>
                </a:lnTo>
                <a:lnTo>
                  <a:pt x="448" y="594"/>
                </a:lnTo>
                <a:close/>
                <a:moveTo>
                  <a:pt x="444" y="591"/>
                </a:moveTo>
                <a:lnTo>
                  <a:pt x="416" y="563"/>
                </a:lnTo>
                <a:lnTo>
                  <a:pt x="389" y="591"/>
                </a:lnTo>
                <a:lnTo>
                  <a:pt x="416" y="618"/>
                </a:lnTo>
                <a:lnTo>
                  <a:pt x="444" y="591"/>
                </a:lnTo>
                <a:close/>
                <a:moveTo>
                  <a:pt x="387" y="594"/>
                </a:moveTo>
                <a:lnTo>
                  <a:pt x="359" y="622"/>
                </a:lnTo>
                <a:lnTo>
                  <a:pt x="387" y="650"/>
                </a:lnTo>
                <a:lnTo>
                  <a:pt x="415" y="622"/>
                </a:lnTo>
                <a:lnTo>
                  <a:pt x="387" y="594"/>
                </a:lnTo>
                <a:close/>
                <a:moveTo>
                  <a:pt x="383" y="591"/>
                </a:moveTo>
                <a:lnTo>
                  <a:pt x="356" y="563"/>
                </a:lnTo>
                <a:lnTo>
                  <a:pt x="328" y="591"/>
                </a:lnTo>
                <a:lnTo>
                  <a:pt x="356" y="618"/>
                </a:lnTo>
                <a:lnTo>
                  <a:pt x="383" y="591"/>
                </a:lnTo>
                <a:close/>
                <a:moveTo>
                  <a:pt x="324" y="594"/>
                </a:moveTo>
                <a:lnTo>
                  <a:pt x="298" y="622"/>
                </a:lnTo>
                <a:lnTo>
                  <a:pt x="324" y="650"/>
                </a:lnTo>
                <a:lnTo>
                  <a:pt x="352" y="622"/>
                </a:lnTo>
                <a:lnTo>
                  <a:pt x="324" y="594"/>
                </a:lnTo>
                <a:close/>
                <a:moveTo>
                  <a:pt x="322" y="591"/>
                </a:moveTo>
                <a:lnTo>
                  <a:pt x="294" y="563"/>
                </a:lnTo>
                <a:lnTo>
                  <a:pt x="266" y="591"/>
                </a:lnTo>
                <a:lnTo>
                  <a:pt x="294" y="618"/>
                </a:lnTo>
                <a:lnTo>
                  <a:pt x="322" y="591"/>
                </a:lnTo>
                <a:close/>
                <a:moveTo>
                  <a:pt x="265" y="594"/>
                </a:moveTo>
                <a:lnTo>
                  <a:pt x="237" y="622"/>
                </a:lnTo>
                <a:lnTo>
                  <a:pt x="265" y="650"/>
                </a:lnTo>
                <a:lnTo>
                  <a:pt x="293" y="622"/>
                </a:lnTo>
                <a:lnTo>
                  <a:pt x="265" y="594"/>
                </a:lnTo>
                <a:close/>
                <a:moveTo>
                  <a:pt x="261" y="591"/>
                </a:moveTo>
                <a:lnTo>
                  <a:pt x="234" y="563"/>
                </a:lnTo>
                <a:lnTo>
                  <a:pt x="206" y="591"/>
                </a:lnTo>
                <a:lnTo>
                  <a:pt x="234" y="618"/>
                </a:lnTo>
                <a:lnTo>
                  <a:pt x="261" y="591"/>
                </a:lnTo>
                <a:close/>
                <a:moveTo>
                  <a:pt x="203" y="594"/>
                </a:moveTo>
                <a:lnTo>
                  <a:pt x="176" y="622"/>
                </a:lnTo>
                <a:lnTo>
                  <a:pt x="203" y="650"/>
                </a:lnTo>
                <a:lnTo>
                  <a:pt x="231" y="622"/>
                </a:lnTo>
                <a:lnTo>
                  <a:pt x="203" y="594"/>
                </a:lnTo>
                <a:close/>
                <a:moveTo>
                  <a:pt x="201" y="591"/>
                </a:moveTo>
                <a:lnTo>
                  <a:pt x="172" y="563"/>
                </a:lnTo>
                <a:lnTo>
                  <a:pt x="144" y="591"/>
                </a:lnTo>
                <a:lnTo>
                  <a:pt x="172" y="618"/>
                </a:lnTo>
                <a:lnTo>
                  <a:pt x="201" y="591"/>
                </a:lnTo>
                <a:close/>
                <a:moveTo>
                  <a:pt x="143" y="594"/>
                </a:moveTo>
                <a:lnTo>
                  <a:pt x="115" y="622"/>
                </a:lnTo>
                <a:lnTo>
                  <a:pt x="143" y="650"/>
                </a:lnTo>
                <a:lnTo>
                  <a:pt x="168" y="622"/>
                </a:lnTo>
                <a:lnTo>
                  <a:pt x="143" y="594"/>
                </a:lnTo>
                <a:close/>
                <a:moveTo>
                  <a:pt x="139" y="591"/>
                </a:moveTo>
                <a:lnTo>
                  <a:pt x="111" y="563"/>
                </a:lnTo>
                <a:lnTo>
                  <a:pt x="84" y="591"/>
                </a:lnTo>
                <a:lnTo>
                  <a:pt x="111" y="618"/>
                </a:lnTo>
                <a:lnTo>
                  <a:pt x="139" y="591"/>
                </a:lnTo>
                <a:close/>
                <a:moveTo>
                  <a:pt x="81" y="587"/>
                </a:moveTo>
                <a:lnTo>
                  <a:pt x="109" y="559"/>
                </a:lnTo>
                <a:lnTo>
                  <a:pt x="81" y="533"/>
                </a:lnTo>
                <a:lnTo>
                  <a:pt x="53" y="559"/>
                </a:lnTo>
                <a:lnTo>
                  <a:pt x="81" y="587"/>
                </a:lnTo>
                <a:close/>
                <a:moveTo>
                  <a:pt x="22" y="529"/>
                </a:moveTo>
                <a:lnTo>
                  <a:pt x="51" y="558"/>
                </a:lnTo>
                <a:lnTo>
                  <a:pt x="77" y="529"/>
                </a:lnTo>
                <a:lnTo>
                  <a:pt x="51" y="501"/>
                </a:lnTo>
                <a:lnTo>
                  <a:pt x="22" y="529"/>
                </a:lnTo>
                <a:close/>
                <a:moveTo>
                  <a:pt x="22" y="468"/>
                </a:moveTo>
                <a:lnTo>
                  <a:pt x="51" y="496"/>
                </a:lnTo>
                <a:lnTo>
                  <a:pt x="77" y="468"/>
                </a:lnTo>
                <a:lnTo>
                  <a:pt x="51" y="441"/>
                </a:lnTo>
                <a:lnTo>
                  <a:pt x="22" y="468"/>
                </a:lnTo>
                <a:close/>
                <a:moveTo>
                  <a:pt x="22" y="408"/>
                </a:moveTo>
                <a:lnTo>
                  <a:pt x="51" y="436"/>
                </a:lnTo>
                <a:lnTo>
                  <a:pt x="77" y="408"/>
                </a:lnTo>
                <a:lnTo>
                  <a:pt x="51" y="380"/>
                </a:lnTo>
                <a:lnTo>
                  <a:pt x="22" y="408"/>
                </a:lnTo>
                <a:close/>
                <a:moveTo>
                  <a:pt x="22" y="346"/>
                </a:moveTo>
                <a:lnTo>
                  <a:pt x="51" y="374"/>
                </a:lnTo>
                <a:lnTo>
                  <a:pt x="77" y="346"/>
                </a:lnTo>
                <a:lnTo>
                  <a:pt x="51" y="320"/>
                </a:lnTo>
                <a:lnTo>
                  <a:pt x="22" y="346"/>
                </a:lnTo>
                <a:close/>
                <a:moveTo>
                  <a:pt x="22" y="286"/>
                </a:moveTo>
                <a:lnTo>
                  <a:pt x="51" y="313"/>
                </a:lnTo>
                <a:lnTo>
                  <a:pt x="77" y="286"/>
                </a:lnTo>
                <a:lnTo>
                  <a:pt x="51" y="258"/>
                </a:lnTo>
                <a:lnTo>
                  <a:pt x="22" y="286"/>
                </a:lnTo>
                <a:close/>
                <a:moveTo>
                  <a:pt x="22" y="225"/>
                </a:moveTo>
                <a:lnTo>
                  <a:pt x="51" y="253"/>
                </a:lnTo>
                <a:lnTo>
                  <a:pt x="77" y="225"/>
                </a:lnTo>
                <a:lnTo>
                  <a:pt x="51" y="197"/>
                </a:lnTo>
                <a:lnTo>
                  <a:pt x="22" y="225"/>
                </a:lnTo>
                <a:close/>
                <a:moveTo>
                  <a:pt x="22" y="163"/>
                </a:moveTo>
                <a:lnTo>
                  <a:pt x="51" y="191"/>
                </a:lnTo>
                <a:lnTo>
                  <a:pt x="77" y="163"/>
                </a:lnTo>
                <a:lnTo>
                  <a:pt x="51" y="136"/>
                </a:lnTo>
                <a:lnTo>
                  <a:pt x="22" y="163"/>
                </a:lnTo>
                <a:close/>
                <a:moveTo>
                  <a:pt x="22" y="103"/>
                </a:moveTo>
                <a:lnTo>
                  <a:pt x="51" y="131"/>
                </a:lnTo>
                <a:lnTo>
                  <a:pt x="77" y="103"/>
                </a:lnTo>
                <a:lnTo>
                  <a:pt x="51" y="75"/>
                </a:lnTo>
                <a:lnTo>
                  <a:pt x="22" y="103"/>
                </a:lnTo>
                <a:close/>
                <a:moveTo>
                  <a:pt x="51" y="15"/>
                </a:moveTo>
                <a:lnTo>
                  <a:pt x="22" y="42"/>
                </a:lnTo>
                <a:lnTo>
                  <a:pt x="51" y="70"/>
                </a:lnTo>
                <a:lnTo>
                  <a:pt x="77" y="42"/>
                </a:lnTo>
                <a:lnTo>
                  <a:pt x="51" y="15"/>
                </a:lnTo>
                <a:close/>
                <a:moveTo>
                  <a:pt x="53" y="74"/>
                </a:moveTo>
                <a:lnTo>
                  <a:pt x="81" y="99"/>
                </a:lnTo>
                <a:lnTo>
                  <a:pt x="109" y="74"/>
                </a:lnTo>
                <a:lnTo>
                  <a:pt x="81" y="46"/>
                </a:lnTo>
                <a:lnTo>
                  <a:pt x="53" y="74"/>
                </a:lnTo>
                <a:close/>
                <a:moveTo>
                  <a:pt x="111" y="15"/>
                </a:moveTo>
                <a:lnTo>
                  <a:pt x="84" y="42"/>
                </a:lnTo>
                <a:lnTo>
                  <a:pt x="111" y="70"/>
                </a:lnTo>
                <a:lnTo>
                  <a:pt x="139" y="42"/>
                </a:lnTo>
                <a:lnTo>
                  <a:pt x="111" y="15"/>
                </a:lnTo>
                <a:close/>
                <a:moveTo>
                  <a:pt x="115" y="74"/>
                </a:moveTo>
                <a:lnTo>
                  <a:pt x="143" y="99"/>
                </a:lnTo>
                <a:lnTo>
                  <a:pt x="168" y="74"/>
                </a:lnTo>
                <a:lnTo>
                  <a:pt x="143" y="46"/>
                </a:lnTo>
                <a:lnTo>
                  <a:pt x="115" y="74"/>
                </a:lnTo>
                <a:close/>
                <a:moveTo>
                  <a:pt x="172" y="15"/>
                </a:moveTo>
                <a:lnTo>
                  <a:pt x="144" y="42"/>
                </a:lnTo>
                <a:lnTo>
                  <a:pt x="172" y="70"/>
                </a:lnTo>
                <a:lnTo>
                  <a:pt x="201" y="42"/>
                </a:lnTo>
                <a:lnTo>
                  <a:pt x="172" y="15"/>
                </a:lnTo>
                <a:close/>
                <a:moveTo>
                  <a:pt x="176" y="74"/>
                </a:moveTo>
                <a:lnTo>
                  <a:pt x="203" y="99"/>
                </a:lnTo>
                <a:lnTo>
                  <a:pt x="231" y="74"/>
                </a:lnTo>
                <a:lnTo>
                  <a:pt x="203" y="46"/>
                </a:lnTo>
                <a:lnTo>
                  <a:pt x="176" y="74"/>
                </a:lnTo>
                <a:close/>
                <a:moveTo>
                  <a:pt x="234" y="15"/>
                </a:moveTo>
                <a:lnTo>
                  <a:pt x="206" y="42"/>
                </a:lnTo>
                <a:lnTo>
                  <a:pt x="234" y="70"/>
                </a:lnTo>
                <a:lnTo>
                  <a:pt x="261" y="42"/>
                </a:lnTo>
                <a:lnTo>
                  <a:pt x="234" y="15"/>
                </a:lnTo>
                <a:close/>
                <a:moveTo>
                  <a:pt x="237" y="74"/>
                </a:moveTo>
                <a:lnTo>
                  <a:pt x="265" y="99"/>
                </a:lnTo>
                <a:lnTo>
                  <a:pt x="293" y="74"/>
                </a:lnTo>
                <a:lnTo>
                  <a:pt x="265" y="46"/>
                </a:lnTo>
                <a:lnTo>
                  <a:pt x="237" y="74"/>
                </a:lnTo>
                <a:close/>
                <a:moveTo>
                  <a:pt x="294" y="15"/>
                </a:moveTo>
                <a:lnTo>
                  <a:pt x="266" y="42"/>
                </a:lnTo>
                <a:lnTo>
                  <a:pt x="294" y="70"/>
                </a:lnTo>
                <a:lnTo>
                  <a:pt x="322" y="42"/>
                </a:lnTo>
                <a:lnTo>
                  <a:pt x="294" y="15"/>
                </a:lnTo>
                <a:close/>
                <a:moveTo>
                  <a:pt x="298" y="74"/>
                </a:moveTo>
                <a:lnTo>
                  <a:pt x="324" y="99"/>
                </a:lnTo>
                <a:lnTo>
                  <a:pt x="352" y="74"/>
                </a:lnTo>
                <a:lnTo>
                  <a:pt x="324" y="46"/>
                </a:lnTo>
                <a:lnTo>
                  <a:pt x="298" y="74"/>
                </a:lnTo>
                <a:close/>
                <a:moveTo>
                  <a:pt x="356" y="15"/>
                </a:moveTo>
                <a:lnTo>
                  <a:pt x="328" y="42"/>
                </a:lnTo>
                <a:lnTo>
                  <a:pt x="356" y="70"/>
                </a:lnTo>
                <a:lnTo>
                  <a:pt x="383" y="42"/>
                </a:lnTo>
                <a:lnTo>
                  <a:pt x="356" y="15"/>
                </a:lnTo>
                <a:close/>
                <a:moveTo>
                  <a:pt x="359" y="74"/>
                </a:moveTo>
                <a:lnTo>
                  <a:pt x="387" y="99"/>
                </a:lnTo>
                <a:lnTo>
                  <a:pt x="415" y="74"/>
                </a:lnTo>
                <a:lnTo>
                  <a:pt x="387" y="46"/>
                </a:lnTo>
                <a:lnTo>
                  <a:pt x="359" y="74"/>
                </a:lnTo>
                <a:close/>
                <a:moveTo>
                  <a:pt x="416" y="15"/>
                </a:moveTo>
                <a:lnTo>
                  <a:pt x="389" y="42"/>
                </a:lnTo>
                <a:lnTo>
                  <a:pt x="416" y="70"/>
                </a:lnTo>
                <a:lnTo>
                  <a:pt x="444" y="42"/>
                </a:lnTo>
                <a:lnTo>
                  <a:pt x="416" y="15"/>
                </a:lnTo>
                <a:close/>
                <a:moveTo>
                  <a:pt x="420" y="74"/>
                </a:moveTo>
                <a:lnTo>
                  <a:pt x="448" y="99"/>
                </a:lnTo>
                <a:lnTo>
                  <a:pt x="474" y="74"/>
                </a:lnTo>
                <a:lnTo>
                  <a:pt x="448" y="46"/>
                </a:lnTo>
                <a:lnTo>
                  <a:pt x="420" y="74"/>
                </a:lnTo>
                <a:close/>
                <a:moveTo>
                  <a:pt x="478" y="15"/>
                </a:moveTo>
                <a:lnTo>
                  <a:pt x="450" y="42"/>
                </a:lnTo>
                <a:lnTo>
                  <a:pt x="478" y="70"/>
                </a:lnTo>
                <a:lnTo>
                  <a:pt x="506" y="42"/>
                </a:lnTo>
                <a:lnTo>
                  <a:pt x="478" y="15"/>
                </a:lnTo>
                <a:close/>
                <a:moveTo>
                  <a:pt x="482" y="74"/>
                </a:moveTo>
                <a:lnTo>
                  <a:pt x="508" y="99"/>
                </a:lnTo>
                <a:lnTo>
                  <a:pt x="537" y="74"/>
                </a:lnTo>
                <a:lnTo>
                  <a:pt x="508" y="46"/>
                </a:lnTo>
                <a:lnTo>
                  <a:pt x="482" y="74"/>
                </a:lnTo>
                <a:close/>
                <a:moveTo>
                  <a:pt x="539" y="15"/>
                </a:moveTo>
                <a:lnTo>
                  <a:pt x="511" y="42"/>
                </a:lnTo>
                <a:lnTo>
                  <a:pt x="539" y="70"/>
                </a:lnTo>
                <a:lnTo>
                  <a:pt x="566" y="42"/>
                </a:lnTo>
                <a:lnTo>
                  <a:pt x="539" y="15"/>
                </a:lnTo>
                <a:close/>
                <a:moveTo>
                  <a:pt x="542" y="74"/>
                </a:moveTo>
                <a:lnTo>
                  <a:pt x="570" y="99"/>
                </a:lnTo>
                <a:lnTo>
                  <a:pt x="598" y="74"/>
                </a:lnTo>
                <a:lnTo>
                  <a:pt x="570" y="46"/>
                </a:lnTo>
                <a:lnTo>
                  <a:pt x="542" y="74"/>
                </a:lnTo>
                <a:close/>
                <a:moveTo>
                  <a:pt x="628" y="42"/>
                </a:moveTo>
                <a:lnTo>
                  <a:pt x="599" y="15"/>
                </a:lnTo>
                <a:lnTo>
                  <a:pt x="571" y="42"/>
                </a:lnTo>
                <a:lnTo>
                  <a:pt x="599" y="70"/>
                </a:lnTo>
                <a:lnTo>
                  <a:pt x="628" y="42"/>
                </a:lnTo>
                <a:close/>
                <a:moveTo>
                  <a:pt x="628" y="103"/>
                </a:moveTo>
                <a:lnTo>
                  <a:pt x="599" y="75"/>
                </a:lnTo>
                <a:lnTo>
                  <a:pt x="571" y="103"/>
                </a:lnTo>
                <a:lnTo>
                  <a:pt x="599" y="131"/>
                </a:lnTo>
                <a:lnTo>
                  <a:pt x="628" y="103"/>
                </a:lnTo>
                <a:close/>
                <a:moveTo>
                  <a:pt x="628" y="163"/>
                </a:moveTo>
                <a:lnTo>
                  <a:pt x="599" y="136"/>
                </a:lnTo>
                <a:lnTo>
                  <a:pt x="571" y="163"/>
                </a:lnTo>
                <a:lnTo>
                  <a:pt x="599" y="191"/>
                </a:lnTo>
                <a:lnTo>
                  <a:pt x="628" y="163"/>
                </a:lnTo>
                <a:close/>
                <a:moveTo>
                  <a:pt x="628" y="225"/>
                </a:moveTo>
                <a:lnTo>
                  <a:pt x="599" y="197"/>
                </a:lnTo>
                <a:lnTo>
                  <a:pt x="571" y="225"/>
                </a:lnTo>
                <a:lnTo>
                  <a:pt x="599" y="253"/>
                </a:lnTo>
                <a:lnTo>
                  <a:pt x="628" y="225"/>
                </a:lnTo>
                <a:close/>
                <a:moveTo>
                  <a:pt x="628" y="286"/>
                </a:moveTo>
                <a:lnTo>
                  <a:pt x="599" y="258"/>
                </a:lnTo>
                <a:lnTo>
                  <a:pt x="571" y="286"/>
                </a:lnTo>
                <a:lnTo>
                  <a:pt x="599" y="313"/>
                </a:lnTo>
                <a:lnTo>
                  <a:pt x="628" y="286"/>
                </a:lnTo>
                <a:close/>
                <a:moveTo>
                  <a:pt x="628" y="346"/>
                </a:moveTo>
                <a:lnTo>
                  <a:pt x="599" y="320"/>
                </a:lnTo>
                <a:lnTo>
                  <a:pt x="571" y="346"/>
                </a:lnTo>
                <a:lnTo>
                  <a:pt x="599" y="374"/>
                </a:lnTo>
                <a:lnTo>
                  <a:pt x="628" y="346"/>
                </a:lnTo>
                <a:close/>
                <a:moveTo>
                  <a:pt x="628" y="408"/>
                </a:moveTo>
                <a:lnTo>
                  <a:pt x="599" y="380"/>
                </a:lnTo>
                <a:lnTo>
                  <a:pt x="571" y="408"/>
                </a:lnTo>
                <a:lnTo>
                  <a:pt x="599" y="436"/>
                </a:lnTo>
                <a:lnTo>
                  <a:pt x="628" y="408"/>
                </a:lnTo>
                <a:close/>
                <a:moveTo>
                  <a:pt x="628" y="468"/>
                </a:moveTo>
                <a:lnTo>
                  <a:pt x="599" y="441"/>
                </a:lnTo>
                <a:lnTo>
                  <a:pt x="571" y="468"/>
                </a:lnTo>
                <a:lnTo>
                  <a:pt x="599" y="496"/>
                </a:lnTo>
                <a:lnTo>
                  <a:pt x="628" y="468"/>
                </a:lnTo>
                <a:close/>
                <a:moveTo>
                  <a:pt x="628" y="529"/>
                </a:moveTo>
                <a:lnTo>
                  <a:pt x="599" y="501"/>
                </a:lnTo>
                <a:lnTo>
                  <a:pt x="571" y="529"/>
                </a:lnTo>
                <a:lnTo>
                  <a:pt x="599" y="558"/>
                </a:lnTo>
                <a:lnTo>
                  <a:pt x="628" y="529"/>
                </a:lnTo>
                <a:close/>
                <a:moveTo>
                  <a:pt x="628" y="591"/>
                </a:moveTo>
                <a:lnTo>
                  <a:pt x="599" y="563"/>
                </a:lnTo>
                <a:lnTo>
                  <a:pt x="571" y="591"/>
                </a:lnTo>
                <a:lnTo>
                  <a:pt x="599" y="618"/>
                </a:lnTo>
                <a:lnTo>
                  <a:pt x="628" y="591"/>
                </a:lnTo>
                <a:close/>
                <a:moveTo>
                  <a:pt x="598" y="622"/>
                </a:moveTo>
                <a:lnTo>
                  <a:pt x="570" y="594"/>
                </a:lnTo>
                <a:lnTo>
                  <a:pt x="542" y="622"/>
                </a:lnTo>
                <a:lnTo>
                  <a:pt x="570" y="650"/>
                </a:lnTo>
                <a:lnTo>
                  <a:pt x="598" y="622"/>
                </a:lnTo>
                <a:close/>
                <a:moveTo>
                  <a:pt x="570" y="709"/>
                </a:moveTo>
                <a:lnTo>
                  <a:pt x="598" y="683"/>
                </a:lnTo>
                <a:lnTo>
                  <a:pt x="570" y="655"/>
                </a:lnTo>
                <a:lnTo>
                  <a:pt x="542" y="683"/>
                </a:lnTo>
                <a:lnTo>
                  <a:pt x="570" y="709"/>
                </a:lnTo>
                <a:close/>
                <a:moveTo>
                  <a:pt x="566" y="651"/>
                </a:moveTo>
                <a:lnTo>
                  <a:pt x="539" y="624"/>
                </a:lnTo>
                <a:lnTo>
                  <a:pt x="511" y="651"/>
                </a:lnTo>
                <a:lnTo>
                  <a:pt x="539" y="679"/>
                </a:lnTo>
                <a:lnTo>
                  <a:pt x="566" y="651"/>
                </a:lnTo>
                <a:close/>
                <a:moveTo>
                  <a:pt x="508" y="709"/>
                </a:moveTo>
                <a:lnTo>
                  <a:pt x="537" y="683"/>
                </a:lnTo>
                <a:lnTo>
                  <a:pt x="508" y="655"/>
                </a:lnTo>
                <a:lnTo>
                  <a:pt x="482" y="683"/>
                </a:lnTo>
                <a:lnTo>
                  <a:pt x="508" y="709"/>
                </a:lnTo>
                <a:close/>
                <a:moveTo>
                  <a:pt x="506" y="651"/>
                </a:moveTo>
                <a:lnTo>
                  <a:pt x="478" y="624"/>
                </a:lnTo>
                <a:lnTo>
                  <a:pt x="450" y="651"/>
                </a:lnTo>
                <a:lnTo>
                  <a:pt x="478" y="679"/>
                </a:lnTo>
                <a:lnTo>
                  <a:pt x="506" y="651"/>
                </a:lnTo>
                <a:close/>
                <a:moveTo>
                  <a:pt x="448" y="709"/>
                </a:moveTo>
                <a:lnTo>
                  <a:pt x="474" y="683"/>
                </a:lnTo>
                <a:lnTo>
                  <a:pt x="448" y="655"/>
                </a:lnTo>
                <a:lnTo>
                  <a:pt x="420" y="683"/>
                </a:lnTo>
                <a:lnTo>
                  <a:pt x="448" y="709"/>
                </a:lnTo>
                <a:close/>
                <a:moveTo>
                  <a:pt x="444" y="651"/>
                </a:moveTo>
                <a:lnTo>
                  <a:pt x="416" y="624"/>
                </a:lnTo>
                <a:lnTo>
                  <a:pt x="389" y="651"/>
                </a:lnTo>
                <a:lnTo>
                  <a:pt x="416" y="679"/>
                </a:lnTo>
                <a:lnTo>
                  <a:pt x="444" y="651"/>
                </a:lnTo>
                <a:close/>
                <a:moveTo>
                  <a:pt x="387" y="709"/>
                </a:moveTo>
                <a:lnTo>
                  <a:pt x="415" y="683"/>
                </a:lnTo>
                <a:lnTo>
                  <a:pt x="387" y="655"/>
                </a:lnTo>
                <a:lnTo>
                  <a:pt x="359" y="683"/>
                </a:lnTo>
                <a:lnTo>
                  <a:pt x="387" y="709"/>
                </a:lnTo>
                <a:close/>
                <a:moveTo>
                  <a:pt x="383" y="651"/>
                </a:moveTo>
                <a:lnTo>
                  <a:pt x="356" y="624"/>
                </a:lnTo>
                <a:lnTo>
                  <a:pt x="328" y="651"/>
                </a:lnTo>
                <a:lnTo>
                  <a:pt x="356" y="679"/>
                </a:lnTo>
                <a:lnTo>
                  <a:pt x="383" y="651"/>
                </a:lnTo>
                <a:close/>
                <a:moveTo>
                  <a:pt x="324" y="709"/>
                </a:moveTo>
                <a:lnTo>
                  <a:pt x="352" y="683"/>
                </a:lnTo>
                <a:lnTo>
                  <a:pt x="324" y="655"/>
                </a:lnTo>
                <a:lnTo>
                  <a:pt x="298" y="683"/>
                </a:lnTo>
                <a:lnTo>
                  <a:pt x="324" y="709"/>
                </a:lnTo>
                <a:close/>
                <a:moveTo>
                  <a:pt x="322" y="651"/>
                </a:moveTo>
                <a:lnTo>
                  <a:pt x="294" y="624"/>
                </a:lnTo>
                <a:lnTo>
                  <a:pt x="266" y="651"/>
                </a:lnTo>
                <a:lnTo>
                  <a:pt x="294" y="679"/>
                </a:lnTo>
                <a:lnTo>
                  <a:pt x="322" y="651"/>
                </a:lnTo>
                <a:close/>
                <a:moveTo>
                  <a:pt x="265" y="709"/>
                </a:moveTo>
                <a:lnTo>
                  <a:pt x="293" y="683"/>
                </a:lnTo>
                <a:lnTo>
                  <a:pt x="265" y="655"/>
                </a:lnTo>
                <a:lnTo>
                  <a:pt x="237" y="683"/>
                </a:lnTo>
                <a:lnTo>
                  <a:pt x="265" y="709"/>
                </a:lnTo>
                <a:close/>
                <a:moveTo>
                  <a:pt x="261" y="651"/>
                </a:moveTo>
                <a:lnTo>
                  <a:pt x="234" y="624"/>
                </a:lnTo>
                <a:lnTo>
                  <a:pt x="206" y="651"/>
                </a:lnTo>
                <a:lnTo>
                  <a:pt x="234" y="679"/>
                </a:lnTo>
                <a:lnTo>
                  <a:pt x="261" y="651"/>
                </a:lnTo>
                <a:close/>
                <a:moveTo>
                  <a:pt x="203" y="709"/>
                </a:moveTo>
                <a:lnTo>
                  <a:pt x="231" y="683"/>
                </a:lnTo>
                <a:lnTo>
                  <a:pt x="203" y="655"/>
                </a:lnTo>
                <a:lnTo>
                  <a:pt x="176" y="683"/>
                </a:lnTo>
                <a:lnTo>
                  <a:pt x="203" y="709"/>
                </a:lnTo>
                <a:close/>
                <a:moveTo>
                  <a:pt x="201" y="651"/>
                </a:moveTo>
                <a:lnTo>
                  <a:pt x="172" y="624"/>
                </a:lnTo>
                <a:lnTo>
                  <a:pt x="144" y="651"/>
                </a:lnTo>
                <a:lnTo>
                  <a:pt x="172" y="679"/>
                </a:lnTo>
                <a:lnTo>
                  <a:pt x="201" y="651"/>
                </a:lnTo>
                <a:close/>
                <a:moveTo>
                  <a:pt x="143" y="709"/>
                </a:moveTo>
                <a:lnTo>
                  <a:pt x="168" y="683"/>
                </a:lnTo>
                <a:lnTo>
                  <a:pt x="143" y="655"/>
                </a:lnTo>
                <a:lnTo>
                  <a:pt x="115" y="683"/>
                </a:lnTo>
                <a:lnTo>
                  <a:pt x="143" y="709"/>
                </a:lnTo>
                <a:close/>
                <a:moveTo>
                  <a:pt x="139" y="651"/>
                </a:moveTo>
                <a:lnTo>
                  <a:pt x="111" y="624"/>
                </a:lnTo>
                <a:lnTo>
                  <a:pt x="84" y="651"/>
                </a:lnTo>
                <a:lnTo>
                  <a:pt x="111" y="679"/>
                </a:lnTo>
                <a:lnTo>
                  <a:pt x="139" y="651"/>
                </a:lnTo>
                <a:close/>
                <a:moveTo>
                  <a:pt x="81" y="709"/>
                </a:moveTo>
                <a:lnTo>
                  <a:pt x="109" y="683"/>
                </a:lnTo>
                <a:lnTo>
                  <a:pt x="81" y="655"/>
                </a:lnTo>
                <a:lnTo>
                  <a:pt x="53" y="683"/>
                </a:lnTo>
                <a:lnTo>
                  <a:pt x="81" y="709"/>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85" name="Freeform 1277"/>
          <p:cNvSpPr>
            <a:spLocks noEditPoints="1"/>
          </p:cNvSpPr>
          <p:nvPr/>
        </p:nvSpPr>
        <p:spPr bwMode="auto">
          <a:xfrm>
            <a:off x="11066439" y="5331707"/>
            <a:ext cx="1054037" cy="1190041"/>
          </a:xfrm>
          <a:custGeom>
            <a:avLst/>
            <a:gdLst>
              <a:gd name="T0" fmla="*/ 18 w 651"/>
              <a:gd name="T1" fmla="*/ 464 h 735"/>
              <a:gd name="T2" fmla="*/ 17 w 651"/>
              <a:gd name="T3" fmla="*/ 286 h 735"/>
              <a:gd name="T4" fmla="*/ 4 w 651"/>
              <a:gd name="T5" fmla="*/ 122 h 735"/>
              <a:gd name="T6" fmla="*/ 110 w 651"/>
              <a:gd name="T7" fmla="*/ 11 h 735"/>
              <a:gd name="T8" fmla="*/ 237 w 651"/>
              <a:gd name="T9" fmla="*/ 11 h 735"/>
              <a:gd name="T10" fmla="*/ 426 w 651"/>
              <a:gd name="T11" fmla="*/ 0 h 735"/>
              <a:gd name="T12" fmla="*/ 591 w 651"/>
              <a:gd name="T13" fmla="*/ 0 h 735"/>
              <a:gd name="T14" fmla="*/ 646 w 651"/>
              <a:gd name="T15" fmla="*/ 146 h 735"/>
              <a:gd name="T16" fmla="*/ 604 w 651"/>
              <a:gd name="T17" fmla="*/ 316 h 735"/>
              <a:gd name="T18" fmla="*/ 634 w 651"/>
              <a:gd name="T19" fmla="*/ 475 h 735"/>
              <a:gd name="T20" fmla="*/ 572 w 651"/>
              <a:gd name="T21" fmla="*/ 713 h 735"/>
              <a:gd name="T22" fmla="*/ 445 w 651"/>
              <a:gd name="T23" fmla="*/ 713 h 735"/>
              <a:gd name="T24" fmla="*/ 244 w 651"/>
              <a:gd name="T25" fmla="*/ 735 h 735"/>
              <a:gd name="T26" fmla="*/ 102 w 651"/>
              <a:gd name="T27" fmla="*/ 735 h 735"/>
              <a:gd name="T28" fmla="*/ 474 w 651"/>
              <a:gd name="T29" fmla="*/ 378 h 735"/>
              <a:gd name="T30" fmla="*/ 323 w 651"/>
              <a:gd name="T31" fmla="*/ 346 h 735"/>
              <a:gd name="T32" fmla="*/ 173 w 651"/>
              <a:gd name="T33" fmla="*/ 258 h 735"/>
              <a:gd name="T34" fmla="*/ 266 w 651"/>
              <a:gd name="T35" fmla="*/ 286 h 735"/>
              <a:gd name="T36" fmla="*/ 421 w 651"/>
              <a:gd name="T37" fmla="*/ 316 h 735"/>
              <a:gd name="T38" fmla="*/ 449 w 651"/>
              <a:gd name="T39" fmla="*/ 465 h 735"/>
              <a:gd name="T40" fmla="*/ 324 w 651"/>
              <a:gd name="T41" fmla="*/ 409 h 735"/>
              <a:gd name="T42" fmla="*/ 173 w 651"/>
              <a:gd name="T43" fmla="*/ 380 h 735"/>
              <a:gd name="T44" fmla="*/ 143 w 651"/>
              <a:gd name="T45" fmla="*/ 282 h 735"/>
              <a:gd name="T46" fmla="*/ 295 w 651"/>
              <a:gd name="T47" fmla="*/ 253 h 735"/>
              <a:gd name="T48" fmla="*/ 417 w 651"/>
              <a:gd name="T49" fmla="*/ 197 h 735"/>
              <a:gd name="T50" fmla="*/ 482 w 651"/>
              <a:gd name="T51" fmla="*/ 316 h 735"/>
              <a:gd name="T52" fmla="*/ 421 w 651"/>
              <a:gd name="T53" fmla="*/ 500 h 735"/>
              <a:gd name="T54" fmla="*/ 352 w 651"/>
              <a:gd name="T55" fmla="*/ 500 h 735"/>
              <a:gd name="T56" fmla="*/ 201 w 651"/>
              <a:gd name="T57" fmla="*/ 468 h 735"/>
              <a:gd name="T58" fmla="*/ 84 w 651"/>
              <a:gd name="T59" fmla="*/ 346 h 735"/>
              <a:gd name="T60" fmla="*/ 115 w 651"/>
              <a:gd name="T61" fmla="*/ 195 h 735"/>
              <a:gd name="T62" fmla="*/ 323 w 651"/>
              <a:gd name="T63" fmla="*/ 163 h 735"/>
              <a:gd name="T64" fmla="*/ 390 w 651"/>
              <a:gd name="T65" fmla="*/ 163 h 735"/>
              <a:gd name="T66" fmla="*/ 512 w 651"/>
              <a:gd name="T67" fmla="*/ 225 h 735"/>
              <a:gd name="T68" fmla="*/ 567 w 651"/>
              <a:gd name="T69" fmla="*/ 468 h 735"/>
              <a:gd name="T70" fmla="*/ 449 w 651"/>
              <a:gd name="T71" fmla="*/ 533 h 735"/>
              <a:gd name="T72" fmla="*/ 295 w 651"/>
              <a:gd name="T73" fmla="*/ 501 h 735"/>
              <a:gd name="T74" fmla="*/ 173 w 651"/>
              <a:gd name="T75" fmla="*/ 558 h 735"/>
              <a:gd name="T76" fmla="*/ 110 w 651"/>
              <a:gd name="T77" fmla="*/ 378 h 735"/>
              <a:gd name="T78" fmla="*/ 53 w 651"/>
              <a:gd name="T79" fmla="*/ 132 h 735"/>
              <a:gd name="T80" fmla="*/ 177 w 651"/>
              <a:gd name="T81" fmla="*/ 132 h 735"/>
              <a:gd name="T82" fmla="*/ 383 w 651"/>
              <a:gd name="T83" fmla="*/ 103 h 735"/>
              <a:gd name="T84" fmla="*/ 450 w 651"/>
              <a:gd name="T85" fmla="*/ 103 h 735"/>
              <a:gd name="T86" fmla="*/ 543 w 651"/>
              <a:gd name="T87" fmla="*/ 254 h 735"/>
              <a:gd name="T88" fmla="*/ 599 w 651"/>
              <a:gd name="T89" fmla="*/ 500 h 735"/>
              <a:gd name="T90" fmla="*/ 507 w 651"/>
              <a:gd name="T91" fmla="*/ 591 h 735"/>
              <a:gd name="T92" fmla="*/ 299 w 651"/>
              <a:gd name="T93" fmla="*/ 622 h 735"/>
              <a:gd name="T94" fmla="*/ 232 w 651"/>
              <a:gd name="T95" fmla="*/ 622 h 735"/>
              <a:gd name="T96" fmla="*/ 22 w 651"/>
              <a:gd name="T97" fmla="*/ 529 h 735"/>
              <a:gd name="T98" fmla="*/ 77 w 651"/>
              <a:gd name="T99" fmla="*/ 286 h 735"/>
              <a:gd name="T100" fmla="*/ 51 w 651"/>
              <a:gd name="T101" fmla="*/ 15 h 735"/>
              <a:gd name="T102" fmla="*/ 203 w 651"/>
              <a:gd name="T103" fmla="*/ 99 h 735"/>
              <a:gd name="T104" fmla="*/ 324 w 651"/>
              <a:gd name="T105" fmla="*/ 46 h 735"/>
              <a:gd name="T106" fmla="*/ 478 w 651"/>
              <a:gd name="T107" fmla="*/ 15 h 735"/>
              <a:gd name="T108" fmla="*/ 572 w 651"/>
              <a:gd name="T109" fmla="*/ 42 h 735"/>
              <a:gd name="T110" fmla="*/ 629 w 651"/>
              <a:gd name="T111" fmla="*/ 286 h 735"/>
              <a:gd name="T112" fmla="*/ 600 w 651"/>
              <a:gd name="T113" fmla="*/ 563 h 735"/>
              <a:gd name="T114" fmla="*/ 482 w 651"/>
              <a:gd name="T115" fmla="*/ 683 h 735"/>
              <a:gd name="T116" fmla="*/ 383 w 651"/>
              <a:gd name="T117" fmla="*/ 651 h 735"/>
              <a:gd name="T118" fmla="*/ 206 w 651"/>
              <a:gd name="T119" fmla="*/ 651 h 735"/>
              <a:gd name="T120" fmla="*/ 139 w 651"/>
              <a:gd name="T121" fmla="*/ 651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1" h="735">
                <a:moveTo>
                  <a:pt x="26" y="662"/>
                </a:moveTo>
                <a:lnTo>
                  <a:pt x="26" y="656"/>
                </a:lnTo>
                <a:lnTo>
                  <a:pt x="51" y="679"/>
                </a:lnTo>
                <a:lnTo>
                  <a:pt x="77" y="651"/>
                </a:lnTo>
                <a:lnTo>
                  <a:pt x="51" y="624"/>
                </a:lnTo>
                <a:lnTo>
                  <a:pt x="26" y="647"/>
                </a:lnTo>
                <a:lnTo>
                  <a:pt x="26" y="642"/>
                </a:lnTo>
                <a:lnTo>
                  <a:pt x="47" y="622"/>
                </a:lnTo>
                <a:lnTo>
                  <a:pt x="25" y="599"/>
                </a:lnTo>
                <a:lnTo>
                  <a:pt x="25" y="591"/>
                </a:lnTo>
                <a:lnTo>
                  <a:pt x="51" y="618"/>
                </a:lnTo>
                <a:lnTo>
                  <a:pt x="77" y="591"/>
                </a:lnTo>
                <a:lnTo>
                  <a:pt x="51" y="563"/>
                </a:lnTo>
                <a:lnTo>
                  <a:pt x="25" y="590"/>
                </a:lnTo>
                <a:lnTo>
                  <a:pt x="25" y="584"/>
                </a:lnTo>
                <a:lnTo>
                  <a:pt x="47" y="559"/>
                </a:lnTo>
                <a:lnTo>
                  <a:pt x="22" y="535"/>
                </a:lnTo>
                <a:lnTo>
                  <a:pt x="21" y="525"/>
                </a:lnTo>
                <a:lnTo>
                  <a:pt x="47" y="500"/>
                </a:lnTo>
                <a:lnTo>
                  <a:pt x="18" y="472"/>
                </a:lnTo>
                <a:lnTo>
                  <a:pt x="18" y="472"/>
                </a:lnTo>
                <a:lnTo>
                  <a:pt x="18" y="464"/>
                </a:lnTo>
                <a:lnTo>
                  <a:pt x="18" y="465"/>
                </a:lnTo>
                <a:lnTo>
                  <a:pt x="47" y="437"/>
                </a:lnTo>
                <a:lnTo>
                  <a:pt x="18" y="409"/>
                </a:lnTo>
                <a:lnTo>
                  <a:pt x="17" y="413"/>
                </a:lnTo>
                <a:lnTo>
                  <a:pt x="17" y="408"/>
                </a:lnTo>
                <a:lnTo>
                  <a:pt x="17" y="408"/>
                </a:lnTo>
                <a:lnTo>
                  <a:pt x="17" y="408"/>
                </a:lnTo>
                <a:lnTo>
                  <a:pt x="17" y="400"/>
                </a:lnTo>
                <a:lnTo>
                  <a:pt x="18" y="404"/>
                </a:lnTo>
                <a:lnTo>
                  <a:pt x="47" y="378"/>
                </a:lnTo>
                <a:lnTo>
                  <a:pt x="18" y="350"/>
                </a:lnTo>
                <a:lnTo>
                  <a:pt x="16" y="356"/>
                </a:lnTo>
                <a:lnTo>
                  <a:pt x="13" y="350"/>
                </a:lnTo>
                <a:lnTo>
                  <a:pt x="17" y="346"/>
                </a:lnTo>
                <a:lnTo>
                  <a:pt x="13" y="344"/>
                </a:lnTo>
                <a:lnTo>
                  <a:pt x="13" y="337"/>
                </a:lnTo>
                <a:lnTo>
                  <a:pt x="18" y="344"/>
                </a:lnTo>
                <a:lnTo>
                  <a:pt x="47" y="316"/>
                </a:lnTo>
                <a:lnTo>
                  <a:pt x="18" y="287"/>
                </a:lnTo>
                <a:lnTo>
                  <a:pt x="12" y="295"/>
                </a:lnTo>
                <a:lnTo>
                  <a:pt x="12" y="290"/>
                </a:lnTo>
                <a:lnTo>
                  <a:pt x="17" y="286"/>
                </a:lnTo>
                <a:lnTo>
                  <a:pt x="12" y="281"/>
                </a:lnTo>
                <a:lnTo>
                  <a:pt x="12" y="273"/>
                </a:lnTo>
                <a:lnTo>
                  <a:pt x="18" y="282"/>
                </a:lnTo>
                <a:lnTo>
                  <a:pt x="47" y="254"/>
                </a:lnTo>
                <a:lnTo>
                  <a:pt x="18" y="229"/>
                </a:lnTo>
                <a:lnTo>
                  <a:pt x="9" y="238"/>
                </a:lnTo>
                <a:lnTo>
                  <a:pt x="9" y="231"/>
                </a:lnTo>
                <a:lnTo>
                  <a:pt x="17" y="225"/>
                </a:lnTo>
                <a:lnTo>
                  <a:pt x="8" y="217"/>
                </a:lnTo>
                <a:lnTo>
                  <a:pt x="8" y="210"/>
                </a:lnTo>
                <a:lnTo>
                  <a:pt x="18" y="221"/>
                </a:lnTo>
                <a:lnTo>
                  <a:pt x="47" y="195"/>
                </a:lnTo>
                <a:lnTo>
                  <a:pt x="18" y="167"/>
                </a:lnTo>
                <a:lnTo>
                  <a:pt x="8" y="179"/>
                </a:lnTo>
                <a:lnTo>
                  <a:pt x="8" y="174"/>
                </a:lnTo>
                <a:lnTo>
                  <a:pt x="17" y="163"/>
                </a:lnTo>
                <a:lnTo>
                  <a:pt x="6" y="154"/>
                </a:lnTo>
                <a:lnTo>
                  <a:pt x="6" y="146"/>
                </a:lnTo>
                <a:lnTo>
                  <a:pt x="18" y="160"/>
                </a:lnTo>
                <a:lnTo>
                  <a:pt x="47" y="132"/>
                </a:lnTo>
                <a:lnTo>
                  <a:pt x="18" y="107"/>
                </a:lnTo>
                <a:lnTo>
                  <a:pt x="4" y="122"/>
                </a:lnTo>
                <a:lnTo>
                  <a:pt x="4" y="116"/>
                </a:lnTo>
                <a:lnTo>
                  <a:pt x="17" y="103"/>
                </a:lnTo>
                <a:lnTo>
                  <a:pt x="4" y="90"/>
                </a:lnTo>
                <a:lnTo>
                  <a:pt x="2" y="83"/>
                </a:lnTo>
                <a:lnTo>
                  <a:pt x="18" y="99"/>
                </a:lnTo>
                <a:lnTo>
                  <a:pt x="47" y="74"/>
                </a:lnTo>
                <a:lnTo>
                  <a:pt x="18" y="46"/>
                </a:lnTo>
                <a:lnTo>
                  <a:pt x="2" y="62"/>
                </a:lnTo>
                <a:lnTo>
                  <a:pt x="2" y="56"/>
                </a:lnTo>
                <a:lnTo>
                  <a:pt x="17" y="42"/>
                </a:lnTo>
                <a:lnTo>
                  <a:pt x="0" y="27"/>
                </a:lnTo>
                <a:lnTo>
                  <a:pt x="0" y="19"/>
                </a:lnTo>
                <a:lnTo>
                  <a:pt x="18" y="39"/>
                </a:lnTo>
                <a:lnTo>
                  <a:pt x="47" y="11"/>
                </a:lnTo>
                <a:lnTo>
                  <a:pt x="36" y="0"/>
                </a:lnTo>
                <a:lnTo>
                  <a:pt x="41" y="0"/>
                </a:lnTo>
                <a:lnTo>
                  <a:pt x="51" y="8"/>
                </a:lnTo>
                <a:lnTo>
                  <a:pt x="60" y="0"/>
                </a:lnTo>
                <a:lnTo>
                  <a:pt x="65" y="0"/>
                </a:lnTo>
                <a:lnTo>
                  <a:pt x="53" y="11"/>
                </a:lnTo>
                <a:lnTo>
                  <a:pt x="81" y="39"/>
                </a:lnTo>
                <a:lnTo>
                  <a:pt x="110" y="11"/>
                </a:lnTo>
                <a:lnTo>
                  <a:pt x="96" y="0"/>
                </a:lnTo>
                <a:lnTo>
                  <a:pt x="103" y="0"/>
                </a:lnTo>
                <a:lnTo>
                  <a:pt x="111" y="8"/>
                </a:lnTo>
                <a:lnTo>
                  <a:pt x="120" y="0"/>
                </a:lnTo>
                <a:lnTo>
                  <a:pt x="126" y="0"/>
                </a:lnTo>
                <a:lnTo>
                  <a:pt x="115" y="11"/>
                </a:lnTo>
                <a:lnTo>
                  <a:pt x="143" y="39"/>
                </a:lnTo>
                <a:lnTo>
                  <a:pt x="169" y="11"/>
                </a:lnTo>
                <a:lnTo>
                  <a:pt x="158" y="0"/>
                </a:lnTo>
                <a:lnTo>
                  <a:pt x="163" y="0"/>
                </a:lnTo>
                <a:lnTo>
                  <a:pt x="173" y="8"/>
                </a:lnTo>
                <a:lnTo>
                  <a:pt x="182" y="0"/>
                </a:lnTo>
                <a:lnTo>
                  <a:pt x="187" y="0"/>
                </a:lnTo>
                <a:lnTo>
                  <a:pt x="177" y="11"/>
                </a:lnTo>
                <a:lnTo>
                  <a:pt x="203" y="39"/>
                </a:lnTo>
                <a:lnTo>
                  <a:pt x="232" y="11"/>
                </a:lnTo>
                <a:lnTo>
                  <a:pt x="220" y="0"/>
                </a:lnTo>
                <a:lnTo>
                  <a:pt x="225" y="0"/>
                </a:lnTo>
                <a:lnTo>
                  <a:pt x="234" y="8"/>
                </a:lnTo>
                <a:lnTo>
                  <a:pt x="242" y="0"/>
                </a:lnTo>
                <a:lnTo>
                  <a:pt x="250" y="0"/>
                </a:lnTo>
                <a:lnTo>
                  <a:pt x="237" y="11"/>
                </a:lnTo>
                <a:lnTo>
                  <a:pt x="265" y="39"/>
                </a:lnTo>
                <a:lnTo>
                  <a:pt x="293" y="11"/>
                </a:lnTo>
                <a:lnTo>
                  <a:pt x="280" y="0"/>
                </a:lnTo>
                <a:lnTo>
                  <a:pt x="285" y="0"/>
                </a:lnTo>
                <a:lnTo>
                  <a:pt x="295" y="8"/>
                </a:lnTo>
                <a:lnTo>
                  <a:pt x="304" y="0"/>
                </a:lnTo>
                <a:lnTo>
                  <a:pt x="309" y="0"/>
                </a:lnTo>
                <a:lnTo>
                  <a:pt x="299" y="11"/>
                </a:lnTo>
                <a:lnTo>
                  <a:pt x="324" y="39"/>
                </a:lnTo>
                <a:lnTo>
                  <a:pt x="352" y="11"/>
                </a:lnTo>
                <a:lnTo>
                  <a:pt x="342" y="0"/>
                </a:lnTo>
                <a:lnTo>
                  <a:pt x="347" y="0"/>
                </a:lnTo>
                <a:lnTo>
                  <a:pt x="356" y="8"/>
                </a:lnTo>
                <a:lnTo>
                  <a:pt x="366" y="0"/>
                </a:lnTo>
                <a:lnTo>
                  <a:pt x="371" y="0"/>
                </a:lnTo>
                <a:lnTo>
                  <a:pt x="359" y="11"/>
                </a:lnTo>
                <a:lnTo>
                  <a:pt x="387" y="39"/>
                </a:lnTo>
                <a:lnTo>
                  <a:pt x="415" y="11"/>
                </a:lnTo>
                <a:lnTo>
                  <a:pt x="402" y="0"/>
                </a:lnTo>
                <a:lnTo>
                  <a:pt x="409" y="0"/>
                </a:lnTo>
                <a:lnTo>
                  <a:pt x="417" y="8"/>
                </a:lnTo>
                <a:lnTo>
                  <a:pt x="426" y="0"/>
                </a:lnTo>
                <a:lnTo>
                  <a:pt x="431" y="0"/>
                </a:lnTo>
                <a:lnTo>
                  <a:pt x="421" y="11"/>
                </a:lnTo>
                <a:lnTo>
                  <a:pt x="449" y="39"/>
                </a:lnTo>
                <a:lnTo>
                  <a:pt x="474" y="11"/>
                </a:lnTo>
                <a:lnTo>
                  <a:pt x="464" y="0"/>
                </a:lnTo>
                <a:lnTo>
                  <a:pt x="469" y="0"/>
                </a:lnTo>
                <a:lnTo>
                  <a:pt x="478" y="8"/>
                </a:lnTo>
                <a:lnTo>
                  <a:pt x="488" y="0"/>
                </a:lnTo>
                <a:lnTo>
                  <a:pt x="493" y="0"/>
                </a:lnTo>
                <a:lnTo>
                  <a:pt x="482" y="11"/>
                </a:lnTo>
                <a:lnTo>
                  <a:pt x="509" y="39"/>
                </a:lnTo>
                <a:lnTo>
                  <a:pt x="537" y="11"/>
                </a:lnTo>
                <a:lnTo>
                  <a:pt x="525" y="0"/>
                </a:lnTo>
                <a:lnTo>
                  <a:pt x="531" y="0"/>
                </a:lnTo>
                <a:lnTo>
                  <a:pt x="540" y="8"/>
                </a:lnTo>
                <a:lnTo>
                  <a:pt x="548" y="0"/>
                </a:lnTo>
                <a:lnTo>
                  <a:pt x="553" y="0"/>
                </a:lnTo>
                <a:lnTo>
                  <a:pt x="543" y="11"/>
                </a:lnTo>
                <a:lnTo>
                  <a:pt x="571" y="39"/>
                </a:lnTo>
                <a:lnTo>
                  <a:pt x="599" y="11"/>
                </a:lnTo>
                <a:lnTo>
                  <a:pt x="586" y="0"/>
                </a:lnTo>
                <a:lnTo>
                  <a:pt x="591" y="0"/>
                </a:lnTo>
                <a:lnTo>
                  <a:pt x="600" y="8"/>
                </a:lnTo>
                <a:lnTo>
                  <a:pt x="610" y="0"/>
                </a:lnTo>
                <a:lnTo>
                  <a:pt x="615" y="0"/>
                </a:lnTo>
                <a:lnTo>
                  <a:pt x="604" y="11"/>
                </a:lnTo>
                <a:lnTo>
                  <a:pt x="631" y="39"/>
                </a:lnTo>
                <a:lnTo>
                  <a:pt x="651" y="19"/>
                </a:lnTo>
                <a:lnTo>
                  <a:pt x="651" y="27"/>
                </a:lnTo>
                <a:lnTo>
                  <a:pt x="634" y="42"/>
                </a:lnTo>
                <a:lnTo>
                  <a:pt x="650" y="56"/>
                </a:lnTo>
                <a:lnTo>
                  <a:pt x="650" y="64"/>
                </a:lnTo>
                <a:lnTo>
                  <a:pt x="631" y="46"/>
                </a:lnTo>
                <a:lnTo>
                  <a:pt x="604" y="74"/>
                </a:lnTo>
                <a:lnTo>
                  <a:pt x="631" y="99"/>
                </a:lnTo>
                <a:lnTo>
                  <a:pt x="650" y="83"/>
                </a:lnTo>
                <a:lnTo>
                  <a:pt x="650" y="88"/>
                </a:lnTo>
                <a:lnTo>
                  <a:pt x="634" y="103"/>
                </a:lnTo>
                <a:lnTo>
                  <a:pt x="647" y="116"/>
                </a:lnTo>
                <a:lnTo>
                  <a:pt x="647" y="122"/>
                </a:lnTo>
                <a:lnTo>
                  <a:pt x="631" y="107"/>
                </a:lnTo>
                <a:lnTo>
                  <a:pt x="604" y="132"/>
                </a:lnTo>
                <a:lnTo>
                  <a:pt x="631" y="160"/>
                </a:lnTo>
                <a:lnTo>
                  <a:pt x="646" y="146"/>
                </a:lnTo>
                <a:lnTo>
                  <a:pt x="646" y="151"/>
                </a:lnTo>
                <a:lnTo>
                  <a:pt x="634" y="163"/>
                </a:lnTo>
                <a:lnTo>
                  <a:pt x="646" y="174"/>
                </a:lnTo>
                <a:lnTo>
                  <a:pt x="646" y="179"/>
                </a:lnTo>
                <a:lnTo>
                  <a:pt x="631" y="167"/>
                </a:lnTo>
                <a:lnTo>
                  <a:pt x="604" y="195"/>
                </a:lnTo>
                <a:lnTo>
                  <a:pt x="631" y="221"/>
                </a:lnTo>
                <a:lnTo>
                  <a:pt x="643" y="210"/>
                </a:lnTo>
                <a:lnTo>
                  <a:pt x="643" y="215"/>
                </a:lnTo>
                <a:lnTo>
                  <a:pt x="634" y="225"/>
                </a:lnTo>
                <a:lnTo>
                  <a:pt x="643" y="234"/>
                </a:lnTo>
                <a:lnTo>
                  <a:pt x="643" y="239"/>
                </a:lnTo>
                <a:lnTo>
                  <a:pt x="631" y="229"/>
                </a:lnTo>
                <a:lnTo>
                  <a:pt x="604" y="254"/>
                </a:lnTo>
                <a:lnTo>
                  <a:pt x="631" y="282"/>
                </a:lnTo>
                <a:lnTo>
                  <a:pt x="642" y="273"/>
                </a:lnTo>
                <a:lnTo>
                  <a:pt x="642" y="278"/>
                </a:lnTo>
                <a:lnTo>
                  <a:pt x="634" y="286"/>
                </a:lnTo>
                <a:lnTo>
                  <a:pt x="642" y="291"/>
                </a:lnTo>
                <a:lnTo>
                  <a:pt x="641" y="297"/>
                </a:lnTo>
                <a:lnTo>
                  <a:pt x="631" y="287"/>
                </a:lnTo>
                <a:lnTo>
                  <a:pt x="604" y="316"/>
                </a:lnTo>
                <a:lnTo>
                  <a:pt x="631" y="344"/>
                </a:lnTo>
                <a:lnTo>
                  <a:pt x="641" y="334"/>
                </a:lnTo>
                <a:lnTo>
                  <a:pt x="641" y="342"/>
                </a:lnTo>
                <a:lnTo>
                  <a:pt x="634" y="346"/>
                </a:lnTo>
                <a:lnTo>
                  <a:pt x="638" y="352"/>
                </a:lnTo>
                <a:lnTo>
                  <a:pt x="638" y="357"/>
                </a:lnTo>
                <a:lnTo>
                  <a:pt x="631" y="350"/>
                </a:lnTo>
                <a:lnTo>
                  <a:pt x="604" y="378"/>
                </a:lnTo>
                <a:lnTo>
                  <a:pt x="631" y="404"/>
                </a:lnTo>
                <a:lnTo>
                  <a:pt x="638" y="398"/>
                </a:lnTo>
                <a:lnTo>
                  <a:pt x="637" y="404"/>
                </a:lnTo>
                <a:lnTo>
                  <a:pt x="634" y="408"/>
                </a:lnTo>
                <a:lnTo>
                  <a:pt x="637" y="409"/>
                </a:lnTo>
                <a:lnTo>
                  <a:pt x="637" y="416"/>
                </a:lnTo>
                <a:lnTo>
                  <a:pt x="631" y="409"/>
                </a:lnTo>
                <a:lnTo>
                  <a:pt x="604" y="437"/>
                </a:lnTo>
                <a:lnTo>
                  <a:pt x="631" y="465"/>
                </a:lnTo>
                <a:lnTo>
                  <a:pt x="634" y="463"/>
                </a:lnTo>
                <a:lnTo>
                  <a:pt x="634" y="468"/>
                </a:lnTo>
                <a:lnTo>
                  <a:pt x="634" y="468"/>
                </a:lnTo>
                <a:lnTo>
                  <a:pt x="634" y="469"/>
                </a:lnTo>
                <a:lnTo>
                  <a:pt x="634" y="475"/>
                </a:lnTo>
                <a:lnTo>
                  <a:pt x="631" y="472"/>
                </a:lnTo>
                <a:lnTo>
                  <a:pt x="604" y="500"/>
                </a:lnTo>
                <a:lnTo>
                  <a:pt x="631" y="525"/>
                </a:lnTo>
                <a:lnTo>
                  <a:pt x="633" y="525"/>
                </a:lnTo>
                <a:lnTo>
                  <a:pt x="633" y="533"/>
                </a:lnTo>
                <a:lnTo>
                  <a:pt x="631" y="533"/>
                </a:lnTo>
                <a:lnTo>
                  <a:pt x="604" y="559"/>
                </a:lnTo>
                <a:lnTo>
                  <a:pt x="631" y="587"/>
                </a:lnTo>
                <a:lnTo>
                  <a:pt x="631" y="595"/>
                </a:lnTo>
                <a:lnTo>
                  <a:pt x="604" y="622"/>
                </a:lnTo>
                <a:lnTo>
                  <a:pt x="629" y="646"/>
                </a:lnTo>
                <a:lnTo>
                  <a:pt x="629" y="651"/>
                </a:lnTo>
                <a:lnTo>
                  <a:pt x="600" y="624"/>
                </a:lnTo>
                <a:lnTo>
                  <a:pt x="572" y="651"/>
                </a:lnTo>
                <a:lnTo>
                  <a:pt x="600" y="679"/>
                </a:lnTo>
                <a:lnTo>
                  <a:pt x="629" y="651"/>
                </a:lnTo>
                <a:lnTo>
                  <a:pt x="627" y="659"/>
                </a:lnTo>
                <a:lnTo>
                  <a:pt x="604" y="683"/>
                </a:lnTo>
                <a:lnTo>
                  <a:pt x="627" y="703"/>
                </a:lnTo>
                <a:lnTo>
                  <a:pt x="625" y="711"/>
                </a:lnTo>
                <a:lnTo>
                  <a:pt x="600" y="684"/>
                </a:lnTo>
                <a:lnTo>
                  <a:pt x="572" y="713"/>
                </a:lnTo>
                <a:lnTo>
                  <a:pt x="596" y="735"/>
                </a:lnTo>
                <a:lnTo>
                  <a:pt x="590" y="735"/>
                </a:lnTo>
                <a:lnTo>
                  <a:pt x="571" y="715"/>
                </a:lnTo>
                <a:lnTo>
                  <a:pt x="549" y="735"/>
                </a:lnTo>
                <a:lnTo>
                  <a:pt x="544" y="735"/>
                </a:lnTo>
                <a:lnTo>
                  <a:pt x="567" y="713"/>
                </a:lnTo>
                <a:lnTo>
                  <a:pt x="540" y="684"/>
                </a:lnTo>
                <a:lnTo>
                  <a:pt x="512" y="713"/>
                </a:lnTo>
                <a:lnTo>
                  <a:pt x="535" y="735"/>
                </a:lnTo>
                <a:lnTo>
                  <a:pt x="529" y="735"/>
                </a:lnTo>
                <a:lnTo>
                  <a:pt x="509" y="715"/>
                </a:lnTo>
                <a:lnTo>
                  <a:pt x="491" y="735"/>
                </a:lnTo>
                <a:lnTo>
                  <a:pt x="482" y="735"/>
                </a:lnTo>
                <a:lnTo>
                  <a:pt x="507" y="713"/>
                </a:lnTo>
                <a:lnTo>
                  <a:pt x="478" y="684"/>
                </a:lnTo>
                <a:lnTo>
                  <a:pt x="450" y="713"/>
                </a:lnTo>
                <a:lnTo>
                  <a:pt x="473" y="735"/>
                </a:lnTo>
                <a:lnTo>
                  <a:pt x="468" y="735"/>
                </a:lnTo>
                <a:lnTo>
                  <a:pt x="449" y="715"/>
                </a:lnTo>
                <a:lnTo>
                  <a:pt x="427" y="735"/>
                </a:lnTo>
                <a:lnTo>
                  <a:pt x="422" y="735"/>
                </a:lnTo>
                <a:lnTo>
                  <a:pt x="445" y="713"/>
                </a:lnTo>
                <a:lnTo>
                  <a:pt x="417" y="684"/>
                </a:lnTo>
                <a:lnTo>
                  <a:pt x="390" y="713"/>
                </a:lnTo>
                <a:lnTo>
                  <a:pt x="413" y="735"/>
                </a:lnTo>
                <a:lnTo>
                  <a:pt x="407" y="735"/>
                </a:lnTo>
                <a:lnTo>
                  <a:pt x="387" y="715"/>
                </a:lnTo>
                <a:lnTo>
                  <a:pt x="366" y="735"/>
                </a:lnTo>
                <a:lnTo>
                  <a:pt x="360" y="735"/>
                </a:lnTo>
                <a:lnTo>
                  <a:pt x="383" y="713"/>
                </a:lnTo>
                <a:lnTo>
                  <a:pt x="356" y="684"/>
                </a:lnTo>
                <a:lnTo>
                  <a:pt x="328" y="713"/>
                </a:lnTo>
                <a:lnTo>
                  <a:pt x="351" y="735"/>
                </a:lnTo>
                <a:lnTo>
                  <a:pt x="346" y="735"/>
                </a:lnTo>
                <a:lnTo>
                  <a:pt x="324" y="715"/>
                </a:lnTo>
                <a:lnTo>
                  <a:pt x="305" y="735"/>
                </a:lnTo>
                <a:lnTo>
                  <a:pt x="300" y="735"/>
                </a:lnTo>
                <a:lnTo>
                  <a:pt x="323" y="713"/>
                </a:lnTo>
                <a:lnTo>
                  <a:pt x="295" y="684"/>
                </a:lnTo>
                <a:lnTo>
                  <a:pt x="266" y="713"/>
                </a:lnTo>
                <a:lnTo>
                  <a:pt x="291" y="735"/>
                </a:lnTo>
                <a:lnTo>
                  <a:pt x="284" y="735"/>
                </a:lnTo>
                <a:lnTo>
                  <a:pt x="265" y="715"/>
                </a:lnTo>
                <a:lnTo>
                  <a:pt x="244" y="735"/>
                </a:lnTo>
                <a:lnTo>
                  <a:pt x="238" y="735"/>
                </a:lnTo>
                <a:lnTo>
                  <a:pt x="261" y="713"/>
                </a:lnTo>
                <a:lnTo>
                  <a:pt x="234" y="684"/>
                </a:lnTo>
                <a:lnTo>
                  <a:pt x="206" y="713"/>
                </a:lnTo>
                <a:lnTo>
                  <a:pt x="229" y="735"/>
                </a:lnTo>
                <a:lnTo>
                  <a:pt x="224" y="735"/>
                </a:lnTo>
                <a:lnTo>
                  <a:pt x="203" y="715"/>
                </a:lnTo>
                <a:lnTo>
                  <a:pt x="185" y="735"/>
                </a:lnTo>
                <a:lnTo>
                  <a:pt x="178" y="735"/>
                </a:lnTo>
                <a:lnTo>
                  <a:pt x="201" y="713"/>
                </a:lnTo>
                <a:lnTo>
                  <a:pt x="173" y="684"/>
                </a:lnTo>
                <a:lnTo>
                  <a:pt x="145" y="713"/>
                </a:lnTo>
                <a:lnTo>
                  <a:pt x="167" y="735"/>
                </a:lnTo>
                <a:lnTo>
                  <a:pt x="162" y="735"/>
                </a:lnTo>
                <a:lnTo>
                  <a:pt x="143" y="715"/>
                </a:lnTo>
                <a:lnTo>
                  <a:pt x="122" y="735"/>
                </a:lnTo>
                <a:lnTo>
                  <a:pt x="116" y="735"/>
                </a:lnTo>
                <a:lnTo>
                  <a:pt x="139" y="713"/>
                </a:lnTo>
                <a:lnTo>
                  <a:pt x="111" y="684"/>
                </a:lnTo>
                <a:lnTo>
                  <a:pt x="84" y="713"/>
                </a:lnTo>
                <a:lnTo>
                  <a:pt x="107" y="735"/>
                </a:lnTo>
                <a:lnTo>
                  <a:pt x="102" y="735"/>
                </a:lnTo>
                <a:lnTo>
                  <a:pt x="81" y="715"/>
                </a:lnTo>
                <a:lnTo>
                  <a:pt x="63" y="735"/>
                </a:lnTo>
                <a:lnTo>
                  <a:pt x="55" y="735"/>
                </a:lnTo>
                <a:lnTo>
                  <a:pt x="77" y="713"/>
                </a:lnTo>
                <a:lnTo>
                  <a:pt x="51" y="684"/>
                </a:lnTo>
                <a:lnTo>
                  <a:pt x="28" y="706"/>
                </a:lnTo>
                <a:lnTo>
                  <a:pt x="28" y="699"/>
                </a:lnTo>
                <a:lnTo>
                  <a:pt x="47" y="683"/>
                </a:lnTo>
                <a:lnTo>
                  <a:pt x="26" y="662"/>
                </a:lnTo>
                <a:close/>
                <a:moveTo>
                  <a:pt x="53" y="622"/>
                </a:moveTo>
                <a:lnTo>
                  <a:pt x="81" y="650"/>
                </a:lnTo>
                <a:lnTo>
                  <a:pt x="110" y="622"/>
                </a:lnTo>
                <a:lnTo>
                  <a:pt x="81" y="594"/>
                </a:lnTo>
                <a:lnTo>
                  <a:pt x="53" y="622"/>
                </a:lnTo>
                <a:close/>
                <a:moveTo>
                  <a:pt x="445" y="346"/>
                </a:moveTo>
                <a:lnTo>
                  <a:pt x="417" y="320"/>
                </a:lnTo>
                <a:lnTo>
                  <a:pt x="390" y="346"/>
                </a:lnTo>
                <a:lnTo>
                  <a:pt x="417" y="374"/>
                </a:lnTo>
                <a:lnTo>
                  <a:pt x="445" y="346"/>
                </a:lnTo>
                <a:close/>
                <a:moveTo>
                  <a:pt x="421" y="378"/>
                </a:moveTo>
                <a:lnTo>
                  <a:pt x="449" y="404"/>
                </a:lnTo>
                <a:lnTo>
                  <a:pt x="474" y="378"/>
                </a:lnTo>
                <a:lnTo>
                  <a:pt x="449" y="350"/>
                </a:lnTo>
                <a:lnTo>
                  <a:pt x="421" y="378"/>
                </a:lnTo>
                <a:close/>
                <a:moveTo>
                  <a:pt x="387" y="350"/>
                </a:moveTo>
                <a:lnTo>
                  <a:pt x="359" y="378"/>
                </a:lnTo>
                <a:lnTo>
                  <a:pt x="387" y="404"/>
                </a:lnTo>
                <a:lnTo>
                  <a:pt x="415" y="378"/>
                </a:lnTo>
                <a:lnTo>
                  <a:pt x="387" y="350"/>
                </a:lnTo>
                <a:close/>
                <a:moveTo>
                  <a:pt x="383" y="346"/>
                </a:moveTo>
                <a:lnTo>
                  <a:pt x="356" y="320"/>
                </a:lnTo>
                <a:lnTo>
                  <a:pt x="328" y="346"/>
                </a:lnTo>
                <a:lnTo>
                  <a:pt x="356" y="374"/>
                </a:lnTo>
                <a:lnTo>
                  <a:pt x="383" y="346"/>
                </a:lnTo>
                <a:close/>
                <a:moveTo>
                  <a:pt x="324" y="350"/>
                </a:moveTo>
                <a:lnTo>
                  <a:pt x="299" y="378"/>
                </a:lnTo>
                <a:lnTo>
                  <a:pt x="324" y="404"/>
                </a:lnTo>
                <a:lnTo>
                  <a:pt x="352" y="378"/>
                </a:lnTo>
                <a:lnTo>
                  <a:pt x="324" y="350"/>
                </a:lnTo>
                <a:close/>
                <a:moveTo>
                  <a:pt x="323" y="346"/>
                </a:moveTo>
                <a:lnTo>
                  <a:pt x="295" y="320"/>
                </a:lnTo>
                <a:lnTo>
                  <a:pt x="266" y="346"/>
                </a:lnTo>
                <a:lnTo>
                  <a:pt x="295" y="374"/>
                </a:lnTo>
                <a:lnTo>
                  <a:pt x="323" y="346"/>
                </a:lnTo>
                <a:close/>
                <a:moveTo>
                  <a:pt x="265" y="350"/>
                </a:moveTo>
                <a:lnTo>
                  <a:pt x="237" y="378"/>
                </a:lnTo>
                <a:lnTo>
                  <a:pt x="265" y="404"/>
                </a:lnTo>
                <a:lnTo>
                  <a:pt x="293" y="378"/>
                </a:lnTo>
                <a:lnTo>
                  <a:pt x="265" y="350"/>
                </a:lnTo>
                <a:close/>
                <a:moveTo>
                  <a:pt x="261" y="346"/>
                </a:moveTo>
                <a:lnTo>
                  <a:pt x="234" y="320"/>
                </a:lnTo>
                <a:lnTo>
                  <a:pt x="206" y="346"/>
                </a:lnTo>
                <a:lnTo>
                  <a:pt x="234" y="374"/>
                </a:lnTo>
                <a:lnTo>
                  <a:pt x="261" y="346"/>
                </a:lnTo>
                <a:close/>
                <a:moveTo>
                  <a:pt x="203" y="350"/>
                </a:moveTo>
                <a:lnTo>
                  <a:pt x="177" y="378"/>
                </a:lnTo>
                <a:lnTo>
                  <a:pt x="203" y="404"/>
                </a:lnTo>
                <a:lnTo>
                  <a:pt x="232" y="378"/>
                </a:lnTo>
                <a:lnTo>
                  <a:pt x="203" y="350"/>
                </a:lnTo>
                <a:close/>
                <a:moveTo>
                  <a:pt x="201" y="346"/>
                </a:moveTo>
                <a:lnTo>
                  <a:pt x="173" y="320"/>
                </a:lnTo>
                <a:lnTo>
                  <a:pt x="145" y="346"/>
                </a:lnTo>
                <a:lnTo>
                  <a:pt x="173" y="374"/>
                </a:lnTo>
                <a:lnTo>
                  <a:pt x="201" y="346"/>
                </a:lnTo>
                <a:close/>
                <a:moveTo>
                  <a:pt x="201" y="286"/>
                </a:moveTo>
                <a:lnTo>
                  <a:pt x="173" y="258"/>
                </a:lnTo>
                <a:lnTo>
                  <a:pt x="145" y="286"/>
                </a:lnTo>
                <a:lnTo>
                  <a:pt x="173" y="313"/>
                </a:lnTo>
                <a:lnTo>
                  <a:pt x="201" y="286"/>
                </a:lnTo>
                <a:close/>
                <a:moveTo>
                  <a:pt x="177" y="316"/>
                </a:moveTo>
                <a:lnTo>
                  <a:pt x="203" y="344"/>
                </a:lnTo>
                <a:lnTo>
                  <a:pt x="232" y="316"/>
                </a:lnTo>
                <a:lnTo>
                  <a:pt x="203" y="287"/>
                </a:lnTo>
                <a:lnTo>
                  <a:pt x="177" y="316"/>
                </a:lnTo>
                <a:close/>
                <a:moveTo>
                  <a:pt x="234" y="313"/>
                </a:moveTo>
                <a:lnTo>
                  <a:pt x="261" y="286"/>
                </a:lnTo>
                <a:lnTo>
                  <a:pt x="234" y="258"/>
                </a:lnTo>
                <a:lnTo>
                  <a:pt x="206" y="286"/>
                </a:lnTo>
                <a:lnTo>
                  <a:pt x="234" y="313"/>
                </a:lnTo>
                <a:close/>
                <a:moveTo>
                  <a:pt x="237" y="316"/>
                </a:moveTo>
                <a:lnTo>
                  <a:pt x="265" y="344"/>
                </a:lnTo>
                <a:lnTo>
                  <a:pt x="293" y="316"/>
                </a:lnTo>
                <a:lnTo>
                  <a:pt x="265" y="287"/>
                </a:lnTo>
                <a:lnTo>
                  <a:pt x="237" y="316"/>
                </a:lnTo>
                <a:close/>
                <a:moveTo>
                  <a:pt x="295" y="313"/>
                </a:moveTo>
                <a:lnTo>
                  <a:pt x="323" y="286"/>
                </a:lnTo>
                <a:lnTo>
                  <a:pt x="295" y="258"/>
                </a:lnTo>
                <a:lnTo>
                  <a:pt x="266" y="286"/>
                </a:lnTo>
                <a:lnTo>
                  <a:pt x="295" y="313"/>
                </a:lnTo>
                <a:close/>
                <a:moveTo>
                  <a:pt x="299" y="316"/>
                </a:moveTo>
                <a:lnTo>
                  <a:pt x="324" y="344"/>
                </a:lnTo>
                <a:lnTo>
                  <a:pt x="352" y="316"/>
                </a:lnTo>
                <a:lnTo>
                  <a:pt x="324" y="287"/>
                </a:lnTo>
                <a:lnTo>
                  <a:pt x="299" y="316"/>
                </a:lnTo>
                <a:close/>
                <a:moveTo>
                  <a:pt x="356" y="313"/>
                </a:moveTo>
                <a:lnTo>
                  <a:pt x="383" y="286"/>
                </a:lnTo>
                <a:lnTo>
                  <a:pt x="356" y="258"/>
                </a:lnTo>
                <a:lnTo>
                  <a:pt x="328" y="286"/>
                </a:lnTo>
                <a:lnTo>
                  <a:pt x="356" y="313"/>
                </a:lnTo>
                <a:close/>
                <a:moveTo>
                  <a:pt x="359" y="316"/>
                </a:moveTo>
                <a:lnTo>
                  <a:pt x="387" y="344"/>
                </a:lnTo>
                <a:lnTo>
                  <a:pt x="415" y="316"/>
                </a:lnTo>
                <a:lnTo>
                  <a:pt x="387" y="287"/>
                </a:lnTo>
                <a:lnTo>
                  <a:pt x="359" y="316"/>
                </a:lnTo>
                <a:close/>
                <a:moveTo>
                  <a:pt x="417" y="313"/>
                </a:moveTo>
                <a:lnTo>
                  <a:pt x="445" y="286"/>
                </a:lnTo>
                <a:lnTo>
                  <a:pt x="417" y="258"/>
                </a:lnTo>
                <a:lnTo>
                  <a:pt x="390" y="286"/>
                </a:lnTo>
                <a:lnTo>
                  <a:pt x="417" y="313"/>
                </a:lnTo>
                <a:close/>
                <a:moveTo>
                  <a:pt x="421" y="316"/>
                </a:moveTo>
                <a:lnTo>
                  <a:pt x="449" y="344"/>
                </a:lnTo>
                <a:lnTo>
                  <a:pt x="474" y="316"/>
                </a:lnTo>
                <a:lnTo>
                  <a:pt x="449" y="287"/>
                </a:lnTo>
                <a:lnTo>
                  <a:pt x="421" y="316"/>
                </a:lnTo>
                <a:close/>
                <a:moveTo>
                  <a:pt x="478" y="313"/>
                </a:moveTo>
                <a:lnTo>
                  <a:pt x="507" y="286"/>
                </a:lnTo>
                <a:lnTo>
                  <a:pt x="478" y="258"/>
                </a:lnTo>
                <a:lnTo>
                  <a:pt x="450" y="286"/>
                </a:lnTo>
                <a:lnTo>
                  <a:pt x="478" y="313"/>
                </a:lnTo>
                <a:close/>
                <a:moveTo>
                  <a:pt x="450" y="346"/>
                </a:moveTo>
                <a:lnTo>
                  <a:pt x="478" y="374"/>
                </a:lnTo>
                <a:lnTo>
                  <a:pt x="507" y="346"/>
                </a:lnTo>
                <a:lnTo>
                  <a:pt x="478" y="320"/>
                </a:lnTo>
                <a:lnTo>
                  <a:pt x="450" y="346"/>
                </a:lnTo>
                <a:close/>
                <a:moveTo>
                  <a:pt x="450" y="408"/>
                </a:moveTo>
                <a:lnTo>
                  <a:pt x="478" y="436"/>
                </a:lnTo>
                <a:lnTo>
                  <a:pt x="507" y="408"/>
                </a:lnTo>
                <a:lnTo>
                  <a:pt x="478" y="380"/>
                </a:lnTo>
                <a:lnTo>
                  <a:pt x="450" y="408"/>
                </a:lnTo>
                <a:close/>
                <a:moveTo>
                  <a:pt x="449" y="409"/>
                </a:moveTo>
                <a:lnTo>
                  <a:pt x="421" y="437"/>
                </a:lnTo>
                <a:lnTo>
                  <a:pt x="449" y="465"/>
                </a:lnTo>
                <a:lnTo>
                  <a:pt x="474" y="437"/>
                </a:lnTo>
                <a:lnTo>
                  <a:pt x="449" y="409"/>
                </a:lnTo>
                <a:close/>
                <a:moveTo>
                  <a:pt x="445" y="408"/>
                </a:moveTo>
                <a:lnTo>
                  <a:pt x="417" y="380"/>
                </a:lnTo>
                <a:lnTo>
                  <a:pt x="390" y="408"/>
                </a:lnTo>
                <a:lnTo>
                  <a:pt x="417" y="436"/>
                </a:lnTo>
                <a:lnTo>
                  <a:pt x="445" y="408"/>
                </a:lnTo>
                <a:close/>
                <a:moveTo>
                  <a:pt x="387" y="409"/>
                </a:moveTo>
                <a:lnTo>
                  <a:pt x="359" y="437"/>
                </a:lnTo>
                <a:lnTo>
                  <a:pt x="387" y="465"/>
                </a:lnTo>
                <a:lnTo>
                  <a:pt x="415" y="437"/>
                </a:lnTo>
                <a:lnTo>
                  <a:pt x="387" y="409"/>
                </a:lnTo>
                <a:close/>
                <a:moveTo>
                  <a:pt x="383" y="408"/>
                </a:moveTo>
                <a:lnTo>
                  <a:pt x="356" y="380"/>
                </a:lnTo>
                <a:lnTo>
                  <a:pt x="328" y="408"/>
                </a:lnTo>
                <a:lnTo>
                  <a:pt x="356" y="436"/>
                </a:lnTo>
                <a:lnTo>
                  <a:pt x="383" y="408"/>
                </a:lnTo>
                <a:close/>
                <a:moveTo>
                  <a:pt x="324" y="409"/>
                </a:moveTo>
                <a:lnTo>
                  <a:pt x="299" y="437"/>
                </a:lnTo>
                <a:lnTo>
                  <a:pt x="324" y="465"/>
                </a:lnTo>
                <a:lnTo>
                  <a:pt x="352" y="437"/>
                </a:lnTo>
                <a:lnTo>
                  <a:pt x="324" y="409"/>
                </a:lnTo>
                <a:close/>
                <a:moveTo>
                  <a:pt x="323" y="408"/>
                </a:moveTo>
                <a:lnTo>
                  <a:pt x="295" y="380"/>
                </a:lnTo>
                <a:lnTo>
                  <a:pt x="266" y="408"/>
                </a:lnTo>
                <a:lnTo>
                  <a:pt x="295" y="436"/>
                </a:lnTo>
                <a:lnTo>
                  <a:pt x="323" y="408"/>
                </a:lnTo>
                <a:close/>
                <a:moveTo>
                  <a:pt x="265" y="409"/>
                </a:moveTo>
                <a:lnTo>
                  <a:pt x="237" y="437"/>
                </a:lnTo>
                <a:lnTo>
                  <a:pt x="265" y="465"/>
                </a:lnTo>
                <a:lnTo>
                  <a:pt x="293" y="437"/>
                </a:lnTo>
                <a:lnTo>
                  <a:pt x="265" y="409"/>
                </a:lnTo>
                <a:close/>
                <a:moveTo>
                  <a:pt x="261" y="408"/>
                </a:moveTo>
                <a:lnTo>
                  <a:pt x="234" y="380"/>
                </a:lnTo>
                <a:lnTo>
                  <a:pt x="206" y="408"/>
                </a:lnTo>
                <a:lnTo>
                  <a:pt x="234" y="436"/>
                </a:lnTo>
                <a:lnTo>
                  <a:pt x="261" y="408"/>
                </a:lnTo>
                <a:close/>
                <a:moveTo>
                  <a:pt x="203" y="409"/>
                </a:moveTo>
                <a:lnTo>
                  <a:pt x="177" y="437"/>
                </a:lnTo>
                <a:lnTo>
                  <a:pt x="203" y="465"/>
                </a:lnTo>
                <a:lnTo>
                  <a:pt x="232" y="437"/>
                </a:lnTo>
                <a:lnTo>
                  <a:pt x="203" y="409"/>
                </a:lnTo>
                <a:close/>
                <a:moveTo>
                  <a:pt x="201" y="408"/>
                </a:moveTo>
                <a:lnTo>
                  <a:pt x="173" y="380"/>
                </a:lnTo>
                <a:lnTo>
                  <a:pt x="145" y="408"/>
                </a:lnTo>
                <a:lnTo>
                  <a:pt x="173" y="436"/>
                </a:lnTo>
                <a:lnTo>
                  <a:pt x="201" y="408"/>
                </a:lnTo>
                <a:close/>
                <a:moveTo>
                  <a:pt x="143" y="409"/>
                </a:moveTo>
                <a:lnTo>
                  <a:pt x="115" y="437"/>
                </a:lnTo>
                <a:lnTo>
                  <a:pt x="143" y="465"/>
                </a:lnTo>
                <a:lnTo>
                  <a:pt x="169" y="437"/>
                </a:lnTo>
                <a:lnTo>
                  <a:pt x="143" y="409"/>
                </a:lnTo>
                <a:close/>
                <a:moveTo>
                  <a:pt x="169" y="378"/>
                </a:moveTo>
                <a:lnTo>
                  <a:pt x="143" y="350"/>
                </a:lnTo>
                <a:lnTo>
                  <a:pt x="115" y="378"/>
                </a:lnTo>
                <a:lnTo>
                  <a:pt x="143" y="404"/>
                </a:lnTo>
                <a:lnTo>
                  <a:pt x="169" y="378"/>
                </a:lnTo>
                <a:close/>
                <a:moveTo>
                  <a:pt x="169" y="316"/>
                </a:moveTo>
                <a:lnTo>
                  <a:pt x="143" y="287"/>
                </a:lnTo>
                <a:lnTo>
                  <a:pt x="115" y="316"/>
                </a:lnTo>
                <a:lnTo>
                  <a:pt x="143" y="344"/>
                </a:lnTo>
                <a:lnTo>
                  <a:pt x="169" y="316"/>
                </a:lnTo>
                <a:close/>
                <a:moveTo>
                  <a:pt x="169" y="254"/>
                </a:moveTo>
                <a:lnTo>
                  <a:pt x="143" y="229"/>
                </a:lnTo>
                <a:lnTo>
                  <a:pt x="115" y="254"/>
                </a:lnTo>
                <a:lnTo>
                  <a:pt x="143" y="282"/>
                </a:lnTo>
                <a:lnTo>
                  <a:pt x="169" y="254"/>
                </a:lnTo>
                <a:close/>
                <a:moveTo>
                  <a:pt x="173" y="253"/>
                </a:moveTo>
                <a:lnTo>
                  <a:pt x="201" y="225"/>
                </a:lnTo>
                <a:lnTo>
                  <a:pt x="173" y="197"/>
                </a:lnTo>
                <a:lnTo>
                  <a:pt x="145" y="225"/>
                </a:lnTo>
                <a:lnTo>
                  <a:pt x="173" y="253"/>
                </a:lnTo>
                <a:close/>
                <a:moveTo>
                  <a:pt x="177" y="254"/>
                </a:moveTo>
                <a:lnTo>
                  <a:pt x="203" y="282"/>
                </a:lnTo>
                <a:lnTo>
                  <a:pt x="232" y="254"/>
                </a:lnTo>
                <a:lnTo>
                  <a:pt x="203" y="229"/>
                </a:lnTo>
                <a:lnTo>
                  <a:pt x="177" y="254"/>
                </a:lnTo>
                <a:close/>
                <a:moveTo>
                  <a:pt x="234" y="253"/>
                </a:moveTo>
                <a:lnTo>
                  <a:pt x="261" y="225"/>
                </a:lnTo>
                <a:lnTo>
                  <a:pt x="234" y="197"/>
                </a:lnTo>
                <a:lnTo>
                  <a:pt x="206" y="225"/>
                </a:lnTo>
                <a:lnTo>
                  <a:pt x="234" y="253"/>
                </a:lnTo>
                <a:close/>
                <a:moveTo>
                  <a:pt x="237" y="254"/>
                </a:moveTo>
                <a:lnTo>
                  <a:pt x="265" y="282"/>
                </a:lnTo>
                <a:lnTo>
                  <a:pt x="293" y="254"/>
                </a:lnTo>
                <a:lnTo>
                  <a:pt x="265" y="229"/>
                </a:lnTo>
                <a:lnTo>
                  <a:pt x="237" y="254"/>
                </a:lnTo>
                <a:close/>
                <a:moveTo>
                  <a:pt x="295" y="253"/>
                </a:moveTo>
                <a:lnTo>
                  <a:pt x="323" y="225"/>
                </a:lnTo>
                <a:lnTo>
                  <a:pt x="295" y="197"/>
                </a:lnTo>
                <a:lnTo>
                  <a:pt x="266" y="225"/>
                </a:lnTo>
                <a:lnTo>
                  <a:pt x="295" y="253"/>
                </a:lnTo>
                <a:close/>
                <a:moveTo>
                  <a:pt x="299" y="254"/>
                </a:moveTo>
                <a:lnTo>
                  <a:pt x="324" y="282"/>
                </a:lnTo>
                <a:lnTo>
                  <a:pt x="352" y="254"/>
                </a:lnTo>
                <a:lnTo>
                  <a:pt x="324" y="229"/>
                </a:lnTo>
                <a:lnTo>
                  <a:pt x="299" y="254"/>
                </a:lnTo>
                <a:close/>
                <a:moveTo>
                  <a:pt x="356" y="253"/>
                </a:moveTo>
                <a:lnTo>
                  <a:pt x="383" y="225"/>
                </a:lnTo>
                <a:lnTo>
                  <a:pt x="356" y="197"/>
                </a:lnTo>
                <a:lnTo>
                  <a:pt x="328" y="225"/>
                </a:lnTo>
                <a:lnTo>
                  <a:pt x="356" y="253"/>
                </a:lnTo>
                <a:close/>
                <a:moveTo>
                  <a:pt x="359" y="254"/>
                </a:moveTo>
                <a:lnTo>
                  <a:pt x="387" y="282"/>
                </a:lnTo>
                <a:lnTo>
                  <a:pt x="415" y="254"/>
                </a:lnTo>
                <a:lnTo>
                  <a:pt x="387" y="229"/>
                </a:lnTo>
                <a:lnTo>
                  <a:pt x="359" y="254"/>
                </a:lnTo>
                <a:close/>
                <a:moveTo>
                  <a:pt x="417" y="253"/>
                </a:moveTo>
                <a:lnTo>
                  <a:pt x="445" y="225"/>
                </a:lnTo>
                <a:lnTo>
                  <a:pt x="417" y="197"/>
                </a:lnTo>
                <a:lnTo>
                  <a:pt x="390" y="225"/>
                </a:lnTo>
                <a:lnTo>
                  <a:pt x="417" y="253"/>
                </a:lnTo>
                <a:close/>
                <a:moveTo>
                  <a:pt x="421" y="254"/>
                </a:moveTo>
                <a:lnTo>
                  <a:pt x="449" y="282"/>
                </a:lnTo>
                <a:lnTo>
                  <a:pt x="474" y="254"/>
                </a:lnTo>
                <a:lnTo>
                  <a:pt x="449" y="229"/>
                </a:lnTo>
                <a:lnTo>
                  <a:pt x="421" y="254"/>
                </a:lnTo>
                <a:close/>
                <a:moveTo>
                  <a:pt x="478" y="253"/>
                </a:moveTo>
                <a:lnTo>
                  <a:pt x="507" y="225"/>
                </a:lnTo>
                <a:lnTo>
                  <a:pt x="478" y="197"/>
                </a:lnTo>
                <a:lnTo>
                  <a:pt x="450" y="225"/>
                </a:lnTo>
                <a:lnTo>
                  <a:pt x="478" y="253"/>
                </a:lnTo>
                <a:close/>
                <a:moveTo>
                  <a:pt x="482" y="254"/>
                </a:moveTo>
                <a:lnTo>
                  <a:pt x="509" y="282"/>
                </a:lnTo>
                <a:lnTo>
                  <a:pt x="537" y="254"/>
                </a:lnTo>
                <a:lnTo>
                  <a:pt x="509" y="229"/>
                </a:lnTo>
                <a:lnTo>
                  <a:pt x="482" y="254"/>
                </a:lnTo>
                <a:close/>
                <a:moveTo>
                  <a:pt x="482" y="316"/>
                </a:moveTo>
                <a:lnTo>
                  <a:pt x="509" y="344"/>
                </a:lnTo>
                <a:lnTo>
                  <a:pt x="537" y="316"/>
                </a:lnTo>
                <a:lnTo>
                  <a:pt x="509" y="287"/>
                </a:lnTo>
                <a:lnTo>
                  <a:pt x="482" y="316"/>
                </a:lnTo>
                <a:close/>
                <a:moveTo>
                  <a:pt x="482" y="378"/>
                </a:moveTo>
                <a:lnTo>
                  <a:pt x="509" y="404"/>
                </a:lnTo>
                <a:lnTo>
                  <a:pt x="537" y="378"/>
                </a:lnTo>
                <a:lnTo>
                  <a:pt x="509" y="350"/>
                </a:lnTo>
                <a:lnTo>
                  <a:pt x="482" y="378"/>
                </a:lnTo>
                <a:close/>
                <a:moveTo>
                  <a:pt x="482" y="437"/>
                </a:moveTo>
                <a:lnTo>
                  <a:pt x="509" y="465"/>
                </a:lnTo>
                <a:lnTo>
                  <a:pt x="537" y="437"/>
                </a:lnTo>
                <a:lnTo>
                  <a:pt x="509" y="409"/>
                </a:lnTo>
                <a:lnTo>
                  <a:pt x="482" y="437"/>
                </a:lnTo>
                <a:close/>
                <a:moveTo>
                  <a:pt x="482" y="500"/>
                </a:moveTo>
                <a:lnTo>
                  <a:pt x="509" y="525"/>
                </a:lnTo>
                <a:lnTo>
                  <a:pt x="537" y="500"/>
                </a:lnTo>
                <a:lnTo>
                  <a:pt x="509" y="472"/>
                </a:lnTo>
                <a:lnTo>
                  <a:pt x="482" y="500"/>
                </a:lnTo>
                <a:close/>
                <a:moveTo>
                  <a:pt x="507" y="468"/>
                </a:moveTo>
                <a:lnTo>
                  <a:pt x="478" y="441"/>
                </a:lnTo>
                <a:lnTo>
                  <a:pt x="450" y="468"/>
                </a:lnTo>
                <a:lnTo>
                  <a:pt x="478" y="496"/>
                </a:lnTo>
                <a:lnTo>
                  <a:pt x="507" y="468"/>
                </a:lnTo>
                <a:close/>
                <a:moveTo>
                  <a:pt x="449" y="472"/>
                </a:moveTo>
                <a:lnTo>
                  <a:pt x="421" y="500"/>
                </a:lnTo>
                <a:lnTo>
                  <a:pt x="449" y="525"/>
                </a:lnTo>
                <a:lnTo>
                  <a:pt x="474" y="500"/>
                </a:lnTo>
                <a:lnTo>
                  <a:pt x="449" y="472"/>
                </a:lnTo>
                <a:close/>
                <a:moveTo>
                  <a:pt x="445" y="468"/>
                </a:moveTo>
                <a:lnTo>
                  <a:pt x="417" y="441"/>
                </a:lnTo>
                <a:lnTo>
                  <a:pt x="390" y="468"/>
                </a:lnTo>
                <a:lnTo>
                  <a:pt x="417" y="496"/>
                </a:lnTo>
                <a:lnTo>
                  <a:pt x="445" y="468"/>
                </a:lnTo>
                <a:close/>
                <a:moveTo>
                  <a:pt x="387" y="472"/>
                </a:moveTo>
                <a:lnTo>
                  <a:pt x="359" y="500"/>
                </a:lnTo>
                <a:lnTo>
                  <a:pt x="387" y="525"/>
                </a:lnTo>
                <a:lnTo>
                  <a:pt x="415" y="500"/>
                </a:lnTo>
                <a:lnTo>
                  <a:pt x="387" y="472"/>
                </a:lnTo>
                <a:close/>
                <a:moveTo>
                  <a:pt x="383" y="468"/>
                </a:moveTo>
                <a:lnTo>
                  <a:pt x="356" y="441"/>
                </a:lnTo>
                <a:lnTo>
                  <a:pt x="328" y="468"/>
                </a:lnTo>
                <a:lnTo>
                  <a:pt x="356" y="496"/>
                </a:lnTo>
                <a:lnTo>
                  <a:pt x="383" y="468"/>
                </a:lnTo>
                <a:close/>
                <a:moveTo>
                  <a:pt x="324" y="472"/>
                </a:moveTo>
                <a:lnTo>
                  <a:pt x="299" y="500"/>
                </a:lnTo>
                <a:lnTo>
                  <a:pt x="324" y="525"/>
                </a:lnTo>
                <a:lnTo>
                  <a:pt x="352" y="500"/>
                </a:lnTo>
                <a:lnTo>
                  <a:pt x="324" y="472"/>
                </a:lnTo>
                <a:close/>
                <a:moveTo>
                  <a:pt x="323" y="468"/>
                </a:moveTo>
                <a:lnTo>
                  <a:pt x="295" y="441"/>
                </a:lnTo>
                <a:lnTo>
                  <a:pt x="266" y="468"/>
                </a:lnTo>
                <a:lnTo>
                  <a:pt x="295" y="496"/>
                </a:lnTo>
                <a:lnTo>
                  <a:pt x="323" y="468"/>
                </a:lnTo>
                <a:close/>
                <a:moveTo>
                  <a:pt x="265" y="472"/>
                </a:moveTo>
                <a:lnTo>
                  <a:pt x="237" y="500"/>
                </a:lnTo>
                <a:lnTo>
                  <a:pt x="265" y="525"/>
                </a:lnTo>
                <a:lnTo>
                  <a:pt x="293" y="500"/>
                </a:lnTo>
                <a:lnTo>
                  <a:pt x="265" y="472"/>
                </a:lnTo>
                <a:close/>
                <a:moveTo>
                  <a:pt x="261" y="468"/>
                </a:moveTo>
                <a:lnTo>
                  <a:pt x="234" y="441"/>
                </a:lnTo>
                <a:lnTo>
                  <a:pt x="206" y="468"/>
                </a:lnTo>
                <a:lnTo>
                  <a:pt x="234" y="496"/>
                </a:lnTo>
                <a:lnTo>
                  <a:pt x="261" y="468"/>
                </a:lnTo>
                <a:close/>
                <a:moveTo>
                  <a:pt x="203" y="472"/>
                </a:moveTo>
                <a:lnTo>
                  <a:pt x="177" y="500"/>
                </a:lnTo>
                <a:lnTo>
                  <a:pt x="203" y="525"/>
                </a:lnTo>
                <a:lnTo>
                  <a:pt x="232" y="500"/>
                </a:lnTo>
                <a:lnTo>
                  <a:pt x="203" y="472"/>
                </a:lnTo>
                <a:close/>
                <a:moveTo>
                  <a:pt x="201" y="468"/>
                </a:moveTo>
                <a:lnTo>
                  <a:pt x="173" y="441"/>
                </a:lnTo>
                <a:lnTo>
                  <a:pt x="145" y="468"/>
                </a:lnTo>
                <a:lnTo>
                  <a:pt x="173" y="496"/>
                </a:lnTo>
                <a:lnTo>
                  <a:pt x="201" y="468"/>
                </a:lnTo>
                <a:close/>
                <a:moveTo>
                  <a:pt x="143" y="472"/>
                </a:moveTo>
                <a:lnTo>
                  <a:pt x="115" y="500"/>
                </a:lnTo>
                <a:lnTo>
                  <a:pt x="143" y="525"/>
                </a:lnTo>
                <a:lnTo>
                  <a:pt x="169" y="500"/>
                </a:lnTo>
                <a:lnTo>
                  <a:pt x="143" y="472"/>
                </a:lnTo>
                <a:close/>
                <a:moveTo>
                  <a:pt x="139" y="468"/>
                </a:moveTo>
                <a:lnTo>
                  <a:pt x="111" y="441"/>
                </a:lnTo>
                <a:lnTo>
                  <a:pt x="84" y="468"/>
                </a:lnTo>
                <a:lnTo>
                  <a:pt x="111" y="496"/>
                </a:lnTo>
                <a:lnTo>
                  <a:pt x="139" y="468"/>
                </a:lnTo>
                <a:close/>
                <a:moveTo>
                  <a:pt x="139" y="408"/>
                </a:moveTo>
                <a:lnTo>
                  <a:pt x="111" y="380"/>
                </a:lnTo>
                <a:lnTo>
                  <a:pt x="84" y="408"/>
                </a:lnTo>
                <a:lnTo>
                  <a:pt x="111" y="436"/>
                </a:lnTo>
                <a:lnTo>
                  <a:pt x="139" y="408"/>
                </a:lnTo>
                <a:close/>
                <a:moveTo>
                  <a:pt x="139" y="346"/>
                </a:moveTo>
                <a:lnTo>
                  <a:pt x="111" y="320"/>
                </a:lnTo>
                <a:lnTo>
                  <a:pt x="84" y="346"/>
                </a:lnTo>
                <a:lnTo>
                  <a:pt x="111" y="374"/>
                </a:lnTo>
                <a:lnTo>
                  <a:pt x="139" y="346"/>
                </a:lnTo>
                <a:close/>
                <a:moveTo>
                  <a:pt x="139" y="286"/>
                </a:moveTo>
                <a:lnTo>
                  <a:pt x="111" y="258"/>
                </a:lnTo>
                <a:lnTo>
                  <a:pt x="84" y="286"/>
                </a:lnTo>
                <a:lnTo>
                  <a:pt x="111" y="313"/>
                </a:lnTo>
                <a:lnTo>
                  <a:pt x="139" y="286"/>
                </a:lnTo>
                <a:close/>
                <a:moveTo>
                  <a:pt x="139" y="225"/>
                </a:moveTo>
                <a:lnTo>
                  <a:pt x="111" y="197"/>
                </a:lnTo>
                <a:lnTo>
                  <a:pt x="84" y="225"/>
                </a:lnTo>
                <a:lnTo>
                  <a:pt x="111" y="253"/>
                </a:lnTo>
                <a:lnTo>
                  <a:pt x="139" y="225"/>
                </a:lnTo>
                <a:close/>
                <a:moveTo>
                  <a:pt x="139" y="163"/>
                </a:moveTo>
                <a:lnTo>
                  <a:pt x="111" y="136"/>
                </a:lnTo>
                <a:lnTo>
                  <a:pt x="84" y="163"/>
                </a:lnTo>
                <a:lnTo>
                  <a:pt x="111" y="191"/>
                </a:lnTo>
                <a:lnTo>
                  <a:pt x="139" y="163"/>
                </a:lnTo>
                <a:close/>
                <a:moveTo>
                  <a:pt x="115" y="195"/>
                </a:moveTo>
                <a:lnTo>
                  <a:pt x="143" y="221"/>
                </a:lnTo>
                <a:lnTo>
                  <a:pt x="169" y="195"/>
                </a:lnTo>
                <a:lnTo>
                  <a:pt x="143" y="167"/>
                </a:lnTo>
                <a:lnTo>
                  <a:pt x="115" y="195"/>
                </a:lnTo>
                <a:close/>
                <a:moveTo>
                  <a:pt x="173" y="191"/>
                </a:moveTo>
                <a:lnTo>
                  <a:pt x="201" y="163"/>
                </a:lnTo>
                <a:lnTo>
                  <a:pt x="173" y="136"/>
                </a:lnTo>
                <a:lnTo>
                  <a:pt x="145" y="163"/>
                </a:lnTo>
                <a:lnTo>
                  <a:pt x="173" y="191"/>
                </a:lnTo>
                <a:close/>
                <a:moveTo>
                  <a:pt x="177" y="195"/>
                </a:moveTo>
                <a:lnTo>
                  <a:pt x="203" y="221"/>
                </a:lnTo>
                <a:lnTo>
                  <a:pt x="232" y="195"/>
                </a:lnTo>
                <a:lnTo>
                  <a:pt x="203" y="167"/>
                </a:lnTo>
                <a:lnTo>
                  <a:pt x="177" y="195"/>
                </a:lnTo>
                <a:close/>
                <a:moveTo>
                  <a:pt x="234" y="191"/>
                </a:moveTo>
                <a:lnTo>
                  <a:pt x="261" y="163"/>
                </a:lnTo>
                <a:lnTo>
                  <a:pt x="234" y="136"/>
                </a:lnTo>
                <a:lnTo>
                  <a:pt x="206" y="163"/>
                </a:lnTo>
                <a:lnTo>
                  <a:pt x="234" y="191"/>
                </a:lnTo>
                <a:close/>
                <a:moveTo>
                  <a:pt x="237" y="195"/>
                </a:moveTo>
                <a:lnTo>
                  <a:pt x="265" y="221"/>
                </a:lnTo>
                <a:lnTo>
                  <a:pt x="293" y="195"/>
                </a:lnTo>
                <a:lnTo>
                  <a:pt x="265" y="167"/>
                </a:lnTo>
                <a:lnTo>
                  <a:pt x="237" y="195"/>
                </a:lnTo>
                <a:close/>
                <a:moveTo>
                  <a:pt x="295" y="191"/>
                </a:moveTo>
                <a:lnTo>
                  <a:pt x="323" y="163"/>
                </a:lnTo>
                <a:lnTo>
                  <a:pt x="295" y="136"/>
                </a:lnTo>
                <a:lnTo>
                  <a:pt x="266" y="163"/>
                </a:lnTo>
                <a:lnTo>
                  <a:pt x="295" y="191"/>
                </a:lnTo>
                <a:close/>
                <a:moveTo>
                  <a:pt x="299" y="195"/>
                </a:moveTo>
                <a:lnTo>
                  <a:pt x="324" y="221"/>
                </a:lnTo>
                <a:lnTo>
                  <a:pt x="352" y="195"/>
                </a:lnTo>
                <a:lnTo>
                  <a:pt x="324" y="167"/>
                </a:lnTo>
                <a:lnTo>
                  <a:pt x="299" y="195"/>
                </a:lnTo>
                <a:close/>
                <a:moveTo>
                  <a:pt x="356" y="191"/>
                </a:moveTo>
                <a:lnTo>
                  <a:pt x="383" y="163"/>
                </a:lnTo>
                <a:lnTo>
                  <a:pt x="356" y="136"/>
                </a:lnTo>
                <a:lnTo>
                  <a:pt x="328" y="163"/>
                </a:lnTo>
                <a:lnTo>
                  <a:pt x="356" y="191"/>
                </a:lnTo>
                <a:close/>
                <a:moveTo>
                  <a:pt x="359" y="195"/>
                </a:moveTo>
                <a:lnTo>
                  <a:pt x="387" y="221"/>
                </a:lnTo>
                <a:lnTo>
                  <a:pt x="415" y="195"/>
                </a:lnTo>
                <a:lnTo>
                  <a:pt x="387" y="167"/>
                </a:lnTo>
                <a:lnTo>
                  <a:pt x="359" y="195"/>
                </a:lnTo>
                <a:close/>
                <a:moveTo>
                  <a:pt x="417" y="191"/>
                </a:moveTo>
                <a:lnTo>
                  <a:pt x="445" y="163"/>
                </a:lnTo>
                <a:lnTo>
                  <a:pt x="417" y="136"/>
                </a:lnTo>
                <a:lnTo>
                  <a:pt x="390" y="163"/>
                </a:lnTo>
                <a:lnTo>
                  <a:pt x="417" y="191"/>
                </a:lnTo>
                <a:close/>
                <a:moveTo>
                  <a:pt x="421" y="195"/>
                </a:moveTo>
                <a:lnTo>
                  <a:pt x="449" y="221"/>
                </a:lnTo>
                <a:lnTo>
                  <a:pt x="474" y="195"/>
                </a:lnTo>
                <a:lnTo>
                  <a:pt x="449" y="167"/>
                </a:lnTo>
                <a:lnTo>
                  <a:pt x="421" y="195"/>
                </a:lnTo>
                <a:close/>
                <a:moveTo>
                  <a:pt x="478" y="191"/>
                </a:moveTo>
                <a:lnTo>
                  <a:pt x="507" y="163"/>
                </a:lnTo>
                <a:lnTo>
                  <a:pt x="478" y="136"/>
                </a:lnTo>
                <a:lnTo>
                  <a:pt x="450" y="163"/>
                </a:lnTo>
                <a:lnTo>
                  <a:pt x="478" y="191"/>
                </a:lnTo>
                <a:close/>
                <a:moveTo>
                  <a:pt x="482" y="195"/>
                </a:moveTo>
                <a:lnTo>
                  <a:pt x="509" y="221"/>
                </a:lnTo>
                <a:lnTo>
                  <a:pt x="537" y="195"/>
                </a:lnTo>
                <a:lnTo>
                  <a:pt x="509" y="167"/>
                </a:lnTo>
                <a:lnTo>
                  <a:pt x="482" y="195"/>
                </a:lnTo>
                <a:close/>
                <a:moveTo>
                  <a:pt x="540" y="191"/>
                </a:moveTo>
                <a:lnTo>
                  <a:pt x="567" y="163"/>
                </a:lnTo>
                <a:lnTo>
                  <a:pt x="540" y="136"/>
                </a:lnTo>
                <a:lnTo>
                  <a:pt x="512" y="163"/>
                </a:lnTo>
                <a:lnTo>
                  <a:pt x="540" y="191"/>
                </a:lnTo>
                <a:close/>
                <a:moveTo>
                  <a:pt x="512" y="225"/>
                </a:moveTo>
                <a:lnTo>
                  <a:pt x="540" y="253"/>
                </a:lnTo>
                <a:lnTo>
                  <a:pt x="567" y="225"/>
                </a:lnTo>
                <a:lnTo>
                  <a:pt x="540" y="197"/>
                </a:lnTo>
                <a:lnTo>
                  <a:pt x="512" y="225"/>
                </a:lnTo>
                <a:close/>
                <a:moveTo>
                  <a:pt x="512" y="286"/>
                </a:moveTo>
                <a:lnTo>
                  <a:pt x="540" y="313"/>
                </a:lnTo>
                <a:lnTo>
                  <a:pt x="567" y="286"/>
                </a:lnTo>
                <a:lnTo>
                  <a:pt x="540" y="258"/>
                </a:lnTo>
                <a:lnTo>
                  <a:pt x="512" y="286"/>
                </a:lnTo>
                <a:close/>
                <a:moveTo>
                  <a:pt x="512" y="346"/>
                </a:moveTo>
                <a:lnTo>
                  <a:pt x="540" y="374"/>
                </a:lnTo>
                <a:lnTo>
                  <a:pt x="567" y="346"/>
                </a:lnTo>
                <a:lnTo>
                  <a:pt x="540" y="320"/>
                </a:lnTo>
                <a:lnTo>
                  <a:pt x="512" y="346"/>
                </a:lnTo>
                <a:close/>
                <a:moveTo>
                  <a:pt x="512" y="408"/>
                </a:moveTo>
                <a:lnTo>
                  <a:pt x="540" y="436"/>
                </a:lnTo>
                <a:lnTo>
                  <a:pt x="567" y="408"/>
                </a:lnTo>
                <a:lnTo>
                  <a:pt x="540" y="380"/>
                </a:lnTo>
                <a:lnTo>
                  <a:pt x="512" y="408"/>
                </a:lnTo>
                <a:close/>
                <a:moveTo>
                  <a:pt x="512" y="468"/>
                </a:moveTo>
                <a:lnTo>
                  <a:pt x="540" y="496"/>
                </a:lnTo>
                <a:lnTo>
                  <a:pt x="567" y="468"/>
                </a:lnTo>
                <a:lnTo>
                  <a:pt x="540" y="441"/>
                </a:lnTo>
                <a:lnTo>
                  <a:pt x="512" y="468"/>
                </a:lnTo>
                <a:close/>
                <a:moveTo>
                  <a:pt x="512" y="529"/>
                </a:moveTo>
                <a:lnTo>
                  <a:pt x="540" y="558"/>
                </a:lnTo>
                <a:lnTo>
                  <a:pt x="567" y="529"/>
                </a:lnTo>
                <a:lnTo>
                  <a:pt x="540" y="501"/>
                </a:lnTo>
                <a:lnTo>
                  <a:pt x="512" y="529"/>
                </a:lnTo>
                <a:close/>
                <a:moveTo>
                  <a:pt x="509" y="533"/>
                </a:moveTo>
                <a:lnTo>
                  <a:pt x="482" y="559"/>
                </a:lnTo>
                <a:lnTo>
                  <a:pt x="509" y="587"/>
                </a:lnTo>
                <a:lnTo>
                  <a:pt x="537" y="559"/>
                </a:lnTo>
                <a:lnTo>
                  <a:pt x="509" y="533"/>
                </a:lnTo>
                <a:close/>
                <a:moveTo>
                  <a:pt x="507" y="529"/>
                </a:moveTo>
                <a:lnTo>
                  <a:pt x="478" y="501"/>
                </a:lnTo>
                <a:lnTo>
                  <a:pt x="450" y="529"/>
                </a:lnTo>
                <a:lnTo>
                  <a:pt x="478" y="558"/>
                </a:lnTo>
                <a:lnTo>
                  <a:pt x="507" y="529"/>
                </a:lnTo>
                <a:close/>
                <a:moveTo>
                  <a:pt x="449" y="533"/>
                </a:moveTo>
                <a:lnTo>
                  <a:pt x="421" y="559"/>
                </a:lnTo>
                <a:lnTo>
                  <a:pt x="449" y="587"/>
                </a:lnTo>
                <a:lnTo>
                  <a:pt x="474" y="559"/>
                </a:lnTo>
                <a:lnTo>
                  <a:pt x="449" y="533"/>
                </a:lnTo>
                <a:close/>
                <a:moveTo>
                  <a:pt x="445" y="529"/>
                </a:moveTo>
                <a:lnTo>
                  <a:pt x="417" y="501"/>
                </a:lnTo>
                <a:lnTo>
                  <a:pt x="390" y="529"/>
                </a:lnTo>
                <a:lnTo>
                  <a:pt x="417" y="558"/>
                </a:lnTo>
                <a:lnTo>
                  <a:pt x="445" y="529"/>
                </a:lnTo>
                <a:close/>
                <a:moveTo>
                  <a:pt x="387" y="533"/>
                </a:moveTo>
                <a:lnTo>
                  <a:pt x="359" y="559"/>
                </a:lnTo>
                <a:lnTo>
                  <a:pt x="387" y="587"/>
                </a:lnTo>
                <a:lnTo>
                  <a:pt x="415" y="559"/>
                </a:lnTo>
                <a:lnTo>
                  <a:pt x="387" y="533"/>
                </a:lnTo>
                <a:close/>
                <a:moveTo>
                  <a:pt x="383" y="529"/>
                </a:moveTo>
                <a:lnTo>
                  <a:pt x="356" y="501"/>
                </a:lnTo>
                <a:lnTo>
                  <a:pt x="328" y="529"/>
                </a:lnTo>
                <a:lnTo>
                  <a:pt x="356" y="558"/>
                </a:lnTo>
                <a:lnTo>
                  <a:pt x="383" y="529"/>
                </a:lnTo>
                <a:close/>
                <a:moveTo>
                  <a:pt x="324" y="533"/>
                </a:moveTo>
                <a:lnTo>
                  <a:pt x="299" y="559"/>
                </a:lnTo>
                <a:lnTo>
                  <a:pt x="324" y="587"/>
                </a:lnTo>
                <a:lnTo>
                  <a:pt x="352" y="559"/>
                </a:lnTo>
                <a:lnTo>
                  <a:pt x="324" y="533"/>
                </a:lnTo>
                <a:close/>
                <a:moveTo>
                  <a:pt x="323" y="529"/>
                </a:moveTo>
                <a:lnTo>
                  <a:pt x="295" y="501"/>
                </a:lnTo>
                <a:lnTo>
                  <a:pt x="266" y="529"/>
                </a:lnTo>
                <a:lnTo>
                  <a:pt x="295" y="558"/>
                </a:lnTo>
                <a:lnTo>
                  <a:pt x="323" y="529"/>
                </a:lnTo>
                <a:close/>
                <a:moveTo>
                  <a:pt x="265" y="533"/>
                </a:moveTo>
                <a:lnTo>
                  <a:pt x="237" y="559"/>
                </a:lnTo>
                <a:lnTo>
                  <a:pt x="265" y="587"/>
                </a:lnTo>
                <a:lnTo>
                  <a:pt x="293" y="559"/>
                </a:lnTo>
                <a:lnTo>
                  <a:pt x="265" y="533"/>
                </a:lnTo>
                <a:close/>
                <a:moveTo>
                  <a:pt x="261" y="529"/>
                </a:moveTo>
                <a:lnTo>
                  <a:pt x="234" y="501"/>
                </a:lnTo>
                <a:lnTo>
                  <a:pt x="206" y="529"/>
                </a:lnTo>
                <a:lnTo>
                  <a:pt x="234" y="558"/>
                </a:lnTo>
                <a:lnTo>
                  <a:pt x="261" y="529"/>
                </a:lnTo>
                <a:close/>
                <a:moveTo>
                  <a:pt x="203" y="533"/>
                </a:moveTo>
                <a:lnTo>
                  <a:pt x="177" y="559"/>
                </a:lnTo>
                <a:lnTo>
                  <a:pt x="203" y="587"/>
                </a:lnTo>
                <a:lnTo>
                  <a:pt x="232" y="559"/>
                </a:lnTo>
                <a:lnTo>
                  <a:pt x="203" y="533"/>
                </a:lnTo>
                <a:close/>
                <a:moveTo>
                  <a:pt x="201" y="529"/>
                </a:moveTo>
                <a:lnTo>
                  <a:pt x="173" y="501"/>
                </a:lnTo>
                <a:lnTo>
                  <a:pt x="145" y="529"/>
                </a:lnTo>
                <a:lnTo>
                  <a:pt x="173" y="558"/>
                </a:lnTo>
                <a:lnTo>
                  <a:pt x="201" y="529"/>
                </a:lnTo>
                <a:close/>
                <a:moveTo>
                  <a:pt x="143" y="533"/>
                </a:moveTo>
                <a:lnTo>
                  <a:pt x="115" y="559"/>
                </a:lnTo>
                <a:lnTo>
                  <a:pt x="143" y="587"/>
                </a:lnTo>
                <a:lnTo>
                  <a:pt x="169" y="559"/>
                </a:lnTo>
                <a:lnTo>
                  <a:pt x="143" y="533"/>
                </a:lnTo>
                <a:close/>
                <a:moveTo>
                  <a:pt x="139" y="529"/>
                </a:moveTo>
                <a:lnTo>
                  <a:pt x="111" y="501"/>
                </a:lnTo>
                <a:lnTo>
                  <a:pt x="84" y="529"/>
                </a:lnTo>
                <a:lnTo>
                  <a:pt x="111" y="558"/>
                </a:lnTo>
                <a:lnTo>
                  <a:pt x="139" y="529"/>
                </a:lnTo>
                <a:close/>
                <a:moveTo>
                  <a:pt x="110" y="500"/>
                </a:moveTo>
                <a:lnTo>
                  <a:pt x="81" y="472"/>
                </a:lnTo>
                <a:lnTo>
                  <a:pt x="53" y="500"/>
                </a:lnTo>
                <a:lnTo>
                  <a:pt x="81" y="525"/>
                </a:lnTo>
                <a:lnTo>
                  <a:pt x="110" y="500"/>
                </a:lnTo>
                <a:close/>
                <a:moveTo>
                  <a:pt x="110" y="437"/>
                </a:moveTo>
                <a:lnTo>
                  <a:pt x="81" y="409"/>
                </a:lnTo>
                <a:lnTo>
                  <a:pt x="53" y="437"/>
                </a:lnTo>
                <a:lnTo>
                  <a:pt x="81" y="465"/>
                </a:lnTo>
                <a:lnTo>
                  <a:pt x="110" y="437"/>
                </a:lnTo>
                <a:close/>
                <a:moveTo>
                  <a:pt x="110" y="378"/>
                </a:moveTo>
                <a:lnTo>
                  <a:pt x="81" y="350"/>
                </a:lnTo>
                <a:lnTo>
                  <a:pt x="53" y="378"/>
                </a:lnTo>
                <a:lnTo>
                  <a:pt x="81" y="404"/>
                </a:lnTo>
                <a:lnTo>
                  <a:pt x="110" y="378"/>
                </a:lnTo>
                <a:close/>
                <a:moveTo>
                  <a:pt x="110" y="316"/>
                </a:moveTo>
                <a:lnTo>
                  <a:pt x="81" y="287"/>
                </a:lnTo>
                <a:lnTo>
                  <a:pt x="53" y="316"/>
                </a:lnTo>
                <a:lnTo>
                  <a:pt x="81" y="344"/>
                </a:lnTo>
                <a:lnTo>
                  <a:pt x="110" y="316"/>
                </a:lnTo>
                <a:close/>
                <a:moveTo>
                  <a:pt x="110" y="254"/>
                </a:moveTo>
                <a:lnTo>
                  <a:pt x="81" y="229"/>
                </a:lnTo>
                <a:lnTo>
                  <a:pt x="53" y="254"/>
                </a:lnTo>
                <a:lnTo>
                  <a:pt x="81" y="282"/>
                </a:lnTo>
                <a:lnTo>
                  <a:pt x="110" y="254"/>
                </a:lnTo>
                <a:close/>
                <a:moveTo>
                  <a:pt x="110" y="195"/>
                </a:moveTo>
                <a:lnTo>
                  <a:pt x="81" y="167"/>
                </a:lnTo>
                <a:lnTo>
                  <a:pt x="53" y="195"/>
                </a:lnTo>
                <a:lnTo>
                  <a:pt x="81" y="221"/>
                </a:lnTo>
                <a:lnTo>
                  <a:pt x="110" y="195"/>
                </a:lnTo>
                <a:close/>
                <a:moveTo>
                  <a:pt x="110" y="132"/>
                </a:moveTo>
                <a:lnTo>
                  <a:pt x="81" y="107"/>
                </a:lnTo>
                <a:lnTo>
                  <a:pt x="53" y="132"/>
                </a:lnTo>
                <a:lnTo>
                  <a:pt x="81" y="160"/>
                </a:lnTo>
                <a:lnTo>
                  <a:pt x="110" y="132"/>
                </a:lnTo>
                <a:close/>
                <a:moveTo>
                  <a:pt x="111" y="131"/>
                </a:moveTo>
                <a:lnTo>
                  <a:pt x="139" y="103"/>
                </a:lnTo>
                <a:lnTo>
                  <a:pt x="111" y="75"/>
                </a:lnTo>
                <a:lnTo>
                  <a:pt x="84" y="103"/>
                </a:lnTo>
                <a:lnTo>
                  <a:pt x="111" y="131"/>
                </a:lnTo>
                <a:close/>
                <a:moveTo>
                  <a:pt x="115" y="132"/>
                </a:moveTo>
                <a:lnTo>
                  <a:pt x="143" y="160"/>
                </a:lnTo>
                <a:lnTo>
                  <a:pt x="169" y="132"/>
                </a:lnTo>
                <a:lnTo>
                  <a:pt x="143" y="107"/>
                </a:lnTo>
                <a:lnTo>
                  <a:pt x="115" y="132"/>
                </a:lnTo>
                <a:close/>
                <a:moveTo>
                  <a:pt x="173" y="131"/>
                </a:moveTo>
                <a:lnTo>
                  <a:pt x="201" y="103"/>
                </a:lnTo>
                <a:lnTo>
                  <a:pt x="173" y="75"/>
                </a:lnTo>
                <a:lnTo>
                  <a:pt x="145" y="103"/>
                </a:lnTo>
                <a:lnTo>
                  <a:pt x="173" y="131"/>
                </a:lnTo>
                <a:close/>
                <a:moveTo>
                  <a:pt x="177" y="132"/>
                </a:moveTo>
                <a:lnTo>
                  <a:pt x="203" y="160"/>
                </a:lnTo>
                <a:lnTo>
                  <a:pt x="232" y="132"/>
                </a:lnTo>
                <a:lnTo>
                  <a:pt x="203" y="107"/>
                </a:lnTo>
                <a:lnTo>
                  <a:pt x="177" y="132"/>
                </a:lnTo>
                <a:close/>
                <a:moveTo>
                  <a:pt x="234" y="131"/>
                </a:moveTo>
                <a:lnTo>
                  <a:pt x="261" y="103"/>
                </a:lnTo>
                <a:lnTo>
                  <a:pt x="234" y="75"/>
                </a:lnTo>
                <a:lnTo>
                  <a:pt x="206" y="103"/>
                </a:lnTo>
                <a:lnTo>
                  <a:pt x="234" y="131"/>
                </a:lnTo>
                <a:close/>
                <a:moveTo>
                  <a:pt x="237" y="132"/>
                </a:moveTo>
                <a:lnTo>
                  <a:pt x="265" y="160"/>
                </a:lnTo>
                <a:lnTo>
                  <a:pt x="293" y="132"/>
                </a:lnTo>
                <a:lnTo>
                  <a:pt x="265" y="107"/>
                </a:lnTo>
                <a:lnTo>
                  <a:pt x="237" y="132"/>
                </a:lnTo>
                <a:close/>
                <a:moveTo>
                  <a:pt x="295" y="131"/>
                </a:moveTo>
                <a:lnTo>
                  <a:pt x="323" y="103"/>
                </a:lnTo>
                <a:lnTo>
                  <a:pt x="295" y="75"/>
                </a:lnTo>
                <a:lnTo>
                  <a:pt x="266" y="103"/>
                </a:lnTo>
                <a:lnTo>
                  <a:pt x="295" y="131"/>
                </a:lnTo>
                <a:close/>
                <a:moveTo>
                  <a:pt x="299" y="132"/>
                </a:moveTo>
                <a:lnTo>
                  <a:pt x="324" y="160"/>
                </a:lnTo>
                <a:lnTo>
                  <a:pt x="352" y="132"/>
                </a:lnTo>
                <a:lnTo>
                  <a:pt x="324" y="107"/>
                </a:lnTo>
                <a:lnTo>
                  <a:pt x="299" y="132"/>
                </a:lnTo>
                <a:close/>
                <a:moveTo>
                  <a:pt x="356" y="131"/>
                </a:moveTo>
                <a:lnTo>
                  <a:pt x="383" y="103"/>
                </a:lnTo>
                <a:lnTo>
                  <a:pt x="356" y="75"/>
                </a:lnTo>
                <a:lnTo>
                  <a:pt x="328" y="103"/>
                </a:lnTo>
                <a:lnTo>
                  <a:pt x="356" y="131"/>
                </a:lnTo>
                <a:close/>
                <a:moveTo>
                  <a:pt x="359" y="132"/>
                </a:moveTo>
                <a:lnTo>
                  <a:pt x="387" y="160"/>
                </a:lnTo>
                <a:lnTo>
                  <a:pt x="415" y="132"/>
                </a:lnTo>
                <a:lnTo>
                  <a:pt x="387" y="107"/>
                </a:lnTo>
                <a:lnTo>
                  <a:pt x="359" y="132"/>
                </a:lnTo>
                <a:close/>
                <a:moveTo>
                  <a:pt x="417" y="131"/>
                </a:moveTo>
                <a:lnTo>
                  <a:pt x="445" y="103"/>
                </a:lnTo>
                <a:lnTo>
                  <a:pt x="417" y="75"/>
                </a:lnTo>
                <a:lnTo>
                  <a:pt x="390" y="103"/>
                </a:lnTo>
                <a:lnTo>
                  <a:pt x="417" y="131"/>
                </a:lnTo>
                <a:close/>
                <a:moveTo>
                  <a:pt x="421" y="132"/>
                </a:moveTo>
                <a:lnTo>
                  <a:pt x="449" y="160"/>
                </a:lnTo>
                <a:lnTo>
                  <a:pt x="474" y="132"/>
                </a:lnTo>
                <a:lnTo>
                  <a:pt x="449" y="107"/>
                </a:lnTo>
                <a:lnTo>
                  <a:pt x="421" y="132"/>
                </a:lnTo>
                <a:close/>
                <a:moveTo>
                  <a:pt x="478" y="131"/>
                </a:moveTo>
                <a:lnTo>
                  <a:pt x="507" y="103"/>
                </a:lnTo>
                <a:lnTo>
                  <a:pt x="478" y="75"/>
                </a:lnTo>
                <a:lnTo>
                  <a:pt x="450" y="103"/>
                </a:lnTo>
                <a:lnTo>
                  <a:pt x="478" y="131"/>
                </a:lnTo>
                <a:close/>
                <a:moveTo>
                  <a:pt x="482" y="132"/>
                </a:moveTo>
                <a:lnTo>
                  <a:pt x="509" y="160"/>
                </a:lnTo>
                <a:lnTo>
                  <a:pt x="537" y="132"/>
                </a:lnTo>
                <a:lnTo>
                  <a:pt x="509" y="107"/>
                </a:lnTo>
                <a:lnTo>
                  <a:pt x="482" y="132"/>
                </a:lnTo>
                <a:close/>
                <a:moveTo>
                  <a:pt x="540" y="131"/>
                </a:moveTo>
                <a:lnTo>
                  <a:pt x="567" y="103"/>
                </a:lnTo>
                <a:lnTo>
                  <a:pt x="540" y="75"/>
                </a:lnTo>
                <a:lnTo>
                  <a:pt x="512" y="103"/>
                </a:lnTo>
                <a:lnTo>
                  <a:pt x="540" y="131"/>
                </a:lnTo>
                <a:close/>
                <a:moveTo>
                  <a:pt x="543" y="132"/>
                </a:moveTo>
                <a:lnTo>
                  <a:pt x="571" y="160"/>
                </a:lnTo>
                <a:lnTo>
                  <a:pt x="599" y="132"/>
                </a:lnTo>
                <a:lnTo>
                  <a:pt x="571" y="107"/>
                </a:lnTo>
                <a:lnTo>
                  <a:pt x="543" y="132"/>
                </a:lnTo>
                <a:close/>
                <a:moveTo>
                  <a:pt x="543" y="195"/>
                </a:moveTo>
                <a:lnTo>
                  <a:pt x="571" y="221"/>
                </a:lnTo>
                <a:lnTo>
                  <a:pt x="599" y="195"/>
                </a:lnTo>
                <a:lnTo>
                  <a:pt x="571" y="167"/>
                </a:lnTo>
                <a:lnTo>
                  <a:pt x="543" y="195"/>
                </a:lnTo>
                <a:close/>
                <a:moveTo>
                  <a:pt x="543" y="254"/>
                </a:moveTo>
                <a:lnTo>
                  <a:pt x="571" y="282"/>
                </a:lnTo>
                <a:lnTo>
                  <a:pt x="599" y="254"/>
                </a:lnTo>
                <a:lnTo>
                  <a:pt x="571" y="229"/>
                </a:lnTo>
                <a:lnTo>
                  <a:pt x="543" y="254"/>
                </a:lnTo>
                <a:close/>
                <a:moveTo>
                  <a:pt x="543" y="316"/>
                </a:moveTo>
                <a:lnTo>
                  <a:pt x="571" y="344"/>
                </a:lnTo>
                <a:lnTo>
                  <a:pt x="599" y="316"/>
                </a:lnTo>
                <a:lnTo>
                  <a:pt x="571" y="287"/>
                </a:lnTo>
                <a:lnTo>
                  <a:pt x="543" y="316"/>
                </a:lnTo>
                <a:close/>
                <a:moveTo>
                  <a:pt x="543" y="378"/>
                </a:moveTo>
                <a:lnTo>
                  <a:pt x="571" y="404"/>
                </a:lnTo>
                <a:lnTo>
                  <a:pt x="599" y="378"/>
                </a:lnTo>
                <a:lnTo>
                  <a:pt x="571" y="350"/>
                </a:lnTo>
                <a:lnTo>
                  <a:pt x="543" y="378"/>
                </a:lnTo>
                <a:close/>
                <a:moveTo>
                  <a:pt x="543" y="437"/>
                </a:moveTo>
                <a:lnTo>
                  <a:pt x="571" y="465"/>
                </a:lnTo>
                <a:lnTo>
                  <a:pt x="599" y="437"/>
                </a:lnTo>
                <a:lnTo>
                  <a:pt x="571" y="409"/>
                </a:lnTo>
                <a:lnTo>
                  <a:pt x="543" y="437"/>
                </a:lnTo>
                <a:close/>
                <a:moveTo>
                  <a:pt x="543" y="500"/>
                </a:moveTo>
                <a:lnTo>
                  <a:pt x="571" y="525"/>
                </a:lnTo>
                <a:lnTo>
                  <a:pt x="599" y="500"/>
                </a:lnTo>
                <a:lnTo>
                  <a:pt x="571" y="472"/>
                </a:lnTo>
                <a:lnTo>
                  <a:pt x="543" y="500"/>
                </a:lnTo>
                <a:close/>
                <a:moveTo>
                  <a:pt x="543" y="559"/>
                </a:moveTo>
                <a:lnTo>
                  <a:pt x="571" y="587"/>
                </a:lnTo>
                <a:lnTo>
                  <a:pt x="599" y="559"/>
                </a:lnTo>
                <a:lnTo>
                  <a:pt x="571" y="533"/>
                </a:lnTo>
                <a:lnTo>
                  <a:pt x="543" y="559"/>
                </a:lnTo>
                <a:close/>
                <a:moveTo>
                  <a:pt x="540" y="563"/>
                </a:moveTo>
                <a:lnTo>
                  <a:pt x="512" y="591"/>
                </a:lnTo>
                <a:lnTo>
                  <a:pt x="540" y="618"/>
                </a:lnTo>
                <a:lnTo>
                  <a:pt x="567" y="591"/>
                </a:lnTo>
                <a:lnTo>
                  <a:pt x="540" y="563"/>
                </a:lnTo>
                <a:close/>
                <a:moveTo>
                  <a:pt x="509" y="594"/>
                </a:moveTo>
                <a:lnTo>
                  <a:pt x="482" y="622"/>
                </a:lnTo>
                <a:lnTo>
                  <a:pt x="509" y="650"/>
                </a:lnTo>
                <a:lnTo>
                  <a:pt x="537" y="622"/>
                </a:lnTo>
                <a:lnTo>
                  <a:pt x="509" y="594"/>
                </a:lnTo>
                <a:close/>
                <a:moveTo>
                  <a:pt x="507" y="591"/>
                </a:moveTo>
                <a:lnTo>
                  <a:pt x="478" y="563"/>
                </a:lnTo>
                <a:lnTo>
                  <a:pt x="450" y="591"/>
                </a:lnTo>
                <a:lnTo>
                  <a:pt x="478" y="618"/>
                </a:lnTo>
                <a:lnTo>
                  <a:pt x="507" y="591"/>
                </a:lnTo>
                <a:close/>
                <a:moveTo>
                  <a:pt x="449" y="594"/>
                </a:moveTo>
                <a:lnTo>
                  <a:pt x="421" y="622"/>
                </a:lnTo>
                <a:lnTo>
                  <a:pt x="449" y="650"/>
                </a:lnTo>
                <a:lnTo>
                  <a:pt x="474" y="622"/>
                </a:lnTo>
                <a:lnTo>
                  <a:pt x="449" y="594"/>
                </a:lnTo>
                <a:close/>
                <a:moveTo>
                  <a:pt x="445" y="591"/>
                </a:moveTo>
                <a:lnTo>
                  <a:pt x="417" y="563"/>
                </a:lnTo>
                <a:lnTo>
                  <a:pt x="390" y="591"/>
                </a:lnTo>
                <a:lnTo>
                  <a:pt x="417" y="618"/>
                </a:lnTo>
                <a:lnTo>
                  <a:pt x="445" y="591"/>
                </a:lnTo>
                <a:close/>
                <a:moveTo>
                  <a:pt x="387" y="594"/>
                </a:moveTo>
                <a:lnTo>
                  <a:pt x="359" y="622"/>
                </a:lnTo>
                <a:lnTo>
                  <a:pt x="387" y="650"/>
                </a:lnTo>
                <a:lnTo>
                  <a:pt x="415" y="622"/>
                </a:lnTo>
                <a:lnTo>
                  <a:pt x="387" y="594"/>
                </a:lnTo>
                <a:close/>
                <a:moveTo>
                  <a:pt x="383" y="591"/>
                </a:moveTo>
                <a:lnTo>
                  <a:pt x="356" y="563"/>
                </a:lnTo>
                <a:lnTo>
                  <a:pt x="328" y="591"/>
                </a:lnTo>
                <a:lnTo>
                  <a:pt x="356" y="618"/>
                </a:lnTo>
                <a:lnTo>
                  <a:pt x="383" y="591"/>
                </a:lnTo>
                <a:close/>
                <a:moveTo>
                  <a:pt x="324" y="594"/>
                </a:moveTo>
                <a:lnTo>
                  <a:pt x="299" y="622"/>
                </a:lnTo>
                <a:lnTo>
                  <a:pt x="324" y="650"/>
                </a:lnTo>
                <a:lnTo>
                  <a:pt x="352" y="622"/>
                </a:lnTo>
                <a:lnTo>
                  <a:pt x="324" y="594"/>
                </a:lnTo>
                <a:close/>
                <a:moveTo>
                  <a:pt x="323" y="591"/>
                </a:moveTo>
                <a:lnTo>
                  <a:pt x="295" y="563"/>
                </a:lnTo>
                <a:lnTo>
                  <a:pt x="266" y="591"/>
                </a:lnTo>
                <a:lnTo>
                  <a:pt x="295" y="618"/>
                </a:lnTo>
                <a:lnTo>
                  <a:pt x="323" y="591"/>
                </a:lnTo>
                <a:close/>
                <a:moveTo>
                  <a:pt x="265" y="594"/>
                </a:moveTo>
                <a:lnTo>
                  <a:pt x="237" y="622"/>
                </a:lnTo>
                <a:lnTo>
                  <a:pt x="265" y="650"/>
                </a:lnTo>
                <a:lnTo>
                  <a:pt x="293" y="622"/>
                </a:lnTo>
                <a:lnTo>
                  <a:pt x="265" y="594"/>
                </a:lnTo>
                <a:close/>
                <a:moveTo>
                  <a:pt x="261" y="591"/>
                </a:moveTo>
                <a:lnTo>
                  <a:pt x="234" y="563"/>
                </a:lnTo>
                <a:lnTo>
                  <a:pt x="206" y="591"/>
                </a:lnTo>
                <a:lnTo>
                  <a:pt x="234" y="618"/>
                </a:lnTo>
                <a:lnTo>
                  <a:pt x="261" y="591"/>
                </a:lnTo>
                <a:close/>
                <a:moveTo>
                  <a:pt x="203" y="594"/>
                </a:moveTo>
                <a:lnTo>
                  <a:pt x="177" y="622"/>
                </a:lnTo>
                <a:lnTo>
                  <a:pt x="203" y="650"/>
                </a:lnTo>
                <a:lnTo>
                  <a:pt x="232" y="622"/>
                </a:lnTo>
                <a:lnTo>
                  <a:pt x="203" y="594"/>
                </a:lnTo>
                <a:close/>
                <a:moveTo>
                  <a:pt x="201" y="591"/>
                </a:moveTo>
                <a:lnTo>
                  <a:pt x="173" y="563"/>
                </a:lnTo>
                <a:lnTo>
                  <a:pt x="145" y="591"/>
                </a:lnTo>
                <a:lnTo>
                  <a:pt x="173" y="618"/>
                </a:lnTo>
                <a:lnTo>
                  <a:pt x="201" y="591"/>
                </a:lnTo>
                <a:close/>
                <a:moveTo>
                  <a:pt x="143" y="594"/>
                </a:moveTo>
                <a:lnTo>
                  <a:pt x="115" y="622"/>
                </a:lnTo>
                <a:lnTo>
                  <a:pt x="143" y="650"/>
                </a:lnTo>
                <a:lnTo>
                  <a:pt x="169" y="622"/>
                </a:lnTo>
                <a:lnTo>
                  <a:pt x="143" y="594"/>
                </a:lnTo>
                <a:close/>
                <a:moveTo>
                  <a:pt x="139" y="591"/>
                </a:moveTo>
                <a:lnTo>
                  <a:pt x="111" y="563"/>
                </a:lnTo>
                <a:lnTo>
                  <a:pt x="84" y="591"/>
                </a:lnTo>
                <a:lnTo>
                  <a:pt x="111" y="618"/>
                </a:lnTo>
                <a:lnTo>
                  <a:pt x="139" y="591"/>
                </a:lnTo>
                <a:close/>
                <a:moveTo>
                  <a:pt x="81" y="587"/>
                </a:moveTo>
                <a:lnTo>
                  <a:pt x="110" y="559"/>
                </a:lnTo>
                <a:lnTo>
                  <a:pt x="81" y="533"/>
                </a:lnTo>
                <a:lnTo>
                  <a:pt x="53" y="559"/>
                </a:lnTo>
                <a:lnTo>
                  <a:pt x="81" y="587"/>
                </a:lnTo>
                <a:close/>
                <a:moveTo>
                  <a:pt x="22" y="529"/>
                </a:moveTo>
                <a:lnTo>
                  <a:pt x="51" y="558"/>
                </a:lnTo>
                <a:lnTo>
                  <a:pt x="77" y="529"/>
                </a:lnTo>
                <a:lnTo>
                  <a:pt x="51" y="501"/>
                </a:lnTo>
                <a:lnTo>
                  <a:pt x="22" y="529"/>
                </a:lnTo>
                <a:close/>
                <a:moveTo>
                  <a:pt x="22" y="468"/>
                </a:moveTo>
                <a:lnTo>
                  <a:pt x="51" y="496"/>
                </a:lnTo>
                <a:lnTo>
                  <a:pt x="77" y="468"/>
                </a:lnTo>
                <a:lnTo>
                  <a:pt x="51" y="441"/>
                </a:lnTo>
                <a:lnTo>
                  <a:pt x="22" y="468"/>
                </a:lnTo>
                <a:close/>
                <a:moveTo>
                  <a:pt x="22" y="408"/>
                </a:moveTo>
                <a:lnTo>
                  <a:pt x="51" y="436"/>
                </a:lnTo>
                <a:lnTo>
                  <a:pt x="77" y="408"/>
                </a:lnTo>
                <a:lnTo>
                  <a:pt x="51" y="380"/>
                </a:lnTo>
                <a:lnTo>
                  <a:pt x="22" y="408"/>
                </a:lnTo>
                <a:close/>
                <a:moveTo>
                  <a:pt x="22" y="346"/>
                </a:moveTo>
                <a:lnTo>
                  <a:pt x="51" y="374"/>
                </a:lnTo>
                <a:lnTo>
                  <a:pt x="77" y="346"/>
                </a:lnTo>
                <a:lnTo>
                  <a:pt x="51" y="320"/>
                </a:lnTo>
                <a:lnTo>
                  <a:pt x="22" y="346"/>
                </a:lnTo>
                <a:close/>
                <a:moveTo>
                  <a:pt x="22" y="286"/>
                </a:moveTo>
                <a:lnTo>
                  <a:pt x="51" y="313"/>
                </a:lnTo>
                <a:lnTo>
                  <a:pt x="77" y="286"/>
                </a:lnTo>
                <a:lnTo>
                  <a:pt x="51" y="258"/>
                </a:lnTo>
                <a:lnTo>
                  <a:pt x="22" y="286"/>
                </a:lnTo>
                <a:close/>
                <a:moveTo>
                  <a:pt x="22" y="225"/>
                </a:moveTo>
                <a:lnTo>
                  <a:pt x="51" y="253"/>
                </a:lnTo>
                <a:lnTo>
                  <a:pt x="77" y="225"/>
                </a:lnTo>
                <a:lnTo>
                  <a:pt x="51" y="197"/>
                </a:lnTo>
                <a:lnTo>
                  <a:pt x="22" y="225"/>
                </a:lnTo>
                <a:close/>
                <a:moveTo>
                  <a:pt x="22" y="163"/>
                </a:moveTo>
                <a:lnTo>
                  <a:pt x="51" y="191"/>
                </a:lnTo>
                <a:lnTo>
                  <a:pt x="77" y="163"/>
                </a:lnTo>
                <a:lnTo>
                  <a:pt x="51" y="136"/>
                </a:lnTo>
                <a:lnTo>
                  <a:pt x="22" y="163"/>
                </a:lnTo>
                <a:close/>
                <a:moveTo>
                  <a:pt x="22" y="103"/>
                </a:moveTo>
                <a:lnTo>
                  <a:pt x="51" y="131"/>
                </a:lnTo>
                <a:lnTo>
                  <a:pt x="77" y="103"/>
                </a:lnTo>
                <a:lnTo>
                  <a:pt x="51" y="75"/>
                </a:lnTo>
                <a:lnTo>
                  <a:pt x="22" y="103"/>
                </a:lnTo>
                <a:close/>
                <a:moveTo>
                  <a:pt x="51" y="15"/>
                </a:moveTo>
                <a:lnTo>
                  <a:pt x="22" y="42"/>
                </a:lnTo>
                <a:lnTo>
                  <a:pt x="51" y="70"/>
                </a:lnTo>
                <a:lnTo>
                  <a:pt x="77" y="42"/>
                </a:lnTo>
                <a:lnTo>
                  <a:pt x="51" y="15"/>
                </a:lnTo>
                <a:close/>
                <a:moveTo>
                  <a:pt x="53" y="74"/>
                </a:moveTo>
                <a:lnTo>
                  <a:pt x="81" y="99"/>
                </a:lnTo>
                <a:lnTo>
                  <a:pt x="110" y="74"/>
                </a:lnTo>
                <a:lnTo>
                  <a:pt x="81" y="46"/>
                </a:lnTo>
                <a:lnTo>
                  <a:pt x="53" y="74"/>
                </a:lnTo>
                <a:close/>
                <a:moveTo>
                  <a:pt x="111" y="15"/>
                </a:moveTo>
                <a:lnTo>
                  <a:pt x="84" y="42"/>
                </a:lnTo>
                <a:lnTo>
                  <a:pt x="111" y="70"/>
                </a:lnTo>
                <a:lnTo>
                  <a:pt x="139" y="42"/>
                </a:lnTo>
                <a:lnTo>
                  <a:pt x="111" y="15"/>
                </a:lnTo>
                <a:close/>
                <a:moveTo>
                  <a:pt x="115" y="74"/>
                </a:moveTo>
                <a:lnTo>
                  <a:pt x="143" y="99"/>
                </a:lnTo>
                <a:lnTo>
                  <a:pt x="169" y="74"/>
                </a:lnTo>
                <a:lnTo>
                  <a:pt x="143" y="46"/>
                </a:lnTo>
                <a:lnTo>
                  <a:pt x="115" y="74"/>
                </a:lnTo>
                <a:close/>
                <a:moveTo>
                  <a:pt x="173" y="15"/>
                </a:moveTo>
                <a:lnTo>
                  <a:pt x="145" y="42"/>
                </a:lnTo>
                <a:lnTo>
                  <a:pt x="173" y="70"/>
                </a:lnTo>
                <a:lnTo>
                  <a:pt x="201" y="42"/>
                </a:lnTo>
                <a:lnTo>
                  <a:pt x="173" y="15"/>
                </a:lnTo>
                <a:close/>
                <a:moveTo>
                  <a:pt x="177" y="74"/>
                </a:moveTo>
                <a:lnTo>
                  <a:pt x="203" y="99"/>
                </a:lnTo>
                <a:lnTo>
                  <a:pt x="232" y="74"/>
                </a:lnTo>
                <a:lnTo>
                  <a:pt x="203" y="46"/>
                </a:lnTo>
                <a:lnTo>
                  <a:pt x="177" y="74"/>
                </a:lnTo>
                <a:close/>
                <a:moveTo>
                  <a:pt x="234" y="15"/>
                </a:moveTo>
                <a:lnTo>
                  <a:pt x="206" y="42"/>
                </a:lnTo>
                <a:lnTo>
                  <a:pt x="234" y="70"/>
                </a:lnTo>
                <a:lnTo>
                  <a:pt x="261" y="42"/>
                </a:lnTo>
                <a:lnTo>
                  <a:pt x="234" y="15"/>
                </a:lnTo>
                <a:close/>
                <a:moveTo>
                  <a:pt x="237" y="74"/>
                </a:moveTo>
                <a:lnTo>
                  <a:pt x="265" y="99"/>
                </a:lnTo>
                <a:lnTo>
                  <a:pt x="293" y="74"/>
                </a:lnTo>
                <a:lnTo>
                  <a:pt x="265" y="46"/>
                </a:lnTo>
                <a:lnTo>
                  <a:pt x="237" y="74"/>
                </a:lnTo>
                <a:close/>
                <a:moveTo>
                  <a:pt x="295" y="15"/>
                </a:moveTo>
                <a:lnTo>
                  <a:pt x="266" y="42"/>
                </a:lnTo>
                <a:lnTo>
                  <a:pt x="295" y="70"/>
                </a:lnTo>
                <a:lnTo>
                  <a:pt x="323" y="42"/>
                </a:lnTo>
                <a:lnTo>
                  <a:pt x="295" y="15"/>
                </a:lnTo>
                <a:close/>
                <a:moveTo>
                  <a:pt x="299" y="74"/>
                </a:moveTo>
                <a:lnTo>
                  <a:pt x="324" y="99"/>
                </a:lnTo>
                <a:lnTo>
                  <a:pt x="352" y="74"/>
                </a:lnTo>
                <a:lnTo>
                  <a:pt x="324" y="46"/>
                </a:lnTo>
                <a:lnTo>
                  <a:pt x="299" y="74"/>
                </a:lnTo>
                <a:close/>
                <a:moveTo>
                  <a:pt x="356" y="15"/>
                </a:moveTo>
                <a:lnTo>
                  <a:pt x="328" y="42"/>
                </a:lnTo>
                <a:lnTo>
                  <a:pt x="356" y="70"/>
                </a:lnTo>
                <a:lnTo>
                  <a:pt x="383" y="42"/>
                </a:lnTo>
                <a:lnTo>
                  <a:pt x="356" y="15"/>
                </a:lnTo>
                <a:close/>
                <a:moveTo>
                  <a:pt x="359" y="74"/>
                </a:moveTo>
                <a:lnTo>
                  <a:pt x="387" y="99"/>
                </a:lnTo>
                <a:lnTo>
                  <a:pt x="415" y="74"/>
                </a:lnTo>
                <a:lnTo>
                  <a:pt x="387" y="46"/>
                </a:lnTo>
                <a:lnTo>
                  <a:pt x="359" y="74"/>
                </a:lnTo>
                <a:close/>
                <a:moveTo>
                  <a:pt x="417" y="15"/>
                </a:moveTo>
                <a:lnTo>
                  <a:pt x="390" y="42"/>
                </a:lnTo>
                <a:lnTo>
                  <a:pt x="417" y="70"/>
                </a:lnTo>
                <a:lnTo>
                  <a:pt x="445" y="42"/>
                </a:lnTo>
                <a:lnTo>
                  <a:pt x="417" y="15"/>
                </a:lnTo>
                <a:close/>
                <a:moveTo>
                  <a:pt x="421" y="74"/>
                </a:moveTo>
                <a:lnTo>
                  <a:pt x="449" y="99"/>
                </a:lnTo>
                <a:lnTo>
                  <a:pt x="474" y="74"/>
                </a:lnTo>
                <a:lnTo>
                  <a:pt x="449" y="46"/>
                </a:lnTo>
                <a:lnTo>
                  <a:pt x="421" y="74"/>
                </a:lnTo>
                <a:close/>
                <a:moveTo>
                  <a:pt x="478" y="15"/>
                </a:moveTo>
                <a:lnTo>
                  <a:pt x="450" y="42"/>
                </a:lnTo>
                <a:lnTo>
                  <a:pt x="478" y="70"/>
                </a:lnTo>
                <a:lnTo>
                  <a:pt x="507" y="42"/>
                </a:lnTo>
                <a:lnTo>
                  <a:pt x="478" y="15"/>
                </a:lnTo>
                <a:close/>
                <a:moveTo>
                  <a:pt x="482" y="74"/>
                </a:moveTo>
                <a:lnTo>
                  <a:pt x="509" y="99"/>
                </a:lnTo>
                <a:lnTo>
                  <a:pt x="537" y="74"/>
                </a:lnTo>
                <a:lnTo>
                  <a:pt x="509" y="46"/>
                </a:lnTo>
                <a:lnTo>
                  <a:pt x="482" y="74"/>
                </a:lnTo>
                <a:close/>
                <a:moveTo>
                  <a:pt x="540" y="15"/>
                </a:moveTo>
                <a:lnTo>
                  <a:pt x="512" y="42"/>
                </a:lnTo>
                <a:lnTo>
                  <a:pt x="540" y="70"/>
                </a:lnTo>
                <a:lnTo>
                  <a:pt x="567" y="42"/>
                </a:lnTo>
                <a:lnTo>
                  <a:pt x="540" y="15"/>
                </a:lnTo>
                <a:close/>
                <a:moveTo>
                  <a:pt x="543" y="74"/>
                </a:moveTo>
                <a:lnTo>
                  <a:pt x="571" y="99"/>
                </a:lnTo>
                <a:lnTo>
                  <a:pt x="599" y="74"/>
                </a:lnTo>
                <a:lnTo>
                  <a:pt x="571" y="46"/>
                </a:lnTo>
                <a:lnTo>
                  <a:pt x="543" y="74"/>
                </a:lnTo>
                <a:close/>
                <a:moveTo>
                  <a:pt x="629" y="42"/>
                </a:moveTo>
                <a:lnTo>
                  <a:pt x="600" y="15"/>
                </a:lnTo>
                <a:lnTo>
                  <a:pt x="572" y="42"/>
                </a:lnTo>
                <a:lnTo>
                  <a:pt x="600" y="70"/>
                </a:lnTo>
                <a:lnTo>
                  <a:pt x="629" y="42"/>
                </a:lnTo>
                <a:close/>
                <a:moveTo>
                  <a:pt x="629" y="103"/>
                </a:moveTo>
                <a:lnTo>
                  <a:pt x="600" y="75"/>
                </a:lnTo>
                <a:lnTo>
                  <a:pt x="572" y="103"/>
                </a:lnTo>
                <a:lnTo>
                  <a:pt x="600" y="131"/>
                </a:lnTo>
                <a:lnTo>
                  <a:pt x="629" y="103"/>
                </a:lnTo>
                <a:close/>
                <a:moveTo>
                  <a:pt x="629" y="163"/>
                </a:moveTo>
                <a:lnTo>
                  <a:pt x="600" y="136"/>
                </a:lnTo>
                <a:lnTo>
                  <a:pt x="572" y="163"/>
                </a:lnTo>
                <a:lnTo>
                  <a:pt x="600" y="191"/>
                </a:lnTo>
                <a:lnTo>
                  <a:pt x="629" y="163"/>
                </a:lnTo>
                <a:close/>
                <a:moveTo>
                  <a:pt x="629" y="225"/>
                </a:moveTo>
                <a:lnTo>
                  <a:pt x="600" y="197"/>
                </a:lnTo>
                <a:lnTo>
                  <a:pt x="572" y="225"/>
                </a:lnTo>
                <a:lnTo>
                  <a:pt x="600" y="253"/>
                </a:lnTo>
                <a:lnTo>
                  <a:pt x="629" y="225"/>
                </a:lnTo>
                <a:close/>
                <a:moveTo>
                  <a:pt x="629" y="286"/>
                </a:moveTo>
                <a:lnTo>
                  <a:pt x="600" y="258"/>
                </a:lnTo>
                <a:lnTo>
                  <a:pt x="572" y="286"/>
                </a:lnTo>
                <a:lnTo>
                  <a:pt x="600" y="313"/>
                </a:lnTo>
                <a:lnTo>
                  <a:pt x="629" y="286"/>
                </a:lnTo>
                <a:close/>
                <a:moveTo>
                  <a:pt x="629" y="346"/>
                </a:moveTo>
                <a:lnTo>
                  <a:pt x="600" y="320"/>
                </a:lnTo>
                <a:lnTo>
                  <a:pt x="572" y="346"/>
                </a:lnTo>
                <a:lnTo>
                  <a:pt x="600" y="374"/>
                </a:lnTo>
                <a:lnTo>
                  <a:pt x="629" y="346"/>
                </a:lnTo>
                <a:close/>
                <a:moveTo>
                  <a:pt x="629" y="408"/>
                </a:moveTo>
                <a:lnTo>
                  <a:pt x="600" y="380"/>
                </a:lnTo>
                <a:lnTo>
                  <a:pt x="572" y="408"/>
                </a:lnTo>
                <a:lnTo>
                  <a:pt x="600" y="436"/>
                </a:lnTo>
                <a:lnTo>
                  <a:pt x="629" y="408"/>
                </a:lnTo>
                <a:close/>
                <a:moveTo>
                  <a:pt x="629" y="468"/>
                </a:moveTo>
                <a:lnTo>
                  <a:pt x="600" y="441"/>
                </a:lnTo>
                <a:lnTo>
                  <a:pt x="572" y="468"/>
                </a:lnTo>
                <a:lnTo>
                  <a:pt x="600" y="496"/>
                </a:lnTo>
                <a:lnTo>
                  <a:pt x="629" y="468"/>
                </a:lnTo>
                <a:close/>
                <a:moveTo>
                  <a:pt x="629" y="529"/>
                </a:moveTo>
                <a:lnTo>
                  <a:pt x="600" y="501"/>
                </a:lnTo>
                <a:lnTo>
                  <a:pt x="572" y="529"/>
                </a:lnTo>
                <a:lnTo>
                  <a:pt x="600" y="558"/>
                </a:lnTo>
                <a:lnTo>
                  <a:pt x="629" y="529"/>
                </a:lnTo>
                <a:close/>
                <a:moveTo>
                  <a:pt x="629" y="591"/>
                </a:moveTo>
                <a:lnTo>
                  <a:pt x="600" y="563"/>
                </a:lnTo>
                <a:lnTo>
                  <a:pt x="572" y="591"/>
                </a:lnTo>
                <a:lnTo>
                  <a:pt x="600" y="618"/>
                </a:lnTo>
                <a:lnTo>
                  <a:pt x="629" y="591"/>
                </a:lnTo>
                <a:close/>
                <a:moveTo>
                  <a:pt x="599" y="622"/>
                </a:moveTo>
                <a:lnTo>
                  <a:pt x="571" y="594"/>
                </a:lnTo>
                <a:lnTo>
                  <a:pt x="543" y="622"/>
                </a:lnTo>
                <a:lnTo>
                  <a:pt x="571" y="650"/>
                </a:lnTo>
                <a:lnTo>
                  <a:pt x="599" y="622"/>
                </a:lnTo>
                <a:close/>
                <a:moveTo>
                  <a:pt x="571" y="709"/>
                </a:moveTo>
                <a:lnTo>
                  <a:pt x="599" y="683"/>
                </a:lnTo>
                <a:lnTo>
                  <a:pt x="571" y="655"/>
                </a:lnTo>
                <a:lnTo>
                  <a:pt x="543" y="683"/>
                </a:lnTo>
                <a:lnTo>
                  <a:pt x="571" y="709"/>
                </a:lnTo>
                <a:close/>
                <a:moveTo>
                  <a:pt x="567" y="651"/>
                </a:moveTo>
                <a:lnTo>
                  <a:pt x="540" y="624"/>
                </a:lnTo>
                <a:lnTo>
                  <a:pt x="512" y="651"/>
                </a:lnTo>
                <a:lnTo>
                  <a:pt x="540" y="679"/>
                </a:lnTo>
                <a:lnTo>
                  <a:pt x="567" y="651"/>
                </a:lnTo>
                <a:close/>
                <a:moveTo>
                  <a:pt x="509" y="709"/>
                </a:moveTo>
                <a:lnTo>
                  <a:pt x="537" y="683"/>
                </a:lnTo>
                <a:lnTo>
                  <a:pt x="509" y="655"/>
                </a:lnTo>
                <a:lnTo>
                  <a:pt x="482" y="683"/>
                </a:lnTo>
                <a:lnTo>
                  <a:pt x="509" y="709"/>
                </a:lnTo>
                <a:close/>
                <a:moveTo>
                  <a:pt x="507" y="651"/>
                </a:moveTo>
                <a:lnTo>
                  <a:pt x="478" y="624"/>
                </a:lnTo>
                <a:lnTo>
                  <a:pt x="450" y="651"/>
                </a:lnTo>
                <a:lnTo>
                  <a:pt x="478" y="679"/>
                </a:lnTo>
                <a:lnTo>
                  <a:pt x="507" y="651"/>
                </a:lnTo>
                <a:close/>
                <a:moveTo>
                  <a:pt x="449" y="709"/>
                </a:moveTo>
                <a:lnTo>
                  <a:pt x="474" y="683"/>
                </a:lnTo>
                <a:lnTo>
                  <a:pt x="449" y="655"/>
                </a:lnTo>
                <a:lnTo>
                  <a:pt x="421" y="683"/>
                </a:lnTo>
                <a:lnTo>
                  <a:pt x="449" y="709"/>
                </a:lnTo>
                <a:close/>
                <a:moveTo>
                  <a:pt x="445" y="651"/>
                </a:moveTo>
                <a:lnTo>
                  <a:pt x="417" y="624"/>
                </a:lnTo>
                <a:lnTo>
                  <a:pt x="390" y="651"/>
                </a:lnTo>
                <a:lnTo>
                  <a:pt x="417" y="679"/>
                </a:lnTo>
                <a:lnTo>
                  <a:pt x="445" y="651"/>
                </a:lnTo>
                <a:close/>
                <a:moveTo>
                  <a:pt x="387" y="709"/>
                </a:moveTo>
                <a:lnTo>
                  <a:pt x="415" y="683"/>
                </a:lnTo>
                <a:lnTo>
                  <a:pt x="387" y="655"/>
                </a:lnTo>
                <a:lnTo>
                  <a:pt x="359" y="683"/>
                </a:lnTo>
                <a:lnTo>
                  <a:pt x="387" y="709"/>
                </a:lnTo>
                <a:close/>
                <a:moveTo>
                  <a:pt x="383" y="651"/>
                </a:moveTo>
                <a:lnTo>
                  <a:pt x="356" y="624"/>
                </a:lnTo>
                <a:lnTo>
                  <a:pt x="328" y="651"/>
                </a:lnTo>
                <a:lnTo>
                  <a:pt x="356" y="679"/>
                </a:lnTo>
                <a:lnTo>
                  <a:pt x="383" y="651"/>
                </a:lnTo>
                <a:close/>
                <a:moveTo>
                  <a:pt x="324" y="709"/>
                </a:moveTo>
                <a:lnTo>
                  <a:pt x="352" y="683"/>
                </a:lnTo>
                <a:lnTo>
                  <a:pt x="324" y="655"/>
                </a:lnTo>
                <a:lnTo>
                  <a:pt x="299" y="683"/>
                </a:lnTo>
                <a:lnTo>
                  <a:pt x="324" y="709"/>
                </a:lnTo>
                <a:close/>
                <a:moveTo>
                  <a:pt x="323" y="651"/>
                </a:moveTo>
                <a:lnTo>
                  <a:pt x="295" y="624"/>
                </a:lnTo>
                <a:lnTo>
                  <a:pt x="266" y="651"/>
                </a:lnTo>
                <a:lnTo>
                  <a:pt x="295" y="679"/>
                </a:lnTo>
                <a:lnTo>
                  <a:pt x="323" y="651"/>
                </a:lnTo>
                <a:close/>
                <a:moveTo>
                  <a:pt x="265" y="709"/>
                </a:moveTo>
                <a:lnTo>
                  <a:pt x="293" y="683"/>
                </a:lnTo>
                <a:lnTo>
                  <a:pt x="265" y="655"/>
                </a:lnTo>
                <a:lnTo>
                  <a:pt x="237" y="683"/>
                </a:lnTo>
                <a:lnTo>
                  <a:pt x="265" y="709"/>
                </a:lnTo>
                <a:close/>
                <a:moveTo>
                  <a:pt x="261" y="651"/>
                </a:moveTo>
                <a:lnTo>
                  <a:pt x="234" y="624"/>
                </a:lnTo>
                <a:lnTo>
                  <a:pt x="206" y="651"/>
                </a:lnTo>
                <a:lnTo>
                  <a:pt x="234" y="679"/>
                </a:lnTo>
                <a:lnTo>
                  <a:pt x="261" y="651"/>
                </a:lnTo>
                <a:close/>
                <a:moveTo>
                  <a:pt x="203" y="709"/>
                </a:moveTo>
                <a:lnTo>
                  <a:pt x="232" y="683"/>
                </a:lnTo>
                <a:lnTo>
                  <a:pt x="203" y="655"/>
                </a:lnTo>
                <a:lnTo>
                  <a:pt x="177" y="683"/>
                </a:lnTo>
                <a:lnTo>
                  <a:pt x="203" y="709"/>
                </a:lnTo>
                <a:close/>
                <a:moveTo>
                  <a:pt x="201" y="651"/>
                </a:moveTo>
                <a:lnTo>
                  <a:pt x="173" y="624"/>
                </a:lnTo>
                <a:lnTo>
                  <a:pt x="145" y="651"/>
                </a:lnTo>
                <a:lnTo>
                  <a:pt x="173" y="679"/>
                </a:lnTo>
                <a:lnTo>
                  <a:pt x="201" y="651"/>
                </a:lnTo>
                <a:close/>
                <a:moveTo>
                  <a:pt x="143" y="709"/>
                </a:moveTo>
                <a:lnTo>
                  <a:pt x="169" y="683"/>
                </a:lnTo>
                <a:lnTo>
                  <a:pt x="143" y="655"/>
                </a:lnTo>
                <a:lnTo>
                  <a:pt x="115" y="683"/>
                </a:lnTo>
                <a:lnTo>
                  <a:pt x="143" y="709"/>
                </a:lnTo>
                <a:close/>
                <a:moveTo>
                  <a:pt x="139" y="651"/>
                </a:moveTo>
                <a:lnTo>
                  <a:pt x="111" y="624"/>
                </a:lnTo>
                <a:lnTo>
                  <a:pt x="84" y="651"/>
                </a:lnTo>
                <a:lnTo>
                  <a:pt x="111" y="679"/>
                </a:lnTo>
                <a:lnTo>
                  <a:pt x="139" y="651"/>
                </a:lnTo>
                <a:close/>
                <a:moveTo>
                  <a:pt x="81" y="709"/>
                </a:moveTo>
                <a:lnTo>
                  <a:pt x="110" y="683"/>
                </a:lnTo>
                <a:lnTo>
                  <a:pt x="81" y="655"/>
                </a:lnTo>
                <a:lnTo>
                  <a:pt x="53" y="683"/>
                </a:lnTo>
                <a:lnTo>
                  <a:pt x="81" y="709"/>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86" name="Rectangle 1278"/>
          <p:cNvSpPr>
            <a:spLocks noChangeArrowheads="1"/>
          </p:cNvSpPr>
          <p:nvPr/>
        </p:nvSpPr>
        <p:spPr bwMode="auto">
          <a:xfrm>
            <a:off x="7380755" y="4157857"/>
            <a:ext cx="68002" cy="2363890"/>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87" name="Rectangle 1279"/>
          <p:cNvSpPr>
            <a:spLocks noChangeArrowheads="1"/>
          </p:cNvSpPr>
          <p:nvPr/>
        </p:nvSpPr>
        <p:spPr bwMode="auto">
          <a:xfrm>
            <a:off x="12075923" y="4157857"/>
            <a:ext cx="66384" cy="2363890"/>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88" name="Rectangle 1280"/>
          <p:cNvSpPr>
            <a:spLocks noChangeArrowheads="1"/>
          </p:cNvSpPr>
          <p:nvPr/>
        </p:nvSpPr>
        <p:spPr bwMode="auto">
          <a:xfrm>
            <a:off x="7380754" y="6494222"/>
            <a:ext cx="4761553" cy="27525"/>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89" name="Rectangle 1281"/>
          <p:cNvSpPr>
            <a:spLocks noChangeArrowheads="1"/>
          </p:cNvSpPr>
          <p:nvPr/>
        </p:nvSpPr>
        <p:spPr bwMode="auto">
          <a:xfrm>
            <a:off x="7380754" y="5333326"/>
            <a:ext cx="4761553" cy="16191"/>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1490" name="Group 1489"/>
          <p:cNvGrpSpPr/>
          <p:nvPr/>
        </p:nvGrpSpPr>
        <p:grpSpPr>
          <a:xfrm>
            <a:off x="7440692" y="5090461"/>
            <a:ext cx="4627739" cy="301153"/>
            <a:chOff x="6453188" y="4991101"/>
            <a:chExt cx="5270500" cy="295275"/>
          </a:xfrm>
        </p:grpSpPr>
        <p:sp>
          <p:nvSpPr>
            <p:cNvPr id="1511" name="Freeform 1282"/>
            <p:cNvSpPr>
              <a:spLocks/>
            </p:cNvSpPr>
            <p:nvPr/>
          </p:nvSpPr>
          <p:spPr bwMode="auto">
            <a:xfrm>
              <a:off x="6453188" y="5003801"/>
              <a:ext cx="5270500" cy="244475"/>
            </a:xfrm>
            <a:custGeom>
              <a:avLst/>
              <a:gdLst>
                <a:gd name="T0" fmla="*/ 0 w 28200"/>
                <a:gd name="T1" fmla="*/ 1251 h 1308"/>
                <a:gd name="T2" fmla="*/ 2533 w 28200"/>
                <a:gd name="T3" fmla="*/ 617 h 1308"/>
                <a:gd name="T4" fmla="*/ 605 w 28200"/>
                <a:gd name="T5" fmla="*/ 617 h 1308"/>
                <a:gd name="T6" fmla="*/ 3660 w 28200"/>
                <a:gd name="T7" fmla="*/ 1270 h 1308"/>
                <a:gd name="T8" fmla="*/ 6895 w 28200"/>
                <a:gd name="T9" fmla="*/ 541 h 1308"/>
                <a:gd name="T10" fmla="*/ 4608 w 28200"/>
                <a:gd name="T11" fmla="*/ 502 h 1308"/>
                <a:gd name="T12" fmla="*/ 10130 w 28200"/>
                <a:gd name="T13" fmla="*/ 1212 h 1308"/>
                <a:gd name="T14" fmla="*/ 14084 w 28200"/>
                <a:gd name="T15" fmla="*/ 426 h 1308"/>
                <a:gd name="T16" fmla="*/ 11307 w 28200"/>
                <a:gd name="T17" fmla="*/ 502 h 1308"/>
                <a:gd name="T18" fmla="*/ 16208 w 28200"/>
                <a:gd name="T19" fmla="*/ 1251 h 1308"/>
                <a:gd name="T20" fmla="*/ 20064 w 28200"/>
                <a:gd name="T21" fmla="*/ 445 h 1308"/>
                <a:gd name="T22" fmla="*/ 17483 w 28200"/>
                <a:gd name="T23" fmla="*/ 445 h 1308"/>
                <a:gd name="T24" fmla="*/ 21959 w 28200"/>
                <a:gd name="T25" fmla="*/ 1251 h 1308"/>
                <a:gd name="T26" fmla="*/ 25619 w 28200"/>
                <a:gd name="T27" fmla="*/ 445 h 1308"/>
                <a:gd name="T28" fmla="*/ 22384 w 28200"/>
                <a:gd name="T29" fmla="*/ 445 h 1308"/>
                <a:gd name="T30" fmla="*/ 27384 w 28200"/>
                <a:gd name="T31" fmla="*/ 1212 h 1308"/>
                <a:gd name="T32" fmla="*/ 28200 w 28200"/>
                <a:gd name="T33" fmla="*/ 1232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00" h="1308">
                  <a:moveTo>
                    <a:pt x="0" y="1251"/>
                  </a:moveTo>
                  <a:cubicBezTo>
                    <a:pt x="1171" y="1174"/>
                    <a:pt x="2473" y="1030"/>
                    <a:pt x="2533" y="617"/>
                  </a:cubicBezTo>
                  <a:cubicBezTo>
                    <a:pt x="2593" y="205"/>
                    <a:pt x="629" y="326"/>
                    <a:pt x="605" y="617"/>
                  </a:cubicBezTo>
                  <a:cubicBezTo>
                    <a:pt x="580" y="908"/>
                    <a:pt x="2478" y="1308"/>
                    <a:pt x="3660" y="1270"/>
                  </a:cubicBezTo>
                  <a:cubicBezTo>
                    <a:pt x="4842" y="1232"/>
                    <a:pt x="6487" y="1081"/>
                    <a:pt x="6895" y="541"/>
                  </a:cubicBezTo>
                  <a:cubicBezTo>
                    <a:pt x="7304" y="0"/>
                    <a:pt x="4570" y="103"/>
                    <a:pt x="4608" y="502"/>
                  </a:cubicBezTo>
                  <a:cubicBezTo>
                    <a:pt x="4646" y="902"/>
                    <a:pt x="8502" y="1206"/>
                    <a:pt x="10130" y="1212"/>
                  </a:cubicBezTo>
                  <a:cubicBezTo>
                    <a:pt x="11759" y="1219"/>
                    <a:pt x="13714" y="688"/>
                    <a:pt x="14084" y="426"/>
                  </a:cubicBezTo>
                  <a:cubicBezTo>
                    <a:pt x="14454" y="163"/>
                    <a:pt x="11290" y="13"/>
                    <a:pt x="11307" y="502"/>
                  </a:cubicBezTo>
                  <a:cubicBezTo>
                    <a:pt x="11323" y="992"/>
                    <a:pt x="14689" y="1270"/>
                    <a:pt x="16208" y="1251"/>
                  </a:cubicBezTo>
                  <a:cubicBezTo>
                    <a:pt x="17728" y="1232"/>
                    <a:pt x="20516" y="646"/>
                    <a:pt x="20064" y="445"/>
                  </a:cubicBezTo>
                  <a:cubicBezTo>
                    <a:pt x="19612" y="243"/>
                    <a:pt x="17183" y="71"/>
                    <a:pt x="17483" y="445"/>
                  </a:cubicBezTo>
                  <a:cubicBezTo>
                    <a:pt x="17782" y="819"/>
                    <a:pt x="20206" y="1251"/>
                    <a:pt x="21959" y="1251"/>
                  </a:cubicBezTo>
                  <a:cubicBezTo>
                    <a:pt x="23713" y="1251"/>
                    <a:pt x="26060" y="713"/>
                    <a:pt x="25619" y="445"/>
                  </a:cubicBezTo>
                  <a:cubicBezTo>
                    <a:pt x="25178" y="176"/>
                    <a:pt x="22090" y="26"/>
                    <a:pt x="22384" y="445"/>
                  </a:cubicBezTo>
                  <a:cubicBezTo>
                    <a:pt x="22678" y="864"/>
                    <a:pt x="26583" y="1196"/>
                    <a:pt x="27384" y="1212"/>
                  </a:cubicBezTo>
                  <a:lnTo>
                    <a:pt x="28200" y="1232"/>
                  </a:lnTo>
                </a:path>
              </a:pathLst>
            </a:custGeom>
            <a:noFill/>
            <a:ln w="9525" cap="flat">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12" name="Freeform 1283"/>
            <p:cNvSpPr>
              <a:spLocks/>
            </p:cNvSpPr>
            <p:nvPr/>
          </p:nvSpPr>
          <p:spPr bwMode="auto">
            <a:xfrm>
              <a:off x="8770938" y="4991101"/>
              <a:ext cx="63500" cy="92075"/>
            </a:xfrm>
            <a:custGeom>
              <a:avLst/>
              <a:gdLst>
                <a:gd name="T0" fmla="*/ 0 w 40"/>
                <a:gd name="T1" fmla="*/ 0 h 58"/>
                <a:gd name="T2" fmla="*/ 10 w 40"/>
                <a:gd name="T3" fmla="*/ 35 h 58"/>
                <a:gd name="T4" fmla="*/ 20 w 40"/>
                <a:gd name="T5" fmla="*/ 22 h 58"/>
                <a:gd name="T6" fmla="*/ 40 w 40"/>
                <a:gd name="T7" fmla="*/ 58 h 58"/>
                <a:gd name="T8" fmla="*/ 0 w 40"/>
                <a:gd name="T9" fmla="*/ 0 h 58"/>
              </a:gdLst>
              <a:ahLst/>
              <a:cxnLst>
                <a:cxn ang="0">
                  <a:pos x="T0" y="T1"/>
                </a:cxn>
                <a:cxn ang="0">
                  <a:pos x="T2" y="T3"/>
                </a:cxn>
                <a:cxn ang="0">
                  <a:pos x="T4" y="T5"/>
                </a:cxn>
                <a:cxn ang="0">
                  <a:pos x="T6" y="T7"/>
                </a:cxn>
                <a:cxn ang="0">
                  <a:pos x="T8" y="T9"/>
                </a:cxn>
              </a:cxnLst>
              <a:rect l="0" t="0" r="r" b="b"/>
              <a:pathLst>
                <a:path w="40" h="58">
                  <a:moveTo>
                    <a:pt x="0" y="0"/>
                  </a:moveTo>
                  <a:lnTo>
                    <a:pt x="10" y="35"/>
                  </a:lnTo>
                  <a:lnTo>
                    <a:pt x="20" y="22"/>
                  </a:lnTo>
                  <a:lnTo>
                    <a:pt x="40" y="58"/>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13" name="Freeform 1284"/>
            <p:cNvSpPr>
              <a:spLocks/>
            </p:cNvSpPr>
            <p:nvPr/>
          </p:nvSpPr>
          <p:spPr bwMode="auto">
            <a:xfrm>
              <a:off x="8559800" y="5026026"/>
              <a:ext cx="87313" cy="71438"/>
            </a:xfrm>
            <a:custGeom>
              <a:avLst/>
              <a:gdLst>
                <a:gd name="T0" fmla="*/ 55 w 55"/>
                <a:gd name="T1" fmla="*/ 45 h 45"/>
                <a:gd name="T2" fmla="*/ 35 w 55"/>
                <a:gd name="T3" fmla="*/ 14 h 45"/>
                <a:gd name="T4" fmla="*/ 29 w 55"/>
                <a:gd name="T5" fmla="*/ 29 h 45"/>
                <a:gd name="T6" fmla="*/ 0 w 55"/>
                <a:gd name="T7" fmla="*/ 0 h 45"/>
                <a:gd name="T8" fmla="*/ 55 w 55"/>
                <a:gd name="T9" fmla="*/ 45 h 45"/>
              </a:gdLst>
              <a:ahLst/>
              <a:cxnLst>
                <a:cxn ang="0">
                  <a:pos x="T0" y="T1"/>
                </a:cxn>
                <a:cxn ang="0">
                  <a:pos x="T2" y="T3"/>
                </a:cxn>
                <a:cxn ang="0">
                  <a:pos x="T4" y="T5"/>
                </a:cxn>
                <a:cxn ang="0">
                  <a:pos x="T6" y="T7"/>
                </a:cxn>
                <a:cxn ang="0">
                  <a:pos x="T8" y="T9"/>
                </a:cxn>
              </a:cxnLst>
              <a:rect l="0" t="0" r="r" b="b"/>
              <a:pathLst>
                <a:path w="55" h="45">
                  <a:moveTo>
                    <a:pt x="55" y="45"/>
                  </a:moveTo>
                  <a:lnTo>
                    <a:pt x="35" y="14"/>
                  </a:lnTo>
                  <a:lnTo>
                    <a:pt x="29" y="29"/>
                  </a:lnTo>
                  <a:lnTo>
                    <a:pt x="0" y="0"/>
                  </a:lnTo>
                  <a:lnTo>
                    <a:pt x="55" y="45"/>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14" name="Freeform 1285"/>
            <p:cNvSpPr>
              <a:spLocks/>
            </p:cNvSpPr>
            <p:nvPr/>
          </p:nvSpPr>
          <p:spPr bwMode="auto">
            <a:xfrm>
              <a:off x="9002713" y="5048251"/>
              <a:ext cx="111125" cy="30163"/>
            </a:xfrm>
            <a:custGeom>
              <a:avLst/>
              <a:gdLst>
                <a:gd name="T0" fmla="*/ 70 w 70"/>
                <a:gd name="T1" fmla="*/ 4 h 19"/>
                <a:gd name="T2" fmla="*/ 33 w 70"/>
                <a:gd name="T3" fmla="*/ 0 h 19"/>
                <a:gd name="T4" fmla="*/ 41 w 70"/>
                <a:gd name="T5" fmla="*/ 14 h 19"/>
                <a:gd name="T6" fmla="*/ 0 w 70"/>
                <a:gd name="T7" fmla="*/ 19 h 19"/>
                <a:gd name="T8" fmla="*/ 70 w 70"/>
                <a:gd name="T9" fmla="*/ 4 h 19"/>
              </a:gdLst>
              <a:ahLst/>
              <a:cxnLst>
                <a:cxn ang="0">
                  <a:pos x="T0" y="T1"/>
                </a:cxn>
                <a:cxn ang="0">
                  <a:pos x="T2" y="T3"/>
                </a:cxn>
                <a:cxn ang="0">
                  <a:pos x="T4" y="T5"/>
                </a:cxn>
                <a:cxn ang="0">
                  <a:pos x="T6" y="T7"/>
                </a:cxn>
                <a:cxn ang="0">
                  <a:pos x="T8" y="T9"/>
                </a:cxn>
              </a:cxnLst>
              <a:rect l="0" t="0" r="r" b="b"/>
              <a:pathLst>
                <a:path w="70" h="19">
                  <a:moveTo>
                    <a:pt x="70" y="4"/>
                  </a:moveTo>
                  <a:lnTo>
                    <a:pt x="33" y="0"/>
                  </a:lnTo>
                  <a:lnTo>
                    <a:pt x="41" y="14"/>
                  </a:lnTo>
                  <a:lnTo>
                    <a:pt x="0" y="19"/>
                  </a:lnTo>
                  <a:lnTo>
                    <a:pt x="70" y="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15" name="Freeform 1286"/>
            <p:cNvSpPr>
              <a:spLocks/>
            </p:cNvSpPr>
            <p:nvPr/>
          </p:nvSpPr>
          <p:spPr bwMode="auto">
            <a:xfrm>
              <a:off x="8859838" y="5111751"/>
              <a:ext cx="55563" cy="98425"/>
            </a:xfrm>
            <a:custGeom>
              <a:avLst/>
              <a:gdLst>
                <a:gd name="T0" fmla="*/ 35 w 35"/>
                <a:gd name="T1" fmla="*/ 0 h 62"/>
                <a:gd name="T2" fmla="*/ 28 w 35"/>
                <a:gd name="T3" fmla="*/ 37 h 62"/>
                <a:gd name="T4" fmla="*/ 17 w 35"/>
                <a:gd name="T5" fmla="*/ 25 h 62"/>
                <a:gd name="T6" fmla="*/ 0 w 35"/>
                <a:gd name="T7" fmla="*/ 62 h 62"/>
                <a:gd name="T8" fmla="*/ 35 w 35"/>
                <a:gd name="T9" fmla="*/ 0 h 62"/>
              </a:gdLst>
              <a:ahLst/>
              <a:cxnLst>
                <a:cxn ang="0">
                  <a:pos x="T0" y="T1"/>
                </a:cxn>
                <a:cxn ang="0">
                  <a:pos x="T2" y="T3"/>
                </a:cxn>
                <a:cxn ang="0">
                  <a:pos x="T4" y="T5"/>
                </a:cxn>
                <a:cxn ang="0">
                  <a:pos x="T6" y="T7"/>
                </a:cxn>
                <a:cxn ang="0">
                  <a:pos x="T8" y="T9"/>
                </a:cxn>
              </a:cxnLst>
              <a:rect l="0" t="0" r="r" b="b"/>
              <a:pathLst>
                <a:path w="35" h="62">
                  <a:moveTo>
                    <a:pt x="35" y="0"/>
                  </a:moveTo>
                  <a:lnTo>
                    <a:pt x="28" y="37"/>
                  </a:lnTo>
                  <a:lnTo>
                    <a:pt x="17" y="25"/>
                  </a:lnTo>
                  <a:lnTo>
                    <a:pt x="0" y="62"/>
                  </a:lnTo>
                  <a:lnTo>
                    <a:pt x="35"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16" name="Freeform 1287"/>
            <p:cNvSpPr>
              <a:spLocks/>
            </p:cNvSpPr>
            <p:nvPr/>
          </p:nvSpPr>
          <p:spPr bwMode="auto">
            <a:xfrm>
              <a:off x="8561388" y="5162551"/>
              <a:ext cx="57150" cy="98425"/>
            </a:xfrm>
            <a:custGeom>
              <a:avLst/>
              <a:gdLst>
                <a:gd name="T0" fmla="*/ 0 w 36"/>
                <a:gd name="T1" fmla="*/ 0 h 62"/>
                <a:gd name="T2" fmla="*/ 7 w 36"/>
                <a:gd name="T3" fmla="*/ 36 h 62"/>
                <a:gd name="T4" fmla="*/ 19 w 36"/>
                <a:gd name="T5" fmla="*/ 24 h 62"/>
                <a:gd name="T6" fmla="*/ 36 w 36"/>
                <a:gd name="T7" fmla="*/ 62 h 62"/>
                <a:gd name="T8" fmla="*/ 0 w 36"/>
                <a:gd name="T9" fmla="*/ 0 h 62"/>
              </a:gdLst>
              <a:ahLst/>
              <a:cxnLst>
                <a:cxn ang="0">
                  <a:pos x="T0" y="T1"/>
                </a:cxn>
                <a:cxn ang="0">
                  <a:pos x="T2" y="T3"/>
                </a:cxn>
                <a:cxn ang="0">
                  <a:pos x="T4" y="T5"/>
                </a:cxn>
                <a:cxn ang="0">
                  <a:pos x="T6" y="T7"/>
                </a:cxn>
                <a:cxn ang="0">
                  <a:pos x="T8" y="T9"/>
                </a:cxn>
              </a:cxnLst>
              <a:rect l="0" t="0" r="r" b="b"/>
              <a:pathLst>
                <a:path w="36" h="62">
                  <a:moveTo>
                    <a:pt x="0" y="0"/>
                  </a:moveTo>
                  <a:lnTo>
                    <a:pt x="7" y="36"/>
                  </a:lnTo>
                  <a:lnTo>
                    <a:pt x="19" y="24"/>
                  </a:lnTo>
                  <a:lnTo>
                    <a:pt x="36" y="62"/>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17" name="Freeform 1288"/>
            <p:cNvSpPr>
              <a:spLocks/>
            </p:cNvSpPr>
            <p:nvPr/>
          </p:nvSpPr>
          <p:spPr bwMode="auto">
            <a:xfrm>
              <a:off x="8189913" y="5162551"/>
              <a:ext cx="55563" cy="98425"/>
            </a:xfrm>
            <a:custGeom>
              <a:avLst/>
              <a:gdLst>
                <a:gd name="T0" fmla="*/ 0 w 35"/>
                <a:gd name="T1" fmla="*/ 0 h 62"/>
                <a:gd name="T2" fmla="*/ 7 w 35"/>
                <a:gd name="T3" fmla="*/ 36 h 62"/>
                <a:gd name="T4" fmla="*/ 18 w 35"/>
                <a:gd name="T5" fmla="*/ 24 h 62"/>
                <a:gd name="T6" fmla="*/ 35 w 35"/>
                <a:gd name="T7" fmla="*/ 62 h 62"/>
                <a:gd name="T8" fmla="*/ 0 w 35"/>
                <a:gd name="T9" fmla="*/ 0 h 62"/>
              </a:gdLst>
              <a:ahLst/>
              <a:cxnLst>
                <a:cxn ang="0">
                  <a:pos x="T0" y="T1"/>
                </a:cxn>
                <a:cxn ang="0">
                  <a:pos x="T2" y="T3"/>
                </a:cxn>
                <a:cxn ang="0">
                  <a:pos x="T4" y="T5"/>
                </a:cxn>
                <a:cxn ang="0">
                  <a:pos x="T6" y="T7"/>
                </a:cxn>
                <a:cxn ang="0">
                  <a:pos x="T8" y="T9"/>
                </a:cxn>
              </a:cxnLst>
              <a:rect l="0" t="0" r="r" b="b"/>
              <a:pathLst>
                <a:path w="35" h="62">
                  <a:moveTo>
                    <a:pt x="0" y="0"/>
                  </a:moveTo>
                  <a:lnTo>
                    <a:pt x="7" y="36"/>
                  </a:lnTo>
                  <a:lnTo>
                    <a:pt x="18" y="24"/>
                  </a:lnTo>
                  <a:lnTo>
                    <a:pt x="35" y="62"/>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18" name="Freeform 1289"/>
            <p:cNvSpPr>
              <a:spLocks/>
            </p:cNvSpPr>
            <p:nvPr/>
          </p:nvSpPr>
          <p:spPr bwMode="auto">
            <a:xfrm>
              <a:off x="7754938" y="5143501"/>
              <a:ext cx="57150" cy="98425"/>
            </a:xfrm>
            <a:custGeom>
              <a:avLst/>
              <a:gdLst>
                <a:gd name="T0" fmla="*/ 0 w 36"/>
                <a:gd name="T1" fmla="*/ 0 h 62"/>
                <a:gd name="T2" fmla="*/ 8 w 36"/>
                <a:gd name="T3" fmla="*/ 37 h 62"/>
                <a:gd name="T4" fmla="*/ 19 w 36"/>
                <a:gd name="T5" fmla="*/ 25 h 62"/>
                <a:gd name="T6" fmla="*/ 36 w 36"/>
                <a:gd name="T7" fmla="*/ 62 h 62"/>
                <a:gd name="T8" fmla="*/ 0 w 36"/>
                <a:gd name="T9" fmla="*/ 0 h 62"/>
              </a:gdLst>
              <a:ahLst/>
              <a:cxnLst>
                <a:cxn ang="0">
                  <a:pos x="T0" y="T1"/>
                </a:cxn>
                <a:cxn ang="0">
                  <a:pos x="T2" y="T3"/>
                </a:cxn>
                <a:cxn ang="0">
                  <a:pos x="T4" y="T5"/>
                </a:cxn>
                <a:cxn ang="0">
                  <a:pos x="T6" y="T7"/>
                </a:cxn>
                <a:cxn ang="0">
                  <a:pos x="T8" y="T9"/>
                </a:cxn>
              </a:cxnLst>
              <a:rect l="0" t="0" r="r" b="b"/>
              <a:pathLst>
                <a:path w="36" h="62">
                  <a:moveTo>
                    <a:pt x="0" y="0"/>
                  </a:moveTo>
                  <a:lnTo>
                    <a:pt x="8" y="37"/>
                  </a:lnTo>
                  <a:lnTo>
                    <a:pt x="19" y="25"/>
                  </a:lnTo>
                  <a:lnTo>
                    <a:pt x="36" y="62"/>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19" name="Freeform 1290"/>
            <p:cNvSpPr>
              <a:spLocks/>
            </p:cNvSpPr>
            <p:nvPr/>
          </p:nvSpPr>
          <p:spPr bwMode="auto">
            <a:xfrm>
              <a:off x="7516813" y="4997451"/>
              <a:ext cx="57150" cy="98425"/>
            </a:xfrm>
            <a:custGeom>
              <a:avLst/>
              <a:gdLst>
                <a:gd name="T0" fmla="*/ 0 w 36"/>
                <a:gd name="T1" fmla="*/ 0 h 62"/>
                <a:gd name="T2" fmla="*/ 8 w 36"/>
                <a:gd name="T3" fmla="*/ 37 h 62"/>
                <a:gd name="T4" fmla="*/ 19 w 36"/>
                <a:gd name="T5" fmla="*/ 25 h 62"/>
                <a:gd name="T6" fmla="*/ 36 w 36"/>
                <a:gd name="T7" fmla="*/ 62 h 62"/>
                <a:gd name="T8" fmla="*/ 0 w 36"/>
                <a:gd name="T9" fmla="*/ 0 h 62"/>
              </a:gdLst>
              <a:ahLst/>
              <a:cxnLst>
                <a:cxn ang="0">
                  <a:pos x="T0" y="T1"/>
                </a:cxn>
                <a:cxn ang="0">
                  <a:pos x="T2" y="T3"/>
                </a:cxn>
                <a:cxn ang="0">
                  <a:pos x="T4" y="T5"/>
                </a:cxn>
                <a:cxn ang="0">
                  <a:pos x="T6" y="T7"/>
                </a:cxn>
                <a:cxn ang="0">
                  <a:pos x="T8" y="T9"/>
                </a:cxn>
              </a:cxnLst>
              <a:rect l="0" t="0" r="r" b="b"/>
              <a:pathLst>
                <a:path w="36" h="62">
                  <a:moveTo>
                    <a:pt x="0" y="0"/>
                  </a:moveTo>
                  <a:lnTo>
                    <a:pt x="8" y="37"/>
                  </a:lnTo>
                  <a:lnTo>
                    <a:pt x="19" y="25"/>
                  </a:lnTo>
                  <a:lnTo>
                    <a:pt x="36" y="62"/>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20" name="Freeform 1291"/>
            <p:cNvSpPr>
              <a:spLocks/>
            </p:cNvSpPr>
            <p:nvPr/>
          </p:nvSpPr>
          <p:spPr bwMode="auto">
            <a:xfrm>
              <a:off x="7697788" y="5059363"/>
              <a:ext cx="87313" cy="73025"/>
            </a:xfrm>
            <a:custGeom>
              <a:avLst/>
              <a:gdLst>
                <a:gd name="T0" fmla="*/ 55 w 55"/>
                <a:gd name="T1" fmla="*/ 46 h 46"/>
                <a:gd name="T2" fmla="*/ 36 w 55"/>
                <a:gd name="T3" fmla="*/ 14 h 46"/>
                <a:gd name="T4" fmla="*/ 29 w 55"/>
                <a:gd name="T5" fmla="*/ 29 h 46"/>
                <a:gd name="T6" fmla="*/ 0 w 55"/>
                <a:gd name="T7" fmla="*/ 0 h 46"/>
                <a:gd name="T8" fmla="*/ 55 w 55"/>
                <a:gd name="T9" fmla="*/ 46 h 46"/>
              </a:gdLst>
              <a:ahLst/>
              <a:cxnLst>
                <a:cxn ang="0">
                  <a:pos x="T0" y="T1"/>
                </a:cxn>
                <a:cxn ang="0">
                  <a:pos x="T2" y="T3"/>
                </a:cxn>
                <a:cxn ang="0">
                  <a:pos x="T4" y="T5"/>
                </a:cxn>
                <a:cxn ang="0">
                  <a:pos x="T6" y="T7"/>
                </a:cxn>
                <a:cxn ang="0">
                  <a:pos x="T8" y="T9"/>
                </a:cxn>
              </a:cxnLst>
              <a:rect l="0" t="0" r="r" b="b"/>
              <a:pathLst>
                <a:path w="55" h="46">
                  <a:moveTo>
                    <a:pt x="55" y="46"/>
                  </a:moveTo>
                  <a:lnTo>
                    <a:pt x="36" y="14"/>
                  </a:lnTo>
                  <a:lnTo>
                    <a:pt x="29" y="29"/>
                  </a:lnTo>
                  <a:lnTo>
                    <a:pt x="0" y="0"/>
                  </a:lnTo>
                  <a:lnTo>
                    <a:pt x="55" y="46"/>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21" name="Freeform 1292"/>
            <p:cNvSpPr>
              <a:spLocks/>
            </p:cNvSpPr>
            <p:nvPr/>
          </p:nvSpPr>
          <p:spPr bwMode="auto">
            <a:xfrm>
              <a:off x="7402513" y="5008563"/>
              <a:ext cx="44450" cy="82550"/>
            </a:xfrm>
            <a:custGeom>
              <a:avLst/>
              <a:gdLst>
                <a:gd name="T0" fmla="*/ 20 w 28"/>
                <a:gd name="T1" fmla="*/ 0 h 52"/>
                <a:gd name="T2" fmla="*/ 0 w 28"/>
                <a:gd name="T3" fmla="*/ 25 h 52"/>
                <a:gd name="T4" fmla="*/ 15 w 28"/>
                <a:gd name="T5" fmla="*/ 20 h 52"/>
                <a:gd name="T6" fmla="*/ 7 w 28"/>
                <a:gd name="T7" fmla="*/ 52 h 52"/>
                <a:gd name="T8" fmla="*/ 28 w 28"/>
                <a:gd name="T9" fmla="*/ 12 h 52"/>
                <a:gd name="T10" fmla="*/ 15 w 28"/>
                <a:gd name="T11" fmla="*/ 15 h 52"/>
                <a:gd name="T12" fmla="*/ 20 w 28"/>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20" y="0"/>
                  </a:moveTo>
                  <a:lnTo>
                    <a:pt x="0" y="25"/>
                  </a:lnTo>
                  <a:lnTo>
                    <a:pt x="15" y="20"/>
                  </a:lnTo>
                  <a:lnTo>
                    <a:pt x="7" y="52"/>
                  </a:lnTo>
                  <a:lnTo>
                    <a:pt x="28" y="12"/>
                  </a:lnTo>
                  <a:lnTo>
                    <a:pt x="15"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22" name="Freeform 1293"/>
            <p:cNvSpPr>
              <a:spLocks/>
            </p:cNvSpPr>
            <p:nvPr/>
          </p:nvSpPr>
          <p:spPr bwMode="auto">
            <a:xfrm>
              <a:off x="7451725" y="5176838"/>
              <a:ext cx="42863" cy="82550"/>
            </a:xfrm>
            <a:custGeom>
              <a:avLst/>
              <a:gdLst>
                <a:gd name="T0" fmla="*/ 20 w 27"/>
                <a:gd name="T1" fmla="*/ 0 h 52"/>
                <a:gd name="T2" fmla="*/ 0 w 27"/>
                <a:gd name="T3" fmla="*/ 25 h 52"/>
                <a:gd name="T4" fmla="*/ 15 w 27"/>
                <a:gd name="T5" fmla="*/ 21 h 52"/>
                <a:gd name="T6" fmla="*/ 7 w 27"/>
                <a:gd name="T7" fmla="*/ 52 h 52"/>
                <a:gd name="T8" fmla="*/ 27 w 27"/>
                <a:gd name="T9" fmla="*/ 13 h 52"/>
                <a:gd name="T10" fmla="*/ 15 w 27"/>
                <a:gd name="T11" fmla="*/ 15 h 52"/>
                <a:gd name="T12" fmla="*/ 20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20" y="0"/>
                  </a:moveTo>
                  <a:lnTo>
                    <a:pt x="0" y="25"/>
                  </a:lnTo>
                  <a:lnTo>
                    <a:pt x="15" y="21"/>
                  </a:lnTo>
                  <a:lnTo>
                    <a:pt x="7" y="52"/>
                  </a:lnTo>
                  <a:lnTo>
                    <a:pt x="27" y="13"/>
                  </a:lnTo>
                  <a:lnTo>
                    <a:pt x="15"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23" name="Freeform 1294"/>
            <p:cNvSpPr>
              <a:spLocks/>
            </p:cNvSpPr>
            <p:nvPr/>
          </p:nvSpPr>
          <p:spPr bwMode="auto">
            <a:xfrm>
              <a:off x="8693150" y="5132388"/>
              <a:ext cx="42863" cy="82550"/>
            </a:xfrm>
            <a:custGeom>
              <a:avLst/>
              <a:gdLst>
                <a:gd name="T0" fmla="*/ 19 w 27"/>
                <a:gd name="T1" fmla="*/ 0 h 52"/>
                <a:gd name="T2" fmla="*/ 0 w 27"/>
                <a:gd name="T3" fmla="*/ 25 h 52"/>
                <a:gd name="T4" fmla="*/ 15 w 27"/>
                <a:gd name="T5" fmla="*/ 20 h 52"/>
                <a:gd name="T6" fmla="*/ 7 w 27"/>
                <a:gd name="T7" fmla="*/ 52 h 52"/>
                <a:gd name="T8" fmla="*/ 27 w 27"/>
                <a:gd name="T9" fmla="*/ 12 h 52"/>
                <a:gd name="T10" fmla="*/ 14 w 27"/>
                <a:gd name="T11" fmla="*/ 15 h 52"/>
                <a:gd name="T12" fmla="*/ 19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19" y="0"/>
                  </a:moveTo>
                  <a:lnTo>
                    <a:pt x="0" y="25"/>
                  </a:lnTo>
                  <a:lnTo>
                    <a:pt x="15" y="20"/>
                  </a:lnTo>
                  <a:lnTo>
                    <a:pt x="7" y="52"/>
                  </a:lnTo>
                  <a:lnTo>
                    <a:pt x="27" y="12"/>
                  </a:lnTo>
                  <a:lnTo>
                    <a:pt x="14" y="15"/>
                  </a:lnTo>
                  <a:lnTo>
                    <a:pt x="19"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24" name="Freeform 1295"/>
            <p:cNvSpPr>
              <a:spLocks/>
            </p:cNvSpPr>
            <p:nvPr/>
          </p:nvSpPr>
          <p:spPr bwMode="auto">
            <a:xfrm>
              <a:off x="9834563" y="5108576"/>
              <a:ext cx="44450" cy="82550"/>
            </a:xfrm>
            <a:custGeom>
              <a:avLst/>
              <a:gdLst>
                <a:gd name="T0" fmla="*/ 21 w 28"/>
                <a:gd name="T1" fmla="*/ 0 h 52"/>
                <a:gd name="T2" fmla="*/ 0 w 28"/>
                <a:gd name="T3" fmla="*/ 25 h 52"/>
                <a:gd name="T4" fmla="*/ 16 w 28"/>
                <a:gd name="T5" fmla="*/ 20 h 52"/>
                <a:gd name="T6" fmla="*/ 8 w 28"/>
                <a:gd name="T7" fmla="*/ 52 h 52"/>
                <a:gd name="T8" fmla="*/ 28 w 28"/>
                <a:gd name="T9" fmla="*/ 12 h 52"/>
                <a:gd name="T10" fmla="*/ 15 w 28"/>
                <a:gd name="T11" fmla="*/ 15 h 52"/>
                <a:gd name="T12" fmla="*/ 21 w 28"/>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21" y="0"/>
                  </a:moveTo>
                  <a:lnTo>
                    <a:pt x="0" y="25"/>
                  </a:lnTo>
                  <a:lnTo>
                    <a:pt x="16" y="20"/>
                  </a:lnTo>
                  <a:lnTo>
                    <a:pt x="8" y="52"/>
                  </a:lnTo>
                  <a:lnTo>
                    <a:pt x="28" y="12"/>
                  </a:lnTo>
                  <a:lnTo>
                    <a:pt x="15" y="15"/>
                  </a:lnTo>
                  <a:lnTo>
                    <a:pt x="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25" name="Freeform 1296"/>
            <p:cNvSpPr>
              <a:spLocks/>
            </p:cNvSpPr>
            <p:nvPr/>
          </p:nvSpPr>
          <p:spPr bwMode="auto">
            <a:xfrm>
              <a:off x="6751638" y="5035551"/>
              <a:ext cx="44450" cy="80963"/>
            </a:xfrm>
            <a:custGeom>
              <a:avLst/>
              <a:gdLst>
                <a:gd name="T0" fmla="*/ 8 w 28"/>
                <a:gd name="T1" fmla="*/ 0 h 51"/>
                <a:gd name="T2" fmla="*/ 28 w 28"/>
                <a:gd name="T3" fmla="*/ 25 h 51"/>
                <a:gd name="T4" fmla="*/ 13 w 28"/>
                <a:gd name="T5" fmla="*/ 20 h 51"/>
                <a:gd name="T6" fmla="*/ 21 w 28"/>
                <a:gd name="T7" fmla="*/ 51 h 51"/>
                <a:gd name="T8" fmla="*/ 0 w 28"/>
                <a:gd name="T9" fmla="*/ 12 h 51"/>
                <a:gd name="T10" fmla="*/ 13 w 28"/>
                <a:gd name="T11" fmla="*/ 15 h 51"/>
                <a:gd name="T12" fmla="*/ 8 w 2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8" h="51">
                  <a:moveTo>
                    <a:pt x="8" y="0"/>
                  </a:moveTo>
                  <a:lnTo>
                    <a:pt x="28" y="25"/>
                  </a:lnTo>
                  <a:lnTo>
                    <a:pt x="13" y="20"/>
                  </a:lnTo>
                  <a:lnTo>
                    <a:pt x="21" y="51"/>
                  </a:lnTo>
                  <a:lnTo>
                    <a:pt x="0" y="12"/>
                  </a:lnTo>
                  <a:lnTo>
                    <a:pt x="13" y="15"/>
                  </a:lnTo>
                  <a:lnTo>
                    <a:pt x="8"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26" name="Freeform 1297"/>
            <p:cNvSpPr>
              <a:spLocks/>
            </p:cNvSpPr>
            <p:nvPr/>
          </p:nvSpPr>
          <p:spPr bwMode="auto">
            <a:xfrm>
              <a:off x="6638925" y="5141913"/>
              <a:ext cx="46038" cy="80963"/>
            </a:xfrm>
            <a:custGeom>
              <a:avLst/>
              <a:gdLst>
                <a:gd name="T0" fmla="*/ 21 w 29"/>
                <a:gd name="T1" fmla="*/ 0 h 51"/>
                <a:gd name="T2" fmla="*/ 0 w 29"/>
                <a:gd name="T3" fmla="*/ 25 h 51"/>
                <a:gd name="T4" fmla="*/ 16 w 29"/>
                <a:gd name="T5" fmla="*/ 20 h 51"/>
                <a:gd name="T6" fmla="*/ 8 w 29"/>
                <a:gd name="T7" fmla="*/ 51 h 51"/>
                <a:gd name="T8" fmla="*/ 29 w 29"/>
                <a:gd name="T9" fmla="*/ 12 h 51"/>
                <a:gd name="T10" fmla="*/ 16 w 29"/>
                <a:gd name="T11" fmla="*/ 15 h 51"/>
                <a:gd name="T12" fmla="*/ 21 w 2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9" h="51">
                  <a:moveTo>
                    <a:pt x="21" y="0"/>
                  </a:moveTo>
                  <a:lnTo>
                    <a:pt x="0" y="25"/>
                  </a:lnTo>
                  <a:lnTo>
                    <a:pt x="16" y="20"/>
                  </a:lnTo>
                  <a:lnTo>
                    <a:pt x="8" y="51"/>
                  </a:lnTo>
                  <a:lnTo>
                    <a:pt x="29" y="12"/>
                  </a:lnTo>
                  <a:lnTo>
                    <a:pt x="16" y="15"/>
                  </a:lnTo>
                  <a:lnTo>
                    <a:pt x="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27" name="Freeform 1298"/>
            <p:cNvSpPr>
              <a:spLocks/>
            </p:cNvSpPr>
            <p:nvPr/>
          </p:nvSpPr>
          <p:spPr bwMode="auto">
            <a:xfrm>
              <a:off x="7016750" y="5202238"/>
              <a:ext cx="42863" cy="82550"/>
            </a:xfrm>
            <a:custGeom>
              <a:avLst/>
              <a:gdLst>
                <a:gd name="T0" fmla="*/ 20 w 27"/>
                <a:gd name="T1" fmla="*/ 0 h 52"/>
                <a:gd name="T2" fmla="*/ 0 w 27"/>
                <a:gd name="T3" fmla="*/ 25 h 52"/>
                <a:gd name="T4" fmla="*/ 15 w 27"/>
                <a:gd name="T5" fmla="*/ 21 h 52"/>
                <a:gd name="T6" fmla="*/ 7 w 27"/>
                <a:gd name="T7" fmla="*/ 52 h 52"/>
                <a:gd name="T8" fmla="*/ 27 w 27"/>
                <a:gd name="T9" fmla="*/ 13 h 52"/>
                <a:gd name="T10" fmla="*/ 15 w 27"/>
                <a:gd name="T11" fmla="*/ 15 h 52"/>
                <a:gd name="T12" fmla="*/ 20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20" y="0"/>
                  </a:moveTo>
                  <a:lnTo>
                    <a:pt x="0" y="25"/>
                  </a:lnTo>
                  <a:lnTo>
                    <a:pt x="15" y="21"/>
                  </a:lnTo>
                  <a:lnTo>
                    <a:pt x="7" y="52"/>
                  </a:lnTo>
                  <a:lnTo>
                    <a:pt x="27" y="13"/>
                  </a:lnTo>
                  <a:lnTo>
                    <a:pt x="15"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28" name="Freeform 1299"/>
            <p:cNvSpPr>
              <a:spLocks/>
            </p:cNvSpPr>
            <p:nvPr/>
          </p:nvSpPr>
          <p:spPr bwMode="auto">
            <a:xfrm>
              <a:off x="6569075" y="5054601"/>
              <a:ext cx="57150" cy="98425"/>
            </a:xfrm>
            <a:custGeom>
              <a:avLst/>
              <a:gdLst>
                <a:gd name="T0" fmla="*/ 0 w 36"/>
                <a:gd name="T1" fmla="*/ 0 h 62"/>
                <a:gd name="T2" fmla="*/ 7 w 36"/>
                <a:gd name="T3" fmla="*/ 37 h 62"/>
                <a:gd name="T4" fmla="*/ 18 w 36"/>
                <a:gd name="T5" fmla="*/ 25 h 62"/>
                <a:gd name="T6" fmla="*/ 36 w 36"/>
                <a:gd name="T7" fmla="*/ 62 h 62"/>
                <a:gd name="T8" fmla="*/ 0 w 36"/>
                <a:gd name="T9" fmla="*/ 0 h 62"/>
              </a:gdLst>
              <a:ahLst/>
              <a:cxnLst>
                <a:cxn ang="0">
                  <a:pos x="T0" y="T1"/>
                </a:cxn>
                <a:cxn ang="0">
                  <a:pos x="T2" y="T3"/>
                </a:cxn>
                <a:cxn ang="0">
                  <a:pos x="T4" y="T5"/>
                </a:cxn>
                <a:cxn ang="0">
                  <a:pos x="T6" y="T7"/>
                </a:cxn>
                <a:cxn ang="0">
                  <a:pos x="T8" y="T9"/>
                </a:cxn>
              </a:cxnLst>
              <a:rect l="0" t="0" r="r" b="b"/>
              <a:pathLst>
                <a:path w="36" h="62">
                  <a:moveTo>
                    <a:pt x="0" y="0"/>
                  </a:moveTo>
                  <a:lnTo>
                    <a:pt x="7" y="37"/>
                  </a:lnTo>
                  <a:lnTo>
                    <a:pt x="18" y="25"/>
                  </a:lnTo>
                  <a:lnTo>
                    <a:pt x="36" y="62"/>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29" name="Freeform 1300"/>
            <p:cNvSpPr>
              <a:spLocks/>
            </p:cNvSpPr>
            <p:nvPr/>
          </p:nvSpPr>
          <p:spPr bwMode="auto">
            <a:xfrm>
              <a:off x="6832600" y="5110163"/>
              <a:ext cx="87313" cy="71438"/>
            </a:xfrm>
            <a:custGeom>
              <a:avLst/>
              <a:gdLst>
                <a:gd name="T0" fmla="*/ 55 w 55"/>
                <a:gd name="T1" fmla="*/ 45 h 45"/>
                <a:gd name="T2" fmla="*/ 35 w 55"/>
                <a:gd name="T3" fmla="*/ 13 h 45"/>
                <a:gd name="T4" fmla="*/ 29 w 55"/>
                <a:gd name="T5" fmla="*/ 29 h 45"/>
                <a:gd name="T6" fmla="*/ 0 w 55"/>
                <a:gd name="T7" fmla="*/ 0 h 45"/>
                <a:gd name="T8" fmla="*/ 55 w 55"/>
                <a:gd name="T9" fmla="*/ 45 h 45"/>
              </a:gdLst>
              <a:ahLst/>
              <a:cxnLst>
                <a:cxn ang="0">
                  <a:pos x="T0" y="T1"/>
                </a:cxn>
                <a:cxn ang="0">
                  <a:pos x="T2" y="T3"/>
                </a:cxn>
                <a:cxn ang="0">
                  <a:pos x="T4" y="T5"/>
                </a:cxn>
                <a:cxn ang="0">
                  <a:pos x="T6" y="T7"/>
                </a:cxn>
                <a:cxn ang="0">
                  <a:pos x="T8" y="T9"/>
                </a:cxn>
              </a:cxnLst>
              <a:rect l="0" t="0" r="r" b="b"/>
              <a:pathLst>
                <a:path w="55" h="45">
                  <a:moveTo>
                    <a:pt x="55" y="45"/>
                  </a:moveTo>
                  <a:lnTo>
                    <a:pt x="35" y="13"/>
                  </a:lnTo>
                  <a:lnTo>
                    <a:pt x="29" y="29"/>
                  </a:lnTo>
                  <a:lnTo>
                    <a:pt x="0" y="0"/>
                  </a:lnTo>
                  <a:lnTo>
                    <a:pt x="55" y="45"/>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0" name="Freeform 1301"/>
            <p:cNvSpPr>
              <a:spLocks/>
            </p:cNvSpPr>
            <p:nvPr/>
          </p:nvSpPr>
          <p:spPr bwMode="auto">
            <a:xfrm>
              <a:off x="7215188" y="5186363"/>
              <a:ext cx="55563" cy="100013"/>
            </a:xfrm>
            <a:custGeom>
              <a:avLst/>
              <a:gdLst>
                <a:gd name="T0" fmla="*/ 0 w 35"/>
                <a:gd name="T1" fmla="*/ 0 h 63"/>
                <a:gd name="T2" fmla="*/ 7 w 35"/>
                <a:gd name="T3" fmla="*/ 37 h 63"/>
                <a:gd name="T4" fmla="*/ 18 w 35"/>
                <a:gd name="T5" fmla="*/ 25 h 63"/>
                <a:gd name="T6" fmla="*/ 35 w 35"/>
                <a:gd name="T7" fmla="*/ 63 h 63"/>
                <a:gd name="T8" fmla="*/ 0 w 35"/>
                <a:gd name="T9" fmla="*/ 0 h 63"/>
              </a:gdLst>
              <a:ahLst/>
              <a:cxnLst>
                <a:cxn ang="0">
                  <a:pos x="T0" y="T1"/>
                </a:cxn>
                <a:cxn ang="0">
                  <a:pos x="T2" y="T3"/>
                </a:cxn>
                <a:cxn ang="0">
                  <a:pos x="T4" y="T5"/>
                </a:cxn>
                <a:cxn ang="0">
                  <a:pos x="T6" y="T7"/>
                </a:cxn>
                <a:cxn ang="0">
                  <a:pos x="T8" y="T9"/>
                </a:cxn>
              </a:cxnLst>
              <a:rect l="0" t="0" r="r" b="b"/>
              <a:pathLst>
                <a:path w="35" h="63">
                  <a:moveTo>
                    <a:pt x="0" y="0"/>
                  </a:moveTo>
                  <a:lnTo>
                    <a:pt x="7" y="37"/>
                  </a:lnTo>
                  <a:lnTo>
                    <a:pt x="18" y="25"/>
                  </a:lnTo>
                  <a:lnTo>
                    <a:pt x="35" y="63"/>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1" name="Freeform 1302"/>
            <p:cNvSpPr>
              <a:spLocks/>
            </p:cNvSpPr>
            <p:nvPr/>
          </p:nvSpPr>
          <p:spPr bwMode="auto">
            <a:xfrm>
              <a:off x="7383463" y="5099051"/>
              <a:ext cx="42863" cy="82550"/>
            </a:xfrm>
            <a:custGeom>
              <a:avLst/>
              <a:gdLst>
                <a:gd name="T0" fmla="*/ 19 w 27"/>
                <a:gd name="T1" fmla="*/ 0 h 52"/>
                <a:gd name="T2" fmla="*/ 0 w 27"/>
                <a:gd name="T3" fmla="*/ 25 h 52"/>
                <a:gd name="T4" fmla="*/ 15 w 27"/>
                <a:gd name="T5" fmla="*/ 21 h 52"/>
                <a:gd name="T6" fmla="*/ 7 w 27"/>
                <a:gd name="T7" fmla="*/ 52 h 52"/>
                <a:gd name="T8" fmla="*/ 27 w 27"/>
                <a:gd name="T9" fmla="*/ 13 h 52"/>
                <a:gd name="T10" fmla="*/ 14 w 27"/>
                <a:gd name="T11" fmla="*/ 15 h 52"/>
                <a:gd name="T12" fmla="*/ 19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19" y="0"/>
                  </a:moveTo>
                  <a:lnTo>
                    <a:pt x="0" y="25"/>
                  </a:lnTo>
                  <a:lnTo>
                    <a:pt x="15" y="21"/>
                  </a:lnTo>
                  <a:lnTo>
                    <a:pt x="7" y="52"/>
                  </a:lnTo>
                  <a:lnTo>
                    <a:pt x="27" y="13"/>
                  </a:lnTo>
                  <a:lnTo>
                    <a:pt x="14" y="15"/>
                  </a:lnTo>
                  <a:lnTo>
                    <a:pt x="19"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2" name="Freeform 1303"/>
            <p:cNvSpPr>
              <a:spLocks/>
            </p:cNvSpPr>
            <p:nvPr/>
          </p:nvSpPr>
          <p:spPr bwMode="auto">
            <a:xfrm>
              <a:off x="7974013" y="5175251"/>
              <a:ext cx="42863" cy="82550"/>
            </a:xfrm>
            <a:custGeom>
              <a:avLst/>
              <a:gdLst>
                <a:gd name="T0" fmla="*/ 19 w 27"/>
                <a:gd name="T1" fmla="*/ 0 h 52"/>
                <a:gd name="T2" fmla="*/ 0 w 27"/>
                <a:gd name="T3" fmla="*/ 25 h 52"/>
                <a:gd name="T4" fmla="*/ 15 w 27"/>
                <a:gd name="T5" fmla="*/ 21 h 52"/>
                <a:gd name="T6" fmla="*/ 7 w 27"/>
                <a:gd name="T7" fmla="*/ 52 h 52"/>
                <a:gd name="T8" fmla="*/ 27 w 27"/>
                <a:gd name="T9" fmla="*/ 13 h 52"/>
                <a:gd name="T10" fmla="*/ 14 w 27"/>
                <a:gd name="T11" fmla="*/ 15 h 52"/>
                <a:gd name="T12" fmla="*/ 19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19" y="0"/>
                  </a:moveTo>
                  <a:lnTo>
                    <a:pt x="0" y="25"/>
                  </a:lnTo>
                  <a:lnTo>
                    <a:pt x="15" y="21"/>
                  </a:lnTo>
                  <a:lnTo>
                    <a:pt x="7" y="52"/>
                  </a:lnTo>
                  <a:lnTo>
                    <a:pt x="27" y="13"/>
                  </a:lnTo>
                  <a:lnTo>
                    <a:pt x="14" y="15"/>
                  </a:lnTo>
                  <a:lnTo>
                    <a:pt x="19"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3" name="Freeform 1304"/>
            <p:cNvSpPr>
              <a:spLocks/>
            </p:cNvSpPr>
            <p:nvPr/>
          </p:nvSpPr>
          <p:spPr bwMode="auto">
            <a:xfrm>
              <a:off x="9005888" y="5180013"/>
              <a:ext cx="44450" cy="82550"/>
            </a:xfrm>
            <a:custGeom>
              <a:avLst/>
              <a:gdLst>
                <a:gd name="T0" fmla="*/ 20 w 28"/>
                <a:gd name="T1" fmla="*/ 0 h 52"/>
                <a:gd name="T2" fmla="*/ 0 w 28"/>
                <a:gd name="T3" fmla="*/ 25 h 52"/>
                <a:gd name="T4" fmla="*/ 15 w 28"/>
                <a:gd name="T5" fmla="*/ 20 h 52"/>
                <a:gd name="T6" fmla="*/ 8 w 28"/>
                <a:gd name="T7" fmla="*/ 52 h 52"/>
                <a:gd name="T8" fmla="*/ 28 w 28"/>
                <a:gd name="T9" fmla="*/ 12 h 52"/>
                <a:gd name="T10" fmla="*/ 15 w 28"/>
                <a:gd name="T11" fmla="*/ 15 h 52"/>
                <a:gd name="T12" fmla="*/ 20 w 28"/>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20" y="0"/>
                  </a:moveTo>
                  <a:lnTo>
                    <a:pt x="0" y="25"/>
                  </a:lnTo>
                  <a:lnTo>
                    <a:pt x="15" y="20"/>
                  </a:lnTo>
                  <a:lnTo>
                    <a:pt x="8" y="52"/>
                  </a:lnTo>
                  <a:lnTo>
                    <a:pt x="28" y="12"/>
                  </a:lnTo>
                  <a:lnTo>
                    <a:pt x="15"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4" name="Freeform 1305"/>
            <p:cNvSpPr>
              <a:spLocks/>
            </p:cNvSpPr>
            <p:nvPr/>
          </p:nvSpPr>
          <p:spPr bwMode="auto">
            <a:xfrm>
              <a:off x="9344025" y="5189538"/>
              <a:ext cx="44450" cy="80963"/>
            </a:xfrm>
            <a:custGeom>
              <a:avLst/>
              <a:gdLst>
                <a:gd name="T0" fmla="*/ 8 w 28"/>
                <a:gd name="T1" fmla="*/ 0 h 51"/>
                <a:gd name="T2" fmla="*/ 28 w 28"/>
                <a:gd name="T3" fmla="*/ 25 h 51"/>
                <a:gd name="T4" fmla="*/ 13 w 28"/>
                <a:gd name="T5" fmla="*/ 20 h 51"/>
                <a:gd name="T6" fmla="*/ 21 w 28"/>
                <a:gd name="T7" fmla="*/ 51 h 51"/>
                <a:gd name="T8" fmla="*/ 0 w 28"/>
                <a:gd name="T9" fmla="*/ 12 h 51"/>
                <a:gd name="T10" fmla="*/ 13 w 28"/>
                <a:gd name="T11" fmla="*/ 15 h 51"/>
                <a:gd name="T12" fmla="*/ 8 w 2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8" h="51">
                  <a:moveTo>
                    <a:pt x="8" y="0"/>
                  </a:moveTo>
                  <a:lnTo>
                    <a:pt x="28" y="25"/>
                  </a:lnTo>
                  <a:lnTo>
                    <a:pt x="13" y="20"/>
                  </a:lnTo>
                  <a:lnTo>
                    <a:pt x="21" y="51"/>
                  </a:lnTo>
                  <a:lnTo>
                    <a:pt x="0" y="12"/>
                  </a:lnTo>
                  <a:lnTo>
                    <a:pt x="13" y="15"/>
                  </a:lnTo>
                  <a:lnTo>
                    <a:pt x="8"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5" name="Freeform 1306"/>
            <p:cNvSpPr>
              <a:spLocks/>
            </p:cNvSpPr>
            <p:nvPr/>
          </p:nvSpPr>
          <p:spPr bwMode="auto">
            <a:xfrm>
              <a:off x="9598025" y="5181601"/>
              <a:ext cx="65088" cy="93663"/>
            </a:xfrm>
            <a:custGeom>
              <a:avLst/>
              <a:gdLst>
                <a:gd name="T0" fmla="*/ 41 w 41"/>
                <a:gd name="T1" fmla="*/ 0 h 59"/>
                <a:gd name="T2" fmla="*/ 31 w 41"/>
                <a:gd name="T3" fmla="*/ 36 h 59"/>
                <a:gd name="T4" fmla="*/ 21 w 41"/>
                <a:gd name="T5" fmla="*/ 23 h 59"/>
                <a:gd name="T6" fmla="*/ 0 w 41"/>
                <a:gd name="T7" fmla="*/ 59 h 59"/>
                <a:gd name="T8" fmla="*/ 41 w 41"/>
                <a:gd name="T9" fmla="*/ 0 h 59"/>
              </a:gdLst>
              <a:ahLst/>
              <a:cxnLst>
                <a:cxn ang="0">
                  <a:pos x="T0" y="T1"/>
                </a:cxn>
                <a:cxn ang="0">
                  <a:pos x="T2" y="T3"/>
                </a:cxn>
                <a:cxn ang="0">
                  <a:pos x="T4" y="T5"/>
                </a:cxn>
                <a:cxn ang="0">
                  <a:pos x="T6" y="T7"/>
                </a:cxn>
                <a:cxn ang="0">
                  <a:pos x="T8" y="T9"/>
                </a:cxn>
              </a:cxnLst>
              <a:rect l="0" t="0" r="r" b="b"/>
              <a:pathLst>
                <a:path w="41" h="59">
                  <a:moveTo>
                    <a:pt x="41" y="0"/>
                  </a:moveTo>
                  <a:lnTo>
                    <a:pt x="31" y="36"/>
                  </a:lnTo>
                  <a:lnTo>
                    <a:pt x="21" y="23"/>
                  </a:lnTo>
                  <a:lnTo>
                    <a:pt x="0" y="59"/>
                  </a:lnTo>
                  <a:lnTo>
                    <a:pt x="4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6" name="Freeform 1307"/>
            <p:cNvSpPr>
              <a:spLocks/>
            </p:cNvSpPr>
            <p:nvPr/>
          </p:nvSpPr>
          <p:spPr bwMode="auto">
            <a:xfrm>
              <a:off x="10648950" y="5072063"/>
              <a:ext cx="65088" cy="95250"/>
            </a:xfrm>
            <a:custGeom>
              <a:avLst/>
              <a:gdLst>
                <a:gd name="T0" fmla="*/ 41 w 41"/>
                <a:gd name="T1" fmla="*/ 0 h 60"/>
                <a:gd name="T2" fmla="*/ 31 w 41"/>
                <a:gd name="T3" fmla="*/ 36 h 60"/>
                <a:gd name="T4" fmla="*/ 21 w 41"/>
                <a:gd name="T5" fmla="*/ 23 h 60"/>
                <a:gd name="T6" fmla="*/ 0 w 41"/>
                <a:gd name="T7" fmla="*/ 60 h 60"/>
                <a:gd name="T8" fmla="*/ 41 w 41"/>
                <a:gd name="T9" fmla="*/ 0 h 60"/>
              </a:gdLst>
              <a:ahLst/>
              <a:cxnLst>
                <a:cxn ang="0">
                  <a:pos x="T0" y="T1"/>
                </a:cxn>
                <a:cxn ang="0">
                  <a:pos x="T2" y="T3"/>
                </a:cxn>
                <a:cxn ang="0">
                  <a:pos x="T4" y="T5"/>
                </a:cxn>
                <a:cxn ang="0">
                  <a:pos x="T6" y="T7"/>
                </a:cxn>
                <a:cxn ang="0">
                  <a:pos x="T8" y="T9"/>
                </a:cxn>
              </a:cxnLst>
              <a:rect l="0" t="0" r="r" b="b"/>
              <a:pathLst>
                <a:path w="41" h="60">
                  <a:moveTo>
                    <a:pt x="41" y="0"/>
                  </a:moveTo>
                  <a:lnTo>
                    <a:pt x="31" y="36"/>
                  </a:lnTo>
                  <a:lnTo>
                    <a:pt x="21" y="23"/>
                  </a:lnTo>
                  <a:lnTo>
                    <a:pt x="0" y="60"/>
                  </a:lnTo>
                  <a:lnTo>
                    <a:pt x="4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7" name="Freeform 1308"/>
            <p:cNvSpPr>
              <a:spLocks/>
            </p:cNvSpPr>
            <p:nvPr/>
          </p:nvSpPr>
          <p:spPr bwMode="auto">
            <a:xfrm>
              <a:off x="10909300" y="5005388"/>
              <a:ext cx="44450" cy="82550"/>
            </a:xfrm>
            <a:custGeom>
              <a:avLst/>
              <a:gdLst>
                <a:gd name="T0" fmla="*/ 8 w 28"/>
                <a:gd name="T1" fmla="*/ 0 h 52"/>
                <a:gd name="T2" fmla="*/ 28 w 28"/>
                <a:gd name="T3" fmla="*/ 25 h 52"/>
                <a:gd name="T4" fmla="*/ 13 w 28"/>
                <a:gd name="T5" fmla="*/ 20 h 52"/>
                <a:gd name="T6" fmla="*/ 21 w 28"/>
                <a:gd name="T7" fmla="*/ 52 h 52"/>
                <a:gd name="T8" fmla="*/ 0 w 28"/>
                <a:gd name="T9" fmla="*/ 12 h 52"/>
                <a:gd name="T10" fmla="*/ 13 w 28"/>
                <a:gd name="T11" fmla="*/ 15 h 52"/>
                <a:gd name="T12" fmla="*/ 8 w 28"/>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8" y="0"/>
                  </a:moveTo>
                  <a:lnTo>
                    <a:pt x="28" y="25"/>
                  </a:lnTo>
                  <a:lnTo>
                    <a:pt x="13" y="20"/>
                  </a:lnTo>
                  <a:lnTo>
                    <a:pt x="21" y="52"/>
                  </a:lnTo>
                  <a:lnTo>
                    <a:pt x="0" y="12"/>
                  </a:lnTo>
                  <a:lnTo>
                    <a:pt x="13" y="15"/>
                  </a:lnTo>
                  <a:lnTo>
                    <a:pt x="8"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8" name="Freeform 1309"/>
            <p:cNvSpPr>
              <a:spLocks/>
            </p:cNvSpPr>
            <p:nvPr/>
          </p:nvSpPr>
          <p:spPr bwMode="auto">
            <a:xfrm>
              <a:off x="10171113" y="5046663"/>
              <a:ext cx="55563" cy="98425"/>
            </a:xfrm>
            <a:custGeom>
              <a:avLst/>
              <a:gdLst>
                <a:gd name="T0" fmla="*/ 35 w 35"/>
                <a:gd name="T1" fmla="*/ 0 h 62"/>
                <a:gd name="T2" fmla="*/ 28 w 35"/>
                <a:gd name="T3" fmla="*/ 37 h 62"/>
                <a:gd name="T4" fmla="*/ 17 w 35"/>
                <a:gd name="T5" fmla="*/ 25 h 62"/>
                <a:gd name="T6" fmla="*/ 0 w 35"/>
                <a:gd name="T7" fmla="*/ 62 h 62"/>
                <a:gd name="T8" fmla="*/ 35 w 35"/>
                <a:gd name="T9" fmla="*/ 0 h 62"/>
              </a:gdLst>
              <a:ahLst/>
              <a:cxnLst>
                <a:cxn ang="0">
                  <a:pos x="T0" y="T1"/>
                </a:cxn>
                <a:cxn ang="0">
                  <a:pos x="T2" y="T3"/>
                </a:cxn>
                <a:cxn ang="0">
                  <a:pos x="T4" y="T5"/>
                </a:cxn>
                <a:cxn ang="0">
                  <a:pos x="T6" y="T7"/>
                </a:cxn>
                <a:cxn ang="0">
                  <a:pos x="T8" y="T9"/>
                </a:cxn>
              </a:cxnLst>
              <a:rect l="0" t="0" r="r" b="b"/>
              <a:pathLst>
                <a:path w="35" h="62">
                  <a:moveTo>
                    <a:pt x="35" y="0"/>
                  </a:moveTo>
                  <a:lnTo>
                    <a:pt x="28" y="37"/>
                  </a:lnTo>
                  <a:lnTo>
                    <a:pt x="17" y="25"/>
                  </a:lnTo>
                  <a:lnTo>
                    <a:pt x="0" y="62"/>
                  </a:lnTo>
                  <a:lnTo>
                    <a:pt x="35"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9" name="Freeform 1310"/>
            <p:cNvSpPr>
              <a:spLocks/>
            </p:cNvSpPr>
            <p:nvPr/>
          </p:nvSpPr>
          <p:spPr bwMode="auto">
            <a:xfrm>
              <a:off x="9739313" y="5010151"/>
              <a:ext cx="63500" cy="93663"/>
            </a:xfrm>
            <a:custGeom>
              <a:avLst/>
              <a:gdLst>
                <a:gd name="T0" fmla="*/ 0 w 40"/>
                <a:gd name="T1" fmla="*/ 0 h 59"/>
                <a:gd name="T2" fmla="*/ 10 w 40"/>
                <a:gd name="T3" fmla="*/ 36 h 59"/>
                <a:gd name="T4" fmla="*/ 20 w 40"/>
                <a:gd name="T5" fmla="*/ 23 h 59"/>
                <a:gd name="T6" fmla="*/ 40 w 40"/>
                <a:gd name="T7" fmla="*/ 59 h 59"/>
                <a:gd name="T8" fmla="*/ 0 w 40"/>
                <a:gd name="T9" fmla="*/ 0 h 59"/>
              </a:gdLst>
              <a:ahLst/>
              <a:cxnLst>
                <a:cxn ang="0">
                  <a:pos x="T0" y="T1"/>
                </a:cxn>
                <a:cxn ang="0">
                  <a:pos x="T2" y="T3"/>
                </a:cxn>
                <a:cxn ang="0">
                  <a:pos x="T4" y="T5"/>
                </a:cxn>
                <a:cxn ang="0">
                  <a:pos x="T6" y="T7"/>
                </a:cxn>
                <a:cxn ang="0">
                  <a:pos x="T8" y="T9"/>
                </a:cxn>
              </a:cxnLst>
              <a:rect l="0" t="0" r="r" b="b"/>
              <a:pathLst>
                <a:path w="40" h="59">
                  <a:moveTo>
                    <a:pt x="0" y="0"/>
                  </a:moveTo>
                  <a:lnTo>
                    <a:pt x="10" y="36"/>
                  </a:lnTo>
                  <a:lnTo>
                    <a:pt x="20" y="23"/>
                  </a:lnTo>
                  <a:lnTo>
                    <a:pt x="40" y="59"/>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40" name="Freeform 1311"/>
            <p:cNvSpPr>
              <a:spLocks/>
            </p:cNvSpPr>
            <p:nvPr/>
          </p:nvSpPr>
          <p:spPr bwMode="auto">
            <a:xfrm>
              <a:off x="9947275" y="4999038"/>
              <a:ext cx="44450" cy="82550"/>
            </a:xfrm>
            <a:custGeom>
              <a:avLst/>
              <a:gdLst>
                <a:gd name="T0" fmla="*/ 20 w 28"/>
                <a:gd name="T1" fmla="*/ 52 h 52"/>
                <a:gd name="T2" fmla="*/ 0 w 28"/>
                <a:gd name="T3" fmla="*/ 27 h 52"/>
                <a:gd name="T4" fmla="*/ 15 w 28"/>
                <a:gd name="T5" fmla="*/ 32 h 52"/>
                <a:gd name="T6" fmla="*/ 7 w 28"/>
                <a:gd name="T7" fmla="*/ 0 h 52"/>
                <a:gd name="T8" fmla="*/ 28 w 28"/>
                <a:gd name="T9" fmla="*/ 40 h 52"/>
                <a:gd name="T10" fmla="*/ 15 w 28"/>
                <a:gd name="T11" fmla="*/ 37 h 52"/>
                <a:gd name="T12" fmla="*/ 20 w 2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20" y="52"/>
                  </a:moveTo>
                  <a:lnTo>
                    <a:pt x="0" y="27"/>
                  </a:lnTo>
                  <a:lnTo>
                    <a:pt x="15" y="32"/>
                  </a:lnTo>
                  <a:lnTo>
                    <a:pt x="7" y="0"/>
                  </a:lnTo>
                  <a:lnTo>
                    <a:pt x="28" y="40"/>
                  </a:lnTo>
                  <a:lnTo>
                    <a:pt x="15" y="37"/>
                  </a:lnTo>
                  <a:lnTo>
                    <a:pt x="20" y="52"/>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41" name="Freeform 1312"/>
            <p:cNvSpPr>
              <a:spLocks/>
            </p:cNvSpPr>
            <p:nvPr/>
          </p:nvSpPr>
          <p:spPr bwMode="auto">
            <a:xfrm>
              <a:off x="10347325" y="5191126"/>
              <a:ext cx="44450" cy="82550"/>
            </a:xfrm>
            <a:custGeom>
              <a:avLst/>
              <a:gdLst>
                <a:gd name="T0" fmla="*/ 21 w 28"/>
                <a:gd name="T1" fmla="*/ 0 h 52"/>
                <a:gd name="T2" fmla="*/ 0 w 28"/>
                <a:gd name="T3" fmla="*/ 26 h 52"/>
                <a:gd name="T4" fmla="*/ 16 w 28"/>
                <a:gd name="T5" fmla="*/ 21 h 52"/>
                <a:gd name="T6" fmla="*/ 8 w 28"/>
                <a:gd name="T7" fmla="*/ 52 h 52"/>
                <a:gd name="T8" fmla="*/ 28 w 28"/>
                <a:gd name="T9" fmla="*/ 13 h 52"/>
                <a:gd name="T10" fmla="*/ 15 w 28"/>
                <a:gd name="T11" fmla="*/ 16 h 52"/>
                <a:gd name="T12" fmla="*/ 21 w 28"/>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8" h="52">
                  <a:moveTo>
                    <a:pt x="21" y="0"/>
                  </a:moveTo>
                  <a:lnTo>
                    <a:pt x="0" y="26"/>
                  </a:lnTo>
                  <a:lnTo>
                    <a:pt x="16" y="21"/>
                  </a:lnTo>
                  <a:lnTo>
                    <a:pt x="8" y="52"/>
                  </a:lnTo>
                  <a:lnTo>
                    <a:pt x="28" y="13"/>
                  </a:lnTo>
                  <a:lnTo>
                    <a:pt x="15" y="16"/>
                  </a:lnTo>
                  <a:lnTo>
                    <a:pt x="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42" name="Freeform 1313"/>
            <p:cNvSpPr>
              <a:spLocks/>
            </p:cNvSpPr>
            <p:nvPr/>
          </p:nvSpPr>
          <p:spPr bwMode="auto">
            <a:xfrm>
              <a:off x="10620375" y="5184776"/>
              <a:ext cx="55563" cy="98425"/>
            </a:xfrm>
            <a:custGeom>
              <a:avLst/>
              <a:gdLst>
                <a:gd name="T0" fmla="*/ 35 w 35"/>
                <a:gd name="T1" fmla="*/ 0 h 62"/>
                <a:gd name="T2" fmla="*/ 28 w 35"/>
                <a:gd name="T3" fmla="*/ 36 h 62"/>
                <a:gd name="T4" fmla="*/ 17 w 35"/>
                <a:gd name="T5" fmla="*/ 24 h 62"/>
                <a:gd name="T6" fmla="*/ 0 w 35"/>
                <a:gd name="T7" fmla="*/ 62 h 62"/>
                <a:gd name="T8" fmla="*/ 35 w 35"/>
                <a:gd name="T9" fmla="*/ 0 h 62"/>
              </a:gdLst>
              <a:ahLst/>
              <a:cxnLst>
                <a:cxn ang="0">
                  <a:pos x="T0" y="T1"/>
                </a:cxn>
                <a:cxn ang="0">
                  <a:pos x="T2" y="T3"/>
                </a:cxn>
                <a:cxn ang="0">
                  <a:pos x="T4" y="T5"/>
                </a:cxn>
                <a:cxn ang="0">
                  <a:pos x="T6" y="T7"/>
                </a:cxn>
                <a:cxn ang="0">
                  <a:pos x="T8" y="T9"/>
                </a:cxn>
              </a:cxnLst>
              <a:rect l="0" t="0" r="r" b="b"/>
              <a:pathLst>
                <a:path w="35" h="62">
                  <a:moveTo>
                    <a:pt x="35" y="0"/>
                  </a:moveTo>
                  <a:lnTo>
                    <a:pt x="28" y="36"/>
                  </a:lnTo>
                  <a:lnTo>
                    <a:pt x="17" y="24"/>
                  </a:lnTo>
                  <a:lnTo>
                    <a:pt x="0" y="62"/>
                  </a:lnTo>
                  <a:lnTo>
                    <a:pt x="35"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43" name="Freeform 1314"/>
            <p:cNvSpPr>
              <a:spLocks/>
            </p:cNvSpPr>
            <p:nvPr/>
          </p:nvSpPr>
          <p:spPr bwMode="auto">
            <a:xfrm>
              <a:off x="11207750" y="5091113"/>
              <a:ext cx="42863" cy="80963"/>
            </a:xfrm>
            <a:custGeom>
              <a:avLst/>
              <a:gdLst>
                <a:gd name="T0" fmla="*/ 20 w 27"/>
                <a:gd name="T1" fmla="*/ 0 h 51"/>
                <a:gd name="T2" fmla="*/ 0 w 27"/>
                <a:gd name="T3" fmla="*/ 25 h 51"/>
                <a:gd name="T4" fmla="*/ 15 w 27"/>
                <a:gd name="T5" fmla="*/ 20 h 51"/>
                <a:gd name="T6" fmla="*/ 7 w 27"/>
                <a:gd name="T7" fmla="*/ 51 h 51"/>
                <a:gd name="T8" fmla="*/ 27 w 27"/>
                <a:gd name="T9" fmla="*/ 12 h 51"/>
                <a:gd name="T10" fmla="*/ 14 w 27"/>
                <a:gd name="T11" fmla="*/ 15 h 51"/>
                <a:gd name="T12" fmla="*/ 20 w 27"/>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7" h="51">
                  <a:moveTo>
                    <a:pt x="20" y="0"/>
                  </a:moveTo>
                  <a:lnTo>
                    <a:pt x="0" y="25"/>
                  </a:lnTo>
                  <a:lnTo>
                    <a:pt x="15" y="20"/>
                  </a:lnTo>
                  <a:lnTo>
                    <a:pt x="7" y="51"/>
                  </a:lnTo>
                  <a:lnTo>
                    <a:pt x="27" y="12"/>
                  </a:lnTo>
                  <a:lnTo>
                    <a:pt x="14"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44" name="Freeform 1315"/>
            <p:cNvSpPr>
              <a:spLocks/>
            </p:cNvSpPr>
            <p:nvPr/>
          </p:nvSpPr>
          <p:spPr bwMode="auto">
            <a:xfrm>
              <a:off x="10898188" y="5132388"/>
              <a:ext cx="42863" cy="82550"/>
            </a:xfrm>
            <a:custGeom>
              <a:avLst/>
              <a:gdLst>
                <a:gd name="T0" fmla="*/ 20 w 27"/>
                <a:gd name="T1" fmla="*/ 0 h 52"/>
                <a:gd name="T2" fmla="*/ 0 w 27"/>
                <a:gd name="T3" fmla="*/ 25 h 52"/>
                <a:gd name="T4" fmla="*/ 15 w 27"/>
                <a:gd name="T5" fmla="*/ 20 h 52"/>
                <a:gd name="T6" fmla="*/ 7 w 27"/>
                <a:gd name="T7" fmla="*/ 52 h 52"/>
                <a:gd name="T8" fmla="*/ 27 w 27"/>
                <a:gd name="T9" fmla="*/ 12 h 52"/>
                <a:gd name="T10" fmla="*/ 14 w 27"/>
                <a:gd name="T11" fmla="*/ 15 h 52"/>
                <a:gd name="T12" fmla="*/ 20 w 27"/>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20" y="0"/>
                  </a:moveTo>
                  <a:lnTo>
                    <a:pt x="0" y="25"/>
                  </a:lnTo>
                  <a:lnTo>
                    <a:pt x="15" y="20"/>
                  </a:lnTo>
                  <a:lnTo>
                    <a:pt x="7" y="52"/>
                  </a:lnTo>
                  <a:lnTo>
                    <a:pt x="27" y="12"/>
                  </a:lnTo>
                  <a:lnTo>
                    <a:pt x="14" y="15"/>
                  </a:lnTo>
                  <a:lnTo>
                    <a:pt x="2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45" name="Freeform 1316"/>
            <p:cNvSpPr>
              <a:spLocks/>
            </p:cNvSpPr>
            <p:nvPr/>
          </p:nvSpPr>
          <p:spPr bwMode="auto">
            <a:xfrm>
              <a:off x="11383963" y="5184776"/>
              <a:ext cx="42863" cy="80963"/>
            </a:xfrm>
            <a:custGeom>
              <a:avLst/>
              <a:gdLst>
                <a:gd name="T0" fmla="*/ 7 w 27"/>
                <a:gd name="T1" fmla="*/ 0 h 51"/>
                <a:gd name="T2" fmla="*/ 27 w 27"/>
                <a:gd name="T3" fmla="*/ 25 h 51"/>
                <a:gd name="T4" fmla="*/ 12 w 27"/>
                <a:gd name="T5" fmla="*/ 20 h 51"/>
                <a:gd name="T6" fmla="*/ 20 w 27"/>
                <a:gd name="T7" fmla="*/ 51 h 51"/>
                <a:gd name="T8" fmla="*/ 0 w 27"/>
                <a:gd name="T9" fmla="*/ 12 h 51"/>
                <a:gd name="T10" fmla="*/ 13 w 27"/>
                <a:gd name="T11" fmla="*/ 15 h 51"/>
                <a:gd name="T12" fmla="*/ 7 w 27"/>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7" h="51">
                  <a:moveTo>
                    <a:pt x="7" y="0"/>
                  </a:moveTo>
                  <a:lnTo>
                    <a:pt x="27" y="25"/>
                  </a:lnTo>
                  <a:lnTo>
                    <a:pt x="12" y="20"/>
                  </a:lnTo>
                  <a:lnTo>
                    <a:pt x="20" y="51"/>
                  </a:lnTo>
                  <a:lnTo>
                    <a:pt x="0" y="12"/>
                  </a:lnTo>
                  <a:lnTo>
                    <a:pt x="13" y="15"/>
                  </a:lnTo>
                  <a:lnTo>
                    <a:pt x="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1491" name="Freeform 1317"/>
          <p:cNvSpPr>
            <a:spLocks/>
          </p:cNvSpPr>
          <p:nvPr/>
        </p:nvSpPr>
        <p:spPr bwMode="auto">
          <a:xfrm>
            <a:off x="11920489" y="2383320"/>
            <a:ext cx="208865" cy="1808539"/>
          </a:xfrm>
          <a:custGeom>
            <a:avLst/>
            <a:gdLst>
              <a:gd name="T0" fmla="*/ 433 w 1096"/>
              <a:gd name="T1" fmla="*/ 0 h 9504"/>
              <a:gd name="T2" fmla="*/ 0 w 1096"/>
              <a:gd name="T3" fmla="*/ 0 h 9504"/>
              <a:gd name="T4" fmla="*/ 0 w 1096"/>
              <a:gd name="T5" fmla="*/ 206 h 9504"/>
              <a:gd name="T6" fmla="*/ 433 w 1096"/>
              <a:gd name="T7" fmla="*/ 206 h 9504"/>
              <a:gd name="T8" fmla="*/ 890 w 1096"/>
              <a:gd name="T9" fmla="*/ 660 h 9504"/>
              <a:gd name="T10" fmla="*/ 890 w 1096"/>
              <a:gd name="T11" fmla="*/ 9504 h 9504"/>
              <a:gd name="T12" fmla="*/ 1096 w 1096"/>
              <a:gd name="T13" fmla="*/ 9504 h 9504"/>
              <a:gd name="T14" fmla="*/ 1096 w 1096"/>
              <a:gd name="T15" fmla="*/ 660 h 9504"/>
              <a:gd name="T16" fmla="*/ 433 w 1096"/>
              <a:gd name="T17" fmla="*/ 0 h 9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6" h="9504">
                <a:moveTo>
                  <a:pt x="433" y="0"/>
                </a:moveTo>
                <a:lnTo>
                  <a:pt x="0" y="0"/>
                </a:lnTo>
                <a:lnTo>
                  <a:pt x="0" y="206"/>
                </a:lnTo>
                <a:lnTo>
                  <a:pt x="433" y="206"/>
                </a:lnTo>
                <a:cubicBezTo>
                  <a:pt x="686" y="206"/>
                  <a:pt x="890" y="409"/>
                  <a:pt x="890" y="660"/>
                </a:cubicBezTo>
                <a:lnTo>
                  <a:pt x="890" y="9504"/>
                </a:lnTo>
                <a:lnTo>
                  <a:pt x="1096" y="9504"/>
                </a:lnTo>
                <a:lnTo>
                  <a:pt x="1096" y="660"/>
                </a:lnTo>
                <a:cubicBezTo>
                  <a:pt x="1096" y="296"/>
                  <a:pt x="800" y="0"/>
                  <a:pt x="433" y="0"/>
                </a:cubicBezTo>
                <a:close/>
              </a:path>
            </a:pathLst>
          </a:custGeom>
          <a:solidFill>
            <a:srgbClr val="7F7F7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92" name="Freeform 1320"/>
          <p:cNvSpPr>
            <a:spLocks/>
          </p:cNvSpPr>
          <p:nvPr/>
        </p:nvSpPr>
        <p:spPr bwMode="auto">
          <a:xfrm>
            <a:off x="11637147" y="2370368"/>
            <a:ext cx="331917" cy="314106"/>
          </a:xfrm>
          <a:custGeom>
            <a:avLst/>
            <a:gdLst>
              <a:gd name="T0" fmla="*/ 1250 w 1748"/>
              <a:gd name="T1" fmla="*/ 171 h 1653"/>
              <a:gd name="T2" fmla="*/ 1454 w 1748"/>
              <a:gd name="T3" fmla="*/ 22 h 1653"/>
              <a:gd name="T4" fmla="*/ 1454 w 1748"/>
              <a:gd name="T5" fmla="*/ 22 h 1653"/>
              <a:gd name="T6" fmla="*/ 1641 w 1748"/>
              <a:gd name="T7" fmla="*/ 152 h 1653"/>
              <a:gd name="T8" fmla="*/ 1718 w 1748"/>
              <a:gd name="T9" fmla="*/ 369 h 1653"/>
              <a:gd name="T10" fmla="*/ 1514 w 1748"/>
              <a:gd name="T11" fmla="*/ 519 h 1653"/>
              <a:gd name="T12" fmla="*/ 1007 w 1748"/>
              <a:gd name="T13" fmla="*/ 1576 h 1653"/>
              <a:gd name="T14" fmla="*/ 367 w 1748"/>
              <a:gd name="T15" fmla="*/ 1123 h 1653"/>
              <a:gd name="T16" fmla="*/ 100 w 1748"/>
              <a:gd name="T17" fmla="*/ 389 h 1653"/>
              <a:gd name="T18" fmla="*/ 95 w 1748"/>
              <a:gd name="T19" fmla="*/ 384 h 1653"/>
              <a:gd name="T20" fmla="*/ 1250 w 1748"/>
              <a:gd name="T21" fmla="*/ 171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8" h="1653">
                <a:moveTo>
                  <a:pt x="1250" y="171"/>
                </a:moveTo>
                <a:cubicBezTo>
                  <a:pt x="1454" y="22"/>
                  <a:pt x="1454" y="22"/>
                  <a:pt x="1454" y="22"/>
                </a:cubicBezTo>
                <a:cubicBezTo>
                  <a:pt x="1454" y="22"/>
                  <a:pt x="1454" y="22"/>
                  <a:pt x="1454" y="22"/>
                </a:cubicBezTo>
                <a:cubicBezTo>
                  <a:pt x="1484" y="0"/>
                  <a:pt x="1569" y="57"/>
                  <a:pt x="1641" y="152"/>
                </a:cubicBezTo>
                <a:cubicBezTo>
                  <a:pt x="1712" y="246"/>
                  <a:pt x="1748" y="347"/>
                  <a:pt x="1718" y="369"/>
                </a:cubicBezTo>
                <a:cubicBezTo>
                  <a:pt x="1514" y="519"/>
                  <a:pt x="1514" y="519"/>
                  <a:pt x="1514" y="519"/>
                </a:cubicBezTo>
                <a:cubicBezTo>
                  <a:pt x="1514" y="519"/>
                  <a:pt x="1495" y="1201"/>
                  <a:pt x="1007" y="1576"/>
                </a:cubicBezTo>
                <a:cubicBezTo>
                  <a:pt x="898" y="1653"/>
                  <a:pt x="620" y="1451"/>
                  <a:pt x="367" y="1123"/>
                </a:cubicBezTo>
                <a:cubicBezTo>
                  <a:pt x="119" y="790"/>
                  <a:pt x="0" y="466"/>
                  <a:pt x="100" y="389"/>
                </a:cubicBezTo>
                <a:cubicBezTo>
                  <a:pt x="95" y="384"/>
                  <a:pt x="95" y="384"/>
                  <a:pt x="95" y="384"/>
                </a:cubicBezTo>
                <a:cubicBezTo>
                  <a:pt x="587" y="14"/>
                  <a:pt x="1250" y="171"/>
                  <a:pt x="1250" y="171"/>
                </a:cubicBezTo>
              </a:path>
            </a:pathLst>
          </a:custGeom>
          <a:solidFill>
            <a:srgbClr val="595959"/>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1493" name="Group 1338"/>
          <p:cNvGrpSpPr>
            <a:grpSpLocks/>
          </p:cNvGrpSpPr>
          <p:nvPr/>
        </p:nvGrpSpPr>
        <p:grpSpPr bwMode="auto">
          <a:xfrm>
            <a:off x="7133031" y="6133163"/>
            <a:ext cx="798218" cy="715644"/>
            <a:chOff x="3869" y="3788"/>
            <a:chExt cx="493" cy="442"/>
          </a:xfrm>
        </p:grpSpPr>
        <p:sp>
          <p:nvSpPr>
            <p:cNvPr id="1494" name="Freeform 1321"/>
            <p:cNvSpPr>
              <a:spLocks/>
            </p:cNvSpPr>
            <p:nvPr/>
          </p:nvSpPr>
          <p:spPr bwMode="auto">
            <a:xfrm>
              <a:off x="3874" y="4019"/>
              <a:ext cx="145" cy="109"/>
            </a:xfrm>
            <a:custGeom>
              <a:avLst/>
              <a:gdLst>
                <a:gd name="T0" fmla="*/ 264 w 310"/>
                <a:gd name="T1" fmla="*/ 123 h 232"/>
                <a:gd name="T2" fmla="*/ 310 w 310"/>
                <a:gd name="T3" fmla="*/ 0 h 232"/>
                <a:gd name="T4" fmla="*/ 86 w 310"/>
                <a:gd name="T5" fmla="*/ 0 h 232"/>
                <a:gd name="T6" fmla="*/ 0 w 310"/>
                <a:gd name="T7" fmla="*/ 88 h 232"/>
                <a:gd name="T8" fmla="*/ 0 w 310"/>
                <a:gd name="T9" fmla="*/ 184 h 232"/>
                <a:gd name="T10" fmla="*/ 48 w 310"/>
                <a:gd name="T11" fmla="*/ 232 h 232"/>
                <a:gd name="T12" fmla="*/ 62 w 310"/>
                <a:gd name="T13" fmla="*/ 232 h 232"/>
                <a:gd name="T14" fmla="*/ 78 w 310"/>
                <a:gd name="T15" fmla="*/ 232 h 232"/>
                <a:gd name="T16" fmla="*/ 136 w 310"/>
                <a:gd name="T17" fmla="*/ 174 h 232"/>
                <a:gd name="T18" fmla="*/ 62 w 310"/>
                <a:gd name="T19" fmla="*/ 174 h 232"/>
                <a:gd name="T20" fmla="*/ 62 w 310"/>
                <a:gd name="T21" fmla="*/ 8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0" h="232">
                  <a:moveTo>
                    <a:pt x="264" y="123"/>
                  </a:moveTo>
                  <a:cubicBezTo>
                    <a:pt x="310" y="0"/>
                    <a:pt x="310" y="0"/>
                    <a:pt x="310" y="0"/>
                  </a:cubicBezTo>
                  <a:cubicBezTo>
                    <a:pt x="86" y="0"/>
                    <a:pt x="86" y="0"/>
                    <a:pt x="86" y="0"/>
                  </a:cubicBezTo>
                  <a:cubicBezTo>
                    <a:pt x="40" y="0"/>
                    <a:pt x="0" y="40"/>
                    <a:pt x="0" y="88"/>
                  </a:cubicBezTo>
                  <a:cubicBezTo>
                    <a:pt x="0" y="184"/>
                    <a:pt x="0" y="184"/>
                    <a:pt x="0" y="184"/>
                  </a:cubicBezTo>
                  <a:cubicBezTo>
                    <a:pt x="22" y="195"/>
                    <a:pt x="38" y="211"/>
                    <a:pt x="48" y="232"/>
                  </a:cubicBezTo>
                  <a:cubicBezTo>
                    <a:pt x="62" y="232"/>
                    <a:pt x="62" y="232"/>
                    <a:pt x="62" y="232"/>
                  </a:cubicBezTo>
                  <a:cubicBezTo>
                    <a:pt x="78" y="232"/>
                    <a:pt x="78" y="232"/>
                    <a:pt x="78" y="232"/>
                  </a:cubicBezTo>
                  <a:cubicBezTo>
                    <a:pt x="110" y="232"/>
                    <a:pt x="136" y="206"/>
                    <a:pt x="136" y="174"/>
                  </a:cubicBezTo>
                  <a:cubicBezTo>
                    <a:pt x="62" y="174"/>
                    <a:pt x="62" y="174"/>
                    <a:pt x="62" y="174"/>
                  </a:cubicBezTo>
                  <a:cubicBezTo>
                    <a:pt x="62" y="83"/>
                    <a:pt x="62" y="83"/>
                    <a:pt x="62" y="83"/>
                  </a:cubicBezTo>
                </a:path>
              </a:pathLst>
            </a:custGeom>
            <a:solidFill>
              <a:srgbClr val="FF8C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95" name="Freeform 1322"/>
            <p:cNvSpPr>
              <a:spLocks/>
            </p:cNvSpPr>
            <p:nvPr/>
          </p:nvSpPr>
          <p:spPr bwMode="auto">
            <a:xfrm>
              <a:off x="4054" y="3975"/>
              <a:ext cx="218" cy="253"/>
            </a:xfrm>
            <a:custGeom>
              <a:avLst/>
              <a:gdLst>
                <a:gd name="T0" fmla="*/ 464 w 464"/>
                <a:gd name="T1" fmla="*/ 360 h 539"/>
                <a:gd name="T2" fmla="*/ 411 w 464"/>
                <a:gd name="T3" fmla="*/ 227 h 539"/>
                <a:gd name="T4" fmla="*/ 411 w 464"/>
                <a:gd name="T5" fmla="*/ 189 h 539"/>
                <a:gd name="T6" fmla="*/ 411 w 464"/>
                <a:gd name="T7" fmla="*/ 189 h 539"/>
                <a:gd name="T8" fmla="*/ 411 w 464"/>
                <a:gd name="T9" fmla="*/ 168 h 539"/>
                <a:gd name="T10" fmla="*/ 371 w 464"/>
                <a:gd name="T11" fmla="*/ 0 h 539"/>
                <a:gd name="T12" fmla="*/ 78 w 464"/>
                <a:gd name="T13" fmla="*/ 0 h 539"/>
                <a:gd name="T14" fmla="*/ 78 w 464"/>
                <a:gd name="T15" fmla="*/ 179 h 539"/>
                <a:gd name="T16" fmla="*/ 395 w 464"/>
                <a:gd name="T17" fmla="*/ 469 h 539"/>
                <a:gd name="T18" fmla="*/ 339 w 464"/>
                <a:gd name="T19" fmla="*/ 539 h 539"/>
                <a:gd name="T20" fmla="*/ 411 w 464"/>
                <a:gd name="T21" fmla="*/ 539 h 539"/>
                <a:gd name="T22" fmla="*/ 411 w 464"/>
                <a:gd name="T23" fmla="*/ 539 h 539"/>
                <a:gd name="T24" fmla="*/ 430 w 464"/>
                <a:gd name="T25" fmla="*/ 53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539">
                  <a:moveTo>
                    <a:pt x="464" y="360"/>
                  </a:moveTo>
                  <a:cubicBezTo>
                    <a:pt x="464" y="360"/>
                    <a:pt x="411" y="323"/>
                    <a:pt x="411" y="227"/>
                  </a:cubicBezTo>
                  <a:cubicBezTo>
                    <a:pt x="411" y="189"/>
                    <a:pt x="411" y="189"/>
                    <a:pt x="411" y="189"/>
                  </a:cubicBezTo>
                  <a:cubicBezTo>
                    <a:pt x="411" y="189"/>
                    <a:pt x="411" y="189"/>
                    <a:pt x="411" y="189"/>
                  </a:cubicBezTo>
                  <a:cubicBezTo>
                    <a:pt x="411" y="168"/>
                    <a:pt x="411" y="168"/>
                    <a:pt x="411" y="168"/>
                  </a:cubicBezTo>
                  <a:cubicBezTo>
                    <a:pt x="371" y="0"/>
                    <a:pt x="371" y="0"/>
                    <a:pt x="371" y="0"/>
                  </a:cubicBezTo>
                  <a:cubicBezTo>
                    <a:pt x="78" y="0"/>
                    <a:pt x="78" y="0"/>
                    <a:pt x="78" y="0"/>
                  </a:cubicBezTo>
                  <a:cubicBezTo>
                    <a:pt x="78" y="0"/>
                    <a:pt x="0" y="232"/>
                    <a:pt x="78" y="179"/>
                  </a:cubicBezTo>
                  <a:cubicBezTo>
                    <a:pt x="179" y="112"/>
                    <a:pt x="371" y="152"/>
                    <a:pt x="395" y="469"/>
                  </a:cubicBezTo>
                  <a:cubicBezTo>
                    <a:pt x="363" y="477"/>
                    <a:pt x="339" y="504"/>
                    <a:pt x="339" y="539"/>
                  </a:cubicBezTo>
                  <a:cubicBezTo>
                    <a:pt x="411" y="539"/>
                    <a:pt x="411" y="539"/>
                    <a:pt x="411" y="539"/>
                  </a:cubicBezTo>
                  <a:cubicBezTo>
                    <a:pt x="411" y="539"/>
                    <a:pt x="411" y="539"/>
                    <a:pt x="411" y="539"/>
                  </a:cubicBezTo>
                  <a:cubicBezTo>
                    <a:pt x="430" y="539"/>
                    <a:pt x="430" y="539"/>
                    <a:pt x="430" y="539"/>
                  </a:cubicBezTo>
                </a:path>
              </a:pathLst>
            </a:custGeom>
            <a:solidFill>
              <a:srgbClr val="DD59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96" name="Freeform 1323"/>
            <p:cNvSpPr>
              <a:spLocks/>
            </p:cNvSpPr>
            <p:nvPr/>
          </p:nvSpPr>
          <p:spPr bwMode="auto">
            <a:xfrm>
              <a:off x="3879" y="3788"/>
              <a:ext cx="78" cy="82"/>
            </a:xfrm>
            <a:custGeom>
              <a:avLst/>
              <a:gdLst>
                <a:gd name="T0" fmla="*/ 165 w 165"/>
                <a:gd name="T1" fmla="*/ 176 h 176"/>
                <a:gd name="T2" fmla="*/ 0 w 165"/>
                <a:gd name="T3" fmla="*/ 11 h 176"/>
                <a:gd name="T4" fmla="*/ 165 w 165"/>
                <a:gd name="T5" fmla="*/ 99 h 176"/>
                <a:gd name="T6" fmla="*/ 165 w 165"/>
                <a:gd name="T7" fmla="*/ 176 h 176"/>
              </a:gdLst>
              <a:ahLst/>
              <a:cxnLst>
                <a:cxn ang="0">
                  <a:pos x="T0" y="T1"/>
                </a:cxn>
                <a:cxn ang="0">
                  <a:pos x="T2" y="T3"/>
                </a:cxn>
                <a:cxn ang="0">
                  <a:pos x="T4" y="T5"/>
                </a:cxn>
                <a:cxn ang="0">
                  <a:pos x="T6" y="T7"/>
                </a:cxn>
              </a:cxnLst>
              <a:rect l="0" t="0" r="r" b="b"/>
              <a:pathLst>
                <a:path w="165" h="176">
                  <a:moveTo>
                    <a:pt x="165" y="176"/>
                  </a:moveTo>
                  <a:cubicBezTo>
                    <a:pt x="75" y="176"/>
                    <a:pt x="0" y="104"/>
                    <a:pt x="0" y="11"/>
                  </a:cubicBezTo>
                  <a:cubicBezTo>
                    <a:pt x="0" y="11"/>
                    <a:pt x="165" y="0"/>
                    <a:pt x="165" y="99"/>
                  </a:cubicBezTo>
                  <a:cubicBezTo>
                    <a:pt x="165" y="120"/>
                    <a:pt x="165" y="176"/>
                    <a:pt x="165" y="176"/>
                  </a:cubicBezTo>
                </a:path>
              </a:pathLst>
            </a:custGeom>
            <a:solidFill>
              <a:srgbClr val="DD59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97" name="Freeform 1324"/>
            <p:cNvSpPr>
              <a:spLocks/>
            </p:cNvSpPr>
            <p:nvPr/>
          </p:nvSpPr>
          <p:spPr bwMode="auto">
            <a:xfrm>
              <a:off x="3912" y="3821"/>
              <a:ext cx="389" cy="282"/>
            </a:xfrm>
            <a:custGeom>
              <a:avLst/>
              <a:gdLst>
                <a:gd name="T0" fmla="*/ 675 w 830"/>
                <a:gd name="T1" fmla="*/ 232 h 600"/>
                <a:gd name="T2" fmla="*/ 368 w 830"/>
                <a:gd name="T3" fmla="*/ 232 h 600"/>
                <a:gd name="T4" fmla="*/ 320 w 830"/>
                <a:gd name="T5" fmla="*/ 232 h 600"/>
                <a:gd name="T6" fmla="*/ 158 w 830"/>
                <a:gd name="T7" fmla="*/ 232 h 600"/>
                <a:gd name="T8" fmla="*/ 158 w 830"/>
                <a:gd name="T9" fmla="*/ 245 h 600"/>
                <a:gd name="T10" fmla="*/ 142 w 830"/>
                <a:gd name="T11" fmla="*/ 224 h 600"/>
                <a:gd name="T12" fmla="*/ 184 w 830"/>
                <a:gd name="T13" fmla="*/ 203 h 600"/>
                <a:gd name="T14" fmla="*/ 262 w 830"/>
                <a:gd name="T15" fmla="*/ 203 h 600"/>
                <a:gd name="T16" fmla="*/ 310 w 830"/>
                <a:gd name="T17" fmla="*/ 152 h 600"/>
                <a:gd name="T18" fmla="*/ 310 w 830"/>
                <a:gd name="T19" fmla="*/ 83 h 600"/>
                <a:gd name="T20" fmla="*/ 299 w 830"/>
                <a:gd name="T21" fmla="*/ 83 h 600"/>
                <a:gd name="T22" fmla="*/ 262 w 830"/>
                <a:gd name="T23" fmla="*/ 64 h 600"/>
                <a:gd name="T24" fmla="*/ 208 w 830"/>
                <a:gd name="T25" fmla="*/ 64 h 600"/>
                <a:gd name="T26" fmla="*/ 203 w 830"/>
                <a:gd name="T27" fmla="*/ 67 h 600"/>
                <a:gd name="T28" fmla="*/ 134 w 830"/>
                <a:gd name="T29" fmla="*/ 0 h 600"/>
                <a:gd name="T30" fmla="*/ 72 w 830"/>
                <a:gd name="T31" fmla="*/ 0 h 600"/>
                <a:gd name="T32" fmla="*/ 3 w 830"/>
                <a:gd name="T33" fmla="*/ 69 h 600"/>
                <a:gd name="T34" fmla="*/ 3 w 830"/>
                <a:gd name="T35" fmla="*/ 99 h 600"/>
                <a:gd name="T36" fmla="*/ 0 w 830"/>
                <a:gd name="T37" fmla="*/ 99 h 600"/>
                <a:gd name="T38" fmla="*/ 0 w 830"/>
                <a:gd name="T39" fmla="*/ 261 h 600"/>
                <a:gd name="T40" fmla="*/ 310 w 830"/>
                <a:gd name="T41" fmla="*/ 571 h 600"/>
                <a:gd name="T42" fmla="*/ 587 w 830"/>
                <a:gd name="T43" fmla="*/ 397 h 600"/>
                <a:gd name="T44" fmla="*/ 619 w 830"/>
                <a:gd name="T45" fmla="*/ 395 h 600"/>
                <a:gd name="T46" fmla="*/ 830 w 830"/>
                <a:gd name="T47" fmla="*/ 600 h 600"/>
                <a:gd name="T48" fmla="*/ 830 w 830"/>
                <a:gd name="T49" fmla="*/ 384 h 600"/>
                <a:gd name="T50" fmla="*/ 675 w 830"/>
                <a:gd name="T51" fmla="*/ 232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0" h="600">
                  <a:moveTo>
                    <a:pt x="675" y="232"/>
                  </a:moveTo>
                  <a:cubicBezTo>
                    <a:pt x="368" y="232"/>
                    <a:pt x="368" y="232"/>
                    <a:pt x="368" y="232"/>
                  </a:cubicBezTo>
                  <a:cubicBezTo>
                    <a:pt x="320" y="232"/>
                    <a:pt x="320" y="232"/>
                    <a:pt x="320" y="232"/>
                  </a:cubicBezTo>
                  <a:cubicBezTo>
                    <a:pt x="158" y="232"/>
                    <a:pt x="158" y="232"/>
                    <a:pt x="158" y="232"/>
                  </a:cubicBezTo>
                  <a:cubicBezTo>
                    <a:pt x="158" y="245"/>
                    <a:pt x="158" y="245"/>
                    <a:pt x="158" y="245"/>
                  </a:cubicBezTo>
                  <a:cubicBezTo>
                    <a:pt x="142" y="224"/>
                    <a:pt x="142" y="224"/>
                    <a:pt x="142" y="224"/>
                  </a:cubicBezTo>
                  <a:cubicBezTo>
                    <a:pt x="158" y="221"/>
                    <a:pt x="174" y="213"/>
                    <a:pt x="184" y="203"/>
                  </a:cubicBezTo>
                  <a:cubicBezTo>
                    <a:pt x="262" y="203"/>
                    <a:pt x="262" y="203"/>
                    <a:pt x="262" y="203"/>
                  </a:cubicBezTo>
                  <a:cubicBezTo>
                    <a:pt x="288" y="203"/>
                    <a:pt x="310" y="179"/>
                    <a:pt x="310" y="152"/>
                  </a:cubicBezTo>
                  <a:cubicBezTo>
                    <a:pt x="310" y="83"/>
                    <a:pt x="310" y="83"/>
                    <a:pt x="310" y="83"/>
                  </a:cubicBezTo>
                  <a:cubicBezTo>
                    <a:pt x="299" y="83"/>
                    <a:pt x="299" y="83"/>
                    <a:pt x="299" y="83"/>
                  </a:cubicBezTo>
                  <a:cubicBezTo>
                    <a:pt x="288" y="72"/>
                    <a:pt x="275" y="64"/>
                    <a:pt x="262" y="64"/>
                  </a:cubicBezTo>
                  <a:cubicBezTo>
                    <a:pt x="208" y="64"/>
                    <a:pt x="208" y="64"/>
                    <a:pt x="208" y="64"/>
                  </a:cubicBezTo>
                  <a:cubicBezTo>
                    <a:pt x="206" y="64"/>
                    <a:pt x="206" y="67"/>
                    <a:pt x="203" y="67"/>
                  </a:cubicBezTo>
                  <a:cubicBezTo>
                    <a:pt x="203" y="29"/>
                    <a:pt x="171" y="0"/>
                    <a:pt x="134" y="0"/>
                  </a:cubicBezTo>
                  <a:cubicBezTo>
                    <a:pt x="72" y="0"/>
                    <a:pt x="72" y="0"/>
                    <a:pt x="72" y="0"/>
                  </a:cubicBezTo>
                  <a:cubicBezTo>
                    <a:pt x="32" y="0"/>
                    <a:pt x="3" y="32"/>
                    <a:pt x="3" y="69"/>
                  </a:cubicBezTo>
                  <a:cubicBezTo>
                    <a:pt x="3" y="99"/>
                    <a:pt x="3" y="99"/>
                    <a:pt x="3" y="99"/>
                  </a:cubicBezTo>
                  <a:cubicBezTo>
                    <a:pt x="0" y="99"/>
                    <a:pt x="0" y="99"/>
                    <a:pt x="0" y="99"/>
                  </a:cubicBezTo>
                  <a:cubicBezTo>
                    <a:pt x="0" y="261"/>
                    <a:pt x="0" y="261"/>
                    <a:pt x="0" y="261"/>
                  </a:cubicBezTo>
                  <a:cubicBezTo>
                    <a:pt x="0" y="432"/>
                    <a:pt x="139" y="571"/>
                    <a:pt x="310" y="571"/>
                  </a:cubicBezTo>
                  <a:cubicBezTo>
                    <a:pt x="432" y="571"/>
                    <a:pt x="539" y="499"/>
                    <a:pt x="587" y="397"/>
                  </a:cubicBezTo>
                  <a:cubicBezTo>
                    <a:pt x="598" y="395"/>
                    <a:pt x="608" y="395"/>
                    <a:pt x="619" y="395"/>
                  </a:cubicBezTo>
                  <a:cubicBezTo>
                    <a:pt x="734" y="395"/>
                    <a:pt x="827" y="485"/>
                    <a:pt x="830" y="600"/>
                  </a:cubicBezTo>
                  <a:cubicBezTo>
                    <a:pt x="830" y="600"/>
                    <a:pt x="830" y="384"/>
                    <a:pt x="830" y="384"/>
                  </a:cubicBezTo>
                  <a:cubicBezTo>
                    <a:pt x="830" y="299"/>
                    <a:pt x="760" y="232"/>
                    <a:pt x="675" y="232"/>
                  </a:cubicBezTo>
                </a:path>
              </a:pathLst>
            </a:custGeom>
            <a:solidFill>
              <a:srgbClr val="FFB9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98" name="Rectangle 1325"/>
            <p:cNvSpPr>
              <a:spLocks noChangeArrowheads="1"/>
            </p:cNvSpPr>
            <p:nvPr/>
          </p:nvSpPr>
          <p:spPr bwMode="auto">
            <a:xfrm>
              <a:off x="3957" y="3911"/>
              <a:ext cx="47" cy="74"/>
            </a:xfrm>
            <a:prstGeom prst="rect">
              <a:avLst/>
            </a:prstGeom>
            <a:solidFill>
              <a:srgbClr val="FFB900"/>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99" name="Rectangle 1326"/>
            <p:cNvSpPr>
              <a:spLocks noChangeArrowheads="1"/>
            </p:cNvSpPr>
            <p:nvPr/>
          </p:nvSpPr>
          <p:spPr bwMode="auto">
            <a:xfrm>
              <a:off x="3913" y="3893"/>
              <a:ext cx="47" cy="18"/>
            </a:xfrm>
            <a:prstGeom prst="rect">
              <a:avLst/>
            </a:prstGeom>
            <a:solidFill>
              <a:srgbClr val="FFB900"/>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00" name="Freeform 1327"/>
            <p:cNvSpPr>
              <a:spLocks/>
            </p:cNvSpPr>
            <p:nvPr/>
          </p:nvSpPr>
          <p:spPr bwMode="auto">
            <a:xfrm>
              <a:off x="3984" y="3846"/>
              <a:ext cx="12" cy="11"/>
            </a:xfrm>
            <a:custGeom>
              <a:avLst/>
              <a:gdLst>
                <a:gd name="T0" fmla="*/ 24 w 24"/>
                <a:gd name="T1" fmla="*/ 11 h 24"/>
                <a:gd name="T2" fmla="*/ 11 w 24"/>
                <a:gd name="T3" fmla="*/ 24 h 24"/>
                <a:gd name="T4" fmla="*/ 0 w 24"/>
                <a:gd name="T5" fmla="*/ 11 h 24"/>
                <a:gd name="T6" fmla="*/ 11 w 24"/>
                <a:gd name="T7" fmla="*/ 0 h 24"/>
                <a:gd name="T8" fmla="*/ 24 w 24"/>
                <a:gd name="T9" fmla="*/ 11 h 24"/>
              </a:gdLst>
              <a:ahLst/>
              <a:cxnLst>
                <a:cxn ang="0">
                  <a:pos x="T0" y="T1"/>
                </a:cxn>
                <a:cxn ang="0">
                  <a:pos x="T2" y="T3"/>
                </a:cxn>
                <a:cxn ang="0">
                  <a:pos x="T4" y="T5"/>
                </a:cxn>
                <a:cxn ang="0">
                  <a:pos x="T6" y="T7"/>
                </a:cxn>
                <a:cxn ang="0">
                  <a:pos x="T8" y="T9"/>
                </a:cxn>
              </a:cxnLst>
              <a:rect l="0" t="0" r="r" b="b"/>
              <a:pathLst>
                <a:path w="24" h="24">
                  <a:moveTo>
                    <a:pt x="24" y="11"/>
                  </a:moveTo>
                  <a:cubicBezTo>
                    <a:pt x="24" y="19"/>
                    <a:pt x="19" y="24"/>
                    <a:pt x="11" y="24"/>
                  </a:cubicBezTo>
                  <a:cubicBezTo>
                    <a:pt x="5" y="24"/>
                    <a:pt x="0" y="19"/>
                    <a:pt x="0" y="11"/>
                  </a:cubicBezTo>
                  <a:cubicBezTo>
                    <a:pt x="0" y="6"/>
                    <a:pt x="5" y="0"/>
                    <a:pt x="11" y="0"/>
                  </a:cubicBezTo>
                  <a:cubicBezTo>
                    <a:pt x="19" y="0"/>
                    <a:pt x="24" y="6"/>
                    <a:pt x="24" y="11"/>
                  </a:cubicBezTo>
                </a:path>
              </a:pathLst>
            </a:custGeom>
            <a:solidFill>
              <a:srgbClr val="333333"/>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01" name="Freeform 1328"/>
            <p:cNvSpPr>
              <a:spLocks/>
            </p:cNvSpPr>
            <p:nvPr/>
          </p:nvSpPr>
          <p:spPr bwMode="auto">
            <a:xfrm>
              <a:off x="3960" y="3917"/>
              <a:ext cx="44" cy="42"/>
            </a:xfrm>
            <a:custGeom>
              <a:avLst/>
              <a:gdLst>
                <a:gd name="T0" fmla="*/ 94 w 94"/>
                <a:gd name="T1" fmla="*/ 0 h 90"/>
                <a:gd name="T2" fmla="*/ 0 w 94"/>
                <a:gd name="T3" fmla="*/ 0 h 90"/>
                <a:gd name="T4" fmla="*/ 94 w 94"/>
                <a:gd name="T5" fmla="*/ 90 h 90"/>
                <a:gd name="T6" fmla="*/ 94 w 94"/>
                <a:gd name="T7" fmla="*/ 0 h 90"/>
              </a:gdLst>
              <a:ahLst/>
              <a:cxnLst>
                <a:cxn ang="0">
                  <a:pos x="T0" y="T1"/>
                </a:cxn>
                <a:cxn ang="0">
                  <a:pos x="T2" y="T3"/>
                </a:cxn>
                <a:cxn ang="0">
                  <a:pos x="T4" y="T5"/>
                </a:cxn>
                <a:cxn ang="0">
                  <a:pos x="T6" y="T7"/>
                </a:cxn>
              </a:cxnLst>
              <a:rect l="0" t="0" r="r" b="b"/>
              <a:pathLst>
                <a:path w="94" h="90">
                  <a:moveTo>
                    <a:pt x="94" y="0"/>
                  </a:moveTo>
                  <a:cubicBezTo>
                    <a:pt x="0" y="0"/>
                    <a:pt x="0" y="0"/>
                    <a:pt x="0" y="0"/>
                  </a:cubicBezTo>
                  <a:cubicBezTo>
                    <a:pt x="0" y="0"/>
                    <a:pt x="8" y="90"/>
                    <a:pt x="94" y="90"/>
                  </a:cubicBezTo>
                  <a:cubicBezTo>
                    <a:pt x="94" y="58"/>
                    <a:pt x="94" y="0"/>
                    <a:pt x="94" y="0"/>
                  </a:cubicBezTo>
                </a:path>
              </a:pathLst>
            </a:custGeom>
            <a:solidFill>
              <a:srgbClr val="FF8C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02" name="Freeform 1329"/>
            <p:cNvSpPr>
              <a:spLocks/>
            </p:cNvSpPr>
            <p:nvPr/>
          </p:nvSpPr>
          <p:spPr bwMode="auto">
            <a:xfrm>
              <a:off x="3869" y="3821"/>
              <a:ext cx="83" cy="78"/>
            </a:xfrm>
            <a:custGeom>
              <a:avLst/>
              <a:gdLst>
                <a:gd name="T0" fmla="*/ 176 w 176"/>
                <a:gd name="T1" fmla="*/ 0 h 165"/>
                <a:gd name="T2" fmla="*/ 10 w 176"/>
                <a:gd name="T3" fmla="*/ 165 h 165"/>
                <a:gd name="T4" fmla="*/ 98 w 176"/>
                <a:gd name="T5" fmla="*/ 0 h 165"/>
                <a:gd name="T6" fmla="*/ 176 w 176"/>
                <a:gd name="T7" fmla="*/ 0 h 165"/>
              </a:gdLst>
              <a:ahLst/>
              <a:cxnLst>
                <a:cxn ang="0">
                  <a:pos x="T0" y="T1"/>
                </a:cxn>
                <a:cxn ang="0">
                  <a:pos x="T2" y="T3"/>
                </a:cxn>
                <a:cxn ang="0">
                  <a:pos x="T4" y="T5"/>
                </a:cxn>
                <a:cxn ang="0">
                  <a:pos x="T6" y="T7"/>
                </a:cxn>
              </a:cxnLst>
              <a:rect l="0" t="0" r="r" b="b"/>
              <a:pathLst>
                <a:path w="176" h="165">
                  <a:moveTo>
                    <a:pt x="176" y="0"/>
                  </a:moveTo>
                  <a:cubicBezTo>
                    <a:pt x="176" y="91"/>
                    <a:pt x="101" y="165"/>
                    <a:pt x="10" y="165"/>
                  </a:cubicBezTo>
                  <a:cubicBezTo>
                    <a:pt x="10" y="165"/>
                    <a:pt x="0" y="0"/>
                    <a:pt x="98" y="0"/>
                  </a:cubicBezTo>
                  <a:cubicBezTo>
                    <a:pt x="120" y="0"/>
                    <a:pt x="176" y="0"/>
                    <a:pt x="176" y="0"/>
                  </a:cubicBezTo>
                </a:path>
              </a:pathLst>
            </a:custGeom>
            <a:solidFill>
              <a:srgbClr val="FF8C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03" name="Freeform 1330"/>
            <p:cNvSpPr>
              <a:spLocks/>
            </p:cNvSpPr>
            <p:nvPr/>
          </p:nvSpPr>
          <p:spPr bwMode="auto">
            <a:xfrm>
              <a:off x="3911" y="4045"/>
              <a:ext cx="106" cy="183"/>
            </a:xfrm>
            <a:custGeom>
              <a:avLst/>
              <a:gdLst>
                <a:gd name="T0" fmla="*/ 26 w 106"/>
                <a:gd name="T1" fmla="*/ 183 h 183"/>
                <a:gd name="T2" fmla="*/ 0 w 106"/>
                <a:gd name="T3" fmla="*/ 183 h 183"/>
                <a:gd name="T4" fmla="*/ 57 w 106"/>
                <a:gd name="T5" fmla="*/ 0 h 183"/>
                <a:gd name="T6" fmla="*/ 106 w 106"/>
                <a:gd name="T7" fmla="*/ 0 h 183"/>
                <a:gd name="T8" fmla="*/ 26 w 106"/>
                <a:gd name="T9" fmla="*/ 183 h 183"/>
              </a:gdLst>
              <a:ahLst/>
              <a:cxnLst>
                <a:cxn ang="0">
                  <a:pos x="T0" y="T1"/>
                </a:cxn>
                <a:cxn ang="0">
                  <a:pos x="T2" y="T3"/>
                </a:cxn>
                <a:cxn ang="0">
                  <a:pos x="T4" y="T5"/>
                </a:cxn>
                <a:cxn ang="0">
                  <a:pos x="T6" y="T7"/>
                </a:cxn>
                <a:cxn ang="0">
                  <a:pos x="T8" y="T9"/>
                </a:cxn>
              </a:cxnLst>
              <a:rect l="0" t="0" r="r" b="b"/>
              <a:pathLst>
                <a:path w="106" h="183">
                  <a:moveTo>
                    <a:pt x="26" y="183"/>
                  </a:moveTo>
                  <a:lnTo>
                    <a:pt x="0" y="183"/>
                  </a:lnTo>
                  <a:lnTo>
                    <a:pt x="57" y="0"/>
                  </a:lnTo>
                  <a:lnTo>
                    <a:pt x="106" y="0"/>
                  </a:lnTo>
                  <a:lnTo>
                    <a:pt x="26" y="183"/>
                  </a:lnTo>
                  <a:close/>
                </a:path>
              </a:pathLst>
            </a:custGeom>
            <a:solidFill>
              <a:srgbClr val="FFB900"/>
            </a:solidFill>
            <a:ln w="9525">
              <a:no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04" name="Freeform 1331"/>
            <p:cNvSpPr>
              <a:spLocks/>
            </p:cNvSpPr>
            <p:nvPr/>
          </p:nvSpPr>
          <p:spPr bwMode="auto">
            <a:xfrm>
              <a:off x="4266" y="3800"/>
              <a:ext cx="96" cy="173"/>
            </a:xfrm>
            <a:custGeom>
              <a:avLst/>
              <a:gdLst>
                <a:gd name="T0" fmla="*/ 21 w 205"/>
                <a:gd name="T1" fmla="*/ 368 h 368"/>
                <a:gd name="T2" fmla="*/ 0 w 205"/>
                <a:gd name="T3" fmla="*/ 346 h 368"/>
                <a:gd name="T4" fmla="*/ 21 w 205"/>
                <a:gd name="T5" fmla="*/ 322 h 368"/>
                <a:gd name="T6" fmla="*/ 160 w 205"/>
                <a:gd name="T7" fmla="*/ 184 h 368"/>
                <a:gd name="T8" fmla="*/ 21 w 205"/>
                <a:gd name="T9" fmla="*/ 45 h 368"/>
                <a:gd name="T10" fmla="*/ 0 w 205"/>
                <a:gd name="T11" fmla="*/ 24 h 368"/>
                <a:gd name="T12" fmla="*/ 21 w 205"/>
                <a:gd name="T13" fmla="*/ 0 h 368"/>
                <a:gd name="T14" fmla="*/ 205 w 205"/>
                <a:gd name="T15" fmla="*/ 184 h 368"/>
                <a:gd name="T16" fmla="*/ 21 w 205"/>
                <a:gd name="T17"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368">
                  <a:moveTo>
                    <a:pt x="21" y="368"/>
                  </a:moveTo>
                  <a:cubicBezTo>
                    <a:pt x="8" y="368"/>
                    <a:pt x="0" y="357"/>
                    <a:pt x="0" y="346"/>
                  </a:cubicBezTo>
                  <a:cubicBezTo>
                    <a:pt x="0" y="333"/>
                    <a:pt x="8" y="322"/>
                    <a:pt x="21" y="322"/>
                  </a:cubicBezTo>
                  <a:cubicBezTo>
                    <a:pt x="99" y="322"/>
                    <a:pt x="160" y="261"/>
                    <a:pt x="160" y="184"/>
                  </a:cubicBezTo>
                  <a:cubicBezTo>
                    <a:pt x="160" y="109"/>
                    <a:pt x="99" y="45"/>
                    <a:pt x="21" y="45"/>
                  </a:cubicBezTo>
                  <a:cubicBezTo>
                    <a:pt x="8" y="45"/>
                    <a:pt x="0" y="37"/>
                    <a:pt x="0" y="24"/>
                  </a:cubicBezTo>
                  <a:cubicBezTo>
                    <a:pt x="0" y="10"/>
                    <a:pt x="8" y="0"/>
                    <a:pt x="21" y="0"/>
                  </a:cubicBezTo>
                  <a:cubicBezTo>
                    <a:pt x="123" y="0"/>
                    <a:pt x="205" y="82"/>
                    <a:pt x="205" y="184"/>
                  </a:cubicBezTo>
                  <a:cubicBezTo>
                    <a:pt x="205" y="285"/>
                    <a:pt x="123" y="368"/>
                    <a:pt x="21" y="368"/>
                  </a:cubicBezTo>
                </a:path>
              </a:pathLst>
            </a:custGeom>
            <a:solidFill>
              <a:srgbClr val="FFB9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05" name="Freeform 1332"/>
            <p:cNvSpPr>
              <a:spLocks/>
            </p:cNvSpPr>
            <p:nvPr/>
          </p:nvSpPr>
          <p:spPr bwMode="auto">
            <a:xfrm>
              <a:off x="4108" y="3975"/>
              <a:ext cx="212" cy="253"/>
            </a:xfrm>
            <a:custGeom>
              <a:avLst/>
              <a:gdLst>
                <a:gd name="T0" fmla="*/ 400 w 451"/>
                <a:gd name="T1" fmla="*/ 539 h 539"/>
                <a:gd name="T2" fmla="*/ 77 w 451"/>
                <a:gd name="T3" fmla="*/ 179 h 539"/>
                <a:gd name="T4" fmla="*/ 77 w 451"/>
                <a:gd name="T5" fmla="*/ 0 h 539"/>
                <a:gd name="T6" fmla="*/ 373 w 451"/>
                <a:gd name="T7" fmla="*/ 0 h 539"/>
                <a:gd name="T8" fmla="*/ 411 w 451"/>
                <a:gd name="T9" fmla="*/ 168 h 539"/>
                <a:gd name="T10" fmla="*/ 411 w 451"/>
                <a:gd name="T11" fmla="*/ 277 h 539"/>
                <a:gd name="T12" fmla="*/ 451 w 451"/>
                <a:gd name="T13" fmla="*/ 437 h 539"/>
              </a:gdLst>
              <a:ahLst/>
              <a:cxnLst>
                <a:cxn ang="0">
                  <a:pos x="T0" y="T1"/>
                </a:cxn>
                <a:cxn ang="0">
                  <a:pos x="T2" y="T3"/>
                </a:cxn>
                <a:cxn ang="0">
                  <a:pos x="T4" y="T5"/>
                </a:cxn>
                <a:cxn ang="0">
                  <a:pos x="T6" y="T7"/>
                </a:cxn>
                <a:cxn ang="0">
                  <a:pos x="T8" y="T9"/>
                </a:cxn>
                <a:cxn ang="0">
                  <a:pos x="T10" y="T11"/>
                </a:cxn>
                <a:cxn ang="0">
                  <a:pos x="T12" y="T13"/>
                </a:cxn>
              </a:cxnLst>
              <a:rect l="0" t="0" r="r" b="b"/>
              <a:pathLst>
                <a:path w="451" h="539">
                  <a:moveTo>
                    <a:pt x="400" y="539"/>
                  </a:moveTo>
                  <a:cubicBezTo>
                    <a:pt x="400" y="160"/>
                    <a:pt x="189" y="107"/>
                    <a:pt x="77" y="179"/>
                  </a:cubicBezTo>
                  <a:cubicBezTo>
                    <a:pt x="0" y="232"/>
                    <a:pt x="77" y="0"/>
                    <a:pt x="77" y="0"/>
                  </a:cubicBezTo>
                  <a:cubicBezTo>
                    <a:pt x="373" y="0"/>
                    <a:pt x="373" y="0"/>
                    <a:pt x="373" y="0"/>
                  </a:cubicBezTo>
                  <a:cubicBezTo>
                    <a:pt x="411" y="168"/>
                    <a:pt x="411" y="168"/>
                    <a:pt x="411" y="168"/>
                  </a:cubicBezTo>
                  <a:cubicBezTo>
                    <a:pt x="411" y="277"/>
                    <a:pt x="411" y="277"/>
                    <a:pt x="411" y="277"/>
                  </a:cubicBezTo>
                  <a:cubicBezTo>
                    <a:pt x="451" y="437"/>
                    <a:pt x="451" y="437"/>
                    <a:pt x="451" y="437"/>
                  </a:cubicBezTo>
                </a:path>
              </a:pathLst>
            </a:custGeom>
            <a:solidFill>
              <a:srgbClr val="FFB9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06" name="Freeform 1333"/>
            <p:cNvSpPr>
              <a:spLocks/>
            </p:cNvSpPr>
            <p:nvPr/>
          </p:nvSpPr>
          <p:spPr bwMode="auto">
            <a:xfrm>
              <a:off x="4275" y="4064"/>
              <a:ext cx="52" cy="166"/>
            </a:xfrm>
            <a:custGeom>
              <a:avLst/>
              <a:gdLst>
                <a:gd name="T0" fmla="*/ 56 w 112"/>
                <a:gd name="T1" fmla="*/ 38 h 355"/>
                <a:gd name="T2" fmla="*/ 56 w 112"/>
                <a:gd name="T3" fmla="*/ 0 h 355"/>
                <a:gd name="T4" fmla="*/ 0 w 112"/>
                <a:gd name="T5" fmla="*/ 30 h 355"/>
                <a:gd name="T6" fmla="*/ 0 w 112"/>
                <a:gd name="T7" fmla="*/ 83 h 355"/>
                <a:gd name="T8" fmla="*/ 56 w 112"/>
                <a:gd name="T9" fmla="*/ 270 h 355"/>
                <a:gd name="T10" fmla="*/ 56 w 112"/>
                <a:gd name="T11" fmla="*/ 350 h 355"/>
                <a:gd name="T12" fmla="*/ 77 w 112"/>
                <a:gd name="T13" fmla="*/ 350 h 355"/>
                <a:gd name="T14" fmla="*/ 112 w 112"/>
                <a:gd name="T15" fmla="*/ 171 h 355"/>
                <a:gd name="T16" fmla="*/ 56 w 112"/>
                <a:gd name="T17" fmla="*/ 3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355">
                  <a:moveTo>
                    <a:pt x="56" y="38"/>
                  </a:moveTo>
                  <a:cubicBezTo>
                    <a:pt x="56" y="0"/>
                    <a:pt x="56" y="0"/>
                    <a:pt x="56" y="0"/>
                  </a:cubicBezTo>
                  <a:cubicBezTo>
                    <a:pt x="0" y="30"/>
                    <a:pt x="0" y="30"/>
                    <a:pt x="0" y="30"/>
                  </a:cubicBezTo>
                  <a:cubicBezTo>
                    <a:pt x="0" y="83"/>
                    <a:pt x="0" y="83"/>
                    <a:pt x="0" y="83"/>
                  </a:cubicBezTo>
                  <a:cubicBezTo>
                    <a:pt x="0" y="83"/>
                    <a:pt x="56" y="184"/>
                    <a:pt x="56" y="270"/>
                  </a:cubicBezTo>
                  <a:cubicBezTo>
                    <a:pt x="56" y="355"/>
                    <a:pt x="56" y="350"/>
                    <a:pt x="56" y="350"/>
                  </a:cubicBezTo>
                  <a:cubicBezTo>
                    <a:pt x="77" y="350"/>
                    <a:pt x="77" y="350"/>
                    <a:pt x="77" y="350"/>
                  </a:cubicBezTo>
                  <a:cubicBezTo>
                    <a:pt x="112" y="171"/>
                    <a:pt x="112" y="171"/>
                    <a:pt x="112" y="171"/>
                  </a:cubicBezTo>
                  <a:cubicBezTo>
                    <a:pt x="112" y="171"/>
                    <a:pt x="56" y="134"/>
                    <a:pt x="56" y="38"/>
                  </a:cubicBezTo>
                </a:path>
              </a:pathLst>
            </a:custGeom>
            <a:solidFill>
              <a:srgbClr val="FFB9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07" name="Freeform 1334"/>
            <p:cNvSpPr>
              <a:spLocks/>
            </p:cNvSpPr>
            <p:nvPr/>
          </p:nvSpPr>
          <p:spPr bwMode="auto">
            <a:xfrm>
              <a:off x="4268" y="4194"/>
              <a:ext cx="34" cy="34"/>
            </a:xfrm>
            <a:custGeom>
              <a:avLst/>
              <a:gdLst>
                <a:gd name="T0" fmla="*/ 72 w 72"/>
                <a:gd name="T1" fmla="*/ 0 h 72"/>
                <a:gd name="T2" fmla="*/ 0 w 72"/>
                <a:gd name="T3" fmla="*/ 72 h 72"/>
                <a:gd name="T4" fmla="*/ 72 w 72"/>
                <a:gd name="T5" fmla="*/ 72 h 72"/>
              </a:gdLst>
              <a:ahLst/>
              <a:cxnLst>
                <a:cxn ang="0">
                  <a:pos x="T0" y="T1"/>
                </a:cxn>
                <a:cxn ang="0">
                  <a:pos x="T2" y="T3"/>
                </a:cxn>
                <a:cxn ang="0">
                  <a:pos x="T4" y="T5"/>
                </a:cxn>
              </a:cxnLst>
              <a:rect l="0" t="0" r="r" b="b"/>
              <a:pathLst>
                <a:path w="72" h="72">
                  <a:moveTo>
                    <a:pt x="72" y="0"/>
                  </a:moveTo>
                  <a:cubicBezTo>
                    <a:pt x="32" y="0"/>
                    <a:pt x="0" y="32"/>
                    <a:pt x="0" y="72"/>
                  </a:cubicBezTo>
                  <a:cubicBezTo>
                    <a:pt x="72" y="72"/>
                    <a:pt x="72" y="72"/>
                    <a:pt x="72" y="72"/>
                  </a:cubicBezTo>
                </a:path>
              </a:pathLst>
            </a:custGeom>
            <a:solidFill>
              <a:srgbClr val="FFB9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08" name="Freeform 1335"/>
            <p:cNvSpPr>
              <a:spLocks/>
            </p:cNvSpPr>
            <p:nvPr/>
          </p:nvSpPr>
          <p:spPr bwMode="auto">
            <a:xfrm>
              <a:off x="3879" y="4200"/>
              <a:ext cx="64" cy="28"/>
            </a:xfrm>
            <a:custGeom>
              <a:avLst/>
              <a:gdLst>
                <a:gd name="T0" fmla="*/ 59 w 136"/>
                <a:gd name="T1" fmla="*/ 0 h 59"/>
                <a:gd name="T2" fmla="*/ 0 w 136"/>
                <a:gd name="T3" fmla="*/ 59 h 59"/>
                <a:gd name="T4" fmla="*/ 109 w 136"/>
                <a:gd name="T5" fmla="*/ 59 h 59"/>
                <a:gd name="T6" fmla="*/ 136 w 136"/>
                <a:gd name="T7" fmla="*/ 0 h 59"/>
              </a:gdLst>
              <a:ahLst/>
              <a:cxnLst>
                <a:cxn ang="0">
                  <a:pos x="T0" y="T1"/>
                </a:cxn>
                <a:cxn ang="0">
                  <a:pos x="T2" y="T3"/>
                </a:cxn>
                <a:cxn ang="0">
                  <a:pos x="T4" y="T5"/>
                </a:cxn>
                <a:cxn ang="0">
                  <a:pos x="T6" y="T7"/>
                </a:cxn>
              </a:cxnLst>
              <a:rect l="0" t="0" r="r" b="b"/>
              <a:pathLst>
                <a:path w="136" h="59">
                  <a:moveTo>
                    <a:pt x="59" y="0"/>
                  </a:moveTo>
                  <a:cubicBezTo>
                    <a:pt x="27" y="0"/>
                    <a:pt x="0" y="27"/>
                    <a:pt x="0" y="59"/>
                  </a:cubicBezTo>
                  <a:cubicBezTo>
                    <a:pt x="109" y="59"/>
                    <a:pt x="109" y="59"/>
                    <a:pt x="109" y="59"/>
                  </a:cubicBezTo>
                  <a:cubicBezTo>
                    <a:pt x="136" y="0"/>
                    <a:pt x="136" y="0"/>
                    <a:pt x="136" y="0"/>
                  </a:cubicBezTo>
                </a:path>
              </a:pathLst>
            </a:custGeom>
            <a:solidFill>
              <a:srgbClr val="FFB9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09" name="Freeform 1336"/>
            <p:cNvSpPr>
              <a:spLocks/>
            </p:cNvSpPr>
            <p:nvPr/>
          </p:nvSpPr>
          <p:spPr bwMode="auto">
            <a:xfrm>
              <a:off x="4032" y="3851"/>
              <a:ext cx="25" cy="25"/>
            </a:xfrm>
            <a:custGeom>
              <a:avLst/>
              <a:gdLst>
                <a:gd name="T0" fmla="*/ 54 w 54"/>
                <a:gd name="T1" fmla="*/ 53 h 53"/>
                <a:gd name="T2" fmla="*/ 54 w 54"/>
                <a:gd name="T3" fmla="*/ 19 h 53"/>
                <a:gd name="T4" fmla="*/ 38 w 54"/>
                <a:gd name="T5" fmla="*/ 0 h 53"/>
                <a:gd name="T6" fmla="*/ 0 w 54"/>
                <a:gd name="T7" fmla="*/ 0 h 53"/>
                <a:gd name="T8" fmla="*/ 19 w 54"/>
                <a:gd name="T9" fmla="*/ 53 h 53"/>
              </a:gdLst>
              <a:ahLst/>
              <a:cxnLst>
                <a:cxn ang="0">
                  <a:pos x="T0" y="T1"/>
                </a:cxn>
                <a:cxn ang="0">
                  <a:pos x="T2" y="T3"/>
                </a:cxn>
                <a:cxn ang="0">
                  <a:pos x="T4" y="T5"/>
                </a:cxn>
                <a:cxn ang="0">
                  <a:pos x="T6" y="T7"/>
                </a:cxn>
                <a:cxn ang="0">
                  <a:pos x="T8" y="T9"/>
                </a:cxn>
              </a:cxnLst>
              <a:rect l="0" t="0" r="r" b="b"/>
              <a:pathLst>
                <a:path w="54" h="53">
                  <a:moveTo>
                    <a:pt x="54" y="53"/>
                  </a:moveTo>
                  <a:cubicBezTo>
                    <a:pt x="54" y="19"/>
                    <a:pt x="54" y="19"/>
                    <a:pt x="54" y="19"/>
                  </a:cubicBezTo>
                  <a:cubicBezTo>
                    <a:pt x="54" y="8"/>
                    <a:pt x="46" y="0"/>
                    <a:pt x="38" y="0"/>
                  </a:cubicBezTo>
                  <a:cubicBezTo>
                    <a:pt x="0" y="0"/>
                    <a:pt x="0" y="0"/>
                    <a:pt x="0" y="0"/>
                  </a:cubicBezTo>
                  <a:cubicBezTo>
                    <a:pt x="0" y="0"/>
                    <a:pt x="3" y="29"/>
                    <a:pt x="19" y="53"/>
                  </a:cubicBezTo>
                </a:path>
              </a:pathLst>
            </a:custGeom>
            <a:solidFill>
              <a:srgbClr val="333333"/>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10" name="Freeform 1337"/>
            <p:cNvSpPr>
              <a:spLocks/>
            </p:cNvSpPr>
            <p:nvPr/>
          </p:nvSpPr>
          <p:spPr bwMode="auto">
            <a:xfrm>
              <a:off x="4213" y="4110"/>
              <a:ext cx="59" cy="118"/>
            </a:xfrm>
            <a:custGeom>
              <a:avLst/>
              <a:gdLst>
                <a:gd name="T0" fmla="*/ 56 w 125"/>
                <a:gd name="T1" fmla="*/ 181 h 251"/>
                <a:gd name="T2" fmla="*/ 0 w 125"/>
                <a:gd name="T3" fmla="*/ 251 h 251"/>
                <a:gd name="T4" fmla="*/ 72 w 125"/>
                <a:gd name="T5" fmla="*/ 251 h 251"/>
                <a:gd name="T6" fmla="*/ 72 w 125"/>
                <a:gd name="T7" fmla="*/ 251 h 251"/>
                <a:gd name="T8" fmla="*/ 91 w 125"/>
                <a:gd name="T9" fmla="*/ 251 h 251"/>
                <a:gd name="T10" fmla="*/ 125 w 125"/>
                <a:gd name="T11" fmla="*/ 72 h 251"/>
                <a:gd name="T12" fmla="*/ 88 w 125"/>
                <a:gd name="T13" fmla="*/ 24 h 251"/>
                <a:gd name="T14" fmla="*/ 13 w 125"/>
                <a:gd name="T15" fmla="*/ 0 h 251"/>
                <a:gd name="T16" fmla="*/ 56 w 125"/>
                <a:gd name="T17" fmla="*/ 18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51">
                  <a:moveTo>
                    <a:pt x="56" y="181"/>
                  </a:moveTo>
                  <a:cubicBezTo>
                    <a:pt x="24" y="189"/>
                    <a:pt x="0" y="216"/>
                    <a:pt x="0" y="251"/>
                  </a:cubicBezTo>
                  <a:cubicBezTo>
                    <a:pt x="72" y="251"/>
                    <a:pt x="72" y="251"/>
                    <a:pt x="72" y="251"/>
                  </a:cubicBezTo>
                  <a:cubicBezTo>
                    <a:pt x="72" y="251"/>
                    <a:pt x="72" y="251"/>
                    <a:pt x="72" y="251"/>
                  </a:cubicBezTo>
                  <a:cubicBezTo>
                    <a:pt x="91" y="251"/>
                    <a:pt x="91" y="251"/>
                    <a:pt x="91" y="251"/>
                  </a:cubicBezTo>
                  <a:cubicBezTo>
                    <a:pt x="125" y="72"/>
                    <a:pt x="125" y="72"/>
                    <a:pt x="125" y="72"/>
                  </a:cubicBezTo>
                  <a:cubicBezTo>
                    <a:pt x="125" y="72"/>
                    <a:pt x="104" y="59"/>
                    <a:pt x="88" y="24"/>
                  </a:cubicBezTo>
                  <a:cubicBezTo>
                    <a:pt x="67" y="13"/>
                    <a:pt x="40" y="3"/>
                    <a:pt x="13" y="0"/>
                  </a:cubicBezTo>
                  <a:cubicBezTo>
                    <a:pt x="35" y="45"/>
                    <a:pt x="51" y="107"/>
                    <a:pt x="56" y="181"/>
                  </a:cubicBezTo>
                </a:path>
              </a:pathLst>
            </a:custGeom>
            <a:solidFill>
              <a:srgbClr val="FF8C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Tree>
    <p:extLst>
      <p:ext uri="{BB962C8B-B14F-4D97-AF65-F5344CB8AC3E}">
        <p14:creationId xmlns:p14="http://schemas.microsoft.com/office/powerpoint/2010/main" val="2322844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ADL Store Security: </a:t>
            </a:r>
            <a:r>
              <a:rPr lang="en-US" dirty="0">
                <a:solidFill>
                  <a:schemeClr val="accent2"/>
                </a:solidFill>
              </a:rPr>
              <a:t>AAD integration</a:t>
            </a:r>
          </a:p>
        </p:txBody>
      </p:sp>
      <p:sp>
        <p:nvSpPr>
          <p:cNvPr id="5" name="Rectangle 4"/>
          <p:cNvSpPr/>
          <p:nvPr/>
        </p:nvSpPr>
        <p:spPr bwMode="auto">
          <a:xfrm>
            <a:off x="-67837" y="1287188"/>
            <a:ext cx="12503429" cy="5015248"/>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466302" rIns="3916934" bIns="93260" numCol="1" spcCol="0" rtlCol="0" fromWordArt="0" anchor="t" anchorCtr="0" forceAA="0" compatLnSpc="1">
            <a:prstTxWarp prst="textNoShape">
              <a:avLst/>
            </a:prstTxWarp>
            <a:noAutofit/>
          </a:bodyPr>
          <a:lstStyle/>
          <a:p>
            <a:pPr marL="354387" indent="-298431" defTabSz="932597" fontAlgn="base">
              <a:spcBef>
                <a:spcPts val="612"/>
              </a:spcBef>
              <a:spcAft>
                <a:spcPts val="612"/>
              </a:spcAft>
              <a:buClr>
                <a:srgbClr val="50B347"/>
              </a:buClr>
              <a:buSzPct val="100000"/>
              <a:buBlip>
                <a:blip r:embed="rId4"/>
              </a:buBlip>
              <a:tabLst>
                <a:tab pos="671470" algn="l"/>
              </a:tabLst>
            </a:pPr>
            <a:r>
              <a:rPr lang="en-US" sz="2244" kern="0" dirty="0">
                <a:solidFill>
                  <a:srgbClr val="505050"/>
                </a:solidFill>
                <a:ea typeface="Segoe UI" pitchFamily="34" charset="0"/>
                <a:cs typeface="Segoe UI" pitchFamily="34" charset="0"/>
              </a:rPr>
              <a:t>Multi-factor authentication based on OAuth2.0</a:t>
            </a:r>
          </a:p>
          <a:p>
            <a:pPr marL="354387" indent="-298431" defTabSz="932597" fontAlgn="base">
              <a:spcBef>
                <a:spcPts val="612"/>
              </a:spcBef>
              <a:spcAft>
                <a:spcPts val="612"/>
              </a:spcAft>
              <a:buClr>
                <a:srgbClr val="50B347"/>
              </a:buClr>
              <a:buSzPct val="100000"/>
              <a:buBlip>
                <a:blip r:embed="rId4"/>
              </a:buBlip>
              <a:tabLst>
                <a:tab pos="671470" algn="l"/>
              </a:tabLst>
            </a:pPr>
            <a:r>
              <a:rPr lang="en-US" sz="2244" kern="0" dirty="0">
                <a:solidFill>
                  <a:srgbClr val="505050"/>
                </a:solidFill>
                <a:ea typeface="Segoe UI" pitchFamily="34" charset="0"/>
                <a:cs typeface="Segoe UI" pitchFamily="34" charset="0"/>
              </a:rPr>
              <a:t>Integration with on-premises AD for federated authentication</a:t>
            </a:r>
          </a:p>
          <a:p>
            <a:pPr marL="354387" indent="-298431" defTabSz="932597" fontAlgn="base">
              <a:spcBef>
                <a:spcPts val="612"/>
              </a:spcBef>
              <a:spcAft>
                <a:spcPts val="612"/>
              </a:spcAft>
              <a:buClr>
                <a:srgbClr val="50B347"/>
              </a:buClr>
              <a:buSzPct val="100000"/>
              <a:buBlip>
                <a:blip r:embed="rId4"/>
              </a:buBlip>
              <a:tabLst>
                <a:tab pos="671470" algn="l"/>
              </a:tabLst>
            </a:pPr>
            <a:r>
              <a:rPr lang="en-US" sz="2244" kern="0" dirty="0">
                <a:solidFill>
                  <a:srgbClr val="505050"/>
                </a:solidFill>
                <a:ea typeface="Segoe UI" pitchFamily="34" charset="0"/>
                <a:cs typeface="Segoe UI" pitchFamily="34" charset="0"/>
              </a:rPr>
              <a:t>Role-based access control</a:t>
            </a:r>
          </a:p>
          <a:p>
            <a:pPr marL="354387" indent="-298431" defTabSz="932597" fontAlgn="base">
              <a:spcBef>
                <a:spcPts val="612"/>
              </a:spcBef>
              <a:spcAft>
                <a:spcPts val="612"/>
              </a:spcAft>
              <a:buClr>
                <a:srgbClr val="50B347"/>
              </a:buClr>
              <a:buSzPct val="100000"/>
              <a:buBlip>
                <a:blip r:embed="rId4"/>
              </a:buBlip>
              <a:tabLst>
                <a:tab pos="671470" algn="l"/>
              </a:tabLst>
            </a:pPr>
            <a:r>
              <a:rPr lang="en-US" sz="2244" kern="0" dirty="0">
                <a:solidFill>
                  <a:srgbClr val="505050"/>
                </a:solidFill>
                <a:ea typeface="Segoe UI" pitchFamily="34" charset="0"/>
                <a:cs typeface="Segoe UI" pitchFamily="34" charset="0"/>
              </a:rPr>
              <a:t>Privileged account management</a:t>
            </a:r>
          </a:p>
          <a:p>
            <a:pPr marL="354387" indent="-298431" defTabSz="932597" fontAlgn="base">
              <a:spcBef>
                <a:spcPts val="612"/>
              </a:spcBef>
              <a:spcAft>
                <a:spcPts val="612"/>
              </a:spcAft>
              <a:buClr>
                <a:srgbClr val="50B347"/>
              </a:buClr>
              <a:buSzPct val="100000"/>
              <a:buBlip>
                <a:blip r:embed="rId4"/>
              </a:buBlip>
              <a:tabLst>
                <a:tab pos="671470" algn="l"/>
              </a:tabLst>
            </a:pPr>
            <a:r>
              <a:rPr lang="en-US" sz="2244" kern="0" dirty="0">
                <a:solidFill>
                  <a:srgbClr val="505050"/>
                </a:solidFill>
                <a:ea typeface="Segoe UI" pitchFamily="34" charset="0"/>
                <a:cs typeface="Segoe UI" pitchFamily="34" charset="0"/>
              </a:rPr>
              <a:t>Application usage monitoring and rich auditing</a:t>
            </a:r>
          </a:p>
          <a:p>
            <a:pPr marL="354387" indent="-298431" defTabSz="932597" fontAlgn="base">
              <a:spcBef>
                <a:spcPts val="612"/>
              </a:spcBef>
              <a:spcAft>
                <a:spcPts val="612"/>
              </a:spcAft>
              <a:buClr>
                <a:srgbClr val="50B347"/>
              </a:buClr>
              <a:buSzPct val="100000"/>
              <a:buBlip>
                <a:blip r:embed="rId4"/>
              </a:buBlip>
              <a:tabLst>
                <a:tab pos="671470" algn="l"/>
              </a:tabLst>
            </a:pPr>
            <a:r>
              <a:rPr lang="en-US" sz="2244" kern="0" dirty="0">
                <a:solidFill>
                  <a:srgbClr val="505050"/>
                </a:solidFill>
                <a:ea typeface="Segoe UI" pitchFamily="34" charset="0"/>
                <a:cs typeface="Segoe UI" pitchFamily="34" charset="0"/>
              </a:rPr>
              <a:t>Security monitoring and alerting</a:t>
            </a:r>
          </a:p>
          <a:p>
            <a:pPr marL="354387" indent="-298431" defTabSz="932597" fontAlgn="base">
              <a:spcBef>
                <a:spcPts val="612"/>
              </a:spcBef>
              <a:spcAft>
                <a:spcPts val="612"/>
              </a:spcAft>
              <a:buClr>
                <a:srgbClr val="50B347"/>
              </a:buClr>
              <a:buSzPct val="100000"/>
              <a:buBlip>
                <a:blip r:embed="rId4"/>
              </a:buBlip>
              <a:tabLst>
                <a:tab pos="671470" algn="l"/>
              </a:tabLst>
            </a:pPr>
            <a:r>
              <a:rPr lang="en-US" sz="2244" kern="0" dirty="0">
                <a:solidFill>
                  <a:srgbClr val="505050"/>
                </a:solidFill>
                <a:ea typeface="Segoe UI" pitchFamily="34" charset="0"/>
                <a:cs typeface="Segoe UI" pitchFamily="34" charset="0"/>
              </a:rPr>
              <a:t>Fine-grained ACLs for AD identities</a:t>
            </a:r>
          </a:p>
        </p:txBody>
      </p:sp>
      <p:grpSp>
        <p:nvGrpSpPr>
          <p:cNvPr id="2" name="Group 1"/>
          <p:cNvGrpSpPr/>
          <p:nvPr/>
        </p:nvGrpSpPr>
        <p:grpSpPr>
          <a:xfrm>
            <a:off x="7072396" y="2072538"/>
            <a:ext cx="5088280" cy="4605011"/>
            <a:chOff x="6135139" y="1262063"/>
            <a:chExt cx="5621886" cy="5087937"/>
          </a:xfrm>
        </p:grpSpPr>
        <p:sp>
          <p:nvSpPr>
            <p:cNvPr id="6" name="Rectangle 5"/>
            <p:cNvSpPr/>
            <p:nvPr/>
          </p:nvSpPr>
          <p:spPr bwMode="auto">
            <a:xfrm>
              <a:off x="6135139" y="1262063"/>
              <a:ext cx="5621886" cy="50879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55039" lvl="1" defTabSz="950500" fontAlgn="base">
                <a:spcBef>
                  <a:spcPts val="612"/>
                </a:spcBef>
                <a:spcAft>
                  <a:spcPts val="612"/>
                </a:spcAft>
                <a:buClr>
                  <a:srgbClr val="68217A">
                    <a:lumMod val="50000"/>
                  </a:srgbClr>
                </a:buClr>
                <a:tabLst>
                  <a:tab pos="671470" algn="l"/>
                </a:tabLst>
              </a:pPr>
              <a:endParaRPr lang="en-IN" sz="2040" kern="0"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grpSp>
          <p:nvGrpSpPr>
            <p:cNvPr id="18" name="Group 17"/>
            <p:cNvGrpSpPr/>
            <p:nvPr/>
          </p:nvGrpSpPr>
          <p:grpSpPr>
            <a:xfrm>
              <a:off x="6402799" y="2194315"/>
              <a:ext cx="5086567" cy="3223432"/>
              <a:chOff x="6343434" y="2149090"/>
              <a:chExt cx="5086567" cy="3223432"/>
            </a:xfrm>
          </p:grpSpPr>
          <p:sp>
            <p:nvSpPr>
              <p:cNvPr id="84" name="Freeform 5"/>
              <p:cNvSpPr>
                <a:spLocks/>
              </p:cNvSpPr>
              <p:nvPr/>
            </p:nvSpPr>
            <p:spPr bwMode="auto">
              <a:xfrm>
                <a:off x="6343434" y="3320450"/>
                <a:ext cx="1708366" cy="97116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00BCF2"/>
              </a:solidFill>
              <a:ln w="76200">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137" name="Freeform 136"/>
              <p:cNvSpPr/>
              <p:nvPr/>
            </p:nvSpPr>
            <p:spPr bwMode="auto">
              <a:xfrm>
                <a:off x="6892353" y="3671350"/>
                <a:ext cx="610528" cy="548763"/>
              </a:xfrm>
              <a:custGeom>
                <a:avLst/>
                <a:gdLst>
                  <a:gd name="connsiteX0" fmla="*/ 1567048 w 3426619"/>
                  <a:gd name="connsiteY0" fmla="*/ 766506 h 3079956"/>
                  <a:gd name="connsiteX1" fmla="*/ 767656 w 3426619"/>
                  <a:gd name="connsiteY1" fmla="*/ 1522967 h 3079956"/>
                  <a:gd name="connsiteX2" fmla="*/ 771270 w 3426619"/>
                  <a:gd name="connsiteY2" fmla="*/ 1527191 h 3079956"/>
                  <a:gd name="connsiteX3" fmla="*/ 843280 w 3426619"/>
                  <a:gd name="connsiteY3" fmla="*/ 1754515 h 3079956"/>
                  <a:gd name="connsiteX4" fmla="*/ 834714 w 3426619"/>
                  <a:gd name="connsiteY4" fmla="*/ 1836456 h 3079956"/>
                  <a:gd name="connsiteX5" fmla="*/ 816545 w 3426619"/>
                  <a:gd name="connsiteY5" fmla="*/ 1892895 h 3079956"/>
                  <a:gd name="connsiteX6" fmla="*/ 1521364 w 3426619"/>
                  <a:gd name="connsiteY6" fmla="*/ 2337950 h 3079956"/>
                  <a:gd name="connsiteX7" fmla="*/ 1523525 w 3426619"/>
                  <a:gd name="connsiteY7" fmla="*/ 2336230 h 3079956"/>
                  <a:gd name="connsiteX8" fmla="*/ 1595147 w 3426619"/>
                  <a:gd name="connsiteY8" fmla="*/ 2298743 h 3079956"/>
                  <a:gd name="connsiteX9" fmla="*/ 1656000 w 3426619"/>
                  <a:gd name="connsiteY9" fmla="*/ 2280528 h 3079956"/>
                  <a:gd name="connsiteX10" fmla="*/ 1656000 w 3426619"/>
                  <a:gd name="connsiteY10" fmla="*/ 799428 h 3079956"/>
                  <a:gd name="connsiteX11" fmla="*/ 1595147 w 3426619"/>
                  <a:gd name="connsiteY11" fmla="*/ 781213 h 3079956"/>
                  <a:gd name="connsiteX12" fmla="*/ 1960533 w 3426619"/>
                  <a:gd name="connsiteY12" fmla="*/ 762620 h 3079956"/>
                  <a:gd name="connsiteX13" fmla="*/ 1913873 w 3426619"/>
                  <a:gd name="connsiteY13" fmla="*/ 784962 h 3079956"/>
                  <a:gd name="connsiteX14" fmla="*/ 1844243 w 3426619"/>
                  <a:gd name="connsiteY14" fmla="*/ 804904 h 3079956"/>
                  <a:gd name="connsiteX15" fmla="*/ 1815702 w 3426619"/>
                  <a:gd name="connsiteY15" fmla="*/ 807678 h 3079956"/>
                  <a:gd name="connsiteX16" fmla="*/ 1815702 w 3426619"/>
                  <a:gd name="connsiteY16" fmla="*/ 2272278 h 3079956"/>
                  <a:gd name="connsiteX17" fmla="*/ 1844243 w 3426619"/>
                  <a:gd name="connsiteY17" fmla="*/ 2275052 h 3079956"/>
                  <a:gd name="connsiteX18" fmla="*/ 1977903 w 3426619"/>
                  <a:gd name="connsiteY18" fmla="*/ 2325654 h 3079956"/>
                  <a:gd name="connsiteX19" fmla="*/ 1985764 w 3426619"/>
                  <a:gd name="connsiteY19" fmla="*/ 2331181 h 3079956"/>
                  <a:gd name="connsiteX20" fmla="*/ 2606465 w 3426619"/>
                  <a:gd name="connsiteY20" fmla="*/ 1881685 h 3079956"/>
                  <a:gd name="connsiteX21" fmla="*/ 2591905 w 3426619"/>
                  <a:gd name="connsiteY21" fmla="*/ 1836456 h 3079956"/>
                  <a:gd name="connsiteX22" fmla="*/ 2583339 w 3426619"/>
                  <a:gd name="connsiteY22" fmla="*/ 1754515 h 3079956"/>
                  <a:gd name="connsiteX23" fmla="*/ 2616474 w 3426619"/>
                  <a:gd name="connsiteY23" fmla="*/ 1596255 h 3079956"/>
                  <a:gd name="connsiteX24" fmla="*/ 2629867 w 3426619"/>
                  <a:gd name="connsiteY24" fmla="*/ 1572461 h 3079956"/>
                  <a:gd name="connsiteX25" fmla="*/ 1759268 w 3426619"/>
                  <a:gd name="connsiteY25" fmla="*/ 0 h 3079956"/>
                  <a:gd name="connsiteX26" fmla="*/ 2180908 w 3426619"/>
                  <a:gd name="connsiteY26" fmla="*/ 406582 h 3079956"/>
                  <a:gd name="connsiteX27" fmla="*/ 2125045 w 3426619"/>
                  <a:gd name="connsiteY27" fmla="*/ 608961 h 3079956"/>
                  <a:gd name="connsiteX28" fmla="*/ 2085827 w 3426619"/>
                  <a:gd name="connsiteY28" fmla="*/ 663534 h 3079956"/>
                  <a:gd name="connsiteX29" fmla="*/ 2732820 w 3426619"/>
                  <a:gd name="connsiteY29" fmla="*/ 1446344 h 3079956"/>
                  <a:gd name="connsiteX30" fmla="*/ 2769236 w 3426619"/>
                  <a:gd name="connsiteY30" fmla="*/ 1417371 h 3079956"/>
                  <a:gd name="connsiteX31" fmla="*/ 3004979 w 3426619"/>
                  <a:gd name="connsiteY31" fmla="*/ 1347933 h 3079956"/>
                  <a:gd name="connsiteX32" fmla="*/ 3426619 w 3426619"/>
                  <a:gd name="connsiteY32" fmla="*/ 1754515 h 3079956"/>
                  <a:gd name="connsiteX33" fmla="*/ 3004979 w 3426619"/>
                  <a:gd name="connsiteY33" fmla="*/ 2161097 h 3079956"/>
                  <a:gd name="connsiteX34" fmla="*/ 2706835 w 3426619"/>
                  <a:gd name="connsiteY34" fmla="*/ 2042012 h 3079956"/>
                  <a:gd name="connsiteX35" fmla="*/ 2687905 w 3426619"/>
                  <a:gd name="connsiteY35" fmla="*/ 2019888 h 3079956"/>
                  <a:gd name="connsiteX36" fmla="*/ 2104486 w 3426619"/>
                  <a:gd name="connsiteY36" fmla="*/ 2442386 h 3079956"/>
                  <a:gd name="connsiteX37" fmla="*/ 2125045 w 3426619"/>
                  <a:gd name="connsiteY37" fmla="*/ 2470995 h 3079956"/>
                  <a:gd name="connsiteX38" fmla="*/ 2180908 w 3426619"/>
                  <a:gd name="connsiteY38" fmla="*/ 2673374 h 3079956"/>
                  <a:gd name="connsiteX39" fmla="*/ 1759268 w 3426619"/>
                  <a:gd name="connsiteY39" fmla="*/ 3079956 h 3079956"/>
                  <a:gd name="connsiteX40" fmla="*/ 1337628 w 3426619"/>
                  <a:gd name="connsiteY40" fmla="*/ 2673374 h 3079956"/>
                  <a:gd name="connsiteX41" fmla="*/ 1370763 w 3426619"/>
                  <a:gd name="connsiteY41" fmla="*/ 2515114 h 3079956"/>
                  <a:gd name="connsiteX42" fmla="*/ 1405391 w 3426619"/>
                  <a:gd name="connsiteY42" fmla="*/ 2453595 h 3079956"/>
                  <a:gd name="connsiteX43" fmla="*/ 731639 w 3426619"/>
                  <a:gd name="connsiteY43" fmla="*/ 2028158 h 3079956"/>
                  <a:gd name="connsiteX44" fmla="*/ 719784 w 3426619"/>
                  <a:gd name="connsiteY44" fmla="*/ 2042012 h 3079956"/>
                  <a:gd name="connsiteX45" fmla="*/ 421640 w 3426619"/>
                  <a:gd name="connsiteY45" fmla="*/ 2161097 h 3079956"/>
                  <a:gd name="connsiteX46" fmla="*/ 0 w 3426619"/>
                  <a:gd name="connsiteY46" fmla="*/ 1754515 h 3079956"/>
                  <a:gd name="connsiteX47" fmla="*/ 421640 w 3426619"/>
                  <a:gd name="connsiteY47" fmla="*/ 1347933 h 3079956"/>
                  <a:gd name="connsiteX48" fmla="*/ 585761 w 3426619"/>
                  <a:gd name="connsiteY48" fmla="*/ 1379884 h 3079956"/>
                  <a:gd name="connsiteX49" fmla="*/ 650630 w 3426619"/>
                  <a:gd name="connsiteY49" fmla="*/ 1413836 h 3079956"/>
                  <a:gd name="connsiteX50" fmla="*/ 1438803 w 3426619"/>
                  <a:gd name="connsiteY50" fmla="*/ 667992 h 3079956"/>
                  <a:gd name="connsiteX51" fmla="*/ 1409638 w 3426619"/>
                  <a:gd name="connsiteY51" fmla="*/ 633906 h 3079956"/>
                  <a:gd name="connsiteX52" fmla="*/ 1337628 w 3426619"/>
                  <a:gd name="connsiteY52" fmla="*/ 406582 h 3079956"/>
                  <a:gd name="connsiteX53" fmla="*/ 1759268 w 3426619"/>
                  <a:gd name="connsiteY53" fmla="*/ 0 h 307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26619" h="3079956">
                    <a:moveTo>
                      <a:pt x="1567048" y="766506"/>
                    </a:moveTo>
                    <a:lnTo>
                      <a:pt x="767656" y="1522967"/>
                    </a:lnTo>
                    <a:lnTo>
                      <a:pt x="771270" y="1527191"/>
                    </a:lnTo>
                    <a:cubicBezTo>
                      <a:pt x="816734" y="1592082"/>
                      <a:pt x="843280" y="1670309"/>
                      <a:pt x="843280" y="1754515"/>
                    </a:cubicBezTo>
                    <a:cubicBezTo>
                      <a:pt x="843280" y="1782584"/>
                      <a:pt x="840330" y="1809988"/>
                      <a:pt x="834714" y="1836456"/>
                    </a:cubicBezTo>
                    <a:lnTo>
                      <a:pt x="816545" y="1892895"/>
                    </a:lnTo>
                    <a:lnTo>
                      <a:pt x="1521364" y="2337950"/>
                    </a:lnTo>
                    <a:lnTo>
                      <a:pt x="1523525" y="2336230"/>
                    </a:lnTo>
                    <a:cubicBezTo>
                      <a:pt x="1545957" y="2321617"/>
                      <a:pt x="1569925" y="2309030"/>
                      <a:pt x="1595147" y="2298743"/>
                    </a:cubicBezTo>
                    <a:lnTo>
                      <a:pt x="1656000" y="2280528"/>
                    </a:lnTo>
                    <a:lnTo>
                      <a:pt x="1656000" y="799428"/>
                    </a:lnTo>
                    <a:lnTo>
                      <a:pt x="1595147" y="781213"/>
                    </a:lnTo>
                    <a:close/>
                    <a:moveTo>
                      <a:pt x="1960533" y="762620"/>
                    </a:moveTo>
                    <a:lnTo>
                      <a:pt x="1913873" y="784962"/>
                    </a:lnTo>
                    <a:cubicBezTo>
                      <a:pt x="1891533" y="793457"/>
                      <a:pt x="1868260" y="800165"/>
                      <a:pt x="1844243" y="804904"/>
                    </a:cubicBezTo>
                    <a:lnTo>
                      <a:pt x="1815702" y="807678"/>
                    </a:lnTo>
                    <a:lnTo>
                      <a:pt x="1815702" y="2272278"/>
                    </a:lnTo>
                    <a:lnTo>
                      <a:pt x="1844243" y="2275052"/>
                    </a:lnTo>
                    <a:cubicBezTo>
                      <a:pt x="1892276" y="2284530"/>
                      <a:pt x="1937335" y="2301885"/>
                      <a:pt x="1977903" y="2325654"/>
                    </a:cubicBezTo>
                    <a:lnTo>
                      <a:pt x="1985764" y="2331181"/>
                    </a:lnTo>
                    <a:lnTo>
                      <a:pt x="2606465" y="1881685"/>
                    </a:lnTo>
                    <a:lnTo>
                      <a:pt x="2591905" y="1836456"/>
                    </a:lnTo>
                    <a:cubicBezTo>
                      <a:pt x="2586289" y="1809988"/>
                      <a:pt x="2583339" y="1782584"/>
                      <a:pt x="2583339" y="1754515"/>
                    </a:cubicBezTo>
                    <a:cubicBezTo>
                      <a:pt x="2583339" y="1698378"/>
                      <a:pt x="2595137" y="1644898"/>
                      <a:pt x="2616474" y="1596255"/>
                    </a:cubicBezTo>
                    <a:lnTo>
                      <a:pt x="2629867" y="1572461"/>
                    </a:lnTo>
                    <a:close/>
                    <a:moveTo>
                      <a:pt x="1759268" y="0"/>
                    </a:moveTo>
                    <a:cubicBezTo>
                      <a:pt x="1992133" y="0"/>
                      <a:pt x="2180908" y="182033"/>
                      <a:pt x="2180908" y="406582"/>
                    </a:cubicBezTo>
                    <a:cubicBezTo>
                      <a:pt x="2180908" y="480262"/>
                      <a:pt x="2160583" y="549365"/>
                      <a:pt x="2125045" y="608961"/>
                    </a:cubicBezTo>
                    <a:lnTo>
                      <a:pt x="2085827" y="663534"/>
                    </a:lnTo>
                    <a:lnTo>
                      <a:pt x="2732820" y="1446344"/>
                    </a:lnTo>
                    <a:lnTo>
                      <a:pt x="2769236" y="1417371"/>
                    </a:lnTo>
                    <a:cubicBezTo>
                      <a:pt x="2836530" y="1373532"/>
                      <a:pt x="2917655" y="1347933"/>
                      <a:pt x="3004979" y="1347933"/>
                    </a:cubicBezTo>
                    <a:cubicBezTo>
                      <a:pt x="3237844" y="1347933"/>
                      <a:pt x="3426619" y="1529966"/>
                      <a:pt x="3426619" y="1754515"/>
                    </a:cubicBezTo>
                    <a:cubicBezTo>
                      <a:pt x="3426619" y="1979064"/>
                      <a:pt x="3237844" y="2161097"/>
                      <a:pt x="3004979" y="2161097"/>
                    </a:cubicBezTo>
                    <a:cubicBezTo>
                      <a:pt x="2888546" y="2161097"/>
                      <a:pt x="2783137" y="2115589"/>
                      <a:pt x="2706835" y="2042012"/>
                    </a:cubicBezTo>
                    <a:lnTo>
                      <a:pt x="2687905" y="2019888"/>
                    </a:lnTo>
                    <a:lnTo>
                      <a:pt x="2104486" y="2442386"/>
                    </a:lnTo>
                    <a:lnTo>
                      <a:pt x="2125045" y="2470995"/>
                    </a:lnTo>
                    <a:cubicBezTo>
                      <a:pt x="2160583" y="2530591"/>
                      <a:pt x="2180908" y="2599694"/>
                      <a:pt x="2180908" y="2673374"/>
                    </a:cubicBezTo>
                    <a:cubicBezTo>
                      <a:pt x="2180908" y="2897923"/>
                      <a:pt x="1992133" y="3079956"/>
                      <a:pt x="1759268" y="3079956"/>
                    </a:cubicBezTo>
                    <a:cubicBezTo>
                      <a:pt x="1526403" y="3079956"/>
                      <a:pt x="1337628" y="2897923"/>
                      <a:pt x="1337628" y="2673374"/>
                    </a:cubicBezTo>
                    <a:cubicBezTo>
                      <a:pt x="1337628" y="2617237"/>
                      <a:pt x="1349426" y="2563757"/>
                      <a:pt x="1370763" y="2515114"/>
                    </a:cubicBezTo>
                    <a:lnTo>
                      <a:pt x="1405391" y="2453595"/>
                    </a:lnTo>
                    <a:lnTo>
                      <a:pt x="731639" y="2028158"/>
                    </a:lnTo>
                    <a:lnTo>
                      <a:pt x="719784" y="2042012"/>
                    </a:lnTo>
                    <a:cubicBezTo>
                      <a:pt x="643483" y="2115589"/>
                      <a:pt x="538073" y="2161097"/>
                      <a:pt x="421640" y="2161097"/>
                    </a:cubicBezTo>
                    <a:cubicBezTo>
                      <a:pt x="188775" y="2161097"/>
                      <a:pt x="0" y="1979064"/>
                      <a:pt x="0" y="1754515"/>
                    </a:cubicBezTo>
                    <a:cubicBezTo>
                      <a:pt x="0" y="1529966"/>
                      <a:pt x="188775" y="1347933"/>
                      <a:pt x="421640" y="1347933"/>
                    </a:cubicBezTo>
                    <a:cubicBezTo>
                      <a:pt x="479856" y="1347933"/>
                      <a:pt x="535317" y="1359310"/>
                      <a:pt x="585761" y="1379884"/>
                    </a:cubicBezTo>
                    <a:lnTo>
                      <a:pt x="650630" y="1413836"/>
                    </a:lnTo>
                    <a:lnTo>
                      <a:pt x="1438803" y="667992"/>
                    </a:lnTo>
                    <a:lnTo>
                      <a:pt x="1409638" y="633906"/>
                    </a:lnTo>
                    <a:cubicBezTo>
                      <a:pt x="1364174" y="569015"/>
                      <a:pt x="1337628" y="490788"/>
                      <a:pt x="1337628" y="406582"/>
                    </a:cubicBezTo>
                    <a:cubicBezTo>
                      <a:pt x="1337628" y="182033"/>
                      <a:pt x="1526403" y="0"/>
                      <a:pt x="175926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grpSp>
            <p:nvGrpSpPr>
              <p:cNvPr id="14" name="Group 13"/>
              <p:cNvGrpSpPr/>
              <p:nvPr/>
            </p:nvGrpSpPr>
            <p:grpSpPr>
              <a:xfrm>
                <a:off x="10415588" y="3385000"/>
                <a:ext cx="1014413" cy="763049"/>
                <a:chOff x="10415588" y="3385000"/>
                <a:chExt cx="1014413" cy="763049"/>
              </a:xfrm>
            </p:grpSpPr>
            <p:sp>
              <p:nvSpPr>
                <p:cNvPr id="145" name="Freeform 8"/>
                <p:cNvSpPr>
                  <a:spLocks/>
                </p:cNvSpPr>
                <p:nvPr/>
              </p:nvSpPr>
              <p:spPr bwMode="auto">
                <a:xfrm>
                  <a:off x="10474272" y="3385000"/>
                  <a:ext cx="892208" cy="61932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46" name="Rectangle 9"/>
                <p:cNvSpPr>
                  <a:spLocks noChangeArrowheads="1"/>
                </p:cNvSpPr>
                <p:nvPr/>
              </p:nvSpPr>
              <p:spPr bwMode="auto">
                <a:xfrm>
                  <a:off x="10502746" y="3413475"/>
                  <a:ext cx="835259" cy="47339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47" name="Rectangle 10"/>
                <p:cNvSpPr>
                  <a:spLocks noChangeArrowheads="1"/>
                </p:cNvSpPr>
                <p:nvPr/>
              </p:nvSpPr>
              <p:spPr bwMode="auto">
                <a:xfrm>
                  <a:off x="10415588" y="4076225"/>
                  <a:ext cx="1014413" cy="71824"/>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48" name="Freeform 11"/>
                <p:cNvSpPr>
                  <a:spLocks/>
                </p:cNvSpPr>
                <p:nvPr/>
              </p:nvSpPr>
              <p:spPr bwMode="auto">
                <a:xfrm>
                  <a:off x="10415588" y="3990036"/>
                  <a:ext cx="1014413" cy="86189"/>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 name="Round Same Side Corner Rectangle 12"/>
                <p:cNvSpPr/>
                <p:nvPr/>
              </p:nvSpPr>
              <p:spPr bwMode="auto">
                <a:xfrm>
                  <a:off x="10860882" y="4004325"/>
                  <a:ext cx="123825" cy="71900"/>
                </a:xfrm>
                <a:prstGeom prst="round2SameRect">
                  <a:avLst>
                    <a:gd name="adj1" fmla="val 49787"/>
                    <a:gd name="adj2" fmla="val 0"/>
                  </a:avLst>
                </a:prstGeom>
                <a:solidFill>
                  <a:srgbClr val="B482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grpSp>
          <p:grpSp>
            <p:nvGrpSpPr>
              <p:cNvPr id="17" name="Group 16"/>
              <p:cNvGrpSpPr/>
              <p:nvPr/>
            </p:nvGrpSpPr>
            <p:grpSpPr>
              <a:xfrm>
                <a:off x="7773331" y="2149090"/>
                <a:ext cx="2753461" cy="3223432"/>
                <a:chOff x="7773331" y="2149090"/>
                <a:chExt cx="2753461" cy="3223432"/>
              </a:xfrm>
            </p:grpSpPr>
            <p:grpSp>
              <p:nvGrpSpPr>
                <p:cNvPr id="15" name="Group 14"/>
                <p:cNvGrpSpPr/>
                <p:nvPr/>
              </p:nvGrpSpPr>
              <p:grpSpPr>
                <a:xfrm rot="21182625" flipH="1">
                  <a:off x="7773331" y="2149090"/>
                  <a:ext cx="2632868" cy="2229471"/>
                  <a:chOff x="7619070" y="-1306616"/>
                  <a:chExt cx="2632868" cy="2530119"/>
                </a:xfrm>
              </p:grpSpPr>
              <p:sp>
                <p:nvSpPr>
                  <p:cNvPr id="9" name="Block Arc 8"/>
                  <p:cNvSpPr/>
                  <p:nvPr/>
                </p:nvSpPr>
                <p:spPr bwMode="auto">
                  <a:xfrm>
                    <a:off x="7619070" y="-1306616"/>
                    <a:ext cx="2530119" cy="2530119"/>
                  </a:xfrm>
                  <a:prstGeom prst="blockArc">
                    <a:avLst>
                      <a:gd name="adj1" fmla="val 10800000"/>
                      <a:gd name="adj2" fmla="val 20466313"/>
                      <a:gd name="adj3" fmla="val 6599"/>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10" name="Isosceles Triangle 9"/>
                  <p:cNvSpPr/>
                  <p:nvPr/>
                </p:nvSpPr>
                <p:spPr bwMode="auto">
                  <a:xfrm rot="9624675">
                    <a:off x="9827118" y="-497613"/>
                    <a:ext cx="424820" cy="278177"/>
                  </a:xfrm>
                  <a:prstGeom prst="triangl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grpSp>
            <p:grpSp>
              <p:nvGrpSpPr>
                <p:cNvPr id="16" name="Group 15"/>
                <p:cNvGrpSpPr/>
                <p:nvPr/>
              </p:nvGrpSpPr>
              <p:grpSpPr>
                <a:xfrm>
                  <a:off x="7919443" y="3207918"/>
                  <a:ext cx="2607349" cy="2164604"/>
                  <a:chOff x="7919443" y="3207918"/>
                  <a:chExt cx="2607349" cy="2164604"/>
                </a:xfrm>
              </p:grpSpPr>
              <p:sp>
                <p:nvSpPr>
                  <p:cNvPr id="150" name="Block Arc 149"/>
                  <p:cNvSpPr/>
                  <p:nvPr/>
                </p:nvSpPr>
                <p:spPr bwMode="auto">
                  <a:xfrm rot="20990887" flipV="1">
                    <a:off x="7919443" y="3207918"/>
                    <a:ext cx="2530119" cy="2164604"/>
                  </a:xfrm>
                  <a:prstGeom prst="blockArc">
                    <a:avLst>
                      <a:gd name="adj1" fmla="val 10800000"/>
                      <a:gd name="adj2" fmla="val 20466313"/>
                      <a:gd name="adj3" fmla="val 6599"/>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151" name="Isosceles Triangle 150"/>
                  <p:cNvSpPr/>
                  <p:nvPr/>
                </p:nvSpPr>
                <p:spPr bwMode="auto">
                  <a:xfrm rot="11366212" flipV="1">
                    <a:off x="10101972" y="4308324"/>
                    <a:ext cx="424820" cy="278177"/>
                  </a:xfrm>
                  <a:prstGeom prst="triangl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grpSp>
          </p:grpSp>
          <p:sp>
            <p:nvSpPr>
              <p:cNvPr id="152" name="Oval 69"/>
              <p:cNvSpPr/>
              <p:nvPr>
                <p:custDataLst>
                  <p:tags r:id="rId1"/>
                </p:custDataLst>
              </p:nvPr>
            </p:nvSpPr>
            <p:spPr>
              <a:xfrm>
                <a:off x="8205987" y="2849237"/>
                <a:ext cx="1888149" cy="1888004"/>
              </a:xfrm>
              <a:custGeom>
                <a:avLst/>
                <a:gdLst/>
                <a:ahLst/>
                <a:cxnLst/>
                <a:rect l="l" t="t" r="r" b="b"/>
                <a:pathLst>
                  <a:path w="1376596" h="1376594">
                    <a:moveTo>
                      <a:pt x="1117292" y="959919"/>
                    </a:moveTo>
                    <a:lnTo>
                      <a:pt x="1116376" y="960882"/>
                    </a:lnTo>
                    <a:cubicBezTo>
                      <a:pt x="1115460" y="963767"/>
                      <a:pt x="1118209" y="962805"/>
                      <a:pt x="1119124" y="969540"/>
                    </a:cubicBezTo>
                    <a:cubicBezTo>
                      <a:pt x="1120040" y="973388"/>
                      <a:pt x="1122789" y="974350"/>
                      <a:pt x="1125537" y="974350"/>
                    </a:cubicBezTo>
                    <a:cubicBezTo>
                      <a:pt x="1131950" y="972426"/>
                      <a:pt x="1129202" y="967615"/>
                      <a:pt x="1128286" y="963767"/>
                    </a:cubicBezTo>
                    <a:cubicBezTo>
                      <a:pt x="1128286" y="960882"/>
                      <a:pt x="1127369" y="960882"/>
                      <a:pt x="1125537" y="960882"/>
                    </a:cubicBezTo>
                    <a:cubicBezTo>
                      <a:pt x="1123705" y="960882"/>
                      <a:pt x="1122789" y="960882"/>
                      <a:pt x="1121873" y="960882"/>
                    </a:cubicBezTo>
                    <a:cubicBezTo>
                      <a:pt x="1120956" y="960882"/>
                      <a:pt x="1120956" y="959919"/>
                      <a:pt x="1117292" y="959919"/>
                    </a:cubicBezTo>
                    <a:close/>
                    <a:moveTo>
                      <a:pt x="1022834" y="891395"/>
                    </a:moveTo>
                    <a:cubicBezTo>
                      <a:pt x="1020200" y="890716"/>
                      <a:pt x="1017894" y="890716"/>
                      <a:pt x="1017894" y="892754"/>
                    </a:cubicBezTo>
                    <a:cubicBezTo>
                      <a:pt x="1017894" y="894113"/>
                      <a:pt x="1019212" y="894113"/>
                      <a:pt x="1019212" y="895472"/>
                    </a:cubicBezTo>
                    <a:cubicBezTo>
                      <a:pt x="1015260" y="898190"/>
                      <a:pt x="1013944" y="896831"/>
                      <a:pt x="1012626" y="898190"/>
                    </a:cubicBezTo>
                    <a:cubicBezTo>
                      <a:pt x="1011309" y="899549"/>
                      <a:pt x="1009992" y="900908"/>
                      <a:pt x="1009992" y="902266"/>
                    </a:cubicBezTo>
                    <a:cubicBezTo>
                      <a:pt x="1009992" y="904985"/>
                      <a:pt x="1008675" y="904985"/>
                      <a:pt x="1007358" y="906344"/>
                    </a:cubicBezTo>
                    <a:cubicBezTo>
                      <a:pt x="1006041" y="907702"/>
                      <a:pt x="1006041" y="909062"/>
                      <a:pt x="1006041" y="910421"/>
                    </a:cubicBezTo>
                    <a:cubicBezTo>
                      <a:pt x="1006041" y="913139"/>
                      <a:pt x="1007358" y="913139"/>
                      <a:pt x="1004723" y="914498"/>
                    </a:cubicBezTo>
                    <a:cubicBezTo>
                      <a:pt x="1002089" y="915857"/>
                      <a:pt x="1000773" y="914498"/>
                      <a:pt x="999455" y="913139"/>
                    </a:cubicBezTo>
                    <a:cubicBezTo>
                      <a:pt x="995504" y="910421"/>
                      <a:pt x="992870" y="904985"/>
                      <a:pt x="988918" y="910421"/>
                    </a:cubicBezTo>
                    <a:cubicBezTo>
                      <a:pt x="987602" y="913139"/>
                      <a:pt x="983650" y="914498"/>
                      <a:pt x="981016" y="915857"/>
                    </a:cubicBezTo>
                    <a:cubicBezTo>
                      <a:pt x="978382" y="918575"/>
                      <a:pt x="978382" y="919934"/>
                      <a:pt x="978382" y="922651"/>
                    </a:cubicBezTo>
                    <a:cubicBezTo>
                      <a:pt x="977065" y="926729"/>
                      <a:pt x="974431" y="926729"/>
                      <a:pt x="970479" y="928087"/>
                    </a:cubicBezTo>
                    <a:cubicBezTo>
                      <a:pt x="967845" y="929447"/>
                      <a:pt x="966528" y="930806"/>
                      <a:pt x="967845" y="933523"/>
                    </a:cubicBezTo>
                    <a:cubicBezTo>
                      <a:pt x="967845" y="936242"/>
                      <a:pt x="967845" y="936242"/>
                      <a:pt x="966528" y="937601"/>
                    </a:cubicBezTo>
                    <a:cubicBezTo>
                      <a:pt x="965211" y="938959"/>
                      <a:pt x="963894" y="940319"/>
                      <a:pt x="963894" y="943037"/>
                    </a:cubicBezTo>
                    <a:cubicBezTo>
                      <a:pt x="963894" y="944395"/>
                      <a:pt x="963894" y="944395"/>
                      <a:pt x="962577" y="945755"/>
                    </a:cubicBezTo>
                    <a:cubicBezTo>
                      <a:pt x="961260" y="947114"/>
                      <a:pt x="959942" y="947114"/>
                      <a:pt x="958626" y="947114"/>
                    </a:cubicBezTo>
                    <a:cubicBezTo>
                      <a:pt x="957308" y="947114"/>
                      <a:pt x="954674" y="947114"/>
                      <a:pt x="946772" y="952550"/>
                    </a:cubicBezTo>
                    <a:lnTo>
                      <a:pt x="941503" y="953908"/>
                    </a:lnTo>
                    <a:cubicBezTo>
                      <a:pt x="936235" y="955267"/>
                      <a:pt x="933601" y="960703"/>
                      <a:pt x="928332" y="962063"/>
                    </a:cubicBezTo>
                    <a:cubicBezTo>
                      <a:pt x="925698" y="962063"/>
                      <a:pt x="924381" y="963422"/>
                      <a:pt x="921747" y="966140"/>
                    </a:cubicBezTo>
                    <a:cubicBezTo>
                      <a:pt x="919113" y="971576"/>
                      <a:pt x="919113" y="977012"/>
                      <a:pt x="921747" y="981088"/>
                    </a:cubicBezTo>
                    <a:lnTo>
                      <a:pt x="924381" y="986524"/>
                    </a:lnTo>
                    <a:cubicBezTo>
                      <a:pt x="924381" y="987884"/>
                      <a:pt x="924381" y="989242"/>
                      <a:pt x="923064" y="990601"/>
                    </a:cubicBezTo>
                    <a:cubicBezTo>
                      <a:pt x="921747" y="994678"/>
                      <a:pt x="923064" y="997396"/>
                      <a:pt x="924381" y="1001473"/>
                    </a:cubicBezTo>
                    <a:cubicBezTo>
                      <a:pt x="925698" y="1004192"/>
                      <a:pt x="928332" y="1004192"/>
                      <a:pt x="929650" y="1008268"/>
                    </a:cubicBezTo>
                    <a:cubicBezTo>
                      <a:pt x="930966" y="1010986"/>
                      <a:pt x="929650" y="1013704"/>
                      <a:pt x="929650" y="1016422"/>
                    </a:cubicBezTo>
                    <a:cubicBezTo>
                      <a:pt x="928332" y="1019141"/>
                      <a:pt x="928332" y="1021858"/>
                      <a:pt x="929650" y="1024577"/>
                    </a:cubicBezTo>
                    <a:cubicBezTo>
                      <a:pt x="930966" y="1027294"/>
                      <a:pt x="933601" y="1028653"/>
                      <a:pt x="933601" y="1031371"/>
                    </a:cubicBezTo>
                    <a:cubicBezTo>
                      <a:pt x="934918" y="1034089"/>
                      <a:pt x="934918" y="1038166"/>
                      <a:pt x="934918" y="1040884"/>
                    </a:cubicBezTo>
                    <a:cubicBezTo>
                      <a:pt x="933601" y="1043602"/>
                      <a:pt x="933601" y="1044961"/>
                      <a:pt x="930966" y="1047679"/>
                    </a:cubicBezTo>
                    <a:cubicBezTo>
                      <a:pt x="929650" y="1050397"/>
                      <a:pt x="934918" y="1053115"/>
                      <a:pt x="937552" y="1054474"/>
                    </a:cubicBezTo>
                    <a:cubicBezTo>
                      <a:pt x="941503" y="1055833"/>
                      <a:pt x="945455" y="1055833"/>
                      <a:pt x="950723" y="1050397"/>
                    </a:cubicBezTo>
                    <a:cubicBezTo>
                      <a:pt x="952040" y="1050397"/>
                      <a:pt x="953357" y="1050397"/>
                      <a:pt x="954674" y="1050397"/>
                    </a:cubicBezTo>
                    <a:cubicBezTo>
                      <a:pt x="958626" y="1049038"/>
                      <a:pt x="962577" y="1051756"/>
                      <a:pt x="966528" y="1050397"/>
                    </a:cubicBezTo>
                    <a:cubicBezTo>
                      <a:pt x="969163" y="1049038"/>
                      <a:pt x="970479" y="1047679"/>
                      <a:pt x="973113" y="1046320"/>
                    </a:cubicBezTo>
                    <a:cubicBezTo>
                      <a:pt x="974431" y="1044961"/>
                      <a:pt x="975748" y="1042243"/>
                      <a:pt x="977065" y="1040884"/>
                    </a:cubicBezTo>
                    <a:cubicBezTo>
                      <a:pt x="978382" y="1039525"/>
                      <a:pt x="981016" y="1038166"/>
                      <a:pt x="983650" y="1038166"/>
                    </a:cubicBezTo>
                    <a:cubicBezTo>
                      <a:pt x="988918" y="1036807"/>
                      <a:pt x="994187" y="1035448"/>
                      <a:pt x="999455" y="1034089"/>
                    </a:cubicBezTo>
                    <a:cubicBezTo>
                      <a:pt x="1004723" y="1031371"/>
                      <a:pt x="1009992" y="1028653"/>
                      <a:pt x="1016578" y="1031371"/>
                    </a:cubicBezTo>
                    <a:cubicBezTo>
                      <a:pt x="1017894" y="1032730"/>
                      <a:pt x="1019212" y="1032730"/>
                      <a:pt x="1020529" y="1034089"/>
                    </a:cubicBezTo>
                    <a:cubicBezTo>
                      <a:pt x="1021846" y="1035448"/>
                      <a:pt x="1023163" y="1035448"/>
                      <a:pt x="1024480" y="1035448"/>
                    </a:cubicBezTo>
                    <a:cubicBezTo>
                      <a:pt x="1025797" y="1036807"/>
                      <a:pt x="1027115" y="1035448"/>
                      <a:pt x="1028431" y="1036807"/>
                    </a:cubicBezTo>
                    <a:cubicBezTo>
                      <a:pt x="1028431" y="1038166"/>
                      <a:pt x="1028431" y="1038166"/>
                      <a:pt x="1028431" y="1039525"/>
                    </a:cubicBezTo>
                    <a:cubicBezTo>
                      <a:pt x="1029749" y="1040884"/>
                      <a:pt x="1031065" y="1040884"/>
                      <a:pt x="1032383" y="1042243"/>
                    </a:cubicBezTo>
                    <a:cubicBezTo>
                      <a:pt x="1033699" y="1043602"/>
                      <a:pt x="1033699" y="1044961"/>
                      <a:pt x="1033699" y="1046320"/>
                    </a:cubicBezTo>
                    <a:cubicBezTo>
                      <a:pt x="1033699" y="1049038"/>
                      <a:pt x="1033699" y="1049038"/>
                      <a:pt x="1036334" y="1050397"/>
                    </a:cubicBezTo>
                    <a:cubicBezTo>
                      <a:pt x="1040285" y="1051756"/>
                      <a:pt x="1041602" y="1050397"/>
                      <a:pt x="1042920" y="1047679"/>
                    </a:cubicBezTo>
                    <a:cubicBezTo>
                      <a:pt x="1042920" y="1044961"/>
                      <a:pt x="1044236" y="1043602"/>
                      <a:pt x="1046870" y="1042243"/>
                    </a:cubicBezTo>
                    <a:cubicBezTo>
                      <a:pt x="1048188" y="1040884"/>
                      <a:pt x="1050822" y="1040884"/>
                      <a:pt x="1050822" y="1044961"/>
                    </a:cubicBezTo>
                    <a:cubicBezTo>
                      <a:pt x="1049505" y="1046320"/>
                      <a:pt x="1048188" y="1047679"/>
                      <a:pt x="1046870" y="1047679"/>
                    </a:cubicBezTo>
                    <a:lnTo>
                      <a:pt x="1042920" y="1054474"/>
                    </a:lnTo>
                    <a:cubicBezTo>
                      <a:pt x="1042920" y="1055833"/>
                      <a:pt x="1044236" y="1057192"/>
                      <a:pt x="1045554" y="1057192"/>
                    </a:cubicBezTo>
                    <a:cubicBezTo>
                      <a:pt x="1048188" y="1057192"/>
                      <a:pt x="1048188" y="1055833"/>
                      <a:pt x="1049505" y="1054474"/>
                    </a:cubicBezTo>
                    <a:cubicBezTo>
                      <a:pt x="1050716" y="1055723"/>
                      <a:pt x="1050813" y="1055824"/>
                      <a:pt x="1050822" y="1055833"/>
                    </a:cubicBezTo>
                    <a:cubicBezTo>
                      <a:pt x="1050822" y="1057192"/>
                      <a:pt x="1048188" y="1058551"/>
                      <a:pt x="1049505" y="1059910"/>
                    </a:cubicBezTo>
                    <a:cubicBezTo>
                      <a:pt x="1049505" y="1062628"/>
                      <a:pt x="1054773" y="1061268"/>
                      <a:pt x="1056091" y="1062628"/>
                    </a:cubicBezTo>
                    <a:cubicBezTo>
                      <a:pt x="1060041" y="1063987"/>
                      <a:pt x="1058725" y="1068064"/>
                      <a:pt x="1057407" y="1070782"/>
                    </a:cubicBezTo>
                    <a:cubicBezTo>
                      <a:pt x="1057407" y="1073500"/>
                      <a:pt x="1056091" y="1076218"/>
                      <a:pt x="1057407" y="1077577"/>
                    </a:cubicBezTo>
                    <a:cubicBezTo>
                      <a:pt x="1060041" y="1078936"/>
                      <a:pt x="1062675" y="1078936"/>
                      <a:pt x="1065310" y="1078936"/>
                    </a:cubicBezTo>
                    <a:cubicBezTo>
                      <a:pt x="1070578" y="1078936"/>
                      <a:pt x="1070578" y="1083013"/>
                      <a:pt x="1073212" y="1085731"/>
                    </a:cubicBezTo>
                    <a:cubicBezTo>
                      <a:pt x="1075846" y="1088449"/>
                      <a:pt x="1078481" y="1087089"/>
                      <a:pt x="1081115" y="1084372"/>
                    </a:cubicBezTo>
                    <a:cubicBezTo>
                      <a:pt x="1082432" y="1083013"/>
                      <a:pt x="1085066" y="1081653"/>
                      <a:pt x="1087701" y="1083013"/>
                    </a:cubicBezTo>
                    <a:cubicBezTo>
                      <a:pt x="1089017" y="1084372"/>
                      <a:pt x="1090335" y="1087089"/>
                      <a:pt x="1092969" y="1087089"/>
                    </a:cubicBezTo>
                    <a:cubicBezTo>
                      <a:pt x="1095603" y="1088449"/>
                      <a:pt x="1096920" y="1084372"/>
                      <a:pt x="1098237" y="1083013"/>
                    </a:cubicBezTo>
                    <a:lnTo>
                      <a:pt x="1099554" y="1077577"/>
                    </a:lnTo>
                    <a:lnTo>
                      <a:pt x="1104822" y="1077577"/>
                    </a:lnTo>
                    <a:cubicBezTo>
                      <a:pt x="1107457" y="1077577"/>
                      <a:pt x="1111408" y="1077577"/>
                      <a:pt x="1112725" y="1074859"/>
                    </a:cubicBezTo>
                    <a:cubicBezTo>
                      <a:pt x="1112725" y="1072140"/>
                      <a:pt x="1110091" y="1070782"/>
                      <a:pt x="1112725" y="1063987"/>
                    </a:cubicBezTo>
                    <a:lnTo>
                      <a:pt x="1114042" y="1057192"/>
                    </a:lnTo>
                    <a:cubicBezTo>
                      <a:pt x="1116677" y="1054474"/>
                      <a:pt x="1117993" y="1051756"/>
                      <a:pt x="1116677" y="1047679"/>
                    </a:cubicBezTo>
                    <a:lnTo>
                      <a:pt x="1117993" y="1042243"/>
                    </a:lnTo>
                    <a:cubicBezTo>
                      <a:pt x="1120627" y="1036807"/>
                      <a:pt x="1128530" y="1039525"/>
                      <a:pt x="1128530" y="1032730"/>
                    </a:cubicBezTo>
                    <a:cubicBezTo>
                      <a:pt x="1129848" y="1028653"/>
                      <a:pt x="1128530" y="1024577"/>
                      <a:pt x="1128530" y="1021858"/>
                    </a:cubicBezTo>
                    <a:cubicBezTo>
                      <a:pt x="1127213" y="1017781"/>
                      <a:pt x="1129848" y="1016422"/>
                      <a:pt x="1129848" y="1013704"/>
                    </a:cubicBezTo>
                    <a:cubicBezTo>
                      <a:pt x="1131164" y="1010986"/>
                      <a:pt x="1129848" y="1009628"/>
                      <a:pt x="1128530" y="1006909"/>
                    </a:cubicBezTo>
                    <a:cubicBezTo>
                      <a:pt x="1127213" y="1004192"/>
                      <a:pt x="1127213" y="1001473"/>
                      <a:pt x="1125896" y="998756"/>
                    </a:cubicBezTo>
                    <a:cubicBezTo>
                      <a:pt x="1125896" y="996037"/>
                      <a:pt x="1128530" y="993320"/>
                      <a:pt x="1127213" y="989242"/>
                    </a:cubicBezTo>
                    <a:cubicBezTo>
                      <a:pt x="1125896" y="985165"/>
                      <a:pt x="1124579" y="982448"/>
                      <a:pt x="1120627" y="979729"/>
                    </a:cubicBezTo>
                    <a:cubicBezTo>
                      <a:pt x="1119311" y="978371"/>
                      <a:pt x="1117993" y="977012"/>
                      <a:pt x="1114042" y="972935"/>
                    </a:cubicBezTo>
                    <a:cubicBezTo>
                      <a:pt x="1111408" y="970216"/>
                      <a:pt x="1111408" y="967499"/>
                      <a:pt x="1111408" y="964780"/>
                    </a:cubicBezTo>
                    <a:cubicBezTo>
                      <a:pt x="1110091" y="962063"/>
                      <a:pt x="1110091" y="959344"/>
                      <a:pt x="1108774" y="956627"/>
                    </a:cubicBezTo>
                    <a:cubicBezTo>
                      <a:pt x="1108774" y="955267"/>
                      <a:pt x="1108774" y="953908"/>
                      <a:pt x="1107457" y="951191"/>
                    </a:cubicBezTo>
                    <a:cubicBezTo>
                      <a:pt x="1104822" y="948472"/>
                      <a:pt x="1099554" y="947114"/>
                      <a:pt x="1096920" y="944395"/>
                    </a:cubicBezTo>
                    <a:cubicBezTo>
                      <a:pt x="1094286" y="940319"/>
                      <a:pt x="1094286" y="937601"/>
                      <a:pt x="1091651" y="933523"/>
                    </a:cubicBezTo>
                    <a:cubicBezTo>
                      <a:pt x="1091651" y="932165"/>
                      <a:pt x="1090335" y="930806"/>
                      <a:pt x="1090335" y="929447"/>
                    </a:cubicBezTo>
                    <a:cubicBezTo>
                      <a:pt x="1089017" y="926729"/>
                      <a:pt x="1087701" y="924011"/>
                      <a:pt x="1087701" y="921293"/>
                    </a:cubicBezTo>
                    <a:cubicBezTo>
                      <a:pt x="1087701" y="918575"/>
                      <a:pt x="1087701" y="917216"/>
                      <a:pt x="1087701" y="914498"/>
                    </a:cubicBezTo>
                    <a:cubicBezTo>
                      <a:pt x="1086383" y="911780"/>
                      <a:pt x="1085066" y="910421"/>
                      <a:pt x="1082432" y="910421"/>
                    </a:cubicBezTo>
                    <a:cubicBezTo>
                      <a:pt x="1081115" y="910421"/>
                      <a:pt x="1081115" y="910421"/>
                      <a:pt x="1079798" y="909062"/>
                    </a:cubicBezTo>
                    <a:cubicBezTo>
                      <a:pt x="1077164" y="906344"/>
                      <a:pt x="1077164" y="902266"/>
                      <a:pt x="1075846" y="898190"/>
                    </a:cubicBezTo>
                    <a:cubicBezTo>
                      <a:pt x="1075846" y="896831"/>
                      <a:pt x="1075846" y="894113"/>
                      <a:pt x="1070578" y="892754"/>
                    </a:cubicBezTo>
                    <a:cubicBezTo>
                      <a:pt x="1067944" y="896831"/>
                      <a:pt x="1070578" y="899549"/>
                      <a:pt x="1070578" y="902266"/>
                    </a:cubicBezTo>
                    <a:cubicBezTo>
                      <a:pt x="1070578" y="904985"/>
                      <a:pt x="1067944" y="906344"/>
                      <a:pt x="1066627" y="909062"/>
                    </a:cubicBezTo>
                    <a:cubicBezTo>
                      <a:pt x="1066627" y="913139"/>
                      <a:pt x="1069261" y="914498"/>
                      <a:pt x="1069261" y="918575"/>
                    </a:cubicBezTo>
                    <a:cubicBezTo>
                      <a:pt x="1067944" y="918575"/>
                      <a:pt x="1067944" y="919934"/>
                      <a:pt x="1067944" y="922651"/>
                    </a:cubicBezTo>
                    <a:cubicBezTo>
                      <a:pt x="1066627" y="924011"/>
                      <a:pt x="1066627" y="924011"/>
                      <a:pt x="1066627" y="925370"/>
                    </a:cubicBezTo>
                    <a:cubicBezTo>
                      <a:pt x="1066627" y="926729"/>
                      <a:pt x="1066627" y="928087"/>
                      <a:pt x="1066627" y="929447"/>
                    </a:cubicBezTo>
                    <a:cubicBezTo>
                      <a:pt x="1066627" y="930806"/>
                      <a:pt x="1066627" y="930806"/>
                      <a:pt x="1065310" y="932165"/>
                    </a:cubicBezTo>
                    <a:lnTo>
                      <a:pt x="1056091" y="930806"/>
                    </a:lnTo>
                    <a:cubicBezTo>
                      <a:pt x="1052139" y="929447"/>
                      <a:pt x="1050822" y="925370"/>
                      <a:pt x="1048188" y="922651"/>
                    </a:cubicBezTo>
                    <a:cubicBezTo>
                      <a:pt x="1048188" y="919934"/>
                      <a:pt x="1046870" y="919934"/>
                      <a:pt x="1044236" y="918575"/>
                    </a:cubicBezTo>
                    <a:cubicBezTo>
                      <a:pt x="1041602" y="917216"/>
                      <a:pt x="1038968" y="914498"/>
                      <a:pt x="1037651" y="910421"/>
                    </a:cubicBezTo>
                    <a:cubicBezTo>
                      <a:pt x="1037651" y="904985"/>
                      <a:pt x="1045554" y="904985"/>
                      <a:pt x="1042920" y="899549"/>
                    </a:cubicBezTo>
                    <a:cubicBezTo>
                      <a:pt x="1042920" y="896831"/>
                      <a:pt x="1035017" y="896831"/>
                      <a:pt x="1033699" y="896831"/>
                    </a:cubicBezTo>
                    <a:cubicBezTo>
                      <a:pt x="1031065" y="895472"/>
                      <a:pt x="1029749" y="895472"/>
                      <a:pt x="1029749" y="894113"/>
                    </a:cubicBezTo>
                    <a:close/>
                    <a:moveTo>
                      <a:pt x="667324" y="877390"/>
                    </a:moveTo>
                    <a:cubicBezTo>
                      <a:pt x="664629" y="877390"/>
                      <a:pt x="664629" y="880155"/>
                      <a:pt x="663282" y="881537"/>
                    </a:cubicBezTo>
                    <a:cubicBezTo>
                      <a:pt x="661935" y="882920"/>
                      <a:pt x="661935" y="884303"/>
                      <a:pt x="659241" y="887067"/>
                    </a:cubicBezTo>
                    <a:cubicBezTo>
                      <a:pt x="655198" y="889832"/>
                      <a:pt x="647116" y="891215"/>
                      <a:pt x="645768" y="896745"/>
                    </a:cubicBezTo>
                    <a:cubicBezTo>
                      <a:pt x="643073" y="900893"/>
                      <a:pt x="645768" y="905040"/>
                      <a:pt x="645768" y="909187"/>
                    </a:cubicBezTo>
                    <a:cubicBezTo>
                      <a:pt x="647116" y="914717"/>
                      <a:pt x="647116" y="917483"/>
                      <a:pt x="643073" y="921630"/>
                    </a:cubicBezTo>
                    <a:cubicBezTo>
                      <a:pt x="640379" y="924396"/>
                      <a:pt x="637685" y="929925"/>
                      <a:pt x="637685" y="934073"/>
                    </a:cubicBezTo>
                    <a:cubicBezTo>
                      <a:pt x="637685" y="939603"/>
                      <a:pt x="640379" y="940986"/>
                      <a:pt x="643073" y="945133"/>
                    </a:cubicBezTo>
                    <a:lnTo>
                      <a:pt x="644421" y="950663"/>
                    </a:lnTo>
                    <a:cubicBezTo>
                      <a:pt x="647116" y="954810"/>
                      <a:pt x="652504" y="958958"/>
                      <a:pt x="656546" y="956193"/>
                    </a:cubicBezTo>
                    <a:cubicBezTo>
                      <a:pt x="660588" y="953428"/>
                      <a:pt x="660588" y="947898"/>
                      <a:pt x="661935" y="943751"/>
                    </a:cubicBezTo>
                    <a:cubicBezTo>
                      <a:pt x="661935" y="938220"/>
                      <a:pt x="665977" y="932690"/>
                      <a:pt x="667324" y="927161"/>
                    </a:cubicBezTo>
                    <a:cubicBezTo>
                      <a:pt x="668671" y="920248"/>
                      <a:pt x="671366" y="916100"/>
                      <a:pt x="674061" y="910570"/>
                    </a:cubicBezTo>
                    <a:cubicBezTo>
                      <a:pt x="676754" y="903658"/>
                      <a:pt x="676754" y="899510"/>
                      <a:pt x="675407" y="892597"/>
                    </a:cubicBezTo>
                    <a:cubicBezTo>
                      <a:pt x="675407" y="889832"/>
                      <a:pt x="675407" y="888449"/>
                      <a:pt x="675407" y="885684"/>
                    </a:cubicBezTo>
                    <a:cubicBezTo>
                      <a:pt x="676754" y="882920"/>
                      <a:pt x="676754" y="880155"/>
                      <a:pt x="674061" y="878772"/>
                    </a:cubicBezTo>
                    <a:close/>
                    <a:moveTo>
                      <a:pt x="1087062" y="838622"/>
                    </a:moveTo>
                    <a:cubicBezTo>
                      <a:pt x="1085729" y="838622"/>
                      <a:pt x="1084398" y="838622"/>
                      <a:pt x="1081733" y="841426"/>
                    </a:cubicBezTo>
                    <a:cubicBezTo>
                      <a:pt x="1080400" y="841426"/>
                      <a:pt x="1080400" y="840025"/>
                      <a:pt x="1079068" y="840025"/>
                    </a:cubicBezTo>
                    <a:cubicBezTo>
                      <a:pt x="1076404" y="840025"/>
                      <a:pt x="1077737" y="841426"/>
                      <a:pt x="1076404" y="842829"/>
                    </a:cubicBezTo>
                    <a:cubicBezTo>
                      <a:pt x="1076404" y="844230"/>
                      <a:pt x="1075072" y="842829"/>
                      <a:pt x="1072407" y="844230"/>
                    </a:cubicBezTo>
                    <a:cubicBezTo>
                      <a:pt x="1071074" y="845633"/>
                      <a:pt x="1069743" y="847034"/>
                      <a:pt x="1068410" y="848437"/>
                    </a:cubicBezTo>
                    <a:lnTo>
                      <a:pt x="1068410" y="852642"/>
                    </a:lnTo>
                    <a:lnTo>
                      <a:pt x="1075072" y="849838"/>
                    </a:lnTo>
                    <a:cubicBezTo>
                      <a:pt x="1077737" y="848437"/>
                      <a:pt x="1079068" y="845633"/>
                      <a:pt x="1081733" y="844230"/>
                    </a:cubicBezTo>
                    <a:cubicBezTo>
                      <a:pt x="1083065" y="842829"/>
                      <a:pt x="1085729" y="842829"/>
                      <a:pt x="1087062" y="838622"/>
                    </a:cubicBezTo>
                    <a:close/>
                    <a:moveTo>
                      <a:pt x="988464" y="817008"/>
                    </a:moveTo>
                    <a:cubicBezTo>
                      <a:pt x="987132" y="817008"/>
                      <a:pt x="985801" y="817008"/>
                      <a:pt x="984471" y="818371"/>
                    </a:cubicBezTo>
                    <a:cubicBezTo>
                      <a:pt x="983139" y="818371"/>
                      <a:pt x="981808" y="818371"/>
                      <a:pt x="980476" y="818371"/>
                    </a:cubicBezTo>
                    <a:cubicBezTo>
                      <a:pt x="979145" y="818371"/>
                      <a:pt x="979145" y="818371"/>
                      <a:pt x="977813" y="818371"/>
                    </a:cubicBezTo>
                    <a:cubicBezTo>
                      <a:pt x="976482" y="818371"/>
                      <a:pt x="975150" y="819733"/>
                      <a:pt x="975150" y="821097"/>
                    </a:cubicBezTo>
                    <a:cubicBezTo>
                      <a:pt x="975150" y="823823"/>
                      <a:pt x="977813" y="823823"/>
                      <a:pt x="980476" y="825186"/>
                    </a:cubicBezTo>
                    <a:cubicBezTo>
                      <a:pt x="983139" y="826549"/>
                      <a:pt x="985801" y="827912"/>
                      <a:pt x="988464" y="827912"/>
                    </a:cubicBezTo>
                    <a:cubicBezTo>
                      <a:pt x="992458" y="827912"/>
                      <a:pt x="995121" y="829275"/>
                      <a:pt x="997784" y="830638"/>
                    </a:cubicBezTo>
                    <a:cubicBezTo>
                      <a:pt x="1000447" y="832001"/>
                      <a:pt x="1003109" y="832001"/>
                      <a:pt x="1007104" y="832001"/>
                    </a:cubicBezTo>
                    <a:cubicBezTo>
                      <a:pt x="1009767" y="832001"/>
                      <a:pt x="1012429" y="832001"/>
                      <a:pt x="1015092" y="833364"/>
                    </a:cubicBezTo>
                    <a:lnTo>
                      <a:pt x="1023080" y="836090"/>
                    </a:lnTo>
                    <a:cubicBezTo>
                      <a:pt x="1024412" y="834728"/>
                      <a:pt x="1023080" y="833364"/>
                      <a:pt x="1023080" y="829275"/>
                    </a:cubicBezTo>
                    <a:lnTo>
                      <a:pt x="1015092" y="825186"/>
                    </a:lnTo>
                    <a:cubicBezTo>
                      <a:pt x="1013761" y="822460"/>
                      <a:pt x="1013761" y="821097"/>
                      <a:pt x="1011098" y="821097"/>
                    </a:cubicBezTo>
                    <a:lnTo>
                      <a:pt x="1005772" y="821097"/>
                    </a:lnTo>
                    <a:cubicBezTo>
                      <a:pt x="1003109" y="819733"/>
                      <a:pt x="1003109" y="822460"/>
                      <a:pt x="1001779" y="822460"/>
                    </a:cubicBezTo>
                    <a:cubicBezTo>
                      <a:pt x="999116" y="822460"/>
                      <a:pt x="996453" y="821097"/>
                      <a:pt x="995121" y="819733"/>
                    </a:cubicBezTo>
                    <a:cubicBezTo>
                      <a:pt x="993790" y="819733"/>
                      <a:pt x="992458" y="819733"/>
                      <a:pt x="992458" y="818371"/>
                    </a:cubicBezTo>
                    <a:cubicBezTo>
                      <a:pt x="991127" y="818371"/>
                      <a:pt x="989795" y="817008"/>
                      <a:pt x="988464" y="817008"/>
                    </a:cubicBezTo>
                    <a:close/>
                    <a:moveTo>
                      <a:pt x="1117734" y="784879"/>
                    </a:moveTo>
                    <a:cubicBezTo>
                      <a:pt x="1115058" y="784879"/>
                      <a:pt x="1111042" y="784879"/>
                      <a:pt x="1111042" y="787644"/>
                    </a:cubicBezTo>
                    <a:cubicBezTo>
                      <a:pt x="1111042" y="791793"/>
                      <a:pt x="1113719" y="794559"/>
                      <a:pt x="1116396" y="794559"/>
                    </a:cubicBezTo>
                    <a:cubicBezTo>
                      <a:pt x="1117734" y="794559"/>
                      <a:pt x="1124426" y="793176"/>
                      <a:pt x="1123087" y="797325"/>
                    </a:cubicBezTo>
                    <a:cubicBezTo>
                      <a:pt x="1121749" y="797325"/>
                      <a:pt x="1119072" y="795942"/>
                      <a:pt x="1117734" y="798708"/>
                    </a:cubicBezTo>
                    <a:cubicBezTo>
                      <a:pt x="1116396" y="801474"/>
                      <a:pt x="1120411" y="804240"/>
                      <a:pt x="1123087" y="804240"/>
                    </a:cubicBezTo>
                    <a:cubicBezTo>
                      <a:pt x="1124426" y="804240"/>
                      <a:pt x="1124426" y="804240"/>
                      <a:pt x="1125764" y="804240"/>
                    </a:cubicBezTo>
                    <a:lnTo>
                      <a:pt x="1129779" y="808388"/>
                    </a:lnTo>
                    <a:cubicBezTo>
                      <a:pt x="1133794" y="812536"/>
                      <a:pt x="1137810" y="811154"/>
                      <a:pt x="1144501" y="818068"/>
                    </a:cubicBezTo>
                    <a:cubicBezTo>
                      <a:pt x="1145839" y="819451"/>
                      <a:pt x="1147178" y="820834"/>
                      <a:pt x="1148515" y="823600"/>
                    </a:cubicBezTo>
                    <a:cubicBezTo>
                      <a:pt x="1148515" y="824983"/>
                      <a:pt x="1148515" y="824983"/>
                      <a:pt x="1148515" y="826366"/>
                    </a:cubicBezTo>
                    <a:cubicBezTo>
                      <a:pt x="1148515" y="829132"/>
                      <a:pt x="1145839" y="830515"/>
                      <a:pt x="1144501" y="831898"/>
                    </a:cubicBezTo>
                    <a:cubicBezTo>
                      <a:pt x="1143162" y="833281"/>
                      <a:pt x="1141824" y="836047"/>
                      <a:pt x="1144501" y="837430"/>
                    </a:cubicBezTo>
                    <a:lnTo>
                      <a:pt x="1151192" y="836047"/>
                    </a:lnTo>
                    <a:cubicBezTo>
                      <a:pt x="1153869" y="836047"/>
                      <a:pt x="1155207" y="837430"/>
                      <a:pt x="1157884" y="838813"/>
                    </a:cubicBezTo>
                    <a:cubicBezTo>
                      <a:pt x="1159222" y="842960"/>
                      <a:pt x="1163237" y="842960"/>
                      <a:pt x="1167253" y="842960"/>
                    </a:cubicBezTo>
                    <a:cubicBezTo>
                      <a:pt x="1171267" y="841577"/>
                      <a:pt x="1171267" y="840194"/>
                      <a:pt x="1173944" y="837430"/>
                    </a:cubicBezTo>
                    <a:lnTo>
                      <a:pt x="1183312" y="834664"/>
                    </a:lnTo>
                    <a:cubicBezTo>
                      <a:pt x="1185989" y="836047"/>
                      <a:pt x="1188666" y="837430"/>
                      <a:pt x="1191342" y="840194"/>
                    </a:cubicBezTo>
                    <a:cubicBezTo>
                      <a:pt x="1194019" y="845726"/>
                      <a:pt x="1198034" y="848492"/>
                      <a:pt x="1203387" y="851258"/>
                    </a:cubicBezTo>
                    <a:lnTo>
                      <a:pt x="1210079" y="851258"/>
                    </a:lnTo>
                    <a:cubicBezTo>
                      <a:pt x="1214094" y="849875"/>
                      <a:pt x="1207403" y="847109"/>
                      <a:pt x="1207403" y="845726"/>
                    </a:cubicBezTo>
                    <a:cubicBezTo>
                      <a:pt x="1206064" y="844343"/>
                      <a:pt x="1207403" y="844343"/>
                      <a:pt x="1206064" y="842960"/>
                    </a:cubicBezTo>
                    <a:cubicBezTo>
                      <a:pt x="1204726" y="842960"/>
                      <a:pt x="1203387" y="842960"/>
                      <a:pt x="1202049" y="842960"/>
                    </a:cubicBezTo>
                    <a:cubicBezTo>
                      <a:pt x="1200711" y="841577"/>
                      <a:pt x="1203387" y="840194"/>
                      <a:pt x="1200711" y="838813"/>
                    </a:cubicBezTo>
                    <a:cubicBezTo>
                      <a:pt x="1199373" y="837430"/>
                      <a:pt x="1200711" y="836047"/>
                      <a:pt x="1195357" y="831898"/>
                    </a:cubicBezTo>
                    <a:cubicBezTo>
                      <a:pt x="1194019" y="830515"/>
                      <a:pt x="1194019" y="829132"/>
                      <a:pt x="1195357" y="827749"/>
                    </a:cubicBezTo>
                    <a:cubicBezTo>
                      <a:pt x="1196696" y="826366"/>
                      <a:pt x="1199373" y="824983"/>
                      <a:pt x="1199373" y="822217"/>
                    </a:cubicBezTo>
                    <a:cubicBezTo>
                      <a:pt x="1198034" y="818068"/>
                      <a:pt x="1191342" y="818068"/>
                      <a:pt x="1188666" y="815302"/>
                    </a:cubicBezTo>
                    <a:cubicBezTo>
                      <a:pt x="1187328" y="813919"/>
                      <a:pt x="1185989" y="811154"/>
                      <a:pt x="1183312" y="809771"/>
                    </a:cubicBezTo>
                    <a:lnTo>
                      <a:pt x="1177959" y="807005"/>
                    </a:lnTo>
                    <a:cubicBezTo>
                      <a:pt x="1176621" y="807005"/>
                      <a:pt x="1176621" y="804240"/>
                      <a:pt x="1175283" y="804240"/>
                    </a:cubicBezTo>
                    <a:cubicBezTo>
                      <a:pt x="1172606" y="801474"/>
                      <a:pt x="1168591" y="800091"/>
                      <a:pt x="1164576" y="800091"/>
                    </a:cubicBezTo>
                    <a:cubicBezTo>
                      <a:pt x="1163237" y="800091"/>
                      <a:pt x="1161899" y="798708"/>
                      <a:pt x="1160560" y="798708"/>
                    </a:cubicBezTo>
                    <a:cubicBezTo>
                      <a:pt x="1157884" y="798708"/>
                      <a:pt x="1155207" y="797325"/>
                      <a:pt x="1152531" y="795942"/>
                    </a:cubicBezTo>
                    <a:cubicBezTo>
                      <a:pt x="1149854" y="794559"/>
                      <a:pt x="1148515" y="793176"/>
                      <a:pt x="1145839" y="791793"/>
                    </a:cubicBezTo>
                    <a:lnTo>
                      <a:pt x="1139147" y="793176"/>
                    </a:lnTo>
                    <a:cubicBezTo>
                      <a:pt x="1137810" y="793176"/>
                      <a:pt x="1137810" y="795942"/>
                      <a:pt x="1136471" y="795942"/>
                    </a:cubicBezTo>
                    <a:cubicBezTo>
                      <a:pt x="1132456" y="798708"/>
                      <a:pt x="1127103" y="797325"/>
                      <a:pt x="1127103" y="791793"/>
                    </a:cubicBezTo>
                    <a:cubicBezTo>
                      <a:pt x="1128440" y="786262"/>
                      <a:pt x="1123087" y="784879"/>
                      <a:pt x="1117734" y="784879"/>
                    </a:cubicBezTo>
                    <a:close/>
                    <a:moveTo>
                      <a:pt x="1054988" y="771442"/>
                    </a:moveTo>
                    <a:lnTo>
                      <a:pt x="1048263" y="776917"/>
                    </a:lnTo>
                    <a:cubicBezTo>
                      <a:pt x="1048263" y="779655"/>
                      <a:pt x="1050953" y="781023"/>
                      <a:pt x="1048263" y="783760"/>
                    </a:cubicBezTo>
                    <a:cubicBezTo>
                      <a:pt x="1048263" y="785129"/>
                      <a:pt x="1046919" y="786497"/>
                      <a:pt x="1046919" y="789234"/>
                    </a:cubicBezTo>
                    <a:cubicBezTo>
                      <a:pt x="1046919" y="790603"/>
                      <a:pt x="1046919" y="791971"/>
                      <a:pt x="1046919" y="793340"/>
                    </a:cubicBezTo>
                    <a:cubicBezTo>
                      <a:pt x="1046919" y="796078"/>
                      <a:pt x="1044229" y="797447"/>
                      <a:pt x="1045574" y="800184"/>
                    </a:cubicBezTo>
                    <a:cubicBezTo>
                      <a:pt x="1046919" y="801552"/>
                      <a:pt x="1046919" y="801552"/>
                      <a:pt x="1046919" y="804289"/>
                    </a:cubicBezTo>
                    <a:lnTo>
                      <a:pt x="1046919" y="815239"/>
                    </a:lnTo>
                    <a:cubicBezTo>
                      <a:pt x="1049608" y="819344"/>
                      <a:pt x="1054988" y="812501"/>
                      <a:pt x="1054988" y="809764"/>
                    </a:cubicBezTo>
                    <a:cubicBezTo>
                      <a:pt x="1054988" y="807026"/>
                      <a:pt x="1053642" y="805658"/>
                      <a:pt x="1054988" y="802921"/>
                    </a:cubicBezTo>
                    <a:cubicBezTo>
                      <a:pt x="1054988" y="801552"/>
                      <a:pt x="1056332" y="800184"/>
                      <a:pt x="1057677" y="801552"/>
                    </a:cubicBezTo>
                    <a:cubicBezTo>
                      <a:pt x="1059022" y="804289"/>
                      <a:pt x="1059022" y="805658"/>
                      <a:pt x="1063056" y="808395"/>
                    </a:cubicBezTo>
                    <a:cubicBezTo>
                      <a:pt x="1064401" y="807026"/>
                      <a:pt x="1065745" y="807026"/>
                      <a:pt x="1067091" y="805658"/>
                    </a:cubicBezTo>
                    <a:lnTo>
                      <a:pt x="1064401" y="800184"/>
                    </a:lnTo>
                    <a:cubicBezTo>
                      <a:pt x="1061711" y="798815"/>
                      <a:pt x="1060367" y="798815"/>
                      <a:pt x="1059022" y="797447"/>
                    </a:cubicBezTo>
                    <a:lnTo>
                      <a:pt x="1060367" y="791971"/>
                    </a:lnTo>
                    <a:cubicBezTo>
                      <a:pt x="1061711" y="790603"/>
                      <a:pt x="1064401" y="790603"/>
                      <a:pt x="1065745" y="789234"/>
                    </a:cubicBezTo>
                    <a:lnTo>
                      <a:pt x="1067091" y="783760"/>
                    </a:lnTo>
                    <a:lnTo>
                      <a:pt x="1059022" y="782392"/>
                    </a:lnTo>
                    <a:lnTo>
                      <a:pt x="1053642" y="781023"/>
                    </a:lnTo>
                    <a:cubicBezTo>
                      <a:pt x="1054988" y="778286"/>
                      <a:pt x="1059022" y="778286"/>
                      <a:pt x="1061711" y="778286"/>
                    </a:cubicBezTo>
                    <a:lnTo>
                      <a:pt x="1067091" y="778286"/>
                    </a:lnTo>
                    <a:cubicBezTo>
                      <a:pt x="1071125" y="778286"/>
                      <a:pt x="1076504" y="776917"/>
                      <a:pt x="1072470" y="771442"/>
                    </a:cubicBezTo>
                    <a:cubicBezTo>
                      <a:pt x="1071125" y="772811"/>
                      <a:pt x="1069780" y="774180"/>
                      <a:pt x="1068435" y="774180"/>
                    </a:cubicBezTo>
                    <a:cubicBezTo>
                      <a:pt x="1065745" y="774180"/>
                      <a:pt x="1063056" y="774180"/>
                      <a:pt x="1061711" y="772811"/>
                    </a:cubicBezTo>
                    <a:cubicBezTo>
                      <a:pt x="1060367" y="772811"/>
                      <a:pt x="1059022" y="774180"/>
                      <a:pt x="1057677" y="772811"/>
                    </a:cubicBezTo>
                    <a:cubicBezTo>
                      <a:pt x="1056332" y="772811"/>
                      <a:pt x="1056332" y="771442"/>
                      <a:pt x="1054988" y="771442"/>
                    </a:cubicBezTo>
                    <a:close/>
                    <a:moveTo>
                      <a:pt x="1092680" y="765601"/>
                    </a:moveTo>
                    <a:cubicBezTo>
                      <a:pt x="1090092" y="765601"/>
                      <a:pt x="1090092" y="772416"/>
                      <a:pt x="1090092" y="773779"/>
                    </a:cubicBezTo>
                    <a:lnTo>
                      <a:pt x="1096563" y="776505"/>
                    </a:lnTo>
                    <a:lnTo>
                      <a:pt x="1097857" y="771053"/>
                    </a:lnTo>
                    <a:cubicBezTo>
                      <a:pt x="1096563" y="771053"/>
                      <a:pt x="1095268" y="772416"/>
                      <a:pt x="1093975" y="771053"/>
                    </a:cubicBezTo>
                    <a:close/>
                    <a:moveTo>
                      <a:pt x="919867" y="739522"/>
                    </a:moveTo>
                    <a:cubicBezTo>
                      <a:pt x="918529" y="742277"/>
                      <a:pt x="922544" y="746407"/>
                      <a:pt x="923882" y="749162"/>
                    </a:cubicBezTo>
                    <a:cubicBezTo>
                      <a:pt x="927897" y="754669"/>
                      <a:pt x="933251" y="760177"/>
                      <a:pt x="935928" y="767062"/>
                    </a:cubicBezTo>
                    <a:cubicBezTo>
                      <a:pt x="938604" y="771192"/>
                      <a:pt x="942619" y="778077"/>
                      <a:pt x="945296" y="782208"/>
                    </a:cubicBezTo>
                    <a:cubicBezTo>
                      <a:pt x="950649" y="789093"/>
                      <a:pt x="953326" y="797355"/>
                      <a:pt x="957341" y="804240"/>
                    </a:cubicBezTo>
                    <a:cubicBezTo>
                      <a:pt x="960018" y="806993"/>
                      <a:pt x="961355" y="809747"/>
                      <a:pt x="965371" y="811125"/>
                    </a:cubicBezTo>
                    <a:cubicBezTo>
                      <a:pt x="968048" y="812501"/>
                      <a:pt x="972063" y="815255"/>
                      <a:pt x="974739" y="812501"/>
                    </a:cubicBezTo>
                    <a:lnTo>
                      <a:pt x="976077" y="802863"/>
                    </a:lnTo>
                    <a:cubicBezTo>
                      <a:pt x="976077" y="798732"/>
                      <a:pt x="974739" y="794600"/>
                      <a:pt x="970725" y="793224"/>
                    </a:cubicBezTo>
                    <a:cubicBezTo>
                      <a:pt x="966709" y="790470"/>
                      <a:pt x="964032" y="789093"/>
                      <a:pt x="962694" y="783585"/>
                    </a:cubicBezTo>
                    <a:cubicBezTo>
                      <a:pt x="961355" y="779454"/>
                      <a:pt x="962694" y="778077"/>
                      <a:pt x="958679" y="773947"/>
                    </a:cubicBezTo>
                    <a:cubicBezTo>
                      <a:pt x="954664" y="769815"/>
                      <a:pt x="949311" y="769815"/>
                      <a:pt x="945296" y="764308"/>
                    </a:cubicBezTo>
                    <a:cubicBezTo>
                      <a:pt x="942619" y="761554"/>
                      <a:pt x="942619" y="757423"/>
                      <a:pt x="941280" y="753292"/>
                    </a:cubicBezTo>
                    <a:cubicBezTo>
                      <a:pt x="938604" y="745031"/>
                      <a:pt x="934589" y="742277"/>
                      <a:pt x="927897" y="740899"/>
                    </a:cubicBezTo>
                    <a:close/>
                    <a:moveTo>
                      <a:pt x="1037552" y="732888"/>
                    </a:moveTo>
                    <a:lnTo>
                      <a:pt x="1032233" y="734267"/>
                    </a:lnTo>
                    <a:cubicBezTo>
                      <a:pt x="1030902" y="735645"/>
                      <a:pt x="1029573" y="738402"/>
                      <a:pt x="1028242" y="741160"/>
                    </a:cubicBezTo>
                    <a:lnTo>
                      <a:pt x="1026913" y="746674"/>
                    </a:lnTo>
                    <a:cubicBezTo>
                      <a:pt x="1025583" y="749431"/>
                      <a:pt x="1022923" y="749431"/>
                      <a:pt x="1021593" y="750809"/>
                    </a:cubicBezTo>
                    <a:cubicBezTo>
                      <a:pt x="1017603" y="750809"/>
                      <a:pt x="1014943" y="752188"/>
                      <a:pt x="1014943" y="757703"/>
                    </a:cubicBezTo>
                    <a:cubicBezTo>
                      <a:pt x="1014943" y="760460"/>
                      <a:pt x="1013613" y="763217"/>
                      <a:pt x="1010953" y="764596"/>
                    </a:cubicBezTo>
                    <a:cubicBezTo>
                      <a:pt x="1009624" y="764596"/>
                      <a:pt x="1008293" y="764596"/>
                      <a:pt x="1006964" y="765974"/>
                    </a:cubicBezTo>
                    <a:cubicBezTo>
                      <a:pt x="1005633" y="765974"/>
                      <a:pt x="1004304" y="767353"/>
                      <a:pt x="1002973" y="767353"/>
                    </a:cubicBezTo>
                    <a:cubicBezTo>
                      <a:pt x="998984" y="767353"/>
                      <a:pt x="994995" y="765974"/>
                      <a:pt x="993664" y="770110"/>
                    </a:cubicBezTo>
                    <a:cubicBezTo>
                      <a:pt x="991004" y="772868"/>
                      <a:pt x="992335" y="777003"/>
                      <a:pt x="993664" y="779761"/>
                    </a:cubicBezTo>
                    <a:cubicBezTo>
                      <a:pt x="994995" y="783896"/>
                      <a:pt x="996324" y="785275"/>
                      <a:pt x="997654" y="788032"/>
                    </a:cubicBezTo>
                    <a:cubicBezTo>
                      <a:pt x="1000313" y="790789"/>
                      <a:pt x="1000313" y="796304"/>
                      <a:pt x="1002973" y="797682"/>
                    </a:cubicBezTo>
                    <a:cubicBezTo>
                      <a:pt x="1005633" y="801818"/>
                      <a:pt x="1013613" y="801818"/>
                      <a:pt x="1017603" y="800439"/>
                    </a:cubicBezTo>
                    <a:cubicBezTo>
                      <a:pt x="1018933" y="800439"/>
                      <a:pt x="1020263" y="800439"/>
                      <a:pt x="1021593" y="800439"/>
                    </a:cubicBezTo>
                    <a:cubicBezTo>
                      <a:pt x="1022923" y="800439"/>
                      <a:pt x="1022923" y="800439"/>
                      <a:pt x="1024253" y="801818"/>
                    </a:cubicBezTo>
                    <a:cubicBezTo>
                      <a:pt x="1026913" y="801818"/>
                      <a:pt x="1029573" y="801818"/>
                      <a:pt x="1032233" y="800439"/>
                    </a:cubicBezTo>
                    <a:cubicBezTo>
                      <a:pt x="1033562" y="799061"/>
                      <a:pt x="1034892" y="797682"/>
                      <a:pt x="1034892" y="794925"/>
                    </a:cubicBezTo>
                    <a:cubicBezTo>
                      <a:pt x="1037552" y="790789"/>
                      <a:pt x="1037552" y="786654"/>
                      <a:pt x="1037552" y="782517"/>
                    </a:cubicBezTo>
                    <a:lnTo>
                      <a:pt x="1036222" y="777003"/>
                    </a:lnTo>
                    <a:cubicBezTo>
                      <a:pt x="1037552" y="775624"/>
                      <a:pt x="1038882" y="774246"/>
                      <a:pt x="1044202" y="772868"/>
                    </a:cubicBezTo>
                    <a:cubicBezTo>
                      <a:pt x="1044202" y="770110"/>
                      <a:pt x="1042872" y="770110"/>
                      <a:pt x="1041542" y="768731"/>
                    </a:cubicBezTo>
                    <a:cubicBezTo>
                      <a:pt x="1040212" y="767353"/>
                      <a:pt x="1038882" y="765974"/>
                      <a:pt x="1038882" y="763217"/>
                    </a:cubicBezTo>
                    <a:cubicBezTo>
                      <a:pt x="1037552" y="761839"/>
                      <a:pt x="1037552" y="760460"/>
                      <a:pt x="1037552" y="757703"/>
                    </a:cubicBezTo>
                    <a:cubicBezTo>
                      <a:pt x="1037552" y="754946"/>
                      <a:pt x="1037552" y="752188"/>
                      <a:pt x="1040212" y="750809"/>
                    </a:cubicBezTo>
                    <a:cubicBezTo>
                      <a:pt x="1041542" y="748053"/>
                      <a:pt x="1045532" y="746674"/>
                      <a:pt x="1046862" y="743916"/>
                    </a:cubicBezTo>
                    <a:cubicBezTo>
                      <a:pt x="1048192" y="741160"/>
                      <a:pt x="1044202" y="741160"/>
                      <a:pt x="1041542" y="739781"/>
                    </a:cubicBezTo>
                    <a:cubicBezTo>
                      <a:pt x="1038882" y="738402"/>
                      <a:pt x="1040212" y="734267"/>
                      <a:pt x="1037552" y="732888"/>
                    </a:cubicBezTo>
                    <a:close/>
                    <a:moveTo>
                      <a:pt x="1082032" y="718868"/>
                    </a:moveTo>
                    <a:cubicBezTo>
                      <a:pt x="1080666" y="718868"/>
                      <a:pt x="1080666" y="721643"/>
                      <a:pt x="1079301" y="721643"/>
                    </a:cubicBezTo>
                    <a:cubicBezTo>
                      <a:pt x="1076570" y="725805"/>
                      <a:pt x="1071107" y="724417"/>
                      <a:pt x="1067011" y="724417"/>
                    </a:cubicBezTo>
                    <a:cubicBezTo>
                      <a:pt x="1065644" y="724417"/>
                      <a:pt x="1062914" y="724417"/>
                      <a:pt x="1062914" y="727192"/>
                    </a:cubicBezTo>
                    <a:cubicBezTo>
                      <a:pt x="1062914" y="731354"/>
                      <a:pt x="1065644" y="729967"/>
                      <a:pt x="1068376" y="729967"/>
                    </a:cubicBezTo>
                    <a:lnTo>
                      <a:pt x="1073839" y="731354"/>
                    </a:lnTo>
                    <a:cubicBezTo>
                      <a:pt x="1076570" y="732742"/>
                      <a:pt x="1073839" y="735517"/>
                      <a:pt x="1075204" y="736904"/>
                    </a:cubicBezTo>
                    <a:lnTo>
                      <a:pt x="1080666" y="739679"/>
                    </a:lnTo>
                    <a:lnTo>
                      <a:pt x="1082032" y="732742"/>
                    </a:lnTo>
                    <a:cubicBezTo>
                      <a:pt x="1080666" y="729967"/>
                      <a:pt x="1082032" y="729967"/>
                      <a:pt x="1084763" y="727192"/>
                    </a:cubicBezTo>
                    <a:cubicBezTo>
                      <a:pt x="1086129" y="725805"/>
                      <a:pt x="1086129" y="725805"/>
                      <a:pt x="1086129" y="724417"/>
                    </a:cubicBezTo>
                    <a:close/>
                    <a:moveTo>
                      <a:pt x="837334" y="713026"/>
                    </a:moveTo>
                    <a:lnTo>
                      <a:pt x="837334" y="717233"/>
                    </a:lnTo>
                    <a:cubicBezTo>
                      <a:pt x="837334" y="718630"/>
                      <a:pt x="834744" y="724211"/>
                      <a:pt x="834729" y="724242"/>
                    </a:cubicBezTo>
                    <a:lnTo>
                      <a:pt x="836031" y="731253"/>
                    </a:lnTo>
                    <a:lnTo>
                      <a:pt x="837822" y="738437"/>
                    </a:lnTo>
                    <a:cubicBezTo>
                      <a:pt x="838635" y="739665"/>
                      <a:pt x="839938" y="739665"/>
                      <a:pt x="842543" y="738262"/>
                    </a:cubicBezTo>
                    <a:cubicBezTo>
                      <a:pt x="843845" y="736861"/>
                      <a:pt x="845148" y="736861"/>
                      <a:pt x="846449" y="735458"/>
                    </a:cubicBezTo>
                    <a:cubicBezTo>
                      <a:pt x="847752" y="732654"/>
                      <a:pt x="847752" y="729850"/>
                      <a:pt x="846449" y="727046"/>
                    </a:cubicBezTo>
                    <a:cubicBezTo>
                      <a:pt x="843851" y="721450"/>
                      <a:pt x="837361" y="713062"/>
                      <a:pt x="837334" y="713026"/>
                    </a:cubicBezTo>
                    <a:close/>
                    <a:moveTo>
                      <a:pt x="1048346" y="706600"/>
                    </a:moveTo>
                    <a:cubicBezTo>
                      <a:pt x="1047009" y="706600"/>
                      <a:pt x="1045670" y="706600"/>
                      <a:pt x="1044332" y="707981"/>
                    </a:cubicBezTo>
                    <a:cubicBezTo>
                      <a:pt x="1042993" y="709362"/>
                      <a:pt x="1042993" y="710743"/>
                      <a:pt x="1040318" y="716266"/>
                    </a:cubicBezTo>
                    <a:cubicBezTo>
                      <a:pt x="1038979" y="717646"/>
                      <a:pt x="1036302" y="719026"/>
                      <a:pt x="1037641" y="720407"/>
                    </a:cubicBezTo>
                    <a:cubicBezTo>
                      <a:pt x="1041655" y="721788"/>
                      <a:pt x="1044332" y="719026"/>
                      <a:pt x="1045670" y="716266"/>
                    </a:cubicBezTo>
                    <a:cubicBezTo>
                      <a:pt x="1047009" y="713504"/>
                      <a:pt x="1051023" y="712123"/>
                      <a:pt x="1048346" y="706600"/>
                    </a:cubicBezTo>
                    <a:close/>
                    <a:moveTo>
                      <a:pt x="990214" y="661405"/>
                    </a:moveTo>
                    <a:cubicBezTo>
                      <a:pt x="986550" y="662383"/>
                      <a:pt x="984717" y="666299"/>
                      <a:pt x="987466" y="669236"/>
                    </a:cubicBezTo>
                    <a:lnTo>
                      <a:pt x="993878" y="669236"/>
                    </a:lnTo>
                    <a:cubicBezTo>
                      <a:pt x="993878" y="667279"/>
                      <a:pt x="993878" y="666299"/>
                      <a:pt x="994794" y="663362"/>
                    </a:cubicBezTo>
                    <a:cubicBezTo>
                      <a:pt x="994794" y="663117"/>
                      <a:pt x="994852" y="662934"/>
                      <a:pt x="990214" y="661405"/>
                    </a:cubicBezTo>
                    <a:close/>
                    <a:moveTo>
                      <a:pt x="1030989" y="635714"/>
                    </a:moveTo>
                    <a:lnTo>
                      <a:pt x="1029138" y="637620"/>
                    </a:lnTo>
                    <a:cubicBezTo>
                      <a:pt x="1026362" y="640479"/>
                      <a:pt x="1023585" y="647150"/>
                      <a:pt x="1027287" y="650010"/>
                    </a:cubicBezTo>
                    <a:cubicBezTo>
                      <a:pt x="1030989" y="651916"/>
                      <a:pt x="1035616" y="645244"/>
                      <a:pt x="1035616" y="643338"/>
                    </a:cubicBezTo>
                    <a:cubicBezTo>
                      <a:pt x="1036542" y="641432"/>
                      <a:pt x="1034691" y="638573"/>
                      <a:pt x="1033765" y="636667"/>
                    </a:cubicBezTo>
                    <a:cubicBezTo>
                      <a:pt x="1032840" y="635714"/>
                      <a:pt x="1031914" y="635714"/>
                      <a:pt x="1030989" y="635714"/>
                    </a:cubicBezTo>
                    <a:close/>
                    <a:moveTo>
                      <a:pt x="1065440" y="591560"/>
                    </a:moveTo>
                    <a:lnTo>
                      <a:pt x="1063554" y="592532"/>
                    </a:lnTo>
                    <a:cubicBezTo>
                      <a:pt x="1061670" y="592532"/>
                      <a:pt x="1061670" y="593504"/>
                      <a:pt x="1061670" y="595449"/>
                    </a:cubicBezTo>
                    <a:cubicBezTo>
                      <a:pt x="1065204" y="598123"/>
                      <a:pt x="1066382" y="597394"/>
                      <a:pt x="1066382" y="599338"/>
                    </a:cubicBezTo>
                    <a:cubicBezTo>
                      <a:pt x="1066382" y="601282"/>
                      <a:pt x="1065440" y="602254"/>
                      <a:pt x="1068267" y="605170"/>
                    </a:cubicBezTo>
                    <a:lnTo>
                      <a:pt x="1070151" y="595449"/>
                    </a:lnTo>
                    <a:cubicBezTo>
                      <a:pt x="1069680" y="594477"/>
                      <a:pt x="1069680" y="593991"/>
                      <a:pt x="1065440" y="591560"/>
                    </a:cubicBezTo>
                    <a:close/>
                    <a:moveTo>
                      <a:pt x="1078318" y="589536"/>
                    </a:moveTo>
                    <a:cubicBezTo>
                      <a:pt x="1075609" y="589536"/>
                      <a:pt x="1071093" y="593384"/>
                      <a:pt x="1073803" y="595309"/>
                    </a:cubicBezTo>
                    <a:cubicBezTo>
                      <a:pt x="1075609" y="597232"/>
                      <a:pt x="1078318" y="595309"/>
                      <a:pt x="1079221" y="593384"/>
                    </a:cubicBezTo>
                    <a:cubicBezTo>
                      <a:pt x="1080124" y="592422"/>
                      <a:pt x="1080124" y="592422"/>
                      <a:pt x="1080124" y="591460"/>
                    </a:cubicBezTo>
                    <a:cubicBezTo>
                      <a:pt x="1080124" y="590498"/>
                      <a:pt x="1079221" y="589536"/>
                      <a:pt x="1078318" y="589536"/>
                    </a:cubicBezTo>
                    <a:close/>
                    <a:moveTo>
                      <a:pt x="1102432" y="554296"/>
                    </a:moveTo>
                    <a:cubicBezTo>
                      <a:pt x="1101504" y="555250"/>
                      <a:pt x="1100576" y="555250"/>
                      <a:pt x="1099648" y="556206"/>
                    </a:cubicBezTo>
                    <a:cubicBezTo>
                      <a:pt x="1098720" y="558115"/>
                      <a:pt x="1099648" y="560980"/>
                      <a:pt x="1099648" y="562889"/>
                    </a:cubicBezTo>
                    <a:cubicBezTo>
                      <a:pt x="1099648" y="566708"/>
                      <a:pt x="1097791" y="568619"/>
                      <a:pt x="1095936" y="572438"/>
                    </a:cubicBezTo>
                    <a:lnTo>
                      <a:pt x="1095008" y="572438"/>
                    </a:lnTo>
                    <a:lnTo>
                      <a:pt x="1091296" y="577212"/>
                    </a:lnTo>
                    <a:cubicBezTo>
                      <a:pt x="1089439" y="577212"/>
                      <a:pt x="1090368" y="575302"/>
                      <a:pt x="1086656" y="577212"/>
                    </a:cubicBezTo>
                    <a:cubicBezTo>
                      <a:pt x="1086656" y="579121"/>
                      <a:pt x="1085727" y="581031"/>
                      <a:pt x="1083871" y="582940"/>
                    </a:cubicBezTo>
                    <a:cubicBezTo>
                      <a:pt x="1082944" y="583896"/>
                      <a:pt x="1082015" y="584850"/>
                      <a:pt x="1080159" y="584850"/>
                    </a:cubicBezTo>
                    <a:lnTo>
                      <a:pt x="1071807" y="590579"/>
                    </a:lnTo>
                    <a:cubicBezTo>
                      <a:pt x="1075519" y="590579"/>
                      <a:pt x="1078303" y="585805"/>
                      <a:pt x="1081087" y="589624"/>
                    </a:cubicBezTo>
                    <a:lnTo>
                      <a:pt x="1084799" y="593444"/>
                    </a:lnTo>
                    <a:cubicBezTo>
                      <a:pt x="1086656" y="593444"/>
                      <a:pt x="1086656" y="591534"/>
                      <a:pt x="1087584" y="590579"/>
                    </a:cubicBezTo>
                    <a:cubicBezTo>
                      <a:pt x="1087584" y="589624"/>
                      <a:pt x="1087351" y="589147"/>
                      <a:pt x="1088280" y="589027"/>
                    </a:cubicBezTo>
                    <a:lnTo>
                      <a:pt x="1095936" y="589624"/>
                    </a:lnTo>
                    <a:cubicBezTo>
                      <a:pt x="1097791" y="588670"/>
                      <a:pt x="1096864" y="586760"/>
                      <a:pt x="1099648" y="583896"/>
                    </a:cubicBezTo>
                    <a:cubicBezTo>
                      <a:pt x="1100576" y="583896"/>
                      <a:pt x="1101504" y="584850"/>
                      <a:pt x="1101504" y="585805"/>
                    </a:cubicBezTo>
                    <a:cubicBezTo>
                      <a:pt x="1104288" y="586760"/>
                      <a:pt x="1104288" y="581986"/>
                      <a:pt x="1104288" y="580077"/>
                    </a:cubicBezTo>
                    <a:cubicBezTo>
                      <a:pt x="1103360" y="578166"/>
                      <a:pt x="1103360" y="576257"/>
                      <a:pt x="1103360" y="573393"/>
                    </a:cubicBezTo>
                    <a:cubicBezTo>
                      <a:pt x="1104288" y="571482"/>
                      <a:pt x="1106145" y="570528"/>
                      <a:pt x="1106145" y="567663"/>
                    </a:cubicBezTo>
                    <a:cubicBezTo>
                      <a:pt x="1107072" y="564799"/>
                      <a:pt x="1108000" y="556206"/>
                      <a:pt x="1102432" y="554296"/>
                    </a:cubicBezTo>
                    <a:close/>
                    <a:moveTo>
                      <a:pt x="1106929" y="528371"/>
                    </a:moveTo>
                    <a:cubicBezTo>
                      <a:pt x="1104145" y="529340"/>
                      <a:pt x="1106929" y="533214"/>
                      <a:pt x="1106929" y="534183"/>
                    </a:cubicBezTo>
                    <a:cubicBezTo>
                      <a:pt x="1107857" y="536120"/>
                      <a:pt x="1106929" y="539026"/>
                      <a:pt x="1105074" y="540964"/>
                    </a:cubicBezTo>
                    <a:lnTo>
                      <a:pt x="1101361" y="542901"/>
                    </a:lnTo>
                    <a:lnTo>
                      <a:pt x="1100433" y="549681"/>
                    </a:lnTo>
                    <a:cubicBezTo>
                      <a:pt x="1101361" y="550650"/>
                      <a:pt x="1102289" y="550650"/>
                      <a:pt x="1103217" y="549681"/>
                    </a:cubicBezTo>
                    <a:cubicBezTo>
                      <a:pt x="1104145" y="548713"/>
                      <a:pt x="1103217" y="547744"/>
                      <a:pt x="1104145" y="546776"/>
                    </a:cubicBezTo>
                    <a:cubicBezTo>
                      <a:pt x="1105074" y="542901"/>
                      <a:pt x="1107857" y="545807"/>
                      <a:pt x="1110641" y="546776"/>
                    </a:cubicBezTo>
                    <a:cubicBezTo>
                      <a:pt x="1112498" y="546776"/>
                      <a:pt x="1115281" y="545807"/>
                      <a:pt x="1117138" y="543870"/>
                    </a:cubicBezTo>
                    <a:cubicBezTo>
                      <a:pt x="1118065" y="541932"/>
                      <a:pt x="1118993" y="539026"/>
                      <a:pt x="1117138" y="538058"/>
                    </a:cubicBezTo>
                    <a:cubicBezTo>
                      <a:pt x="1115281" y="536120"/>
                      <a:pt x="1113425" y="537089"/>
                      <a:pt x="1111569" y="536120"/>
                    </a:cubicBezTo>
                    <a:cubicBezTo>
                      <a:pt x="1110641" y="535152"/>
                      <a:pt x="1110641" y="533214"/>
                      <a:pt x="1106929" y="528371"/>
                    </a:cubicBezTo>
                    <a:close/>
                    <a:moveTo>
                      <a:pt x="376705" y="500356"/>
                    </a:moveTo>
                    <a:lnTo>
                      <a:pt x="376213" y="503023"/>
                    </a:lnTo>
                    <a:cubicBezTo>
                      <a:pt x="376144" y="502591"/>
                      <a:pt x="376213" y="502142"/>
                      <a:pt x="376213" y="501622"/>
                    </a:cubicBezTo>
                    <a:close/>
                    <a:moveTo>
                      <a:pt x="1111796" y="480573"/>
                    </a:moveTo>
                    <a:cubicBezTo>
                      <a:pt x="1109964" y="480573"/>
                      <a:pt x="1109964" y="481533"/>
                      <a:pt x="1109964" y="483452"/>
                    </a:cubicBezTo>
                    <a:cubicBezTo>
                      <a:pt x="1109964" y="486333"/>
                      <a:pt x="1108132" y="488252"/>
                      <a:pt x="1108132" y="490172"/>
                    </a:cubicBezTo>
                    <a:cubicBezTo>
                      <a:pt x="1107216" y="493052"/>
                      <a:pt x="1108132" y="494971"/>
                      <a:pt x="1108132" y="497850"/>
                    </a:cubicBezTo>
                    <a:cubicBezTo>
                      <a:pt x="1109048" y="500730"/>
                      <a:pt x="1109048" y="503610"/>
                      <a:pt x="1108132" y="507449"/>
                    </a:cubicBezTo>
                    <a:cubicBezTo>
                      <a:pt x="1108132" y="509368"/>
                      <a:pt x="1107216" y="511289"/>
                      <a:pt x="1108132" y="513208"/>
                    </a:cubicBezTo>
                    <a:cubicBezTo>
                      <a:pt x="1108132" y="516087"/>
                      <a:pt x="1109048" y="518007"/>
                      <a:pt x="1108132" y="519927"/>
                    </a:cubicBezTo>
                    <a:lnTo>
                      <a:pt x="1107216" y="522806"/>
                    </a:lnTo>
                    <a:cubicBezTo>
                      <a:pt x="1107216" y="523766"/>
                      <a:pt x="1108132" y="524726"/>
                      <a:pt x="1109048" y="524726"/>
                    </a:cubicBezTo>
                    <a:cubicBezTo>
                      <a:pt x="1110880" y="524726"/>
                      <a:pt x="1110880" y="523766"/>
                      <a:pt x="1110880" y="522806"/>
                    </a:cubicBezTo>
                    <a:cubicBezTo>
                      <a:pt x="1111796" y="519927"/>
                      <a:pt x="1109964" y="518007"/>
                      <a:pt x="1109964" y="516087"/>
                    </a:cubicBezTo>
                    <a:cubicBezTo>
                      <a:pt x="1109964" y="514168"/>
                      <a:pt x="1110880" y="513208"/>
                      <a:pt x="1110880" y="509368"/>
                    </a:cubicBezTo>
                    <a:cubicBezTo>
                      <a:pt x="1111796" y="508408"/>
                      <a:pt x="1112712" y="509368"/>
                      <a:pt x="1113628" y="509368"/>
                    </a:cubicBezTo>
                    <a:cubicBezTo>
                      <a:pt x="1115461" y="509368"/>
                      <a:pt x="1118209" y="511289"/>
                      <a:pt x="1118209" y="507449"/>
                    </a:cubicBezTo>
                    <a:cubicBezTo>
                      <a:pt x="1117292" y="505529"/>
                      <a:pt x="1116376" y="505529"/>
                      <a:pt x="1114545" y="504569"/>
                    </a:cubicBezTo>
                    <a:lnTo>
                      <a:pt x="1114545" y="491131"/>
                    </a:lnTo>
                    <a:cubicBezTo>
                      <a:pt x="1114545" y="489212"/>
                      <a:pt x="1113628" y="489212"/>
                      <a:pt x="1112712" y="487292"/>
                    </a:cubicBezTo>
                    <a:cubicBezTo>
                      <a:pt x="1111796" y="485373"/>
                      <a:pt x="1112712" y="482493"/>
                      <a:pt x="1111796" y="480573"/>
                    </a:cubicBezTo>
                    <a:close/>
                    <a:moveTo>
                      <a:pt x="565541" y="471289"/>
                    </a:moveTo>
                    <a:lnTo>
                      <a:pt x="570988" y="474063"/>
                    </a:lnTo>
                    <a:cubicBezTo>
                      <a:pt x="571211" y="474290"/>
                      <a:pt x="571170" y="474570"/>
                      <a:pt x="570711" y="474709"/>
                    </a:cubicBezTo>
                    <a:close/>
                    <a:moveTo>
                      <a:pt x="629389" y="469232"/>
                    </a:moveTo>
                    <a:cubicBezTo>
                      <a:pt x="627505" y="466396"/>
                      <a:pt x="624677" y="468286"/>
                      <a:pt x="624677" y="471122"/>
                    </a:cubicBezTo>
                    <a:cubicBezTo>
                      <a:pt x="624677" y="473012"/>
                      <a:pt x="625619" y="474903"/>
                      <a:pt x="627505" y="473957"/>
                    </a:cubicBezTo>
                    <a:cubicBezTo>
                      <a:pt x="629389" y="473957"/>
                      <a:pt x="629389" y="471122"/>
                      <a:pt x="629389" y="469232"/>
                    </a:cubicBezTo>
                    <a:close/>
                    <a:moveTo>
                      <a:pt x="562696" y="464952"/>
                    </a:moveTo>
                    <a:lnTo>
                      <a:pt x="563490" y="467380"/>
                    </a:lnTo>
                    <a:cubicBezTo>
                      <a:pt x="564424" y="468331"/>
                      <a:pt x="565356" y="468335"/>
                      <a:pt x="565346" y="471159"/>
                    </a:cubicBezTo>
                    <a:cubicBezTo>
                      <a:pt x="563633" y="471257"/>
                      <a:pt x="562824" y="470279"/>
                      <a:pt x="562268" y="469124"/>
                    </a:cubicBezTo>
                    <a:close/>
                    <a:moveTo>
                      <a:pt x="283424" y="450229"/>
                    </a:moveTo>
                    <a:cubicBezTo>
                      <a:pt x="282496" y="450229"/>
                      <a:pt x="282496" y="451174"/>
                      <a:pt x="281567" y="451174"/>
                    </a:cubicBezTo>
                    <a:cubicBezTo>
                      <a:pt x="280639" y="453065"/>
                      <a:pt x="282496" y="454009"/>
                      <a:pt x="282496" y="454954"/>
                    </a:cubicBezTo>
                    <a:lnTo>
                      <a:pt x="280639" y="457790"/>
                    </a:lnTo>
                    <a:cubicBezTo>
                      <a:pt x="276927" y="459681"/>
                      <a:pt x="283424" y="463461"/>
                      <a:pt x="285279" y="461570"/>
                    </a:cubicBezTo>
                    <a:cubicBezTo>
                      <a:pt x="288063" y="459681"/>
                      <a:pt x="285279" y="454954"/>
                      <a:pt x="294560" y="456845"/>
                    </a:cubicBezTo>
                    <a:cubicBezTo>
                      <a:pt x="293631" y="456845"/>
                      <a:pt x="292703" y="455900"/>
                      <a:pt x="291775" y="454954"/>
                    </a:cubicBezTo>
                    <a:close/>
                    <a:moveTo>
                      <a:pt x="230745" y="433214"/>
                    </a:moveTo>
                    <a:lnTo>
                      <a:pt x="224255" y="442718"/>
                    </a:lnTo>
                    <a:cubicBezTo>
                      <a:pt x="223328" y="444619"/>
                      <a:pt x="222402" y="446519"/>
                      <a:pt x="222402" y="448420"/>
                    </a:cubicBezTo>
                    <a:lnTo>
                      <a:pt x="227037" y="456022"/>
                    </a:lnTo>
                    <a:cubicBezTo>
                      <a:pt x="228890" y="456973"/>
                      <a:pt x="230745" y="456022"/>
                      <a:pt x="237234" y="451271"/>
                    </a:cubicBezTo>
                    <a:cubicBezTo>
                      <a:pt x="237234" y="449370"/>
                      <a:pt x="238162" y="448420"/>
                      <a:pt x="240015" y="447469"/>
                    </a:cubicBezTo>
                    <a:lnTo>
                      <a:pt x="244650" y="443668"/>
                    </a:lnTo>
                    <a:cubicBezTo>
                      <a:pt x="248358" y="442718"/>
                      <a:pt x="252067" y="441767"/>
                      <a:pt x="252995" y="438916"/>
                    </a:cubicBezTo>
                    <a:cubicBezTo>
                      <a:pt x="254848" y="436066"/>
                      <a:pt x="251140" y="434165"/>
                      <a:pt x="249286" y="435115"/>
                    </a:cubicBezTo>
                    <a:cubicBezTo>
                      <a:pt x="248823" y="435590"/>
                      <a:pt x="248358" y="436066"/>
                      <a:pt x="247200" y="436302"/>
                    </a:cubicBezTo>
                    <a:lnTo>
                      <a:pt x="240942" y="436066"/>
                    </a:lnTo>
                    <a:cubicBezTo>
                      <a:pt x="239088" y="435115"/>
                      <a:pt x="236307" y="434165"/>
                      <a:pt x="234453" y="433214"/>
                    </a:cubicBezTo>
                    <a:cubicBezTo>
                      <a:pt x="232599" y="433214"/>
                      <a:pt x="231672" y="432264"/>
                      <a:pt x="230745" y="433214"/>
                    </a:cubicBezTo>
                    <a:close/>
                    <a:moveTo>
                      <a:pt x="517068" y="416742"/>
                    </a:moveTo>
                    <a:lnTo>
                      <a:pt x="519609" y="417397"/>
                    </a:lnTo>
                    <a:lnTo>
                      <a:pt x="519505" y="418048"/>
                    </a:lnTo>
                    <a:cubicBezTo>
                      <a:pt x="518285" y="419949"/>
                      <a:pt x="515840" y="420576"/>
                      <a:pt x="513465" y="419932"/>
                    </a:cubicBezTo>
                    <a:cubicBezTo>
                      <a:pt x="513472" y="419899"/>
                      <a:pt x="513459" y="419885"/>
                      <a:pt x="513446" y="419873"/>
                    </a:cubicBezTo>
                    <a:cubicBezTo>
                      <a:pt x="513446" y="419052"/>
                      <a:pt x="512081" y="418936"/>
                      <a:pt x="514009" y="417551"/>
                    </a:cubicBezTo>
                    <a:cubicBezTo>
                      <a:pt x="514240" y="417762"/>
                      <a:pt x="514380" y="417700"/>
                      <a:pt x="514519" y="417627"/>
                    </a:cubicBezTo>
                    <a:close/>
                    <a:moveTo>
                      <a:pt x="303061" y="387002"/>
                    </a:moveTo>
                    <a:lnTo>
                      <a:pt x="302162" y="392774"/>
                    </a:lnTo>
                    <a:cubicBezTo>
                      <a:pt x="305752" y="394699"/>
                      <a:pt x="306650" y="387002"/>
                      <a:pt x="303061" y="387002"/>
                    </a:cubicBezTo>
                    <a:close/>
                    <a:moveTo>
                      <a:pt x="235434" y="377228"/>
                    </a:moveTo>
                    <a:cubicBezTo>
                      <a:pt x="234508" y="378179"/>
                      <a:pt x="233581" y="378179"/>
                      <a:pt x="232654" y="379130"/>
                    </a:cubicBezTo>
                    <a:cubicBezTo>
                      <a:pt x="231728" y="380081"/>
                      <a:pt x="230801" y="380081"/>
                      <a:pt x="228947" y="380081"/>
                    </a:cubicBezTo>
                    <a:lnTo>
                      <a:pt x="226167" y="384836"/>
                    </a:lnTo>
                    <a:cubicBezTo>
                      <a:pt x="227095" y="385787"/>
                      <a:pt x="228947" y="387689"/>
                      <a:pt x="226167" y="388641"/>
                    </a:cubicBezTo>
                    <a:cubicBezTo>
                      <a:pt x="224315" y="388641"/>
                      <a:pt x="223388" y="386739"/>
                      <a:pt x="221535" y="386739"/>
                    </a:cubicBezTo>
                    <a:cubicBezTo>
                      <a:pt x="220608" y="387689"/>
                      <a:pt x="219682" y="388641"/>
                      <a:pt x="219682" y="390543"/>
                    </a:cubicBezTo>
                    <a:cubicBezTo>
                      <a:pt x="219682" y="393395"/>
                      <a:pt x="221535" y="391493"/>
                      <a:pt x="223388" y="392445"/>
                    </a:cubicBezTo>
                    <a:cubicBezTo>
                      <a:pt x="225241" y="392445"/>
                      <a:pt x="227095" y="394347"/>
                      <a:pt x="228947" y="396248"/>
                    </a:cubicBezTo>
                    <a:cubicBezTo>
                      <a:pt x="229094" y="396549"/>
                      <a:pt x="229241" y="396826"/>
                      <a:pt x="229835" y="396794"/>
                    </a:cubicBezTo>
                    <a:lnTo>
                      <a:pt x="227591" y="398524"/>
                    </a:lnTo>
                    <a:cubicBezTo>
                      <a:pt x="228521" y="399481"/>
                      <a:pt x="229451" y="400437"/>
                      <a:pt x="228521" y="403306"/>
                    </a:cubicBezTo>
                    <a:cubicBezTo>
                      <a:pt x="227591" y="403306"/>
                      <a:pt x="227126" y="404024"/>
                      <a:pt x="223869" y="402350"/>
                    </a:cubicBezTo>
                    <a:cubicBezTo>
                      <a:pt x="224799" y="401393"/>
                      <a:pt x="225729" y="401393"/>
                      <a:pt x="224799" y="397568"/>
                    </a:cubicBezTo>
                    <a:cubicBezTo>
                      <a:pt x="221077" y="394699"/>
                      <a:pt x="217355" y="404263"/>
                      <a:pt x="214565" y="397568"/>
                    </a:cubicBezTo>
                    <a:cubicBezTo>
                      <a:pt x="214565" y="396611"/>
                      <a:pt x="214565" y="396611"/>
                      <a:pt x="214565" y="395655"/>
                    </a:cubicBezTo>
                    <a:cubicBezTo>
                      <a:pt x="213633" y="395655"/>
                      <a:pt x="212703" y="394699"/>
                      <a:pt x="211773" y="394699"/>
                    </a:cubicBezTo>
                    <a:cubicBezTo>
                      <a:pt x="208051" y="394699"/>
                      <a:pt x="210843" y="399481"/>
                      <a:pt x="208981" y="400437"/>
                    </a:cubicBezTo>
                    <a:lnTo>
                      <a:pt x="204329" y="398524"/>
                    </a:lnTo>
                    <a:cubicBezTo>
                      <a:pt x="203399" y="396611"/>
                      <a:pt x="203399" y="394699"/>
                      <a:pt x="200607" y="394699"/>
                    </a:cubicBezTo>
                    <a:cubicBezTo>
                      <a:pt x="198746" y="395655"/>
                      <a:pt x="197815" y="396611"/>
                      <a:pt x="195955" y="397568"/>
                    </a:cubicBezTo>
                    <a:lnTo>
                      <a:pt x="189441" y="400437"/>
                    </a:lnTo>
                    <a:cubicBezTo>
                      <a:pt x="188511" y="401393"/>
                      <a:pt x="188511" y="401393"/>
                      <a:pt x="187580" y="402350"/>
                    </a:cubicBezTo>
                    <a:cubicBezTo>
                      <a:pt x="186649" y="403306"/>
                      <a:pt x="185719" y="403306"/>
                      <a:pt x="185719" y="405219"/>
                    </a:cubicBezTo>
                    <a:lnTo>
                      <a:pt x="190371" y="408088"/>
                    </a:lnTo>
                    <a:cubicBezTo>
                      <a:pt x="192233" y="407132"/>
                      <a:pt x="193163" y="407132"/>
                      <a:pt x="195024" y="407132"/>
                    </a:cubicBezTo>
                    <a:cubicBezTo>
                      <a:pt x="196885" y="406175"/>
                      <a:pt x="198746" y="407132"/>
                      <a:pt x="200607" y="407132"/>
                    </a:cubicBezTo>
                    <a:cubicBezTo>
                      <a:pt x="201537" y="411914"/>
                      <a:pt x="189441" y="409045"/>
                      <a:pt x="189441" y="412871"/>
                    </a:cubicBezTo>
                    <a:cubicBezTo>
                      <a:pt x="190371" y="415740"/>
                      <a:pt x="198746" y="413827"/>
                      <a:pt x="200607" y="412871"/>
                    </a:cubicBezTo>
                    <a:cubicBezTo>
                      <a:pt x="204329" y="411914"/>
                      <a:pt x="208981" y="410001"/>
                      <a:pt x="207121" y="416696"/>
                    </a:cubicBezTo>
                    <a:cubicBezTo>
                      <a:pt x="204329" y="416696"/>
                      <a:pt x="190371" y="415740"/>
                      <a:pt x="194093" y="421478"/>
                    </a:cubicBezTo>
                    <a:cubicBezTo>
                      <a:pt x="195024" y="423391"/>
                      <a:pt x="195955" y="424347"/>
                      <a:pt x="197815" y="424347"/>
                    </a:cubicBezTo>
                    <a:cubicBezTo>
                      <a:pt x="199677" y="426260"/>
                      <a:pt x="202467" y="427217"/>
                      <a:pt x="204329" y="428173"/>
                    </a:cubicBezTo>
                    <a:cubicBezTo>
                      <a:pt x="208051" y="429129"/>
                      <a:pt x="211773" y="428173"/>
                      <a:pt x="214565" y="427217"/>
                    </a:cubicBezTo>
                    <a:cubicBezTo>
                      <a:pt x="215495" y="426260"/>
                      <a:pt x="217355" y="426260"/>
                      <a:pt x="218286" y="425304"/>
                    </a:cubicBezTo>
                    <a:cubicBezTo>
                      <a:pt x="220147" y="424347"/>
                      <a:pt x="222007" y="424347"/>
                      <a:pt x="223869" y="423391"/>
                    </a:cubicBezTo>
                    <a:cubicBezTo>
                      <a:pt x="225729" y="422435"/>
                      <a:pt x="227591" y="423391"/>
                      <a:pt x="229451" y="422435"/>
                    </a:cubicBezTo>
                    <a:cubicBezTo>
                      <a:pt x="231313" y="422435"/>
                      <a:pt x="231313" y="421478"/>
                      <a:pt x="233174" y="421478"/>
                    </a:cubicBezTo>
                    <a:cubicBezTo>
                      <a:pt x="235035" y="421478"/>
                      <a:pt x="235965" y="423391"/>
                      <a:pt x="236896" y="424347"/>
                    </a:cubicBezTo>
                    <a:cubicBezTo>
                      <a:pt x="238757" y="426260"/>
                      <a:pt x="242479" y="428173"/>
                      <a:pt x="247131" y="424347"/>
                    </a:cubicBezTo>
                    <a:cubicBezTo>
                      <a:pt x="246215" y="424347"/>
                      <a:pt x="242594" y="423420"/>
                      <a:pt x="244372" y="421677"/>
                    </a:cubicBezTo>
                    <a:lnTo>
                      <a:pt x="244400" y="421473"/>
                    </a:lnTo>
                    <a:cubicBezTo>
                      <a:pt x="245360" y="419606"/>
                      <a:pt x="253634" y="423365"/>
                      <a:pt x="251784" y="418609"/>
                    </a:cubicBezTo>
                    <a:cubicBezTo>
                      <a:pt x="249922" y="415740"/>
                      <a:pt x="247131" y="416696"/>
                      <a:pt x="245270" y="415740"/>
                    </a:cubicBezTo>
                    <a:cubicBezTo>
                      <a:pt x="242479" y="413827"/>
                      <a:pt x="240618" y="412871"/>
                      <a:pt x="238757" y="410957"/>
                    </a:cubicBezTo>
                    <a:cubicBezTo>
                      <a:pt x="237826" y="410001"/>
                      <a:pt x="236896" y="409045"/>
                      <a:pt x="236896" y="407132"/>
                    </a:cubicBezTo>
                    <a:cubicBezTo>
                      <a:pt x="236896" y="406175"/>
                      <a:pt x="236896" y="405219"/>
                      <a:pt x="235965" y="404263"/>
                    </a:cubicBezTo>
                    <a:cubicBezTo>
                      <a:pt x="235035" y="403306"/>
                      <a:pt x="234104" y="403306"/>
                      <a:pt x="234104" y="402350"/>
                    </a:cubicBezTo>
                    <a:lnTo>
                      <a:pt x="234104" y="398887"/>
                    </a:lnTo>
                    <a:lnTo>
                      <a:pt x="238214" y="397200"/>
                    </a:lnTo>
                    <a:cubicBezTo>
                      <a:pt x="241921" y="397200"/>
                      <a:pt x="242847" y="393395"/>
                      <a:pt x="242847" y="390543"/>
                    </a:cubicBezTo>
                    <a:cubicBezTo>
                      <a:pt x="242847" y="387689"/>
                      <a:pt x="241921" y="388641"/>
                      <a:pt x="240067" y="387689"/>
                    </a:cubicBezTo>
                    <a:cubicBezTo>
                      <a:pt x="238214" y="387689"/>
                      <a:pt x="234508" y="386739"/>
                      <a:pt x="238214" y="382934"/>
                    </a:cubicBezTo>
                    <a:cubicBezTo>
                      <a:pt x="239141" y="381032"/>
                      <a:pt x="239141" y="379130"/>
                      <a:pt x="238214" y="378179"/>
                    </a:cubicBezTo>
                    <a:cubicBezTo>
                      <a:pt x="237287" y="377228"/>
                      <a:pt x="236361" y="377228"/>
                      <a:pt x="235434" y="377228"/>
                    </a:cubicBezTo>
                    <a:close/>
                    <a:moveTo>
                      <a:pt x="1208120" y="373635"/>
                    </a:moveTo>
                    <a:cubicBezTo>
                      <a:pt x="1207139" y="373635"/>
                      <a:pt x="1206157" y="374526"/>
                      <a:pt x="1206157" y="375418"/>
                    </a:cubicBezTo>
                    <a:lnTo>
                      <a:pt x="1210083" y="375418"/>
                    </a:lnTo>
                    <a:cubicBezTo>
                      <a:pt x="1210083" y="374526"/>
                      <a:pt x="1209102" y="373635"/>
                      <a:pt x="1208120" y="373635"/>
                    </a:cubicBezTo>
                    <a:close/>
                    <a:moveTo>
                      <a:pt x="1250698" y="365939"/>
                    </a:moveTo>
                    <a:cubicBezTo>
                      <a:pt x="1249738" y="365939"/>
                      <a:pt x="1249738" y="366911"/>
                      <a:pt x="1249738" y="367883"/>
                    </a:cubicBezTo>
                    <a:lnTo>
                      <a:pt x="1257417" y="368855"/>
                    </a:lnTo>
                    <a:close/>
                    <a:moveTo>
                      <a:pt x="1145222" y="365939"/>
                    </a:moveTo>
                    <a:lnTo>
                      <a:pt x="1144279" y="370664"/>
                    </a:lnTo>
                    <a:cubicBezTo>
                      <a:pt x="1147107" y="371610"/>
                      <a:pt x="1148049" y="366884"/>
                      <a:pt x="1145222" y="365939"/>
                    </a:cubicBezTo>
                    <a:close/>
                    <a:moveTo>
                      <a:pt x="207673" y="351729"/>
                    </a:moveTo>
                    <a:cubicBezTo>
                      <a:pt x="206744" y="351729"/>
                      <a:pt x="205816" y="351729"/>
                      <a:pt x="205816" y="353653"/>
                    </a:cubicBezTo>
                    <a:cubicBezTo>
                      <a:pt x="204888" y="355578"/>
                      <a:pt x="209528" y="357501"/>
                      <a:pt x="209528" y="359426"/>
                    </a:cubicBezTo>
                    <a:lnTo>
                      <a:pt x="203961" y="362312"/>
                    </a:lnTo>
                    <a:cubicBezTo>
                      <a:pt x="201176" y="362312"/>
                      <a:pt x="200248" y="360388"/>
                      <a:pt x="198392" y="359426"/>
                    </a:cubicBezTo>
                    <a:cubicBezTo>
                      <a:pt x="197464" y="358464"/>
                      <a:pt x="196536" y="359426"/>
                      <a:pt x="195607" y="359426"/>
                    </a:cubicBezTo>
                    <a:cubicBezTo>
                      <a:pt x="193752" y="358464"/>
                      <a:pt x="192824" y="357501"/>
                      <a:pt x="191896" y="357501"/>
                    </a:cubicBezTo>
                    <a:cubicBezTo>
                      <a:pt x="190040" y="356539"/>
                      <a:pt x="188184" y="356539"/>
                      <a:pt x="186327" y="357501"/>
                    </a:cubicBezTo>
                    <a:lnTo>
                      <a:pt x="181687" y="360388"/>
                    </a:lnTo>
                    <a:cubicBezTo>
                      <a:pt x="179831" y="364236"/>
                      <a:pt x="184472" y="367122"/>
                      <a:pt x="187255" y="364236"/>
                    </a:cubicBezTo>
                    <a:cubicBezTo>
                      <a:pt x="188184" y="363274"/>
                      <a:pt x="188184" y="362312"/>
                      <a:pt x="189112" y="361349"/>
                    </a:cubicBezTo>
                    <a:cubicBezTo>
                      <a:pt x="190967" y="361349"/>
                      <a:pt x="190967" y="363274"/>
                      <a:pt x="191896" y="364236"/>
                    </a:cubicBezTo>
                    <a:cubicBezTo>
                      <a:pt x="193752" y="365198"/>
                      <a:pt x="195607" y="364236"/>
                      <a:pt x="201176" y="364236"/>
                    </a:cubicBezTo>
                    <a:cubicBezTo>
                      <a:pt x="202104" y="364236"/>
                      <a:pt x="203032" y="364236"/>
                      <a:pt x="203032" y="365198"/>
                    </a:cubicBezTo>
                    <a:lnTo>
                      <a:pt x="197464" y="367122"/>
                    </a:lnTo>
                    <a:cubicBezTo>
                      <a:pt x="196536" y="367122"/>
                      <a:pt x="188184" y="369046"/>
                      <a:pt x="191896" y="371932"/>
                    </a:cubicBezTo>
                    <a:cubicBezTo>
                      <a:pt x="193752" y="374818"/>
                      <a:pt x="198392" y="370009"/>
                      <a:pt x="201176" y="369046"/>
                    </a:cubicBezTo>
                    <a:cubicBezTo>
                      <a:pt x="203032" y="368084"/>
                      <a:pt x="204888" y="367122"/>
                      <a:pt x="207673" y="367122"/>
                    </a:cubicBezTo>
                    <a:cubicBezTo>
                      <a:pt x="209528" y="367122"/>
                      <a:pt x="211385" y="368084"/>
                      <a:pt x="212313" y="367122"/>
                    </a:cubicBezTo>
                    <a:cubicBezTo>
                      <a:pt x="215097" y="366160"/>
                      <a:pt x="219737" y="364236"/>
                      <a:pt x="220665" y="361349"/>
                    </a:cubicBezTo>
                    <a:cubicBezTo>
                      <a:pt x="220665" y="359426"/>
                      <a:pt x="219737" y="355578"/>
                      <a:pt x="217880" y="358464"/>
                    </a:cubicBezTo>
                    <a:cubicBezTo>
                      <a:pt x="217649" y="358704"/>
                      <a:pt x="217475" y="359005"/>
                      <a:pt x="216634" y="358734"/>
                    </a:cubicBezTo>
                    <a:lnTo>
                      <a:pt x="211385" y="355578"/>
                    </a:lnTo>
                    <a:close/>
                    <a:moveTo>
                      <a:pt x="215843" y="349710"/>
                    </a:moveTo>
                    <a:lnTo>
                      <a:pt x="216802" y="354166"/>
                    </a:lnTo>
                    <a:cubicBezTo>
                      <a:pt x="219682" y="353274"/>
                      <a:pt x="219682" y="350601"/>
                      <a:pt x="217762" y="349710"/>
                    </a:cubicBezTo>
                    <a:cubicBezTo>
                      <a:pt x="216802" y="349710"/>
                      <a:pt x="216802" y="349710"/>
                      <a:pt x="215843" y="349710"/>
                    </a:cubicBezTo>
                    <a:close/>
                    <a:moveTo>
                      <a:pt x="547745" y="347199"/>
                    </a:moveTo>
                    <a:lnTo>
                      <a:pt x="554569" y="348079"/>
                    </a:lnTo>
                    <a:lnTo>
                      <a:pt x="555899" y="349001"/>
                    </a:lnTo>
                    <a:cubicBezTo>
                      <a:pt x="555899" y="350892"/>
                      <a:pt x="554989" y="350892"/>
                      <a:pt x="554989" y="351838"/>
                    </a:cubicBezTo>
                    <a:cubicBezTo>
                      <a:pt x="554079" y="354676"/>
                      <a:pt x="557718" y="356567"/>
                      <a:pt x="558629" y="358459"/>
                    </a:cubicBezTo>
                    <a:cubicBezTo>
                      <a:pt x="559538" y="363189"/>
                      <a:pt x="555899" y="362242"/>
                      <a:pt x="551349" y="364134"/>
                    </a:cubicBezTo>
                    <a:cubicBezTo>
                      <a:pt x="550440" y="365080"/>
                      <a:pt x="549530" y="364134"/>
                      <a:pt x="548620" y="364134"/>
                    </a:cubicBezTo>
                    <a:cubicBezTo>
                      <a:pt x="545891" y="364134"/>
                      <a:pt x="544070" y="365080"/>
                      <a:pt x="542251" y="366972"/>
                    </a:cubicBezTo>
                    <a:cubicBezTo>
                      <a:pt x="541341" y="369809"/>
                      <a:pt x="542251" y="371700"/>
                      <a:pt x="541341" y="373592"/>
                    </a:cubicBezTo>
                    <a:cubicBezTo>
                      <a:pt x="541079" y="374002"/>
                      <a:pt x="540778" y="374351"/>
                      <a:pt x="539848" y="373937"/>
                    </a:cubicBezTo>
                    <a:cubicBezTo>
                      <a:pt x="539864" y="373709"/>
                      <a:pt x="539842" y="373472"/>
                      <a:pt x="539402" y="373017"/>
                    </a:cubicBezTo>
                    <a:cubicBezTo>
                      <a:pt x="539402" y="371104"/>
                      <a:pt x="536621" y="371104"/>
                      <a:pt x="539402" y="366323"/>
                    </a:cubicBezTo>
                    <a:cubicBezTo>
                      <a:pt x="540329" y="365367"/>
                      <a:pt x="541256" y="364411"/>
                      <a:pt x="541256" y="362499"/>
                    </a:cubicBezTo>
                    <a:cubicBezTo>
                      <a:pt x="542183" y="359630"/>
                      <a:pt x="542183" y="360586"/>
                      <a:pt x="544037" y="359630"/>
                    </a:cubicBezTo>
                    <a:lnTo>
                      <a:pt x="543110" y="352936"/>
                    </a:lnTo>
                    <a:cubicBezTo>
                      <a:pt x="544964" y="353892"/>
                      <a:pt x="545891" y="353892"/>
                      <a:pt x="547745" y="354849"/>
                    </a:cubicBezTo>
                    <a:cubicBezTo>
                      <a:pt x="549599" y="354849"/>
                      <a:pt x="552379" y="353892"/>
                      <a:pt x="552379" y="351024"/>
                    </a:cubicBezTo>
                    <a:cubicBezTo>
                      <a:pt x="551453" y="349111"/>
                      <a:pt x="549599" y="351024"/>
                      <a:pt x="548672" y="350067"/>
                    </a:cubicBezTo>
                    <a:cubicBezTo>
                      <a:pt x="546818" y="350067"/>
                      <a:pt x="545891" y="348155"/>
                      <a:pt x="547745" y="347199"/>
                    </a:cubicBezTo>
                    <a:close/>
                    <a:moveTo>
                      <a:pt x="229873" y="331508"/>
                    </a:moveTo>
                    <a:lnTo>
                      <a:pt x="228018" y="333399"/>
                    </a:lnTo>
                    <a:cubicBezTo>
                      <a:pt x="227090" y="334344"/>
                      <a:pt x="226162" y="335289"/>
                      <a:pt x="226162" y="337179"/>
                    </a:cubicBezTo>
                    <a:lnTo>
                      <a:pt x="232658" y="339070"/>
                    </a:lnTo>
                    <a:cubicBezTo>
                      <a:pt x="234514" y="340015"/>
                      <a:pt x="236370" y="340015"/>
                      <a:pt x="236370" y="337179"/>
                    </a:cubicBezTo>
                    <a:cubicBezTo>
                      <a:pt x="236370" y="334344"/>
                      <a:pt x="235442" y="331508"/>
                      <a:pt x="232658" y="331508"/>
                    </a:cubicBezTo>
                    <a:cubicBezTo>
                      <a:pt x="231730" y="331508"/>
                      <a:pt x="230802" y="331508"/>
                      <a:pt x="229873" y="331508"/>
                    </a:cubicBezTo>
                    <a:close/>
                    <a:moveTo>
                      <a:pt x="213008" y="322740"/>
                    </a:moveTo>
                    <a:cubicBezTo>
                      <a:pt x="209279" y="324646"/>
                      <a:pt x="213008" y="326553"/>
                      <a:pt x="213008" y="328459"/>
                    </a:cubicBezTo>
                    <a:cubicBezTo>
                      <a:pt x="212079" y="332254"/>
                      <a:pt x="209302" y="326603"/>
                      <a:pt x="209279" y="326553"/>
                    </a:cubicBezTo>
                    <a:cubicBezTo>
                      <a:pt x="208812" y="326076"/>
                      <a:pt x="208113" y="325362"/>
                      <a:pt x="207181" y="326076"/>
                    </a:cubicBezTo>
                    <a:lnTo>
                      <a:pt x="203683" y="334177"/>
                    </a:lnTo>
                    <a:cubicBezTo>
                      <a:pt x="204616" y="336084"/>
                      <a:pt x="206481" y="334177"/>
                      <a:pt x="212076" y="333224"/>
                    </a:cubicBezTo>
                    <a:cubicBezTo>
                      <a:pt x="212212" y="333587"/>
                      <a:pt x="212076" y="333813"/>
                      <a:pt x="212076" y="334177"/>
                    </a:cubicBezTo>
                    <a:cubicBezTo>
                      <a:pt x="211143" y="336084"/>
                      <a:pt x="212076" y="337036"/>
                      <a:pt x="213941" y="337990"/>
                    </a:cubicBezTo>
                    <a:lnTo>
                      <a:pt x="219536" y="337036"/>
                    </a:lnTo>
                    <a:cubicBezTo>
                      <a:pt x="221401" y="337036"/>
                      <a:pt x="222333" y="336084"/>
                      <a:pt x="223266" y="335130"/>
                    </a:cubicBezTo>
                    <a:cubicBezTo>
                      <a:pt x="224198" y="333224"/>
                      <a:pt x="222333" y="332271"/>
                      <a:pt x="221401" y="330365"/>
                    </a:cubicBezTo>
                    <a:cubicBezTo>
                      <a:pt x="220468" y="329412"/>
                      <a:pt x="222333" y="327506"/>
                      <a:pt x="221401" y="325600"/>
                    </a:cubicBezTo>
                    <a:cubicBezTo>
                      <a:pt x="220468" y="324646"/>
                      <a:pt x="219536" y="322740"/>
                      <a:pt x="217671" y="322740"/>
                    </a:cubicBezTo>
                    <a:cubicBezTo>
                      <a:pt x="216738" y="321788"/>
                      <a:pt x="214873" y="321788"/>
                      <a:pt x="213008" y="322740"/>
                    </a:cubicBezTo>
                    <a:close/>
                    <a:moveTo>
                      <a:pt x="229593" y="321922"/>
                    </a:moveTo>
                    <a:lnTo>
                      <a:pt x="228663" y="322868"/>
                    </a:lnTo>
                    <a:cubicBezTo>
                      <a:pt x="227733" y="325703"/>
                      <a:pt x="230523" y="325703"/>
                      <a:pt x="232384" y="325703"/>
                    </a:cubicBezTo>
                    <a:lnTo>
                      <a:pt x="241686" y="327593"/>
                    </a:lnTo>
                    <a:lnTo>
                      <a:pt x="242616" y="333264"/>
                    </a:lnTo>
                    <a:lnTo>
                      <a:pt x="249128" y="338935"/>
                    </a:lnTo>
                    <a:cubicBezTo>
                      <a:pt x="250058" y="338935"/>
                      <a:pt x="250988" y="337990"/>
                      <a:pt x="251919" y="338935"/>
                    </a:cubicBezTo>
                    <a:cubicBezTo>
                      <a:pt x="252849" y="338935"/>
                      <a:pt x="252849" y="339880"/>
                      <a:pt x="253779" y="339880"/>
                    </a:cubicBezTo>
                    <a:lnTo>
                      <a:pt x="259361" y="336100"/>
                    </a:lnTo>
                    <a:cubicBezTo>
                      <a:pt x="262151" y="335155"/>
                      <a:pt x="264012" y="335155"/>
                      <a:pt x="265871" y="337044"/>
                    </a:cubicBezTo>
                    <a:cubicBezTo>
                      <a:pt x="267732" y="337990"/>
                      <a:pt x="268662" y="339880"/>
                      <a:pt x="272383" y="338935"/>
                    </a:cubicBezTo>
                    <a:cubicBezTo>
                      <a:pt x="273313" y="337990"/>
                      <a:pt x="274243" y="337044"/>
                      <a:pt x="277964" y="338935"/>
                    </a:cubicBezTo>
                    <a:lnTo>
                      <a:pt x="287267" y="337044"/>
                    </a:lnTo>
                    <a:lnTo>
                      <a:pt x="284476" y="331373"/>
                    </a:lnTo>
                    <a:cubicBezTo>
                      <a:pt x="282615" y="331373"/>
                      <a:pt x="281685" y="331373"/>
                      <a:pt x="279825" y="331373"/>
                    </a:cubicBezTo>
                    <a:cubicBezTo>
                      <a:pt x="278894" y="331373"/>
                      <a:pt x="277964" y="330428"/>
                      <a:pt x="276104" y="330428"/>
                    </a:cubicBezTo>
                    <a:cubicBezTo>
                      <a:pt x="275173" y="329484"/>
                      <a:pt x="274243" y="330428"/>
                      <a:pt x="272383" y="330428"/>
                    </a:cubicBezTo>
                    <a:cubicBezTo>
                      <a:pt x="270522" y="331373"/>
                      <a:pt x="268662" y="330428"/>
                      <a:pt x="266801" y="330428"/>
                    </a:cubicBezTo>
                    <a:cubicBezTo>
                      <a:pt x="264942" y="330428"/>
                      <a:pt x="263081" y="331373"/>
                      <a:pt x="261221" y="332319"/>
                    </a:cubicBezTo>
                    <a:cubicBezTo>
                      <a:pt x="259361" y="333264"/>
                      <a:pt x="256570" y="334209"/>
                      <a:pt x="252849" y="331373"/>
                    </a:cubicBezTo>
                    <a:cubicBezTo>
                      <a:pt x="251919" y="331373"/>
                      <a:pt x="250988" y="331373"/>
                      <a:pt x="250988" y="330428"/>
                    </a:cubicBezTo>
                    <a:cubicBezTo>
                      <a:pt x="250058" y="329484"/>
                      <a:pt x="250058" y="328539"/>
                      <a:pt x="250058" y="327593"/>
                    </a:cubicBezTo>
                    <a:lnTo>
                      <a:pt x="245407" y="324757"/>
                    </a:lnTo>
                    <a:cubicBezTo>
                      <a:pt x="243547" y="324757"/>
                      <a:pt x="243547" y="322868"/>
                      <a:pt x="242616" y="322868"/>
                    </a:cubicBezTo>
                    <a:cubicBezTo>
                      <a:pt x="240756" y="322868"/>
                      <a:pt x="239826" y="323812"/>
                      <a:pt x="238895" y="323812"/>
                    </a:cubicBezTo>
                    <a:cubicBezTo>
                      <a:pt x="237035" y="323812"/>
                      <a:pt x="237965" y="322868"/>
                      <a:pt x="237035" y="321922"/>
                    </a:cubicBezTo>
                    <a:close/>
                    <a:moveTo>
                      <a:pt x="235313" y="315037"/>
                    </a:moveTo>
                    <a:lnTo>
                      <a:pt x="235313" y="319762"/>
                    </a:lnTo>
                    <a:lnTo>
                      <a:pt x="240228" y="317045"/>
                    </a:lnTo>
                    <a:close/>
                    <a:moveTo>
                      <a:pt x="193378" y="312065"/>
                    </a:moveTo>
                    <a:cubicBezTo>
                      <a:pt x="190777" y="312065"/>
                      <a:pt x="190777" y="316196"/>
                      <a:pt x="185575" y="316196"/>
                    </a:cubicBezTo>
                    <a:cubicBezTo>
                      <a:pt x="182973" y="320328"/>
                      <a:pt x="180372" y="328591"/>
                      <a:pt x="175169" y="328591"/>
                    </a:cubicBezTo>
                    <a:cubicBezTo>
                      <a:pt x="172568" y="328591"/>
                      <a:pt x="169967" y="328591"/>
                      <a:pt x="169967" y="332723"/>
                    </a:cubicBezTo>
                    <a:cubicBezTo>
                      <a:pt x="165081" y="343070"/>
                      <a:pt x="170392" y="348559"/>
                      <a:pt x="176637" y="350470"/>
                    </a:cubicBezTo>
                    <a:cubicBezTo>
                      <a:pt x="176304" y="350680"/>
                      <a:pt x="176087" y="351034"/>
                      <a:pt x="175740" y="351390"/>
                    </a:cubicBezTo>
                    <a:cubicBezTo>
                      <a:pt x="174813" y="353294"/>
                      <a:pt x="172028" y="351390"/>
                      <a:pt x="170173" y="351390"/>
                    </a:cubicBezTo>
                    <a:lnTo>
                      <a:pt x="163676" y="353294"/>
                    </a:lnTo>
                    <a:cubicBezTo>
                      <a:pt x="162748" y="354245"/>
                      <a:pt x="162748" y="355198"/>
                      <a:pt x="161821" y="355198"/>
                    </a:cubicBezTo>
                    <a:cubicBezTo>
                      <a:pt x="160892" y="356149"/>
                      <a:pt x="159964" y="356149"/>
                      <a:pt x="159036" y="356149"/>
                    </a:cubicBezTo>
                    <a:lnTo>
                      <a:pt x="153467" y="365668"/>
                    </a:lnTo>
                    <a:lnTo>
                      <a:pt x="157180" y="365668"/>
                    </a:lnTo>
                    <a:cubicBezTo>
                      <a:pt x="159036" y="364717"/>
                      <a:pt x="159036" y="365668"/>
                      <a:pt x="160892" y="365668"/>
                    </a:cubicBezTo>
                    <a:cubicBezTo>
                      <a:pt x="161821" y="365668"/>
                      <a:pt x="162748" y="364717"/>
                      <a:pt x="163676" y="364717"/>
                    </a:cubicBezTo>
                    <a:cubicBezTo>
                      <a:pt x="164604" y="364717"/>
                      <a:pt x="164604" y="364717"/>
                      <a:pt x="165533" y="364717"/>
                    </a:cubicBezTo>
                    <a:cubicBezTo>
                      <a:pt x="167388" y="364717"/>
                      <a:pt x="168316" y="363764"/>
                      <a:pt x="170173" y="359005"/>
                    </a:cubicBezTo>
                    <a:cubicBezTo>
                      <a:pt x="170734" y="358629"/>
                      <a:pt x="170894" y="358794"/>
                      <a:pt x="172956" y="358053"/>
                    </a:cubicBezTo>
                    <a:cubicBezTo>
                      <a:pt x="173885" y="359005"/>
                      <a:pt x="171100" y="359957"/>
                      <a:pt x="172956" y="360909"/>
                    </a:cubicBezTo>
                    <a:lnTo>
                      <a:pt x="177597" y="357101"/>
                    </a:lnTo>
                    <a:cubicBezTo>
                      <a:pt x="179453" y="356149"/>
                      <a:pt x="182237" y="356149"/>
                      <a:pt x="182237" y="353294"/>
                    </a:cubicBezTo>
                    <a:lnTo>
                      <a:pt x="181874" y="352176"/>
                    </a:lnTo>
                    <a:lnTo>
                      <a:pt x="185575" y="353382"/>
                    </a:lnTo>
                    <a:cubicBezTo>
                      <a:pt x="190777" y="353382"/>
                      <a:pt x="193378" y="353382"/>
                      <a:pt x="195979" y="349250"/>
                    </a:cubicBezTo>
                    <a:cubicBezTo>
                      <a:pt x="198581" y="340987"/>
                      <a:pt x="195979" y="332723"/>
                      <a:pt x="198581" y="328591"/>
                    </a:cubicBezTo>
                    <a:cubicBezTo>
                      <a:pt x="201182" y="324460"/>
                      <a:pt x="203783" y="324460"/>
                      <a:pt x="203783" y="320328"/>
                    </a:cubicBezTo>
                    <a:cubicBezTo>
                      <a:pt x="203783" y="316196"/>
                      <a:pt x="195979" y="312065"/>
                      <a:pt x="193378" y="312065"/>
                    </a:cubicBezTo>
                    <a:close/>
                    <a:moveTo>
                      <a:pt x="220364" y="307475"/>
                    </a:moveTo>
                    <a:lnTo>
                      <a:pt x="222258" y="311255"/>
                    </a:lnTo>
                    <a:cubicBezTo>
                      <a:pt x="223204" y="312201"/>
                      <a:pt x="222258" y="313146"/>
                      <a:pt x="223204" y="315036"/>
                    </a:cubicBezTo>
                    <a:lnTo>
                      <a:pt x="231728" y="315036"/>
                    </a:lnTo>
                    <a:cubicBezTo>
                      <a:pt x="233621" y="313146"/>
                      <a:pt x="228886" y="310310"/>
                      <a:pt x="226993" y="309365"/>
                    </a:cubicBezTo>
                    <a:close/>
                    <a:moveTo>
                      <a:pt x="192547" y="304514"/>
                    </a:moveTo>
                    <a:cubicBezTo>
                      <a:pt x="191611" y="305468"/>
                      <a:pt x="191611" y="305468"/>
                      <a:pt x="191611" y="306424"/>
                    </a:cubicBezTo>
                    <a:lnTo>
                      <a:pt x="193484" y="307378"/>
                    </a:lnTo>
                    <a:cubicBezTo>
                      <a:pt x="194420" y="308333"/>
                      <a:pt x="194420" y="309288"/>
                      <a:pt x="195356" y="309288"/>
                    </a:cubicBezTo>
                    <a:cubicBezTo>
                      <a:pt x="197228" y="312152"/>
                      <a:pt x="199101" y="311198"/>
                      <a:pt x="201910" y="310242"/>
                    </a:cubicBezTo>
                    <a:cubicBezTo>
                      <a:pt x="203782" y="310242"/>
                      <a:pt x="204718" y="310242"/>
                      <a:pt x="206591" y="312152"/>
                    </a:cubicBezTo>
                    <a:lnTo>
                      <a:pt x="213145" y="316926"/>
                    </a:lnTo>
                    <a:cubicBezTo>
                      <a:pt x="215018" y="316926"/>
                      <a:pt x="215954" y="315016"/>
                      <a:pt x="215018" y="313107"/>
                    </a:cubicBezTo>
                    <a:cubicBezTo>
                      <a:pt x="213145" y="311198"/>
                      <a:pt x="211273" y="311198"/>
                      <a:pt x="209400" y="310242"/>
                    </a:cubicBezTo>
                    <a:cubicBezTo>
                      <a:pt x="207528" y="309288"/>
                      <a:pt x="206591" y="308333"/>
                      <a:pt x="205654" y="307378"/>
                    </a:cubicBezTo>
                    <a:cubicBezTo>
                      <a:pt x="203782" y="306424"/>
                      <a:pt x="194420" y="303559"/>
                      <a:pt x="192547" y="304514"/>
                    </a:cubicBezTo>
                    <a:close/>
                    <a:moveTo>
                      <a:pt x="318704" y="271299"/>
                    </a:moveTo>
                    <a:cubicBezTo>
                      <a:pt x="315919" y="271299"/>
                      <a:pt x="315919" y="275125"/>
                      <a:pt x="314063" y="276081"/>
                    </a:cubicBezTo>
                    <a:cubicBezTo>
                      <a:pt x="311278" y="276081"/>
                      <a:pt x="310350" y="274168"/>
                      <a:pt x="308493" y="273212"/>
                    </a:cubicBezTo>
                    <a:cubicBezTo>
                      <a:pt x="305709" y="273212"/>
                      <a:pt x="303852" y="274168"/>
                      <a:pt x="301996" y="275125"/>
                    </a:cubicBezTo>
                    <a:cubicBezTo>
                      <a:pt x="301067" y="275125"/>
                      <a:pt x="297353" y="274168"/>
                      <a:pt x="298282" y="278949"/>
                    </a:cubicBezTo>
                    <a:cubicBezTo>
                      <a:pt x="297353" y="278949"/>
                      <a:pt x="297353" y="277994"/>
                      <a:pt x="296425" y="277037"/>
                    </a:cubicBezTo>
                    <a:cubicBezTo>
                      <a:pt x="295497" y="277037"/>
                      <a:pt x="295497" y="277037"/>
                      <a:pt x="294569" y="277037"/>
                    </a:cubicBezTo>
                    <a:cubicBezTo>
                      <a:pt x="292712" y="277037"/>
                      <a:pt x="291784" y="277037"/>
                      <a:pt x="290856" y="277994"/>
                    </a:cubicBezTo>
                    <a:cubicBezTo>
                      <a:pt x="289928" y="278949"/>
                      <a:pt x="288999" y="277994"/>
                      <a:pt x="288071" y="277994"/>
                    </a:cubicBezTo>
                    <a:cubicBezTo>
                      <a:pt x="286215" y="277994"/>
                      <a:pt x="285286" y="279906"/>
                      <a:pt x="284358" y="278949"/>
                    </a:cubicBezTo>
                    <a:cubicBezTo>
                      <a:pt x="282502" y="278949"/>
                      <a:pt x="281573" y="277994"/>
                      <a:pt x="280645" y="278949"/>
                    </a:cubicBezTo>
                    <a:cubicBezTo>
                      <a:pt x="279717" y="280862"/>
                      <a:pt x="281573" y="281818"/>
                      <a:pt x="278788" y="281818"/>
                    </a:cubicBezTo>
                    <a:cubicBezTo>
                      <a:pt x="276931" y="282775"/>
                      <a:pt x="276931" y="280862"/>
                      <a:pt x="275075" y="279906"/>
                    </a:cubicBezTo>
                    <a:cubicBezTo>
                      <a:pt x="273218" y="279906"/>
                      <a:pt x="272290" y="279906"/>
                      <a:pt x="266721" y="277994"/>
                    </a:cubicBezTo>
                    <a:cubicBezTo>
                      <a:pt x="265792" y="278949"/>
                      <a:pt x="265792" y="278949"/>
                      <a:pt x="263936" y="281818"/>
                    </a:cubicBezTo>
                    <a:cubicBezTo>
                      <a:pt x="265792" y="281818"/>
                      <a:pt x="267649" y="280862"/>
                      <a:pt x="269505" y="281818"/>
                    </a:cubicBezTo>
                    <a:cubicBezTo>
                      <a:pt x="269969" y="282296"/>
                      <a:pt x="270433" y="282775"/>
                      <a:pt x="269969" y="283133"/>
                    </a:cubicBezTo>
                    <a:lnTo>
                      <a:pt x="264864" y="283730"/>
                    </a:lnTo>
                    <a:cubicBezTo>
                      <a:pt x="263008" y="283730"/>
                      <a:pt x="261151" y="284687"/>
                      <a:pt x="260223" y="283730"/>
                    </a:cubicBezTo>
                    <a:cubicBezTo>
                      <a:pt x="259295" y="283730"/>
                      <a:pt x="259295" y="282775"/>
                      <a:pt x="258366" y="281818"/>
                    </a:cubicBezTo>
                    <a:cubicBezTo>
                      <a:pt x="254652" y="279906"/>
                      <a:pt x="253724" y="284687"/>
                      <a:pt x="251868" y="284687"/>
                    </a:cubicBezTo>
                    <a:cubicBezTo>
                      <a:pt x="250939" y="285165"/>
                      <a:pt x="250244" y="284926"/>
                      <a:pt x="248155" y="288511"/>
                    </a:cubicBezTo>
                    <a:cubicBezTo>
                      <a:pt x="249083" y="288511"/>
                      <a:pt x="256509" y="286599"/>
                      <a:pt x="255581" y="289468"/>
                    </a:cubicBezTo>
                    <a:cubicBezTo>
                      <a:pt x="255581" y="290425"/>
                      <a:pt x="253957" y="290425"/>
                      <a:pt x="253724" y="291380"/>
                    </a:cubicBezTo>
                    <a:cubicBezTo>
                      <a:pt x="255581" y="291380"/>
                      <a:pt x="256509" y="291380"/>
                      <a:pt x="257437" y="291380"/>
                    </a:cubicBezTo>
                    <a:cubicBezTo>
                      <a:pt x="259295" y="292337"/>
                      <a:pt x="260223" y="293292"/>
                      <a:pt x="261151" y="292337"/>
                    </a:cubicBezTo>
                    <a:cubicBezTo>
                      <a:pt x="262079" y="291380"/>
                      <a:pt x="263008" y="290425"/>
                      <a:pt x="263936" y="292337"/>
                    </a:cubicBezTo>
                    <a:cubicBezTo>
                      <a:pt x="263936" y="292337"/>
                      <a:pt x="263936" y="292337"/>
                      <a:pt x="269505" y="293292"/>
                    </a:cubicBezTo>
                    <a:cubicBezTo>
                      <a:pt x="269969" y="293054"/>
                      <a:pt x="270260" y="292755"/>
                      <a:pt x="271101" y="292426"/>
                    </a:cubicBezTo>
                    <a:lnTo>
                      <a:pt x="276003" y="291380"/>
                    </a:lnTo>
                    <a:cubicBezTo>
                      <a:pt x="278788" y="291380"/>
                      <a:pt x="281573" y="291380"/>
                      <a:pt x="284358" y="291380"/>
                    </a:cubicBezTo>
                    <a:cubicBezTo>
                      <a:pt x="286215" y="291380"/>
                      <a:pt x="288071" y="291380"/>
                      <a:pt x="293640" y="288511"/>
                    </a:cubicBezTo>
                    <a:cubicBezTo>
                      <a:pt x="295497" y="287556"/>
                      <a:pt x="298282" y="287556"/>
                      <a:pt x="300138" y="288511"/>
                    </a:cubicBezTo>
                    <a:cubicBezTo>
                      <a:pt x="297586" y="291619"/>
                      <a:pt x="295033" y="291858"/>
                      <a:pt x="292712" y="294249"/>
                    </a:cubicBezTo>
                    <a:cubicBezTo>
                      <a:pt x="290856" y="294249"/>
                      <a:pt x="279717" y="293292"/>
                      <a:pt x="281573" y="297118"/>
                    </a:cubicBezTo>
                    <a:lnTo>
                      <a:pt x="286215" y="299987"/>
                    </a:lnTo>
                    <a:cubicBezTo>
                      <a:pt x="286215" y="301899"/>
                      <a:pt x="284358" y="300942"/>
                      <a:pt x="283430" y="300942"/>
                    </a:cubicBezTo>
                    <a:cubicBezTo>
                      <a:pt x="279717" y="299987"/>
                      <a:pt x="277859" y="297118"/>
                      <a:pt x="274146" y="295206"/>
                    </a:cubicBezTo>
                    <a:lnTo>
                      <a:pt x="266721" y="295206"/>
                    </a:lnTo>
                    <a:cubicBezTo>
                      <a:pt x="265792" y="295206"/>
                      <a:pt x="265792" y="296161"/>
                      <a:pt x="263936" y="299987"/>
                    </a:cubicBezTo>
                    <a:cubicBezTo>
                      <a:pt x="261151" y="299987"/>
                      <a:pt x="260223" y="297118"/>
                      <a:pt x="258366" y="296161"/>
                    </a:cubicBezTo>
                    <a:cubicBezTo>
                      <a:pt x="257437" y="295206"/>
                      <a:pt x="256509" y="295206"/>
                      <a:pt x="254652" y="295206"/>
                    </a:cubicBezTo>
                    <a:cubicBezTo>
                      <a:pt x="252796" y="295206"/>
                      <a:pt x="250939" y="296161"/>
                      <a:pt x="249083" y="295206"/>
                    </a:cubicBezTo>
                    <a:cubicBezTo>
                      <a:pt x="245370" y="293292"/>
                      <a:pt x="244442" y="290425"/>
                      <a:pt x="241657" y="288511"/>
                    </a:cubicBezTo>
                    <a:cubicBezTo>
                      <a:pt x="239801" y="286599"/>
                      <a:pt x="237016" y="285644"/>
                      <a:pt x="235158" y="285644"/>
                    </a:cubicBezTo>
                    <a:lnTo>
                      <a:pt x="228661" y="290425"/>
                    </a:lnTo>
                    <a:lnTo>
                      <a:pt x="233302" y="291380"/>
                    </a:lnTo>
                    <a:cubicBezTo>
                      <a:pt x="234230" y="291380"/>
                      <a:pt x="239801" y="293292"/>
                      <a:pt x="237016" y="294249"/>
                    </a:cubicBezTo>
                    <a:cubicBezTo>
                      <a:pt x="235158" y="295206"/>
                      <a:pt x="232374" y="293292"/>
                      <a:pt x="231445" y="296161"/>
                    </a:cubicBezTo>
                    <a:lnTo>
                      <a:pt x="234230" y="300942"/>
                    </a:lnTo>
                    <a:cubicBezTo>
                      <a:pt x="230517" y="304768"/>
                      <a:pt x="240729" y="303811"/>
                      <a:pt x="240729" y="307637"/>
                    </a:cubicBezTo>
                    <a:cubicBezTo>
                      <a:pt x="236088" y="314330"/>
                      <a:pt x="248155" y="316242"/>
                      <a:pt x="250939" y="311461"/>
                    </a:cubicBezTo>
                    <a:cubicBezTo>
                      <a:pt x="252796" y="310505"/>
                      <a:pt x="252796" y="309549"/>
                      <a:pt x="254652" y="308592"/>
                    </a:cubicBezTo>
                    <a:cubicBezTo>
                      <a:pt x="255581" y="307637"/>
                      <a:pt x="256509" y="307637"/>
                      <a:pt x="257437" y="307637"/>
                    </a:cubicBezTo>
                    <a:lnTo>
                      <a:pt x="263008" y="306680"/>
                    </a:lnTo>
                    <a:cubicBezTo>
                      <a:pt x="263936" y="307636"/>
                      <a:pt x="262775" y="308592"/>
                      <a:pt x="263936" y="312418"/>
                    </a:cubicBezTo>
                    <a:lnTo>
                      <a:pt x="269505" y="311461"/>
                    </a:lnTo>
                    <a:cubicBezTo>
                      <a:pt x="271362" y="311461"/>
                      <a:pt x="269505" y="314330"/>
                      <a:pt x="270433" y="315286"/>
                    </a:cubicBezTo>
                    <a:cubicBezTo>
                      <a:pt x="271362" y="316242"/>
                      <a:pt x="273218" y="315286"/>
                      <a:pt x="274146" y="319111"/>
                    </a:cubicBezTo>
                    <a:cubicBezTo>
                      <a:pt x="270433" y="321980"/>
                      <a:pt x="266721" y="316242"/>
                      <a:pt x="259295" y="320067"/>
                    </a:cubicBezTo>
                    <a:lnTo>
                      <a:pt x="254652" y="321980"/>
                    </a:lnTo>
                    <a:cubicBezTo>
                      <a:pt x="252796" y="321980"/>
                      <a:pt x="250939" y="322936"/>
                      <a:pt x="251868" y="324848"/>
                    </a:cubicBezTo>
                    <a:lnTo>
                      <a:pt x="257437" y="327717"/>
                    </a:lnTo>
                    <a:cubicBezTo>
                      <a:pt x="257902" y="327717"/>
                      <a:pt x="258134" y="327478"/>
                      <a:pt x="258946" y="327359"/>
                    </a:cubicBezTo>
                    <a:lnTo>
                      <a:pt x="263936" y="327717"/>
                    </a:lnTo>
                    <a:cubicBezTo>
                      <a:pt x="266721" y="326761"/>
                      <a:pt x="267649" y="323892"/>
                      <a:pt x="270433" y="323892"/>
                    </a:cubicBezTo>
                    <a:cubicBezTo>
                      <a:pt x="272290" y="323892"/>
                      <a:pt x="273218" y="325805"/>
                      <a:pt x="275075" y="325805"/>
                    </a:cubicBezTo>
                    <a:cubicBezTo>
                      <a:pt x="277859" y="326761"/>
                      <a:pt x="278788" y="323892"/>
                      <a:pt x="281573" y="323892"/>
                    </a:cubicBezTo>
                    <a:cubicBezTo>
                      <a:pt x="282502" y="324848"/>
                      <a:pt x="282502" y="325805"/>
                      <a:pt x="283430" y="325805"/>
                    </a:cubicBezTo>
                    <a:cubicBezTo>
                      <a:pt x="284358" y="326761"/>
                      <a:pt x="286215" y="327717"/>
                      <a:pt x="288071" y="328673"/>
                    </a:cubicBezTo>
                    <a:lnTo>
                      <a:pt x="292712" y="323892"/>
                    </a:lnTo>
                    <a:cubicBezTo>
                      <a:pt x="292712" y="321980"/>
                      <a:pt x="292712" y="321980"/>
                      <a:pt x="292712" y="318155"/>
                    </a:cubicBezTo>
                    <a:cubicBezTo>
                      <a:pt x="294569" y="317199"/>
                      <a:pt x="294569" y="316242"/>
                      <a:pt x="296425" y="315286"/>
                    </a:cubicBezTo>
                    <a:cubicBezTo>
                      <a:pt x="297353" y="315286"/>
                      <a:pt x="298282" y="315286"/>
                      <a:pt x="299210" y="315286"/>
                    </a:cubicBezTo>
                    <a:cubicBezTo>
                      <a:pt x="301067" y="314330"/>
                      <a:pt x="301067" y="314330"/>
                      <a:pt x="301996" y="313374"/>
                    </a:cubicBezTo>
                    <a:cubicBezTo>
                      <a:pt x="302924" y="313374"/>
                      <a:pt x="303852" y="312418"/>
                      <a:pt x="304780" y="312418"/>
                    </a:cubicBezTo>
                    <a:lnTo>
                      <a:pt x="305709" y="305724"/>
                    </a:lnTo>
                    <a:cubicBezTo>
                      <a:pt x="303852" y="305724"/>
                      <a:pt x="302924" y="307637"/>
                      <a:pt x="301067" y="307637"/>
                    </a:cubicBezTo>
                    <a:cubicBezTo>
                      <a:pt x="299210" y="309549"/>
                      <a:pt x="296425" y="309549"/>
                      <a:pt x="294569" y="307637"/>
                    </a:cubicBezTo>
                    <a:cubicBezTo>
                      <a:pt x="295316" y="305724"/>
                      <a:pt x="298612" y="305724"/>
                      <a:pt x="299210" y="305724"/>
                    </a:cubicBezTo>
                    <a:cubicBezTo>
                      <a:pt x="300138" y="304768"/>
                      <a:pt x="300138" y="302855"/>
                      <a:pt x="301067" y="301899"/>
                    </a:cubicBezTo>
                    <a:cubicBezTo>
                      <a:pt x="302924" y="300942"/>
                      <a:pt x="304780" y="301899"/>
                      <a:pt x="306637" y="301899"/>
                    </a:cubicBezTo>
                    <a:cubicBezTo>
                      <a:pt x="308493" y="302855"/>
                      <a:pt x="311278" y="302855"/>
                      <a:pt x="313134" y="301899"/>
                    </a:cubicBezTo>
                    <a:cubicBezTo>
                      <a:pt x="315919" y="300942"/>
                      <a:pt x="317776" y="299030"/>
                      <a:pt x="320560" y="297118"/>
                    </a:cubicBezTo>
                    <a:cubicBezTo>
                      <a:pt x="322417" y="295206"/>
                      <a:pt x="323346" y="295206"/>
                      <a:pt x="325203" y="294249"/>
                    </a:cubicBezTo>
                    <a:cubicBezTo>
                      <a:pt x="327059" y="294249"/>
                      <a:pt x="328916" y="293292"/>
                      <a:pt x="329844" y="292337"/>
                    </a:cubicBezTo>
                    <a:cubicBezTo>
                      <a:pt x="331700" y="291380"/>
                      <a:pt x="333557" y="290425"/>
                      <a:pt x="335413" y="289468"/>
                    </a:cubicBezTo>
                    <a:cubicBezTo>
                      <a:pt x="337270" y="289468"/>
                      <a:pt x="339126" y="289468"/>
                      <a:pt x="344697" y="287556"/>
                    </a:cubicBezTo>
                    <a:cubicBezTo>
                      <a:pt x="345625" y="285644"/>
                      <a:pt x="345625" y="283730"/>
                      <a:pt x="352122" y="282775"/>
                    </a:cubicBezTo>
                    <a:cubicBezTo>
                      <a:pt x="353051" y="281818"/>
                      <a:pt x="353051" y="281818"/>
                      <a:pt x="353979" y="281818"/>
                    </a:cubicBezTo>
                    <a:cubicBezTo>
                      <a:pt x="354907" y="281818"/>
                      <a:pt x="355835" y="281818"/>
                      <a:pt x="356764" y="277994"/>
                    </a:cubicBezTo>
                    <a:cubicBezTo>
                      <a:pt x="354907" y="277037"/>
                      <a:pt x="353051" y="277994"/>
                      <a:pt x="352122" y="277037"/>
                    </a:cubicBezTo>
                    <a:cubicBezTo>
                      <a:pt x="351194" y="276081"/>
                      <a:pt x="351194" y="275125"/>
                      <a:pt x="350266" y="274168"/>
                    </a:cubicBezTo>
                    <a:lnTo>
                      <a:pt x="341911" y="273212"/>
                    </a:lnTo>
                    <a:cubicBezTo>
                      <a:pt x="339126" y="273212"/>
                      <a:pt x="338198" y="274168"/>
                      <a:pt x="336341" y="276081"/>
                    </a:cubicBezTo>
                    <a:cubicBezTo>
                      <a:pt x="335413" y="277037"/>
                      <a:pt x="334485" y="277037"/>
                      <a:pt x="332628" y="276081"/>
                    </a:cubicBezTo>
                    <a:cubicBezTo>
                      <a:pt x="333557" y="275125"/>
                      <a:pt x="335413" y="275125"/>
                      <a:pt x="334485" y="273212"/>
                    </a:cubicBezTo>
                    <a:lnTo>
                      <a:pt x="327987" y="273212"/>
                    </a:lnTo>
                    <a:cubicBezTo>
                      <a:pt x="327059" y="273212"/>
                      <a:pt x="327059" y="273212"/>
                      <a:pt x="326131" y="273212"/>
                    </a:cubicBezTo>
                    <a:cubicBezTo>
                      <a:pt x="323346" y="273212"/>
                      <a:pt x="321489" y="270344"/>
                      <a:pt x="318704" y="271299"/>
                    </a:cubicBezTo>
                    <a:close/>
                    <a:moveTo>
                      <a:pt x="906193" y="197664"/>
                    </a:moveTo>
                    <a:cubicBezTo>
                      <a:pt x="903463" y="197664"/>
                      <a:pt x="901644" y="197664"/>
                      <a:pt x="898914" y="198609"/>
                    </a:cubicBezTo>
                    <a:cubicBezTo>
                      <a:pt x="895275" y="199556"/>
                      <a:pt x="892545" y="199556"/>
                      <a:pt x="892545" y="203339"/>
                    </a:cubicBezTo>
                    <a:cubicBezTo>
                      <a:pt x="892545" y="204285"/>
                      <a:pt x="892545" y="204285"/>
                      <a:pt x="893455" y="208069"/>
                    </a:cubicBezTo>
                    <a:cubicBezTo>
                      <a:pt x="890725" y="209014"/>
                      <a:pt x="887996" y="205231"/>
                      <a:pt x="885266" y="206177"/>
                    </a:cubicBezTo>
                    <a:cubicBezTo>
                      <a:pt x="882537" y="207122"/>
                      <a:pt x="884357" y="209960"/>
                      <a:pt x="881627" y="210906"/>
                    </a:cubicBezTo>
                    <a:cubicBezTo>
                      <a:pt x="877988" y="211852"/>
                      <a:pt x="878897" y="209014"/>
                      <a:pt x="877077" y="208069"/>
                    </a:cubicBezTo>
                    <a:cubicBezTo>
                      <a:pt x="875258" y="207122"/>
                      <a:pt x="874347" y="208069"/>
                      <a:pt x="873438" y="209960"/>
                    </a:cubicBezTo>
                    <a:cubicBezTo>
                      <a:pt x="870708" y="211852"/>
                      <a:pt x="867979" y="209014"/>
                      <a:pt x="865250" y="210906"/>
                    </a:cubicBezTo>
                    <a:cubicBezTo>
                      <a:pt x="865022" y="210906"/>
                      <a:pt x="864838" y="210921"/>
                      <a:pt x="864005" y="210928"/>
                    </a:cubicBezTo>
                    <a:lnTo>
                      <a:pt x="858881" y="210906"/>
                    </a:lnTo>
                    <a:cubicBezTo>
                      <a:pt x="853421" y="209960"/>
                      <a:pt x="847052" y="210906"/>
                      <a:pt x="842503" y="213744"/>
                    </a:cubicBezTo>
                    <a:cubicBezTo>
                      <a:pt x="838864" y="217527"/>
                      <a:pt x="841594" y="222257"/>
                      <a:pt x="844322" y="225093"/>
                    </a:cubicBezTo>
                    <a:cubicBezTo>
                      <a:pt x="845233" y="226985"/>
                      <a:pt x="846142" y="229823"/>
                      <a:pt x="842503" y="228877"/>
                    </a:cubicBezTo>
                    <a:cubicBezTo>
                      <a:pt x="840683" y="228877"/>
                      <a:pt x="840683" y="225093"/>
                      <a:pt x="837954" y="225093"/>
                    </a:cubicBezTo>
                    <a:cubicBezTo>
                      <a:pt x="837044" y="225093"/>
                      <a:pt x="836134" y="226040"/>
                      <a:pt x="835224" y="226040"/>
                    </a:cubicBezTo>
                    <a:cubicBezTo>
                      <a:pt x="834314" y="226985"/>
                      <a:pt x="832495" y="226985"/>
                      <a:pt x="830675" y="226985"/>
                    </a:cubicBezTo>
                    <a:cubicBezTo>
                      <a:pt x="828855" y="226985"/>
                      <a:pt x="827035" y="226040"/>
                      <a:pt x="825216" y="226985"/>
                    </a:cubicBezTo>
                    <a:cubicBezTo>
                      <a:pt x="821577" y="227931"/>
                      <a:pt x="819757" y="233606"/>
                      <a:pt x="822486" y="236444"/>
                    </a:cubicBezTo>
                    <a:cubicBezTo>
                      <a:pt x="823396" y="239281"/>
                      <a:pt x="827946" y="240228"/>
                      <a:pt x="828855" y="243065"/>
                    </a:cubicBezTo>
                    <a:cubicBezTo>
                      <a:pt x="830675" y="247794"/>
                      <a:pt x="827946" y="254415"/>
                      <a:pt x="833404" y="255361"/>
                    </a:cubicBezTo>
                    <a:cubicBezTo>
                      <a:pt x="835224" y="256307"/>
                      <a:pt x="836134" y="256307"/>
                      <a:pt x="837044" y="258199"/>
                    </a:cubicBezTo>
                    <a:cubicBezTo>
                      <a:pt x="837954" y="259144"/>
                      <a:pt x="837954" y="261036"/>
                      <a:pt x="836134" y="261036"/>
                    </a:cubicBezTo>
                    <a:lnTo>
                      <a:pt x="830675" y="257252"/>
                    </a:lnTo>
                    <a:cubicBezTo>
                      <a:pt x="826126" y="256307"/>
                      <a:pt x="824305" y="253469"/>
                      <a:pt x="825216" y="249686"/>
                    </a:cubicBezTo>
                    <a:lnTo>
                      <a:pt x="824305" y="243065"/>
                    </a:lnTo>
                    <a:cubicBezTo>
                      <a:pt x="823396" y="242119"/>
                      <a:pt x="822486" y="243065"/>
                      <a:pt x="821577" y="242119"/>
                    </a:cubicBezTo>
                    <a:cubicBezTo>
                      <a:pt x="820666" y="242119"/>
                      <a:pt x="820666" y="241173"/>
                      <a:pt x="819757" y="240228"/>
                    </a:cubicBezTo>
                    <a:cubicBezTo>
                      <a:pt x="817937" y="238336"/>
                      <a:pt x="816117" y="238336"/>
                      <a:pt x="814297" y="238336"/>
                    </a:cubicBezTo>
                    <a:lnTo>
                      <a:pt x="811568" y="243065"/>
                    </a:lnTo>
                    <a:cubicBezTo>
                      <a:pt x="811113" y="243065"/>
                      <a:pt x="810658" y="243301"/>
                      <a:pt x="809563" y="243479"/>
                    </a:cubicBezTo>
                    <a:lnTo>
                      <a:pt x="803721" y="243538"/>
                    </a:lnTo>
                    <a:lnTo>
                      <a:pt x="807018" y="247794"/>
                    </a:lnTo>
                    <a:cubicBezTo>
                      <a:pt x="807246" y="250395"/>
                      <a:pt x="806109" y="250158"/>
                      <a:pt x="805199" y="249686"/>
                    </a:cubicBezTo>
                    <a:lnTo>
                      <a:pt x="799740" y="249686"/>
                    </a:lnTo>
                    <a:cubicBezTo>
                      <a:pt x="796100" y="247794"/>
                      <a:pt x="803379" y="236444"/>
                      <a:pt x="797921" y="235498"/>
                    </a:cubicBezTo>
                    <a:cubicBezTo>
                      <a:pt x="795191" y="235498"/>
                      <a:pt x="796100" y="239281"/>
                      <a:pt x="796100" y="241173"/>
                    </a:cubicBezTo>
                    <a:cubicBezTo>
                      <a:pt x="796100" y="244956"/>
                      <a:pt x="794280" y="244956"/>
                      <a:pt x="793371" y="247794"/>
                    </a:cubicBezTo>
                    <a:cubicBezTo>
                      <a:pt x="792461" y="250632"/>
                      <a:pt x="794280" y="251577"/>
                      <a:pt x="795191" y="253469"/>
                    </a:cubicBezTo>
                    <a:cubicBezTo>
                      <a:pt x="795191" y="255361"/>
                      <a:pt x="794280" y="257252"/>
                      <a:pt x="795191" y="259144"/>
                    </a:cubicBezTo>
                    <a:cubicBezTo>
                      <a:pt x="797010" y="261036"/>
                      <a:pt x="799740" y="260090"/>
                      <a:pt x="801560" y="260090"/>
                    </a:cubicBezTo>
                    <a:cubicBezTo>
                      <a:pt x="804289" y="261036"/>
                      <a:pt x="817027" y="271440"/>
                      <a:pt x="811568" y="274278"/>
                    </a:cubicBezTo>
                    <a:cubicBezTo>
                      <a:pt x="808839" y="276170"/>
                      <a:pt x="807929" y="272387"/>
                      <a:pt x="807018" y="271440"/>
                    </a:cubicBezTo>
                    <a:cubicBezTo>
                      <a:pt x="806109" y="268603"/>
                      <a:pt x="805199" y="265765"/>
                      <a:pt x="802470" y="265765"/>
                    </a:cubicBezTo>
                    <a:cubicBezTo>
                      <a:pt x="800649" y="264820"/>
                      <a:pt x="798830" y="264820"/>
                      <a:pt x="797921" y="266712"/>
                    </a:cubicBezTo>
                    <a:cubicBezTo>
                      <a:pt x="797010" y="268603"/>
                      <a:pt x="797921" y="270495"/>
                      <a:pt x="797921" y="273332"/>
                    </a:cubicBezTo>
                    <a:cubicBezTo>
                      <a:pt x="797010" y="276170"/>
                      <a:pt x="794280" y="278062"/>
                      <a:pt x="792461" y="280899"/>
                    </a:cubicBezTo>
                    <a:cubicBezTo>
                      <a:pt x="792461" y="281845"/>
                      <a:pt x="792461" y="282791"/>
                      <a:pt x="787912" y="284683"/>
                    </a:cubicBezTo>
                    <a:lnTo>
                      <a:pt x="782453" y="282791"/>
                    </a:lnTo>
                    <a:cubicBezTo>
                      <a:pt x="782453" y="280899"/>
                      <a:pt x="784272" y="279953"/>
                      <a:pt x="786092" y="279007"/>
                    </a:cubicBezTo>
                    <a:cubicBezTo>
                      <a:pt x="787912" y="276170"/>
                      <a:pt x="790641" y="273332"/>
                      <a:pt x="790641" y="269549"/>
                    </a:cubicBezTo>
                    <a:cubicBezTo>
                      <a:pt x="789731" y="267657"/>
                      <a:pt x="788822" y="264820"/>
                      <a:pt x="788822" y="262927"/>
                    </a:cubicBezTo>
                    <a:cubicBezTo>
                      <a:pt x="788822" y="259144"/>
                      <a:pt x="790641" y="255361"/>
                      <a:pt x="789731" y="252524"/>
                    </a:cubicBezTo>
                    <a:cubicBezTo>
                      <a:pt x="789731" y="250632"/>
                      <a:pt x="787912" y="249686"/>
                      <a:pt x="789731" y="243065"/>
                    </a:cubicBezTo>
                    <a:cubicBezTo>
                      <a:pt x="790641" y="240228"/>
                      <a:pt x="790641" y="238336"/>
                      <a:pt x="789731" y="236444"/>
                    </a:cubicBezTo>
                    <a:cubicBezTo>
                      <a:pt x="787912" y="232660"/>
                      <a:pt x="780633" y="231715"/>
                      <a:pt x="776993" y="233606"/>
                    </a:cubicBezTo>
                    <a:cubicBezTo>
                      <a:pt x="773354" y="236444"/>
                      <a:pt x="774264" y="240228"/>
                      <a:pt x="774264" y="244011"/>
                    </a:cubicBezTo>
                    <a:cubicBezTo>
                      <a:pt x="772444" y="244956"/>
                      <a:pt x="771535" y="243065"/>
                      <a:pt x="769715" y="244956"/>
                    </a:cubicBezTo>
                    <a:cubicBezTo>
                      <a:pt x="767895" y="246848"/>
                      <a:pt x="768805" y="248740"/>
                      <a:pt x="769715" y="250632"/>
                    </a:cubicBezTo>
                    <a:cubicBezTo>
                      <a:pt x="770624" y="252524"/>
                      <a:pt x="770624" y="253469"/>
                      <a:pt x="770624" y="255361"/>
                    </a:cubicBezTo>
                    <a:cubicBezTo>
                      <a:pt x="771535" y="258199"/>
                      <a:pt x="773354" y="258199"/>
                      <a:pt x="774264" y="260090"/>
                    </a:cubicBezTo>
                    <a:cubicBezTo>
                      <a:pt x="775174" y="261982"/>
                      <a:pt x="775174" y="264820"/>
                      <a:pt x="769715" y="266712"/>
                    </a:cubicBezTo>
                    <a:cubicBezTo>
                      <a:pt x="765166" y="264820"/>
                      <a:pt x="763346" y="259144"/>
                      <a:pt x="758797" y="258199"/>
                    </a:cubicBezTo>
                    <a:cubicBezTo>
                      <a:pt x="756976" y="257252"/>
                      <a:pt x="754247" y="258199"/>
                      <a:pt x="751518" y="258199"/>
                    </a:cubicBezTo>
                    <a:lnTo>
                      <a:pt x="746059" y="259144"/>
                    </a:lnTo>
                    <a:cubicBezTo>
                      <a:pt x="744238" y="261982"/>
                      <a:pt x="748788" y="263874"/>
                      <a:pt x="746059" y="266712"/>
                    </a:cubicBezTo>
                    <a:cubicBezTo>
                      <a:pt x="743329" y="268603"/>
                      <a:pt x="740599" y="264820"/>
                      <a:pt x="737869" y="264820"/>
                    </a:cubicBezTo>
                    <a:cubicBezTo>
                      <a:pt x="734230" y="263874"/>
                      <a:pt x="735141" y="268603"/>
                      <a:pt x="727861" y="266712"/>
                    </a:cubicBezTo>
                    <a:cubicBezTo>
                      <a:pt x="726042" y="266712"/>
                      <a:pt x="726042" y="267657"/>
                      <a:pt x="724222" y="268603"/>
                    </a:cubicBezTo>
                    <a:cubicBezTo>
                      <a:pt x="721493" y="270495"/>
                      <a:pt x="721493" y="265765"/>
                      <a:pt x="719673" y="265765"/>
                    </a:cubicBezTo>
                    <a:lnTo>
                      <a:pt x="708755" y="269549"/>
                    </a:lnTo>
                    <a:cubicBezTo>
                      <a:pt x="706935" y="270495"/>
                      <a:pt x="705115" y="268603"/>
                      <a:pt x="703295" y="270495"/>
                    </a:cubicBezTo>
                    <a:cubicBezTo>
                      <a:pt x="701476" y="272387"/>
                      <a:pt x="701476" y="275224"/>
                      <a:pt x="700565" y="277115"/>
                    </a:cubicBezTo>
                    <a:cubicBezTo>
                      <a:pt x="698746" y="279007"/>
                      <a:pt x="693287" y="281845"/>
                      <a:pt x="691468" y="278062"/>
                    </a:cubicBezTo>
                    <a:cubicBezTo>
                      <a:pt x="689647" y="274278"/>
                      <a:pt x="697836" y="270495"/>
                      <a:pt x="693287" y="265765"/>
                    </a:cubicBezTo>
                    <a:lnTo>
                      <a:pt x="685099" y="263874"/>
                    </a:lnTo>
                    <a:cubicBezTo>
                      <a:pt x="683278" y="265765"/>
                      <a:pt x="684188" y="267657"/>
                      <a:pt x="685099" y="269549"/>
                    </a:cubicBezTo>
                    <a:cubicBezTo>
                      <a:pt x="686008" y="272387"/>
                      <a:pt x="685099" y="272387"/>
                      <a:pt x="683278" y="275224"/>
                    </a:cubicBezTo>
                    <a:cubicBezTo>
                      <a:pt x="682369" y="277115"/>
                      <a:pt x="685099" y="279953"/>
                      <a:pt x="683278" y="280899"/>
                    </a:cubicBezTo>
                    <a:cubicBezTo>
                      <a:pt x="682369" y="281845"/>
                      <a:pt x="680549" y="280899"/>
                      <a:pt x="678729" y="281845"/>
                    </a:cubicBezTo>
                    <a:cubicBezTo>
                      <a:pt x="676909" y="281845"/>
                      <a:pt x="674180" y="282791"/>
                      <a:pt x="673270" y="284683"/>
                    </a:cubicBezTo>
                    <a:cubicBezTo>
                      <a:pt x="673270" y="287520"/>
                      <a:pt x="676000" y="292249"/>
                      <a:pt x="668721" y="293195"/>
                    </a:cubicBezTo>
                    <a:cubicBezTo>
                      <a:pt x="666901" y="293195"/>
                      <a:pt x="666901" y="292249"/>
                      <a:pt x="665991" y="293195"/>
                    </a:cubicBezTo>
                    <a:cubicBezTo>
                      <a:pt x="665082" y="296033"/>
                      <a:pt x="666901" y="300762"/>
                      <a:pt x="662352" y="299816"/>
                    </a:cubicBezTo>
                    <a:lnTo>
                      <a:pt x="655073" y="294141"/>
                    </a:lnTo>
                    <a:lnTo>
                      <a:pt x="654163" y="285628"/>
                    </a:lnTo>
                    <a:cubicBezTo>
                      <a:pt x="652344" y="283736"/>
                      <a:pt x="648704" y="284683"/>
                      <a:pt x="646884" y="282791"/>
                    </a:cubicBezTo>
                    <a:cubicBezTo>
                      <a:pt x="645065" y="281845"/>
                      <a:pt x="645065" y="279953"/>
                      <a:pt x="646884" y="279007"/>
                    </a:cubicBezTo>
                    <a:lnTo>
                      <a:pt x="652344" y="279007"/>
                    </a:lnTo>
                    <a:cubicBezTo>
                      <a:pt x="656893" y="281845"/>
                      <a:pt x="663262" y="285628"/>
                      <a:pt x="667811" y="281845"/>
                    </a:cubicBezTo>
                    <a:cubicBezTo>
                      <a:pt x="672360" y="278062"/>
                      <a:pt x="676909" y="270495"/>
                      <a:pt x="669631" y="267657"/>
                    </a:cubicBezTo>
                    <a:cubicBezTo>
                      <a:pt x="667811" y="267657"/>
                      <a:pt x="665991" y="267657"/>
                      <a:pt x="664171" y="266712"/>
                    </a:cubicBezTo>
                    <a:cubicBezTo>
                      <a:pt x="660532" y="265765"/>
                      <a:pt x="657802" y="264820"/>
                      <a:pt x="655073" y="262927"/>
                    </a:cubicBezTo>
                    <a:cubicBezTo>
                      <a:pt x="653253" y="261982"/>
                      <a:pt x="652344" y="260090"/>
                      <a:pt x="649614" y="259144"/>
                    </a:cubicBezTo>
                    <a:cubicBezTo>
                      <a:pt x="647794" y="258199"/>
                      <a:pt x="645975" y="257252"/>
                      <a:pt x="644154" y="256307"/>
                    </a:cubicBezTo>
                    <a:cubicBezTo>
                      <a:pt x="643245" y="255361"/>
                      <a:pt x="642335" y="255361"/>
                      <a:pt x="641426" y="255361"/>
                    </a:cubicBezTo>
                    <a:cubicBezTo>
                      <a:pt x="639605" y="255361"/>
                      <a:pt x="638696" y="255361"/>
                      <a:pt x="636876" y="255361"/>
                    </a:cubicBezTo>
                    <a:cubicBezTo>
                      <a:pt x="635057" y="256307"/>
                      <a:pt x="633236" y="256307"/>
                      <a:pt x="633236" y="254415"/>
                    </a:cubicBezTo>
                    <a:cubicBezTo>
                      <a:pt x="633236" y="252524"/>
                      <a:pt x="635966" y="252524"/>
                      <a:pt x="635966" y="249686"/>
                    </a:cubicBezTo>
                    <a:cubicBezTo>
                      <a:pt x="635057" y="246848"/>
                      <a:pt x="633236" y="249686"/>
                      <a:pt x="631416" y="249686"/>
                    </a:cubicBezTo>
                    <a:cubicBezTo>
                      <a:pt x="628005" y="248504"/>
                      <a:pt x="628233" y="246848"/>
                      <a:pt x="626867" y="246848"/>
                    </a:cubicBezTo>
                    <a:cubicBezTo>
                      <a:pt x="624138" y="246848"/>
                      <a:pt x="625958" y="249686"/>
                      <a:pt x="624138" y="250632"/>
                    </a:cubicBezTo>
                    <a:cubicBezTo>
                      <a:pt x="623082" y="251180"/>
                      <a:pt x="622946" y="249820"/>
                      <a:pt x="621408" y="249686"/>
                    </a:cubicBezTo>
                    <a:cubicBezTo>
                      <a:pt x="620498" y="250632"/>
                      <a:pt x="621408" y="252524"/>
                      <a:pt x="617769" y="253469"/>
                    </a:cubicBezTo>
                    <a:cubicBezTo>
                      <a:pt x="615949" y="251577"/>
                      <a:pt x="619589" y="245903"/>
                      <a:pt x="615040" y="247794"/>
                    </a:cubicBezTo>
                    <a:cubicBezTo>
                      <a:pt x="613220" y="247794"/>
                      <a:pt x="614129" y="249686"/>
                      <a:pt x="608671" y="250632"/>
                    </a:cubicBezTo>
                    <a:cubicBezTo>
                      <a:pt x="603211" y="249686"/>
                      <a:pt x="605941" y="255361"/>
                      <a:pt x="601391" y="257252"/>
                    </a:cubicBezTo>
                    <a:cubicBezTo>
                      <a:pt x="598662" y="258199"/>
                      <a:pt x="592293" y="257252"/>
                      <a:pt x="590473" y="265765"/>
                    </a:cubicBezTo>
                    <a:cubicBezTo>
                      <a:pt x="589564" y="267657"/>
                      <a:pt x="587743" y="266712"/>
                      <a:pt x="585924" y="266712"/>
                    </a:cubicBezTo>
                    <a:cubicBezTo>
                      <a:pt x="585015" y="268603"/>
                      <a:pt x="586834" y="268603"/>
                      <a:pt x="587743" y="269549"/>
                    </a:cubicBezTo>
                    <a:cubicBezTo>
                      <a:pt x="588654" y="273332"/>
                      <a:pt x="585924" y="271440"/>
                      <a:pt x="584104" y="272387"/>
                    </a:cubicBezTo>
                    <a:cubicBezTo>
                      <a:pt x="582285" y="273332"/>
                      <a:pt x="584104" y="274278"/>
                      <a:pt x="584104" y="275224"/>
                    </a:cubicBezTo>
                    <a:cubicBezTo>
                      <a:pt x="584104" y="279007"/>
                      <a:pt x="580465" y="276170"/>
                      <a:pt x="578646" y="276170"/>
                    </a:cubicBezTo>
                    <a:cubicBezTo>
                      <a:pt x="573186" y="276170"/>
                      <a:pt x="580465" y="282791"/>
                      <a:pt x="579555" y="283736"/>
                    </a:cubicBezTo>
                    <a:cubicBezTo>
                      <a:pt x="576825" y="286574"/>
                      <a:pt x="574096" y="280899"/>
                      <a:pt x="571366" y="284683"/>
                    </a:cubicBezTo>
                    <a:cubicBezTo>
                      <a:pt x="570456" y="286574"/>
                      <a:pt x="569547" y="289411"/>
                      <a:pt x="567727" y="291303"/>
                    </a:cubicBezTo>
                    <a:cubicBezTo>
                      <a:pt x="567272" y="292249"/>
                      <a:pt x="566134" y="292722"/>
                      <a:pt x="567727" y="297924"/>
                    </a:cubicBezTo>
                    <a:cubicBezTo>
                      <a:pt x="565907" y="297924"/>
                      <a:pt x="563178" y="296979"/>
                      <a:pt x="561357" y="296979"/>
                    </a:cubicBezTo>
                    <a:cubicBezTo>
                      <a:pt x="560448" y="296033"/>
                      <a:pt x="558629" y="296033"/>
                      <a:pt x="557718" y="296979"/>
                    </a:cubicBezTo>
                    <a:cubicBezTo>
                      <a:pt x="556809" y="298871"/>
                      <a:pt x="558629" y="299816"/>
                      <a:pt x="557718" y="300762"/>
                    </a:cubicBezTo>
                    <a:cubicBezTo>
                      <a:pt x="557718" y="304546"/>
                      <a:pt x="551349" y="300762"/>
                      <a:pt x="550440" y="308329"/>
                    </a:cubicBezTo>
                    <a:cubicBezTo>
                      <a:pt x="549530" y="310220"/>
                      <a:pt x="546800" y="309274"/>
                      <a:pt x="544981" y="313058"/>
                    </a:cubicBezTo>
                    <a:cubicBezTo>
                      <a:pt x="544070" y="314004"/>
                      <a:pt x="544070" y="313058"/>
                      <a:pt x="543161" y="314004"/>
                    </a:cubicBezTo>
                    <a:cubicBezTo>
                      <a:pt x="543161" y="314950"/>
                      <a:pt x="542251" y="314004"/>
                      <a:pt x="544981" y="316842"/>
                    </a:cubicBezTo>
                    <a:cubicBezTo>
                      <a:pt x="545891" y="318733"/>
                      <a:pt x="544981" y="317787"/>
                      <a:pt x="544070" y="319679"/>
                    </a:cubicBezTo>
                    <a:cubicBezTo>
                      <a:pt x="542251" y="321570"/>
                      <a:pt x="546800" y="320625"/>
                      <a:pt x="547710" y="321570"/>
                    </a:cubicBezTo>
                    <a:cubicBezTo>
                      <a:pt x="550440" y="324408"/>
                      <a:pt x="543161" y="324408"/>
                      <a:pt x="544070" y="327245"/>
                    </a:cubicBezTo>
                    <a:cubicBezTo>
                      <a:pt x="544981" y="329138"/>
                      <a:pt x="549530" y="326300"/>
                      <a:pt x="547710" y="330083"/>
                    </a:cubicBezTo>
                    <a:cubicBezTo>
                      <a:pt x="546800" y="331030"/>
                      <a:pt x="545891" y="331030"/>
                      <a:pt x="545891" y="331975"/>
                    </a:cubicBezTo>
                    <a:cubicBezTo>
                      <a:pt x="545891" y="334813"/>
                      <a:pt x="547710" y="332921"/>
                      <a:pt x="551349" y="336704"/>
                    </a:cubicBezTo>
                    <a:cubicBezTo>
                      <a:pt x="554079" y="336704"/>
                      <a:pt x="553169" y="332921"/>
                      <a:pt x="555899" y="332921"/>
                    </a:cubicBezTo>
                    <a:cubicBezTo>
                      <a:pt x="556809" y="332921"/>
                      <a:pt x="557718" y="333867"/>
                      <a:pt x="560448" y="330083"/>
                    </a:cubicBezTo>
                    <a:cubicBezTo>
                      <a:pt x="562268" y="329138"/>
                      <a:pt x="563178" y="331030"/>
                      <a:pt x="564087" y="331030"/>
                    </a:cubicBezTo>
                    <a:cubicBezTo>
                      <a:pt x="565907" y="331030"/>
                      <a:pt x="566817" y="329138"/>
                      <a:pt x="567727" y="331030"/>
                    </a:cubicBezTo>
                    <a:cubicBezTo>
                      <a:pt x="567727" y="333867"/>
                      <a:pt x="564998" y="335758"/>
                      <a:pt x="566817" y="337650"/>
                    </a:cubicBezTo>
                    <a:lnTo>
                      <a:pt x="574096" y="341433"/>
                    </a:lnTo>
                    <a:cubicBezTo>
                      <a:pt x="574096" y="344271"/>
                      <a:pt x="573186" y="344744"/>
                      <a:pt x="573186" y="346163"/>
                    </a:cubicBezTo>
                    <a:cubicBezTo>
                      <a:pt x="572276" y="349946"/>
                      <a:pt x="576825" y="351838"/>
                      <a:pt x="578646" y="348054"/>
                    </a:cubicBezTo>
                    <a:cubicBezTo>
                      <a:pt x="579555" y="345217"/>
                      <a:pt x="578646" y="343325"/>
                      <a:pt x="583194" y="344271"/>
                    </a:cubicBezTo>
                    <a:cubicBezTo>
                      <a:pt x="585924" y="345217"/>
                      <a:pt x="586834" y="343325"/>
                      <a:pt x="585924" y="340488"/>
                    </a:cubicBezTo>
                    <a:cubicBezTo>
                      <a:pt x="585015" y="336704"/>
                      <a:pt x="583194" y="333867"/>
                      <a:pt x="586834" y="331975"/>
                    </a:cubicBezTo>
                    <a:cubicBezTo>
                      <a:pt x="588654" y="331030"/>
                      <a:pt x="591383" y="331030"/>
                      <a:pt x="592293" y="329138"/>
                    </a:cubicBezTo>
                    <a:cubicBezTo>
                      <a:pt x="594112" y="326300"/>
                      <a:pt x="593203" y="323462"/>
                      <a:pt x="591383" y="321570"/>
                    </a:cubicBezTo>
                    <a:cubicBezTo>
                      <a:pt x="589564" y="319679"/>
                      <a:pt x="587743" y="317787"/>
                      <a:pt x="587743" y="315895"/>
                    </a:cubicBezTo>
                    <a:cubicBezTo>
                      <a:pt x="587743" y="314004"/>
                      <a:pt x="589564" y="312112"/>
                      <a:pt x="589564" y="310220"/>
                    </a:cubicBezTo>
                    <a:cubicBezTo>
                      <a:pt x="589564" y="308329"/>
                      <a:pt x="588654" y="305491"/>
                      <a:pt x="590473" y="303599"/>
                    </a:cubicBezTo>
                    <a:cubicBezTo>
                      <a:pt x="591383" y="302654"/>
                      <a:pt x="593203" y="303599"/>
                      <a:pt x="593203" y="300762"/>
                    </a:cubicBezTo>
                    <a:cubicBezTo>
                      <a:pt x="594112" y="299816"/>
                      <a:pt x="593203" y="298871"/>
                      <a:pt x="595023" y="297924"/>
                    </a:cubicBezTo>
                    <a:cubicBezTo>
                      <a:pt x="597752" y="296033"/>
                      <a:pt x="599572" y="297924"/>
                      <a:pt x="601391" y="294141"/>
                    </a:cubicBezTo>
                    <a:cubicBezTo>
                      <a:pt x="602302" y="292249"/>
                      <a:pt x="604121" y="289411"/>
                      <a:pt x="604121" y="286574"/>
                    </a:cubicBezTo>
                    <a:cubicBezTo>
                      <a:pt x="605031" y="283736"/>
                      <a:pt x="608671" y="281845"/>
                      <a:pt x="611399" y="282791"/>
                    </a:cubicBezTo>
                    <a:cubicBezTo>
                      <a:pt x="613220" y="282791"/>
                      <a:pt x="613220" y="284683"/>
                      <a:pt x="613220" y="288466"/>
                    </a:cubicBezTo>
                    <a:cubicBezTo>
                      <a:pt x="614129" y="289411"/>
                      <a:pt x="614129" y="290358"/>
                      <a:pt x="610490" y="294141"/>
                    </a:cubicBezTo>
                    <a:cubicBezTo>
                      <a:pt x="607760" y="296033"/>
                      <a:pt x="605941" y="296979"/>
                      <a:pt x="605031" y="298871"/>
                    </a:cubicBezTo>
                    <a:cubicBezTo>
                      <a:pt x="604121" y="299816"/>
                      <a:pt x="604121" y="300762"/>
                      <a:pt x="604121" y="301708"/>
                    </a:cubicBezTo>
                    <a:cubicBezTo>
                      <a:pt x="603211" y="304546"/>
                      <a:pt x="605031" y="306437"/>
                      <a:pt x="605031" y="309274"/>
                    </a:cubicBezTo>
                    <a:cubicBezTo>
                      <a:pt x="605941" y="311166"/>
                      <a:pt x="606851" y="312112"/>
                      <a:pt x="606851" y="314004"/>
                    </a:cubicBezTo>
                    <a:cubicBezTo>
                      <a:pt x="608671" y="315895"/>
                      <a:pt x="607760" y="318733"/>
                      <a:pt x="609580" y="320625"/>
                    </a:cubicBezTo>
                    <a:cubicBezTo>
                      <a:pt x="611399" y="321570"/>
                      <a:pt x="613220" y="321570"/>
                      <a:pt x="615040" y="320625"/>
                    </a:cubicBezTo>
                    <a:cubicBezTo>
                      <a:pt x="616859" y="318733"/>
                      <a:pt x="618679" y="316842"/>
                      <a:pt x="625048" y="318733"/>
                    </a:cubicBezTo>
                    <a:cubicBezTo>
                      <a:pt x="626867" y="319679"/>
                      <a:pt x="627777" y="318733"/>
                      <a:pt x="629597" y="318733"/>
                    </a:cubicBezTo>
                    <a:cubicBezTo>
                      <a:pt x="631416" y="319679"/>
                      <a:pt x="634146" y="322517"/>
                      <a:pt x="630507" y="323462"/>
                    </a:cubicBezTo>
                    <a:cubicBezTo>
                      <a:pt x="628688" y="324408"/>
                      <a:pt x="626867" y="323462"/>
                      <a:pt x="625048" y="323462"/>
                    </a:cubicBezTo>
                    <a:cubicBezTo>
                      <a:pt x="622318" y="323462"/>
                      <a:pt x="622318" y="325354"/>
                      <a:pt x="620498" y="325354"/>
                    </a:cubicBezTo>
                    <a:cubicBezTo>
                      <a:pt x="617769" y="326300"/>
                      <a:pt x="615949" y="323462"/>
                      <a:pt x="613220" y="325354"/>
                    </a:cubicBezTo>
                    <a:cubicBezTo>
                      <a:pt x="607760" y="329138"/>
                      <a:pt x="615949" y="333867"/>
                      <a:pt x="612310" y="337650"/>
                    </a:cubicBezTo>
                    <a:cubicBezTo>
                      <a:pt x="610490" y="340488"/>
                      <a:pt x="608671" y="336704"/>
                      <a:pt x="607760" y="335758"/>
                    </a:cubicBezTo>
                    <a:lnTo>
                      <a:pt x="602302" y="338596"/>
                    </a:lnTo>
                    <a:cubicBezTo>
                      <a:pt x="601391" y="341433"/>
                      <a:pt x="603211" y="343325"/>
                      <a:pt x="602302" y="346163"/>
                    </a:cubicBezTo>
                    <a:cubicBezTo>
                      <a:pt x="602302" y="347109"/>
                      <a:pt x="601391" y="347109"/>
                      <a:pt x="600481" y="348054"/>
                    </a:cubicBezTo>
                    <a:cubicBezTo>
                      <a:pt x="600481" y="349946"/>
                      <a:pt x="601391" y="349946"/>
                      <a:pt x="601391" y="350892"/>
                    </a:cubicBezTo>
                    <a:cubicBezTo>
                      <a:pt x="600481" y="352784"/>
                      <a:pt x="599572" y="351838"/>
                      <a:pt x="598662" y="352784"/>
                    </a:cubicBezTo>
                    <a:cubicBezTo>
                      <a:pt x="595933" y="352784"/>
                      <a:pt x="596842" y="354676"/>
                      <a:pt x="595933" y="355621"/>
                    </a:cubicBezTo>
                    <a:cubicBezTo>
                      <a:pt x="594112" y="358459"/>
                      <a:pt x="591383" y="357513"/>
                      <a:pt x="588654" y="357513"/>
                    </a:cubicBezTo>
                    <a:cubicBezTo>
                      <a:pt x="585015" y="357513"/>
                      <a:pt x="583194" y="358459"/>
                      <a:pt x="579555" y="360351"/>
                    </a:cubicBezTo>
                    <a:cubicBezTo>
                      <a:pt x="575916" y="361297"/>
                      <a:pt x="574096" y="358459"/>
                      <a:pt x="571366" y="358459"/>
                    </a:cubicBezTo>
                    <a:cubicBezTo>
                      <a:pt x="568637" y="357513"/>
                      <a:pt x="570456" y="359404"/>
                      <a:pt x="568637" y="360351"/>
                    </a:cubicBezTo>
                    <a:cubicBezTo>
                      <a:pt x="566817" y="361297"/>
                      <a:pt x="565907" y="360351"/>
                      <a:pt x="564998" y="359404"/>
                    </a:cubicBezTo>
                    <a:cubicBezTo>
                      <a:pt x="564087" y="359404"/>
                      <a:pt x="563178" y="358459"/>
                      <a:pt x="562268" y="357513"/>
                    </a:cubicBezTo>
                    <a:cubicBezTo>
                      <a:pt x="559538" y="354676"/>
                      <a:pt x="563178" y="353729"/>
                      <a:pt x="562268" y="351838"/>
                    </a:cubicBezTo>
                    <a:cubicBezTo>
                      <a:pt x="562268" y="349001"/>
                      <a:pt x="561357" y="349001"/>
                      <a:pt x="562268" y="347109"/>
                    </a:cubicBezTo>
                    <a:cubicBezTo>
                      <a:pt x="562268" y="346163"/>
                      <a:pt x="562268" y="345217"/>
                      <a:pt x="562268" y="344271"/>
                    </a:cubicBezTo>
                    <a:cubicBezTo>
                      <a:pt x="562268" y="343325"/>
                      <a:pt x="562268" y="342379"/>
                      <a:pt x="562268" y="340488"/>
                    </a:cubicBezTo>
                    <a:cubicBezTo>
                      <a:pt x="563178" y="339541"/>
                      <a:pt x="564087" y="334813"/>
                      <a:pt x="561357" y="336704"/>
                    </a:cubicBezTo>
                    <a:cubicBezTo>
                      <a:pt x="559538" y="336704"/>
                      <a:pt x="560448" y="338596"/>
                      <a:pt x="559538" y="338596"/>
                    </a:cubicBezTo>
                    <a:cubicBezTo>
                      <a:pt x="558629" y="339541"/>
                      <a:pt x="557718" y="338596"/>
                      <a:pt x="556809" y="338596"/>
                    </a:cubicBezTo>
                    <a:cubicBezTo>
                      <a:pt x="556262" y="339165"/>
                      <a:pt x="556290" y="339647"/>
                      <a:pt x="557131" y="339658"/>
                    </a:cubicBezTo>
                    <a:cubicBezTo>
                      <a:pt x="555166" y="338593"/>
                      <a:pt x="553016" y="338593"/>
                      <a:pt x="551453" y="338593"/>
                    </a:cubicBezTo>
                    <a:cubicBezTo>
                      <a:pt x="548672" y="339549"/>
                      <a:pt x="546818" y="341462"/>
                      <a:pt x="544037" y="342418"/>
                    </a:cubicBezTo>
                    <a:cubicBezTo>
                      <a:pt x="541256" y="342418"/>
                      <a:pt x="537548" y="340505"/>
                      <a:pt x="535694" y="342418"/>
                    </a:cubicBezTo>
                    <a:cubicBezTo>
                      <a:pt x="533840" y="343374"/>
                      <a:pt x="532913" y="344330"/>
                      <a:pt x="530133" y="345286"/>
                    </a:cubicBezTo>
                    <a:lnTo>
                      <a:pt x="524570" y="345286"/>
                    </a:lnTo>
                    <a:cubicBezTo>
                      <a:pt x="524802" y="343613"/>
                      <a:pt x="525961" y="343374"/>
                      <a:pt x="529205" y="339549"/>
                    </a:cubicBezTo>
                    <a:lnTo>
                      <a:pt x="522717" y="339549"/>
                    </a:lnTo>
                    <a:cubicBezTo>
                      <a:pt x="521790" y="340505"/>
                      <a:pt x="519935" y="341462"/>
                      <a:pt x="518082" y="340505"/>
                    </a:cubicBezTo>
                    <a:cubicBezTo>
                      <a:pt x="517154" y="340505"/>
                      <a:pt x="516227" y="340505"/>
                      <a:pt x="515301" y="337636"/>
                    </a:cubicBezTo>
                    <a:cubicBezTo>
                      <a:pt x="513446" y="337636"/>
                      <a:pt x="510666" y="337636"/>
                      <a:pt x="508811" y="337636"/>
                    </a:cubicBezTo>
                    <a:cubicBezTo>
                      <a:pt x="507885" y="337636"/>
                      <a:pt x="507885" y="338593"/>
                      <a:pt x="506958" y="338593"/>
                    </a:cubicBezTo>
                    <a:cubicBezTo>
                      <a:pt x="505103" y="338593"/>
                      <a:pt x="504177" y="338593"/>
                      <a:pt x="505103" y="335724"/>
                    </a:cubicBezTo>
                    <a:cubicBezTo>
                      <a:pt x="507885" y="335724"/>
                      <a:pt x="510666" y="335724"/>
                      <a:pt x="512519" y="335724"/>
                    </a:cubicBezTo>
                    <a:cubicBezTo>
                      <a:pt x="514374" y="335724"/>
                      <a:pt x="517154" y="334768"/>
                      <a:pt x="519009" y="334768"/>
                    </a:cubicBezTo>
                    <a:cubicBezTo>
                      <a:pt x="521790" y="334768"/>
                      <a:pt x="524570" y="335724"/>
                      <a:pt x="532913" y="334768"/>
                    </a:cubicBezTo>
                    <a:cubicBezTo>
                      <a:pt x="532913" y="332855"/>
                      <a:pt x="532913" y="331900"/>
                      <a:pt x="531059" y="331900"/>
                    </a:cubicBezTo>
                    <a:cubicBezTo>
                      <a:pt x="530133" y="330943"/>
                      <a:pt x="530133" y="331900"/>
                      <a:pt x="529205" y="330943"/>
                    </a:cubicBezTo>
                    <a:cubicBezTo>
                      <a:pt x="528278" y="330943"/>
                      <a:pt x="528278" y="329986"/>
                      <a:pt x="527351" y="329986"/>
                    </a:cubicBezTo>
                    <a:cubicBezTo>
                      <a:pt x="525497" y="329031"/>
                      <a:pt x="522717" y="330943"/>
                      <a:pt x="520862" y="329986"/>
                    </a:cubicBezTo>
                    <a:cubicBezTo>
                      <a:pt x="520862" y="329031"/>
                      <a:pt x="521790" y="329031"/>
                      <a:pt x="521790" y="328074"/>
                    </a:cubicBezTo>
                    <a:lnTo>
                      <a:pt x="517154" y="326162"/>
                    </a:lnTo>
                    <a:cubicBezTo>
                      <a:pt x="516227" y="327119"/>
                      <a:pt x="515301" y="329031"/>
                      <a:pt x="513446" y="328074"/>
                    </a:cubicBezTo>
                    <a:cubicBezTo>
                      <a:pt x="512519" y="327119"/>
                      <a:pt x="516227" y="325205"/>
                      <a:pt x="513446" y="323293"/>
                    </a:cubicBezTo>
                    <a:cubicBezTo>
                      <a:pt x="512519" y="323293"/>
                      <a:pt x="512519" y="324250"/>
                      <a:pt x="507885" y="323293"/>
                    </a:cubicBezTo>
                    <a:cubicBezTo>
                      <a:pt x="506030" y="323293"/>
                      <a:pt x="505103" y="323293"/>
                      <a:pt x="503250" y="324250"/>
                    </a:cubicBezTo>
                    <a:cubicBezTo>
                      <a:pt x="501395" y="324250"/>
                      <a:pt x="498614" y="325205"/>
                      <a:pt x="496761" y="324250"/>
                    </a:cubicBezTo>
                    <a:cubicBezTo>
                      <a:pt x="494907" y="323293"/>
                      <a:pt x="493979" y="322336"/>
                      <a:pt x="492126" y="322336"/>
                    </a:cubicBezTo>
                    <a:cubicBezTo>
                      <a:pt x="489345" y="322336"/>
                      <a:pt x="487491" y="321381"/>
                      <a:pt x="480075" y="322336"/>
                    </a:cubicBezTo>
                    <a:cubicBezTo>
                      <a:pt x="478221" y="322336"/>
                      <a:pt x="477294" y="323293"/>
                      <a:pt x="476367" y="323293"/>
                    </a:cubicBezTo>
                    <a:cubicBezTo>
                      <a:pt x="474513" y="324250"/>
                      <a:pt x="473586" y="323293"/>
                      <a:pt x="472659" y="323293"/>
                    </a:cubicBezTo>
                    <a:cubicBezTo>
                      <a:pt x="470805" y="323293"/>
                      <a:pt x="470805" y="324250"/>
                      <a:pt x="470805" y="325205"/>
                    </a:cubicBezTo>
                    <a:cubicBezTo>
                      <a:pt x="468951" y="326162"/>
                      <a:pt x="468024" y="325205"/>
                      <a:pt x="466170" y="325205"/>
                    </a:cubicBezTo>
                    <a:cubicBezTo>
                      <a:pt x="464316" y="325205"/>
                      <a:pt x="465243" y="327119"/>
                      <a:pt x="464316" y="328074"/>
                    </a:cubicBezTo>
                    <a:cubicBezTo>
                      <a:pt x="463389" y="329031"/>
                      <a:pt x="462462" y="328074"/>
                      <a:pt x="461535" y="328074"/>
                    </a:cubicBezTo>
                    <a:cubicBezTo>
                      <a:pt x="460608" y="328074"/>
                      <a:pt x="459681" y="329031"/>
                      <a:pt x="458754" y="329031"/>
                    </a:cubicBezTo>
                    <a:cubicBezTo>
                      <a:pt x="457827" y="329031"/>
                      <a:pt x="457827" y="328074"/>
                      <a:pt x="456901" y="328074"/>
                    </a:cubicBezTo>
                    <a:cubicBezTo>
                      <a:pt x="455973" y="327119"/>
                      <a:pt x="455046" y="327119"/>
                      <a:pt x="454119" y="326162"/>
                    </a:cubicBezTo>
                    <a:cubicBezTo>
                      <a:pt x="452265" y="326162"/>
                      <a:pt x="450411" y="326162"/>
                      <a:pt x="449485" y="327119"/>
                    </a:cubicBezTo>
                    <a:cubicBezTo>
                      <a:pt x="447630" y="327119"/>
                      <a:pt x="447630" y="328074"/>
                      <a:pt x="447630" y="329031"/>
                    </a:cubicBezTo>
                    <a:cubicBezTo>
                      <a:pt x="447630" y="329986"/>
                      <a:pt x="448557" y="330943"/>
                      <a:pt x="447630" y="331900"/>
                    </a:cubicBezTo>
                    <a:cubicBezTo>
                      <a:pt x="445777" y="331900"/>
                      <a:pt x="442995" y="330943"/>
                      <a:pt x="441142" y="330943"/>
                    </a:cubicBezTo>
                    <a:cubicBezTo>
                      <a:pt x="440214" y="331900"/>
                      <a:pt x="440214" y="332855"/>
                      <a:pt x="439287" y="332855"/>
                    </a:cubicBezTo>
                    <a:cubicBezTo>
                      <a:pt x="438361" y="332855"/>
                      <a:pt x="437434" y="332855"/>
                      <a:pt x="436506" y="333812"/>
                    </a:cubicBezTo>
                    <a:cubicBezTo>
                      <a:pt x="435579" y="334768"/>
                      <a:pt x="436506" y="335724"/>
                      <a:pt x="435579" y="339549"/>
                    </a:cubicBezTo>
                    <a:cubicBezTo>
                      <a:pt x="433726" y="337636"/>
                      <a:pt x="432798" y="335724"/>
                      <a:pt x="430945" y="334768"/>
                    </a:cubicBezTo>
                    <a:lnTo>
                      <a:pt x="425382" y="335724"/>
                    </a:lnTo>
                    <a:cubicBezTo>
                      <a:pt x="424455" y="337636"/>
                      <a:pt x="425382" y="338593"/>
                      <a:pt x="425382" y="339549"/>
                    </a:cubicBezTo>
                    <a:lnTo>
                      <a:pt x="419821" y="342418"/>
                    </a:lnTo>
                    <a:cubicBezTo>
                      <a:pt x="418894" y="342418"/>
                      <a:pt x="417967" y="341462"/>
                      <a:pt x="417967" y="340505"/>
                    </a:cubicBezTo>
                    <a:cubicBezTo>
                      <a:pt x="417039" y="340505"/>
                      <a:pt x="417039" y="339549"/>
                      <a:pt x="415186" y="340505"/>
                    </a:cubicBezTo>
                    <a:cubicBezTo>
                      <a:pt x="412405" y="342418"/>
                      <a:pt x="411478" y="337636"/>
                      <a:pt x="410551" y="336681"/>
                    </a:cubicBezTo>
                    <a:cubicBezTo>
                      <a:pt x="408697" y="335724"/>
                      <a:pt x="407770" y="336681"/>
                      <a:pt x="403135" y="337636"/>
                    </a:cubicBezTo>
                    <a:cubicBezTo>
                      <a:pt x="402672" y="337636"/>
                      <a:pt x="402207" y="337875"/>
                      <a:pt x="401049" y="337995"/>
                    </a:cubicBezTo>
                    <a:lnTo>
                      <a:pt x="394792" y="337636"/>
                    </a:lnTo>
                    <a:lnTo>
                      <a:pt x="389230" y="343374"/>
                    </a:lnTo>
                    <a:cubicBezTo>
                      <a:pt x="388308" y="345277"/>
                      <a:pt x="387386" y="341500"/>
                      <a:pt x="387376" y="341462"/>
                    </a:cubicBezTo>
                    <a:cubicBezTo>
                      <a:pt x="386449" y="339549"/>
                      <a:pt x="383668" y="339549"/>
                      <a:pt x="382741" y="341462"/>
                    </a:cubicBezTo>
                    <a:cubicBezTo>
                      <a:pt x="380887" y="342418"/>
                      <a:pt x="382741" y="343374"/>
                      <a:pt x="379961" y="346243"/>
                    </a:cubicBezTo>
                    <a:cubicBezTo>
                      <a:pt x="375325" y="346243"/>
                      <a:pt x="371617" y="348155"/>
                      <a:pt x="367910" y="349111"/>
                    </a:cubicBezTo>
                    <a:cubicBezTo>
                      <a:pt x="366055" y="349111"/>
                      <a:pt x="364202" y="349111"/>
                      <a:pt x="361421" y="352936"/>
                    </a:cubicBezTo>
                    <a:cubicBezTo>
                      <a:pt x="364202" y="354849"/>
                      <a:pt x="366982" y="353892"/>
                      <a:pt x="373471" y="353892"/>
                    </a:cubicBezTo>
                    <a:lnTo>
                      <a:pt x="371617" y="360586"/>
                    </a:lnTo>
                    <a:cubicBezTo>
                      <a:pt x="369763" y="361542"/>
                      <a:pt x="367910" y="361542"/>
                      <a:pt x="366055" y="361542"/>
                    </a:cubicBezTo>
                    <a:cubicBezTo>
                      <a:pt x="365129" y="361542"/>
                      <a:pt x="364202" y="361542"/>
                      <a:pt x="362347" y="362499"/>
                    </a:cubicBezTo>
                    <a:cubicBezTo>
                      <a:pt x="358639" y="364411"/>
                      <a:pt x="354931" y="364411"/>
                      <a:pt x="351223" y="364411"/>
                    </a:cubicBezTo>
                    <a:cubicBezTo>
                      <a:pt x="350297" y="364411"/>
                      <a:pt x="349370" y="364411"/>
                      <a:pt x="347515" y="365367"/>
                    </a:cubicBezTo>
                    <a:cubicBezTo>
                      <a:pt x="344735" y="367280"/>
                      <a:pt x="345662" y="372061"/>
                      <a:pt x="348442" y="373017"/>
                    </a:cubicBezTo>
                    <a:cubicBezTo>
                      <a:pt x="351223" y="374930"/>
                      <a:pt x="354005" y="373973"/>
                      <a:pt x="355858" y="373017"/>
                    </a:cubicBezTo>
                    <a:cubicBezTo>
                      <a:pt x="356323" y="372539"/>
                      <a:pt x="356786" y="372300"/>
                      <a:pt x="357944" y="372419"/>
                    </a:cubicBezTo>
                    <a:lnTo>
                      <a:pt x="364202" y="373973"/>
                    </a:lnTo>
                    <a:cubicBezTo>
                      <a:pt x="364202" y="376842"/>
                      <a:pt x="358639" y="374930"/>
                      <a:pt x="356786" y="375885"/>
                    </a:cubicBezTo>
                    <a:cubicBezTo>
                      <a:pt x="354005" y="375885"/>
                      <a:pt x="350297" y="375885"/>
                      <a:pt x="348442" y="378754"/>
                    </a:cubicBezTo>
                    <a:cubicBezTo>
                      <a:pt x="347515" y="380666"/>
                      <a:pt x="349370" y="382580"/>
                      <a:pt x="351223" y="383535"/>
                    </a:cubicBezTo>
                    <a:cubicBezTo>
                      <a:pt x="353078" y="384492"/>
                      <a:pt x="354931" y="385449"/>
                      <a:pt x="357713" y="385449"/>
                    </a:cubicBezTo>
                    <a:cubicBezTo>
                      <a:pt x="359566" y="384492"/>
                      <a:pt x="361421" y="382580"/>
                      <a:pt x="363274" y="381623"/>
                    </a:cubicBezTo>
                    <a:cubicBezTo>
                      <a:pt x="369763" y="379711"/>
                      <a:pt x="377179" y="381623"/>
                      <a:pt x="382741" y="383535"/>
                    </a:cubicBezTo>
                    <a:cubicBezTo>
                      <a:pt x="385522" y="384492"/>
                      <a:pt x="388303" y="385449"/>
                      <a:pt x="390157" y="387361"/>
                    </a:cubicBezTo>
                    <a:cubicBezTo>
                      <a:pt x="392938" y="388316"/>
                      <a:pt x="394792" y="390230"/>
                      <a:pt x="396646" y="391185"/>
                    </a:cubicBezTo>
                    <a:cubicBezTo>
                      <a:pt x="399427" y="393097"/>
                      <a:pt x="401281" y="395966"/>
                      <a:pt x="403135" y="398835"/>
                    </a:cubicBezTo>
                    <a:cubicBezTo>
                      <a:pt x="404989" y="402660"/>
                      <a:pt x="408697" y="406485"/>
                      <a:pt x="406843" y="411266"/>
                    </a:cubicBezTo>
                    <a:cubicBezTo>
                      <a:pt x="405915" y="412222"/>
                      <a:pt x="404989" y="412222"/>
                      <a:pt x="404989" y="413179"/>
                    </a:cubicBezTo>
                    <a:cubicBezTo>
                      <a:pt x="404989" y="416047"/>
                      <a:pt x="406843" y="416047"/>
                      <a:pt x="408697" y="416047"/>
                    </a:cubicBezTo>
                    <a:cubicBezTo>
                      <a:pt x="412405" y="416047"/>
                      <a:pt x="417967" y="416047"/>
                      <a:pt x="414259" y="422741"/>
                    </a:cubicBezTo>
                    <a:lnTo>
                      <a:pt x="407770" y="423697"/>
                    </a:lnTo>
                    <a:cubicBezTo>
                      <a:pt x="406843" y="425610"/>
                      <a:pt x="408697" y="425610"/>
                      <a:pt x="409623" y="426566"/>
                    </a:cubicBezTo>
                    <a:cubicBezTo>
                      <a:pt x="410551" y="426566"/>
                      <a:pt x="410551" y="427522"/>
                      <a:pt x="407770" y="430391"/>
                    </a:cubicBezTo>
                    <a:cubicBezTo>
                      <a:pt x="407770" y="432303"/>
                      <a:pt x="409623" y="432303"/>
                      <a:pt x="409623" y="434216"/>
                    </a:cubicBezTo>
                    <a:cubicBezTo>
                      <a:pt x="410087" y="434694"/>
                      <a:pt x="409856" y="434933"/>
                      <a:pt x="412405" y="438997"/>
                    </a:cubicBezTo>
                    <a:cubicBezTo>
                      <a:pt x="417967" y="438041"/>
                      <a:pt x="412405" y="431347"/>
                      <a:pt x="414259" y="429435"/>
                    </a:cubicBezTo>
                    <a:cubicBezTo>
                      <a:pt x="417039" y="426566"/>
                      <a:pt x="425382" y="430391"/>
                      <a:pt x="427237" y="431347"/>
                    </a:cubicBezTo>
                    <a:cubicBezTo>
                      <a:pt x="430018" y="432303"/>
                      <a:pt x="430018" y="435172"/>
                      <a:pt x="428163" y="437085"/>
                    </a:cubicBezTo>
                    <a:cubicBezTo>
                      <a:pt x="426310" y="438997"/>
                      <a:pt x="424455" y="438997"/>
                      <a:pt x="423529" y="441866"/>
                    </a:cubicBezTo>
                    <a:cubicBezTo>
                      <a:pt x="423529" y="443778"/>
                      <a:pt x="422602" y="444734"/>
                      <a:pt x="421674" y="445691"/>
                    </a:cubicBezTo>
                    <a:cubicBezTo>
                      <a:pt x="418894" y="446647"/>
                      <a:pt x="417039" y="445691"/>
                      <a:pt x="415186" y="446647"/>
                    </a:cubicBezTo>
                    <a:cubicBezTo>
                      <a:pt x="414259" y="446647"/>
                      <a:pt x="413331" y="447603"/>
                      <a:pt x="412405" y="448560"/>
                    </a:cubicBezTo>
                    <a:cubicBezTo>
                      <a:pt x="412405" y="450472"/>
                      <a:pt x="413331" y="450472"/>
                      <a:pt x="414259" y="456210"/>
                    </a:cubicBezTo>
                    <a:cubicBezTo>
                      <a:pt x="413331" y="457165"/>
                      <a:pt x="413331" y="457165"/>
                      <a:pt x="413331" y="458122"/>
                    </a:cubicBezTo>
                    <a:cubicBezTo>
                      <a:pt x="413331" y="460991"/>
                      <a:pt x="416113" y="461946"/>
                      <a:pt x="417039" y="463860"/>
                    </a:cubicBezTo>
                    <a:cubicBezTo>
                      <a:pt x="417039" y="464815"/>
                      <a:pt x="417039" y="465772"/>
                      <a:pt x="417967" y="466727"/>
                    </a:cubicBezTo>
                    <a:cubicBezTo>
                      <a:pt x="418894" y="468641"/>
                      <a:pt x="418894" y="467684"/>
                      <a:pt x="420747" y="468641"/>
                    </a:cubicBezTo>
                    <a:cubicBezTo>
                      <a:pt x="421674" y="468641"/>
                      <a:pt x="422602" y="468641"/>
                      <a:pt x="421674" y="470553"/>
                    </a:cubicBezTo>
                    <a:cubicBezTo>
                      <a:pt x="421674" y="471031"/>
                      <a:pt x="421211" y="471031"/>
                      <a:pt x="421327" y="471987"/>
                    </a:cubicBezTo>
                    <a:lnTo>
                      <a:pt x="424455" y="479158"/>
                    </a:lnTo>
                    <a:cubicBezTo>
                      <a:pt x="425382" y="482027"/>
                      <a:pt x="427237" y="481071"/>
                      <a:pt x="429090" y="482027"/>
                    </a:cubicBezTo>
                    <a:cubicBezTo>
                      <a:pt x="430945" y="482027"/>
                      <a:pt x="430945" y="484896"/>
                      <a:pt x="431871" y="485852"/>
                    </a:cubicBezTo>
                    <a:cubicBezTo>
                      <a:pt x="432798" y="488721"/>
                      <a:pt x="434653" y="490633"/>
                      <a:pt x="437434" y="490633"/>
                    </a:cubicBezTo>
                    <a:cubicBezTo>
                      <a:pt x="439287" y="490633"/>
                      <a:pt x="439287" y="489677"/>
                      <a:pt x="441142" y="490633"/>
                    </a:cubicBezTo>
                    <a:cubicBezTo>
                      <a:pt x="442995" y="491590"/>
                      <a:pt x="443922" y="492546"/>
                      <a:pt x="449485" y="496371"/>
                    </a:cubicBezTo>
                    <a:cubicBezTo>
                      <a:pt x="450411" y="495415"/>
                      <a:pt x="450411" y="494458"/>
                      <a:pt x="450411" y="493502"/>
                    </a:cubicBezTo>
                    <a:cubicBezTo>
                      <a:pt x="451338" y="492546"/>
                      <a:pt x="452265" y="491590"/>
                      <a:pt x="453193" y="486808"/>
                    </a:cubicBezTo>
                    <a:cubicBezTo>
                      <a:pt x="454119" y="484896"/>
                      <a:pt x="455046" y="483940"/>
                      <a:pt x="455046" y="482984"/>
                    </a:cubicBezTo>
                    <a:cubicBezTo>
                      <a:pt x="455973" y="481071"/>
                      <a:pt x="455973" y="480115"/>
                      <a:pt x="456901" y="478203"/>
                    </a:cubicBezTo>
                    <a:cubicBezTo>
                      <a:pt x="457827" y="477246"/>
                      <a:pt x="457827" y="477246"/>
                      <a:pt x="458754" y="475334"/>
                    </a:cubicBezTo>
                    <a:cubicBezTo>
                      <a:pt x="458754" y="473422"/>
                      <a:pt x="456901" y="470553"/>
                      <a:pt x="457827" y="468641"/>
                    </a:cubicBezTo>
                    <a:lnTo>
                      <a:pt x="463389" y="465772"/>
                    </a:lnTo>
                    <a:cubicBezTo>
                      <a:pt x="465243" y="464815"/>
                      <a:pt x="466170" y="463860"/>
                      <a:pt x="466170" y="462903"/>
                    </a:cubicBezTo>
                    <a:cubicBezTo>
                      <a:pt x="468024" y="460034"/>
                      <a:pt x="468024" y="459077"/>
                      <a:pt x="470805" y="459077"/>
                    </a:cubicBezTo>
                    <a:cubicBezTo>
                      <a:pt x="473586" y="459077"/>
                      <a:pt x="475439" y="460034"/>
                      <a:pt x="478221" y="458122"/>
                    </a:cubicBezTo>
                    <a:cubicBezTo>
                      <a:pt x="481002" y="457165"/>
                      <a:pt x="481929" y="455253"/>
                      <a:pt x="483783" y="453341"/>
                    </a:cubicBezTo>
                    <a:cubicBezTo>
                      <a:pt x="483783" y="452384"/>
                      <a:pt x="484710" y="451428"/>
                      <a:pt x="485637" y="450472"/>
                    </a:cubicBezTo>
                    <a:cubicBezTo>
                      <a:pt x="486563" y="449515"/>
                      <a:pt x="488418" y="449515"/>
                      <a:pt x="490271" y="448560"/>
                    </a:cubicBezTo>
                    <a:cubicBezTo>
                      <a:pt x="491199" y="447603"/>
                      <a:pt x="491199" y="446647"/>
                      <a:pt x="492126" y="445691"/>
                    </a:cubicBezTo>
                    <a:lnTo>
                      <a:pt x="492164" y="445682"/>
                    </a:lnTo>
                    <a:cubicBezTo>
                      <a:pt x="493481" y="447765"/>
                      <a:pt x="495774" y="449705"/>
                      <a:pt x="499488" y="451152"/>
                    </a:cubicBezTo>
                    <a:cubicBezTo>
                      <a:pt x="501307" y="453044"/>
                      <a:pt x="503127" y="453990"/>
                      <a:pt x="505857" y="453990"/>
                    </a:cubicBezTo>
                    <a:cubicBezTo>
                      <a:pt x="507676" y="453990"/>
                      <a:pt x="508587" y="453044"/>
                      <a:pt x="510406" y="453044"/>
                    </a:cubicBezTo>
                    <a:cubicBezTo>
                      <a:pt x="512226" y="453044"/>
                      <a:pt x="513136" y="454936"/>
                      <a:pt x="514955" y="453990"/>
                    </a:cubicBezTo>
                    <a:cubicBezTo>
                      <a:pt x="516775" y="453990"/>
                      <a:pt x="517685" y="453044"/>
                      <a:pt x="518595" y="451152"/>
                    </a:cubicBezTo>
                    <a:cubicBezTo>
                      <a:pt x="518595" y="449261"/>
                      <a:pt x="519505" y="449261"/>
                      <a:pt x="521324" y="448316"/>
                    </a:cubicBezTo>
                    <a:cubicBezTo>
                      <a:pt x="523144" y="447369"/>
                      <a:pt x="524963" y="445478"/>
                      <a:pt x="524963" y="443586"/>
                    </a:cubicBezTo>
                    <a:cubicBezTo>
                      <a:pt x="525874" y="441694"/>
                      <a:pt x="524963" y="439803"/>
                      <a:pt x="525874" y="436965"/>
                    </a:cubicBezTo>
                    <a:cubicBezTo>
                      <a:pt x="527693" y="435073"/>
                      <a:pt x="528604" y="431290"/>
                      <a:pt x="531332" y="430344"/>
                    </a:cubicBezTo>
                    <a:lnTo>
                      <a:pt x="536792" y="427506"/>
                    </a:lnTo>
                    <a:cubicBezTo>
                      <a:pt x="537701" y="424668"/>
                      <a:pt x="535882" y="421831"/>
                      <a:pt x="537701" y="419940"/>
                    </a:cubicBezTo>
                    <a:lnTo>
                      <a:pt x="546800" y="419940"/>
                    </a:lnTo>
                    <a:cubicBezTo>
                      <a:pt x="547710" y="420885"/>
                      <a:pt x="548620" y="419940"/>
                      <a:pt x="550440" y="418994"/>
                    </a:cubicBezTo>
                    <a:lnTo>
                      <a:pt x="554079" y="415210"/>
                    </a:lnTo>
                    <a:cubicBezTo>
                      <a:pt x="554989" y="414264"/>
                      <a:pt x="555899" y="414264"/>
                      <a:pt x="557718" y="414264"/>
                    </a:cubicBezTo>
                    <a:cubicBezTo>
                      <a:pt x="560448" y="414264"/>
                      <a:pt x="562268" y="417102"/>
                      <a:pt x="563178" y="418994"/>
                    </a:cubicBezTo>
                    <a:cubicBezTo>
                      <a:pt x="563178" y="420885"/>
                      <a:pt x="564087" y="421831"/>
                      <a:pt x="564998" y="423723"/>
                    </a:cubicBezTo>
                    <a:cubicBezTo>
                      <a:pt x="564998" y="424668"/>
                      <a:pt x="565907" y="425615"/>
                      <a:pt x="566817" y="426560"/>
                    </a:cubicBezTo>
                    <a:cubicBezTo>
                      <a:pt x="568637" y="428452"/>
                      <a:pt x="571366" y="430344"/>
                      <a:pt x="573186" y="431290"/>
                    </a:cubicBezTo>
                    <a:cubicBezTo>
                      <a:pt x="576825" y="432236"/>
                      <a:pt x="578646" y="433181"/>
                      <a:pt x="580465" y="436965"/>
                    </a:cubicBezTo>
                    <a:cubicBezTo>
                      <a:pt x="581374" y="438856"/>
                      <a:pt x="582285" y="440748"/>
                      <a:pt x="581374" y="447369"/>
                    </a:cubicBezTo>
                    <a:cubicBezTo>
                      <a:pt x="580465" y="448316"/>
                      <a:pt x="579555" y="448316"/>
                      <a:pt x="578646" y="448316"/>
                    </a:cubicBezTo>
                    <a:cubicBezTo>
                      <a:pt x="576825" y="448316"/>
                      <a:pt x="575916" y="447369"/>
                      <a:pt x="574096" y="447369"/>
                    </a:cubicBezTo>
                    <a:cubicBezTo>
                      <a:pt x="571366" y="448316"/>
                      <a:pt x="571366" y="450207"/>
                      <a:pt x="573186" y="452099"/>
                    </a:cubicBezTo>
                    <a:cubicBezTo>
                      <a:pt x="574096" y="453044"/>
                      <a:pt x="575006" y="453044"/>
                      <a:pt x="575916" y="453044"/>
                    </a:cubicBezTo>
                    <a:cubicBezTo>
                      <a:pt x="576825" y="453990"/>
                      <a:pt x="577735" y="453990"/>
                      <a:pt x="578646" y="453044"/>
                    </a:cubicBezTo>
                    <a:cubicBezTo>
                      <a:pt x="579555" y="452099"/>
                      <a:pt x="579555" y="451152"/>
                      <a:pt x="580465" y="450207"/>
                    </a:cubicBezTo>
                    <a:cubicBezTo>
                      <a:pt x="581374" y="449261"/>
                      <a:pt x="582285" y="449261"/>
                      <a:pt x="583194" y="447369"/>
                    </a:cubicBezTo>
                    <a:cubicBezTo>
                      <a:pt x="584104" y="446424"/>
                      <a:pt x="584104" y="446424"/>
                      <a:pt x="585924" y="443586"/>
                    </a:cubicBezTo>
                    <a:cubicBezTo>
                      <a:pt x="586834" y="441694"/>
                      <a:pt x="586834" y="441694"/>
                      <a:pt x="585924" y="439803"/>
                    </a:cubicBezTo>
                    <a:cubicBezTo>
                      <a:pt x="585015" y="438856"/>
                      <a:pt x="585015" y="436965"/>
                      <a:pt x="585924" y="436019"/>
                    </a:cubicBezTo>
                    <a:cubicBezTo>
                      <a:pt x="586834" y="434128"/>
                      <a:pt x="589564" y="437911"/>
                      <a:pt x="590473" y="436965"/>
                    </a:cubicBezTo>
                    <a:cubicBezTo>
                      <a:pt x="592293" y="436019"/>
                      <a:pt x="588654" y="433181"/>
                      <a:pt x="587743" y="432236"/>
                    </a:cubicBezTo>
                    <a:cubicBezTo>
                      <a:pt x="586834" y="432236"/>
                      <a:pt x="585924" y="432236"/>
                      <a:pt x="584104" y="431290"/>
                    </a:cubicBezTo>
                    <a:cubicBezTo>
                      <a:pt x="583194" y="430344"/>
                      <a:pt x="583194" y="429398"/>
                      <a:pt x="582285" y="428452"/>
                    </a:cubicBezTo>
                    <a:cubicBezTo>
                      <a:pt x="579555" y="426560"/>
                      <a:pt x="576825" y="425615"/>
                      <a:pt x="575006" y="423723"/>
                    </a:cubicBezTo>
                    <a:cubicBezTo>
                      <a:pt x="574096" y="421831"/>
                      <a:pt x="573186" y="420885"/>
                      <a:pt x="572276" y="418994"/>
                    </a:cubicBezTo>
                    <a:cubicBezTo>
                      <a:pt x="571366" y="417102"/>
                      <a:pt x="570456" y="416157"/>
                      <a:pt x="569547" y="415210"/>
                    </a:cubicBezTo>
                    <a:cubicBezTo>
                      <a:pt x="568637" y="412372"/>
                      <a:pt x="568637" y="409535"/>
                      <a:pt x="571366" y="409535"/>
                    </a:cubicBezTo>
                    <a:cubicBezTo>
                      <a:pt x="573186" y="410481"/>
                      <a:pt x="574096" y="411427"/>
                      <a:pt x="575006" y="412372"/>
                    </a:cubicBezTo>
                    <a:cubicBezTo>
                      <a:pt x="575916" y="414264"/>
                      <a:pt x="576825" y="416157"/>
                      <a:pt x="578646" y="417102"/>
                    </a:cubicBezTo>
                    <a:cubicBezTo>
                      <a:pt x="580465" y="419940"/>
                      <a:pt x="583194" y="421831"/>
                      <a:pt x="585924" y="422777"/>
                    </a:cubicBezTo>
                    <a:cubicBezTo>
                      <a:pt x="587743" y="423723"/>
                      <a:pt x="590473" y="424668"/>
                      <a:pt x="592293" y="425615"/>
                    </a:cubicBezTo>
                    <a:cubicBezTo>
                      <a:pt x="593203" y="426560"/>
                      <a:pt x="594112" y="427506"/>
                      <a:pt x="595023" y="429398"/>
                    </a:cubicBezTo>
                    <a:cubicBezTo>
                      <a:pt x="595023" y="431290"/>
                      <a:pt x="595023" y="433181"/>
                      <a:pt x="595023" y="436019"/>
                    </a:cubicBezTo>
                    <a:cubicBezTo>
                      <a:pt x="595933" y="437911"/>
                      <a:pt x="596842" y="439803"/>
                      <a:pt x="598662" y="441694"/>
                    </a:cubicBezTo>
                    <a:cubicBezTo>
                      <a:pt x="599572" y="442640"/>
                      <a:pt x="599572" y="442640"/>
                      <a:pt x="600481" y="443586"/>
                    </a:cubicBezTo>
                    <a:cubicBezTo>
                      <a:pt x="601391" y="444531"/>
                      <a:pt x="601391" y="444531"/>
                      <a:pt x="604121" y="448316"/>
                    </a:cubicBezTo>
                    <a:cubicBezTo>
                      <a:pt x="602302" y="448316"/>
                      <a:pt x="602302" y="450207"/>
                      <a:pt x="603211" y="451152"/>
                    </a:cubicBezTo>
                    <a:cubicBezTo>
                      <a:pt x="603211" y="453044"/>
                      <a:pt x="605031" y="453990"/>
                      <a:pt x="606851" y="453990"/>
                    </a:cubicBezTo>
                    <a:cubicBezTo>
                      <a:pt x="608671" y="453990"/>
                      <a:pt x="608671" y="453044"/>
                      <a:pt x="608671" y="452099"/>
                    </a:cubicBezTo>
                    <a:cubicBezTo>
                      <a:pt x="608671" y="449261"/>
                      <a:pt x="609580" y="449261"/>
                      <a:pt x="612310" y="445478"/>
                    </a:cubicBezTo>
                    <a:cubicBezTo>
                      <a:pt x="612310" y="444531"/>
                      <a:pt x="611399" y="443586"/>
                      <a:pt x="612310" y="437911"/>
                    </a:cubicBezTo>
                    <a:cubicBezTo>
                      <a:pt x="613220" y="436965"/>
                      <a:pt x="613220" y="436965"/>
                      <a:pt x="614129" y="436965"/>
                    </a:cubicBezTo>
                    <a:cubicBezTo>
                      <a:pt x="614129" y="436019"/>
                      <a:pt x="614129" y="435073"/>
                      <a:pt x="614129" y="434128"/>
                    </a:cubicBezTo>
                    <a:cubicBezTo>
                      <a:pt x="615040" y="433181"/>
                      <a:pt x="615949" y="433181"/>
                      <a:pt x="616859" y="433181"/>
                    </a:cubicBezTo>
                    <a:cubicBezTo>
                      <a:pt x="617769" y="433181"/>
                      <a:pt x="617769" y="433181"/>
                      <a:pt x="618679" y="433181"/>
                    </a:cubicBezTo>
                    <a:cubicBezTo>
                      <a:pt x="620498" y="434128"/>
                      <a:pt x="620498" y="434128"/>
                      <a:pt x="621408" y="436019"/>
                    </a:cubicBezTo>
                    <a:cubicBezTo>
                      <a:pt x="622318" y="437911"/>
                      <a:pt x="623228" y="439803"/>
                      <a:pt x="623228" y="441694"/>
                    </a:cubicBezTo>
                    <a:cubicBezTo>
                      <a:pt x="623228" y="445478"/>
                      <a:pt x="622318" y="448316"/>
                      <a:pt x="625048" y="452099"/>
                    </a:cubicBezTo>
                    <a:cubicBezTo>
                      <a:pt x="625958" y="453044"/>
                      <a:pt x="627777" y="453044"/>
                      <a:pt x="628688" y="453990"/>
                    </a:cubicBezTo>
                    <a:lnTo>
                      <a:pt x="632327" y="458719"/>
                    </a:lnTo>
                    <a:cubicBezTo>
                      <a:pt x="635057" y="460611"/>
                      <a:pt x="635966" y="456827"/>
                      <a:pt x="638696" y="456827"/>
                    </a:cubicBezTo>
                    <a:cubicBezTo>
                      <a:pt x="641426" y="454936"/>
                      <a:pt x="642335" y="457774"/>
                      <a:pt x="644154" y="458719"/>
                    </a:cubicBezTo>
                    <a:lnTo>
                      <a:pt x="652344" y="457774"/>
                    </a:lnTo>
                    <a:cubicBezTo>
                      <a:pt x="653253" y="456827"/>
                      <a:pt x="655073" y="453044"/>
                      <a:pt x="656893" y="455882"/>
                    </a:cubicBezTo>
                    <a:cubicBezTo>
                      <a:pt x="660532" y="459665"/>
                      <a:pt x="652344" y="467232"/>
                      <a:pt x="653253" y="471962"/>
                    </a:cubicBezTo>
                    <a:cubicBezTo>
                      <a:pt x="653253" y="473853"/>
                      <a:pt x="655073" y="476690"/>
                      <a:pt x="652344" y="478583"/>
                    </a:cubicBezTo>
                    <a:cubicBezTo>
                      <a:pt x="649614" y="479528"/>
                      <a:pt x="645975" y="478583"/>
                      <a:pt x="643245" y="479528"/>
                    </a:cubicBezTo>
                    <a:cubicBezTo>
                      <a:pt x="641426" y="479528"/>
                      <a:pt x="639605" y="480474"/>
                      <a:pt x="637785" y="481420"/>
                    </a:cubicBezTo>
                    <a:cubicBezTo>
                      <a:pt x="635057" y="483311"/>
                      <a:pt x="633236" y="482366"/>
                      <a:pt x="630507" y="481420"/>
                    </a:cubicBezTo>
                    <a:cubicBezTo>
                      <a:pt x="629597" y="480474"/>
                      <a:pt x="628688" y="480474"/>
                      <a:pt x="627777" y="480474"/>
                    </a:cubicBezTo>
                    <a:cubicBezTo>
                      <a:pt x="626867" y="480474"/>
                      <a:pt x="626867" y="481420"/>
                      <a:pt x="625958" y="481420"/>
                    </a:cubicBezTo>
                    <a:cubicBezTo>
                      <a:pt x="625048" y="482366"/>
                      <a:pt x="625048" y="481420"/>
                      <a:pt x="623228" y="481420"/>
                    </a:cubicBezTo>
                    <a:cubicBezTo>
                      <a:pt x="619589" y="481420"/>
                      <a:pt x="615949" y="482366"/>
                      <a:pt x="612310" y="479528"/>
                    </a:cubicBezTo>
                    <a:cubicBezTo>
                      <a:pt x="609580" y="476690"/>
                      <a:pt x="606851" y="473853"/>
                      <a:pt x="603211" y="473853"/>
                    </a:cubicBezTo>
                    <a:cubicBezTo>
                      <a:pt x="600481" y="474799"/>
                      <a:pt x="597752" y="475745"/>
                      <a:pt x="596842" y="479528"/>
                    </a:cubicBezTo>
                    <a:cubicBezTo>
                      <a:pt x="596842" y="481420"/>
                      <a:pt x="597752" y="484258"/>
                      <a:pt x="595023" y="485203"/>
                    </a:cubicBezTo>
                    <a:lnTo>
                      <a:pt x="583353" y="482070"/>
                    </a:lnTo>
                    <a:lnTo>
                      <a:pt x="582235" y="479793"/>
                    </a:lnTo>
                    <a:cubicBezTo>
                      <a:pt x="582235" y="478838"/>
                      <a:pt x="581298" y="478838"/>
                      <a:pt x="579423" y="475973"/>
                    </a:cubicBezTo>
                    <a:cubicBezTo>
                      <a:pt x="578486" y="475019"/>
                      <a:pt x="578486" y="474063"/>
                      <a:pt x="577549" y="473109"/>
                    </a:cubicBezTo>
                    <a:cubicBezTo>
                      <a:pt x="577549" y="472154"/>
                      <a:pt x="576611" y="471200"/>
                      <a:pt x="575674" y="471200"/>
                    </a:cubicBezTo>
                    <a:cubicBezTo>
                      <a:pt x="575674" y="470245"/>
                      <a:pt x="575674" y="469289"/>
                      <a:pt x="574737" y="469289"/>
                    </a:cubicBezTo>
                    <a:cubicBezTo>
                      <a:pt x="574737" y="468335"/>
                      <a:pt x="573800" y="468335"/>
                      <a:pt x="572863" y="467380"/>
                    </a:cubicBezTo>
                    <a:cubicBezTo>
                      <a:pt x="572863" y="466426"/>
                      <a:pt x="572863" y="466426"/>
                      <a:pt x="573800" y="465471"/>
                    </a:cubicBezTo>
                    <a:cubicBezTo>
                      <a:pt x="573800" y="464515"/>
                      <a:pt x="573800" y="464515"/>
                      <a:pt x="573800" y="463561"/>
                    </a:cubicBezTo>
                    <a:cubicBezTo>
                      <a:pt x="573800" y="462606"/>
                      <a:pt x="574737" y="462606"/>
                      <a:pt x="576611" y="459742"/>
                    </a:cubicBezTo>
                    <a:cubicBezTo>
                      <a:pt x="577549" y="458787"/>
                      <a:pt x="577549" y="456878"/>
                      <a:pt x="576611" y="455922"/>
                    </a:cubicBezTo>
                    <a:cubicBezTo>
                      <a:pt x="575674" y="455922"/>
                      <a:pt x="575674" y="455922"/>
                      <a:pt x="570988" y="452104"/>
                    </a:cubicBezTo>
                    <a:cubicBezTo>
                      <a:pt x="570988" y="450194"/>
                      <a:pt x="570051" y="450194"/>
                      <a:pt x="569114" y="450194"/>
                    </a:cubicBezTo>
                    <a:cubicBezTo>
                      <a:pt x="568176" y="451148"/>
                      <a:pt x="567239" y="451148"/>
                      <a:pt x="566302" y="451148"/>
                    </a:cubicBezTo>
                    <a:cubicBezTo>
                      <a:pt x="565365" y="451148"/>
                      <a:pt x="565365" y="452104"/>
                      <a:pt x="565365" y="453059"/>
                    </a:cubicBezTo>
                    <a:cubicBezTo>
                      <a:pt x="565365" y="454013"/>
                      <a:pt x="564428" y="453059"/>
                      <a:pt x="564428" y="454013"/>
                    </a:cubicBezTo>
                    <a:cubicBezTo>
                      <a:pt x="563490" y="454968"/>
                      <a:pt x="564428" y="454968"/>
                      <a:pt x="562553" y="456878"/>
                    </a:cubicBezTo>
                    <a:cubicBezTo>
                      <a:pt x="562477" y="456955"/>
                      <a:pt x="562413" y="457033"/>
                      <a:pt x="562498" y="457213"/>
                    </a:cubicBezTo>
                    <a:cubicBezTo>
                      <a:pt x="563703" y="455219"/>
                      <a:pt x="563215" y="453385"/>
                      <a:pt x="561357" y="452099"/>
                    </a:cubicBezTo>
                    <a:cubicBezTo>
                      <a:pt x="557718" y="451152"/>
                      <a:pt x="553169" y="451152"/>
                      <a:pt x="550440" y="453044"/>
                    </a:cubicBezTo>
                    <a:cubicBezTo>
                      <a:pt x="545891" y="453990"/>
                      <a:pt x="541341" y="454936"/>
                      <a:pt x="536792" y="453990"/>
                    </a:cubicBezTo>
                    <a:cubicBezTo>
                      <a:pt x="532243" y="453990"/>
                      <a:pt x="529513" y="454936"/>
                      <a:pt x="525874" y="457774"/>
                    </a:cubicBezTo>
                    <a:cubicBezTo>
                      <a:pt x="521324" y="460611"/>
                      <a:pt x="518595" y="463449"/>
                      <a:pt x="514045" y="461557"/>
                    </a:cubicBezTo>
                    <a:cubicBezTo>
                      <a:pt x="511316" y="460611"/>
                      <a:pt x="511316" y="461557"/>
                      <a:pt x="508587" y="461557"/>
                    </a:cubicBezTo>
                    <a:cubicBezTo>
                      <a:pt x="506767" y="461557"/>
                      <a:pt x="505857" y="458719"/>
                      <a:pt x="504037" y="458719"/>
                    </a:cubicBezTo>
                    <a:cubicBezTo>
                      <a:pt x="498578" y="459665"/>
                      <a:pt x="501307" y="464395"/>
                      <a:pt x="500398" y="467232"/>
                    </a:cubicBezTo>
                    <a:cubicBezTo>
                      <a:pt x="499488" y="470070"/>
                      <a:pt x="494938" y="470070"/>
                      <a:pt x="493119" y="471962"/>
                    </a:cubicBezTo>
                    <a:cubicBezTo>
                      <a:pt x="489480" y="475745"/>
                      <a:pt x="488570" y="482366"/>
                      <a:pt x="488570" y="487095"/>
                    </a:cubicBezTo>
                    <a:cubicBezTo>
                      <a:pt x="488570" y="491824"/>
                      <a:pt x="486750" y="495608"/>
                      <a:pt x="484020" y="498446"/>
                    </a:cubicBezTo>
                    <a:cubicBezTo>
                      <a:pt x="479471" y="502229"/>
                      <a:pt x="475832" y="503174"/>
                      <a:pt x="474012" y="507904"/>
                    </a:cubicBezTo>
                    <a:cubicBezTo>
                      <a:pt x="472193" y="511687"/>
                      <a:pt x="472193" y="514525"/>
                      <a:pt x="468553" y="517362"/>
                    </a:cubicBezTo>
                    <a:cubicBezTo>
                      <a:pt x="466733" y="519254"/>
                      <a:pt x="465823" y="520200"/>
                      <a:pt x="464913" y="522092"/>
                    </a:cubicBezTo>
                    <a:cubicBezTo>
                      <a:pt x="464913" y="526821"/>
                      <a:pt x="462184" y="529658"/>
                      <a:pt x="464003" y="533441"/>
                    </a:cubicBezTo>
                    <a:cubicBezTo>
                      <a:pt x="465823" y="535333"/>
                      <a:pt x="464913" y="538171"/>
                      <a:pt x="465823" y="540063"/>
                    </a:cubicBezTo>
                    <a:cubicBezTo>
                      <a:pt x="465823" y="541954"/>
                      <a:pt x="466733" y="543846"/>
                      <a:pt x="466733" y="546684"/>
                    </a:cubicBezTo>
                    <a:cubicBezTo>
                      <a:pt x="466733" y="549521"/>
                      <a:pt x="464913" y="551413"/>
                      <a:pt x="464003" y="554251"/>
                    </a:cubicBezTo>
                    <a:lnTo>
                      <a:pt x="463879" y="555799"/>
                    </a:lnTo>
                    <a:lnTo>
                      <a:pt x="462589" y="554469"/>
                    </a:lnTo>
                    <a:cubicBezTo>
                      <a:pt x="459382" y="554469"/>
                      <a:pt x="456174" y="555572"/>
                      <a:pt x="454035" y="557777"/>
                    </a:cubicBezTo>
                    <a:cubicBezTo>
                      <a:pt x="451897" y="558880"/>
                      <a:pt x="448689" y="557777"/>
                      <a:pt x="446550" y="558880"/>
                    </a:cubicBezTo>
                    <a:cubicBezTo>
                      <a:pt x="442273" y="559983"/>
                      <a:pt x="445481" y="565498"/>
                      <a:pt x="444412" y="568807"/>
                    </a:cubicBezTo>
                    <a:cubicBezTo>
                      <a:pt x="444412" y="569910"/>
                      <a:pt x="443343" y="569910"/>
                      <a:pt x="443343" y="571013"/>
                    </a:cubicBezTo>
                    <a:cubicBezTo>
                      <a:pt x="443610" y="571288"/>
                      <a:pt x="443810" y="571495"/>
                      <a:pt x="443844" y="572357"/>
                    </a:cubicBezTo>
                    <a:lnTo>
                      <a:pt x="443343" y="577630"/>
                    </a:lnTo>
                    <a:lnTo>
                      <a:pt x="439066" y="582041"/>
                    </a:lnTo>
                    <a:cubicBezTo>
                      <a:pt x="439066" y="585350"/>
                      <a:pt x="443343" y="585350"/>
                      <a:pt x="444412" y="587556"/>
                    </a:cubicBezTo>
                    <a:cubicBezTo>
                      <a:pt x="445481" y="588658"/>
                      <a:pt x="445481" y="589761"/>
                      <a:pt x="446550" y="591967"/>
                    </a:cubicBezTo>
                    <a:lnTo>
                      <a:pt x="448689" y="597482"/>
                    </a:lnTo>
                    <a:lnTo>
                      <a:pt x="448689" y="604100"/>
                    </a:lnTo>
                    <a:lnTo>
                      <a:pt x="445481" y="609614"/>
                    </a:lnTo>
                    <a:cubicBezTo>
                      <a:pt x="443343" y="610717"/>
                      <a:pt x="441204" y="611820"/>
                      <a:pt x="440135" y="614025"/>
                    </a:cubicBezTo>
                    <a:cubicBezTo>
                      <a:pt x="437997" y="616231"/>
                      <a:pt x="439066" y="619540"/>
                      <a:pt x="440135" y="621745"/>
                    </a:cubicBezTo>
                    <a:lnTo>
                      <a:pt x="439066" y="628363"/>
                    </a:lnTo>
                    <a:cubicBezTo>
                      <a:pt x="436928" y="630569"/>
                      <a:pt x="433720" y="631672"/>
                      <a:pt x="431582" y="630569"/>
                    </a:cubicBezTo>
                    <a:lnTo>
                      <a:pt x="427305" y="622848"/>
                    </a:lnTo>
                    <a:lnTo>
                      <a:pt x="425166" y="611820"/>
                    </a:lnTo>
                    <a:cubicBezTo>
                      <a:pt x="423028" y="609614"/>
                      <a:pt x="418751" y="609614"/>
                      <a:pt x="415543" y="608511"/>
                    </a:cubicBezTo>
                    <a:cubicBezTo>
                      <a:pt x="411266" y="608511"/>
                      <a:pt x="408058" y="605202"/>
                      <a:pt x="404851" y="602997"/>
                    </a:cubicBezTo>
                    <a:cubicBezTo>
                      <a:pt x="402712" y="601894"/>
                      <a:pt x="401644" y="599688"/>
                      <a:pt x="399505" y="599688"/>
                    </a:cubicBezTo>
                    <a:cubicBezTo>
                      <a:pt x="397367" y="598585"/>
                      <a:pt x="394159" y="597482"/>
                      <a:pt x="392020" y="597482"/>
                    </a:cubicBezTo>
                    <a:cubicBezTo>
                      <a:pt x="386674" y="596380"/>
                      <a:pt x="380259" y="591967"/>
                      <a:pt x="379189" y="586453"/>
                    </a:cubicBezTo>
                    <a:cubicBezTo>
                      <a:pt x="378120" y="583144"/>
                      <a:pt x="375982" y="580938"/>
                      <a:pt x="373843" y="577630"/>
                    </a:cubicBezTo>
                    <a:cubicBezTo>
                      <a:pt x="372774" y="573218"/>
                      <a:pt x="373843" y="569910"/>
                      <a:pt x="375982" y="566601"/>
                    </a:cubicBezTo>
                    <a:cubicBezTo>
                      <a:pt x="378120" y="563292"/>
                      <a:pt x="379189" y="562189"/>
                      <a:pt x="381328" y="561086"/>
                    </a:cubicBezTo>
                    <a:cubicBezTo>
                      <a:pt x="383466" y="559983"/>
                      <a:pt x="384536" y="557777"/>
                      <a:pt x="386674" y="556675"/>
                    </a:cubicBezTo>
                    <a:cubicBezTo>
                      <a:pt x="387743" y="554469"/>
                      <a:pt x="387743" y="552263"/>
                      <a:pt x="388813" y="551160"/>
                    </a:cubicBezTo>
                    <a:cubicBezTo>
                      <a:pt x="389882" y="550057"/>
                      <a:pt x="390951" y="550057"/>
                      <a:pt x="392020" y="548955"/>
                    </a:cubicBezTo>
                    <a:cubicBezTo>
                      <a:pt x="394159" y="547852"/>
                      <a:pt x="397367" y="546749"/>
                      <a:pt x="400575" y="545646"/>
                    </a:cubicBezTo>
                    <a:cubicBezTo>
                      <a:pt x="400841" y="545370"/>
                      <a:pt x="401109" y="545163"/>
                      <a:pt x="401309" y="544302"/>
                    </a:cubicBezTo>
                    <a:lnTo>
                      <a:pt x="401644" y="539029"/>
                    </a:lnTo>
                    <a:cubicBezTo>
                      <a:pt x="399505" y="537926"/>
                      <a:pt x="398436" y="537926"/>
                      <a:pt x="396298" y="537926"/>
                    </a:cubicBezTo>
                    <a:cubicBezTo>
                      <a:pt x="395228" y="537926"/>
                      <a:pt x="390951" y="537926"/>
                      <a:pt x="392020" y="534617"/>
                    </a:cubicBezTo>
                    <a:lnTo>
                      <a:pt x="399505" y="533514"/>
                    </a:lnTo>
                    <a:cubicBezTo>
                      <a:pt x="400575" y="534617"/>
                      <a:pt x="402712" y="535720"/>
                      <a:pt x="404851" y="535720"/>
                    </a:cubicBezTo>
                    <a:cubicBezTo>
                      <a:pt x="408058" y="534617"/>
                      <a:pt x="406989" y="530205"/>
                      <a:pt x="410197" y="529102"/>
                    </a:cubicBezTo>
                    <a:cubicBezTo>
                      <a:pt x="412335" y="529102"/>
                      <a:pt x="412335" y="529102"/>
                      <a:pt x="414474" y="530205"/>
                    </a:cubicBezTo>
                    <a:lnTo>
                      <a:pt x="423028" y="526896"/>
                    </a:lnTo>
                    <a:cubicBezTo>
                      <a:pt x="426236" y="525794"/>
                      <a:pt x="428374" y="524691"/>
                      <a:pt x="431582" y="524691"/>
                    </a:cubicBezTo>
                    <a:cubicBezTo>
                      <a:pt x="433720" y="523588"/>
                      <a:pt x="434790" y="522485"/>
                      <a:pt x="433720" y="520279"/>
                    </a:cubicBezTo>
                    <a:cubicBezTo>
                      <a:pt x="433720" y="516971"/>
                      <a:pt x="431582" y="516971"/>
                      <a:pt x="429443" y="512559"/>
                    </a:cubicBezTo>
                    <a:cubicBezTo>
                      <a:pt x="429443" y="510354"/>
                      <a:pt x="428374" y="509251"/>
                      <a:pt x="429443" y="508148"/>
                    </a:cubicBezTo>
                    <a:cubicBezTo>
                      <a:pt x="429443" y="507596"/>
                      <a:pt x="429710" y="507045"/>
                      <a:pt x="426236" y="502633"/>
                    </a:cubicBezTo>
                    <a:cubicBezTo>
                      <a:pt x="425166" y="501530"/>
                      <a:pt x="425166" y="500427"/>
                      <a:pt x="423028" y="500427"/>
                    </a:cubicBezTo>
                    <a:cubicBezTo>
                      <a:pt x="420889" y="499324"/>
                      <a:pt x="418751" y="499324"/>
                      <a:pt x="416612" y="500427"/>
                    </a:cubicBezTo>
                    <a:cubicBezTo>
                      <a:pt x="414474" y="500427"/>
                      <a:pt x="413405" y="501530"/>
                      <a:pt x="414474" y="503736"/>
                    </a:cubicBezTo>
                    <a:cubicBezTo>
                      <a:pt x="414474" y="504839"/>
                      <a:pt x="417682" y="505942"/>
                      <a:pt x="414474" y="508148"/>
                    </a:cubicBezTo>
                    <a:cubicBezTo>
                      <a:pt x="413405" y="508148"/>
                      <a:pt x="413405" y="509251"/>
                      <a:pt x="412335" y="510354"/>
                    </a:cubicBezTo>
                    <a:cubicBezTo>
                      <a:pt x="412335" y="511456"/>
                      <a:pt x="413405" y="512559"/>
                      <a:pt x="412335" y="513662"/>
                    </a:cubicBezTo>
                    <a:cubicBezTo>
                      <a:pt x="412335" y="514765"/>
                      <a:pt x="412335" y="515868"/>
                      <a:pt x="411266" y="515868"/>
                    </a:cubicBezTo>
                    <a:lnTo>
                      <a:pt x="405920" y="521382"/>
                    </a:lnTo>
                    <a:cubicBezTo>
                      <a:pt x="403781" y="521382"/>
                      <a:pt x="402712" y="520279"/>
                      <a:pt x="402712" y="518074"/>
                    </a:cubicBezTo>
                    <a:cubicBezTo>
                      <a:pt x="400575" y="514765"/>
                      <a:pt x="401644" y="511456"/>
                      <a:pt x="401644" y="508148"/>
                    </a:cubicBezTo>
                    <a:cubicBezTo>
                      <a:pt x="401644" y="505942"/>
                      <a:pt x="399505" y="502633"/>
                      <a:pt x="397367" y="504839"/>
                    </a:cubicBezTo>
                    <a:cubicBezTo>
                      <a:pt x="395228" y="505942"/>
                      <a:pt x="397367" y="513662"/>
                      <a:pt x="393090" y="511456"/>
                    </a:cubicBezTo>
                    <a:cubicBezTo>
                      <a:pt x="392020" y="510354"/>
                      <a:pt x="392020" y="509251"/>
                      <a:pt x="390951" y="508148"/>
                    </a:cubicBezTo>
                    <a:cubicBezTo>
                      <a:pt x="390951" y="507045"/>
                      <a:pt x="390951" y="506217"/>
                      <a:pt x="390283" y="504563"/>
                    </a:cubicBezTo>
                    <a:lnTo>
                      <a:pt x="386674" y="493810"/>
                    </a:lnTo>
                    <a:cubicBezTo>
                      <a:pt x="387743" y="492707"/>
                      <a:pt x="387743" y="491604"/>
                      <a:pt x="386674" y="490501"/>
                    </a:cubicBezTo>
                    <a:cubicBezTo>
                      <a:pt x="385605" y="489398"/>
                      <a:pt x="383466" y="489398"/>
                      <a:pt x="381328" y="488295"/>
                    </a:cubicBezTo>
                    <a:cubicBezTo>
                      <a:pt x="380259" y="487193"/>
                      <a:pt x="379189" y="486090"/>
                      <a:pt x="377051" y="484987"/>
                    </a:cubicBezTo>
                    <a:lnTo>
                      <a:pt x="375982" y="477267"/>
                    </a:lnTo>
                    <a:lnTo>
                      <a:pt x="383466" y="472855"/>
                    </a:lnTo>
                    <a:cubicBezTo>
                      <a:pt x="384536" y="472855"/>
                      <a:pt x="385605" y="473958"/>
                      <a:pt x="387743" y="472855"/>
                    </a:cubicBezTo>
                    <a:cubicBezTo>
                      <a:pt x="389882" y="471751"/>
                      <a:pt x="392020" y="468443"/>
                      <a:pt x="389882" y="466237"/>
                    </a:cubicBezTo>
                    <a:cubicBezTo>
                      <a:pt x="388813" y="464031"/>
                      <a:pt x="385605" y="462929"/>
                      <a:pt x="383466" y="461826"/>
                    </a:cubicBezTo>
                    <a:lnTo>
                      <a:pt x="374912" y="461826"/>
                    </a:lnTo>
                    <a:cubicBezTo>
                      <a:pt x="373843" y="461826"/>
                      <a:pt x="372774" y="462929"/>
                      <a:pt x="371705" y="462929"/>
                    </a:cubicBezTo>
                    <a:lnTo>
                      <a:pt x="371238" y="463089"/>
                    </a:lnTo>
                    <a:cubicBezTo>
                      <a:pt x="368709" y="461707"/>
                      <a:pt x="366579" y="458899"/>
                      <a:pt x="367938" y="456091"/>
                    </a:cubicBezTo>
                    <a:lnTo>
                      <a:pt x="376286" y="457049"/>
                    </a:lnTo>
                    <a:cubicBezTo>
                      <a:pt x="378140" y="458964"/>
                      <a:pt x="380923" y="461836"/>
                      <a:pt x="383705" y="461836"/>
                    </a:cubicBezTo>
                    <a:cubicBezTo>
                      <a:pt x="387415" y="461836"/>
                      <a:pt x="390197" y="458006"/>
                      <a:pt x="391124" y="454177"/>
                    </a:cubicBezTo>
                    <a:cubicBezTo>
                      <a:pt x="392979" y="450347"/>
                      <a:pt x="390197" y="448432"/>
                      <a:pt x="386487" y="448432"/>
                    </a:cubicBezTo>
                    <a:cubicBezTo>
                      <a:pt x="383705" y="448432"/>
                      <a:pt x="380923" y="448432"/>
                      <a:pt x="377213" y="446518"/>
                    </a:cubicBezTo>
                    <a:cubicBezTo>
                      <a:pt x="374431" y="445560"/>
                      <a:pt x="371648" y="444602"/>
                      <a:pt x="368867" y="442688"/>
                    </a:cubicBezTo>
                    <a:cubicBezTo>
                      <a:pt x="366084" y="438858"/>
                      <a:pt x="365157" y="434071"/>
                      <a:pt x="363302" y="430241"/>
                    </a:cubicBezTo>
                    <a:cubicBezTo>
                      <a:pt x="362374" y="427368"/>
                      <a:pt x="360520" y="424496"/>
                      <a:pt x="358665" y="422581"/>
                    </a:cubicBezTo>
                    <a:cubicBezTo>
                      <a:pt x="356810" y="421625"/>
                      <a:pt x="354955" y="420667"/>
                      <a:pt x="353101" y="420667"/>
                    </a:cubicBezTo>
                    <a:cubicBezTo>
                      <a:pt x="352173" y="419709"/>
                      <a:pt x="351245" y="419709"/>
                      <a:pt x="349391" y="418752"/>
                    </a:cubicBezTo>
                    <a:cubicBezTo>
                      <a:pt x="347536" y="417795"/>
                      <a:pt x="346609" y="415880"/>
                      <a:pt x="344753" y="413008"/>
                    </a:cubicBezTo>
                    <a:cubicBezTo>
                      <a:pt x="342899" y="411092"/>
                      <a:pt x="340116" y="411092"/>
                      <a:pt x="338262" y="411092"/>
                    </a:cubicBezTo>
                    <a:cubicBezTo>
                      <a:pt x="334552" y="410135"/>
                      <a:pt x="324350" y="410135"/>
                      <a:pt x="328060" y="404391"/>
                    </a:cubicBezTo>
                    <a:cubicBezTo>
                      <a:pt x="328987" y="403433"/>
                      <a:pt x="329915" y="402475"/>
                      <a:pt x="329915" y="401518"/>
                    </a:cubicBezTo>
                    <a:cubicBezTo>
                      <a:pt x="329915" y="398646"/>
                      <a:pt x="326206" y="399603"/>
                      <a:pt x="324350" y="399603"/>
                    </a:cubicBezTo>
                    <a:cubicBezTo>
                      <a:pt x="322496" y="400560"/>
                      <a:pt x="320641" y="401518"/>
                      <a:pt x="318786" y="401518"/>
                    </a:cubicBezTo>
                    <a:cubicBezTo>
                      <a:pt x="316931" y="401518"/>
                      <a:pt x="316004" y="401518"/>
                      <a:pt x="314149" y="401518"/>
                    </a:cubicBezTo>
                    <a:cubicBezTo>
                      <a:pt x="310440" y="401518"/>
                      <a:pt x="305802" y="401518"/>
                      <a:pt x="303948" y="405347"/>
                    </a:cubicBezTo>
                    <a:lnTo>
                      <a:pt x="304875" y="412050"/>
                    </a:lnTo>
                    <a:lnTo>
                      <a:pt x="304875" y="417795"/>
                    </a:lnTo>
                    <a:lnTo>
                      <a:pt x="300238" y="415880"/>
                    </a:lnTo>
                    <a:lnTo>
                      <a:pt x="299311" y="410135"/>
                    </a:lnTo>
                    <a:cubicBezTo>
                      <a:pt x="299311" y="407263"/>
                      <a:pt x="301165" y="402475"/>
                      <a:pt x="298383" y="400560"/>
                    </a:cubicBezTo>
                    <a:cubicBezTo>
                      <a:pt x="295601" y="398646"/>
                      <a:pt x="292819" y="401518"/>
                      <a:pt x="291891" y="404391"/>
                    </a:cubicBezTo>
                    <a:cubicBezTo>
                      <a:pt x="290036" y="406305"/>
                      <a:pt x="289109" y="407263"/>
                      <a:pt x="288182" y="410135"/>
                    </a:cubicBezTo>
                    <a:cubicBezTo>
                      <a:pt x="287254" y="412050"/>
                      <a:pt x="285399" y="414922"/>
                      <a:pt x="288182" y="416837"/>
                    </a:cubicBezTo>
                    <a:cubicBezTo>
                      <a:pt x="289109" y="417795"/>
                      <a:pt x="290036" y="417795"/>
                      <a:pt x="290964" y="419709"/>
                    </a:cubicBezTo>
                    <a:cubicBezTo>
                      <a:pt x="291891" y="421625"/>
                      <a:pt x="291891" y="423539"/>
                      <a:pt x="293746" y="425454"/>
                    </a:cubicBezTo>
                    <a:cubicBezTo>
                      <a:pt x="296528" y="427368"/>
                      <a:pt x="298383" y="425454"/>
                      <a:pt x="302092" y="425454"/>
                    </a:cubicBezTo>
                    <a:cubicBezTo>
                      <a:pt x="303020" y="426412"/>
                      <a:pt x="303948" y="426412"/>
                      <a:pt x="304875" y="427368"/>
                    </a:cubicBezTo>
                    <a:cubicBezTo>
                      <a:pt x="305802" y="427368"/>
                      <a:pt x="306730" y="427368"/>
                      <a:pt x="308584" y="428326"/>
                    </a:cubicBezTo>
                    <a:cubicBezTo>
                      <a:pt x="309512" y="428326"/>
                      <a:pt x="310440" y="428326"/>
                      <a:pt x="311367" y="428326"/>
                    </a:cubicBezTo>
                    <a:cubicBezTo>
                      <a:pt x="313221" y="428326"/>
                      <a:pt x="314149" y="429284"/>
                      <a:pt x="316004" y="429284"/>
                    </a:cubicBezTo>
                    <a:cubicBezTo>
                      <a:pt x="317858" y="429284"/>
                      <a:pt x="318786" y="427368"/>
                      <a:pt x="320641" y="426412"/>
                    </a:cubicBezTo>
                    <a:cubicBezTo>
                      <a:pt x="325278" y="425454"/>
                      <a:pt x="329915" y="427368"/>
                      <a:pt x="333625" y="428326"/>
                    </a:cubicBezTo>
                    <a:cubicBezTo>
                      <a:pt x="340116" y="431198"/>
                      <a:pt x="346609" y="437901"/>
                      <a:pt x="347536" y="445560"/>
                    </a:cubicBezTo>
                    <a:cubicBezTo>
                      <a:pt x="348463" y="449390"/>
                      <a:pt x="346609" y="453219"/>
                      <a:pt x="345681" y="461836"/>
                    </a:cubicBezTo>
                    <a:cubicBezTo>
                      <a:pt x="345681" y="463751"/>
                      <a:pt x="343826" y="465666"/>
                      <a:pt x="341972" y="466623"/>
                    </a:cubicBezTo>
                    <a:lnTo>
                      <a:pt x="334552" y="467581"/>
                    </a:lnTo>
                    <a:cubicBezTo>
                      <a:pt x="332697" y="467581"/>
                      <a:pt x="329915" y="466623"/>
                      <a:pt x="328060" y="467581"/>
                    </a:cubicBezTo>
                    <a:lnTo>
                      <a:pt x="329915" y="474283"/>
                    </a:lnTo>
                    <a:cubicBezTo>
                      <a:pt x="333625" y="477155"/>
                      <a:pt x="340116" y="471411"/>
                      <a:pt x="343826" y="474283"/>
                    </a:cubicBezTo>
                    <a:cubicBezTo>
                      <a:pt x="345681" y="475240"/>
                      <a:pt x="346609" y="477155"/>
                      <a:pt x="348463" y="478112"/>
                    </a:cubicBezTo>
                    <a:cubicBezTo>
                      <a:pt x="350318" y="479070"/>
                      <a:pt x="351245" y="480028"/>
                      <a:pt x="352173" y="480028"/>
                    </a:cubicBezTo>
                    <a:cubicBezTo>
                      <a:pt x="354955" y="480985"/>
                      <a:pt x="356810" y="480028"/>
                      <a:pt x="359592" y="480028"/>
                    </a:cubicBezTo>
                    <a:cubicBezTo>
                      <a:pt x="361447" y="480028"/>
                      <a:pt x="364230" y="480028"/>
                      <a:pt x="366084" y="480985"/>
                    </a:cubicBezTo>
                    <a:cubicBezTo>
                      <a:pt x="367011" y="481942"/>
                      <a:pt x="368867" y="481942"/>
                      <a:pt x="369794" y="479070"/>
                    </a:cubicBezTo>
                    <a:cubicBezTo>
                      <a:pt x="367938" y="478112"/>
                      <a:pt x="362374" y="477155"/>
                      <a:pt x="363302" y="474283"/>
                    </a:cubicBezTo>
                    <a:cubicBezTo>
                      <a:pt x="364230" y="472368"/>
                      <a:pt x="366084" y="473325"/>
                      <a:pt x="367938" y="473325"/>
                    </a:cubicBezTo>
                    <a:cubicBezTo>
                      <a:pt x="370635" y="477267"/>
                      <a:pt x="371705" y="477267"/>
                      <a:pt x="371705" y="478370"/>
                    </a:cubicBezTo>
                    <a:cubicBezTo>
                      <a:pt x="372774" y="480575"/>
                      <a:pt x="370635" y="481678"/>
                      <a:pt x="368497" y="487193"/>
                    </a:cubicBezTo>
                    <a:cubicBezTo>
                      <a:pt x="367428" y="488295"/>
                      <a:pt x="367428" y="488295"/>
                      <a:pt x="366358" y="489398"/>
                    </a:cubicBezTo>
                    <a:cubicBezTo>
                      <a:pt x="365289" y="490501"/>
                      <a:pt x="365289" y="491604"/>
                      <a:pt x="365289" y="493810"/>
                    </a:cubicBezTo>
                    <a:cubicBezTo>
                      <a:pt x="364221" y="496015"/>
                      <a:pt x="365289" y="497118"/>
                      <a:pt x="366358" y="498221"/>
                    </a:cubicBezTo>
                    <a:cubicBezTo>
                      <a:pt x="368039" y="499088"/>
                      <a:pt x="369719" y="498593"/>
                      <a:pt x="373418" y="499678"/>
                    </a:cubicBezTo>
                    <a:cubicBezTo>
                      <a:pt x="373410" y="499685"/>
                      <a:pt x="373410" y="499694"/>
                      <a:pt x="373410" y="499702"/>
                    </a:cubicBezTo>
                    <a:cubicBezTo>
                      <a:pt x="372476" y="504503"/>
                      <a:pt x="365936" y="507383"/>
                      <a:pt x="365936" y="511224"/>
                    </a:cubicBezTo>
                    <a:lnTo>
                      <a:pt x="370609" y="514586"/>
                    </a:lnTo>
                    <a:lnTo>
                      <a:pt x="368497" y="515868"/>
                    </a:lnTo>
                    <a:lnTo>
                      <a:pt x="365289" y="521382"/>
                    </a:lnTo>
                    <a:cubicBezTo>
                      <a:pt x="362082" y="518074"/>
                      <a:pt x="364221" y="512559"/>
                      <a:pt x="359944" y="511456"/>
                    </a:cubicBezTo>
                    <a:cubicBezTo>
                      <a:pt x="357805" y="511456"/>
                      <a:pt x="356736" y="512559"/>
                      <a:pt x="356736" y="514765"/>
                    </a:cubicBezTo>
                    <a:cubicBezTo>
                      <a:pt x="355667" y="516971"/>
                      <a:pt x="353528" y="519176"/>
                      <a:pt x="350321" y="518074"/>
                    </a:cubicBezTo>
                    <a:cubicBezTo>
                      <a:pt x="348182" y="518074"/>
                      <a:pt x="347113" y="516971"/>
                      <a:pt x="341766" y="516971"/>
                    </a:cubicBezTo>
                    <a:lnTo>
                      <a:pt x="337489" y="513662"/>
                    </a:lnTo>
                    <a:cubicBezTo>
                      <a:pt x="336420" y="512559"/>
                      <a:pt x="335351" y="512559"/>
                      <a:pt x="333212" y="513662"/>
                    </a:cubicBezTo>
                    <a:cubicBezTo>
                      <a:pt x="330005" y="513662"/>
                      <a:pt x="328935" y="511456"/>
                      <a:pt x="325729" y="509251"/>
                    </a:cubicBezTo>
                    <a:cubicBezTo>
                      <a:pt x="324659" y="508148"/>
                      <a:pt x="322521" y="508148"/>
                      <a:pt x="320382" y="508148"/>
                    </a:cubicBezTo>
                    <a:cubicBezTo>
                      <a:pt x="318244" y="508148"/>
                      <a:pt x="310759" y="507045"/>
                      <a:pt x="312898" y="511456"/>
                    </a:cubicBezTo>
                    <a:cubicBezTo>
                      <a:pt x="312898" y="513662"/>
                      <a:pt x="315036" y="512559"/>
                      <a:pt x="318244" y="514765"/>
                    </a:cubicBezTo>
                    <a:cubicBezTo>
                      <a:pt x="317175" y="515868"/>
                      <a:pt x="315036" y="515868"/>
                      <a:pt x="313967" y="516971"/>
                    </a:cubicBezTo>
                    <a:lnTo>
                      <a:pt x="310759" y="524691"/>
                    </a:lnTo>
                    <a:cubicBezTo>
                      <a:pt x="308621" y="522485"/>
                      <a:pt x="309690" y="520279"/>
                      <a:pt x="308621" y="518074"/>
                    </a:cubicBezTo>
                    <a:cubicBezTo>
                      <a:pt x="307551" y="515868"/>
                      <a:pt x="305413" y="515868"/>
                      <a:pt x="303274" y="514765"/>
                    </a:cubicBezTo>
                    <a:cubicBezTo>
                      <a:pt x="301136" y="514765"/>
                      <a:pt x="298997" y="515868"/>
                      <a:pt x="296859" y="515868"/>
                    </a:cubicBezTo>
                    <a:cubicBezTo>
                      <a:pt x="295790" y="516971"/>
                      <a:pt x="294720" y="516971"/>
                      <a:pt x="292582" y="516971"/>
                    </a:cubicBezTo>
                    <a:cubicBezTo>
                      <a:pt x="292047" y="516971"/>
                      <a:pt x="291512" y="516971"/>
                      <a:pt x="290845" y="516282"/>
                    </a:cubicBezTo>
                    <a:lnTo>
                      <a:pt x="288306" y="511456"/>
                    </a:lnTo>
                    <a:cubicBezTo>
                      <a:pt x="287236" y="509251"/>
                      <a:pt x="286167" y="508148"/>
                      <a:pt x="285098" y="508148"/>
                    </a:cubicBezTo>
                    <a:cubicBezTo>
                      <a:pt x="282959" y="508148"/>
                      <a:pt x="279752" y="509251"/>
                      <a:pt x="277613" y="508148"/>
                    </a:cubicBezTo>
                    <a:cubicBezTo>
                      <a:pt x="275475" y="508148"/>
                      <a:pt x="273336" y="507045"/>
                      <a:pt x="271198" y="505942"/>
                    </a:cubicBezTo>
                    <a:cubicBezTo>
                      <a:pt x="267990" y="502633"/>
                      <a:pt x="262644" y="499324"/>
                      <a:pt x="258367" y="499324"/>
                    </a:cubicBezTo>
                    <a:cubicBezTo>
                      <a:pt x="255159" y="499324"/>
                      <a:pt x="254091" y="500427"/>
                      <a:pt x="251952" y="501530"/>
                    </a:cubicBezTo>
                    <a:cubicBezTo>
                      <a:pt x="249814" y="501530"/>
                      <a:pt x="249814" y="500427"/>
                      <a:pt x="249814" y="498221"/>
                    </a:cubicBezTo>
                    <a:cubicBezTo>
                      <a:pt x="248744" y="497118"/>
                      <a:pt x="248744" y="496015"/>
                      <a:pt x="247675" y="497118"/>
                    </a:cubicBezTo>
                    <a:cubicBezTo>
                      <a:pt x="246606" y="497118"/>
                      <a:pt x="246606" y="498221"/>
                      <a:pt x="246606" y="499324"/>
                    </a:cubicBezTo>
                    <a:cubicBezTo>
                      <a:pt x="246606" y="500427"/>
                      <a:pt x="246606" y="501255"/>
                      <a:pt x="245803" y="501806"/>
                    </a:cubicBezTo>
                    <a:lnTo>
                      <a:pt x="240190" y="502633"/>
                    </a:lnTo>
                    <a:cubicBezTo>
                      <a:pt x="238052" y="501530"/>
                      <a:pt x="238052" y="498221"/>
                      <a:pt x="236982" y="496015"/>
                    </a:cubicBezTo>
                    <a:cubicBezTo>
                      <a:pt x="236982" y="494913"/>
                      <a:pt x="236982" y="493810"/>
                      <a:pt x="236982" y="492707"/>
                    </a:cubicBezTo>
                    <a:cubicBezTo>
                      <a:pt x="235913" y="491604"/>
                      <a:pt x="235913" y="490501"/>
                      <a:pt x="233775" y="489398"/>
                    </a:cubicBezTo>
                    <a:cubicBezTo>
                      <a:pt x="231636" y="488295"/>
                      <a:pt x="229497" y="488295"/>
                      <a:pt x="228428" y="490501"/>
                    </a:cubicBezTo>
                    <a:lnTo>
                      <a:pt x="226290" y="498221"/>
                    </a:lnTo>
                    <a:cubicBezTo>
                      <a:pt x="225220" y="498221"/>
                      <a:pt x="224151" y="498221"/>
                      <a:pt x="223082" y="498221"/>
                    </a:cubicBezTo>
                    <a:cubicBezTo>
                      <a:pt x="222013" y="499324"/>
                      <a:pt x="219874" y="499324"/>
                      <a:pt x="218805" y="501530"/>
                    </a:cubicBezTo>
                    <a:cubicBezTo>
                      <a:pt x="217736" y="502633"/>
                      <a:pt x="217736" y="503736"/>
                      <a:pt x="217736" y="504839"/>
                    </a:cubicBezTo>
                    <a:cubicBezTo>
                      <a:pt x="216667" y="505942"/>
                      <a:pt x="214529" y="505942"/>
                      <a:pt x="213460" y="507045"/>
                    </a:cubicBezTo>
                    <a:cubicBezTo>
                      <a:pt x="212390" y="507045"/>
                      <a:pt x="210252" y="508148"/>
                      <a:pt x="210252" y="504839"/>
                    </a:cubicBezTo>
                    <a:cubicBezTo>
                      <a:pt x="210252" y="502633"/>
                      <a:pt x="212390" y="500427"/>
                      <a:pt x="214529" y="499324"/>
                    </a:cubicBezTo>
                    <a:lnTo>
                      <a:pt x="216667" y="493810"/>
                    </a:lnTo>
                    <a:cubicBezTo>
                      <a:pt x="213460" y="494913"/>
                      <a:pt x="212390" y="498221"/>
                      <a:pt x="209183" y="498221"/>
                    </a:cubicBezTo>
                    <a:cubicBezTo>
                      <a:pt x="207044" y="499324"/>
                      <a:pt x="205975" y="498221"/>
                      <a:pt x="203836" y="498221"/>
                    </a:cubicBezTo>
                    <a:cubicBezTo>
                      <a:pt x="201698" y="498221"/>
                      <a:pt x="200629" y="499324"/>
                      <a:pt x="199559" y="501530"/>
                    </a:cubicBezTo>
                    <a:lnTo>
                      <a:pt x="194213" y="504839"/>
                    </a:lnTo>
                    <a:cubicBezTo>
                      <a:pt x="192075" y="504839"/>
                      <a:pt x="188867" y="502633"/>
                      <a:pt x="186728" y="502633"/>
                    </a:cubicBezTo>
                    <a:cubicBezTo>
                      <a:pt x="185659" y="501530"/>
                      <a:pt x="184590" y="500427"/>
                      <a:pt x="182451" y="500427"/>
                    </a:cubicBezTo>
                    <a:cubicBezTo>
                      <a:pt x="174967" y="498221"/>
                      <a:pt x="167483" y="497118"/>
                      <a:pt x="159998" y="497118"/>
                    </a:cubicBezTo>
                    <a:cubicBezTo>
                      <a:pt x="154652" y="497118"/>
                      <a:pt x="148236" y="496015"/>
                      <a:pt x="142891" y="494913"/>
                    </a:cubicBezTo>
                    <a:cubicBezTo>
                      <a:pt x="137544" y="493810"/>
                      <a:pt x="132198" y="492707"/>
                      <a:pt x="126852" y="491604"/>
                    </a:cubicBezTo>
                    <a:cubicBezTo>
                      <a:pt x="122575" y="490501"/>
                      <a:pt x="118298" y="490501"/>
                      <a:pt x="114021" y="489398"/>
                    </a:cubicBezTo>
                    <a:cubicBezTo>
                      <a:pt x="111882" y="489398"/>
                      <a:pt x="109744" y="489398"/>
                      <a:pt x="107605" y="489398"/>
                    </a:cubicBezTo>
                    <a:cubicBezTo>
                      <a:pt x="104399" y="489398"/>
                      <a:pt x="100122" y="489398"/>
                      <a:pt x="96914" y="490501"/>
                    </a:cubicBezTo>
                    <a:cubicBezTo>
                      <a:pt x="92637" y="492707"/>
                      <a:pt x="88360" y="493810"/>
                      <a:pt x="84083" y="496015"/>
                    </a:cubicBezTo>
                    <a:cubicBezTo>
                      <a:pt x="81944" y="497118"/>
                      <a:pt x="79806" y="500427"/>
                      <a:pt x="78736" y="502633"/>
                    </a:cubicBezTo>
                    <a:cubicBezTo>
                      <a:pt x="77667" y="502633"/>
                      <a:pt x="78736" y="503736"/>
                      <a:pt x="77667" y="504839"/>
                    </a:cubicBezTo>
                    <a:cubicBezTo>
                      <a:pt x="77667" y="508148"/>
                      <a:pt x="72321" y="504839"/>
                      <a:pt x="70182" y="503736"/>
                    </a:cubicBezTo>
                    <a:cubicBezTo>
                      <a:pt x="68045" y="502633"/>
                      <a:pt x="66976" y="502633"/>
                      <a:pt x="64837" y="504839"/>
                    </a:cubicBezTo>
                    <a:cubicBezTo>
                      <a:pt x="62699" y="505942"/>
                      <a:pt x="61629" y="508148"/>
                      <a:pt x="60560" y="510354"/>
                    </a:cubicBezTo>
                    <a:cubicBezTo>
                      <a:pt x="59491" y="516971"/>
                      <a:pt x="63768" y="522485"/>
                      <a:pt x="70182" y="522485"/>
                    </a:cubicBezTo>
                    <a:cubicBezTo>
                      <a:pt x="74459" y="522485"/>
                      <a:pt x="78736" y="519176"/>
                      <a:pt x="84083" y="521382"/>
                    </a:cubicBezTo>
                    <a:cubicBezTo>
                      <a:pt x="86221" y="522485"/>
                      <a:pt x="90498" y="523588"/>
                      <a:pt x="89429" y="526896"/>
                    </a:cubicBezTo>
                    <a:cubicBezTo>
                      <a:pt x="88360" y="529102"/>
                      <a:pt x="86221" y="530205"/>
                      <a:pt x="83013" y="530205"/>
                    </a:cubicBezTo>
                    <a:cubicBezTo>
                      <a:pt x="80875" y="530205"/>
                      <a:pt x="79806" y="527999"/>
                      <a:pt x="73390" y="526896"/>
                    </a:cubicBezTo>
                    <a:cubicBezTo>
                      <a:pt x="72321" y="526896"/>
                      <a:pt x="71252" y="527999"/>
                      <a:pt x="64837" y="529102"/>
                    </a:cubicBezTo>
                    <a:cubicBezTo>
                      <a:pt x="61629" y="529102"/>
                      <a:pt x="61629" y="532411"/>
                      <a:pt x="61629" y="534617"/>
                    </a:cubicBezTo>
                    <a:cubicBezTo>
                      <a:pt x="62699" y="541235"/>
                      <a:pt x="71252" y="539029"/>
                      <a:pt x="80875" y="540132"/>
                    </a:cubicBezTo>
                    <a:cubicBezTo>
                      <a:pt x="81944" y="541235"/>
                      <a:pt x="83013" y="540132"/>
                      <a:pt x="84083" y="540132"/>
                    </a:cubicBezTo>
                    <a:lnTo>
                      <a:pt x="91568" y="542337"/>
                    </a:lnTo>
                    <a:cubicBezTo>
                      <a:pt x="93706" y="544543"/>
                      <a:pt x="91568" y="546749"/>
                      <a:pt x="90498" y="548955"/>
                    </a:cubicBezTo>
                    <a:cubicBezTo>
                      <a:pt x="90231" y="548955"/>
                      <a:pt x="90031" y="549024"/>
                      <a:pt x="89195" y="549196"/>
                    </a:cubicBezTo>
                    <a:lnTo>
                      <a:pt x="84083" y="550057"/>
                    </a:lnTo>
                    <a:cubicBezTo>
                      <a:pt x="83013" y="550057"/>
                      <a:pt x="81944" y="551160"/>
                      <a:pt x="80875" y="551160"/>
                    </a:cubicBezTo>
                    <a:lnTo>
                      <a:pt x="75529" y="551160"/>
                    </a:lnTo>
                    <a:cubicBezTo>
                      <a:pt x="73390" y="552263"/>
                      <a:pt x="75529" y="553366"/>
                      <a:pt x="75529" y="555572"/>
                    </a:cubicBezTo>
                    <a:cubicBezTo>
                      <a:pt x="74459" y="557777"/>
                      <a:pt x="73390" y="556675"/>
                      <a:pt x="71252" y="557777"/>
                    </a:cubicBezTo>
                    <a:cubicBezTo>
                      <a:pt x="70182" y="558880"/>
                      <a:pt x="68045" y="559983"/>
                      <a:pt x="68045" y="562189"/>
                    </a:cubicBezTo>
                    <a:lnTo>
                      <a:pt x="73390" y="569910"/>
                    </a:lnTo>
                    <a:cubicBezTo>
                      <a:pt x="72321" y="573218"/>
                      <a:pt x="74459" y="577630"/>
                      <a:pt x="77667" y="576527"/>
                    </a:cubicBezTo>
                    <a:cubicBezTo>
                      <a:pt x="79806" y="575424"/>
                      <a:pt x="81944" y="571013"/>
                      <a:pt x="83013" y="575424"/>
                    </a:cubicBezTo>
                    <a:cubicBezTo>
                      <a:pt x="84083" y="577630"/>
                      <a:pt x="83013" y="580938"/>
                      <a:pt x="85152" y="582041"/>
                    </a:cubicBezTo>
                    <a:cubicBezTo>
                      <a:pt x="87291" y="584247"/>
                      <a:pt x="88360" y="582041"/>
                      <a:pt x="90498" y="580938"/>
                    </a:cubicBezTo>
                    <a:cubicBezTo>
                      <a:pt x="92637" y="580938"/>
                      <a:pt x="93706" y="582041"/>
                      <a:pt x="96914" y="584247"/>
                    </a:cubicBezTo>
                    <a:cubicBezTo>
                      <a:pt x="99052" y="584247"/>
                      <a:pt x="100122" y="583144"/>
                      <a:pt x="101191" y="582041"/>
                    </a:cubicBezTo>
                    <a:lnTo>
                      <a:pt x="106536" y="582041"/>
                    </a:lnTo>
                    <a:cubicBezTo>
                      <a:pt x="107605" y="583144"/>
                      <a:pt x="107605" y="585350"/>
                      <a:pt x="106536" y="586453"/>
                    </a:cubicBezTo>
                    <a:cubicBezTo>
                      <a:pt x="106536" y="587556"/>
                      <a:pt x="105468" y="587556"/>
                      <a:pt x="104399" y="588658"/>
                    </a:cubicBezTo>
                    <a:cubicBezTo>
                      <a:pt x="103329" y="589761"/>
                      <a:pt x="102260" y="590864"/>
                      <a:pt x="102260" y="591967"/>
                    </a:cubicBezTo>
                    <a:cubicBezTo>
                      <a:pt x="101191" y="596380"/>
                      <a:pt x="99052" y="597482"/>
                      <a:pt x="94775" y="599688"/>
                    </a:cubicBezTo>
                    <a:cubicBezTo>
                      <a:pt x="90498" y="601894"/>
                      <a:pt x="85152" y="604100"/>
                      <a:pt x="81944" y="607408"/>
                    </a:cubicBezTo>
                    <a:cubicBezTo>
                      <a:pt x="79806" y="609614"/>
                      <a:pt x="80875" y="614025"/>
                      <a:pt x="84083" y="612922"/>
                    </a:cubicBezTo>
                    <a:cubicBezTo>
                      <a:pt x="86221" y="612922"/>
                      <a:pt x="86221" y="609614"/>
                      <a:pt x="87291" y="608511"/>
                    </a:cubicBezTo>
                    <a:cubicBezTo>
                      <a:pt x="91568" y="602997"/>
                      <a:pt x="99052" y="601894"/>
                      <a:pt x="104399" y="598585"/>
                    </a:cubicBezTo>
                    <a:cubicBezTo>
                      <a:pt x="105468" y="596380"/>
                      <a:pt x="106536" y="595276"/>
                      <a:pt x="107605" y="594173"/>
                    </a:cubicBezTo>
                    <a:cubicBezTo>
                      <a:pt x="108675" y="590864"/>
                      <a:pt x="111882" y="589761"/>
                      <a:pt x="114021" y="587556"/>
                    </a:cubicBezTo>
                    <a:cubicBezTo>
                      <a:pt x="116159" y="585350"/>
                      <a:pt x="119367" y="583144"/>
                      <a:pt x="119367" y="579836"/>
                    </a:cubicBezTo>
                    <a:cubicBezTo>
                      <a:pt x="119367" y="576527"/>
                      <a:pt x="120436" y="575424"/>
                      <a:pt x="123644" y="574321"/>
                    </a:cubicBezTo>
                    <a:cubicBezTo>
                      <a:pt x="122575" y="572116"/>
                      <a:pt x="124713" y="572116"/>
                      <a:pt x="125783" y="572116"/>
                    </a:cubicBezTo>
                    <a:cubicBezTo>
                      <a:pt x="126852" y="571013"/>
                      <a:pt x="126852" y="569910"/>
                      <a:pt x="127921" y="568807"/>
                    </a:cubicBezTo>
                    <a:cubicBezTo>
                      <a:pt x="127921" y="566601"/>
                      <a:pt x="130060" y="563292"/>
                      <a:pt x="132198" y="565498"/>
                    </a:cubicBezTo>
                    <a:lnTo>
                      <a:pt x="130060" y="572116"/>
                    </a:lnTo>
                    <a:lnTo>
                      <a:pt x="126852" y="579836"/>
                    </a:lnTo>
                    <a:cubicBezTo>
                      <a:pt x="125783" y="583144"/>
                      <a:pt x="130060" y="583144"/>
                      <a:pt x="132198" y="582041"/>
                    </a:cubicBezTo>
                    <a:cubicBezTo>
                      <a:pt x="133267" y="580938"/>
                      <a:pt x="135406" y="579836"/>
                      <a:pt x="136475" y="578733"/>
                    </a:cubicBezTo>
                    <a:cubicBezTo>
                      <a:pt x="138614" y="577630"/>
                      <a:pt x="139683" y="576527"/>
                      <a:pt x="140752" y="575424"/>
                    </a:cubicBezTo>
                    <a:cubicBezTo>
                      <a:pt x="141287" y="574872"/>
                      <a:pt x="141822" y="574597"/>
                      <a:pt x="142489" y="573631"/>
                    </a:cubicBezTo>
                    <a:lnTo>
                      <a:pt x="145028" y="567704"/>
                    </a:lnTo>
                    <a:cubicBezTo>
                      <a:pt x="147167" y="567704"/>
                      <a:pt x="149305" y="566601"/>
                      <a:pt x="151444" y="566601"/>
                    </a:cubicBezTo>
                    <a:cubicBezTo>
                      <a:pt x="155721" y="567704"/>
                      <a:pt x="158929" y="569910"/>
                      <a:pt x="161067" y="573218"/>
                    </a:cubicBezTo>
                    <a:cubicBezTo>
                      <a:pt x="163206" y="576527"/>
                      <a:pt x="166413" y="573218"/>
                      <a:pt x="169621" y="574321"/>
                    </a:cubicBezTo>
                    <a:cubicBezTo>
                      <a:pt x="172829" y="574321"/>
                      <a:pt x="174967" y="576527"/>
                      <a:pt x="178175" y="577630"/>
                    </a:cubicBezTo>
                    <a:cubicBezTo>
                      <a:pt x="180314" y="578733"/>
                      <a:pt x="183520" y="579836"/>
                      <a:pt x="186728" y="580938"/>
                    </a:cubicBezTo>
                    <a:cubicBezTo>
                      <a:pt x="187797" y="583144"/>
                      <a:pt x="189936" y="584247"/>
                      <a:pt x="192075" y="585350"/>
                    </a:cubicBezTo>
                    <a:cubicBezTo>
                      <a:pt x="194213" y="587556"/>
                      <a:pt x="195282" y="590864"/>
                      <a:pt x="197421" y="594173"/>
                    </a:cubicBezTo>
                    <a:cubicBezTo>
                      <a:pt x="198490" y="595276"/>
                      <a:pt x="198490" y="597482"/>
                      <a:pt x="199559" y="598585"/>
                    </a:cubicBezTo>
                    <a:cubicBezTo>
                      <a:pt x="200629" y="598585"/>
                      <a:pt x="200629" y="599688"/>
                      <a:pt x="201698" y="600791"/>
                    </a:cubicBezTo>
                    <a:cubicBezTo>
                      <a:pt x="202767" y="600791"/>
                      <a:pt x="203836" y="601894"/>
                      <a:pt x="205975" y="598585"/>
                    </a:cubicBezTo>
                    <a:cubicBezTo>
                      <a:pt x="204906" y="597482"/>
                      <a:pt x="203836" y="595276"/>
                      <a:pt x="202767" y="594173"/>
                    </a:cubicBezTo>
                    <a:cubicBezTo>
                      <a:pt x="201698" y="593070"/>
                      <a:pt x="200629" y="591967"/>
                      <a:pt x="201698" y="590864"/>
                    </a:cubicBezTo>
                    <a:cubicBezTo>
                      <a:pt x="202767" y="589761"/>
                      <a:pt x="204906" y="589761"/>
                      <a:pt x="205975" y="590864"/>
                    </a:cubicBezTo>
                    <a:cubicBezTo>
                      <a:pt x="207044" y="593070"/>
                      <a:pt x="208113" y="595276"/>
                      <a:pt x="209183" y="596380"/>
                    </a:cubicBezTo>
                    <a:cubicBezTo>
                      <a:pt x="210252" y="599688"/>
                      <a:pt x="211321" y="601894"/>
                      <a:pt x="213460" y="604100"/>
                    </a:cubicBezTo>
                    <a:cubicBezTo>
                      <a:pt x="215598" y="608511"/>
                      <a:pt x="216667" y="614025"/>
                      <a:pt x="218805" y="617334"/>
                    </a:cubicBezTo>
                    <a:cubicBezTo>
                      <a:pt x="222013" y="621745"/>
                      <a:pt x="225220" y="626157"/>
                      <a:pt x="227359" y="630569"/>
                    </a:cubicBezTo>
                    <a:cubicBezTo>
                      <a:pt x="229497" y="633878"/>
                      <a:pt x="230567" y="636083"/>
                      <a:pt x="231636" y="639392"/>
                    </a:cubicBezTo>
                    <a:cubicBezTo>
                      <a:pt x="232705" y="641598"/>
                      <a:pt x="232705" y="643803"/>
                      <a:pt x="233775" y="644906"/>
                    </a:cubicBezTo>
                    <a:cubicBezTo>
                      <a:pt x="235913" y="647112"/>
                      <a:pt x="238052" y="646009"/>
                      <a:pt x="240190" y="644906"/>
                    </a:cubicBezTo>
                    <a:cubicBezTo>
                      <a:pt x="243398" y="642701"/>
                      <a:pt x="250883" y="643803"/>
                      <a:pt x="253021" y="648215"/>
                    </a:cubicBezTo>
                    <a:lnTo>
                      <a:pt x="250883" y="655935"/>
                    </a:lnTo>
                    <a:cubicBezTo>
                      <a:pt x="248744" y="657038"/>
                      <a:pt x="245537" y="655935"/>
                      <a:pt x="243398" y="655935"/>
                    </a:cubicBezTo>
                    <a:lnTo>
                      <a:pt x="240190" y="663656"/>
                    </a:lnTo>
                    <a:cubicBezTo>
                      <a:pt x="240190" y="668067"/>
                      <a:pt x="243398" y="671376"/>
                      <a:pt x="246606" y="673582"/>
                    </a:cubicBezTo>
                    <a:cubicBezTo>
                      <a:pt x="248744" y="675787"/>
                      <a:pt x="249814" y="679096"/>
                      <a:pt x="249814" y="681302"/>
                    </a:cubicBezTo>
                    <a:cubicBezTo>
                      <a:pt x="250883" y="687919"/>
                      <a:pt x="249814" y="694537"/>
                      <a:pt x="248744" y="701154"/>
                    </a:cubicBezTo>
                    <a:cubicBezTo>
                      <a:pt x="248744" y="704463"/>
                      <a:pt x="248744" y="707771"/>
                      <a:pt x="248744" y="711080"/>
                    </a:cubicBezTo>
                    <a:cubicBezTo>
                      <a:pt x="250883" y="715491"/>
                      <a:pt x="253021" y="719904"/>
                      <a:pt x="254091" y="725418"/>
                    </a:cubicBezTo>
                    <a:cubicBezTo>
                      <a:pt x="255159" y="727624"/>
                      <a:pt x="256228" y="729829"/>
                      <a:pt x="257297" y="733138"/>
                    </a:cubicBezTo>
                    <a:cubicBezTo>
                      <a:pt x="258367" y="735344"/>
                      <a:pt x="259436" y="738652"/>
                      <a:pt x="260505" y="740858"/>
                    </a:cubicBezTo>
                    <a:cubicBezTo>
                      <a:pt x="262644" y="744167"/>
                      <a:pt x="265851" y="748578"/>
                      <a:pt x="269059" y="750785"/>
                    </a:cubicBezTo>
                    <a:cubicBezTo>
                      <a:pt x="272267" y="754093"/>
                      <a:pt x="276544" y="755196"/>
                      <a:pt x="279752" y="759608"/>
                    </a:cubicBezTo>
                    <a:cubicBezTo>
                      <a:pt x="280821" y="761813"/>
                      <a:pt x="281890" y="765122"/>
                      <a:pt x="282959" y="767328"/>
                    </a:cubicBezTo>
                    <a:cubicBezTo>
                      <a:pt x="285098" y="770636"/>
                      <a:pt x="287236" y="772842"/>
                      <a:pt x="288306" y="776150"/>
                    </a:cubicBezTo>
                    <a:cubicBezTo>
                      <a:pt x="290444" y="778356"/>
                      <a:pt x="288306" y="780562"/>
                      <a:pt x="288306" y="782769"/>
                    </a:cubicBezTo>
                    <a:cubicBezTo>
                      <a:pt x="287236" y="786077"/>
                      <a:pt x="291512" y="788283"/>
                      <a:pt x="292582" y="789386"/>
                    </a:cubicBezTo>
                    <a:cubicBezTo>
                      <a:pt x="294720" y="791591"/>
                      <a:pt x="296859" y="793797"/>
                      <a:pt x="297928" y="796003"/>
                    </a:cubicBezTo>
                    <a:cubicBezTo>
                      <a:pt x="300067" y="798209"/>
                      <a:pt x="301136" y="801517"/>
                      <a:pt x="305413" y="808134"/>
                    </a:cubicBezTo>
                    <a:lnTo>
                      <a:pt x="305413" y="800414"/>
                    </a:lnTo>
                    <a:cubicBezTo>
                      <a:pt x="304344" y="799311"/>
                      <a:pt x="303274" y="797106"/>
                      <a:pt x="302205" y="794900"/>
                    </a:cubicBezTo>
                    <a:cubicBezTo>
                      <a:pt x="301136" y="793797"/>
                      <a:pt x="300067" y="792694"/>
                      <a:pt x="298997" y="790489"/>
                    </a:cubicBezTo>
                    <a:cubicBezTo>
                      <a:pt x="296859" y="788283"/>
                      <a:pt x="295790" y="786077"/>
                      <a:pt x="294720" y="782769"/>
                    </a:cubicBezTo>
                    <a:cubicBezTo>
                      <a:pt x="293651" y="779459"/>
                      <a:pt x="291512" y="777253"/>
                      <a:pt x="291512" y="773945"/>
                    </a:cubicBezTo>
                    <a:cubicBezTo>
                      <a:pt x="290444" y="771739"/>
                      <a:pt x="290444" y="769533"/>
                      <a:pt x="290444" y="766225"/>
                    </a:cubicBezTo>
                    <a:cubicBezTo>
                      <a:pt x="290444" y="762916"/>
                      <a:pt x="293651" y="761813"/>
                      <a:pt x="296859" y="764019"/>
                    </a:cubicBezTo>
                    <a:cubicBezTo>
                      <a:pt x="298997" y="766225"/>
                      <a:pt x="300067" y="769533"/>
                      <a:pt x="301136" y="771739"/>
                    </a:cubicBezTo>
                    <a:cubicBezTo>
                      <a:pt x="303274" y="773945"/>
                      <a:pt x="305413" y="777253"/>
                      <a:pt x="307551" y="780562"/>
                    </a:cubicBezTo>
                    <a:cubicBezTo>
                      <a:pt x="311828" y="788283"/>
                      <a:pt x="315036" y="796003"/>
                      <a:pt x="319313" y="803723"/>
                    </a:cubicBezTo>
                    <a:lnTo>
                      <a:pt x="323590" y="808134"/>
                    </a:lnTo>
                    <a:cubicBezTo>
                      <a:pt x="324659" y="810340"/>
                      <a:pt x="324659" y="810340"/>
                      <a:pt x="325729" y="812547"/>
                    </a:cubicBezTo>
                    <a:cubicBezTo>
                      <a:pt x="326798" y="814753"/>
                      <a:pt x="327867" y="815855"/>
                      <a:pt x="327867" y="818061"/>
                    </a:cubicBezTo>
                    <a:cubicBezTo>
                      <a:pt x="328935" y="821370"/>
                      <a:pt x="327867" y="824678"/>
                      <a:pt x="327867" y="827987"/>
                    </a:cubicBezTo>
                    <a:lnTo>
                      <a:pt x="332143" y="836810"/>
                    </a:lnTo>
                    <a:cubicBezTo>
                      <a:pt x="334282" y="839015"/>
                      <a:pt x="336420" y="839015"/>
                      <a:pt x="339628" y="840118"/>
                    </a:cubicBezTo>
                    <a:cubicBezTo>
                      <a:pt x="340697" y="841221"/>
                      <a:pt x="341766" y="843428"/>
                      <a:pt x="343905" y="843428"/>
                    </a:cubicBezTo>
                    <a:cubicBezTo>
                      <a:pt x="344974" y="844531"/>
                      <a:pt x="347113" y="843428"/>
                      <a:pt x="348182" y="844531"/>
                    </a:cubicBezTo>
                    <a:cubicBezTo>
                      <a:pt x="349251" y="845634"/>
                      <a:pt x="349251" y="846736"/>
                      <a:pt x="350321" y="846736"/>
                    </a:cubicBezTo>
                    <a:cubicBezTo>
                      <a:pt x="352459" y="848942"/>
                      <a:pt x="353528" y="851148"/>
                      <a:pt x="356736" y="852251"/>
                    </a:cubicBezTo>
                    <a:cubicBezTo>
                      <a:pt x="359944" y="853354"/>
                      <a:pt x="365289" y="853354"/>
                      <a:pt x="368497" y="852251"/>
                    </a:cubicBezTo>
                    <a:cubicBezTo>
                      <a:pt x="371705" y="851148"/>
                      <a:pt x="374912" y="850045"/>
                      <a:pt x="378120" y="851148"/>
                    </a:cubicBezTo>
                    <a:cubicBezTo>
                      <a:pt x="380259" y="852251"/>
                      <a:pt x="381328" y="854456"/>
                      <a:pt x="383466" y="855559"/>
                    </a:cubicBezTo>
                    <a:cubicBezTo>
                      <a:pt x="386674" y="857765"/>
                      <a:pt x="387743" y="862176"/>
                      <a:pt x="390951" y="863279"/>
                    </a:cubicBezTo>
                    <a:cubicBezTo>
                      <a:pt x="392020" y="864382"/>
                      <a:pt x="393090" y="864382"/>
                      <a:pt x="394159" y="864382"/>
                    </a:cubicBezTo>
                    <a:cubicBezTo>
                      <a:pt x="398436" y="865485"/>
                      <a:pt x="400575" y="866588"/>
                      <a:pt x="402712" y="868794"/>
                    </a:cubicBezTo>
                    <a:cubicBezTo>
                      <a:pt x="406989" y="872102"/>
                      <a:pt x="405920" y="878720"/>
                      <a:pt x="408058" y="882029"/>
                    </a:cubicBezTo>
                    <a:cubicBezTo>
                      <a:pt x="410197" y="884235"/>
                      <a:pt x="412335" y="884235"/>
                      <a:pt x="414474" y="885337"/>
                    </a:cubicBezTo>
                    <a:cubicBezTo>
                      <a:pt x="416612" y="886440"/>
                      <a:pt x="416612" y="889749"/>
                      <a:pt x="419820" y="890852"/>
                    </a:cubicBezTo>
                    <a:lnTo>
                      <a:pt x="430513" y="890852"/>
                    </a:lnTo>
                    <a:cubicBezTo>
                      <a:pt x="432651" y="890852"/>
                      <a:pt x="435859" y="889749"/>
                      <a:pt x="442273" y="894160"/>
                    </a:cubicBezTo>
                    <a:cubicBezTo>
                      <a:pt x="443343" y="896366"/>
                      <a:pt x="442273" y="897469"/>
                      <a:pt x="444412" y="899675"/>
                    </a:cubicBezTo>
                    <a:cubicBezTo>
                      <a:pt x="448689" y="902983"/>
                      <a:pt x="446550" y="908498"/>
                      <a:pt x="445481" y="914013"/>
                    </a:cubicBezTo>
                    <a:cubicBezTo>
                      <a:pt x="444412" y="916218"/>
                      <a:pt x="444412" y="918424"/>
                      <a:pt x="444412" y="920630"/>
                    </a:cubicBezTo>
                    <a:cubicBezTo>
                      <a:pt x="444412" y="922836"/>
                      <a:pt x="444412" y="923938"/>
                      <a:pt x="445481" y="926144"/>
                    </a:cubicBezTo>
                    <a:cubicBezTo>
                      <a:pt x="445481" y="929453"/>
                      <a:pt x="444412" y="930556"/>
                      <a:pt x="443343" y="932761"/>
                    </a:cubicBezTo>
                    <a:cubicBezTo>
                      <a:pt x="440135" y="939380"/>
                      <a:pt x="435859" y="943791"/>
                      <a:pt x="432651" y="949305"/>
                    </a:cubicBezTo>
                    <a:cubicBezTo>
                      <a:pt x="430513" y="953717"/>
                      <a:pt x="430513" y="960334"/>
                      <a:pt x="430513" y="964745"/>
                    </a:cubicBezTo>
                    <a:cubicBezTo>
                      <a:pt x="431582" y="972466"/>
                      <a:pt x="434790" y="976878"/>
                      <a:pt x="440135" y="982392"/>
                    </a:cubicBezTo>
                    <a:cubicBezTo>
                      <a:pt x="444412" y="986803"/>
                      <a:pt x="444412" y="992318"/>
                      <a:pt x="446550" y="997832"/>
                    </a:cubicBezTo>
                    <a:cubicBezTo>
                      <a:pt x="446550" y="1000039"/>
                      <a:pt x="447620" y="1002244"/>
                      <a:pt x="448689" y="1004450"/>
                    </a:cubicBezTo>
                    <a:cubicBezTo>
                      <a:pt x="449758" y="1006656"/>
                      <a:pt x="451897" y="1007759"/>
                      <a:pt x="451897" y="1011067"/>
                    </a:cubicBezTo>
                    <a:cubicBezTo>
                      <a:pt x="451897" y="1012170"/>
                      <a:pt x="451897" y="1013273"/>
                      <a:pt x="451897" y="1015479"/>
                    </a:cubicBezTo>
                    <a:lnTo>
                      <a:pt x="455105" y="1024302"/>
                    </a:lnTo>
                    <a:cubicBezTo>
                      <a:pt x="456174" y="1025404"/>
                      <a:pt x="458312" y="1026507"/>
                      <a:pt x="460451" y="1026507"/>
                    </a:cubicBezTo>
                    <a:cubicBezTo>
                      <a:pt x="462589" y="1027610"/>
                      <a:pt x="465797" y="1028714"/>
                      <a:pt x="467936" y="1030920"/>
                    </a:cubicBezTo>
                    <a:cubicBezTo>
                      <a:pt x="470074" y="1033125"/>
                      <a:pt x="472213" y="1034228"/>
                      <a:pt x="474351" y="1036434"/>
                    </a:cubicBezTo>
                    <a:cubicBezTo>
                      <a:pt x="475420" y="1037537"/>
                      <a:pt x="475420" y="1039743"/>
                      <a:pt x="476489" y="1041948"/>
                    </a:cubicBezTo>
                    <a:cubicBezTo>
                      <a:pt x="477558" y="1044154"/>
                      <a:pt x="477558" y="1047463"/>
                      <a:pt x="477558" y="1050771"/>
                    </a:cubicBezTo>
                    <a:cubicBezTo>
                      <a:pt x="477558" y="1051874"/>
                      <a:pt x="476489" y="1052977"/>
                      <a:pt x="476489" y="1055183"/>
                    </a:cubicBezTo>
                    <a:cubicBezTo>
                      <a:pt x="476489" y="1056285"/>
                      <a:pt x="477558" y="1057388"/>
                      <a:pt x="476489" y="1062904"/>
                    </a:cubicBezTo>
                    <a:cubicBezTo>
                      <a:pt x="476489" y="1066212"/>
                      <a:pt x="474351" y="1068418"/>
                      <a:pt x="474351" y="1071727"/>
                    </a:cubicBezTo>
                    <a:cubicBezTo>
                      <a:pt x="474351" y="1075035"/>
                      <a:pt x="475420" y="1077241"/>
                      <a:pt x="475420" y="1079447"/>
                    </a:cubicBezTo>
                    <a:cubicBezTo>
                      <a:pt x="474351" y="1081652"/>
                      <a:pt x="473282" y="1082755"/>
                      <a:pt x="474351" y="1086064"/>
                    </a:cubicBezTo>
                    <a:cubicBezTo>
                      <a:pt x="474351" y="1087167"/>
                      <a:pt x="474351" y="1088269"/>
                      <a:pt x="474351" y="1090476"/>
                    </a:cubicBezTo>
                    <a:cubicBezTo>
                      <a:pt x="474351" y="1091027"/>
                      <a:pt x="474083" y="1091579"/>
                      <a:pt x="473549" y="1093371"/>
                    </a:cubicBezTo>
                    <a:lnTo>
                      <a:pt x="471143" y="1103710"/>
                    </a:lnTo>
                    <a:cubicBezTo>
                      <a:pt x="472213" y="1104813"/>
                      <a:pt x="472213" y="1105916"/>
                      <a:pt x="472213" y="1108122"/>
                    </a:cubicBezTo>
                    <a:cubicBezTo>
                      <a:pt x="472213" y="1109225"/>
                      <a:pt x="471143" y="1110328"/>
                      <a:pt x="471143" y="1112533"/>
                    </a:cubicBezTo>
                    <a:cubicBezTo>
                      <a:pt x="471143" y="1114739"/>
                      <a:pt x="472213" y="1115842"/>
                      <a:pt x="473282" y="1116945"/>
                    </a:cubicBezTo>
                    <a:cubicBezTo>
                      <a:pt x="475420" y="1121357"/>
                      <a:pt x="470074" y="1125769"/>
                      <a:pt x="469005" y="1130180"/>
                    </a:cubicBezTo>
                    <a:cubicBezTo>
                      <a:pt x="467936" y="1133489"/>
                      <a:pt x="466866" y="1136797"/>
                      <a:pt x="466866" y="1140106"/>
                    </a:cubicBezTo>
                    <a:cubicBezTo>
                      <a:pt x="466866" y="1143414"/>
                      <a:pt x="465797" y="1146723"/>
                      <a:pt x="464728" y="1148929"/>
                    </a:cubicBezTo>
                    <a:cubicBezTo>
                      <a:pt x="463659" y="1151134"/>
                      <a:pt x="464728" y="1152238"/>
                      <a:pt x="465797" y="1154444"/>
                    </a:cubicBezTo>
                    <a:cubicBezTo>
                      <a:pt x="466866" y="1156650"/>
                      <a:pt x="466866" y="1158855"/>
                      <a:pt x="466866" y="1161061"/>
                    </a:cubicBezTo>
                    <a:cubicBezTo>
                      <a:pt x="466866" y="1165472"/>
                      <a:pt x="464728" y="1167678"/>
                      <a:pt x="464728" y="1175398"/>
                    </a:cubicBezTo>
                    <a:cubicBezTo>
                      <a:pt x="464728" y="1176501"/>
                      <a:pt x="465797" y="1176501"/>
                      <a:pt x="466866" y="1177604"/>
                    </a:cubicBezTo>
                    <a:cubicBezTo>
                      <a:pt x="466866" y="1178707"/>
                      <a:pt x="466866" y="1179810"/>
                      <a:pt x="466866" y="1180912"/>
                    </a:cubicBezTo>
                    <a:cubicBezTo>
                      <a:pt x="466866" y="1183119"/>
                      <a:pt x="466866" y="1184222"/>
                      <a:pt x="465797" y="1186428"/>
                    </a:cubicBezTo>
                    <a:cubicBezTo>
                      <a:pt x="465797" y="1188634"/>
                      <a:pt x="466866" y="1189736"/>
                      <a:pt x="465797" y="1191942"/>
                    </a:cubicBezTo>
                    <a:cubicBezTo>
                      <a:pt x="464728" y="1193045"/>
                      <a:pt x="462589" y="1194148"/>
                      <a:pt x="462589" y="1196354"/>
                    </a:cubicBezTo>
                    <a:cubicBezTo>
                      <a:pt x="461520" y="1199662"/>
                      <a:pt x="464728" y="1202971"/>
                      <a:pt x="463659" y="1207382"/>
                    </a:cubicBezTo>
                    <a:cubicBezTo>
                      <a:pt x="462589" y="1210691"/>
                      <a:pt x="460451" y="1214000"/>
                      <a:pt x="460451" y="1218412"/>
                    </a:cubicBezTo>
                    <a:cubicBezTo>
                      <a:pt x="459382" y="1226132"/>
                      <a:pt x="460451" y="1234955"/>
                      <a:pt x="463659" y="1242675"/>
                    </a:cubicBezTo>
                    <a:cubicBezTo>
                      <a:pt x="465797" y="1248190"/>
                      <a:pt x="469005" y="1253704"/>
                      <a:pt x="474351" y="1257013"/>
                    </a:cubicBezTo>
                    <a:cubicBezTo>
                      <a:pt x="476489" y="1259218"/>
                      <a:pt x="486112" y="1265836"/>
                      <a:pt x="487181" y="1259218"/>
                    </a:cubicBezTo>
                    <a:cubicBezTo>
                      <a:pt x="487181" y="1254807"/>
                      <a:pt x="481835" y="1252601"/>
                      <a:pt x="480766" y="1249293"/>
                    </a:cubicBezTo>
                    <a:cubicBezTo>
                      <a:pt x="479696" y="1247087"/>
                      <a:pt x="480766" y="1243777"/>
                      <a:pt x="480766" y="1240469"/>
                    </a:cubicBezTo>
                    <a:cubicBezTo>
                      <a:pt x="480766" y="1239918"/>
                      <a:pt x="480499" y="1239366"/>
                      <a:pt x="480766" y="1238401"/>
                    </a:cubicBezTo>
                    <a:lnTo>
                      <a:pt x="483973" y="1230543"/>
                    </a:lnTo>
                    <a:cubicBezTo>
                      <a:pt x="485043" y="1231646"/>
                      <a:pt x="486112" y="1232749"/>
                      <a:pt x="487181" y="1230543"/>
                    </a:cubicBezTo>
                    <a:cubicBezTo>
                      <a:pt x="488250" y="1229440"/>
                      <a:pt x="487181" y="1227235"/>
                      <a:pt x="490389" y="1221720"/>
                    </a:cubicBezTo>
                    <a:cubicBezTo>
                      <a:pt x="491458" y="1219515"/>
                      <a:pt x="491458" y="1219515"/>
                      <a:pt x="492527" y="1218412"/>
                    </a:cubicBezTo>
                    <a:cubicBezTo>
                      <a:pt x="493597" y="1217309"/>
                      <a:pt x="494666" y="1216206"/>
                      <a:pt x="495735" y="1215103"/>
                    </a:cubicBezTo>
                    <a:lnTo>
                      <a:pt x="491458" y="1207382"/>
                    </a:lnTo>
                    <a:cubicBezTo>
                      <a:pt x="489320" y="1204074"/>
                      <a:pt x="489320" y="1201868"/>
                      <a:pt x="491458" y="1198559"/>
                    </a:cubicBezTo>
                    <a:cubicBezTo>
                      <a:pt x="493597" y="1196354"/>
                      <a:pt x="496804" y="1196354"/>
                      <a:pt x="497874" y="1194148"/>
                    </a:cubicBezTo>
                    <a:cubicBezTo>
                      <a:pt x="498943" y="1193045"/>
                      <a:pt x="497874" y="1190839"/>
                      <a:pt x="497874" y="1188634"/>
                    </a:cubicBezTo>
                    <a:lnTo>
                      <a:pt x="500012" y="1178707"/>
                    </a:lnTo>
                    <a:cubicBezTo>
                      <a:pt x="497874" y="1177604"/>
                      <a:pt x="498943" y="1174295"/>
                      <a:pt x="501082" y="1173192"/>
                    </a:cubicBezTo>
                    <a:cubicBezTo>
                      <a:pt x="502151" y="1172090"/>
                      <a:pt x="504289" y="1173192"/>
                      <a:pt x="505359" y="1172090"/>
                    </a:cubicBezTo>
                    <a:cubicBezTo>
                      <a:pt x="508566" y="1172090"/>
                      <a:pt x="512842" y="1167678"/>
                      <a:pt x="509636" y="1162164"/>
                    </a:cubicBezTo>
                    <a:cubicBezTo>
                      <a:pt x="510437" y="1159682"/>
                      <a:pt x="511774" y="1159958"/>
                      <a:pt x="512842" y="1159958"/>
                    </a:cubicBezTo>
                    <a:lnTo>
                      <a:pt x="520327" y="1156650"/>
                    </a:lnTo>
                    <a:cubicBezTo>
                      <a:pt x="523535" y="1156650"/>
                      <a:pt x="525673" y="1156650"/>
                      <a:pt x="527812" y="1155547"/>
                    </a:cubicBezTo>
                    <a:cubicBezTo>
                      <a:pt x="529950" y="1154444"/>
                      <a:pt x="531020" y="1152238"/>
                      <a:pt x="532089" y="1150031"/>
                    </a:cubicBezTo>
                    <a:cubicBezTo>
                      <a:pt x="532624" y="1149481"/>
                      <a:pt x="533158" y="1148929"/>
                      <a:pt x="533024" y="1147826"/>
                    </a:cubicBezTo>
                    <a:lnTo>
                      <a:pt x="529950" y="1142311"/>
                    </a:lnTo>
                    <a:cubicBezTo>
                      <a:pt x="529950" y="1140106"/>
                      <a:pt x="531020" y="1139003"/>
                      <a:pt x="531020" y="1137900"/>
                    </a:cubicBezTo>
                    <a:cubicBezTo>
                      <a:pt x="529950" y="1135694"/>
                      <a:pt x="526743" y="1135694"/>
                      <a:pt x="525673" y="1133489"/>
                    </a:cubicBezTo>
                    <a:cubicBezTo>
                      <a:pt x="524604" y="1131283"/>
                      <a:pt x="523535" y="1129077"/>
                      <a:pt x="527812" y="1125769"/>
                    </a:cubicBezTo>
                    <a:cubicBezTo>
                      <a:pt x="528881" y="1127974"/>
                      <a:pt x="528881" y="1131283"/>
                      <a:pt x="531020" y="1132386"/>
                    </a:cubicBezTo>
                    <a:cubicBezTo>
                      <a:pt x="532089" y="1134591"/>
                      <a:pt x="534227" y="1135694"/>
                      <a:pt x="536366" y="1134591"/>
                    </a:cubicBezTo>
                    <a:cubicBezTo>
                      <a:pt x="537435" y="1134591"/>
                      <a:pt x="538504" y="1133489"/>
                      <a:pt x="539574" y="1134591"/>
                    </a:cubicBezTo>
                    <a:cubicBezTo>
                      <a:pt x="540643" y="1134591"/>
                      <a:pt x="541712" y="1134591"/>
                      <a:pt x="542781" y="1134591"/>
                    </a:cubicBezTo>
                    <a:lnTo>
                      <a:pt x="549197" y="1126871"/>
                    </a:lnTo>
                    <a:cubicBezTo>
                      <a:pt x="550265" y="1124666"/>
                      <a:pt x="551334" y="1123563"/>
                      <a:pt x="551334" y="1122460"/>
                    </a:cubicBezTo>
                    <a:cubicBezTo>
                      <a:pt x="551334" y="1120253"/>
                      <a:pt x="550265" y="1120253"/>
                      <a:pt x="550265" y="1119150"/>
                    </a:cubicBezTo>
                    <a:lnTo>
                      <a:pt x="553473" y="1114739"/>
                    </a:lnTo>
                    <a:cubicBezTo>
                      <a:pt x="554542" y="1113636"/>
                      <a:pt x="555612" y="1111430"/>
                      <a:pt x="557750" y="1110328"/>
                    </a:cubicBezTo>
                    <a:lnTo>
                      <a:pt x="562027" y="1105916"/>
                    </a:lnTo>
                    <a:cubicBezTo>
                      <a:pt x="563096" y="1103710"/>
                      <a:pt x="564166" y="1102608"/>
                      <a:pt x="566304" y="1100402"/>
                    </a:cubicBezTo>
                    <a:cubicBezTo>
                      <a:pt x="571650" y="1094888"/>
                      <a:pt x="566304" y="1089372"/>
                      <a:pt x="567373" y="1082755"/>
                    </a:cubicBezTo>
                    <a:cubicBezTo>
                      <a:pt x="567373" y="1079447"/>
                      <a:pt x="571650" y="1077241"/>
                      <a:pt x="574858" y="1075035"/>
                    </a:cubicBezTo>
                    <a:cubicBezTo>
                      <a:pt x="575927" y="1073932"/>
                      <a:pt x="578066" y="1072829"/>
                      <a:pt x="580204" y="1070624"/>
                    </a:cubicBezTo>
                    <a:cubicBezTo>
                      <a:pt x="581274" y="1070624"/>
                      <a:pt x="581274" y="1069521"/>
                      <a:pt x="582343" y="1068418"/>
                    </a:cubicBezTo>
                    <a:cubicBezTo>
                      <a:pt x="585551" y="1067315"/>
                      <a:pt x="589827" y="1065109"/>
                      <a:pt x="593034" y="1064007"/>
                    </a:cubicBezTo>
                    <a:cubicBezTo>
                      <a:pt x="595173" y="1062904"/>
                      <a:pt x="598381" y="1062904"/>
                      <a:pt x="599450" y="1055183"/>
                    </a:cubicBezTo>
                    <a:cubicBezTo>
                      <a:pt x="599450" y="1052977"/>
                      <a:pt x="600519" y="1051874"/>
                      <a:pt x="601589" y="1050771"/>
                    </a:cubicBezTo>
                    <a:lnTo>
                      <a:pt x="605866" y="1045257"/>
                    </a:lnTo>
                    <a:cubicBezTo>
                      <a:pt x="606935" y="1043051"/>
                      <a:pt x="606935" y="1041948"/>
                      <a:pt x="606935" y="1038640"/>
                    </a:cubicBezTo>
                    <a:cubicBezTo>
                      <a:pt x="605866" y="1037537"/>
                      <a:pt x="606935" y="1036434"/>
                      <a:pt x="608004" y="1034228"/>
                    </a:cubicBezTo>
                    <a:cubicBezTo>
                      <a:pt x="609073" y="1032023"/>
                      <a:pt x="609073" y="1028714"/>
                      <a:pt x="609073" y="1026507"/>
                    </a:cubicBezTo>
                    <a:cubicBezTo>
                      <a:pt x="609073" y="1023199"/>
                      <a:pt x="606935" y="1020993"/>
                      <a:pt x="606935" y="1017684"/>
                    </a:cubicBezTo>
                    <a:cubicBezTo>
                      <a:pt x="606935" y="1015479"/>
                      <a:pt x="606935" y="1014376"/>
                      <a:pt x="608004" y="1012170"/>
                    </a:cubicBezTo>
                    <a:cubicBezTo>
                      <a:pt x="609073" y="1011067"/>
                      <a:pt x="610143" y="1008862"/>
                      <a:pt x="611212" y="1007759"/>
                    </a:cubicBezTo>
                    <a:cubicBezTo>
                      <a:pt x="612281" y="1007759"/>
                      <a:pt x="613350" y="1007759"/>
                      <a:pt x="615489" y="1006656"/>
                    </a:cubicBezTo>
                    <a:cubicBezTo>
                      <a:pt x="616558" y="1004450"/>
                      <a:pt x="617627" y="1002244"/>
                      <a:pt x="618697" y="998936"/>
                    </a:cubicBezTo>
                    <a:cubicBezTo>
                      <a:pt x="619766" y="997832"/>
                      <a:pt x="619766" y="996729"/>
                      <a:pt x="620835" y="995626"/>
                    </a:cubicBezTo>
                    <a:cubicBezTo>
                      <a:pt x="620835" y="994523"/>
                      <a:pt x="621904" y="993421"/>
                      <a:pt x="622974" y="993421"/>
                    </a:cubicBezTo>
                    <a:cubicBezTo>
                      <a:pt x="625111" y="992318"/>
                      <a:pt x="626180" y="990112"/>
                      <a:pt x="627250" y="989009"/>
                    </a:cubicBezTo>
                    <a:cubicBezTo>
                      <a:pt x="628319" y="985701"/>
                      <a:pt x="629388" y="981289"/>
                      <a:pt x="626180" y="972466"/>
                    </a:cubicBezTo>
                    <a:cubicBezTo>
                      <a:pt x="625111" y="970261"/>
                      <a:pt x="622974" y="969158"/>
                      <a:pt x="621904" y="968055"/>
                    </a:cubicBezTo>
                    <a:cubicBezTo>
                      <a:pt x="618697" y="965848"/>
                      <a:pt x="615489" y="962540"/>
                      <a:pt x="612281" y="960334"/>
                    </a:cubicBezTo>
                    <a:cubicBezTo>
                      <a:pt x="609073" y="958128"/>
                      <a:pt x="605866" y="957025"/>
                      <a:pt x="602658" y="955922"/>
                    </a:cubicBezTo>
                    <a:cubicBezTo>
                      <a:pt x="600519" y="955922"/>
                      <a:pt x="597311" y="955922"/>
                      <a:pt x="595173" y="955922"/>
                    </a:cubicBezTo>
                    <a:cubicBezTo>
                      <a:pt x="591965" y="954820"/>
                      <a:pt x="588757" y="953717"/>
                      <a:pt x="586620" y="950408"/>
                    </a:cubicBezTo>
                    <a:cubicBezTo>
                      <a:pt x="585551" y="948202"/>
                      <a:pt x="584481" y="948202"/>
                      <a:pt x="582343" y="947100"/>
                    </a:cubicBezTo>
                    <a:cubicBezTo>
                      <a:pt x="580204" y="945997"/>
                      <a:pt x="579135" y="943791"/>
                      <a:pt x="576997" y="943791"/>
                    </a:cubicBezTo>
                    <a:cubicBezTo>
                      <a:pt x="574858" y="943791"/>
                      <a:pt x="573789" y="943791"/>
                      <a:pt x="571650" y="943791"/>
                    </a:cubicBezTo>
                    <a:cubicBezTo>
                      <a:pt x="569512" y="942688"/>
                      <a:pt x="568443" y="940482"/>
                      <a:pt x="566304" y="939380"/>
                    </a:cubicBezTo>
                    <a:cubicBezTo>
                      <a:pt x="563096" y="937174"/>
                      <a:pt x="560958" y="933864"/>
                      <a:pt x="559889" y="930556"/>
                    </a:cubicBezTo>
                    <a:cubicBezTo>
                      <a:pt x="558819" y="928350"/>
                      <a:pt x="557750" y="925041"/>
                      <a:pt x="556681" y="922836"/>
                    </a:cubicBezTo>
                    <a:cubicBezTo>
                      <a:pt x="555612" y="918424"/>
                      <a:pt x="553473" y="910704"/>
                      <a:pt x="548128" y="909601"/>
                    </a:cubicBezTo>
                    <a:cubicBezTo>
                      <a:pt x="545989" y="908498"/>
                      <a:pt x="543851" y="906293"/>
                      <a:pt x="541712" y="905190"/>
                    </a:cubicBezTo>
                    <a:cubicBezTo>
                      <a:pt x="538504" y="904086"/>
                      <a:pt x="535297" y="902983"/>
                      <a:pt x="532089" y="901880"/>
                    </a:cubicBezTo>
                    <a:cubicBezTo>
                      <a:pt x="525673" y="899675"/>
                      <a:pt x="519258" y="894160"/>
                      <a:pt x="514981" y="888646"/>
                    </a:cubicBezTo>
                    <a:cubicBezTo>
                      <a:pt x="513912" y="886440"/>
                      <a:pt x="511774" y="883132"/>
                      <a:pt x="509636" y="882029"/>
                    </a:cubicBezTo>
                    <a:cubicBezTo>
                      <a:pt x="507497" y="880926"/>
                      <a:pt x="504289" y="880926"/>
                      <a:pt x="501082" y="879823"/>
                    </a:cubicBezTo>
                    <a:cubicBezTo>
                      <a:pt x="497874" y="878720"/>
                      <a:pt x="493597" y="878720"/>
                      <a:pt x="490389" y="878720"/>
                    </a:cubicBezTo>
                    <a:cubicBezTo>
                      <a:pt x="487181" y="878720"/>
                      <a:pt x="482904" y="879823"/>
                      <a:pt x="479696" y="878720"/>
                    </a:cubicBezTo>
                    <a:cubicBezTo>
                      <a:pt x="477558" y="878720"/>
                      <a:pt x="475420" y="878720"/>
                      <a:pt x="471143" y="884235"/>
                    </a:cubicBezTo>
                    <a:cubicBezTo>
                      <a:pt x="472213" y="885337"/>
                      <a:pt x="472213" y="886440"/>
                      <a:pt x="471143" y="889749"/>
                    </a:cubicBezTo>
                    <a:cubicBezTo>
                      <a:pt x="469005" y="890852"/>
                      <a:pt x="467936" y="888646"/>
                      <a:pt x="466866" y="886440"/>
                    </a:cubicBezTo>
                    <a:lnTo>
                      <a:pt x="465797" y="880926"/>
                    </a:lnTo>
                    <a:cubicBezTo>
                      <a:pt x="463659" y="878720"/>
                      <a:pt x="462589" y="878720"/>
                      <a:pt x="460451" y="879823"/>
                    </a:cubicBezTo>
                    <a:cubicBezTo>
                      <a:pt x="458312" y="880926"/>
                      <a:pt x="456174" y="882029"/>
                      <a:pt x="455105" y="884235"/>
                    </a:cubicBezTo>
                    <a:cubicBezTo>
                      <a:pt x="454035" y="886440"/>
                      <a:pt x="454035" y="889749"/>
                      <a:pt x="451897" y="890852"/>
                    </a:cubicBezTo>
                    <a:lnTo>
                      <a:pt x="446550" y="890852"/>
                    </a:lnTo>
                    <a:cubicBezTo>
                      <a:pt x="444412" y="889749"/>
                      <a:pt x="442273" y="887543"/>
                      <a:pt x="440135" y="886440"/>
                    </a:cubicBezTo>
                    <a:cubicBezTo>
                      <a:pt x="436928" y="885337"/>
                      <a:pt x="433720" y="887543"/>
                      <a:pt x="430513" y="887543"/>
                    </a:cubicBezTo>
                    <a:cubicBezTo>
                      <a:pt x="428374" y="887543"/>
                      <a:pt x="425166" y="887543"/>
                      <a:pt x="423028" y="885337"/>
                    </a:cubicBezTo>
                    <a:cubicBezTo>
                      <a:pt x="421959" y="883132"/>
                      <a:pt x="421959" y="879823"/>
                      <a:pt x="421959" y="877617"/>
                    </a:cubicBezTo>
                    <a:cubicBezTo>
                      <a:pt x="420889" y="875412"/>
                      <a:pt x="419820" y="874309"/>
                      <a:pt x="418751" y="872102"/>
                    </a:cubicBezTo>
                    <a:lnTo>
                      <a:pt x="417682" y="865485"/>
                    </a:lnTo>
                    <a:cubicBezTo>
                      <a:pt x="417682" y="861074"/>
                      <a:pt x="418751" y="857765"/>
                      <a:pt x="413405" y="850045"/>
                    </a:cubicBezTo>
                    <a:cubicBezTo>
                      <a:pt x="410197" y="848942"/>
                      <a:pt x="408058" y="850045"/>
                      <a:pt x="405920" y="850045"/>
                    </a:cubicBezTo>
                    <a:cubicBezTo>
                      <a:pt x="403781" y="851148"/>
                      <a:pt x="401644" y="851148"/>
                      <a:pt x="399505" y="851148"/>
                    </a:cubicBezTo>
                    <a:cubicBezTo>
                      <a:pt x="397367" y="851148"/>
                      <a:pt x="395228" y="850045"/>
                      <a:pt x="396298" y="847839"/>
                    </a:cubicBezTo>
                    <a:cubicBezTo>
                      <a:pt x="398436" y="845634"/>
                      <a:pt x="400575" y="843428"/>
                      <a:pt x="400575" y="841221"/>
                    </a:cubicBezTo>
                    <a:cubicBezTo>
                      <a:pt x="401644" y="839015"/>
                      <a:pt x="400575" y="839015"/>
                      <a:pt x="400575" y="835707"/>
                    </a:cubicBezTo>
                    <a:cubicBezTo>
                      <a:pt x="401109" y="835707"/>
                      <a:pt x="401644" y="835707"/>
                      <a:pt x="402311" y="834604"/>
                    </a:cubicBezTo>
                    <a:lnTo>
                      <a:pt x="404851" y="826884"/>
                    </a:lnTo>
                    <a:cubicBezTo>
                      <a:pt x="404851" y="824678"/>
                      <a:pt x="405920" y="822473"/>
                      <a:pt x="400575" y="818061"/>
                    </a:cubicBezTo>
                    <a:cubicBezTo>
                      <a:pt x="397367" y="818061"/>
                      <a:pt x="394159" y="820267"/>
                      <a:pt x="392020" y="822473"/>
                    </a:cubicBezTo>
                    <a:cubicBezTo>
                      <a:pt x="389882" y="824678"/>
                      <a:pt x="388813" y="827987"/>
                      <a:pt x="387743" y="830193"/>
                    </a:cubicBezTo>
                    <a:cubicBezTo>
                      <a:pt x="385605" y="833501"/>
                      <a:pt x="380259" y="834604"/>
                      <a:pt x="377051" y="835707"/>
                    </a:cubicBezTo>
                    <a:cubicBezTo>
                      <a:pt x="374912" y="835707"/>
                      <a:pt x="372774" y="836810"/>
                      <a:pt x="370635" y="836810"/>
                    </a:cubicBezTo>
                    <a:cubicBezTo>
                      <a:pt x="368497" y="835707"/>
                      <a:pt x="368497" y="832398"/>
                      <a:pt x="367428" y="830193"/>
                    </a:cubicBezTo>
                    <a:cubicBezTo>
                      <a:pt x="366358" y="829090"/>
                      <a:pt x="365289" y="826884"/>
                      <a:pt x="364221" y="825781"/>
                    </a:cubicBezTo>
                    <a:cubicBezTo>
                      <a:pt x="361013" y="822473"/>
                      <a:pt x="359944" y="815855"/>
                      <a:pt x="359944" y="811443"/>
                    </a:cubicBezTo>
                    <a:cubicBezTo>
                      <a:pt x="359944" y="808134"/>
                      <a:pt x="359944" y="804826"/>
                      <a:pt x="361013" y="802620"/>
                    </a:cubicBezTo>
                    <a:cubicBezTo>
                      <a:pt x="361013" y="800414"/>
                      <a:pt x="362082" y="799311"/>
                      <a:pt x="362082" y="797106"/>
                    </a:cubicBezTo>
                    <a:cubicBezTo>
                      <a:pt x="362082" y="794900"/>
                      <a:pt x="362082" y="792694"/>
                      <a:pt x="362082" y="789386"/>
                    </a:cubicBezTo>
                    <a:cubicBezTo>
                      <a:pt x="363152" y="786077"/>
                      <a:pt x="364221" y="783871"/>
                      <a:pt x="367428" y="778356"/>
                    </a:cubicBezTo>
                    <a:lnTo>
                      <a:pt x="372774" y="775048"/>
                    </a:lnTo>
                    <a:cubicBezTo>
                      <a:pt x="375982" y="773945"/>
                      <a:pt x="380259" y="770636"/>
                      <a:pt x="383466" y="771739"/>
                    </a:cubicBezTo>
                    <a:cubicBezTo>
                      <a:pt x="387743" y="771739"/>
                      <a:pt x="390951" y="776150"/>
                      <a:pt x="395228" y="775048"/>
                    </a:cubicBezTo>
                    <a:cubicBezTo>
                      <a:pt x="397367" y="773945"/>
                      <a:pt x="396298" y="771739"/>
                      <a:pt x="396298" y="770636"/>
                    </a:cubicBezTo>
                    <a:lnTo>
                      <a:pt x="403781" y="767328"/>
                    </a:lnTo>
                    <a:cubicBezTo>
                      <a:pt x="409128" y="767328"/>
                      <a:pt x="413405" y="768430"/>
                      <a:pt x="417682" y="772842"/>
                    </a:cubicBezTo>
                    <a:cubicBezTo>
                      <a:pt x="421959" y="777253"/>
                      <a:pt x="420889" y="781666"/>
                      <a:pt x="423028" y="787180"/>
                    </a:cubicBezTo>
                    <a:cubicBezTo>
                      <a:pt x="424097" y="790489"/>
                      <a:pt x="426236" y="794900"/>
                      <a:pt x="430513" y="796003"/>
                    </a:cubicBezTo>
                    <a:cubicBezTo>
                      <a:pt x="434790" y="797106"/>
                      <a:pt x="434790" y="791591"/>
                      <a:pt x="434790" y="788283"/>
                    </a:cubicBezTo>
                    <a:cubicBezTo>
                      <a:pt x="433720" y="783871"/>
                      <a:pt x="431582" y="780562"/>
                      <a:pt x="430513" y="776150"/>
                    </a:cubicBezTo>
                    <a:cubicBezTo>
                      <a:pt x="428374" y="771739"/>
                      <a:pt x="428374" y="767328"/>
                      <a:pt x="430513" y="762916"/>
                    </a:cubicBezTo>
                    <a:cubicBezTo>
                      <a:pt x="432651" y="758505"/>
                      <a:pt x="436928" y="755196"/>
                      <a:pt x="440135" y="751888"/>
                    </a:cubicBezTo>
                    <a:cubicBezTo>
                      <a:pt x="442273" y="748578"/>
                      <a:pt x="445481" y="747475"/>
                      <a:pt x="447620" y="744167"/>
                    </a:cubicBezTo>
                    <a:cubicBezTo>
                      <a:pt x="448689" y="741961"/>
                      <a:pt x="449758" y="739755"/>
                      <a:pt x="449758" y="737549"/>
                    </a:cubicBezTo>
                    <a:cubicBezTo>
                      <a:pt x="449758" y="736447"/>
                      <a:pt x="448689" y="735344"/>
                      <a:pt x="448689" y="734241"/>
                    </a:cubicBezTo>
                    <a:cubicBezTo>
                      <a:pt x="448689" y="732035"/>
                      <a:pt x="448689" y="730932"/>
                      <a:pt x="448689" y="729829"/>
                    </a:cubicBezTo>
                    <a:cubicBezTo>
                      <a:pt x="448689" y="726521"/>
                      <a:pt x="447620" y="723212"/>
                      <a:pt x="448689" y="719904"/>
                    </a:cubicBezTo>
                    <a:cubicBezTo>
                      <a:pt x="448689" y="718800"/>
                      <a:pt x="450828" y="714388"/>
                      <a:pt x="451897" y="716594"/>
                    </a:cubicBezTo>
                    <a:cubicBezTo>
                      <a:pt x="452966" y="717697"/>
                      <a:pt x="452966" y="718800"/>
                      <a:pt x="451897" y="719904"/>
                    </a:cubicBezTo>
                    <a:cubicBezTo>
                      <a:pt x="451897" y="721007"/>
                      <a:pt x="451897" y="722109"/>
                      <a:pt x="452966" y="723212"/>
                    </a:cubicBezTo>
                    <a:cubicBezTo>
                      <a:pt x="454035" y="724315"/>
                      <a:pt x="456174" y="725418"/>
                      <a:pt x="457243" y="723212"/>
                    </a:cubicBezTo>
                    <a:lnTo>
                      <a:pt x="457243" y="717697"/>
                    </a:lnTo>
                    <a:cubicBezTo>
                      <a:pt x="457243" y="716594"/>
                      <a:pt x="457243" y="716594"/>
                      <a:pt x="457243" y="715491"/>
                    </a:cubicBezTo>
                    <a:cubicBezTo>
                      <a:pt x="458312" y="713285"/>
                      <a:pt x="460451" y="712183"/>
                      <a:pt x="461520" y="711080"/>
                    </a:cubicBezTo>
                    <a:cubicBezTo>
                      <a:pt x="461520" y="709977"/>
                      <a:pt x="461520" y="708874"/>
                      <a:pt x="462589" y="707771"/>
                    </a:cubicBezTo>
                    <a:cubicBezTo>
                      <a:pt x="462589" y="706668"/>
                      <a:pt x="463659" y="705565"/>
                      <a:pt x="464728" y="704463"/>
                    </a:cubicBezTo>
                    <a:cubicBezTo>
                      <a:pt x="467936" y="700051"/>
                      <a:pt x="471143" y="695640"/>
                      <a:pt x="474351" y="691228"/>
                    </a:cubicBezTo>
                    <a:lnTo>
                      <a:pt x="485043" y="684610"/>
                    </a:lnTo>
                    <a:cubicBezTo>
                      <a:pt x="487181" y="683507"/>
                      <a:pt x="489320" y="684610"/>
                      <a:pt x="490389" y="682404"/>
                    </a:cubicBezTo>
                    <a:cubicBezTo>
                      <a:pt x="491458" y="680199"/>
                      <a:pt x="490389" y="680199"/>
                      <a:pt x="492527" y="679096"/>
                    </a:cubicBezTo>
                    <a:cubicBezTo>
                      <a:pt x="493597" y="677993"/>
                      <a:pt x="500012" y="675787"/>
                      <a:pt x="500012" y="679096"/>
                    </a:cubicBezTo>
                    <a:cubicBezTo>
                      <a:pt x="498943" y="680199"/>
                      <a:pt x="497874" y="681302"/>
                      <a:pt x="496804" y="682404"/>
                    </a:cubicBezTo>
                    <a:cubicBezTo>
                      <a:pt x="495735" y="683507"/>
                      <a:pt x="494666" y="684610"/>
                      <a:pt x="495735" y="686816"/>
                    </a:cubicBezTo>
                    <a:cubicBezTo>
                      <a:pt x="496804" y="687919"/>
                      <a:pt x="498943" y="689023"/>
                      <a:pt x="501082" y="689023"/>
                    </a:cubicBezTo>
                    <a:cubicBezTo>
                      <a:pt x="503220" y="689023"/>
                      <a:pt x="504289" y="687919"/>
                      <a:pt x="506428" y="685713"/>
                    </a:cubicBezTo>
                    <a:cubicBezTo>
                      <a:pt x="507497" y="684610"/>
                      <a:pt x="507497" y="682404"/>
                      <a:pt x="509636" y="681302"/>
                    </a:cubicBezTo>
                    <a:lnTo>
                      <a:pt x="514981" y="677993"/>
                    </a:lnTo>
                    <a:cubicBezTo>
                      <a:pt x="517119" y="674684"/>
                      <a:pt x="507497" y="675787"/>
                      <a:pt x="506428" y="675787"/>
                    </a:cubicBezTo>
                    <a:lnTo>
                      <a:pt x="501082" y="669170"/>
                    </a:lnTo>
                    <a:cubicBezTo>
                      <a:pt x="500012" y="665862"/>
                      <a:pt x="501082" y="663656"/>
                      <a:pt x="498943" y="662553"/>
                    </a:cubicBezTo>
                    <a:cubicBezTo>
                      <a:pt x="497874" y="661450"/>
                      <a:pt x="496804" y="661450"/>
                      <a:pt x="496804" y="658142"/>
                    </a:cubicBezTo>
                    <a:cubicBezTo>
                      <a:pt x="497874" y="657038"/>
                      <a:pt x="498943" y="658142"/>
                      <a:pt x="500012" y="657038"/>
                    </a:cubicBezTo>
                    <a:cubicBezTo>
                      <a:pt x="501082" y="655935"/>
                      <a:pt x="502151" y="654832"/>
                      <a:pt x="501082" y="652626"/>
                    </a:cubicBezTo>
                    <a:cubicBezTo>
                      <a:pt x="500012" y="649318"/>
                      <a:pt x="496804" y="649318"/>
                      <a:pt x="490389" y="651523"/>
                    </a:cubicBezTo>
                    <a:cubicBezTo>
                      <a:pt x="488250" y="652626"/>
                      <a:pt x="485043" y="654832"/>
                      <a:pt x="481835" y="654832"/>
                    </a:cubicBezTo>
                    <a:cubicBezTo>
                      <a:pt x="482904" y="653729"/>
                      <a:pt x="483973" y="651523"/>
                      <a:pt x="485043" y="650421"/>
                    </a:cubicBezTo>
                    <a:cubicBezTo>
                      <a:pt x="488250" y="647112"/>
                      <a:pt x="491458" y="644906"/>
                      <a:pt x="494666" y="644906"/>
                    </a:cubicBezTo>
                    <a:cubicBezTo>
                      <a:pt x="496804" y="643803"/>
                      <a:pt x="497874" y="643803"/>
                      <a:pt x="498943" y="643803"/>
                    </a:cubicBezTo>
                    <a:cubicBezTo>
                      <a:pt x="503220" y="643803"/>
                      <a:pt x="506428" y="644906"/>
                      <a:pt x="509636" y="643803"/>
                    </a:cubicBezTo>
                    <a:cubicBezTo>
                      <a:pt x="512842" y="643803"/>
                      <a:pt x="516050" y="644906"/>
                      <a:pt x="518189" y="643803"/>
                    </a:cubicBezTo>
                    <a:cubicBezTo>
                      <a:pt x="519258" y="643803"/>
                      <a:pt x="520327" y="642701"/>
                      <a:pt x="521396" y="642701"/>
                    </a:cubicBezTo>
                    <a:cubicBezTo>
                      <a:pt x="523535" y="641598"/>
                      <a:pt x="524604" y="640495"/>
                      <a:pt x="525673" y="639392"/>
                    </a:cubicBezTo>
                    <a:cubicBezTo>
                      <a:pt x="527812" y="638289"/>
                      <a:pt x="526743" y="636083"/>
                      <a:pt x="527812" y="634981"/>
                    </a:cubicBezTo>
                    <a:cubicBezTo>
                      <a:pt x="531020" y="630569"/>
                      <a:pt x="536366" y="636083"/>
                      <a:pt x="539574" y="632775"/>
                    </a:cubicBezTo>
                    <a:cubicBezTo>
                      <a:pt x="541712" y="631672"/>
                      <a:pt x="542781" y="628363"/>
                      <a:pt x="542781" y="626157"/>
                    </a:cubicBezTo>
                    <a:cubicBezTo>
                      <a:pt x="541712" y="623951"/>
                      <a:pt x="540643" y="623951"/>
                      <a:pt x="539574" y="622848"/>
                    </a:cubicBezTo>
                    <a:cubicBezTo>
                      <a:pt x="537435" y="622848"/>
                      <a:pt x="537435" y="621745"/>
                      <a:pt x="535297" y="621745"/>
                    </a:cubicBezTo>
                    <a:cubicBezTo>
                      <a:pt x="534227" y="621745"/>
                      <a:pt x="533158" y="622848"/>
                      <a:pt x="532089" y="622848"/>
                    </a:cubicBezTo>
                    <a:cubicBezTo>
                      <a:pt x="528881" y="625054"/>
                      <a:pt x="526743" y="626157"/>
                      <a:pt x="524604" y="626157"/>
                    </a:cubicBezTo>
                    <a:cubicBezTo>
                      <a:pt x="522466" y="626157"/>
                      <a:pt x="520327" y="623951"/>
                      <a:pt x="521396" y="621745"/>
                    </a:cubicBezTo>
                    <a:cubicBezTo>
                      <a:pt x="521396" y="619540"/>
                      <a:pt x="524604" y="619540"/>
                      <a:pt x="525673" y="617334"/>
                    </a:cubicBezTo>
                    <a:cubicBezTo>
                      <a:pt x="527812" y="616231"/>
                      <a:pt x="528881" y="614025"/>
                      <a:pt x="526743" y="612922"/>
                    </a:cubicBezTo>
                    <a:cubicBezTo>
                      <a:pt x="524604" y="611820"/>
                      <a:pt x="521396" y="611820"/>
                      <a:pt x="519258" y="611820"/>
                    </a:cubicBezTo>
                    <a:cubicBezTo>
                      <a:pt x="514981" y="610717"/>
                      <a:pt x="516050" y="608511"/>
                      <a:pt x="516050" y="606305"/>
                    </a:cubicBezTo>
                    <a:cubicBezTo>
                      <a:pt x="516050" y="605805"/>
                      <a:pt x="516050" y="605305"/>
                      <a:pt x="516050" y="604806"/>
                    </a:cubicBezTo>
                    <a:cubicBezTo>
                      <a:pt x="516639" y="604381"/>
                      <a:pt x="517261" y="604381"/>
                      <a:pt x="521324" y="606272"/>
                    </a:cubicBezTo>
                    <a:cubicBezTo>
                      <a:pt x="525874" y="607219"/>
                      <a:pt x="529513" y="604381"/>
                      <a:pt x="533152" y="603434"/>
                    </a:cubicBezTo>
                    <a:lnTo>
                      <a:pt x="538612" y="602489"/>
                    </a:lnTo>
                    <a:cubicBezTo>
                      <a:pt x="541341" y="602489"/>
                      <a:pt x="541341" y="603434"/>
                      <a:pt x="543161" y="604381"/>
                    </a:cubicBezTo>
                    <a:cubicBezTo>
                      <a:pt x="545891" y="606272"/>
                      <a:pt x="547710" y="608164"/>
                      <a:pt x="550440" y="609110"/>
                    </a:cubicBezTo>
                    <a:cubicBezTo>
                      <a:pt x="561357" y="612894"/>
                      <a:pt x="558629" y="625190"/>
                      <a:pt x="556809" y="634648"/>
                    </a:cubicBezTo>
                    <a:cubicBezTo>
                      <a:pt x="555899" y="638431"/>
                      <a:pt x="557718" y="644106"/>
                      <a:pt x="560448" y="647889"/>
                    </a:cubicBezTo>
                    <a:cubicBezTo>
                      <a:pt x="563178" y="651674"/>
                      <a:pt x="566817" y="654511"/>
                      <a:pt x="568637" y="658294"/>
                    </a:cubicBezTo>
                    <a:cubicBezTo>
                      <a:pt x="570456" y="660186"/>
                      <a:pt x="571366" y="663024"/>
                      <a:pt x="571366" y="664915"/>
                    </a:cubicBezTo>
                    <a:cubicBezTo>
                      <a:pt x="571366" y="666807"/>
                      <a:pt x="571366" y="667753"/>
                      <a:pt x="572276" y="668699"/>
                    </a:cubicBezTo>
                    <a:cubicBezTo>
                      <a:pt x="572276" y="673428"/>
                      <a:pt x="569547" y="676265"/>
                      <a:pt x="572276" y="680048"/>
                    </a:cubicBezTo>
                    <a:cubicBezTo>
                      <a:pt x="576825" y="686670"/>
                      <a:pt x="569547" y="695183"/>
                      <a:pt x="567727" y="701804"/>
                    </a:cubicBezTo>
                    <a:cubicBezTo>
                      <a:pt x="566817" y="706532"/>
                      <a:pt x="564998" y="713154"/>
                      <a:pt x="567727" y="716937"/>
                    </a:cubicBezTo>
                    <a:cubicBezTo>
                      <a:pt x="568637" y="717883"/>
                      <a:pt x="570456" y="718829"/>
                      <a:pt x="571366" y="719775"/>
                    </a:cubicBezTo>
                    <a:cubicBezTo>
                      <a:pt x="573186" y="722612"/>
                      <a:pt x="573186" y="725450"/>
                      <a:pt x="574096" y="727342"/>
                    </a:cubicBezTo>
                    <a:cubicBezTo>
                      <a:pt x="575006" y="729233"/>
                      <a:pt x="575006" y="732071"/>
                      <a:pt x="575006" y="733963"/>
                    </a:cubicBezTo>
                    <a:cubicBezTo>
                      <a:pt x="575916" y="736800"/>
                      <a:pt x="577735" y="737746"/>
                      <a:pt x="578646" y="740583"/>
                    </a:cubicBezTo>
                    <a:cubicBezTo>
                      <a:pt x="579555" y="748151"/>
                      <a:pt x="577735" y="754771"/>
                      <a:pt x="580465" y="761392"/>
                    </a:cubicBezTo>
                    <a:cubicBezTo>
                      <a:pt x="582285" y="765175"/>
                      <a:pt x="584104" y="768959"/>
                      <a:pt x="585924" y="772742"/>
                    </a:cubicBezTo>
                    <a:cubicBezTo>
                      <a:pt x="587743" y="774634"/>
                      <a:pt x="588654" y="776525"/>
                      <a:pt x="588654" y="779363"/>
                    </a:cubicBezTo>
                    <a:cubicBezTo>
                      <a:pt x="589564" y="783147"/>
                      <a:pt x="587743" y="787876"/>
                      <a:pt x="587743" y="791659"/>
                    </a:cubicBezTo>
                    <a:cubicBezTo>
                      <a:pt x="588654" y="797334"/>
                      <a:pt x="593203" y="797334"/>
                      <a:pt x="597752" y="795443"/>
                    </a:cubicBezTo>
                    <a:cubicBezTo>
                      <a:pt x="600481" y="794497"/>
                      <a:pt x="603211" y="793551"/>
                      <a:pt x="606851" y="793551"/>
                    </a:cubicBezTo>
                    <a:cubicBezTo>
                      <a:pt x="612310" y="794497"/>
                      <a:pt x="618679" y="795443"/>
                      <a:pt x="623228" y="792606"/>
                    </a:cubicBezTo>
                    <a:lnTo>
                      <a:pt x="630507" y="785038"/>
                    </a:lnTo>
                    <a:cubicBezTo>
                      <a:pt x="632327" y="783147"/>
                      <a:pt x="632327" y="780310"/>
                      <a:pt x="633236" y="778418"/>
                    </a:cubicBezTo>
                    <a:cubicBezTo>
                      <a:pt x="635057" y="772742"/>
                      <a:pt x="641426" y="770850"/>
                      <a:pt x="643245" y="765175"/>
                    </a:cubicBezTo>
                    <a:cubicBezTo>
                      <a:pt x="644154" y="762338"/>
                      <a:pt x="644154" y="759500"/>
                      <a:pt x="644154" y="756663"/>
                    </a:cubicBezTo>
                    <a:cubicBezTo>
                      <a:pt x="645975" y="752879"/>
                      <a:pt x="650523" y="751934"/>
                      <a:pt x="651434" y="747204"/>
                    </a:cubicBezTo>
                    <a:cubicBezTo>
                      <a:pt x="652344" y="743421"/>
                      <a:pt x="655983" y="734908"/>
                      <a:pt x="652344" y="731125"/>
                    </a:cubicBezTo>
                    <a:cubicBezTo>
                      <a:pt x="650523" y="729233"/>
                      <a:pt x="648704" y="729233"/>
                      <a:pt x="649614" y="726395"/>
                    </a:cubicBezTo>
                    <a:cubicBezTo>
                      <a:pt x="650523" y="723558"/>
                      <a:pt x="653253" y="721667"/>
                      <a:pt x="655983" y="719775"/>
                    </a:cubicBezTo>
                    <a:cubicBezTo>
                      <a:pt x="659622" y="717883"/>
                      <a:pt x="663262" y="717883"/>
                      <a:pt x="665991" y="714100"/>
                    </a:cubicBezTo>
                    <a:cubicBezTo>
                      <a:pt x="668721" y="711262"/>
                      <a:pt x="668721" y="707479"/>
                      <a:pt x="669631" y="703695"/>
                    </a:cubicBezTo>
                    <a:cubicBezTo>
                      <a:pt x="669631" y="698966"/>
                      <a:pt x="671451" y="695183"/>
                      <a:pt x="672360" y="690453"/>
                    </a:cubicBezTo>
                    <a:cubicBezTo>
                      <a:pt x="672360" y="686670"/>
                      <a:pt x="671451" y="681940"/>
                      <a:pt x="670540" y="677211"/>
                    </a:cubicBezTo>
                    <a:cubicBezTo>
                      <a:pt x="668721" y="673428"/>
                      <a:pt x="667811" y="668699"/>
                      <a:pt x="666901" y="665861"/>
                    </a:cubicBezTo>
                    <a:cubicBezTo>
                      <a:pt x="665991" y="663969"/>
                      <a:pt x="665082" y="662077"/>
                      <a:pt x="665082" y="660186"/>
                    </a:cubicBezTo>
                    <a:cubicBezTo>
                      <a:pt x="665082" y="657349"/>
                      <a:pt x="665991" y="653565"/>
                      <a:pt x="666901" y="650727"/>
                    </a:cubicBezTo>
                    <a:cubicBezTo>
                      <a:pt x="667811" y="648836"/>
                      <a:pt x="669631" y="648836"/>
                      <a:pt x="670540" y="646944"/>
                    </a:cubicBezTo>
                    <a:cubicBezTo>
                      <a:pt x="671451" y="645998"/>
                      <a:pt x="671451" y="644106"/>
                      <a:pt x="672360" y="643161"/>
                    </a:cubicBezTo>
                    <a:cubicBezTo>
                      <a:pt x="674180" y="640323"/>
                      <a:pt x="676909" y="638431"/>
                      <a:pt x="679639" y="635594"/>
                    </a:cubicBezTo>
                    <a:cubicBezTo>
                      <a:pt x="682369" y="632756"/>
                      <a:pt x="685099" y="628973"/>
                      <a:pt x="687827" y="625190"/>
                    </a:cubicBezTo>
                    <a:cubicBezTo>
                      <a:pt x="688738" y="623298"/>
                      <a:pt x="688738" y="621406"/>
                      <a:pt x="689647" y="620460"/>
                    </a:cubicBezTo>
                    <a:cubicBezTo>
                      <a:pt x="692377" y="615730"/>
                      <a:pt x="697836" y="613839"/>
                      <a:pt x="701476" y="610056"/>
                    </a:cubicBezTo>
                    <a:cubicBezTo>
                      <a:pt x="703295" y="607219"/>
                      <a:pt x="703295" y="605327"/>
                      <a:pt x="703295" y="602489"/>
                    </a:cubicBezTo>
                    <a:cubicBezTo>
                      <a:pt x="703295" y="598706"/>
                      <a:pt x="704205" y="596814"/>
                      <a:pt x="706025" y="593031"/>
                    </a:cubicBezTo>
                    <a:cubicBezTo>
                      <a:pt x="706935" y="591139"/>
                      <a:pt x="708755" y="589248"/>
                      <a:pt x="709664" y="586410"/>
                    </a:cubicBezTo>
                    <a:cubicBezTo>
                      <a:pt x="710574" y="585463"/>
                      <a:pt x="711484" y="583572"/>
                      <a:pt x="712394" y="581680"/>
                    </a:cubicBezTo>
                    <a:lnTo>
                      <a:pt x="713304" y="574113"/>
                    </a:lnTo>
                    <a:cubicBezTo>
                      <a:pt x="712394" y="572222"/>
                      <a:pt x="710574" y="573168"/>
                      <a:pt x="709664" y="574113"/>
                    </a:cubicBezTo>
                    <a:cubicBezTo>
                      <a:pt x="707844" y="576005"/>
                      <a:pt x="706935" y="576005"/>
                      <a:pt x="700565" y="576951"/>
                    </a:cubicBezTo>
                    <a:cubicBezTo>
                      <a:pt x="699656" y="576951"/>
                      <a:pt x="699656" y="577897"/>
                      <a:pt x="698746" y="578843"/>
                    </a:cubicBezTo>
                    <a:cubicBezTo>
                      <a:pt x="696017" y="579788"/>
                      <a:pt x="693287" y="578843"/>
                      <a:pt x="686008" y="578843"/>
                    </a:cubicBezTo>
                    <a:cubicBezTo>
                      <a:pt x="684188" y="577897"/>
                      <a:pt x="684188" y="576951"/>
                      <a:pt x="683278" y="575060"/>
                    </a:cubicBezTo>
                    <a:cubicBezTo>
                      <a:pt x="681459" y="569384"/>
                      <a:pt x="676909" y="566547"/>
                      <a:pt x="674180" y="561817"/>
                    </a:cubicBezTo>
                    <a:cubicBezTo>
                      <a:pt x="671451" y="556142"/>
                      <a:pt x="666901" y="550467"/>
                      <a:pt x="665991" y="544792"/>
                    </a:cubicBezTo>
                    <a:cubicBezTo>
                      <a:pt x="665082" y="541009"/>
                      <a:pt x="665082" y="537225"/>
                      <a:pt x="663262" y="533441"/>
                    </a:cubicBezTo>
                    <a:cubicBezTo>
                      <a:pt x="660532" y="528713"/>
                      <a:pt x="655983" y="523983"/>
                      <a:pt x="654163" y="518308"/>
                    </a:cubicBezTo>
                    <a:lnTo>
                      <a:pt x="653253" y="509795"/>
                    </a:lnTo>
                    <a:cubicBezTo>
                      <a:pt x="652344" y="507904"/>
                      <a:pt x="650523" y="505066"/>
                      <a:pt x="649614" y="502229"/>
                    </a:cubicBezTo>
                    <a:cubicBezTo>
                      <a:pt x="648704" y="501283"/>
                      <a:pt x="644154" y="496554"/>
                      <a:pt x="645065" y="494662"/>
                    </a:cubicBezTo>
                    <a:lnTo>
                      <a:pt x="651434" y="493716"/>
                    </a:lnTo>
                    <a:cubicBezTo>
                      <a:pt x="653253" y="495608"/>
                      <a:pt x="655983" y="498446"/>
                      <a:pt x="656893" y="501283"/>
                    </a:cubicBezTo>
                    <a:cubicBezTo>
                      <a:pt x="657802" y="503174"/>
                      <a:pt x="657802" y="505066"/>
                      <a:pt x="659622" y="507904"/>
                    </a:cubicBezTo>
                    <a:cubicBezTo>
                      <a:pt x="660532" y="509795"/>
                      <a:pt x="661442" y="510742"/>
                      <a:pt x="662352" y="514525"/>
                    </a:cubicBezTo>
                    <a:cubicBezTo>
                      <a:pt x="663262" y="517362"/>
                      <a:pt x="664171" y="519254"/>
                      <a:pt x="665991" y="521145"/>
                    </a:cubicBezTo>
                    <a:cubicBezTo>
                      <a:pt x="667811" y="523983"/>
                      <a:pt x="667811" y="526821"/>
                      <a:pt x="668721" y="529658"/>
                    </a:cubicBezTo>
                    <a:cubicBezTo>
                      <a:pt x="668721" y="532496"/>
                      <a:pt x="670540" y="532496"/>
                      <a:pt x="671451" y="535333"/>
                    </a:cubicBezTo>
                    <a:cubicBezTo>
                      <a:pt x="672360" y="537225"/>
                      <a:pt x="672360" y="540063"/>
                      <a:pt x="674180" y="542901"/>
                    </a:cubicBezTo>
                    <a:cubicBezTo>
                      <a:pt x="675090" y="545738"/>
                      <a:pt x="677819" y="545738"/>
                      <a:pt x="679639" y="547629"/>
                    </a:cubicBezTo>
                    <a:cubicBezTo>
                      <a:pt x="681459" y="550467"/>
                      <a:pt x="680549" y="554251"/>
                      <a:pt x="680549" y="557089"/>
                    </a:cubicBezTo>
                    <a:cubicBezTo>
                      <a:pt x="679639" y="562763"/>
                      <a:pt x="682369" y="566547"/>
                      <a:pt x="687827" y="567492"/>
                    </a:cubicBezTo>
                    <a:cubicBezTo>
                      <a:pt x="691468" y="568438"/>
                      <a:pt x="694196" y="566547"/>
                      <a:pt x="696926" y="566547"/>
                    </a:cubicBezTo>
                    <a:cubicBezTo>
                      <a:pt x="699656" y="565600"/>
                      <a:pt x="702386" y="566547"/>
                      <a:pt x="705115" y="565600"/>
                    </a:cubicBezTo>
                    <a:lnTo>
                      <a:pt x="707844" y="560872"/>
                    </a:lnTo>
                    <a:cubicBezTo>
                      <a:pt x="709664" y="559926"/>
                      <a:pt x="712394" y="561817"/>
                      <a:pt x="715124" y="554251"/>
                    </a:cubicBezTo>
                    <a:cubicBezTo>
                      <a:pt x="716033" y="550467"/>
                      <a:pt x="721493" y="549521"/>
                      <a:pt x="724222" y="547629"/>
                    </a:cubicBezTo>
                    <a:cubicBezTo>
                      <a:pt x="726042" y="547629"/>
                      <a:pt x="727861" y="545738"/>
                      <a:pt x="729681" y="545738"/>
                    </a:cubicBezTo>
                    <a:cubicBezTo>
                      <a:pt x="731501" y="544792"/>
                      <a:pt x="734230" y="543846"/>
                      <a:pt x="736050" y="542901"/>
                    </a:cubicBezTo>
                    <a:cubicBezTo>
                      <a:pt x="738780" y="541009"/>
                      <a:pt x="739689" y="536279"/>
                      <a:pt x="739689" y="533441"/>
                    </a:cubicBezTo>
                    <a:cubicBezTo>
                      <a:pt x="740599" y="529658"/>
                      <a:pt x="741510" y="525875"/>
                      <a:pt x="739689" y="522092"/>
                    </a:cubicBezTo>
                    <a:cubicBezTo>
                      <a:pt x="737869" y="518308"/>
                      <a:pt x="734230" y="518308"/>
                      <a:pt x="732411" y="515470"/>
                    </a:cubicBezTo>
                    <a:cubicBezTo>
                      <a:pt x="730591" y="513579"/>
                      <a:pt x="730591" y="511687"/>
                      <a:pt x="727861" y="512633"/>
                    </a:cubicBezTo>
                    <a:cubicBezTo>
                      <a:pt x="725132" y="512633"/>
                      <a:pt x="726042" y="518308"/>
                      <a:pt x="722402" y="519254"/>
                    </a:cubicBezTo>
                    <a:cubicBezTo>
                      <a:pt x="718763" y="521145"/>
                      <a:pt x="712394" y="516417"/>
                      <a:pt x="709664" y="514525"/>
                    </a:cubicBezTo>
                    <a:cubicBezTo>
                      <a:pt x="707844" y="512633"/>
                      <a:pt x="706935" y="510742"/>
                      <a:pt x="706025" y="508850"/>
                    </a:cubicBezTo>
                    <a:cubicBezTo>
                      <a:pt x="706025" y="506957"/>
                      <a:pt x="706025" y="505066"/>
                      <a:pt x="706025" y="503174"/>
                    </a:cubicBezTo>
                    <a:cubicBezTo>
                      <a:pt x="705115" y="500337"/>
                      <a:pt x="703295" y="498446"/>
                      <a:pt x="701476" y="496554"/>
                    </a:cubicBezTo>
                    <a:cubicBezTo>
                      <a:pt x="699656" y="495608"/>
                      <a:pt x="699656" y="493716"/>
                      <a:pt x="698746" y="491824"/>
                    </a:cubicBezTo>
                    <a:cubicBezTo>
                      <a:pt x="698746" y="488041"/>
                      <a:pt x="703295" y="485203"/>
                      <a:pt x="706935" y="487095"/>
                    </a:cubicBezTo>
                    <a:cubicBezTo>
                      <a:pt x="708755" y="489933"/>
                      <a:pt x="708755" y="493716"/>
                      <a:pt x="710574" y="496554"/>
                    </a:cubicBezTo>
                    <a:cubicBezTo>
                      <a:pt x="712394" y="501283"/>
                      <a:pt x="716033" y="501283"/>
                      <a:pt x="720582" y="501283"/>
                    </a:cubicBezTo>
                    <a:cubicBezTo>
                      <a:pt x="725132" y="501283"/>
                      <a:pt x="727861" y="501283"/>
                      <a:pt x="731501" y="505066"/>
                    </a:cubicBezTo>
                    <a:cubicBezTo>
                      <a:pt x="733320" y="506957"/>
                      <a:pt x="735141" y="509795"/>
                      <a:pt x="738780" y="509795"/>
                    </a:cubicBezTo>
                    <a:cubicBezTo>
                      <a:pt x="740599" y="510742"/>
                      <a:pt x="743329" y="510742"/>
                      <a:pt x="746059" y="511687"/>
                    </a:cubicBezTo>
                    <a:cubicBezTo>
                      <a:pt x="749698" y="512633"/>
                      <a:pt x="753337" y="511687"/>
                      <a:pt x="756976" y="509795"/>
                    </a:cubicBezTo>
                    <a:cubicBezTo>
                      <a:pt x="760616" y="508850"/>
                      <a:pt x="764255" y="506957"/>
                      <a:pt x="767895" y="509795"/>
                    </a:cubicBezTo>
                    <a:cubicBezTo>
                      <a:pt x="770624" y="511687"/>
                      <a:pt x="769715" y="516417"/>
                      <a:pt x="771535" y="519254"/>
                    </a:cubicBezTo>
                    <a:cubicBezTo>
                      <a:pt x="773354" y="522092"/>
                      <a:pt x="776084" y="522092"/>
                      <a:pt x="777904" y="523983"/>
                    </a:cubicBezTo>
                    <a:cubicBezTo>
                      <a:pt x="780633" y="525875"/>
                      <a:pt x="776084" y="526821"/>
                      <a:pt x="776084" y="529658"/>
                    </a:cubicBezTo>
                    <a:cubicBezTo>
                      <a:pt x="776084" y="532496"/>
                      <a:pt x="777904" y="534388"/>
                      <a:pt x="780633" y="534388"/>
                    </a:cubicBezTo>
                    <a:cubicBezTo>
                      <a:pt x="783362" y="534388"/>
                      <a:pt x="783362" y="532496"/>
                      <a:pt x="785183" y="529658"/>
                    </a:cubicBezTo>
                    <a:cubicBezTo>
                      <a:pt x="786092" y="528713"/>
                      <a:pt x="787002" y="527767"/>
                      <a:pt x="787912" y="529658"/>
                    </a:cubicBezTo>
                    <a:cubicBezTo>
                      <a:pt x="789731" y="532496"/>
                      <a:pt x="787912" y="536279"/>
                      <a:pt x="787912" y="539116"/>
                    </a:cubicBezTo>
                    <a:cubicBezTo>
                      <a:pt x="787912" y="542901"/>
                      <a:pt x="788822" y="546684"/>
                      <a:pt x="790641" y="550467"/>
                    </a:cubicBezTo>
                    <a:cubicBezTo>
                      <a:pt x="793371" y="554251"/>
                      <a:pt x="793371" y="557089"/>
                      <a:pt x="794280" y="560872"/>
                    </a:cubicBezTo>
                    <a:cubicBezTo>
                      <a:pt x="795191" y="563709"/>
                      <a:pt x="795191" y="567492"/>
                      <a:pt x="796100" y="570330"/>
                    </a:cubicBezTo>
                    <a:cubicBezTo>
                      <a:pt x="797010" y="574113"/>
                      <a:pt x="797921" y="577897"/>
                      <a:pt x="798830" y="581680"/>
                    </a:cubicBezTo>
                    <a:cubicBezTo>
                      <a:pt x="799740" y="587355"/>
                      <a:pt x="803379" y="592084"/>
                      <a:pt x="808839" y="589248"/>
                    </a:cubicBezTo>
                    <a:cubicBezTo>
                      <a:pt x="811568" y="587355"/>
                      <a:pt x="813388" y="584518"/>
                      <a:pt x="813388" y="581680"/>
                    </a:cubicBezTo>
                    <a:cubicBezTo>
                      <a:pt x="813388" y="580735"/>
                      <a:pt x="813388" y="579788"/>
                      <a:pt x="813388" y="577897"/>
                    </a:cubicBezTo>
                    <a:cubicBezTo>
                      <a:pt x="814297" y="576951"/>
                      <a:pt x="815208" y="576005"/>
                      <a:pt x="815208" y="574113"/>
                    </a:cubicBezTo>
                    <a:cubicBezTo>
                      <a:pt x="816117" y="572222"/>
                      <a:pt x="815208" y="570330"/>
                      <a:pt x="814297" y="568438"/>
                    </a:cubicBezTo>
                    <a:cubicBezTo>
                      <a:pt x="814297" y="565600"/>
                      <a:pt x="814297" y="562763"/>
                      <a:pt x="815208" y="560872"/>
                    </a:cubicBezTo>
                    <a:cubicBezTo>
                      <a:pt x="816117" y="559926"/>
                      <a:pt x="817027" y="559926"/>
                      <a:pt x="817937" y="558980"/>
                    </a:cubicBezTo>
                    <a:cubicBezTo>
                      <a:pt x="818847" y="558034"/>
                      <a:pt x="818847" y="557089"/>
                      <a:pt x="819757" y="556142"/>
                    </a:cubicBezTo>
                    <a:cubicBezTo>
                      <a:pt x="820666" y="553304"/>
                      <a:pt x="823396" y="552359"/>
                      <a:pt x="825216" y="551413"/>
                    </a:cubicBezTo>
                    <a:cubicBezTo>
                      <a:pt x="829765" y="548576"/>
                      <a:pt x="834314" y="545738"/>
                      <a:pt x="837044" y="541009"/>
                    </a:cubicBezTo>
                    <a:cubicBezTo>
                      <a:pt x="837954" y="539116"/>
                      <a:pt x="839773" y="537225"/>
                      <a:pt x="841594" y="535333"/>
                    </a:cubicBezTo>
                    <a:cubicBezTo>
                      <a:pt x="841594" y="534388"/>
                      <a:pt x="842503" y="533441"/>
                      <a:pt x="843413" y="532496"/>
                    </a:cubicBezTo>
                    <a:lnTo>
                      <a:pt x="848872" y="531550"/>
                    </a:lnTo>
                    <a:cubicBezTo>
                      <a:pt x="850691" y="530605"/>
                      <a:pt x="851602" y="526821"/>
                      <a:pt x="857060" y="527767"/>
                    </a:cubicBezTo>
                    <a:cubicBezTo>
                      <a:pt x="858881" y="530605"/>
                      <a:pt x="858881" y="533441"/>
                      <a:pt x="860700" y="535333"/>
                    </a:cubicBezTo>
                    <a:cubicBezTo>
                      <a:pt x="861610" y="537225"/>
                      <a:pt x="862520" y="536279"/>
                      <a:pt x="863429" y="537225"/>
                    </a:cubicBezTo>
                    <a:cubicBezTo>
                      <a:pt x="864339" y="538171"/>
                      <a:pt x="864339" y="540063"/>
                      <a:pt x="867069" y="545738"/>
                    </a:cubicBezTo>
                    <a:cubicBezTo>
                      <a:pt x="867979" y="547629"/>
                      <a:pt x="867979" y="549521"/>
                      <a:pt x="867069" y="551413"/>
                    </a:cubicBezTo>
                    <a:lnTo>
                      <a:pt x="867069" y="557089"/>
                    </a:lnTo>
                    <a:cubicBezTo>
                      <a:pt x="868889" y="557089"/>
                      <a:pt x="870708" y="556142"/>
                      <a:pt x="871619" y="555196"/>
                    </a:cubicBezTo>
                    <a:cubicBezTo>
                      <a:pt x="873438" y="554251"/>
                      <a:pt x="874347" y="551413"/>
                      <a:pt x="877077" y="553304"/>
                    </a:cubicBezTo>
                    <a:lnTo>
                      <a:pt x="881627" y="565600"/>
                    </a:lnTo>
                    <a:cubicBezTo>
                      <a:pt x="882537" y="570330"/>
                      <a:pt x="883446" y="574113"/>
                      <a:pt x="883446" y="577897"/>
                    </a:cubicBezTo>
                    <a:cubicBezTo>
                      <a:pt x="884357" y="583572"/>
                      <a:pt x="882537" y="588301"/>
                      <a:pt x="884357" y="593031"/>
                    </a:cubicBezTo>
                    <a:cubicBezTo>
                      <a:pt x="885266" y="594922"/>
                      <a:pt x="886176" y="595868"/>
                      <a:pt x="887086" y="597759"/>
                    </a:cubicBezTo>
                    <a:cubicBezTo>
                      <a:pt x="888906" y="600597"/>
                      <a:pt x="888906" y="604381"/>
                      <a:pt x="888906" y="607219"/>
                    </a:cubicBezTo>
                    <a:cubicBezTo>
                      <a:pt x="888906" y="611002"/>
                      <a:pt x="889815" y="614785"/>
                      <a:pt x="891636" y="617622"/>
                    </a:cubicBezTo>
                    <a:cubicBezTo>
                      <a:pt x="892545" y="619515"/>
                      <a:pt x="894365" y="620460"/>
                      <a:pt x="896184" y="621406"/>
                    </a:cubicBezTo>
                    <a:lnTo>
                      <a:pt x="901644" y="623298"/>
                    </a:lnTo>
                    <a:cubicBezTo>
                      <a:pt x="903463" y="622352"/>
                      <a:pt x="902553" y="619515"/>
                      <a:pt x="902553" y="617622"/>
                    </a:cubicBezTo>
                    <a:cubicBezTo>
                      <a:pt x="900733" y="615730"/>
                      <a:pt x="899824" y="612894"/>
                      <a:pt x="899824" y="610056"/>
                    </a:cubicBezTo>
                    <a:cubicBezTo>
                      <a:pt x="898914" y="608164"/>
                      <a:pt x="898005" y="605327"/>
                      <a:pt x="897094" y="602489"/>
                    </a:cubicBezTo>
                    <a:cubicBezTo>
                      <a:pt x="894365" y="597759"/>
                      <a:pt x="887996" y="594922"/>
                      <a:pt x="886176" y="589248"/>
                    </a:cubicBezTo>
                    <a:cubicBezTo>
                      <a:pt x="885266" y="585463"/>
                      <a:pt x="887086" y="580735"/>
                      <a:pt x="888906" y="572222"/>
                    </a:cubicBezTo>
                    <a:lnTo>
                      <a:pt x="894365" y="574113"/>
                    </a:lnTo>
                    <a:cubicBezTo>
                      <a:pt x="897094" y="576005"/>
                      <a:pt x="899824" y="577897"/>
                      <a:pt x="900733" y="580735"/>
                    </a:cubicBezTo>
                    <a:lnTo>
                      <a:pt x="906193" y="590193"/>
                    </a:lnTo>
                    <a:cubicBezTo>
                      <a:pt x="908923" y="592084"/>
                      <a:pt x="910742" y="590193"/>
                      <a:pt x="911652" y="588301"/>
                    </a:cubicBezTo>
                    <a:cubicBezTo>
                      <a:pt x="913471" y="584518"/>
                      <a:pt x="916201" y="582626"/>
                      <a:pt x="918931" y="579788"/>
                    </a:cubicBezTo>
                    <a:cubicBezTo>
                      <a:pt x="919841" y="578843"/>
                      <a:pt x="920750" y="577897"/>
                      <a:pt x="921661" y="576005"/>
                    </a:cubicBezTo>
                    <a:cubicBezTo>
                      <a:pt x="923480" y="569384"/>
                      <a:pt x="922570" y="562763"/>
                      <a:pt x="919841" y="557089"/>
                    </a:cubicBezTo>
                    <a:cubicBezTo>
                      <a:pt x="917111" y="552359"/>
                      <a:pt x="911652" y="547629"/>
                      <a:pt x="911652" y="541954"/>
                    </a:cubicBezTo>
                    <a:cubicBezTo>
                      <a:pt x="910742" y="534388"/>
                      <a:pt x="918021" y="525875"/>
                      <a:pt x="924390" y="533441"/>
                    </a:cubicBezTo>
                    <a:cubicBezTo>
                      <a:pt x="926210" y="534388"/>
                      <a:pt x="927119" y="534388"/>
                      <a:pt x="928030" y="532496"/>
                    </a:cubicBezTo>
                    <a:cubicBezTo>
                      <a:pt x="930759" y="528713"/>
                      <a:pt x="931669" y="527767"/>
                      <a:pt x="935308" y="526821"/>
                    </a:cubicBezTo>
                    <a:cubicBezTo>
                      <a:pt x="938948" y="525875"/>
                      <a:pt x="943497" y="524930"/>
                      <a:pt x="947136" y="523983"/>
                    </a:cubicBezTo>
                    <a:cubicBezTo>
                      <a:pt x="948047" y="523037"/>
                      <a:pt x="948956" y="522092"/>
                      <a:pt x="950775" y="521145"/>
                    </a:cubicBezTo>
                    <a:cubicBezTo>
                      <a:pt x="954416" y="517362"/>
                      <a:pt x="954416" y="511687"/>
                      <a:pt x="956235" y="506957"/>
                    </a:cubicBezTo>
                    <a:cubicBezTo>
                      <a:pt x="958055" y="502229"/>
                      <a:pt x="963513" y="499391"/>
                      <a:pt x="965334" y="494662"/>
                    </a:cubicBezTo>
                    <a:cubicBezTo>
                      <a:pt x="966243" y="491824"/>
                      <a:pt x="965334" y="490878"/>
                      <a:pt x="963513" y="488986"/>
                    </a:cubicBezTo>
                    <a:cubicBezTo>
                      <a:pt x="962604" y="487095"/>
                      <a:pt x="963513" y="486149"/>
                      <a:pt x="963513" y="483311"/>
                    </a:cubicBezTo>
                    <a:cubicBezTo>
                      <a:pt x="964424" y="482366"/>
                      <a:pt x="964424" y="481420"/>
                      <a:pt x="964424" y="480474"/>
                    </a:cubicBezTo>
                    <a:cubicBezTo>
                      <a:pt x="963513" y="477636"/>
                      <a:pt x="959874" y="474799"/>
                      <a:pt x="959874" y="471962"/>
                    </a:cubicBezTo>
                    <a:cubicBezTo>
                      <a:pt x="959874" y="469124"/>
                      <a:pt x="960784" y="469124"/>
                      <a:pt x="960784" y="466287"/>
                    </a:cubicBezTo>
                    <a:cubicBezTo>
                      <a:pt x="959874" y="464395"/>
                      <a:pt x="958965" y="461557"/>
                      <a:pt x="959874" y="458719"/>
                    </a:cubicBezTo>
                    <a:cubicBezTo>
                      <a:pt x="960784" y="455882"/>
                      <a:pt x="966243" y="456827"/>
                      <a:pt x="967153" y="453044"/>
                    </a:cubicBezTo>
                    <a:cubicBezTo>
                      <a:pt x="967153" y="451152"/>
                      <a:pt x="965334" y="450207"/>
                      <a:pt x="964424" y="449261"/>
                    </a:cubicBezTo>
                    <a:cubicBezTo>
                      <a:pt x="960784" y="448316"/>
                      <a:pt x="955325" y="450207"/>
                      <a:pt x="952595" y="443586"/>
                    </a:cubicBezTo>
                    <a:lnTo>
                      <a:pt x="966129" y="437793"/>
                    </a:lnTo>
                    <a:cubicBezTo>
                      <a:pt x="967924" y="437024"/>
                      <a:pt x="968053" y="436969"/>
                      <a:pt x="968063" y="436965"/>
                    </a:cubicBezTo>
                    <a:cubicBezTo>
                      <a:pt x="968063" y="437911"/>
                      <a:pt x="968063" y="437911"/>
                      <a:pt x="967153" y="438856"/>
                    </a:cubicBezTo>
                    <a:cubicBezTo>
                      <a:pt x="967153" y="440748"/>
                      <a:pt x="967153" y="442640"/>
                      <a:pt x="969883" y="441694"/>
                    </a:cubicBezTo>
                    <a:cubicBezTo>
                      <a:pt x="974432" y="439803"/>
                      <a:pt x="976252" y="439803"/>
                      <a:pt x="978981" y="444531"/>
                    </a:cubicBezTo>
                    <a:cubicBezTo>
                      <a:pt x="979891" y="447369"/>
                      <a:pt x="981711" y="448316"/>
                      <a:pt x="983530" y="450207"/>
                    </a:cubicBezTo>
                    <a:cubicBezTo>
                      <a:pt x="985350" y="452099"/>
                      <a:pt x="985350" y="455882"/>
                      <a:pt x="985350" y="458719"/>
                    </a:cubicBezTo>
                    <a:cubicBezTo>
                      <a:pt x="985350" y="460611"/>
                      <a:pt x="984441" y="463449"/>
                      <a:pt x="986260" y="464395"/>
                    </a:cubicBezTo>
                    <a:cubicBezTo>
                      <a:pt x="988080" y="466287"/>
                      <a:pt x="989899" y="466287"/>
                      <a:pt x="991719" y="464395"/>
                    </a:cubicBezTo>
                    <a:cubicBezTo>
                      <a:pt x="996268" y="457774"/>
                      <a:pt x="988080" y="452099"/>
                      <a:pt x="988990" y="445478"/>
                    </a:cubicBezTo>
                    <a:cubicBezTo>
                      <a:pt x="989899" y="441694"/>
                      <a:pt x="993539" y="438856"/>
                      <a:pt x="993539" y="435073"/>
                    </a:cubicBezTo>
                    <a:cubicBezTo>
                      <a:pt x="994449" y="432236"/>
                      <a:pt x="994449" y="429398"/>
                      <a:pt x="995359" y="427506"/>
                    </a:cubicBezTo>
                    <a:cubicBezTo>
                      <a:pt x="995359" y="426560"/>
                      <a:pt x="996268" y="425615"/>
                      <a:pt x="997178" y="424668"/>
                    </a:cubicBezTo>
                    <a:lnTo>
                      <a:pt x="1005139" y="421358"/>
                    </a:lnTo>
                    <a:cubicBezTo>
                      <a:pt x="1006277" y="420885"/>
                      <a:pt x="1006277" y="420885"/>
                      <a:pt x="1007186" y="420885"/>
                    </a:cubicBezTo>
                    <a:cubicBezTo>
                      <a:pt x="1010827" y="421831"/>
                      <a:pt x="1014466" y="419940"/>
                      <a:pt x="1016285" y="417102"/>
                    </a:cubicBezTo>
                    <a:cubicBezTo>
                      <a:pt x="1017195" y="414264"/>
                      <a:pt x="1019015" y="412372"/>
                      <a:pt x="1020835" y="410481"/>
                    </a:cubicBezTo>
                    <a:cubicBezTo>
                      <a:pt x="1022654" y="407644"/>
                      <a:pt x="1024474" y="404806"/>
                      <a:pt x="1026294" y="401968"/>
                    </a:cubicBezTo>
                    <a:cubicBezTo>
                      <a:pt x="1029023" y="398184"/>
                      <a:pt x="1029933" y="395347"/>
                      <a:pt x="1031753" y="391564"/>
                    </a:cubicBezTo>
                    <a:cubicBezTo>
                      <a:pt x="1033572" y="388726"/>
                      <a:pt x="1034483" y="386835"/>
                      <a:pt x="1034483" y="382105"/>
                    </a:cubicBezTo>
                    <a:cubicBezTo>
                      <a:pt x="1034483" y="379268"/>
                      <a:pt x="1034483" y="375485"/>
                      <a:pt x="1033572" y="371700"/>
                    </a:cubicBezTo>
                    <a:cubicBezTo>
                      <a:pt x="1033572" y="369809"/>
                      <a:pt x="1033572" y="366972"/>
                      <a:pt x="1032663" y="365080"/>
                    </a:cubicBezTo>
                    <a:cubicBezTo>
                      <a:pt x="1029933" y="359404"/>
                      <a:pt x="1027203" y="362242"/>
                      <a:pt x="1022654" y="362242"/>
                    </a:cubicBezTo>
                    <a:cubicBezTo>
                      <a:pt x="1019015" y="362242"/>
                      <a:pt x="1017195" y="358459"/>
                      <a:pt x="1017195" y="354676"/>
                    </a:cubicBezTo>
                    <a:cubicBezTo>
                      <a:pt x="1018105" y="351838"/>
                      <a:pt x="1019015" y="349946"/>
                      <a:pt x="1021745" y="349001"/>
                    </a:cubicBezTo>
                    <a:cubicBezTo>
                      <a:pt x="1024474" y="347109"/>
                      <a:pt x="1027203" y="345217"/>
                      <a:pt x="1029023" y="342379"/>
                    </a:cubicBezTo>
                    <a:lnTo>
                      <a:pt x="1032663" y="338596"/>
                    </a:lnTo>
                    <a:cubicBezTo>
                      <a:pt x="1033572" y="335758"/>
                      <a:pt x="1032663" y="333867"/>
                      <a:pt x="1034483" y="331030"/>
                    </a:cubicBezTo>
                    <a:cubicBezTo>
                      <a:pt x="1038122" y="327245"/>
                      <a:pt x="1041761" y="326300"/>
                      <a:pt x="1046310" y="326300"/>
                    </a:cubicBezTo>
                    <a:cubicBezTo>
                      <a:pt x="1053589" y="326300"/>
                      <a:pt x="1059958" y="329138"/>
                      <a:pt x="1066327" y="325354"/>
                    </a:cubicBezTo>
                    <a:cubicBezTo>
                      <a:pt x="1068147" y="324408"/>
                      <a:pt x="1070877" y="323462"/>
                      <a:pt x="1073606" y="323462"/>
                    </a:cubicBezTo>
                    <a:cubicBezTo>
                      <a:pt x="1075426" y="324408"/>
                      <a:pt x="1075426" y="325354"/>
                      <a:pt x="1076336" y="327245"/>
                    </a:cubicBezTo>
                    <a:cubicBezTo>
                      <a:pt x="1079975" y="333867"/>
                      <a:pt x="1084525" y="330083"/>
                      <a:pt x="1086344" y="323462"/>
                    </a:cubicBezTo>
                    <a:cubicBezTo>
                      <a:pt x="1087254" y="319679"/>
                      <a:pt x="1089983" y="318733"/>
                      <a:pt x="1091803" y="315895"/>
                    </a:cubicBezTo>
                    <a:cubicBezTo>
                      <a:pt x="1094533" y="312112"/>
                      <a:pt x="1097262" y="311166"/>
                      <a:pt x="1101812" y="312112"/>
                    </a:cubicBezTo>
                    <a:cubicBezTo>
                      <a:pt x="1103631" y="313058"/>
                      <a:pt x="1103631" y="313058"/>
                      <a:pt x="1104542" y="314950"/>
                    </a:cubicBezTo>
                    <a:cubicBezTo>
                      <a:pt x="1109090" y="317787"/>
                      <a:pt x="1110000" y="312112"/>
                      <a:pt x="1111820" y="309274"/>
                    </a:cubicBezTo>
                    <a:cubicBezTo>
                      <a:pt x="1112730" y="306437"/>
                      <a:pt x="1118189" y="303599"/>
                      <a:pt x="1119099" y="308329"/>
                    </a:cubicBezTo>
                    <a:lnTo>
                      <a:pt x="1115460" y="317787"/>
                    </a:lnTo>
                    <a:cubicBezTo>
                      <a:pt x="1111820" y="321570"/>
                      <a:pt x="1110000" y="325354"/>
                      <a:pt x="1106361" y="329138"/>
                    </a:cubicBezTo>
                    <a:lnTo>
                      <a:pt x="1099877" y="332508"/>
                    </a:lnTo>
                    <a:lnTo>
                      <a:pt x="1099812" y="332217"/>
                    </a:lnTo>
                    <a:cubicBezTo>
                      <a:pt x="1098858" y="331255"/>
                      <a:pt x="1097905" y="330293"/>
                      <a:pt x="1096951" y="330293"/>
                    </a:cubicBezTo>
                    <a:lnTo>
                      <a:pt x="1091230" y="332217"/>
                    </a:lnTo>
                    <a:lnTo>
                      <a:pt x="1092184" y="340876"/>
                    </a:lnTo>
                    <a:cubicBezTo>
                      <a:pt x="1092528" y="341223"/>
                      <a:pt x="1092900" y="341557"/>
                      <a:pt x="1093484" y="341607"/>
                    </a:cubicBezTo>
                    <a:cubicBezTo>
                      <a:pt x="1090342" y="346789"/>
                      <a:pt x="1089983" y="353470"/>
                      <a:pt x="1089983" y="359404"/>
                    </a:cubicBezTo>
                    <a:cubicBezTo>
                      <a:pt x="1089983" y="363189"/>
                      <a:pt x="1090894" y="375485"/>
                      <a:pt x="1097262" y="373592"/>
                    </a:cubicBezTo>
                    <a:cubicBezTo>
                      <a:pt x="1102721" y="371700"/>
                      <a:pt x="1099992" y="363189"/>
                      <a:pt x="1103631" y="360351"/>
                    </a:cubicBezTo>
                    <a:cubicBezTo>
                      <a:pt x="1105451" y="358459"/>
                      <a:pt x="1108181" y="358459"/>
                      <a:pt x="1110000" y="356567"/>
                    </a:cubicBezTo>
                    <a:lnTo>
                      <a:pt x="1111103" y="353129"/>
                    </a:lnTo>
                    <a:lnTo>
                      <a:pt x="1111848" y="353382"/>
                    </a:lnTo>
                    <a:lnTo>
                      <a:pt x="1113648" y="348785"/>
                    </a:lnTo>
                    <a:cubicBezTo>
                      <a:pt x="1115749" y="346129"/>
                      <a:pt x="1118896" y="344167"/>
                      <a:pt x="1118189" y="340488"/>
                    </a:cubicBezTo>
                    <a:cubicBezTo>
                      <a:pt x="1118189" y="337650"/>
                      <a:pt x="1116369" y="335758"/>
                      <a:pt x="1115460" y="332921"/>
                    </a:cubicBezTo>
                    <a:cubicBezTo>
                      <a:pt x="1115460" y="330083"/>
                      <a:pt x="1117279" y="329138"/>
                      <a:pt x="1119099" y="327245"/>
                    </a:cubicBezTo>
                    <a:cubicBezTo>
                      <a:pt x="1120919" y="324408"/>
                      <a:pt x="1122738" y="322517"/>
                      <a:pt x="1125468" y="321570"/>
                    </a:cubicBezTo>
                    <a:cubicBezTo>
                      <a:pt x="1129107" y="320625"/>
                      <a:pt x="1133656" y="318733"/>
                      <a:pt x="1137295" y="318733"/>
                    </a:cubicBezTo>
                    <a:cubicBezTo>
                      <a:pt x="1139116" y="319679"/>
                      <a:pt x="1140025" y="321570"/>
                      <a:pt x="1142755" y="320625"/>
                    </a:cubicBezTo>
                    <a:cubicBezTo>
                      <a:pt x="1145485" y="320625"/>
                      <a:pt x="1147304" y="317787"/>
                      <a:pt x="1149124" y="315895"/>
                    </a:cubicBezTo>
                    <a:cubicBezTo>
                      <a:pt x="1152763" y="311166"/>
                      <a:pt x="1158223" y="309274"/>
                      <a:pt x="1163681" y="308329"/>
                    </a:cubicBezTo>
                    <a:cubicBezTo>
                      <a:pt x="1166411" y="307382"/>
                      <a:pt x="1170050" y="308329"/>
                      <a:pt x="1171871" y="305491"/>
                    </a:cubicBezTo>
                    <a:cubicBezTo>
                      <a:pt x="1174600" y="303599"/>
                      <a:pt x="1175510" y="300762"/>
                      <a:pt x="1173691" y="297924"/>
                    </a:cubicBezTo>
                    <a:cubicBezTo>
                      <a:pt x="1173691" y="296979"/>
                      <a:pt x="1169141" y="295086"/>
                      <a:pt x="1170050" y="293195"/>
                    </a:cubicBezTo>
                    <a:cubicBezTo>
                      <a:pt x="1170050" y="291303"/>
                      <a:pt x="1172780" y="293195"/>
                      <a:pt x="1174600" y="292249"/>
                    </a:cubicBezTo>
                    <a:lnTo>
                      <a:pt x="1178240" y="288466"/>
                    </a:lnTo>
                    <a:cubicBezTo>
                      <a:pt x="1180059" y="286574"/>
                      <a:pt x="1181879" y="287520"/>
                      <a:pt x="1183699" y="288466"/>
                    </a:cubicBezTo>
                    <a:cubicBezTo>
                      <a:pt x="1185518" y="288466"/>
                      <a:pt x="1187338" y="287520"/>
                      <a:pt x="1189158" y="287520"/>
                    </a:cubicBezTo>
                    <a:cubicBezTo>
                      <a:pt x="1190978" y="288466"/>
                      <a:pt x="1191887" y="290358"/>
                      <a:pt x="1193708" y="292249"/>
                    </a:cubicBezTo>
                    <a:cubicBezTo>
                      <a:pt x="1195527" y="294141"/>
                      <a:pt x="1199166" y="295086"/>
                      <a:pt x="1201896" y="295086"/>
                    </a:cubicBezTo>
                    <a:cubicBezTo>
                      <a:pt x="1204626" y="296033"/>
                      <a:pt x="1205535" y="296033"/>
                      <a:pt x="1205535" y="293195"/>
                    </a:cubicBezTo>
                    <a:cubicBezTo>
                      <a:pt x="1206445" y="289411"/>
                      <a:pt x="1207355" y="290358"/>
                      <a:pt x="1209174" y="289411"/>
                    </a:cubicBezTo>
                    <a:cubicBezTo>
                      <a:pt x="1211904" y="288466"/>
                      <a:pt x="1211904" y="286574"/>
                      <a:pt x="1210995" y="284683"/>
                    </a:cubicBezTo>
                    <a:cubicBezTo>
                      <a:pt x="1209174" y="280899"/>
                      <a:pt x="1205535" y="278062"/>
                      <a:pt x="1201896" y="278062"/>
                    </a:cubicBezTo>
                    <a:cubicBezTo>
                      <a:pt x="1198256" y="278062"/>
                      <a:pt x="1196436" y="277115"/>
                      <a:pt x="1193708" y="274278"/>
                    </a:cubicBezTo>
                    <a:cubicBezTo>
                      <a:pt x="1190067" y="272387"/>
                      <a:pt x="1187338" y="269549"/>
                      <a:pt x="1183699" y="266712"/>
                    </a:cubicBezTo>
                    <a:cubicBezTo>
                      <a:pt x="1181879" y="264820"/>
                      <a:pt x="1180059" y="263874"/>
                      <a:pt x="1178240" y="262927"/>
                    </a:cubicBezTo>
                    <a:cubicBezTo>
                      <a:pt x="1176419" y="261036"/>
                      <a:pt x="1174600" y="261036"/>
                      <a:pt x="1172780" y="261036"/>
                    </a:cubicBezTo>
                    <a:cubicBezTo>
                      <a:pt x="1170050" y="260090"/>
                      <a:pt x="1167322" y="259144"/>
                      <a:pt x="1163681" y="257252"/>
                    </a:cubicBezTo>
                    <a:cubicBezTo>
                      <a:pt x="1161862" y="256307"/>
                      <a:pt x="1159132" y="255361"/>
                      <a:pt x="1156403" y="254415"/>
                    </a:cubicBezTo>
                    <a:cubicBezTo>
                      <a:pt x="1153673" y="253469"/>
                      <a:pt x="1149124" y="252524"/>
                      <a:pt x="1146394" y="254415"/>
                    </a:cubicBezTo>
                    <a:cubicBezTo>
                      <a:pt x="1144575" y="256307"/>
                      <a:pt x="1142755" y="258199"/>
                      <a:pt x="1139116" y="258199"/>
                    </a:cubicBezTo>
                    <a:cubicBezTo>
                      <a:pt x="1136386" y="258199"/>
                      <a:pt x="1135476" y="257252"/>
                      <a:pt x="1133656" y="256307"/>
                    </a:cubicBezTo>
                    <a:cubicBezTo>
                      <a:pt x="1126378" y="254415"/>
                      <a:pt x="1120008" y="260090"/>
                      <a:pt x="1113639" y="259144"/>
                    </a:cubicBezTo>
                    <a:cubicBezTo>
                      <a:pt x="1110911" y="259144"/>
                      <a:pt x="1107270" y="256307"/>
                      <a:pt x="1105451" y="254415"/>
                    </a:cubicBezTo>
                    <a:cubicBezTo>
                      <a:pt x="1102721" y="252524"/>
                      <a:pt x="1099992" y="250632"/>
                      <a:pt x="1096352" y="249686"/>
                    </a:cubicBezTo>
                    <a:cubicBezTo>
                      <a:pt x="1090894" y="247794"/>
                      <a:pt x="1086344" y="250632"/>
                      <a:pt x="1080885" y="250632"/>
                    </a:cubicBezTo>
                    <a:cubicBezTo>
                      <a:pt x="1077245" y="251577"/>
                      <a:pt x="1074516" y="251577"/>
                      <a:pt x="1070877" y="250632"/>
                    </a:cubicBezTo>
                    <a:cubicBezTo>
                      <a:pt x="1066327" y="248740"/>
                      <a:pt x="1069966" y="247794"/>
                      <a:pt x="1069057" y="244011"/>
                    </a:cubicBezTo>
                    <a:cubicBezTo>
                      <a:pt x="1069057" y="242119"/>
                      <a:pt x="1066327" y="241173"/>
                      <a:pt x="1064508" y="241173"/>
                    </a:cubicBezTo>
                    <a:cubicBezTo>
                      <a:pt x="1060869" y="241173"/>
                      <a:pt x="1060869" y="241173"/>
                      <a:pt x="1059048" y="243065"/>
                    </a:cubicBezTo>
                    <a:cubicBezTo>
                      <a:pt x="1057228" y="244956"/>
                      <a:pt x="1055409" y="245903"/>
                      <a:pt x="1052679" y="245903"/>
                    </a:cubicBezTo>
                    <a:cubicBezTo>
                      <a:pt x="1049950" y="244956"/>
                      <a:pt x="1049950" y="243065"/>
                      <a:pt x="1049950" y="241173"/>
                    </a:cubicBezTo>
                    <a:cubicBezTo>
                      <a:pt x="1049040" y="237390"/>
                      <a:pt x="1045401" y="237390"/>
                      <a:pt x="1042671" y="237390"/>
                    </a:cubicBezTo>
                    <a:lnTo>
                      <a:pt x="1035392" y="237390"/>
                    </a:lnTo>
                    <a:cubicBezTo>
                      <a:pt x="1034483" y="238336"/>
                      <a:pt x="1034483" y="238336"/>
                      <a:pt x="1034483" y="239281"/>
                    </a:cubicBezTo>
                    <a:cubicBezTo>
                      <a:pt x="1034483" y="240228"/>
                      <a:pt x="1034483" y="241173"/>
                      <a:pt x="1034483" y="242119"/>
                    </a:cubicBezTo>
                    <a:cubicBezTo>
                      <a:pt x="1034483" y="243065"/>
                      <a:pt x="1033572" y="244011"/>
                      <a:pt x="1033572" y="244956"/>
                    </a:cubicBezTo>
                    <a:cubicBezTo>
                      <a:pt x="1032663" y="245903"/>
                      <a:pt x="1033572" y="246848"/>
                      <a:pt x="1031753" y="246848"/>
                    </a:cubicBezTo>
                    <a:cubicBezTo>
                      <a:pt x="1029023" y="246848"/>
                      <a:pt x="1029023" y="244956"/>
                      <a:pt x="1028114" y="244956"/>
                    </a:cubicBezTo>
                    <a:cubicBezTo>
                      <a:pt x="1026294" y="244956"/>
                      <a:pt x="1027203" y="245903"/>
                      <a:pt x="1025384" y="247794"/>
                    </a:cubicBezTo>
                    <a:cubicBezTo>
                      <a:pt x="1023564" y="249686"/>
                      <a:pt x="1020835" y="245903"/>
                      <a:pt x="1019015" y="244956"/>
                    </a:cubicBezTo>
                    <a:cubicBezTo>
                      <a:pt x="1018105" y="244011"/>
                      <a:pt x="1017195" y="244011"/>
                      <a:pt x="1015376" y="244011"/>
                    </a:cubicBezTo>
                    <a:cubicBezTo>
                      <a:pt x="1014466" y="244011"/>
                      <a:pt x="1014466" y="244956"/>
                      <a:pt x="1013555" y="244956"/>
                    </a:cubicBezTo>
                    <a:cubicBezTo>
                      <a:pt x="1011736" y="245903"/>
                      <a:pt x="1009007" y="244011"/>
                      <a:pt x="1007186" y="243065"/>
                    </a:cubicBezTo>
                    <a:cubicBezTo>
                      <a:pt x="1005367" y="242119"/>
                      <a:pt x="1002637" y="243065"/>
                      <a:pt x="1003547" y="245903"/>
                    </a:cubicBezTo>
                    <a:lnTo>
                      <a:pt x="1005367" y="251577"/>
                    </a:lnTo>
                    <a:lnTo>
                      <a:pt x="999908" y="249686"/>
                    </a:lnTo>
                    <a:cubicBezTo>
                      <a:pt x="998998" y="247794"/>
                      <a:pt x="998089" y="248740"/>
                      <a:pt x="997178" y="247794"/>
                    </a:cubicBezTo>
                    <a:cubicBezTo>
                      <a:pt x="996268" y="247794"/>
                      <a:pt x="995359" y="247794"/>
                      <a:pt x="994449" y="244956"/>
                    </a:cubicBezTo>
                    <a:cubicBezTo>
                      <a:pt x="993539" y="243065"/>
                      <a:pt x="992629" y="244011"/>
                      <a:pt x="990809" y="244011"/>
                    </a:cubicBezTo>
                    <a:cubicBezTo>
                      <a:pt x="988990" y="243065"/>
                      <a:pt x="989899" y="242119"/>
                      <a:pt x="988080" y="240228"/>
                    </a:cubicBezTo>
                    <a:cubicBezTo>
                      <a:pt x="986260" y="237390"/>
                      <a:pt x="977161" y="242119"/>
                      <a:pt x="978981" y="235498"/>
                    </a:cubicBezTo>
                    <a:cubicBezTo>
                      <a:pt x="978981" y="233606"/>
                      <a:pt x="981711" y="234553"/>
                      <a:pt x="982621" y="231715"/>
                    </a:cubicBezTo>
                    <a:cubicBezTo>
                      <a:pt x="983530" y="228877"/>
                      <a:pt x="975342" y="225093"/>
                      <a:pt x="969883" y="229823"/>
                    </a:cubicBezTo>
                    <a:cubicBezTo>
                      <a:pt x="970792" y="231715"/>
                      <a:pt x="973522" y="230768"/>
                      <a:pt x="974432" y="232660"/>
                    </a:cubicBezTo>
                    <a:cubicBezTo>
                      <a:pt x="976252" y="234553"/>
                      <a:pt x="975342" y="235498"/>
                      <a:pt x="973522" y="236444"/>
                    </a:cubicBezTo>
                    <a:cubicBezTo>
                      <a:pt x="970792" y="236444"/>
                      <a:pt x="968973" y="234553"/>
                      <a:pt x="966243" y="234553"/>
                    </a:cubicBezTo>
                    <a:cubicBezTo>
                      <a:pt x="963513" y="233606"/>
                      <a:pt x="959874" y="235498"/>
                      <a:pt x="954416" y="230768"/>
                    </a:cubicBezTo>
                    <a:cubicBezTo>
                      <a:pt x="953505" y="229823"/>
                      <a:pt x="952595" y="228877"/>
                      <a:pt x="951686" y="227931"/>
                    </a:cubicBezTo>
                    <a:cubicBezTo>
                      <a:pt x="948047" y="226985"/>
                      <a:pt x="944407" y="226985"/>
                      <a:pt x="941677" y="227931"/>
                    </a:cubicBezTo>
                    <a:cubicBezTo>
                      <a:pt x="938038" y="228877"/>
                      <a:pt x="938948" y="229823"/>
                      <a:pt x="937128" y="231715"/>
                    </a:cubicBezTo>
                    <a:cubicBezTo>
                      <a:pt x="936218" y="232660"/>
                      <a:pt x="934399" y="233606"/>
                      <a:pt x="933488" y="231715"/>
                    </a:cubicBezTo>
                    <a:cubicBezTo>
                      <a:pt x="932579" y="230768"/>
                      <a:pt x="934399" y="228877"/>
                      <a:pt x="931669" y="228877"/>
                    </a:cubicBezTo>
                    <a:cubicBezTo>
                      <a:pt x="930759" y="228877"/>
                      <a:pt x="930759" y="230768"/>
                      <a:pt x="929849" y="230768"/>
                    </a:cubicBezTo>
                    <a:cubicBezTo>
                      <a:pt x="928939" y="229823"/>
                      <a:pt x="928030" y="228877"/>
                      <a:pt x="927119" y="228877"/>
                    </a:cubicBezTo>
                    <a:cubicBezTo>
                      <a:pt x="926210" y="227931"/>
                      <a:pt x="924390" y="228877"/>
                      <a:pt x="923480" y="229823"/>
                    </a:cubicBezTo>
                    <a:cubicBezTo>
                      <a:pt x="922570" y="231715"/>
                      <a:pt x="924390" y="232660"/>
                      <a:pt x="923480" y="234553"/>
                    </a:cubicBezTo>
                    <a:cubicBezTo>
                      <a:pt x="921661" y="234553"/>
                      <a:pt x="921661" y="233606"/>
                      <a:pt x="919841" y="233606"/>
                    </a:cubicBezTo>
                    <a:cubicBezTo>
                      <a:pt x="919386" y="233606"/>
                      <a:pt x="918931" y="234079"/>
                      <a:pt x="916201" y="231715"/>
                    </a:cubicBezTo>
                    <a:cubicBezTo>
                      <a:pt x="918021" y="230768"/>
                      <a:pt x="919841" y="229823"/>
                      <a:pt x="921661" y="227931"/>
                    </a:cubicBezTo>
                    <a:cubicBezTo>
                      <a:pt x="923480" y="226040"/>
                      <a:pt x="924390" y="224148"/>
                      <a:pt x="927119" y="223202"/>
                    </a:cubicBezTo>
                    <a:cubicBezTo>
                      <a:pt x="929849" y="222257"/>
                      <a:pt x="933488" y="223202"/>
                      <a:pt x="936218" y="222257"/>
                    </a:cubicBezTo>
                    <a:cubicBezTo>
                      <a:pt x="938948" y="221310"/>
                      <a:pt x="939857" y="219419"/>
                      <a:pt x="938038" y="216581"/>
                    </a:cubicBezTo>
                    <a:cubicBezTo>
                      <a:pt x="937128" y="215635"/>
                      <a:pt x="936218" y="214689"/>
                      <a:pt x="936218" y="213744"/>
                    </a:cubicBezTo>
                    <a:cubicBezTo>
                      <a:pt x="936218" y="211852"/>
                      <a:pt x="938038" y="210906"/>
                      <a:pt x="936218" y="209960"/>
                    </a:cubicBezTo>
                    <a:cubicBezTo>
                      <a:pt x="935308" y="209014"/>
                      <a:pt x="934399" y="209014"/>
                      <a:pt x="933488" y="208069"/>
                    </a:cubicBezTo>
                    <a:cubicBezTo>
                      <a:pt x="931669" y="207122"/>
                      <a:pt x="932579" y="205231"/>
                      <a:pt x="927119" y="204285"/>
                    </a:cubicBezTo>
                    <a:cubicBezTo>
                      <a:pt x="925300" y="205231"/>
                      <a:pt x="923480" y="204285"/>
                      <a:pt x="921661" y="205231"/>
                    </a:cubicBezTo>
                    <a:cubicBezTo>
                      <a:pt x="920750" y="205231"/>
                      <a:pt x="919841" y="206177"/>
                      <a:pt x="918931" y="206177"/>
                    </a:cubicBezTo>
                    <a:cubicBezTo>
                      <a:pt x="915292" y="207122"/>
                      <a:pt x="911652" y="202394"/>
                      <a:pt x="909832" y="199556"/>
                    </a:cubicBezTo>
                    <a:cubicBezTo>
                      <a:pt x="908923" y="198609"/>
                      <a:pt x="908013" y="198609"/>
                      <a:pt x="906193" y="197664"/>
                    </a:cubicBezTo>
                    <a:close/>
                    <a:moveTo>
                      <a:pt x="688298" y="0"/>
                    </a:moveTo>
                    <a:cubicBezTo>
                      <a:pt x="1068434" y="0"/>
                      <a:pt x="1376596" y="308161"/>
                      <a:pt x="1376596" y="688297"/>
                    </a:cubicBezTo>
                    <a:cubicBezTo>
                      <a:pt x="1376596" y="1068433"/>
                      <a:pt x="1068434" y="1376594"/>
                      <a:pt x="688298" y="1376594"/>
                    </a:cubicBezTo>
                    <a:cubicBezTo>
                      <a:pt x="308162" y="1376594"/>
                      <a:pt x="0" y="1068433"/>
                      <a:pt x="0" y="688297"/>
                    </a:cubicBezTo>
                    <a:cubicBezTo>
                      <a:pt x="0" y="308161"/>
                      <a:pt x="308162" y="0"/>
                      <a:pt x="688298" y="0"/>
                    </a:cubicBezTo>
                    <a:close/>
                  </a:path>
                </a:pathLst>
              </a:custGeom>
              <a:solidFill>
                <a:srgbClr val="7FBA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ysClr val="windowText" lastClr="000000"/>
                  </a:solidFill>
                </a:endParaRPr>
              </a:p>
            </p:txBody>
          </p:sp>
        </p:grpSp>
      </p:grpSp>
      <p:sp>
        <p:nvSpPr>
          <p:cNvPr id="4" name="Slide Number Placeholder 3"/>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26</a:t>
            </a:fld>
            <a:endParaRPr lang="en-US" sz="1836" kern="0" dirty="0">
              <a:solidFill>
                <a:sysClr val="windowText" lastClr="000000"/>
              </a:solidFill>
            </a:endParaRPr>
          </a:p>
        </p:txBody>
      </p:sp>
    </p:spTree>
    <p:extLst>
      <p:ext uri="{BB962C8B-B14F-4D97-AF65-F5344CB8AC3E}">
        <p14:creationId xmlns:p14="http://schemas.microsoft.com/office/powerpoint/2010/main" val="1225848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left)">
                                      <p:cBhvr>
                                        <p:cTn id="11" dur="750"/>
                                        <p:tgtEl>
                                          <p:spTgt spid="5">
                                            <p:txEl>
                                              <p:pRg st="0" end="0"/>
                                            </p:txEl>
                                          </p:spTgt>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wipe(left)">
                                      <p:cBhvr>
                                        <p:cTn id="15" dur="750"/>
                                        <p:tgtEl>
                                          <p:spTgt spid="5">
                                            <p:txEl>
                                              <p:pRg st="1" end="1"/>
                                            </p:txEl>
                                          </p:spTgt>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wipe(left)">
                                      <p:cBhvr>
                                        <p:cTn id="19" dur="750"/>
                                        <p:tgtEl>
                                          <p:spTgt spid="5">
                                            <p:txEl>
                                              <p:pRg st="2" end="2"/>
                                            </p:txEl>
                                          </p:spTgt>
                                        </p:tgtEl>
                                      </p:cBhvr>
                                    </p:animEffect>
                                  </p:childTnLst>
                                </p:cTn>
                              </p:par>
                            </p:childTnLst>
                          </p:cTn>
                        </p:par>
                        <p:par>
                          <p:cTn id="20" fill="hold">
                            <p:stCondLst>
                              <p:cond delay="2750"/>
                            </p:stCondLst>
                            <p:childTnLst>
                              <p:par>
                                <p:cTn id="21" presetID="22" presetClass="entr" presetSubtype="8"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wipe(left)">
                                      <p:cBhvr>
                                        <p:cTn id="23" dur="750"/>
                                        <p:tgtEl>
                                          <p:spTgt spid="5">
                                            <p:txEl>
                                              <p:pRg st="3" end="3"/>
                                            </p:txEl>
                                          </p:spTgt>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750"/>
                                        <p:tgtEl>
                                          <p:spTgt spid="5">
                                            <p:txEl>
                                              <p:pRg st="4" end="4"/>
                                            </p:txEl>
                                          </p:spTgt>
                                        </p:tgtEl>
                                      </p:cBhvr>
                                    </p:animEffect>
                                  </p:childTnLst>
                                </p:cTn>
                              </p:par>
                            </p:childTnLst>
                          </p:cTn>
                        </p:par>
                        <p:par>
                          <p:cTn id="28" fill="hold">
                            <p:stCondLst>
                              <p:cond delay="4250"/>
                            </p:stCondLst>
                            <p:childTnLst>
                              <p:par>
                                <p:cTn id="29" presetID="22" presetClass="entr" presetSubtype="8" fill="hold"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wipe(left)">
                                      <p:cBhvr>
                                        <p:cTn id="31" dur="750"/>
                                        <p:tgtEl>
                                          <p:spTgt spid="5">
                                            <p:txEl>
                                              <p:pRg st="5" end="5"/>
                                            </p:txEl>
                                          </p:spTgt>
                                        </p:tgtEl>
                                      </p:cBhvr>
                                    </p:animEffect>
                                  </p:childTnLst>
                                </p:cTn>
                              </p:par>
                            </p:childTnLst>
                          </p:cTn>
                        </p:par>
                        <p:par>
                          <p:cTn id="32" fill="hold">
                            <p:stCondLst>
                              <p:cond delay="5000"/>
                            </p:stCondLst>
                            <p:childTnLst>
                              <p:par>
                                <p:cTn id="33" presetID="22" presetClass="entr" presetSubtype="8" fill="hold"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wipe(left)">
                                      <p:cBhvr>
                                        <p:cTn id="35" dur="75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p:nvPr/>
        </p:nvGrpSpPr>
        <p:grpSpPr>
          <a:xfrm>
            <a:off x="3508386" y="5252911"/>
            <a:ext cx="757844" cy="561771"/>
            <a:chOff x="1358903" y="3878270"/>
            <a:chExt cx="1638304" cy="1214440"/>
          </a:xfrm>
        </p:grpSpPr>
        <p:sp>
          <p:nvSpPr>
            <p:cNvPr id="66" name="Freeform 41"/>
            <p:cNvSpPr>
              <a:spLocks/>
            </p:cNvSpPr>
            <p:nvPr/>
          </p:nvSpPr>
          <p:spPr bwMode="auto">
            <a:xfrm>
              <a:off x="1376367" y="3897318"/>
              <a:ext cx="1606552"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67" name="Freeform 42"/>
            <p:cNvSpPr>
              <a:spLocks/>
            </p:cNvSpPr>
            <p:nvPr/>
          </p:nvSpPr>
          <p:spPr bwMode="auto">
            <a:xfrm>
              <a:off x="1376367" y="4618047"/>
              <a:ext cx="246062" cy="330199"/>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68" name="Freeform 43"/>
            <p:cNvSpPr>
              <a:spLocks/>
            </p:cNvSpPr>
            <p:nvPr/>
          </p:nvSpPr>
          <p:spPr bwMode="auto">
            <a:xfrm>
              <a:off x="2203454" y="4699007"/>
              <a:ext cx="254001" cy="346076"/>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69" name="Freeform 44"/>
            <p:cNvSpPr>
              <a:spLocks noEditPoints="1"/>
            </p:cNvSpPr>
            <p:nvPr/>
          </p:nvSpPr>
          <p:spPr bwMode="auto">
            <a:xfrm>
              <a:off x="1358903" y="3878270"/>
              <a:ext cx="1638304" cy="1214440"/>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70" name="Freeform 45"/>
            <p:cNvSpPr>
              <a:spLocks/>
            </p:cNvSpPr>
            <p:nvPr/>
          </p:nvSpPr>
          <p:spPr bwMode="auto">
            <a:xfrm>
              <a:off x="1971675" y="4108451"/>
              <a:ext cx="220662" cy="225424"/>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grpSp>
      <p:grpSp>
        <p:nvGrpSpPr>
          <p:cNvPr id="49" name="Group 48"/>
          <p:cNvGrpSpPr/>
          <p:nvPr/>
        </p:nvGrpSpPr>
        <p:grpSpPr>
          <a:xfrm>
            <a:off x="3501720" y="1542940"/>
            <a:ext cx="777640" cy="774299"/>
            <a:chOff x="2148168" y="645460"/>
            <a:chExt cx="2587625" cy="2576512"/>
          </a:xfrm>
        </p:grpSpPr>
        <p:sp>
          <p:nvSpPr>
            <p:cNvPr id="50"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51"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52"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54"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55"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57"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60"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grpSp>
      <p:sp>
        <p:nvSpPr>
          <p:cNvPr id="2" name="Title 1"/>
          <p:cNvSpPr>
            <a:spLocks noGrp="1"/>
          </p:cNvSpPr>
          <p:nvPr>
            <p:ph type="title"/>
          </p:nvPr>
        </p:nvSpPr>
        <p:spPr/>
        <p:txBody>
          <a:bodyPr/>
          <a:lstStyle/>
          <a:p>
            <a:r>
              <a:rPr lang="en-US" dirty="0"/>
              <a:t>Leveraging Azure Active Directory</a:t>
            </a:r>
          </a:p>
        </p:txBody>
      </p:sp>
      <p:pic>
        <p:nvPicPr>
          <p:cNvPr id="53" name="Picture 52" descr="... Server 2012, Extendiendo Soporte de dispositivos en Active Director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7184" y="2194402"/>
            <a:ext cx="1157285" cy="1142999"/>
          </a:xfrm>
          <a:prstGeom prst="rect">
            <a:avLst/>
          </a:prstGeom>
          <a:effectLst/>
        </p:spPr>
      </p:pic>
      <p:pic>
        <p:nvPicPr>
          <p:cNvPr id="56" name="Picture 55"/>
          <p:cNvPicPr>
            <a:picLocks noChangeAspect="1"/>
          </p:cNvPicPr>
          <p:nvPr/>
        </p:nvPicPr>
        <p:blipFill>
          <a:blip r:embed="rId3">
            <a:extLst>
              <a:ext uri="{BEBA8EAE-BF5A-486C-A8C5-ECC9F3942E4B}">
                <a14:imgProps xmlns:a14="http://schemas.microsoft.com/office/drawing/2010/main">
                  <a14:imgLayer r:embed="rId4">
                    <a14:imgEffect>
                      <a14:backgroundRemoval t="625" b="99375" l="3704" r="96914"/>
                    </a14:imgEffect>
                  </a14:imgLayer>
                </a14:imgProps>
              </a:ext>
            </a:extLst>
          </a:blip>
          <a:stretch>
            <a:fillRect/>
          </a:stretch>
        </p:blipFill>
        <p:spPr>
          <a:xfrm>
            <a:off x="6557184" y="4993414"/>
            <a:ext cx="1157285" cy="1142998"/>
          </a:xfrm>
          <a:prstGeom prst="rect">
            <a:avLst/>
          </a:prstGeom>
        </p:spPr>
      </p:pic>
      <p:sp>
        <p:nvSpPr>
          <p:cNvPr id="59" name="TextBox 58"/>
          <p:cNvSpPr txBox="1"/>
          <p:nvPr/>
        </p:nvSpPr>
        <p:spPr>
          <a:xfrm>
            <a:off x="3152118" y="2254237"/>
            <a:ext cx="1479387" cy="487559"/>
          </a:xfrm>
          <a:prstGeom prst="rect">
            <a:avLst/>
          </a:prstGeom>
          <a:noFill/>
        </p:spPr>
        <p:txBody>
          <a:bodyPr wrap="none" lIns="182854" tIns="146283" rIns="182854" bIns="146283" rtlCol="0">
            <a:spAutoFit/>
          </a:bodyPr>
          <a:lstStyle/>
          <a:p>
            <a:pPr algn="ctr" defTabSz="932418">
              <a:defRPr/>
            </a:pPr>
            <a:r>
              <a:rPr lang="en-US" sz="1224" kern="0" dirty="0">
                <a:solidFill>
                  <a:schemeClr val="tx2"/>
                </a:solidFill>
              </a:rPr>
              <a:t>Data Lake Store</a:t>
            </a:r>
          </a:p>
        </p:txBody>
      </p:sp>
      <p:sp>
        <p:nvSpPr>
          <p:cNvPr id="62" name="TextBox 61"/>
          <p:cNvSpPr txBox="1"/>
          <p:nvPr/>
        </p:nvSpPr>
        <p:spPr>
          <a:xfrm>
            <a:off x="3361387" y="5836820"/>
            <a:ext cx="1075563" cy="468332"/>
          </a:xfrm>
          <a:prstGeom prst="rect">
            <a:avLst/>
          </a:prstGeom>
          <a:noFill/>
        </p:spPr>
        <p:txBody>
          <a:bodyPr wrap="none" lIns="182854" tIns="146283" rIns="182854" bIns="146283" rtlCol="0">
            <a:spAutoFit/>
          </a:bodyPr>
          <a:lstStyle/>
          <a:p>
            <a:pPr defTabSz="914224">
              <a:lnSpc>
                <a:spcPct val="90000"/>
              </a:lnSpc>
              <a:spcAft>
                <a:spcPts val="600"/>
              </a:spcAft>
              <a:defRPr/>
            </a:pPr>
            <a:r>
              <a:rPr lang="en-US" sz="1224" kern="0" dirty="0">
                <a:solidFill>
                  <a:schemeClr val="tx2"/>
                </a:solidFill>
              </a:rPr>
              <a:t>HDInsight</a:t>
            </a:r>
            <a:endParaRPr lang="en-US" sz="1199" kern="0" dirty="0">
              <a:gradFill>
                <a:gsLst>
                  <a:gs pos="2917">
                    <a:prstClr val="black"/>
                  </a:gs>
                  <a:gs pos="30000">
                    <a:prstClr val="black"/>
                  </a:gs>
                </a:gsLst>
                <a:lin ang="5400000" scaled="0"/>
              </a:gradFill>
              <a:latin typeface="Segoe UI Light"/>
            </a:endParaRPr>
          </a:p>
        </p:txBody>
      </p:sp>
      <p:sp>
        <p:nvSpPr>
          <p:cNvPr id="65" name="TextBox 64"/>
          <p:cNvSpPr txBox="1"/>
          <p:nvPr/>
        </p:nvSpPr>
        <p:spPr>
          <a:xfrm>
            <a:off x="3152118" y="3960985"/>
            <a:ext cx="1479387" cy="487559"/>
          </a:xfrm>
          <a:prstGeom prst="rect">
            <a:avLst/>
          </a:prstGeom>
          <a:noFill/>
        </p:spPr>
        <p:txBody>
          <a:bodyPr wrap="none" lIns="182854" tIns="146283" rIns="182854" bIns="146283" rtlCol="0">
            <a:spAutoFit/>
          </a:bodyPr>
          <a:lstStyle/>
          <a:p>
            <a:pPr algn="ctr" defTabSz="932418">
              <a:defRPr/>
            </a:pPr>
            <a:r>
              <a:rPr lang="en-US" sz="1224" kern="0" dirty="0">
                <a:solidFill>
                  <a:schemeClr val="tx2"/>
                </a:solidFill>
              </a:rPr>
              <a:t>Data Lake Store</a:t>
            </a:r>
          </a:p>
        </p:txBody>
      </p:sp>
      <p:sp>
        <p:nvSpPr>
          <p:cNvPr id="74" name="Oval 73"/>
          <p:cNvSpPr>
            <a:spLocks noChangeAspect="1"/>
          </p:cNvSpPr>
          <p:nvPr/>
        </p:nvSpPr>
        <p:spPr bwMode="auto">
          <a:xfrm>
            <a:off x="3167844" y="3151688"/>
            <a:ext cx="330694" cy="330694"/>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836"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rPr>
              <a:t>4</a:t>
            </a:r>
            <a:endParaRPr lang="en-US" sz="1632"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endParaRPr>
          </a:p>
        </p:txBody>
      </p:sp>
      <p:cxnSp>
        <p:nvCxnSpPr>
          <p:cNvPr id="78" name="Straight Connector 77"/>
          <p:cNvCxnSpPr/>
          <p:nvPr/>
        </p:nvCxnSpPr>
        <p:spPr>
          <a:xfrm>
            <a:off x="8140588" y="1546844"/>
            <a:ext cx="0" cy="4289975"/>
          </a:xfrm>
          <a:prstGeom prst="line">
            <a:avLst/>
          </a:prstGeom>
          <a:noFill/>
          <a:ln w="6350" cap="flat" cmpd="sng" algn="ctr">
            <a:solidFill>
              <a:sysClr val="windowText" lastClr="000000"/>
            </a:solidFill>
            <a:prstDash val="solid"/>
            <a:miter lim="800000"/>
            <a:headEnd type="none"/>
            <a:tailEnd type="none"/>
          </a:ln>
          <a:effectLst/>
        </p:spPr>
      </p:cxnSp>
      <p:sp>
        <p:nvSpPr>
          <p:cNvPr id="80" name="Oval 79"/>
          <p:cNvSpPr>
            <a:spLocks noChangeAspect="1"/>
          </p:cNvSpPr>
          <p:nvPr/>
        </p:nvSpPr>
        <p:spPr bwMode="auto">
          <a:xfrm>
            <a:off x="8518891" y="2660308"/>
            <a:ext cx="330694" cy="330694"/>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836"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rPr>
              <a:t>2</a:t>
            </a:r>
            <a:endParaRPr lang="en-US" sz="1632"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endParaRPr>
          </a:p>
        </p:txBody>
      </p:sp>
      <p:sp>
        <p:nvSpPr>
          <p:cNvPr id="81" name="TextBox 80"/>
          <p:cNvSpPr txBox="1"/>
          <p:nvPr/>
        </p:nvSpPr>
        <p:spPr>
          <a:xfrm>
            <a:off x="9032730" y="2549280"/>
            <a:ext cx="3326876" cy="544688"/>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kern="0" dirty="0">
                <a:gradFill>
                  <a:gsLst>
                    <a:gs pos="2917">
                      <a:prstClr val="black"/>
                    </a:gs>
                    <a:gs pos="30000">
                      <a:prstClr val="black"/>
                    </a:gs>
                  </a:gsLst>
                  <a:lin ang="5400000" scaled="0"/>
                </a:gradFill>
                <a:latin typeface="Segoe UI Light"/>
              </a:rPr>
              <a:t>Add users to AAD Tenant</a:t>
            </a:r>
          </a:p>
        </p:txBody>
      </p:sp>
      <p:sp>
        <p:nvSpPr>
          <p:cNvPr id="83" name="Oval 82"/>
          <p:cNvSpPr>
            <a:spLocks noChangeAspect="1"/>
          </p:cNvSpPr>
          <p:nvPr/>
        </p:nvSpPr>
        <p:spPr bwMode="auto">
          <a:xfrm>
            <a:off x="8518891" y="1763401"/>
            <a:ext cx="330694" cy="330694"/>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836"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rPr>
              <a:t>1</a:t>
            </a:r>
            <a:endParaRPr lang="en-US" sz="1632"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endParaRPr>
          </a:p>
        </p:txBody>
      </p:sp>
      <p:sp>
        <p:nvSpPr>
          <p:cNvPr id="84" name="TextBox 83"/>
          <p:cNvSpPr txBox="1"/>
          <p:nvPr/>
        </p:nvSpPr>
        <p:spPr>
          <a:xfrm>
            <a:off x="9032730" y="1540356"/>
            <a:ext cx="3326876" cy="803947"/>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kern="0" dirty="0">
                <a:gradFill>
                  <a:gsLst>
                    <a:gs pos="2917">
                      <a:prstClr val="black"/>
                    </a:gs>
                    <a:gs pos="30000">
                      <a:prstClr val="black"/>
                    </a:gs>
                  </a:gsLst>
                  <a:lin ang="5400000" scaled="0"/>
                </a:gradFill>
                <a:latin typeface="Segoe UI Light"/>
              </a:rPr>
              <a:t>Create ADDS instance in separate VNET</a:t>
            </a:r>
          </a:p>
        </p:txBody>
      </p:sp>
      <p:sp>
        <p:nvSpPr>
          <p:cNvPr id="86" name="Oval 85"/>
          <p:cNvSpPr>
            <a:spLocks noChangeAspect="1"/>
          </p:cNvSpPr>
          <p:nvPr/>
        </p:nvSpPr>
        <p:spPr bwMode="auto">
          <a:xfrm>
            <a:off x="8518891" y="3557215"/>
            <a:ext cx="330694" cy="330694"/>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836"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rPr>
              <a:t>3</a:t>
            </a:r>
            <a:endParaRPr lang="en-US" sz="1632"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endParaRPr>
          </a:p>
        </p:txBody>
      </p:sp>
      <p:sp>
        <p:nvSpPr>
          <p:cNvPr id="87" name="TextBox 86"/>
          <p:cNvSpPr txBox="1"/>
          <p:nvPr/>
        </p:nvSpPr>
        <p:spPr>
          <a:xfrm>
            <a:off x="9032730" y="3449676"/>
            <a:ext cx="3326876" cy="544722"/>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kern="0" dirty="0">
                <a:gradFill>
                  <a:gsLst>
                    <a:gs pos="2917">
                      <a:prstClr val="black"/>
                    </a:gs>
                    <a:gs pos="30000">
                      <a:prstClr val="black"/>
                    </a:gs>
                  </a:gsLst>
                  <a:lin ang="5400000" scaled="0"/>
                </a:gradFill>
                <a:latin typeface="Segoe UI Light"/>
              </a:rPr>
              <a:t>Add users to ADLA RBAC roles</a:t>
            </a:r>
          </a:p>
        </p:txBody>
      </p:sp>
      <p:sp>
        <p:nvSpPr>
          <p:cNvPr id="89" name="Oval 88"/>
          <p:cNvSpPr>
            <a:spLocks noChangeAspect="1"/>
          </p:cNvSpPr>
          <p:nvPr/>
        </p:nvSpPr>
        <p:spPr bwMode="auto">
          <a:xfrm>
            <a:off x="8518891" y="4454121"/>
            <a:ext cx="330694" cy="330694"/>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836"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rPr>
              <a:t>4</a:t>
            </a:r>
            <a:endParaRPr lang="en-US" sz="1632"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endParaRPr>
          </a:p>
        </p:txBody>
      </p:sp>
      <p:sp>
        <p:nvSpPr>
          <p:cNvPr id="90" name="TextBox 89"/>
          <p:cNvSpPr txBox="1"/>
          <p:nvPr/>
        </p:nvSpPr>
        <p:spPr>
          <a:xfrm>
            <a:off x="9032730" y="4230714"/>
            <a:ext cx="3326876" cy="803947"/>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kern="0" dirty="0">
                <a:gradFill>
                  <a:gsLst>
                    <a:gs pos="2917">
                      <a:prstClr val="black"/>
                    </a:gs>
                    <a:gs pos="30000">
                      <a:prstClr val="black"/>
                    </a:gs>
                  </a:gsLst>
                  <a:lin ang="5400000" scaled="0"/>
                </a:gradFill>
                <a:latin typeface="Segoe UI Light"/>
              </a:rPr>
              <a:t>Add users to ADLS RBAC roles &amp; file system ACLs</a:t>
            </a:r>
          </a:p>
        </p:txBody>
      </p:sp>
      <p:sp>
        <p:nvSpPr>
          <p:cNvPr id="93" name="TextBox 92"/>
          <p:cNvSpPr txBox="1"/>
          <p:nvPr/>
        </p:nvSpPr>
        <p:spPr>
          <a:xfrm>
            <a:off x="9032730" y="5121249"/>
            <a:ext cx="3326876" cy="803947"/>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kern="0" dirty="0">
                <a:gradFill>
                  <a:gsLst>
                    <a:gs pos="2917">
                      <a:prstClr val="black"/>
                    </a:gs>
                    <a:gs pos="30000">
                      <a:prstClr val="black"/>
                    </a:gs>
                  </a:gsLst>
                  <a:lin ang="5400000" scaled="0"/>
                </a:gradFill>
                <a:latin typeface="Segoe UI Light"/>
              </a:rPr>
              <a:t>Join HDInsight cluster to ADDS instance</a:t>
            </a:r>
          </a:p>
        </p:txBody>
      </p:sp>
      <p:pic>
        <p:nvPicPr>
          <p:cNvPr id="103" name="Picture 102"/>
          <p:cNvPicPr>
            <a:picLocks noChangeAspect="1"/>
          </p:cNvPicPr>
          <p:nvPr/>
        </p:nvPicPr>
        <p:blipFill>
          <a:blip r:embed="rId5"/>
          <a:stretch>
            <a:fillRect/>
          </a:stretch>
        </p:blipFill>
        <p:spPr>
          <a:xfrm>
            <a:off x="327022" y="5030502"/>
            <a:ext cx="1077158" cy="1088037"/>
          </a:xfrm>
          <a:prstGeom prst="rect">
            <a:avLst/>
          </a:prstGeom>
        </p:spPr>
      </p:pic>
      <p:pic>
        <p:nvPicPr>
          <p:cNvPr id="104" name="Picture 103"/>
          <p:cNvPicPr>
            <a:picLocks noChangeAspect="1"/>
          </p:cNvPicPr>
          <p:nvPr/>
        </p:nvPicPr>
        <p:blipFill>
          <a:blip r:embed="rId6"/>
          <a:stretch>
            <a:fillRect/>
          </a:stretch>
        </p:blipFill>
        <p:spPr>
          <a:xfrm>
            <a:off x="377640" y="1425430"/>
            <a:ext cx="1077158" cy="1088037"/>
          </a:xfrm>
          <a:prstGeom prst="rect">
            <a:avLst/>
          </a:prstGeom>
        </p:spPr>
      </p:pic>
      <p:pic>
        <p:nvPicPr>
          <p:cNvPr id="105" name="Picture 104"/>
          <p:cNvPicPr>
            <a:picLocks noChangeAspect="1"/>
          </p:cNvPicPr>
          <p:nvPr/>
        </p:nvPicPr>
        <p:blipFill>
          <a:blip r:embed="rId7"/>
          <a:stretch>
            <a:fillRect/>
          </a:stretch>
        </p:blipFill>
        <p:spPr>
          <a:xfrm>
            <a:off x="369385" y="3227966"/>
            <a:ext cx="1077158" cy="1088037"/>
          </a:xfrm>
          <a:prstGeom prst="rect">
            <a:avLst/>
          </a:prstGeom>
        </p:spPr>
      </p:pic>
      <p:cxnSp>
        <p:nvCxnSpPr>
          <p:cNvPr id="106" name="Straight Arrow Connector 105"/>
          <p:cNvCxnSpPr/>
          <p:nvPr/>
        </p:nvCxnSpPr>
        <p:spPr>
          <a:xfrm>
            <a:off x="5465585" y="2869704"/>
            <a:ext cx="932603"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107" name="Group 106"/>
          <p:cNvGrpSpPr/>
          <p:nvPr/>
        </p:nvGrpSpPr>
        <p:grpSpPr>
          <a:xfrm>
            <a:off x="4336160" y="1969449"/>
            <a:ext cx="1088329" cy="1800511"/>
            <a:chOff x="2516027" y="1964052"/>
            <a:chExt cx="271724" cy="4592592"/>
          </a:xfrm>
        </p:grpSpPr>
        <p:cxnSp>
          <p:nvCxnSpPr>
            <p:cNvPr id="108" name="Straight Connector 107"/>
            <p:cNvCxnSpPr/>
            <p:nvPr/>
          </p:nvCxnSpPr>
          <p:spPr>
            <a:xfrm>
              <a:off x="2787751" y="1971989"/>
              <a:ext cx="0" cy="4584655"/>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flipH="1">
              <a:off x="2516027" y="1964052"/>
              <a:ext cx="271344" cy="4592591"/>
              <a:chOff x="778955" y="2315543"/>
              <a:chExt cx="120487" cy="2675519"/>
            </a:xfrm>
          </p:grpSpPr>
          <p:cxnSp>
            <p:nvCxnSpPr>
              <p:cNvPr id="110" name="Straight Connector 109"/>
              <p:cNvCxnSpPr/>
              <p:nvPr/>
            </p:nvCxnSpPr>
            <p:spPr>
              <a:xfrm>
                <a:off x="785855" y="2315543"/>
                <a:ext cx="99580"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78955" y="4991062"/>
                <a:ext cx="120487"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12" name="Straight Arrow Connector 111"/>
          <p:cNvCxnSpPr/>
          <p:nvPr/>
        </p:nvCxnSpPr>
        <p:spPr>
          <a:xfrm>
            <a:off x="1552243" y="1969449"/>
            <a:ext cx="1865207"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1552243" y="3771985"/>
            <a:ext cx="1865207"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1552243" y="5574521"/>
            <a:ext cx="1865207"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1457250" y="1988169"/>
            <a:ext cx="1288155"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defTabSz="932418">
              <a:defRPr/>
            </a:pPr>
            <a:r>
              <a:rPr lang="en-US" sz="1224" kern="0" dirty="0">
                <a:solidFill>
                  <a:schemeClr val="tx1"/>
                </a:solidFill>
              </a:rPr>
              <a:t>OAuth token</a:t>
            </a:r>
          </a:p>
        </p:txBody>
      </p:sp>
      <p:sp>
        <p:nvSpPr>
          <p:cNvPr id="119" name="Rectangle 118"/>
          <p:cNvSpPr/>
          <p:nvPr/>
        </p:nvSpPr>
        <p:spPr>
          <a:xfrm>
            <a:off x="1457250" y="3786440"/>
            <a:ext cx="1288155"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defTabSz="932418">
              <a:defRPr/>
            </a:pPr>
            <a:r>
              <a:rPr lang="en-US" sz="1224" kern="0" dirty="0">
                <a:solidFill>
                  <a:schemeClr val="tx1"/>
                </a:solidFill>
              </a:rPr>
              <a:t>OAuth token</a:t>
            </a:r>
          </a:p>
        </p:txBody>
      </p:sp>
      <p:sp>
        <p:nvSpPr>
          <p:cNvPr id="120" name="Rectangle 119"/>
          <p:cNvSpPr/>
          <p:nvPr/>
        </p:nvSpPr>
        <p:spPr>
          <a:xfrm>
            <a:off x="1457251" y="5594550"/>
            <a:ext cx="1767845"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32418">
              <a:defRPr/>
            </a:pPr>
            <a:r>
              <a:rPr lang="en-US" sz="1224" kern="0" dirty="0">
                <a:solidFill>
                  <a:schemeClr val="tx1"/>
                </a:solidFill>
              </a:rPr>
              <a:t>Basic </a:t>
            </a:r>
            <a:r>
              <a:rPr lang="en-US" sz="1224" kern="0" dirty="0" err="1">
                <a:solidFill>
                  <a:schemeClr val="tx1"/>
                </a:solidFill>
              </a:rPr>
              <a:t>auth</a:t>
            </a:r>
            <a:r>
              <a:rPr lang="en-US" sz="1224" kern="0" dirty="0">
                <a:solidFill>
                  <a:schemeClr val="tx1"/>
                </a:solidFill>
              </a:rPr>
              <a:t> (HTTPS)</a:t>
            </a:r>
          </a:p>
        </p:txBody>
      </p:sp>
      <p:sp>
        <p:nvSpPr>
          <p:cNvPr id="121" name="Freeform 5"/>
          <p:cNvSpPr>
            <a:spLocks noEditPoints="1"/>
          </p:cNvSpPr>
          <p:nvPr/>
        </p:nvSpPr>
        <p:spPr bwMode="auto">
          <a:xfrm>
            <a:off x="3499504" y="3412440"/>
            <a:ext cx="784616" cy="617489"/>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1"/>
          </a:solidFill>
          <a:ln w="0">
            <a:noFill/>
            <a:prstDash val="solid"/>
            <a:round/>
            <a:headEnd/>
            <a:tailEnd/>
          </a:ln>
        </p:spPr>
        <p:txBody>
          <a:bodyPr vert="horz" wrap="square" lIns="76189" tIns="38095" rIns="76189" bIns="38095" numCol="1" anchor="t" anchorCtr="0" compatLnSpc="1">
            <a:prstTxWarp prst="textNoShape">
              <a:avLst/>
            </a:prstTxWarp>
          </a:bodyPr>
          <a:lstStyle/>
          <a:p>
            <a:pPr defTabSz="914187" fontAlgn="base">
              <a:spcBef>
                <a:spcPct val="0"/>
              </a:spcBef>
              <a:spcAft>
                <a:spcPct val="0"/>
              </a:spcAft>
              <a:defRPr/>
            </a:pPr>
            <a:endParaRPr lang="en-US" sz="2400" kern="0">
              <a:solidFill>
                <a:prstClr val="white"/>
              </a:solidFill>
            </a:endParaRPr>
          </a:p>
        </p:txBody>
      </p:sp>
      <p:sp>
        <p:nvSpPr>
          <p:cNvPr id="122" name="Rectangle 121"/>
          <p:cNvSpPr/>
          <p:nvPr/>
        </p:nvSpPr>
        <p:spPr>
          <a:xfrm>
            <a:off x="4289367" y="1988169"/>
            <a:ext cx="1288155"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defTabSz="932418">
              <a:defRPr/>
            </a:pPr>
            <a:r>
              <a:rPr lang="en-US" sz="1224" kern="0" dirty="0">
                <a:solidFill>
                  <a:schemeClr val="tx1"/>
                </a:solidFill>
              </a:rPr>
              <a:t>Graph APIs</a:t>
            </a:r>
          </a:p>
        </p:txBody>
      </p:sp>
      <p:sp>
        <p:nvSpPr>
          <p:cNvPr id="123" name="Rectangle 122"/>
          <p:cNvSpPr/>
          <p:nvPr/>
        </p:nvSpPr>
        <p:spPr>
          <a:xfrm>
            <a:off x="4289367" y="3786440"/>
            <a:ext cx="1288155"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defTabSz="932418">
              <a:defRPr/>
            </a:pPr>
            <a:r>
              <a:rPr lang="en-US" sz="1224" kern="0" dirty="0">
                <a:solidFill>
                  <a:schemeClr val="tx1"/>
                </a:solidFill>
              </a:rPr>
              <a:t>Graph APIs</a:t>
            </a:r>
          </a:p>
        </p:txBody>
      </p:sp>
      <p:cxnSp>
        <p:nvCxnSpPr>
          <p:cNvPr id="124" name="Straight Arrow Connector 123"/>
          <p:cNvCxnSpPr/>
          <p:nvPr/>
        </p:nvCxnSpPr>
        <p:spPr>
          <a:xfrm>
            <a:off x="7138272" y="3887449"/>
            <a:ext cx="0" cy="1025864"/>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4337908" y="5574521"/>
            <a:ext cx="2051727"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a:xfrm>
            <a:off x="6491749" y="3304969"/>
            <a:ext cx="1288155" cy="469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defTabSz="932418">
              <a:defRPr/>
            </a:pPr>
            <a:r>
              <a:rPr lang="en-US" sz="1224" kern="0" dirty="0">
                <a:solidFill>
                  <a:schemeClr val="tx2"/>
                </a:solidFill>
              </a:rPr>
              <a:t>Azure active directory tenant</a:t>
            </a:r>
          </a:p>
        </p:txBody>
      </p:sp>
      <p:sp>
        <p:nvSpPr>
          <p:cNvPr id="127" name="Rectangle 126"/>
          <p:cNvSpPr/>
          <p:nvPr/>
        </p:nvSpPr>
        <p:spPr>
          <a:xfrm>
            <a:off x="6220601" y="6124020"/>
            <a:ext cx="1830451" cy="478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418">
              <a:defRPr/>
            </a:pPr>
            <a:r>
              <a:rPr lang="en-US" sz="1224" kern="0" dirty="0">
                <a:solidFill>
                  <a:schemeClr val="tx2"/>
                </a:solidFill>
              </a:rPr>
              <a:t>Azure directory domain services instance</a:t>
            </a:r>
          </a:p>
        </p:txBody>
      </p:sp>
      <p:sp>
        <p:nvSpPr>
          <p:cNvPr id="128" name="Oval 127"/>
          <p:cNvSpPr>
            <a:spLocks noChangeAspect="1"/>
          </p:cNvSpPr>
          <p:nvPr/>
        </p:nvSpPr>
        <p:spPr bwMode="auto">
          <a:xfrm>
            <a:off x="6318098" y="2311129"/>
            <a:ext cx="330694" cy="330694"/>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836"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rPr>
              <a:t>2</a:t>
            </a:r>
            <a:endParaRPr lang="en-US" sz="1632"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endParaRPr>
          </a:p>
        </p:txBody>
      </p:sp>
      <p:sp>
        <p:nvSpPr>
          <p:cNvPr id="129" name="Oval 128"/>
          <p:cNvSpPr>
            <a:spLocks noChangeAspect="1"/>
          </p:cNvSpPr>
          <p:nvPr/>
        </p:nvSpPr>
        <p:spPr bwMode="auto">
          <a:xfrm>
            <a:off x="6318098" y="5002746"/>
            <a:ext cx="330694" cy="330694"/>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836"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rPr>
              <a:t>1</a:t>
            </a:r>
            <a:endParaRPr lang="en-US" sz="1632"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endParaRPr>
          </a:p>
        </p:txBody>
      </p:sp>
      <p:sp>
        <p:nvSpPr>
          <p:cNvPr id="130" name="Oval 129"/>
          <p:cNvSpPr>
            <a:spLocks noChangeAspect="1"/>
          </p:cNvSpPr>
          <p:nvPr/>
        </p:nvSpPr>
        <p:spPr bwMode="auto">
          <a:xfrm>
            <a:off x="3167844" y="1300630"/>
            <a:ext cx="330694" cy="330694"/>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836"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rPr>
              <a:t>3</a:t>
            </a:r>
            <a:endParaRPr lang="en-US" sz="1632"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endParaRPr>
          </a:p>
        </p:txBody>
      </p:sp>
      <p:sp>
        <p:nvSpPr>
          <p:cNvPr id="132" name="Oval 131"/>
          <p:cNvSpPr>
            <a:spLocks noChangeAspect="1"/>
          </p:cNvSpPr>
          <p:nvPr/>
        </p:nvSpPr>
        <p:spPr bwMode="auto">
          <a:xfrm>
            <a:off x="3167844" y="5002746"/>
            <a:ext cx="330694" cy="330694"/>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836"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rPr>
              <a:t>5</a:t>
            </a:r>
            <a:endParaRPr lang="en-US" sz="1632"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endParaRPr>
          </a:p>
        </p:txBody>
      </p:sp>
      <p:sp>
        <p:nvSpPr>
          <p:cNvPr id="134" name="Oval 133"/>
          <p:cNvSpPr>
            <a:spLocks noChangeAspect="1"/>
          </p:cNvSpPr>
          <p:nvPr/>
        </p:nvSpPr>
        <p:spPr bwMode="auto">
          <a:xfrm>
            <a:off x="8518891" y="5351027"/>
            <a:ext cx="330694" cy="330694"/>
          </a:xfrm>
          <a:prstGeom prst="ellipse">
            <a:avLst/>
          </a:prstGeom>
          <a:solidFill>
            <a:srgbClr val="00205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836"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rPr>
              <a:t>5</a:t>
            </a:r>
            <a:endParaRPr lang="en-US" sz="1632" b="1" kern="0" dirty="0">
              <a:gradFill>
                <a:gsLst>
                  <a:gs pos="5439">
                    <a:srgbClr val="F8F8F8"/>
                  </a:gs>
                  <a:gs pos="10000">
                    <a:srgbClr val="F8F8F8"/>
                  </a:gs>
                </a:gsLst>
                <a:lin ang="5400000" scaled="0"/>
              </a:gradFill>
              <a:ea typeface="Segoe UI Black" panose="020B0A02040204020203" pitchFamily="34" charset="0"/>
              <a:cs typeface="Segoe UI Black" panose="020B0A02040204020203" pitchFamily="34" charset="0"/>
            </a:endParaRPr>
          </a:p>
        </p:txBody>
      </p:sp>
      <p:sp>
        <p:nvSpPr>
          <p:cNvPr id="150" name="Rectangle 149"/>
          <p:cNvSpPr/>
          <p:nvPr/>
        </p:nvSpPr>
        <p:spPr>
          <a:xfrm>
            <a:off x="4289367" y="5594550"/>
            <a:ext cx="1503846"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32418">
              <a:defRPr/>
            </a:pPr>
            <a:r>
              <a:rPr lang="en-US" sz="1224" kern="0" dirty="0">
                <a:solidFill>
                  <a:schemeClr val="tx1"/>
                </a:solidFill>
              </a:rPr>
              <a:t>Kerberos, LDAPS</a:t>
            </a:r>
          </a:p>
        </p:txBody>
      </p:sp>
    </p:spTree>
    <p:extLst>
      <p:ext uri="{BB962C8B-B14F-4D97-AF65-F5344CB8AC3E}">
        <p14:creationId xmlns:p14="http://schemas.microsoft.com/office/powerpoint/2010/main" val="734760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5"/>
          <a:stretch>
            <a:fillRect/>
          </a:stretch>
        </p:blipFill>
        <p:spPr>
          <a:xfrm>
            <a:off x="4552874" y="1290567"/>
            <a:ext cx="7608121" cy="2804453"/>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6159" name="think-cell Slide" r:id="rId6" imgW="378" imgH="379" progId="TCLayout.ActiveDocument.1">
                  <p:embed/>
                </p:oleObj>
              </mc:Choice>
              <mc:Fallback>
                <p:oleObj name="think-cell Slide" r:id="rId6" imgW="378" imgH="379" progId="TCLayout.ActiveDocument.1">
                  <p:embed/>
                  <p:pic>
                    <p:nvPicPr>
                      <p:cNvPr id="2" name="Object 1" hidden="1"/>
                      <p:cNvPicPr/>
                      <p:nvPr/>
                    </p:nvPicPr>
                    <p:blipFill>
                      <a:blip r:embed="rId7"/>
                      <a:stretch>
                        <a:fillRect/>
                      </a:stretch>
                    </p:blipFill>
                    <p:spPr>
                      <a:xfrm>
                        <a:off x="2501" y="1619"/>
                        <a:ext cx="1619" cy="1619"/>
                      </a:xfrm>
                      <a:prstGeom prst="rect">
                        <a:avLst/>
                      </a:prstGeom>
                    </p:spPr>
                  </p:pic>
                </p:oleObj>
              </mc:Fallback>
            </mc:AlternateContent>
          </a:graphicData>
        </a:graphic>
      </p:graphicFrame>
      <p:sp>
        <p:nvSpPr>
          <p:cNvPr id="13" name="Text Placeholder 12"/>
          <p:cNvSpPr>
            <a:spLocks noGrp="1"/>
          </p:cNvSpPr>
          <p:nvPr>
            <p:ph type="body" sz="quarter" idx="10"/>
          </p:nvPr>
        </p:nvSpPr>
        <p:spPr>
          <a:xfrm>
            <a:off x="275481" y="1290568"/>
            <a:ext cx="4329205" cy="4072899"/>
          </a:xfrm>
        </p:spPr>
        <p:txBody>
          <a:bodyPr/>
          <a:lstStyle/>
          <a:p>
            <a:pPr marL="354387" indent="-298431">
              <a:spcBef>
                <a:spcPts val="612"/>
              </a:spcBef>
              <a:spcAft>
                <a:spcPts val="612"/>
              </a:spcAft>
              <a:buClr>
                <a:srgbClr val="50B347"/>
              </a:buClr>
              <a:buSzPct val="100000"/>
              <a:buBlip>
                <a:blip r:embed="rId8"/>
              </a:buBlip>
              <a:tabLst>
                <a:tab pos="671470" algn="l"/>
              </a:tabLst>
            </a:pPr>
            <a:r>
              <a:rPr lang="en-US" sz="2040" dirty="0">
                <a:solidFill>
                  <a:srgbClr val="505050"/>
                </a:solidFill>
                <a:ea typeface="Segoe UI" pitchFamily="34" charset="0"/>
                <a:cs typeface="Segoe UI" pitchFamily="34" charset="0"/>
              </a:rPr>
              <a:t>Each file and directory is associated with an owner and a group</a:t>
            </a:r>
          </a:p>
          <a:p>
            <a:pPr marL="354387" indent="-298431">
              <a:spcBef>
                <a:spcPts val="612"/>
              </a:spcBef>
              <a:spcAft>
                <a:spcPts val="612"/>
              </a:spcAft>
              <a:buClr>
                <a:srgbClr val="50B347"/>
              </a:buClr>
              <a:buSzPct val="100000"/>
              <a:buBlip>
                <a:blip r:embed="rId8"/>
              </a:buBlip>
              <a:tabLst>
                <a:tab pos="671470" algn="l"/>
              </a:tabLst>
            </a:pPr>
            <a:r>
              <a:rPr lang="en-US" sz="2040" dirty="0">
                <a:solidFill>
                  <a:srgbClr val="505050"/>
                </a:solidFill>
                <a:ea typeface="Segoe UI" pitchFamily="34" charset="0"/>
                <a:cs typeface="Segoe UI" pitchFamily="34" charset="0"/>
              </a:rPr>
              <a:t>Files or directories have separate permissions (read(r), write(w), execute(x)) for owners, members of the group, and for all other users</a:t>
            </a:r>
          </a:p>
          <a:p>
            <a:pPr marL="354387" indent="-298431">
              <a:spcBef>
                <a:spcPts val="612"/>
              </a:spcBef>
              <a:spcAft>
                <a:spcPts val="612"/>
              </a:spcAft>
              <a:buClr>
                <a:srgbClr val="50B347"/>
              </a:buClr>
              <a:buSzPct val="100000"/>
              <a:buBlip>
                <a:blip r:embed="rId8"/>
              </a:buBlip>
              <a:tabLst>
                <a:tab pos="671470" algn="l"/>
              </a:tabLst>
            </a:pPr>
            <a:r>
              <a:rPr lang="en-US" sz="2040" dirty="0">
                <a:solidFill>
                  <a:srgbClr val="505050"/>
                </a:solidFill>
                <a:ea typeface="Segoe UI" pitchFamily="34" charset="0"/>
                <a:cs typeface="Segoe UI" pitchFamily="34" charset="0"/>
              </a:rPr>
              <a:t>Fine-grained access control lists (ACLs) rules can be specified for specific named users or named groups</a:t>
            </a:r>
            <a:endParaRPr lang="en-US" sz="3264" dirty="0">
              <a:solidFill>
                <a:srgbClr val="505050"/>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ADL Store security: </a:t>
            </a:r>
            <a:r>
              <a:rPr lang="en-US" dirty="0">
                <a:solidFill>
                  <a:schemeClr val="accent2"/>
                </a:solidFill>
              </a:rPr>
              <a:t>Role-based access </a:t>
            </a:r>
            <a:endParaRPr lang="en-US" dirty="0"/>
          </a:p>
        </p:txBody>
      </p:sp>
      <p:sp>
        <p:nvSpPr>
          <p:cNvPr id="21" name="Oval 20"/>
          <p:cNvSpPr/>
          <p:nvPr/>
        </p:nvSpPr>
        <p:spPr bwMode="auto">
          <a:xfrm>
            <a:off x="10141601" y="1851723"/>
            <a:ext cx="964843" cy="984945"/>
          </a:xfrm>
          <a:prstGeom prst="ellipse">
            <a:avLst/>
          </a:prstGeom>
          <a:ln w="57150">
            <a:solidFill>
              <a:schemeClr val="accent5"/>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kern="0" dirty="0"/>
          </a:p>
        </p:txBody>
      </p:sp>
      <p:sp>
        <p:nvSpPr>
          <p:cNvPr id="4" name="Slide Number Placeholder 3"/>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28</a:t>
            </a:fld>
            <a:endParaRPr lang="en-US" sz="1836" kern="0" dirty="0">
              <a:solidFill>
                <a:sysClr val="windowText" lastClr="000000"/>
              </a:solidFill>
            </a:endParaRPr>
          </a:p>
        </p:txBody>
      </p:sp>
      <p:pic>
        <p:nvPicPr>
          <p:cNvPr id="5" name="Picture 4"/>
          <p:cNvPicPr>
            <a:picLocks noChangeAspect="1"/>
          </p:cNvPicPr>
          <p:nvPr/>
        </p:nvPicPr>
        <p:blipFill>
          <a:blip r:embed="rId9"/>
          <a:stretch>
            <a:fillRect/>
          </a:stretch>
        </p:blipFill>
        <p:spPr>
          <a:xfrm>
            <a:off x="6850849" y="3237274"/>
            <a:ext cx="5390817" cy="2782952"/>
          </a:xfrm>
          <a:prstGeom prst="rect">
            <a:avLst/>
          </a:prstGeom>
        </p:spPr>
      </p:pic>
    </p:spTree>
    <p:extLst>
      <p:ext uri="{BB962C8B-B14F-4D97-AF65-F5344CB8AC3E}">
        <p14:creationId xmlns:p14="http://schemas.microsoft.com/office/powerpoint/2010/main" val="25663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heel(1)">
                                      <p:cBhvr>
                                        <p:cTn id="21" dur="1250"/>
                                        <p:tgtEl>
                                          <p:spTgt spid="21"/>
                                        </p:tgtEl>
                                      </p:cBhvr>
                                    </p:animEffect>
                                  </p:childTnLst>
                                </p:cTn>
                              </p:par>
                            </p:childTnLst>
                          </p:cTn>
                        </p:par>
                        <p:par>
                          <p:cTn id="22" fill="hold">
                            <p:stCondLst>
                              <p:cond delay="225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bwMode="auto">
          <a:xfrm>
            <a:off x="7754431" y="2113298"/>
            <a:ext cx="2804713" cy="1633592"/>
          </a:xfrm>
          <a:prstGeom prst="rect">
            <a:avLst/>
          </a:prstGeom>
          <a:solidFill>
            <a:schemeClr val="tx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t" anchorCtr="0" compatLnSpc="1">
            <a:prstTxWarp prst="textNoShape">
              <a:avLst/>
            </a:prstTxWarp>
          </a:bodyPr>
          <a:lstStyle/>
          <a:p>
            <a:pPr algn="ctr" defTabSz="932095" fontAlgn="base">
              <a:spcBef>
                <a:spcPct val="0"/>
              </a:spcBef>
              <a:spcAft>
                <a:spcPct val="0"/>
              </a:spcAft>
              <a:defRPr/>
            </a:pPr>
            <a:endParaRPr lang="en-US" sz="1599" kern="0" dirty="0">
              <a:gradFill>
                <a:gsLst>
                  <a:gs pos="0">
                    <a:srgbClr val="FFFFFF"/>
                  </a:gs>
                  <a:gs pos="100000">
                    <a:srgbClr val="FFFFFF"/>
                  </a:gs>
                </a:gsLst>
                <a:lin ang="5400000" scaled="0"/>
              </a:gradFill>
              <a:latin typeface="Segoe UI Semibold" charset="0"/>
              <a:ea typeface="Segoe UI Semibold" charset="0"/>
              <a:cs typeface="Segoe UI Semibold" charset="0"/>
            </a:endParaRPr>
          </a:p>
        </p:txBody>
      </p:sp>
      <p:sp>
        <p:nvSpPr>
          <p:cNvPr id="93" name="Rectangle 92"/>
          <p:cNvSpPr/>
          <p:nvPr/>
        </p:nvSpPr>
        <p:spPr bwMode="auto">
          <a:xfrm>
            <a:off x="4735883" y="2113297"/>
            <a:ext cx="2804713" cy="1633592"/>
          </a:xfrm>
          <a:prstGeom prst="rect">
            <a:avLst/>
          </a:prstGeom>
          <a:solidFill>
            <a:schemeClr val="accent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t" anchorCtr="0" compatLnSpc="1">
            <a:prstTxWarp prst="textNoShape">
              <a:avLst/>
            </a:prstTxWarp>
          </a:bodyPr>
          <a:lstStyle/>
          <a:p>
            <a:pPr algn="ctr" defTabSz="932095" fontAlgn="base">
              <a:spcBef>
                <a:spcPct val="0"/>
              </a:spcBef>
              <a:spcAft>
                <a:spcPct val="0"/>
              </a:spcAft>
              <a:defRPr/>
            </a:pPr>
            <a:endParaRPr lang="en-US" sz="1599" kern="0" dirty="0">
              <a:gradFill>
                <a:gsLst>
                  <a:gs pos="0">
                    <a:srgbClr val="FFFFFF"/>
                  </a:gs>
                  <a:gs pos="100000">
                    <a:srgbClr val="FFFFFF"/>
                  </a:gs>
                </a:gsLst>
                <a:lin ang="5400000" scaled="0"/>
              </a:gradFill>
              <a:latin typeface="Segoe UI Semibold" charset="0"/>
              <a:ea typeface="Segoe UI Semibold" charset="0"/>
              <a:cs typeface="Segoe UI Semibold" charset="0"/>
            </a:endParaRPr>
          </a:p>
        </p:txBody>
      </p:sp>
      <p:sp>
        <p:nvSpPr>
          <p:cNvPr id="92" name="Rectangle 91"/>
          <p:cNvSpPr/>
          <p:nvPr/>
        </p:nvSpPr>
        <p:spPr bwMode="auto">
          <a:xfrm>
            <a:off x="6177692" y="4711035"/>
            <a:ext cx="2804713" cy="1633592"/>
          </a:xfrm>
          <a:prstGeom prst="rect">
            <a:avLst/>
          </a:prstGeom>
          <a:solidFill>
            <a:schemeClr val="tx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endParaRPr lang="en-US" sz="1599" kern="0" dirty="0">
              <a:gradFill>
                <a:gsLst>
                  <a:gs pos="0">
                    <a:srgbClr val="FFFFFF"/>
                  </a:gs>
                  <a:gs pos="100000">
                    <a:srgbClr val="FFFFFF"/>
                  </a:gs>
                </a:gsLst>
                <a:lin ang="5400000" scaled="0"/>
              </a:gradFill>
              <a:latin typeface="Segoe UI Semibold" charset="0"/>
              <a:ea typeface="Segoe UI Semibold" charset="0"/>
              <a:cs typeface="Segoe UI Semibold" charset="0"/>
            </a:endParaRPr>
          </a:p>
        </p:txBody>
      </p:sp>
      <p:sp>
        <p:nvSpPr>
          <p:cNvPr id="94" name="Rectangle 93"/>
          <p:cNvSpPr/>
          <p:nvPr/>
        </p:nvSpPr>
        <p:spPr bwMode="auto">
          <a:xfrm>
            <a:off x="9297434" y="4711036"/>
            <a:ext cx="2804713" cy="1633592"/>
          </a:xfrm>
          <a:prstGeom prst="rect">
            <a:avLst/>
          </a:prstGeom>
          <a:solidFill>
            <a:schemeClr val="accent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23" rIns="93260" bIns="93260" numCol="1" rtlCol="0" anchor="b" anchorCtr="0" compatLnSpc="1">
            <a:prstTxWarp prst="textNoShape">
              <a:avLst/>
            </a:prstTxWarp>
          </a:bodyPr>
          <a:lstStyle/>
          <a:p>
            <a:pPr algn="ctr" defTabSz="932095" fontAlgn="base">
              <a:spcBef>
                <a:spcPct val="0"/>
              </a:spcBef>
              <a:spcAft>
                <a:spcPct val="0"/>
              </a:spcAft>
              <a:defRPr/>
            </a:pPr>
            <a:endParaRPr lang="en-US" sz="1599" kern="0" dirty="0">
              <a:gradFill>
                <a:gsLst>
                  <a:gs pos="0">
                    <a:srgbClr val="FFFFFF"/>
                  </a:gs>
                  <a:gs pos="100000">
                    <a:srgbClr val="FFFFFF"/>
                  </a:gs>
                </a:gsLst>
                <a:lin ang="5400000" scaled="0"/>
              </a:gradFill>
              <a:latin typeface="Segoe UI Semibold" charset="0"/>
              <a:ea typeface="Segoe UI Semibold" charset="0"/>
              <a:cs typeface="Segoe UI Semibold" charset="0"/>
            </a:endParaRPr>
          </a:p>
        </p:txBody>
      </p:sp>
      <p:sp>
        <p:nvSpPr>
          <p:cNvPr id="6" name="Text Placeholder 5"/>
          <p:cNvSpPr>
            <a:spLocks noGrp="1"/>
          </p:cNvSpPr>
          <p:nvPr>
            <p:ph type="body" sz="quarter" idx="10"/>
          </p:nvPr>
        </p:nvSpPr>
        <p:spPr>
          <a:xfrm>
            <a:off x="275481" y="1686582"/>
            <a:ext cx="3970226" cy="3051928"/>
          </a:xfrm>
        </p:spPr>
        <p:txBody>
          <a:bodyPr/>
          <a:lstStyle/>
          <a:p>
            <a:r>
              <a:rPr lang="en-US" sz="1805" dirty="0"/>
              <a:t>Generate default ACLs for files and folders</a:t>
            </a:r>
          </a:p>
          <a:p>
            <a:r>
              <a:rPr lang="en-US" sz="1805" dirty="0"/>
              <a:t>Customize for fine-tuned control</a:t>
            </a:r>
          </a:p>
          <a:p>
            <a:r>
              <a:rPr lang="en-US" sz="1805" dirty="0"/>
              <a:t>Access ACLs control how a user can access to the file or folder</a:t>
            </a:r>
          </a:p>
          <a:p>
            <a:r>
              <a:rPr lang="en-US" sz="1805" dirty="0"/>
              <a:t>Default ACLs used to construct the Access ACL of new children</a:t>
            </a:r>
          </a:p>
          <a:p>
            <a:r>
              <a:rPr lang="en-US" sz="1805" dirty="0"/>
              <a:t>Default ACLs copied to the Default ACL of new child folders</a:t>
            </a:r>
          </a:p>
        </p:txBody>
      </p:sp>
      <p:sp>
        <p:nvSpPr>
          <p:cNvPr id="2" name="Title 1"/>
          <p:cNvSpPr>
            <a:spLocks noGrp="1"/>
          </p:cNvSpPr>
          <p:nvPr>
            <p:ph type="title"/>
          </p:nvPr>
        </p:nvSpPr>
        <p:spPr/>
        <p:txBody>
          <a:bodyPr/>
          <a:lstStyle/>
          <a:p>
            <a:r>
              <a:rPr lang="en-US"/>
              <a:t>Granular control of file and folder access</a:t>
            </a:r>
            <a:endParaRPr lang="en-US" dirty="0"/>
          </a:p>
        </p:txBody>
      </p:sp>
      <p:sp>
        <p:nvSpPr>
          <p:cNvPr id="9" name="Rectangle 8"/>
          <p:cNvSpPr/>
          <p:nvPr/>
        </p:nvSpPr>
        <p:spPr>
          <a:xfrm>
            <a:off x="275481" y="1037733"/>
            <a:ext cx="9163795" cy="433187"/>
          </a:xfrm>
          <a:prstGeom prst="rect">
            <a:avLst/>
          </a:prstGeom>
        </p:spPr>
        <p:txBody>
          <a:bodyPr wrap="square">
            <a:spAutoFit/>
          </a:bodyPr>
          <a:lstStyle/>
          <a:p>
            <a:pPr defTabSz="913535">
              <a:lnSpc>
                <a:spcPct val="90000"/>
              </a:lnSpc>
              <a:spcBef>
                <a:spcPts val="1197"/>
              </a:spcBef>
              <a:defRPr/>
            </a:pPr>
            <a:r>
              <a:rPr lang="en-US" sz="2400" kern="0" dirty="0">
                <a:solidFill>
                  <a:schemeClr val="accent1"/>
                </a:solidFill>
                <a:latin typeface="Segoe UI Semilight" panose="020B0402040204020203" pitchFamily="34" charset="0"/>
                <a:ea typeface="Segoe UI" pitchFamily="34" charset="0"/>
                <a:cs typeface="Segoe UI Semilight" panose="020B0402040204020203" pitchFamily="34" charset="0"/>
              </a:rPr>
              <a:t>POSIX-Style ACLs with full compatibility with HDFS/</a:t>
            </a:r>
            <a:r>
              <a:rPr lang="en-US" sz="2400" kern="0" dirty="0" err="1">
                <a:solidFill>
                  <a:schemeClr val="accent1"/>
                </a:solidFill>
                <a:latin typeface="Segoe UI Semilight" panose="020B0402040204020203" pitchFamily="34" charset="0"/>
                <a:ea typeface="Segoe UI" pitchFamily="34" charset="0"/>
                <a:cs typeface="Segoe UI Semilight" panose="020B0402040204020203" pitchFamily="34" charset="0"/>
              </a:rPr>
              <a:t>WebHDFS</a:t>
            </a:r>
            <a:endParaRPr lang="en-US" sz="2400" kern="0" dirty="0">
              <a:solidFill>
                <a:schemeClr val="accent1"/>
              </a:solidFill>
              <a:latin typeface="Segoe UI Semilight" panose="020B0402040204020203" pitchFamily="34" charset="0"/>
              <a:ea typeface="Segoe UI" pitchFamily="34" charset="0"/>
              <a:cs typeface="Segoe UI Semilight" panose="020B0402040204020203" pitchFamily="34" charset="0"/>
            </a:endParaRPr>
          </a:p>
        </p:txBody>
      </p:sp>
      <p:grpSp>
        <p:nvGrpSpPr>
          <p:cNvPr id="68" name="Group 67"/>
          <p:cNvGrpSpPr/>
          <p:nvPr/>
        </p:nvGrpSpPr>
        <p:grpSpPr>
          <a:xfrm>
            <a:off x="9764914" y="2496817"/>
            <a:ext cx="637258" cy="809138"/>
            <a:chOff x="10633084" y="2852743"/>
            <a:chExt cx="623888" cy="792163"/>
          </a:xfrm>
        </p:grpSpPr>
        <p:sp>
          <p:nvSpPr>
            <p:cNvPr id="69" name="Freeform 613"/>
            <p:cNvSpPr>
              <a:spLocks/>
            </p:cNvSpPr>
            <p:nvPr/>
          </p:nvSpPr>
          <p:spPr bwMode="auto">
            <a:xfrm>
              <a:off x="10633084" y="2852743"/>
              <a:ext cx="623888" cy="692151"/>
            </a:xfrm>
            <a:custGeom>
              <a:avLst/>
              <a:gdLst>
                <a:gd name="T0" fmla="*/ 174 w 182"/>
                <a:gd name="T1" fmla="*/ 14 h 203"/>
                <a:gd name="T2" fmla="*/ 164 w 182"/>
                <a:gd name="T3" fmla="*/ 14 h 203"/>
                <a:gd name="T4" fmla="*/ 144 w 182"/>
                <a:gd name="T5" fmla="*/ 0 h 203"/>
                <a:gd name="T6" fmla="*/ 20 w 182"/>
                <a:gd name="T7" fmla="*/ 0 h 203"/>
                <a:gd name="T8" fmla="*/ 0 w 182"/>
                <a:gd name="T9" fmla="*/ 20 h 203"/>
                <a:gd name="T10" fmla="*/ 0 w 182"/>
                <a:gd name="T11" fmla="*/ 183 h 203"/>
                <a:gd name="T12" fmla="*/ 20 w 182"/>
                <a:gd name="T13" fmla="*/ 203 h 203"/>
                <a:gd name="T14" fmla="*/ 144 w 182"/>
                <a:gd name="T15" fmla="*/ 203 h 203"/>
                <a:gd name="T16" fmla="*/ 165 w 182"/>
                <a:gd name="T17" fmla="*/ 183 h 203"/>
                <a:gd name="T18" fmla="*/ 165 w 182"/>
                <a:gd name="T19" fmla="*/ 91 h 203"/>
                <a:gd name="T20" fmla="*/ 174 w 182"/>
                <a:gd name="T21" fmla="*/ 91 h 203"/>
                <a:gd name="T22" fmla="*/ 182 w 182"/>
                <a:gd name="T23" fmla="*/ 83 h 203"/>
                <a:gd name="T24" fmla="*/ 182 w 182"/>
                <a:gd name="T25" fmla="*/ 22 h 203"/>
                <a:gd name="T26" fmla="*/ 174 w 182"/>
                <a:gd name="T27" fmla="*/ 1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03">
                  <a:moveTo>
                    <a:pt x="174" y="14"/>
                  </a:moveTo>
                  <a:cubicBezTo>
                    <a:pt x="164" y="14"/>
                    <a:pt x="164" y="14"/>
                    <a:pt x="164" y="14"/>
                  </a:cubicBezTo>
                  <a:cubicBezTo>
                    <a:pt x="161" y="6"/>
                    <a:pt x="153" y="0"/>
                    <a:pt x="144" y="0"/>
                  </a:cubicBezTo>
                  <a:cubicBezTo>
                    <a:pt x="20" y="0"/>
                    <a:pt x="20" y="0"/>
                    <a:pt x="20" y="0"/>
                  </a:cubicBezTo>
                  <a:cubicBezTo>
                    <a:pt x="9" y="0"/>
                    <a:pt x="0" y="9"/>
                    <a:pt x="0" y="20"/>
                  </a:cubicBezTo>
                  <a:cubicBezTo>
                    <a:pt x="0" y="183"/>
                    <a:pt x="0" y="183"/>
                    <a:pt x="0" y="183"/>
                  </a:cubicBezTo>
                  <a:cubicBezTo>
                    <a:pt x="0" y="194"/>
                    <a:pt x="9" y="203"/>
                    <a:pt x="20" y="203"/>
                  </a:cubicBezTo>
                  <a:cubicBezTo>
                    <a:pt x="144" y="203"/>
                    <a:pt x="144" y="203"/>
                    <a:pt x="144" y="203"/>
                  </a:cubicBezTo>
                  <a:cubicBezTo>
                    <a:pt x="156" y="203"/>
                    <a:pt x="165" y="194"/>
                    <a:pt x="165" y="183"/>
                  </a:cubicBezTo>
                  <a:cubicBezTo>
                    <a:pt x="165" y="91"/>
                    <a:pt x="165" y="91"/>
                    <a:pt x="165" y="91"/>
                  </a:cubicBezTo>
                  <a:cubicBezTo>
                    <a:pt x="174" y="91"/>
                    <a:pt x="174" y="91"/>
                    <a:pt x="174" y="91"/>
                  </a:cubicBezTo>
                  <a:cubicBezTo>
                    <a:pt x="178" y="91"/>
                    <a:pt x="182" y="87"/>
                    <a:pt x="182" y="83"/>
                  </a:cubicBezTo>
                  <a:cubicBezTo>
                    <a:pt x="182" y="22"/>
                    <a:pt x="182" y="22"/>
                    <a:pt x="182" y="22"/>
                  </a:cubicBezTo>
                  <a:cubicBezTo>
                    <a:pt x="182" y="18"/>
                    <a:pt x="178" y="14"/>
                    <a:pt x="174" y="14"/>
                  </a:cubicBez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 name="Rectangle 614"/>
            <p:cNvSpPr>
              <a:spLocks noChangeArrowheads="1"/>
            </p:cNvSpPr>
            <p:nvPr/>
          </p:nvSpPr>
          <p:spPr bwMode="auto">
            <a:xfrm>
              <a:off x="10698172" y="2908305"/>
              <a:ext cx="455613" cy="603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 name="Freeform 615"/>
            <p:cNvSpPr>
              <a:spLocks/>
            </p:cNvSpPr>
            <p:nvPr/>
          </p:nvSpPr>
          <p:spPr bwMode="auto">
            <a:xfrm>
              <a:off x="10633084" y="2860680"/>
              <a:ext cx="479425" cy="784226"/>
            </a:xfrm>
            <a:custGeom>
              <a:avLst/>
              <a:gdLst>
                <a:gd name="T0" fmla="*/ 140 w 140"/>
                <a:gd name="T1" fmla="*/ 212 h 230"/>
                <a:gd name="T2" fmla="*/ 123 w 140"/>
                <a:gd name="T3" fmla="*/ 228 h 230"/>
                <a:gd name="T4" fmla="*/ 17 w 140"/>
                <a:gd name="T5" fmla="*/ 205 h 230"/>
                <a:gd name="T6" fmla="*/ 0 w 140"/>
                <a:gd name="T7" fmla="*/ 181 h 230"/>
                <a:gd name="T8" fmla="*/ 0 w 140"/>
                <a:gd name="T9" fmla="*/ 18 h 230"/>
                <a:gd name="T10" fmla="*/ 17 w 140"/>
                <a:gd name="T11" fmla="*/ 2 h 230"/>
                <a:gd name="T12" fmla="*/ 123 w 140"/>
                <a:gd name="T13" fmla="*/ 25 h 230"/>
                <a:gd name="T14" fmla="*/ 140 w 140"/>
                <a:gd name="T15" fmla="*/ 49 h 230"/>
                <a:gd name="T16" fmla="*/ 140 w 140"/>
                <a:gd name="T17" fmla="*/ 2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0">
                  <a:moveTo>
                    <a:pt x="140" y="212"/>
                  </a:moveTo>
                  <a:cubicBezTo>
                    <a:pt x="140" y="223"/>
                    <a:pt x="132" y="230"/>
                    <a:pt x="123" y="228"/>
                  </a:cubicBezTo>
                  <a:cubicBezTo>
                    <a:pt x="17" y="205"/>
                    <a:pt x="17" y="205"/>
                    <a:pt x="17" y="205"/>
                  </a:cubicBezTo>
                  <a:cubicBezTo>
                    <a:pt x="8" y="203"/>
                    <a:pt x="0" y="192"/>
                    <a:pt x="0" y="181"/>
                  </a:cubicBezTo>
                  <a:cubicBezTo>
                    <a:pt x="0" y="18"/>
                    <a:pt x="0" y="18"/>
                    <a:pt x="0" y="18"/>
                  </a:cubicBezTo>
                  <a:cubicBezTo>
                    <a:pt x="0" y="7"/>
                    <a:pt x="8" y="0"/>
                    <a:pt x="17" y="2"/>
                  </a:cubicBezTo>
                  <a:cubicBezTo>
                    <a:pt x="123" y="25"/>
                    <a:pt x="123" y="25"/>
                    <a:pt x="123" y="25"/>
                  </a:cubicBezTo>
                  <a:cubicBezTo>
                    <a:pt x="132" y="28"/>
                    <a:pt x="140" y="38"/>
                    <a:pt x="140" y="49"/>
                  </a:cubicBezTo>
                  <a:lnTo>
                    <a:pt x="140" y="21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cxnSp>
        <p:nvCxnSpPr>
          <p:cNvPr id="99" name="Straight Connector 98"/>
          <p:cNvCxnSpPr/>
          <p:nvPr/>
        </p:nvCxnSpPr>
        <p:spPr>
          <a:xfrm>
            <a:off x="8291458" y="3408845"/>
            <a:ext cx="0" cy="1672363"/>
          </a:xfrm>
          <a:prstGeom prst="line">
            <a:avLst/>
          </a:prstGeom>
          <a:ln w="38100" cap="sq">
            <a:solidFill>
              <a:schemeClr val="accent1"/>
            </a:solidFill>
            <a:prstDash val="sysDash"/>
            <a:miter lim="800000"/>
            <a:headEnd type="none" w="med"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08" name="Group 107"/>
          <p:cNvGrpSpPr/>
          <p:nvPr/>
        </p:nvGrpSpPr>
        <p:grpSpPr>
          <a:xfrm>
            <a:off x="6462474" y="5126246"/>
            <a:ext cx="679760" cy="863105"/>
            <a:chOff x="10633084" y="2852743"/>
            <a:chExt cx="623888" cy="792163"/>
          </a:xfrm>
        </p:grpSpPr>
        <p:sp>
          <p:nvSpPr>
            <p:cNvPr id="109" name="Freeform 613"/>
            <p:cNvSpPr>
              <a:spLocks/>
            </p:cNvSpPr>
            <p:nvPr/>
          </p:nvSpPr>
          <p:spPr bwMode="auto">
            <a:xfrm>
              <a:off x="10633084" y="2852743"/>
              <a:ext cx="623888" cy="692151"/>
            </a:xfrm>
            <a:custGeom>
              <a:avLst/>
              <a:gdLst>
                <a:gd name="T0" fmla="*/ 174 w 182"/>
                <a:gd name="T1" fmla="*/ 14 h 203"/>
                <a:gd name="T2" fmla="*/ 164 w 182"/>
                <a:gd name="T3" fmla="*/ 14 h 203"/>
                <a:gd name="T4" fmla="*/ 144 w 182"/>
                <a:gd name="T5" fmla="*/ 0 h 203"/>
                <a:gd name="T6" fmla="*/ 20 w 182"/>
                <a:gd name="T7" fmla="*/ 0 h 203"/>
                <a:gd name="T8" fmla="*/ 0 w 182"/>
                <a:gd name="T9" fmla="*/ 20 h 203"/>
                <a:gd name="T10" fmla="*/ 0 w 182"/>
                <a:gd name="T11" fmla="*/ 183 h 203"/>
                <a:gd name="T12" fmla="*/ 20 w 182"/>
                <a:gd name="T13" fmla="*/ 203 h 203"/>
                <a:gd name="T14" fmla="*/ 144 w 182"/>
                <a:gd name="T15" fmla="*/ 203 h 203"/>
                <a:gd name="T16" fmla="*/ 165 w 182"/>
                <a:gd name="T17" fmla="*/ 183 h 203"/>
                <a:gd name="T18" fmla="*/ 165 w 182"/>
                <a:gd name="T19" fmla="*/ 91 h 203"/>
                <a:gd name="T20" fmla="*/ 174 w 182"/>
                <a:gd name="T21" fmla="*/ 91 h 203"/>
                <a:gd name="T22" fmla="*/ 182 w 182"/>
                <a:gd name="T23" fmla="*/ 83 h 203"/>
                <a:gd name="T24" fmla="*/ 182 w 182"/>
                <a:gd name="T25" fmla="*/ 22 h 203"/>
                <a:gd name="T26" fmla="*/ 174 w 182"/>
                <a:gd name="T27" fmla="*/ 1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03">
                  <a:moveTo>
                    <a:pt x="174" y="14"/>
                  </a:moveTo>
                  <a:cubicBezTo>
                    <a:pt x="164" y="14"/>
                    <a:pt x="164" y="14"/>
                    <a:pt x="164" y="14"/>
                  </a:cubicBezTo>
                  <a:cubicBezTo>
                    <a:pt x="161" y="6"/>
                    <a:pt x="153" y="0"/>
                    <a:pt x="144" y="0"/>
                  </a:cubicBezTo>
                  <a:cubicBezTo>
                    <a:pt x="20" y="0"/>
                    <a:pt x="20" y="0"/>
                    <a:pt x="20" y="0"/>
                  </a:cubicBezTo>
                  <a:cubicBezTo>
                    <a:pt x="9" y="0"/>
                    <a:pt x="0" y="9"/>
                    <a:pt x="0" y="20"/>
                  </a:cubicBezTo>
                  <a:cubicBezTo>
                    <a:pt x="0" y="183"/>
                    <a:pt x="0" y="183"/>
                    <a:pt x="0" y="183"/>
                  </a:cubicBezTo>
                  <a:cubicBezTo>
                    <a:pt x="0" y="194"/>
                    <a:pt x="9" y="203"/>
                    <a:pt x="20" y="203"/>
                  </a:cubicBezTo>
                  <a:cubicBezTo>
                    <a:pt x="144" y="203"/>
                    <a:pt x="144" y="203"/>
                    <a:pt x="144" y="203"/>
                  </a:cubicBezTo>
                  <a:cubicBezTo>
                    <a:pt x="156" y="203"/>
                    <a:pt x="165" y="194"/>
                    <a:pt x="165" y="183"/>
                  </a:cubicBezTo>
                  <a:cubicBezTo>
                    <a:pt x="165" y="91"/>
                    <a:pt x="165" y="91"/>
                    <a:pt x="165" y="91"/>
                  </a:cubicBezTo>
                  <a:cubicBezTo>
                    <a:pt x="174" y="91"/>
                    <a:pt x="174" y="91"/>
                    <a:pt x="174" y="91"/>
                  </a:cubicBezTo>
                  <a:cubicBezTo>
                    <a:pt x="178" y="91"/>
                    <a:pt x="182" y="87"/>
                    <a:pt x="182" y="83"/>
                  </a:cubicBezTo>
                  <a:cubicBezTo>
                    <a:pt x="182" y="22"/>
                    <a:pt x="182" y="22"/>
                    <a:pt x="182" y="22"/>
                  </a:cubicBezTo>
                  <a:cubicBezTo>
                    <a:pt x="182" y="18"/>
                    <a:pt x="178" y="14"/>
                    <a:pt x="174" y="14"/>
                  </a:cubicBez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0" name="Rectangle 614"/>
            <p:cNvSpPr>
              <a:spLocks noChangeArrowheads="1"/>
            </p:cNvSpPr>
            <p:nvPr/>
          </p:nvSpPr>
          <p:spPr bwMode="auto">
            <a:xfrm>
              <a:off x="10698172" y="2908305"/>
              <a:ext cx="455613" cy="603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1" name="Freeform 615"/>
            <p:cNvSpPr>
              <a:spLocks/>
            </p:cNvSpPr>
            <p:nvPr/>
          </p:nvSpPr>
          <p:spPr bwMode="auto">
            <a:xfrm>
              <a:off x="10633084" y="2860680"/>
              <a:ext cx="479425" cy="784226"/>
            </a:xfrm>
            <a:custGeom>
              <a:avLst/>
              <a:gdLst>
                <a:gd name="T0" fmla="*/ 140 w 140"/>
                <a:gd name="T1" fmla="*/ 212 h 230"/>
                <a:gd name="T2" fmla="*/ 123 w 140"/>
                <a:gd name="T3" fmla="*/ 228 h 230"/>
                <a:gd name="T4" fmla="*/ 17 w 140"/>
                <a:gd name="T5" fmla="*/ 205 h 230"/>
                <a:gd name="T6" fmla="*/ 0 w 140"/>
                <a:gd name="T7" fmla="*/ 181 h 230"/>
                <a:gd name="T8" fmla="*/ 0 w 140"/>
                <a:gd name="T9" fmla="*/ 18 h 230"/>
                <a:gd name="T10" fmla="*/ 17 w 140"/>
                <a:gd name="T11" fmla="*/ 2 h 230"/>
                <a:gd name="T12" fmla="*/ 123 w 140"/>
                <a:gd name="T13" fmla="*/ 25 h 230"/>
                <a:gd name="T14" fmla="*/ 140 w 140"/>
                <a:gd name="T15" fmla="*/ 49 h 230"/>
                <a:gd name="T16" fmla="*/ 140 w 140"/>
                <a:gd name="T17" fmla="*/ 2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0">
                  <a:moveTo>
                    <a:pt x="140" y="212"/>
                  </a:moveTo>
                  <a:cubicBezTo>
                    <a:pt x="140" y="223"/>
                    <a:pt x="132" y="230"/>
                    <a:pt x="123" y="228"/>
                  </a:cubicBezTo>
                  <a:cubicBezTo>
                    <a:pt x="17" y="205"/>
                    <a:pt x="17" y="205"/>
                    <a:pt x="17" y="205"/>
                  </a:cubicBezTo>
                  <a:cubicBezTo>
                    <a:pt x="8" y="203"/>
                    <a:pt x="0" y="192"/>
                    <a:pt x="0" y="181"/>
                  </a:cubicBezTo>
                  <a:cubicBezTo>
                    <a:pt x="0" y="18"/>
                    <a:pt x="0" y="18"/>
                    <a:pt x="0" y="18"/>
                  </a:cubicBezTo>
                  <a:cubicBezTo>
                    <a:pt x="0" y="7"/>
                    <a:pt x="8" y="0"/>
                    <a:pt x="17" y="2"/>
                  </a:cubicBezTo>
                  <a:cubicBezTo>
                    <a:pt x="123" y="25"/>
                    <a:pt x="123" y="25"/>
                    <a:pt x="123" y="25"/>
                  </a:cubicBezTo>
                  <a:cubicBezTo>
                    <a:pt x="132" y="28"/>
                    <a:pt x="140" y="38"/>
                    <a:pt x="140" y="49"/>
                  </a:cubicBezTo>
                  <a:lnTo>
                    <a:pt x="140" y="21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12" name="Group 111"/>
          <p:cNvGrpSpPr/>
          <p:nvPr/>
        </p:nvGrpSpPr>
        <p:grpSpPr>
          <a:xfrm>
            <a:off x="11195258" y="5147709"/>
            <a:ext cx="584892" cy="776462"/>
            <a:chOff x="11712585" y="2944817"/>
            <a:chExt cx="455613" cy="604838"/>
          </a:xfrm>
        </p:grpSpPr>
        <p:sp>
          <p:nvSpPr>
            <p:cNvPr id="113" name="Freeform 80"/>
            <p:cNvSpPr>
              <a:spLocks/>
            </p:cNvSpPr>
            <p:nvPr/>
          </p:nvSpPr>
          <p:spPr bwMode="auto">
            <a:xfrm>
              <a:off x="11712585" y="2944817"/>
              <a:ext cx="455613" cy="604838"/>
            </a:xfrm>
            <a:custGeom>
              <a:avLst/>
              <a:gdLst>
                <a:gd name="T0" fmla="*/ 287 w 287"/>
                <a:gd name="T1" fmla="*/ 381 h 381"/>
                <a:gd name="T2" fmla="*/ 0 w 287"/>
                <a:gd name="T3" fmla="*/ 381 h 381"/>
                <a:gd name="T4" fmla="*/ 0 w 287"/>
                <a:gd name="T5" fmla="*/ 86 h 381"/>
                <a:gd name="T6" fmla="*/ 91 w 287"/>
                <a:gd name="T7" fmla="*/ 0 h 381"/>
                <a:gd name="T8" fmla="*/ 287 w 287"/>
                <a:gd name="T9" fmla="*/ 0 h 381"/>
                <a:gd name="T10" fmla="*/ 287 w 287"/>
                <a:gd name="T11" fmla="*/ 381 h 381"/>
              </a:gdLst>
              <a:ahLst/>
              <a:cxnLst>
                <a:cxn ang="0">
                  <a:pos x="T0" y="T1"/>
                </a:cxn>
                <a:cxn ang="0">
                  <a:pos x="T2" y="T3"/>
                </a:cxn>
                <a:cxn ang="0">
                  <a:pos x="T4" y="T5"/>
                </a:cxn>
                <a:cxn ang="0">
                  <a:pos x="T6" y="T7"/>
                </a:cxn>
                <a:cxn ang="0">
                  <a:pos x="T8" y="T9"/>
                </a:cxn>
                <a:cxn ang="0">
                  <a:pos x="T10" y="T11"/>
                </a:cxn>
              </a:cxnLst>
              <a:rect l="0" t="0" r="r" b="b"/>
              <a:pathLst>
                <a:path w="287" h="381">
                  <a:moveTo>
                    <a:pt x="287" y="381"/>
                  </a:moveTo>
                  <a:lnTo>
                    <a:pt x="0" y="381"/>
                  </a:lnTo>
                  <a:lnTo>
                    <a:pt x="0" y="86"/>
                  </a:lnTo>
                  <a:lnTo>
                    <a:pt x="91" y="0"/>
                  </a:lnTo>
                  <a:lnTo>
                    <a:pt x="287" y="0"/>
                  </a:lnTo>
                  <a:lnTo>
                    <a:pt x="287" y="3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4" name="Freeform 81"/>
            <p:cNvSpPr>
              <a:spLocks/>
            </p:cNvSpPr>
            <p:nvPr/>
          </p:nvSpPr>
          <p:spPr bwMode="auto">
            <a:xfrm>
              <a:off x="11712585" y="2944817"/>
              <a:ext cx="144463" cy="136525"/>
            </a:xfrm>
            <a:custGeom>
              <a:avLst/>
              <a:gdLst>
                <a:gd name="T0" fmla="*/ 91 w 91"/>
                <a:gd name="T1" fmla="*/ 86 h 86"/>
                <a:gd name="T2" fmla="*/ 0 w 91"/>
                <a:gd name="T3" fmla="*/ 86 h 86"/>
                <a:gd name="T4" fmla="*/ 91 w 91"/>
                <a:gd name="T5" fmla="*/ 0 h 86"/>
                <a:gd name="T6" fmla="*/ 91 w 91"/>
                <a:gd name="T7" fmla="*/ 86 h 86"/>
              </a:gdLst>
              <a:ahLst/>
              <a:cxnLst>
                <a:cxn ang="0">
                  <a:pos x="T0" y="T1"/>
                </a:cxn>
                <a:cxn ang="0">
                  <a:pos x="T2" y="T3"/>
                </a:cxn>
                <a:cxn ang="0">
                  <a:pos x="T4" y="T5"/>
                </a:cxn>
                <a:cxn ang="0">
                  <a:pos x="T6" y="T7"/>
                </a:cxn>
              </a:cxnLst>
              <a:rect l="0" t="0" r="r" b="b"/>
              <a:pathLst>
                <a:path w="91" h="86">
                  <a:moveTo>
                    <a:pt x="91" y="86"/>
                  </a:moveTo>
                  <a:lnTo>
                    <a:pt x="0" y="86"/>
                  </a:lnTo>
                  <a:lnTo>
                    <a:pt x="91" y="0"/>
                  </a:lnTo>
                  <a:lnTo>
                    <a:pt x="91" y="8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5" name="Freeform 82"/>
            <p:cNvSpPr>
              <a:spLocks/>
            </p:cNvSpPr>
            <p:nvPr/>
          </p:nvSpPr>
          <p:spPr bwMode="auto">
            <a:xfrm>
              <a:off x="11760210" y="311309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6" name="Freeform 83"/>
            <p:cNvSpPr>
              <a:spLocks/>
            </p:cNvSpPr>
            <p:nvPr/>
          </p:nvSpPr>
          <p:spPr bwMode="auto">
            <a:xfrm>
              <a:off x="11760210" y="3160718"/>
              <a:ext cx="153988" cy="9525"/>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3"/>
                    <a:pt x="45" y="2"/>
                  </a:cubicBezTo>
                  <a:cubicBezTo>
                    <a:pt x="45" y="1"/>
                    <a:pt x="44" y="0"/>
                    <a:pt x="43" y="0"/>
                  </a:cubicBezTo>
                  <a:cubicBezTo>
                    <a:pt x="1" y="0"/>
                    <a:pt x="1" y="0"/>
                    <a:pt x="1" y="0"/>
                  </a:cubicBezTo>
                  <a:cubicBezTo>
                    <a:pt x="0" y="0"/>
                    <a:pt x="0" y="1"/>
                    <a:pt x="0" y="2"/>
                  </a:cubicBezTo>
                  <a:cubicBezTo>
                    <a:pt x="0" y="3"/>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7" name="Freeform 84"/>
            <p:cNvSpPr>
              <a:spLocks/>
            </p:cNvSpPr>
            <p:nvPr/>
          </p:nvSpPr>
          <p:spPr bwMode="auto">
            <a:xfrm>
              <a:off x="11760210" y="3211518"/>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0"/>
                    <a:pt x="44" y="0"/>
                    <a:pt x="43" y="0"/>
                  </a:cubicBezTo>
                  <a:cubicBezTo>
                    <a:pt x="1" y="0"/>
                    <a:pt x="1" y="0"/>
                    <a:pt x="1" y="0"/>
                  </a:cubicBezTo>
                  <a:cubicBezTo>
                    <a:pt x="0" y="0"/>
                    <a:pt x="0" y="0"/>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8" name="Freeform 85"/>
            <p:cNvSpPr>
              <a:spLocks/>
            </p:cNvSpPr>
            <p:nvPr/>
          </p:nvSpPr>
          <p:spPr bwMode="auto">
            <a:xfrm>
              <a:off x="11760210" y="325914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9" name="Freeform 86"/>
            <p:cNvSpPr>
              <a:spLocks/>
            </p:cNvSpPr>
            <p:nvPr/>
          </p:nvSpPr>
          <p:spPr bwMode="auto">
            <a:xfrm>
              <a:off x="11760210" y="3405193"/>
              <a:ext cx="153988" cy="11113"/>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2"/>
                  </a:cubicBezTo>
                  <a:cubicBezTo>
                    <a:pt x="45" y="1"/>
                    <a:pt x="44" y="0"/>
                    <a:pt x="43" y="0"/>
                  </a:cubicBezTo>
                  <a:cubicBezTo>
                    <a:pt x="1" y="0"/>
                    <a:pt x="1" y="0"/>
                    <a:pt x="1" y="0"/>
                  </a:cubicBezTo>
                  <a:cubicBezTo>
                    <a:pt x="0" y="0"/>
                    <a:pt x="0" y="1"/>
                    <a:pt x="0" y="2"/>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0" name="Freeform 87"/>
            <p:cNvSpPr>
              <a:spLocks/>
            </p:cNvSpPr>
            <p:nvPr/>
          </p:nvSpPr>
          <p:spPr bwMode="auto">
            <a:xfrm>
              <a:off x="11760210" y="3457581"/>
              <a:ext cx="153988" cy="6350"/>
            </a:xfrm>
            <a:custGeom>
              <a:avLst/>
              <a:gdLst>
                <a:gd name="T0" fmla="*/ 1 w 45"/>
                <a:gd name="T1" fmla="*/ 2 h 2"/>
                <a:gd name="T2" fmla="*/ 43 w 45"/>
                <a:gd name="T3" fmla="*/ 2 h 2"/>
                <a:gd name="T4" fmla="*/ 45 w 45"/>
                <a:gd name="T5" fmla="*/ 1 h 2"/>
                <a:gd name="T6" fmla="*/ 43 w 45"/>
                <a:gd name="T7" fmla="*/ 0 h 2"/>
                <a:gd name="T8" fmla="*/ 1 w 45"/>
                <a:gd name="T9" fmla="*/ 0 h 2"/>
                <a:gd name="T10" fmla="*/ 0 w 45"/>
                <a:gd name="T11" fmla="*/ 1 h 2"/>
                <a:gd name="T12" fmla="*/ 1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1" y="2"/>
                  </a:moveTo>
                  <a:cubicBezTo>
                    <a:pt x="43" y="2"/>
                    <a:pt x="43" y="2"/>
                    <a:pt x="43" y="2"/>
                  </a:cubicBezTo>
                  <a:cubicBezTo>
                    <a:pt x="44" y="2"/>
                    <a:pt x="45" y="2"/>
                    <a:pt x="45" y="1"/>
                  </a:cubicBezTo>
                  <a:cubicBezTo>
                    <a:pt x="45" y="0"/>
                    <a:pt x="44" y="0"/>
                    <a:pt x="43" y="0"/>
                  </a:cubicBezTo>
                  <a:cubicBezTo>
                    <a:pt x="1" y="0"/>
                    <a:pt x="1" y="0"/>
                    <a:pt x="1" y="0"/>
                  </a:cubicBezTo>
                  <a:cubicBezTo>
                    <a:pt x="0" y="0"/>
                    <a:pt x="0" y="0"/>
                    <a:pt x="0" y="1"/>
                  </a:cubicBezTo>
                  <a:cubicBezTo>
                    <a:pt x="0" y="2"/>
                    <a:pt x="0" y="2"/>
                    <a:pt x="1"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1" name="Freeform 88"/>
            <p:cNvSpPr>
              <a:spLocks/>
            </p:cNvSpPr>
            <p:nvPr/>
          </p:nvSpPr>
          <p:spPr bwMode="auto">
            <a:xfrm>
              <a:off x="11969760" y="3065468"/>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2" name="Freeform 89"/>
            <p:cNvSpPr>
              <a:spLocks/>
            </p:cNvSpPr>
            <p:nvPr/>
          </p:nvSpPr>
          <p:spPr bwMode="auto">
            <a:xfrm>
              <a:off x="11969760" y="3013080"/>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3" name="Freeform 90"/>
            <p:cNvSpPr>
              <a:spLocks/>
            </p:cNvSpPr>
            <p:nvPr/>
          </p:nvSpPr>
          <p:spPr bwMode="auto">
            <a:xfrm>
              <a:off x="11969760" y="3259143"/>
              <a:ext cx="153988" cy="9525"/>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1"/>
                    <a:pt x="45" y="0"/>
                    <a:pt x="44" y="0"/>
                  </a:cubicBezTo>
                  <a:cubicBezTo>
                    <a:pt x="2" y="0"/>
                    <a:pt x="2" y="0"/>
                    <a:pt x="2" y="0"/>
                  </a:cubicBezTo>
                  <a:cubicBezTo>
                    <a:pt x="1" y="0"/>
                    <a:pt x="0" y="1"/>
                    <a:pt x="0" y="1"/>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4" name="Freeform 91"/>
            <p:cNvSpPr>
              <a:spLocks/>
            </p:cNvSpPr>
            <p:nvPr/>
          </p:nvSpPr>
          <p:spPr bwMode="auto">
            <a:xfrm>
              <a:off x="11969760" y="3306768"/>
              <a:ext cx="153988" cy="9525"/>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3"/>
                    <a:pt x="45" y="2"/>
                  </a:cubicBezTo>
                  <a:cubicBezTo>
                    <a:pt x="45" y="1"/>
                    <a:pt x="45" y="0"/>
                    <a:pt x="44" y="0"/>
                  </a:cubicBezTo>
                  <a:cubicBezTo>
                    <a:pt x="2" y="0"/>
                    <a:pt x="2" y="0"/>
                    <a:pt x="2" y="0"/>
                  </a:cubicBezTo>
                  <a:cubicBezTo>
                    <a:pt x="1" y="0"/>
                    <a:pt x="0" y="1"/>
                    <a:pt x="0" y="2"/>
                  </a:cubicBezTo>
                  <a:cubicBezTo>
                    <a:pt x="0" y="3"/>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5" name="Freeform 92"/>
            <p:cNvSpPr>
              <a:spLocks/>
            </p:cNvSpPr>
            <p:nvPr/>
          </p:nvSpPr>
          <p:spPr bwMode="auto">
            <a:xfrm>
              <a:off x="11969760" y="3357568"/>
              <a:ext cx="153988" cy="11113"/>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0"/>
                    <a:pt x="45" y="0"/>
                    <a:pt x="44" y="0"/>
                  </a:cubicBezTo>
                  <a:cubicBezTo>
                    <a:pt x="2" y="0"/>
                    <a:pt x="2" y="0"/>
                    <a:pt x="2" y="0"/>
                  </a:cubicBezTo>
                  <a:cubicBezTo>
                    <a:pt x="1" y="0"/>
                    <a:pt x="0" y="0"/>
                    <a:pt x="0" y="1"/>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6" name="Freeform 93"/>
            <p:cNvSpPr>
              <a:spLocks/>
            </p:cNvSpPr>
            <p:nvPr/>
          </p:nvSpPr>
          <p:spPr bwMode="auto">
            <a:xfrm>
              <a:off x="11969760" y="3405193"/>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7" name="Freeform 94"/>
            <p:cNvSpPr>
              <a:spLocks/>
            </p:cNvSpPr>
            <p:nvPr/>
          </p:nvSpPr>
          <p:spPr bwMode="auto">
            <a:xfrm>
              <a:off x="11969760" y="3457581"/>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8" name="Rectangle 95"/>
            <p:cNvSpPr>
              <a:spLocks noChangeArrowheads="1"/>
            </p:cNvSpPr>
            <p:nvPr/>
          </p:nvSpPr>
          <p:spPr bwMode="auto">
            <a:xfrm>
              <a:off x="11976110" y="3092455"/>
              <a:ext cx="144463" cy="146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9" name="Rectangle 96"/>
            <p:cNvSpPr>
              <a:spLocks noChangeArrowheads="1"/>
            </p:cNvSpPr>
            <p:nvPr/>
          </p:nvSpPr>
          <p:spPr bwMode="auto">
            <a:xfrm>
              <a:off x="11760210" y="3286131"/>
              <a:ext cx="147638" cy="9842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cxnSp>
        <p:nvCxnSpPr>
          <p:cNvPr id="131" name="Straight Connector 130"/>
          <p:cNvCxnSpPr>
            <a:stCxn id="135" idx="1"/>
            <a:endCxn id="139" idx="3"/>
          </p:cNvCxnSpPr>
          <p:nvPr/>
        </p:nvCxnSpPr>
        <p:spPr>
          <a:xfrm flipH="1">
            <a:off x="7178626" y="2763301"/>
            <a:ext cx="1422523" cy="0"/>
          </a:xfrm>
          <a:prstGeom prst="line">
            <a:avLst/>
          </a:prstGeom>
          <a:ln w="38100" cap="sq">
            <a:solidFill>
              <a:schemeClr val="accent1"/>
            </a:solidFill>
            <a:prstDash val="sysDash"/>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7889887" y="3022124"/>
            <a:ext cx="1077714" cy="496491"/>
          </a:xfrm>
          <a:prstGeom prst="rect">
            <a:avLst/>
          </a:prstGeom>
          <a:noFill/>
        </p:spPr>
        <p:txBody>
          <a:bodyPr wrap="square" lIns="93260" tIns="74608" rIns="93260" bIns="74608" rtlCol="0">
            <a:spAutoFit/>
          </a:bodyPr>
          <a:lstStyle/>
          <a:p>
            <a:pPr defTabSz="932597">
              <a:lnSpc>
                <a:spcPct val="90000"/>
              </a:lnSpc>
              <a:spcAft>
                <a:spcPts val="612"/>
              </a:spcAft>
              <a:defRPr/>
            </a:pPr>
            <a:r>
              <a:rPr lang="en-US" sz="1224" kern="0" dirty="0">
                <a:solidFill>
                  <a:schemeClr val="bg1"/>
                </a:solidFill>
              </a:rPr>
              <a:t>Default ACLS</a:t>
            </a:r>
          </a:p>
        </p:txBody>
      </p:sp>
      <p:sp>
        <p:nvSpPr>
          <p:cNvPr id="135" name="TextBox 134"/>
          <p:cNvSpPr txBox="1"/>
          <p:nvPr/>
        </p:nvSpPr>
        <p:spPr>
          <a:xfrm>
            <a:off x="8601149" y="2601510"/>
            <a:ext cx="1077714" cy="323582"/>
          </a:xfrm>
          <a:prstGeom prst="rect">
            <a:avLst/>
          </a:prstGeom>
          <a:noFill/>
        </p:spPr>
        <p:txBody>
          <a:bodyPr wrap="square" lIns="93260" tIns="74608" rIns="93260" bIns="74608" rtlCol="0">
            <a:spAutoFit/>
          </a:bodyPr>
          <a:lstStyle/>
          <a:p>
            <a:pPr defTabSz="932597">
              <a:lnSpc>
                <a:spcPct val="90000"/>
              </a:lnSpc>
              <a:spcAft>
                <a:spcPts val="612"/>
              </a:spcAft>
              <a:defRPr/>
            </a:pPr>
            <a:r>
              <a:rPr lang="en-US" sz="1224" kern="0" dirty="0">
                <a:solidFill>
                  <a:schemeClr val="bg1"/>
                </a:solidFill>
              </a:rPr>
              <a:t>Access ACLS</a:t>
            </a:r>
          </a:p>
        </p:txBody>
      </p:sp>
      <p:sp>
        <p:nvSpPr>
          <p:cNvPr id="136" name="TextBox 135"/>
          <p:cNvSpPr txBox="1"/>
          <p:nvPr/>
        </p:nvSpPr>
        <p:spPr>
          <a:xfrm>
            <a:off x="7508048" y="5132374"/>
            <a:ext cx="1077714" cy="496491"/>
          </a:xfrm>
          <a:prstGeom prst="rect">
            <a:avLst/>
          </a:prstGeom>
          <a:noFill/>
        </p:spPr>
        <p:txBody>
          <a:bodyPr wrap="square" lIns="93260" tIns="74608" rIns="93260" bIns="74608" rtlCol="0">
            <a:spAutoFit/>
          </a:bodyPr>
          <a:lstStyle/>
          <a:p>
            <a:pPr defTabSz="932597">
              <a:lnSpc>
                <a:spcPct val="90000"/>
              </a:lnSpc>
              <a:spcAft>
                <a:spcPts val="612"/>
              </a:spcAft>
              <a:defRPr/>
            </a:pPr>
            <a:r>
              <a:rPr lang="en-US" sz="1224" kern="0" dirty="0">
                <a:solidFill>
                  <a:schemeClr val="bg1"/>
                </a:solidFill>
              </a:rPr>
              <a:t>Default ACLS</a:t>
            </a:r>
          </a:p>
        </p:txBody>
      </p:sp>
      <p:sp>
        <p:nvSpPr>
          <p:cNvPr id="137" name="TextBox 136"/>
          <p:cNvSpPr txBox="1"/>
          <p:nvPr/>
        </p:nvSpPr>
        <p:spPr>
          <a:xfrm>
            <a:off x="7547298" y="5654001"/>
            <a:ext cx="1077714" cy="323582"/>
          </a:xfrm>
          <a:prstGeom prst="rect">
            <a:avLst/>
          </a:prstGeom>
          <a:noFill/>
        </p:spPr>
        <p:txBody>
          <a:bodyPr wrap="square" lIns="93260" tIns="74608" rIns="93260" bIns="74608" rtlCol="0">
            <a:spAutoFit/>
          </a:bodyPr>
          <a:lstStyle/>
          <a:p>
            <a:pPr defTabSz="932597">
              <a:lnSpc>
                <a:spcPct val="90000"/>
              </a:lnSpc>
              <a:spcAft>
                <a:spcPts val="612"/>
              </a:spcAft>
              <a:defRPr/>
            </a:pPr>
            <a:r>
              <a:rPr lang="en-US" sz="1224" kern="0" dirty="0">
                <a:solidFill>
                  <a:schemeClr val="bg1"/>
                </a:solidFill>
              </a:rPr>
              <a:t>Access ACLS</a:t>
            </a:r>
          </a:p>
        </p:txBody>
      </p:sp>
      <p:sp>
        <p:nvSpPr>
          <p:cNvPr id="138" name="TextBox 137"/>
          <p:cNvSpPr txBox="1"/>
          <p:nvPr/>
        </p:nvSpPr>
        <p:spPr>
          <a:xfrm>
            <a:off x="9621619" y="5654001"/>
            <a:ext cx="1077714" cy="323582"/>
          </a:xfrm>
          <a:prstGeom prst="rect">
            <a:avLst/>
          </a:prstGeom>
          <a:noFill/>
        </p:spPr>
        <p:txBody>
          <a:bodyPr wrap="square" lIns="93260" tIns="74608" rIns="93260" bIns="74608" rtlCol="0">
            <a:spAutoFit/>
          </a:bodyPr>
          <a:lstStyle/>
          <a:p>
            <a:pPr defTabSz="932597">
              <a:lnSpc>
                <a:spcPct val="90000"/>
              </a:lnSpc>
              <a:spcAft>
                <a:spcPts val="612"/>
              </a:spcAft>
              <a:defRPr/>
            </a:pPr>
            <a:r>
              <a:rPr lang="en-US" sz="1224" kern="0" dirty="0">
                <a:solidFill>
                  <a:schemeClr val="bg1"/>
                </a:solidFill>
              </a:rPr>
              <a:t>Access ACLS</a:t>
            </a:r>
          </a:p>
        </p:txBody>
      </p:sp>
      <p:sp>
        <p:nvSpPr>
          <p:cNvPr id="139" name="TextBox 138"/>
          <p:cNvSpPr txBox="1"/>
          <p:nvPr/>
        </p:nvSpPr>
        <p:spPr>
          <a:xfrm>
            <a:off x="6100912" y="2601510"/>
            <a:ext cx="1077714" cy="323582"/>
          </a:xfrm>
          <a:prstGeom prst="rect">
            <a:avLst/>
          </a:prstGeom>
          <a:noFill/>
        </p:spPr>
        <p:txBody>
          <a:bodyPr wrap="square" lIns="93260" tIns="74608" rIns="93260" bIns="74608" rtlCol="0">
            <a:spAutoFit/>
          </a:bodyPr>
          <a:lstStyle/>
          <a:p>
            <a:pPr defTabSz="932597">
              <a:lnSpc>
                <a:spcPct val="90000"/>
              </a:lnSpc>
              <a:spcAft>
                <a:spcPts val="612"/>
              </a:spcAft>
              <a:defRPr/>
            </a:pPr>
            <a:r>
              <a:rPr lang="en-US" sz="1224" kern="0" dirty="0">
                <a:solidFill>
                  <a:schemeClr val="bg1"/>
                </a:solidFill>
              </a:rPr>
              <a:t>Access ACLS</a:t>
            </a:r>
          </a:p>
        </p:txBody>
      </p:sp>
      <p:cxnSp>
        <p:nvCxnSpPr>
          <p:cNvPr id="146" name="Straight Connector 145"/>
          <p:cNvCxnSpPr/>
          <p:nvPr/>
        </p:nvCxnSpPr>
        <p:spPr>
          <a:xfrm>
            <a:off x="9135152" y="2949205"/>
            <a:ext cx="1" cy="2856766"/>
          </a:xfrm>
          <a:prstGeom prst="line">
            <a:avLst/>
          </a:prstGeom>
          <a:ln w="38100" cap="sq">
            <a:solidFill>
              <a:schemeClr val="accent1"/>
            </a:solidFill>
            <a:prstDash val="sysDash"/>
            <a:miter lim="800000"/>
            <a:headEnd type="non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138" idx="1"/>
            <a:endCxn id="137" idx="3"/>
          </p:cNvCxnSpPr>
          <p:nvPr/>
        </p:nvCxnSpPr>
        <p:spPr>
          <a:xfrm flipH="1">
            <a:off x="8625012" y="5815792"/>
            <a:ext cx="996608" cy="0"/>
          </a:xfrm>
          <a:prstGeom prst="line">
            <a:avLst/>
          </a:prstGeom>
          <a:ln w="38100" cap="sq">
            <a:solidFill>
              <a:schemeClr val="accent1"/>
            </a:solidFill>
            <a:prstDash val="sysDash"/>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58" name="Group 157"/>
          <p:cNvGrpSpPr/>
          <p:nvPr/>
        </p:nvGrpSpPr>
        <p:grpSpPr>
          <a:xfrm>
            <a:off x="4977163" y="2533461"/>
            <a:ext cx="584892" cy="776462"/>
            <a:chOff x="11712585" y="2944817"/>
            <a:chExt cx="455613" cy="604838"/>
          </a:xfrm>
        </p:grpSpPr>
        <p:sp>
          <p:nvSpPr>
            <p:cNvPr id="159" name="Freeform 80"/>
            <p:cNvSpPr>
              <a:spLocks/>
            </p:cNvSpPr>
            <p:nvPr/>
          </p:nvSpPr>
          <p:spPr bwMode="auto">
            <a:xfrm>
              <a:off x="11712585" y="2944817"/>
              <a:ext cx="455613" cy="604838"/>
            </a:xfrm>
            <a:custGeom>
              <a:avLst/>
              <a:gdLst>
                <a:gd name="T0" fmla="*/ 287 w 287"/>
                <a:gd name="T1" fmla="*/ 381 h 381"/>
                <a:gd name="T2" fmla="*/ 0 w 287"/>
                <a:gd name="T3" fmla="*/ 381 h 381"/>
                <a:gd name="T4" fmla="*/ 0 w 287"/>
                <a:gd name="T5" fmla="*/ 86 h 381"/>
                <a:gd name="T6" fmla="*/ 91 w 287"/>
                <a:gd name="T7" fmla="*/ 0 h 381"/>
                <a:gd name="T8" fmla="*/ 287 w 287"/>
                <a:gd name="T9" fmla="*/ 0 h 381"/>
                <a:gd name="T10" fmla="*/ 287 w 287"/>
                <a:gd name="T11" fmla="*/ 381 h 381"/>
              </a:gdLst>
              <a:ahLst/>
              <a:cxnLst>
                <a:cxn ang="0">
                  <a:pos x="T0" y="T1"/>
                </a:cxn>
                <a:cxn ang="0">
                  <a:pos x="T2" y="T3"/>
                </a:cxn>
                <a:cxn ang="0">
                  <a:pos x="T4" y="T5"/>
                </a:cxn>
                <a:cxn ang="0">
                  <a:pos x="T6" y="T7"/>
                </a:cxn>
                <a:cxn ang="0">
                  <a:pos x="T8" y="T9"/>
                </a:cxn>
                <a:cxn ang="0">
                  <a:pos x="T10" y="T11"/>
                </a:cxn>
              </a:cxnLst>
              <a:rect l="0" t="0" r="r" b="b"/>
              <a:pathLst>
                <a:path w="287" h="381">
                  <a:moveTo>
                    <a:pt x="287" y="381"/>
                  </a:moveTo>
                  <a:lnTo>
                    <a:pt x="0" y="381"/>
                  </a:lnTo>
                  <a:lnTo>
                    <a:pt x="0" y="86"/>
                  </a:lnTo>
                  <a:lnTo>
                    <a:pt x="91" y="0"/>
                  </a:lnTo>
                  <a:lnTo>
                    <a:pt x="287" y="0"/>
                  </a:lnTo>
                  <a:lnTo>
                    <a:pt x="287" y="3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0" name="Freeform 81"/>
            <p:cNvSpPr>
              <a:spLocks/>
            </p:cNvSpPr>
            <p:nvPr/>
          </p:nvSpPr>
          <p:spPr bwMode="auto">
            <a:xfrm>
              <a:off x="11712585" y="2944817"/>
              <a:ext cx="144463" cy="136525"/>
            </a:xfrm>
            <a:custGeom>
              <a:avLst/>
              <a:gdLst>
                <a:gd name="T0" fmla="*/ 91 w 91"/>
                <a:gd name="T1" fmla="*/ 86 h 86"/>
                <a:gd name="T2" fmla="*/ 0 w 91"/>
                <a:gd name="T3" fmla="*/ 86 h 86"/>
                <a:gd name="T4" fmla="*/ 91 w 91"/>
                <a:gd name="T5" fmla="*/ 0 h 86"/>
                <a:gd name="T6" fmla="*/ 91 w 91"/>
                <a:gd name="T7" fmla="*/ 86 h 86"/>
              </a:gdLst>
              <a:ahLst/>
              <a:cxnLst>
                <a:cxn ang="0">
                  <a:pos x="T0" y="T1"/>
                </a:cxn>
                <a:cxn ang="0">
                  <a:pos x="T2" y="T3"/>
                </a:cxn>
                <a:cxn ang="0">
                  <a:pos x="T4" y="T5"/>
                </a:cxn>
                <a:cxn ang="0">
                  <a:pos x="T6" y="T7"/>
                </a:cxn>
              </a:cxnLst>
              <a:rect l="0" t="0" r="r" b="b"/>
              <a:pathLst>
                <a:path w="91" h="86">
                  <a:moveTo>
                    <a:pt x="91" y="86"/>
                  </a:moveTo>
                  <a:lnTo>
                    <a:pt x="0" y="86"/>
                  </a:lnTo>
                  <a:lnTo>
                    <a:pt x="91" y="0"/>
                  </a:lnTo>
                  <a:lnTo>
                    <a:pt x="91" y="8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1" name="Freeform 82"/>
            <p:cNvSpPr>
              <a:spLocks/>
            </p:cNvSpPr>
            <p:nvPr/>
          </p:nvSpPr>
          <p:spPr bwMode="auto">
            <a:xfrm>
              <a:off x="11760210" y="311309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2" name="Freeform 83"/>
            <p:cNvSpPr>
              <a:spLocks/>
            </p:cNvSpPr>
            <p:nvPr/>
          </p:nvSpPr>
          <p:spPr bwMode="auto">
            <a:xfrm>
              <a:off x="11760210" y="3160718"/>
              <a:ext cx="153988" cy="9525"/>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3"/>
                    <a:pt x="45" y="2"/>
                  </a:cubicBezTo>
                  <a:cubicBezTo>
                    <a:pt x="45" y="1"/>
                    <a:pt x="44" y="0"/>
                    <a:pt x="43" y="0"/>
                  </a:cubicBezTo>
                  <a:cubicBezTo>
                    <a:pt x="1" y="0"/>
                    <a:pt x="1" y="0"/>
                    <a:pt x="1" y="0"/>
                  </a:cubicBezTo>
                  <a:cubicBezTo>
                    <a:pt x="0" y="0"/>
                    <a:pt x="0" y="1"/>
                    <a:pt x="0" y="2"/>
                  </a:cubicBezTo>
                  <a:cubicBezTo>
                    <a:pt x="0" y="3"/>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3" name="Freeform 84"/>
            <p:cNvSpPr>
              <a:spLocks/>
            </p:cNvSpPr>
            <p:nvPr/>
          </p:nvSpPr>
          <p:spPr bwMode="auto">
            <a:xfrm>
              <a:off x="11760210" y="3211518"/>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0"/>
                    <a:pt x="44" y="0"/>
                    <a:pt x="43" y="0"/>
                  </a:cubicBezTo>
                  <a:cubicBezTo>
                    <a:pt x="1" y="0"/>
                    <a:pt x="1" y="0"/>
                    <a:pt x="1" y="0"/>
                  </a:cubicBezTo>
                  <a:cubicBezTo>
                    <a:pt x="0" y="0"/>
                    <a:pt x="0" y="0"/>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4" name="Freeform 85"/>
            <p:cNvSpPr>
              <a:spLocks/>
            </p:cNvSpPr>
            <p:nvPr/>
          </p:nvSpPr>
          <p:spPr bwMode="auto">
            <a:xfrm>
              <a:off x="11760210" y="325914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5" name="Freeform 86"/>
            <p:cNvSpPr>
              <a:spLocks/>
            </p:cNvSpPr>
            <p:nvPr/>
          </p:nvSpPr>
          <p:spPr bwMode="auto">
            <a:xfrm>
              <a:off x="11760210" y="3405193"/>
              <a:ext cx="153988" cy="11113"/>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2"/>
                  </a:cubicBezTo>
                  <a:cubicBezTo>
                    <a:pt x="45" y="1"/>
                    <a:pt x="44" y="0"/>
                    <a:pt x="43" y="0"/>
                  </a:cubicBezTo>
                  <a:cubicBezTo>
                    <a:pt x="1" y="0"/>
                    <a:pt x="1" y="0"/>
                    <a:pt x="1" y="0"/>
                  </a:cubicBezTo>
                  <a:cubicBezTo>
                    <a:pt x="0" y="0"/>
                    <a:pt x="0" y="1"/>
                    <a:pt x="0" y="2"/>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6" name="Freeform 87"/>
            <p:cNvSpPr>
              <a:spLocks/>
            </p:cNvSpPr>
            <p:nvPr/>
          </p:nvSpPr>
          <p:spPr bwMode="auto">
            <a:xfrm>
              <a:off x="11760210" y="3457581"/>
              <a:ext cx="153988" cy="6350"/>
            </a:xfrm>
            <a:custGeom>
              <a:avLst/>
              <a:gdLst>
                <a:gd name="T0" fmla="*/ 1 w 45"/>
                <a:gd name="T1" fmla="*/ 2 h 2"/>
                <a:gd name="T2" fmla="*/ 43 w 45"/>
                <a:gd name="T3" fmla="*/ 2 h 2"/>
                <a:gd name="T4" fmla="*/ 45 w 45"/>
                <a:gd name="T5" fmla="*/ 1 h 2"/>
                <a:gd name="T6" fmla="*/ 43 w 45"/>
                <a:gd name="T7" fmla="*/ 0 h 2"/>
                <a:gd name="T8" fmla="*/ 1 w 45"/>
                <a:gd name="T9" fmla="*/ 0 h 2"/>
                <a:gd name="T10" fmla="*/ 0 w 45"/>
                <a:gd name="T11" fmla="*/ 1 h 2"/>
                <a:gd name="T12" fmla="*/ 1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1" y="2"/>
                  </a:moveTo>
                  <a:cubicBezTo>
                    <a:pt x="43" y="2"/>
                    <a:pt x="43" y="2"/>
                    <a:pt x="43" y="2"/>
                  </a:cubicBezTo>
                  <a:cubicBezTo>
                    <a:pt x="44" y="2"/>
                    <a:pt x="45" y="2"/>
                    <a:pt x="45" y="1"/>
                  </a:cubicBezTo>
                  <a:cubicBezTo>
                    <a:pt x="45" y="0"/>
                    <a:pt x="44" y="0"/>
                    <a:pt x="43" y="0"/>
                  </a:cubicBezTo>
                  <a:cubicBezTo>
                    <a:pt x="1" y="0"/>
                    <a:pt x="1" y="0"/>
                    <a:pt x="1" y="0"/>
                  </a:cubicBezTo>
                  <a:cubicBezTo>
                    <a:pt x="0" y="0"/>
                    <a:pt x="0" y="0"/>
                    <a:pt x="0" y="1"/>
                  </a:cubicBezTo>
                  <a:cubicBezTo>
                    <a:pt x="0" y="2"/>
                    <a:pt x="0" y="2"/>
                    <a:pt x="1"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7" name="Freeform 88"/>
            <p:cNvSpPr>
              <a:spLocks/>
            </p:cNvSpPr>
            <p:nvPr/>
          </p:nvSpPr>
          <p:spPr bwMode="auto">
            <a:xfrm>
              <a:off x="11969760" y="3065468"/>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8" name="Freeform 89"/>
            <p:cNvSpPr>
              <a:spLocks/>
            </p:cNvSpPr>
            <p:nvPr/>
          </p:nvSpPr>
          <p:spPr bwMode="auto">
            <a:xfrm>
              <a:off x="11969760" y="3013080"/>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9" name="Freeform 90"/>
            <p:cNvSpPr>
              <a:spLocks/>
            </p:cNvSpPr>
            <p:nvPr/>
          </p:nvSpPr>
          <p:spPr bwMode="auto">
            <a:xfrm>
              <a:off x="11969760" y="3259143"/>
              <a:ext cx="153988" cy="9525"/>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1"/>
                    <a:pt x="45" y="0"/>
                    <a:pt x="44" y="0"/>
                  </a:cubicBezTo>
                  <a:cubicBezTo>
                    <a:pt x="2" y="0"/>
                    <a:pt x="2" y="0"/>
                    <a:pt x="2" y="0"/>
                  </a:cubicBezTo>
                  <a:cubicBezTo>
                    <a:pt x="1" y="0"/>
                    <a:pt x="0" y="1"/>
                    <a:pt x="0" y="1"/>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0" name="Freeform 91"/>
            <p:cNvSpPr>
              <a:spLocks/>
            </p:cNvSpPr>
            <p:nvPr/>
          </p:nvSpPr>
          <p:spPr bwMode="auto">
            <a:xfrm>
              <a:off x="11969760" y="3306768"/>
              <a:ext cx="153988" cy="9525"/>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3"/>
                    <a:pt x="45" y="2"/>
                  </a:cubicBezTo>
                  <a:cubicBezTo>
                    <a:pt x="45" y="1"/>
                    <a:pt x="45" y="0"/>
                    <a:pt x="44" y="0"/>
                  </a:cubicBezTo>
                  <a:cubicBezTo>
                    <a:pt x="2" y="0"/>
                    <a:pt x="2" y="0"/>
                    <a:pt x="2" y="0"/>
                  </a:cubicBezTo>
                  <a:cubicBezTo>
                    <a:pt x="1" y="0"/>
                    <a:pt x="0" y="1"/>
                    <a:pt x="0" y="2"/>
                  </a:cubicBezTo>
                  <a:cubicBezTo>
                    <a:pt x="0" y="3"/>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1" name="Freeform 92"/>
            <p:cNvSpPr>
              <a:spLocks/>
            </p:cNvSpPr>
            <p:nvPr/>
          </p:nvSpPr>
          <p:spPr bwMode="auto">
            <a:xfrm>
              <a:off x="11969760" y="3357568"/>
              <a:ext cx="153988" cy="11113"/>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0"/>
                    <a:pt x="45" y="0"/>
                    <a:pt x="44" y="0"/>
                  </a:cubicBezTo>
                  <a:cubicBezTo>
                    <a:pt x="2" y="0"/>
                    <a:pt x="2" y="0"/>
                    <a:pt x="2" y="0"/>
                  </a:cubicBezTo>
                  <a:cubicBezTo>
                    <a:pt x="1" y="0"/>
                    <a:pt x="0" y="0"/>
                    <a:pt x="0" y="1"/>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2" name="Freeform 93"/>
            <p:cNvSpPr>
              <a:spLocks/>
            </p:cNvSpPr>
            <p:nvPr/>
          </p:nvSpPr>
          <p:spPr bwMode="auto">
            <a:xfrm>
              <a:off x="11969760" y="3405193"/>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3" name="Freeform 94"/>
            <p:cNvSpPr>
              <a:spLocks/>
            </p:cNvSpPr>
            <p:nvPr/>
          </p:nvSpPr>
          <p:spPr bwMode="auto">
            <a:xfrm>
              <a:off x="11969760" y="3457581"/>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4" name="Rectangle 95"/>
            <p:cNvSpPr>
              <a:spLocks noChangeArrowheads="1"/>
            </p:cNvSpPr>
            <p:nvPr/>
          </p:nvSpPr>
          <p:spPr bwMode="auto">
            <a:xfrm>
              <a:off x="11976110" y="3092455"/>
              <a:ext cx="144463" cy="146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5" name="Rectangle 96"/>
            <p:cNvSpPr>
              <a:spLocks noChangeArrowheads="1"/>
            </p:cNvSpPr>
            <p:nvPr/>
          </p:nvSpPr>
          <p:spPr bwMode="auto">
            <a:xfrm>
              <a:off x="11760210" y="3286131"/>
              <a:ext cx="147638" cy="9842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3" name="TextBox 2"/>
          <p:cNvSpPr txBox="1"/>
          <p:nvPr/>
        </p:nvSpPr>
        <p:spPr>
          <a:xfrm>
            <a:off x="4742002" y="1765925"/>
            <a:ext cx="1543401" cy="352357"/>
          </a:xfrm>
          <a:prstGeom prst="rect">
            <a:avLst/>
          </a:prstGeom>
          <a:noFill/>
        </p:spPr>
        <p:txBody>
          <a:bodyPr wrap="square" lIns="93260" tIns="74608" rIns="93260" bIns="74608" rtlCol="0">
            <a:spAutoFit/>
          </a:bodyPr>
          <a:lstStyle/>
          <a:p>
            <a:pPr defTabSz="932597">
              <a:lnSpc>
                <a:spcPct val="90000"/>
              </a:lnSpc>
              <a:spcAft>
                <a:spcPts val="612"/>
              </a:spcAft>
              <a:defRPr/>
            </a:pPr>
            <a:r>
              <a:rPr lang="en-US" sz="1428" b="1" kern="0" dirty="0">
                <a:solidFill>
                  <a:schemeClr val="accent2"/>
                </a:solidFill>
              </a:rPr>
              <a:t>Child File</a:t>
            </a:r>
          </a:p>
        </p:txBody>
      </p:sp>
      <p:sp>
        <p:nvSpPr>
          <p:cNvPr id="64" name="TextBox 63"/>
          <p:cNvSpPr txBox="1"/>
          <p:nvPr/>
        </p:nvSpPr>
        <p:spPr>
          <a:xfrm>
            <a:off x="7760549" y="1765925"/>
            <a:ext cx="1543401" cy="352357"/>
          </a:xfrm>
          <a:prstGeom prst="rect">
            <a:avLst/>
          </a:prstGeom>
          <a:noFill/>
        </p:spPr>
        <p:txBody>
          <a:bodyPr wrap="square" lIns="93260" tIns="74608" rIns="93260" bIns="74608" rtlCol="0">
            <a:spAutoFit/>
          </a:bodyPr>
          <a:lstStyle/>
          <a:p>
            <a:pPr defTabSz="932597">
              <a:lnSpc>
                <a:spcPct val="90000"/>
              </a:lnSpc>
              <a:spcAft>
                <a:spcPts val="612"/>
              </a:spcAft>
              <a:defRPr/>
            </a:pPr>
            <a:r>
              <a:rPr lang="en-US" sz="1428" b="1" kern="0" dirty="0">
                <a:solidFill>
                  <a:schemeClr val="tx2"/>
                </a:solidFill>
              </a:rPr>
              <a:t>Folder</a:t>
            </a:r>
          </a:p>
        </p:txBody>
      </p:sp>
      <p:sp>
        <p:nvSpPr>
          <p:cNvPr id="65" name="TextBox 64"/>
          <p:cNvSpPr txBox="1"/>
          <p:nvPr/>
        </p:nvSpPr>
        <p:spPr>
          <a:xfrm>
            <a:off x="6183811" y="4360168"/>
            <a:ext cx="2057484" cy="352357"/>
          </a:xfrm>
          <a:prstGeom prst="rect">
            <a:avLst/>
          </a:prstGeom>
          <a:noFill/>
        </p:spPr>
        <p:txBody>
          <a:bodyPr wrap="square" lIns="93260" tIns="74608" rIns="93260" bIns="74608" rtlCol="0">
            <a:spAutoFit/>
          </a:bodyPr>
          <a:lstStyle/>
          <a:p>
            <a:pPr defTabSz="932597">
              <a:lnSpc>
                <a:spcPct val="90000"/>
              </a:lnSpc>
              <a:spcAft>
                <a:spcPts val="612"/>
              </a:spcAft>
              <a:defRPr/>
            </a:pPr>
            <a:r>
              <a:rPr lang="en-US" sz="1428" b="1" kern="0" dirty="0">
                <a:solidFill>
                  <a:schemeClr val="tx2"/>
                </a:solidFill>
              </a:rPr>
              <a:t>New Child Folder</a:t>
            </a:r>
          </a:p>
        </p:txBody>
      </p:sp>
      <p:sp>
        <p:nvSpPr>
          <p:cNvPr id="66" name="TextBox 65"/>
          <p:cNvSpPr txBox="1"/>
          <p:nvPr/>
        </p:nvSpPr>
        <p:spPr>
          <a:xfrm>
            <a:off x="9317960" y="4360168"/>
            <a:ext cx="1784328" cy="352357"/>
          </a:xfrm>
          <a:prstGeom prst="rect">
            <a:avLst/>
          </a:prstGeom>
          <a:noFill/>
        </p:spPr>
        <p:txBody>
          <a:bodyPr wrap="square" lIns="93260" tIns="74608" rIns="93260" bIns="74608" rtlCol="0">
            <a:spAutoFit/>
          </a:bodyPr>
          <a:lstStyle/>
          <a:p>
            <a:pPr defTabSz="932597">
              <a:lnSpc>
                <a:spcPct val="90000"/>
              </a:lnSpc>
              <a:spcAft>
                <a:spcPts val="612"/>
              </a:spcAft>
              <a:defRPr/>
            </a:pPr>
            <a:r>
              <a:rPr lang="en-US" sz="1428" b="1" kern="0" dirty="0">
                <a:solidFill>
                  <a:schemeClr val="accent2"/>
                </a:solidFill>
              </a:rPr>
              <a:t>New Child File</a:t>
            </a:r>
          </a:p>
        </p:txBody>
      </p:sp>
    </p:spTree>
    <p:extLst>
      <p:ext uri="{BB962C8B-B14F-4D97-AF65-F5344CB8AC3E}">
        <p14:creationId xmlns:p14="http://schemas.microsoft.com/office/powerpoint/2010/main" val="3842700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82" y="1538687"/>
            <a:ext cx="12434711" cy="49989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sp>
        <p:nvSpPr>
          <p:cNvPr id="126" name="Title 1"/>
          <p:cNvSpPr>
            <a:spLocks noGrp="1"/>
          </p:cNvSpPr>
          <p:nvPr>
            <p:ph type="title"/>
          </p:nvPr>
        </p:nvSpPr>
        <p:spPr>
          <a:xfrm>
            <a:off x="275163" y="292082"/>
            <a:ext cx="11885514" cy="946413"/>
          </a:xfrm>
        </p:spPr>
        <p:txBody>
          <a:bodyPr/>
          <a:lstStyle/>
          <a:p>
            <a:r>
              <a:rPr lang="en-US" dirty="0"/>
              <a:t>HDInsight and Azure Data Lake</a:t>
            </a:r>
            <a:br>
              <a:rPr lang="en-US" dirty="0"/>
            </a:br>
            <a:r>
              <a:rPr lang="en-US" sz="3672" dirty="0">
                <a:solidFill>
                  <a:schemeClr val="accent2"/>
                </a:solidFill>
              </a:rPr>
              <a:t>as part of Cortana Intelligence Suite</a:t>
            </a:r>
          </a:p>
        </p:txBody>
      </p:sp>
      <p:grpSp>
        <p:nvGrpSpPr>
          <p:cNvPr id="128" name="Group 127"/>
          <p:cNvGrpSpPr/>
          <p:nvPr/>
        </p:nvGrpSpPr>
        <p:grpSpPr>
          <a:xfrm>
            <a:off x="9780483" y="1699363"/>
            <a:ext cx="2285652" cy="4707172"/>
            <a:chOff x="9588714" y="1666194"/>
            <a:chExt cx="2241039" cy="4615293"/>
          </a:xfrm>
        </p:grpSpPr>
        <p:sp>
          <p:nvSpPr>
            <p:cNvPr id="129" name="Rectangle 128"/>
            <p:cNvSpPr/>
            <p:nvPr/>
          </p:nvSpPr>
          <p:spPr>
            <a:xfrm>
              <a:off x="10329146" y="5953575"/>
              <a:ext cx="1500607" cy="327912"/>
            </a:xfrm>
            <a:prstGeom prst="rect">
              <a:avLst/>
            </a:prstGeom>
          </p:spPr>
          <p:txBody>
            <a:bodyPr wrap="none" lIns="0" tIns="0" rIns="0" bIns="0" anchor="ctr">
              <a:noAutofit/>
            </a:bodyPr>
            <a:lstStyle/>
            <a:p>
              <a:pPr defTabSz="932597">
                <a:lnSpc>
                  <a:spcPct val="90000"/>
                </a:lnSpc>
                <a:defRPr/>
              </a:pPr>
              <a:r>
                <a:rPr lang="en-US" sz="2448" kern="0" dirty="0">
                  <a:solidFill>
                    <a:srgbClr val="002050"/>
                  </a:solidFill>
                  <a:latin typeface="Segoe UI Light"/>
                </a:rPr>
                <a:t>Action</a:t>
              </a:r>
            </a:p>
          </p:txBody>
        </p:sp>
        <p:sp>
          <p:nvSpPr>
            <p:cNvPr id="130" name="Freeform 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597">
                <a:defRPr/>
              </a:pPr>
              <a:endParaRPr lang="en-US" sz="1836" kern="0" dirty="0">
                <a:solidFill>
                  <a:srgbClr val="FFFFFF"/>
                </a:solidFill>
                <a:latin typeface="Segoe UI"/>
              </a:endParaRPr>
            </a:p>
          </p:txBody>
        </p:sp>
        <p:sp>
          <p:nvSpPr>
            <p:cNvPr id="131" name="TextBox 130"/>
            <p:cNvSpPr txBox="1"/>
            <p:nvPr/>
          </p:nvSpPr>
          <p:spPr>
            <a:xfrm>
              <a:off x="10381650" y="1978779"/>
              <a:ext cx="1090058" cy="461622"/>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People</a:t>
              </a:r>
            </a:p>
          </p:txBody>
        </p:sp>
        <p:sp>
          <p:nvSpPr>
            <p:cNvPr id="132" name="TextBox 131"/>
            <p:cNvSpPr txBox="1"/>
            <p:nvPr/>
          </p:nvSpPr>
          <p:spPr>
            <a:xfrm>
              <a:off x="10650440" y="5204331"/>
              <a:ext cx="868271" cy="339067"/>
            </a:xfrm>
            <a:prstGeom prst="rect">
              <a:avLst/>
            </a:prstGeom>
            <a:noFill/>
          </p:spPr>
          <p:txBody>
            <a:bodyPr wrap="square" lIns="0" tIns="0" rIns="0" bIns="0" rtlCol="0">
              <a:spAutoFit/>
            </a:bodyPr>
            <a:lstStyle/>
            <a:p>
              <a:pP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Automated </a:t>
              </a:r>
              <a:br>
                <a:rPr lang="en-US" sz="1224" kern="0" spc="-31" dirty="0">
                  <a:solidFill>
                    <a:srgbClr val="002050"/>
                  </a:solidFill>
                  <a:latin typeface="Segoe UI Semilight" panose="020B0402040204020203" pitchFamily="34" charset="0"/>
                  <a:cs typeface="Segoe UI Semilight" panose="020B0402040204020203" pitchFamily="34" charset="0"/>
                </a:rPr>
              </a:br>
              <a:r>
                <a:rPr lang="en-US" sz="1224" kern="0" spc="-31" dirty="0">
                  <a:solidFill>
                    <a:srgbClr val="002050"/>
                  </a:solidFill>
                  <a:latin typeface="Segoe UI Semilight" panose="020B0402040204020203" pitchFamily="34" charset="0"/>
                  <a:cs typeface="Segoe UI Semilight" panose="020B0402040204020203" pitchFamily="34" charset="0"/>
                </a:rPr>
                <a:t>Systems</a:t>
              </a:r>
            </a:p>
          </p:txBody>
        </p:sp>
        <p:grpSp>
          <p:nvGrpSpPr>
            <p:cNvPr id="133" name="Group 132"/>
            <p:cNvGrpSpPr/>
            <p:nvPr/>
          </p:nvGrpSpPr>
          <p:grpSpPr>
            <a:xfrm>
              <a:off x="9984119" y="2016920"/>
              <a:ext cx="377227" cy="385340"/>
              <a:chOff x="6112510" y="6954657"/>
              <a:chExt cx="1181100" cy="1206500"/>
            </a:xfrm>
            <a:solidFill>
              <a:srgbClr val="0078D7"/>
            </a:solidFill>
          </p:grpSpPr>
          <p:sp>
            <p:nvSpPr>
              <p:cNvPr id="15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5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5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5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grpSp>
          <p:nvGrpSpPr>
            <p:cNvPr id="134" name="Group 133"/>
            <p:cNvGrpSpPr/>
            <p:nvPr/>
          </p:nvGrpSpPr>
          <p:grpSpPr>
            <a:xfrm>
              <a:off x="10034296" y="5129436"/>
              <a:ext cx="385751" cy="482188"/>
              <a:chOff x="2954338" y="6831013"/>
              <a:chExt cx="1041400" cy="1301750"/>
            </a:xfrm>
            <a:solidFill>
              <a:srgbClr val="0078D7"/>
            </a:solidFill>
          </p:grpSpPr>
          <p:sp>
            <p:nvSpPr>
              <p:cNvPr id="149"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50"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grpSp>
          <p:nvGrpSpPr>
            <p:cNvPr id="135" name="Group 134"/>
            <p:cNvGrpSpPr/>
            <p:nvPr/>
          </p:nvGrpSpPr>
          <p:grpSpPr>
            <a:xfrm>
              <a:off x="9872701" y="3060921"/>
              <a:ext cx="1878892" cy="1542780"/>
              <a:chOff x="9910801" y="2434267"/>
              <a:chExt cx="1878892" cy="1542780"/>
            </a:xfrm>
          </p:grpSpPr>
          <p:sp>
            <p:nvSpPr>
              <p:cNvPr id="136" name="TextBox 135"/>
              <p:cNvSpPr txBox="1"/>
              <p:nvPr/>
            </p:nvSpPr>
            <p:spPr>
              <a:xfrm>
                <a:off x="9910801" y="3234749"/>
                <a:ext cx="1090058" cy="461622"/>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Apps</a:t>
                </a:r>
              </a:p>
            </p:txBody>
          </p:sp>
          <p:grpSp>
            <p:nvGrpSpPr>
              <p:cNvPr id="137" name="Group 136"/>
              <p:cNvGrpSpPr/>
              <p:nvPr/>
            </p:nvGrpSpPr>
            <p:grpSpPr>
              <a:xfrm>
                <a:off x="10012430" y="2917883"/>
                <a:ext cx="462396" cy="357669"/>
                <a:chOff x="5007615" y="2323753"/>
                <a:chExt cx="649029" cy="502032"/>
              </a:xfrm>
              <a:solidFill>
                <a:srgbClr val="0078D7"/>
              </a:solidFill>
            </p:grpSpPr>
            <p:sp>
              <p:nvSpPr>
                <p:cNvPr id="147" name="Freeform 2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sp>
              <p:nvSpPr>
                <p:cNvPr id="148" name="Freeform 2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grpSp>
          <p:grpSp>
            <p:nvGrpSpPr>
              <p:cNvPr id="138" name="Group 137"/>
              <p:cNvGrpSpPr/>
              <p:nvPr/>
            </p:nvGrpSpPr>
            <p:grpSpPr>
              <a:xfrm>
                <a:off x="10486805" y="2434267"/>
                <a:ext cx="1302888" cy="1542780"/>
                <a:chOff x="10486805" y="2923046"/>
                <a:chExt cx="1302888" cy="1542780"/>
              </a:xfrm>
            </p:grpSpPr>
            <p:sp>
              <p:nvSpPr>
                <p:cNvPr id="139" name="Rectangle 138"/>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TextBox 139"/>
                <p:cNvSpPr txBox="1"/>
                <p:nvPr/>
              </p:nvSpPr>
              <p:spPr>
                <a:xfrm>
                  <a:off x="11212738" y="3022354"/>
                  <a:ext cx="473389" cy="164789"/>
                </a:xfrm>
                <a:prstGeom prst="rect">
                  <a:avLst/>
                </a:prstGeom>
                <a:noFill/>
              </p:spPr>
              <p:txBody>
                <a:bodyPr wrap="square" lIns="0" tIns="0" rIns="0" bIns="0" rtlCol="0">
                  <a:spAutoFit/>
                </a:bodyPr>
                <a:lstStyle/>
                <a:p>
                  <a:pPr defTabSz="951121">
                    <a:spcBef>
                      <a:spcPct val="0"/>
                    </a:spcBef>
                    <a:spcAft>
                      <a:spcPts val="612"/>
                    </a:spcAft>
                    <a:defRPr/>
                  </a:pPr>
                  <a:r>
                    <a:rPr lang="en-US" sz="1071" kern="0" dirty="0">
                      <a:solidFill>
                        <a:srgbClr val="505050"/>
                      </a:solidFill>
                      <a:cs typeface="Segoe UI Semilight" panose="020B0402040204020203" pitchFamily="34" charset="0"/>
                    </a:rPr>
                    <a:t>Web</a:t>
                  </a:r>
                </a:p>
              </p:txBody>
            </p:sp>
            <p:sp>
              <p:nvSpPr>
                <p:cNvPr id="141" name="TextBox 140"/>
                <p:cNvSpPr txBox="1"/>
                <p:nvPr/>
              </p:nvSpPr>
              <p:spPr>
                <a:xfrm>
                  <a:off x="11212738" y="3571986"/>
                  <a:ext cx="473389" cy="164789"/>
                </a:xfrm>
                <a:prstGeom prst="rect">
                  <a:avLst/>
                </a:prstGeom>
                <a:noFill/>
              </p:spPr>
              <p:txBody>
                <a:bodyPr wrap="square" lIns="0" tIns="0" rIns="0" bIns="0" rtlCol="0">
                  <a:spAutoFit/>
                </a:bodyPr>
                <a:lstStyle/>
                <a:p>
                  <a:pPr defTabSz="951121">
                    <a:spcBef>
                      <a:spcPct val="0"/>
                    </a:spcBef>
                    <a:spcAft>
                      <a:spcPts val="612"/>
                    </a:spcAft>
                    <a:defRPr/>
                  </a:pPr>
                  <a:r>
                    <a:rPr lang="en-US" sz="1071" kern="0" dirty="0">
                      <a:solidFill>
                        <a:srgbClr val="505050"/>
                      </a:solidFill>
                      <a:cs typeface="Segoe UI Semilight" panose="020B0402040204020203" pitchFamily="34" charset="0"/>
                    </a:rPr>
                    <a:t>Mobile</a:t>
                  </a:r>
                </a:p>
              </p:txBody>
            </p:sp>
            <p:sp>
              <p:nvSpPr>
                <p:cNvPr id="142" name="TextBox 141"/>
                <p:cNvSpPr txBox="1"/>
                <p:nvPr/>
              </p:nvSpPr>
              <p:spPr>
                <a:xfrm>
                  <a:off x="11212738" y="4160203"/>
                  <a:ext cx="473389" cy="164789"/>
                </a:xfrm>
                <a:prstGeom prst="rect">
                  <a:avLst/>
                </a:prstGeom>
                <a:noFill/>
              </p:spPr>
              <p:txBody>
                <a:bodyPr wrap="square" lIns="0" tIns="0" rIns="0" bIns="0" rtlCol="0">
                  <a:spAutoFit/>
                </a:bodyPr>
                <a:lstStyle/>
                <a:p>
                  <a:pPr defTabSz="951121">
                    <a:spcBef>
                      <a:spcPct val="0"/>
                    </a:spcBef>
                    <a:spcAft>
                      <a:spcPts val="612"/>
                    </a:spcAft>
                    <a:defRPr/>
                  </a:pPr>
                  <a:r>
                    <a:rPr lang="en-US" sz="1071" kern="0" dirty="0">
                      <a:solidFill>
                        <a:srgbClr val="505050"/>
                      </a:solidFill>
                      <a:cs typeface="Segoe UI Semilight" panose="020B0402040204020203" pitchFamily="34" charset="0"/>
                    </a:rPr>
                    <a:t>Bots</a:t>
                  </a:r>
                </a:p>
              </p:txBody>
            </p:sp>
            <p:sp>
              <p:nvSpPr>
                <p:cNvPr id="143" name="Freeform 1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sp>
              <p:nvSpPr>
                <p:cNvPr id="144" name="Freeform 1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sp>
              <p:nvSpPr>
                <p:cNvPr id="145" name="Freeform 2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6" name="Straight Connector 145"/>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155" name="Group 154"/>
          <p:cNvGrpSpPr/>
          <p:nvPr/>
        </p:nvGrpSpPr>
        <p:grpSpPr>
          <a:xfrm>
            <a:off x="7476248" y="1690035"/>
            <a:ext cx="2618848" cy="4641835"/>
            <a:chOff x="7329456" y="1657048"/>
            <a:chExt cx="2567731" cy="4551232"/>
          </a:xfrm>
        </p:grpSpPr>
        <p:sp>
          <p:nvSpPr>
            <p:cNvPr id="156" name="Rectangle 155"/>
            <p:cNvSpPr/>
            <p:nvPr/>
          </p:nvSpPr>
          <p:spPr bwMode="auto">
            <a:xfrm>
              <a:off x="7759316" y="1657048"/>
              <a:ext cx="1737360" cy="2734231"/>
            </a:xfrm>
            <a:prstGeom prst="rect">
              <a:avLst/>
            </a:prstGeom>
            <a:solidFill>
              <a:schemeClr val="accent1"/>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Intelligence</a:t>
              </a:r>
            </a:p>
          </p:txBody>
        </p:sp>
        <p:sp>
          <p:nvSpPr>
            <p:cNvPr id="157" name="Rectangle 156"/>
            <p:cNvSpPr/>
            <p:nvPr/>
          </p:nvSpPr>
          <p:spPr bwMode="auto">
            <a:xfrm>
              <a:off x="7759316" y="4491484"/>
              <a:ext cx="1737360" cy="1352961"/>
            </a:xfrm>
            <a:prstGeom prst="rect">
              <a:avLst/>
            </a:prstGeom>
            <a:solidFill>
              <a:schemeClr val="accent1"/>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158" name="Rectangle 157"/>
            <p:cNvSpPr/>
            <p:nvPr/>
          </p:nvSpPr>
          <p:spPr>
            <a:xfrm>
              <a:off x="8282077" y="3724639"/>
              <a:ext cx="1268870" cy="265009"/>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Cortana</a:t>
              </a:r>
            </a:p>
          </p:txBody>
        </p:sp>
        <p:grpSp>
          <p:nvGrpSpPr>
            <p:cNvPr id="159" name="Group 158"/>
            <p:cNvGrpSpPr/>
            <p:nvPr/>
          </p:nvGrpSpPr>
          <p:grpSpPr>
            <a:xfrm>
              <a:off x="7886100" y="3695712"/>
              <a:ext cx="315759" cy="315759"/>
              <a:chOff x="3236100" y="589298"/>
              <a:chExt cx="5641200" cy="5641200"/>
            </a:xfrm>
          </p:grpSpPr>
          <p:sp>
            <p:nvSpPr>
              <p:cNvPr id="178" name="Freeform 5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3672" kern="0" dirty="0">
                  <a:solidFill>
                    <a:srgbClr val="FFFFFF"/>
                  </a:solidFill>
                  <a:latin typeface="Segoe UI"/>
                  <a:ea typeface="Segoe UI" pitchFamily="34" charset="0"/>
                  <a:cs typeface="Segoe UI" pitchFamily="34" charset="0"/>
                </a:endParaRPr>
              </a:p>
            </p:txBody>
          </p:sp>
          <p:sp>
            <p:nvSpPr>
              <p:cNvPr id="179" name="Freeform 5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3672" kern="0" dirty="0">
                  <a:solidFill>
                    <a:srgbClr val="FFFFFF"/>
                  </a:solidFill>
                  <a:latin typeface="Segoe UI"/>
                  <a:ea typeface="Segoe UI" pitchFamily="34" charset="0"/>
                  <a:cs typeface="Segoe UI" pitchFamily="34" charset="0"/>
                </a:endParaRPr>
              </a:p>
            </p:txBody>
          </p:sp>
        </p:grpSp>
        <p:cxnSp>
          <p:nvCxnSpPr>
            <p:cNvPr id="160" name="Straight Connector 159"/>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1" name="Group 160"/>
            <p:cNvGrpSpPr/>
            <p:nvPr/>
          </p:nvGrpSpPr>
          <p:grpSpPr>
            <a:xfrm rot="13500000">
              <a:off x="9515255" y="6028138"/>
              <a:ext cx="181498" cy="178786"/>
              <a:chOff x="402446" y="5872915"/>
              <a:chExt cx="292608" cy="288235"/>
            </a:xfrm>
            <a:solidFill>
              <a:srgbClr val="FFFFFF">
                <a:lumMod val="85000"/>
              </a:srgbClr>
            </a:solidFill>
          </p:grpSpPr>
          <p:cxnSp>
            <p:nvCxnSpPr>
              <p:cNvPr id="176" name="Straight Connector 175"/>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77" name="Straight Connector 176"/>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162" name="Straight Connector 161"/>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63" name="Rectangle 162"/>
            <p:cNvSpPr/>
            <p:nvPr/>
          </p:nvSpPr>
          <p:spPr>
            <a:xfrm>
              <a:off x="8282077" y="3052541"/>
              <a:ext cx="1268870" cy="437684"/>
            </a:xfrm>
            <a:prstGeom prst="rect">
              <a:avLst/>
            </a:prstGeom>
          </p:spPr>
          <p:txBody>
            <a:bodyPr wrap="square" anchor="ctr">
              <a:spAutoFit/>
            </a:bodyPr>
            <a:lstStyle/>
            <a:p>
              <a:pPr defTabSz="932597">
                <a:defRPr/>
              </a:pPr>
              <a:r>
                <a:rPr lang="en-US" sz="1122" kern="0" dirty="0">
                  <a:solidFill>
                    <a:srgbClr val="FFFFFF"/>
                  </a:solidFill>
                  <a:cs typeface="Segoe UI Semilight" panose="020B0402040204020203" pitchFamily="34" charset="0"/>
                </a:rPr>
                <a:t>Bot </a:t>
              </a:r>
              <a:br>
                <a:rPr lang="en-US" sz="1122" kern="0" dirty="0">
                  <a:solidFill>
                    <a:srgbClr val="FFFFFF"/>
                  </a:solidFill>
                  <a:cs typeface="Segoe UI Semilight" panose="020B0402040204020203" pitchFamily="34" charset="0"/>
                </a:rPr>
              </a:br>
              <a:r>
                <a:rPr lang="en-US" sz="1122" kern="0" dirty="0">
                  <a:solidFill>
                    <a:srgbClr val="FFFFFF"/>
                  </a:solidFill>
                  <a:cs typeface="Segoe UI Semilight" panose="020B0402040204020203" pitchFamily="34" charset="0"/>
                </a:rPr>
                <a:t>Framework</a:t>
              </a:r>
            </a:p>
          </p:txBody>
        </p:sp>
        <p:sp>
          <p:nvSpPr>
            <p:cNvPr id="164" name="Rectangle 163"/>
            <p:cNvSpPr/>
            <p:nvPr/>
          </p:nvSpPr>
          <p:spPr>
            <a:xfrm>
              <a:off x="8282077" y="2443589"/>
              <a:ext cx="1268870" cy="437684"/>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Cognitive Services</a:t>
              </a:r>
            </a:p>
          </p:txBody>
        </p:sp>
        <p:grpSp>
          <p:nvGrpSpPr>
            <p:cNvPr id="165" name="Group 164"/>
            <p:cNvGrpSpPr/>
            <p:nvPr/>
          </p:nvGrpSpPr>
          <p:grpSpPr>
            <a:xfrm>
              <a:off x="7830264" y="2521994"/>
              <a:ext cx="427431" cy="274077"/>
              <a:chOff x="7822816" y="2717080"/>
              <a:chExt cx="427431" cy="274077"/>
            </a:xfrm>
          </p:grpSpPr>
          <p:sp>
            <p:nvSpPr>
              <p:cNvPr id="174" name="Freeform 4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sp>
            <p:nvSpPr>
              <p:cNvPr id="17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sp>
          <p:nvSpPr>
            <p:cNvPr id="166" name="Rectangle 165"/>
            <p:cNvSpPr/>
            <p:nvPr/>
          </p:nvSpPr>
          <p:spPr>
            <a:xfrm>
              <a:off x="8241821" y="5297166"/>
              <a:ext cx="1271016" cy="265009"/>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Power BI</a:t>
              </a:r>
            </a:p>
          </p:txBody>
        </p:sp>
        <p:grpSp>
          <p:nvGrpSpPr>
            <p:cNvPr id="167" name="Group 166"/>
            <p:cNvGrpSpPr/>
            <p:nvPr/>
          </p:nvGrpSpPr>
          <p:grpSpPr>
            <a:xfrm>
              <a:off x="7884058" y="5324140"/>
              <a:ext cx="324905" cy="207663"/>
              <a:chOff x="7884058" y="5368509"/>
              <a:chExt cx="324905" cy="207663"/>
            </a:xfrm>
          </p:grpSpPr>
          <p:sp>
            <p:nvSpPr>
              <p:cNvPr id="169"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170"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171"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172"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173"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grpSp>
        <p:sp>
          <p:nvSpPr>
            <p:cNvPr id="168" name="Freeform 4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grpSp>
      <p:grpSp>
        <p:nvGrpSpPr>
          <p:cNvPr id="180" name="Group 179"/>
          <p:cNvGrpSpPr/>
          <p:nvPr/>
        </p:nvGrpSpPr>
        <p:grpSpPr>
          <a:xfrm>
            <a:off x="2060450" y="1690035"/>
            <a:ext cx="2424769" cy="4641835"/>
            <a:chOff x="2019368" y="1657048"/>
            <a:chExt cx="2377440" cy="4551232"/>
          </a:xfrm>
        </p:grpSpPr>
        <p:sp>
          <p:nvSpPr>
            <p:cNvPr id="181" name="Rectangle 180"/>
            <p:cNvSpPr/>
            <p:nvPr/>
          </p:nvSpPr>
          <p:spPr bwMode="auto">
            <a:xfrm>
              <a:off x="2186019" y="1657048"/>
              <a:ext cx="1737360" cy="4187396"/>
            </a:xfrm>
            <a:prstGeom prst="rect">
              <a:avLst/>
            </a:prstGeom>
            <a:solidFill>
              <a:schemeClr val="accent1"/>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Information Management</a:t>
              </a:r>
            </a:p>
          </p:txBody>
        </p:sp>
        <p:sp>
          <p:nvSpPr>
            <p:cNvPr id="182" name="Rectangle 181"/>
            <p:cNvSpPr/>
            <p:nvPr/>
          </p:nvSpPr>
          <p:spPr>
            <a:xfrm>
              <a:off x="2652706" y="3724639"/>
              <a:ext cx="1271016" cy="265009"/>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Event Hubs</a:t>
              </a:r>
              <a:endParaRPr lang="en-US" sz="1122" kern="0" dirty="0">
                <a:solidFill>
                  <a:srgbClr val="FFFFFF"/>
                </a:solidFill>
              </a:endParaRPr>
            </a:p>
          </p:txBody>
        </p:sp>
        <p:cxnSp>
          <p:nvCxnSpPr>
            <p:cNvPr id="183" name="Straight Connector 182"/>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84" name="Group 183"/>
            <p:cNvGrpSpPr/>
            <p:nvPr/>
          </p:nvGrpSpPr>
          <p:grpSpPr>
            <a:xfrm rot="13500000">
              <a:off x="4205167" y="6028138"/>
              <a:ext cx="181498" cy="178786"/>
              <a:chOff x="402446" y="5872915"/>
              <a:chExt cx="292608" cy="288235"/>
            </a:xfrm>
            <a:solidFill>
              <a:srgbClr val="FFFFFF">
                <a:lumMod val="85000"/>
              </a:srgbClr>
            </a:solidFill>
          </p:grpSpPr>
          <p:cxnSp>
            <p:nvCxnSpPr>
              <p:cNvPr id="193" name="Straight Connector 192"/>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94" name="Straight Connector 193"/>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85" name="Rectangle 184"/>
            <p:cNvSpPr/>
            <p:nvPr/>
          </p:nvSpPr>
          <p:spPr>
            <a:xfrm>
              <a:off x="2652706" y="3161800"/>
              <a:ext cx="1271016" cy="265009"/>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Data Catalog</a:t>
              </a:r>
            </a:p>
          </p:txBody>
        </p:sp>
        <p:grpSp>
          <p:nvGrpSpPr>
            <p:cNvPr id="186" name="Group 185"/>
            <p:cNvGrpSpPr/>
            <p:nvPr/>
          </p:nvGrpSpPr>
          <p:grpSpPr>
            <a:xfrm>
              <a:off x="2337798" y="3119355"/>
              <a:ext cx="274997" cy="292527"/>
              <a:chOff x="3232150" y="382588"/>
              <a:chExt cx="5727700" cy="6092825"/>
            </a:xfrm>
            <a:solidFill>
              <a:srgbClr val="FFFFFF"/>
            </a:solidFill>
          </p:grpSpPr>
          <p:sp>
            <p:nvSpPr>
              <p:cNvPr id="190"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1"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2"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sp>
          <p:nvSpPr>
            <p:cNvPr id="187" name="Rectangle 186"/>
            <p:cNvSpPr/>
            <p:nvPr/>
          </p:nvSpPr>
          <p:spPr>
            <a:xfrm>
              <a:off x="2652706" y="2528227"/>
              <a:ext cx="1271016" cy="265009"/>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Data Factory </a:t>
              </a:r>
              <a:endParaRPr lang="en-US" sz="1122" kern="0" dirty="0">
                <a:solidFill>
                  <a:srgbClr val="FFFFFF"/>
                </a:solidFill>
              </a:endParaRPr>
            </a:p>
          </p:txBody>
        </p:sp>
        <p:sp>
          <p:nvSpPr>
            <p:cNvPr id="188" name="Freeform 6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sp>
          <p:nvSpPr>
            <p:cNvPr id="189" name="Freeform 6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grpSp>
      <p:sp>
        <p:nvSpPr>
          <p:cNvPr id="195" name="Rectangle 194"/>
          <p:cNvSpPr/>
          <p:nvPr/>
        </p:nvSpPr>
        <p:spPr bwMode="auto">
          <a:xfrm>
            <a:off x="6019917" y="1690036"/>
            <a:ext cx="1771946" cy="4270756"/>
          </a:xfrm>
          <a:prstGeom prst="rect">
            <a:avLst/>
          </a:prstGeom>
          <a:solidFill>
            <a:schemeClr val="accent1"/>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196" name="Rectangle 195"/>
          <p:cNvSpPr/>
          <p:nvPr/>
        </p:nvSpPr>
        <p:spPr bwMode="auto">
          <a:xfrm>
            <a:off x="6016568" y="3670763"/>
            <a:ext cx="1744366" cy="5881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a:solidFill>
                <a:srgbClr val="00BCF2"/>
              </a:solidFill>
              <a:ea typeface="Segoe UI" pitchFamily="34" charset="0"/>
              <a:cs typeface="Segoe UI" pitchFamily="34" charset="0"/>
            </a:endParaRPr>
          </a:p>
        </p:txBody>
      </p:sp>
      <p:sp>
        <p:nvSpPr>
          <p:cNvPr id="197" name="Rectangle 196"/>
          <p:cNvSpPr/>
          <p:nvPr/>
        </p:nvSpPr>
        <p:spPr>
          <a:xfrm>
            <a:off x="6467624" y="3626139"/>
            <a:ext cx="1294130" cy="622511"/>
          </a:xfrm>
          <a:prstGeom prst="rect">
            <a:avLst/>
          </a:prstGeom>
        </p:spPr>
        <p:txBody>
          <a:bodyPr wrap="square">
            <a:spAutoFit/>
          </a:bodyPr>
          <a:lstStyle/>
          <a:p>
            <a:pPr defTabSz="932597">
              <a:defRPr/>
            </a:pPr>
            <a:r>
              <a:rPr lang="en-US" sz="1122" kern="0" dirty="0">
                <a:solidFill>
                  <a:schemeClr val="bg1"/>
                </a:solidFill>
                <a:cs typeface="Segoe UI Semilight" panose="020B0402040204020203" pitchFamily="34" charset="0"/>
              </a:rPr>
              <a:t>HDInsight </a:t>
            </a:r>
          </a:p>
          <a:p>
            <a:pPr defTabSz="932597">
              <a:defRPr/>
            </a:pPr>
            <a:r>
              <a:rPr lang="en-US" sz="1122" kern="0" dirty="0">
                <a:solidFill>
                  <a:schemeClr val="bg1"/>
                </a:solidFill>
                <a:cs typeface="Segoe UI Semilight" panose="020B0402040204020203" pitchFamily="34" charset="0"/>
              </a:rPr>
              <a:t>(Hadoop and Spark)</a:t>
            </a:r>
          </a:p>
        </p:txBody>
      </p:sp>
      <p:sp>
        <p:nvSpPr>
          <p:cNvPr id="198" name="Rectangle 197"/>
          <p:cNvSpPr/>
          <p:nvPr/>
        </p:nvSpPr>
        <p:spPr>
          <a:xfrm>
            <a:off x="6467624" y="4368882"/>
            <a:ext cx="1294130" cy="270285"/>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Stream Analytics</a:t>
            </a:r>
          </a:p>
        </p:txBody>
      </p:sp>
      <p:sp>
        <p:nvSpPr>
          <p:cNvPr id="199" name="Rectangle 198"/>
          <p:cNvSpPr/>
          <p:nvPr/>
        </p:nvSpPr>
        <p:spPr bwMode="auto">
          <a:xfrm>
            <a:off x="6012039" y="3134307"/>
            <a:ext cx="1748895" cy="498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a:solidFill>
                <a:srgbClr val="00BCF2"/>
              </a:solidFill>
              <a:ea typeface="Segoe UI" pitchFamily="34" charset="0"/>
              <a:cs typeface="Segoe UI" pitchFamily="34" charset="0"/>
            </a:endParaRPr>
          </a:p>
        </p:txBody>
      </p:sp>
      <p:sp>
        <p:nvSpPr>
          <p:cNvPr id="200" name="Rectangle 199"/>
          <p:cNvSpPr/>
          <p:nvPr/>
        </p:nvSpPr>
        <p:spPr>
          <a:xfrm>
            <a:off x="5210408" y="6047212"/>
            <a:ext cx="1515566" cy="384205"/>
          </a:xfrm>
          <a:prstGeom prst="rect">
            <a:avLst/>
          </a:prstGeom>
        </p:spPr>
        <p:txBody>
          <a:bodyPr wrap="none" lIns="0" tIns="0" rIns="0" bIns="0" anchor="ctr">
            <a:spAutoFit/>
          </a:bodyPr>
          <a:lstStyle/>
          <a:p>
            <a:pPr algn="ctr" defTabSz="739440">
              <a:spcBef>
                <a:spcPct val="0"/>
              </a:spcBef>
              <a:spcAft>
                <a:spcPct val="35000"/>
              </a:spcAft>
              <a:defRPr/>
            </a:pPr>
            <a:r>
              <a:rPr lang="en-US" sz="2448" kern="0" dirty="0">
                <a:solidFill>
                  <a:srgbClr val="002050"/>
                </a:solidFill>
                <a:latin typeface="Segoe UI Light"/>
              </a:rPr>
              <a:t>Intelligence</a:t>
            </a:r>
            <a:endParaRPr lang="en-US" sz="1836" b="1" kern="0" spc="-31" dirty="0">
              <a:solidFill>
                <a:srgbClr val="002050"/>
              </a:solidFill>
              <a:latin typeface="Segoe UI Semilight" panose="020B0402040204020203" pitchFamily="34" charset="0"/>
              <a:cs typeface="Segoe UI Semilight" panose="020B0402040204020203" pitchFamily="34" charset="0"/>
            </a:endParaRPr>
          </a:p>
        </p:txBody>
      </p:sp>
      <p:sp>
        <p:nvSpPr>
          <p:cNvPr id="201" name="Rectangle 200"/>
          <p:cNvSpPr/>
          <p:nvPr/>
        </p:nvSpPr>
        <p:spPr>
          <a:xfrm>
            <a:off x="6467624" y="3116774"/>
            <a:ext cx="1294130" cy="446397"/>
          </a:xfrm>
          <a:prstGeom prst="rect">
            <a:avLst/>
          </a:prstGeom>
        </p:spPr>
        <p:txBody>
          <a:bodyPr wrap="square">
            <a:spAutoFit/>
          </a:bodyPr>
          <a:lstStyle/>
          <a:p>
            <a:pPr defTabSz="932597">
              <a:defRPr/>
            </a:pPr>
            <a:r>
              <a:rPr lang="en-US" sz="1122" kern="0" dirty="0">
                <a:solidFill>
                  <a:schemeClr val="bg1"/>
                </a:solidFill>
                <a:cs typeface="Segoe UI Semilight" panose="020B0402040204020203" pitchFamily="34" charset="0"/>
              </a:rPr>
              <a:t>Data Lake Analytics</a:t>
            </a:r>
          </a:p>
        </p:txBody>
      </p:sp>
      <p:sp>
        <p:nvSpPr>
          <p:cNvPr id="202" name="Rectangle 201"/>
          <p:cNvSpPr/>
          <p:nvPr/>
        </p:nvSpPr>
        <p:spPr>
          <a:xfrm>
            <a:off x="6467624" y="2492234"/>
            <a:ext cx="1294130" cy="446397"/>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Machine Learning</a:t>
            </a:r>
          </a:p>
        </p:txBody>
      </p:sp>
      <p:grpSp>
        <p:nvGrpSpPr>
          <p:cNvPr id="203" name="Group 202"/>
          <p:cNvGrpSpPr/>
          <p:nvPr/>
        </p:nvGrpSpPr>
        <p:grpSpPr>
          <a:xfrm>
            <a:off x="6102688" y="4371249"/>
            <a:ext cx="359675" cy="276298"/>
            <a:chOff x="1260022" y="5196402"/>
            <a:chExt cx="3273425" cy="2514600"/>
          </a:xfrm>
          <a:solidFill>
            <a:srgbClr val="FFFFFF"/>
          </a:solidFill>
        </p:grpSpPr>
        <p:sp>
          <p:nvSpPr>
            <p:cNvPr id="204" name="Freeform 7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sp>
          <p:nvSpPr>
            <p:cNvPr id="205" name="Freeform 8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sp>
          <p:nvSpPr>
            <p:cNvPr id="206" name="Freeform 8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sp>
          <p:nvSpPr>
            <p:cNvPr id="207" name="Freeform 82"/>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grpSp>
      <p:sp>
        <p:nvSpPr>
          <p:cNvPr id="208" name="Freeform 83"/>
          <p:cNvSpPr>
            <a:spLocks/>
          </p:cNvSpPr>
          <p:nvPr/>
        </p:nvSpPr>
        <p:spPr bwMode="auto">
          <a:xfrm>
            <a:off x="6104030" y="3790920"/>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w="635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632" kern="0" dirty="0">
              <a:solidFill>
                <a:srgbClr val="FFFFFF"/>
              </a:solidFill>
            </a:endParaRPr>
          </a:p>
        </p:txBody>
      </p:sp>
      <p:sp>
        <p:nvSpPr>
          <p:cNvPr id="209" name="Freeform 84"/>
          <p:cNvSpPr/>
          <p:nvPr/>
        </p:nvSpPr>
        <p:spPr bwMode="auto">
          <a:xfrm flipH="1">
            <a:off x="6148140" y="2572026"/>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sp>
        <p:nvSpPr>
          <p:cNvPr id="210" name="Rectangle 209"/>
          <p:cNvSpPr/>
          <p:nvPr/>
        </p:nvSpPr>
        <p:spPr bwMode="auto">
          <a:xfrm>
            <a:off x="4125168" y="1690036"/>
            <a:ext cx="1803235" cy="4270756"/>
          </a:xfrm>
          <a:prstGeom prst="rect">
            <a:avLst/>
          </a:prstGeom>
          <a:solidFill>
            <a:schemeClr val="accent1"/>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211" name="Rectangle 210"/>
          <p:cNvSpPr/>
          <p:nvPr/>
        </p:nvSpPr>
        <p:spPr>
          <a:xfrm>
            <a:off x="4584969" y="2486961"/>
            <a:ext cx="1296319" cy="446397"/>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SQL Data </a:t>
            </a:r>
          </a:p>
          <a:p>
            <a:pPr defTabSz="932597">
              <a:defRPr/>
            </a:pPr>
            <a:r>
              <a:rPr lang="en-US" sz="1122" kern="0" dirty="0">
                <a:solidFill>
                  <a:srgbClr val="FFFFFF"/>
                </a:solidFill>
                <a:cs typeface="Segoe UI Semilight" panose="020B0402040204020203" pitchFamily="34" charset="0"/>
              </a:rPr>
              <a:t>Warehouse</a:t>
            </a:r>
          </a:p>
        </p:txBody>
      </p:sp>
      <p:sp>
        <p:nvSpPr>
          <p:cNvPr id="212" name="Rectangle 211"/>
          <p:cNvSpPr/>
          <p:nvPr/>
        </p:nvSpPr>
        <p:spPr bwMode="auto">
          <a:xfrm>
            <a:off x="4140705" y="3441082"/>
            <a:ext cx="1740584" cy="498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a:solidFill>
                <a:schemeClr val="tx1"/>
              </a:solidFill>
              <a:ea typeface="Segoe UI" pitchFamily="34" charset="0"/>
              <a:cs typeface="Segoe UI" pitchFamily="34" charset="0"/>
            </a:endParaRPr>
          </a:p>
        </p:txBody>
      </p:sp>
      <p:sp>
        <p:nvSpPr>
          <p:cNvPr id="213" name="Rectangle 212"/>
          <p:cNvSpPr/>
          <p:nvPr/>
        </p:nvSpPr>
        <p:spPr>
          <a:xfrm>
            <a:off x="4604674" y="3550867"/>
            <a:ext cx="1296319" cy="270285"/>
          </a:xfrm>
          <a:prstGeom prst="rect">
            <a:avLst/>
          </a:prstGeom>
        </p:spPr>
        <p:txBody>
          <a:bodyPr wrap="square">
            <a:spAutoFit/>
          </a:bodyPr>
          <a:lstStyle/>
          <a:p>
            <a:pPr defTabSz="932597">
              <a:defRPr/>
            </a:pPr>
            <a:r>
              <a:rPr lang="en-US" sz="1122" kern="0" dirty="0">
                <a:solidFill>
                  <a:schemeClr val="bg1"/>
                </a:solidFill>
                <a:cs typeface="Segoe UI Semilight" panose="020B0402040204020203" pitchFamily="34" charset="0"/>
              </a:rPr>
              <a:t>Data Lake Store</a:t>
            </a:r>
          </a:p>
        </p:txBody>
      </p:sp>
      <p:grpSp>
        <p:nvGrpSpPr>
          <p:cNvPr id="214" name="Group 213"/>
          <p:cNvGrpSpPr/>
          <p:nvPr/>
        </p:nvGrpSpPr>
        <p:grpSpPr>
          <a:xfrm>
            <a:off x="4256861" y="2551640"/>
            <a:ext cx="253198" cy="310108"/>
            <a:chOff x="-3084513" y="3390510"/>
            <a:chExt cx="2716213" cy="3363913"/>
          </a:xfrm>
          <a:solidFill>
            <a:srgbClr val="FFFFFF"/>
          </a:solidFill>
        </p:grpSpPr>
        <p:sp>
          <p:nvSpPr>
            <p:cNvPr id="21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1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grpSp>
        <p:nvGrpSpPr>
          <p:cNvPr id="217" name="Group 216"/>
          <p:cNvGrpSpPr/>
          <p:nvPr/>
        </p:nvGrpSpPr>
        <p:grpSpPr>
          <a:xfrm>
            <a:off x="507462" y="1699364"/>
            <a:ext cx="1891660" cy="4703720"/>
            <a:chOff x="496692" y="1666194"/>
            <a:chExt cx="1854737" cy="4611909"/>
          </a:xfrm>
        </p:grpSpPr>
        <p:sp>
          <p:nvSpPr>
            <p:cNvPr id="218" name="TextBox 217"/>
            <p:cNvSpPr txBox="1"/>
            <p:nvPr/>
          </p:nvSpPr>
          <p:spPr>
            <a:xfrm>
              <a:off x="1261370" y="1927965"/>
              <a:ext cx="1090059" cy="563250"/>
            </a:xfrm>
            <a:prstGeom prst="rect">
              <a:avLst/>
            </a:prstGeom>
            <a:noFill/>
          </p:spPr>
          <p:txBody>
            <a:bodyPr wrap="square" lIns="0" tIns="149195" rIns="186494" bIns="149195" rtlCol="0">
              <a:noAutofit/>
            </a:bodyPr>
            <a:lstStyle/>
            <a:p>
              <a:pPr defTabSz="951121">
                <a:lnSpc>
                  <a:spcPct val="90000"/>
                </a:lnSpc>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Data </a:t>
              </a:r>
              <a:br>
                <a:rPr lang="en-US" sz="1224" kern="0" spc="-31" dirty="0">
                  <a:solidFill>
                    <a:srgbClr val="002050"/>
                  </a:solidFill>
                  <a:latin typeface="Segoe UI Semilight" panose="020B0402040204020203" pitchFamily="34" charset="0"/>
                  <a:cs typeface="Segoe UI Semilight" panose="020B0402040204020203" pitchFamily="34" charset="0"/>
                </a:rPr>
              </a:br>
              <a:r>
                <a:rPr lang="en-US" sz="1224" kern="0" spc="-31" dirty="0">
                  <a:solidFill>
                    <a:srgbClr val="002050"/>
                  </a:solidFill>
                  <a:latin typeface="Segoe UI Semilight" panose="020B0402040204020203" pitchFamily="34" charset="0"/>
                  <a:cs typeface="Segoe UI Semilight" panose="020B0402040204020203" pitchFamily="34" charset="0"/>
                </a:rPr>
                <a:t>Sources</a:t>
              </a:r>
            </a:p>
          </p:txBody>
        </p:sp>
        <p:sp>
          <p:nvSpPr>
            <p:cNvPr id="219" name="TextBox 218"/>
            <p:cNvSpPr txBox="1"/>
            <p:nvPr/>
          </p:nvSpPr>
          <p:spPr>
            <a:xfrm>
              <a:off x="1214236" y="3529646"/>
              <a:ext cx="1090059" cy="579230"/>
            </a:xfrm>
            <a:prstGeom prst="rect">
              <a:avLst/>
            </a:prstGeom>
            <a:noFill/>
          </p:spPr>
          <p:txBody>
            <a:bodyPr wrap="square" lIns="0" tIns="149195" rIns="186494" bIns="149195" rtlCol="0">
              <a:noAutofit/>
            </a:bodyPr>
            <a:lstStyle/>
            <a:p>
              <a:pP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Apps</a:t>
              </a:r>
            </a:p>
          </p:txBody>
        </p:sp>
        <p:sp>
          <p:nvSpPr>
            <p:cNvPr id="220" name="TextBox 219"/>
            <p:cNvSpPr txBox="1"/>
            <p:nvPr/>
          </p:nvSpPr>
          <p:spPr>
            <a:xfrm>
              <a:off x="1261370" y="4995093"/>
              <a:ext cx="974964" cy="616531"/>
            </a:xfrm>
            <a:prstGeom prst="rect">
              <a:avLst/>
            </a:prstGeom>
            <a:noFill/>
          </p:spPr>
          <p:txBody>
            <a:bodyPr wrap="square" lIns="0" tIns="149195" rIns="186494" bIns="149195" rtlCol="0">
              <a:noAutofit/>
            </a:bodyPr>
            <a:lstStyle/>
            <a:p>
              <a:pP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Sensors </a:t>
              </a:r>
              <a:br>
                <a:rPr lang="en-US" sz="1224" kern="0" spc="-31" dirty="0">
                  <a:solidFill>
                    <a:srgbClr val="002050"/>
                  </a:solidFill>
                  <a:latin typeface="Segoe UI Semilight" panose="020B0402040204020203" pitchFamily="34" charset="0"/>
                  <a:cs typeface="Segoe UI Semilight" panose="020B0402040204020203" pitchFamily="34" charset="0"/>
                </a:rPr>
              </a:br>
              <a:r>
                <a:rPr lang="en-US" sz="1224" kern="0" spc="-31" dirty="0">
                  <a:solidFill>
                    <a:srgbClr val="002050"/>
                  </a:solidFill>
                  <a:latin typeface="Segoe UI Semilight" panose="020B0402040204020203" pitchFamily="34" charset="0"/>
                  <a:cs typeface="Segoe UI Semilight" panose="020B0402040204020203" pitchFamily="34" charset="0"/>
                </a:rPr>
                <a:t>and </a:t>
              </a:r>
              <a:br>
                <a:rPr lang="en-US" sz="1224" kern="0" spc="-31" dirty="0">
                  <a:solidFill>
                    <a:srgbClr val="002050"/>
                  </a:solidFill>
                  <a:latin typeface="Segoe UI Semilight" panose="020B0402040204020203" pitchFamily="34" charset="0"/>
                  <a:cs typeface="Segoe UI Semilight" panose="020B0402040204020203" pitchFamily="34" charset="0"/>
                </a:rPr>
              </a:br>
              <a:r>
                <a:rPr lang="en-US" sz="1224" kern="0" spc="-31" dirty="0">
                  <a:solidFill>
                    <a:srgbClr val="002050"/>
                  </a:solidFill>
                  <a:latin typeface="Segoe UI Semilight" panose="020B0402040204020203" pitchFamily="34" charset="0"/>
                  <a:cs typeface="Segoe UI Semilight" panose="020B0402040204020203" pitchFamily="34" charset="0"/>
                </a:rPr>
                <a:t>devices</a:t>
              </a:r>
            </a:p>
          </p:txBody>
        </p:sp>
        <p:sp>
          <p:nvSpPr>
            <p:cNvPr id="221" name="Rectangle 220"/>
            <p:cNvSpPr/>
            <p:nvPr/>
          </p:nvSpPr>
          <p:spPr>
            <a:xfrm>
              <a:off x="813890" y="5956959"/>
              <a:ext cx="933597" cy="321144"/>
            </a:xfrm>
            <a:prstGeom prst="rect">
              <a:avLst/>
            </a:prstGeom>
          </p:spPr>
          <p:txBody>
            <a:bodyPr wrap="none" lIns="0" tIns="0" rIns="0" bIns="0" anchor="ctr">
              <a:noAutofit/>
            </a:bodyPr>
            <a:lstStyle/>
            <a:p>
              <a:pPr defTabSz="932597">
                <a:lnSpc>
                  <a:spcPct val="90000"/>
                </a:lnSpc>
                <a:defRPr/>
              </a:pPr>
              <a:r>
                <a:rPr lang="en-US" sz="2448" kern="0" dirty="0">
                  <a:solidFill>
                    <a:srgbClr val="002050"/>
                  </a:solidFill>
                  <a:latin typeface="Segoe UI Light"/>
                </a:rPr>
                <a:t>Data</a:t>
              </a:r>
            </a:p>
          </p:txBody>
        </p:sp>
        <p:grpSp>
          <p:nvGrpSpPr>
            <p:cNvPr id="222" name="Group 221"/>
            <p:cNvGrpSpPr/>
            <p:nvPr/>
          </p:nvGrpSpPr>
          <p:grpSpPr>
            <a:xfrm>
              <a:off x="1789019" y="1666194"/>
              <a:ext cx="308472" cy="4199169"/>
              <a:chOff x="1776319" y="1369399"/>
              <a:chExt cx="308472" cy="3830198"/>
            </a:xfrm>
          </p:grpSpPr>
          <p:sp>
            <p:nvSpPr>
              <p:cNvPr id="237" name="Freeform 112"/>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597">
                  <a:defRPr/>
                </a:pPr>
                <a:endParaRPr lang="en-US" sz="1836" kern="0" dirty="0">
                  <a:solidFill>
                    <a:srgbClr val="FFFFFF"/>
                  </a:solidFill>
                  <a:latin typeface="Segoe UI"/>
                </a:endParaRPr>
              </a:p>
            </p:txBody>
          </p:sp>
          <p:cxnSp>
            <p:nvCxnSpPr>
              <p:cNvPr id="238" name="Straight Connector 237"/>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223"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333333"/>
                </a:solidFill>
              </a:endParaRPr>
            </a:p>
          </p:txBody>
        </p:sp>
        <p:grpSp>
          <p:nvGrpSpPr>
            <p:cNvPr id="224" name="Group 223"/>
            <p:cNvGrpSpPr/>
            <p:nvPr/>
          </p:nvGrpSpPr>
          <p:grpSpPr>
            <a:xfrm>
              <a:off x="532519" y="3627377"/>
              <a:ext cx="522040" cy="533547"/>
              <a:chOff x="2308225" y="7734300"/>
              <a:chExt cx="1368425" cy="1398588"/>
            </a:xfrm>
            <a:solidFill>
              <a:srgbClr val="0078D7"/>
            </a:solidFill>
          </p:grpSpPr>
          <p:sp>
            <p:nvSpPr>
              <p:cNvPr id="22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2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2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2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3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3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3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3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3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3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23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sp>
          <p:nvSpPr>
            <p:cNvPr id="225" name="Freeform 100"/>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3260" tIns="46630" rIns="93260" bIns="46630" numCol="1" anchor="t" anchorCtr="0" compatLnSpc="1">
              <a:prstTxWarp prst="textNoShape">
                <a:avLst/>
              </a:prstTxWarp>
              <a:noAutofit/>
            </a:bodyPr>
            <a:lstStyle/>
            <a:p>
              <a:pPr defTabSz="932597">
                <a:defRPr/>
              </a:pPr>
              <a:endParaRPr lang="en-US" sz="1632" kern="0" dirty="0">
                <a:solidFill>
                  <a:srgbClr val="FFFFFF"/>
                </a:solidFill>
              </a:endParaRPr>
            </a:p>
          </p:txBody>
        </p:sp>
      </p:grpSp>
      <p:grpSp>
        <p:nvGrpSpPr>
          <p:cNvPr id="239" name="Group 238"/>
          <p:cNvGrpSpPr>
            <a:grpSpLocks noChangeAspect="1"/>
          </p:cNvGrpSpPr>
          <p:nvPr/>
        </p:nvGrpSpPr>
        <p:grpSpPr>
          <a:xfrm>
            <a:off x="6129025" y="3201476"/>
            <a:ext cx="299905" cy="298433"/>
            <a:chOff x="8580718" y="793097"/>
            <a:chExt cx="2587625" cy="2574925"/>
          </a:xfrm>
          <a:solidFill>
            <a:schemeClr val="bg1"/>
          </a:solidFill>
        </p:grpSpPr>
        <p:sp>
          <p:nvSpPr>
            <p:cNvPr id="240"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solidFill>
                <a:schemeClr val="bg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1"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solidFill>
                <a:schemeClr val="bg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242" name="Group 241"/>
          <p:cNvGrpSpPr>
            <a:grpSpLocks noChangeAspect="1"/>
          </p:cNvGrpSpPr>
          <p:nvPr/>
        </p:nvGrpSpPr>
        <p:grpSpPr>
          <a:xfrm>
            <a:off x="4268816" y="3544335"/>
            <a:ext cx="298433" cy="233957"/>
            <a:chOff x="8588655" y="3482322"/>
            <a:chExt cx="2571750" cy="2016125"/>
          </a:xfrm>
          <a:solidFill>
            <a:schemeClr val="bg1"/>
          </a:solidFill>
        </p:grpSpPr>
        <p:sp>
          <p:nvSpPr>
            <p:cNvPr id="243"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solidFill>
                <a:schemeClr val="bg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4"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solidFill>
                <a:schemeClr val="bg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3" name="Rectangle: Rounded Corners 2"/>
          <p:cNvSpPr/>
          <p:nvPr/>
        </p:nvSpPr>
        <p:spPr bwMode="auto">
          <a:xfrm>
            <a:off x="4163827" y="3072338"/>
            <a:ext cx="3577909" cy="1195597"/>
          </a:xfrm>
          <a:prstGeom prst="roundRect">
            <a:avLst/>
          </a:prstGeom>
          <a:solidFill>
            <a:schemeClr val="accent2">
              <a:alpha val="46000"/>
            </a:schemeClr>
          </a:solid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491768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076553" y="2537774"/>
            <a:ext cx="586757" cy="1542171"/>
            <a:chOff x="4880432" y="2431995"/>
            <a:chExt cx="575304" cy="1512070"/>
          </a:xfrm>
        </p:grpSpPr>
        <p:sp>
          <p:nvSpPr>
            <p:cNvPr id="105" name="Freeform 76"/>
            <p:cNvSpPr>
              <a:spLocks/>
            </p:cNvSpPr>
            <p:nvPr/>
          </p:nvSpPr>
          <p:spPr bwMode="auto">
            <a:xfrm>
              <a:off x="5340673" y="3914368"/>
              <a:ext cx="48116" cy="29697"/>
            </a:xfrm>
            <a:custGeom>
              <a:avLst/>
              <a:gdLst>
                <a:gd name="T0" fmla="*/ 0 w 24"/>
                <a:gd name="T1" fmla="*/ 13 h 13"/>
                <a:gd name="T2" fmla="*/ 8 w 24"/>
                <a:gd name="T3" fmla="*/ 13 h 13"/>
                <a:gd name="T4" fmla="*/ 24 w 24"/>
                <a:gd name="T5" fmla="*/ 11 h 13"/>
                <a:gd name="T6" fmla="*/ 24 w 24"/>
                <a:gd name="T7" fmla="*/ 0 h 13"/>
                <a:gd name="T8" fmla="*/ 0 w 24"/>
                <a:gd name="T9" fmla="*/ 0 h 13"/>
                <a:gd name="T10" fmla="*/ 0 w 24"/>
                <a:gd name="T11" fmla="*/ 13 h 13"/>
              </a:gdLst>
              <a:ahLst/>
              <a:cxnLst>
                <a:cxn ang="0">
                  <a:pos x="T0" y="T1"/>
                </a:cxn>
                <a:cxn ang="0">
                  <a:pos x="T2" y="T3"/>
                </a:cxn>
                <a:cxn ang="0">
                  <a:pos x="T4" y="T5"/>
                </a:cxn>
                <a:cxn ang="0">
                  <a:pos x="T6" y="T7"/>
                </a:cxn>
                <a:cxn ang="0">
                  <a:pos x="T8" y="T9"/>
                </a:cxn>
                <a:cxn ang="0">
                  <a:pos x="T10" y="T11"/>
                </a:cxn>
              </a:cxnLst>
              <a:rect l="0" t="0" r="r" b="b"/>
              <a:pathLst>
                <a:path w="24" h="13">
                  <a:moveTo>
                    <a:pt x="0" y="13"/>
                  </a:moveTo>
                  <a:cubicBezTo>
                    <a:pt x="8" y="13"/>
                    <a:pt x="8" y="13"/>
                    <a:pt x="8" y="13"/>
                  </a:cubicBezTo>
                  <a:cubicBezTo>
                    <a:pt x="14" y="13"/>
                    <a:pt x="19" y="13"/>
                    <a:pt x="24" y="11"/>
                  </a:cubicBezTo>
                  <a:cubicBezTo>
                    <a:pt x="24" y="0"/>
                    <a:pt x="24" y="0"/>
                    <a:pt x="24" y="0"/>
                  </a:cubicBezTo>
                  <a:cubicBezTo>
                    <a:pt x="0" y="0"/>
                    <a:pt x="0" y="0"/>
                    <a:pt x="0" y="0"/>
                  </a:cubicBezTo>
                  <a:lnTo>
                    <a:pt x="0" y="13"/>
                  </a:lnTo>
                  <a:close/>
                </a:path>
              </a:pathLst>
            </a:custGeom>
            <a:solidFill>
              <a:srgbClr val="68217A"/>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6" name="Freeform 77"/>
            <p:cNvSpPr>
              <a:spLocks/>
            </p:cNvSpPr>
            <p:nvPr/>
          </p:nvSpPr>
          <p:spPr bwMode="auto">
            <a:xfrm>
              <a:off x="4949465" y="3914368"/>
              <a:ext cx="43933" cy="29697"/>
            </a:xfrm>
            <a:custGeom>
              <a:avLst/>
              <a:gdLst>
                <a:gd name="T0" fmla="*/ 23 w 23"/>
                <a:gd name="T1" fmla="*/ 13 h 13"/>
                <a:gd name="T2" fmla="*/ 16 w 23"/>
                <a:gd name="T3" fmla="*/ 13 h 13"/>
                <a:gd name="T4" fmla="*/ 0 w 23"/>
                <a:gd name="T5" fmla="*/ 11 h 13"/>
                <a:gd name="T6" fmla="*/ 0 w 23"/>
                <a:gd name="T7" fmla="*/ 0 h 13"/>
                <a:gd name="T8" fmla="*/ 23 w 23"/>
                <a:gd name="T9" fmla="*/ 0 h 13"/>
                <a:gd name="T10" fmla="*/ 23 w 23"/>
                <a:gd name="T11" fmla="*/ 13 h 13"/>
              </a:gdLst>
              <a:ahLst/>
              <a:cxnLst>
                <a:cxn ang="0">
                  <a:pos x="T0" y="T1"/>
                </a:cxn>
                <a:cxn ang="0">
                  <a:pos x="T2" y="T3"/>
                </a:cxn>
                <a:cxn ang="0">
                  <a:pos x="T4" y="T5"/>
                </a:cxn>
                <a:cxn ang="0">
                  <a:pos x="T6" y="T7"/>
                </a:cxn>
                <a:cxn ang="0">
                  <a:pos x="T8" y="T9"/>
                </a:cxn>
                <a:cxn ang="0">
                  <a:pos x="T10" y="T11"/>
                </a:cxn>
              </a:cxnLst>
              <a:rect l="0" t="0" r="r" b="b"/>
              <a:pathLst>
                <a:path w="23" h="13">
                  <a:moveTo>
                    <a:pt x="23" y="13"/>
                  </a:moveTo>
                  <a:cubicBezTo>
                    <a:pt x="16" y="13"/>
                    <a:pt x="16" y="13"/>
                    <a:pt x="16" y="13"/>
                  </a:cubicBezTo>
                  <a:cubicBezTo>
                    <a:pt x="10" y="13"/>
                    <a:pt x="5" y="13"/>
                    <a:pt x="0" y="11"/>
                  </a:cubicBezTo>
                  <a:cubicBezTo>
                    <a:pt x="0" y="0"/>
                    <a:pt x="0" y="0"/>
                    <a:pt x="0" y="0"/>
                  </a:cubicBezTo>
                  <a:cubicBezTo>
                    <a:pt x="23" y="0"/>
                    <a:pt x="23" y="0"/>
                    <a:pt x="23" y="0"/>
                  </a:cubicBezTo>
                  <a:lnTo>
                    <a:pt x="23" y="13"/>
                  </a:lnTo>
                  <a:close/>
                </a:path>
              </a:pathLst>
            </a:custGeom>
            <a:solidFill>
              <a:srgbClr val="68217A"/>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7" name="Freeform 79"/>
            <p:cNvSpPr>
              <a:spLocks/>
            </p:cNvSpPr>
            <p:nvPr/>
          </p:nvSpPr>
          <p:spPr bwMode="auto">
            <a:xfrm>
              <a:off x="4880432" y="2431995"/>
              <a:ext cx="575304" cy="1497222"/>
            </a:xfrm>
            <a:custGeom>
              <a:avLst/>
              <a:gdLst>
                <a:gd name="T0" fmla="*/ 294 w 294"/>
                <a:gd name="T1" fmla="*/ 602 h 652"/>
                <a:gd name="T2" fmla="*/ 244 w 294"/>
                <a:gd name="T3" fmla="*/ 652 h 652"/>
                <a:gd name="T4" fmla="*/ 51 w 294"/>
                <a:gd name="T5" fmla="*/ 652 h 652"/>
                <a:gd name="T6" fmla="*/ 0 w 294"/>
                <a:gd name="T7" fmla="*/ 602 h 652"/>
                <a:gd name="T8" fmla="*/ 0 w 294"/>
                <a:gd name="T9" fmla="*/ 50 h 652"/>
                <a:gd name="T10" fmla="*/ 51 w 294"/>
                <a:gd name="T11" fmla="*/ 0 h 652"/>
                <a:gd name="T12" fmla="*/ 244 w 294"/>
                <a:gd name="T13" fmla="*/ 0 h 652"/>
                <a:gd name="T14" fmla="*/ 294 w 294"/>
                <a:gd name="T15" fmla="*/ 50 h 652"/>
                <a:gd name="T16" fmla="*/ 294 w 294"/>
                <a:gd name="T17" fmla="*/ 60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652">
                  <a:moveTo>
                    <a:pt x="294" y="602"/>
                  </a:moveTo>
                  <a:cubicBezTo>
                    <a:pt x="294" y="602"/>
                    <a:pt x="294" y="652"/>
                    <a:pt x="244" y="652"/>
                  </a:cubicBezTo>
                  <a:cubicBezTo>
                    <a:pt x="51" y="652"/>
                    <a:pt x="51" y="652"/>
                    <a:pt x="51" y="652"/>
                  </a:cubicBezTo>
                  <a:cubicBezTo>
                    <a:pt x="51" y="652"/>
                    <a:pt x="0" y="652"/>
                    <a:pt x="0" y="602"/>
                  </a:cubicBezTo>
                  <a:cubicBezTo>
                    <a:pt x="0" y="50"/>
                    <a:pt x="0" y="50"/>
                    <a:pt x="0" y="50"/>
                  </a:cubicBezTo>
                  <a:cubicBezTo>
                    <a:pt x="0" y="50"/>
                    <a:pt x="0" y="0"/>
                    <a:pt x="51" y="0"/>
                  </a:cubicBezTo>
                  <a:cubicBezTo>
                    <a:pt x="244" y="0"/>
                    <a:pt x="244" y="0"/>
                    <a:pt x="244" y="0"/>
                  </a:cubicBezTo>
                  <a:cubicBezTo>
                    <a:pt x="244" y="0"/>
                    <a:pt x="294" y="0"/>
                    <a:pt x="294" y="50"/>
                  </a:cubicBezTo>
                  <a:lnTo>
                    <a:pt x="294" y="602"/>
                  </a:lnTo>
                  <a:close/>
                </a:path>
              </a:pathLst>
            </a:custGeom>
            <a:solidFill>
              <a:srgbClr val="68217A"/>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130" name="Oval 81"/>
            <p:cNvSpPr>
              <a:spLocks noChangeArrowheads="1"/>
            </p:cNvSpPr>
            <p:nvPr/>
          </p:nvSpPr>
          <p:spPr bwMode="auto">
            <a:xfrm>
              <a:off x="5146115" y="2719063"/>
              <a:ext cx="46024" cy="45720"/>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32" name="Freeform 83"/>
            <p:cNvSpPr>
              <a:spLocks/>
            </p:cNvSpPr>
            <p:nvPr/>
          </p:nvSpPr>
          <p:spPr bwMode="auto">
            <a:xfrm>
              <a:off x="5116829" y="2855176"/>
              <a:ext cx="118872" cy="118872"/>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8C00"/>
            </a:solidFill>
            <a:ln w="11113" cap="flat">
              <a:solidFill>
                <a:srgbClr val="505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0" name="Freeform 85"/>
            <p:cNvSpPr>
              <a:spLocks/>
            </p:cNvSpPr>
            <p:nvPr/>
          </p:nvSpPr>
          <p:spPr bwMode="auto">
            <a:xfrm>
              <a:off x="4972477" y="2855176"/>
              <a:ext cx="118872" cy="118872"/>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A940"/>
            </a:solidFill>
            <a:ln w="11113" cap="flat">
              <a:solidFill>
                <a:srgbClr val="505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2" name="Rectangle 150"/>
            <p:cNvSpPr>
              <a:spLocks noChangeArrowheads="1"/>
            </p:cNvSpPr>
            <p:nvPr/>
          </p:nvSpPr>
          <p:spPr bwMode="auto">
            <a:xfrm>
              <a:off x="4949465" y="3579976"/>
              <a:ext cx="439322" cy="7900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3" name="Rectangle 151"/>
            <p:cNvSpPr>
              <a:spLocks noChangeArrowheads="1"/>
            </p:cNvSpPr>
            <p:nvPr/>
          </p:nvSpPr>
          <p:spPr bwMode="auto">
            <a:xfrm>
              <a:off x="4949465" y="3704012"/>
              <a:ext cx="439322" cy="1484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5" name="Rectangle 152"/>
            <p:cNvSpPr>
              <a:spLocks noChangeArrowheads="1"/>
            </p:cNvSpPr>
            <p:nvPr/>
          </p:nvSpPr>
          <p:spPr bwMode="auto">
            <a:xfrm>
              <a:off x="4949465" y="3738659"/>
              <a:ext cx="439322" cy="123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6" name="Rectangle 153"/>
            <p:cNvSpPr>
              <a:spLocks noChangeArrowheads="1"/>
            </p:cNvSpPr>
            <p:nvPr/>
          </p:nvSpPr>
          <p:spPr bwMode="auto">
            <a:xfrm>
              <a:off x="4949465" y="3773306"/>
              <a:ext cx="439322" cy="123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7" name="Rectangle 150"/>
            <p:cNvSpPr>
              <a:spLocks noChangeArrowheads="1"/>
            </p:cNvSpPr>
            <p:nvPr/>
          </p:nvSpPr>
          <p:spPr bwMode="auto">
            <a:xfrm>
              <a:off x="4949465" y="2579192"/>
              <a:ext cx="439322" cy="7900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4" name="Freeform 83"/>
            <p:cNvSpPr>
              <a:spLocks/>
            </p:cNvSpPr>
            <p:nvPr/>
          </p:nvSpPr>
          <p:spPr bwMode="auto">
            <a:xfrm>
              <a:off x="5263460" y="2855176"/>
              <a:ext cx="118872" cy="118872"/>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8C00"/>
            </a:solidFill>
            <a:ln w="11113" cap="flat">
              <a:solidFill>
                <a:srgbClr val="505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6" name="Text Placeholder 5"/>
          <p:cNvSpPr>
            <a:spLocks noGrp="1"/>
          </p:cNvSpPr>
          <p:nvPr>
            <p:ph type="body" sz="quarter" idx="10"/>
          </p:nvPr>
        </p:nvSpPr>
        <p:spPr>
          <a:xfrm>
            <a:off x="275481" y="1497813"/>
            <a:ext cx="3970226" cy="1497843"/>
          </a:xfrm>
        </p:spPr>
        <p:txBody>
          <a:bodyPr/>
          <a:lstStyle/>
          <a:p>
            <a:pPr defTabSz="914224"/>
            <a:r>
              <a:rPr lang="en-US" sz="1836" kern="0" dirty="0">
                <a:gradFill>
                  <a:gsLst>
                    <a:gs pos="1250">
                      <a:srgbClr val="505050"/>
                    </a:gs>
                    <a:gs pos="100000">
                      <a:srgbClr val="505050"/>
                    </a:gs>
                  </a:gsLst>
                  <a:lin ang="5400000" scaled="0"/>
                </a:gradFill>
              </a:rPr>
              <a:t>Access rights based on IP range</a:t>
            </a:r>
          </a:p>
          <a:p>
            <a:pPr defTabSz="914224"/>
            <a:r>
              <a:rPr lang="en-US" sz="1836" kern="0" dirty="0">
                <a:gradFill>
                  <a:gsLst>
                    <a:gs pos="1250">
                      <a:srgbClr val="505050"/>
                    </a:gs>
                    <a:gs pos="100000">
                      <a:srgbClr val="505050"/>
                    </a:gs>
                  </a:gsLst>
                  <a:lin ang="5400000" scaled="0"/>
                </a:gradFill>
              </a:rPr>
              <a:t>Applies to traffic from inside or outside Azure</a:t>
            </a:r>
          </a:p>
          <a:p>
            <a:pPr defTabSz="914224"/>
            <a:r>
              <a:rPr lang="en-US" sz="1836" kern="0" dirty="0">
                <a:gradFill>
                  <a:gsLst>
                    <a:gs pos="1250">
                      <a:srgbClr val="505050"/>
                    </a:gs>
                    <a:gs pos="100000">
                      <a:srgbClr val="505050"/>
                    </a:gs>
                  </a:gsLst>
                  <a:lin ang="5400000" scaled="0"/>
                </a:gradFill>
              </a:rPr>
              <a:t>Cannot be used to filter VNETs</a:t>
            </a:r>
          </a:p>
        </p:txBody>
      </p:sp>
      <p:sp>
        <p:nvSpPr>
          <p:cNvPr id="2" name="Title 1"/>
          <p:cNvSpPr>
            <a:spLocks noGrp="1"/>
          </p:cNvSpPr>
          <p:nvPr>
            <p:ph type="title"/>
          </p:nvPr>
        </p:nvSpPr>
        <p:spPr/>
        <p:txBody>
          <a:bodyPr/>
          <a:lstStyle/>
          <a:p>
            <a:r>
              <a:rPr lang="en-US" dirty="0"/>
              <a:t>IP address ACLs</a:t>
            </a:r>
          </a:p>
        </p:txBody>
      </p:sp>
      <p:sp>
        <p:nvSpPr>
          <p:cNvPr id="67" name="TextBox 66"/>
          <p:cNvSpPr txBox="1"/>
          <p:nvPr/>
        </p:nvSpPr>
        <p:spPr>
          <a:xfrm>
            <a:off x="2270571" y="6199672"/>
            <a:ext cx="1417699" cy="489259"/>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1399" kern="0" dirty="0">
                <a:gradFill>
                  <a:gsLst>
                    <a:gs pos="2917">
                      <a:schemeClr val="tx1"/>
                    </a:gs>
                    <a:gs pos="30000">
                      <a:schemeClr val="tx1"/>
                    </a:gs>
                  </a:gsLst>
                  <a:lin ang="5400000" scaled="0"/>
                </a:gradFill>
              </a:rPr>
              <a:t>64.34.55.130</a:t>
            </a:r>
          </a:p>
        </p:txBody>
      </p:sp>
      <p:sp>
        <p:nvSpPr>
          <p:cNvPr id="72" name="TextBox 71"/>
          <p:cNvSpPr txBox="1"/>
          <p:nvPr/>
        </p:nvSpPr>
        <p:spPr>
          <a:xfrm>
            <a:off x="4629894" y="4118284"/>
            <a:ext cx="1341515" cy="489295"/>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1399" kern="0" dirty="0">
                <a:gradFill>
                  <a:gsLst>
                    <a:gs pos="2917">
                      <a:schemeClr val="tx1"/>
                    </a:gs>
                    <a:gs pos="30000">
                      <a:schemeClr val="tx1"/>
                    </a:gs>
                  </a:gsLst>
                  <a:lin ang="5400000" scaled="0"/>
                </a:gradFill>
              </a:rPr>
              <a:t>15.23.1.5</a:t>
            </a:r>
          </a:p>
        </p:txBody>
      </p:sp>
      <p:sp>
        <p:nvSpPr>
          <p:cNvPr id="74" name="Rectangle 73"/>
          <p:cNvSpPr/>
          <p:nvPr/>
        </p:nvSpPr>
        <p:spPr bwMode="auto">
          <a:xfrm>
            <a:off x="9248289" y="1212849"/>
            <a:ext cx="2915070" cy="5309692"/>
          </a:xfrm>
          <a:prstGeom prst="rect">
            <a:avLst/>
          </a:prstGeom>
          <a:solidFill>
            <a:srgbClr val="7FBA00"/>
          </a:solidFill>
          <a:ln w="3175">
            <a:noFill/>
          </a:ln>
          <a:effectLst/>
        </p:spPr>
        <p:txBody>
          <a:bodyPr spcFirstLastPara="0" vert="horz" wrap="square" lIns="18276" tIns="93260" rIns="18276" bIns="91376" numCol="1" spcCol="1270" anchor="t" anchorCtr="0">
            <a:noAutofit/>
          </a:bodyPr>
          <a:lstStyle/>
          <a:p>
            <a:pPr algn="ctr" defTabSz="932323">
              <a:lnSpc>
                <a:spcPct val="90000"/>
              </a:lnSpc>
              <a:spcBef>
                <a:spcPct val="0"/>
              </a:spcBef>
              <a:spcAft>
                <a:spcPts val="600"/>
              </a:spcAft>
              <a:defRPr/>
            </a:pPr>
            <a:r>
              <a:rPr lang="en-US" sz="1836" kern="0" spc="-3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75" name="Freeform 5"/>
          <p:cNvSpPr>
            <a:spLocks noEditPoints="1"/>
          </p:cNvSpPr>
          <p:nvPr/>
        </p:nvSpPr>
        <p:spPr bwMode="auto">
          <a:xfrm>
            <a:off x="9823204" y="1725623"/>
            <a:ext cx="1705480" cy="1342202"/>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FFFFFF"/>
          </a:solidFill>
          <a:ln w="0">
            <a:noFill/>
            <a:prstDash val="solid"/>
            <a:round/>
            <a:headEnd/>
            <a:tailEnd/>
          </a:ln>
        </p:spPr>
        <p:txBody>
          <a:bodyPr vert="horz" wrap="square" lIns="76189" tIns="38095" rIns="76189" bIns="38095" numCol="1" anchor="t" anchorCtr="0" compatLnSpc="1">
            <a:prstTxWarp prst="textNoShape">
              <a:avLst/>
            </a:prstTxWarp>
          </a:bodyPr>
          <a:lstStyle/>
          <a:p>
            <a:pPr defTabSz="914187" fontAlgn="base">
              <a:spcBef>
                <a:spcPct val="0"/>
              </a:spcBef>
              <a:spcAft>
                <a:spcPct val="0"/>
              </a:spcAft>
              <a:defRPr/>
            </a:pPr>
            <a:endParaRPr lang="en-US" sz="2400" kern="0" dirty="0">
              <a:solidFill>
                <a:prstClr val="white"/>
              </a:solidFill>
            </a:endParaRPr>
          </a:p>
        </p:txBody>
      </p:sp>
      <p:sp>
        <p:nvSpPr>
          <p:cNvPr id="76" name="Rectangle 75"/>
          <p:cNvSpPr/>
          <p:nvPr/>
        </p:nvSpPr>
        <p:spPr bwMode="auto">
          <a:xfrm>
            <a:off x="9660093" y="3606817"/>
            <a:ext cx="2031707" cy="2742276"/>
          </a:xfrm>
          <a:prstGeom prst="rect">
            <a:avLst/>
          </a:prstGeom>
          <a:solidFill>
            <a:srgbClr val="ACD259"/>
          </a:solidFill>
          <a:ln w="3175">
            <a:noFill/>
          </a:ln>
          <a:effectLst/>
        </p:spPr>
        <p:txBody>
          <a:bodyPr spcFirstLastPara="0" vert="horz" wrap="square" lIns="18276" tIns="93260" rIns="18276" bIns="91376" numCol="1" spcCol="1270" anchor="b" anchorCtr="0">
            <a:noAutofit/>
          </a:bodyPr>
          <a:lstStyle/>
          <a:p>
            <a:pPr algn="ctr" defTabSz="932323">
              <a:lnSpc>
                <a:spcPct val="90000"/>
              </a:lnSpc>
              <a:spcBef>
                <a:spcPct val="0"/>
              </a:spcBef>
              <a:spcAft>
                <a:spcPts val="600"/>
              </a:spcAft>
              <a:defRPr/>
            </a:pPr>
            <a:r>
              <a:rPr lang="en-US" sz="1836" kern="0" spc="-30"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IP range whitelist</a:t>
            </a:r>
          </a:p>
        </p:txBody>
      </p:sp>
      <p:sp>
        <p:nvSpPr>
          <p:cNvPr id="77" name="Rectangle: Rounded Corners 76"/>
          <p:cNvSpPr/>
          <p:nvPr/>
        </p:nvSpPr>
        <p:spPr bwMode="auto">
          <a:xfrm>
            <a:off x="9933066" y="3867696"/>
            <a:ext cx="1485756" cy="2039171"/>
          </a:xfrm>
          <a:prstGeom prst="roundRect">
            <a:avLst/>
          </a:prstGeom>
          <a:solidFill>
            <a:srgbClr val="ACD259"/>
          </a:solidFill>
          <a:ln w="1111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428" kern="0" dirty="0">
              <a:solidFill>
                <a:schemeClr val="bg1"/>
              </a:solidFill>
            </a:endParaRPr>
          </a:p>
          <a:p>
            <a:pPr algn="ctr" defTabSz="951028" fontAlgn="base">
              <a:spcBef>
                <a:spcPct val="0"/>
              </a:spcBef>
              <a:spcAft>
                <a:spcPct val="0"/>
              </a:spcAft>
              <a:defRPr/>
            </a:pPr>
            <a:r>
              <a:rPr lang="en-US" sz="1428" b="1" kern="0" dirty="0">
                <a:solidFill>
                  <a:schemeClr val="bg1"/>
                </a:solidFill>
              </a:rPr>
              <a:t>64.34.55.130 </a:t>
            </a:r>
          </a:p>
          <a:p>
            <a:pPr algn="ctr" defTabSz="951028" fontAlgn="base">
              <a:spcBef>
                <a:spcPct val="0"/>
              </a:spcBef>
              <a:spcAft>
                <a:spcPct val="0"/>
              </a:spcAft>
              <a:defRPr/>
            </a:pPr>
            <a:r>
              <a:rPr lang="en-US" sz="1428" b="1" kern="0" dirty="0">
                <a:solidFill>
                  <a:schemeClr val="bg1"/>
                </a:solidFill>
              </a:rPr>
              <a:t>–</a:t>
            </a:r>
          </a:p>
          <a:p>
            <a:pPr algn="ctr" defTabSz="951028" fontAlgn="base">
              <a:spcBef>
                <a:spcPct val="0"/>
              </a:spcBef>
              <a:spcAft>
                <a:spcPct val="0"/>
              </a:spcAft>
              <a:defRPr/>
            </a:pPr>
            <a:r>
              <a:rPr lang="en-US" sz="1428" b="1" kern="0" dirty="0">
                <a:solidFill>
                  <a:schemeClr val="bg1"/>
                </a:solidFill>
              </a:rPr>
              <a:t> 64.34.55.135 </a:t>
            </a:r>
          </a:p>
          <a:p>
            <a:pPr algn="ctr" defTabSz="951028" fontAlgn="base">
              <a:spcBef>
                <a:spcPct val="0"/>
              </a:spcBef>
              <a:spcAft>
                <a:spcPct val="0"/>
              </a:spcAft>
              <a:defRPr/>
            </a:pPr>
            <a:endParaRPr lang="en-US" sz="1428" kern="0" dirty="0">
              <a:gradFill>
                <a:gsLst>
                  <a:gs pos="5439">
                    <a:srgbClr val="F8F8F8"/>
                  </a:gs>
                  <a:gs pos="10000">
                    <a:srgbClr val="F8F8F8"/>
                  </a:gs>
                </a:gsLst>
                <a:lin ang="5400000" scaled="0"/>
              </a:gradFill>
            </a:endParaRPr>
          </a:p>
        </p:txBody>
      </p:sp>
      <p:cxnSp>
        <p:nvCxnSpPr>
          <p:cNvPr id="78" name="Straight Connector 77"/>
          <p:cNvCxnSpPr/>
          <p:nvPr/>
        </p:nvCxnSpPr>
        <p:spPr>
          <a:xfrm flipH="1">
            <a:off x="2979420" y="6064460"/>
            <a:ext cx="6061922" cy="0"/>
          </a:xfrm>
          <a:prstGeom prst="line">
            <a:avLst/>
          </a:prstGeom>
          <a:noFill/>
          <a:ln w="38100" cap="sq" cmpd="sng" algn="ctr">
            <a:solidFill>
              <a:srgbClr val="7FBA00"/>
            </a:solidFill>
            <a:prstDash val="sysDash"/>
            <a:miter lim="800000"/>
            <a:headEnd type="triangle" w="lg" len="med"/>
            <a:tailEnd type="triangle" w="lg" len="med"/>
          </a:ln>
          <a:effectLst/>
        </p:spPr>
      </p:cxnSp>
      <p:cxnSp>
        <p:nvCxnSpPr>
          <p:cNvPr id="79" name="Straight Connector 78"/>
          <p:cNvCxnSpPr/>
          <p:nvPr/>
        </p:nvCxnSpPr>
        <p:spPr>
          <a:xfrm rot="16200000">
            <a:off x="7352380" y="2482929"/>
            <a:ext cx="0" cy="3264112"/>
          </a:xfrm>
          <a:prstGeom prst="line">
            <a:avLst/>
          </a:prstGeom>
          <a:noFill/>
          <a:ln w="38100" cap="sq" cmpd="sng" algn="ctr">
            <a:solidFill>
              <a:srgbClr val="7FBA00"/>
            </a:solidFill>
            <a:prstDash val="sysDash"/>
            <a:miter lim="800000"/>
            <a:headEnd type="none" w="med" len="med"/>
            <a:tailEnd type="triangle" w="lg" len="med"/>
          </a:ln>
          <a:effectLst/>
        </p:spPr>
      </p:cxnSp>
      <p:sp>
        <p:nvSpPr>
          <p:cNvPr id="82" name="Oval 49"/>
          <p:cNvSpPr>
            <a:spLocks noChangeArrowheads="1"/>
          </p:cNvSpPr>
          <p:nvPr/>
        </p:nvSpPr>
        <p:spPr bwMode="auto">
          <a:xfrm>
            <a:off x="4028764" y="4041606"/>
            <a:ext cx="684105" cy="14391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3" name="Freeform 194"/>
          <p:cNvSpPr>
            <a:spLocks/>
          </p:cNvSpPr>
          <p:nvPr/>
        </p:nvSpPr>
        <p:spPr bwMode="auto">
          <a:xfrm>
            <a:off x="4506385" y="4314832"/>
            <a:ext cx="375424" cy="154341"/>
          </a:xfrm>
          <a:custGeom>
            <a:avLst/>
            <a:gdLst>
              <a:gd name="T0" fmla="*/ 3 w 180"/>
              <a:gd name="T1" fmla="*/ 74 h 74"/>
              <a:gd name="T2" fmla="*/ 0 w 180"/>
              <a:gd name="T3" fmla="*/ 54 h 74"/>
              <a:gd name="T4" fmla="*/ 177 w 180"/>
              <a:gd name="T5" fmla="*/ 0 h 74"/>
              <a:gd name="T6" fmla="*/ 180 w 180"/>
              <a:gd name="T7" fmla="*/ 27 h 74"/>
              <a:gd name="T8" fmla="*/ 3 w 180"/>
              <a:gd name="T9" fmla="*/ 74 h 74"/>
            </a:gdLst>
            <a:ahLst/>
            <a:cxnLst>
              <a:cxn ang="0">
                <a:pos x="T0" y="T1"/>
              </a:cxn>
              <a:cxn ang="0">
                <a:pos x="T2" y="T3"/>
              </a:cxn>
              <a:cxn ang="0">
                <a:pos x="T4" y="T5"/>
              </a:cxn>
              <a:cxn ang="0">
                <a:pos x="T6" y="T7"/>
              </a:cxn>
              <a:cxn ang="0">
                <a:pos x="T8" y="T9"/>
              </a:cxn>
            </a:cxnLst>
            <a:rect l="0" t="0" r="r" b="b"/>
            <a:pathLst>
              <a:path w="180" h="74">
                <a:moveTo>
                  <a:pt x="3" y="74"/>
                </a:moveTo>
                <a:lnTo>
                  <a:pt x="0" y="54"/>
                </a:lnTo>
                <a:lnTo>
                  <a:pt x="177" y="0"/>
                </a:lnTo>
                <a:lnTo>
                  <a:pt x="180" y="27"/>
                </a:lnTo>
                <a:lnTo>
                  <a:pt x="3" y="7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4" name="Freeform 130"/>
          <p:cNvSpPr>
            <a:spLocks/>
          </p:cNvSpPr>
          <p:nvPr/>
        </p:nvSpPr>
        <p:spPr bwMode="auto">
          <a:xfrm>
            <a:off x="5036148" y="2984165"/>
            <a:ext cx="95942" cy="1186756"/>
          </a:xfrm>
          <a:custGeom>
            <a:avLst/>
            <a:gdLst>
              <a:gd name="T0" fmla="*/ 46 w 46"/>
              <a:gd name="T1" fmla="*/ 564 h 569"/>
              <a:gd name="T2" fmla="*/ 0 w 46"/>
              <a:gd name="T3" fmla="*/ 569 h 569"/>
              <a:gd name="T4" fmla="*/ 0 w 46"/>
              <a:gd name="T5" fmla="*/ 0 h 569"/>
              <a:gd name="T6" fmla="*/ 46 w 46"/>
              <a:gd name="T7" fmla="*/ 5 h 569"/>
              <a:gd name="T8" fmla="*/ 46 w 46"/>
              <a:gd name="T9" fmla="*/ 564 h 569"/>
            </a:gdLst>
            <a:ahLst/>
            <a:cxnLst>
              <a:cxn ang="0">
                <a:pos x="T0" y="T1"/>
              </a:cxn>
              <a:cxn ang="0">
                <a:pos x="T2" y="T3"/>
              </a:cxn>
              <a:cxn ang="0">
                <a:pos x="T4" y="T5"/>
              </a:cxn>
              <a:cxn ang="0">
                <a:pos x="T6" y="T7"/>
              </a:cxn>
              <a:cxn ang="0">
                <a:pos x="T8" y="T9"/>
              </a:cxn>
            </a:cxnLst>
            <a:rect l="0" t="0" r="r" b="b"/>
            <a:pathLst>
              <a:path w="46" h="569">
                <a:moveTo>
                  <a:pt x="46" y="564"/>
                </a:moveTo>
                <a:lnTo>
                  <a:pt x="0" y="569"/>
                </a:lnTo>
                <a:lnTo>
                  <a:pt x="0" y="0"/>
                </a:lnTo>
                <a:lnTo>
                  <a:pt x="46" y="5"/>
                </a:lnTo>
                <a:lnTo>
                  <a:pt x="46" y="56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5" name="Freeform 131"/>
          <p:cNvSpPr>
            <a:spLocks/>
          </p:cNvSpPr>
          <p:nvPr/>
        </p:nvSpPr>
        <p:spPr bwMode="auto">
          <a:xfrm>
            <a:off x="3680454" y="2984165"/>
            <a:ext cx="1380723" cy="1186756"/>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6" name="Freeform 132"/>
          <p:cNvSpPr>
            <a:spLocks/>
          </p:cNvSpPr>
          <p:nvPr/>
        </p:nvSpPr>
        <p:spPr bwMode="auto">
          <a:xfrm>
            <a:off x="3726339" y="3040477"/>
            <a:ext cx="1282697" cy="923960"/>
          </a:xfrm>
          <a:custGeom>
            <a:avLst/>
            <a:gdLst>
              <a:gd name="T0" fmla="*/ 0 w 615"/>
              <a:gd name="T1" fmla="*/ 392 h 443"/>
              <a:gd name="T2" fmla="*/ 615 w 615"/>
              <a:gd name="T3" fmla="*/ 443 h 443"/>
              <a:gd name="T4" fmla="*/ 615 w 615"/>
              <a:gd name="T5" fmla="*/ 0 h 443"/>
              <a:gd name="T6" fmla="*/ 0 w 615"/>
              <a:gd name="T7" fmla="*/ 35 h 443"/>
              <a:gd name="T8" fmla="*/ 0 w 615"/>
              <a:gd name="T9" fmla="*/ 392 h 443"/>
            </a:gdLst>
            <a:ahLst/>
            <a:cxnLst>
              <a:cxn ang="0">
                <a:pos x="T0" y="T1"/>
              </a:cxn>
              <a:cxn ang="0">
                <a:pos x="T2" y="T3"/>
              </a:cxn>
              <a:cxn ang="0">
                <a:pos x="T4" y="T5"/>
              </a:cxn>
              <a:cxn ang="0">
                <a:pos x="T6" y="T7"/>
              </a:cxn>
              <a:cxn ang="0">
                <a:pos x="T8" y="T9"/>
              </a:cxn>
            </a:cxnLst>
            <a:rect l="0" t="0" r="r" b="b"/>
            <a:pathLst>
              <a:path w="615" h="443">
                <a:moveTo>
                  <a:pt x="0" y="392"/>
                </a:moveTo>
                <a:lnTo>
                  <a:pt x="615" y="443"/>
                </a:lnTo>
                <a:lnTo>
                  <a:pt x="615" y="0"/>
                </a:lnTo>
                <a:lnTo>
                  <a:pt x="0" y="35"/>
                </a:lnTo>
                <a:lnTo>
                  <a:pt x="0" y="39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7" name="Rectangle 171"/>
          <p:cNvSpPr>
            <a:spLocks noChangeArrowheads="1"/>
          </p:cNvSpPr>
          <p:nvPr/>
        </p:nvSpPr>
        <p:spPr bwMode="auto">
          <a:xfrm>
            <a:off x="4790038" y="3261560"/>
            <a:ext cx="133483" cy="8134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8" name="Freeform 172"/>
          <p:cNvSpPr>
            <a:spLocks/>
          </p:cNvSpPr>
          <p:nvPr/>
        </p:nvSpPr>
        <p:spPr bwMode="auto">
          <a:xfrm>
            <a:off x="3813938" y="3601527"/>
            <a:ext cx="112627" cy="75085"/>
          </a:xfrm>
          <a:custGeom>
            <a:avLst/>
            <a:gdLst>
              <a:gd name="T0" fmla="*/ 54 w 54"/>
              <a:gd name="T1" fmla="*/ 2 h 36"/>
              <a:gd name="T2" fmla="*/ 54 w 54"/>
              <a:gd name="T3" fmla="*/ 36 h 36"/>
              <a:gd name="T4" fmla="*/ 0 w 54"/>
              <a:gd name="T5" fmla="*/ 34 h 36"/>
              <a:gd name="T6" fmla="*/ 0 w 54"/>
              <a:gd name="T7" fmla="*/ 0 h 36"/>
              <a:gd name="T8" fmla="*/ 54 w 54"/>
              <a:gd name="T9" fmla="*/ 2 h 36"/>
            </a:gdLst>
            <a:ahLst/>
            <a:cxnLst>
              <a:cxn ang="0">
                <a:pos x="T0" y="T1"/>
              </a:cxn>
              <a:cxn ang="0">
                <a:pos x="T2" y="T3"/>
              </a:cxn>
              <a:cxn ang="0">
                <a:pos x="T4" y="T5"/>
              </a:cxn>
              <a:cxn ang="0">
                <a:pos x="T6" y="T7"/>
              </a:cxn>
              <a:cxn ang="0">
                <a:pos x="T8" y="T9"/>
              </a:cxn>
            </a:cxnLst>
            <a:rect l="0" t="0" r="r" b="b"/>
            <a:pathLst>
              <a:path w="54" h="36">
                <a:moveTo>
                  <a:pt x="54" y="2"/>
                </a:moveTo>
                <a:lnTo>
                  <a:pt x="54" y="36"/>
                </a:lnTo>
                <a:lnTo>
                  <a:pt x="0" y="34"/>
                </a:lnTo>
                <a:lnTo>
                  <a:pt x="0" y="0"/>
                </a:lnTo>
                <a:lnTo>
                  <a:pt x="54" y="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9" name="Freeform 173"/>
          <p:cNvSpPr>
            <a:spLocks/>
          </p:cNvSpPr>
          <p:nvPr/>
        </p:nvSpPr>
        <p:spPr bwMode="auto">
          <a:xfrm>
            <a:off x="3813937" y="3703725"/>
            <a:ext cx="183540" cy="81342"/>
          </a:xfrm>
          <a:custGeom>
            <a:avLst/>
            <a:gdLst>
              <a:gd name="T0" fmla="*/ 88 w 88"/>
              <a:gd name="T1" fmla="*/ 5 h 39"/>
              <a:gd name="T2" fmla="*/ 88 w 88"/>
              <a:gd name="T3" fmla="*/ 39 h 39"/>
              <a:gd name="T4" fmla="*/ 0 w 88"/>
              <a:gd name="T5" fmla="*/ 34 h 39"/>
              <a:gd name="T6" fmla="*/ 0 w 88"/>
              <a:gd name="T7" fmla="*/ 0 h 39"/>
              <a:gd name="T8" fmla="*/ 88 w 88"/>
              <a:gd name="T9" fmla="*/ 5 h 39"/>
            </a:gdLst>
            <a:ahLst/>
            <a:cxnLst>
              <a:cxn ang="0">
                <a:pos x="T0" y="T1"/>
              </a:cxn>
              <a:cxn ang="0">
                <a:pos x="T2" y="T3"/>
              </a:cxn>
              <a:cxn ang="0">
                <a:pos x="T4" y="T5"/>
              </a:cxn>
              <a:cxn ang="0">
                <a:pos x="T6" y="T7"/>
              </a:cxn>
              <a:cxn ang="0">
                <a:pos x="T8" y="T9"/>
              </a:cxn>
            </a:cxnLst>
            <a:rect l="0" t="0" r="r" b="b"/>
            <a:pathLst>
              <a:path w="88" h="39">
                <a:moveTo>
                  <a:pt x="88" y="5"/>
                </a:moveTo>
                <a:lnTo>
                  <a:pt x="88" y="39"/>
                </a:lnTo>
                <a:lnTo>
                  <a:pt x="0" y="34"/>
                </a:lnTo>
                <a:lnTo>
                  <a:pt x="0" y="0"/>
                </a:lnTo>
                <a:lnTo>
                  <a:pt x="88"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0" name="Freeform 174"/>
          <p:cNvSpPr>
            <a:spLocks/>
          </p:cNvSpPr>
          <p:nvPr/>
        </p:nvSpPr>
        <p:spPr bwMode="auto">
          <a:xfrm>
            <a:off x="3813937" y="3395044"/>
            <a:ext cx="231513" cy="70914"/>
          </a:xfrm>
          <a:custGeom>
            <a:avLst/>
            <a:gdLst>
              <a:gd name="T0" fmla="*/ 111 w 111"/>
              <a:gd name="T1" fmla="*/ 0 h 34"/>
              <a:gd name="T2" fmla="*/ 111 w 111"/>
              <a:gd name="T3" fmla="*/ 34 h 34"/>
              <a:gd name="T4" fmla="*/ 0 w 111"/>
              <a:gd name="T5" fmla="*/ 34 h 34"/>
              <a:gd name="T6" fmla="*/ 0 w 111"/>
              <a:gd name="T7" fmla="*/ 2 h 34"/>
              <a:gd name="T8" fmla="*/ 111 w 111"/>
              <a:gd name="T9" fmla="*/ 0 h 34"/>
            </a:gdLst>
            <a:ahLst/>
            <a:cxnLst>
              <a:cxn ang="0">
                <a:pos x="T0" y="T1"/>
              </a:cxn>
              <a:cxn ang="0">
                <a:pos x="T2" y="T3"/>
              </a:cxn>
              <a:cxn ang="0">
                <a:pos x="T4" y="T5"/>
              </a:cxn>
              <a:cxn ang="0">
                <a:pos x="T6" y="T7"/>
              </a:cxn>
              <a:cxn ang="0">
                <a:pos x="T8" y="T9"/>
              </a:cxn>
            </a:cxnLst>
            <a:rect l="0" t="0" r="r" b="b"/>
            <a:pathLst>
              <a:path w="111" h="34">
                <a:moveTo>
                  <a:pt x="111" y="0"/>
                </a:moveTo>
                <a:lnTo>
                  <a:pt x="111" y="34"/>
                </a:lnTo>
                <a:lnTo>
                  <a:pt x="0" y="34"/>
                </a:lnTo>
                <a:lnTo>
                  <a:pt x="0" y="2"/>
                </a:lnTo>
                <a:lnTo>
                  <a:pt x="11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5" name="Rectangle 175"/>
          <p:cNvSpPr>
            <a:spLocks noChangeArrowheads="1"/>
          </p:cNvSpPr>
          <p:nvPr/>
        </p:nvSpPr>
        <p:spPr bwMode="auto">
          <a:xfrm>
            <a:off x="4045450" y="3395044"/>
            <a:ext cx="95942" cy="709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6" name="Freeform 176"/>
          <p:cNvSpPr>
            <a:spLocks/>
          </p:cNvSpPr>
          <p:nvPr/>
        </p:nvSpPr>
        <p:spPr bwMode="auto">
          <a:xfrm>
            <a:off x="3813937" y="3173962"/>
            <a:ext cx="369167" cy="91770"/>
          </a:xfrm>
          <a:custGeom>
            <a:avLst/>
            <a:gdLst>
              <a:gd name="T0" fmla="*/ 177 w 177"/>
              <a:gd name="T1" fmla="*/ 0 h 44"/>
              <a:gd name="T2" fmla="*/ 177 w 177"/>
              <a:gd name="T3" fmla="*/ 37 h 44"/>
              <a:gd name="T4" fmla="*/ 175 w 177"/>
              <a:gd name="T5" fmla="*/ 37 h 44"/>
              <a:gd name="T6" fmla="*/ 0 w 177"/>
              <a:gd name="T7" fmla="*/ 44 h 44"/>
              <a:gd name="T8" fmla="*/ 0 w 177"/>
              <a:gd name="T9" fmla="*/ 10 h 44"/>
              <a:gd name="T10" fmla="*/ 177 w 177"/>
              <a:gd name="T11" fmla="*/ 0 h 44"/>
            </a:gdLst>
            <a:ahLst/>
            <a:cxnLst>
              <a:cxn ang="0">
                <a:pos x="T0" y="T1"/>
              </a:cxn>
              <a:cxn ang="0">
                <a:pos x="T2" y="T3"/>
              </a:cxn>
              <a:cxn ang="0">
                <a:pos x="T4" y="T5"/>
              </a:cxn>
              <a:cxn ang="0">
                <a:pos x="T6" y="T7"/>
              </a:cxn>
              <a:cxn ang="0">
                <a:pos x="T8" y="T9"/>
              </a:cxn>
              <a:cxn ang="0">
                <a:pos x="T10" y="T11"/>
              </a:cxn>
            </a:cxnLst>
            <a:rect l="0" t="0" r="r" b="b"/>
            <a:pathLst>
              <a:path w="177" h="44">
                <a:moveTo>
                  <a:pt x="177" y="0"/>
                </a:moveTo>
                <a:lnTo>
                  <a:pt x="177" y="37"/>
                </a:lnTo>
                <a:lnTo>
                  <a:pt x="175" y="37"/>
                </a:lnTo>
                <a:lnTo>
                  <a:pt x="0" y="44"/>
                </a:lnTo>
                <a:lnTo>
                  <a:pt x="0" y="10"/>
                </a:lnTo>
                <a:lnTo>
                  <a:pt x="177"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7" name="Freeform 177"/>
          <p:cNvSpPr>
            <a:spLocks/>
          </p:cNvSpPr>
          <p:nvPr/>
        </p:nvSpPr>
        <p:spPr bwMode="auto">
          <a:xfrm>
            <a:off x="3997478" y="3714154"/>
            <a:ext cx="273226" cy="81342"/>
          </a:xfrm>
          <a:custGeom>
            <a:avLst/>
            <a:gdLst>
              <a:gd name="T0" fmla="*/ 131 w 131"/>
              <a:gd name="T1" fmla="*/ 5 h 39"/>
              <a:gd name="T2" fmla="*/ 131 w 131"/>
              <a:gd name="T3" fmla="*/ 39 h 39"/>
              <a:gd name="T4" fmla="*/ 0 w 131"/>
              <a:gd name="T5" fmla="*/ 34 h 39"/>
              <a:gd name="T6" fmla="*/ 0 w 131"/>
              <a:gd name="T7" fmla="*/ 0 h 39"/>
              <a:gd name="T8" fmla="*/ 131 w 131"/>
              <a:gd name="T9" fmla="*/ 5 h 39"/>
            </a:gdLst>
            <a:ahLst/>
            <a:cxnLst>
              <a:cxn ang="0">
                <a:pos x="T0" y="T1"/>
              </a:cxn>
              <a:cxn ang="0">
                <a:pos x="T2" y="T3"/>
              </a:cxn>
              <a:cxn ang="0">
                <a:pos x="T4" y="T5"/>
              </a:cxn>
              <a:cxn ang="0">
                <a:pos x="T6" y="T7"/>
              </a:cxn>
              <a:cxn ang="0">
                <a:pos x="T8" y="T9"/>
              </a:cxn>
            </a:cxnLst>
            <a:rect l="0" t="0" r="r" b="b"/>
            <a:pathLst>
              <a:path w="131" h="39">
                <a:moveTo>
                  <a:pt x="131" y="5"/>
                </a:moveTo>
                <a:lnTo>
                  <a:pt x="131" y="39"/>
                </a:lnTo>
                <a:lnTo>
                  <a:pt x="0" y="34"/>
                </a:lnTo>
                <a:lnTo>
                  <a:pt x="0" y="0"/>
                </a:lnTo>
                <a:lnTo>
                  <a:pt x="131" y="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8" name="Freeform 178"/>
          <p:cNvSpPr>
            <a:spLocks/>
          </p:cNvSpPr>
          <p:nvPr/>
        </p:nvSpPr>
        <p:spPr bwMode="auto">
          <a:xfrm>
            <a:off x="3813937" y="3497243"/>
            <a:ext cx="471364" cy="77170"/>
          </a:xfrm>
          <a:custGeom>
            <a:avLst/>
            <a:gdLst>
              <a:gd name="T0" fmla="*/ 226 w 226"/>
              <a:gd name="T1" fmla="*/ 3 h 37"/>
              <a:gd name="T2" fmla="*/ 226 w 226"/>
              <a:gd name="T3" fmla="*/ 37 h 37"/>
              <a:gd name="T4" fmla="*/ 0 w 226"/>
              <a:gd name="T5" fmla="*/ 35 h 37"/>
              <a:gd name="T6" fmla="*/ 0 w 226"/>
              <a:gd name="T7" fmla="*/ 0 h 37"/>
              <a:gd name="T8" fmla="*/ 226 w 226"/>
              <a:gd name="T9" fmla="*/ 3 h 37"/>
            </a:gdLst>
            <a:ahLst/>
            <a:cxnLst>
              <a:cxn ang="0">
                <a:pos x="T0" y="T1"/>
              </a:cxn>
              <a:cxn ang="0">
                <a:pos x="T2" y="T3"/>
              </a:cxn>
              <a:cxn ang="0">
                <a:pos x="T4" y="T5"/>
              </a:cxn>
              <a:cxn ang="0">
                <a:pos x="T6" y="T7"/>
              </a:cxn>
              <a:cxn ang="0">
                <a:pos x="T8" y="T9"/>
              </a:cxn>
            </a:cxnLst>
            <a:rect l="0" t="0" r="r" b="b"/>
            <a:pathLst>
              <a:path w="226" h="37">
                <a:moveTo>
                  <a:pt x="226" y="3"/>
                </a:moveTo>
                <a:lnTo>
                  <a:pt x="226" y="37"/>
                </a:lnTo>
                <a:lnTo>
                  <a:pt x="0" y="35"/>
                </a:lnTo>
                <a:lnTo>
                  <a:pt x="0" y="0"/>
                </a:lnTo>
                <a:lnTo>
                  <a:pt x="226"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0" name="Freeform 179"/>
          <p:cNvSpPr>
            <a:spLocks/>
          </p:cNvSpPr>
          <p:nvPr/>
        </p:nvSpPr>
        <p:spPr bwMode="auto">
          <a:xfrm>
            <a:off x="4285303" y="3503500"/>
            <a:ext cx="312854" cy="77170"/>
          </a:xfrm>
          <a:custGeom>
            <a:avLst/>
            <a:gdLst>
              <a:gd name="T0" fmla="*/ 150 w 150"/>
              <a:gd name="T1" fmla="*/ 0 h 37"/>
              <a:gd name="T2" fmla="*/ 150 w 150"/>
              <a:gd name="T3" fmla="*/ 37 h 37"/>
              <a:gd name="T4" fmla="*/ 0 w 150"/>
              <a:gd name="T5" fmla="*/ 34 h 37"/>
              <a:gd name="T6" fmla="*/ 0 w 150"/>
              <a:gd name="T7" fmla="*/ 0 h 37"/>
              <a:gd name="T8" fmla="*/ 150 w 150"/>
              <a:gd name="T9" fmla="*/ 0 h 37"/>
            </a:gdLst>
            <a:ahLst/>
            <a:cxnLst>
              <a:cxn ang="0">
                <a:pos x="T0" y="T1"/>
              </a:cxn>
              <a:cxn ang="0">
                <a:pos x="T2" y="T3"/>
              </a:cxn>
              <a:cxn ang="0">
                <a:pos x="T4" y="T5"/>
              </a:cxn>
              <a:cxn ang="0">
                <a:pos x="T6" y="T7"/>
              </a:cxn>
              <a:cxn ang="0">
                <a:pos x="T8" y="T9"/>
              </a:cxn>
            </a:cxnLst>
            <a:rect l="0" t="0" r="r" b="b"/>
            <a:pathLst>
              <a:path w="150" h="37">
                <a:moveTo>
                  <a:pt x="150" y="0"/>
                </a:moveTo>
                <a:lnTo>
                  <a:pt x="150" y="37"/>
                </a:lnTo>
                <a:lnTo>
                  <a:pt x="0" y="34"/>
                </a:lnTo>
                <a:lnTo>
                  <a:pt x="0" y="0"/>
                </a:lnTo>
                <a:lnTo>
                  <a:pt x="15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1" name="Freeform 180"/>
          <p:cNvSpPr>
            <a:spLocks/>
          </p:cNvSpPr>
          <p:nvPr/>
        </p:nvSpPr>
        <p:spPr bwMode="auto">
          <a:xfrm>
            <a:off x="3813937" y="3261561"/>
            <a:ext cx="976100" cy="102200"/>
          </a:xfrm>
          <a:custGeom>
            <a:avLst/>
            <a:gdLst>
              <a:gd name="T0" fmla="*/ 468 w 468"/>
              <a:gd name="T1" fmla="*/ 0 h 49"/>
              <a:gd name="T2" fmla="*/ 468 w 468"/>
              <a:gd name="T3" fmla="*/ 39 h 49"/>
              <a:gd name="T4" fmla="*/ 0 w 468"/>
              <a:gd name="T5" fmla="*/ 49 h 49"/>
              <a:gd name="T6" fmla="*/ 0 w 468"/>
              <a:gd name="T7" fmla="*/ 17 h 49"/>
              <a:gd name="T8" fmla="*/ 468 w 468"/>
              <a:gd name="T9" fmla="*/ 0 h 49"/>
            </a:gdLst>
            <a:ahLst/>
            <a:cxnLst>
              <a:cxn ang="0">
                <a:pos x="T0" y="T1"/>
              </a:cxn>
              <a:cxn ang="0">
                <a:pos x="T2" y="T3"/>
              </a:cxn>
              <a:cxn ang="0">
                <a:pos x="T4" y="T5"/>
              </a:cxn>
              <a:cxn ang="0">
                <a:pos x="T6" y="T7"/>
              </a:cxn>
              <a:cxn ang="0">
                <a:pos x="T8" y="T9"/>
              </a:cxn>
            </a:cxnLst>
            <a:rect l="0" t="0" r="r" b="b"/>
            <a:pathLst>
              <a:path w="468" h="49">
                <a:moveTo>
                  <a:pt x="468" y="0"/>
                </a:moveTo>
                <a:lnTo>
                  <a:pt x="468" y="39"/>
                </a:lnTo>
                <a:lnTo>
                  <a:pt x="0" y="49"/>
                </a:lnTo>
                <a:lnTo>
                  <a:pt x="0" y="17"/>
                </a:lnTo>
                <a:lnTo>
                  <a:pt x="46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2" name="Freeform 181"/>
          <p:cNvSpPr>
            <a:spLocks/>
          </p:cNvSpPr>
          <p:nvPr/>
        </p:nvSpPr>
        <p:spPr bwMode="auto">
          <a:xfrm>
            <a:off x="3926565" y="3605699"/>
            <a:ext cx="271139" cy="77170"/>
          </a:xfrm>
          <a:custGeom>
            <a:avLst/>
            <a:gdLst>
              <a:gd name="T0" fmla="*/ 130 w 130"/>
              <a:gd name="T1" fmla="*/ 2 h 37"/>
              <a:gd name="T2" fmla="*/ 130 w 130"/>
              <a:gd name="T3" fmla="*/ 37 h 37"/>
              <a:gd name="T4" fmla="*/ 0 w 130"/>
              <a:gd name="T5" fmla="*/ 34 h 37"/>
              <a:gd name="T6" fmla="*/ 0 w 130"/>
              <a:gd name="T7" fmla="*/ 0 h 37"/>
              <a:gd name="T8" fmla="*/ 130 w 130"/>
              <a:gd name="T9" fmla="*/ 2 h 37"/>
            </a:gdLst>
            <a:ahLst/>
            <a:cxnLst>
              <a:cxn ang="0">
                <a:pos x="T0" y="T1"/>
              </a:cxn>
              <a:cxn ang="0">
                <a:pos x="T2" y="T3"/>
              </a:cxn>
              <a:cxn ang="0">
                <a:pos x="T4" y="T5"/>
              </a:cxn>
              <a:cxn ang="0">
                <a:pos x="T6" y="T7"/>
              </a:cxn>
              <a:cxn ang="0">
                <a:pos x="T8" y="T9"/>
              </a:cxn>
            </a:cxnLst>
            <a:rect l="0" t="0" r="r" b="b"/>
            <a:pathLst>
              <a:path w="130" h="37">
                <a:moveTo>
                  <a:pt x="130" y="2"/>
                </a:moveTo>
                <a:lnTo>
                  <a:pt x="130" y="37"/>
                </a:lnTo>
                <a:lnTo>
                  <a:pt x="0" y="34"/>
                </a:lnTo>
                <a:lnTo>
                  <a:pt x="0" y="0"/>
                </a:lnTo>
                <a:lnTo>
                  <a:pt x="130"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3" name="Freeform 182"/>
          <p:cNvSpPr>
            <a:spLocks/>
          </p:cNvSpPr>
          <p:nvPr/>
        </p:nvSpPr>
        <p:spPr bwMode="auto">
          <a:xfrm>
            <a:off x="4178933" y="3163534"/>
            <a:ext cx="204398" cy="87599"/>
          </a:xfrm>
          <a:custGeom>
            <a:avLst/>
            <a:gdLst>
              <a:gd name="T0" fmla="*/ 98 w 98"/>
              <a:gd name="T1" fmla="*/ 0 h 42"/>
              <a:gd name="T2" fmla="*/ 98 w 98"/>
              <a:gd name="T3" fmla="*/ 37 h 42"/>
              <a:gd name="T4" fmla="*/ 0 w 98"/>
              <a:gd name="T5" fmla="*/ 42 h 42"/>
              <a:gd name="T6" fmla="*/ 2 w 98"/>
              <a:gd name="T7" fmla="*/ 42 h 42"/>
              <a:gd name="T8" fmla="*/ 2 w 98"/>
              <a:gd name="T9" fmla="*/ 5 h 42"/>
              <a:gd name="T10" fmla="*/ 98 w 98"/>
              <a:gd name="T11" fmla="*/ 0 h 42"/>
            </a:gdLst>
            <a:ahLst/>
            <a:cxnLst>
              <a:cxn ang="0">
                <a:pos x="T0" y="T1"/>
              </a:cxn>
              <a:cxn ang="0">
                <a:pos x="T2" y="T3"/>
              </a:cxn>
              <a:cxn ang="0">
                <a:pos x="T4" y="T5"/>
              </a:cxn>
              <a:cxn ang="0">
                <a:pos x="T6" y="T7"/>
              </a:cxn>
              <a:cxn ang="0">
                <a:pos x="T8" y="T9"/>
              </a:cxn>
              <a:cxn ang="0">
                <a:pos x="T10" y="T11"/>
              </a:cxn>
            </a:cxnLst>
            <a:rect l="0" t="0" r="r" b="b"/>
            <a:pathLst>
              <a:path w="98" h="42">
                <a:moveTo>
                  <a:pt x="98" y="0"/>
                </a:moveTo>
                <a:lnTo>
                  <a:pt x="98" y="37"/>
                </a:lnTo>
                <a:lnTo>
                  <a:pt x="0" y="42"/>
                </a:lnTo>
                <a:lnTo>
                  <a:pt x="2" y="42"/>
                </a:lnTo>
                <a:lnTo>
                  <a:pt x="2" y="5"/>
                </a:lnTo>
                <a:lnTo>
                  <a:pt x="98"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4" name="Freeform 195"/>
          <p:cNvSpPr>
            <a:spLocks/>
          </p:cNvSpPr>
          <p:nvPr/>
        </p:nvSpPr>
        <p:spPr bwMode="auto">
          <a:xfrm>
            <a:off x="3526114" y="4185519"/>
            <a:ext cx="1349438" cy="283653"/>
          </a:xfrm>
          <a:custGeom>
            <a:avLst/>
            <a:gdLst>
              <a:gd name="T0" fmla="*/ 0 w 647"/>
              <a:gd name="T1" fmla="*/ 47 h 136"/>
              <a:gd name="T2" fmla="*/ 0 w 647"/>
              <a:gd name="T3" fmla="*/ 47 h 136"/>
              <a:gd name="T4" fmla="*/ 0 w 647"/>
              <a:gd name="T5" fmla="*/ 47 h 136"/>
              <a:gd name="T6" fmla="*/ 175 w 647"/>
              <a:gd name="T7" fmla="*/ 0 h 136"/>
              <a:gd name="T8" fmla="*/ 647 w 647"/>
              <a:gd name="T9" fmla="*/ 62 h 136"/>
              <a:gd name="T10" fmla="*/ 470 w 647"/>
              <a:gd name="T11" fmla="*/ 116 h 136"/>
              <a:gd name="T12" fmla="*/ 473 w 647"/>
              <a:gd name="T13" fmla="*/ 136 h 136"/>
              <a:gd name="T14" fmla="*/ 0 w 647"/>
              <a:gd name="T15" fmla="*/ 57 h 136"/>
              <a:gd name="T16" fmla="*/ 0 w 647"/>
              <a:gd name="T17" fmla="*/ 4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7" h="136">
                <a:moveTo>
                  <a:pt x="0" y="47"/>
                </a:moveTo>
                <a:lnTo>
                  <a:pt x="0" y="47"/>
                </a:lnTo>
                <a:lnTo>
                  <a:pt x="0" y="47"/>
                </a:lnTo>
                <a:lnTo>
                  <a:pt x="175" y="0"/>
                </a:lnTo>
                <a:lnTo>
                  <a:pt x="647" y="62"/>
                </a:lnTo>
                <a:lnTo>
                  <a:pt x="470" y="116"/>
                </a:lnTo>
                <a:lnTo>
                  <a:pt x="473" y="136"/>
                </a:lnTo>
                <a:lnTo>
                  <a:pt x="0" y="57"/>
                </a:lnTo>
                <a:lnTo>
                  <a:pt x="0" y="4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9" name="Group 8"/>
          <p:cNvGrpSpPr/>
          <p:nvPr/>
        </p:nvGrpSpPr>
        <p:grpSpPr>
          <a:xfrm>
            <a:off x="481568" y="4670365"/>
            <a:ext cx="2206411" cy="1773937"/>
            <a:chOff x="471304" y="4579205"/>
            <a:chExt cx="2163344" cy="1739312"/>
          </a:xfrm>
        </p:grpSpPr>
        <p:grpSp>
          <p:nvGrpSpPr>
            <p:cNvPr id="7" name="Group 6"/>
            <p:cNvGrpSpPr/>
            <p:nvPr/>
          </p:nvGrpSpPr>
          <p:grpSpPr>
            <a:xfrm>
              <a:off x="471304" y="4579205"/>
              <a:ext cx="575303" cy="1512070"/>
              <a:chOff x="264917" y="4517645"/>
              <a:chExt cx="575303" cy="1512070"/>
            </a:xfrm>
          </p:grpSpPr>
          <p:sp>
            <p:nvSpPr>
              <p:cNvPr id="202" name="Freeform 76"/>
              <p:cNvSpPr>
                <a:spLocks/>
              </p:cNvSpPr>
              <p:nvPr/>
            </p:nvSpPr>
            <p:spPr bwMode="auto">
              <a:xfrm>
                <a:off x="725158" y="6000018"/>
                <a:ext cx="48116" cy="29697"/>
              </a:xfrm>
              <a:custGeom>
                <a:avLst/>
                <a:gdLst>
                  <a:gd name="T0" fmla="*/ 0 w 24"/>
                  <a:gd name="T1" fmla="*/ 13 h 13"/>
                  <a:gd name="T2" fmla="*/ 8 w 24"/>
                  <a:gd name="T3" fmla="*/ 13 h 13"/>
                  <a:gd name="T4" fmla="*/ 24 w 24"/>
                  <a:gd name="T5" fmla="*/ 11 h 13"/>
                  <a:gd name="T6" fmla="*/ 24 w 24"/>
                  <a:gd name="T7" fmla="*/ 0 h 13"/>
                  <a:gd name="T8" fmla="*/ 0 w 24"/>
                  <a:gd name="T9" fmla="*/ 0 h 13"/>
                  <a:gd name="T10" fmla="*/ 0 w 24"/>
                  <a:gd name="T11" fmla="*/ 13 h 13"/>
                </a:gdLst>
                <a:ahLst/>
                <a:cxnLst>
                  <a:cxn ang="0">
                    <a:pos x="T0" y="T1"/>
                  </a:cxn>
                  <a:cxn ang="0">
                    <a:pos x="T2" y="T3"/>
                  </a:cxn>
                  <a:cxn ang="0">
                    <a:pos x="T4" y="T5"/>
                  </a:cxn>
                  <a:cxn ang="0">
                    <a:pos x="T6" y="T7"/>
                  </a:cxn>
                  <a:cxn ang="0">
                    <a:pos x="T8" y="T9"/>
                  </a:cxn>
                  <a:cxn ang="0">
                    <a:pos x="T10" y="T11"/>
                  </a:cxn>
                </a:cxnLst>
                <a:rect l="0" t="0" r="r" b="b"/>
                <a:pathLst>
                  <a:path w="24" h="13">
                    <a:moveTo>
                      <a:pt x="0" y="13"/>
                    </a:moveTo>
                    <a:cubicBezTo>
                      <a:pt x="8" y="13"/>
                      <a:pt x="8" y="13"/>
                      <a:pt x="8" y="13"/>
                    </a:cubicBezTo>
                    <a:cubicBezTo>
                      <a:pt x="14" y="13"/>
                      <a:pt x="19" y="13"/>
                      <a:pt x="24" y="11"/>
                    </a:cubicBezTo>
                    <a:cubicBezTo>
                      <a:pt x="24" y="0"/>
                      <a:pt x="24" y="0"/>
                      <a:pt x="24" y="0"/>
                    </a:cubicBezTo>
                    <a:cubicBezTo>
                      <a:pt x="0" y="0"/>
                      <a:pt x="0" y="0"/>
                      <a:pt x="0" y="0"/>
                    </a:cubicBezTo>
                    <a:lnTo>
                      <a:pt x="0" y="13"/>
                    </a:lnTo>
                    <a:close/>
                  </a:path>
                </a:pathLst>
              </a:custGeom>
              <a:solidFill>
                <a:srgbClr val="D83B01"/>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3" name="Freeform 77"/>
              <p:cNvSpPr>
                <a:spLocks/>
              </p:cNvSpPr>
              <p:nvPr/>
            </p:nvSpPr>
            <p:spPr bwMode="auto">
              <a:xfrm>
                <a:off x="333950" y="6000018"/>
                <a:ext cx="43933" cy="29697"/>
              </a:xfrm>
              <a:custGeom>
                <a:avLst/>
                <a:gdLst>
                  <a:gd name="T0" fmla="*/ 23 w 23"/>
                  <a:gd name="T1" fmla="*/ 13 h 13"/>
                  <a:gd name="T2" fmla="*/ 16 w 23"/>
                  <a:gd name="T3" fmla="*/ 13 h 13"/>
                  <a:gd name="T4" fmla="*/ 0 w 23"/>
                  <a:gd name="T5" fmla="*/ 11 h 13"/>
                  <a:gd name="T6" fmla="*/ 0 w 23"/>
                  <a:gd name="T7" fmla="*/ 0 h 13"/>
                  <a:gd name="T8" fmla="*/ 23 w 23"/>
                  <a:gd name="T9" fmla="*/ 0 h 13"/>
                  <a:gd name="T10" fmla="*/ 23 w 23"/>
                  <a:gd name="T11" fmla="*/ 13 h 13"/>
                </a:gdLst>
                <a:ahLst/>
                <a:cxnLst>
                  <a:cxn ang="0">
                    <a:pos x="T0" y="T1"/>
                  </a:cxn>
                  <a:cxn ang="0">
                    <a:pos x="T2" y="T3"/>
                  </a:cxn>
                  <a:cxn ang="0">
                    <a:pos x="T4" y="T5"/>
                  </a:cxn>
                  <a:cxn ang="0">
                    <a:pos x="T6" y="T7"/>
                  </a:cxn>
                  <a:cxn ang="0">
                    <a:pos x="T8" y="T9"/>
                  </a:cxn>
                  <a:cxn ang="0">
                    <a:pos x="T10" y="T11"/>
                  </a:cxn>
                </a:cxnLst>
                <a:rect l="0" t="0" r="r" b="b"/>
                <a:pathLst>
                  <a:path w="23" h="13">
                    <a:moveTo>
                      <a:pt x="23" y="13"/>
                    </a:moveTo>
                    <a:cubicBezTo>
                      <a:pt x="16" y="13"/>
                      <a:pt x="16" y="13"/>
                      <a:pt x="16" y="13"/>
                    </a:cubicBezTo>
                    <a:cubicBezTo>
                      <a:pt x="10" y="13"/>
                      <a:pt x="5" y="13"/>
                      <a:pt x="0" y="11"/>
                    </a:cubicBezTo>
                    <a:cubicBezTo>
                      <a:pt x="0" y="0"/>
                      <a:pt x="0" y="0"/>
                      <a:pt x="0" y="0"/>
                    </a:cubicBezTo>
                    <a:cubicBezTo>
                      <a:pt x="23" y="0"/>
                      <a:pt x="23" y="0"/>
                      <a:pt x="23" y="0"/>
                    </a:cubicBezTo>
                    <a:lnTo>
                      <a:pt x="23" y="13"/>
                    </a:lnTo>
                    <a:close/>
                  </a:path>
                </a:pathLst>
              </a:custGeom>
              <a:solidFill>
                <a:srgbClr val="D83B01"/>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4" name="Freeform 79"/>
              <p:cNvSpPr>
                <a:spLocks/>
              </p:cNvSpPr>
              <p:nvPr/>
            </p:nvSpPr>
            <p:spPr bwMode="auto">
              <a:xfrm>
                <a:off x="264917" y="4517645"/>
                <a:ext cx="575303" cy="1497222"/>
              </a:xfrm>
              <a:custGeom>
                <a:avLst/>
                <a:gdLst>
                  <a:gd name="T0" fmla="*/ 294 w 294"/>
                  <a:gd name="T1" fmla="*/ 602 h 652"/>
                  <a:gd name="T2" fmla="*/ 244 w 294"/>
                  <a:gd name="T3" fmla="*/ 652 h 652"/>
                  <a:gd name="T4" fmla="*/ 51 w 294"/>
                  <a:gd name="T5" fmla="*/ 652 h 652"/>
                  <a:gd name="T6" fmla="*/ 0 w 294"/>
                  <a:gd name="T7" fmla="*/ 602 h 652"/>
                  <a:gd name="T8" fmla="*/ 0 w 294"/>
                  <a:gd name="T9" fmla="*/ 50 h 652"/>
                  <a:gd name="T10" fmla="*/ 51 w 294"/>
                  <a:gd name="T11" fmla="*/ 0 h 652"/>
                  <a:gd name="T12" fmla="*/ 244 w 294"/>
                  <a:gd name="T13" fmla="*/ 0 h 652"/>
                  <a:gd name="T14" fmla="*/ 294 w 294"/>
                  <a:gd name="T15" fmla="*/ 50 h 652"/>
                  <a:gd name="T16" fmla="*/ 294 w 294"/>
                  <a:gd name="T17" fmla="*/ 60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652">
                    <a:moveTo>
                      <a:pt x="294" y="602"/>
                    </a:moveTo>
                    <a:cubicBezTo>
                      <a:pt x="294" y="602"/>
                      <a:pt x="294" y="652"/>
                      <a:pt x="244" y="652"/>
                    </a:cubicBezTo>
                    <a:cubicBezTo>
                      <a:pt x="51" y="652"/>
                      <a:pt x="51" y="652"/>
                      <a:pt x="51" y="652"/>
                    </a:cubicBezTo>
                    <a:cubicBezTo>
                      <a:pt x="51" y="652"/>
                      <a:pt x="0" y="652"/>
                      <a:pt x="0" y="602"/>
                    </a:cubicBezTo>
                    <a:cubicBezTo>
                      <a:pt x="0" y="50"/>
                      <a:pt x="0" y="50"/>
                      <a:pt x="0" y="50"/>
                    </a:cubicBezTo>
                    <a:cubicBezTo>
                      <a:pt x="0" y="50"/>
                      <a:pt x="0" y="0"/>
                      <a:pt x="51" y="0"/>
                    </a:cubicBezTo>
                    <a:cubicBezTo>
                      <a:pt x="244" y="0"/>
                      <a:pt x="244" y="0"/>
                      <a:pt x="244" y="0"/>
                    </a:cubicBezTo>
                    <a:cubicBezTo>
                      <a:pt x="244" y="0"/>
                      <a:pt x="294" y="0"/>
                      <a:pt x="294" y="50"/>
                    </a:cubicBezTo>
                    <a:lnTo>
                      <a:pt x="294" y="602"/>
                    </a:lnTo>
                    <a:close/>
                  </a:path>
                </a:pathLst>
              </a:custGeom>
              <a:solidFill>
                <a:srgbClr val="D83B01"/>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endParaRPr>
              </a:p>
            </p:txBody>
          </p:sp>
          <p:sp>
            <p:nvSpPr>
              <p:cNvPr id="205" name="Oval 81"/>
              <p:cNvSpPr>
                <a:spLocks noChangeArrowheads="1"/>
              </p:cNvSpPr>
              <p:nvPr/>
            </p:nvSpPr>
            <p:spPr bwMode="auto">
              <a:xfrm>
                <a:off x="529709" y="4804713"/>
                <a:ext cx="45719" cy="45719"/>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6" name="Freeform 83"/>
              <p:cNvSpPr>
                <a:spLocks/>
              </p:cNvSpPr>
              <p:nvPr/>
            </p:nvSpPr>
            <p:spPr bwMode="auto">
              <a:xfrm>
                <a:off x="501314" y="5522091"/>
                <a:ext cx="102508" cy="104505"/>
              </a:xfrm>
              <a:custGeom>
                <a:avLst/>
                <a:gdLst>
                  <a:gd name="T0" fmla="*/ 43 w 52"/>
                  <a:gd name="T1" fmla="*/ 42 h 52"/>
                  <a:gd name="T2" fmla="*/ 10 w 52"/>
                  <a:gd name="T3" fmla="*/ 42 h 52"/>
                  <a:gd name="T4" fmla="*/ 10 w 52"/>
                  <a:gd name="T5" fmla="*/ 9 h 52"/>
                  <a:gd name="T6" fmla="*/ 43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4" y="52"/>
                      <a:pt x="19" y="52"/>
                      <a:pt x="10" y="42"/>
                    </a:cubicBezTo>
                    <a:cubicBezTo>
                      <a:pt x="0" y="33"/>
                      <a:pt x="0" y="18"/>
                      <a:pt x="10" y="9"/>
                    </a:cubicBezTo>
                    <a:cubicBezTo>
                      <a:pt x="19" y="0"/>
                      <a:pt x="34" y="0"/>
                      <a:pt x="43" y="9"/>
                    </a:cubicBezTo>
                    <a:cubicBezTo>
                      <a:pt x="52" y="18"/>
                      <a:pt x="52" y="33"/>
                      <a:pt x="43" y="42"/>
                    </a:cubicBezTo>
                    <a:close/>
                  </a:path>
                </a:pathLst>
              </a:custGeom>
              <a:solidFill>
                <a:srgbClr val="FF8C00"/>
              </a:solidFill>
              <a:ln w="11113" cap="flat">
                <a:solidFill>
                  <a:srgbClr val="505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7" name="Rectangle 139"/>
              <p:cNvSpPr>
                <a:spLocks noChangeArrowheads="1"/>
              </p:cNvSpPr>
              <p:nvPr/>
            </p:nvSpPr>
            <p:spPr bwMode="auto">
              <a:xfrm>
                <a:off x="367726" y="5085733"/>
                <a:ext cx="79007" cy="474045"/>
              </a:xfrm>
              <a:prstGeom prst="rect">
                <a:avLst/>
              </a:prstGeom>
              <a:solidFill>
                <a:srgbClr val="A80000"/>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8" name="Rectangle 143"/>
              <p:cNvSpPr>
                <a:spLocks noChangeArrowheads="1"/>
              </p:cNvSpPr>
              <p:nvPr/>
            </p:nvSpPr>
            <p:spPr bwMode="auto">
              <a:xfrm>
                <a:off x="654334" y="5085733"/>
                <a:ext cx="79007" cy="474045"/>
              </a:xfrm>
              <a:prstGeom prst="rect">
                <a:avLst/>
              </a:prstGeom>
              <a:solidFill>
                <a:srgbClr val="A80000"/>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9" name="Rectangle 150"/>
              <p:cNvSpPr>
                <a:spLocks noChangeArrowheads="1"/>
              </p:cNvSpPr>
              <p:nvPr/>
            </p:nvSpPr>
            <p:spPr bwMode="auto">
              <a:xfrm>
                <a:off x="332907" y="5665626"/>
                <a:ext cx="439322" cy="79007"/>
              </a:xfrm>
              <a:prstGeom prst="rect">
                <a:avLst/>
              </a:prstGeom>
              <a:solidFill>
                <a:srgbClr val="A80000"/>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0" name="Rectangle 151"/>
              <p:cNvSpPr>
                <a:spLocks noChangeArrowheads="1"/>
              </p:cNvSpPr>
              <p:nvPr/>
            </p:nvSpPr>
            <p:spPr bwMode="auto">
              <a:xfrm>
                <a:off x="332907" y="5789662"/>
                <a:ext cx="439322" cy="14849"/>
              </a:xfrm>
              <a:prstGeom prst="rect">
                <a:avLst/>
              </a:prstGeom>
              <a:solidFill>
                <a:srgbClr val="A80000"/>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1" name="Rectangle 152"/>
              <p:cNvSpPr>
                <a:spLocks noChangeArrowheads="1"/>
              </p:cNvSpPr>
              <p:nvPr/>
            </p:nvSpPr>
            <p:spPr bwMode="auto">
              <a:xfrm>
                <a:off x="332907" y="5824309"/>
                <a:ext cx="439322" cy="12376"/>
              </a:xfrm>
              <a:prstGeom prst="rect">
                <a:avLst/>
              </a:prstGeom>
              <a:solidFill>
                <a:srgbClr val="A80000"/>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2" name="Rectangle 153"/>
              <p:cNvSpPr>
                <a:spLocks noChangeArrowheads="1"/>
              </p:cNvSpPr>
              <p:nvPr/>
            </p:nvSpPr>
            <p:spPr bwMode="auto">
              <a:xfrm>
                <a:off x="332907" y="5858956"/>
                <a:ext cx="439322" cy="12376"/>
              </a:xfrm>
              <a:prstGeom prst="rect">
                <a:avLst/>
              </a:prstGeom>
              <a:solidFill>
                <a:srgbClr val="A80000"/>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3" name="Rectangle 150"/>
              <p:cNvSpPr>
                <a:spLocks noChangeArrowheads="1"/>
              </p:cNvSpPr>
              <p:nvPr/>
            </p:nvSpPr>
            <p:spPr bwMode="auto">
              <a:xfrm>
                <a:off x="332907" y="4664842"/>
                <a:ext cx="439322" cy="79007"/>
              </a:xfrm>
              <a:prstGeom prst="rect">
                <a:avLst/>
              </a:prstGeom>
              <a:solidFill>
                <a:srgbClr val="A80000"/>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8" name="Group 7"/>
            <p:cNvGrpSpPr/>
            <p:nvPr/>
          </p:nvGrpSpPr>
          <p:grpSpPr>
            <a:xfrm>
              <a:off x="981198" y="4791596"/>
              <a:ext cx="1653450" cy="1526921"/>
              <a:chOff x="981198" y="4791596"/>
              <a:chExt cx="1653450" cy="1526921"/>
            </a:xfrm>
          </p:grpSpPr>
          <p:sp>
            <p:nvSpPr>
              <p:cNvPr id="178" name="Oval 48"/>
              <p:cNvSpPr>
                <a:spLocks noChangeArrowheads="1"/>
              </p:cNvSpPr>
              <p:nvPr/>
            </p:nvSpPr>
            <p:spPr bwMode="auto">
              <a:xfrm>
                <a:off x="1384374" y="5878883"/>
                <a:ext cx="701269" cy="147975"/>
              </a:xfrm>
              <a:prstGeom prst="ellipse">
                <a:avLst/>
              </a:pr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9" name="Freeform 192"/>
              <p:cNvSpPr>
                <a:spLocks/>
              </p:cNvSpPr>
              <p:nvPr/>
            </p:nvSpPr>
            <p:spPr bwMode="auto">
              <a:xfrm>
                <a:off x="1247122" y="6159820"/>
                <a:ext cx="379586" cy="158697"/>
              </a:xfrm>
              <a:custGeom>
                <a:avLst/>
                <a:gdLst>
                  <a:gd name="T0" fmla="*/ 177 w 177"/>
                  <a:gd name="T1" fmla="*/ 74 h 74"/>
                  <a:gd name="T2" fmla="*/ 177 w 177"/>
                  <a:gd name="T3" fmla="*/ 54 h 74"/>
                  <a:gd name="T4" fmla="*/ 0 w 177"/>
                  <a:gd name="T5" fmla="*/ 0 h 74"/>
                  <a:gd name="T6" fmla="*/ 0 w 177"/>
                  <a:gd name="T7" fmla="*/ 27 h 74"/>
                  <a:gd name="T8" fmla="*/ 177 w 177"/>
                  <a:gd name="T9" fmla="*/ 74 h 74"/>
                </a:gdLst>
                <a:ahLst/>
                <a:cxnLst>
                  <a:cxn ang="0">
                    <a:pos x="T0" y="T1"/>
                  </a:cxn>
                  <a:cxn ang="0">
                    <a:pos x="T2" y="T3"/>
                  </a:cxn>
                  <a:cxn ang="0">
                    <a:pos x="T4" y="T5"/>
                  </a:cxn>
                  <a:cxn ang="0">
                    <a:pos x="T6" y="T7"/>
                  </a:cxn>
                  <a:cxn ang="0">
                    <a:pos x="T8" y="T9"/>
                  </a:cxn>
                </a:cxnLst>
                <a:rect l="0" t="0" r="r" b="b"/>
                <a:pathLst>
                  <a:path w="177" h="74">
                    <a:moveTo>
                      <a:pt x="177" y="74"/>
                    </a:moveTo>
                    <a:lnTo>
                      <a:pt x="177" y="54"/>
                    </a:lnTo>
                    <a:lnTo>
                      <a:pt x="0" y="0"/>
                    </a:lnTo>
                    <a:lnTo>
                      <a:pt x="0" y="27"/>
                    </a:lnTo>
                    <a:lnTo>
                      <a:pt x="177" y="7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0" name="Freeform 127"/>
              <p:cNvSpPr>
                <a:spLocks/>
              </p:cNvSpPr>
              <p:nvPr/>
            </p:nvSpPr>
            <p:spPr bwMode="auto">
              <a:xfrm>
                <a:off x="981198" y="4791596"/>
                <a:ext cx="100795" cy="1220251"/>
              </a:xfrm>
              <a:custGeom>
                <a:avLst/>
                <a:gdLst>
                  <a:gd name="T0" fmla="*/ 0 w 47"/>
                  <a:gd name="T1" fmla="*/ 564 h 569"/>
                  <a:gd name="T2" fmla="*/ 47 w 47"/>
                  <a:gd name="T3" fmla="*/ 569 h 569"/>
                  <a:gd name="T4" fmla="*/ 47 w 47"/>
                  <a:gd name="T5" fmla="*/ 0 h 569"/>
                  <a:gd name="T6" fmla="*/ 0 w 47"/>
                  <a:gd name="T7" fmla="*/ 5 h 569"/>
                  <a:gd name="T8" fmla="*/ 0 w 47"/>
                  <a:gd name="T9" fmla="*/ 564 h 569"/>
                </a:gdLst>
                <a:ahLst/>
                <a:cxnLst>
                  <a:cxn ang="0">
                    <a:pos x="T0" y="T1"/>
                  </a:cxn>
                  <a:cxn ang="0">
                    <a:pos x="T2" y="T3"/>
                  </a:cxn>
                  <a:cxn ang="0">
                    <a:pos x="T4" y="T5"/>
                  </a:cxn>
                  <a:cxn ang="0">
                    <a:pos x="T6" y="T7"/>
                  </a:cxn>
                  <a:cxn ang="0">
                    <a:pos x="T8" y="T9"/>
                  </a:cxn>
                </a:cxnLst>
                <a:rect l="0" t="0" r="r" b="b"/>
                <a:pathLst>
                  <a:path w="47" h="569">
                    <a:moveTo>
                      <a:pt x="0" y="564"/>
                    </a:moveTo>
                    <a:lnTo>
                      <a:pt x="47" y="569"/>
                    </a:lnTo>
                    <a:lnTo>
                      <a:pt x="47" y="0"/>
                    </a:lnTo>
                    <a:lnTo>
                      <a:pt x="0" y="5"/>
                    </a:lnTo>
                    <a:lnTo>
                      <a:pt x="0" y="56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1" name="Freeform 128"/>
              <p:cNvSpPr>
                <a:spLocks/>
              </p:cNvSpPr>
              <p:nvPr/>
            </p:nvSpPr>
            <p:spPr bwMode="auto">
              <a:xfrm>
                <a:off x="1056257" y="4791596"/>
                <a:ext cx="1419693" cy="1220251"/>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D83B01"/>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2" name="Freeform 129"/>
              <p:cNvSpPr>
                <a:spLocks/>
              </p:cNvSpPr>
              <p:nvPr/>
            </p:nvSpPr>
            <p:spPr bwMode="auto">
              <a:xfrm>
                <a:off x="1114160" y="4849499"/>
                <a:ext cx="1318900" cy="950038"/>
              </a:xfrm>
              <a:custGeom>
                <a:avLst/>
                <a:gdLst>
                  <a:gd name="T0" fmla="*/ 615 w 615"/>
                  <a:gd name="T1" fmla="*/ 392 h 443"/>
                  <a:gd name="T2" fmla="*/ 0 w 615"/>
                  <a:gd name="T3" fmla="*/ 443 h 443"/>
                  <a:gd name="T4" fmla="*/ 0 w 615"/>
                  <a:gd name="T5" fmla="*/ 0 h 443"/>
                  <a:gd name="T6" fmla="*/ 615 w 615"/>
                  <a:gd name="T7" fmla="*/ 35 h 443"/>
                  <a:gd name="T8" fmla="*/ 615 w 615"/>
                  <a:gd name="T9" fmla="*/ 392 h 443"/>
                </a:gdLst>
                <a:ahLst/>
                <a:cxnLst>
                  <a:cxn ang="0">
                    <a:pos x="T0" y="T1"/>
                  </a:cxn>
                  <a:cxn ang="0">
                    <a:pos x="T2" y="T3"/>
                  </a:cxn>
                  <a:cxn ang="0">
                    <a:pos x="T4" y="T5"/>
                  </a:cxn>
                  <a:cxn ang="0">
                    <a:pos x="T6" y="T7"/>
                  </a:cxn>
                  <a:cxn ang="0">
                    <a:pos x="T8" y="T9"/>
                  </a:cxn>
                </a:cxnLst>
                <a:rect l="0" t="0" r="r" b="b"/>
                <a:pathLst>
                  <a:path w="615" h="443">
                    <a:moveTo>
                      <a:pt x="615" y="392"/>
                    </a:moveTo>
                    <a:lnTo>
                      <a:pt x="0" y="443"/>
                    </a:lnTo>
                    <a:lnTo>
                      <a:pt x="0" y="0"/>
                    </a:lnTo>
                    <a:lnTo>
                      <a:pt x="615" y="35"/>
                    </a:lnTo>
                    <a:lnTo>
                      <a:pt x="615" y="39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3" name="Freeform 133"/>
              <p:cNvSpPr>
                <a:spLocks/>
              </p:cNvSpPr>
              <p:nvPr/>
            </p:nvSpPr>
            <p:spPr bwMode="auto">
              <a:xfrm>
                <a:off x="1204232" y="5441395"/>
                <a:ext cx="68626" cy="263781"/>
              </a:xfrm>
              <a:custGeom>
                <a:avLst/>
                <a:gdLst>
                  <a:gd name="T0" fmla="*/ 32 w 32"/>
                  <a:gd name="T1" fmla="*/ 0 h 123"/>
                  <a:gd name="T2" fmla="*/ 32 w 32"/>
                  <a:gd name="T3" fmla="*/ 121 h 123"/>
                  <a:gd name="T4" fmla="*/ 0 w 32"/>
                  <a:gd name="T5" fmla="*/ 123 h 123"/>
                  <a:gd name="T6" fmla="*/ 0 w 32"/>
                  <a:gd name="T7" fmla="*/ 2 h 123"/>
                  <a:gd name="T8" fmla="*/ 32 w 32"/>
                  <a:gd name="T9" fmla="*/ 0 h 123"/>
                </a:gdLst>
                <a:ahLst/>
                <a:cxnLst>
                  <a:cxn ang="0">
                    <a:pos x="T0" y="T1"/>
                  </a:cxn>
                  <a:cxn ang="0">
                    <a:pos x="T2" y="T3"/>
                  </a:cxn>
                  <a:cxn ang="0">
                    <a:pos x="T4" y="T5"/>
                  </a:cxn>
                  <a:cxn ang="0">
                    <a:pos x="T6" y="T7"/>
                  </a:cxn>
                  <a:cxn ang="0">
                    <a:pos x="T8" y="T9"/>
                  </a:cxn>
                </a:cxnLst>
                <a:rect l="0" t="0" r="r" b="b"/>
                <a:pathLst>
                  <a:path w="32" h="123">
                    <a:moveTo>
                      <a:pt x="32" y="0"/>
                    </a:moveTo>
                    <a:lnTo>
                      <a:pt x="32" y="121"/>
                    </a:lnTo>
                    <a:lnTo>
                      <a:pt x="0" y="123"/>
                    </a:lnTo>
                    <a:lnTo>
                      <a:pt x="0" y="2"/>
                    </a:lnTo>
                    <a:lnTo>
                      <a:pt x="3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4" name="Freeform 134"/>
              <p:cNvSpPr>
                <a:spLocks/>
              </p:cNvSpPr>
              <p:nvPr/>
            </p:nvSpPr>
            <p:spPr bwMode="auto">
              <a:xfrm>
                <a:off x="2158557" y="5134725"/>
                <a:ext cx="186576" cy="83638"/>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5" name="Freeform 135"/>
              <p:cNvSpPr>
                <a:spLocks/>
              </p:cNvSpPr>
              <p:nvPr/>
            </p:nvSpPr>
            <p:spPr bwMode="auto">
              <a:xfrm>
                <a:off x="2158557" y="5051086"/>
                <a:ext cx="175853" cy="167275"/>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6" name="Freeform 136"/>
              <p:cNvSpPr>
                <a:spLocks/>
              </p:cNvSpPr>
              <p:nvPr/>
            </p:nvSpPr>
            <p:spPr bwMode="auto">
              <a:xfrm>
                <a:off x="2070631" y="5218362"/>
                <a:ext cx="274502" cy="233757"/>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7" name="Freeform 137"/>
              <p:cNvSpPr>
                <a:spLocks/>
              </p:cNvSpPr>
              <p:nvPr/>
            </p:nvSpPr>
            <p:spPr bwMode="auto">
              <a:xfrm>
                <a:off x="2158557" y="5218362"/>
                <a:ext cx="186576" cy="233757"/>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8" name="Freeform 138"/>
              <p:cNvSpPr>
                <a:spLocks/>
              </p:cNvSpPr>
              <p:nvPr/>
            </p:nvSpPr>
            <p:spPr bwMode="auto">
              <a:xfrm>
                <a:off x="2158557" y="4982461"/>
                <a:ext cx="128673" cy="68626"/>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9" name="Freeform 139"/>
              <p:cNvSpPr>
                <a:spLocks/>
              </p:cNvSpPr>
              <p:nvPr/>
            </p:nvSpPr>
            <p:spPr bwMode="auto">
              <a:xfrm>
                <a:off x="2074920" y="4982461"/>
                <a:ext cx="212311" cy="235901"/>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0" name="Freeform 140"/>
              <p:cNvSpPr>
                <a:spLocks/>
              </p:cNvSpPr>
              <p:nvPr/>
            </p:nvSpPr>
            <p:spPr bwMode="auto">
              <a:xfrm>
                <a:off x="2012727" y="5218362"/>
                <a:ext cx="145829" cy="208022"/>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1" name="Freeform 141"/>
              <p:cNvSpPr>
                <a:spLocks/>
              </p:cNvSpPr>
              <p:nvPr/>
            </p:nvSpPr>
            <p:spPr bwMode="auto">
              <a:xfrm>
                <a:off x="1969836" y="5600092"/>
                <a:ext cx="47180" cy="40747"/>
              </a:xfrm>
              <a:custGeom>
                <a:avLst/>
                <a:gdLst>
                  <a:gd name="T0" fmla="*/ 22 w 22"/>
                  <a:gd name="T1" fmla="*/ 0 h 19"/>
                  <a:gd name="T2" fmla="*/ 22 w 22"/>
                  <a:gd name="T3" fmla="*/ 17 h 19"/>
                  <a:gd name="T4" fmla="*/ 0 w 22"/>
                  <a:gd name="T5" fmla="*/ 19 h 19"/>
                  <a:gd name="T6" fmla="*/ 0 w 22"/>
                  <a:gd name="T7" fmla="*/ 2 h 19"/>
                  <a:gd name="T8" fmla="*/ 22 w 22"/>
                  <a:gd name="T9" fmla="*/ 0 h 19"/>
                </a:gdLst>
                <a:ahLst/>
                <a:cxnLst>
                  <a:cxn ang="0">
                    <a:pos x="T0" y="T1"/>
                  </a:cxn>
                  <a:cxn ang="0">
                    <a:pos x="T2" y="T3"/>
                  </a:cxn>
                  <a:cxn ang="0">
                    <a:pos x="T4" y="T5"/>
                  </a:cxn>
                  <a:cxn ang="0">
                    <a:pos x="T6" y="T7"/>
                  </a:cxn>
                  <a:cxn ang="0">
                    <a:pos x="T8" y="T9"/>
                  </a:cxn>
                </a:cxnLst>
                <a:rect l="0" t="0" r="r" b="b"/>
                <a:pathLst>
                  <a:path w="22" h="19">
                    <a:moveTo>
                      <a:pt x="22" y="0"/>
                    </a:moveTo>
                    <a:lnTo>
                      <a:pt x="22" y="17"/>
                    </a:lnTo>
                    <a:lnTo>
                      <a:pt x="0" y="19"/>
                    </a:lnTo>
                    <a:lnTo>
                      <a:pt x="0" y="2"/>
                    </a:lnTo>
                    <a:lnTo>
                      <a:pt x="2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2" name="Freeform 142"/>
              <p:cNvSpPr>
                <a:spLocks/>
              </p:cNvSpPr>
              <p:nvPr/>
            </p:nvSpPr>
            <p:spPr bwMode="auto">
              <a:xfrm>
                <a:off x="1952679" y="4997474"/>
                <a:ext cx="205877" cy="386019"/>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3" name="Freeform 143"/>
              <p:cNvSpPr>
                <a:spLocks/>
              </p:cNvSpPr>
              <p:nvPr/>
            </p:nvSpPr>
            <p:spPr bwMode="auto">
              <a:xfrm>
                <a:off x="1894777" y="5499299"/>
                <a:ext cx="53614" cy="147975"/>
              </a:xfrm>
              <a:custGeom>
                <a:avLst/>
                <a:gdLst>
                  <a:gd name="T0" fmla="*/ 25 w 25"/>
                  <a:gd name="T1" fmla="*/ 0 h 69"/>
                  <a:gd name="T2" fmla="*/ 25 w 25"/>
                  <a:gd name="T3" fmla="*/ 66 h 69"/>
                  <a:gd name="T4" fmla="*/ 0 w 25"/>
                  <a:gd name="T5" fmla="*/ 69 h 69"/>
                  <a:gd name="T6" fmla="*/ 0 w 25"/>
                  <a:gd name="T7" fmla="*/ 2 h 69"/>
                  <a:gd name="T8" fmla="*/ 25 w 25"/>
                  <a:gd name="T9" fmla="*/ 0 h 69"/>
                </a:gdLst>
                <a:ahLst/>
                <a:cxnLst>
                  <a:cxn ang="0">
                    <a:pos x="T0" y="T1"/>
                  </a:cxn>
                  <a:cxn ang="0">
                    <a:pos x="T2" y="T3"/>
                  </a:cxn>
                  <a:cxn ang="0">
                    <a:pos x="T4" y="T5"/>
                  </a:cxn>
                  <a:cxn ang="0">
                    <a:pos x="T6" y="T7"/>
                  </a:cxn>
                  <a:cxn ang="0">
                    <a:pos x="T8" y="T9"/>
                  </a:cxn>
                </a:cxnLst>
                <a:rect l="0" t="0" r="r" b="b"/>
                <a:pathLst>
                  <a:path w="25" h="69">
                    <a:moveTo>
                      <a:pt x="25" y="0"/>
                    </a:moveTo>
                    <a:lnTo>
                      <a:pt x="25" y="66"/>
                    </a:lnTo>
                    <a:lnTo>
                      <a:pt x="0" y="69"/>
                    </a:lnTo>
                    <a:lnTo>
                      <a:pt x="0" y="2"/>
                    </a:lnTo>
                    <a:lnTo>
                      <a:pt x="25"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4" name="Freeform 144"/>
              <p:cNvSpPr>
                <a:spLocks/>
              </p:cNvSpPr>
              <p:nvPr/>
            </p:nvSpPr>
            <p:spPr bwMode="auto">
              <a:xfrm>
                <a:off x="1821863" y="5572213"/>
                <a:ext cx="53614" cy="79349"/>
              </a:xfrm>
              <a:custGeom>
                <a:avLst/>
                <a:gdLst>
                  <a:gd name="T0" fmla="*/ 25 w 25"/>
                  <a:gd name="T1" fmla="*/ 0 h 37"/>
                  <a:gd name="T2" fmla="*/ 25 w 25"/>
                  <a:gd name="T3" fmla="*/ 35 h 37"/>
                  <a:gd name="T4" fmla="*/ 0 w 25"/>
                  <a:gd name="T5" fmla="*/ 37 h 37"/>
                  <a:gd name="T6" fmla="*/ 0 w 25"/>
                  <a:gd name="T7" fmla="*/ 3 h 37"/>
                  <a:gd name="T8" fmla="*/ 25 w 25"/>
                  <a:gd name="T9" fmla="*/ 0 h 37"/>
                </a:gdLst>
                <a:ahLst/>
                <a:cxnLst>
                  <a:cxn ang="0">
                    <a:pos x="T0" y="T1"/>
                  </a:cxn>
                  <a:cxn ang="0">
                    <a:pos x="T2" y="T3"/>
                  </a:cxn>
                  <a:cxn ang="0">
                    <a:pos x="T4" y="T5"/>
                  </a:cxn>
                  <a:cxn ang="0">
                    <a:pos x="T6" y="T7"/>
                  </a:cxn>
                  <a:cxn ang="0">
                    <a:pos x="T8" y="T9"/>
                  </a:cxn>
                </a:cxnLst>
                <a:rect l="0" t="0" r="r" b="b"/>
                <a:pathLst>
                  <a:path w="25" h="37">
                    <a:moveTo>
                      <a:pt x="25" y="0"/>
                    </a:moveTo>
                    <a:lnTo>
                      <a:pt x="25" y="35"/>
                    </a:lnTo>
                    <a:lnTo>
                      <a:pt x="0" y="37"/>
                    </a:lnTo>
                    <a:lnTo>
                      <a:pt x="0" y="3"/>
                    </a:lnTo>
                    <a:lnTo>
                      <a:pt x="25"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5" name="Rectangle 145"/>
              <p:cNvSpPr>
                <a:spLocks noChangeArrowheads="1"/>
              </p:cNvSpPr>
              <p:nvPr/>
            </p:nvSpPr>
            <p:spPr bwMode="auto">
              <a:xfrm>
                <a:off x="1742513" y="5372769"/>
                <a:ext cx="53614" cy="28522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6" name="Freeform 146"/>
              <p:cNvSpPr>
                <a:spLocks/>
              </p:cNvSpPr>
              <p:nvPr/>
            </p:nvSpPr>
            <p:spPr bwMode="auto">
              <a:xfrm>
                <a:off x="1663165" y="5542189"/>
                <a:ext cx="53614" cy="126529"/>
              </a:xfrm>
              <a:custGeom>
                <a:avLst/>
                <a:gdLst>
                  <a:gd name="T0" fmla="*/ 25 w 25"/>
                  <a:gd name="T1" fmla="*/ 0 h 59"/>
                  <a:gd name="T2" fmla="*/ 25 w 25"/>
                  <a:gd name="T3" fmla="*/ 56 h 59"/>
                  <a:gd name="T4" fmla="*/ 0 w 25"/>
                  <a:gd name="T5" fmla="*/ 59 h 59"/>
                  <a:gd name="T6" fmla="*/ 0 w 25"/>
                  <a:gd name="T7" fmla="*/ 2 h 59"/>
                  <a:gd name="T8" fmla="*/ 25 w 25"/>
                  <a:gd name="T9" fmla="*/ 0 h 59"/>
                </a:gdLst>
                <a:ahLst/>
                <a:cxnLst>
                  <a:cxn ang="0">
                    <a:pos x="T0" y="T1"/>
                  </a:cxn>
                  <a:cxn ang="0">
                    <a:pos x="T2" y="T3"/>
                  </a:cxn>
                  <a:cxn ang="0">
                    <a:pos x="T4" y="T5"/>
                  </a:cxn>
                  <a:cxn ang="0">
                    <a:pos x="T6" y="T7"/>
                  </a:cxn>
                  <a:cxn ang="0">
                    <a:pos x="T8" y="T9"/>
                  </a:cxn>
                </a:cxnLst>
                <a:rect l="0" t="0" r="r" b="b"/>
                <a:pathLst>
                  <a:path w="25" h="59">
                    <a:moveTo>
                      <a:pt x="25" y="0"/>
                    </a:moveTo>
                    <a:lnTo>
                      <a:pt x="25" y="56"/>
                    </a:lnTo>
                    <a:lnTo>
                      <a:pt x="0" y="59"/>
                    </a:lnTo>
                    <a:lnTo>
                      <a:pt x="0" y="2"/>
                    </a:lnTo>
                    <a:lnTo>
                      <a:pt x="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7" name="Freeform 147"/>
              <p:cNvSpPr>
                <a:spLocks/>
              </p:cNvSpPr>
              <p:nvPr/>
            </p:nvSpPr>
            <p:spPr bwMode="auto">
              <a:xfrm>
                <a:off x="1579527" y="5593659"/>
                <a:ext cx="57903" cy="79349"/>
              </a:xfrm>
              <a:custGeom>
                <a:avLst/>
                <a:gdLst>
                  <a:gd name="T0" fmla="*/ 27 w 27"/>
                  <a:gd name="T1" fmla="*/ 0 h 37"/>
                  <a:gd name="T2" fmla="*/ 27 w 27"/>
                  <a:gd name="T3" fmla="*/ 35 h 37"/>
                  <a:gd name="T4" fmla="*/ 0 w 27"/>
                  <a:gd name="T5" fmla="*/ 37 h 37"/>
                  <a:gd name="T6" fmla="*/ 0 w 27"/>
                  <a:gd name="T7" fmla="*/ 0 h 37"/>
                  <a:gd name="T8" fmla="*/ 27 w 27"/>
                  <a:gd name="T9" fmla="*/ 0 h 37"/>
                </a:gdLst>
                <a:ahLst/>
                <a:cxnLst>
                  <a:cxn ang="0">
                    <a:pos x="T0" y="T1"/>
                  </a:cxn>
                  <a:cxn ang="0">
                    <a:pos x="T2" y="T3"/>
                  </a:cxn>
                  <a:cxn ang="0">
                    <a:pos x="T4" y="T5"/>
                  </a:cxn>
                  <a:cxn ang="0">
                    <a:pos x="T6" y="T7"/>
                  </a:cxn>
                  <a:cxn ang="0">
                    <a:pos x="T8" y="T9"/>
                  </a:cxn>
                </a:cxnLst>
                <a:rect l="0" t="0" r="r" b="b"/>
                <a:pathLst>
                  <a:path w="27" h="37">
                    <a:moveTo>
                      <a:pt x="27" y="0"/>
                    </a:moveTo>
                    <a:lnTo>
                      <a:pt x="27" y="35"/>
                    </a:lnTo>
                    <a:lnTo>
                      <a:pt x="0" y="37"/>
                    </a:lnTo>
                    <a:lnTo>
                      <a:pt x="0" y="0"/>
                    </a:lnTo>
                    <a:lnTo>
                      <a:pt x="2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8" name="Freeform 148"/>
              <p:cNvSpPr>
                <a:spLocks/>
              </p:cNvSpPr>
              <p:nvPr/>
            </p:nvSpPr>
            <p:spPr bwMode="auto">
              <a:xfrm>
                <a:off x="1489456" y="5372769"/>
                <a:ext cx="57903" cy="306671"/>
              </a:xfrm>
              <a:custGeom>
                <a:avLst/>
                <a:gdLst>
                  <a:gd name="T0" fmla="*/ 27 w 27"/>
                  <a:gd name="T1" fmla="*/ 0 h 143"/>
                  <a:gd name="T2" fmla="*/ 27 w 27"/>
                  <a:gd name="T3" fmla="*/ 140 h 143"/>
                  <a:gd name="T4" fmla="*/ 0 w 27"/>
                  <a:gd name="T5" fmla="*/ 143 h 143"/>
                  <a:gd name="T6" fmla="*/ 0 w 27"/>
                  <a:gd name="T7" fmla="*/ 0 h 143"/>
                  <a:gd name="T8" fmla="*/ 27 w 27"/>
                  <a:gd name="T9" fmla="*/ 0 h 143"/>
                </a:gdLst>
                <a:ahLst/>
                <a:cxnLst>
                  <a:cxn ang="0">
                    <a:pos x="T0" y="T1"/>
                  </a:cxn>
                  <a:cxn ang="0">
                    <a:pos x="T2" y="T3"/>
                  </a:cxn>
                  <a:cxn ang="0">
                    <a:pos x="T4" y="T5"/>
                  </a:cxn>
                  <a:cxn ang="0">
                    <a:pos x="T6" y="T7"/>
                  </a:cxn>
                  <a:cxn ang="0">
                    <a:pos x="T8" y="T9"/>
                  </a:cxn>
                </a:cxnLst>
                <a:rect l="0" t="0" r="r" b="b"/>
                <a:pathLst>
                  <a:path w="27" h="143">
                    <a:moveTo>
                      <a:pt x="27" y="0"/>
                    </a:moveTo>
                    <a:lnTo>
                      <a:pt x="27" y="140"/>
                    </a:lnTo>
                    <a:lnTo>
                      <a:pt x="0" y="143"/>
                    </a:lnTo>
                    <a:lnTo>
                      <a:pt x="0" y="0"/>
                    </a:lnTo>
                    <a:lnTo>
                      <a:pt x="2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9" name="Freeform 149"/>
              <p:cNvSpPr>
                <a:spLocks/>
              </p:cNvSpPr>
              <p:nvPr/>
            </p:nvSpPr>
            <p:spPr bwMode="auto">
              <a:xfrm>
                <a:off x="1305025" y="5087544"/>
                <a:ext cx="62192" cy="606909"/>
              </a:xfrm>
              <a:custGeom>
                <a:avLst/>
                <a:gdLst>
                  <a:gd name="T0" fmla="*/ 29 w 29"/>
                  <a:gd name="T1" fmla="*/ 2 h 283"/>
                  <a:gd name="T2" fmla="*/ 29 w 29"/>
                  <a:gd name="T3" fmla="*/ 281 h 283"/>
                  <a:gd name="T4" fmla="*/ 0 w 29"/>
                  <a:gd name="T5" fmla="*/ 283 h 283"/>
                  <a:gd name="T6" fmla="*/ 0 w 29"/>
                  <a:gd name="T7" fmla="*/ 0 h 283"/>
                  <a:gd name="T8" fmla="*/ 29 w 29"/>
                  <a:gd name="T9" fmla="*/ 2 h 283"/>
                </a:gdLst>
                <a:ahLst/>
                <a:cxnLst>
                  <a:cxn ang="0">
                    <a:pos x="T0" y="T1"/>
                  </a:cxn>
                  <a:cxn ang="0">
                    <a:pos x="T2" y="T3"/>
                  </a:cxn>
                  <a:cxn ang="0">
                    <a:pos x="T4" y="T5"/>
                  </a:cxn>
                  <a:cxn ang="0">
                    <a:pos x="T6" y="T7"/>
                  </a:cxn>
                  <a:cxn ang="0">
                    <a:pos x="T8" y="T9"/>
                  </a:cxn>
                </a:cxnLst>
                <a:rect l="0" t="0" r="r" b="b"/>
                <a:pathLst>
                  <a:path w="29" h="283">
                    <a:moveTo>
                      <a:pt x="29" y="2"/>
                    </a:moveTo>
                    <a:lnTo>
                      <a:pt x="29" y="281"/>
                    </a:lnTo>
                    <a:lnTo>
                      <a:pt x="0" y="283"/>
                    </a:lnTo>
                    <a:lnTo>
                      <a:pt x="0" y="0"/>
                    </a:lnTo>
                    <a:lnTo>
                      <a:pt x="29"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0" name="Freeform 150"/>
              <p:cNvSpPr>
                <a:spLocks/>
              </p:cNvSpPr>
              <p:nvPr/>
            </p:nvSpPr>
            <p:spPr bwMode="auto">
              <a:xfrm>
                <a:off x="1399385" y="5525033"/>
                <a:ext cx="64337" cy="165131"/>
              </a:xfrm>
              <a:custGeom>
                <a:avLst/>
                <a:gdLst>
                  <a:gd name="T0" fmla="*/ 30 w 30"/>
                  <a:gd name="T1" fmla="*/ 0 h 77"/>
                  <a:gd name="T2" fmla="*/ 30 w 30"/>
                  <a:gd name="T3" fmla="*/ 74 h 77"/>
                  <a:gd name="T4" fmla="*/ 0 w 30"/>
                  <a:gd name="T5" fmla="*/ 77 h 77"/>
                  <a:gd name="T6" fmla="*/ 0 w 30"/>
                  <a:gd name="T7" fmla="*/ 0 h 77"/>
                  <a:gd name="T8" fmla="*/ 30 w 30"/>
                  <a:gd name="T9" fmla="*/ 0 h 77"/>
                </a:gdLst>
                <a:ahLst/>
                <a:cxnLst>
                  <a:cxn ang="0">
                    <a:pos x="T0" y="T1"/>
                  </a:cxn>
                  <a:cxn ang="0">
                    <a:pos x="T2" y="T3"/>
                  </a:cxn>
                  <a:cxn ang="0">
                    <a:pos x="T4" y="T5"/>
                  </a:cxn>
                  <a:cxn ang="0">
                    <a:pos x="T6" y="T7"/>
                  </a:cxn>
                  <a:cxn ang="0">
                    <a:pos x="T8" y="T9"/>
                  </a:cxn>
                </a:cxnLst>
                <a:rect l="0" t="0" r="r" b="b"/>
                <a:pathLst>
                  <a:path w="30" h="77">
                    <a:moveTo>
                      <a:pt x="30" y="0"/>
                    </a:moveTo>
                    <a:lnTo>
                      <a:pt x="30" y="74"/>
                    </a:lnTo>
                    <a:lnTo>
                      <a:pt x="0" y="77"/>
                    </a:lnTo>
                    <a:lnTo>
                      <a:pt x="0" y="0"/>
                    </a:lnTo>
                    <a:lnTo>
                      <a:pt x="3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1" name="Freeform 193"/>
              <p:cNvSpPr>
                <a:spLocks/>
              </p:cNvSpPr>
              <p:nvPr/>
            </p:nvSpPr>
            <p:spPr bwMode="auto">
              <a:xfrm>
                <a:off x="1247122" y="6026858"/>
                <a:ext cx="1387526" cy="291659"/>
              </a:xfrm>
              <a:custGeom>
                <a:avLst/>
                <a:gdLst>
                  <a:gd name="T0" fmla="*/ 647 w 647"/>
                  <a:gd name="T1" fmla="*/ 47 h 136"/>
                  <a:gd name="T2" fmla="*/ 647 w 647"/>
                  <a:gd name="T3" fmla="*/ 47 h 136"/>
                  <a:gd name="T4" fmla="*/ 647 w 647"/>
                  <a:gd name="T5" fmla="*/ 47 h 136"/>
                  <a:gd name="T6" fmla="*/ 470 w 647"/>
                  <a:gd name="T7" fmla="*/ 0 h 136"/>
                  <a:gd name="T8" fmla="*/ 0 w 647"/>
                  <a:gd name="T9" fmla="*/ 62 h 136"/>
                  <a:gd name="T10" fmla="*/ 177 w 647"/>
                  <a:gd name="T11" fmla="*/ 116 h 136"/>
                  <a:gd name="T12" fmla="*/ 177 w 647"/>
                  <a:gd name="T13" fmla="*/ 136 h 136"/>
                  <a:gd name="T14" fmla="*/ 647 w 647"/>
                  <a:gd name="T15" fmla="*/ 57 h 136"/>
                  <a:gd name="T16" fmla="*/ 647 w 647"/>
                  <a:gd name="T17" fmla="*/ 4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7" h="136">
                    <a:moveTo>
                      <a:pt x="647" y="47"/>
                    </a:moveTo>
                    <a:lnTo>
                      <a:pt x="647" y="47"/>
                    </a:lnTo>
                    <a:lnTo>
                      <a:pt x="647" y="47"/>
                    </a:lnTo>
                    <a:lnTo>
                      <a:pt x="470" y="0"/>
                    </a:lnTo>
                    <a:lnTo>
                      <a:pt x="0" y="62"/>
                    </a:lnTo>
                    <a:lnTo>
                      <a:pt x="177" y="116"/>
                    </a:lnTo>
                    <a:lnTo>
                      <a:pt x="177" y="136"/>
                    </a:lnTo>
                    <a:lnTo>
                      <a:pt x="647" y="57"/>
                    </a:lnTo>
                    <a:lnTo>
                      <a:pt x="647" y="4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sp>
        <p:nvSpPr>
          <p:cNvPr id="108" name="Freeform: Shape 107"/>
          <p:cNvSpPr/>
          <p:nvPr/>
        </p:nvSpPr>
        <p:spPr bwMode="auto">
          <a:xfrm>
            <a:off x="7835487" y="3009216"/>
            <a:ext cx="854503" cy="854503"/>
          </a:xfrm>
          <a:custGeom>
            <a:avLst/>
            <a:gdLst/>
            <a:ahLst/>
            <a:cxnLst/>
            <a:rect l="l" t="t" r="r" b="b"/>
            <a:pathLst>
              <a:path w="304800" h="304800">
                <a:moveTo>
                  <a:pt x="152400" y="0"/>
                </a:moveTo>
                <a:cubicBezTo>
                  <a:pt x="166390" y="0"/>
                  <a:pt x="179859" y="1811"/>
                  <a:pt x="192807" y="5432"/>
                </a:cubicBezTo>
                <a:cubicBezTo>
                  <a:pt x="205755" y="9054"/>
                  <a:pt x="217885" y="14188"/>
                  <a:pt x="229196" y="20836"/>
                </a:cubicBezTo>
                <a:cubicBezTo>
                  <a:pt x="240506" y="27484"/>
                  <a:pt x="250800" y="35446"/>
                  <a:pt x="260077" y="44723"/>
                </a:cubicBezTo>
                <a:cubicBezTo>
                  <a:pt x="269354" y="54000"/>
                  <a:pt x="277317" y="64294"/>
                  <a:pt x="283964" y="75605"/>
                </a:cubicBezTo>
                <a:cubicBezTo>
                  <a:pt x="290612" y="86916"/>
                  <a:pt x="295746" y="99045"/>
                  <a:pt x="299368" y="111993"/>
                </a:cubicBezTo>
                <a:cubicBezTo>
                  <a:pt x="302989" y="124941"/>
                  <a:pt x="304800" y="138410"/>
                  <a:pt x="304800" y="152400"/>
                </a:cubicBezTo>
                <a:cubicBezTo>
                  <a:pt x="304800" y="166390"/>
                  <a:pt x="302989" y="179859"/>
                  <a:pt x="299368" y="192807"/>
                </a:cubicBezTo>
                <a:cubicBezTo>
                  <a:pt x="295746" y="205755"/>
                  <a:pt x="290612" y="217884"/>
                  <a:pt x="283964" y="229195"/>
                </a:cubicBezTo>
                <a:cubicBezTo>
                  <a:pt x="277317" y="240506"/>
                  <a:pt x="269354" y="250800"/>
                  <a:pt x="260077" y="260077"/>
                </a:cubicBezTo>
                <a:cubicBezTo>
                  <a:pt x="250800" y="269354"/>
                  <a:pt x="240506" y="277316"/>
                  <a:pt x="229196" y="283964"/>
                </a:cubicBezTo>
                <a:cubicBezTo>
                  <a:pt x="217885" y="290612"/>
                  <a:pt x="205755" y="295746"/>
                  <a:pt x="192807" y="299368"/>
                </a:cubicBezTo>
                <a:cubicBezTo>
                  <a:pt x="179859" y="302989"/>
                  <a:pt x="166390" y="304800"/>
                  <a:pt x="152400" y="304800"/>
                </a:cubicBezTo>
                <a:cubicBezTo>
                  <a:pt x="138410" y="304800"/>
                  <a:pt x="124941" y="302989"/>
                  <a:pt x="111993" y="299368"/>
                </a:cubicBezTo>
                <a:cubicBezTo>
                  <a:pt x="99045" y="295746"/>
                  <a:pt x="86916" y="290612"/>
                  <a:pt x="75605" y="283964"/>
                </a:cubicBezTo>
                <a:cubicBezTo>
                  <a:pt x="64294" y="277316"/>
                  <a:pt x="54000" y="269354"/>
                  <a:pt x="44723" y="260077"/>
                </a:cubicBezTo>
                <a:cubicBezTo>
                  <a:pt x="35446" y="250800"/>
                  <a:pt x="27484" y="240506"/>
                  <a:pt x="20836" y="229195"/>
                </a:cubicBezTo>
                <a:cubicBezTo>
                  <a:pt x="14189" y="217884"/>
                  <a:pt x="9054" y="205755"/>
                  <a:pt x="5432" y="192807"/>
                </a:cubicBezTo>
                <a:cubicBezTo>
                  <a:pt x="1811" y="179859"/>
                  <a:pt x="0" y="166390"/>
                  <a:pt x="0" y="152400"/>
                </a:cubicBezTo>
                <a:cubicBezTo>
                  <a:pt x="0" y="138410"/>
                  <a:pt x="1811" y="124941"/>
                  <a:pt x="5432" y="111993"/>
                </a:cubicBezTo>
                <a:cubicBezTo>
                  <a:pt x="9054" y="99045"/>
                  <a:pt x="14189" y="86916"/>
                  <a:pt x="20836" y="75605"/>
                </a:cubicBezTo>
                <a:cubicBezTo>
                  <a:pt x="27484" y="64294"/>
                  <a:pt x="35446" y="54000"/>
                  <a:pt x="44723" y="44723"/>
                </a:cubicBezTo>
                <a:cubicBezTo>
                  <a:pt x="54000" y="35446"/>
                  <a:pt x="64294" y="27484"/>
                  <a:pt x="75605" y="20836"/>
                </a:cubicBezTo>
                <a:cubicBezTo>
                  <a:pt x="86916" y="14188"/>
                  <a:pt x="99045" y="9054"/>
                  <a:pt x="111993" y="5432"/>
                </a:cubicBezTo>
                <a:cubicBezTo>
                  <a:pt x="124941" y="1811"/>
                  <a:pt x="138410" y="0"/>
                  <a:pt x="152400" y="0"/>
                </a:cubicBezTo>
                <a:close/>
                <a:moveTo>
                  <a:pt x="152400" y="19050"/>
                </a:moveTo>
                <a:cubicBezTo>
                  <a:pt x="136128" y="19050"/>
                  <a:pt x="120576" y="21828"/>
                  <a:pt x="105743" y="27384"/>
                </a:cubicBezTo>
                <a:cubicBezTo>
                  <a:pt x="90909" y="32941"/>
                  <a:pt x="77341" y="41027"/>
                  <a:pt x="65038" y="51643"/>
                </a:cubicBezTo>
                <a:lnTo>
                  <a:pt x="253157" y="239762"/>
                </a:lnTo>
                <a:cubicBezTo>
                  <a:pt x="263773" y="227459"/>
                  <a:pt x="271860" y="213891"/>
                  <a:pt x="277416" y="199058"/>
                </a:cubicBezTo>
                <a:cubicBezTo>
                  <a:pt x="282972" y="184224"/>
                  <a:pt x="285750" y="168672"/>
                  <a:pt x="285750" y="152400"/>
                </a:cubicBezTo>
                <a:cubicBezTo>
                  <a:pt x="285750" y="140097"/>
                  <a:pt x="284163" y="128265"/>
                  <a:pt x="280988" y="116905"/>
                </a:cubicBezTo>
                <a:cubicBezTo>
                  <a:pt x="277813" y="105544"/>
                  <a:pt x="273323" y="94928"/>
                  <a:pt x="267519" y="85055"/>
                </a:cubicBezTo>
                <a:cubicBezTo>
                  <a:pt x="261714" y="75183"/>
                  <a:pt x="254769" y="66204"/>
                  <a:pt x="246683" y="58117"/>
                </a:cubicBezTo>
                <a:cubicBezTo>
                  <a:pt x="238596" y="50031"/>
                  <a:pt x="229617" y="43086"/>
                  <a:pt x="219745" y="37282"/>
                </a:cubicBezTo>
                <a:cubicBezTo>
                  <a:pt x="209873" y="31477"/>
                  <a:pt x="199256" y="26988"/>
                  <a:pt x="187896" y="23813"/>
                </a:cubicBezTo>
                <a:cubicBezTo>
                  <a:pt x="176535" y="20638"/>
                  <a:pt x="164703" y="19050"/>
                  <a:pt x="152400" y="19050"/>
                </a:cubicBezTo>
                <a:close/>
                <a:moveTo>
                  <a:pt x="51644" y="65038"/>
                </a:moveTo>
                <a:cubicBezTo>
                  <a:pt x="41027" y="77341"/>
                  <a:pt x="32941" y="90909"/>
                  <a:pt x="27385" y="105742"/>
                </a:cubicBezTo>
                <a:cubicBezTo>
                  <a:pt x="21828" y="120576"/>
                  <a:pt x="19050" y="136128"/>
                  <a:pt x="19050" y="152400"/>
                </a:cubicBezTo>
                <a:cubicBezTo>
                  <a:pt x="19050" y="164703"/>
                  <a:pt x="20638" y="176535"/>
                  <a:pt x="23813" y="187896"/>
                </a:cubicBezTo>
                <a:cubicBezTo>
                  <a:pt x="26988" y="199256"/>
                  <a:pt x="31477" y="209873"/>
                  <a:pt x="37282" y="219745"/>
                </a:cubicBezTo>
                <a:cubicBezTo>
                  <a:pt x="43086" y="229617"/>
                  <a:pt x="50031" y="238596"/>
                  <a:pt x="58118" y="246683"/>
                </a:cubicBezTo>
                <a:cubicBezTo>
                  <a:pt x="66204" y="254769"/>
                  <a:pt x="75183" y="261714"/>
                  <a:pt x="85055" y="267519"/>
                </a:cubicBezTo>
                <a:cubicBezTo>
                  <a:pt x="94928" y="273323"/>
                  <a:pt x="105544" y="277813"/>
                  <a:pt x="116905" y="280988"/>
                </a:cubicBezTo>
                <a:cubicBezTo>
                  <a:pt x="128265" y="284163"/>
                  <a:pt x="140097" y="285750"/>
                  <a:pt x="152400" y="285750"/>
                </a:cubicBezTo>
                <a:cubicBezTo>
                  <a:pt x="168672" y="285750"/>
                  <a:pt x="184225" y="282972"/>
                  <a:pt x="199058" y="277416"/>
                </a:cubicBezTo>
                <a:cubicBezTo>
                  <a:pt x="213891" y="271859"/>
                  <a:pt x="227459" y="263773"/>
                  <a:pt x="239762" y="253157"/>
                </a:cubicBezTo>
                <a:lnTo>
                  <a:pt x="51644" y="65038"/>
                </a:lnTo>
                <a:close/>
              </a:path>
            </a:pathLst>
          </a:cu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09" name="Freeform: Shape 108"/>
          <p:cNvSpPr/>
          <p:nvPr/>
        </p:nvSpPr>
        <p:spPr bwMode="auto">
          <a:xfrm>
            <a:off x="7922155" y="5375000"/>
            <a:ext cx="678430" cy="483994"/>
          </a:xfrm>
          <a:custGeom>
            <a:avLst/>
            <a:gdLst/>
            <a:ahLst/>
            <a:cxnLst/>
            <a:rect l="l" t="t" r="r" b="b"/>
            <a:pathLst>
              <a:path w="241995" h="172640">
                <a:moveTo>
                  <a:pt x="228600" y="0"/>
                </a:moveTo>
                <a:lnTo>
                  <a:pt x="241995" y="13394"/>
                </a:lnTo>
                <a:lnTo>
                  <a:pt x="82897" y="172640"/>
                </a:lnTo>
                <a:lnTo>
                  <a:pt x="0" y="89594"/>
                </a:lnTo>
                <a:lnTo>
                  <a:pt x="13395" y="76200"/>
                </a:lnTo>
                <a:lnTo>
                  <a:pt x="82897" y="145554"/>
                </a:lnTo>
                <a:lnTo>
                  <a:pt x="228600" y="0"/>
                </a:lnTo>
                <a:close/>
              </a:path>
            </a:pathLst>
          </a:custGeom>
          <a:solidFill>
            <a:srgbClr val="008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4074967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Shape 71"/>
          <p:cNvSpPr/>
          <p:nvPr/>
        </p:nvSpPr>
        <p:spPr bwMode="auto">
          <a:xfrm>
            <a:off x="1870587" y="4751827"/>
            <a:ext cx="1230016" cy="1279340"/>
          </a:xfrm>
          <a:custGeom>
            <a:avLst/>
            <a:gdLst>
              <a:gd name="connsiteX0" fmla="*/ 317417 w 1206008"/>
              <a:gd name="connsiteY0" fmla="*/ 820531 h 1254369"/>
              <a:gd name="connsiteX1" fmla="*/ 888592 w 1206008"/>
              <a:gd name="connsiteY1" fmla="*/ 820531 h 1254369"/>
              <a:gd name="connsiteX2" fmla="*/ 888592 w 1206008"/>
              <a:gd name="connsiteY2" fmla="*/ 907617 h 1254369"/>
              <a:gd name="connsiteX3" fmla="*/ 317417 w 1206008"/>
              <a:gd name="connsiteY3" fmla="*/ 907617 h 1254369"/>
              <a:gd name="connsiteX4" fmla="*/ 317417 w 1206008"/>
              <a:gd name="connsiteY4" fmla="*/ 613469 h 1254369"/>
              <a:gd name="connsiteX5" fmla="*/ 888592 w 1206008"/>
              <a:gd name="connsiteY5" fmla="*/ 613469 h 1254369"/>
              <a:gd name="connsiteX6" fmla="*/ 888592 w 1206008"/>
              <a:gd name="connsiteY6" fmla="*/ 700555 h 1254369"/>
              <a:gd name="connsiteX7" fmla="*/ 317417 w 1206008"/>
              <a:gd name="connsiteY7" fmla="*/ 700555 h 1254369"/>
              <a:gd name="connsiteX8" fmla="*/ 317417 w 1206008"/>
              <a:gd name="connsiteY8" fmla="*/ 406407 h 1254369"/>
              <a:gd name="connsiteX9" fmla="*/ 888592 w 1206008"/>
              <a:gd name="connsiteY9" fmla="*/ 406407 h 1254369"/>
              <a:gd name="connsiteX10" fmla="*/ 888592 w 1206008"/>
              <a:gd name="connsiteY10" fmla="*/ 493493 h 1254369"/>
              <a:gd name="connsiteX11" fmla="*/ 317417 w 1206008"/>
              <a:gd name="connsiteY11" fmla="*/ 493493 h 1254369"/>
              <a:gd name="connsiteX12" fmla="*/ 152972 w 1206008"/>
              <a:gd name="connsiteY12" fmla="*/ 92045 h 1254369"/>
              <a:gd name="connsiteX13" fmla="*/ 93319 w 1206008"/>
              <a:gd name="connsiteY13" fmla="*/ 151696 h 1254369"/>
              <a:gd name="connsiteX14" fmla="*/ 93319 w 1206008"/>
              <a:gd name="connsiteY14" fmla="*/ 1101365 h 1254369"/>
              <a:gd name="connsiteX15" fmla="*/ 152972 w 1206008"/>
              <a:gd name="connsiteY15" fmla="*/ 1161018 h 1254369"/>
              <a:gd name="connsiteX16" fmla="*/ 1052687 w 1206008"/>
              <a:gd name="connsiteY16" fmla="*/ 1161018 h 1254369"/>
              <a:gd name="connsiteX17" fmla="*/ 1112341 w 1206008"/>
              <a:gd name="connsiteY17" fmla="*/ 1101365 h 1254369"/>
              <a:gd name="connsiteX18" fmla="*/ 1112341 w 1206008"/>
              <a:gd name="connsiteY18" fmla="*/ 291852 h 1254369"/>
              <a:gd name="connsiteX19" fmla="*/ 921493 w 1206008"/>
              <a:gd name="connsiteY19" fmla="*/ 291852 h 1254369"/>
              <a:gd name="connsiteX20" fmla="*/ 921493 w 1206008"/>
              <a:gd name="connsiteY20" fmla="*/ 92045 h 1254369"/>
              <a:gd name="connsiteX21" fmla="*/ 163222 w 1206008"/>
              <a:gd name="connsiteY21" fmla="*/ 0 h 1254369"/>
              <a:gd name="connsiteX22" fmla="*/ 956287 w 1206008"/>
              <a:gd name="connsiteY22" fmla="*/ 0 h 1254369"/>
              <a:gd name="connsiteX23" fmla="*/ 1206008 w 1206008"/>
              <a:gd name="connsiteY23" fmla="*/ 249721 h 1254369"/>
              <a:gd name="connsiteX24" fmla="*/ 1206008 w 1206008"/>
              <a:gd name="connsiteY24" fmla="*/ 1091149 h 1254369"/>
              <a:gd name="connsiteX25" fmla="*/ 1042786 w 1206008"/>
              <a:gd name="connsiteY25" fmla="*/ 1254369 h 1254369"/>
              <a:gd name="connsiteX26" fmla="*/ 163222 w 1206008"/>
              <a:gd name="connsiteY26" fmla="*/ 1254369 h 1254369"/>
              <a:gd name="connsiteX27" fmla="*/ 0 w 1206008"/>
              <a:gd name="connsiteY27" fmla="*/ 1091149 h 1254369"/>
              <a:gd name="connsiteX28" fmla="*/ 0 w 1206008"/>
              <a:gd name="connsiteY28" fmla="*/ 163220 h 1254369"/>
              <a:gd name="connsiteX29" fmla="*/ 163222 w 1206008"/>
              <a:gd name="connsiteY29" fmla="*/ 0 h 125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6008" h="1254369">
                <a:moveTo>
                  <a:pt x="317417" y="820531"/>
                </a:moveTo>
                <a:lnTo>
                  <a:pt x="888592" y="820531"/>
                </a:lnTo>
                <a:lnTo>
                  <a:pt x="888592" y="907617"/>
                </a:lnTo>
                <a:lnTo>
                  <a:pt x="317417" y="907617"/>
                </a:lnTo>
                <a:close/>
                <a:moveTo>
                  <a:pt x="317417" y="613469"/>
                </a:moveTo>
                <a:lnTo>
                  <a:pt x="888592" y="613469"/>
                </a:lnTo>
                <a:lnTo>
                  <a:pt x="888592" y="700555"/>
                </a:lnTo>
                <a:lnTo>
                  <a:pt x="317417" y="700555"/>
                </a:lnTo>
                <a:close/>
                <a:moveTo>
                  <a:pt x="317417" y="406407"/>
                </a:moveTo>
                <a:lnTo>
                  <a:pt x="888592" y="406407"/>
                </a:lnTo>
                <a:lnTo>
                  <a:pt x="888592" y="493493"/>
                </a:lnTo>
                <a:lnTo>
                  <a:pt x="317417" y="493493"/>
                </a:lnTo>
                <a:close/>
                <a:moveTo>
                  <a:pt x="152972" y="92045"/>
                </a:moveTo>
                <a:cubicBezTo>
                  <a:pt x="120025" y="92045"/>
                  <a:pt x="93319" y="118751"/>
                  <a:pt x="93319" y="151696"/>
                </a:cubicBezTo>
                <a:lnTo>
                  <a:pt x="93319" y="1101365"/>
                </a:lnTo>
                <a:cubicBezTo>
                  <a:pt x="93319" y="1134310"/>
                  <a:pt x="120025" y="1161018"/>
                  <a:pt x="152972" y="1161018"/>
                </a:cubicBezTo>
                <a:lnTo>
                  <a:pt x="1052687" y="1161018"/>
                </a:lnTo>
                <a:cubicBezTo>
                  <a:pt x="1085632" y="1161018"/>
                  <a:pt x="1112341" y="1134312"/>
                  <a:pt x="1112341" y="1101365"/>
                </a:cubicBezTo>
                <a:lnTo>
                  <a:pt x="1112341" y="291852"/>
                </a:lnTo>
                <a:lnTo>
                  <a:pt x="921493" y="291852"/>
                </a:lnTo>
                <a:lnTo>
                  <a:pt x="921493" y="92045"/>
                </a:lnTo>
                <a:close/>
                <a:moveTo>
                  <a:pt x="163222" y="0"/>
                </a:moveTo>
                <a:lnTo>
                  <a:pt x="956287" y="0"/>
                </a:lnTo>
                <a:lnTo>
                  <a:pt x="1206008" y="249721"/>
                </a:lnTo>
                <a:lnTo>
                  <a:pt x="1206008" y="1091149"/>
                </a:lnTo>
                <a:cubicBezTo>
                  <a:pt x="1206008" y="1181292"/>
                  <a:pt x="1132931" y="1254369"/>
                  <a:pt x="1042786" y="1254369"/>
                </a:cubicBezTo>
                <a:lnTo>
                  <a:pt x="163222" y="1254369"/>
                </a:lnTo>
                <a:cubicBezTo>
                  <a:pt x="73077" y="1254369"/>
                  <a:pt x="0" y="1181292"/>
                  <a:pt x="0" y="1091149"/>
                </a:cubicBezTo>
                <a:lnTo>
                  <a:pt x="0" y="163220"/>
                </a:lnTo>
                <a:cubicBezTo>
                  <a:pt x="0" y="73075"/>
                  <a:pt x="73077" y="0"/>
                  <a:pt x="163222" y="0"/>
                </a:cubicBez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grpSp>
        <p:nvGrpSpPr>
          <p:cNvPr id="25" name="Group 24"/>
          <p:cNvGrpSpPr/>
          <p:nvPr/>
        </p:nvGrpSpPr>
        <p:grpSpPr>
          <a:xfrm>
            <a:off x="1711905" y="3058002"/>
            <a:ext cx="2563855" cy="1107040"/>
            <a:chOff x="1712523" y="2880388"/>
            <a:chExt cx="3060033" cy="1321284"/>
          </a:xfrm>
        </p:grpSpPr>
        <p:grpSp>
          <p:nvGrpSpPr>
            <p:cNvPr id="24" name="Group 23"/>
            <p:cNvGrpSpPr/>
            <p:nvPr/>
          </p:nvGrpSpPr>
          <p:grpSpPr>
            <a:xfrm rot="5400000" flipH="1">
              <a:off x="3606438" y="2626144"/>
              <a:ext cx="461922" cy="1870315"/>
              <a:chOff x="6691313" y="3808413"/>
              <a:chExt cx="131763" cy="533506"/>
            </a:xfrm>
          </p:grpSpPr>
          <p:sp>
            <p:nvSpPr>
              <p:cNvPr id="15" name="Freeform 10"/>
              <p:cNvSpPr>
                <a:spLocks/>
              </p:cNvSpPr>
              <p:nvPr/>
            </p:nvSpPr>
            <p:spPr bwMode="auto">
              <a:xfrm>
                <a:off x="6691313" y="3808413"/>
                <a:ext cx="131763" cy="511175"/>
              </a:xfrm>
              <a:custGeom>
                <a:avLst/>
                <a:gdLst>
                  <a:gd name="T0" fmla="*/ 68 w 83"/>
                  <a:gd name="T1" fmla="*/ 23 h 322"/>
                  <a:gd name="T2" fmla="*/ 68 w 83"/>
                  <a:gd name="T3" fmla="*/ 318 h 322"/>
                  <a:gd name="T4" fmla="*/ 52 w 83"/>
                  <a:gd name="T5" fmla="*/ 318 h 322"/>
                  <a:gd name="T6" fmla="*/ 52 w 83"/>
                  <a:gd name="T7" fmla="*/ 11 h 322"/>
                  <a:gd name="T8" fmla="*/ 39 w 83"/>
                  <a:gd name="T9" fmla="*/ 0 h 322"/>
                  <a:gd name="T10" fmla="*/ 39 w 83"/>
                  <a:gd name="T11" fmla="*/ 0 h 322"/>
                  <a:gd name="T12" fmla="*/ 13 w 83"/>
                  <a:gd name="T13" fmla="*/ 26 h 322"/>
                  <a:gd name="T14" fmla="*/ 13 w 83"/>
                  <a:gd name="T15" fmla="*/ 53 h 322"/>
                  <a:gd name="T16" fmla="*/ 0 w 83"/>
                  <a:gd name="T17" fmla="*/ 66 h 322"/>
                  <a:gd name="T18" fmla="*/ 0 w 83"/>
                  <a:gd name="T19" fmla="*/ 88 h 322"/>
                  <a:gd name="T20" fmla="*/ 25 w 83"/>
                  <a:gd name="T21" fmla="*/ 111 h 322"/>
                  <a:gd name="T22" fmla="*/ 25 w 83"/>
                  <a:gd name="T23" fmla="*/ 130 h 322"/>
                  <a:gd name="T24" fmla="*/ 14 w 83"/>
                  <a:gd name="T25" fmla="*/ 141 h 322"/>
                  <a:gd name="T26" fmla="*/ 14 w 83"/>
                  <a:gd name="T27" fmla="*/ 159 h 322"/>
                  <a:gd name="T28" fmla="*/ 0 w 83"/>
                  <a:gd name="T29" fmla="*/ 173 h 322"/>
                  <a:gd name="T30" fmla="*/ 0 w 83"/>
                  <a:gd name="T31" fmla="*/ 193 h 322"/>
                  <a:gd name="T32" fmla="*/ 24 w 83"/>
                  <a:gd name="T33" fmla="*/ 215 h 322"/>
                  <a:gd name="T34" fmla="*/ 24 w 83"/>
                  <a:gd name="T35" fmla="*/ 241 h 322"/>
                  <a:gd name="T36" fmla="*/ 0 w 83"/>
                  <a:gd name="T37" fmla="*/ 265 h 322"/>
                  <a:gd name="T38" fmla="*/ 0 w 83"/>
                  <a:gd name="T39" fmla="*/ 309 h 322"/>
                  <a:gd name="T40" fmla="*/ 0 w 83"/>
                  <a:gd name="T41" fmla="*/ 322 h 322"/>
                  <a:gd name="T42" fmla="*/ 83 w 83"/>
                  <a:gd name="T43" fmla="*/ 322 h 322"/>
                  <a:gd name="T44" fmla="*/ 83 w 83"/>
                  <a:gd name="T45" fmla="*/ 34 h 322"/>
                  <a:gd name="T46" fmla="*/ 68 w 83"/>
                  <a:gd name="T47" fmla="*/ 23 h 322"/>
                  <a:gd name="connsiteX0" fmla="*/ 8193 w 10000"/>
                  <a:gd name="connsiteY0" fmla="*/ 714 h 10000"/>
                  <a:gd name="connsiteX1" fmla="*/ 8193 w 10000"/>
                  <a:gd name="connsiteY1" fmla="*/ 9876 h 10000"/>
                  <a:gd name="connsiteX2" fmla="*/ 6265 w 10000"/>
                  <a:gd name="connsiteY2" fmla="*/ 342 h 10000"/>
                  <a:gd name="connsiteX3" fmla="*/ 4699 w 10000"/>
                  <a:gd name="connsiteY3" fmla="*/ 0 h 10000"/>
                  <a:gd name="connsiteX4" fmla="*/ 4699 w 10000"/>
                  <a:gd name="connsiteY4" fmla="*/ 0 h 10000"/>
                  <a:gd name="connsiteX5" fmla="*/ 1566 w 10000"/>
                  <a:gd name="connsiteY5" fmla="*/ 807 h 10000"/>
                  <a:gd name="connsiteX6" fmla="*/ 1566 w 10000"/>
                  <a:gd name="connsiteY6" fmla="*/ 1646 h 10000"/>
                  <a:gd name="connsiteX7" fmla="*/ 0 w 10000"/>
                  <a:gd name="connsiteY7" fmla="*/ 2050 h 10000"/>
                  <a:gd name="connsiteX8" fmla="*/ 0 w 10000"/>
                  <a:gd name="connsiteY8" fmla="*/ 2733 h 10000"/>
                  <a:gd name="connsiteX9" fmla="*/ 3012 w 10000"/>
                  <a:gd name="connsiteY9" fmla="*/ 3447 h 10000"/>
                  <a:gd name="connsiteX10" fmla="*/ 3012 w 10000"/>
                  <a:gd name="connsiteY10" fmla="*/ 4037 h 10000"/>
                  <a:gd name="connsiteX11" fmla="*/ 1687 w 10000"/>
                  <a:gd name="connsiteY11" fmla="*/ 4379 h 10000"/>
                  <a:gd name="connsiteX12" fmla="*/ 1687 w 10000"/>
                  <a:gd name="connsiteY12" fmla="*/ 4938 h 10000"/>
                  <a:gd name="connsiteX13" fmla="*/ 0 w 10000"/>
                  <a:gd name="connsiteY13" fmla="*/ 5373 h 10000"/>
                  <a:gd name="connsiteX14" fmla="*/ 0 w 10000"/>
                  <a:gd name="connsiteY14" fmla="*/ 5994 h 10000"/>
                  <a:gd name="connsiteX15" fmla="*/ 2892 w 10000"/>
                  <a:gd name="connsiteY15" fmla="*/ 6677 h 10000"/>
                  <a:gd name="connsiteX16" fmla="*/ 2892 w 10000"/>
                  <a:gd name="connsiteY16" fmla="*/ 7484 h 10000"/>
                  <a:gd name="connsiteX17" fmla="*/ 0 w 10000"/>
                  <a:gd name="connsiteY17" fmla="*/ 8230 h 10000"/>
                  <a:gd name="connsiteX18" fmla="*/ 0 w 10000"/>
                  <a:gd name="connsiteY18" fmla="*/ 9596 h 10000"/>
                  <a:gd name="connsiteX19" fmla="*/ 0 w 10000"/>
                  <a:gd name="connsiteY19" fmla="*/ 10000 h 10000"/>
                  <a:gd name="connsiteX20" fmla="*/ 10000 w 10000"/>
                  <a:gd name="connsiteY20" fmla="*/ 10000 h 10000"/>
                  <a:gd name="connsiteX21" fmla="*/ 10000 w 10000"/>
                  <a:gd name="connsiteY21" fmla="*/ 1056 h 10000"/>
                  <a:gd name="connsiteX22" fmla="*/ 8193 w 10000"/>
                  <a:gd name="connsiteY22" fmla="*/ 714 h 10000"/>
                  <a:gd name="connsiteX0" fmla="*/ 8193 w 10000"/>
                  <a:gd name="connsiteY0" fmla="*/ 714 h 10000"/>
                  <a:gd name="connsiteX1" fmla="*/ 6265 w 10000"/>
                  <a:gd name="connsiteY1" fmla="*/ 342 h 10000"/>
                  <a:gd name="connsiteX2" fmla="*/ 4699 w 10000"/>
                  <a:gd name="connsiteY2" fmla="*/ 0 h 10000"/>
                  <a:gd name="connsiteX3" fmla="*/ 4699 w 10000"/>
                  <a:gd name="connsiteY3" fmla="*/ 0 h 10000"/>
                  <a:gd name="connsiteX4" fmla="*/ 1566 w 10000"/>
                  <a:gd name="connsiteY4" fmla="*/ 807 h 10000"/>
                  <a:gd name="connsiteX5" fmla="*/ 1566 w 10000"/>
                  <a:gd name="connsiteY5" fmla="*/ 1646 h 10000"/>
                  <a:gd name="connsiteX6" fmla="*/ 0 w 10000"/>
                  <a:gd name="connsiteY6" fmla="*/ 2050 h 10000"/>
                  <a:gd name="connsiteX7" fmla="*/ 0 w 10000"/>
                  <a:gd name="connsiteY7" fmla="*/ 2733 h 10000"/>
                  <a:gd name="connsiteX8" fmla="*/ 3012 w 10000"/>
                  <a:gd name="connsiteY8" fmla="*/ 3447 h 10000"/>
                  <a:gd name="connsiteX9" fmla="*/ 3012 w 10000"/>
                  <a:gd name="connsiteY9" fmla="*/ 4037 h 10000"/>
                  <a:gd name="connsiteX10" fmla="*/ 1687 w 10000"/>
                  <a:gd name="connsiteY10" fmla="*/ 4379 h 10000"/>
                  <a:gd name="connsiteX11" fmla="*/ 1687 w 10000"/>
                  <a:gd name="connsiteY11" fmla="*/ 4938 h 10000"/>
                  <a:gd name="connsiteX12" fmla="*/ 0 w 10000"/>
                  <a:gd name="connsiteY12" fmla="*/ 5373 h 10000"/>
                  <a:gd name="connsiteX13" fmla="*/ 0 w 10000"/>
                  <a:gd name="connsiteY13" fmla="*/ 5994 h 10000"/>
                  <a:gd name="connsiteX14" fmla="*/ 2892 w 10000"/>
                  <a:gd name="connsiteY14" fmla="*/ 6677 h 10000"/>
                  <a:gd name="connsiteX15" fmla="*/ 2892 w 10000"/>
                  <a:gd name="connsiteY15" fmla="*/ 7484 h 10000"/>
                  <a:gd name="connsiteX16" fmla="*/ 0 w 10000"/>
                  <a:gd name="connsiteY16" fmla="*/ 8230 h 10000"/>
                  <a:gd name="connsiteX17" fmla="*/ 0 w 10000"/>
                  <a:gd name="connsiteY17" fmla="*/ 9596 h 10000"/>
                  <a:gd name="connsiteX18" fmla="*/ 0 w 10000"/>
                  <a:gd name="connsiteY18" fmla="*/ 10000 h 10000"/>
                  <a:gd name="connsiteX19" fmla="*/ 10000 w 10000"/>
                  <a:gd name="connsiteY19" fmla="*/ 10000 h 10000"/>
                  <a:gd name="connsiteX20" fmla="*/ 10000 w 10000"/>
                  <a:gd name="connsiteY20" fmla="*/ 1056 h 10000"/>
                  <a:gd name="connsiteX21" fmla="*/ 8193 w 10000"/>
                  <a:gd name="connsiteY21" fmla="*/ 714 h 10000"/>
                  <a:gd name="connsiteX0" fmla="*/ 8193 w 10000"/>
                  <a:gd name="connsiteY0" fmla="*/ 714 h 10000"/>
                  <a:gd name="connsiteX1" fmla="*/ 4699 w 10000"/>
                  <a:gd name="connsiteY1" fmla="*/ 0 h 10000"/>
                  <a:gd name="connsiteX2" fmla="*/ 4699 w 10000"/>
                  <a:gd name="connsiteY2" fmla="*/ 0 h 10000"/>
                  <a:gd name="connsiteX3" fmla="*/ 1566 w 10000"/>
                  <a:gd name="connsiteY3" fmla="*/ 807 h 10000"/>
                  <a:gd name="connsiteX4" fmla="*/ 1566 w 10000"/>
                  <a:gd name="connsiteY4" fmla="*/ 1646 h 10000"/>
                  <a:gd name="connsiteX5" fmla="*/ 0 w 10000"/>
                  <a:gd name="connsiteY5" fmla="*/ 2050 h 10000"/>
                  <a:gd name="connsiteX6" fmla="*/ 0 w 10000"/>
                  <a:gd name="connsiteY6" fmla="*/ 2733 h 10000"/>
                  <a:gd name="connsiteX7" fmla="*/ 3012 w 10000"/>
                  <a:gd name="connsiteY7" fmla="*/ 3447 h 10000"/>
                  <a:gd name="connsiteX8" fmla="*/ 3012 w 10000"/>
                  <a:gd name="connsiteY8" fmla="*/ 4037 h 10000"/>
                  <a:gd name="connsiteX9" fmla="*/ 1687 w 10000"/>
                  <a:gd name="connsiteY9" fmla="*/ 4379 h 10000"/>
                  <a:gd name="connsiteX10" fmla="*/ 1687 w 10000"/>
                  <a:gd name="connsiteY10" fmla="*/ 4938 h 10000"/>
                  <a:gd name="connsiteX11" fmla="*/ 0 w 10000"/>
                  <a:gd name="connsiteY11" fmla="*/ 5373 h 10000"/>
                  <a:gd name="connsiteX12" fmla="*/ 0 w 10000"/>
                  <a:gd name="connsiteY12" fmla="*/ 5994 h 10000"/>
                  <a:gd name="connsiteX13" fmla="*/ 2892 w 10000"/>
                  <a:gd name="connsiteY13" fmla="*/ 6677 h 10000"/>
                  <a:gd name="connsiteX14" fmla="*/ 2892 w 10000"/>
                  <a:gd name="connsiteY14" fmla="*/ 7484 h 10000"/>
                  <a:gd name="connsiteX15" fmla="*/ 0 w 10000"/>
                  <a:gd name="connsiteY15" fmla="*/ 8230 h 10000"/>
                  <a:gd name="connsiteX16" fmla="*/ 0 w 10000"/>
                  <a:gd name="connsiteY16" fmla="*/ 9596 h 10000"/>
                  <a:gd name="connsiteX17" fmla="*/ 0 w 10000"/>
                  <a:gd name="connsiteY17" fmla="*/ 10000 h 10000"/>
                  <a:gd name="connsiteX18" fmla="*/ 10000 w 10000"/>
                  <a:gd name="connsiteY18" fmla="*/ 10000 h 10000"/>
                  <a:gd name="connsiteX19" fmla="*/ 10000 w 10000"/>
                  <a:gd name="connsiteY19" fmla="*/ 1056 h 10000"/>
                  <a:gd name="connsiteX20" fmla="*/ 8193 w 10000"/>
                  <a:gd name="connsiteY20" fmla="*/ 714 h 10000"/>
                  <a:gd name="connsiteX0" fmla="*/ 10000 w 10000"/>
                  <a:gd name="connsiteY0" fmla="*/ 1056 h 10000"/>
                  <a:gd name="connsiteX1" fmla="*/ 4699 w 10000"/>
                  <a:gd name="connsiteY1" fmla="*/ 0 h 10000"/>
                  <a:gd name="connsiteX2" fmla="*/ 4699 w 10000"/>
                  <a:gd name="connsiteY2" fmla="*/ 0 h 10000"/>
                  <a:gd name="connsiteX3" fmla="*/ 1566 w 10000"/>
                  <a:gd name="connsiteY3" fmla="*/ 807 h 10000"/>
                  <a:gd name="connsiteX4" fmla="*/ 1566 w 10000"/>
                  <a:gd name="connsiteY4" fmla="*/ 1646 h 10000"/>
                  <a:gd name="connsiteX5" fmla="*/ 0 w 10000"/>
                  <a:gd name="connsiteY5" fmla="*/ 2050 h 10000"/>
                  <a:gd name="connsiteX6" fmla="*/ 0 w 10000"/>
                  <a:gd name="connsiteY6" fmla="*/ 2733 h 10000"/>
                  <a:gd name="connsiteX7" fmla="*/ 3012 w 10000"/>
                  <a:gd name="connsiteY7" fmla="*/ 3447 h 10000"/>
                  <a:gd name="connsiteX8" fmla="*/ 3012 w 10000"/>
                  <a:gd name="connsiteY8" fmla="*/ 4037 h 10000"/>
                  <a:gd name="connsiteX9" fmla="*/ 1687 w 10000"/>
                  <a:gd name="connsiteY9" fmla="*/ 4379 h 10000"/>
                  <a:gd name="connsiteX10" fmla="*/ 1687 w 10000"/>
                  <a:gd name="connsiteY10" fmla="*/ 4938 h 10000"/>
                  <a:gd name="connsiteX11" fmla="*/ 0 w 10000"/>
                  <a:gd name="connsiteY11" fmla="*/ 5373 h 10000"/>
                  <a:gd name="connsiteX12" fmla="*/ 0 w 10000"/>
                  <a:gd name="connsiteY12" fmla="*/ 5994 h 10000"/>
                  <a:gd name="connsiteX13" fmla="*/ 2892 w 10000"/>
                  <a:gd name="connsiteY13" fmla="*/ 6677 h 10000"/>
                  <a:gd name="connsiteX14" fmla="*/ 2892 w 10000"/>
                  <a:gd name="connsiteY14" fmla="*/ 7484 h 10000"/>
                  <a:gd name="connsiteX15" fmla="*/ 0 w 10000"/>
                  <a:gd name="connsiteY15" fmla="*/ 8230 h 10000"/>
                  <a:gd name="connsiteX16" fmla="*/ 0 w 10000"/>
                  <a:gd name="connsiteY16" fmla="*/ 9596 h 10000"/>
                  <a:gd name="connsiteX17" fmla="*/ 0 w 10000"/>
                  <a:gd name="connsiteY17" fmla="*/ 10000 h 10000"/>
                  <a:gd name="connsiteX18" fmla="*/ 10000 w 10000"/>
                  <a:gd name="connsiteY18" fmla="*/ 10000 h 10000"/>
                  <a:gd name="connsiteX19" fmla="*/ 10000 w 10000"/>
                  <a:gd name="connsiteY19" fmla="*/ 1056 h 10000"/>
                  <a:gd name="connsiteX0" fmla="*/ 10000 w 10000"/>
                  <a:gd name="connsiteY0" fmla="*/ 1056 h 10000"/>
                  <a:gd name="connsiteX1" fmla="*/ 4699 w 10000"/>
                  <a:gd name="connsiteY1" fmla="*/ 0 h 10000"/>
                  <a:gd name="connsiteX2" fmla="*/ 4699 w 10000"/>
                  <a:gd name="connsiteY2" fmla="*/ 0 h 10000"/>
                  <a:gd name="connsiteX3" fmla="*/ 1566 w 10000"/>
                  <a:gd name="connsiteY3" fmla="*/ 807 h 10000"/>
                  <a:gd name="connsiteX4" fmla="*/ 1566 w 10000"/>
                  <a:gd name="connsiteY4" fmla="*/ 1646 h 10000"/>
                  <a:gd name="connsiteX5" fmla="*/ 0 w 10000"/>
                  <a:gd name="connsiteY5" fmla="*/ 2050 h 10000"/>
                  <a:gd name="connsiteX6" fmla="*/ 0 w 10000"/>
                  <a:gd name="connsiteY6" fmla="*/ 2733 h 10000"/>
                  <a:gd name="connsiteX7" fmla="*/ 3012 w 10000"/>
                  <a:gd name="connsiteY7" fmla="*/ 3447 h 10000"/>
                  <a:gd name="connsiteX8" fmla="*/ 3012 w 10000"/>
                  <a:gd name="connsiteY8" fmla="*/ 4037 h 10000"/>
                  <a:gd name="connsiteX9" fmla="*/ 1687 w 10000"/>
                  <a:gd name="connsiteY9" fmla="*/ 4379 h 10000"/>
                  <a:gd name="connsiteX10" fmla="*/ 1687 w 10000"/>
                  <a:gd name="connsiteY10" fmla="*/ 4938 h 10000"/>
                  <a:gd name="connsiteX11" fmla="*/ 0 w 10000"/>
                  <a:gd name="connsiteY11" fmla="*/ 5373 h 10000"/>
                  <a:gd name="connsiteX12" fmla="*/ 0 w 10000"/>
                  <a:gd name="connsiteY12" fmla="*/ 5994 h 10000"/>
                  <a:gd name="connsiteX13" fmla="*/ 2892 w 10000"/>
                  <a:gd name="connsiteY13" fmla="*/ 6677 h 10000"/>
                  <a:gd name="connsiteX14" fmla="*/ 2892 w 10000"/>
                  <a:gd name="connsiteY14" fmla="*/ 7484 h 10000"/>
                  <a:gd name="connsiteX15" fmla="*/ 0 w 10000"/>
                  <a:gd name="connsiteY15" fmla="*/ 8230 h 10000"/>
                  <a:gd name="connsiteX16" fmla="*/ 0 w 10000"/>
                  <a:gd name="connsiteY16" fmla="*/ 10000 h 10000"/>
                  <a:gd name="connsiteX17" fmla="*/ 10000 w 10000"/>
                  <a:gd name="connsiteY17" fmla="*/ 10000 h 10000"/>
                  <a:gd name="connsiteX18" fmla="*/ 10000 w 10000"/>
                  <a:gd name="connsiteY18" fmla="*/ 105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10000">
                    <a:moveTo>
                      <a:pt x="10000" y="1056"/>
                    </a:moveTo>
                    <a:lnTo>
                      <a:pt x="4699" y="0"/>
                    </a:lnTo>
                    <a:lnTo>
                      <a:pt x="4699" y="0"/>
                    </a:lnTo>
                    <a:lnTo>
                      <a:pt x="1566" y="807"/>
                    </a:lnTo>
                    <a:lnTo>
                      <a:pt x="1566" y="1646"/>
                    </a:lnTo>
                    <a:lnTo>
                      <a:pt x="0" y="2050"/>
                    </a:lnTo>
                    <a:lnTo>
                      <a:pt x="0" y="2733"/>
                    </a:lnTo>
                    <a:lnTo>
                      <a:pt x="3012" y="3447"/>
                    </a:lnTo>
                    <a:lnTo>
                      <a:pt x="3012" y="4037"/>
                    </a:lnTo>
                    <a:lnTo>
                      <a:pt x="1687" y="4379"/>
                    </a:lnTo>
                    <a:lnTo>
                      <a:pt x="1687" y="4938"/>
                    </a:lnTo>
                    <a:lnTo>
                      <a:pt x="0" y="5373"/>
                    </a:lnTo>
                    <a:lnTo>
                      <a:pt x="0" y="5994"/>
                    </a:lnTo>
                    <a:lnTo>
                      <a:pt x="2892" y="6677"/>
                    </a:lnTo>
                    <a:lnTo>
                      <a:pt x="2892" y="7484"/>
                    </a:lnTo>
                    <a:lnTo>
                      <a:pt x="0" y="8230"/>
                    </a:lnTo>
                    <a:lnTo>
                      <a:pt x="0" y="10000"/>
                    </a:lnTo>
                    <a:lnTo>
                      <a:pt x="10000" y="10000"/>
                    </a:lnTo>
                    <a:lnTo>
                      <a:pt x="10000" y="105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 name="Freeform 11"/>
              <p:cNvSpPr>
                <a:spLocks/>
              </p:cNvSpPr>
              <p:nvPr/>
            </p:nvSpPr>
            <p:spPr bwMode="auto">
              <a:xfrm>
                <a:off x="6773863" y="3854556"/>
                <a:ext cx="25400" cy="487363"/>
              </a:xfrm>
              <a:custGeom>
                <a:avLst/>
                <a:gdLst>
                  <a:gd name="T0" fmla="*/ 16 w 16"/>
                  <a:gd name="T1" fmla="*/ 307 h 307"/>
                  <a:gd name="T2" fmla="*/ 16 w 16"/>
                  <a:gd name="T3" fmla="*/ 12 h 307"/>
                  <a:gd name="T4" fmla="*/ 0 w 16"/>
                  <a:gd name="T5" fmla="*/ 0 h 307"/>
                  <a:gd name="T6" fmla="*/ 0 w 16"/>
                  <a:gd name="T7" fmla="*/ 307 h 307"/>
                  <a:gd name="T8" fmla="*/ 16 w 16"/>
                  <a:gd name="T9" fmla="*/ 307 h 307"/>
                </a:gdLst>
                <a:ahLst/>
                <a:cxnLst>
                  <a:cxn ang="0">
                    <a:pos x="T0" y="T1"/>
                  </a:cxn>
                  <a:cxn ang="0">
                    <a:pos x="T2" y="T3"/>
                  </a:cxn>
                  <a:cxn ang="0">
                    <a:pos x="T4" y="T5"/>
                  </a:cxn>
                  <a:cxn ang="0">
                    <a:pos x="T6" y="T7"/>
                  </a:cxn>
                  <a:cxn ang="0">
                    <a:pos x="T8" y="T9"/>
                  </a:cxn>
                </a:cxnLst>
                <a:rect l="0" t="0" r="r" b="b"/>
                <a:pathLst>
                  <a:path w="16" h="307">
                    <a:moveTo>
                      <a:pt x="16" y="307"/>
                    </a:moveTo>
                    <a:lnTo>
                      <a:pt x="16" y="12"/>
                    </a:lnTo>
                    <a:lnTo>
                      <a:pt x="0" y="0"/>
                    </a:lnTo>
                    <a:lnTo>
                      <a:pt x="0" y="307"/>
                    </a:lnTo>
                    <a:lnTo>
                      <a:pt x="16" y="30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9" name="Oval 8"/>
            <p:cNvSpPr/>
            <p:nvPr/>
          </p:nvSpPr>
          <p:spPr bwMode="auto">
            <a:xfrm>
              <a:off x="1712523" y="2880388"/>
              <a:ext cx="1323306" cy="1321284"/>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pic>
          <p:nvPicPr>
            <p:cNvPr id="44" name="Picture 43"/>
            <p:cNvPicPr>
              <a:picLocks noChangeAspect="1"/>
            </p:cNvPicPr>
            <p:nvPr/>
          </p:nvPicPr>
          <p:blipFill>
            <a:blip r:embed="rId3"/>
            <a:stretch>
              <a:fillRect/>
            </a:stretch>
          </p:blipFill>
          <p:spPr>
            <a:xfrm>
              <a:off x="1846109" y="3007629"/>
              <a:ext cx="1056133" cy="1066800"/>
            </a:xfrm>
            <a:prstGeom prst="rect">
              <a:avLst/>
            </a:prstGeom>
          </p:spPr>
        </p:pic>
      </p:grpSp>
      <p:sp>
        <p:nvSpPr>
          <p:cNvPr id="2" name="Title 1"/>
          <p:cNvSpPr>
            <a:spLocks noGrp="1"/>
          </p:cNvSpPr>
          <p:nvPr>
            <p:ph type="title"/>
          </p:nvPr>
        </p:nvSpPr>
        <p:spPr/>
        <p:txBody>
          <a:bodyPr/>
          <a:lstStyle/>
          <a:p>
            <a:r>
              <a:rPr lang="en-US" dirty="0"/>
              <a:t>Encryption of data at rest*</a:t>
            </a:r>
          </a:p>
        </p:txBody>
      </p:sp>
      <p:sp>
        <p:nvSpPr>
          <p:cNvPr id="11" name="Rectangle 10"/>
          <p:cNvSpPr/>
          <p:nvPr/>
        </p:nvSpPr>
        <p:spPr bwMode="auto">
          <a:xfrm>
            <a:off x="8921736" y="5027033"/>
            <a:ext cx="2915070" cy="1247972"/>
          </a:xfrm>
          <a:prstGeom prst="rect">
            <a:avLst/>
          </a:prstGeom>
          <a:solidFill>
            <a:srgbClr val="ACD259"/>
          </a:solidFill>
          <a:ln w="3175">
            <a:noFill/>
          </a:ln>
          <a:effectLst/>
        </p:spPr>
        <p:style>
          <a:lnRef idx="0">
            <a:scrgbClr r="0" g="0" b="0"/>
          </a:lnRef>
          <a:fillRef idx="0">
            <a:scrgbClr r="0" g="0" b="0"/>
          </a:fillRef>
          <a:effectRef idx="0">
            <a:scrgbClr r="0" g="0" b="0"/>
          </a:effectRef>
          <a:fontRef idx="minor">
            <a:schemeClr val="lt1"/>
          </a:fontRef>
        </p:style>
        <p:txBody>
          <a:bodyPr spcFirstLastPara="0" vert="horz" wrap="square" lIns="18276" tIns="45700" rIns="18276" bIns="91376" numCol="1" spcCol="1270" anchor="b" anchorCtr="0">
            <a:noAutofit/>
          </a:bodyPr>
          <a:lstStyle/>
          <a:p>
            <a:pPr algn="ctr" defTabSz="724825">
              <a:spcBef>
                <a:spcPct val="0"/>
              </a:spcBef>
              <a:spcAft>
                <a:spcPct val="35000"/>
              </a:spcAft>
              <a:defRPr/>
            </a:pPr>
            <a:r>
              <a:rPr lang="en-US" sz="1632" kern="0" spc="-3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Key Vault</a:t>
            </a:r>
          </a:p>
        </p:txBody>
      </p:sp>
      <p:sp>
        <p:nvSpPr>
          <p:cNvPr id="27" name="TextBox 26"/>
          <p:cNvSpPr txBox="1"/>
          <p:nvPr/>
        </p:nvSpPr>
        <p:spPr>
          <a:xfrm>
            <a:off x="21314" y="6374190"/>
            <a:ext cx="2136622" cy="521303"/>
          </a:xfrm>
          <a:prstGeom prst="rect">
            <a:avLst/>
          </a:prstGeom>
          <a:noFill/>
        </p:spPr>
        <p:txBody>
          <a:bodyPr wrap="none" lIns="182854" tIns="146283" rIns="182854" bIns="146283" rtlCol="0">
            <a:spAutoFit/>
          </a:bodyPr>
          <a:lstStyle/>
          <a:p>
            <a:pPr defTabSz="914224">
              <a:lnSpc>
                <a:spcPct val="90000"/>
              </a:lnSpc>
              <a:spcAft>
                <a:spcPts val="600"/>
              </a:spcAft>
              <a:defRPr/>
            </a:pPr>
            <a:r>
              <a:rPr lang="en-US" sz="1599" kern="0" dirty="0">
                <a:gradFill>
                  <a:gsLst>
                    <a:gs pos="2917">
                      <a:schemeClr val="tx1"/>
                    </a:gs>
                    <a:gs pos="30000">
                      <a:schemeClr val="tx1"/>
                    </a:gs>
                  </a:gsLst>
                  <a:lin ang="5400000" scaled="0"/>
                </a:gradFill>
              </a:rPr>
              <a:t>* In Private Preview</a:t>
            </a:r>
          </a:p>
        </p:txBody>
      </p:sp>
      <p:sp>
        <p:nvSpPr>
          <p:cNvPr id="41" name="Text Placeholder 5"/>
          <p:cNvSpPr txBox="1">
            <a:spLocks/>
          </p:cNvSpPr>
          <p:nvPr/>
        </p:nvSpPr>
        <p:spPr>
          <a:xfrm>
            <a:off x="275481" y="1497812"/>
            <a:ext cx="6698308" cy="1209706"/>
          </a:xfrm>
          <a:prstGeom prst="rect">
            <a:avLst/>
          </a:prstGeom>
        </p:spPr>
        <p:txBody>
          <a:bodyPr vert="horz" wrap="square" lIns="149217" tIns="93260" rIns="149217" bIns="93260" rtlCol="0">
            <a:spAutoFit/>
          </a:bodyPr>
          <a:lstStyle>
            <a:lvl1pPr marL="342900" marR="0" indent="-342900" algn="l" defTabSz="914400" rtl="0" eaLnBrk="1" fontAlgn="base" latinLnBrk="0" hangingPunct="1">
              <a:lnSpc>
                <a:spcPct val="100000"/>
              </a:lnSpc>
              <a:spcBef>
                <a:spcPts val="200"/>
              </a:spcBef>
              <a:spcAft>
                <a:spcPts val="400"/>
              </a:spcAft>
              <a:buClr>
                <a:srgbClr val="50B347"/>
              </a:buClr>
              <a:buSzPct val="100000"/>
              <a:buFont typeface="Arial" charset="0"/>
              <a:buBlip>
                <a:blip r:embed="rId4"/>
              </a:buBlip>
              <a:tabLst>
                <a:tab pos="658368" algn="l"/>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9724" indent="-349724" defTabSz="914224">
              <a:spcBef>
                <a:spcPts val="204"/>
              </a:spcBef>
              <a:spcAft>
                <a:spcPts val="408"/>
              </a:spcAft>
              <a:tabLst>
                <a:tab pos="671470" algn="l"/>
              </a:tabLst>
              <a:defRPr/>
            </a:pPr>
            <a:r>
              <a:rPr lang="en-US" sz="1836" kern="0" dirty="0">
                <a:gradFill>
                  <a:gsLst>
                    <a:gs pos="1250">
                      <a:srgbClr val="505050"/>
                    </a:gs>
                    <a:gs pos="100000">
                      <a:srgbClr val="505050"/>
                    </a:gs>
                  </a:gsLst>
                  <a:lin ang="5400000" scaled="0"/>
                </a:gradFill>
                <a:latin typeface="Segoe UI Light"/>
              </a:rPr>
              <a:t>Provides transparent server-side encryption</a:t>
            </a:r>
          </a:p>
          <a:p>
            <a:pPr marL="349724" indent="-349724" defTabSz="914224">
              <a:spcBef>
                <a:spcPts val="204"/>
              </a:spcBef>
              <a:spcAft>
                <a:spcPts val="408"/>
              </a:spcAft>
              <a:tabLst>
                <a:tab pos="671470" algn="l"/>
              </a:tabLst>
              <a:defRPr/>
            </a:pPr>
            <a:r>
              <a:rPr lang="en-US" sz="1836" kern="0" dirty="0">
                <a:gradFill>
                  <a:gsLst>
                    <a:gs pos="1250">
                      <a:srgbClr val="505050"/>
                    </a:gs>
                    <a:gs pos="100000">
                      <a:srgbClr val="505050"/>
                    </a:gs>
                  </a:gsLst>
                  <a:lin ang="5400000" scaled="0"/>
                </a:gradFill>
                <a:latin typeface="Segoe UI Light"/>
              </a:rPr>
              <a:t>Choice made at account creation to enable encryption</a:t>
            </a:r>
          </a:p>
          <a:p>
            <a:pPr marL="349724" indent="-349724" defTabSz="914224">
              <a:spcBef>
                <a:spcPts val="204"/>
              </a:spcBef>
              <a:spcAft>
                <a:spcPts val="408"/>
              </a:spcAft>
              <a:tabLst>
                <a:tab pos="671470" algn="l"/>
              </a:tabLst>
              <a:defRPr/>
            </a:pPr>
            <a:r>
              <a:rPr lang="en-US" sz="1836" kern="0" dirty="0">
                <a:gradFill>
                  <a:gsLst>
                    <a:gs pos="1250">
                      <a:srgbClr val="505050"/>
                    </a:gs>
                    <a:gs pos="100000">
                      <a:srgbClr val="505050"/>
                    </a:gs>
                  </a:gsLst>
                  <a:lin ang="5400000" scaled="0"/>
                </a:gradFill>
                <a:latin typeface="Segoe UI Light"/>
              </a:rPr>
              <a:t>Service managed keys or user managed keys</a:t>
            </a:r>
          </a:p>
        </p:txBody>
      </p:sp>
      <p:sp>
        <p:nvSpPr>
          <p:cNvPr id="28" name="Rectangle 27"/>
          <p:cNvSpPr/>
          <p:nvPr/>
        </p:nvSpPr>
        <p:spPr bwMode="auto">
          <a:xfrm>
            <a:off x="8921736" y="978463"/>
            <a:ext cx="2915070" cy="3872381"/>
          </a:xfrm>
          <a:prstGeom prst="rect">
            <a:avLst/>
          </a:prstGeom>
          <a:solidFill>
            <a:schemeClr val="accent1"/>
          </a:solidFill>
          <a:ln w="3175">
            <a:noFill/>
          </a:ln>
          <a:effectLst/>
        </p:spPr>
        <p:txBody>
          <a:bodyPr spcFirstLastPara="0" vert="horz" wrap="square" lIns="18276" tIns="93260" rIns="18276" bIns="91376" numCol="1" spcCol="1270" anchor="t" anchorCtr="0">
            <a:noAutofit/>
          </a:bodyPr>
          <a:lstStyle/>
          <a:p>
            <a:pPr algn="ctr" defTabSz="932323">
              <a:lnSpc>
                <a:spcPct val="90000"/>
              </a:lnSpc>
              <a:spcBef>
                <a:spcPct val="0"/>
              </a:spcBef>
              <a:spcAft>
                <a:spcPts val="600"/>
              </a:spcAft>
              <a:defRPr/>
            </a:pPr>
            <a:r>
              <a:rPr lang="en-US" sz="1836" kern="0" spc="-3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42" name="Freeform 5"/>
          <p:cNvSpPr>
            <a:spLocks noEditPoints="1"/>
          </p:cNvSpPr>
          <p:nvPr/>
        </p:nvSpPr>
        <p:spPr bwMode="auto">
          <a:xfrm>
            <a:off x="9496650" y="1491236"/>
            <a:ext cx="1705480" cy="1342202"/>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FFFFFF"/>
          </a:solidFill>
          <a:ln w="0">
            <a:noFill/>
            <a:prstDash val="solid"/>
            <a:round/>
            <a:headEnd/>
            <a:tailEnd/>
          </a:ln>
        </p:spPr>
        <p:txBody>
          <a:bodyPr vert="horz" wrap="square" lIns="76189" tIns="38095" rIns="76189" bIns="38095" numCol="1" anchor="t" anchorCtr="0" compatLnSpc="1">
            <a:prstTxWarp prst="textNoShape">
              <a:avLst/>
            </a:prstTxWarp>
          </a:bodyPr>
          <a:lstStyle/>
          <a:p>
            <a:pPr defTabSz="914187" fontAlgn="base">
              <a:spcBef>
                <a:spcPct val="0"/>
              </a:spcBef>
              <a:spcAft>
                <a:spcPct val="0"/>
              </a:spcAft>
              <a:defRPr/>
            </a:pPr>
            <a:endParaRPr lang="en-US" sz="2400" kern="0" dirty="0">
              <a:solidFill>
                <a:prstClr val="white"/>
              </a:solidFill>
            </a:endParaRPr>
          </a:p>
        </p:txBody>
      </p:sp>
      <p:sp>
        <p:nvSpPr>
          <p:cNvPr id="33" name="Rectangle 32"/>
          <p:cNvSpPr/>
          <p:nvPr/>
        </p:nvSpPr>
        <p:spPr bwMode="auto">
          <a:xfrm>
            <a:off x="9511368" y="2990441"/>
            <a:ext cx="1730207" cy="1371405"/>
          </a:xfrm>
          <a:prstGeom prst="rect">
            <a:avLst/>
          </a:prstGeom>
          <a:solidFill>
            <a:schemeClr val="bg1">
              <a:alpha val="3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cxnSp>
        <p:nvCxnSpPr>
          <p:cNvPr id="45" name="Straight Connector 44"/>
          <p:cNvCxnSpPr/>
          <p:nvPr/>
        </p:nvCxnSpPr>
        <p:spPr>
          <a:xfrm rot="5400000" flipH="1">
            <a:off x="10239379" y="4874979"/>
            <a:ext cx="279781" cy="0"/>
          </a:xfrm>
          <a:prstGeom prst="line">
            <a:avLst/>
          </a:prstGeom>
          <a:noFill/>
          <a:ln w="38100" cap="sq" cmpd="sng" algn="ctr">
            <a:solidFill>
              <a:srgbClr val="7FBA00"/>
            </a:solidFill>
            <a:prstDash val="solid"/>
            <a:miter lim="800000"/>
            <a:headEnd type="none" w="med" len="med"/>
            <a:tailEnd type="none" w="med" len="med"/>
          </a:ln>
          <a:effectLst/>
        </p:spPr>
      </p:cxnSp>
      <p:cxnSp>
        <p:nvCxnSpPr>
          <p:cNvPr id="47" name="Straight Connector 46"/>
          <p:cNvCxnSpPr/>
          <p:nvPr/>
        </p:nvCxnSpPr>
        <p:spPr>
          <a:xfrm rot="16200000">
            <a:off x="6678868" y="1492185"/>
            <a:ext cx="0" cy="4103455"/>
          </a:xfrm>
          <a:prstGeom prst="line">
            <a:avLst/>
          </a:prstGeom>
          <a:noFill/>
          <a:ln w="38100" cap="sq" cmpd="sng" algn="ctr">
            <a:solidFill>
              <a:srgbClr val="7FBA00"/>
            </a:solidFill>
            <a:prstDash val="sysDash"/>
            <a:miter lim="800000"/>
            <a:headEnd type="none" w="med" len="med"/>
            <a:tailEnd type="triangle" w="lg" len="med"/>
          </a:ln>
          <a:effectLst/>
        </p:spPr>
      </p:cxnSp>
      <p:cxnSp>
        <p:nvCxnSpPr>
          <p:cNvPr id="21" name="Connector: Elbow 20"/>
          <p:cNvCxnSpPr/>
          <p:nvPr/>
        </p:nvCxnSpPr>
        <p:spPr>
          <a:xfrm flipV="1">
            <a:off x="3214363" y="4601255"/>
            <a:ext cx="5516233" cy="813261"/>
          </a:xfrm>
          <a:prstGeom prst="bentConnector3">
            <a:avLst/>
          </a:prstGeom>
          <a:ln w="38100" cap="sq">
            <a:solidFill>
              <a:srgbClr val="8EC21F"/>
            </a:solidFill>
            <a:prstDash val="sysDash"/>
            <a:miter lim="800000"/>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Freeform 55"/>
          <p:cNvSpPr/>
          <p:nvPr/>
        </p:nvSpPr>
        <p:spPr>
          <a:xfrm rot="17100000" flipH="1">
            <a:off x="10806656" y="3927889"/>
            <a:ext cx="458246" cy="216249"/>
          </a:xfrm>
          <a:custGeom>
            <a:avLst/>
            <a:gdLst>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884586 w 1940082"/>
              <a:gd name="connsiteY9" fmla="*/ 713911 h 915534"/>
              <a:gd name="connsiteX10" fmla="*/ 1915417 w 1940082"/>
              <a:gd name="connsiteY10" fmla="*/ 784135 h 915534"/>
              <a:gd name="connsiteX11" fmla="*/ 1940082 w 1940082"/>
              <a:gd name="connsiteY11" fmla="*/ 840314 h 915534"/>
              <a:gd name="connsiteX12" fmla="*/ 1819720 w 1940082"/>
              <a:gd name="connsiteY12" fmla="*/ 909784 h 915534"/>
              <a:gd name="connsiteX13" fmla="*/ 1717905 w 1940082"/>
              <a:gd name="connsiteY13" fmla="*/ 884051 h 915534"/>
              <a:gd name="connsiteX14" fmla="*/ 1661325 w 1940082"/>
              <a:gd name="connsiteY14" fmla="*/ 915534 h 915534"/>
              <a:gd name="connsiteX15" fmla="*/ 1586937 w 1940082"/>
              <a:gd name="connsiteY15" fmla="*/ 891184 h 915534"/>
              <a:gd name="connsiteX16" fmla="*/ 1523548 w 1940082"/>
              <a:gd name="connsiteY16" fmla="*/ 784984 h 915534"/>
              <a:gd name="connsiteX17" fmla="*/ 1455671 w 1940082"/>
              <a:gd name="connsiteY17" fmla="*/ 767829 h 915534"/>
              <a:gd name="connsiteX18" fmla="*/ 1399436 w 1940082"/>
              <a:gd name="connsiteY18" fmla="*/ 792462 h 915534"/>
              <a:gd name="connsiteX19" fmla="*/ 1338416 w 1940082"/>
              <a:gd name="connsiteY19" fmla="*/ 775653 h 915534"/>
              <a:gd name="connsiteX20" fmla="*/ 1274634 w 1940082"/>
              <a:gd name="connsiteY20" fmla="*/ 813640 h 915534"/>
              <a:gd name="connsiteX21" fmla="*/ 1193389 w 1940082"/>
              <a:gd name="connsiteY21" fmla="*/ 788944 h 915534"/>
              <a:gd name="connsiteX22" fmla="*/ 1136857 w 1940082"/>
              <a:gd name="connsiteY22" fmla="*/ 683090 h 915534"/>
              <a:gd name="connsiteX23" fmla="*/ 1041899 w 1940082"/>
              <a:gd name="connsiteY23" fmla="*/ 657703 h 915534"/>
              <a:gd name="connsiteX24" fmla="*/ 935596 w 1940082"/>
              <a:gd name="connsiteY24" fmla="*/ 721014 h 915534"/>
              <a:gd name="connsiteX25" fmla="*/ 779617 w 1940082"/>
              <a:gd name="connsiteY25" fmla="*/ 678818 h 915534"/>
              <a:gd name="connsiteX26" fmla="*/ 765903 w 1940082"/>
              <a:gd name="connsiteY26" fmla="*/ 678127 h 915534"/>
              <a:gd name="connsiteX27" fmla="*/ 311240 w 1940082"/>
              <a:gd name="connsiteY27" fmla="*/ 833751 h 915534"/>
              <a:gd name="connsiteX28" fmla="*/ 14176 w 1940082"/>
              <a:gd name="connsiteY28" fmla="*/ 317490 h 915534"/>
              <a:gd name="connsiteX29" fmla="*/ 451842 w 1940082"/>
              <a:gd name="connsiteY29"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15417 w 1940082"/>
              <a:gd name="connsiteY9" fmla="*/ 784135 h 915534"/>
              <a:gd name="connsiteX10" fmla="*/ 1940082 w 1940082"/>
              <a:gd name="connsiteY10" fmla="*/ 840314 h 915534"/>
              <a:gd name="connsiteX11" fmla="*/ 1819720 w 1940082"/>
              <a:gd name="connsiteY11" fmla="*/ 909784 h 915534"/>
              <a:gd name="connsiteX12" fmla="*/ 1717905 w 1940082"/>
              <a:gd name="connsiteY12" fmla="*/ 884051 h 915534"/>
              <a:gd name="connsiteX13" fmla="*/ 1661325 w 1940082"/>
              <a:gd name="connsiteY13" fmla="*/ 915534 h 915534"/>
              <a:gd name="connsiteX14" fmla="*/ 1586937 w 1940082"/>
              <a:gd name="connsiteY14" fmla="*/ 891184 h 915534"/>
              <a:gd name="connsiteX15" fmla="*/ 1523548 w 1940082"/>
              <a:gd name="connsiteY15" fmla="*/ 784984 h 915534"/>
              <a:gd name="connsiteX16" fmla="*/ 1455671 w 1940082"/>
              <a:gd name="connsiteY16" fmla="*/ 767829 h 915534"/>
              <a:gd name="connsiteX17" fmla="*/ 1399436 w 1940082"/>
              <a:gd name="connsiteY17" fmla="*/ 792462 h 915534"/>
              <a:gd name="connsiteX18" fmla="*/ 1338416 w 1940082"/>
              <a:gd name="connsiteY18" fmla="*/ 775653 h 915534"/>
              <a:gd name="connsiteX19" fmla="*/ 1274634 w 1940082"/>
              <a:gd name="connsiteY19" fmla="*/ 813640 h 915534"/>
              <a:gd name="connsiteX20" fmla="*/ 1193389 w 1940082"/>
              <a:gd name="connsiteY20" fmla="*/ 788944 h 915534"/>
              <a:gd name="connsiteX21" fmla="*/ 1136857 w 1940082"/>
              <a:gd name="connsiteY21" fmla="*/ 683090 h 915534"/>
              <a:gd name="connsiteX22" fmla="*/ 1041899 w 1940082"/>
              <a:gd name="connsiteY22" fmla="*/ 657703 h 915534"/>
              <a:gd name="connsiteX23" fmla="*/ 935596 w 1940082"/>
              <a:gd name="connsiteY23" fmla="*/ 721014 h 915534"/>
              <a:gd name="connsiteX24" fmla="*/ 779617 w 1940082"/>
              <a:gd name="connsiteY24" fmla="*/ 678818 h 915534"/>
              <a:gd name="connsiteX25" fmla="*/ 765903 w 1940082"/>
              <a:gd name="connsiteY25" fmla="*/ 678127 h 915534"/>
              <a:gd name="connsiteX26" fmla="*/ 311240 w 1940082"/>
              <a:gd name="connsiteY26" fmla="*/ 833751 h 915534"/>
              <a:gd name="connsiteX27" fmla="*/ 14176 w 1940082"/>
              <a:gd name="connsiteY27" fmla="*/ 317490 h 915534"/>
              <a:gd name="connsiteX28" fmla="*/ 451842 w 1940082"/>
              <a:gd name="connsiteY28"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79617 w 1940082"/>
              <a:gd name="connsiteY23" fmla="*/ 678818 h 915534"/>
              <a:gd name="connsiteX24" fmla="*/ 765903 w 1940082"/>
              <a:gd name="connsiteY24" fmla="*/ 678127 h 915534"/>
              <a:gd name="connsiteX25" fmla="*/ 311240 w 1940082"/>
              <a:gd name="connsiteY25" fmla="*/ 833751 h 915534"/>
              <a:gd name="connsiteX26" fmla="*/ 14176 w 1940082"/>
              <a:gd name="connsiteY26" fmla="*/ 317490 h 915534"/>
              <a:gd name="connsiteX27" fmla="*/ 451842 w 1940082"/>
              <a:gd name="connsiteY27"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65903 w 1940082"/>
              <a:gd name="connsiteY23" fmla="*/ 678127 h 915534"/>
              <a:gd name="connsiteX24" fmla="*/ 311240 w 1940082"/>
              <a:gd name="connsiteY24" fmla="*/ 833751 h 915534"/>
              <a:gd name="connsiteX25" fmla="*/ 14176 w 1940082"/>
              <a:gd name="connsiteY25" fmla="*/ 317490 h 915534"/>
              <a:gd name="connsiteX26" fmla="*/ 451842 w 1940082"/>
              <a:gd name="connsiteY26" fmla="*/ 721 h 91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40082" h="915534">
                <a:moveTo>
                  <a:pt x="266606" y="257749"/>
                </a:moveTo>
                <a:cubicBezTo>
                  <a:pt x="196112" y="257749"/>
                  <a:pt x="138966" y="314895"/>
                  <a:pt x="138966" y="385389"/>
                </a:cubicBezTo>
                <a:cubicBezTo>
                  <a:pt x="138966" y="455883"/>
                  <a:pt x="196112" y="513029"/>
                  <a:pt x="266606" y="513029"/>
                </a:cubicBezTo>
                <a:cubicBezTo>
                  <a:pt x="337100" y="513029"/>
                  <a:pt x="394246" y="455883"/>
                  <a:pt x="394246" y="385389"/>
                </a:cubicBezTo>
                <a:cubicBezTo>
                  <a:pt x="394246" y="314895"/>
                  <a:pt x="337100" y="257749"/>
                  <a:pt x="266606" y="257749"/>
                </a:cubicBezTo>
                <a:close/>
                <a:moveTo>
                  <a:pt x="451842" y="721"/>
                </a:moveTo>
                <a:cubicBezTo>
                  <a:pt x="480424" y="2363"/>
                  <a:pt x="509307" y="6823"/>
                  <a:pt x="538146" y="14286"/>
                </a:cubicBezTo>
                <a:cubicBezTo>
                  <a:pt x="707838" y="57173"/>
                  <a:pt x="830866" y="207581"/>
                  <a:pt x="849661" y="380202"/>
                </a:cubicBezTo>
                <a:lnTo>
                  <a:pt x="1860266" y="650883"/>
                </a:lnTo>
                <a:lnTo>
                  <a:pt x="1940082" y="840314"/>
                </a:lnTo>
                <a:lnTo>
                  <a:pt x="1819720" y="909784"/>
                </a:lnTo>
                <a:lnTo>
                  <a:pt x="1717905" y="884051"/>
                </a:lnTo>
                <a:lnTo>
                  <a:pt x="1661325" y="915534"/>
                </a:lnTo>
                <a:lnTo>
                  <a:pt x="1586937" y="891184"/>
                </a:lnTo>
                <a:lnTo>
                  <a:pt x="1523548" y="784984"/>
                </a:lnTo>
                <a:lnTo>
                  <a:pt x="1455671" y="767829"/>
                </a:lnTo>
                <a:lnTo>
                  <a:pt x="1399436" y="792462"/>
                </a:lnTo>
                <a:lnTo>
                  <a:pt x="1338416" y="775653"/>
                </a:lnTo>
                <a:lnTo>
                  <a:pt x="1274634" y="813640"/>
                </a:lnTo>
                <a:lnTo>
                  <a:pt x="1193389" y="788944"/>
                </a:lnTo>
                <a:lnTo>
                  <a:pt x="1136857" y="683090"/>
                </a:lnTo>
                <a:lnTo>
                  <a:pt x="1041899" y="657703"/>
                </a:lnTo>
                <a:lnTo>
                  <a:pt x="935596" y="721014"/>
                </a:lnTo>
                <a:lnTo>
                  <a:pt x="765903" y="678127"/>
                </a:lnTo>
                <a:cubicBezTo>
                  <a:pt x="669516" y="817474"/>
                  <a:pt x="487443" y="883834"/>
                  <a:pt x="311240" y="833751"/>
                </a:cubicBezTo>
                <a:cubicBezTo>
                  <a:pt x="87384" y="774399"/>
                  <a:pt x="-45214" y="541106"/>
                  <a:pt x="14176" y="317490"/>
                </a:cubicBezTo>
                <a:cubicBezTo>
                  <a:pt x="66444" y="115832"/>
                  <a:pt x="251769" y="-10771"/>
                  <a:pt x="451842" y="7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defRPr/>
            </a:pPr>
            <a:endParaRPr lang="en-US" sz="1836" kern="0">
              <a:solidFill>
                <a:sysClr val="windowText" lastClr="000000"/>
              </a:solidFill>
            </a:endParaRPr>
          </a:p>
        </p:txBody>
      </p:sp>
      <p:sp>
        <p:nvSpPr>
          <p:cNvPr id="54" name="Freeform 55"/>
          <p:cNvSpPr/>
          <p:nvPr/>
        </p:nvSpPr>
        <p:spPr>
          <a:xfrm rot="900000" flipH="1">
            <a:off x="9841935" y="5218476"/>
            <a:ext cx="1143494" cy="539621"/>
          </a:xfrm>
          <a:custGeom>
            <a:avLst/>
            <a:gdLst>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884586 w 1940082"/>
              <a:gd name="connsiteY9" fmla="*/ 713911 h 915534"/>
              <a:gd name="connsiteX10" fmla="*/ 1915417 w 1940082"/>
              <a:gd name="connsiteY10" fmla="*/ 784135 h 915534"/>
              <a:gd name="connsiteX11" fmla="*/ 1940082 w 1940082"/>
              <a:gd name="connsiteY11" fmla="*/ 840314 h 915534"/>
              <a:gd name="connsiteX12" fmla="*/ 1819720 w 1940082"/>
              <a:gd name="connsiteY12" fmla="*/ 909784 h 915534"/>
              <a:gd name="connsiteX13" fmla="*/ 1717905 w 1940082"/>
              <a:gd name="connsiteY13" fmla="*/ 884051 h 915534"/>
              <a:gd name="connsiteX14" fmla="*/ 1661325 w 1940082"/>
              <a:gd name="connsiteY14" fmla="*/ 915534 h 915534"/>
              <a:gd name="connsiteX15" fmla="*/ 1586937 w 1940082"/>
              <a:gd name="connsiteY15" fmla="*/ 891184 h 915534"/>
              <a:gd name="connsiteX16" fmla="*/ 1523548 w 1940082"/>
              <a:gd name="connsiteY16" fmla="*/ 784984 h 915534"/>
              <a:gd name="connsiteX17" fmla="*/ 1455671 w 1940082"/>
              <a:gd name="connsiteY17" fmla="*/ 767829 h 915534"/>
              <a:gd name="connsiteX18" fmla="*/ 1399436 w 1940082"/>
              <a:gd name="connsiteY18" fmla="*/ 792462 h 915534"/>
              <a:gd name="connsiteX19" fmla="*/ 1338416 w 1940082"/>
              <a:gd name="connsiteY19" fmla="*/ 775653 h 915534"/>
              <a:gd name="connsiteX20" fmla="*/ 1274634 w 1940082"/>
              <a:gd name="connsiteY20" fmla="*/ 813640 h 915534"/>
              <a:gd name="connsiteX21" fmla="*/ 1193389 w 1940082"/>
              <a:gd name="connsiteY21" fmla="*/ 788944 h 915534"/>
              <a:gd name="connsiteX22" fmla="*/ 1136857 w 1940082"/>
              <a:gd name="connsiteY22" fmla="*/ 683090 h 915534"/>
              <a:gd name="connsiteX23" fmla="*/ 1041899 w 1940082"/>
              <a:gd name="connsiteY23" fmla="*/ 657703 h 915534"/>
              <a:gd name="connsiteX24" fmla="*/ 935596 w 1940082"/>
              <a:gd name="connsiteY24" fmla="*/ 721014 h 915534"/>
              <a:gd name="connsiteX25" fmla="*/ 779617 w 1940082"/>
              <a:gd name="connsiteY25" fmla="*/ 678818 h 915534"/>
              <a:gd name="connsiteX26" fmla="*/ 765903 w 1940082"/>
              <a:gd name="connsiteY26" fmla="*/ 678127 h 915534"/>
              <a:gd name="connsiteX27" fmla="*/ 311240 w 1940082"/>
              <a:gd name="connsiteY27" fmla="*/ 833751 h 915534"/>
              <a:gd name="connsiteX28" fmla="*/ 14176 w 1940082"/>
              <a:gd name="connsiteY28" fmla="*/ 317490 h 915534"/>
              <a:gd name="connsiteX29" fmla="*/ 451842 w 1940082"/>
              <a:gd name="connsiteY29"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15417 w 1940082"/>
              <a:gd name="connsiteY9" fmla="*/ 784135 h 915534"/>
              <a:gd name="connsiteX10" fmla="*/ 1940082 w 1940082"/>
              <a:gd name="connsiteY10" fmla="*/ 840314 h 915534"/>
              <a:gd name="connsiteX11" fmla="*/ 1819720 w 1940082"/>
              <a:gd name="connsiteY11" fmla="*/ 909784 h 915534"/>
              <a:gd name="connsiteX12" fmla="*/ 1717905 w 1940082"/>
              <a:gd name="connsiteY12" fmla="*/ 884051 h 915534"/>
              <a:gd name="connsiteX13" fmla="*/ 1661325 w 1940082"/>
              <a:gd name="connsiteY13" fmla="*/ 915534 h 915534"/>
              <a:gd name="connsiteX14" fmla="*/ 1586937 w 1940082"/>
              <a:gd name="connsiteY14" fmla="*/ 891184 h 915534"/>
              <a:gd name="connsiteX15" fmla="*/ 1523548 w 1940082"/>
              <a:gd name="connsiteY15" fmla="*/ 784984 h 915534"/>
              <a:gd name="connsiteX16" fmla="*/ 1455671 w 1940082"/>
              <a:gd name="connsiteY16" fmla="*/ 767829 h 915534"/>
              <a:gd name="connsiteX17" fmla="*/ 1399436 w 1940082"/>
              <a:gd name="connsiteY17" fmla="*/ 792462 h 915534"/>
              <a:gd name="connsiteX18" fmla="*/ 1338416 w 1940082"/>
              <a:gd name="connsiteY18" fmla="*/ 775653 h 915534"/>
              <a:gd name="connsiteX19" fmla="*/ 1274634 w 1940082"/>
              <a:gd name="connsiteY19" fmla="*/ 813640 h 915534"/>
              <a:gd name="connsiteX20" fmla="*/ 1193389 w 1940082"/>
              <a:gd name="connsiteY20" fmla="*/ 788944 h 915534"/>
              <a:gd name="connsiteX21" fmla="*/ 1136857 w 1940082"/>
              <a:gd name="connsiteY21" fmla="*/ 683090 h 915534"/>
              <a:gd name="connsiteX22" fmla="*/ 1041899 w 1940082"/>
              <a:gd name="connsiteY22" fmla="*/ 657703 h 915534"/>
              <a:gd name="connsiteX23" fmla="*/ 935596 w 1940082"/>
              <a:gd name="connsiteY23" fmla="*/ 721014 h 915534"/>
              <a:gd name="connsiteX24" fmla="*/ 779617 w 1940082"/>
              <a:gd name="connsiteY24" fmla="*/ 678818 h 915534"/>
              <a:gd name="connsiteX25" fmla="*/ 765903 w 1940082"/>
              <a:gd name="connsiteY25" fmla="*/ 678127 h 915534"/>
              <a:gd name="connsiteX26" fmla="*/ 311240 w 1940082"/>
              <a:gd name="connsiteY26" fmla="*/ 833751 h 915534"/>
              <a:gd name="connsiteX27" fmla="*/ 14176 w 1940082"/>
              <a:gd name="connsiteY27" fmla="*/ 317490 h 915534"/>
              <a:gd name="connsiteX28" fmla="*/ 451842 w 1940082"/>
              <a:gd name="connsiteY28"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79617 w 1940082"/>
              <a:gd name="connsiteY23" fmla="*/ 678818 h 915534"/>
              <a:gd name="connsiteX24" fmla="*/ 765903 w 1940082"/>
              <a:gd name="connsiteY24" fmla="*/ 678127 h 915534"/>
              <a:gd name="connsiteX25" fmla="*/ 311240 w 1940082"/>
              <a:gd name="connsiteY25" fmla="*/ 833751 h 915534"/>
              <a:gd name="connsiteX26" fmla="*/ 14176 w 1940082"/>
              <a:gd name="connsiteY26" fmla="*/ 317490 h 915534"/>
              <a:gd name="connsiteX27" fmla="*/ 451842 w 1940082"/>
              <a:gd name="connsiteY27"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65903 w 1940082"/>
              <a:gd name="connsiteY23" fmla="*/ 678127 h 915534"/>
              <a:gd name="connsiteX24" fmla="*/ 311240 w 1940082"/>
              <a:gd name="connsiteY24" fmla="*/ 833751 h 915534"/>
              <a:gd name="connsiteX25" fmla="*/ 14176 w 1940082"/>
              <a:gd name="connsiteY25" fmla="*/ 317490 h 915534"/>
              <a:gd name="connsiteX26" fmla="*/ 451842 w 1940082"/>
              <a:gd name="connsiteY26" fmla="*/ 721 h 91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40082" h="915534">
                <a:moveTo>
                  <a:pt x="266606" y="257749"/>
                </a:moveTo>
                <a:cubicBezTo>
                  <a:pt x="196112" y="257749"/>
                  <a:pt x="138966" y="314895"/>
                  <a:pt x="138966" y="385389"/>
                </a:cubicBezTo>
                <a:cubicBezTo>
                  <a:pt x="138966" y="455883"/>
                  <a:pt x="196112" y="513029"/>
                  <a:pt x="266606" y="513029"/>
                </a:cubicBezTo>
                <a:cubicBezTo>
                  <a:pt x="337100" y="513029"/>
                  <a:pt x="394246" y="455883"/>
                  <a:pt x="394246" y="385389"/>
                </a:cubicBezTo>
                <a:cubicBezTo>
                  <a:pt x="394246" y="314895"/>
                  <a:pt x="337100" y="257749"/>
                  <a:pt x="266606" y="257749"/>
                </a:cubicBezTo>
                <a:close/>
                <a:moveTo>
                  <a:pt x="451842" y="721"/>
                </a:moveTo>
                <a:cubicBezTo>
                  <a:pt x="480424" y="2363"/>
                  <a:pt x="509307" y="6823"/>
                  <a:pt x="538146" y="14286"/>
                </a:cubicBezTo>
                <a:cubicBezTo>
                  <a:pt x="707838" y="57173"/>
                  <a:pt x="830866" y="207581"/>
                  <a:pt x="849661" y="380202"/>
                </a:cubicBezTo>
                <a:lnTo>
                  <a:pt x="1860266" y="650883"/>
                </a:lnTo>
                <a:lnTo>
                  <a:pt x="1940082" y="840314"/>
                </a:lnTo>
                <a:lnTo>
                  <a:pt x="1819720" y="909784"/>
                </a:lnTo>
                <a:lnTo>
                  <a:pt x="1717905" y="884051"/>
                </a:lnTo>
                <a:lnTo>
                  <a:pt x="1661325" y="915534"/>
                </a:lnTo>
                <a:lnTo>
                  <a:pt x="1586937" y="891184"/>
                </a:lnTo>
                <a:lnTo>
                  <a:pt x="1523548" y="784984"/>
                </a:lnTo>
                <a:lnTo>
                  <a:pt x="1455671" y="767829"/>
                </a:lnTo>
                <a:lnTo>
                  <a:pt x="1399436" y="792462"/>
                </a:lnTo>
                <a:lnTo>
                  <a:pt x="1338416" y="775653"/>
                </a:lnTo>
                <a:lnTo>
                  <a:pt x="1274634" y="813640"/>
                </a:lnTo>
                <a:lnTo>
                  <a:pt x="1193389" y="788944"/>
                </a:lnTo>
                <a:lnTo>
                  <a:pt x="1136857" y="683090"/>
                </a:lnTo>
                <a:lnTo>
                  <a:pt x="1041899" y="657703"/>
                </a:lnTo>
                <a:lnTo>
                  <a:pt x="935596" y="721014"/>
                </a:lnTo>
                <a:lnTo>
                  <a:pt x="765903" y="678127"/>
                </a:lnTo>
                <a:cubicBezTo>
                  <a:pt x="669516" y="817474"/>
                  <a:pt x="487443" y="883834"/>
                  <a:pt x="311240" y="833751"/>
                </a:cubicBezTo>
                <a:cubicBezTo>
                  <a:pt x="87384" y="774399"/>
                  <a:pt x="-45214" y="541106"/>
                  <a:pt x="14176" y="317490"/>
                </a:cubicBezTo>
                <a:cubicBezTo>
                  <a:pt x="66444" y="115832"/>
                  <a:pt x="251769" y="-10771"/>
                  <a:pt x="451842" y="7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defRPr/>
            </a:pPr>
            <a:endParaRPr lang="en-US" sz="1836" kern="0">
              <a:solidFill>
                <a:sysClr val="windowText" lastClr="000000"/>
              </a:solidFill>
            </a:endParaRPr>
          </a:p>
        </p:txBody>
      </p:sp>
      <p:sp>
        <p:nvSpPr>
          <p:cNvPr id="73" name="Freeform: Shape 72"/>
          <p:cNvSpPr/>
          <p:nvPr/>
        </p:nvSpPr>
        <p:spPr bwMode="auto">
          <a:xfrm>
            <a:off x="9898028" y="3206682"/>
            <a:ext cx="902722" cy="938921"/>
          </a:xfrm>
          <a:custGeom>
            <a:avLst/>
            <a:gdLst>
              <a:gd name="connsiteX0" fmla="*/ 317417 w 1206008"/>
              <a:gd name="connsiteY0" fmla="*/ 820531 h 1254369"/>
              <a:gd name="connsiteX1" fmla="*/ 888592 w 1206008"/>
              <a:gd name="connsiteY1" fmla="*/ 820531 h 1254369"/>
              <a:gd name="connsiteX2" fmla="*/ 888592 w 1206008"/>
              <a:gd name="connsiteY2" fmla="*/ 907617 h 1254369"/>
              <a:gd name="connsiteX3" fmla="*/ 317417 w 1206008"/>
              <a:gd name="connsiteY3" fmla="*/ 907617 h 1254369"/>
              <a:gd name="connsiteX4" fmla="*/ 317417 w 1206008"/>
              <a:gd name="connsiteY4" fmla="*/ 613469 h 1254369"/>
              <a:gd name="connsiteX5" fmla="*/ 888592 w 1206008"/>
              <a:gd name="connsiteY5" fmla="*/ 613469 h 1254369"/>
              <a:gd name="connsiteX6" fmla="*/ 888592 w 1206008"/>
              <a:gd name="connsiteY6" fmla="*/ 700555 h 1254369"/>
              <a:gd name="connsiteX7" fmla="*/ 317417 w 1206008"/>
              <a:gd name="connsiteY7" fmla="*/ 700555 h 1254369"/>
              <a:gd name="connsiteX8" fmla="*/ 317417 w 1206008"/>
              <a:gd name="connsiteY8" fmla="*/ 406407 h 1254369"/>
              <a:gd name="connsiteX9" fmla="*/ 888592 w 1206008"/>
              <a:gd name="connsiteY9" fmla="*/ 406407 h 1254369"/>
              <a:gd name="connsiteX10" fmla="*/ 888592 w 1206008"/>
              <a:gd name="connsiteY10" fmla="*/ 493493 h 1254369"/>
              <a:gd name="connsiteX11" fmla="*/ 317417 w 1206008"/>
              <a:gd name="connsiteY11" fmla="*/ 493493 h 1254369"/>
              <a:gd name="connsiteX12" fmla="*/ 152972 w 1206008"/>
              <a:gd name="connsiteY12" fmla="*/ 92045 h 1254369"/>
              <a:gd name="connsiteX13" fmla="*/ 93319 w 1206008"/>
              <a:gd name="connsiteY13" fmla="*/ 151696 h 1254369"/>
              <a:gd name="connsiteX14" fmla="*/ 93319 w 1206008"/>
              <a:gd name="connsiteY14" fmla="*/ 1101365 h 1254369"/>
              <a:gd name="connsiteX15" fmla="*/ 152972 w 1206008"/>
              <a:gd name="connsiteY15" fmla="*/ 1161018 h 1254369"/>
              <a:gd name="connsiteX16" fmla="*/ 1052687 w 1206008"/>
              <a:gd name="connsiteY16" fmla="*/ 1161018 h 1254369"/>
              <a:gd name="connsiteX17" fmla="*/ 1112341 w 1206008"/>
              <a:gd name="connsiteY17" fmla="*/ 1101365 h 1254369"/>
              <a:gd name="connsiteX18" fmla="*/ 1112341 w 1206008"/>
              <a:gd name="connsiteY18" fmla="*/ 291852 h 1254369"/>
              <a:gd name="connsiteX19" fmla="*/ 921493 w 1206008"/>
              <a:gd name="connsiteY19" fmla="*/ 291852 h 1254369"/>
              <a:gd name="connsiteX20" fmla="*/ 921493 w 1206008"/>
              <a:gd name="connsiteY20" fmla="*/ 92045 h 1254369"/>
              <a:gd name="connsiteX21" fmla="*/ 163222 w 1206008"/>
              <a:gd name="connsiteY21" fmla="*/ 0 h 1254369"/>
              <a:gd name="connsiteX22" fmla="*/ 956287 w 1206008"/>
              <a:gd name="connsiteY22" fmla="*/ 0 h 1254369"/>
              <a:gd name="connsiteX23" fmla="*/ 1206008 w 1206008"/>
              <a:gd name="connsiteY23" fmla="*/ 249721 h 1254369"/>
              <a:gd name="connsiteX24" fmla="*/ 1206008 w 1206008"/>
              <a:gd name="connsiteY24" fmla="*/ 1091149 h 1254369"/>
              <a:gd name="connsiteX25" fmla="*/ 1042786 w 1206008"/>
              <a:gd name="connsiteY25" fmla="*/ 1254369 h 1254369"/>
              <a:gd name="connsiteX26" fmla="*/ 163222 w 1206008"/>
              <a:gd name="connsiteY26" fmla="*/ 1254369 h 1254369"/>
              <a:gd name="connsiteX27" fmla="*/ 0 w 1206008"/>
              <a:gd name="connsiteY27" fmla="*/ 1091149 h 1254369"/>
              <a:gd name="connsiteX28" fmla="*/ 0 w 1206008"/>
              <a:gd name="connsiteY28" fmla="*/ 163220 h 1254369"/>
              <a:gd name="connsiteX29" fmla="*/ 163222 w 1206008"/>
              <a:gd name="connsiteY29" fmla="*/ 0 h 125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6008" h="1254369">
                <a:moveTo>
                  <a:pt x="317417" y="820531"/>
                </a:moveTo>
                <a:lnTo>
                  <a:pt x="888592" y="820531"/>
                </a:lnTo>
                <a:lnTo>
                  <a:pt x="888592" y="907617"/>
                </a:lnTo>
                <a:lnTo>
                  <a:pt x="317417" y="907617"/>
                </a:lnTo>
                <a:close/>
                <a:moveTo>
                  <a:pt x="317417" y="613469"/>
                </a:moveTo>
                <a:lnTo>
                  <a:pt x="888592" y="613469"/>
                </a:lnTo>
                <a:lnTo>
                  <a:pt x="888592" y="700555"/>
                </a:lnTo>
                <a:lnTo>
                  <a:pt x="317417" y="700555"/>
                </a:lnTo>
                <a:close/>
                <a:moveTo>
                  <a:pt x="317417" y="406407"/>
                </a:moveTo>
                <a:lnTo>
                  <a:pt x="888592" y="406407"/>
                </a:lnTo>
                <a:lnTo>
                  <a:pt x="888592" y="493493"/>
                </a:lnTo>
                <a:lnTo>
                  <a:pt x="317417" y="493493"/>
                </a:lnTo>
                <a:close/>
                <a:moveTo>
                  <a:pt x="152972" y="92045"/>
                </a:moveTo>
                <a:cubicBezTo>
                  <a:pt x="120025" y="92045"/>
                  <a:pt x="93319" y="118751"/>
                  <a:pt x="93319" y="151696"/>
                </a:cubicBezTo>
                <a:lnTo>
                  <a:pt x="93319" y="1101365"/>
                </a:lnTo>
                <a:cubicBezTo>
                  <a:pt x="93319" y="1134310"/>
                  <a:pt x="120025" y="1161018"/>
                  <a:pt x="152972" y="1161018"/>
                </a:cubicBezTo>
                <a:lnTo>
                  <a:pt x="1052687" y="1161018"/>
                </a:lnTo>
                <a:cubicBezTo>
                  <a:pt x="1085632" y="1161018"/>
                  <a:pt x="1112341" y="1134312"/>
                  <a:pt x="1112341" y="1101365"/>
                </a:cubicBezTo>
                <a:lnTo>
                  <a:pt x="1112341" y="291852"/>
                </a:lnTo>
                <a:lnTo>
                  <a:pt x="921493" y="291852"/>
                </a:lnTo>
                <a:lnTo>
                  <a:pt x="921493" y="92045"/>
                </a:lnTo>
                <a:close/>
                <a:moveTo>
                  <a:pt x="163222" y="0"/>
                </a:moveTo>
                <a:lnTo>
                  <a:pt x="956287" y="0"/>
                </a:lnTo>
                <a:lnTo>
                  <a:pt x="1206008" y="249721"/>
                </a:lnTo>
                <a:lnTo>
                  <a:pt x="1206008" y="1091149"/>
                </a:lnTo>
                <a:cubicBezTo>
                  <a:pt x="1206008" y="1181292"/>
                  <a:pt x="1132931" y="1254369"/>
                  <a:pt x="1042786" y="1254369"/>
                </a:cubicBezTo>
                <a:lnTo>
                  <a:pt x="163222" y="1254369"/>
                </a:lnTo>
                <a:cubicBezTo>
                  <a:pt x="73077" y="1254369"/>
                  <a:pt x="0" y="1181292"/>
                  <a:pt x="0" y="1091149"/>
                </a:cubicBezTo>
                <a:lnTo>
                  <a:pt x="0" y="163220"/>
                </a:lnTo>
                <a:cubicBezTo>
                  <a:pt x="0" y="73075"/>
                  <a:pt x="73077" y="0"/>
                  <a:pt x="163222"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100535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Audit logs for data access</a:t>
            </a:r>
            <a:br>
              <a:rPr lang="en-US" dirty="0"/>
            </a:br>
            <a:endParaRPr lang="en-US" dirty="0"/>
          </a:p>
        </p:txBody>
      </p:sp>
      <p:sp>
        <p:nvSpPr>
          <p:cNvPr id="35" name="Text Placeholder 5"/>
          <p:cNvSpPr txBox="1">
            <a:spLocks/>
          </p:cNvSpPr>
          <p:nvPr/>
        </p:nvSpPr>
        <p:spPr>
          <a:xfrm>
            <a:off x="275481" y="1497812"/>
            <a:ext cx="6682918" cy="1209706"/>
          </a:xfrm>
          <a:prstGeom prst="rect">
            <a:avLst/>
          </a:prstGeom>
        </p:spPr>
        <p:txBody>
          <a:bodyPr vert="horz" wrap="square" lIns="149217" tIns="93260" rIns="149217" bIns="93260" rtlCol="0">
            <a:spAutoFit/>
          </a:bodyPr>
          <a:lstStyle>
            <a:lvl1pPr marL="342900" marR="0" indent="-342900" algn="l" defTabSz="914400" rtl="0" eaLnBrk="1" fontAlgn="base" latinLnBrk="0" hangingPunct="1">
              <a:lnSpc>
                <a:spcPct val="100000"/>
              </a:lnSpc>
              <a:spcBef>
                <a:spcPts val="200"/>
              </a:spcBef>
              <a:spcAft>
                <a:spcPts val="400"/>
              </a:spcAft>
              <a:buClr>
                <a:srgbClr val="50B347"/>
              </a:buClr>
              <a:buSzPct val="100000"/>
              <a:buFont typeface="Arial" charset="0"/>
              <a:buBlip>
                <a:blip r:embed="rId2"/>
              </a:buBlip>
              <a:tabLst>
                <a:tab pos="658368" algn="l"/>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9724" indent="-349724" defTabSz="914224">
              <a:spcBef>
                <a:spcPts val="204"/>
              </a:spcBef>
              <a:spcAft>
                <a:spcPts val="408"/>
              </a:spcAft>
              <a:tabLst>
                <a:tab pos="671470" algn="l"/>
              </a:tabLst>
              <a:defRPr/>
            </a:pPr>
            <a:r>
              <a:rPr lang="en-US" sz="1836" kern="0" dirty="0">
                <a:gradFill>
                  <a:gsLst>
                    <a:gs pos="1250">
                      <a:srgbClr val="505050"/>
                    </a:gs>
                    <a:gs pos="100000">
                      <a:srgbClr val="505050"/>
                    </a:gs>
                  </a:gsLst>
                  <a:lin ang="5400000" scaled="0"/>
                </a:gradFill>
                <a:latin typeface="Segoe UI Light"/>
              </a:rPr>
              <a:t>Logs are available in JSON format</a:t>
            </a:r>
          </a:p>
          <a:p>
            <a:pPr marL="349724" indent="-349724" defTabSz="914224">
              <a:spcBef>
                <a:spcPts val="204"/>
              </a:spcBef>
              <a:spcAft>
                <a:spcPts val="408"/>
              </a:spcAft>
              <a:tabLst>
                <a:tab pos="671470" algn="l"/>
              </a:tabLst>
              <a:defRPr/>
            </a:pPr>
            <a:r>
              <a:rPr lang="en-US" sz="1836" kern="0" dirty="0">
                <a:gradFill>
                  <a:gsLst>
                    <a:gs pos="1250">
                      <a:srgbClr val="505050"/>
                    </a:gs>
                    <a:gs pos="100000">
                      <a:srgbClr val="505050"/>
                    </a:gs>
                  </a:gsLst>
                  <a:lin ang="5400000" scaled="0"/>
                </a:gradFill>
                <a:latin typeface="Segoe UI Light"/>
              </a:rPr>
              <a:t>Sample U-SQL scripts are available on </a:t>
            </a:r>
            <a:r>
              <a:rPr lang="en-US" sz="1836" kern="0" dirty="0">
                <a:gradFill>
                  <a:gsLst>
                    <a:gs pos="1250">
                      <a:srgbClr val="505050"/>
                    </a:gs>
                    <a:gs pos="100000">
                      <a:srgbClr val="505050"/>
                    </a:gs>
                  </a:gsLst>
                  <a:lin ang="5400000" scaled="0"/>
                </a:gradFill>
                <a:latin typeface="Segoe UI Light"/>
                <a:hlinkClick r:id="rId3"/>
              </a:rPr>
              <a:t>GitHub</a:t>
            </a:r>
            <a:r>
              <a:rPr lang="en-US" sz="1836" kern="0" dirty="0">
                <a:gradFill>
                  <a:gsLst>
                    <a:gs pos="1250">
                      <a:srgbClr val="505050"/>
                    </a:gs>
                    <a:gs pos="100000">
                      <a:srgbClr val="505050"/>
                    </a:gs>
                  </a:gsLst>
                  <a:lin ang="5400000" scaled="0"/>
                </a:gradFill>
                <a:latin typeface="Segoe UI Light"/>
              </a:rPr>
              <a:t> to-read logs</a:t>
            </a:r>
          </a:p>
          <a:p>
            <a:pPr marL="349724" indent="-349724" defTabSz="914224">
              <a:spcBef>
                <a:spcPts val="204"/>
              </a:spcBef>
              <a:spcAft>
                <a:spcPts val="408"/>
              </a:spcAft>
              <a:tabLst>
                <a:tab pos="671470" algn="l"/>
              </a:tabLst>
              <a:defRPr/>
            </a:pPr>
            <a:r>
              <a:rPr lang="en-US" sz="1836" kern="0" dirty="0">
                <a:gradFill>
                  <a:gsLst>
                    <a:gs pos="1250">
                      <a:srgbClr val="505050"/>
                    </a:gs>
                    <a:gs pos="100000">
                      <a:srgbClr val="505050"/>
                    </a:gs>
                  </a:gsLst>
                  <a:lin ang="5400000" scaled="0"/>
                </a:gradFill>
                <a:latin typeface="Segoe UI Light"/>
              </a:rPr>
              <a:t>Enhancement to logs will continue through GA</a:t>
            </a:r>
          </a:p>
        </p:txBody>
      </p:sp>
      <p:pic>
        <p:nvPicPr>
          <p:cNvPr id="40" name="Picture 39"/>
          <p:cNvPicPr>
            <a:picLocks noChangeAspect="1"/>
          </p:cNvPicPr>
          <p:nvPr/>
        </p:nvPicPr>
        <p:blipFill>
          <a:blip r:embed="rId4"/>
          <a:stretch>
            <a:fillRect/>
          </a:stretch>
        </p:blipFill>
        <p:spPr>
          <a:xfrm>
            <a:off x="1572344" y="5366897"/>
            <a:ext cx="1077158" cy="1088037"/>
          </a:xfrm>
          <a:prstGeom prst="rect">
            <a:avLst/>
          </a:prstGeom>
        </p:spPr>
      </p:pic>
      <p:sp>
        <p:nvSpPr>
          <p:cNvPr id="56" name="Rectangle 55"/>
          <p:cNvSpPr/>
          <p:nvPr/>
        </p:nvSpPr>
        <p:spPr bwMode="auto">
          <a:xfrm>
            <a:off x="708565" y="3155743"/>
            <a:ext cx="2804713" cy="1633592"/>
          </a:xfrm>
          <a:prstGeom prst="rect">
            <a:avLst/>
          </a:prstGeom>
          <a:solidFill>
            <a:schemeClr val="tx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t" anchorCtr="0" compatLnSpc="1">
            <a:prstTxWarp prst="textNoShape">
              <a:avLst/>
            </a:prstTxWarp>
          </a:bodyPr>
          <a:lstStyle/>
          <a:p>
            <a:pPr algn="ctr" defTabSz="932323">
              <a:lnSpc>
                <a:spcPct val="90000"/>
              </a:lnSpc>
              <a:spcBef>
                <a:spcPct val="0"/>
              </a:spcBef>
              <a:spcAft>
                <a:spcPts val="600"/>
              </a:spcAft>
              <a:defRPr/>
            </a:pPr>
            <a:r>
              <a:rPr lang="en-US" sz="1632" kern="0" spc="-3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Data Lake Analytics</a:t>
            </a:r>
          </a:p>
        </p:txBody>
      </p:sp>
      <p:sp>
        <p:nvSpPr>
          <p:cNvPr id="60" name="Rectangle 59"/>
          <p:cNvSpPr/>
          <p:nvPr/>
        </p:nvSpPr>
        <p:spPr bwMode="auto">
          <a:xfrm>
            <a:off x="8903160" y="3155743"/>
            <a:ext cx="2804713" cy="2211154"/>
          </a:xfrm>
          <a:prstGeom prst="rect">
            <a:avLst/>
          </a:prstGeom>
          <a:solidFill>
            <a:schemeClr val="tx2"/>
          </a:solid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t" anchorCtr="0" compatLnSpc="1">
            <a:prstTxWarp prst="textNoShape">
              <a:avLst/>
            </a:prstTxWarp>
          </a:bodyPr>
          <a:lstStyle/>
          <a:p>
            <a:pPr algn="ctr" defTabSz="932323">
              <a:lnSpc>
                <a:spcPct val="90000"/>
              </a:lnSpc>
              <a:spcBef>
                <a:spcPct val="0"/>
              </a:spcBef>
              <a:spcAft>
                <a:spcPts val="600"/>
              </a:spcAft>
              <a:defRPr/>
            </a:pPr>
            <a:r>
              <a:rPr lang="en-US" sz="1632" kern="0" spc="-3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Blob Store </a:t>
            </a:r>
          </a:p>
        </p:txBody>
      </p:sp>
      <p:grpSp>
        <p:nvGrpSpPr>
          <p:cNvPr id="26" name="Group 25"/>
          <p:cNvGrpSpPr/>
          <p:nvPr/>
        </p:nvGrpSpPr>
        <p:grpSpPr>
          <a:xfrm>
            <a:off x="1525961" y="3528379"/>
            <a:ext cx="1128181" cy="1123334"/>
            <a:chOff x="2148168" y="645460"/>
            <a:chExt cx="2587625" cy="2576512"/>
          </a:xfrm>
        </p:grpSpPr>
        <p:sp>
          <p:nvSpPr>
            <p:cNvPr id="27"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28"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29"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30"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31"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32"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33"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grpSp>
      <p:sp>
        <p:nvSpPr>
          <p:cNvPr id="61" name="Rectangle 60"/>
          <p:cNvSpPr/>
          <p:nvPr/>
        </p:nvSpPr>
        <p:spPr bwMode="auto">
          <a:xfrm>
            <a:off x="4804651" y="3157279"/>
            <a:ext cx="2807136" cy="1632056"/>
          </a:xfrm>
          <a:prstGeom prst="rect">
            <a:avLst/>
          </a:prstGeom>
          <a:solidFill>
            <a:schemeClr val="accent1"/>
          </a:solidFill>
          <a:ln w="3175">
            <a:noFill/>
          </a:ln>
          <a:effectLst/>
        </p:spPr>
        <p:txBody>
          <a:bodyPr spcFirstLastPara="0" vert="horz" wrap="square" lIns="18276" tIns="93260" rIns="18276" bIns="91376" numCol="1" spcCol="1270" anchor="t" anchorCtr="0">
            <a:noAutofit/>
          </a:bodyPr>
          <a:lstStyle/>
          <a:p>
            <a:pPr algn="ctr" defTabSz="932323">
              <a:lnSpc>
                <a:spcPct val="90000"/>
              </a:lnSpc>
              <a:spcBef>
                <a:spcPct val="0"/>
              </a:spcBef>
              <a:spcAft>
                <a:spcPts val="600"/>
              </a:spcAft>
              <a:defRPr/>
            </a:pPr>
            <a:r>
              <a:rPr lang="en-US" sz="1836" kern="0" spc="-3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62" name="Freeform 5"/>
          <p:cNvSpPr>
            <a:spLocks noEditPoints="1"/>
          </p:cNvSpPr>
          <p:nvPr/>
        </p:nvSpPr>
        <p:spPr bwMode="auto">
          <a:xfrm>
            <a:off x="5636973" y="3592706"/>
            <a:ext cx="1233042" cy="970396"/>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FFFFFF"/>
          </a:solidFill>
          <a:ln w="0">
            <a:noFill/>
            <a:prstDash val="solid"/>
            <a:round/>
            <a:headEnd/>
            <a:tailEnd/>
          </a:ln>
        </p:spPr>
        <p:txBody>
          <a:bodyPr vert="horz" wrap="square" lIns="76189" tIns="38095" rIns="76189" bIns="38095" numCol="1" anchor="t" anchorCtr="0" compatLnSpc="1">
            <a:prstTxWarp prst="textNoShape">
              <a:avLst/>
            </a:prstTxWarp>
          </a:bodyPr>
          <a:lstStyle/>
          <a:p>
            <a:pPr defTabSz="914187" fontAlgn="base">
              <a:spcBef>
                <a:spcPct val="0"/>
              </a:spcBef>
              <a:spcAft>
                <a:spcPct val="0"/>
              </a:spcAft>
              <a:defRPr/>
            </a:pPr>
            <a:endParaRPr lang="en-US" sz="2400" kern="0" dirty="0">
              <a:solidFill>
                <a:prstClr val="white"/>
              </a:solidFill>
            </a:endParaRPr>
          </a:p>
        </p:txBody>
      </p:sp>
      <p:sp>
        <p:nvSpPr>
          <p:cNvPr id="63" name="TextBox 62"/>
          <p:cNvSpPr txBox="1"/>
          <p:nvPr/>
        </p:nvSpPr>
        <p:spPr>
          <a:xfrm>
            <a:off x="1563562" y="6351780"/>
            <a:ext cx="1094720" cy="489295"/>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1399" kern="0" dirty="0">
                <a:gradFill>
                  <a:gsLst>
                    <a:gs pos="2917">
                      <a:schemeClr val="tx1"/>
                    </a:gs>
                    <a:gs pos="30000">
                      <a:schemeClr val="tx1"/>
                    </a:gs>
                  </a:gsLst>
                  <a:lin ang="5400000" scaled="0"/>
                </a:gradFill>
              </a:rPr>
              <a:t>Bob</a:t>
            </a:r>
          </a:p>
        </p:txBody>
      </p:sp>
      <p:sp>
        <p:nvSpPr>
          <p:cNvPr id="64" name="TextBox 63"/>
          <p:cNvSpPr txBox="1"/>
          <p:nvPr/>
        </p:nvSpPr>
        <p:spPr>
          <a:xfrm>
            <a:off x="5660859" y="6330909"/>
            <a:ext cx="1094720" cy="489295"/>
          </a:xfrm>
          <a:prstGeom prst="rect">
            <a:avLst/>
          </a:prstGeom>
          <a:noFill/>
        </p:spPr>
        <p:txBody>
          <a:bodyPr wrap="square" lIns="182854" tIns="146283" rIns="182854" bIns="146283" rtlCol="0">
            <a:spAutoFit/>
          </a:bodyPr>
          <a:lstStyle/>
          <a:p>
            <a:pPr algn="ctr" defTabSz="914224">
              <a:lnSpc>
                <a:spcPct val="90000"/>
              </a:lnSpc>
              <a:spcAft>
                <a:spcPts val="600"/>
              </a:spcAft>
              <a:defRPr/>
            </a:pPr>
            <a:r>
              <a:rPr lang="en-US" sz="1399" kern="0" dirty="0">
                <a:gradFill>
                  <a:gsLst>
                    <a:gs pos="2917">
                      <a:schemeClr val="tx1"/>
                    </a:gs>
                    <a:gs pos="30000">
                      <a:schemeClr val="tx1"/>
                    </a:gs>
                  </a:gsLst>
                  <a:lin ang="5400000" scaled="0"/>
                </a:gradFill>
              </a:rPr>
              <a:t>Alice</a:t>
            </a:r>
          </a:p>
        </p:txBody>
      </p:sp>
      <p:pic>
        <p:nvPicPr>
          <p:cNvPr id="65" name="Picture 64"/>
          <p:cNvPicPr>
            <a:picLocks noChangeAspect="1"/>
          </p:cNvPicPr>
          <p:nvPr/>
        </p:nvPicPr>
        <p:blipFill>
          <a:blip r:embed="rId5"/>
          <a:stretch>
            <a:fillRect/>
          </a:stretch>
        </p:blipFill>
        <p:spPr>
          <a:xfrm>
            <a:off x="5669641" y="5366897"/>
            <a:ext cx="1077158" cy="1088037"/>
          </a:xfrm>
          <a:prstGeom prst="rect">
            <a:avLst/>
          </a:prstGeom>
        </p:spPr>
      </p:pic>
      <p:cxnSp>
        <p:nvCxnSpPr>
          <p:cNvPr id="68" name="Straight Connector 67"/>
          <p:cNvCxnSpPr/>
          <p:nvPr/>
        </p:nvCxnSpPr>
        <p:spPr>
          <a:xfrm>
            <a:off x="2110922" y="4846591"/>
            <a:ext cx="0" cy="466302"/>
          </a:xfrm>
          <a:prstGeom prst="line">
            <a:avLst/>
          </a:prstGeom>
          <a:noFill/>
          <a:ln w="38100" cap="sq" cmpd="sng" algn="ctr">
            <a:solidFill>
              <a:srgbClr val="7FBA00"/>
            </a:solidFill>
            <a:prstDash val="sysDash"/>
            <a:miter lim="800000"/>
            <a:headEnd type="none" w="med" len="med"/>
            <a:tailEnd type="triangle" w="lg" len="med"/>
          </a:ln>
          <a:effectLst/>
        </p:spPr>
      </p:cxnSp>
      <p:cxnSp>
        <p:nvCxnSpPr>
          <p:cNvPr id="69" name="Straight Connector 68"/>
          <p:cNvCxnSpPr/>
          <p:nvPr/>
        </p:nvCxnSpPr>
        <p:spPr>
          <a:xfrm flipH="1">
            <a:off x="7586234" y="3964994"/>
            <a:ext cx="1305645" cy="0"/>
          </a:xfrm>
          <a:prstGeom prst="line">
            <a:avLst/>
          </a:prstGeom>
          <a:noFill/>
          <a:ln w="38100" cap="sq" cmpd="sng" algn="ctr">
            <a:solidFill>
              <a:srgbClr val="7FBA00"/>
            </a:solidFill>
            <a:prstDash val="sysDash"/>
            <a:miter lim="800000"/>
            <a:headEnd type="none" w="med" len="med"/>
            <a:tailEnd type="none" w="med" len="med"/>
          </a:ln>
          <a:effectLst/>
        </p:spPr>
      </p:cxnSp>
      <p:cxnSp>
        <p:nvCxnSpPr>
          <p:cNvPr id="70" name="Straight Connector 69"/>
          <p:cNvCxnSpPr/>
          <p:nvPr/>
        </p:nvCxnSpPr>
        <p:spPr>
          <a:xfrm flipV="1">
            <a:off x="6200583" y="4846591"/>
            <a:ext cx="0" cy="466302"/>
          </a:xfrm>
          <a:prstGeom prst="line">
            <a:avLst/>
          </a:prstGeom>
          <a:noFill/>
          <a:ln w="38100" cap="sq" cmpd="sng" algn="ctr">
            <a:solidFill>
              <a:srgbClr val="7FBA00"/>
            </a:solidFill>
            <a:prstDash val="sysDash"/>
            <a:miter lim="800000"/>
            <a:headEnd type="none" w="med" len="med"/>
            <a:tailEnd type="triangle" w="lg" len="med"/>
          </a:ln>
          <a:effectLst/>
        </p:spPr>
      </p:cxnSp>
      <p:cxnSp>
        <p:nvCxnSpPr>
          <p:cNvPr id="71" name="Straight Connector 70"/>
          <p:cNvCxnSpPr/>
          <p:nvPr/>
        </p:nvCxnSpPr>
        <p:spPr>
          <a:xfrm flipH="1">
            <a:off x="3513278" y="3959733"/>
            <a:ext cx="1305645" cy="0"/>
          </a:xfrm>
          <a:prstGeom prst="line">
            <a:avLst/>
          </a:prstGeom>
          <a:noFill/>
          <a:ln w="38100" cap="sq" cmpd="sng" algn="ctr">
            <a:solidFill>
              <a:srgbClr val="7FBA00"/>
            </a:solidFill>
            <a:prstDash val="sysDash"/>
            <a:miter lim="800000"/>
            <a:headEnd type="none" w="med" len="med"/>
            <a:tailEnd type="none" w="med" len="med"/>
          </a:ln>
          <a:effectLst/>
        </p:spPr>
      </p:cxnSp>
      <p:sp>
        <p:nvSpPr>
          <p:cNvPr id="72" name="TextBox 71"/>
          <p:cNvSpPr txBox="1"/>
          <p:nvPr/>
        </p:nvSpPr>
        <p:spPr>
          <a:xfrm>
            <a:off x="9533843" y="4695987"/>
            <a:ext cx="1543345" cy="554040"/>
          </a:xfrm>
          <a:prstGeom prst="rect">
            <a:avLst/>
          </a:prstGeom>
          <a:solidFill>
            <a:schemeClr val="bg1"/>
          </a:solidFill>
        </p:spPr>
        <p:txBody>
          <a:bodyPr wrap="square" lIns="93260" tIns="74608" rIns="93260" bIns="74608" rtlCol="0">
            <a:spAutoFit/>
          </a:bodyPr>
          <a:lstStyle/>
          <a:p>
            <a:pPr defTabSz="914224">
              <a:lnSpc>
                <a:spcPct val="90000"/>
              </a:lnSpc>
              <a:spcAft>
                <a:spcPts val="600"/>
              </a:spcAft>
              <a:defRPr/>
            </a:pPr>
            <a:r>
              <a:rPr lang="en-US" sz="1428" kern="0" dirty="0">
                <a:solidFill>
                  <a:schemeClr val="tx2"/>
                </a:solidFill>
                <a:latin typeface="Segoe UI Semibold" panose="020B0702040204020203" pitchFamily="34" charset="0"/>
                <a:cs typeface="Segoe UI Semibold" panose="020B0702040204020203" pitchFamily="34" charset="0"/>
              </a:rPr>
              <a:t>[T1] </a:t>
            </a:r>
            <a:r>
              <a:rPr lang="en-US" sz="1428" kern="0" dirty="0">
                <a:solidFill>
                  <a:schemeClr val="tx2"/>
                </a:solidFill>
              </a:rPr>
              <a:t>Alice, Write</a:t>
            </a:r>
            <a:br>
              <a:rPr lang="en-US" sz="1428" kern="0" dirty="0">
                <a:solidFill>
                  <a:schemeClr val="tx2"/>
                </a:solidFill>
              </a:rPr>
            </a:br>
            <a:r>
              <a:rPr lang="en-US" sz="1428" kern="0" dirty="0">
                <a:solidFill>
                  <a:schemeClr val="tx2"/>
                </a:solidFill>
                <a:latin typeface="Segoe UI Semibold" panose="020B0702040204020203" pitchFamily="34" charset="0"/>
                <a:cs typeface="Segoe UI Semibold" panose="020B0702040204020203" pitchFamily="34" charset="0"/>
              </a:rPr>
              <a:t>[T2] </a:t>
            </a:r>
            <a:r>
              <a:rPr lang="en-US" sz="1428" kern="0" dirty="0">
                <a:solidFill>
                  <a:schemeClr val="tx2"/>
                </a:solidFill>
              </a:rPr>
              <a:t>Bob, Read</a:t>
            </a:r>
          </a:p>
        </p:txBody>
      </p:sp>
      <p:sp>
        <p:nvSpPr>
          <p:cNvPr id="34" name="Freeform 163"/>
          <p:cNvSpPr/>
          <p:nvPr/>
        </p:nvSpPr>
        <p:spPr bwMode="auto">
          <a:xfrm>
            <a:off x="9731128" y="3565860"/>
            <a:ext cx="1148774" cy="993107"/>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89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rot="5400000">
            <a:off x="8480101" y="2849507"/>
            <a:ext cx="2266791" cy="4504345"/>
            <a:chOff x="6983531" y="2495731"/>
            <a:chExt cx="1714606" cy="3407102"/>
          </a:xfrm>
        </p:grpSpPr>
        <p:sp>
          <p:nvSpPr>
            <p:cNvPr id="35" name="Freeform 58"/>
            <p:cNvSpPr>
              <a:spLocks/>
            </p:cNvSpPr>
            <p:nvPr/>
          </p:nvSpPr>
          <p:spPr bwMode="auto">
            <a:xfrm>
              <a:off x="8237483" y="4013076"/>
              <a:ext cx="460654" cy="1020711"/>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chemeClr val="tx2"/>
                </a:solidFill>
              </a:endParaRPr>
            </a:p>
          </p:txBody>
        </p:sp>
        <p:sp>
          <p:nvSpPr>
            <p:cNvPr id="36" name="Freeform 59"/>
            <p:cNvSpPr>
              <a:spLocks/>
            </p:cNvSpPr>
            <p:nvPr/>
          </p:nvSpPr>
          <p:spPr bwMode="auto">
            <a:xfrm>
              <a:off x="6983531" y="4013076"/>
              <a:ext cx="455804" cy="1013436"/>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chemeClr val="tx2"/>
                </a:solidFill>
              </a:endParaRPr>
            </a:p>
          </p:txBody>
        </p:sp>
        <p:sp>
          <p:nvSpPr>
            <p:cNvPr id="37" name="Freeform 61"/>
            <p:cNvSpPr>
              <a:spLocks/>
            </p:cNvSpPr>
            <p:nvPr/>
          </p:nvSpPr>
          <p:spPr bwMode="auto">
            <a:xfrm>
              <a:off x="7642992" y="2495731"/>
              <a:ext cx="409739" cy="235176"/>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chemeClr val="tx2"/>
                </a:solidFill>
              </a:endParaRPr>
            </a:p>
          </p:txBody>
        </p:sp>
        <p:sp>
          <p:nvSpPr>
            <p:cNvPr id="38" name="Freeform 62"/>
            <p:cNvSpPr>
              <a:spLocks noEditPoints="1"/>
            </p:cNvSpPr>
            <p:nvPr/>
          </p:nvSpPr>
          <p:spPr bwMode="auto">
            <a:xfrm>
              <a:off x="7306234" y="2789095"/>
              <a:ext cx="1064350" cy="1690845"/>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chemeClr val="tx2"/>
                </a:solidFill>
              </a:endParaRPr>
            </a:p>
          </p:txBody>
        </p:sp>
        <p:sp>
          <p:nvSpPr>
            <p:cNvPr id="39" name="Freeform 38"/>
            <p:cNvSpPr/>
            <p:nvPr/>
          </p:nvSpPr>
          <p:spPr bwMode="auto">
            <a:xfrm>
              <a:off x="7528359" y="4479940"/>
              <a:ext cx="639006" cy="1422893"/>
            </a:xfrm>
            <a:custGeom>
              <a:avLst/>
              <a:gdLst>
                <a:gd name="connsiteX0" fmla="*/ 186612 w 858416"/>
                <a:gd name="connsiteY0" fmla="*/ 18661 h 1894115"/>
                <a:gd name="connsiteX1" fmla="*/ 0 w 858416"/>
                <a:gd name="connsiteY1" fmla="*/ 578498 h 1894115"/>
                <a:gd name="connsiteX2" fmla="*/ 177282 w 858416"/>
                <a:gd name="connsiteY2" fmla="*/ 410547 h 1894115"/>
                <a:gd name="connsiteX3" fmla="*/ 93306 w 858416"/>
                <a:gd name="connsiteY3" fmla="*/ 830425 h 1894115"/>
                <a:gd name="connsiteX4" fmla="*/ 205273 w 858416"/>
                <a:gd name="connsiteY4" fmla="*/ 662474 h 1894115"/>
                <a:gd name="connsiteX5" fmla="*/ 382555 w 858416"/>
                <a:gd name="connsiteY5" fmla="*/ 1894115 h 1894115"/>
                <a:gd name="connsiteX6" fmla="*/ 457200 w 858416"/>
                <a:gd name="connsiteY6" fmla="*/ 886408 h 1894115"/>
                <a:gd name="connsiteX7" fmla="*/ 531845 w 858416"/>
                <a:gd name="connsiteY7" fmla="*/ 1240972 h 1894115"/>
                <a:gd name="connsiteX8" fmla="*/ 587828 w 858416"/>
                <a:gd name="connsiteY8" fmla="*/ 709127 h 1894115"/>
                <a:gd name="connsiteX9" fmla="*/ 858416 w 858416"/>
                <a:gd name="connsiteY9" fmla="*/ 961053 h 1894115"/>
                <a:gd name="connsiteX10" fmla="*/ 690465 w 858416"/>
                <a:gd name="connsiteY10" fmla="*/ 578498 h 1894115"/>
                <a:gd name="connsiteX11" fmla="*/ 802433 w 858416"/>
                <a:gd name="connsiteY11" fmla="*/ 653143 h 1894115"/>
                <a:gd name="connsiteX12" fmla="*/ 587828 w 858416"/>
                <a:gd name="connsiteY12" fmla="*/ 0 h 1894115"/>
                <a:gd name="connsiteX13" fmla="*/ 186612 w 858416"/>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886408 h 1894115"/>
                <a:gd name="connsiteX7" fmla="*/ 531845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923730 h 1894115"/>
                <a:gd name="connsiteX7" fmla="*/ 531845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923730 h 1894115"/>
                <a:gd name="connsiteX7" fmla="*/ 625151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513183 w 802433"/>
                <a:gd name="connsiteY6" fmla="*/ 989044 h 1894115"/>
                <a:gd name="connsiteX7" fmla="*/ 625151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513183 w 802433"/>
                <a:gd name="connsiteY6" fmla="*/ 976344 h 1881415"/>
                <a:gd name="connsiteX7" fmla="*/ 625151 w 802433"/>
                <a:gd name="connsiteY7" fmla="*/ 1228272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513183 w 802433"/>
                <a:gd name="connsiteY6" fmla="*/ 976344 h 1881415"/>
                <a:gd name="connsiteX7" fmla="*/ 604876 w 802433"/>
                <a:gd name="connsiteY7" fmla="*/ 1167448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479393 w 802433"/>
                <a:gd name="connsiteY6" fmla="*/ 1057441 h 1881415"/>
                <a:gd name="connsiteX7" fmla="*/ 604876 w 802433"/>
                <a:gd name="connsiteY7" fmla="*/ 1167448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479393 w 802433"/>
                <a:gd name="connsiteY6" fmla="*/ 1057441 h 1881415"/>
                <a:gd name="connsiteX7" fmla="*/ 594740 w 802433"/>
                <a:gd name="connsiteY7" fmla="*/ 1201238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479393 w 802433"/>
                <a:gd name="connsiteY6" fmla="*/ 1057441 h 1881415"/>
                <a:gd name="connsiteX7" fmla="*/ 594740 w 802433"/>
                <a:gd name="connsiteY7" fmla="*/ 1201238 h 1881415"/>
                <a:gd name="connsiteX8" fmla="*/ 587828 w 802433"/>
                <a:gd name="connsiteY8" fmla="*/ 696427 h 1881415"/>
                <a:gd name="connsiteX9" fmla="*/ 772675 w 802433"/>
                <a:gd name="connsiteY9" fmla="*/ 1002725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786801"/>
                <a:gd name="connsiteX1" fmla="*/ 0 w 802433"/>
                <a:gd name="connsiteY1" fmla="*/ 565798 h 1786801"/>
                <a:gd name="connsiteX2" fmla="*/ 177282 w 802433"/>
                <a:gd name="connsiteY2" fmla="*/ 397847 h 1786801"/>
                <a:gd name="connsiteX3" fmla="*/ 93306 w 802433"/>
                <a:gd name="connsiteY3" fmla="*/ 817725 h 1786801"/>
                <a:gd name="connsiteX4" fmla="*/ 205273 w 802433"/>
                <a:gd name="connsiteY4" fmla="*/ 649774 h 1786801"/>
                <a:gd name="connsiteX5" fmla="*/ 385934 w 802433"/>
                <a:gd name="connsiteY5" fmla="*/ 1786801 h 1786801"/>
                <a:gd name="connsiteX6" fmla="*/ 479393 w 802433"/>
                <a:gd name="connsiteY6" fmla="*/ 1057441 h 1786801"/>
                <a:gd name="connsiteX7" fmla="*/ 594740 w 802433"/>
                <a:gd name="connsiteY7" fmla="*/ 1201238 h 1786801"/>
                <a:gd name="connsiteX8" fmla="*/ 587828 w 802433"/>
                <a:gd name="connsiteY8" fmla="*/ 696427 h 1786801"/>
                <a:gd name="connsiteX9" fmla="*/ 772675 w 802433"/>
                <a:gd name="connsiteY9" fmla="*/ 1002725 h 1786801"/>
                <a:gd name="connsiteX10" fmla="*/ 690465 w 802433"/>
                <a:gd name="connsiteY10" fmla="*/ 565798 h 1786801"/>
                <a:gd name="connsiteX11" fmla="*/ 802433 w 802433"/>
                <a:gd name="connsiteY11" fmla="*/ 640443 h 1786801"/>
                <a:gd name="connsiteX12" fmla="*/ 594178 w 802433"/>
                <a:gd name="connsiteY12" fmla="*/ 0 h 1786801"/>
                <a:gd name="connsiteX13" fmla="*/ 186612 w 802433"/>
                <a:gd name="connsiteY13" fmla="*/ 5961 h 178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2433" h="1786801">
                  <a:moveTo>
                    <a:pt x="186612" y="5961"/>
                  </a:moveTo>
                  <a:lnTo>
                    <a:pt x="0" y="565798"/>
                  </a:lnTo>
                  <a:lnTo>
                    <a:pt x="177282" y="397847"/>
                  </a:lnTo>
                  <a:lnTo>
                    <a:pt x="93306" y="817725"/>
                  </a:lnTo>
                  <a:lnTo>
                    <a:pt x="205273" y="649774"/>
                  </a:lnTo>
                  <a:lnTo>
                    <a:pt x="385934" y="1786801"/>
                  </a:lnTo>
                  <a:lnTo>
                    <a:pt x="479393" y="1057441"/>
                  </a:lnTo>
                  <a:lnTo>
                    <a:pt x="594740" y="1201238"/>
                  </a:lnTo>
                  <a:lnTo>
                    <a:pt x="587828" y="696427"/>
                  </a:lnTo>
                  <a:lnTo>
                    <a:pt x="772675" y="1002725"/>
                  </a:lnTo>
                  <a:lnTo>
                    <a:pt x="690465" y="565798"/>
                  </a:lnTo>
                  <a:lnTo>
                    <a:pt x="802433" y="640443"/>
                  </a:lnTo>
                  <a:lnTo>
                    <a:pt x="594178" y="0"/>
                  </a:lnTo>
                  <a:lnTo>
                    <a:pt x="186612" y="5961"/>
                  </a:lnTo>
                  <a:close/>
                </a:path>
              </a:pathLst>
            </a:cu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IN" sz="2448" kern="0" dirty="0">
                <a:solidFill>
                  <a:schemeClr val="tx2"/>
                </a:solidFill>
                <a:latin typeface="Segoe UI"/>
                <a:ea typeface="Segoe UI" pitchFamily="34" charset="0"/>
                <a:cs typeface="Segoe UI" pitchFamily="34" charset="0"/>
              </a:endParaRPr>
            </a:p>
          </p:txBody>
        </p:sp>
        <p:sp>
          <p:nvSpPr>
            <p:cNvPr id="40" name="Freeform 39"/>
            <p:cNvSpPr/>
            <p:nvPr/>
          </p:nvSpPr>
          <p:spPr bwMode="auto">
            <a:xfrm>
              <a:off x="7699072" y="4479939"/>
              <a:ext cx="292740" cy="1146161"/>
            </a:xfrm>
            <a:custGeom>
              <a:avLst/>
              <a:gdLst>
                <a:gd name="connsiteX0" fmla="*/ 186612 w 858416"/>
                <a:gd name="connsiteY0" fmla="*/ 18661 h 1894115"/>
                <a:gd name="connsiteX1" fmla="*/ 0 w 858416"/>
                <a:gd name="connsiteY1" fmla="*/ 578498 h 1894115"/>
                <a:gd name="connsiteX2" fmla="*/ 177282 w 858416"/>
                <a:gd name="connsiteY2" fmla="*/ 410547 h 1894115"/>
                <a:gd name="connsiteX3" fmla="*/ 93306 w 858416"/>
                <a:gd name="connsiteY3" fmla="*/ 830425 h 1894115"/>
                <a:gd name="connsiteX4" fmla="*/ 205273 w 858416"/>
                <a:gd name="connsiteY4" fmla="*/ 662474 h 1894115"/>
                <a:gd name="connsiteX5" fmla="*/ 382555 w 858416"/>
                <a:gd name="connsiteY5" fmla="*/ 1894115 h 1894115"/>
                <a:gd name="connsiteX6" fmla="*/ 457200 w 858416"/>
                <a:gd name="connsiteY6" fmla="*/ 886408 h 1894115"/>
                <a:gd name="connsiteX7" fmla="*/ 531845 w 858416"/>
                <a:gd name="connsiteY7" fmla="*/ 1240972 h 1894115"/>
                <a:gd name="connsiteX8" fmla="*/ 587828 w 858416"/>
                <a:gd name="connsiteY8" fmla="*/ 709127 h 1894115"/>
                <a:gd name="connsiteX9" fmla="*/ 858416 w 858416"/>
                <a:gd name="connsiteY9" fmla="*/ 961053 h 1894115"/>
                <a:gd name="connsiteX10" fmla="*/ 690465 w 858416"/>
                <a:gd name="connsiteY10" fmla="*/ 578498 h 1894115"/>
                <a:gd name="connsiteX11" fmla="*/ 802433 w 858416"/>
                <a:gd name="connsiteY11" fmla="*/ 653143 h 1894115"/>
                <a:gd name="connsiteX12" fmla="*/ 587828 w 858416"/>
                <a:gd name="connsiteY12" fmla="*/ 0 h 1894115"/>
                <a:gd name="connsiteX13" fmla="*/ 186612 w 858416"/>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886408 h 1894115"/>
                <a:gd name="connsiteX7" fmla="*/ 531845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923730 h 1894115"/>
                <a:gd name="connsiteX7" fmla="*/ 531845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457200 w 802433"/>
                <a:gd name="connsiteY6" fmla="*/ 923730 h 1894115"/>
                <a:gd name="connsiteX7" fmla="*/ 625151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18661 h 1894115"/>
                <a:gd name="connsiteX1" fmla="*/ 0 w 802433"/>
                <a:gd name="connsiteY1" fmla="*/ 578498 h 1894115"/>
                <a:gd name="connsiteX2" fmla="*/ 177282 w 802433"/>
                <a:gd name="connsiteY2" fmla="*/ 410547 h 1894115"/>
                <a:gd name="connsiteX3" fmla="*/ 93306 w 802433"/>
                <a:gd name="connsiteY3" fmla="*/ 830425 h 1894115"/>
                <a:gd name="connsiteX4" fmla="*/ 205273 w 802433"/>
                <a:gd name="connsiteY4" fmla="*/ 662474 h 1894115"/>
                <a:gd name="connsiteX5" fmla="*/ 382555 w 802433"/>
                <a:gd name="connsiteY5" fmla="*/ 1894115 h 1894115"/>
                <a:gd name="connsiteX6" fmla="*/ 513183 w 802433"/>
                <a:gd name="connsiteY6" fmla="*/ 989044 h 1894115"/>
                <a:gd name="connsiteX7" fmla="*/ 625151 w 802433"/>
                <a:gd name="connsiteY7" fmla="*/ 1240972 h 1894115"/>
                <a:gd name="connsiteX8" fmla="*/ 587828 w 802433"/>
                <a:gd name="connsiteY8" fmla="*/ 709127 h 1894115"/>
                <a:gd name="connsiteX9" fmla="*/ 755780 w 802433"/>
                <a:gd name="connsiteY9" fmla="*/ 1035698 h 1894115"/>
                <a:gd name="connsiteX10" fmla="*/ 690465 w 802433"/>
                <a:gd name="connsiteY10" fmla="*/ 578498 h 1894115"/>
                <a:gd name="connsiteX11" fmla="*/ 802433 w 802433"/>
                <a:gd name="connsiteY11" fmla="*/ 653143 h 1894115"/>
                <a:gd name="connsiteX12" fmla="*/ 587828 w 802433"/>
                <a:gd name="connsiteY12" fmla="*/ 0 h 1894115"/>
                <a:gd name="connsiteX13" fmla="*/ 186612 w 802433"/>
                <a:gd name="connsiteY13" fmla="*/ 18661 h 18941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513183 w 802433"/>
                <a:gd name="connsiteY6" fmla="*/ 976344 h 1881415"/>
                <a:gd name="connsiteX7" fmla="*/ 625151 w 802433"/>
                <a:gd name="connsiteY7" fmla="*/ 1228272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513183 w 802433"/>
                <a:gd name="connsiteY6" fmla="*/ 976344 h 1881415"/>
                <a:gd name="connsiteX7" fmla="*/ 604876 w 802433"/>
                <a:gd name="connsiteY7" fmla="*/ 1167448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479393 w 802433"/>
                <a:gd name="connsiteY6" fmla="*/ 1057441 h 1881415"/>
                <a:gd name="connsiteX7" fmla="*/ 604876 w 802433"/>
                <a:gd name="connsiteY7" fmla="*/ 1167448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479393 w 802433"/>
                <a:gd name="connsiteY6" fmla="*/ 1057441 h 1881415"/>
                <a:gd name="connsiteX7" fmla="*/ 594740 w 802433"/>
                <a:gd name="connsiteY7" fmla="*/ 1201238 h 1881415"/>
                <a:gd name="connsiteX8" fmla="*/ 587828 w 802433"/>
                <a:gd name="connsiteY8" fmla="*/ 696427 h 1881415"/>
                <a:gd name="connsiteX9" fmla="*/ 755780 w 802433"/>
                <a:gd name="connsiteY9" fmla="*/ 1022998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881415"/>
                <a:gd name="connsiteX1" fmla="*/ 0 w 802433"/>
                <a:gd name="connsiteY1" fmla="*/ 565798 h 1881415"/>
                <a:gd name="connsiteX2" fmla="*/ 177282 w 802433"/>
                <a:gd name="connsiteY2" fmla="*/ 397847 h 1881415"/>
                <a:gd name="connsiteX3" fmla="*/ 93306 w 802433"/>
                <a:gd name="connsiteY3" fmla="*/ 817725 h 1881415"/>
                <a:gd name="connsiteX4" fmla="*/ 205273 w 802433"/>
                <a:gd name="connsiteY4" fmla="*/ 649774 h 1881415"/>
                <a:gd name="connsiteX5" fmla="*/ 382555 w 802433"/>
                <a:gd name="connsiteY5" fmla="*/ 1881415 h 1881415"/>
                <a:gd name="connsiteX6" fmla="*/ 479393 w 802433"/>
                <a:gd name="connsiteY6" fmla="*/ 1057441 h 1881415"/>
                <a:gd name="connsiteX7" fmla="*/ 594740 w 802433"/>
                <a:gd name="connsiteY7" fmla="*/ 1201238 h 1881415"/>
                <a:gd name="connsiteX8" fmla="*/ 587828 w 802433"/>
                <a:gd name="connsiteY8" fmla="*/ 696427 h 1881415"/>
                <a:gd name="connsiteX9" fmla="*/ 772675 w 802433"/>
                <a:gd name="connsiteY9" fmla="*/ 1002725 h 1881415"/>
                <a:gd name="connsiteX10" fmla="*/ 690465 w 802433"/>
                <a:gd name="connsiteY10" fmla="*/ 565798 h 1881415"/>
                <a:gd name="connsiteX11" fmla="*/ 802433 w 802433"/>
                <a:gd name="connsiteY11" fmla="*/ 640443 h 1881415"/>
                <a:gd name="connsiteX12" fmla="*/ 594178 w 802433"/>
                <a:gd name="connsiteY12" fmla="*/ 0 h 1881415"/>
                <a:gd name="connsiteX13" fmla="*/ 186612 w 802433"/>
                <a:gd name="connsiteY13" fmla="*/ 5961 h 1881415"/>
                <a:gd name="connsiteX0" fmla="*/ 186612 w 802433"/>
                <a:gd name="connsiteY0" fmla="*/ 5961 h 1786801"/>
                <a:gd name="connsiteX1" fmla="*/ 0 w 802433"/>
                <a:gd name="connsiteY1" fmla="*/ 565798 h 1786801"/>
                <a:gd name="connsiteX2" fmla="*/ 177282 w 802433"/>
                <a:gd name="connsiteY2" fmla="*/ 397847 h 1786801"/>
                <a:gd name="connsiteX3" fmla="*/ 93306 w 802433"/>
                <a:gd name="connsiteY3" fmla="*/ 817725 h 1786801"/>
                <a:gd name="connsiteX4" fmla="*/ 205273 w 802433"/>
                <a:gd name="connsiteY4" fmla="*/ 649774 h 1786801"/>
                <a:gd name="connsiteX5" fmla="*/ 385934 w 802433"/>
                <a:gd name="connsiteY5" fmla="*/ 1786801 h 1786801"/>
                <a:gd name="connsiteX6" fmla="*/ 479393 w 802433"/>
                <a:gd name="connsiteY6" fmla="*/ 1057441 h 1786801"/>
                <a:gd name="connsiteX7" fmla="*/ 594740 w 802433"/>
                <a:gd name="connsiteY7" fmla="*/ 1201238 h 1786801"/>
                <a:gd name="connsiteX8" fmla="*/ 587828 w 802433"/>
                <a:gd name="connsiteY8" fmla="*/ 696427 h 1786801"/>
                <a:gd name="connsiteX9" fmla="*/ 772675 w 802433"/>
                <a:gd name="connsiteY9" fmla="*/ 1002725 h 1786801"/>
                <a:gd name="connsiteX10" fmla="*/ 690465 w 802433"/>
                <a:gd name="connsiteY10" fmla="*/ 565798 h 1786801"/>
                <a:gd name="connsiteX11" fmla="*/ 802433 w 802433"/>
                <a:gd name="connsiteY11" fmla="*/ 640443 h 1786801"/>
                <a:gd name="connsiteX12" fmla="*/ 594178 w 802433"/>
                <a:gd name="connsiteY12" fmla="*/ 0 h 1786801"/>
                <a:gd name="connsiteX13" fmla="*/ 186612 w 802433"/>
                <a:gd name="connsiteY13" fmla="*/ 5961 h 178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2433" h="1786801">
                  <a:moveTo>
                    <a:pt x="186612" y="5961"/>
                  </a:moveTo>
                  <a:lnTo>
                    <a:pt x="0" y="565798"/>
                  </a:lnTo>
                  <a:lnTo>
                    <a:pt x="177282" y="397847"/>
                  </a:lnTo>
                  <a:lnTo>
                    <a:pt x="93306" y="817725"/>
                  </a:lnTo>
                  <a:lnTo>
                    <a:pt x="205273" y="649774"/>
                  </a:lnTo>
                  <a:lnTo>
                    <a:pt x="385934" y="1786801"/>
                  </a:lnTo>
                  <a:lnTo>
                    <a:pt x="479393" y="1057441"/>
                  </a:lnTo>
                  <a:lnTo>
                    <a:pt x="594740" y="1201238"/>
                  </a:lnTo>
                  <a:lnTo>
                    <a:pt x="587828" y="696427"/>
                  </a:lnTo>
                  <a:lnTo>
                    <a:pt x="772675" y="1002725"/>
                  </a:lnTo>
                  <a:lnTo>
                    <a:pt x="690465" y="565798"/>
                  </a:lnTo>
                  <a:lnTo>
                    <a:pt x="802433" y="640443"/>
                  </a:lnTo>
                  <a:lnTo>
                    <a:pt x="594178" y="0"/>
                  </a:lnTo>
                  <a:lnTo>
                    <a:pt x="186612" y="5961"/>
                  </a:lnTo>
                  <a:close/>
                </a:path>
              </a:pathLst>
            </a:cu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IN" sz="2448" kern="0" dirty="0">
                <a:solidFill>
                  <a:schemeClr val="tx2"/>
                </a:solidFill>
                <a:latin typeface="Segoe UI"/>
                <a:ea typeface="Segoe UI" pitchFamily="34" charset="0"/>
                <a:cs typeface="Segoe UI" pitchFamily="34" charset="0"/>
              </a:endParaRPr>
            </a:p>
          </p:txBody>
        </p:sp>
      </p:grpSp>
      <p:sp>
        <p:nvSpPr>
          <p:cNvPr id="2" name="Title 1"/>
          <p:cNvSpPr>
            <a:spLocks noGrp="1"/>
          </p:cNvSpPr>
          <p:nvPr>
            <p:ph type="title"/>
          </p:nvPr>
        </p:nvSpPr>
        <p:spPr>
          <a:xfrm>
            <a:off x="275482" y="2125664"/>
            <a:ext cx="11885514" cy="1831975"/>
          </a:xfrm>
        </p:spPr>
        <p:txBody>
          <a:bodyPr/>
          <a:lstStyle/>
          <a:p>
            <a:r>
              <a:rPr lang="en-US" dirty="0"/>
              <a:t>ADL Store </a:t>
            </a:r>
            <a:br>
              <a:rPr lang="en-US" dirty="0"/>
            </a:br>
            <a:r>
              <a:rPr lang="en-US" dirty="0">
                <a:solidFill>
                  <a:schemeClr val="accent2"/>
                </a:solidFill>
              </a:rPr>
              <a:t>Hadoop integration </a:t>
            </a:r>
          </a:p>
        </p:txBody>
      </p:sp>
      <p:grpSp>
        <p:nvGrpSpPr>
          <p:cNvPr id="28" name="Group 27"/>
          <p:cNvGrpSpPr/>
          <p:nvPr/>
        </p:nvGrpSpPr>
        <p:grpSpPr>
          <a:xfrm>
            <a:off x="7186350" y="5225582"/>
            <a:ext cx="1680193" cy="1045397"/>
            <a:chOff x="7359541" y="3105096"/>
            <a:chExt cx="1647398" cy="1024992"/>
          </a:xfrm>
        </p:grpSpPr>
        <p:sp>
          <p:nvSpPr>
            <p:cNvPr id="18" name="Freeform 100"/>
            <p:cNvSpPr>
              <a:spLocks noEditPoints="1"/>
            </p:cNvSpPr>
            <p:nvPr/>
          </p:nvSpPr>
          <p:spPr bwMode="auto">
            <a:xfrm>
              <a:off x="8652075" y="3505561"/>
              <a:ext cx="354864" cy="355545"/>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19" name="Freeform 100"/>
            <p:cNvSpPr>
              <a:spLocks noEditPoints="1"/>
            </p:cNvSpPr>
            <p:nvPr/>
          </p:nvSpPr>
          <p:spPr bwMode="auto">
            <a:xfrm>
              <a:off x="8142645" y="3406330"/>
              <a:ext cx="354864" cy="355545"/>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21" name="Freeform 98"/>
            <p:cNvSpPr>
              <a:spLocks noEditPoints="1"/>
            </p:cNvSpPr>
            <p:nvPr/>
          </p:nvSpPr>
          <p:spPr bwMode="auto">
            <a:xfrm>
              <a:off x="7796633" y="3287348"/>
              <a:ext cx="295904" cy="295338"/>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25" name="Freeform 98"/>
            <p:cNvSpPr>
              <a:spLocks noEditPoints="1"/>
            </p:cNvSpPr>
            <p:nvPr/>
          </p:nvSpPr>
          <p:spPr bwMode="auto">
            <a:xfrm>
              <a:off x="8203709" y="3834750"/>
              <a:ext cx="295904" cy="295338"/>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26" name="Freeform 100"/>
            <p:cNvSpPr>
              <a:spLocks noEditPoints="1"/>
            </p:cNvSpPr>
            <p:nvPr/>
          </p:nvSpPr>
          <p:spPr bwMode="auto">
            <a:xfrm>
              <a:off x="7359541" y="3105096"/>
              <a:ext cx="354864" cy="355545"/>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grpSp>
      <p:grpSp>
        <p:nvGrpSpPr>
          <p:cNvPr id="29" name="Group 28"/>
          <p:cNvGrpSpPr/>
          <p:nvPr/>
        </p:nvGrpSpPr>
        <p:grpSpPr>
          <a:xfrm flipV="1">
            <a:off x="7186350" y="3944563"/>
            <a:ext cx="1680193" cy="1045397"/>
            <a:chOff x="7359541" y="3105096"/>
            <a:chExt cx="1647398" cy="1024992"/>
          </a:xfrm>
        </p:grpSpPr>
        <p:sp>
          <p:nvSpPr>
            <p:cNvPr id="30" name="Freeform 100"/>
            <p:cNvSpPr>
              <a:spLocks noEditPoints="1"/>
            </p:cNvSpPr>
            <p:nvPr/>
          </p:nvSpPr>
          <p:spPr bwMode="auto">
            <a:xfrm>
              <a:off x="8652075" y="3505561"/>
              <a:ext cx="354864" cy="355545"/>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31" name="Freeform 100"/>
            <p:cNvSpPr>
              <a:spLocks noEditPoints="1"/>
            </p:cNvSpPr>
            <p:nvPr/>
          </p:nvSpPr>
          <p:spPr bwMode="auto">
            <a:xfrm>
              <a:off x="8142645" y="3406330"/>
              <a:ext cx="354864" cy="355545"/>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32" name="Freeform 98"/>
            <p:cNvSpPr>
              <a:spLocks noEditPoints="1"/>
            </p:cNvSpPr>
            <p:nvPr/>
          </p:nvSpPr>
          <p:spPr bwMode="auto">
            <a:xfrm>
              <a:off x="7796633" y="3287348"/>
              <a:ext cx="295904" cy="295338"/>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33" name="Freeform 98"/>
            <p:cNvSpPr>
              <a:spLocks noEditPoints="1"/>
            </p:cNvSpPr>
            <p:nvPr/>
          </p:nvSpPr>
          <p:spPr bwMode="auto">
            <a:xfrm>
              <a:off x="8203709" y="3834750"/>
              <a:ext cx="295904" cy="295338"/>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34" name="Freeform 100"/>
            <p:cNvSpPr>
              <a:spLocks noEditPoints="1"/>
            </p:cNvSpPr>
            <p:nvPr/>
          </p:nvSpPr>
          <p:spPr bwMode="auto">
            <a:xfrm>
              <a:off x="7359541" y="3105096"/>
              <a:ext cx="354864" cy="355545"/>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grpSp>
      <p:sp>
        <p:nvSpPr>
          <p:cNvPr id="24" name="Freeform 23"/>
          <p:cNvSpPr>
            <a:spLocks noChangeAspect="1"/>
          </p:cNvSpPr>
          <p:nvPr/>
        </p:nvSpPr>
        <p:spPr bwMode="auto">
          <a:xfrm>
            <a:off x="9765665" y="3494783"/>
            <a:ext cx="1305927" cy="98586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6"/>
          </a:solidFill>
          <a:ln>
            <a:noFill/>
          </a:ln>
        </p:spPr>
        <p:txBody>
          <a:bodyPr vert="horz" wrap="square" lIns="91376" tIns="45688" rIns="91376" bIns="45688" numCol="1" anchor="t" anchorCtr="0" compatLnSpc="1">
            <a:prstTxWarp prst="textNoShape">
              <a:avLst/>
            </a:prstTxWarp>
          </a:bodyPr>
          <a:lstStyle/>
          <a:p>
            <a:pPr defTabSz="930968" fontAlgn="base"/>
            <a:endParaRPr lang="en-IN" sz="1598" kern="0" dirty="0">
              <a:solidFill>
                <a:srgbClr val="000000"/>
              </a:solidFill>
            </a:endParaRPr>
          </a:p>
        </p:txBody>
      </p:sp>
    </p:spTree>
    <p:extLst>
      <p:ext uri="{BB962C8B-B14F-4D97-AF65-F5344CB8AC3E}">
        <p14:creationId xmlns:p14="http://schemas.microsoft.com/office/powerpoint/2010/main" val="547703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 Store is HDFS-compatible</a:t>
            </a:r>
          </a:p>
        </p:txBody>
      </p:sp>
      <p:sp>
        <p:nvSpPr>
          <p:cNvPr id="4" name="Rectangle 3"/>
          <p:cNvSpPr/>
          <p:nvPr/>
        </p:nvSpPr>
        <p:spPr>
          <a:xfrm>
            <a:off x="444516" y="1136022"/>
            <a:ext cx="11547443" cy="956752"/>
          </a:xfrm>
          <a:prstGeom prst="rect">
            <a:avLst/>
          </a:prstGeom>
          <a:noFill/>
        </p:spPr>
        <p:txBody>
          <a:bodyPr wrap="square" lIns="0" tIns="93260" rIns="0" bIns="93260">
            <a:spAutoFit/>
          </a:bodyPr>
          <a:lstStyle/>
          <a:p>
            <a:pPr defTabSz="932597"/>
            <a:r>
              <a:rPr lang="en-US" sz="2448" kern="0" dirty="0">
                <a:solidFill>
                  <a:schemeClr val="accent2"/>
                </a:solidFill>
                <a:latin typeface="+mj-lt"/>
              </a:rPr>
              <a:t>With a WebHDFS endpoint Azure Data Lake Store is a Hadoop-compatible file system that integrates seamlessly with Azure HDInsight</a:t>
            </a:r>
          </a:p>
        </p:txBody>
      </p:sp>
      <p:sp>
        <p:nvSpPr>
          <p:cNvPr id="5" name="Slide Number Placeholder 4"/>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34</a:t>
            </a:fld>
            <a:endParaRPr lang="en-US" sz="1836" kern="0" dirty="0">
              <a:solidFill>
                <a:sysClr val="windowText" lastClr="000000"/>
              </a:solidFill>
            </a:endParaRPr>
          </a:p>
        </p:txBody>
      </p:sp>
      <p:grpSp>
        <p:nvGrpSpPr>
          <p:cNvPr id="39" name="Group 38"/>
          <p:cNvGrpSpPr/>
          <p:nvPr/>
        </p:nvGrpSpPr>
        <p:grpSpPr>
          <a:xfrm>
            <a:off x="471246" y="2228942"/>
            <a:ext cx="11761159" cy="722890"/>
            <a:chOff x="452117" y="2142779"/>
            <a:chExt cx="11304908" cy="694945"/>
          </a:xfrm>
        </p:grpSpPr>
        <p:sp>
          <p:nvSpPr>
            <p:cNvPr id="40" name="TextBox 39"/>
            <p:cNvSpPr txBox="1"/>
            <p:nvPr/>
          </p:nvSpPr>
          <p:spPr>
            <a:xfrm>
              <a:off x="452117" y="2142780"/>
              <a:ext cx="1387239" cy="694944"/>
            </a:xfrm>
            <a:prstGeom prst="rect">
              <a:avLst/>
            </a:prstGeom>
            <a:solidFill>
              <a:srgbClr val="969696"/>
            </a:solidFill>
          </p:spPr>
          <p:txBody>
            <a:bodyPr wrap="square" lIns="93260" tIns="149217" rIns="93260" bIns="149217" rtlCol="0" anchor="ctr" anchorCtr="0">
              <a:noAutofit/>
            </a:bodyPr>
            <a:lstStyle/>
            <a:p>
              <a:pPr algn="ctr" defTabSz="970290">
                <a:defRPr/>
              </a:pPr>
              <a:r>
                <a:rPr lang="en-US" sz="1428" kern="0" dirty="0">
                  <a:solidFill>
                    <a:srgbClr val="FFFFFF"/>
                  </a:solidFill>
                  <a:latin typeface="Segoe UI Semibold" panose="020B0702040204020203" pitchFamily="34" charset="0"/>
                  <a:cs typeface="Segoe UI Semibold" panose="020B0702040204020203" pitchFamily="34" charset="0"/>
                </a:rPr>
                <a:t>Map reduce</a:t>
              </a:r>
            </a:p>
          </p:txBody>
        </p:sp>
        <p:sp>
          <p:nvSpPr>
            <p:cNvPr id="41" name="TextBox 40"/>
            <p:cNvSpPr txBox="1"/>
            <p:nvPr/>
          </p:nvSpPr>
          <p:spPr>
            <a:xfrm>
              <a:off x="3332023" y="2142779"/>
              <a:ext cx="1572546" cy="694944"/>
            </a:xfrm>
            <a:prstGeom prst="rect">
              <a:avLst/>
            </a:prstGeom>
            <a:solidFill>
              <a:srgbClr val="FF8C00"/>
            </a:solidFill>
          </p:spPr>
          <p:txBody>
            <a:bodyPr wrap="square" lIns="93260" tIns="149217" rIns="93260" bIns="149217" rtlCol="0" anchor="ctr" anchorCtr="0">
              <a:noAutofit/>
            </a:bodyPr>
            <a:lstStyle/>
            <a:p>
              <a:pPr algn="ctr" defTabSz="970290">
                <a:defRPr/>
              </a:pPr>
              <a:r>
                <a:rPr lang="en-US" sz="1428" kern="0" dirty="0">
                  <a:solidFill>
                    <a:srgbClr val="FFFFFF"/>
                  </a:solidFill>
                  <a:latin typeface="Segoe UI Semibold" panose="020B0702040204020203" pitchFamily="34" charset="0"/>
                  <a:cs typeface="Segoe UI Semibold" panose="020B0702040204020203" pitchFamily="34" charset="0"/>
                </a:rPr>
                <a:t>HBase transactions</a:t>
              </a:r>
            </a:p>
          </p:txBody>
        </p:sp>
        <p:sp>
          <p:nvSpPr>
            <p:cNvPr id="42" name="TextBox 41"/>
            <p:cNvSpPr txBox="1"/>
            <p:nvPr/>
          </p:nvSpPr>
          <p:spPr>
            <a:xfrm>
              <a:off x="7321456" y="2142780"/>
              <a:ext cx="4435569" cy="694944"/>
            </a:xfrm>
            <a:prstGeom prst="rect">
              <a:avLst/>
            </a:prstGeom>
            <a:solidFill>
              <a:srgbClr val="0070C0"/>
            </a:solidFill>
            <a:ln>
              <a:solidFill>
                <a:schemeClr val="tx1"/>
              </a:solidFill>
            </a:ln>
          </p:spPr>
          <p:txBody>
            <a:bodyPr wrap="square" lIns="186521" tIns="149217" rIns="186521" bIns="149217" rtlCol="0" anchor="ctr">
              <a:noAutofit/>
            </a:bodyPr>
            <a:lstStyle/>
            <a:p>
              <a:pPr algn="ctr" defTabSz="970290">
                <a:defRPr/>
              </a:pPr>
              <a:r>
                <a:rPr lang="en-US" sz="1428" kern="0" dirty="0">
                  <a:solidFill>
                    <a:srgbClr val="FFFFFF"/>
                  </a:solidFill>
                  <a:latin typeface="Segoe UI Semibold" panose="020B0702040204020203" pitchFamily="34" charset="0"/>
                  <a:cs typeface="Segoe UI Semibold" panose="020B0702040204020203" pitchFamily="34" charset="0"/>
                </a:rPr>
                <a:t>Any HDFS application</a:t>
              </a:r>
            </a:p>
          </p:txBody>
        </p:sp>
        <p:sp>
          <p:nvSpPr>
            <p:cNvPr id="43" name="TextBox 42"/>
            <p:cNvSpPr txBox="1"/>
            <p:nvPr/>
          </p:nvSpPr>
          <p:spPr>
            <a:xfrm>
              <a:off x="1946105" y="2142780"/>
              <a:ext cx="1278235" cy="694944"/>
            </a:xfrm>
            <a:prstGeom prst="rect">
              <a:avLst/>
            </a:prstGeom>
            <a:solidFill>
              <a:srgbClr val="FFC000"/>
            </a:solidFill>
          </p:spPr>
          <p:txBody>
            <a:bodyPr wrap="square" lIns="93260" tIns="149217" rIns="93260" bIns="149217" rtlCol="0" anchor="ctr" anchorCtr="0">
              <a:noAutofit/>
            </a:bodyPr>
            <a:lstStyle/>
            <a:p>
              <a:pPr algn="ctr" defTabSz="970290">
                <a:defRPr/>
              </a:pPr>
              <a:r>
                <a:rPr lang="en-US" sz="1428" kern="0" dirty="0">
                  <a:solidFill>
                    <a:srgbClr val="FFFFFF"/>
                  </a:solidFill>
                  <a:latin typeface="Segoe UI Semibold" panose="020B0702040204020203" pitchFamily="34" charset="0"/>
                  <a:cs typeface="Segoe UI Semibold" panose="020B0702040204020203" pitchFamily="34" charset="0"/>
                </a:rPr>
                <a:t>Hive query</a:t>
              </a:r>
            </a:p>
          </p:txBody>
        </p:sp>
      </p:grpSp>
      <p:cxnSp>
        <p:nvCxnSpPr>
          <p:cNvPr id="45" name="Straight Arrow Connector 44"/>
          <p:cNvCxnSpPr>
            <a:stCxn id="40" idx="2"/>
          </p:cNvCxnSpPr>
          <p:nvPr/>
        </p:nvCxnSpPr>
        <p:spPr>
          <a:xfrm>
            <a:off x="1192862" y="2951838"/>
            <a:ext cx="2106" cy="352524"/>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47" name="Straight Arrow Connector 46"/>
          <p:cNvCxnSpPr/>
          <p:nvPr/>
        </p:nvCxnSpPr>
        <p:spPr>
          <a:xfrm>
            <a:off x="2687970" y="2952917"/>
            <a:ext cx="2106" cy="351440"/>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48" name="Straight Arrow Connector 47"/>
          <p:cNvCxnSpPr/>
          <p:nvPr/>
        </p:nvCxnSpPr>
        <p:spPr>
          <a:xfrm>
            <a:off x="4280434" y="2952917"/>
            <a:ext cx="2106" cy="351440"/>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grpSp>
        <p:nvGrpSpPr>
          <p:cNvPr id="54" name="Group 53"/>
          <p:cNvGrpSpPr/>
          <p:nvPr/>
        </p:nvGrpSpPr>
        <p:grpSpPr>
          <a:xfrm>
            <a:off x="471245" y="3275113"/>
            <a:ext cx="6415681" cy="876890"/>
            <a:chOff x="452117" y="3148508"/>
            <a:chExt cx="6166797" cy="842992"/>
          </a:xfrm>
        </p:grpSpPr>
        <p:sp>
          <p:nvSpPr>
            <p:cNvPr id="55" name="Rectangle 54"/>
            <p:cNvSpPr/>
            <p:nvPr/>
          </p:nvSpPr>
          <p:spPr bwMode="auto">
            <a:xfrm>
              <a:off x="452117" y="3183089"/>
              <a:ext cx="6166797" cy="808411"/>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70010" fontAlgn="base">
                <a:defRPr/>
              </a:pPr>
              <a:endParaRPr lang="en-US" sz="1122" kern="0" dirty="0">
                <a:gradFill>
                  <a:gsLst>
                    <a:gs pos="0">
                      <a:srgbClr val="FFFFFF"/>
                    </a:gs>
                    <a:gs pos="100000">
                      <a:srgbClr val="FFFFFF"/>
                    </a:gs>
                  </a:gsLst>
                  <a:lin ang="5400000" scaled="0"/>
                </a:gradFill>
                <a:latin typeface="Cambria" panose="02040503050406030204" pitchFamily="18" charset="0"/>
                <a:ea typeface="Segoe UI" pitchFamily="34" charset="0"/>
                <a:cs typeface="Segoe UI Light" panose="020B0502040204020203" pitchFamily="34" charset="0"/>
              </a:endParaRPr>
            </a:p>
          </p:txBody>
        </p:sp>
        <p:sp>
          <p:nvSpPr>
            <p:cNvPr id="56" name="TextBox 55"/>
            <p:cNvSpPr txBox="1"/>
            <p:nvPr/>
          </p:nvSpPr>
          <p:spPr>
            <a:xfrm>
              <a:off x="1589550" y="3148508"/>
              <a:ext cx="2176653" cy="510909"/>
            </a:xfrm>
            <a:prstGeom prst="rect">
              <a:avLst/>
            </a:prstGeom>
            <a:noFill/>
          </p:spPr>
          <p:txBody>
            <a:bodyPr wrap="square" lIns="186521" tIns="149217" rIns="186521" bIns="149217" rtlCol="0">
              <a:spAutoFit/>
            </a:bodyPr>
            <a:lstStyle/>
            <a:p>
              <a:pPr algn="ctr" defTabSz="970290">
                <a:defRPr/>
              </a:pPr>
              <a:r>
                <a:rPr lang="en-US" sz="1428" kern="0" dirty="0">
                  <a:solidFill>
                    <a:srgbClr val="FFFFFF"/>
                  </a:solidFill>
                  <a:latin typeface="Segoe UI Semibold" panose="020B0702040204020203" pitchFamily="34" charset="0"/>
                  <a:cs typeface="Segoe UI Semibold" panose="020B0702040204020203" pitchFamily="34" charset="0"/>
                </a:rPr>
                <a:t>Azure HDInsight</a:t>
              </a:r>
            </a:p>
          </p:txBody>
        </p:sp>
        <p:sp>
          <p:nvSpPr>
            <p:cNvPr id="57" name="Rectangle 56"/>
            <p:cNvSpPr/>
            <p:nvPr/>
          </p:nvSpPr>
          <p:spPr bwMode="auto">
            <a:xfrm>
              <a:off x="556643" y="3610893"/>
              <a:ext cx="5987569" cy="3423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70010" fontAlgn="base">
                <a:defRPr/>
              </a:pPr>
              <a:r>
                <a:rPr lang="en-US" sz="1428" kern="0" dirty="0">
                  <a:solidFill>
                    <a:srgbClr val="505050"/>
                  </a:solidFill>
                  <a:latin typeface="Segoe UI Semibold" panose="020B0702040204020203" pitchFamily="34" charset="0"/>
                  <a:ea typeface="Segoe UI" pitchFamily="34" charset="0"/>
                  <a:cs typeface="Segoe UI Semibold" panose="020B0702040204020203" pitchFamily="34" charset="0"/>
                </a:rPr>
                <a:t>Hadoop WebHDFS client</a:t>
              </a:r>
            </a:p>
          </p:txBody>
        </p:sp>
        <p:sp>
          <p:nvSpPr>
            <p:cNvPr id="58" name="Freeform 78"/>
            <p:cNvSpPr>
              <a:spLocks noChangeAspect="1"/>
            </p:cNvSpPr>
            <p:nvPr/>
          </p:nvSpPr>
          <p:spPr bwMode="auto">
            <a:xfrm>
              <a:off x="603854" y="3244188"/>
              <a:ext cx="455636" cy="319551"/>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91376" tIns="45688" rIns="91376" bIns="45688" numCol="1" anchor="t" anchorCtr="0" compatLnSpc="1">
              <a:prstTxWarp prst="textNoShape">
                <a:avLst/>
              </a:prstTxWarp>
            </a:bodyPr>
            <a:lstStyle/>
            <a:p>
              <a:pPr defTabSz="949549" fontAlgn="base">
                <a:defRPr/>
              </a:pPr>
              <a:endParaRPr lang="en-IN" sz="1632" kern="0" dirty="0">
                <a:solidFill>
                  <a:srgbClr val="000000"/>
                </a:solidFill>
              </a:endParaRPr>
            </a:p>
          </p:txBody>
        </p:sp>
      </p:grpSp>
      <p:grpSp>
        <p:nvGrpSpPr>
          <p:cNvPr id="59" name="Group 58"/>
          <p:cNvGrpSpPr/>
          <p:nvPr/>
        </p:nvGrpSpPr>
        <p:grpSpPr>
          <a:xfrm>
            <a:off x="1913041" y="5472527"/>
            <a:ext cx="9092883" cy="1203034"/>
            <a:chOff x="1839357" y="4848536"/>
            <a:chExt cx="8738767" cy="1156528"/>
          </a:xfrm>
          <a:solidFill>
            <a:schemeClr val="accent1"/>
          </a:solidFill>
          <a:effectLst>
            <a:outerShdw blurRad="50800" dist="38100" dir="2700000" algn="tl" rotWithShape="0">
              <a:prstClr val="black">
                <a:alpha val="40000"/>
              </a:prstClr>
            </a:outerShdw>
          </a:effectLst>
        </p:grpSpPr>
        <p:sp>
          <p:nvSpPr>
            <p:cNvPr id="60" name="Rectangle 59"/>
            <p:cNvSpPr/>
            <p:nvPr/>
          </p:nvSpPr>
          <p:spPr bwMode="auto">
            <a:xfrm>
              <a:off x="1839357" y="4848536"/>
              <a:ext cx="8738767" cy="1156528"/>
            </a:xfrm>
            <a:prstGeom prst="rect">
              <a:avLst/>
            </a:prstGeom>
            <a:grp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70010" fontAlgn="base">
                <a:defRPr/>
              </a:pPr>
              <a:endParaRPr lang="en-US" sz="1020" kern="0" dirty="0">
                <a:gradFill>
                  <a:gsLst>
                    <a:gs pos="0">
                      <a:srgbClr val="FFFFFF"/>
                    </a:gs>
                    <a:gs pos="100000">
                      <a:srgbClr val="FFFFFF"/>
                    </a:gs>
                  </a:gsLst>
                  <a:lin ang="5400000" scaled="0"/>
                </a:gradFill>
                <a:latin typeface="Cambria" panose="02040503050406030204" pitchFamily="18" charset="0"/>
              </a:endParaRPr>
            </a:p>
          </p:txBody>
        </p:sp>
        <p:sp>
          <p:nvSpPr>
            <p:cNvPr id="61" name="TextBox 60"/>
            <p:cNvSpPr txBox="1"/>
            <p:nvPr/>
          </p:nvSpPr>
          <p:spPr>
            <a:xfrm>
              <a:off x="4925275" y="5461282"/>
              <a:ext cx="2341450" cy="394357"/>
            </a:xfrm>
            <a:prstGeom prst="rect">
              <a:avLst/>
            </a:prstGeom>
            <a:grpFill/>
          </p:spPr>
          <p:txBody>
            <a:bodyPr wrap="none" lIns="186521" tIns="149217" rIns="186521" bIns="149217" rtlCol="0">
              <a:noAutofit/>
            </a:bodyPr>
            <a:lstStyle/>
            <a:p>
              <a:pPr defTabSz="951248">
                <a:defRPr/>
              </a:pPr>
              <a:r>
                <a:rPr lang="en-US" sz="1632" kern="0" dirty="0">
                  <a:solidFill>
                    <a:srgbClr val="FFFFFF"/>
                  </a:solidFill>
                  <a:latin typeface="Segoe UI Semibold" panose="020B0702040204020203" pitchFamily="34" charset="0"/>
                  <a:cs typeface="Segoe UI Semibold" panose="020B0702040204020203" pitchFamily="34" charset="0"/>
                </a:rPr>
                <a:t>Azure Data Lake Store</a:t>
              </a:r>
            </a:p>
          </p:txBody>
        </p:sp>
        <p:pic>
          <p:nvPicPr>
            <p:cNvPr id="69" name="Picture 68"/>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5784944" y="5030310"/>
              <a:ext cx="622112" cy="622112"/>
            </a:xfrm>
            <a:prstGeom prst="rect">
              <a:avLst/>
            </a:prstGeom>
            <a:grpFill/>
          </p:spPr>
        </p:pic>
      </p:grpSp>
      <p:sp>
        <p:nvSpPr>
          <p:cNvPr id="71" name="Rectangle 70"/>
          <p:cNvSpPr/>
          <p:nvPr/>
        </p:nvSpPr>
        <p:spPr bwMode="auto">
          <a:xfrm>
            <a:off x="1914471" y="4976679"/>
            <a:ext cx="9091454" cy="533128"/>
          </a:xfrm>
          <a:prstGeom prst="rect">
            <a:avLst/>
          </a:prstGeom>
          <a:solidFill>
            <a:srgbClr val="00BCF2"/>
          </a:solidFill>
          <a:ln w="317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70010" fontAlgn="base">
              <a:defRPr/>
            </a:pPr>
            <a:r>
              <a:rPr lang="en-US" sz="1428" kern="0" dirty="0">
                <a:solidFill>
                  <a:sysClr val="windowText" lastClr="000000"/>
                </a:solidFill>
              </a:rPr>
              <a:t>WebHDFS-compatible REST API</a:t>
            </a:r>
          </a:p>
        </p:txBody>
      </p:sp>
      <p:cxnSp>
        <p:nvCxnSpPr>
          <p:cNvPr id="73" name="Straight Arrow Connector 72"/>
          <p:cNvCxnSpPr/>
          <p:nvPr/>
        </p:nvCxnSpPr>
        <p:spPr>
          <a:xfrm>
            <a:off x="2767928" y="4148047"/>
            <a:ext cx="0" cy="734997"/>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74" name="Straight Arrow Connector 73"/>
          <p:cNvCxnSpPr/>
          <p:nvPr/>
        </p:nvCxnSpPr>
        <p:spPr>
          <a:xfrm>
            <a:off x="10151038" y="2951831"/>
            <a:ext cx="0" cy="1954468"/>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sp>
        <p:nvSpPr>
          <p:cNvPr id="77" name="TextBox 76"/>
          <p:cNvSpPr txBox="1"/>
          <p:nvPr/>
        </p:nvSpPr>
        <p:spPr>
          <a:xfrm>
            <a:off x="5272535" y="2222259"/>
            <a:ext cx="1614392" cy="722889"/>
          </a:xfrm>
          <a:prstGeom prst="rect">
            <a:avLst/>
          </a:prstGeom>
          <a:solidFill>
            <a:srgbClr val="00BCF2"/>
          </a:solidFill>
        </p:spPr>
        <p:txBody>
          <a:bodyPr wrap="square" lIns="93260" tIns="149217" rIns="93260" bIns="149217" rtlCol="0" anchor="ctr" anchorCtr="0">
            <a:noAutofit/>
          </a:bodyPr>
          <a:lstStyle/>
          <a:p>
            <a:pPr algn="ctr" defTabSz="970290">
              <a:defRPr/>
            </a:pPr>
            <a:r>
              <a:rPr lang="en-US" sz="1428" kern="0" dirty="0">
                <a:solidFill>
                  <a:srgbClr val="FFFFFF"/>
                </a:solidFill>
                <a:latin typeface="Segoe UI Semibold" panose="020B0702040204020203" pitchFamily="34" charset="0"/>
                <a:cs typeface="Segoe UI Semibold" panose="020B0702040204020203" pitchFamily="34" charset="0"/>
              </a:rPr>
              <a:t>Spark queries</a:t>
            </a:r>
          </a:p>
        </p:txBody>
      </p:sp>
      <p:cxnSp>
        <p:nvCxnSpPr>
          <p:cNvPr id="83" name="Straight Arrow Connector 82"/>
          <p:cNvCxnSpPr/>
          <p:nvPr/>
        </p:nvCxnSpPr>
        <p:spPr>
          <a:xfrm>
            <a:off x="6107649" y="2945147"/>
            <a:ext cx="2108" cy="351440"/>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spTree>
    <p:extLst>
      <p:ext uri="{BB962C8B-B14F-4D97-AF65-F5344CB8AC3E}">
        <p14:creationId xmlns:p14="http://schemas.microsoft.com/office/powerpoint/2010/main" val="20111773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9317800" y="4586243"/>
            <a:ext cx="3117793" cy="2417996"/>
            <a:chOff x="9135063" y="4373470"/>
            <a:chExt cx="3056937" cy="2370800"/>
          </a:xfrm>
        </p:grpSpPr>
        <p:pic>
          <p:nvPicPr>
            <p:cNvPr id="202" name="Picture 201"/>
            <p:cNvPicPr>
              <a:picLocks noChangeAspect="1"/>
            </p:cNvPicPr>
            <p:nvPr/>
          </p:nvPicPr>
          <p:blipFill>
            <a:blip r:embed="rId3"/>
            <a:stretch>
              <a:fillRect/>
            </a:stretch>
          </p:blipFill>
          <p:spPr>
            <a:xfrm>
              <a:off x="9135063" y="4373470"/>
              <a:ext cx="660950" cy="2370800"/>
            </a:xfrm>
            <a:prstGeom prst="rect">
              <a:avLst/>
            </a:prstGeom>
          </p:spPr>
        </p:pic>
        <p:pic>
          <p:nvPicPr>
            <p:cNvPr id="203" name="Picture 202"/>
            <p:cNvPicPr>
              <a:picLocks noChangeAspect="1"/>
            </p:cNvPicPr>
            <p:nvPr/>
          </p:nvPicPr>
          <p:blipFill>
            <a:blip r:embed="rId4"/>
            <a:stretch>
              <a:fillRect/>
            </a:stretch>
          </p:blipFill>
          <p:spPr>
            <a:xfrm>
              <a:off x="9812113" y="4695889"/>
              <a:ext cx="771304" cy="2048381"/>
            </a:xfrm>
            <a:prstGeom prst="rect">
              <a:avLst/>
            </a:prstGeom>
          </p:spPr>
        </p:pic>
        <p:pic>
          <p:nvPicPr>
            <p:cNvPr id="204" name="Picture 203"/>
            <p:cNvPicPr>
              <a:picLocks noChangeAspect="1"/>
            </p:cNvPicPr>
            <p:nvPr/>
          </p:nvPicPr>
          <p:blipFill>
            <a:blip r:embed="rId5"/>
            <a:stretch>
              <a:fillRect/>
            </a:stretch>
          </p:blipFill>
          <p:spPr>
            <a:xfrm>
              <a:off x="10599517" y="4550520"/>
              <a:ext cx="864205" cy="2193750"/>
            </a:xfrm>
            <a:prstGeom prst="rect">
              <a:avLst/>
            </a:prstGeom>
          </p:spPr>
        </p:pic>
        <p:grpSp>
          <p:nvGrpSpPr>
            <p:cNvPr id="8" name="Group 7"/>
            <p:cNvGrpSpPr/>
            <p:nvPr/>
          </p:nvGrpSpPr>
          <p:grpSpPr>
            <a:xfrm>
              <a:off x="11463338" y="4926583"/>
              <a:ext cx="728662" cy="1817687"/>
              <a:chOff x="11463338" y="4926583"/>
              <a:chExt cx="728662" cy="1817687"/>
            </a:xfrm>
          </p:grpSpPr>
          <p:sp>
            <p:nvSpPr>
              <p:cNvPr id="4" name="AutoShape 3"/>
              <p:cNvSpPr>
                <a:spLocks noChangeAspect="1" noChangeArrowheads="1" noTextEdit="1"/>
              </p:cNvSpPr>
              <p:nvPr/>
            </p:nvSpPr>
            <p:spPr bwMode="auto">
              <a:xfrm>
                <a:off x="11479213" y="4926583"/>
                <a:ext cx="712787" cy="1817687"/>
              </a:xfrm>
              <a:prstGeom prst="rect">
                <a:avLst/>
              </a:prstGeom>
              <a:solidFill>
                <a:srgbClr val="002050"/>
              </a:solidFill>
              <a:ln>
                <a:noFill/>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 name="Rectangle 5"/>
              <p:cNvSpPr>
                <a:spLocks noChangeArrowheads="1"/>
              </p:cNvSpPr>
              <p:nvPr/>
            </p:nvSpPr>
            <p:spPr bwMode="auto">
              <a:xfrm>
                <a:off x="11463338" y="5050408"/>
                <a:ext cx="728662" cy="1693862"/>
              </a:xfrm>
              <a:prstGeom prst="rect">
                <a:avLst/>
              </a:prstGeom>
              <a:solidFill>
                <a:schemeClr val="accent6">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 name="Rectangle 6"/>
              <p:cNvSpPr>
                <a:spLocks noChangeArrowheads="1"/>
              </p:cNvSpPr>
              <p:nvPr/>
            </p:nvSpPr>
            <p:spPr bwMode="auto">
              <a:xfrm>
                <a:off x="11631613" y="4934520"/>
                <a:ext cx="407987" cy="323850"/>
              </a:xfrm>
              <a:prstGeom prst="rect">
                <a:avLst/>
              </a:prstGeom>
              <a:solidFill>
                <a:srgbClr val="005E79"/>
              </a:solidFill>
              <a:ln>
                <a:noFill/>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 name="Rectangle 7"/>
              <p:cNvSpPr>
                <a:spLocks noChangeArrowheads="1"/>
              </p:cNvSpPr>
              <p:nvPr/>
            </p:nvSpPr>
            <p:spPr bwMode="auto">
              <a:xfrm>
                <a:off x="11588750" y="5142483"/>
                <a:ext cx="60325" cy="100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43" name="Rectangle 8"/>
              <p:cNvSpPr>
                <a:spLocks noChangeArrowheads="1"/>
              </p:cNvSpPr>
              <p:nvPr/>
            </p:nvSpPr>
            <p:spPr bwMode="auto">
              <a:xfrm>
                <a:off x="11725275" y="5142483"/>
                <a:ext cx="58737" cy="100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44" name="Rectangle 9"/>
              <p:cNvSpPr>
                <a:spLocks noChangeArrowheads="1"/>
              </p:cNvSpPr>
              <p:nvPr/>
            </p:nvSpPr>
            <p:spPr bwMode="auto">
              <a:xfrm>
                <a:off x="11860213" y="5142483"/>
                <a:ext cx="60325" cy="100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45" name="Rectangle 10"/>
              <p:cNvSpPr>
                <a:spLocks noChangeArrowheads="1"/>
              </p:cNvSpPr>
              <p:nvPr/>
            </p:nvSpPr>
            <p:spPr bwMode="auto">
              <a:xfrm>
                <a:off x="11996738" y="5142483"/>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46" name="Rectangle 11"/>
              <p:cNvSpPr>
                <a:spLocks noChangeArrowheads="1"/>
              </p:cNvSpPr>
              <p:nvPr/>
            </p:nvSpPr>
            <p:spPr bwMode="auto">
              <a:xfrm>
                <a:off x="11588750" y="5340920"/>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47" name="Rectangle 12"/>
              <p:cNvSpPr>
                <a:spLocks noChangeArrowheads="1"/>
              </p:cNvSpPr>
              <p:nvPr/>
            </p:nvSpPr>
            <p:spPr bwMode="auto">
              <a:xfrm>
                <a:off x="11725275" y="5340920"/>
                <a:ext cx="58737" cy="100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48" name="Rectangle 13"/>
              <p:cNvSpPr>
                <a:spLocks noChangeArrowheads="1"/>
              </p:cNvSpPr>
              <p:nvPr/>
            </p:nvSpPr>
            <p:spPr bwMode="auto">
              <a:xfrm>
                <a:off x="11860213" y="5340920"/>
                <a:ext cx="60325" cy="1000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49" name="Rectangle 14"/>
              <p:cNvSpPr>
                <a:spLocks noChangeArrowheads="1"/>
              </p:cNvSpPr>
              <p:nvPr/>
            </p:nvSpPr>
            <p:spPr bwMode="auto">
              <a:xfrm>
                <a:off x="11996738" y="5340920"/>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50" name="Rectangle 15"/>
              <p:cNvSpPr>
                <a:spLocks noChangeArrowheads="1"/>
              </p:cNvSpPr>
              <p:nvPr/>
            </p:nvSpPr>
            <p:spPr bwMode="auto">
              <a:xfrm>
                <a:off x="11588750" y="5540945"/>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51" name="Rectangle 16"/>
              <p:cNvSpPr>
                <a:spLocks noChangeArrowheads="1"/>
              </p:cNvSpPr>
              <p:nvPr/>
            </p:nvSpPr>
            <p:spPr bwMode="auto">
              <a:xfrm>
                <a:off x="11725275" y="5540945"/>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52" name="Rectangle 17"/>
              <p:cNvSpPr>
                <a:spLocks noChangeArrowheads="1"/>
              </p:cNvSpPr>
              <p:nvPr/>
            </p:nvSpPr>
            <p:spPr bwMode="auto">
              <a:xfrm>
                <a:off x="11860213" y="5540945"/>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53" name="Rectangle 18"/>
              <p:cNvSpPr>
                <a:spLocks noChangeArrowheads="1"/>
              </p:cNvSpPr>
              <p:nvPr/>
            </p:nvSpPr>
            <p:spPr bwMode="auto">
              <a:xfrm>
                <a:off x="11996738" y="5540945"/>
                <a:ext cx="58737" cy="1000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54" name="Rectangle 19"/>
              <p:cNvSpPr>
                <a:spLocks noChangeArrowheads="1"/>
              </p:cNvSpPr>
              <p:nvPr/>
            </p:nvSpPr>
            <p:spPr bwMode="auto">
              <a:xfrm>
                <a:off x="11588750" y="5739383"/>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55" name="Rectangle 20"/>
              <p:cNvSpPr>
                <a:spLocks noChangeArrowheads="1"/>
              </p:cNvSpPr>
              <p:nvPr/>
            </p:nvSpPr>
            <p:spPr bwMode="auto">
              <a:xfrm>
                <a:off x="11725275" y="5739383"/>
                <a:ext cx="58737" cy="1000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2" name="Rectangle 21"/>
              <p:cNvSpPr>
                <a:spLocks noChangeArrowheads="1"/>
              </p:cNvSpPr>
              <p:nvPr/>
            </p:nvSpPr>
            <p:spPr bwMode="auto">
              <a:xfrm>
                <a:off x="11860213" y="5739383"/>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3" name="Rectangle 22"/>
              <p:cNvSpPr>
                <a:spLocks noChangeArrowheads="1"/>
              </p:cNvSpPr>
              <p:nvPr/>
            </p:nvSpPr>
            <p:spPr bwMode="auto">
              <a:xfrm>
                <a:off x="11996738" y="5739383"/>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4" name="Rectangle 23"/>
              <p:cNvSpPr>
                <a:spLocks noChangeArrowheads="1"/>
              </p:cNvSpPr>
              <p:nvPr/>
            </p:nvSpPr>
            <p:spPr bwMode="auto">
              <a:xfrm>
                <a:off x="11588750" y="5939408"/>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5" name="Rectangle 24"/>
              <p:cNvSpPr>
                <a:spLocks noChangeArrowheads="1"/>
              </p:cNvSpPr>
              <p:nvPr/>
            </p:nvSpPr>
            <p:spPr bwMode="auto">
              <a:xfrm>
                <a:off x="11725275" y="5939408"/>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6" name="Rectangle 25"/>
              <p:cNvSpPr>
                <a:spLocks noChangeArrowheads="1"/>
              </p:cNvSpPr>
              <p:nvPr/>
            </p:nvSpPr>
            <p:spPr bwMode="auto">
              <a:xfrm>
                <a:off x="11860213" y="5939408"/>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7" name="Rectangle 26"/>
              <p:cNvSpPr>
                <a:spLocks noChangeArrowheads="1"/>
              </p:cNvSpPr>
              <p:nvPr/>
            </p:nvSpPr>
            <p:spPr bwMode="auto">
              <a:xfrm>
                <a:off x="11996738" y="5939408"/>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8" name="Rectangle 27"/>
              <p:cNvSpPr>
                <a:spLocks noChangeArrowheads="1"/>
              </p:cNvSpPr>
              <p:nvPr/>
            </p:nvSpPr>
            <p:spPr bwMode="auto">
              <a:xfrm>
                <a:off x="11588750" y="6137845"/>
                <a:ext cx="60325" cy="1000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9" name="Rectangle 28"/>
              <p:cNvSpPr>
                <a:spLocks noChangeArrowheads="1"/>
              </p:cNvSpPr>
              <p:nvPr/>
            </p:nvSpPr>
            <p:spPr bwMode="auto">
              <a:xfrm>
                <a:off x="11725275" y="6137845"/>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0" name="Rectangle 29"/>
              <p:cNvSpPr>
                <a:spLocks noChangeArrowheads="1"/>
              </p:cNvSpPr>
              <p:nvPr/>
            </p:nvSpPr>
            <p:spPr bwMode="auto">
              <a:xfrm>
                <a:off x="11860213" y="6137845"/>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1" name="Rectangle 30"/>
              <p:cNvSpPr>
                <a:spLocks noChangeArrowheads="1"/>
              </p:cNvSpPr>
              <p:nvPr/>
            </p:nvSpPr>
            <p:spPr bwMode="auto">
              <a:xfrm>
                <a:off x="11996738" y="6137845"/>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2" name="Rectangle 31"/>
              <p:cNvSpPr>
                <a:spLocks noChangeArrowheads="1"/>
              </p:cNvSpPr>
              <p:nvPr/>
            </p:nvSpPr>
            <p:spPr bwMode="auto">
              <a:xfrm>
                <a:off x="11588750" y="6337870"/>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3" name="Rectangle 32"/>
              <p:cNvSpPr>
                <a:spLocks noChangeArrowheads="1"/>
              </p:cNvSpPr>
              <p:nvPr/>
            </p:nvSpPr>
            <p:spPr bwMode="auto">
              <a:xfrm>
                <a:off x="11725275" y="6337870"/>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4" name="Rectangle 33"/>
              <p:cNvSpPr>
                <a:spLocks noChangeArrowheads="1"/>
              </p:cNvSpPr>
              <p:nvPr/>
            </p:nvSpPr>
            <p:spPr bwMode="auto">
              <a:xfrm>
                <a:off x="11860213" y="6337870"/>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5" name="Rectangle 34"/>
              <p:cNvSpPr>
                <a:spLocks noChangeArrowheads="1"/>
              </p:cNvSpPr>
              <p:nvPr/>
            </p:nvSpPr>
            <p:spPr bwMode="auto">
              <a:xfrm>
                <a:off x="11996738" y="6337870"/>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6" name="Rectangle 35"/>
              <p:cNvSpPr>
                <a:spLocks noChangeArrowheads="1"/>
              </p:cNvSpPr>
              <p:nvPr/>
            </p:nvSpPr>
            <p:spPr bwMode="auto">
              <a:xfrm>
                <a:off x="11588750" y="6536308"/>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7" name="Rectangle 36"/>
              <p:cNvSpPr>
                <a:spLocks noChangeArrowheads="1"/>
              </p:cNvSpPr>
              <p:nvPr/>
            </p:nvSpPr>
            <p:spPr bwMode="auto">
              <a:xfrm>
                <a:off x="11725275" y="6536308"/>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15" name="Rectangle 37"/>
              <p:cNvSpPr>
                <a:spLocks noChangeArrowheads="1"/>
              </p:cNvSpPr>
              <p:nvPr/>
            </p:nvSpPr>
            <p:spPr bwMode="auto">
              <a:xfrm>
                <a:off x="11860213" y="6536308"/>
                <a:ext cx="60325"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16" name="Rectangle 38"/>
              <p:cNvSpPr>
                <a:spLocks noChangeArrowheads="1"/>
              </p:cNvSpPr>
              <p:nvPr/>
            </p:nvSpPr>
            <p:spPr bwMode="auto">
              <a:xfrm>
                <a:off x="11996738" y="6536308"/>
                <a:ext cx="58737" cy="10001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sp>
        <p:nvSpPr>
          <p:cNvPr id="2" name="Title 1"/>
          <p:cNvSpPr>
            <a:spLocks noGrp="1"/>
          </p:cNvSpPr>
          <p:nvPr>
            <p:ph type="title"/>
          </p:nvPr>
        </p:nvSpPr>
        <p:spPr/>
        <p:txBody>
          <a:bodyPr/>
          <a:lstStyle/>
          <a:p>
            <a:r>
              <a:rPr lang="en-US" dirty="0"/>
              <a:t>ADL Store: ingress</a:t>
            </a:r>
            <a:br>
              <a:rPr lang="en-US" dirty="0"/>
            </a:br>
            <a:r>
              <a:rPr lang="en-US" dirty="0"/>
              <a:t>and egress </a:t>
            </a:r>
          </a:p>
        </p:txBody>
      </p:sp>
      <p:grpSp>
        <p:nvGrpSpPr>
          <p:cNvPr id="170" name="Group 169"/>
          <p:cNvGrpSpPr/>
          <p:nvPr/>
        </p:nvGrpSpPr>
        <p:grpSpPr>
          <a:xfrm flipH="1">
            <a:off x="2489314" y="6492059"/>
            <a:ext cx="925333" cy="502466"/>
            <a:chOff x="3887788" y="2138363"/>
            <a:chExt cx="2362199" cy="1282700"/>
          </a:xfrm>
        </p:grpSpPr>
        <p:sp>
          <p:nvSpPr>
            <p:cNvPr id="171" name="Rectangle 5"/>
            <p:cNvSpPr>
              <a:spLocks noChangeArrowheads="1"/>
            </p:cNvSpPr>
            <p:nvPr/>
          </p:nvSpPr>
          <p:spPr bwMode="auto">
            <a:xfrm>
              <a:off x="4078288" y="2825750"/>
              <a:ext cx="1971675" cy="373063"/>
            </a:xfrm>
            <a:prstGeom prst="rect">
              <a:avLst/>
            </a:prstGeom>
            <a:solidFill>
              <a:srgbClr val="2627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72" name="Freeform 6"/>
            <p:cNvSpPr>
              <a:spLocks/>
            </p:cNvSpPr>
            <p:nvPr/>
          </p:nvSpPr>
          <p:spPr bwMode="auto">
            <a:xfrm>
              <a:off x="3887788" y="2284413"/>
              <a:ext cx="2316162" cy="914400"/>
            </a:xfrm>
            <a:custGeom>
              <a:avLst/>
              <a:gdLst>
                <a:gd name="T0" fmla="*/ 446 w 511"/>
                <a:gd name="T1" fmla="*/ 0 h 201"/>
                <a:gd name="T2" fmla="*/ 245 w 511"/>
                <a:gd name="T3" fmla="*/ 0 h 201"/>
                <a:gd name="T4" fmla="*/ 169 w 511"/>
                <a:gd name="T5" fmla="*/ 81 h 201"/>
                <a:gd name="T6" fmla="*/ 12 w 511"/>
                <a:gd name="T7" fmla="*/ 120 h 201"/>
                <a:gd name="T8" fmla="*/ 12 w 511"/>
                <a:gd name="T9" fmla="*/ 201 h 201"/>
                <a:gd name="T10" fmla="*/ 50 w 511"/>
                <a:gd name="T11" fmla="*/ 201 h 201"/>
                <a:gd name="T12" fmla="*/ 108 w 511"/>
                <a:gd name="T13" fmla="*/ 143 h 201"/>
                <a:gd name="T14" fmla="*/ 165 w 511"/>
                <a:gd name="T15" fmla="*/ 201 h 201"/>
                <a:gd name="T16" fmla="*/ 348 w 511"/>
                <a:gd name="T17" fmla="*/ 201 h 201"/>
                <a:gd name="T18" fmla="*/ 406 w 511"/>
                <a:gd name="T19" fmla="*/ 143 h 201"/>
                <a:gd name="T20" fmla="*/ 463 w 511"/>
                <a:gd name="T21" fmla="*/ 201 h 201"/>
                <a:gd name="T22" fmla="*/ 511 w 511"/>
                <a:gd name="T23" fmla="*/ 201 h 201"/>
                <a:gd name="T24" fmla="*/ 511 w 511"/>
                <a:gd name="T25" fmla="*/ 174 h 201"/>
                <a:gd name="T26" fmla="*/ 446 w 511"/>
                <a:gd name="T2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1" h="201">
                  <a:moveTo>
                    <a:pt x="446" y="0"/>
                  </a:moveTo>
                  <a:cubicBezTo>
                    <a:pt x="245" y="0"/>
                    <a:pt x="245" y="0"/>
                    <a:pt x="245" y="0"/>
                  </a:cubicBezTo>
                  <a:cubicBezTo>
                    <a:pt x="232" y="0"/>
                    <a:pt x="190" y="35"/>
                    <a:pt x="169" y="81"/>
                  </a:cubicBezTo>
                  <a:cubicBezTo>
                    <a:pt x="135" y="84"/>
                    <a:pt x="45" y="94"/>
                    <a:pt x="12" y="120"/>
                  </a:cubicBezTo>
                  <a:cubicBezTo>
                    <a:pt x="0" y="164"/>
                    <a:pt x="12" y="201"/>
                    <a:pt x="12" y="201"/>
                  </a:cubicBezTo>
                  <a:cubicBezTo>
                    <a:pt x="50" y="201"/>
                    <a:pt x="50" y="201"/>
                    <a:pt x="50" y="201"/>
                  </a:cubicBezTo>
                  <a:cubicBezTo>
                    <a:pt x="50" y="169"/>
                    <a:pt x="76" y="143"/>
                    <a:pt x="108" y="143"/>
                  </a:cubicBezTo>
                  <a:cubicBezTo>
                    <a:pt x="139" y="143"/>
                    <a:pt x="165" y="169"/>
                    <a:pt x="165" y="201"/>
                  </a:cubicBezTo>
                  <a:cubicBezTo>
                    <a:pt x="348" y="201"/>
                    <a:pt x="348" y="201"/>
                    <a:pt x="348" y="201"/>
                  </a:cubicBezTo>
                  <a:cubicBezTo>
                    <a:pt x="348" y="169"/>
                    <a:pt x="374" y="143"/>
                    <a:pt x="406" y="143"/>
                  </a:cubicBezTo>
                  <a:cubicBezTo>
                    <a:pt x="438" y="143"/>
                    <a:pt x="463" y="169"/>
                    <a:pt x="463" y="201"/>
                  </a:cubicBezTo>
                  <a:cubicBezTo>
                    <a:pt x="511" y="201"/>
                    <a:pt x="511" y="201"/>
                    <a:pt x="511" y="201"/>
                  </a:cubicBezTo>
                  <a:cubicBezTo>
                    <a:pt x="511" y="192"/>
                    <a:pt x="511" y="183"/>
                    <a:pt x="511" y="174"/>
                  </a:cubicBezTo>
                  <a:cubicBezTo>
                    <a:pt x="508" y="87"/>
                    <a:pt x="477" y="0"/>
                    <a:pt x="446" y="0"/>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73" name="Oval 7"/>
            <p:cNvSpPr>
              <a:spLocks noChangeArrowheads="1"/>
            </p:cNvSpPr>
            <p:nvPr/>
          </p:nvSpPr>
          <p:spPr bwMode="auto">
            <a:xfrm>
              <a:off x="4146550" y="2970213"/>
              <a:ext cx="449262" cy="450850"/>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74" name="Oval 8"/>
            <p:cNvSpPr>
              <a:spLocks noChangeArrowheads="1"/>
            </p:cNvSpPr>
            <p:nvPr/>
          </p:nvSpPr>
          <p:spPr bwMode="auto">
            <a:xfrm>
              <a:off x="4227513" y="3052763"/>
              <a:ext cx="285750" cy="287338"/>
            </a:xfrm>
            <a:prstGeom prst="ellipse">
              <a:avLst/>
            </a:pr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75" name="Oval 9"/>
            <p:cNvSpPr>
              <a:spLocks noChangeArrowheads="1"/>
            </p:cNvSpPr>
            <p:nvPr/>
          </p:nvSpPr>
          <p:spPr bwMode="auto">
            <a:xfrm>
              <a:off x="4337050" y="3074988"/>
              <a:ext cx="71437" cy="73025"/>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76" name="Oval 10"/>
            <p:cNvSpPr>
              <a:spLocks noChangeArrowheads="1"/>
            </p:cNvSpPr>
            <p:nvPr/>
          </p:nvSpPr>
          <p:spPr bwMode="auto">
            <a:xfrm>
              <a:off x="4337050" y="3243263"/>
              <a:ext cx="71437" cy="73025"/>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77" name="Freeform 11"/>
            <p:cNvSpPr>
              <a:spLocks/>
            </p:cNvSpPr>
            <p:nvPr/>
          </p:nvSpPr>
          <p:spPr bwMode="auto">
            <a:xfrm>
              <a:off x="4254500" y="3116263"/>
              <a:ext cx="82550" cy="82550"/>
            </a:xfrm>
            <a:custGeom>
              <a:avLst/>
              <a:gdLst>
                <a:gd name="T0" fmla="*/ 13 w 18"/>
                <a:gd name="T1" fmla="*/ 2 h 18"/>
                <a:gd name="T2" fmla="*/ 16 w 18"/>
                <a:gd name="T3" fmla="*/ 13 h 18"/>
                <a:gd name="T4" fmla="*/ 6 w 18"/>
                <a:gd name="T5" fmla="*/ 16 h 18"/>
                <a:gd name="T6" fmla="*/ 2 w 18"/>
                <a:gd name="T7" fmla="*/ 5 h 18"/>
                <a:gd name="T8" fmla="*/ 13 w 18"/>
                <a:gd name="T9" fmla="*/ 2 h 18"/>
              </a:gdLst>
              <a:ahLst/>
              <a:cxnLst>
                <a:cxn ang="0">
                  <a:pos x="T0" y="T1"/>
                </a:cxn>
                <a:cxn ang="0">
                  <a:pos x="T2" y="T3"/>
                </a:cxn>
                <a:cxn ang="0">
                  <a:pos x="T4" y="T5"/>
                </a:cxn>
                <a:cxn ang="0">
                  <a:pos x="T6" y="T7"/>
                </a:cxn>
                <a:cxn ang="0">
                  <a:pos x="T8" y="T9"/>
                </a:cxn>
              </a:cxnLst>
              <a:rect l="0" t="0" r="r" b="b"/>
              <a:pathLst>
                <a:path w="18" h="18">
                  <a:moveTo>
                    <a:pt x="13" y="2"/>
                  </a:moveTo>
                  <a:cubicBezTo>
                    <a:pt x="17" y="4"/>
                    <a:pt x="18" y="9"/>
                    <a:pt x="16" y="13"/>
                  </a:cubicBezTo>
                  <a:cubicBezTo>
                    <a:pt x="14" y="16"/>
                    <a:pt x="9" y="18"/>
                    <a:pt x="6" y="16"/>
                  </a:cubicBezTo>
                  <a:cubicBezTo>
                    <a:pt x="2" y="14"/>
                    <a:pt x="0" y="9"/>
                    <a:pt x="2" y="5"/>
                  </a:cubicBezTo>
                  <a:cubicBezTo>
                    <a:pt x="4" y="1"/>
                    <a:pt x="9" y="0"/>
                    <a:pt x="13" y="2"/>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78" name="Freeform 12"/>
            <p:cNvSpPr>
              <a:spLocks/>
            </p:cNvSpPr>
            <p:nvPr/>
          </p:nvSpPr>
          <p:spPr bwMode="auto">
            <a:xfrm>
              <a:off x="4405313" y="3194050"/>
              <a:ext cx="80962" cy="80963"/>
            </a:xfrm>
            <a:custGeom>
              <a:avLst/>
              <a:gdLst>
                <a:gd name="T0" fmla="*/ 5 w 18"/>
                <a:gd name="T1" fmla="*/ 16 h 18"/>
                <a:gd name="T2" fmla="*/ 2 w 18"/>
                <a:gd name="T3" fmla="*/ 6 h 18"/>
                <a:gd name="T4" fmla="*/ 13 w 18"/>
                <a:gd name="T5" fmla="*/ 2 h 18"/>
                <a:gd name="T6" fmla="*/ 16 w 18"/>
                <a:gd name="T7" fmla="*/ 13 h 18"/>
                <a:gd name="T8" fmla="*/ 5 w 18"/>
                <a:gd name="T9" fmla="*/ 16 h 18"/>
              </a:gdLst>
              <a:ahLst/>
              <a:cxnLst>
                <a:cxn ang="0">
                  <a:pos x="T0" y="T1"/>
                </a:cxn>
                <a:cxn ang="0">
                  <a:pos x="T2" y="T3"/>
                </a:cxn>
                <a:cxn ang="0">
                  <a:pos x="T4" y="T5"/>
                </a:cxn>
                <a:cxn ang="0">
                  <a:pos x="T6" y="T7"/>
                </a:cxn>
                <a:cxn ang="0">
                  <a:pos x="T8" y="T9"/>
                </a:cxn>
              </a:cxnLst>
              <a:rect l="0" t="0" r="r" b="b"/>
              <a:pathLst>
                <a:path w="18" h="18">
                  <a:moveTo>
                    <a:pt x="5" y="16"/>
                  </a:moveTo>
                  <a:cubicBezTo>
                    <a:pt x="2" y="14"/>
                    <a:pt x="0" y="9"/>
                    <a:pt x="2" y="6"/>
                  </a:cubicBezTo>
                  <a:cubicBezTo>
                    <a:pt x="4" y="2"/>
                    <a:pt x="9" y="0"/>
                    <a:pt x="13" y="2"/>
                  </a:cubicBezTo>
                  <a:cubicBezTo>
                    <a:pt x="17" y="4"/>
                    <a:pt x="18" y="9"/>
                    <a:pt x="16" y="13"/>
                  </a:cubicBezTo>
                  <a:cubicBezTo>
                    <a:pt x="14" y="17"/>
                    <a:pt x="9" y="18"/>
                    <a:pt x="5" y="1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79" name="Freeform 13"/>
            <p:cNvSpPr>
              <a:spLocks/>
            </p:cNvSpPr>
            <p:nvPr/>
          </p:nvSpPr>
          <p:spPr bwMode="auto">
            <a:xfrm>
              <a:off x="4259263" y="3198813"/>
              <a:ext cx="82550" cy="80963"/>
            </a:xfrm>
            <a:custGeom>
              <a:avLst/>
              <a:gdLst>
                <a:gd name="T0" fmla="*/ 5 w 18"/>
                <a:gd name="T1" fmla="*/ 2 h 18"/>
                <a:gd name="T2" fmla="*/ 16 w 18"/>
                <a:gd name="T3" fmla="*/ 5 h 18"/>
                <a:gd name="T4" fmla="*/ 13 w 18"/>
                <a:gd name="T5" fmla="*/ 16 h 18"/>
                <a:gd name="T6" fmla="*/ 2 w 18"/>
                <a:gd name="T7" fmla="*/ 13 h 18"/>
                <a:gd name="T8" fmla="*/ 5 w 18"/>
                <a:gd name="T9" fmla="*/ 2 h 18"/>
              </a:gdLst>
              <a:ahLst/>
              <a:cxnLst>
                <a:cxn ang="0">
                  <a:pos x="T0" y="T1"/>
                </a:cxn>
                <a:cxn ang="0">
                  <a:pos x="T2" y="T3"/>
                </a:cxn>
                <a:cxn ang="0">
                  <a:pos x="T4" y="T5"/>
                </a:cxn>
                <a:cxn ang="0">
                  <a:pos x="T6" y="T7"/>
                </a:cxn>
                <a:cxn ang="0">
                  <a:pos x="T8" y="T9"/>
                </a:cxn>
              </a:cxnLst>
              <a:rect l="0" t="0" r="r" b="b"/>
              <a:pathLst>
                <a:path w="18" h="18">
                  <a:moveTo>
                    <a:pt x="5" y="2"/>
                  </a:moveTo>
                  <a:cubicBezTo>
                    <a:pt x="8" y="0"/>
                    <a:pt x="13" y="1"/>
                    <a:pt x="16" y="5"/>
                  </a:cubicBezTo>
                  <a:cubicBezTo>
                    <a:pt x="18" y="9"/>
                    <a:pt x="17" y="14"/>
                    <a:pt x="13" y="16"/>
                  </a:cubicBezTo>
                  <a:cubicBezTo>
                    <a:pt x="9" y="18"/>
                    <a:pt x="4" y="17"/>
                    <a:pt x="2" y="13"/>
                  </a:cubicBezTo>
                  <a:cubicBezTo>
                    <a:pt x="0" y="9"/>
                    <a:pt x="1" y="5"/>
                    <a:pt x="5" y="2"/>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0" name="Freeform 14"/>
            <p:cNvSpPr>
              <a:spLocks/>
            </p:cNvSpPr>
            <p:nvPr/>
          </p:nvSpPr>
          <p:spPr bwMode="auto">
            <a:xfrm>
              <a:off x="4405313" y="3111500"/>
              <a:ext cx="80962" cy="82550"/>
            </a:xfrm>
            <a:custGeom>
              <a:avLst/>
              <a:gdLst>
                <a:gd name="T0" fmla="*/ 13 w 18"/>
                <a:gd name="T1" fmla="*/ 16 h 18"/>
                <a:gd name="T2" fmla="*/ 2 w 18"/>
                <a:gd name="T3" fmla="*/ 13 h 18"/>
                <a:gd name="T4" fmla="*/ 5 w 18"/>
                <a:gd name="T5" fmla="*/ 2 h 18"/>
                <a:gd name="T6" fmla="*/ 15 w 18"/>
                <a:gd name="T7" fmla="*/ 5 h 18"/>
                <a:gd name="T8" fmla="*/ 13 w 18"/>
                <a:gd name="T9" fmla="*/ 16 h 18"/>
              </a:gdLst>
              <a:ahLst/>
              <a:cxnLst>
                <a:cxn ang="0">
                  <a:pos x="T0" y="T1"/>
                </a:cxn>
                <a:cxn ang="0">
                  <a:pos x="T2" y="T3"/>
                </a:cxn>
                <a:cxn ang="0">
                  <a:pos x="T4" y="T5"/>
                </a:cxn>
                <a:cxn ang="0">
                  <a:pos x="T6" y="T7"/>
                </a:cxn>
                <a:cxn ang="0">
                  <a:pos x="T8" y="T9"/>
                </a:cxn>
              </a:cxnLst>
              <a:rect l="0" t="0" r="r" b="b"/>
              <a:pathLst>
                <a:path w="18" h="18">
                  <a:moveTo>
                    <a:pt x="13" y="16"/>
                  </a:moveTo>
                  <a:cubicBezTo>
                    <a:pt x="9" y="18"/>
                    <a:pt x="4" y="17"/>
                    <a:pt x="2" y="13"/>
                  </a:cubicBezTo>
                  <a:cubicBezTo>
                    <a:pt x="0" y="9"/>
                    <a:pt x="1" y="4"/>
                    <a:pt x="5" y="2"/>
                  </a:cubicBezTo>
                  <a:cubicBezTo>
                    <a:pt x="8" y="0"/>
                    <a:pt x="13" y="1"/>
                    <a:pt x="15" y="5"/>
                  </a:cubicBezTo>
                  <a:cubicBezTo>
                    <a:pt x="18" y="9"/>
                    <a:pt x="16" y="14"/>
                    <a:pt x="13" y="1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1" name="Oval 15"/>
            <p:cNvSpPr>
              <a:spLocks noChangeArrowheads="1"/>
            </p:cNvSpPr>
            <p:nvPr/>
          </p:nvSpPr>
          <p:spPr bwMode="auto">
            <a:xfrm>
              <a:off x="4337050" y="3162300"/>
              <a:ext cx="71437" cy="68263"/>
            </a:xfrm>
            <a:prstGeom prst="ellipse">
              <a:avLst/>
            </a:pr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2" name="Oval 16"/>
            <p:cNvSpPr>
              <a:spLocks noChangeArrowheads="1"/>
            </p:cNvSpPr>
            <p:nvPr/>
          </p:nvSpPr>
          <p:spPr bwMode="auto">
            <a:xfrm>
              <a:off x="5502275" y="2970213"/>
              <a:ext cx="447675" cy="450850"/>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3" name="Oval 17"/>
            <p:cNvSpPr>
              <a:spLocks noChangeArrowheads="1"/>
            </p:cNvSpPr>
            <p:nvPr/>
          </p:nvSpPr>
          <p:spPr bwMode="auto">
            <a:xfrm>
              <a:off x="5583238" y="3052763"/>
              <a:ext cx="285750" cy="287338"/>
            </a:xfrm>
            <a:prstGeom prst="ellipse">
              <a:avLst/>
            </a:pr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4" name="Oval 18"/>
            <p:cNvSpPr>
              <a:spLocks noChangeArrowheads="1"/>
            </p:cNvSpPr>
            <p:nvPr/>
          </p:nvSpPr>
          <p:spPr bwMode="auto">
            <a:xfrm>
              <a:off x="5688013" y="3074988"/>
              <a:ext cx="71437" cy="73025"/>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5" name="Oval 19"/>
            <p:cNvSpPr>
              <a:spLocks noChangeArrowheads="1"/>
            </p:cNvSpPr>
            <p:nvPr/>
          </p:nvSpPr>
          <p:spPr bwMode="auto">
            <a:xfrm>
              <a:off x="5688013" y="3243263"/>
              <a:ext cx="71437" cy="73025"/>
            </a:xfrm>
            <a:prstGeom prst="ellipse">
              <a:avLst/>
            </a:pr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6" name="Freeform 20"/>
            <p:cNvSpPr>
              <a:spLocks/>
            </p:cNvSpPr>
            <p:nvPr/>
          </p:nvSpPr>
          <p:spPr bwMode="auto">
            <a:xfrm>
              <a:off x="5610225" y="3116263"/>
              <a:ext cx="82550" cy="82550"/>
            </a:xfrm>
            <a:custGeom>
              <a:avLst/>
              <a:gdLst>
                <a:gd name="T0" fmla="*/ 12 w 18"/>
                <a:gd name="T1" fmla="*/ 2 h 18"/>
                <a:gd name="T2" fmla="*/ 16 w 18"/>
                <a:gd name="T3" fmla="*/ 13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9"/>
                    <a:pt x="16" y="13"/>
                  </a:cubicBezTo>
                  <a:cubicBezTo>
                    <a:pt x="14" y="16"/>
                    <a:pt x="9" y="18"/>
                    <a:pt x="5" y="16"/>
                  </a:cubicBezTo>
                  <a:cubicBezTo>
                    <a:pt x="1" y="14"/>
                    <a:pt x="0" y="9"/>
                    <a:pt x="2" y="5"/>
                  </a:cubicBezTo>
                  <a:cubicBezTo>
                    <a:pt x="4" y="1"/>
                    <a:pt x="9" y="0"/>
                    <a:pt x="12" y="2"/>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7" name="Freeform 21"/>
            <p:cNvSpPr>
              <a:spLocks/>
            </p:cNvSpPr>
            <p:nvPr/>
          </p:nvSpPr>
          <p:spPr bwMode="auto">
            <a:xfrm>
              <a:off x="5759450" y="3194050"/>
              <a:ext cx="82550" cy="80963"/>
            </a:xfrm>
            <a:custGeom>
              <a:avLst/>
              <a:gdLst>
                <a:gd name="T0" fmla="*/ 5 w 18"/>
                <a:gd name="T1" fmla="*/ 16 h 18"/>
                <a:gd name="T2" fmla="*/ 2 w 18"/>
                <a:gd name="T3" fmla="*/ 6 h 18"/>
                <a:gd name="T4" fmla="*/ 12 w 18"/>
                <a:gd name="T5" fmla="*/ 2 h 18"/>
                <a:gd name="T6" fmla="*/ 16 w 18"/>
                <a:gd name="T7" fmla="*/ 13 h 18"/>
                <a:gd name="T8" fmla="*/ 5 w 18"/>
                <a:gd name="T9" fmla="*/ 16 h 18"/>
              </a:gdLst>
              <a:ahLst/>
              <a:cxnLst>
                <a:cxn ang="0">
                  <a:pos x="T0" y="T1"/>
                </a:cxn>
                <a:cxn ang="0">
                  <a:pos x="T2" y="T3"/>
                </a:cxn>
                <a:cxn ang="0">
                  <a:pos x="T4" y="T5"/>
                </a:cxn>
                <a:cxn ang="0">
                  <a:pos x="T6" y="T7"/>
                </a:cxn>
                <a:cxn ang="0">
                  <a:pos x="T8" y="T9"/>
                </a:cxn>
              </a:cxnLst>
              <a:rect l="0" t="0" r="r" b="b"/>
              <a:pathLst>
                <a:path w="18" h="18">
                  <a:moveTo>
                    <a:pt x="5" y="16"/>
                  </a:moveTo>
                  <a:cubicBezTo>
                    <a:pt x="1" y="14"/>
                    <a:pt x="0" y="9"/>
                    <a:pt x="2" y="6"/>
                  </a:cubicBezTo>
                  <a:cubicBezTo>
                    <a:pt x="4" y="2"/>
                    <a:pt x="8" y="0"/>
                    <a:pt x="12" y="2"/>
                  </a:cubicBezTo>
                  <a:cubicBezTo>
                    <a:pt x="16" y="4"/>
                    <a:pt x="18" y="9"/>
                    <a:pt x="16" y="13"/>
                  </a:cubicBezTo>
                  <a:cubicBezTo>
                    <a:pt x="14" y="17"/>
                    <a:pt x="9" y="18"/>
                    <a:pt x="5" y="1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8" name="Freeform 22"/>
            <p:cNvSpPr>
              <a:spLocks/>
            </p:cNvSpPr>
            <p:nvPr/>
          </p:nvSpPr>
          <p:spPr bwMode="auto">
            <a:xfrm>
              <a:off x="5610225" y="3198813"/>
              <a:ext cx="82550" cy="80963"/>
            </a:xfrm>
            <a:custGeom>
              <a:avLst/>
              <a:gdLst>
                <a:gd name="T0" fmla="*/ 5 w 18"/>
                <a:gd name="T1" fmla="*/ 2 h 18"/>
                <a:gd name="T2" fmla="*/ 16 w 18"/>
                <a:gd name="T3" fmla="*/ 5 h 18"/>
                <a:gd name="T4" fmla="*/ 13 w 18"/>
                <a:gd name="T5" fmla="*/ 16 h 18"/>
                <a:gd name="T6" fmla="*/ 3 w 18"/>
                <a:gd name="T7" fmla="*/ 13 h 18"/>
                <a:gd name="T8" fmla="*/ 5 w 18"/>
                <a:gd name="T9" fmla="*/ 2 h 18"/>
              </a:gdLst>
              <a:ahLst/>
              <a:cxnLst>
                <a:cxn ang="0">
                  <a:pos x="T0" y="T1"/>
                </a:cxn>
                <a:cxn ang="0">
                  <a:pos x="T2" y="T3"/>
                </a:cxn>
                <a:cxn ang="0">
                  <a:pos x="T4" y="T5"/>
                </a:cxn>
                <a:cxn ang="0">
                  <a:pos x="T6" y="T7"/>
                </a:cxn>
                <a:cxn ang="0">
                  <a:pos x="T8" y="T9"/>
                </a:cxn>
              </a:cxnLst>
              <a:rect l="0" t="0" r="r" b="b"/>
              <a:pathLst>
                <a:path w="18" h="18">
                  <a:moveTo>
                    <a:pt x="5" y="2"/>
                  </a:moveTo>
                  <a:cubicBezTo>
                    <a:pt x="9" y="0"/>
                    <a:pt x="14" y="1"/>
                    <a:pt x="16" y="5"/>
                  </a:cubicBezTo>
                  <a:cubicBezTo>
                    <a:pt x="18" y="9"/>
                    <a:pt x="17" y="14"/>
                    <a:pt x="13" y="16"/>
                  </a:cubicBezTo>
                  <a:cubicBezTo>
                    <a:pt x="10" y="18"/>
                    <a:pt x="5" y="17"/>
                    <a:pt x="3" y="13"/>
                  </a:cubicBezTo>
                  <a:cubicBezTo>
                    <a:pt x="0" y="9"/>
                    <a:pt x="2" y="5"/>
                    <a:pt x="5" y="2"/>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9" name="Freeform 23"/>
            <p:cNvSpPr>
              <a:spLocks/>
            </p:cNvSpPr>
            <p:nvPr/>
          </p:nvSpPr>
          <p:spPr bwMode="auto">
            <a:xfrm>
              <a:off x="5756275" y="3111500"/>
              <a:ext cx="80962" cy="82550"/>
            </a:xfrm>
            <a:custGeom>
              <a:avLst/>
              <a:gdLst>
                <a:gd name="T0" fmla="*/ 13 w 18"/>
                <a:gd name="T1" fmla="*/ 16 h 18"/>
                <a:gd name="T2" fmla="*/ 2 w 18"/>
                <a:gd name="T3" fmla="*/ 13 h 18"/>
                <a:gd name="T4" fmla="*/ 5 w 18"/>
                <a:gd name="T5" fmla="*/ 2 h 18"/>
                <a:gd name="T6" fmla="*/ 16 w 18"/>
                <a:gd name="T7" fmla="*/ 5 h 18"/>
                <a:gd name="T8" fmla="*/ 13 w 18"/>
                <a:gd name="T9" fmla="*/ 16 h 18"/>
              </a:gdLst>
              <a:ahLst/>
              <a:cxnLst>
                <a:cxn ang="0">
                  <a:pos x="T0" y="T1"/>
                </a:cxn>
                <a:cxn ang="0">
                  <a:pos x="T2" y="T3"/>
                </a:cxn>
                <a:cxn ang="0">
                  <a:pos x="T4" y="T5"/>
                </a:cxn>
                <a:cxn ang="0">
                  <a:pos x="T6" y="T7"/>
                </a:cxn>
                <a:cxn ang="0">
                  <a:pos x="T8" y="T9"/>
                </a:cxn>
              </a:cxnLst>
              <a:rect l="0" t="0" r="r" b="b"/>
              <a:pathLst>
                <a:path w="18" h="18">
                  <a:moveTo>
                    <a:pt x="13" y="16"/>
                  </a:moveTo>
                  <a:cubicBezTo>
                    <a:pt x="9" y="18"/>
                    <a:pt x="5" y="17"/>
                    <a:pt x="2" y="13"/>
                  </a:cubicBezTo>
                  <a:cubicBezTo>
                    <a:pt x="0" y="9"/>
                    <a:pt x="1" y="4"/>
                    <a:pt x="5" y="2"/>
                  </a:cubicBezTo>
                  <a:cubicBezTo>
                    <a:pt x="9" y="0"/>
                    <a:pt x="14" y="1"/>
                    <a:pt x="16" y="5"/>
                  </a:cubicBezTo>
                  <a:cubicBezTo>
                    <a:pt x="18" y="9"/>
                    <a:pt x="17" y="14"/>
                    <a:pt x="13" y="1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0" name="Oval 24"/>
            <p:cNvSpPr>
              <a:spLocks noChangeArrowheads="1"/>
            </p:cNvSpPr>
            <p:nvPr/>
          </p:nvSpPr>
          <p:spPr bwMode="auto">
            <a:xfrm>
              <a:off x="5688013" y="3162300"/>
              <a:ext cx="71437" cy="68263"/>
            </a:xfrm>
            <a:prstGeom prst="ellipse">
              <a:avLst/>
            </a:pr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1" name="Freeform 25"/>
            <p:cNvSpPr>
              <a:spLocks/>
            </p:cNvSpPr>
            <p:nvPr/>
          </p:nvSpPr>
          <p:spPr bwMode="auto">
            <a:xfrm>
              <a:off x="4867275" y="2338388"/>
              <a:ext cx="1177925" cy="314325"/>
            </a:xfrm>
            <a:custGeom>
              <a:avLst/>
              <a:gdLst>
                <a:gd name="T0" fmla="*/ 0 w 260"/>
                <a:gd name="T1" fmla="*/ 69 h 69"/>
                <a:gd name="T2" fmla="*/ 260 w 260"/>
                <a:gd name="T3" fmla="*/ 69 h 69"/>
                <a:gd name="T4" fmla="*/ 227 w 260"/>
                <a:gd name="T5" fmla="*/ 0 h 69"/>
                <a:gd name="T6" fmla="*/ 39 w 260"/>
                <a:gd name="T7" fmla="*/ 0 h 69"/>
                <a:gd name="T8" fmla="*/ 0 w 260"/>
                <a:gd name="T9" fmla="*/ 69 h 69"/>
              </a:gdLst>
              <a:ahLst/>
              <a:cxnLst>
                <a:cxn ang="0">
                  <a:pos x="T0" y="T1"/>
                </a:cxn>
                <a:cxn ang="0">
                  <a:pos x="T2" y="T3"/>
                </a:cxn>
                <a:cxn ang="0">
                  <a:pos x="T4" y="T5"/>
                </a:cxn>
                <a:cxn ang="0">
                  <a:pos x="T6" y="T7"/>
                </a:cxn>
                <a:cxn ang="0">
                  <a:pos x="T8" y="T9"/>
                </a:cxn>
              </a:cxnLst>
              <a:rect l="0" t="0" r="r" b="b"/>
              <a:pathLst>
                <a:path w="260" h="69">
                  <a:moveTo>
                    <a:pt x="0" y="69"/>
                  </a:moveTo>
                  <a:cubicBezTo>
                    <a:pt x="260" y="69"/>
                    <a:pt x="260" y="69"/>
                    <a:pt x="260" y="69"/>
                  </a:cubicBezTo>
                  <a:cubicBezTo>
                    <a:pt x="260" y="69"/>
                    <a:pt x="260" y="30"/>
                    <a:pt x="227" y="0"/>
                  </a:cubicBezTo>
                  <a:cubicBezTo>
                    <a:pt x="226" y="1"/>
                    <a:pt x="39" y="0"/>
                    <a:pt x="39" y="0"/>
                  </a:cubicBezTo>
                  <a:cubicBezTo>
                    <a:pt x="39" y="0"/>
                    <a:pt x="10" y="44"/>
                    <a:pt x="0" y="69"/>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2" name="Freeform 26"/>
            <p:cNvSpPr>
              <a:spLocks/>
            </p:cNvSpPr>
            <p:nvPr/>
          </p:nvSpPr>
          <p:spPr bwMode="auto">
            <a:xfrm>
              <a:off x="4654550" y="2338388"/>
              <a:ext cx="366712" cy="314325"/>
            </a:xfrm>
            <a:custGeom>
              <a:avLst/>
              <a:gdLst>
                <a:gd name="T0" fmla="*/ 0 w 81"/>
                <a:gd name="T1" fmla="*/ 69 h 69"/>
                <a:gd name="T2" fmla="*/ 33 w 81"/>
                <a:gd name="T3" fmla="*/ 69 h 69"/>
                <a:gd name="T4" fmla="*/ 81 w 81"/>
                <a:gd name="T5" fmla="*/ 0 h 69"/>
                <a:gd name="T6" fmla="*/ 54 w 81"/>
                <a:gd name="T7" fmla="*/ 0 h 69"/>
                <a:gd name="T8" fmla="*/ 0 w 81"/>
                <a:gd name="T9" fmla="*/ 69 h 69"/>
              </a:gdLst>
              <a:ahLst/>
              <a:cxnLst>
                <a:cxn ang="0">
                  <a:pos x="T0" y="T1"/>
                </a:cxn>
                <a:cxn ang="0">
                  <a:pos x="T2" y="T3"/>
                </a:cxn>
                <a:cxn ang="0">
                  <a:pos x="T4" y="T5"/>
                </a:cxn>
                <a:cxn ang="0">
                  <a:pos x="T6" y="T7"/>
                </a:cxn>
                <a:cxn ang="0">
                  <a:pos x="T8" y="T9"/>
                </a:cxn>
              </a:cxnLst>
              <a:rect l="0" t="0" r="r" b="b"/>
              <a:pathLst>
                <a:path w="81" h="69">
                  <a:moveTo>
                    <a:pt x="0" y="69"/>
                  </a:moveTo>
                  <a:cubicBezTo>
                    <a:pt x="33" y="69"/>
                    <a:pt x="33" y="69"/>
                    <a:pt x="33" y="69"/>
                  </a:cubicBezTo>
                  <a:cubicBezTo>
                    <a:pt x="81" y="0"/>
                    <a:pt x="81" y="0"/>
                    <a:pt x="81" y="0"/>
                  </a:cubicBezTo>
                  <a:cubicBezTo>
                    <a:pt x="54" y="0"/>
                    <a:pt x="54" y="0"/>
                    <a:pt x="54" y="0"/>
                  </a:cubicBezTo>
                  <a:cubicBezTo>
                    <a:pt x="54" y="0"/>
                    <a:pt x="15" y="32"/>
                    <a:pt x="0" y="69"/>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3" name="Freeform 27"/>
            <p:cNvSpPr>
              <a:spLocks/>
            </p:cNvSpPr>
            <p:nvPr/>
          </p:nvSpPr>
          <p:spPr bwMode="auto">
            <a:xfrm>
              <a:off x="5429250" y="2328863"/>
              <a:ext cx="49212" cy="350838"/>
            </a:xfrm>
            <a:custGeom>
              <a:avLst/>
              <a:gdLst>
                <a:gd name="T0" fmla="*/ 14 w 31"/>
                <a:gd name="T1" fmla="*/ 221 h 221"/>
                <a:gd name="T2" fmla="*/ 0 w 31"/>
                <a:gd name="T3" fmla="*/ 218 h 221"/>
                <a:gd name="T4" fmla="*/ 17 w 31"/>
                <a:gd name="T5" fmla="*/ 0 h 221"/>
                <a:gd name="T6" fmla="*/ 31 w 31"/>
                <a:gd name="T7" fmla="*/ 3 h 221"/>
                <a:gd name="T8" fmla="*/ 14 w 31"/>
                <a:gd name="T9" fmla="*/ 221 h 221"/>
              </a:gdLst>
              <a:ahLst/>
              <a:cxnLst>
                <a:cxn ang="0">
                  <a:pos x="T0" y="T1"/>
                </a:cxn>
                <a:cxn ang="0">
                  <a:pos x="T2" y="T3"/>
                </a:cxn>
                <a:cxn ang="0">
                  <a:pos x="T4" y="T5"/>
                </a:cxn>
                <a:cxn ang="0">
                  <a:pos x="T6" y="T7"/>
                </a:cxn>
                <a:cxn ang="0">
                  <a:pos x="T8" y="T9"/>
                </a:cxn>
              </a:cxnLst>
              <a:rect l="0" t="0" r="r" b="b"/>
              <a:pathLst>
                <a:path w="31" h="221">
                  <a:moveTo>
                    <a:pt x="14" y="221"/>
                  </a:moveTo>
                  <a:lnTo>
                    <a:pt x="0" y="218"/>
                  </a:lnTo>
                  <a:lnTo>
                    <a:pt x="17" y="0"/>
                  </a:lnTo>
                  <a:lnTo>
                    <a:pt x="31" y="3"/>
                  </a:lnTo>
                  <a:lnTo>
                    <a:pt x="14" y="22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4" name="Freeform 28"/>
            <p:cNvSpPr>
              <a:spLocks/>
            </p:cNvSpPr>
            <p:nvPr/>
          </p:nvSpPr>
          <p:spPr bwMode="auto">
            <a:xfrm>
              <a:off x="5922963" y="2138363"/>
              <a:ext cx="244475" cy="153988"/>
            </a:xfrm>
            <a:custGeom>
              <a:avLst/>
              <a:gdLst>
                <a:gd name="T0" fmla="*/ 3 w 154"/>
                <a:gd name="T1" fmla="*/ 97 h 97"/>
                <a:gd name="T2" fmla="*/ 0 w 154"/>
                <a:gd name="T3" fmla="*/ 89 h 97"/>
                <a:gd name="T4" fmla="*/ 149 w 154"/>
                <a:gd name="T5" fmla="*/ 0 h 97"/>
                <a:gd name="T6" fmla="*/ 154 w 154"/>
                <a:gd name="T7" fmla="*/ 9 h 97"/>
                <a:gd name="T8" fmla="*/ 3 w 154"/>
                <a:gd name="T9" fmla="*/ 97 h 97"/>
              </a:gdLst>
              <a:ahLst/>
              <a:cxnLst>
                <a:cxn ang="0">
                  <a:pos x="T0" y="T1"/>
                </a:cxn>
                <a:cxn ang="0">
                  <a:pos x="T2" y="T3"/>
                </a:cxn>
                <a:cxn ang="0">
                  <a:pos x="T4" y="T5"/>
                </a:cxn>
                <a:cxn ang="0">
                  <a:pos x="T6" y="T7"/>
                </a:cxn>
                <a:cxn ang="0">
                  <a:pos x="T8" y="T9"/>
                </a:cxn>
              </a:cxnLst>
              <a:rect l="0" t="0" r="r" b="b"/>
              <a:pathLst>
                <a:path w="154" h="97">
                  <a:moveTo>
                    <a:pt x="3" y="97"/>
                  </a:moveTo>
                  <a:lnTo>
                    <a:pt x="0" y="89"/>
                  </a:lnTo>
                  <a:lnTo>
                    <a:pt x="149" y="0"/>
                  </a:lnTo>
                  <a:lnTo>
                    <a:pt x="154" y="9"/>
                  </a:lnTo>
                  <a:lnTo>
                    <a:pt x="3" y="9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5" name="Freeform 29"/>
            <p:cNvSpPr>
              <a:spLocks/>
            </p:cNvSpPr>
            <p:nvPr/>
          </p:nvSpPr>
          <p:spPr bwMode="auto">
            <a:xfrm>
              <a:off x="4767263" y="2574925"/>
              <a:ext cx="112712" cy="158750"/>
            </a:xfrm>
            <a:custGeom>
              <a:avLst/>
              <a:gdLst>
                <a:gd name="T0" fmla="*/ 25 w 25"/>
                <a:gd name="T1" fmla="*/ 0 h 35"/>
                <a:gd name="T2" fmla="*/ 18 w 25"/>
                <a:gd name="T3" fmla="*/ 0 h 35"/>
                <a:gd name="T4" fmla="*/ 0 w 25"/>
                <a:gd name="T5" fmla="*/ 17 h 35"/>
                <a:gd name="T6" fmla="*/ 18 w 25"/>
                <a:gd name="T7" fmla="*/ 35 h 35"/>
                <a:gd name="T8" fmla="*/ 25 w 25"/>
                <a:gd name="T9" fmla="*/ 35 h 35"/>
                <a:gd name="T10" fmla="*/ 25 w 25"/>
                <a:gd name="T11" fmla="*/ 0 h 35"/>
              </a:gdLst>
              <a:ahLst/>
              <a:cxnLst>
                <a:cxn ang="0">
                  <a:pos x="T0" y="T1"/>
                </a:cxn>
                <a:cxn ang="0">
                  <a:pos x="T2" y="T3"/>
                </a:cxn>
                <a:cxn ang="0">
                  <a:pos x="T4" y="T5"/>
                </a:cxn>
                <a:cxn ang="0">
                  <a:pos x="T6" y="T7"/>
                </a:cxn>
                <a:cxn ang="0">
                  <a:pos x="T8" y="T9"/>
                </a:cxn>
                <a:cxn ang="0">
                  <a:pos x="T10" y="T11"/>
                </a:cxn>
              </a:cxnLst>
              <a:rect l="0" t="0" r="r" b="b"/>
              <a:pathLst>
                <a:path w="25" h="35">
                  <a:moveTo>
                    <a:pt x="25" y="0"/>
                  </a:moveTo>
                  <a:cubicBezTo>
                    <a:pt x="18" y="0"/>
                    <a:pt x="18" y="0"/>
                    <a:pt x="18" y="0"/>
                  </a:cubicBezTo>
                  <a:cubicBezTo>
                    <a:pt x="8" y="0"/>
                    <a:pt x="0" y="8"/>
                    <a:pt x="0" y="17"/>
                  </a:cubicBezTo>
                  <a:cubicBezTo>
                    <a:pt x="0" y="27"/>
                    <a:pt x="8" y="35"/>
                    <a:pt x="18" y="35"/>
                  </a:cubicBezTo>
                  <a:cubicBezTo>
                    <a:pt x="25" y="35"/>
                    <a:pt x="25" y="35"/>
                    <a:pt x="25" y="35"/>
                  </a:cubicBezTo>
                  <a:lnTo>
                    <a:pt x="25"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6" name="Freeform 30"/>
            <p:cNvSpPr>
              <a:spLocks/>
            </p:cNvSpPr>
            <p:nvPr/>
          </p:nvSpPr>
          <p:spPr bwMode="auto">
            <a:xfrm>
              <a:off x="6149975" y="2989263"/>
              <a:ext cx="100012" cy="158750"/>
            </a:xfrm>
            <a:custGeom>
              <a:avLst/>
              <a:gdLst>
                <a:gd name="T0" fmla="*/ 22 w 22"/>
                <a:gd name="T1" fmla="*/ 24 h 35"/>
                <a:gd name="T2" fmla="*/ 11 w 22"/>
                <a:gd name="T3" fmla="*/ 35 h 35"/>
                <a:gd name="T4" fmla="*/ 11 w 22"/>
                <a:gd name="T5" fmla="*/ 35 h 35"/>
                <a:gd name="T6" fmla="*/ 0 w 22"/>
                <a:gd name="T7" fmla="*/ 24 h 35"/>
                <a:gd name="T8" fmla="*/ 0 w 22"/>
                <a:gd name="T9" fmla="*/ 11 h 35"/>
                <a:gd name="T10" fmla="*/ 11 w 22"/>
                <a:gd name="T11" fmla="*/ 0 h 35"/>
                <a:gd name="T12" fmla="*/ 11 w 22"/>
                <a:gd name="T13" fmla="*/ 0 h 35"/>
                <a:gd name="T14" fmla="*/ 22 w 22"/>
                <a:gd name="T15" fmla="*/ 11 h 35"/>
                <a:gd name="T16" fmla="*/ 22 w 22"/>
                <a:gd name="T17"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35">
                  <a:moveTo>
                    <a:pt x="22" y="24"/>
                  </a:moveTo>
                  <a:cubicBezTo>
                    <a:pt x="22" y="30"/>
                    <a:pt x="17" y="35"/>
                    <a:pt x="11" y="35"/>
                  </a:cubicBezTo>
                  <a:cubicBezTo>
                    <a:pt x="11" y="35"/>
                    <a:pt x="11" y="35"/>
                    <a:pt x="11" y="35"/>
                  </a:cubicBezTo>
                  <a:cubicBezTo>
                    <a:pt x="5" y="35"/>
                    <a:pt x="0" y="30"/>
                    <a:pt x="0" y="24"/>
                  </a:cubicBezTo>
                  <a:cubicBezTo>
                    <a:pt x="0" y="11"/>
                    <a:pt x="0" y="11"/>
                    <a:pt x="0" y="11"/>
                  </a:cubicBezTo>
                  <a:cubicBezTo>
                    <a:pt x="0" y="5"/>
                    <a:pt x="5" y="0"/>
                    <a:pt x="11" y="0"/>
                  </a:cubicBezTo>
                  <a:cubicBezTo>
                    <a:pt x="11" y="0"/>
                    <a:pt x="11" y="0"/>
                    <a:pt x="11" y="0"/>
                  </a:cubicBezTo>
                  <a:cubicBezTo>
                    <a:pt x="17" y="0"/>
                    <a:pt x="22" y="5"/>
                    <a:pt x="22" y="11"/>
                  </a:cubicBezTo>
                  <a:lnTo>
                    <a:pt x="22" y="24"/>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7" name="Freeform 31"/>
            <p:cNvSpPr>
              <a:spLocks/>
            </p:cNvSpPr>
            <p:nvPr/>
          </p:nvSpPr>
          <p:spPr bwMode="auto">
            <a:xfrm>
              <a:off x="4046538" y="2989263"/>
              <a:ext cx="63500" cy="46038"/>
            </a:xfrm>
            <a:custGeom>
              <a:avLst/>
              <a:gdLst>
                <a:gd name="T0" fmla="*/ 4 w 14"/>
                <a:gd name="T1" fmla="*/ 10 h 10"/>
                <a:gd name="T2" fmla="*/ 0 w 14"/>
                <a:gd name="T3" fmla="*/ 5 h 10"/>
                <a:gd name="T4" fmla="*/ 0 w 14"/>
                <a:gd name="T5" fmla="*/ 5 h 10"/>
                <a:gd name="T6" fmla="*/ 4 w 14"/>
                <a:gd name="T7" fmla="*/ 0 h 10"/>
                <a:gd name="T8" fmla="*/ 10 w 14"/>
                <a:gd name="T9" fmla="*/ 0 h 10"/>
                <a:gd name="T10" fmla="*/ 14 w 14"/>
                <a:gd name="T11" fmla="*/ 5 h 10"/>
                <a:gd name="T12" fmla="*/ 14 w 14"/>
                <a:gd name="T13" fmla="*/ 5 h 10"/>
                <a:gd name="T14" fmla="*/ 10 w 14"/>
                <a:gd name="T15" fmla="*/ 10 h 10"/>
                <a:gd name="T16" fmla="*/ 4 w 14"/>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0">
                  <a:moveTo>
                    <a:pt x="4" y="10"/>
                  </a:moveTo>
                  <a:cubicBezTo>
                    <a:pt x="2" y="10"/>
                    <a:pt x="0" y="8"/>
                    <a:pt x="0" y="5"/>
                  </a:cubicBezTo>
                  <a:cubicBezTo>
                    <a:pt x="0" y="5"/>
                    <a:pt x="0" y="5"/>
                    <a:pt x="0" y="5"/>
                  </a:cubicBezTo>
                  <a:cubicBezTo>
                    <a:pt x="0" y="2"/>
                    <a:pt x="2" y="0"/>
                    <a:pt x="4" y="0"/>
                  </a:cubicBezTo>
                  <a:cubicBezTo>
                    <a:pt x="10" y="0"/>
                    <a:pt x="10" y="0"/>
                    <a:pt x="10" y="0"/>
                  </a:cubicBezTo>
                  <a:cubicBezTo>
                    <a:pt x="12" y="0"/>
                    <a:pt x="14" y="2"/>
                    <a:pt x="14" y="5"/>
                  </a:cubicBezTo>
                  <a:cubicBezTo>
                    <a:pt x="14" y="5"/>
                    <a:pt x="14" y="5"/>
                    <a:pt x="14" y="5"/>
                  </a:cubicBezTo>
                  <a:cubicBezTo>
                    <a:pt x="14" y="8"/>
                    <a:pt x="12" y="10"/>
                    <a:pt x="10" y="10"/>
                  </a:cubicBezTo>
                  <a:lnTo>
                    <a:pt x="4" y="1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8" name="Freeform 32"/>
            <p:cNvSpPr>
              <a:spLocks/>
            </p:cNvSpPr>
            <p:nvPr/>
          </p:nvSpPr>
          <p:spPr bwMode="auto">
            <a:xfrm>
              <a:off x="3914776" y="2911475"/>
              <a:ext cx="82550" cy="200025"/>
            </a:xfrm>
            <a:custGeom>
              <a:avLst/>
              <a:gdLst>
                <a:gd name="T0" fmla="*/ 2 w 18"/>
                <a:gd name="T1" fmla="*/ 0 h 44"/>
                <a:gd name="T2" fmla="*/ 2 w 18"/>
                <a:gd name="T3" fmla="*/ 44 h 44"/>
                <a:gd name="T4" fmla="*/ 18 w 18"/>
                <a:gd name="T5" fmla="*/ 22 h 44"/>
                <a:gd name="T6" fmla="*/ 2 w 18"/>
                <a:gd name="T7" fmla="*/ 0 h 44"/>
              </a:gdLst>
              <a:ahLst/>
              <a:cxnLst>
                <a:cxn ang="0">
                  <a:pos x="T0" y="T1"/>
                </a:cxn>
                <a:cxn ang="0">
                  <a:pos x="T2" y="T3"/>
                </a:cxn>
                <a:cxn ang="0">
                  <a:pos x="T4" y="T5"/>
                </a:cxn>
                <a:cxn ang="0">
                  <a:pos x="T6" y="T7"/>
                </a:cxn>
              </a:cxnLst>
              <a:rect l="0" t="0" r="r" b="b"/>
              <a:pathLst>
                <a:path w="18" h="44">
                  <a:moveTo>
                    <a:pt x="2" y="0"/>
                  </a:moveTo>
                  <a:cubicBezTo>
                    <a:pt x="0" y="17"/>
                    <a:pt x="1" y="33"/>
                    <a:pt x="2" y="44"/>
                  </a:cubicBezTo>
                  <a:cubicBezTo>
                    <a:pt x="11" y="41"/>
                    <a:pt x="18" y="32"/>
                    <a:pt x="18" y="22"/>
                  </a:cubicBezTo>
                  <a:cubicBezTo>
                    <a:pt x="18" y="12"/>
                    <a:pt x="11" y="3"/>
                    <a:pt x="2" y="0"/>
                  </a:cubicBezTo>
                  <a:close/>
                </a:path>
              </a:pathLst>
            </a:custGeom>
            <a:solidFill>
              <a:srgbClr val="FCE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9" name="Freeform 33"/>
            <p:cNvSpPr>
              <a:spLocks/>
            </p:cNvSpPr>
            <p:nvPr/>
          </p:nvSpPr>
          <p:spPr bwMode="auto">
            <a:xfrm>
              <a:off x="6081713" y="2652713"/>
              <a:ext cx="109537" cy="246063"/>
            </a:xfrm>
            <a:custGeom>
              <a:avLst/>
              <a:gdLst>
                <a:gd name="T0" fmla="*/ 0 w 24"/>
                <a:gd name="T1" fmla="*/ 0 h 54"/>
                <a:gd name="T2" fmla="*/ 8 w 24"/>
                <a:gd name="T3" fmla="*/ 54 h 54"/>
                <a:gd name="T4" fmla="*/ 24 w 24"/>
                <a:gd name="T5" fmla="*/ 54 h 54"/>
                <a:gd name="T6" fmla="*/ 13 w 24"/>
                <a:gd name="T7" fmla="*/ 0 h 54"/>
                <a:gd name="T8" fmla="*/ 0 w 24"/>
                <a:gd name="T9" fmla="*/ 0 h 54"/>
              </a:gdLst>
              <a:ahLst/>
              <a:cxnLst>
                <a:cxn ang="0">
                  <a:pos x="T0" y="T1"/>
                </a:cxn>
                <a:cxn ang="0">
                  <a:pos x="T2" y="T3"/>
                </a:cxn>
                <a:cxn ang="0">
                  <a:pos x="T4" y="T5"/>
                </a:cxn>
                <a:cxn ang="0">
                  <a:pos x="T6" y="T7"/>
                </a:cxn>
                <a:cxn ang="0">
                  <a:pos x="T8" y="T9"/>
                </a:cxn>
              </a:cxnLst>
              <a:rect l="0" t="0" r="r" b="b"/>
              <a:pathLst>
                <a:path w="24" h="54">
                  <a:moveTo>
                    <a:pt x="0" y="0"/>
                  </a:moveTo>
                  <a:cubicBezTo>
                    <a:pt x="6" y="29"/>
                    <a:pt x="8" y="54"/>
                    <a:pt x="8" y="54"/>
                  </a:cubicBezTo>
                  <a:cubicBezTo>
                    <a:pt x="24" y="54"/>
                    <a:pt x="24" y="54"/>
                    <a:pt x="24" y="54"/>
                  </a:cubicBezTo>
                  <a:cubicBezTo>
                    <a:pt x="21" y="35"/>
                    <a:pt x="18" y="17"/>
                    <a:pt x="13" y="0"/>
                  </a:cubicBezTo>
                  <a:cubicBezTo>
                    <a:pt x="9" y="0"/>
                    <a:pt x="5" y="0"/>
                    <a:pt x="0"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spTree>
    <p:extLst>
      <p:ext uri="{BB962C8B-B14F-4D97-AF65-F5344CB8AC3E}">
        <p14:creationId xmlns:p14="http://schemas.microsoft.com/office/powerpoint/2010/main" val="1683526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 Store: Ingress</a:t>
            </a:r>
          </a:p>
        </p:txBody>
      </p:sp>
      <p:grpSp>
        <p:nvGrpSpPr>
          <p:cNvPr id="4" name="Group 3"/>
          <p:cNvGrpSpPr/>
          <p:nvPr/>
        </p:nvGrpSpPr>
        <p:grpSpPr>
          <a:xfrm>
            <a:off x="444516" y="1145902"/>
            <a:ext cx="11547443" cy="5345898"/>
            <a:chOff x="434975" y="1123536"/>
            <a:chExt cx="11322050" cy="5241552"/>
          </a:xfrm>
        </p:grpSpPr>
        <p:sp>
          <p:nvSpPr>
            <p:cNvPr id="54" name="Rectangle 53"/>
            <p:cNvSpPr/>
            <p:nvPr/>
          </p:nvSpPr>
          <p:spPr>
            <a:xfrm>
              <a:off x="434975" y="1483823"/>
              <a:ext cx="11322050" cy="4881265"/>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428" kern="0" dirty="0">
                <a:solidFill>
                  <a:sysClr val="windowText" lastClr="000000"/>
                </a:solidFill>
              </a:endParaRPr>
            </a:p>
          </p:txBody>
        </p:sp>
        <p:sp>
          <p:nvSpPr>
            <p:cNvPr id="3" name="Rectangle 2"/>
            <p:cNvSpPr/>
            <p:nvPr/>
          </p:nvSpPr>
          <p:spPr>
            <a:xfrm>
              <a:off x="434975" y="1123536"/>
              <a:ext cx="11322050" cy="369332"/>
            </a:xfrm>
            <a:prstGeom prst="rect">
              <a:avLst/>
            </a:prstGeom>
            <a:solidFill>
              <a:schemeClr val="accent1"/>
            </a:solidFill>
          </p:spPr>
          <p:txBody>
            <a:bodyPr wrap="square" lIns="93260" tIns="46630" rIns="93260" bIns="46630">
              <a:noAutofit/>
            </a:bodyPr>
            <a:lstStyle/>
            <a:p>
              <a:pPr algn="ctr" defTabSz="932597">
                <a:spcBef>
                  <a:spcPts val="612"/>
                </a:spcBef>
                <a:spcAft>
                  <a:spcPts val="612"/>
                </a:spcAft>
              </a:pPr>
              <a:r>
                <a:rPr lang="en-US" sz="1836" kern="0" dirty="0">
                  <a:solidFill>
                    <a:schemeClr val="bg1"/>
                  </a:solidFill>
                </a:rPr>
                <a:t>Data can be ingested into Azure Data Lake Store from a variety of sources</a:t>
              </a:r>
              <a:r>
                <a:rPr lang="en-US" sz="1836" kern="0" dirty="0">
                  <a:ln>
                    <a:solidFill>
                      <a:srgbClr val="FFFFFF">
                        <a:alpha val="0"/>
                      </a:srgbClr>
                    </a:solidFill>
                  </a:ln>
                  <a:solidFill>
                    <a:schemeClr val="bg1"/>
                  </a:solidFill>
                  <a:ea typeface="Segoe UI" pitchFamily="34" charset="0"/>
                  <a:cs typeface="Segoe UI" pitchFamily="34" charset="0"/>
                </a:rPr>
                <a:t> </a:t>
              </a:r>
            </a:p>
          </p:txBody>
        </p:sp>
      </p:grpSp>
      <p:cxnSp>
        <p:nvCxnSpPr>
          <p:cNvPr id="32" name="Straight Connector 31"/>
          <p:cNvCxnSpPr/>
          <p:nvPr/>
        </p:nvCxnSpPr>
        <p:spPr>
          <a:xfrm>
            <a:off x="2793241" y="-14090"/>
            <a:ext cx="65282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Slide Number Placeholder 13"/>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36</a:t>
            </a:fld>
            <a:endParaRPr lang="en-US" sz="1836" kern="0" dirty="0">
              <a:solidFill>
                <a:sysClr val="windowText" lastClr="000000"/>
              </a:solidFill>
            </a:endParaRPr>
          </a:p>
        </p:txBody>
      </p:sp>
      <p:cxnSp>
        <p:nvCxnSpPr>
          <p:cNvPr id="95" name="Straight Connector 94"/>
          <p:cNvCxnSpPr/>
          <p:nvPr/>
        </p:nvCxnSpPr>
        <p:spPr>
          <a:xfrm flipV="1">
            <a:off x="6124498" y="4460522"/>
            <a:ext cx="0" cy="1280202"/>
          </a:xfrm>
          <a:prstGeom prst="line">
            <a:avLst/>
          </a:prstGeom>
          <a:ln w="38100" cap="rnd">
            <a:solidFill>
              <a:srgbClr val="50B347"/>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5547005" y="4829918"/>
            <a:ext cx="1235613" cy="721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51" tIns="152201" rIns="190251" bIns="152201" numCol="1" spcCol="0" rtlCol="0" fromWordArt="0" anchor="t" anchorCtr="0" forceAA="0" compatLnSpc="1">
            <a:prstTxWarp prst="textNoShape">
              <a:avLst/>
            </a:prstTxWarp>
            <a:noAutofit/>
          </a:bodyPr>
          <a:lstStyle/>
          <a:p>
            <a:pPr algn="ctr" defTabSz="970010" fontAlgn="base">
              <a:lnSpc>
                <a:spcPct val="90000"/>
              </a:lnSpc>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grpSp>
        <p:nvGrpSpPr>
          <p:cNvPr id="97" name="Group 96"/>
          <p:cNvGrpSpPr/>
          <p:nvPr/>
        </p:nvGrpSpPr>
        <p:grpSpPr>
          <a:xfrm>
            <a:off x="5363773" y="5885136"/>
            <a:ext cx="1456709" cy="696211"/>
            <a:chOff x="5154847" y="5657633"/>
            <a:chExt cx="1400198" cy="669298"/>
          </a:xfrm>
        </p:grpSpPr>
        <p:grpSp>
          <p:nvGrpSpPr>
            <p:cNvPr id="98" name="Network Switch"/>
            <p:cNvGrpSpPr>
              <a:grpSpLocks noChangeAspect="1"/>
            </p:cNvGrpSpPr>
            <p:nvPr/>
          </p:nvGrpSpPr>
          <p:grpSpPr>
            <a:xfrm>
              <a:off x="5284498" y="5657633"/>
              <a:ext cx="1113292" cy="435634"/>
              <a:chOff x="392113" y="2836863"/>
              <a:chExt cx="657225" cy="257175"/>
            </a:xfrm>
          </p:grpSpPr>
          <p:sp>
            <p:nvSpPr>
              <p:cNvPr id="100" name="Network Switch Part 5"/>
              <p:cNvSpPr>
                <a:spLocks/>
              </p:cNvSpPr>
              <p:nvPr/>
            </p:nvSpPr>
            <p:spPr bwMode="auto">
              <a:xfrm>
                <a:off x="392113" y="2836863"/>
                <a:ext cx="657225" cy="257175"/>
              </a:xfrm>
              <a:custGeom>
                <a:avLst/>
                <a:gdLst>
                  <a:gd name="T0" fmla="*/ 2173 w 2173"/>
                  <a:gd name="T1" fmla="*/ 85 h 847"/>
                  <a:gd name="T2" fmla="*/ 2088 w 2173"/>
                  <a:gd name="T3" fmla="*/ 0 h 847"/>
                  <a:gd name="T4" fmla="*/ 84 w 2173"/>
                  <a:gd name="T5" fmla="*/ 0 h 847"/>
                  <a:gd name="T6" fmla="*/ 0 w 2173"/>
                  <a:gd name="T7" fmla="*/ 85 h 847"/>
                  <a:gd name="T8" fmla="*/ 0 w 2173"/>
                  <a:gd name="T9" fmla="*/ 762 h 847"/>
                  <a:gd name="T10" fmla="*/ 84 w 2173"/>
                  <a:gd name="T11" fmla="*/ 847 h 847"/>
                  <a:gd name="T12" fmla="*/ 2088 w 2173"/>
                  <a:gd name="T13" fmla="*/ 847 h 847"/>
                  <a:gd name="T14" fmla="*/ 2173 w 2173"/>
                  <a:gd name="T15" fmla="*/ 762 h 847"/>
                  <a:gd name="T16" fmla="*/ 2173 w 2173"/>
                  <a:gd name="T17" fmla="*/ 85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3" h="847">
                    <a:moveTo>
                      <a:pt x="2173" y="85"/>
                    </a:moveTo>
                    <a:cubicBezTo>
                      <a:pt x="2173" y="37"/>
                      <a:pt x="2136" y="0"/>
                      <a:pt x="2088" y="0"/>
                    </a:cubicBezTo>
                    <a:lnTo>
                      <a:pt x="84" y="0"/>
                    </a:lnTo>
                    <a:cubicBezTo>
                      <a:pt x="36" y="0"/>
                      <a:pt x="0" y="37"/>
                      <a:pt x="0" y="85"/>
                    </a:cubicBezTo>
                    <a:lnTo>
                      <a:pt x="0" y="762"/>
                    </a:lnTo>
                    <a:cubicBezTo>
                      <a:pt x="0" y="810"/>
                      <a:pt x="36" y="847"/>
                      <a:pt x="84" y="847"/>
                    </a:cubicBezTo>
                    <a:lnTo>
                      <a:pt x="2088" y="847"/>
                    </a:lnTo>
                    <a:cubicBezTo>
                      <a:pt x="2136" y="847"/>
                      <a:pt x="2173" y="810"/>
                      <a:pt x="2173" y="762"/>
                    </a:cubicBezTo>
                    <a:lnTo>
                      <a:pt x="2173" y="85"/>
                    </a:lnTo>
                    <a:close/>
                  </a:path>
                </a:pathLst>
              </a:custGeom>
              <a:solidFill>
                <a:schemeClr val="accent1">
                  <a:lumMod val="75000"/>
                </a:schemeClr>
              </a:solidFill>
              <a:ln w="0">
                <a:noFill/>
                <a:prstDash val="solid"/>
                <a:round/>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3366" dirty="0">
                  <a:solidFill>
                    <a:srgbClr val="000000"/>
                  </a:solidFill>
                </a:endParaRPr>
              </a:p>
            </p:txBody>
          </p:sp>
          <p:sp>
            <p:nvSpPr>
              <p:cNvPr id="102" name="Network Switch Part 4"/>
              <p:cNvSpPr>
                <a:spLocks noChangeArrowheads="1"/>
              </p:cNvSpPr>
              <p:nvPr/>
            </p:nvSpPr>
            <p:spPr bwMode="auto">
              <a:xfrm>
                <a:off x="392113" y="3059113"/>
                <a:ext cx="657225" cy="34925"/>
              </a:xfrm>
              <a:prstGeom prst="rect">
                <a:avLst/>
              </a:prstGeom>
              <a:solidFill>
                <a:schemeClr val="accent1">
                  <a:lumMod val="60000"/>
                  <a:lumOff val="40000"/>
                </a:schemeClr>
              </a:solidFill>
              <a:ln w="0">
                <a:noFill/>
                <a:prstDash val="solid"/>
                <a:miter lim="800000"/>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3366" dirty="0">
                  <a:solidFill>
                    <a:srgbClr val="000000"/>
                  </a:solidFill>
                </a:endParaRPr>
              </a:p>
            </p:txBody>
          </p:sp>
          <p:sp>
            <p:nvSpPr>
              <p:cNvPr id="103" name="Network Switch Part 3"/>
              <p:cNvSpPr>
                <a:spLocks noChangeArrowheads="1"/>
              </p:cNvSpPr>
              <p:nvPr/>
            </p:nvSpPr>
            <p:spPr bwMode="auto">
              <a:xfrm>
                <a:off x="434975" y="2897188"/>
                <a:ext cx="503238" cy="119063"/>
              </a:xfrm>
              <a:prstGeom prst="rect">
                <a:avLst/>
              </a:prstGeom>
              <a:solidFill>
                <a:schemeClr val="bg1">
                  <a:lumMod val="85000"/>
                </a:schemeClr>
              </a:solidFill>
              <a:ln w="0">
                <a:noFill/>
                <a:prstDash val="solid"/>
                <a:miter lim="800000"/>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3366" dirty="0">
                  <a:solidFill>
                    <a:srgbClr val="000000"/>
                  </a:solidFill>
                </a:endParaRPr>
              </a:p>
            </p:txBody>
          </p:sp>
          <p:sp>
            <p:nvSpPr>
              <p:cNvPr id="104" name="Network Switch Part 2"/>
              <p:cNvSpPr>
                <a:spLocks noEditPoints="1"/>
              </p:cNvSpPr>
              <p:nvPr/>
            </p:nvSpPr>
            <p:spPr bwMode="auto">
              <a:xfrm>
                <a:off x="468313" y="2922588"/>
                <a:ext cx="436563" cy="60325"/>
              </a:xfrm>
              <a:custGeom>
                <a:avLst/>
                <a:gdLst>
                  <a:gd name="T0" fmla="*/ 57 w 1439"/>
                  <a:gd name="T1" fmla="*/ 0 h 198"/>
                  <a:gd name="T2" fmla="*/ 57 w 1439"/>
                  <a:gd name="T3" fmla="*/ 57 h 198"/>
                  <a:gd name="T4" fmla="*/ 0 w 1439"/>
                  <a:gd name="T5" fmla="*/ 57 h 198"/>
                  <a:gd name="T6" fmla="*/ 0 w 1439"/>
                  <a:gd name="T7" fmla="*/ 198 h 198"/>
                  <a:gd name="T8" fmla="*/ 198 w 1439"/>
                  <a:gd name="T9" fmla="*/ 198 h 198"/>
                  <a:gd name="T10" fmla="*/ 198 w 1439"/>
                  <a:gd name="T11" fmla="*/ 57 h 198"/>
                  <a:gd name="T12" fmla="*/ 141 w 1439"/>
                  <a:gd name="T13" fmla="*/ 57 h 198"/>
                  <a:gd name="T14" fmla="*/ 141 w 1439"/>
                  <a:gd name="T15" fmla="*/ 0 h 198"/>
                  <a:gd name="T16" fmla="*/ 57 w 1439"/>
                  <a:gd name="T17" fmla="*/ 0 h 198"/>
                  <a:gd name="T18" fmla="*/ 367 w 1439"/>
                  <a:gd name="T19" fmla="*/ 0 h 198"/>
                  <a:gd name="T20" fmla="*/ 367 w 1439"/>
                  <a:gd name="T21" fmla="*/ 57 h 198"/>
                  <a:gd name="T22" fmla="*/ 311 w 1439"/>
                  <a:gd name="T23" fmla="*/ 57 h 198"/>
                  <a:gd name="T24" fmla="*/ 311 w 1439"/>
                  <a:gd name="T25" fmla="*/ 198 h 198"/>
                  <a:gd name="T26" fmla="*/ 508 w 1439"/>
                  <a:gd name="T27" fmla="*/ 198 h 198"/>
                  <a:gd name="T28" fmla="*/ 508 w 1439"/>
                  <a:gd name="T29" fmla="*/ 57 h 198"/>
                  <a:gd name="T30" fmla="*/ 452 w 1439"/>
                  <a:gd name="T31" fmla="*/ 57 h 198"/>
                  <a:gd name="T32" fmla="*/ 452 w 1439"/>
                  <a:gd name="T33" fmla="*/ 0 h 198"/>
                  <a:gd name="T34" fmla="*/ 367 w 1439"/>
                  <a:gd name="T35" fmla="*/ 0 h 198"/>
                  <a:gd name="T36" fmla="*/ 677 w 1439"/>
                  <a:gd name="T37" fmla="*/ 0 h 198"/>
                  <a:gd name="T38" fmla="*/ 677 w 1439"/>
                  <a:gd name="T39" fmla="*/ 57 h 198"/>
                  <a:gd name="T40" fmla="*/ 621 w 1439"/>
                  <a:gd name="T41" fmla="*/ 57 h 198"/>
                  <a:gd name="T42" fmla="*/ 621 w 1439"/>
                  <a:gd name="T43" fmla="*/ 198 h 198"/>
                  <a:gd name="T44" fmla="*/ 819 w 1439"/>
                  <a:gd name="T45" fmla="*/ 198 h 198"/>
                  <a:gd name="T46" fmla="*/ 819 w 1439"/>
                  <a:gd name="T47" fmla="*/ 57 h 198"/>
                  <a:gd name="T48" fmla="*/ 762 w 1439"/>
                  <a:gd name="T49" fmla="*/ 57 h 198"/>
                  <a:gd name="T50" fmla="*/ 762 w 1439"/>
                  <a:gd name="T51" fmla="*/ 0 h 198"/>
                  <a:gd name="T52" fmla="*/ 677 w 1439"/>
                  <a:gd name="T53" fmla="*/ 0 h 198"/>
                  <a:gd name="T54" fmla="*/ 988 w 1439"/>
                  <a:gd name="T55" fmla="*/ 0 h 198"/>
                  <a:gd name="T56" fmla="*/ 988 w 1439"/>
                  <a:gd name="T57" fmla="*/ 57 h 198"/>
                  <a:gd name="T58" fmla="*/ 931 w 1439"/>
                  <a:gd name="T59" fmla="*/ 57 h 198"/>
                  <a:gd name="T60" fmla="*/ 931 w 1439"/>
                  <a:gd name="T61" fmla="*/ 198 h 198"/>
                  <a:gd name="T62" fmla="*/ 1129 w 1439"/>
                  <a:gd name="T63" fmla="*/ 198 h 198"/>
                  <a:gd name="T64" fmla="*/ 1129 w 1439"/>
                  <a:gd name="T65" fmla="*/ 57 h 198"/>
                  <a:gd name="T66" fmla="*/ 1073 w 1439"/>
                  <a:gd name="T67" fmla="*/ 57 h 198"/>
                  <a:gd name="T68" fmla="*/ 1073 w 1439"/>
                  <a:gd name="T69" fmla="*/ 0 h 198"/>
                  <a:gd name="T70" fmla="*/ 988 w 1439"/>
                  <a:gd name="T71" fmla="*/ 0 h 198"/>
                  <a:gd name="T72" fmla="*/ 1298 w 1439"/>
                  <a:gd name="T73" fmla="*/ 0 h 198"/>
                  <a:gd name="T74" fmla="*/ 1298 w 1439"/>
                  <a:gd name="T75" fmla="*/ 57 h 198"/>
                  <a:gd name="T76" fmla="*/ 1242 w 1439"/>
                  <a:gd name="T77" fmla="*/ 57 h 198"/>
                  <a:gd name="T78" fmla="*/ 1242 w 1439"/>
                  <a:gd name="T79" fmla="*/ 198 h 198"/>
                  <a:gd name="T80" fmla="*/ 1439 w 1439"/>
                  <a:gd name="T81" fmla="*/ 198 h 198"/>
                  <a:gd name="T82" fmla="*/ 1439 w 1439"/>
                  <a:gd name="T83" fmla="*/ 57 h 198"/>
                  <a:gd name="T84" fmla="*/ 1383 w 1439"/>
                  <a:gd name="T85" fmla="*/ 57 h 198"/>
                  <a:gd name="T86" fmla="*/ 1383 w 1439"/>
                  <a:gd name="T87" fmla="*/ 0 h 198"/>
                  <a:gd name="T88" fmla="*/ 1298 w 1439"/>
                  <a:gd name="T89"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9" h="198">
                    <a:moveTo>
                      <a:pt x="57" y="0"/>
                    </a:moveTo>
                    <a:lnTo>
                      <a:pt x="57" y="57"/>
                    </a:lnTo>
                    <a:lnTo>
                      <a:pt x="0" y="57"/>
                    </a:lnTo>
                    <a:lnTo>
                      <a:pt x="0" y="198"/>
                    </a:lnTo>
                    <a:lnTo>
                      <a:pt x="198" y="198"/>
                    </a:lnTo>
                    <a:lnTo>
                      <a:pt x="198" y="57"/>
                    </a:lnTo>
                    <a:lnTo>
                      <a:pt x="141" y="57"/>
                    </a:lnTo>
                    <a:lnTo>
                      <a:pt x="141" y="0"/>
                    </a:lnTo>
                    <a:lnTo>
                      <a:pt x="57" y="0"/>
                    </a:lnTo>
                    <a:close/>
                    <a:moveTo>
                      <a:pt x="367" y="0"/>
                    </a:moveTo>
                    <a:lnTo>
                      <a:pt x="367" y="57"/>
                    </a:lnTo>
                    <a:lnTo>
                      <a:pt x="311" y="57"/>
                    </a:lnTo>
                    <a:lnTo>
                      <a:pt x="311" y="198"/>
                    </a:lnTo>
                    <a:lnTo>
                      <a:pt x="508" y="198"/>
                    </a:lnTo>
                    <a:lnTo>
                      <a:pt x="508" y="57"/>
                    </a:lnTo>
                    <a:lnTo>
                      <a:pt x="452" y="57"/>
                    </a:lnTo>
                    <a:lnTo>
                      <a:pt x="452" y="0"/>
                    </a:lnTo>
                    <a:lnTo>
                      <a:pt x="367" y="0"/>
                    </a:lnTo>
                    <a:close/>
                    <a:moveTo>
                      <a:pt x="677" y="0"/>
                    </a:moveTo>
                    <a:lnTo>
                      <a:pt x="677" y="57"/>
                    </a:lnTo>
                    <a:lnTo>
                      <a:pt x="621" y="57"/>
                    </a:lnTo>
                    <a:lnTo>
                      <a:pt x="621" y="198"/>
                    </a:lnTo>
                    <a:lnTo>
                      <a:pt x="819" y="198"/>
                    </a:lnTo>
                    <a:lnTo>
                      <a:pt x="819" y="57"/>
                    </a:lnTo>
                    <a:lnTo>
                      <a:pt x="762" y="57"/>
                    </a:lnTo>
                    <a:lnTo>
                      <a:pt x="762" y="0"/>
                    </a:lnTo>
                    <a:lnTo>
                      <a:pt x="677" y="0"/>
                    </a:lnTo>
                    <a:close/>
                    <a:moveTo>
                      <a:pt x="988" y="0"/>
                    </a:moveTo>
                    <a:lnTo>
                      <a:pt x="988" y="57"/>
                    </a:lnTo>
                    <a:lnTo>
                      <a:pt x="931" y="57"/>
                    </a:lnTo>
                    <a:lnTo>
                      <a:pt x="931" y="198"/>
                    </a:lnTo>
                    <a:lnTo>
                      <a:pt x="1129" y="198"/>
                    </a:lnTo>
                    <a:lnTo>
                      <a:pt x="1129" y="57"/>
                    </a:lnTo>
                    <a:lnTo>
                      <a:pt x="1073" y="57"/>
                    </a:lnTo>
                    <a:lnTo>
                      <a:pt x="1073" y="0"/>
                    </a:lnTo>
                    <a:lnTo>
                      <a:pt x="988" y="0"/>
                    </a:lnTo>
                    <a:close/>
                    <a:moveTo>
                      <a:pt x="1298" y="0"/>
                    </a:moveTo>
                    <a:lnTo>
                      <a:pt x="1298" y="57"/>
                    </a:lnTo>
                    <a:lnTo>
                      <a:pt x="1242" y="57"/>
                    </a:lnTo>
                    <a:lnTo>
                      <a:pt x="1242" y="198"/>
                    </a:lnTo>
                    <a:lnTo>
                      <a:pt x="1439" y="198"/>
                    </a:lnTo>
                    <a:lnTo>
                      <a:pt x="1439" y="57"/>
                    </a:lnTo>
                    <a:lnTo>
                      <a:pt x="1383" y="57"/>
                    </a:lnTo>
                    <a:lnTo>
                      <a:pt x="1383" y="0"/>
                    </a:lnTo>
                    <a:lnTo>
                      <a:pt x="1298" y="0"/>
                    </a:lnTo>
                    <a:close/>
                  </a:path>
                </a:pathLst>
              </a:custGeom>
              <a:solidFill>
                <a:schemeClr val="accent1"/>
              </a:solidFill>
              <a:ln w="0">
                <a:noFill/>
                <a:prstDash val="solid"/>
                <a:round/>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3366" dirty="0">
                  <a:solidFill>
                    <a:srgbClr val="000000"/>
                  </a:solidFill>
                </a:endParaRPr>
              </a:p>
            </p:txBody>
          </p:sp>
          <p:sp>
            <p:nvSpPr>
              <p:cNvPr id="105" name="Network Switch Part 1"/>
              <p:cNvSpPr>
                <a:spLocks noChangeArrowheads="1"/>
              </p:cNvSpPr>
              <p:nvPr/>
            </p:nvSpPr>
            <p:spPr bwMode="auto">
              <a:xfrm>
                <a:off x="963613" y="2947988"/>
                <a:ext cx="52388" cy="25400"/>
              </a:xfrm>
              <a:prstGeom prst="rect">
                <a:avLst/>
              </a:prstGeom>
              <a:solidFill>
                <a:schemeClr val="accent2"/>
              </a:solidFill>
              <a:ln w="0">
                <a:noFill/>
                <a:prstDash val="solid"/>
                <a:miter lim="800000"/>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3366" dirty="0">
                  <a:solidFill>
                    <a:srgbClr val="000000"/>
                  </a:solidFill>
                </a:endParaRPr>
              </a:p>
            </p:txBody>
          </p:sp>
        </p:grpSp>
        <p:sp>
          <p:nvSpPr>
            <p:cNvPr id="99" name="TextBox 98"/>
            <p:cNvSpPr txBox="1"/>
            <p:nvPr/>
          </p:nvSpPr>
          <p:spPr>
            <a:xfrm>
              <a:off x="5154847" y="6133045"/>
              <a:ext cx="1400198" cy="193886"/>
            </a:xfrm>
            <a:prstGeom prst="rect">
              <a:avLst/>
            </a:prstGeom>
            <a:noFill/>
          </p:spPr>
          <p:txBody>
            <a:bodyPr wrap="none" lIns="0" tIns="0" rIns="0" bIns="0" rtlCol="0">
              <a:spAutoFit/>
            </a:bodyPr>
            <a:lstStyle/>
            <a:p>
              <a:pPr algn="ctr" defTabSz="951248">
                <a:lnSpc>
                  <a:spcPct val="90000"/>
                </a:lnSpc>
                <a:spcAft>
                  <a:spcPts val="624"/>
                </a:spcAft>
                <a:defRPr/>
              </a:pPr>
              <a:r>
                <a:rPr lang="en-US" sz="1428" kern="0" dirty="0">
                  <a:solidFill>
                    <a:srgbClr val="505050"/>
                  </a:solidFill>
                  <a:ea typeface="Segoe UI" pitchFamily="34" charset="0"/>
                  <a:cs typeface="Segoe UI" pitchFamily="34" charset="0"/>
                </a:rPr>
                <a:t>Azure Event Hubs</a:t>
              </a:r>
            </a:p>
          </p:txBody>
        </p:sp>
      </p:grpSp>
      <p:grpSp>
        <p:nvGrpSpPr>
          <p:cNvPr id="106" name="Group 105"/>
          <p:cNvGrpSpPr/>
          <p:nvPr/>
        </p:nvGrpSpPr>
        <p:grpSpPr>
          <a:xfrm>
            <a:off x="10519054" y="3159685"/>
            <a:ext cx="1661095" cy="849271"/>
            <a:chOff x="10110139" y="3037540"/>
            <a:chExt cx="1596656" cy="816441"/>
          </a:xfrm>
        </p:grpSpPr>
        <p:sp>
          <p:nvSpPr>
            <p:cNvPr id="107" name="Rectangle 106"/>
            <p:cNvSpPr/>
            <p:nvPr/>
          </p:nvSpPr>
          <p:spPr>
            <a:xfrm>
              <a:off x="10110139" y="3638537"/>
              <a:ext cx="1596656" cy="215444"/>
            </a:xfrm>
            <a:prstGeom prst="rect">
              <a:avLst/>
            </a:prstGeom>
          </p:spPr>
          <p:txBody>
            <a:bodyPr wrap="square" lIns="0" tIns="0" rIns="0" bIns="0">
              <a:spAutoFit/>
            </a:bodyPr>
            <a:lstStyle/>
            <a:p>
              <a:pPr defTabSz="950900">
                <a:defRPr/>
              </a:pPr>
              <a:r>
                <a:rPr lang="en-US" sz="1428" kern="0" dirty="0">
                  <a:solidFill>
                    <a:srgbClr val="505050"/>
                  </a:solidFill>
                  <a:ea typeface="Segoe UI" pitchFamily="34" charset="0"/>
                  <a:cs typeface="Segoe UI" pitchFamily="34" charset="0"/>
                </a:rPr>
                <a:t>Azure Storage Blobs</a:t>
              </a:r>
            </a:p>
          </p:txBody>
        </p:sp>
        <p:grpSp>
          <p:nvGrpSpPr>
            <p:cNvPr id="108" name="Group 107"/>
            <p:cNvGrpSpPr/>
            <p:nvPr/>
          </p:nvGrpSpPr>
          <p:grpSpPr>
            <a:xfrm>
              <a:off x="10549993" y="3037540"/>
              <a:ext cx="716949" cy="571500"/>
              <a:chOff x="10549992" y="2941320"/>
              <a:chExt cx="716949" cy="571500"/>
            </a:xfrm>
          </p:grpSpPr>
          <p:sp>
            <p:nvSpPr>
              <p:cNvPr id="109" name="Rectangle 209"/>
              <p:cNvSpPr>
                <a:spLocks noChangeArrowheads="1"/>
              </p:cNvSpPr>
              <p:nvPr/>
            </p:nvSpPr>
            <p:spPr bwMode="auto">
              <a:xfrm>
                <a:off x="10549992" y="2941320"/>
                <a:ext cx="716949" cy="57150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6630" tIns="18652" rIns="46630" bIns="18652" numCol="1" anchor="b" anchorCtr="0" compatLnSpc="1">
                <a:prstTxWarp prst="textNoShape">
                  <a:avLst/>
                </a:prstTxWarp>
              </a:bodyPr>
              <a:lstStyle/>
              <a:p>
                <a:pPr defTabSz="951248">
                  <a:defRPr/>
                </a:pPr>
                <a:endParaRPr lang="en-GB" sz="612" kern="0" dirty="0">
                  <a:solidFill>
                    <a:srgbClr val="FFFFFF"/>
                  </a:solidFill>
                </a:endParaRPr>
              </a:p>
            </p:txBody>
          </p:sp>
          <p:sp>
            <p:nvSpPr>
              <p:cNvPr id="110" name="Freeform 218"/>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11" name="Freeform 219"/>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12" name="Line 220"/>
              <p:cNvSpPr>
                <a:spLocks noChangeShapeType="1"/>
              </p:cNvSpPr>
              <p:nvPr/>
            </p:nvSpPr>
            <p:spPr bwMode="auto">
              <a:xfrm>
                <a:off x="10585882" y="3188912"/>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13" name="Line 221"/>
              <p:cNvSpPr>
                <a:spLocks noChangeShapeType="1"/>
              </p:cNvSpPr>
              <p:nvPr/>
            </p:nvSpPr>
            <p:spPr bwMode="auto">
              <a:xfrm flipH="1">
                <a:off x="10585882" y="3319655"/>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14" name="Line 222"/>
              <p:cNvSpPr>
                <a:spLocks noChangeShapeType="1"/>
              </p:cNvSpPr>
              <p:nvPr/>
            </p:nvSpPr>
            <p:spPr bwMode="auto">
              <a:xfrm>
                <a:off x="11016564"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15" name="Line 223"/>
              <p:cNvSpPr>
                <a:spLocks noChangeShapeType="1"/>
              </p:cNvSpPr>
              <p:nvPr/>
            </p:nvSpPr>
            <p:spPr bwMode="auto">
              <a:xfrm flipV="1">
                <a:off x="10800369"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16" name="Freeform 219"/>
              <p:cNvSpPr>
                <a:spLocks noEditPoints="1"/>
              </p:cNvSpPr>
              <p:nvPr/>
            </p:nvSpPr>
            <p:spPr bwMode="auto">
              <a:xfrm>
                <a:off x="10585882" y="2983398"/>
                <a:ext cx="643460" cy="84406"/>
              </a:xfrm>
              <a:prstGeom prst="rect">
                <a:avLst/>
              </a:prstGeom>
              <a:solidFill>
                <a:schemeClr val="bg1"/>
              </a:solidFill>
              <a:ln w="9525">
                <a:solidFill>
                  <a:schemeClr val="bg1"/>
                </a:solidFill>
                <a:round/>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grpSp>
      </p:grpSp>
      <p:grpSp>
        <p:nvGrpSpPr>
          <p:cNvPr id="117" name="Group 116"/>
          <p:cNvGrpSpPr/>
          <p:nvPr/>
        </p:nvGrpSpPr>
        <p:grpSpPr>
          <a:xfrm>
            <a:off x="10466796" y="5412075"/>
            <a:ext cx="1618794" cy="1150319"/>
            <a:chOff x="10059909" y="5202860"/>
            <a:chExt cx="1555996" cy="1105851"/>
          </a:xfrm>
        </p:grpSpPr>
        <p:sp>
          <p:nvSpPr>
            <p:cNvPr id="118" name="Rectangle 117"/>
            <p:cNvSpPr/>
            <p:nvPr/>
          </p:nvSpPr>
          <p:spPr>
            <a:xfrm>
              <a:off x="10201030" y="6093267"/>
              <a:ext cx="1414875" cy="215444"/>
            </a:xfrm>
            <a:prstGeom prst="rect">
              <a:avLst/>
            </a:prstGeom>
          </p:spPr>
          <p:txBody>
            <a:bodyPr wrap="square" lIns="0" tIns="0" rIns="0" bIns="0">
              <a:spAutoFit/>
            </a:bodyPr>
            <a:lstStyle/>
            <a:p>
              <a:pPr algn="ctr" defTabSz="950900">
                <a:defRPr/>
              </a:pPr>
              <a:r>
                <a:rPr lang="en-US" sz="1428" kern="0" dirty="0">
                  <a:solidFill>
                    <a:srgbClr val="505050"/>
                  </a:solidFill>
                  <a:ea typeface="Segoe UI" pitchFamily="34" charset="0"/>
                  <a:cs typeface="Segoe UI" pitchFamily="34" charset="0"/>
                </a:rPr>
                <a:t>Custom programs</a:t>
              </a:r>
            </a:p>
          </p:txBody>
        </p:sp>
        <p:grpSp>
          <p:nvGrpSpPr>
            <p:cNvPr id="119" name="Group 118"/>
            <p:cNvGrpSpPr/>
            <p:nvPr/>
          </p:nvGrpSpPr>
          <p:grpSpPr>
            <a:xfrm>
              <a:off x="10059909" y="5202860"/>
              <a:ext cx="1284366" cy="704227"/>
              <a:chOff x="9421813" y="4852988"/>
              <a:chExt cx="1922462" cy="1054100"/>
            </a:xfrm>
          </p:grpSpPr>
          <p:sp>
            <p:nvSpPr>
              <p:cNvPr id="120" name="Freeform 53"/>
              <p:cNvSpPr>
                <a:spLocks/>
              </p:cNvSpPr>
              <p:nvPr/>
            </p:nvSpPr>
            <p:spPr bwMode="auto">
              <a:xfrm>
                <a:off x="11122025" y="5799138"/>
                <a:ext cx="222250" cy="10795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1" name="Freeform 54"/>
              <p:cNvSpPr>
                <a:spLocks/>
              </p:cNvSpPr>
              <p:nvPr/>
            </p:nvSpPr>
            <p:spPr bwMode="auto">
              <a:xfrm>
                <a:off x="10712450" y="58007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2" name="Oval 55"/>
              <p:cNvSpPr>
                <a:spLocks noChangeArrowheads="1"/>
              </p:cNvSpPr>
              <p:nvPr/>
            </p:nvSpPr>
            <p:spPr bwMode="auto">
              <a:xfrm>
                <a:off x="9915525" y="5627688"/>
                <a:ext cx="493713" cy="104775"/>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3" name="Freeform 56"/>
              <p:cNvSpPr>
                <a:spLocks/>
              </p:cNvSpPr>
              <p:nvPr/>
            </p:nvSpPr>
            <p:spPr bwMode="auto">
              <a:xfrm>
                <a:off x="9555163" y="4852988"/>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4" name="Rectangle 57"/>
              <p:cNvSpPr>
                <a:spLocks noChangeArrowheads="1"/>
              </p:cNvSpPr>
              <p:nvPr/>
            </p:nvSpPr>
            <p:spPr bwMode="auto">
              <a:xfrm>
                <a:off x="9593263" y="4889500"/>
                <a:ext cx="1117600" cy="6334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5" name="Rectangle 58"/>
              <p:cNvSpPr>
                <a:spLocks noChangeArrowheads="1"/>
              </p:cNvSpPr>
              <p:nvPr/>
            </p:nvSpPr>
            <p:spPr bwMode="auto">
              <a:xfrm>
                <a:off x="9421813" y="5849938"/>
                <a:ext cx="1477963" cy="555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6" name="Freeform 59"/>
              <p:cNvSpPr>
                <a:spLocks/>
              </p:cNvSpPr>
              <p:nvPr/>
            </p:nvSpPr>
            <p:spPr bwMode="auto">
              <a:xfrm>
                <a:off x="9421813" y="5783263"/>
                <a:ext cx="1477963" cy="66675"/>
              </a:xfrm>
              <a:custGeom>
                <a:avLst/>
                <a:gdLst>
                  <a:gd name="T0" fmla="*/ 931 w 931"/>
                  <a:gd name="T1" fmla="*/ 42 h 42"/>
                  <a:gd name="T2" fmla="*/ 0 w 931"/>
                  <a:gd name="T3" fmla="*/ 42 h 42"/>
                  <a:gd name="T4" fmla="*/ 59 w 931"/>
                  <a:gd name="T5" fmla="*/ 0 h 42"/>
                  <a:gd name="T6" fmla="*/ 873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3" y="0"/>
                    </a:lnTo>
                    <a:lnTo>
                      <a:pt x="931" y="4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grpSp>
            <p:nvGrpSpPr>
              <p:cNvPr id="127" name="Group 126"/>
              <p:cNvGrpSpPr/>
              <p:nvPr/>
            </p:nvGrpSpPr>
            <p:grpSpPr>
              <a:xfrm>
                <a:off x="10923587" y="4883150"/>
                <a:ext cx="420688" cy="798513"/>
                <a:chOff x="11093450" y="4883150"/>
                <a:chExt cx="420688" cy="798513"/>
              </a:xfrm>
            </p:grpSpPr>
            <p:sp>
              <p:nvSpPr>
                <p:cNvPr id="128" name="AutoShape 63"/>
                <p:cNvSpPr>
                  <a:spLocks noChangeAspect="1" noChangeArrowheads="1" noTextEdit="1"/>
                </p:cNvSpPr>
                <p:nvPr/>
              </p:nvSpPr>
              <p:spPr bwMode="auto">
                <a:xfrm>
                  <a:off x="11093450" y="4886325"/>
                  <a:ext cx="42068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9" name="Freeform 65"/>
                <p:cNvSpPr>
                  <a:spLocks/>
                </p:cNvSpPr>
                <p:nvPr/>
              </p:nvSpPr>
              <p:spPr bwMode="auto">
                <a:xfrm>
                  <a:off x="11095038" y="4883150"/>
                  <a:ext cx="417513" cy="798513"/>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442359"/>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0" name="Rectangle 66"/>
                <p:cNvSpPr>
                  <a:spLocks noChangeArrowheads="1"/>
                </p:cNvSpPr>
                <p:nvPr/>
              </p:nvSpPr>
              <p:spPr bwMode="auto">
                <a:xfrm>
                  <a:off x="11114088" y="4967288"/>
                  <a:ext cx="379413" cy="7938"/>
                </a:xfrm>
                <a:prstGeom prst="rect">
                  <a:avLst/>
                </a:prstGeom>
                <a:solidFill>
                  <a:schemeClr val="bg1"/>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1" name="Rectangle 68"/>
                <p:cNvSpPr>
                  <a:spLocks noChangeArrowheads="1"/>
                </p:cNvSpPr>
                <p:nvPr/>
              </p:nvSpPr>
              <p:spPr bwMode="auto">
                <a:xfrm>
                  <a:off x="11114088" y="5060950"/>
                  <a:ext cx="379413" cy="6350"/>
                </a:xfrm>
                <a:prstGeom prst="rect">
                  <a:avLst/>
                </a:prstGeom>
                <a:solidFill>
                  <a:schemeClr val="bg1"/>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2" name="Rectangle 70"/>
                <p:cNvSpPr>
                  <a:spLocks noChangeArrowheads="1"/>
                </p:cNvSpPr>
                <p:nvPr/>
              </p:nvSpPr>
              <p:spPr bwMode="auto">
                <a:xfrm>
                  <a:off x="11114088" y="5153025"/>
                  <a:ext cx="379413" cy="6350"/>
                </a:xfrm>
                <a:prstGeom prst="rect">
                  <a:avLst/>
                </a:prstGeom>
                <a:solidFill>
                  <a:schemeClr val="bg1"/>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3" name="Rectangle 72"/>
                <p:cNvSpPr>
                  <a:spLocks noChangeArrowheads="1"/>
                </p:cNvSpPr>
                <p:nvPr/>
              </p:nvSpPr>
              <p:spPr bwMode="auto">
                <a:xfrm>
                  <a:off x="11114088" y="5245100"/>
                  <a:ext cx="379413" cy="7938"/>
                </a:xfrm>
                <a:prstGeom prst="rect">
                  <a:avLst/>
                </a:prstGeom>
                <a:solidFill>
                  <a:schemeClr val="bg1"/>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4" name="Oval 74"/>
                <p:cNvSpPr>
                  <a:spLocks noChangeArrowheads="1"/>
                </p:cNvSpPr>
                <p:nvPr/>
              </p:nvSpPr>
              <p:spPr bwMode="auto">
                <a:xfrm>
                  <a:off x="11280775" y="5503863"/>
                  <a:ext cx="47625" cy="46038"/>
                </a:xfrm>
                <a:prstGeom prst="ellipse">
                  <a:avLst/>
                </a:pr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5" name="Freeform 75"/>
                <p:cNvSpPr>
                  <a:spLocks/>
                </p:cNvSpPr>
                <p:nvPr/>
              </p:nvSpPr>
              <p:spPr bwMode="auto">
                <a:xfrm>
                  <a:off x="11096625" y="5649913"/>
                  <a:ext cx="417513" cy="31750"/>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6" name="Rectangle 76"/>
                <p:cNvSpPr>
                  <a:spLocks noChangeArrowheads="1"/>
                </p:cNvSpPr>
                <p:nvPr/>
              </p:nvSpPr>
              <p:spPr bwMode="auto">
                <a:xfrm>
                  <a:off x="11096625" y="5600700"/>
                  <a:ext cx="417513" cy="49213"/>
                </a:xfrm>
                <a:prstGeom prst="rect">
                  <a:avLst/>
                </a:pr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grpSp>
        </p:grpSp>
      </p:grpSp>
      <p:grpSp>
        <p:nvGrpSpPr>
          <p:cNvPr id="137" name="Group 136"/>
          <p:cNvGrpSpPr/>
          <p:nvPr/>
        </p:nvGrpSpPr>
        <p:grpSpPr>
          <a:xfrm>
            <a:off x="7144981" y="4072442"/>
            <a:ext cx="3888342" cy="1136189"/>
            <a:chOff x="6866957" y="3915014"/>
            <a:chExt cx="3737501" cy="1092267"/>
          </a:xfrm>
        </p:grpSpPr>
        <p:sp>
          <p:nvSpPr>
            <p:cNvPr id="138" name="TextBox 137"/>
            <p:cNvSpPr txBox="1"/>
            <p:nvPr/>
          </p:nvSpPr>
          <p:spPr>
            <a:xfrm>
              <a:off x="9132819" y="4003203"/>
              <a:ext cx="1376980" cy="900245"/>
            </a:xfrm>
            <a:prstGeom prst="rect">
              <a:avLst/>
            </a:prstGeom>
            <a:noFill/>
          </p:spPr>
          <p:txBody>
            <a:bodyPr wrap="square" lIns="0" tIns="0" rIns="0" bIns="0" rtlCol="0">
              <a:spAutoFit/>
            </a:bodyPr>
            <a:lstStyle/>
            <a:p>
              <a:pPr defTabSz="951176">
                <a:spcBef>
                  <a:spcPts val="104"/>
                </a:spcBef>
                <a:defRPr/>
              </a:pPr>
              <a:r>
                <a:rPr lang="en-US" sz="1428" kern="0" dirty="0">
                  <a:solidFill>
                    <a:srgbClr val="505050"/>
                  </a:solidFill>
                </a:rPr>
                <a:t>.NET SDK </a:t>
              </a:r>
            </a:p>
            <a:p>
              <a:pPr defTabSz="951176">
                <a:spcBef>
                  <a:spcPts val="104"/>
                </a:spcBef>
                <a:defRPr/>
              </a:pPr>
              <a:r>
                <a:rPr lang="en-US" sz="1428" kern="0" dirty="0">
                  <a:solidFill>
                    <a:srgbClr val="505050"/>
                  </a:solidFill>
                </a:rPr>
                <a:t>CLI</a:t>
              </a:r>
            </a:p>
            <a:p>
              <a:pPr defTabSz="951176">
                <a:spcBef>
                  <a:spcPts val="104"/>
                </a:spcBef>
                <a:defRPr/>
              </a:pPr>
              <a:r>
                <a:rPr lang="en-US" sz="1428" kern="0" dirty="0">
                  <a:solidFill>
                    <a:srgbClr val="505050"/>
                  </a:solidFill>
                </a:rPr>
                <a:t>Azure Portal</a:t>
              </a:r>
            </a:p>
            <a:p>
              <a:pPr defTabSz="951176">
                <a:spcBef>
                  <a:spcPts val="104"/>
                </a:spcBef>
                <a:defRPr/>
              </a:pPr>
              <a:r>
                <a:rPr lang="en-US" sz="1428" kern="0" dirty="0">
                  <a:solidFill>
                    <a:srgbClr val="505050"/>
                  </a:solidFill>
                </a:rPr>
                <a:t>Azure PowerShell</a:t>
              </a:r>
            </a:p>
          </p:txBody>
        </p:sp>
        <p:cxnSp>
          <p:nvCxnSpPr>
            <p:cNvPr id="139" name="Straight Connector 14"/>
            <p:cNvCxnSpPr/>
            <p:nvPr/>
          </p:nvCxnSpPr>
          <p:spPr>
            <a:xfrm rot="16200000" flipV="1">
              <a:off x="8189574" y="2592397"/>
              <a:ext cx="1092267" cy="3737501"/>
            </a:xfrm>
            <a:prstGeom prst="bentConnector2">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cxnSp>
        <p:nvCxnSpPr>
          <p:cNvPr id="140" name="Straight Connector 139"/>
          <p:cNvCxnSpPr/>
          <p:nvPr/>
        </p:nvCxnSpPr>
        <p:spPr>
          <a:xfrm>
            <a:off x="3047688" y="4123752"/>
            <a:ext cx="1919244" cy="0"/>
          </a:xfrm>
          <a:prstGeom prst="line">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3136998" y="3785362"/>
            <a:ext cx="1564301" cy="224107"/>
          </a:xfrm>
          <a:prstGeom prst="rect">
            <a:avLst/>
          </a:prstGeom>
          <a:noFill/>
        </p:spPr>
        <p:txBody>
          <a:bodyPr wrap="square" lIns="0" tIns="0" rIns="0" bIns="0" rtlCol="0">
            <a:spAutoFit/>
          </a:bodyPr>
          <a:lstStyle/>
          <a:p>
            <a:pPr defTabSz="951176">
              <a:spcAft>
                <a:spcPts val="612"/>
              </a:spcAft>
              <a:defRPr/>
            </a:pPr>
            <a:r>
              <a:rPr lang="en-US" sz="1428" kern="0" dirty="0">
                <a:solidFill>
                  <a:srgbClr val="505050"/>
                </a:solidFill>
              </a:rPr>
              <a:t>Azure Data Factory</a:t>
            </a:r>
          </a:p>
        </p:txBody>
      </p:sp>
      <p:cxnSp>
        <p:nvCxnSpPr>
          <p:cNvPr id="142" name="Straight Connector 141"/>
          <p:cNvCxnSpPr/>
          <p:nvPr/>
        </p:nvCxnSpPr>
        <p:spPr>
          <a:xfrm>
            <a:off x="2648981" y="3557692"/>
            <a:ext cx="372072"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2648981" y="4731673"/>
            <a:ext cx="372072"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
          <p:cNvCxnSpPr/>
          <p:nvPr/>
        </p:nvCxnSpPr>
        <p:spPr>
          <a:xfrm flipV="1">
            <a:off x="2648980" y="2393789"/>
            <a:ext cx="13213" cy="3459926"/>
          </a:xfrm>
          <a:prstGeom prst="bentConnector3">
            <a:avLst>
              <a:gd name="adj1" fmla="val 2957142"/>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145" name="Group 144"/>
          <p:cNvGrpSpPr/>
          <p:nvPr/>
        </p:nvGrpSpPr>
        <p:grpSpPr>
          <a:xfrm>
            <a:off x="677529" y="1768769"/>
            <a:ext cx="1984663" cy="4793624"/>
            <a:chOff x="650398" y="1700394"/>
            <a:chExt cx="1907672" cy="4608317"/>
          </a:xfrm>
        </p:grpSpPr>
        <p:sp>
          <p:nvSpPr>
            <p:cNvPr id="146" name="Rectangle 145"/>
            <p:cNvSpPr/>
            <p:nvPr/>
          </p:nvSpPr>
          <p:spPr>
            <a:xfrm>
              <a:off x="993024" y="2542055"/>
              <a:ext cx="1097287" cy="215444"/>
            </a:xfrm>
            <a:prstGeom prst="rect">
              <a:avLst/>
            </a:prstGeom>
          </p:spPr>
          <p:txBody>
            <a:bodyPr wrap="square" lIns="0" tIns="0" rIns="0" bIns="0">
              <a:spAutoFit/>
            </a:bodyPr>
            <a:lstStyle/>
            <a:p>
              <a:pPr algn="ctr" defTabSz="950900">
                <a:defRPr/>
              </a:pPr>
              <a:r>
                <a:rPr lang="en-US" sz="1428" kern="0" dirty="0">
                  <a:solidFill>
                    <a:srgbClr val="505050"/>
                  </a:solidFill>
                  <a:ea typeface="Segoe UI" pitchFamily="34" charset="0"/>
                  <a:cs typeface="Segoe UI" pitchFamily="34" charset="0"/>
                </a:rPr>
                <a:t>Azure SQL DB</a:t>
              </a:r>
            </a:p>
          </p:txBody>
        </p:sp>
        <p:sp>
          <p:nvSpPr>
            <p:cNvPr id="147" name="Rectangle 146"/>
            <p:cNvSpPr/>
            <p:nvPr/>
          </p:nvSpPr>
          <p:spPr>
            <a:xfrm>
              <a:off x="960162" y="3794082"/>
              <a:ext cx="1163011" cy="215444"/>
            </a:xfrm>
            <a:prstGeom prst="rect">
              <a:avLst/>
            </a:prstGeom>
          </p:spPr>
          <p:txBody>
            <a:bodyPr wrap="square" lIns="0" tIns="0" rIns="0" bIns="0">
              <a:spAutoFit/>
            </a:bodyPr>
            <a:lstStyle/>
            <a:p>
              <a:pPr algn="ctr" defTabSz="950900">
                <a:defRPr/>
              </a:pPr>
              <a:r>
                <a:rPr lang="en-US" sz="1428" kern="0" dirty="0">
                  <a:solidFill>
                    <a:srgbClr val="505050"/>
                  </a:solidFill>
                  <a:ea typeface="Segoe UI" pitchFamily="34" charset="0"/>
                  <a:cs typeface="Segoe UI" pitchFamily="34" charset="0"/>
                </a:rPr>
                <a:t>Azure SQL DW</a:t>
              </a:r>
            </a:p>
          </p:txBody>
        </p:sp>
        <p:sp>
          <p:nvSpPr>
            <p:cNvPr id="148" name="Freeform 106"/>
            <p:cNvSpPr>
              <a:spLocks noEditPoints="1"/>
            </p:cNvSpPr>
            <p:nvPr/>
          </p:nvSpPr>
          <p:spPr bwMode="auto">
            <a:xfrm>
              <a:off x="1220277" y="3017279"/>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chemeClr val="accent1"/>
            </a:solidFill>
            <a:ln>
              <a:noFill/>
            </a:ln>
            <a:extLst/>
          </p:spPr>
          <p:txBody>
            <a:bodyPr vert="horz" wrap="square" lIns="0" tIns="186521" rIns="0" bIns="0" numCol="1" anchor="ctr" anchorCtr="0" compatLnSpc="1">
              <a:prstTxWarp prst="textNoShape">
                <a:avLst/>
              </a:prstTxWarp>
            </a:bodyPr>
            <a:lstStyle/>
            <a:p>
              <a:pPr algn="ctr" defTabSz="951248">
                <a:defRPr/>
              </a:pPr>
              <a:endParaRPr lang="en-US" sz="1530" kern="0" dirty="0">
                <a:solidFill>
                  <a:srgbClr val="FFFFFF"/>
                </a:solidFill>
              </a:endParaRPr>
            </a:p>
          </p:txBody>
        </p:sp>
        <p:sp>
          <p:nvSpPr>
            <p:cNvPr id="149" name="Rectangle 148"/>
            <p:cNvSpPr/>
            <p:nvPr/>
          </p:nvSpPr>
          <p:spPr>
            <a:xfrm>
              <a:off x="1046628" y="4873932"/>
              <a:ext cx="990078" cy="215444"/>
            </a:xfrm>
            <a:prstGeom prst="rect">
              <a:avLst/>
            </a:prstGeom>
          </p:spPr>
          <p:txBody>
            <a:bodyPr wrap="square" lIns="0" tIns="0" rIns="0" bIns="0">
              <a:spAutoFit/>
            </a:bodyPr>
            <a:lstStyle/>
            <a:p>
              <a:pPr algn="ctr" defTabSz="950900">
                <a:defRPr/>
              </a:pPr>
              <a:r>
                <a:rPr lang="en-US" sz="1428" kern="0" dirty="0">
                  <a:solidFill>
                    <a:srgbClr val="505050"/>
                  </a:solidFill>
                  <a:ea typeface="Segoe UI" pitchFamily="34" charset="0"/>
                  <a:cs typeface="Segoe UI" pitchFamily="34" charset="0"/>
                </a:rPr>
                <a:t>Azure tables</a:t>
              </a:r>
            </a:p>
          </p:txBody>
        </p:sp>
        <p:grpSp>
          <p:nvGrpSpPr>
            <p:cNvPr id="150" name="Group 149"/>
            <p:cNvGrpSpPr/>
            <p:nvPr/>
          </p:nvGrpSpPr>
          <p:grpSpPr>
            <a:xfrm>
              <a:off x="1183193" y="4240278"/>
              <a:ext cx="716949" cy="616970"/>
              <a:chOff x="1183193" y="4240278"/>
              <a:chExt cx="716949" cy="616970"/>
            </a:xfrm>
          </p:grpSpPr>
          <p:sp>
            <p:nvSpPr>
              <p:cNvPr id="159" name="Rectangle 209"/>
              <p:cNvSpPr>
                <a:spLocks noChangeArrowheads="1"/>
              </p:cNvSpPr>
              <p:nvPr/>
            </p:nvSpPr>
            <p:spPr bwMode="auto">
              <a:xfrm>
                <a:off x="1183193" y="4240278"/>
                <a:ext cx="716949" cy="61697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6630" tIns="18652" rIns="46630" bIns="18652" numCol="1" anchor="b" anchorCtr="0" compatLnSpc="1">
                <a:prstTxWarp prst="textNoShape">
                  <a:avLst/>
                </a:prstTxWarp>
              </a:bodyPr>
              <a:lstStyle/>
              <a:p>
                <a:pPr defTabSz="951248">
                  <a:defRPr/>
                </a:pPr>
                <a:r>
                  <a:rPr lang="en-GB" sz="612" kern="0" dirty="0">
                    <a:solidFill>
                      <a:srgbClr val="FFFFFF"/>
                    </a:solidFill>
                  </a:rPr>
                  <a:t>Table Storage</a:t>
                </a:r>
              </a:p>
            </p:txBody>
          </p:sp>
          <p:sp>
            <p:nvSpPr>
              <p:cNvPr id="160" name="Freeform 218"/>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61" name="Freeform 219"/>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62" name="Line 220"/>
              <p:cNvSpPr>
                <a:spLocks noChangeShapeType="1"/>
              </p:cNvSpPr>
              <p:nvPr/>
            </p:nvSpPr>
            <p:spPr bwMode="auto">
              <a:xfrm>
                <a:off x="1219083" y="4425704"/>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63" name="Line 221"/>
              <p:cNvSpPr>
                <a:spLocks noChangeShapeType="1"/>
              </p:cNvSpPr>
              <p:nvPr/>
            </p:nvSpPr>
            <p:spPr bwMode="auto">
              <a:xfrm flipH="1">
                <a:off x="1219083" y="4556447"/>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64" name="Line 222"/>
              <p:cNvSpPr>
                <a:spLocks noChangeShapeType="1"/>
              </p:cNvSpPr>
              <p:nvPr/>
            </p:nvSpPr>
            <p:spPr bwMode="auto">
              <a:xfrm>
                <a:off x="1649765"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65" name="Line 223"/>
              <p:cNvSpPr>
                <a:spLocks noChangeShapeType="1"/>
              </p:cNvSpPr>
              <p:nvPr/>
            </p:nvSpPr>
            <p:spPr bwMode="auto">
              <a:xfrm flipV="1">
                <a:off x="1433570"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66" name="Rectangle 224"/>
              <p:cNvSpPr>
                <a:spLocks noChangeArrowheads="1"/>
              </p:cNvSpPr>
              <p:nvPr/>
            </p:nvSpPr>
            <p:spPr bwMode="auto">
              <a:xfrm>
                <a:off x="1219083" y="4286415"/>
                <a:ext cx="216196" cy="140998"/>
              </a:xfrm>
              <a:prstGeom prst="rect">
                <a:avLst/>
              </a:prstGeom>
              <a:solidFill>
                <a:schemeClr val="bg1"/>
              </a:solidFill>
              <a:ln w="9525">
                <a:solidFill>
                  <a:schemeClr val="bg1"/>
                </a:solidFill>
                <a:miter lim="800000"/>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grpSp>
        <p:sp>
          <p:nvSpPr>
            <p:cNvPr id="151" name="Rectangle 150"/>
            <p:cNvSpPr/>
            <p:nvPr/>
          </p:nvSpPr>
          <p:spPr>
            <a:xfrm>
              <a:off x="650398" y="6093267"/>
              <a:ext cx="1907672" cy="215444"/>
            </a:xfrm>
            <a:prstGeom prst="rect">
              <a:avLst/>
            </a:prstGeom>
          </p:spPr>
          <p:txBody>
            <a:bodyPr wrap="square" lIns="0" tIns="0" rIns="0" bIns="0">
              <a:spAutoFit/>
            </a:bodyPr>
            <a:lstStyle/>
            <a:p>
              <a:pPr algn="ctr" defTabSz="950900">
                <a:defRPr/>
              </a:pPr>
              <a:r>
                <a:rPr lang="en-US" sz="1428" kern="0" dirty="0">
                  <a:solidFill>
                    <a:srgbClr val="505050"/>
                  </a:solidFill>
                  <a:ea typeface="Segoe UI" pitchFamily="34" charset="0"/>
                  <a:cs typeface="Segoe UI" pitchFamily="34" charset="0"/>
                </a:rPr>
                <a:t>On-premises databases</a:t>
              </a:r>
            </a:p>
          </p:txBody>
        </p:sp>
        <p:sp>
          <p:nvSpPr>
            <p:cNvPr id="152" name="Database Part 2"/>
            <p:cNvSpPr>
              <a:spLocks/>
            </p:cNvSpPr>
            <p:nvPr/>
          </p:nvSpPr>
          <p:spPr bwMode="auto">
            <a:xfrm>
              <a:off x="97722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1428" dirty="0">
                <a:solidFill>
                  <a:srgbClr val="000000"/>
                </a:solidFill>
              </a:endParaRPr>
            </a:p>
          </p:txBody>
        </p:sp>
        <p:sp>
          <p:nvSpPr>
            <p:cNvPr id="153" name="Database Part 1"/>
            <p:cNvSpPr>
              <a:spLocks noEditPoints="1"/>
            </p:cNvSpPr>
            <p:nvPr/>
          </p:nvSpPr>
          <p:spPr bwMode="auto">
            <a:xfrm>
              <a:off x="97722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1428" dirty="0">
                <a:solidFill>
                  <a:srgbClr val="000000"/>
                </a:solidFill>
              </a:endParaRPr>
            </a:p>
          </p:txBody>
        </p:sp>
        <p:sp>
          <p:nvSpPr>
            <p:cNvPr id="154" name="Database Part 2"/>
            <p:cNvSpPr>
              <a:spLocks/>
            </p:cNvSpPr>
            <p:nvPr/>
          </p:nvSpPr>
          <p:spPr bwMode="auto">
            <a:xfrm>
              <a:off x="157179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1428" dirty="0">
                <a:solidFill>
                  <a:srgbClr val="000000"/>
                </a:solidFill>
              </a:endParaRPr>
            </a:p>
          </p:txBody>
        </p:sp>
        <p:sp>
          <p:nvSpPr>
            <p:cNvPr id="155" name="Database Part 1"/>
            <p:cNvSpPr>
              <a:spLocks noEditPoints="1"/>
            </p:cNvSpPr>
            <p:nvPr/>
          </p:nvSpPr>
          <p:spPr bwMode="auto">
            <a:xfrm>
              <a:off x="157179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1428" dirty="0">
                <a:solidFill>
                  <a:srgbClr val="000000"/>
                </a:solidFill>
              </a:endParaRPr>
            </a:p>
          </p:txBody>
        </p:sp>
        <p:grpSp>
          <p:nvGrpSpPr>
            <p:cNvPr id="156" name="Group 155"/>
            <p:cNvGrpSpPr/>
            <p:nvPr/>
          </p:nvGrpSpPr>
          <p:grpSpPr>
            <a:xfrm>
              <a:off x="1220277" y="1700394"/>
              <a:ext cx="1039827" cy="759788"/>
              <a:chOff x="1171818" y="1700394"/>
              <a:chExt cx="1039827" cy="759788"/>
            </a:xfrm>
          </p:grpSpPr>
          <p:sp>
            <p:nvSpPr>
              <p:cNvPr id="157" name="Freeform 106"/>
              <p:cNvSpPr>
                <a:spLocks noEditPoints="1"/>
              </p:cNvSpPr>
              <p:nvPr/>
            </p:nvSpPr>
            <p:spPr bwMode="auto">
              <a:xfrm>
                <a:off x="1171818" y="1700394"/>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86521" rIns="0" bIns="0" numCol="1" anchor="ctr" anchorCtr="0" compatLnSpc="1">
                <a:prstTxWarp prst="textNoShape">
                  <a:avLst/>
                </a:prstTxWarp>
              </a:bodyPr>
              <a:lstStyle/>
              <a:p>
                <a:pPr algn="ctr" defTabSz="951248">
                  <a:defRPr/>
                </a:pPr>
                <a:r>
                  <a:rPr lang="en-US" sz="1530" kern="0" dirty="0">
                    <a:solidFill>
                      <a:srgbClr val="FFFFFF"/>
                    </a:solidFill>
                  </a:rPr>
                  <a:t>SQL</a:t>
                </a:r>
              </a:p>
            </p:txBody>
          </p:sp>
          <p:sp>
            <p:nvSpPr>
              <p:cNvPr id="158" name="Freeform 46"/>
              <p:cNvSpPr>
                <a:spLocks/>
              </p:cNvSpPr>
              <p:nvPr/>
            </p:nvSpPr>
            <p:spPr bwMode="auto">
              <a:xfrm>
                <a:off x="1673482" y="2104582"/>
                <a:ext cx="538163" cy="35560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rgbClr val="00B0F0"/>
              </a:solidFill>
              <a:ln w="12700">
                <a:solidFill>
                  <a:schemeClr val="bg1"/>
                </a:solid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grpSp>
      </p:grpSp>
      <p:grpSp>
        <p:nvGrpSpPr>
          <p:cNvPr id="167" name="Group 166"/>
          <p:cNvGrpSpPr/>
          <p:nvPr/>
        </p:nvGrpSpPr>
        <p:grpSpPr>
          <a:xfrm>
            <a:off x="5629987" y="3171383"/>
            <a:ext cx="1047915" cy="1107140"/>
            <a:chOff x="5410733" y="3048788"/>
            <a:chExt cx="1007263" cy="1064342"/>
          </a:xfrm>
        </p:grpSpPr>
        <p:sp>
          <p:nvSpPr>
            <p:cNvPr id="168" name="TextBox 167"/>
            <p:cNvSpPr txBox="1"/>
            <p:nvPr/>
          </p:nvSpPr>
          <p:spPr>
            <a:xfrm>
              <a:off x="5410733" y="3882298"/>
              <a:ext cx="1007263" cy="230832"/>
            </a:xfrm>
            <a:prstGeom prst="rect">
              <a:avLst/>
            </a:prstGeom>
            <a:noFill/>
          </p:spPr>
          <p:txBody>
            <a:bodyPr wrap="square" lIns="0" tIns="0" rIns="0" bIns="0" rtlCol="0">
              <a:spAutoFit/>
            </a:bodyPr>
            <a:lstStyle/>
            <a:p>
              <a:pPr defTabSz="951248">
                <a:spcAft>
                  <a:spcPts val="624"/>
                </a:spcAft>
                <a:defRPr/>
              </a:pPr>
              <a:r>
                <a:rPr lang="en-US" sz="1530" kern="0" dirty="0">
                  <a:solidFill>
                    <a:srgbClr val="505050"/>
                  </a:solidFill>
                </a:rPr>
                <a:t>ADL Store</a:t>
              </a:r>
            </a:p>
          </p:txBody>
        </p:sp>
        <p:pic>
          <p:nvPicPr>
            <p:cNvPr id="169" name="Picture 1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897" y="3048788"/>
              <a:ext cx="904934" cy="904934"/>
            </a:xfrm>
            <a:prstGeom prst="rect">
              <a:avLst/>
            </a:prstGeom>
          </p:spPr>
        </p:pic>
      </p:grpSp>
      <p:sp>
        <p:nvSpPr>
          <p:cNvPr id="170" name="TextBox 169"/>
          <p:cNvSpPr txBox="1"/>
          <p:nvPr/>
        </p:nvSpPr>
        <p:spPr>
          <a:xfrm>
            <a:off x="7333849" y="3107916"/>
            <a:ext cx="2399094" cy="224107"/>
          </a:xfrm>
          <a:prstGeom prst="rect">
            <a:avLst/>
          </a:prstGeom>
          <a:noFill/>
        </p:spPr>
        <p:txBody>
          <a:bodyPr wrap="square" lIns="0" tIns="0" rIns="0" bIns="0" rtlCol="0">
            <a:spAutoFit/>
          </a:bodyPr>
          <a:lstStyle/>
          <a:p>
            <a:pPr defTabSz="951176">
              <a:spcAft>
                <a:spcPts val="612"/>
              </a:spcAft>
              <a:defRPr/>
            </a:pPr>
            <a:r>
              <a:rPr lang="en-US" sz="1428" kern="0" dirty="0">
                <a:solidFill>
                  <a:srgbClr val="505050"/>
                </a:solidFill>
              </a:rPr>
              <a:t>ADL built-in copy service</a:t>
            </a:r>
          </a:p>
        </p:txBody>
      </p:sp>
      <p:cxnSp>
        <p:nvCxnSpPr>
          <p:cNvPr id="171" name="Straight Connector 170"/>
          <p:cNvCxnSpPr/>
          <p:nvPr/>
        </p:nvCxnSpPr>
        <p:spPr>
          <a:xfrm flipH="1">
            <a:off x="7144980" y="3361118"/>
            <a:ext cx="3315084" cy="0"/>
          </a:xfrm>
          <a:prstGeom prst="line">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5070761" y="5241916"/>
            <a:ext cx="2107475" cy="224114"/>
          </a:xfrm>
          <a:prstGeom prst="rect">
            <a:avLst/>
          </a:prstGeom>
          <a:noFill/>
        </p:spPr>
        <p:txBody>
          <a:bodyPr wrap="square" lIns="0" tIns="0" rIns="0" bIns="0" rtlCol="0">
            <a:spAutoFit/>
          </a:bodyPr>
          <a:lstStyle/>
          <a:p>
            <a:pPr algn="ctr" defTabSz="951176">
              <a:spcAft>
                <a:spcPts val="612"/>
              </a:spcAft>
              <a:defRPr/>
            </a:pPr>
            <a:r>
              <a:rPr lang="en-US" sz="1428" kern="0" dirty="0">
                <a:solidFill>
                  <a:srgbClr val="505050"/>
                </a:solidFill>
              </a:rPr>
              <a:t>Azure Stream Analytics</a:t>
            </a:r>
          </a:p>
        </p:txBody>
      </p:sp>
      <p:sp>
        <p:nvSpPr>
          <p:cNvPr id="173" name="TextBox 172"/>
          <p:cNvSpPr txBox="1"/>
          <p:nvPr/>
        </p:nvSpPr>
        <p:spPr>
          <a:xfrm>
            <a:off x="7333850" y="3368724"/>
            <a:ext cx="1564301" cy="224107"/>
          </a:xfrm>
          <a:prstGeom prst="rect">
            <a:avLst/>
          </a:prstGeom>
          <a:noFill/>
        </p:spPr>
        <p:txBody>
          <a:bodyPr wrap="square" lIns="0" tIns="0" rIns="0" bIns="0" rtlCol="0">
            <a:spAutoFit/>
          </a:bodyPr>
          <a:lstStyle/>
          <a:p>
            <a:pPr defTabSz="951176">
              <a:spcAft>
                <a:spcPts val="612"/>
              </a:spcAft>
              <a:defRPr/>
            </a:pPr>
            <a:r>
              <a:rPr lang="en-US" sz="1428" kern="0" dirty="0">
                <a:solidFill>
                  <a:srgbClr val="505050"/>
                </a:solidFill>
              </a:rPr>
              <a:t>Azure Data Factory</a:t>
            </a:r>
          </a:p>
        </p:txBody>
      </p:sp>
      <p:sp>
        <p:nvSpPr>
          <p:cNvPr id="174" name="TextBox 173"/>
          <p:cNvSpPr txBox="1"/>
          <p:nvPr/>
        </p:nvSpPr>
        <p:spPr>
          <a:xfrm>
            <a:off x="7343542" y="3616622"/>
            <a:ext cx="1564301" cy="224107"/>
          </a:xfrm>
          <a:prstGeom prst="rect">
            <a:avLst/>
          </a:prstGeom>
          <a:noFill/>
        </p:spPr>
        <p:txBody>
          <a:bodyPr wrap="square" lIns="0" tIns="0" rIns="0" bIns="0" rtlCol="0">
            <a:spAutoFit/>
          </a:bodyPr>
          <a:lstStyle/>
          <a:p>
            <a:pPr defTabSz="951176">
              <a:spcAft>
                <a:spcPts val="612"/>
              </a:spcAft>
              <a:defRPr/>
            </a:pPr>
            <a:r>
              <a:rPr lang="en-US" sz="1428" kern="0" dirty="0">
                <a:solidFill>
                  <a:srgbClr val="505050"/>
                </a:solidFill>
              </a:rPr>
              <a:t>Hadoop DistCp</a:t>
            </a:r>
          </a:p>
        </p:txBody>
      </p:sp>
      <p:pic>
        <p:nvPicPr>
          <p:cNvPr id="175" name="Graphic 4"/>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794511" y="4752524"/>
            <a:ext cx="595228" cy="595228"/>
          </a:xfrm>
          <a:prstGeom prst="rect">
            <a:avLst/>
          </a:prstGeom>
        </p:spPr>
      </p:pic>
    </p:spTree>
    <p:extLst>
      <p:ext uri="{BB962C8B-B14F-4D97-AF65-F5344CB8AC3E}">
        <p14:creationId xmlns:p14="http://schemas.microsoft.com/office/powerpoint/2010/main" val="17596356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500"/>
                                        <p:tgtEl>
                                          <p:spTgt spid="1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5"/>
                                        </p:tgtEl>
                                        <p:attrNameLst>
                                          <p:attrName>style.visibility</p:attrName>
                                        </p:attrNameLst>
                                      </p:cBhvr>
                                      <p:to>
                                        <p:strVal val="visible"/>
                                      </p:to>
                                    </p:set>
                                    <p:animEffect transition="in" filter="fade">
                                      <p:cBhvr>
                                        <p:cTn id="11" dur="500"/>
                                        <p:tgtEl>
                                          <p:spTgt spid="145"/>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fade">
                                      <p:cBhvr>
                                        <p:cTn id="26" dur="500"/>
                                        <p:tgtEl>
                                          <p:spTgt spid="97"/>
                                        </p:tgtEl>
                                      </p:cBhvr>
                                    </p:animEffect>
                                  </p:childTnLst>
                                </p:cTn>
                              </p:par>
                            </p:childTnLst>
                          </p:cTn>
                        </p:par>
                        <p:par>
                          <p:cTn id="27" fill="hold">
                            <p:stCondLst>
                              <p:cond delay="1500"/>
                            </p:stCondLst>
                            <p:childTnLst>
                              <p:par>
                                <p:cTn id="28" presetID="1" presetClass="entr" presetSubtype="0" fill="hold" nodeType="afterEffect">
                                  <p:stCondLst>
                                    <p:cond delay="0"/>
                                  </p:stCondLst>
                                  <p:childTnLst>
                                    <p:set>
                                      <p:cBhvr>
                                        <p:cTn id="29" dur="1" fill="hold">
                                          <p:stCondLst>
                                            <p:cond delay="0"/>
                                          </p:stCondLst>
                                        </p:cTn>
                                        <p:tgtEl>
                                          <p:spTgt spid="95"/>
                                        </p:tgtEl>
                                        <p:attrNameLst>
                                          <p:attrName>style.visibility</p:attrName>
                                        </p:attrNameLst>
                                      </p:cBhvr>
                                      <p:to>
                                        <p:strVal val="visible"/>
                                      </p:to>
                                    </p:set>
                                  </p:childTnLst>
                                </p:cTn>
                              </p:par>
                            </p:childTnLst>
                          </p:cTn>
                        </p:par>
                        <p:par>
                          <p:cTn id="30" fill="hold">
                            <p:stCondLst>
                              <p:cond delay="1500"/>
                            </p:stCondLst>
                            <p:childTnLst>
                              <p:par>
                                <p:cTn id="31" presetID="1" presetClass="entr" presetSubtype="0" fill="hold" grpId="0" nodeType="afterEffect">
                                  <p:stCondLst>
                                    <p:cond delay="0"/>
                                  </p:stCondLst>
                                  <p:childTnLst>
                                    <p:set>
                                      <p:cBhvr>
                                        <p:cTn id="32" dur="1" fill="hold">
                                          <p:stCondLst>
                                            <p:cond delay="0"/>
                                          </p:stCondLst>
                                        </p:cTn>
                                        <p:tgtEl>
                                          <p:spTgt spid="172"/>
                                        </p:tgtEl>
                                        <p:attrNameLst>
                                          <p:attrName>style.visibility</p:attrName>
                                        </p:attrNameLst>
                                      </p:cBhvr>
                                      <p:to>
                                        <p:strVal val="visible"/>
                                      </p:to>
                                    </p:set>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0"/>
                                          </p:stCondLst>
                                        </p:cTn>
                                        <p:tgtEl>
                                          <p:spTgt spid="96"/>
                                        </p:tgtEl>
                                        <p:attrNameLst>
                                          <p:attrName>style.visibility</p:attrName>
                                        </p:attrNameLst>
                                      </p:cBhvr>
                                      <p:to>
                                        <p:strVal val="visible"/>
                                      </p:to>
                                    </p:se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17"/>
                                        </p:tgtEl>
                                        <p:attrNameLst>
                                          <p:attrName>style.visibility</p:attrName>
                                        </p:attrNameLst>
                                      </p:cBhvr>
                                      <p:to>
                                        <p:strVal val="visible"/>
                                      </p:to>
                                    </p:set>
                                    <p:animEffect transition="in" filter="fade">
                                      <p:cBhvr>
                                        <p:cTn id="39" dur="500"/>
                                        <p:tgtEl>
                                          <p:spTgt spid="117"/>
                                        </p:tgtEl>
                                      </p:cBhvr>
                                    </p:animEffect>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wipe(right)">
                                      <p:cBhvr>
                                        <p:cTn id="43" dur="750"/>
                                        <p:tgtEl>
                                          <p:spTgt spid="137"/>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106"/>
                                        </p:tgtEl>
                                        <p:attrNameLst>
                                          <p:attrName>style.visibility</p:attrName>
                                        </p:attrNameLst>
                                      </p:cBhvr>
                                      <p:to>
                                        <p:strVal val="visible"/>
                                      </p:to>
                                    </p:set>
                                    <p:animEffect transition="in" filter="fade">
                                      <p:cBhvr>
                                        <p:cTn id="47" dur="500"/>
                                        <p:tgtEl>
                                          <p:spTgt spid="106"/>
                                        </p:tgtEl>
                                      </p:cBhvr>
                                    </p:animEffect>
                                  </p:childTnLst>
                                </p:cTn>
                              </p:par>
                              <p:par>
                                <p:cTn id="48" presetID="1" presetClass="entr" presetSubtype="0" fill="hold" grpId="0" nodeType="withEffect">
                                  <p:stCondLst>
                                    <p:cond delay="0"/>
                                  </p:stCondLst>
                                  <p:childTnLst>
                                    <p:set>
                                      <p:cBhvr>
                                        <p:cTn id="49" dur="1" fill="hold">
                                          <p:stCondLst>
                                            <p:cond delay="0"/>
                                          </p:stCondLst>
                                        </p:cTn>
                                        <p:tgtEl>
                                          <p:spTgt spid="17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70"/>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7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41" grpId="0"/>
      <p:bldP spid="170" grpId="0"/>
      <p:bldP spid="172" grpId="0"/>
      <p:bldP spid="173" grpId="0"/>
      <p:bldP spid="17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 Store: Egress</a:t>
            </a:r>
          </a:p>
        </p:txBody>
      </p:sp>
      <p:grpSp>
        <p:nvGrpSpPr>
          <p:cNvPr id="4" name="Group 3"/>
          <p:cNvGrpSpPr/>
          <p:nvPr/>
        </p:nvGrpSpPr>
        <p:grpSpPr>
          <a:xfrm>
            <a:off x="444516" y="1145902"/>
            <a:ext cx="11547443" cy="5345898"/>
            <a:chOff x="434975" y="1123536"/>
            <a:chExt cx="11322050" cy="5241552"/>
          </a:xfrm>
        </p:grpSpPr>
        <p:sp>
          <p:nvSpPr>
            <p:cNvPr id="54" name="Rectangle 53"/>
            <p:cNvSpPr/>
            <p:nvPr/>
          </p:nvSpPr>
          <p:spPr>
            <a:xfrm>
              <a:off x="434975" y="1483823"/>
              <a:ext cx="11322050" cy="4881265"/>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428" kern="0" dirty="0">
                <a:solidFill>
                  <a:sysClr val="windowText" lastClr="000000"/>
                </a:solidFill>
              </a:endParaRPr>
            </a:p>
          </p:txBody>
        </p:sp>
        <p:sp>
          <p:nvSpPr>
            <p:cNvPr id="3" name="Rectangle 2"/>
            <p:cNvSpPr/>
            <p:nvPr/>
          </p:nvSpPr>
          <p:spPr>
            <a:xfrm>
              <a:off x="434975" y="1123536"/>
              <a:ext cx="11322050" cy="369332"/>
            </a:xfrm>
            <a:prstGeom prst="rect">
              <a:avLst/>
            </a:prstGeom>
            <a:solidFill>
              <a:schemeClr val="accent1"/>
            </a:solidFill>
          </p:spPr>
          <p:txBody>
            <a:bodyPr wrap="square" lIns="93260" tIns="46630" rIns="93260" bIns="46630">
              <a:noAutofit/>
            </a:bodyPr>
            <a:lstStyle/>
            <a:p>
              <a:pPr algn="ctr" defTabSz="932597">
                <a:spcBef>
                  <a:spcPts val="612"/>
                </a:spcBef>
                <a:spcAft>
                  <a:spcPts val="612"/>
                </a:spcAft>
              </a:pPr>
              <a:r>
                <a:rPr lang="en-US" sz="1836" kern="0" dirty="0">
                  <a:solidFill>
                    <a:schemeClr val="bg1"/>
                  </a:solidFill>
                </a:rPr>
                <a:t>Data can be exported from Azure Data Lake Store into numerous targets/sinks </a:t>
              </a:r>
            </a:p>
          </p:txBody>
        </p:sp>
      </p:grpSp>
      <p:cxnSp>
        <p:nvCxnSpPr>
          <p:cNvPr id="32" name="Straight Connector 31"/>
          <p:cNvCxnSpPr/>
          <p:nvPr/>
        </p:nvCxnSpPr>
        <p:spPr>
          <a:xfrm>
            <a:off x="2793241" y="-14090"/>
            <a:ext cx="65282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Slide Number Placeholder 8"/>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37</a:t>
            </a:fld>
            <a:endParaRPr lang="en-US" sz="1836" kern="0" dirty="0">
              <a:solidFill>
                <a:sysClr val="windowText" lastClr="000000"/>
              </a:solidFill>
            </a:endParaRPr>
          </a:p>
        </p:txBody>
      </p:sp>
      <p:grpSp>
        <p:nvGrpSpPr>
          <p:cNvPr id="77" name="Group 76"/>
          <p:cNvGrpSpPr/>
          <p:nvPr/>
        </p:nvGrpSpPr>
        <p:grpSpPr>
          <a:xfrm>
            <a:off x="677529" y="1768769"/>
            <a:ext cx="1971450" cy="4793624"/>
            <a:chOff x="650398" y="1700394"/>
            <a:chExt cx="1894972" cy="4608317"/>
          </a:xfrm>
        </p:grpSpPr>
        <p:sp>
          <p:nvSpPr>
            <p:cNvPr id="78" name="Rectangle 77"/>
            <p:cNvSpPr/>
            <p:nvPr/>
          </p:nvSpPr>
          <p:spPr>
            <a:xfrm>
              <a:off x="993024" y="2542055"/>
              <a:ext cx="1097287" cy="215444"/>
            </a:xfrm>
            <a:prstGeom prst="rect">
              <a:avLst/>
            </a:prstGeom>
          </p:spPr>
          <p:txBody>
            <a:bodyPr wrap="square" lIns="0" tIns="0" rIns="0" bIns="0">
              <a:spAutoFit/>
            </a:bodyPr>
            <a:lstStyle/>
            <a:p>
              <a:pPr algn="ctr" defTabSz="950900">
                <a:defRPr/>
              </a:pPr>
              <a:r>
                <a:rPr lang="en-US" sz="1428" kern="0" dirty="0">
                  <a:solidFill>
                    <a:srgbClr val="505050"/>
                  </a:solidFill>
                  <a:ea typeface="Segoe UI" pitchFamily="34" charset="0"/>
                  <a:cs typeface="Segoe UI" pitchFamily="34" charset="0"/>
                </a:rPr>
                <a:t>Azure SQL DB</a:t>
              </a:r>
            </a:p>
          </p:txBody>
        </p:sp>
        <p:grpSp>
          <p:nvGrpSpPr>
            <p:cNvPr id="82" name="Group 81"/>
            <p:cNvGrpSpPr/>
            <p:nvPr/>
          </p:nvGrpSpPr>
          <p:grpSpPr>
            <a:xfrm>
              <a:off x="1220277" y="1700394"/>
              <a:ext cx="1039827" cy="759788"/>
              <a:chOff x="1171818" y="1700394"/>
              <a:chExt cx="1039827" cy="759788"/>
            </a:xfrm>
          </p:grpSpPr>
          <p:sp>
            <p:nvSpPr>
              <p:cNvPr id="100" name="Freeform 106"/>
              <p:cNvSpPr>
                <a:spLocks noEditPoints="1"/>
              </p:cNvSpPr>
              <p:nvPr/>
            </p:nvSpPr>
            <p:spPr bwMode="auto">
              <a:xfrm>
                <a:off x="1171818" y="1700394"/>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86521" rIns="0" bIns="0" numCol="1" anchor="ctr" anchorCtr="0" compatLnSpc="1">
                <a:prstTxWarp prst="textNoShape">
                  <a:avLst/>
                </a:prstTxWarp>
              </a:bodyPr>
              <a:lstStyle/>
              <a:p>
                <a:pPr algn="ctr" defTabSz="951248">
                  <a:defRPr/>
                </a:pPr>
                <a:r>
                  <a:rPr lang="en-US" sz="1530" kern="0" dirty="0">
                    <a:solidFill>
                      <a:srgbClr val="FFFFFF"/>
                    </a:solidFill>
                  </a:rPr>
                  <a:t>SQL</a:t>
                </a:r>
              </a:p>
            </p:txBody>
          </p:sp>
          <p:sp>
            <p:nvSpPr>
              <p:cNvPr id="101" name="Freeform 46"/>
              <p:cNvSpPr>
                <a:spLocks/>
              </p:cNvSpPr>
              <p:nvPr/>
            </p:nvSpPr>
            <p:spPr bwMode="auto">
              <a:xfrm>
                <a:off x="1673482" y="2104582"/>
                <a:ext cx="538163" cy="35560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rgbClr val="00B0F0"/>
              </a:solidFill>
              <a:ln w="12700">
                <a:solidFill>
                  <a:schemeClr val="bg1"/>
                </a:solid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grpSp>
        <p:sp>
          <p:nvSpPr>
            <p:cNvPr id="83" name="Rectangle 82"/>
            <p:cNvSpPr/>
            <p:nvPr/>
          </p:nvSpPr>
          <p:spPr>
            <a:xfrm>
              <a:off x="960162" y="3794082"/>
              <a:ext cx="1163011" cy="215444"/>
            </a:xfrm>
            <a:prstGeom prst="rect">
              <a:avLst/>
            </a:prstGeom>
          </p:spPr>
          <p:txBody>
            <a:bodyPr wrap="square" lIns="0" tIns="0" rIns="0" bIns="0">
              <a:spAutoFit/>
            </a:bodyPr>
            <a:lstStyle/>
            <a:p>
              <a:pPr algn="ctr" defTabSz="950900">
                <a:defRPr/>
              </a:pPr>
              <a:r>
                <a:rPr lang="en-US" sz="1428" kern="0" dirty="0">
                  <a:solidFill>
                    <a:srgbClr val="505050"/>
                  </a:solidFill>
                  <a:ea typeface="Segoe UI" pitchFamily="34" charset="0"/>
                  <a:cs typeface="Segoe UI" pitchFamily="34" charset="0"/>
                </a:rPr>
                <a:t>Azure SQL DW</a:t>
              </a:r>
            </a:p>
          </p:txBody>
        </p:sp>
        <p:sp>
          <p:nvSpPr>
            <p:cNvPr id="84" name="Freeform 106"/>
            <p:cNvSpPr>
              <a:spLocks noEditPoints="1"/>
            </p:cNvSpPr>
            <p:nvPr/>
          </p:nvSpPr>
          <p:spPr bwMode="auto">
            <a:xfrm>
              <a:off x="1220277" y="3017279"/>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chemeClr val="accent1"/>
            </a:solidFill>
            <a:ln>
              <a:noFill/>
            </a:ln>
            <a:extLst/>
          </p:spPr>
          <p:txBody>
            <a:bodyPr vert="horz" wrap="square" lIns="0" tIns="186521" rIns="0" bIns="0" numCol="1" anchor="ctr" anchorCtr="0" compatLnSpc="1">
              <a:prstTxWarp prst="textNoShape">
                <a:avLst/>
              </a:prstTxWarp>
            </a:bodyPr>
            <a:lstStyle/>
            <a:p>
              <a:pPr algn="ctr" defTabSz="951248">
                <a:defRPr/>
              </a:pPr>
              <a:endParaRPr lang="en-US" sz="1530" kern="0" dirty="0">
                <a:solidFill>
                  <a:srgbClr val="FFFFFF"/>
                </a:solidFill>
              </a:endParaRPr>
            </a:p>
          </p:txBody>
        </p:sp>
        <p:sp>
          <p:nvSpPr>
            <p:cNvPr id="85" name="Rectangle 84"/>
            <p:cNvSpPr/>
            <p:nvPr/>
          </p:nvSpPr>
          <p:spPr>
            <a:xfrm>
              <a:off x="1046628" y="4873932"/>
              <a:ext cx="990078" cy="211246"/>
            </a:xfrm>
            <a:prstGeom prst="rect">
              <a:avLst/>
            </a:prstGeom>
          </p:spPr>
          <p:txBody>
            <a:bodyPr wrap="square" lIns="0" tIns="0" rIns="0" bIns="0">
              <a:spAutoFit/>
            </a:bodyPr>
            <a:lstStyle/>
            <a:p>
              <a:pPr algn="ctr" defTabSz="950900">
                <a:defRPr/>
              </a:pPr>
              <a:r>
                <a:rPr lang="en-US" sz="1428" kern="0" dirty="0">
                  <a:solidFill>
                    <a:srgbClr val="505050"/>
                  </a:solidFill>
                  <a:ea typeface="Segoe UI" pitchFamily="34" charset="0"/>
                  <a:cs typeface="Segoe UI" pitchFamily="34" charset="0"/>
                </a:rPr>
                <a:t>Azure Tables</a:t>
              </a:r>
            </a:p>
          </p:txBody>
        </p:sp>
        <p:grpSp>
          <p:nvGrpSpPr>
            <p:cNvPr id="86" name="Group 85"/>
            <p:cNvGrpSpPr/>
            <p:nvPr/>
          </p:nvGrpSpPr>
          <p:grpSpPr>
            <a:xfrm>
              <a:off x="1183193" y="4240278"/>
              <a:ext cx="716949" cy="616970"/>
              <a:chOff x="1183193" y="4240278"/>
              <a:chExt cx="716949" cy="616970"/>
            </a:xfrm>
          </p:grpSpPr>
          <p:sp>
            <p:nvSpPr>
              <p:cNvPr id="92" name="Rectangle 209"/>
              <p:cNvSpPr>
                <a:spLocks noChangeArrowheads="1"/>
              </p:cNvSpPr>
              <p:nvPr/>
            </p:nvSpPr>
            <p:spPr bwMode="auto">
              <a:xfrm>
                <a:off x="1183193" y="4240278"/>
                <a:ext cx="716949" cy="61697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6630" tIns="18652" rIns="46630" bIns="18652" numCol="1" anchor="b" anchorCtr="0" compatLnSpc="1">
                <a:prstTxWarp prst="textNoShape">
                  <a:avLst/>
                </a:prstTxWarp>
              </a:bodyPr>
              <a:lstStyle/>
              <a:p>
                <a:pPr defTabSz="951248">
                  <a:defRPr/>
                </a:pPr>
                <a:r>
                  <a:rPr lang="en-GB" sz="612" kern="0" dirty="0">
                    <a:solidFill>
                      <a:srgbClr val="FFFFFF"/>
                    </a:solidFill>
                  </a:rPr>
                  <a:t>Table Storage</a:t>
                </a:r>
              </a:p>
            </p:txBody>
          </p:sp>
          <p:sp>
            <p:nvSpPr>
              <p:cNvPr id="93" name="Freeform 218"/>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94" name="Freeform 219"/>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95" name="Line 220"/>
              <p:cNvSpPr>
                <a:spLocks noChangeShapeType="1"/>
              </p:cNvSpPr>
              <p:nvPr/>
            </p:nvSpPr>
            <p:spPr bwMode="auto">
              <a:xfrm>
                <a:off x="1219083" y="4425704"/>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96" name="Line 221"/>
              <p:cNvSpPr>
                <a:spLocks noChangeShapeType="1"/>
              </p:cNvSpPr>
              <p:nvPr/>
            </p:nvSpPr>
            <p:spPr bwMode="auto">
              <a:xfrm flipH="1">
                <a:off x="1219083" y="4556447"/>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97" name="Line 222"/>
              <p:cNvSpPr>
                <a:spLocks noChangeShapeType="1"/>
              </p:cNvSpPr>
              <p:nvPr/>
            </p:nvSpPr>
            <p:spPr bwMode="auto">
              <a:xfrm>
                <a:off x="1649765"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98" name="Line 223"/>
              <p:cNvSpPr>
                <a:spLocks noChangeShapeType="1"/>
              </p:cNvSpPr>
              <p:nvPr/>
            </p:nvSpPr>
            <p:spPr bwMode="auto">
              <a:xfrm flipV="1">
                <a:off x="1433570"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99" name="Rectangle 224"/>
              <p:cNvSpPr>
                <a:spLocks noChangeArrowheads="1"/>
              </p:cNvSpPr>
              <p:nvPr/>
            </p:nvSpPr>
            <p:spPr bwMode="auto">
              <a:xfrm>
                <a:off x="1219083" y="4286415"/>
                <a:ext cx="216196" cy="140998"/>
              </a:xfrm>
              <a:prstGeom prst="rect">
                <a:avLst/>
              </a:prstGeom>
              <a:solidFill>
                <a:schemeClr val="bg1"/>
              </a:solidFill>
              <a:ln w="9525">
                <a:solidFill>
                  <a:schemeClr val="bg1"/>
                </a:solidFill>
                <a:miter lim="800000"/>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grpSp>
        <p:sp>
          <p:nvSpPr>
            <p:cNvPr id="87" name="Rectangle 86"/>
            <p:cNvSpPr/>
            <p:nvPr/>
          </p:nvSpPr>
          <p:spPr>
            <a:xfrm>
              <a:off x="650398" y="6093267"/>
              <a:ext cx="1894972" cy="215444"/>
            </a:xfrm>
            <a:prstGeom prst="rect">
              <a:avLst/>
            </a:prstGeom>
          </p:spPr>
          <p:txBody>
            <a:bodyPr wrap="square" lIns="0" tIns="0" rIns="0" bIns="0">
              <a:spAutoFit/>
            </a:bodyPr>
            <a:lstStyle/>
            <a:p>
              <a:pPr algn="ctr" defTabSz="950900">
                <a:defRPr/>
              </a:pPr>
              <a:r>
                <a:rPr lang="en-US" sz="1428" kern="0" dirty="0">
                  <a:solidFill>
                    <a:srgbClr val="505050"/>
                  </a:solidFill>
                  <a:ea typeface="Segoe UI" pitchFamily="34" charset="0"/>
                  <a:cs typeface="Segoe UI" pitchFamily="34" charset="0"/>
                </a:rPr>
                <a:t>On-premises databases</a:t>
              </a:r>
            </a:p>
          </p:txBody>
        </p:sp>
        <p:sp>
          <p:nvSpPr>
            <p:cNvPr id="88" name="Database Part 2"/>
            <p:cNvSpPr>
              <a:spLocks/>
            </p:cNvSpPr>
            <p:nvPr/>
          </p:nvSpPr>
          <p:spPr bwMode="auto">
            <a:xfrm>
              <a:off x="97722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1428" dirty="0">
                <a:solidFill>
                  <a:srgbClr val="000000"/>
                </a:solidFill>
              </a:endParaRPr>
            </a:p>
          </p:txBody>
        </p:sp>
        <p:sp>
          <p:nvSpPr>
            <p:cNvPr id="89" name="Database Part 1"/>
            <p:cNvSpPr>
              <a:spLocks noEditPoints="1"/>
            </p:cNvSpPr>
            <p:nvPr/>
          </p:nvSpPr>
          <p:spPr bwMode="auto">
            <a:xfrm>
              <a:off x="97722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1428" dirty="0">
                <a:solidFill>
                  <a:srgbClr val="000000"/>
                </a:solidFill>
              </a:endParaRPr>
            </a:p>
          </p:txBody>
        </p:sp>
        <p:sp>
          <p:nvSpPr>
            <p:cNvPr id="90" name="Database Part 2"/>
            <p:cNvSpPr>
              <a:spLocks/>
            </p:cNvSpPr>
            <p:nvPr/>
          </p:nvSpPr>
          <p:spPr bwMode="auto">
            <a:xfrm>
              <a:off x="157179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1428" dirty="0">
                <a:solidFill>
                  <a:srgbClr val="000000"/>
                </a:solidFill>
              </a:endParaRPr>
            </a:p>
          </p:txBody>
        </p:sp>
        <p:sp>
          <p:nvSpPr>
            <p:cNvPr id="91" name="Database Part 1"/>
            <p:cNvSpPr>
              <a:spLocks noEditPoints="1"/>
            </p:cNvSpPr>
            <p:nvPr/>
          </p:nvSpPr>
          <p:spPr bwMode="auto">
            <a:xfrm>
              <a:off x="157179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93260" tIns="46630" rIns="93260" bIns="4663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1210">
                <a:defRPr/>
              </a:pPr>
              <a:endParaRPr lang="en-US" sz="1428" dirty="0">
                <a:solidFill>
                  <a:srgbClr val="000000"/>
                </a:solidFill>
              </a:endParaRPr>
            </a:p>
          </p:txBody>
        </p:sp>
      </p:grpSp>
      <p:grpSp>
        <p:nvGrpSpPr>
          <p:cNvPr id="102" name="Group 101"/>
          <p:cNvGrpSpPr/>
          <p:nvPr/>
        </p:nvGrpSpPr>
        <p:grpSpPr>
          <a:xfrm>
            <a:off x="2648979" y="2393789"/>
            <a:ext cx="2675374" cy="3459926"/>
            <a:chOff x="2545370" y="2301253"/>
            <a:chExt cx="2571588" cy="3326176"/>
          </a:xfrm>
        </p:grpSpPr>
        <p:cxnSp>
          <p:nvCxnSpPr>
            <p:cNvPr id="103" name="Straight Connector 102"/>
            <p:cNvCxnSpPr/>
            <p:nvPr/>
          </p:nvCxnSpPr>
          <p:spPr>
            <a:xfrm flipH="1">
              <a:off x="3272167" y="3598713"/>
              <a:ext cx="1844791" cy="0"/>
            </a:xfrm>
            <a:prstGeom prst="line">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3527423" y="3305448"/>
              <a:ext cx="1503617" cy="215444"/>
            </a:xfrm>
            <a:prstGeom prst="rect">
              <a:avLst/>
            </a:prstGeom>
            <a:noFill/>
          </p:spPr>
          <p:txBody>
            <a:bodyPr wrap="square" lIns="0" tIns="0" rIns="0" bIns="0" rtlCol="0">
              <a:spAutoFit/>
            </a:bodyPr>
            <a:lstStyle/>
            <a:p>
              <a:pPr defTabSz="951176">
                <a:spcAft>
                  <a:spcPts val="612"/>
                </a:spcAft>
                <a:defRPr/>
              </a:pPr>
              <a:r>
                <a:rPr lang="en-US" sz="1428" kern="0" dirty="0">
                  <a:solidFill>
                    <a:srgbClr val="505050"/>
                  </a:solidFill>
                </a:rPr>
                <a:t>Azure Data Factory</a:t>
              </a:r>
            </a:p>
          </p:txBody>
        </p:sp>
        <p:sp>
          <p:nvSpPr>
            <p:cNvPr id="106" name="TextBox 105"/>
            <p:cNvSpPr txBox="1"/>
            <p:nvPr/>
          </p:nvSpPr>
          <p:spPr>
            <a:xfrm>
              <a:off x="3527423" y="3676534"/>
              <a:ext cx="1160574" cy="215444"/>
            </a:xfrm>
            <a:prstGeom prst="rect">
              <a:avLst/>
            </a:prstGeom>
            <a:noFill/>
          </p:spPr>
          <p:txBody>
            <a:bodyPr wrap="square" lIns="0" tIns="0" rIns="0" bIns="0" rtlCol="0">
              <a:spAutoFit/>
            </a:bodyPr>
            <a:lstStyle/>
            <a:p>
              <a:pPr defTabSz="951176">
                <a:spcAft>
                  <a:spcPts val="612"/>
                </a:spcAft>
                <a:defRPr/>
              </a:pPr>
              <a:r>
                <a:rPr lang="en-US" sz="1428" kern="0" dirty="0">
                  <a:solidFill>
                    <a:srgbClr val="505050"/>
                  </a:solidFill>
                </a:rPr>
                <a:t>Apache Sqoop</a:t>
              </a:r>
            </a:p>
          </p:txBody>
        </p:sp>
        <p:cxnSp>
          <p:nvCxnSpPr>
            <p:cNvPr id="107" name="Straight Connector 106"/>
            <p:cNvCxnSpPr/>
            <p:nvPr/>
          </p:nvCxnSpPr>
          <p:spPr>
            <a:xfrm>
              <a:off x="2545370" y="3420162"/>
              <a:ext cx="357639"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545370" y="4548762"/>
              <a:ext cx="357639"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4"/>
            <p:cNvCxnSpPr/>
            <p:nvPr/>
          </p:nvCxnSpPr>
          <p:spPr>
            <a:xfrm flipV="1">
              <a:off x="2545370" y="2301253"/>
              <a:ext cx="12700" cy="3326176"/>
            </a:xfrm>
            <a:prstGeom prst="bentConnector3">
              <a:avLst>
                <a:gd name="adj1" fmla="val 2957142"/>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10519054" y="1955634"/>
            <a:ext cx="1661095" cy="849271"/>
            <a:chOff x="10110139" y="3037540"/>
            <a:chExt cx="1596656" cy="816441"/>
          </a:xfrm>
        </p:grpSpPr>
        <p:sp>
          <p:nvSpPr>
            <p:cNvPr id="111" name="Rectangle 110"/>
            <p:cNvSpPr/>
            <p:nvPr/>
          </p:nvSpPr>
          <p:spPr>
            <a:xfrm>
              <a:off x="10110139" y="3638537"/>
              <a:ext cx="1596656" cy="215444"/>
            </a:xfrm>
            <a:prstGeom prst="rect">
              <a:avLst/>
            </a:prstGeom>
          </p:spPr>
          <p:txBody>
            <a:bodyPr wrap="square" lIns="0" tIns="0" rIns="0" bIns="0">
              <a:spAutoFit/>
            </a:bodyPr>
            <a:lstStyle/>
            <a:p>
              <a:pPr defTabSz="950900">
                <a:defRPr/>
              </a:pPr>
              <a:r>
                <a:rPr lang="en-US" sz="1428" kern="0" dirty="0">
                  <a:solidFill>
                    <a:srgbClr val="505050"/>
                  </a:solidFill>
                  <a:ea typeface="Segoe UI" pitchFamily="34" charset="0"/>
                  <a:cs typeface="Segoe UI" pitchFamily="34" charset="0"/>
                </a:rPr>
                <a:t>Azure Storage Blobs</a:t>
              </a:r>
            </a:p>
          </p:txBody>
        </p:sp>
        <p:grpSp>
          <p:nvGrpSpPr>
            <p:cNvPr id="112" name="Group 111"/>
            <p:cNvGrpSpPr/>
            <p:nvPr/>
          </p:nvGrpSpPr>
          <p:grpSpPr>
            <a:xfrm>
              <a:off x="10549993" y="3037540"/>
              <a:ext cx="716949" cy="571500"/>
              <a:chOff x="10549992" y="2941320"/>
              <a:chExt cx="716949" cy="571500"/>
            </a:xfrm>
          </p:grpSpPr>
          <p:sp>
            <p:nvSpPr>
              <p:cNvPr id="113" name="Rectangle 209"/>
              <p:cNvSpPr>
                <a:spLocks noChangeArrowheads="1"/>
              </p:cNvSpPr>
              <p:nvPr/>
            </p:nvSpPr>
            <p:spPr bwMode="auto">
              <a:xfrm>
                <a:off x="10549992" y="2941320"/>
                <a:ext cx="716949" cy="57150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6630" tIns="18652" rIns="46630" bIns="18652" numCol="1" anchor="b" anchorCtr="0" compatLnSpc="1">
                <a:prstTxWarp prst="textNoShape">
                  <a:avLst/>
                </a:prstTxWarp>
              </a:bodyPr>
              <a:lstStyle/>
              <a:p>
                <a:pPr defTabSz="951248">
                  <a:defRPr/>
                </a:pPr>
                <a:endParaRPr lang="en-GB" sz="612" kern="0" dirty="0">
                  <a:solidFill>
                    <a:srgbClr val="FFFFFF"/>
                  </a:solidFill>
                </a:endParaRPr>
              </a:p>
            </p:txBody>
          </p:sp>
          <p:sp>
            <p:nvSpPr>
              <p:cNvPr id="114" name="Freeform 218"/>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15" name="Freeform 219"/>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16" name="Line 220"/>
              <p:cNvSpPr>
                <a:spLocks noChangeShapeType="1"/>
              </p:cNvSpPr>
              <p:nvPr/>
            </p:nvSpPr>
            <p:spPr bwMode="auto">
              <a:xfrm>
                <a:off x="10585882" y="3188912"/>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17" name="Line 221"/>
              <p:cNvSpPr>
                <a:spLocks noChangeShapeType="1"/>
              </p:cNvSpPr>
              <p:nvPr/>
            </p:nvSpPr>
            <p:spPr bwMode="auto">
              <a:xfrm flipH="1">
                <a:off x="10585882" y="3319655"/>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18" name="Line 222"/>
              <p:cNvSpPr>
                <a:spLocks noChangeShapeType="1"/>
              </p:cNvSpPr>
              <p:nvPr/>
            </p:nvSpPr>
            <p:spPr bwMode="auto">
              <a:xfrm>
                <a:off x="11016564"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19" name="Line 223"/>
              <p:cNvSpPr>
                <a:spLocks noChangeShapeType="1"/>
              </p:cNvSpPr>
              <p:nvPr/>
            </p:nvSpPr>
            <p:spPr bwMode="auto">
              <a:xfrm flipV="1">
                <a:off x="10800369"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sp>
            <p:nvSpPr>
              <p:cNvPr id="120" name="Freeform 219"/>
              <p:cNvSpPr>
                <a:spLocks noEditPoints="1"/>
              </p:cNvSpPr>
              <p:nvPr/>
            </p:nvSpPr>
            <p:spPr bwMode="auto">
              <a:xfrm>
                <a:off x="10585882" y="2983398"/>
                <a:ext cx="643460" cy="84406"/>
              </a:xfrm>
              <a:prstGeom prst="rect">
                <a:avLst/>
              </a:prstGeom>
              <a:solidFill>
                <a:schemeClr val="bg1"/>
              </a:solidFill>
              <a:ln w="9525">
                <a:solidFill>
                  <a:schemeClr val="bg1"/>
                </a:solidFill>
                <a:round/>
                <a:headEnd/>
                <a:tailEnd/>
              </a:ln>
              <a:extLst/>
            </p:spPr>
            <p:txBody>
              <a:bodyPr vert="horz" wrap="square" lIns="93260" tIns="46630" rIns="93260" bIns="46630" numCol="1" anchor="t" anchorCtr="0" compatLnSpc="1">
                <a:prstTxWarp prst="textNoShape">
                  <a:avLst/>
                </a:prstTxWarp>
              </a:bodyPr>
              <a:lstStyle/>
              <a:p>
                <a:pPr defTabSz="951248">
                  <a:defRPr/>
                </a:pPr>
                <a:endParaRPr lang="en-GB" sz="1530" kern="0" dirty="0">
                  <a:solidFill>
                    <a:srgbClr val="000000"/>
                  </a:solidFill>
                </a:endParaRPr>
              </a:p>
            </p:txBody>
          </p:sp>
        </p:grpSp>
      </p:grpSp>
      <p:grpSp>
        <p:nvGrpSpPr>
          <p:cNvPr id="121" name="Group 120"/>
          <p:cNvGrpSpPr/>
          <p:nvPr/>
        </p:nvGrpSpPr>
        <p:grpSpPr>
          <a:xfrm>
            <a:off x="10540206" y="5412075"/>
            <a:ext cx="1471977" cy="1150319"/>
            <a:chOff x="10130470" y="5202860"/>
            <a:chExt cx="1414875" cy="1105851"/>
          </a:xfrm>
        </p:grpSpPr>
        <p:sp>
          <p:nvSpPr>
            <p:cNvPr id="122" name="Rectangle 121"/>
            <p:cNvSpPr/>
            <p:nvPr/>
          </p:nvSpPr>
          <p:spPr>
            <a:xfrm>
              <a:off x="10130470" y="6093267"/>
              <a:ext cx="1414875" cy="215444"/>
            </a:xfrm>
            <a:prstGeom prst="rect">
              <a:avLst/>
            </a:prstGeom>
          </p:spPr>
          <p:txBody>
            <a:bodyPr wrap="square" lIns="0" tIns="0" rIns="0" bIns="0">
              <a:spAutoFit/>
            </a:bodyPr>
            <a:lstStyle/>
            <a:p>
              <a:pPr algn="ctr" defTabSz="950900">
                <a:defRPr/>
              </a:pPr>
              <a:r>
                <a:rPr lang="en-US" sz="1428" kern="0" dirty="0">
                  <a:solidFill>
                    <a:srgbClr val="505050"/>
                  </a:solidFill>
                  <a:ea typeface="Segoe UI" pitchFamily="34" charset="0"/>
                  <a:cs typeface="Segoe UI" pitchFamily="34" charset="0"/>
                </a:rPr>
                <a:t>Custom programs</a:t>
              </a:r>
            </a:p>
          </p:txBody>
        </p:sp>
        <p:grpSp>
          <p:nvGrpSpPr>
            <p:cNvPr id="123" name="Group 122"/>
            <p:cNvGrpSpPr/>
            <p:nvPr/>
          </p:nvGrpSpPr>
          <p:grpSpPr>
            <a:xfrm>
              <a:off x="10195724" y="5202860"/>
              <a:ext cx="1284366" cy="704227"/>
              <a:chOff x="9421813" y="4852988"/>
              <a:chExt cx="1922462" cy="1054100"/>
            </a:xfrm>
          </p:grpSpPr>
          <p:sp>
            <p:nvSpPr>
              <p:cNvPr id="124" name="Freeform 53"/>
              <p:cNvSpPr>
                <a:spLocks/>
              </p:cNvSpPr>
              <p:nvPr/>
            </p:nvSpPr>
            <p:spPr bwMode="auto">
              <a:xfrm>
                <a:off x="11122025" y="5799138"/>
                <a:ext cx="222250" cy="10795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5" name="Freeform 54"/>
              <p:cNvSpPr>
                <a:spLocks/>
              </p:cNvSpPr>
              <p:nvPr/>
            </p:nvSpPr>
            <p:spPr bwMode="auto">
              <a:xfrm>
                <a:off x="10712450" y="58007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6" name="Oval 55"/>
              <p:cNvSpPr>
                <a:spLocks noChangeArrowheads="1"/>
              </p:cNvSpPr>
              <p:nvPr/>
            </p:nvSpPr>
            <p:spPr bwMode="auto">
              <a:xfrm>
                <a:off x="9915525" y="5627688"/>
                <a:ext cx="493713" cy="104775"/>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7" name="Freeform 56"/>
              <p:cNvSpPr>
                <a:spLocks/>
              </p:cNvSpPr>
              <p:nvPr/>
            </p:nvSpPr>
            <p:spPr bwMode="auto">
              <a:xfrm>
                <a:off x="9555163" y="4852988"/>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8" name="Rectangle 57"/>
              <p:cNvSpPr>
                <a:spLocks noChangeArrowheads="1"/>
              </p:cNvSpPr>
              <p:nvPr/>
            </p:nvSpPr>
            <p:spPr bwMode="auto">
              <a:xfrm>
                <a:off x="9593263" y="4889500"/>
                <a:ext cx="1117600" cy="6334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29" name="Rectangle 58"/>
              <p:cNvSpPr>
                <a:spLocks noChangeArrowheads="1"/>
              </p:cNvSpPr>
              <p:nvPr/>
            </p:nvSpPr>
            <p:spPr bwMode="auto">
              <a:xfrm>
                <a:off x="9421813" y="5849938"/>
                <a:ext cx="1477963" cy="555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0" name="Freeform 59"/>
              <p:cNvSpPr>
                <a:spLocks/>
              </p:cNvSpPr>
              <p:nvPr/>
            </p:nvSpPr>
            <p:spPr bwMode="auto">
              <a:xfrm>
                <a:off x="9421813" y="5783263"/>
                <a:ext cx="1477963" cy="66675"/>
              </a:xfrm>
              <a:custGeom>
                <a:avLst/>
                <a:gdLst>
                  <a:gd name="T0" fmla="*/ 931 w 931"/>
                  <a:gd name="T1" fmla="*/ 42 h 42"/>
                  <a:gd name="T2" fmla="*/ 0 w 931"/>
                  <a:gd name="T3" fmla="*/ 42 h 42"/>
                  <a:gd name="T4" fmla="*/ 59 w 931"/>
                  <a:gd name="T5" fmla="*/ 0 h 42"/>
                  <a:gd name="T6" fmla="*/ 873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3" y="0"/>
                    </a:lnTo>
                    <a:lnTo>
                      <a:pt x="931" y="4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grpSp>
            <p:nvGrpSpPr>
              <p:cNvPr id="131" name="Group 130"/>
              <p:cNvGrpSpPr/>
              <p:nvPr/>
            </p:nvGrpSpPr>
            <p:grpSpPr>
              <a:xfrm>
                <a:off x="10923587" y="4883150"/>
                <a:ext cx="420688" cy="798513"/>
                <a:chOff x="11093450" y="4883150"/>
                <a:chExt cx="420688" cy="798513"/>
              </a:xfrm>
            </p:grpSpPr>
            <p:sp>
              <p:nvSpPr>
                <p:cNvPr id="132" name="AutoShape 63"/>
                <p:cNvSpPr>
                  <a:spLocks noChangeAspect="1" noChangeArrowheads="1" noTextEdit="1"/>
                </p:cNvSpPr>
                <p:nvPr/>
              </p:nvSpPr>
              <p:spPr bwMode="auto">
                <a:xfrm>
                  <a:off x="11093450" y="4886325"/>
                  <a:ext cx="42068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3" name="Freeform 65"/>
                <p:cNvSpPr>
                  <a:spLocks/>
                </p:cNvSpPr>
                <p:nvPr/>
              </p:nvSpPr>
              <p:spPr bwMode="auto">
                <a:xfrm>
                  <a:off x="11095038" y="4883150"/>
                  <a:ext cx="417513" cy="798513"/>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442359"/>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4" name="Rectangle 66"/>
                <p:cNvSpPr>
                  <a:spLocks noChangeArrowheads="1"/>
                </p:cNvSpPr>
                <p:nvPr/>
              </p:nvSpPr>
              <p:spPr bwMode="auto">
                <a:xfrm>
                  <a:off x="11114088" y="4967288"/>
                  <a:ext cx="379413" cy="7938"/>
                </a:xfrm>
                <a:prstGeom prst="rect">
                  <a:avLst/>
                </a:prstGeom>
                <a:solidFill>
                  <a:schemeClr val="bg1"/>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5" name="Rectangle 68"/>
                <p:cNvSpPr>
                  <a:spLocks noChangeArrowheads="1"/>
                </p:cNvSpPr>
                <p:nvPr/>
              </p:nvSpPr>
              <p:spPr bwMode="auto">
                <a:xfrm>
                  <a:off x="11114088" y="5060950"/>
                  <a:ext cx="379413" cy="6350"/>
                </a:xfrm>
                <a:prstGeom prst="rect">
                  <a:avLst/>
                </a:prstGeom>
                <a:solidFill>
                  <a:schemeClr val="bg1"/>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6" name="Rectangle 70"/>
                <p:cNvSpPr>
                  <a:spLocks noChangeArrowheads="1"/>
                </p:cNvSpPr>
                <p:nvPr/>
              </p:nvSpPr>
              <p:spPr bwMode="auto">
                <a:xfrm>
                  <a:off x="11114088" y="5153025"/>
                  <a:ext cx="379413" cy="6350"/>
                </a:xfrm>
                <a:prstGeom prst="rect">
                  <a:avLst/>
                </a:prstGeom>
                <a:solidFill>
                  <a:schemeClr val="bg1"/>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7" name="Rectangle 72"/>
                <p:cNvSpPr>
                  <a:spLocks noChangeArrowheads="1"/>
                </p:cNvSpPr>
                <p:nvPr/>
              </p:nvSpPr>
              <p:spPr bwMode="auto">
                <a:xfrm>
                  <a:off x="11114088" y="5245100"/>
                  <a:ext cx="379413" cy="7938"/>
                </a:xfrm>
                <a:prstGeom prst="rect">
                  <a:avLst/>
                </a:prstGeom>
                <a:solidFill>
                  <a:schemeClr val="bg1"/>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8" name="Oval 74"/>
                <p:cNvSpPr>
                  <a:spLocks noChangeArrowheads="1"/>
                </p:cNvSpPr>
                <p:nvPr/>
              </p:nvSpPr>
              <p:spPr bwMode="auto">
                <a:xfrm>
                  <a:off x="11280775" y="5503863"/>
                  <a:ext cx="47625" cy="46038"/>
                </a:xfrm>
                <a:prstGeom prst="ellipse">
                  <a:avLst/>
                </a:pr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39" name="Freeform 75"/>
                <p:cNvSpPr>
                  <a:spLocks/>
                </p:cNvSpPr>
                <p:nvPr/>
              </p:nvSpPr>
              <p:spPr bwMode="auto">
                <a:xfrm>
                  <a:off x="11096625" y="5649913"/>
                  <a:ext cx="417513" cy="31750"/>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sp>
              <p:nvSpPr>
                <p:cNvPr id="140" name="Rectangle 76"/>
                <p:cNvSpPr>
                  <a:spLocks noChangeArrowheads="1"/>
                </p:cNvSpPr>
                <p:nvPr/>
              </p:nvSpPr>
              <p:spPr bwMode="auto">
                <a:xfrm>
                  <a:off x="11096625" y="5600700"/>
                  <a:ext cx="417513" cy="49213"/>
                </a:xfrm>
                <a:prstGeom prst="rect">
                  <a:avLst/>
                </a:pr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530" kern="0" dirty="0">
                    <a:solidFill>
                      <a:srgbClr val="000000"/>
                    </a:solidFill>
                  </a:endParaRPr>
                </a:p>
              </p:txBody>
            </p:sp>
          </p:grpSp>
        </p:grpSp>
      </p:grpSp>
      <p:grpSp>
        <p:nvGrpSpPr>
          <p:cNvPr id="141" name="Group 140"/>
          <p:cNvGrpSpPr/>
          <p:nvPr/>
        </p:nvGrpSpPr>
        <p:grpSpPr>
          <a:xfrm>
            <a:off x="6074138" y="4458778"/>
            <a:ext cx="4359118" cy="1291079"/>
            <a:chOff x="5837656" y="4286416"/>
            <a:chExt cx="4190014" cy="1241171"/>
          </a:xfrm>
        </p:grpSpPr>
        <p:sp>
          <p:nvSpPr>
            <p:cNvPr id="142" name="TextBox 141"/>
            <p:cNvSpPr txBox="1"/>
            <p:nvPr/>
          </p:nvSpPr>
          <p:spPr>
            <a:xfrm>
              <a:off x="5990553" y="4483977"/>
              <a:ext cx="1376980" cy="900246"/>
            </a:xfrm>
            <a:prstGeom prst="rect">
              <a:avLst/>
            </a:prstGeom>
            <a:noFill/>
          </p:spPr>
          <p:txBody>
            <a:bodyPr wrap="square" lIns="0" tIns="0" rIns="0" bIns="0" rtlCol="0">
              <a:spAutoFit/>
            </a:bodyPr>
            <a:lstStyle/>
            <a:p>
              <a:pPr defTabSz="951176">
                <a:spcBef>
                  <a:spcPts val="104"/>
                </a:spcBef>
                <a:defRPr/>
              </a:pPr>
              <a:r>
                <a:rPr lang="en-US" sz="1428" kern="0" dirty="0">
                  <a:solidFill>
                    <a:srgbClr val="505050"/>
                  </a:solidFill>
                </a:rPr>
                <a:t>.NET SDK </a:t>
              </a:r>
            </a:p>
            <a:p>
              <a:pPr defTabSz="951176">
                <a:spcBef>
                  <a:spcPts val="104"/>
                </a:spcBef>
                <a:defRPr/>
              </a:pPr>
              <a:r>
                <a:rPr lang="en-US" sz="1428" kern="0" dirty="0">
                  <a:solidFill>
                    <a:srgbClr val="505050"/>
                  </a:solidFill>
                </a:rPr>
                <a:t>CLI</a:t>
              </a:r>
            </a:p>
            <a:p>
              <a:pPr defTabSz="951176">
                <a:spcBef>
                  <a:spcPts val="104"/>
                </a:spcBef>
                <a:defRPr/>
              </a:pPr>
              <a:r>
                <a:rPr lang="en-US" sz="1428" kern="0" dirty="0">
                  <a:solidFill>
                    <a:srgbClr val="505050"/>
                  </a:solidFill>
                </a:rPr>
                <a:t>Azure Portal</a:t>
              </a:r>
            </a:p>
            <a:p>
              <a:pPr defTabSz="951176">
                <a:spcBef>
                  <a:spcPts val="104"/>
                </a:spcBef>
                <a:defRPr/>
              </a:pPr>
              <a:r>
                <a:rPr lang="en-US" sz="1428" kern="0" dirty="0">
                  <a:solidFill>
                    <a:srgbClr val="505050"/>
                  </a:solidFill>
                </a:rPr>
                <a:t>Azure PowerShell</a:t>
              </a:r>
            </a:p>
          </p:txBody>
        </p:sp>
        <p:cxnSp>
          <p:nvCxnSpPr>
            <p:cNvPr id="143" name="Straight Connector 14"/>
            <p:cNvCxnSpPr/>
            <p:nvPr/>
          </p:nvCxnSpPr>
          <p:spPr>
            <a:xfrm rot="10800000">
              <a:off x="5837656" y="4286416"/>
              <a:ext cx="4190014" cy="1241171"/>
            </a:xfrm>
            <a:prstGeom prst="bentConnector2">
              <a:avLst/>
            </a:prstGeom>
            <a:ln w="38100" cap="rnd">
              <a:solidFill>
                <a:schemeClr val="accent2"/>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p:nvGrpSpPr>
        <p:grpSpPr>
          <a:xfrm>
            <a:off x="6113536" y="1966731"/>
            <a:ext cx="4346525" cy="1021964"/>
            <a:chOff x="5875527" y="1890703"/>
            <a:chExt cx="4177910" cy="982458"/>
          </a:xfrm>
        </p:grpSpPr>
        <p:cxnSp>
          <p:nvCxnSpPr>
            <p:cNvPr id="145" name="Straight Connector 14"/>
            <p:cNvCxnSpPr/>
            <p:nvPr/>
          </p:nvCxnSpPr>
          <p:spPr>
            <a:xfrm rot="10800000" flipV="1">
              <a:off x="5875527" y="2140880"/>
              <a:ext cx="4177910" cy="732281"/>
            </a:xfrm>
            <a:prstGeom prst="bentConnector2">
              <a:avLst/>
            </a:prstGeom>
            <a:ln w="38100" cap="rnd">
              <a:solidFill>
                <a:schemeClr val="accent2"/>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6504876" y="1890703"/>
              <a:ext cx="2205696" cy="215451"/>
            </a:xfrm>
            <a:prstGeom prst="rect">
              <a:avLst/>
            </a:prstGeom>
            <a:noFill/>
          </p:spPr>
          <p:txBody>
            <a:bodyPr wrap="square" lIns="0" tIns="0" rIns="0" bIns="0" rtlCol="0">
              <a:spAutoFit/>
            </a:bodyPr>
            <a:lstStyle/>
            <a:p>
              <a:pPr algn="ctr" defTabSz="951176">
                <a:spcAft>
                  <a:spcPts val="612"/>
                </a:spcAft>
                <a:defRPr/>
              </a:pPr>
              <a:r>
                <a:rPr lang="en-US" sz="1428" kern="0" dirty="0">
                  <a:solidFill>
                    <a:srgbClr val="505050"/>
                  </a:solidFill>
                </a:rPr>
                <a:t>Azure Data Factory</a:t>
              </a:r>
            </a:p>
          </p:txBody>
        </p:sp>
      </p:grpSp>
      <p:grpSp>
        <p:nvGrpSpPr>
          <p:cNvPr id="147" name="Group 146"/>
          <p:cNvGrpSpPr/>
          <p:nvPr/>
        </p:nvGrpSpPr>
        <p:grpSpPr>
          <a:xfrm>
            <a:off x="5629987" y="3171383"/>
            <a:ext cx="1047915" cy="1107140"/>
            <a:chOff x="5410733" y="3048788"/>
            <a:chExt cx="1007263" cy="1064342"/>
          </a:xfrm>
        </p:grpSpPr>
        <p:sp>
          <p:nvSpPr>
            <p:cNvPr id="148" name="TextBox 147"/>
            <p:cNvSpPr txBox="1"/>
            <p:nvPr/>
          </p:nvSpPr>
          <p:spPr>
            <a:xfrm>
              <a:off x="5410733" y="3882298"/>
              <a:ext cx="1007263" cy="230832"/>
            </a:xfrm>
            <a:prstGeom prst="rect">
              <a:avLst/>
            </a:prstGeom>
            <a:noFill/>
          </p:spPr>
          <p:txBody>
            <a:bodyPr wrap="square" lIns="0" tIns="0" rIns="0" bIns="0" rtlCol="0">
              <a:spAutoFit/>
            </a:bodyPr>
            <a:lstStyle/>
            <a:p>
              <a:pPr defTabSz="951248">
                <a:spcAft>
                  <a:spcPts val="624"/>
                </a:spcAft>
                <a:defRPr/>
              </a:pPr>
              <a:r>
                <a:rPr lang="en-US" sz="1530" kern="0" dirty="0">
                  <a:solidFill>
                    <a:srgbClr val="505050"/>
                  </a:solidFill>
                </a:rPr>
                <a:t>ADL Store</a:t>
              </a:r>
            </a:p>
          </p:txBody>
        </p:sp>
        <p:pic>
          <p:nvPicPr>
            <p:cNvPr id="149" name="Picture 1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897" y="3048788"/>
              <a:ext cx="904934" cy="904934"/>
            </a:xfrm>
            <a:prstGeom prst="rect">
              <a:avLst/>
            </a:prstGeom>
          </p:spPr>
        </p:pic>
      </p:grpSp>
      <p:sp>
        <p:nvSpPr>
          <p:cNvPr id="150" name="TextBox 149"/>
          <p:cNvSpPr txBox="1"/>
          <p:nvPr/>
        </p:nvSpPr>
        <p:spPr>
          <a:xfrm>
            <a:off x="6768285" y="2297367"/>
            <a:ext cx="2294715" cy="224114"/>
          </a:xfrm>
          <a:prstGeom prst="rect">
            <a:avLst/>
          </a:prstGeom>
          <a:noFill/>
        </p:spPr>
        <p:txBody>
          <a:bodyPr wrap="square" lIns="0" tIns="0" rIns="0" bIns="0" rtlCol="0">
            <a:spAutoFit/>
          </a:bodyPr>
          <a:lstStyle/>
          <a:p>
            <a:pPr algn="ctr" defTabSz="951176">
              <a:spcAft>
                <a:spcPts val="612"/>
              </a:spcAft>
              <a:defRPr/>
            </a:pPr>
            <a:r>
              <a:rPr lang="en-US" sz="1428" kern="0" dirty="0">
                <a:solidFill>
                  <a:srgbClr val="505050"/>
                </a:solidFill>
              </a:rPr>
              <a:t>Hadoop DistCp</a:t>
            </a:r>
          </a:p>
        </p:txBody>
      </p:sp>
    </p:spTree>
    <p:extLst>
      <p:ext uri="{BB962C8B-B14F-4D97-AF65-F5344CB8AC3E}">
        <p14:creationId xmlns:p14="http://schemas.microsoft.com/office/powerpoint/2010/main" val="35781567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500"/>
                                        <p:tgtEl>
                                          <p:spTgt spid="14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2"/>
                                        </p:tgtEl>
                                        <p:attrNameLst>
                                          <p:attrName>style.visibility</p:attrName>
                                        </p:attrNameLst>
                                      </p:cBhvr>
                                      <p:to>
                                        <p:strVal val="visible"/>
                                      </p:to>
                                    </p:set>
                                    <p:animEffect transition="in" filter="wipe(right)">
                                      <p:cBhvr>
                                        <p:cTn id="11" dur="500"/>
                                        <p:tgtEl>
                                          <p:spTgt spid="10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wipe(left)">
                                      <p:cBhvr>
                                        <p:cTn id="19" dur="500"/>
                                        <p:tgtEl>
                                          <p:spTgt spid="144"/>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50"/>
                                        </p:tgtEl>
                                        <p:attrNameLst>
                                          <p:attrName>style.visibility</p:attrName>
                                        </p:attrNameLst>
                                      </p:cBhvr>
                                      <p:to>
                                        <p:strVal val="visible"/>
                                      </p:to>
                                    </p:se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10"/>
                                        </p:tgtEl>
                                        <p:attrNameLst>
                                          <p:attrName>style.visibility</p:attrName>
                                        </p:attrNameLst>
                                      </p:cBhvr>
                                      <p:to>
                                        <p:strVal val="visible"/>
                                      </p:to>
                                    </p:set>
                                    <p:animEffect transition="in" filter="fade">
                                      <p:cBhvr>
                                        <p:cTn id="25" dur="500"/>
                                        <p:tgtEl>
                                          <p:spTgt spid="11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41"/>
                                        </p:tgtEl>
                                        <p:attrNameLst>
                                          <p:attrName>style.visibility</p:attrName>
                                        </p:attrNameLst>
                                      </p:cBhvr>
                                      <p:to>
                                        <p:strVal val="visible"/>
                                      </p:to>
                                    </p:set>
                                    <p:animEffect transition="in" filter="wipe(left)">
                                      <p:cBhvr>
                                        <p:cTn id="29" dur="500"/>
                                        <p:tgtEl>
                                          <p:spTgt spid="141"/>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121"/>
                                        </p:tgtEl>
                                        <p:attrNameLst>
                                          <p:attrName>style.visibility</p:attrName>
                                        </p:attrNameLst>
                                      </p:cBhvr>
                                      <p:to>
                                        <p:strVal val="visible"/>
                                      </p:to>
                                    </p:set>
                                    <p:animEffect transition="in" filter="fade">
                                      <p:cBhvr>
                                        <p:cTn id="33"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 Store: Azure</a:t>
            </a:r>
            <a:br>
              <a:rPr lang="en-US" dirty="0"/>
            </a:br>
            <a:r>
              <a:rPr lang="en-US" dirty="0"/>
              <a:t>Portal integration</a:t>
            </a:r>
          </a:p>
        </p:txBody>
      </p:sp>
      <p:grpSp>
        <p:nvGrpSpPr>
          <p:cNvPr id="336" name="Group 335"/>
          <p:cNvGrpSpPr/>
          <p:nvPr/>
        </p:nvGrpSpPr>
        <p:grpSpPr>
          <a:xfrm>
            <a:off x="7689233" y="1088396"/>
            <a:ext cx="4533826" cy="5645925"/>
            <a:chOff x="6867657" y="232658"/>
            <a:chExt cx="5085929" cy="6333453"/>
          </a:xfrm>
        </p:grpSpPr>
        <p:sp>
          <p:nvSpPr>
            <p:cNvPr id="172" name="Rounded Rectangle 171"/>
            <p:cNvSpPr/>
            <p:nvPr/>
          </p:nvSpPr>
          <p:spPr bwMode="auto">
            <a:xfrm>
              <a:off x="8989913" y="2734956"/>
              <a:ext cx="73152" cy="731520"/>
            </a:xfrm>
            <a:prstGeom prst="roundRect">
              <a:avLst>
                <a:gd name="adj" fmla="val 50000"/>
              </a:avLst>
            </a:prstGeom>
            <a:solidFill>
              <a:srgbClr val="00BCF2">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73" name="Rounded Rectangle 172"/>
            <p:cNvSpPr/>
            <p:nvPr/>
          </p:nvSpPr>
          <p:spPr bwMode="auto">
            <a:xfrm>
              <a:off x="10345523" y="2728798"/>
              <a:ext cx="73152" cy="365760"/>
            </a:xfrm>
            <a:prstGeom prst="roundRect">
              <a:avLst>
                <a:gd name="adj" fmla="val 50000"/>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74" name="Rounded Rectangle 173"/>
            <p:cNvSpPr/>
            <p:nvPr/>
          </p:nvSpPr>
          <p:spPr bwMode="auto">
            <a:xfrm>
              <a:off x="9865922" y="2631519"/>
              <a:ext cx="73152" cy="1263941"/>
            </a:xfrm>
            <a:prstGeom prst="roundRect">
              <a:avLst>
                <a:gd name="adj" fmla="val 50000"/>
              </a:avLst>
            </a:prstGeom>
            <a:solidFill>
              <a:srgbClr val="00BCF2">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75" name="Rounded Rectangle 174"/>
            <p:cNvSpPr/>
            <p:nvPr/>
          </p:nvSpPr>
          <p:spPr bwMode="auto">
            <a:xfrm>
              <a:off x="8379690" y="2631520"/>
              <a:ext cx="73152" cy="1280160"/>
            </a:xfrm>
            <a:prstGeom prst="roundRect">
              <a:avLst>
                <a:gd name="adj" fmla="val 50000"/>
              </a:avLst>
            </a:prstGeom>
            <a:solidFill>
              <a:srgbClr val="00BCF2">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76" name="Rounded Rectangle 175"/>
            <p:cNvSpPr/>
            <p:nvPr/>
          </p:nvSpPr>
          <p:spPr bwMode="auto">
            <a:xfrm>
              <a:off x="7738340" y="2631520"/>
              <a:ext cx="73152" cy="2011680"/>
            </a:xfrm>
            <a:prstGeom prst="roundRect">
              <a:avLst>
                <a:gd name="adj" fmla="val 50000"/>
              </a:avLst>
            </a:prstGeom>
            <a:solidFill>
              <a:srgbClr val="00BCF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77" name="Freeform 5"/>
            <p:cNvSpPr>
              <a:spLocks/>
            </p:cNvSpPr>
            <p:nvPr/>
          </p:nvSpPr>
          <p:spPr bwMode="auto">
            <a:xfrm>
              <a:off x="7090739" y="232658"/>
              <a:ext cx="4404162" cy="250365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w="76200">
              <a:solidFill>
                <a:srgbClr val="00BCF2"/>
              </a:solid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178" name="Rounded Rectangle 177"/>
            <p:cNvSpPr/>
            <p:nvPr/>
          </p:nvSpPr>
          <p:spPr bwMode="auto">
            <a:xfrm rot="5400000">
              <a:off x="9575550" y="2732837"/>
              <a:ext cx="72725" cy="3747147"/>
            </a:xfrm>
            <a:prstGeom prst="roundRect">
              <a:avLst>
                <a:gd name="adj" fmla="val 50000"/>
              </a:avLst>
            </a:prstGeom>
            <a:solidFill>
              <a:srgbClr val="00BCF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79" name="Rounded Rectangle 178"/>
            <p:cNvSpPr/>
            <p:nvPr/>
          </p:nvSpPr>
          <p:spPr bwMode="auto">
            <a:xfrm rot="5400000">
              <a:off x="8714406" y="3503812"/>
              <a:ext cx="73152" cy="742584"/>
            </a:xfrm>
            <a:prstGeom prst="roundRect">
              <a:avLst>
                <a:gd name="adj" fmla="val 50000"/>
              </a:avLst>
            </a:prstGeom>
            <a:solidFill>
              <a:srgbClr val="00BCF2">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80" name="Rounded Rectangle 179"/>
            <p:cNvSpPr/>
            <p:nvPr/>
          </p:nvSpPr>
          <p:spPr bwMode="auto">
            <a:xfrm>
              <a:off x="9049122" y="3838528"/>
              <a:ext cx="73152" cy="1645920"/>
            </a:xfrm>
            <a:prstGeom prst="roundRect">
              <a:avLst>
                <a:gd name="adj" fmla="val 50000"/>
              </a:avLst>
            </a:prstGeom>
            <a:solidFill>
              <a:srgbClr val="00BCF2">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81" name="Rounded Rectangle 180"/>
            <p:cNvSpPr/>
            <p:nvPr/>
          </p:nvSpPr>
          <p:spPr bwMode="auto">
            <a:xfrm rot="5400000">
              <a:off x="10012226" y="3676004"/>
              <a:ext cx="73152" cy="365760"/>
            </a:xfrm>
            <a:prstGeom prst="roundRect">
              <a:avLst>
                <a:gd name="adj" fmla="val 50000"/>
              </a:avLst>
            </a:prstGeom>
            <a:solidFill>
              <a:srgbClr val="00BCF2">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82" name="Rounded Rectangle 181"/>
            <p:cNvSpPr/>
            <p:nvPr/>
          </p:nvSpPr>
          <p:spPr bwMode="auto">
            <a:xfrm>
              <a:off x="10158530" y="3822306"/>
              <a:ext cx="73152" cy="1371600"/>
            </a:xfrm>
            <a:prstGeom prst="roundRect">
              <a:avLst>
                <a:gd name="adj" fmla="val 50000"/>
              </a:avLst>
            </a:prstGeom>
            <a:solidFill>
              <a:srgbClr val="00BCF2">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83" name="Rounded Rectangle 182"/>
            <p:cNvSpPr/>
            <p:nvPr/>
          </p:nvSpPr>
          <p:spPr bwMode="auto">
            <a:xfrm>
              <a:off x="11412334" y="4570048"/>
              <a:ext cx="73152" cy="822960"/>
            </a:xfrm>
            <a:prstGeom prst="roundRect">
              <a:avLst>
                <a:gd name="adj" fmla="val 50000"/>
              </a:avLst>
            </a:prstGeom>
            <a:solidFill>
              <a:srgbClr val="00BCF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84" name="Rounded Rectangle 183"/>
            <p:cNvSpPr/>
            <p:nvPr/>
          </p:nvSpPr>
          <p:spPr bwMode="auto">
            <a:xfrm rot="5400000">
              <a:off x="10811867" y="2555062"/>
              <a:ext cx="73152" cy="1005840"/>
            </a:xfrm>
            <a:prstGeom prst="roundRect">
              <a:avLst>
                <a:gd name="adj" fmla="val 50000"/>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85" name="Rounded Rectangle 184"/>
            <p:cNvSpPr/>
            <p:nvPr/>
          </p:nvSpPr>
          <p:spPr bwMode="auto">
            <a:xfrm>
              <a:off x="11278211" y="3021406"/>
              <a:ext cx="73152" cy="1267502"/>
            </a:xfrm>
            <a:prstGeom prst="roundRect">
              <a:avLst>
                <a:gd name="adj" fmla="val 50000"/>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86" name="Rounded Rectangle 185"/>
            <p:cNvSpPr/>
            <p:nvPr/>
          </p:nvSpPr>
          <p:spPr bwMode="auto">
            <a:xfrm rot="5400000">
              <a:off x="9372873" y="2310418"/>
              <a:ext cx="73152" cy="3883828"/>
            </a:xfrm>
            <a:prstGeom prst="roundRect">
              <a:avLst>
                <a:gd name="adj" fmla="val 50000"/>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87" name="Rounded Rectangle 186"/>
            <p:cNvSpPr/>
            <p:nvPr/>
          </p:nvSpPr>
          <p:spPr bwMode="auto">
            <a:xfrm>
              <a:off x="7467535" y="4215756"/>
              <a:ext cx="73152" cy="1554480"/>
            </a:xfrm>
            <a:prstGeom prst="roundRect">
              <a:avLst>
                <a:gd name="adj" fmla="val 50000"/>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188" name="Rounded Rectangle 187"/>
            <p:cNvSpPr/>
            <p:nvPr/>
          </p:nvSpPr>
          <p:spPr bwMode="auto">
            <a:xfrm rot="5400000">
              <a:off x="9636597" y="2744100"/>
              <a:ext cx="73152" cy="1371600"/>
            </a:xfrm>
            <a:prstGeom prst="roundRect">
              <a:avLst>
                <a:gd name="adj" fmla="val 50000"/>
              </a:avLst>
            </a:prstGeom>
            <a:solidFill>
              <a:srgbClr val="00BCF2">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848879" fontAlgn="base">
                <a:spcBef>
                  <a:spcPct val="0"/>
                </a:spcBef>
                <a:spcAft>
                  <a:spcPct val="0"/>
                </a:spcAft>
                <a:defRPr/>
              </a:pPr>
              <a:endParaRPr lang="en-US" sz="1427" kern="0" dirty="0">
                <a:solidFill>
                  <a:srgbClr val="FFFFFF"/>
                </a:solidFill>
                <a:latin typeface="Segoe UI"/>
                <a:ea typeface="Segoe UI" pitchFamily="34" charset="0"/>
                <a:cs typeface="Segoe UI" pitchFamily="34" charset="0"/>
              </a:endParaRPr>
            </a:p>
          </p:txBody>
        </p:sp>
        <p:sp>
          <p:nvSpPr>
            <p:cNvPr id="265" name="Rectangle 5"/>
            <p:cNvSpPr>
              <a:spLocks noChangeArrowheads="1"/>
            </p:cNvSpPr>
            <p:nvPr/>
          </p:nvSpPr>
          <p:spPr bwMode="auto">
            <a:xfrm>
              <a:off x="9026714" y="6039078"/>
              <a:ext cx="150013" cy="146787"/>
            </a:xfrm>
            <a:prstGeom prst="rect">
              <a:avLst/>
            </a:prstGeom>
            <a:solidFill>
              <a:schemeClr val="bg1">
                <a:lumMod val="85000"/>
              </a:scheme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66" name="Rectangle 6"/>
            <p:cNvSpPr>
              <a:spLocks noChangeArrowheads="1"/>
            </p:cNvSpPr>
            <p:nvPr/>
          </p:nvSpPr>
          <p:spPr bwMode="auto">
            <a:xfrm>
              <a:off x="9026714" y="6039078"/>
              <a:ext cx="150013" cy="14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67" name="Rectangle 7"/>
            <p:cNvSpPr>
              <a:spLocks noChangeArrowheads="1"/>
            </p:cNvSpPr>
            <p:nvPr/>
          </p:nvSpPr>
          <p:spPr bwMode="auto">
            <a:xfrm>
              <a:off x="8866216" y="6174574"/>
              <a:ext cx="472622" cy="2177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68" name="Freeform 8"/>
            <p:cNvSpPr>
              <a:spLocks/>
            </p:cNvSpPr>
            <p:nvPr/>
          </p:nvSpPr>
          <p:spPr bwMode="auto">
            <a:xfrm>
              <a:off x="8575868" y="5444671"/>
              <a:ext cx="1054125" cy="628281"/>
            </a:xfrm>
            <a:custGeom>
              <a:avLst/>
              <a:gdLst>
                <a:gd name="T0" fmla="*/ 625 w 625"/>
                <a:gd name="T1" fmla="*/ 352 h 372"/>
                <a:gd name="T2" fmla="*/ 605 w 625"/>
                <a:gd name="T3" fmla="*/ 372 h 372"/>
                <a:gd name="T4" fmla="*/ 21 w 625"/>
                <a:gd name="T5" fmla="*/ 372 h 372"/>
                <a:gd name="T6" fmla="*/ 0 w 625"/>
                <a:gd name="T7" fmla="*/ 352 h 372"/>
                <a:gd name="T8" fmla="*/ 0 w 625"/>
                <a:gd name="T9" fmla="*/ 21 h 372"/>
                <a:gd name="T10" fmla="*/ 21 w 625"/>
                <a:gd name="T11" fmla="*/ 0 h 372"/>
                <a:gd name="T12" fmla="*/ 605 w 625"/>
                <a:gd name="T13" fmla="*/ 0 h 372"/>
                <a:gd name="T14" fmla="*/ 625 w 625"/>
                <a:gd name="T15" fmla="*/ 21 h 372"/>
                <a:gd name="T16" fmla="*/ 625 w 625"/>
                <a:gd name="T17" fmla="*/ 35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625" y="352"/>
                  </a:moveTo>
                  <a:cubicBezTo>
                    <a:pt x="625" y="363"/>
                    <a:pt x="616" y="372"/>
                    <a:pt x="605" y="372"/>
                  </a:cubicBezTo>
                  <a:cubicBezTo>
                    <a:pt x="21" y="372"/>
                    <a:pt x="21" y="372"/>
                    <a:pt x="21" y="372"/>
                  </a:cubicBezTo>
                  <a:cubicBezTo>
                    <a:pt x="10" y="372"/>
                    <a:pt x="0" y="363"/>
                    <a:pt x="0" y="352"/>
                  </a:cubicBezTo>
                  <a:cubicBezTo>
                    <a:pt x="0" y="21"/>
                    <a:pt x="0" y="21"/>
                    <a:pt x="0" y="21"/>
                  </a:cubicBezTo>
                  <a:cubicBezTo>
                    <a:pt x="0" y="9"/>
                    <a:pt x="10" y="0"/>
                    <a:pt x="21" y="0"/>
                  </a:cubicBezTo>
                  <a:cubicBezTo>
                    <a:pt x="605" y="0"/>
                    <a:pt x="605" y="0"/>
                    <a:pt x="605" y="0"/>
                  </a:cubicBezTo>
                  <a:cubicBezTo>
                    <a:pt x="616" y="0"/>
                    <a:pt x="625" y="9"/>
                    <a:pt x="625" y="21"/>
                  </a:cubicBezTo>
                  <a:cubicBezTo>
                    <a:pt x="625" y="352"/>
                    <a:pt x="625" y="352"/>
                    <a:pt x="625" y="352"/>
                  </a:cubicBezTo>
                </a:path>
              </a:pathLst>
            </a:custGeom>
            <a:solidFill>
              <a:schemeClr val="bg1">
                <a:lumMod val="85000"/>
              </a:scheme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69" name="Freeform 9"/>
            <p:cNvSpPr>
              <a:spLocks/>
            </p:cNvSpPr>
            <p:nvPr/>
          </p:nvSpPr>
          <p:spPr bwMode="auto">
            <a:xfrm>
              <a:off x="8606516" y="5472900"/>
              <a:ext cx="992023" cy="547629"/>
            </a:xfrm>
            <a:custGeom>
              <a:avLst/>
              <a:gdLst>
                <a:gd name="T0" fmla="*/ 588 w 588"/>
                <a:gd name="T1" fmla="*/ 316 h 324"/>
                <a:gd name="T2" fmla="*/ 579 w 588"/>
                <a:gd name="T3" fmla="*/ 324 h 324"/>
                <a:gd name="T4" fmla="*/ 8 w 588"/>
                <a:gd name="T5" fmla="*/ 324 h 324"/>
                <a:gd name="T6" fmla="*/ 0 w 588"/>
                <a:gd name="T7" fmla="*/ 316 h 324"/>
                <a:gd name="T8" fmla="*/ 0 w 588"/>
                <a:gd name="T9" fmla="*/ 8 h 324"/>
                <a:gd name="T10" fmla="*/ 8 w 588"/>
                <a:gd name="T11" fmla="*/ 0 h 324"/>
                <a:gd name="T12" fmla="*/ 579 w 588"/>
                <a:gd name="T13" fmla="*/ 0 h 324"/>
                <a:gd name="T14" fmla="*/ 588 w 588"/>
                <a:gd name="T15" fmla="*/ 8 h 324"/>
                <a:gd name="T16" fmla="*/ 588 w 588"/>
                <a:gd name="T17" fmla="*/ 31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324">
                  <a:moveTo>
                    <a:pt x="588" y="316"/>
                  </a:moveTo>
                  <a:cubicBezTo>
                    <a:pt x="588" y="320"/>
                    <a:pt x="584" y="324"/>
                    <a:pt x="579" y="324"/>
                  </a:cubicBezTo>
                  <a:cubicBezTo>
                    <a:pt x="8" y="324"/>
                    <a:pt x="8" y="324"/>
                    <a:pt x="8" y="324"/>
                  </a:cubicBezTo>
                  <a:cubicBezTo>
                    <a:pt x="4" y="324"/>
                    <a:pt x="0" y="320"/>
                    <a:pt x="0" y="316"/>
                  </a:cubicBezTo>
                  <a:cubicBezTo>
                    <a:pt x="0" y="8"/>
                    <a:pt x="0" y="8"/>
                    <a:pt x="0" y="8"/>
                  </a:cubicBezTo>
                  <a:cubicBezTo>
                    <a:pt x="0" y="4"/>
                    <a:pt x="4" y="0"/>
                    <a:pt x="8" y="0"/>
                  </a:cubicBezTo>
                  <a:cubicBezTo>
                    <a:pt x="579" y="0"/>
                    <a:pt x="579" y="0"/>
                    <a:pt x="579" y="0"/>
                  </a:cubicBezTo>
                  <a:cubicBezTo>
                    <a:pt x="584" y="0"/>
                    <a:pt x="588" y="4"/>
                    <a:pt x="588" y="8"/>
                  </a:cubicBezTo>
                  <a:cubicBezTo>
                    <a:pt x="588" y="316"/>
                    <a:pt x="588" y="316"/>
                    <a:pt x="588" y="316"/>
                  </a:cubicBezTo>
                </a:path>
              </a:pathLst>
            </a:custGeom>
            <a:solidFill>
              <a:srgbClr val="005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70" name="Rectangle 10"/>
            <p:cNvSpPr>
              <a:spLocks noChangeArrowheads="1"/>
            </p:cNvSpPr>
            <p:nvPr/>
          </p:nvSpPr>
          <p:spPr bwMode="auto">
            <a:xfrm>
              <a:off x="9240442" y="5662432"/>
              <a:ext cx="216148" cy="943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71" name="Rectangle 11"/>
            <p:cNvSpPr>
              <a:spLocks noChangeArrowheads="1"/>
            </p:cNvSpPr>
            <p:nvPr/>
          </p:nvSpPr>
          <p:spPr bwMode="auto">
            <a:xfrm>
              <a:off x="9240442" y="5764054"/>
              <a:ext cx="216148" cy="94363"/>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72" name="Rectangle 12"/>
            <p:cNvSpPr>
              <a:spLocks noChangeArrowheads="1"/>
            </p:cNvSpPr>
            <p:nvPr/>
          </p:nvSpPr>
          <p:spPr bwMode="auto">
            <a:xfrm>
              <a:off x="9240442" y="5764054"/>
              <a:ext cx="216148" cy="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73" name="Rectangle 13"/>
            <p:cNvSpPr>
              <a:spLocks noChangeArrowheads="1"/>
            </p:cNvSpPr>
            <p:nvPr/>
          </p:nvSpPr>
          <p:spPr bwMode="auto">
            <a:xfrm>
              <a:off x="9240442" y="5864869"/>
              <a:ext cx="216148" cy="9517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74" name="Rectangle 14"/>
            <p:cNvSpPr>
              <a:spLocks noChangeArrowheads="1"/>
            </p:cNvSpPr>
            <p:nvPr/>
          </p:nvSpPr>
          <p:spPr bwMode="auto">
            <a:xfrm>
              <a:off x="9240442" y="5864869"/>
              <a:ext cx="216148"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75" name="Rectangle 15"/>
            <p:cNvSpPr>
              <a:spLocks noChangeArrowheads="1"/>
            </p:cNvSpPr>
            <p:nvPr/>
          </p:nvSpPr>
          <p:spPr bwMode="auto">
            <a:xfrm>
              <a:off x="9038006" y="5864869"/>
              <a:ext cx="94363" cy="95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76" name="Rectangle 16"/>
            <p:cNvSpPr>
              <a:spLocks noChangeArrowheads="1"/>
            </p:cNvSpPr>
            <p:nvPr/>
          </p:nvSpPr>
          <p:spPr bwMode="auto">
            <a:xfrm>
              <a:off x="9038006" y="5864869"/>
              <a:ext cx="94363"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77" name="Rectangle 17"/>
            <p:cNvSpPr>
              <a:spLocks noChangeArrowheads="1"/>
            </p:cNvSpPr>
            <p:nvPr/>
          </p:nvSpPr>
          <p:spPr bwMode="auto">
            <a:xfrm>
              <a:off x="8734753" y="5662432"/>
              <a:ext cx="397616" cy="19598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78" name="Rectangle 18"/>
            <p:cNvSpPr>
              <a:spLocks noChangeArrowheads="1"/>
            </p:cNvSpPr>
            <p:nvPr/>
          </p:nvSpPr>
          <p:spPr bwMode="auto">
            <a:xfrm>
              <a:off x="8734753" y="5662432"/>
              <a:ext cx="397616" cy="19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79" name="Rectangle 19"/>
            <p:cNvSpPr>
              <a:spLocks noChangeArrowheads="1"/>
            </p:cNvSpPr>
            <p:nvPr/>
          </p:nvSpPr>
          <p:spPr bwMode="auto">
            <a:xfrm>
              <a:off x="9132368" y="5662432"/>
              <a:ext cx="52424" cy="19598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80" name="Rectangle 20"/>
            <p:cNvSpPr>
              <a:spLocks noChangeArrowheads="1"/>
            </p:cNvSpPr>
            <p:nvPr/>
          </p:nvSpPr>
          <p:spPr bwMode="auto">
            <a:xfrm>
              <a:off x="9132368" y="5662432"/>
              <a:ext cx="52424" cy="19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81" name="Rectangle 21"/>
            <p:cNvSpPr>
              <a:spLocks noChangeArrowheads="1"/>
            </p:cNvSpPr>
            <p:nvPr/>
          </p:nvSpPr>
          <p:spPr bwMode="auto">
            <a:xfrm>
              <a:off x="8937190" y="5864869"/>
              <a:ext cx="94363" cy="9517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82" name="Rectangle 22"/>
            <p:cNvSpPr>
              <a:spLocks noChangeArrowheads="1"/>
            </p:cNvSpPr>
            <p:nvPr/>
          </p:nvSpPr>
          <p:spPr bwMode="auto">
            <a:xfrm>
              <a:off x="8937190" y="5864869"/>
              <a:ext cx="94363"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83" name="Rectangle 23"/>
            <p:cNvSpPr>
              <a:spLocks noChangeArrowheads="1"/>
            </p:cNvSpPr>
            <p:nvPr/>
          </p:nvSpPr>
          <p:spPr bwMode="auto">
            <a:xfrm>
              <a:off x="8835568" y="5864869"/>
              <a:ext cx="95170" cy="95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84" name="Rectangle 24"/>
            <p:cNvSpPr>
              <a:spLocks noChangeArrowheads="1"/>
            </p:cNvSpPr>
            <p:nvPr/>
          </p:nvSpPr>
          <p:spPr bwMode="auto">
            <a:xfrm>
              <a:off x="8835568" y="5864869"/>
              <a:ext cx="95170"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85" name="Rectangle 25"/>
            <p:cNvSpPr>
              <a:spLocks noChangeArrowheads="1"/>
            </p:cNvSpPr>
            <p:nvPr/>
          </p:nvSpPr>
          <p:spPr bwMode="auto">
            <a:xfrm>
              <a:off x="8734753" y="5864869"/>
              <a:ext cx="94363" cy="9517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86" name="Rectangle 26"/>
            <p:cNvSpPr>
              <a:spLocks noChangeArrowheads="1"/>
            </p:cNvSpPr>
            <p:nvPr/>
          </p:nvSpPr>
          <p:spPr bwMode="auto">
            <a:xfrm>
              <a:off x="8734753" y="5864869"/>
              <a:ext cx="94363"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87" name="Rectangle 27"/>
            <p:cNvSpPr>
              <a:spLocks noChangeArrowheads="1"/>
            </p:cNvSpPr>
            <p:nvPr/>
          </p:nvSpPr>
          <p:spPr bwMode="auto">
            <a:xfrm>
              <a:off x="8734753" y="5518871"/>
              <a:ext cx="41939" cy="4193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88" name="Rectangle 28"/>
            <p:cNvSpPr>
              <a:spLocks noChangeArrowheads="1"/>
            </p:cNvSpPr>
            <p:nvPr/>
          </p:nvSpPr>
          <p:spPr bwMode="auto">
            <a:xfrm>
              <a:off x="8734753" y="5518871"/>
              <a:ext cx="41939" cy="4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89" name="Rectangle 29"/>
            <p:cNvSpPr>
              <a:spLocks noChangeArrowheads="1"/>
            </p:cNvSpPr>
            <p:nvPr/>
          </p:nvSpPr>
          <p:spPr bwMode="auto">
            <a:xfrm>
              <a:off x="8734753" y="5596297"/>
              <a:ext cx="77426" cy="153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90" name="Rectangle 30"/>
            <p:cNvSpPr>
              <a:spLocks noChangeArrowheads="1"/>
            </p:cNvSpPr>
            <p:nvPr/>
          </p:nvSpPr>
          <p:spPr bwMode="auto">
            <a:xfrm>
              <a:off x="8734753" y="5596297"/>
              <a:ext cx="77426" cy="1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91" name="Rectangle 31"/>
            <p:cNvSpPr>
              <a:spLocks noChangeArrowheads="1"/>
            </p:cNvSpPr>
            <p:nvPr/>
          </p:nvSpPr>
          <p:spPr bwMode="auto">
            <a:xfrm>
              <a:off x="8835568" y="5596297"/>
              <a:ext cx="78233" cy="1532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92" name="Rectangle 32"/>
            <p:cNvSpPr>
              <a:spLocks noChangeArrowheads="1"/>
            </p:cNvSpPr>
            <p:nvPr/>
          </p:nvSpPr>
          <p:spPr bwMode="auto">
            <a:xfrm>
              <a:off x="8835568" y="5596297"/>
              <a:ext cx="78233" cy="1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93" name="Rectangle 33"/>
            <p:cNvSpPr>
              <a:spLocks noChangeArrowheads="1"/>
            </p:cNvSpPr>
            <p:nvPr/>
          </p:nvSpPr>
          <p:spPr bwMode="auto">
            <a:xfrm>
              <a:off x="8937190" y="5596297"/>
              <a:ext cx="77426" cy="1532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94" name="Rectangle 34"/>
            <p:cNvSpPr>
              <a:spLocks noChangeArrowheads="1"/>
            </p:cNvSpPr>
            <p:nvPr/>
          </p:nvSpPr>
          <p:spPr bwMode="auto">
            <a:xfrm>
              <a:off x="8937190" y="5596297"/>
              <a:ext cx="77426" cy="1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95" name="Rectangle 35"/>
            <p:cNvSpPr>
              <a:spLocks noChangeArrowheads="1"/>
            </p:cNvSpPr>
            <p:nvPr/>
          </p:nvSpPr>
          <p:spPr bwMode="auto">
            <a:xfrm>
              <a:off x="9038006" y="5596297"/>
              <a:ext cx="78233" cy="1532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96" name="Rectangle 36"/>
            <p:cNvSpPr>
              <a:spLocks noChangeArrowheads="1"/>
            </p:cNvSpPr>
            <p:nvPr/>
          </p:nvSpPr>
          <p:spPr bwMode="auto">
            <a:xfrm>
              <a:off x="9139627" y="5596297"/>
              <a:ext cx="77426" cy="1532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97" name="Rectangle 37"/>
            <p:cNvSpPr>
              <a:spLocks noChangeArrowheads="1"/>
            </p:cNvSpPr>
            <p:nvPr/>
          </p:nvSpPr>
          <p:spPr bwMode="auto">
            <a:xfrm>
              <a:off x="9240442" y="5596297"/>
              <a:ext cx="78233" cy="1532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98" name="Oval 38"/>
            <p:cNvSpPr>
              <a:spLocks noChangeArrowheads="1"/>
            </p:cNvSpPr>
            <p:nvPr/>
          </p:nvSpPr>
          <p:spPr bwMode="auto">
            <a:xfrm>
              <a:off x="9421103" y="5522097"/>
              <a:ext cx="35487" cy="354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99" name="Freeform 39"/>
            <p:cNvSpPr>
              <a:spLocks/>
            </p:cNvSpPr>
            <p:nvPr/>
          </p:nvSpPr>
          <p:spPr bwMode="auto">
            <a:xfrm>
              <a:off x="9425943" y="5526936"/>
              <a:ext cx="27422" cy="25809"/>
            </a:xfrm>
            <a:custGeom>
              <a:avLst/>
              <a:gdLst>
                <a:gd name="T0" fmla="*/ 10 w 16"/>
                <a:gd name="T1" fmla="*/ 3 h 15"/>
                <a:gd name="T2" fmla="*/ 16 w 16"/>
                <a:gd name="T3" fmla="*/ 0 h 15"/>
                <a:gd name="T4" fmla="*/ 8 w 16"/>
                <a:gd name="T5" fmla="*/ 1 h 15"/>
                <a:gd name="T6" fmla="*/ 0 w 16"/>
                <a:gd name="T7" fmla="*/ 0 h 15"/>
                <a:gd name="T8" fmla="*/ 5 w 16"/>
                <a:gd name="T9" fmla="*/ 3 h 15"/>
                <a:gd name="T10" fmla="*/ 0 w 16"/>
                <a:gd name="T11" fmla="*/ 15 h 15"/>
                <a:gd name="T12" fmla="*/ 8 w 16"/>
                <a:gd name="T13" fmla="*/ 5 h 15"/>
                <a:gd name="T14" fmla="*/ 16 w 16"/>
                <a:gd name="T15" fmla="*/ 15 h 15"/>
                <a:gd name="T16" fmla="*/ 10 w 16"/>
                <a:gd name="T17"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5">
                  <a:moveTo>
                    <a:pt x="10" y="3"/>
                  </a:moveTo>
                  <a:cubicBezTo>
                    <a:pt x="12" y="2"/>
                    <a:pt x="14" y="1"/>
                    <a:pt x="16" y="0"/>
                  </a:cubicBezTo>
                  <a:cubicBezTo>
                    <a:pt x="13" y="0"/>
                    <a:pt x="10" y="0"/>
                    <a:pt x="8" y="1"/>
                  </a:cubicBezTo>
                  <a:cubicBezTo>
                    <a:pt x="5" y="0"/>
                    <a:pt x="2" y="0"/>
                    <a:pt x="0" y="0"/>
                  </a:cubicBezTo>
                  <a:cubicBezTo>
                    <a:pt x="2" y="1"/>
                    <a:pt x="4" y="2"/>
                    <a:pt x="5" y="3"/>
                  </a:cubicBezTo>
                  <a:cubicBezTo>
                    <a:pt x="3" y="5"/>
                    <a:pt x="1" y="9"/>
                    <a:pt x="0" y="15"/>
                  </a:cubicBezTo>
                  <a:cubicBezTo>
                    <a:pt x="0" y="15"/>
                    <a:pt x="3" y="9"/>
                    <a:pt x="8" y="5"/>
                  </a:cubicBezTo>
                  <a:cubicBezTo>
                    <a:pt x="12" y="9"/>
                    <a:pt x="16" y="15"/>
                    <a:pt x="16" y="15"/>
                  </a:cubicBezTo>
                  <a:cubicBezTo>
                    <a:pt x="15" y="9"/>
                    <a:pt x="13" y="5"/>
                    <a:pt x="1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00" name="Rectangle 40"/>
            <p:cNvSpPr>
              <a:spLocks noChangeArrowheads="1"/>
            </p:cNvSpPr>
            <p:nvPr/>
          </p:nvSpPr>
          <p:spPr bwMode="auto">
            <a:xfrm>
              <a:off x="9409812" y="5960039"/>
              <a:ext cx="46778" cy="2500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01" name="Rectangle 41"/>
            <p:cNvSpPr>
              <a:spLocks noChangeArrowheads="1"/>
            </p:cNvSpPr>
            <p:nvPr/>
          </p:nvSpPr>
          <p:spPr bwMode="auto">
            <a:xfrm>
              <a:off x="8734753" y="5643882"/>
              <a:ext cx="91137" cy="967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02" name="Rectangle 42"/>
            <p:cNvSpPr>
              <a:spLocks noChangeArrowheads="1"/>
            </p:cNvSpPr>
            <p:nvPr/>
          </p:nvSpPr>
          <p:spPr bwMode="auto">
            <a:xfrm>
              <a:off x="8734753" y="5643882"/>
              <a:ext cx="91137" cy="9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03" name="Rectangle 43"/>
            <p:cNvSpPr>
              <a:spLocks noChangeArrowheads="1"/>
            </p:cNvSpPr>
            <p:nvPr/>
          </p:nvSpPr>
          <p:spPr bwMode="auto">
            <a:xfrm>
              <a:off x="9240442" y="5643882"/>
              <a:ext cx="91137" cy="967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04" name="Freeform 44"/>
            <p:cNvSpPr>
              <a:spLocks noEditPoints="1"/>
            </p:cNvSpPr>
            <p:nvPr/>
          </p:nvSpPr>
          <p:spPr bwMode="auto">
            <a:xfrm>
              <a:off x="8575868" y="5444671"/>
              <a:ext cx="879109" cy="628281"/>
            </a:xfrm>
            <a:custGeom>
              <a:avLst/>
              <a:gdLst>
                <a:gd name="T0" fmla="*/ 490 w 521"/>
                <a:gd name="T1" fmla="*/ 341 h 372"/>
                <a:gd name="T2" fmla="*/ 110 w 521"/>
                <a:gd name="T3" fmla="*/ 341 h 372"/>
                <a:gd name="T4" fmla="*/ 141 w 521"/>
                <a:gd name="T5" fmla="*/ 372 h 372"/>
                <a:gd name="T6" fmla="*/ 521 w 521"/>
                <a:gd name="T7" fmla="*/ 372 h 372"/>
                <a:gd name="T8" fmla="*/ 490 w 521"/>
                <a:gd name="T9" fmla="*/ 341 h 372"/>
                <a:gd name="T10" fmla="*/ 149 w 521"/>
                <a:gd name="T11" fmla="*/ 0 h 372"/>
                <a:gd name="T12" fmla="*/ 21 w 521"/>
                <a:gd name="T13" fmla="*/ 0 h 372"/>
                <a:gd name="T14" fmla="*/ 0 w 521"/>
                <a:gd name="T15" fmla="*/ 21 h 372"/>
                <a:gd name="T16" fmla="*/ 0 w 521"/>
                <a:gd name="T17" fmla="*/ 231 h 372"/>
                <a:gd name="T18" fmla="*/ 18 w 521"/>
                <a:gd name="T19" fmla="*/ 248 h 372"/>
                <a:gd name="T20" fmla="*/ 18 w 521"/>
                <a:gd name="T21" fmla="*/ 25 h 372"/>
                <a:gd name="T22" fmla="*/ 26 w 521"/>
                <a:gd name="T23" fmla="*/ 17 h 372"/>
                <a:gd name="T24" fmla="*/ 165 w 521"/>
                <a:gd name="T25" fmla="*/ 17 h 372"/>
                <a:gd name="T26" fmla="*/ 149 w 521"/>
                <a:gd name="T2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372">
                  <a:moveTo>
                    <a:pt x="490" y="341"/>
                  </a:moveTo>
                  <a:cubicBezTo>
                    <a:pt x="110" y="341"/>
                    <a:pt x="110" y="341"/>
                    <a:pt x="110" y="341"/>
                  </a:cubicBezTo>
                  <a:cubicBezTo>
                    <a:pt x="141" y="372"/>
                    <a:pt x="141" y="372"/>
                    <a:pt x="141" y="372"/>
                  </a:cubicBezTo>
                  <a:cubicBezTo>
                    <a:pt x="521" y="372"/>
                    <a:pt x="521" y="372"/>
                    <a:pt x="521" y="372"/>
                  </a:cubicBezTo>
                  <a:cubicBezTo>
                    <a:pt x="490" y="341"/>
                    <a:pt x="490" y="341"/>
                    <a:pt x="490" y="341"/>
                  </a:cubicBezTo>
                  <a:moveTo>
                    <a:pt x="149" y="0"/>
                  </a:moveTo>
                  <a:cubicBezTo>
                    <a:pt x="21" y="0"/>
                    <a:pt x="21" y="0"/>
                    <a:pt x="21" y="0"/>
                  </a:cubicBezTo>
                  <a:cubicBezTo>
                    <a:pt x="10" y="0"/>
                    <a:pt x="0" y="9"/>
                    <a:pt x="0" y="21"/>
                  </a:cubicBezTo>
                  <a:cubicBezTo>
                    <a:pt x="0" y="231"/>
                    <a:pt x="0" y="231"/>
                    <a:pt x="0" y="231"/>
                  </a:cubicBezTo>
                  <a:cubicBezTo>
                    <a:pt x="18" y="248"/>
                    <a:pt x="18" y="248"/>
                    <a:pt x="18" y="248"/>
                  </a:cubicBezTo>
                  <a:cubicBezTo>
                    <a:pt x="18" y="25"/>
                    <a:pt x="18" y="25"/>
                    <a:pt x="18" y="25"/>
                  </a:cubicBezTo>
                  <a:cubicBezTo>
                    <a:pt x="18" y="21"/>
                    <a:pt x="22" y="17"/>
                    <a:pt x="26" y="17"/>
                  </a:cubicBezTo>
                  <a:cubicBezTo>
                    <a:pt x="165" y="17"/>
                    <a:pt x="165" y="17"/>
                    <a:pt x="165" y="17"/>
                  </a:cubicBezTo>
                  <a:cubicBezTo>
                    <a:pt x="149" y="0"/>
                    <a:pt x="149" y="0"/>
                    <a:pt x="149" y="0"/>
                  </a:cubicBezTo>
                </a:path>
              </a:pathLst>
            </a:custGeom>
            <a:solidFill>
              <a:schemeClr val="bg1">
                <a:lumMod val="85000"/>
              </a:scheme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05" name="Freeform 45"/>
            <p:cNvSpPr>
              <a:spLocks noEditPoints="1"/>
            </p:cNvSpPr>
            <p:nvPr/>
          </p:nvSpPr>
          <p:spPr bwMode="auto">
            <a:xfrm>
              <a:off x="8606516" y="5472900"/>
              <a:ext cx="796038" cy="547629"/>
            </a:xfrm>
            <a:custGeom>
              <a:avLst/>
              <a:gdLst>
                <a:gd name="T0" fmla="*/ 76 w 472"/>
                <a:gd name="T1" fmla="*/ 288 h 324"/>
                <a:gd name="T2" fmla="*/ 76 w 472"/>
                <a:gd name="T3" fmla="*/ 232 h 324"/>
                <a:gd name="T4" fmla="*/ 132 w 472"/>
                <a:gd name="T5" fmla="*/ 232 h 324"/>
                <a:gd name="T6" fmla="*/ 132 w 472"/>
                <a:gd name="T7" fmla="*/ 288 h 324"/>
                <a:gd name="T8" fmla="*/ 76 w 472"/>
                <a:gd name="T9" fmla="*/ 288 h 324"/>
                <a:gd name="T10" fmla="*/ 136 w 472"/>
                <a:gd name="T11" fmla="*/ 288 h 324"/>
                <a:gd name="T12" fmla="*/ 136 w 472"/>
                <a:gd name="T13" fmla="*/ 232 h 324"/>
                <a:gd name="T14" fmla="*/ 192 w 472"/>
                <a:gd name="T15" fmla="*/ 232 h 324"/>
                <a:gd name="T16" fmla="*/ 192 w 472"/>
                <a:gd name="T17" fmla="*/ 288 h 324"/>
                <a:gd name="T18" fmla="*/ 136 w 472"/>
                <a:gd name="T19" fmla="*/ 288 h 324"/>
                <a:gd name="T20" fmla="*/ 196 w 472"/>
                <a:gd name="T21" fmla="*/ 288 h 324"/>
                <a:gd name="T22" fmla="*/ 196 w 472"/>
                <a:gd name="T23" fmla="*/ 232 h 324"/>
                <a:gd name="T24" fmla="*/ 252 w 472"/>
                <a:gd name="T25" fmla="*/ 232 h 324"/>
                <a:gd name="T26" fmla="*/ 252 w 472"/>
                <a:gd name="T27" fmla="*/ 288 h 324"/>
                <a:gd name="T28" fmla="*/ 196 w 472"/>
                <a:gd name="T29" fmla="*/ 288 h 324"/>
                <a:gd name="T30" fmla="*/ 256 w 472"/>
                <a:gd name="T31" fmla="*/ 288 h 324"/>
                <a:gd name="T32" fmla="*/ 256 w 472"/>
                <a:gd name="T33" fmla="*/ 232 h 324"/>
                <a:gd name="T34" fmla="*/ 312 w 472"/>
                <a:gd name="T35" fmla="*/ 232 h 324"/>
                <a:gd name="T36" fmla="*/ 312 w 472"/>
                <a:gd name="T37" fmla="*/ 288 h 324"/>
                <a:gd name="T38" fmla="*/ 256 w 472"/>
                <a:gd name="T39" fmla="*/ 288 h 324"/>
                <a:gd name="T40" fmla="*/ 76 w 472"/>
                <a:gd name="T41" fmla="*/ 107 h 324"/>
                <a:gd name="T42" fmla="*/ 76 w 472"/>
                <a:gd name="T43" fmla="*/ 101 h 324"/>
                <a:gd name="T44" fmla="*/ 130 w 472"/>
                <a:gd name="T45" fmla="*/ 101 h 324"/>
                <a:gd name="T46" fmla="*/ 130 w 472"/>
                <a:gd name="T47" fmla="*/ 107 h 324"/>
                <a:gd name="T48" fmla="*/ 76 w 472"/>
                <a:gd name="T49" fmla="*/ 107 h 324"/>
                <a:gd name="T50" fmla="*/ 76 w 472"/>
                <a:gd name="T51" fmla="*/ 82 h 324"/>
                <a:gd name="T52" fmla="*/ 76 w 472"/>
                <a:gd name="T53" fmla="*/ 73 h 324"/>
                <a:gd name="T54" fmla="*/ 122 w 472"/>
                <a:gd name="T55" fmla="*/ 73 h 324"/>
                <a:gd name="T56" fmla="*/ 122 w 472"/>
                <a:gd name="T57" fmla="*/ 82 h 324"/>
                <a:gd name="T58" fmla="*/ 76 w 472"/>
                <a:gd name="T59" fmla="*/ 82 h 324"/>
                <a:gd name="T60" fmla="*/ 136 w 472"/>
                <a:gd name="T61" fmla="*/ 82 h 324"/>
                <a:gd name="T62" fmla="*/ 136 w 472"/>
                <a:gd name="T63" fmla="*/ 73 h 324"/>
                <a:gd name="T64" fmla="*/ 182 w 472"/>
                <a:gd name="T65" fmla="*/ 73 h 324"/>
                <a:gd name="T66" fmla="*/ 182 w 472"/>
                <a:gd name="T67" fmla="*/ 82 h 324"/>
                <a:gd name="T68" fmla="*/ 136 w 472"/>
                <a:gd name="T69" fmla="*/ 82 h 324"/>
                <a:gd name="T70" fmla="*/ 76 w 472"/>
                <a:gd name="T71" fmla="*/ 52 h 324"/>
                <a:gd name="T72" fmla="*/ 76 w 472"/>
                <a:gd name="T73" fmla="*/ 27 h 324"/>
                <a:gd name="T74" fmla="*/ 101 w 472"/>
                <a:gd name="T75" fmla="*/ 27 h 324"/>
                <a:gd name="T76" fmla="*/ 101 w 472"/>
                <a:gd name="T77" fmla="*/ 52 h 324"/>
                <a:gd name="T78" fmla="*/ 76 w 472"/>
                <a:gd name="T79" fmla="*/ 52 h 324"/>
                <a:gd name="T80" fmla="*/ 147 w 472"/>
                <a:gd name="T81" fmla="*/ 0 h 324"/>
                <a:gd name="T82" fmla="*/ 8 w 472"/>
                <a:gd name="T83" fmla="*/ 0 h 324"/>
                <a:gd name="T84" fmla="*/ 0 w 472"/>
                <a:gd name="T85" fmla="*/ 8 h 324"/>
                <a:gd name="T86" fmla="*/ 0 w 472"/>
                <a:gd name="T87" fmla="*/ 231 h 324"/>
                <a:gd name="T88" fmla="*/ 92 w 472"/>
                <a:gd name="T89" fmla="*/ 324 h 324"/>
                <a:gd name="T90" fmla="*/ 472 w 472"/>
                <a:gd name="T91" fmla="*/ 324 h 324"/>
                <a:gd name="T92" fmla="*/ 436 w 472"/>
                <a:gd name="T93" fmla="*/ 288 h 324"/>
                <a:gd name="T94" fmla="*/ 376 w 472"/>
                <a:gd name="T95" fmla="*/ 288 h 324"/>
                <a:gd name="T96" fmla="*/ 376 w 472"/>
                <a:gd name="T97" fmla="*/ 232 h 324"/>
                <a:gd name="T98" fmla="*/ 380 w 472"/>
                <a:gd name="T99" fmla="*/ 232 h 324"/>
                <a:gd name="T100" fmla="*/ 343 w 472"/>
                <a:gd name="T101" fmla="*/ 195 h 324"/>
                <a:gd name="T102" fmla="*/ 343 w 472"/>
                <a:gd name="T103" fmla="*/ 228 h 324"/>
                <a:gd name="T104" fmla="*/ 312 w 472"/>
                <a:gd name="T105" fmla="*/ 228 h 324"/>
                <a:gd name="T106" fmla="*/ 312 w 472"/>
                <a:gd name="T107" fmla="*/ 165 h 324"/>
                <a:gd name="T108" fmla="*/ 312 w 472"/>
                <a:gd name="T109" fmla="*/ 228 h 324"/>
                <a:gd name="T110" fmla="*/ 76 w 472"/>
                <a:gd name="T111" fmla="*/ 228 h 324"/>
                <a:gd name="T112" fmla="*/ 76 w 472"/>
                <a:gd name="T113" fmla="*/ 112 h 324"/>
                <a:gd name="T114" fmla="*/ 260 w 472"/>
                <a:gd name="T115" fmla="*/ 112 h 324"/>
                <a:gd name="T116" fmla="*/ 230 w 472"/>
                <a:gd name="T117" fmla="*/ 82 h 324"/>
                <a:gd name="T118" fmla="*/ 196 w 472"/>
                <a:gd name="T119" fmla="*/ 82 h 324"/>
                <a:gd name="T120" fmla="*/ 196 w 472"/>
                <a:gd name="T121" fmla="*/ 73 h 324"/>
                <a:gd name="T122" fmla="*/ 220 w 472"/>
                <a:gd name="T123" fmla="*/ 73 h 324"/>
                <a:gd name="T124" fmla="*/ 147 w 472"/>
                <a:gd name="T125"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2" h="324">
                  <a:moveTo>
                    <a:pt x="76" y="288"/>
                  </a:moveTo>
                  <a:cubicBezTo>
                    <a:pt x="76" y="232"/>
                    <a:pt x="76" y="232"/>
                    <a:pt x="76" y="232"/>
                  </a:cubicBezTo>
                  <a:cubicBezTo>
                    <a:pt x="132" y="232"/>
                    <a:pt x="132" y="232"/>
                    <a:pt x="132" y="232"/>
                  </a:cubicBezTo>
                  <a:cubicBezTo>
                    <a:pt x="132" y="288"/>
                    <a:pt x="132" y="288"/>
                    <a:pt x="132" y="288"/>
                  </a:cubicBezTo>
                  <a:cubicBezTo>
                    <a:pt x="76" y="288"/>
                    <a:pt x="76" y="288"/>
                    <a:pt x="76" y="288"/>
                  </a:cubicBezTo>
                  <a:moveTo>
                    <a:pt x="136" y="288"/>
                  </a:moveTo>
                  <a:cubicBezTo>
                    <a:pt x="136" y="232"/>
                    <a:pt x="136" y="232"/>
                    <a:pt x="136" y="232"/>
                  </a:cubicBezTo>
                  <a:cubicBezTo>
                    <a:pt x="192" y="232"/>
                    <a:pt x="192" y="232"/>
                    <a:pt x="192" y="232"/>
                  </a:cubicBezTo>
                  <a:cubicBezTo>
                    <a:pt x="192" y="288"/>
                    <a:pt x="192" y="288"/>
                    <a:pt x="192" y="288"/>
                  </a:cubicBezTo>
                  <a:cubicBezTo>
                    <a:pt x="136" y="288"/>
                    <a:pt x="136" y="288"/>
                    <a:pt x="136" y="288"/>
                  </a:cubicBezTo>
                  <a:moveTo>
                    <a:pt x="196" y="288"/>
                  </a:moveTo>
                  <a:cubicBezTo>
                    <a:pt x="196" y="232"/>
                    <a:pt x="196" y="232"/>
                    <a:pt x="196" y="232"/>
                  </a:cubicBezTo>
                  <a:cubicBezTo>
                    <a:pt x="252" y="232"/>
                    <a:pt x="252" y="232"/>
                    <a:pt x="252" y="232"/>
                  </a:cubicBezTo>
                  <a:cubicBezTo>
                    <a:pt x="252" y="288"/>
                    <a:pt x="252" y="288"/>
                    <a:pt x="252" y="288"/>
                  </a:cubicBezTo>
                  <a:cubicBezTo>
                    <a:pt x="196" y="288"/>
                    <a:pt x="196" y="288"/>
                    <a:pt x="196" y="288"/>
                  </a:cubicBezTo>
                  <a:moveTo>
                    <a:pt x="256" y="288"/>
                  </a:moveTo>
                  <a:cubicBezTo>
                    <a:pt x="256" y="232"/>
                    <a:pt x="256" y="232"/>
                    <a:pt x="256" y="232"/>
                  </a:cubicBezTo>
                  <a:cubicBezTo>
                    <a:pt x="312" y="232"/>
                    <a:pt x="312" y="232"/>
                    <a:pt x="312" y="232"/>
                  </a:cubicBezTo>
                  <a:cubicBezTo>
                    <a:pt x="312" y="288"/>
                    <a:pt x="312" y="288"/>
                    <a:pt x="312" y="288"/>
                  </a:cubicBezTo>
                  <a:cubicBezTo>
                    <a:pt x="256" y="288"/>
                    <a:pt x="256" y="288"/>
                    <a:pt x="256" y="288"/>
                  </a:cubicBezTo>
                  <a:moveTo>
                    <a:pt x="76" y="107"/>
                  </a:moveTo>
                  <a:cubicBezTo>
                    <a:pt x="76" y="101"/>
                    <a:pt x="76" y="101"/>
                    <a:pt x="76" y="101"/>
                  </a:cubicBezTo>
                  <a:cubicBezTo>
                    <a:pt x="130" y="101"/>
                    <a:pt x="130" y="101"/>
                    <a:pt x="130" y="101"/>
                  </a:cubicBezTo>
                  <a:cubicBezTo>
                    <a:pt x="130" y="107"/>
                    <a:pt x="130" y="107"/>
                    <a:pt x="130" y="107"/>
                  </a:cubicBezTo>
                  <a:cubicBezTo>
                    <a:pt x="76" y="107"/>
                    <a:pt x="76" y="107"/>
                    <a:pt x="76" y="107"/>
                  </a:cubicBezTo>
                  <a:moveTo>
                    <a:pt x="76" y="82"/>
                  </a:moveTo>
                  <a:cubicBezTo>
                    <a:pt x="76" y="73"/>
                    <a:pt x="76" y="73"/>
                    <a:pt x="76" y="73"/>
                  </a:cubicBezTo>
                  <a:cubicBezTo>
                    <a:pt x="122" y="73"/>
                    <a:pt x="122" y="73"/>
                    <a:pt x="122" y="73"/>
                  </a:cubicBezTo>
                  <a:cubicBezTo>
                    <a:pt x="122" y="82"/>
                    <a:pt x="122" y="82"/>
                    <a:pt x="122" y="82"/>
                  </a:cubicBezTo>
                  <a:cubicBezTo>
                    <a:pt x="76" y="82"/>
                    <a:pt x="76" y="82"/>
                    <a:pt x="76" y="82"/>
                  </a:cubicBezTo>
                  <a:moveTo>
                    <a:pt x="136" y="82"/>
                  </a:moveTo>
                  <a:cubicBezTo>
                    <a:pt x="136" y="73"/>
                    <a:pt x="136" y="73"/>
                    <a:pt x="136" y="73"/>
                  </a:cubicBezTo>
                  <a:cubicBezTo>
                    <a:pt x="182" y="73"/>
                    <a:pt x="182" y="73"/>
                    <a:pt x="182" y="73"/>
                  </a:cubicBezTo>
                  <a:cubicBezTo>
                    <a:pt x="182" y="82"/>
                    <a:pt x="182" y="82"/>
                    <a:pt x="182" y="82"/>
                  </a:cubicBezTo>
                  <a:cubicBezTo>
                    <a:pt x="136" y="82"/>
                    <a:pt x="136" y="82"/>
                    <a:pt x="136" y="82"/>
                  </a:cubicBezTo>
                  <a:moveTo>
                    <a:pt x="76" y="52"/>
                  </a:moveTo>
                  <a:cubicBezTo>
                    <a:pt x="76" y="27"/>
                    <a:pt x="76" y="27"/>
                    <a:pt x="76" y="27"/>
                  </a:cubicBezTo>
                  <a:cubicBezTo>
                    <a:pt x="101" y="27"/>
                    <a:pt x="101" y="27"/>
                    <a:pt x="101" y="27"/>
                  </a:cubicBezTo>
                  <a:cubicBezTo>
                    <a:pt x="101" y="52"/>
                    <a:pt x="101" y="52"/>
                    <a:pt x="101" y="52"/>
                  </a:cubicBezTo>
                  <a:cubicBezTo>
                    <a:pt x="76" y="52"/>
                    <a:pt x="76" y="52"/>
                    <a:pt x="76" y="52"/>
                  </a:cubicBezTo>
                  <a:moveTo>
                    <a:pt x="147" y="0"/>
                  </a:moveTo>
                  <a:cubicBezTo>
                    <a:pt x="8" y="0"/>
                    <a:pt x="8" y="0"/>
                    <a:pt x="8" y="0"/>
                  </a:cubicBezTo>
                  <a:cubicBezTo>
                    <a:pt x="4" y="0"/>
                    <a:pt x="0" y="4"/>
                    <a:pt x="0" y="8"/>
                  </a:cubicBezTo>
                  <a:cubicBezTo>
                    <a:pt x="0" y="231"/>
                    <a:pt x="0" y="231"/>
                    <a:pt x="0" y="231"/>
                  </a:cubicBezTo>
                  <a:cubicBezTo>
                    <a:pt x="92" y="324"/>
                    <a:pt x="92" y="324"/>
                    <a:pt x="92" y="324"/>
                  </a:cubicBezTo>
                  <a:cubicBezTo>
                    <a:pt x="472" y="324"/>
                    <a:pt x="472" y="324"/>
                    <a:pt x="472" y="324"/>
                  </a:cubicBezTo>
                  <a:cubicBezTo>
                    <a:pt x="436" y="288"/>
                    <a:pt x="436" y="288"/>
                    <a:pt x="436" y="288"/>
                  </a:cubicBezTo>
                  <a:cubicBezTo>
                    <a:pt x="376" y="288"/>
                    <a:pt x="376" y="288"/>
                    <a:pt x="376" y="288"/>
                  </a:cubicBezTo>
                  <a:cubicBezTo>
                    <a:pt x="376" y="232"/>
                    <a:pt x="376" y="232"/>
                    <a:pt x="376" y="232"/>
                  </a:cubicBezTo>
                  <a:cubicBezTo>
                    <a:pt x="380" y="232"/>
                    <a:pt x="380" y="232"/>
                    <a:pt x="380" y="232"/>
                  </a:cubicBezTo>
                  <a:cubicBezTo>
                    <a:pt x="343" y="195"/>
                    <a:pt x="343" y="195"/>
                    <a:pt x="343" y="195"/>
                  </a:cubicBezTo>
                  <a:cubicBezTo>
                    <a:pt x="343" y="228"/>
                    <a:pt x="343" y="228"/>
                    <a:pt x="343" y="228"/>
                  </a:cubicBezTo>
                  <a:cubicBezTo>
                    <a:pt x="312" y="228"/>
                    <a:pt x="312" y="228"/>
                    <a:pt x="312" y="228"/>
                  </a:cubicBezTo>
                  <a:cubicBezTo>
                    <a:pt x="312" y="165"/>
                    <a:pt x="312" y="165"/>
                    <a:pt x="312" y="165"/>
                  </a:cubicBezTo>
                  <a:cubicBezTo>
                    <a:pt x="312" y="228"/>
                    <a:pt x="312" y="228"/>
                    <a:pt x="312" y="228"/>
                  </a:cubicBezTo>
                  <a:cubicBezTo>
                    <a:pt x="76" y="228"/>
                    <a:pt x="76" y="228"/>
                    <a:pt x="76" y="228"/>
                  </a:cubicBezTo>
                  <a:cubicBezTo>
                    <a:pt x="76" y="112"/>
                    <a:pt x="76" y="112"/>
                    <a:pt x="76" y="112"/>
                  </a:cubicBezTo>
                  <a:cubicBezTo>
                    <a:pt x="260" y="112"/>
                    <a:pt x="260" y="112"/>
                    <a:pt x="260" y="112"/>
                  </a:cubicBezTo>
                  <a:cubicBezTo>
                    <a:pt x="230" y="82"/>
                    <a:pt x="230" y="82"/>
                    <a:pt x="230" y="82"/>
                  </a:cubicBezTo>
                  <a:cubicBezTo>
                    <a:pt x="196" y="82"/>
                    <a:pt x="196" y="82"/>
                    <a:pt x="196" y="82"/>
                  </a:cubicBezTo>
                  <a:cubicBezTo>
                    <a:pt x="196" y="73"/>
                    <a:pt x="196" y="73"/>
                    <a:pt x="196" y="73"/>
                  </a:cubicBezTo>
                  <a:cubicBezTo>
                    <a:pt x="220" y="73"/>
                    <a:pt x="220" y="73"/>
                    <a:pt x="220" y="73"/>
                  </a:cubicBezTo>
                  <a:cubicBezTo>
                    <a:pt x="147" y="0"/>
                    <a:pt x="147" y="0"/>
                    <a:pt x="147" y="0"/>
                  </a:cubicBezTo>
                </a:path>
              </a:pathLst>
            </a:custGeom>
            <a:solidFill>
              <a:srgbClr val="005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06" name="Freeform 46"/>
            <p:cNvSpPr>
              <a:spLocks/>
            </p:cNvSpPr>
            <p:nvPr/>
          </p:nvSpPr>
          <p:spPr bwMode="auto">
            <a:xfrm>
              <a:off x="9240442" y="5864869"/>
              <a:ext cx="101622" cy="95170"/>
            </a:xfrm>
            <a:custGeom>
              <a:avLst/>
              <a:gdLst>
                <a:gd name="T0" fmla="*/ 9 w 126"/>
                <a:gd name="T1" fmla="*/ 0 h 118"/>
                <a:gd name="T2" fmla="*/ 0 w 126"/>
                <a:gd name="T3" fmla="*/ 0 h 118"/>
                <a:gd name="T4" fmla="*/ 0 w 126"/>
                <a:gd name="T5" fmla="*/ 118 h 118"/>
                <a:gd name="T6" fmla="*/ 126 w 126"/>
                <a:gd name="T7" fmla="*/ 118 h 118"/>
                <a:gd name="T8" fmla="*/ 9 w 126"/>
                <a:gd name="T9" fmla="*/ 0 h 118"/>
              </a:gdLst>
              <a:ahLst/>
              <a:cxnLst>
                <a:cxn ang="0">
                  <a:pos x="T0" y="T1"/>
                </a:cxn>
                <a:cxn ang="0">
                  <a:pos x="T2" y="T3"/>
                </a:cxn>
                <a:cxn ang="0">
                  <a:pos x="T4" y="T5"/>
                </a:cxn>
                <a:cxn ang="0">
                  <a:pos x="T6" y="T7"/>
                </a:cxn>
                <a:cxn ang="0">
                  <a:pos x="T8" y="T9"/>
                </a:cxn>
              </a:cxnLst>
              <a:rect l="0" t="0" r="r" b="b"/>
              <a:pathLst>
                <a:path w="126" h="118">
                  <a:moveTo>
                    <a:pt x="9" y="0"/>
                  </a:moveTo>
                  <a:lnTo>
                    <a:pt x="0" y="0"/>
                  </a:lnTo>
                  <a:lnTo>
                    <a:pt x="0" y="118"/>
                  </a:lnTo>
                  <a:lnTo>
                    <a:pt x="126" y="118"/>
                  </a:lnTo>
                  <a:lnTo>
                    <a:pt x="9" y="0"/>
                  </a:lnTo>
                  <a:close/>
                </a:path>
              </a:pathLst>
            </a:custGeom>
            <a:solidFill>
              <a:srgbClr val="553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07" name="Freeform 47"/>
            <p:cNvSpPr>
              <a:spLocks/>
            </p:cNvSpPr>
            <p:nvPr/>
          </p:nvSpPr>
          <p:spPr bwMode="auto">
            <a:xfrm>
              <a:off x="9240442" y="5864869"/>
              <a:ext cx="101622" cy="95170"/>
            </a:xfrm>
            <a:custGeom>
              <a:avLst/>
              <a:gdLst>
                <a:gd name="T0" fmla="*/ 9 w 126"/>
                <a:gd name="T1" fmla="*/ 0 h 118"/>
                <a:gd name="T2" fmla="*/ 0 w 126"/>
                <a:gd name="T3" fmla="*/ 0 h 118"/>
                <a:gd name="T4" fmla="*/ 0 w 126"/>
                <a:gd name="T5" fmla="*/ 118 h 118"/>
                <a:gd name="T6" fmla="*/ 126 w 126"/>
                <a:gd name="T7" fmla="*/ 118 h 118"/>
                <a:gd name="T8" fmla="*/ 9 w 126"/>
                <a:gd name="T9" fmla="*/ 0 h 118"/>
              </a:gdLst>
              <a:ahLst/>
              <a:cxnLst>
                <a:cxn ang="0">
                  <a:pos x="T0" y="T1"/>
                </a:cxn>
                <a:cxn ang="0">
                  <a:pos x="T2" y="T3"/>
                </a:cxn>
                <a:cxn ang="0">
                  <a:pos x="T4" y="T5"/>
                </a:cxn>
                <a:cxn ang="0">
                  <a:pos x="T6" y="T7"/>
                </a:cxn>
                <a:cxn ang="0">
                  <a:pos x="T8" y="T9"/>
                </a:cxn>
              </a:cxnLst>
              <a:rect l="0" t="0" r="r" b="b"/>
              <a:pathLst>
                <a:path w="126" h="118">
                  <a:moveTo>
                    <a:pt x="9" y="0"/>
                  </a:moveTo>
                  <a:lnTo>
                    <a:pt x="0" y="0"/>
                  </a:lnTo>
                  <a:lnTo>
                    <a:pt x="0" y="118"/>
                  </a:lnTo>
                  <a:lnTo>
                    <a:pt x="126" y="118"/>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08" name="Rectangle 48"/>
            <p:cNvSpPr>
              <a:spLocks noChangeArrowheads="1"/>
            </p:cNvSpPr>
            <p:nvPr/>
          </p:nvSpPr>
          <p:spPr bwMode="auto">
            <a:xfrm>
              <a:off x="9038006" y="5864869"/>
              <a:ext cx="94363" cy="95170"/>
            </a:xfrm>
            <a:prstGeom prst="rect">
              <a:avLst/>
            </a:prstGeom>
            <a:solidFill>
              <a:srgbClr val="18C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09" name="Rectangle 49"/>
            <p:cNvSpPr>
              <a:spLocks noChangeArrowheads="1"/>
            </p:cNvSpPr>
            <p:nvPr/>
          </p:nvSpPr>
          <p:spPr bwMode="auto">
            <a:xfrm>
              <a:off x="9038006" y="5864869"/>
              <a:ext cx="94363"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10" name="Freeform 50"/>
            <p:cNvSpPr>
              <a:spLocks/>
            </p:cNvSpPr>
            <p:nvPr/>
          </p:nvSpPr>
          <p:spPr bwMode="auto">
            <a:xfrm>
              <a:off x="8734753" y="5662432"/>
              <a:ext cx="397616" cy="195985"/>
            </a:xfrm>
            <a:custGeom>
              <a:avLst/>
              <a:gdLst>
                <a:gd name="T0" fmla="*/ 385 w 493"/>
                <a:gd name="T1" fmla="*/ 0 h 243"/>
                <a:gd name="T2" fmla="*/ 0 w 493"/>
                <a:gd name="T3" fmla="*/ 0 h 243"/>
                <a:gd name="T4" fmla="*/ 0 w 493"/>
                <a:gd name="T5" fmla="*/ 243 h 243"/>
                <a:gd name="T6" fmla="*/ 493 w 493"/>
                <a:gd name="T7" fmla="*/ 243 h 243"/>
                <a:gd name="T8" fmla="*/ 493 w 493"/>
                <a:gd name="T9" fmla="*/ 111 h 243"/>
                <a:gd name="T10" fmla="*/ 385 w 493"/>
                <a:gd name="T11" fmla="*/ 0 h 243"/>
              </a:gdLst>
              <a:ahLst/>
              <a:cxnLst>
                <a:cxn ang="0">
                  <a:pos x="T0" y="T1"/>
                </a:cxn>
                <a:cxn ang="0">
                  <a:pos x="T2" y="T3"/>
                </a:cxn>
                <a:cxn ang="0">
                  <a:pos x="T4" y="T5"/>
                </a:cxn>
                <a:cxn ang="0">
                  <a:pos x="T6" y="T7"/>
                </a:cxn>
                <a:cxn ang="0">
                  <a:pos x="T8" y="T9"/>
                </a:cxn>
                <a:cxn ang="0">
                  <a:pos x="T10" y="T11"/>
                </a:cxn>
              </a:cxnLst>
              <a:rect l="0" t="0" r="r" b="b"/>
              <a:pathLst>
                <a:path w="493" h="243">
                  <a:moveTo>
                    <a:pt x="385" y="0"/>
                  </a:moveTo>
                  <a:lnTo>
                    <a:pt x="0" y="0"/>
                  </a:lnTo>
                  <a:lnTo>
                    <a:pt x="0" y="243"/>
                  </a:lnTo>
                  <a:lnTo>
                    <a:pt x="493" y="243"/>
                  </a:lnTo>
                  <a:lnTo>
                    <a:pt x="493" y="111"/>
                  </a:lnTo>
                  <a:lnTo>
                    <a:pt x="385"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11" name="Freeform 51"/>
            <p:cNvSpPr>
              <a:spLocks/>
            </p:cNvSpPr>
            <p:nvPr/>
          </p:nvSpPr>
          <p:spPr bwMode="auto">
            <a:xfrm>
              <a:off x="8734753" y="5662432"/>
              <a:ext cx="397616" cy="195985"/>
            </a:xfrm>
            <a:custGeom>
              <a:avLst/>
              <a:gdLst>
                <a:gd name="T0" fmla="*/ 385 w 493"/>
                <a:gd name="T1" fmla="*/ 0 h 243"/>
                <a:gd name="T2" fmla="*/ 0 w 493"/>
                <a:gd name="T3" fmla="*/ 0 h 243"/>
                <a:gd name="T4" fmla="*/ 0 w 493"/>
                <a:gd name="T5" fmla="*/ 243 h 243"/>
                <a:gd name="T6" fmla="*/ 493 w 493"/>
                <a:gd name="T7" fmla="*/ 243 h 243"/>
                <a:gd name="T8" fmla="*/ 493 w 493"/>
                <a:gd name="T9" fmla="*/ 111 h 243"/>
                <a:gd name="T10" fmla="*/ 385 w 493"/>
                <a:gd name="T11" fmla="*/ 0 h 243"/>
              </a:gdLst>
              <a:ahLst/>
              <a:cxnLst>
                <a:cxn ang="0">
                  <a:pos x="T0" y="T1"/>
                </a:cxn>
                <a:cxn ang="0">
                  <a:pos x="T2" y="T3"/>
                </a:cxn>
                <a:cxn ang="0">
                  <a:pos x="T4" y="T5"/>
                </a:cxn>
                <a:cxn ang="0">
                  <a:pos x="T6" y="T7"/>
                </a:cxn>
                <a:cxn ang="0">
                  <a:pos x="T8" y="T9"/>
                </a:cxn>
                <a:cxn ang="0">
                  <a:pos x="T10" y="T11"/>
                </a:cxn>
              </a:cxnLst>
              <a:rect l="0" t="0" r="r" b="b"/>
              <a:pathLst>
                <a:path w="493" h="243">
                  <a:moveTo>
                    <a:pt x="385" y="0"/>
                  </a:moveTo>
                  <a:lnTo>
                    <a:pt x="0" y="0"/>
                  </a:lnTo>
                  <a:lnTo>
                    <a:pt x="0" y="243"/>
                  </a:lnTo>
                  <a:lnTo>
                    <a:pt x="493" y="243"/>
                  </a:lnTo>
                  <a:lnTo>
                    <a:pt x="493" y="111"/>
                  </a:lnTo>
                  <a:lnTo>
                    <a:pt x="3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12" name="Freeform 52"/>
            <p:cNvSpPr>
              <a:spLocks/>
            </p:cNvSpPr>
            <p:nvPr/>
          </p:nvSpPr>
          <p:spPr bwMode="auto">
            <a:xfrm>
              <a:off x="9132368" y="5751956"/>
              <a:ext cx="52424" cy="106461"/>
            </a:xfrm>
            <a:custGeom>
              <a:avLst/>
              <a:gdLst>
                <a:gd name="T0" fmla="*/ 0 w 65"/>
                <a:gd name="T1" fmla="*/ 0 h 132"/>
                <a:gd name="T2" fmla="*/ 0 w 65"/>
                <a:gd name="T3" fmla="*/ 132 h 132"/>
                <a:gd name="T4" fmla="*/ 65 w 65"/>
                <a:gd name="T5" fmla="*/ 132 h 132"/>
                <a:gd name="T6" fmla="*/ 65 w 65"/>
                <a:gd name="T7" fmla="*/ 63 h 132"/>
                <a:gd name="T8" fmla="*/ 0 w 65"/>
                <a:gd name="T9" fmla="*/ 0 h 132"/>
              </a:gdLst>
              <a:ahLst/>
              <a:cxnLst>
                <a:cxn ang="0">
                  <a:pos x="T0" y="T1"/>
                </a:cxn>
                <a:cxn ang="0">
                  <a:pos x="T2" y="T3"/>
                </a:cxn>
                <a:cxn ang="0">
                  <a:pos x="T4" y="T5"/>
                </a:cxn>
                <a:cxn ang="0">
                  <a:pos x="T6" y="T7"/>
                </a:cxn>
                <a:cxn ang="0">
                  <a:pos x="T8" y="T9"/>
                </a:cxn>
              </a:cxnLst>
              <a:rect l="0" t="0" r="r" b="b"/>
              <a:pathLst>
                <a:path w="65" h="132">
                  <a:moveTo>
                    <a:pt x="0" y="0"/>
                  </a:moveTo>
                  <a:lnTo>
                    <a:pt x="0" y="132"/>
                  </a:lnTo>
                  <a:lnTo>
                    <a:pt x="65" y="132"/>
                  </a:lnTo>
                  <a:lnTo>
                    <a:pt x="65" y="63"/>
                  </a:lnTo>
                  <a:lnTo>
                    <a:pt x="0"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13" name="Freeform 53"/>
            <p:cNvSpPr>
              <a:spLocks/>
            </p:cNvSpPr>
            <p:nvPr/>
          </p:nvSpPr>
          <p:spPr bwMode="auto">
            <a:xfrm>
              <a:off x="9132368" y="5751956"/>
              <a:ext cx="52424" cy="106461"/>
            </a:xfrm>
            <a:custGeom>
              <a:avLst/>
              <a:gdLst>
                <a:gd name="T0" fmla="*/ 0 w 65"/>
                <a:gd name="T1" fmla="*/ 0 h 132"/>
                <a:gd name="T2" fmla="*/ 0 w 65"/>
                <a:gd name="T3" fmla="*/ 132 h 132"/>
                <a:gd name="T4" fmla="*/ 65 w 65"/>
                <a:gd name="T5" fmla="*/ 132 h 132"/>
                <a:gd name="T6" fmla="*/ 65 w 65"/>
                <a:gd name="T7" fmla="*/ 63 h 132"/>
                <a:gd name="T8" fmla="*/ 0 w 65"/>
                <a:gd name="T9" fmla="*/ 0 h 132"/>
              </a:gdLst>
              <a:ahLst/>
              <a:cxnLst>
                <a:cxn ang="0">
                  <a:pos x="T0" y="T1"/>
                </a:cxn>
                <a:cxn ang="0">
                  <a:pos x="T2" y="T3"/>
                </a:cxn>
                <a:cxn ang="0">
                  <a:pos x="T4" y="T5"/>
                </a:cxn>
                <a:cxn ang="0">
                  <a:pos x="T6" y="T7"/>
                </a:cxn>
                <a:cxn ang="0">
                  <a:pos x="T8" y="T9"/>
                </a:cxn>
              </a:cxnLst>
              <a:rect l="0" t="0" r="r" b="b"/>
              <a:pathLst>
                <a:path w="65" h="132">
                  <a:moveTo>
                    <a:pt x="0" y="0"/>
                  </a:moveTo>
                  <a:lnTo>
                    <a:pt x="0" y="132"/>
                  </a:lnTo>
                  <a:lnTo>
                    <a:pt x="65" y="132"/>
                  </a:lnTo>
                  <a:lnTo>
                    <a:pt x="65" y="6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14" name="Rectangle 54"/>
            <p:cNvSpPr>
              <a:spLocks noChangeArrowheads="1"/>
            </p:cNvSpPr>
            <p:nvPr/>
          </p:nvSpPr>
          <p:spPr bwMode="auto">
            <a:xfrm>
              <a:off x="8937190" y="5864869"/>
              <a:ext cx="94363" cy="95170"/>
            </a:xfrm>
            <a:prstGeom prst="rect">
              <a:avLst/>
            </a:prstGeom>
            <a:solidFill>
              <a:srgbClr val="1894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15" name="Rectangle 55"/>
            <p:cNvSpPr>
              <a:spLocks noChangeArrowheads="1"/>
            </p:cNvSpPr>
            <p:nvPr/>
          </p:nvSpPr>
          <p:spPr bwMode="auto">
            <a:xfrm>
              <a:off x="8937190" y="5864869"/>
              <a:ext cx="94363"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16" name="Rectangle 56"/>
            <p:cNvSpPr>
              <a:spLocks noChangeArrowheads="1"/>
            </p:cNvSpPr>
            <p:nvPr/>
          </p:nvSpPr>
          <p:spPr bwMode="auto">
            <a:xfrm>
              <a:off x="8835568" y="5864869"/>
              <a:ext cx="95170" cy="95170"/>
            </a:xfrm>
            <a:prstGeom prst="rect">
              <a:avLst/>
            </a:prstGeom>
            <a:solidFill>
              <a:srgbClr val="18C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17" name="Rectangle 57"/>
            <p:cNvSpPr>
              <a:spLocks noChangeArrowheads="1"/>
            </p:cNvSpPr>
            <p:nvPr/>
          </p:nvSpPr>
          <p:spPr bwMode="auto">
            <a:xfrm>
              <a:off x="8835568" y="5864869"/>
              <a:ext cx="95170"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18" name="Rectangle 58"/>
            <p:cNvSpPr>
              <a:spLocks noChangeArrowheads="1"/>
            </p:cNvSpPr>
            <p:nvPr/>
          </p:nvSpPr>
          <p:spPr bwMode="auto">
            <a:xfrm>
              <a:off x="8734753" y="5864869"/>
              <a:ext cx="94363" cy="95170"/>
            </a:xfrm>
            <a:prstGeom prst="rect">
              <a:avLst/>
            </a:prstGeom>
            <a:solidFill>
              <a:srgbClr val="1894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19" name="Rectangle 59"/>
            <p:cNvSpPr>
              <a:spLocks noChangeArrowheads="1"/>
            </p:cNvSpPr>
            <p:nvPr/>
          </p:nvSpPr>
          <p:spPr bwMode="auto">
            <a:xfrm>
              <a:off x="8734753" y="5864869"/>
              <a:ext cx="94363" cy="9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20" name="Rectangle 60"/>
            <p:cNvSpPr>
              <a:spLocks noChangeArrowheads="1"/>
            </p:cNvSpPr>
            <p:nvPr/>
          </p:nvSpPr>
          <p:spPr bwMode="auto">
            <a:xfrm>
              <a:off x="8734753" y="5518871"/>
              <a:ext cx="41939" cy="41939"/>
            </a:xfrm>
            <a:prstGeom prst="rect">
              <a:avLst/>
            </a:prstGeom>
            <a:solidFill>
              <a:srgbClr val="FD96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21" name="Rectangle 61"/>
            <p:cNvSpPr>
              <a:spLocks noChangeArrowheads="1"/>
            </p:cNvSpPr>
            <p:nvPr/>
          </p:nvSpPr>
          <p:spPr bwMode="auto">
            <a:xfrm>
              <a:off x="8734753" y="5518871"/>
              <a:ext cx="41939" cy="4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22" name="Rectangle 62"/>
            <p:cNvSpPr>
              <a:spLocks noChangeArrowheads="1"/>
            </p:cNvSpPr>
            <p:nvPr/>
          </p:nvSpPr>
          <p:spPr bwMode="auto">
            <a:xfrm>
              <a:off x="8734753" y="5596297"/>
              <a:ext cx="77426" cy="15324"/>
            </a:xfrm>
            <a:prstGeom prst="rect">
              <a:avLst/>
            </a:prstGeom>
            <a:solidFill>
              <a:srgbClr val="D5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23" name="Rectangle 63"/>
            <p:cNvSpPr>
              <a:spLocks noChangeArrowheads="1"/>
            </p:cNvSpPr>
            <p:nvPr/>
          </p:nvSpPr>
          <p:spPr bwMode="auto">
            <a:xfrm>
              <a:off x="8734753" y="5596297"/>
              <a:ext cx="77426" cy="1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24" name="Rectangle 64"/>
            <p:cNvSpPr>
              <a:spLocks noChangeArrowheads="1"/>
            </p:cNvSpPr>
            <p:nvPr/>
          </p:nvSpPr>
          <p:spPr bwMode="auto">
            <a:xfrm>
              <a:off x="8835568" y="5596297"/>
              <a:ext cx="78233" cy="15324"/>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25" name="Rectangle 65"/>
            <p:cNvSpPr>
              <a:spLocks noChangeArrowheads="1"/>
            </p:cNvSpPr>
            <p:nvPr/>
          </p:nvSpPr>
          <p:spPr bwMode="auto">
            <a:xfrm>
              <a:off x="8835568" y="5596297"/>
              <a:ext cx="78233" cy="1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26" name="Freeform 66"/>
            <p:cNvSpPr>
              <a:spLocks/>
            </p:cNvSpPr>
            <p:nvPr/>
          </p:nvSpPr>
          <p:spPr bwMode="auto">
            <a:xfrm>
              <a:off x="8937190" y="5596297"/>
              <a:ext cx="57263" cy="15324"/>
            </a:xfrm>
            <a:custGeom>
              <a:avLst/>
              <a:gdLst>
                <a:gd name="T0" fmla="*/ 50 w 71"/>
                <a:gd name="T1" fmla="*/ 0 h 19"/>
                <a:gd name="T2" fmla="*/ 0 w 71"/>
                <a:gd name="T3" fmla="*/ 0 h 19"/>
                <a:gd name="T4" fmla="*/ 0 w 71"/>
                <a:gd name="T5" fmla="*/ 19 h 19"/>
                <a:gd name="T6" fmla="*/ 71 w 71"/>
                <a:gd name="T7" fmla="*/ 19 h 19"/>
                <a:gd name="T8" fmla="*/ 50 w 71"/>
                <a:gd name="T9" fmla="*/ 0 h 19"/>
              </a:gdLst>
              <a:ahLst/>
              <a:cxnLst>
                <a:cxn ang="0">
                  <a:pos x="T0" y="T1"/>
                </a:cxn>
                <a:cxn ang="0">
                  <a:pos x="T2" y="T3"/>
                </a:cxn>
                <a:cxn ang="0">
                  <a:pos x="T4" y="T5"/>
                </a:cxn>
                <a:cxn ang="0">
                  <a:pos x="T6" y="T7"/>
                </a:cxn>
                <a:cxn ang="0">
                  <a:pos x="T8" y="T9"/>
                </a:cxn>
              </a:cxnLst>
              <a:rect l="0" t="0" r="r" b="b"/>
              <a:pathLst>
                <a:path w="71" h="19">
                  <a:moveTo>
                    <a:pt x="50" y="0"/>
                  </a:moveTo>
                  <a:lnTo>
                    <a:pt x="0" y="0"/>
                  </a:lnTo>
                  <a:lnTo>
                    <a:pt x="0" y="19"/>
                  </a:lnTo>
                  <a:lnTo>
                    <a:pt x="71" y="19"/>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27" name="Freeform 67"/>
            <p:cNvSpPr>
              <a:spLocks/>
            </p:cNvSpPr>
            <p:nvPr/>
          </p:nvSpPr>
          <p:spPr bwMode="auto">
            <a:xfrm>
              <a:off x="8937190" y="5596297"/>
              <a:ext cx="57263" cy="15324"/>
            </a:xfrm>
            <a:custGeom>
              <a:avLst/>
              <a:gdLst>
                <a:gd name="T0" fmla="*/ 50 w 71"/>
                <a:gd name="T1" fmla="*/ 0 h 19"/>
                <a:gd name="T2" fmla="*/ 0 w 71"/>
                <a:gd name="T3" fmla="*/ 0 h 19"/>
                <a:gd name="T4" fmla="*/ 0 w 71"/>
                <a:gd name="T5" fmla="*/ 19 h 19"/>
                <a:gd name="T6" fmla="*/ 71 w 71"/>
                <a:gd name="T7" fmla="*/ 19 h 19"/>
                <a:gd name="T8" fmla="*/ 50 w 71"/>
                <a:gd name="T9" fmla="*/ 0 h 19"/>
              </a:gdLst>
              <a:ahLst/>
              <a:cxnLst>
                <a:cxn ang="0">
                  <a:pos x="T0" y="T1"/>
                </a:cxn>
                <a:cxn ang="0">
                  <a:pos x="T2" y="T3"/>
                </a:cxn>
                <a:cxn ang="0">
                  <a:pos x="T4" y="T5"/>
                </a:cxn>
                <a:cxn ang="0">
                  <a:pos x="T6" y="T7"/>
                </a:cxn>
                <a:cxn ang="0">
                  <a:pos x="T8" y="T9"/>
                </a:cxn>
              </a:cxnLst>
              <a:rect l="0" t="0" r="r" b="b"/>
              <a:pathLst>
                <a:path w="71" h="19">
                  <a:moveTo>
                    <a:pt x="50" y="0"/>
                  </a:moveTo>
                  <a:lnTo>
                    <a:pt x="0" y="0"/>
                  </a:lnTo>
                  <a:lnTo>
                    <a:pt x="0" y="19"/>
                  </a:lnTo>
                  <a:lnTo>
                    <a:pt x="71" y="19"/>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28" name="Rectangle 68"/>
            <p:cNvSpPr>
              <a:spLocks noChangeArrowheads="1"/>
            </p:cNvSpPr>
            <p:nvPr/>
          </p:nvSpPr>
          <p:spPr bwMode="auto">
            <a:xfrm>
              <a:off x="8734753" y="5643882"/>
              <a:ext cx="91137" cy="9678"/>
            </a:xfrm>
            <a:prstGeom prst="rect">
              <a:avLst/>
            </a:prstGeom>
            <a:solidFill>
              <a:srgbClr val="D5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29" name="Rectangle 69"/>
            <p:cNvSpPr>
              <a:spLocks noChangeArrowheads="1"/>
            </p:cNvSpPr>
            <p:nvPr/>
          </p:nvSpPr>
          <p:spPr bwMode="auto">
            <a:xfrm>
              <a:off x="8734753" y="5643882"/>
              <a:ext cx="91137" cy="9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30" name="Freeform 70"/>
            <p:cNvSpPr>
              <a:spLocks/>
            </p:cNvSpPr>
            <p:nvPr/>
          </p:nvSpPr>
          <p:spPr bwMode="auto">
            <a:xfrm>
              <a:off x="9333193" y="5444671"/>
              <a:ext cx="296800" cy="296800"/>
            </a:xfrm>
            <a:custGeom>
              <a:avLst/>
              <a:gdLst>
                <a:gd name="T0" fmla="*/ 156 w 176"/>
                <a:gd name="T1" fmla="*/ 0 h 176"/>
                <a:gd name="T2" fmla="*/ 0 w 176"/>
                <a:gd name="T3" fmla="*/ 0 h 176"/>
                <a:gd name="T4" fmla="*/ 17 w 176"/>
                <a:gd name="T5" fmla="*/ 17 h 176"/>
                <a:gd name="T6" fmla="*/ 148 w 176"/>
                <a:gd name="T7" fmla="*/ 17 h 176"/>
                <a:gd name="T8" fmla="*/ 157 w 176"/>
                <a:gd name="T9" fmla="*/ 25 h 176"/>
                <a:gd name="T10" fmla="*/ 157 w 176"/>
                <a:gd name="T11" fmla="*/ 156 h 176"/>
                <a:gd name="T12" fmla="*/ 176 w 176"/>
                <a:gd name="T13" fmla="*/ 176 h 176"/>
                <a:gd name="T14" fmla="*/ 176 w 176"/>
                <a:gd name="T15" fmla="*/ 21 h 176"/>
                <a:gd name="T16" fmla="*/ 156 w 176"/>
                <a:gd name="T1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176">
                  <a:moveTo>
                    <a:pt x="156" y="0"/>
                  </a:moveTo>
                  <a:cubicBezTo>
                    <a:pt x="0" y="0"/>
                    <a:pt x="0" y="0"/>
                    <a:pt x="0" y="0"/>
                  </a:cubicBezTo>
                  <a:cubicBezTo>
                    <a:pt x="17" y="17"/>
                    <a:pt x="17" y="17"/>
                    <a:pt x="17" y="17"/>
                  </a:cubicBezTo>
                  <a:cubicBezTo>
                    <a:pt x="148" y="17"/>
                    <a:pt x="148" y="17"/>
                    <a:pt x="148" y="17"/>
                  </a:cubicBezTo>
                  <a:cubicBezTo>
                    <a:pt x="153" y="17"/>
                    <a:pt x="157" y="21"/>
                    <a:pt x="157" y="25"/>
                  </a:cubicBezTo>
                  <a:cubicBezTo>
                    <a:pt x="157" y="156"/>
                    <a:pt x="157" y="156"/>
                    <a:pt x="157" y="156"/>
                  </a:cubicBezTo>
                  <a:cubicBezTo>
                    <a:pt x="176" y="176"/>
                    <a:pt x="176" y="176"/>
                    <a:pt x="176" y="176"/>
                  </a:cubicBezTo>
                  <a:cubicBezTo>
                    <a:pt x="176" y="21"/>
                    <a:pt x="176" y="21"/>
                    <a:pt x="176" y="21"/>
                  </a:cubicBezTo>
                  <a:cubicBezTo>
                    <a:pt x="176" y="9"/>
                    <a:pt x="167" y="0"/>
                    <a:pt x="156" y="0"/>
                  </a:cubicBezTo>
                </a:path>
              </a:pathLst>
            </a:custGeom>
            <a:solidFill>
              <a:schemeClr val="bg1">
                <a:lumMod val="85000"/>
              </a:scheme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31" name="Freeform 71"/>
            <p:cNvSpPr>
              <a:spLocks/>
            </p:cNvSpPr>
            <p:nvPr/>
          </p:nvSpPr>
          <p:spPr bwMode="auto">
            <a:xfrm>
              <a:off x="9362228" y="5472900"/>
              <a:ext cx="236311" cy="234698"/>
            </a:xfrm>
            <a:custGeom>
              <a:avLst/>
              <a:gdLst>
                <a:gd name="T0" fmla="*/ 131 w 140"/>
                <a:gd name="T1" fmla="*/ 0 h 139"/>
                <a:gd name="T2" fmla="*/ 0 w 140"/>
                <a:gd name="T3" fmla="*/ 0 h 139"/>
                <a:gd name="T4" fmla="*/ 36 w 140"/>
                <a:gd name="T5" fmla="*/ 35 h 139"/>
                <a:gd name="T6" fmla="*/ 46 w 140"/>
                <a:gd name="T7" fmla="*/ 29 h 139"/>
                <a:gd name="T8" fmla="*/ 56 w 140"/>
                <a:gd name="T9" fmla="*/ 39 h 139"/>
                <a:gd name="T10" fmla="*/ 53 w 140"/>
                <a:gd name="T11" fmla="*/ 46 h 139"/>
                <a:gd name="T12" fmla="*/ 54 w 140"/>
                <a:gd name="T13" fmla="*/ 47 h 139"/>
                <a:gd name="T14" fmla="*/ 53 w 140"/>
                <a:gd name="T15" fmla="*/ 46 h 139"/>
                <a:gd name="T16" fmla="*/ 49 w 140"/>
                <a:gd name="T17" fmla="*/ 49 h 139"/>
                <a:gd name="T18" fmla="*/ 140 w 140"/>
                <a:gd name="T19" fmla="*/ 139 h 139"/>
                <a:gd name="T20" fmla="*/ 140 w 140"/>
                <a:gd name="T21" fmla="*/ 8 h 139"/>
                <a:gd name="T22" fmla="*/ 131 w 140"/>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39">
                  <a:moveTo>
                    <a:pt x="131" y="0"/>
                  </a:moveTo>
                  <a:cubicBezTo>
                    <a:pt x="0" y="0"/>
                    <a:pt x="0" y="0"/>
                    <a:pt x="0" y="0"/>
                  </a:cubicBezTo>
                  <a:cubicBezTo>
                    <a:pt x="36" y="35"/>
                    <a:pt x="36" y="35"/>
                    <a:pt x="36" y="35"/>
                  </a:cubicBezTo>
                  <a:cubicBezTo>
                    <a:pt x="37" y="31"/>
                    <a:pt x="41" y="29"/>
                    <a:pt x="46" y="29"/>
                  </a:cubicBezTo>
                  <a:cubicBezTo>
                    <a:pt x="51" y="29"/>
                    <a:pt x="56" y="33"/>
                    <a:pt x="56" y="39"/>
                  </a:cubicBezTo>
                  <a:cubicBezTo>
                    <a:pt x="56" y="42"/>
                    <a:pt x="55" y="44"/>
                    <a:pt x="53" y="46"/>
                  </a:cubicBezTo>
                  <a:cubicBezTo>
                    <a:pt x="53" y="47"/>
                    <a:pt x="54" y="47"/>
                    <a:pt x="54" y="47"/>
                  </a:cubicBezTo>
                  <a:cubicBezTo>
                    <a:pt x="54" y="47"/>
                    <a:pt x="53" y="47"/>
                    <a:pt x="53" y="46"/>
                  </a:cubicBezTo>
                  <a:cubicBezTo>
                    <a:pt x="52" y="48"/>
                    <a:pt x="51" y="49"/>
                    <a:pt x="49" y="49"/>
                  </a:cubicBezTo>
                  <a:cubicBezTo>
                    <a:pt x="140" y="139"/>
                    <a:pt x="140" y="139"/>
                    <a:pt x="140" y="139"/>
                  </a:cubicBezTo>
                  <a:cubicBezTo>
                    <a:pt x="140" y="8"/>
                    <a:pt x="140" y="8"/>
                    <a:pt x="140" y="8"/>
                  </a:cubicBezTo>
                  <a:cubicBezTo>
                    <a:pt x="140" y="4"/>
                    <a:pt x="136" y="0"/>
                    <a:pt x="131" y="0"/>
                  </a:cubicBezTo>
                </a:path>
              </a:pathLst>
            </a:custGeom>
            <a:solidFill>
              <a:srgbClr val="005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32" name="Freeform 72"/>
            <p:cNvSpPr>
              <a:spLocks noEditPoints="1"/>
            </p:cNvSpPr>
            <p:nvPr/>
          </p:nvSpPr>
          <p:spPr bwMode="auto">
            <a:xfrm>
              <a:off x="9422716" y="5522097"/>
              <a:ext cx="33874" cy="33874"/>
            </a:xfrm>
            <a:custGeom>
              <a:avLst/>
              <a:gdLst>
                <a:gd name="T0" fmla="*/ 10 w 20"/>
                <a:gd name="T1" fmla="*/ 8 h 20"/>
                <a:gd name="T2" fmla="*/ 6 w 20"/>
                <a:gd name="T3" fmla="*/ 12 h 20"/>
                <a:gd name="T4" fmla="*/ 13 w 20"/>
                <a:gd name="T5" fmla="*/ 20 h 20"/>
                <a:gd name="T6" fmla="*/ 17 w 20"/>
                <a:gd name="T7" fmla="*/ 17 h 20"/>
                <a:gd name="T8" fmla="*/ 10 w 20"/>
                <a:gd name="T9" fmla="*/ 8 h 20"/>
                <a:gd name="T10" fmla="*/ 10 w 20"/>
                <a:gd name="T11" fmla="*/ 0 h 20"/>
                <a:gd name="T12" fmla="*/ 0 w 20"/>
                <a:gd name="T13" fmla="*/ 6 h 20"/>
                <a:gd name="T14" fmla="*/ 4 w 20"/>
                <a:gd name="T15" fmla="*/ 11 h 20"/>
                <a:gd name="T16" fmla="*/ 7 w 20"/>
                <a:gd name="T17" fmla="*/ 6 h 20"/>
                <a:gd name="T18" fmla="*/ 2 w 20"/>
                <a:gd name="T19" fmla="*/ 3 h 20"/>
                <a:gd name="T20" fmla="*/ 5 w 20"/>
                <a:gd name="T21" fmla="*/ 3 h 20"/>
                <a:gd name="T22" fmla="*/ 10 w 20"/>
                <a:gd name="T23" fmla="*/ 4 h 20"/>
                <a:gd name="T24" fmla="*/ 15 w 20"/>
                <a:gd name="T25" fmla="*/ 3 h 20"/>
                <a:gd name="T26" fmla="*/ 18 w 20"/>
                <a:gd name="T27" fmla="*/ 3 h 20"/>
                <a:gd name="T28" fmla="*/ 12 w 20"/>
                <a:gd name="T29" fmla="*/ 6 h 20"/>
                <a:gd name="T30" fmla="*/ 17 w 20"/>
                <a:gd name="T31" fmla="*/ 17 h 20"/>
                <a:gd name="T32" fmla="*/ 20 w 20"/>
                <a:gd name="T33" fmla="*/ 10 h 20"/>
                <a:gd name="T34" fmla="*/ 10 w 20"/>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0">
                  <a:moveTo>
                    <a:pt x="10" y="8"/>
                  </a:moveTo>
                  <a:cubicBezTo>
                    <a:pt x="8" y="9"/>
                    <a:pt x="7" y="11"/>
                    <a:pt x="6" y="12"/>
                  </a:cubicBezTo>
                  <a:cubicBezTo>
                    <a:pt x="13" y="20"/>
                    <a:pt x="13" y="20"/>
                    <a:pt x="13" y="20"/>
                  </a:cubicBezTo>
                  <a:cubicBezTo>
                    <a:pt x="15" y="20"/>
                    <a:pt x="16" y="19"/>
                    <a:pt x="17" y="17"/>
                  </a:cubicBezTo>
                  <a:cubicBezTo>
                    <a:pt x="17" y="16"/>
                    <a:pt x="14" y="12"/>
                    <a:pt x="10" y="8"/>
                  </a:cubicBezTo>
                  <a:moveTo>
                    <a:pt x="10" y="0"/>
                  </a:moveTo>
                  <a:cubicBezTo>
                    <a:pt x="5" y="0"/>
                    <a:pt x="1" y="2"/>
                    <a:pt x="0" y="6"/>
                  </a:cubicBezTo>
                  <a:cubicBezTo>
                    <a:pt x="4" y="11"/>
                    <a:pt x="4" y="11"/>
                    <a:pt x="4" y="11"/>
                  </a:cubicBezTo>
                  <a:cubicBezTo>
                    <a:pt x="5" y="9"/>
                    <a:pt x="6" y="7"/>
                    <a:pt x="7" y="6"/>
                  </a:cubicBezTo>
                  <a:cubicBezTo>
                    <a:pt x="6" y="5"/>
                    <a:pt x="4" y="4"/>
                    <a:pt x="2" y="3"/>
                  </a:cubicBezTo>
                  <a:cubicBezTo>
                    <a:pt x="3" y="3"/>
                    <a:pt x="4" y="3"/>
                    <a:pt x="5" y="3"/>
                  </a:cubicBezTo>
                  <a:cubicBezTo>
                    <a:pt x="6" y="3"/>
                    <a:pt x="8" y="3"/>
                    <a:pt x="10" y="4"/>
                  </a:cubicBezTo>
                  <a:cubicBezTo>
                    <a:pt x="11" y="3"/>
                    <a:pt x="13" y="3"/>
                    <a:pt x="15" y="3"/>
                  </a:cubicBezTo>
                  <a:cubicBezTo>
                    <a:pt x="16" y="3"/>
                    <a:pt x="17" y="3"/>
                    <a:pt x="18" y="3"/>
                  </a:cubicBezTo>
                  <a:cubicBezTo>
                    <a:pt x="16" y="4"/>
                    <a:pt x="14" y="5"/>
                    <a:pt x="12" y="6"/>
                  </a:cubicBezTo>
                  <a:cubicBezTo>
                    <a:pt x="15" y="8"/>
                    <a:pt x="17" y="12"/>
                    <a:pt x="17" y="17"/>
                  </a:cubicBezTo>
                  <a:cubicBezTo>
                    <a:pt x="19" y="15"/>
                    <a:pt x="20" y="13"/>
                    <a:pt x="20" y="10"/>
                  </a:cubicBezTo>
                  <a:cubicBezTo>
                    <a:pt x="20" y="4"/>
                    <a:pt x="15" y="0"/>
                    <a:pt x="10" y="0"/>
                  </a:cubicBezTo>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33" name="Freeform 73"/>
            <p:cNvSpPr>
              <a:spLocks/>
            </p:cNvSpPr>
            <p:nvPr/>
          </p:nvSpPr>
          <p:spPr bwMode="auto">
            <a:xfrm>
              <a:off x="9425943" y="5526936"/>
              <a:ext cx="27422" cy="25809"/>
            </a:xfrm>
            <a:custGeom>
              <a:avLst/>
              <a:gdLst>
                <a:gd name="T0" fmla="*/ 13 w 16"/>
                <a:gd name="T1" fmla="*/ 0 h 15"/>
                <a:gd name="T2" fmla="*/ 8 w 16"/>
                <a:gd name="T3" fmla="*/ 1 h 15"/>
                <a:gd name="T4" fmla="*/ 3 w 16"/>
                <a:gd name="T5" fmla="*/ 0 h 15"/>
                <a:gd name="T6" fmla="*/ 0 w 16"/>
                <a:gd name="T7" fmla="*/ 0 h 15"/>
                <a:gd name="T8" fmla="*/ 5 w 16"/>
                <a:gd name="T9" fmla="*/ 3 h 15"/>
                <a:gd name="T10" fmla="*/ 2 w 16"/>
                <a:gd name="T11" fmla="*/ 8 h 15"/>
                <a:gd name="T12" fmla="*/ 4 w 16"/>
                <a:gd name="T13" fmla="*/ 9 h 15"/>
                <a:gd name="T14" fmla="*/ 8 w 16"/>
                <a:gd name="T15" fmla="*/ 5 h 15"/>
                <a:gd name="T16" fmla="*/ 15 w 16"/>
                <a:gd name="T17" fmla="*/ 14 h 15"/>
                <a:gd name="T18" fmla="*/ 16 w 16"/>
                <a:gd name="T19" fmla="*/ 15 h 15"/>
                <a:gd name="T20" fmla="*/ 15 w 16"/>
                <a:gd name="T21" fmla="*/ 14 h 15"/>
                <a:gd name="T22" fmla="*/ 10 w 16"/>
                <a:gd name="T23" fmla="*/ 3 h 15"/>
                <a:gd name="T24" fmla="*/ 16 w 16"/>
                <a:gd name="T25" fmla="*/ 0 h 15"/>
                <a:gd name="T26" fmla="*/ 13 w 16"/>
                <a:gd name="T2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5">
                  <a:moveTo>
                    <a:pt x="13" y="0"/>
                  </a:moveTo>
                  <a:cubicBezTo>
                    <a:pt x="11" y="0"/>
                    <a:pt x="9" y="0"/>
                    <a:pt x="8" y="1"/>
                  </a:cubicBezTo>
                  <a:cubicBezTo>
                    <a:pt x="6" y="0"/>
                    <a:pt x="4" y="0"/>
                    <a:pt x="3" y="0"/>
                  </a:cubicBezTo>
                  <a:cubicBezTo>
                    <a:pt x="2" y="0"/>
                    <a:pt x="1" y="0"/>
                    <a:pt x="0" y="0"/>
                  </a:cubicBezTo>
                  <a:cubicBezTo>
                    <a:pt x="2" y="1"/>
                    <a:pt x="4" y="2"/>
                    <a:pt x="5" y="3"/>
                  </a:cubicBezTo>
                  <a:cubicBezTo>
                    <a:pt x="4" y="4"/>
                    <a:pt x="3" y="6"/>
                    <a:pt x="2" y="8"/>
                  </a:cubicBezTo>
                  <a:cubicBezTo>
                    <a:pt x="4" y="9"/>
                    <a:pt x="4" y="9"/>
                    <a:pt x="4" y="9"/>
                  </a:cubicBezTo>
                  <a:cubicBezTo>
                    <a:pt x="5" y="8"/>
                    <a:pt x="6" y="6"/>
                    <a:pt x="8" y="5"/>
                  </a:cubicBezTo>
                  <a:cubicBezTo>
                    <a:pt x="12" y="9"/>
                    <a:pt x="15" y="13"/>
                    <a:pt x="15" y="14"/>
                  </a:cubicBezTo>
                  <a:cubicBezTo>
                    <a:pt x="15" y="15"/>
                    <a:pt x="16" y="15"/>
                    <a:pt x="16" y="15"/>
                  </a:cubicBezTo>
                  <a:cubicBezTo>
                    <a:pt x="16" y="15"/>
                    <a:pt x="15" y="15"/>
                    <a:pt x="15" y="14"/>
                  </a:cubicBezTo>
                  <a:cubicBezTo>
                    <a:pt x="15" y="9"/>
                    <a:pt x="13" y="5"/>
                    <a:pt x="10" y="3"/>
                  </a:cubicBezTo>
                  <a:cubicBezTo>
                    <a:pt x="12" y="2"/>
                    <a:pt x="14" y="1"/>
                    <a:pt x="16" y="0"/>
                  </a:cubicBezTo>
                  <a:cubicBezTo>
                    <a:pt x="15" y="0"/>
                    <a:pt x="14" y="0"/>
                    <a:pt x="13" y="0"/>
                  </a:cubicBezTo>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grpSp>
          <p:nvGrpSpPr>
            <p:cNvPr id="190" name="Group 189"/>
            <p:cNvGrpSpPr/>
            <p:nvPr/>
          </p:nvGrpSpPr>
          <p:grpSpPr>
            <a:xfrm>
              <a:off x="9963810" y="5176973"/>
              <a:ext cx="468313" cy="838200"/>
              <a:chOff x="5732463" y="5372101"/>
              <a:chExt cx="468313" cy="838200"/>
            </a:xfrm>
          </p:grpSpPr>
          <p:sp>
            <p:nvSpPr>
              <p:cNvPr id="259" name="Freeform 77"/>
              <p:cNvSpPr>
                <a:spLocks/>
              </p:cNvSpPr>
              <p:nvPr/>
            </p:nvSpPr>
            <p:spPr bwMode="auto">
              <a:xfrm>
                <a:off x="5732463" y="5372101"/>
                <a:ext cx="468313" cy="838200"/>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solidFill>
                <a:srgbClr val="00BCF2">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60" name="Rectangle 78"/>
              <p:cNvSpPr>
                <a:spLocks noChangeArrowheads="1"/>
              </p:cNvSpPr>
              <p:nvPr/>
            </p:nvSpPr>
            <p:spPr bwMode="auto">
              <a:xfrm>
                <a:off x="5757863" y="5491163"/>
                <a:ext cx="415925" cy="600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61" name="Freeform 79"/>
              <p:cNvSpPr>
                <a:spLocks/>
              </p:cNvSpPr>
              <p:nvPr/>
            </p:nvSpPr>
            <p:spPr bwMode="auto">
              <a:xfrm>
                <a:off x="5835650" y="5418138"/>
                <a:ext cx="260350" cy="12700"/>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62" name="Freeform 80"/>
              <p:cNvSpPr>
                <a:spLocks/>
              </p:cNvSpPr>
              <p:nvPr/>
            </p:nvSpPr>
            <p:spPr bwMode="auto">
              <a:xfrm>
                <a:off x="5757863" y="6138863"/>
                <a:ext cx="47625" cy="254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63" name="Freeform 81"/>
              <p:cNvSpPr>
                <a:spLocks/>
              </p:cNvSpPr>
              <p:nvPr/>
            </p:nvSpPr>
            <p:spPr bwMode="auto">
              <a:xfrm>
                <a:off x="6126163" y="6138863"/>
                <a:ext cx="47625" cy="254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64" name="Freeform 82"/>
              <p:cNvSpPr>
                <a:spLocks/>
              </p:cNvSpPr>
              <p:nvPr/>
            </p:nvSpPr>
            <p:spPr bwMode="auto">
              <a:xfrm>
                <a:off x="5918200" y="6124576"/>
                <a:ext cx="100013" cy="57150"/>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grpSp>
        <p:grpSp>
          <p:nvGrpSpPr>
            <p:cNvPr id="191" name="Group 190"/>
            <p:cNvGrpSpPr/>
            <p:nvPr/>
          </p:nvGrpSpPr>
          <p:grpSpPr>
            <a:xfrm>
              <a:off x="10317823" y="3154087"/>
              <a:ext cx="465138" cy="923953"/>
              <a:chOff x="6086476" y="3482975"/>
              <a:chExt cx="465138" cy="923953"/>
            </a:xfrm>
          </p:grpSpPr>
          <p:sp>
            <p:nvSpPr>
              <p:cNvPr id="253" name="Freeform 86"/>
              <p:cNvSpPr>
                <a:spLocks/>
              </p:cNvSpPr>
              <p:nvPr/>
            </p:nvSpPr>
            <p:spPr bwMode="auto">
              <a:xfrm>
                <a:off x="6086476" y="3482975"/>
                <a:ext cx="465138" cy="923953"/>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BCF2">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54" name="Rectangle 87"/>
              <p:cNvSpPr>
                <a:spLocks noChangeArrowheads="1"/>
              </p:cNvSpPr>
              <p:nvPr/>
            </p:nvSpPr>
            <p:spPr bwMode="auto">
              <a:xfrm>
                <a:off x="6108701" y="3602038"/>
                <a:ext cx="420688" cy="66146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55" name="Freeform 88"/>
              <p:cNvSpPr>
                <a:spLocks/>
              </p:cNvSpPr>
              <p:nvPr/>
            </p:nvSpPr>
            <p:spPr bwMode="auto">
              <a:xfrm>
                <a:off x="6191251" y="3529012"/>
                <a:ext cx="255588" cy="4571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56" name="Freeform 89"/>
              <p:cNvSpPr>
                <a:spLocks/>
              </p:cNvSpPr>
              <p:nvPr/>
            </p:nvSpPr>
            <p:spPr bwMode="auto">
              <a:xfrm>
                <a:off x="6108701" y="4311129"/>
                <a:ext cx="47625" cy="45719"/>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57" name="Freeform 90"/>
              <p:cNvSpPr>
                <a:spLocks/>
              </p:cNvSpPr>
              <p:nvPr/>
            </p:nvSpPr>
            <p:spPr bwMode="auto">
              <a:xfrm>
                <a:off x="6481763" y="4311129"/>
                <a:ext cx="47625" cy="45719"/>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58" name="Freeform 91"/>
              <p:cNvSpPr>
                <a:spLocks/>
              </p:cNvSpPr>
              <p:nvPr/>
            </p:nvSpPr>
            <p:spPr bwMode="auto">
              <a:xfrm>
                <a:off x="6269038" y="4298430"/>
                <a:ext cx="100013" cy="57748"/>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grpSp>
        <p:sp>
          <p:nvSpPr>
            <p:cNvPr id="224" name="Rectangle 95"/>
            <p:cNvSpPr>
              <a:spLocks noChangeArrowheads="1"/>
            </p:cNvSpPr>
            <p:nvPr/>
          </p:nvSpPr>
          <p:spPr bwMode="auto">
            <a:xfrm>
              <a:off x="7155816" y="6546814"/>
              <a:ext cx="573744" cy="19297"/>
            </a:xfrm>
            <a:prstGeom prst="rect">
              <a:avLst/>
            </a:prstGeom>
            <a:solidFill>
              <a:schemeClr val="bg1">
                <a:lumMod val="85000"/>
              </a:scheme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25" name="Freeform 96"/>
            <p:cNvSpPr>
              <a:spLocks/>
            </p:cNvSpPr>
            <p:nvPr/>
          </p:nvSpPr>
          <p:spPr bwMode="auto">
            <a:xfrm>
              <a:off x="6867657" y="5690056"/>
              <a:ext cx="1153921" cy="688236"/>
            </a:xfrm>
            <a:custGeom>
              <a:avLst/>
              <a:gdLst>
                <a:gd name="T0" fmla="*/ 316 w 316"/>
                <a:gd name="T1" fmla="*/ 178 h 188"/>
                <a:gd name="T2" fmla="*/ 306 w 316"/>
                <a:gd name="T3" fmla="*/ 188 h 188"/>
                <a:gd name="T4" fmla="*/ 10 w 316"/>
                <a:gd name="T5" fmla="*/ 188 h 188"/>
                <a:gd name="T6" fmla="*/ 0 w 316"/>
                <a:gd name="T7" fmla="*/ 178 h 188"/>
                <a:gd name="T8" fmla="*/ 0 w 316"/>
                <a:gd name="T9" fmla="*/ 10 h 188"/>
                <a:gd name="T10" fmla="*/ 10 w 316"/>
                <a:gd name="T11" fmla="*/ 0 h 188"/>
                <a:gd name="T12" fmla="*/ 306 w 316"/>
                <a:gd name="T13" fmla="*/ 0 h 188"/>
                <a:gd name="T14" fmla="*/ 316 w 316"/>
                <a:gd name="T15" fmla="*/ 10 h 188"/>
                <a:gd name="T16" fmla="*/ 316 w 316"/>
                <a:gd name="T17" fmla="*/ 17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188">
                  <a:moveTo>
                    <a:pt x="316" y="178"/>
                  </a:moveTo>
                  <a:cubicBezTo>
                    <a:pt x="316" y="184"/>
                    <a:pt x="311" y="188"/>
                    <a:pt x="306" y="188"/>
                  </a:cubicBezTo>
                  <a:cubicBezTo>
                    <a:pt x="10" y="188"/>
                    <a:pt x="10" y="188"/>
                    <a:pt x="10" y="188"/>
                  </a:cubicBezTo>
                  <a:cubicBezTo>
                    <a:pt x="4" y="188"/>
                    <a:pt x="0" y="184"/>
                    <a:pt x="0" y="178"/>
                  </a:cubicBezTo>
                  <a:cubicBezTo>
                    <a:pt x="0" y="10"/>
                    <a:pt x="0" y="10"/>
                    <a:pt x="0" y="10"/>
                  </a:cubicBezTo>
                  <a:cubicBezTo>
                    <a:pt x="0" y="4"/>
                    <a:pt x="4" y="0"/>
                    <a:pt x="10" y="0"/>
                  </a:cubicBezTo>
                  <a:cubicBezTo>
                    <a:pt x="306" y="0"/>
                    <a:pt x="306" y="0"/>
                    <a:pt x="306" y="0"/>
                  </a:cubicBezTo>
                  <a:cubicBezTo>
                    <a:pt x="311" y="0"/>
                    <a:pt x="316" y="4"/>
                    <a:pt x="316" y="10"/>
                  </a:cubicBezTo>
                  <a:lnTo>
                    <a:pt x="316" y="178"/>
                  </a:lnTo>
                  <a:close/>
                </a:path>
              </a:pathLst>
            </a:custGeom>
            <a:solidFill>
              <a:schemeClr val="bg1">
                <a:lumMod val="85000"/>
              </a:scheme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26" name="Freeform 97"/>
            <p:cNvSpPr>
              <a:spLocks/>
            </p:cNvSpPr>
            <p:nvPr/>
          </p:nvSpPr>
          <p:spPr bwMode="auto">
            <a:xfrm>
              <a:off x="6897245" y="5719644"/>
              <a:ext cx="1088313" cy="600760"/>
            </a:xfrm>
            <a:custGeom>
              <a:avLst/>
              <a:gdLst>
                <a:gd name="T0" fmla="*/ 298 w 298"/>
                <a:gd name="T1" fmla="*/ 160 h 164"/>
                <a:gd name="T2" fmla="*/ 294 w 298"/>
                <a:gd name="T3" fmla="*/ 164 h 164"/>
                <a:gd name="T4" fmla="*/ 5 w 298"/>
                <a:gd name="T5" fmla="*/ 164 h 164"/>
                <a:gd name="T6" fmla="*/ 0 w 298"/>
                <a:gd name="T7" fmla="*/ 160 h 164"/>
                <a:gd name="T8" fmla="*/ 0 w 298"/>
                <a:gd name="T9" fmla="*/ 5 h 164"/>
                <a:gd name="T10" fmla="*/ 5 w 298"/>
                <a:gd name="T11" fmla="*/ 0 h 164"/>
                <a:gd name="T12" fmla="*/ 294 w 298"/>
                <a:gd name="T13" fmla="*/ 0 h 164"/>
                <a:gd name="T14" fmla="*/ 298 w 298"/>
                <a:gd name="T15" fmla="*/ 5 h 164"/>
                <a:gd name="T16" fmla="*/ 298 w 298"/>
                <a:gd name="T17" fmla="*/ 16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8" h="164">
                  <a:moveTo>
                    <a:pt x="298" y="160"/>
                  </a:moveTo>
                  <a:cubicBezTo>
                    <a:pt x="298" y="162"/>
                    <a:pt x="296" y="164"/>
                    <a:pt x="294" y="164"/>
                  </a:cubicBezTo>
                  <a:cubicBezTo>
                    <a:pt x="5" y="164"/>
                    <a:pt x="5" y="164"/>
                    <a:pt x="5" y="164"/>
                  </a:cubicBezTo>
                  <a:cubicBezTo>
                    <a:pt x="2" y="164"/>
                    <a:pt x="0" y="162"/>
                    <a:pt x="0" y="160"/>
                  </a:cubicBezTo>
                  <a:cubicBezTo>
                    <a:pt x="0" y="5"/>
                    <a:pt x="0" y="5"/>
                    <a:pt x="0" y="5"/>
                  </a:cubicBezTo>
                  <a:cubicBezTo>
                    <a:pt x="0" y="2"/>
                    <a:pt x="2" y="0"/>
                    <a:pt x="5" y="0"/>
                  </a:cubicBezTo>
                  <a:cubicBezTo>
                    <a:pt x="294" y="0"/>
                    <a:pt x="294" y="0"/>
                    <a:pt x="294" y="0"/>
                  </a:cubicBezTo>
                  <a:cubicBezTo>
                    <a:pt x="296" y="0"/>
                    <a:pt x="298" y="2"/>
                    <a:pt x="298" y="5"/>
                  </a:cubicBezTo>
                  <a:lnTo>
                    <a:pt x="298" y="160"/>
                  </a:lnTo>
                  <a:close/>
                </a:path>
              </a:pathLst>
            </a:custGeom>
            <a:solidFill>
              <a:srgbClr val="00D8CC"/>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27" name="Rectangle 98"/>
            <p:cNvSpPr>
              <a:spLocks noChangeArrowheads="1"/>
            </p:cNvSpPr>
            <p:nvPr/>
          </p:nvSpPr>
          <p:spPr bwMode="auto">
            <a:xfrm>
              <a:off x="6984722" y="5858578"/>
              <a:ext cx="252139" cy="120924"/>
            </a:xfrm>
            <a:prstGeom prst="rect">
              <a:avLst/>
            </a:prstGeom>
            <a:solidFill>
              <a:srgbClr val="F9EC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28" name="Rectangle 99"/>
            <p:cNvSpPr>
              <a:spLocks noChangeArrowheads="1"/>
            </p:cNvSpPr>
            <p:nvPr/>
          </p:nvSpPr>
          <p:spPr bwMode="auto">
            <a:xfrm>
              <a:off x="7247152" y="5858578"/>
              <a:ext cx="252139" cy="120924"/>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29" name="Rectangle 100"/>
            <p:cNvSpPr>
              <a:spLocks noChangeArrowheads="1"/>
            </p:cNvSpPr>
            <p:nvPr/>
          </p:nvSpPr>
          <p:spPr bwMode="auto">
            <a:xfrm>
              <a:off x="7507009" y="5858578"/>
              <a:ext cx="119638" cy="120924"/>
            </a:xfrm>
            <a:prstGeom prst="rect">
              <a:avLst/>
            </a:prstGeom>
            <a:solidFill>
              <a:srgbClr val="4573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30" name="Rectangle 101"/>
            <p:cNvSpPr>
              <a:spLocks noChangeArrowheads="1"/>
            </p:cNvSpPr>
            <p:nvPr/>
          </p:nvSpPr>
          <p:spPr bwMode="auto">
            <a:xfrm>
              <a:off x="7634365" y="5858578"/>
              <a:ext cx="120924" cy="120924"/>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31" name="Rectangle 102"/>
            <p:cNvSpPr>
              <a:spLocks noChangeArrowheads="1"/>
            </p:cNvSpPr>
            <p:nvPr/>
          </p:nvSpPr>
          <p:spPr bwMode="auto">
            <a:xfrm>
              <a:off x="7507009" y="5987220"/>
              <a:ext cx="119638" cy="120924"/>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32" name="Rectangle 103"/>
            <p:cNvSpPr>
              <a:spLocks noChangeArrowheads="1"/>
            </p:cNvSpPr>
            <p:nvPr/>
          </p:nvSpPr>
          <p:spPr bwMode="auto">
            <a:xfrm>
              <a:off x="6984722" y="5987220"/>
              <a:ext cx="123497" cy="120924"/>
            </a:xfrm>
            <a:prstGeom prst="rect">
              <a:avLst/>
            </a:prstGeom>
            <a:solidFill>
              <a:srgbClr val="5884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33" name="Rectangle 104"/>
            <p:cNvSpPr>
              <a:spLocks noChangeArrowheads="1"/>
            </p:cNvSpPr>
            <p:nvPr/>
          </p:nvSpPr>
          <p:spPr bwMode="auto">
            <a:xfrm>
              <a:off x="6984722" y="6118435"/>
              <a:ext cx="123497" cy="120924"/>
            </a:xfrm>
            <a:prstGeom prst="rect">
              <a:avLst/>
            </a:prstGeom>
            <a:solidFill>
              <a:srgbClr val="5894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34" name="Rectangle 105"/>
            <p:cNvSpPr>
              <a:spLocks noChangeArrowheads="1"/>
            </p:cNvSpPr>
            <p:nvPr/>
          </p:nvSpPr>
          <p:spPr bwMode="auto">
            <a:xfrm>
              <a:off x="7115937" y="6118435"/>
              <a:ext cx="120924" cy="120924"/>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35" name="Rectangle 106"/>
            <p:cNvSpPr>
              <a:spLocks noChangeArrowheads="1"/>
            </p:cNvSpPr>
            <p:nvPr/>
          </p:nvSpPr>
          <p:spPr bwMode="auto">
            <a:xfrm>
              <a:off x="7247152" y="5987220"/>
              <a:ext cx="252139" cy="120924"/>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36" name="Rectangle 107"/>
            <p:cNvSpPr>
              <a:spLocks noChangeArrowheads="1"/>
            </p:cNvSpPr>
            <p:nvPr/>
          </p:nvSpPr>
          <p:spPr bwMode="auto">
            <a:xfrm>
              <a:off x="7247152" y="6118435"/>
              <a:ext cx="252139" cy="12092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37" name="Rectangle 108"/>
            <p:cNvSpPr>
              <a:spLocks noChangeArrowheads="1"/>
            </p:cNvSpPr>
            <p:nvPr/>
          </p:nvSpPr>
          <p:spPr bwMode="auto">
            <a:xfrm>
              <a:off x="7503150" y="6199480"/>
              <a:ext cx="252139" cy="39880"/>
            </a:xfrm>
            <a:prstGeom prst="rect">
              <a:avLst/>
            </a:prstGeom>
            <a:solidFill>
              <a:srgbClr val="BC1F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38" name="Rectangle 109"/>
            <p:cNvSpPr>
              <a:spLocks noChangeArrowheads="1"/>
            </p:cNvSpPr>
            <p:nvPr/>
          </p:nvSpPr>
          <p:spPr bwMode="auto">
            <a:xfrm>
              <a:off x="7503150" y="6118435"/>
              <a:ext cx="252139" cy="81045"/>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39" name="Rectangle 110"/>
            <p:cNvSpPr>
              <a:spLocks noChangeArrowheads="1"/>
            </p:cNvSpPr>
            <p:nvPr/>
          </p:nvSpPr>
          <p:spPr bwMode="auto">
            <a:xfrm>
              <a:off x="7634365" y="5987220"/>
              <a:ext cx="120924" cy="120924"/>
            </a:xfrm>
            <a:prstGeom prst="rect">
              <a:avLst/>
            </a:prstGeom>
            <a:solidFill>
              <a:srgbClr val="315D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40" name="Rectangle 111"/>
            <p:cNvSpPr>
              <a:spLocks noChangeArrowheads="1"/>
            </p:cNvSpPr>
            <p:nvPr/>
          </p:nvSpPr>
          <p:spPr bwMode="auto">
            <a:xfrm>
              <a:off x="7813178" y="5987220"/>
              <a:ext cx="124783" cy="120924"/>
            </a:xfrm>
            <a:prstGeom prst="rect">
              <a:avLst/>
            </a:prstGeom>
            <a:solidFill>
              <a:srgbClr val="109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41" name="Rectangle 112"/>
            <p:cNvSpPr>
              <a:spLocks noChangeArrowheads="1"/>
            </p:cNvSpPr>
            <p:nvPr/>
          </p:nvSpPr>
          <p:spPr bwMode="auto">
            <a:xfrm>
              <a:off x="7813178" y="6114576"/>
              <a:ext cx="124783" cy="124783"/>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42" name="Rectangle 113"/>
            <p:cNvSpPr>
              <a:spLocks noChangeArrowheads="1"/>
            </p:cNvSpPr>
            <p:nvPr/>
          </p:nvSpPr>
          <p:spPr bwMode="auto">
            <a:xfrm>
              <a:off x="7941820" y="5987220"/>
              <a:ext cx="43738" cy="120924"/>
            </a:xfrm>
            <a:prstGeom prst="rect">
              <a:avLst/>
            </a:prstGeom>
            <a:solidFill>
              <a:srgbClr val="8A2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43" name="Rectangle 114"/>
            <p:cNvSpPr>
              <a:spLocks noChangeArrowheads="1"/>
            </p:cNvSpPr>
            <p:nvPr/>
          </p:nvSpPr>
          <p:spPr bwMode="auto">
            <a:xfrm>
              <a:off x="7941820" y="6114576"/>
              <a:ext cx="43738" cy="12478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44" name="Rectangle 115"/>
            <p:cNvSpPr>
              <a:spLocks noChangeArrowheads="1"/>
            </p:cNvSpPr>
            <p:nvPr/>
          </p:nvSpPr>
          <p:spPr bwMode="auto">
            <a:xfrm>
              <a:off x="7813178" y="5858578"/>
              <a:ext cx="172381" cy="120924"/>
            </a:xfrm>
            <a:prstGeom prst="rect">
              <a:avLst/>
            </a:prstGeom>
            <a:solidFill>
              <a:srgbClr val="9E1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45" name="Freeform 116"/>
            <p:cNvSpPr>
              <a:spLocks/>
            </p:cNvSpPr>
            <p:nvPr/>
          </p:nvSpPr>
          <p:spPr bwMode="auto">
            <a:xfrm>
              <a:off x="7115937" y="5987220"/>
              <a:ext cx="124783" cy="120924"/>
            </a:xfrm>
            <a:custGeom>
              <a:avLst/>
              <a:gdLst>
                <a:gd name="T0" fmla="*/ 48 w 97"/>
                <a:gd name="T1" fmla="*/ 0 h 94"/>
                <a:gd name="T2" fmla="*/ 0 w 97"/>
                <a:gd name="T3" fmla="*/ 0 h 94"/>
                <a:gd name="T4" fmla="*/ 0 w 97"/>
                <a:gd name="T5" fmla="*/ 48 h 94"/>
                <a:gd name="T6" fmla="*/ 0 w 97"/>
                <a:gd name="T7" fmla="*/ 94 h 94"/>
                <a:gd name="T8" fmla="*/ 48 w 97"/>
                <a:gd name="T9" fmla="*/ 94 h 94"/>
                <a:gd name="T10" fmla="*/ 97 w 97"/>
                <a:gd name="T11" fmla="*/ 94 h 94"/>
                <a:gd name="T12" fmla="*/ 97 w 97"/>
                <a:gd name="T13" fmla="*/ 48 h 94"/>
                <a:gd name="T14" fmla="*/ 97 w 97"/>
                <a:gd name="T15" fmla="*/ 0 h 94"/>
                <a:gd name="T16" fmla="*/ 48 w 97"/>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4">
                  <a:moveTo>
                    <a:pt x="48" y="0"/>
                  </a:moveTo>
                  <a:lnTo>
                    <a:pt x="0" y="0"/>
                  </a:lnTo>
                  <a:lnTo>
                    <a:pt x="0" y="48"/>
                  </a:lnTo>
                  <a:lnTo>
                    <a:pt x="0" y="94"/>
                  </a:lnTo>
                  <a:lnTo>
                    <a:pt x="48" y="94"/>
                  </a:lnTo>
                  <a:lnTo>
                    <a:pt x="97" y="94"/>
                  </a:lnTo>
                  <a:lnTo>
                    <a:pt x="97" y="48"/>
                  </a:lnTo>
                  <a:lnTo>
                    <a:pt x="97" y="0"/>
                  </a:lnTo>
                  <a:lnTo>
                    <a:pt x="48" y="0"/>
                  </a:lnTo>
                  <a:close/>
                </a:path>
              </a:pathLst>
            </a:custGeom>
            <a:solidFill>
              <a:srgbClr val="DA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46" name="Rectangle 117"/>
            <p:cNvSpPr>
              <a:spLocks noChangeArrowheads="1"/>
            </p:cNvSpPr>
            <p:nvPr/>
          </p:nvSpPr>
          <p:spPr bwMode="auto">
            <a:xfrm>
              <a:off x="7926383" y="5759524"/>
              <a:ext cx="33447" cy="33447"/>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47" name="Freeform 118"/>
            <p:cNvSpPr>
              <a:spLocks/>
            </p:cNvSpPr>
            <p:nvPr/>
          </p:nvSpPr>
          <p:spPr bwMode="auto">
            <a:xfrm>
              <a:off x="6988581" y="5763382"/>
              <a:ext cx="18010" cy="29588"/>
            </a:xfrm>
            <a:custGeom>
              <a:avLst/>
              <a:gdLst>
                <a:gd name="T0" fmla="*/ 0 w 5"/>
                <a:gd name="T1" fmla="*/ 8 h 8"/>
                <a:gd name="T2" fmla="*/ 0 w 5"/>
                <a:gd name="T3" fmla="*/ 7 h 8"/>
                <a:gd name="T4" fmla="*/ 2 w 5"/>
                <a:gd name="T5" fmla="*/ 8 h 8"/>
                <a:gd name="T6" fmla="*/ 3 w 5"/>
                <a:gd name="T7" fmla="*/ 7 h 8"/>
                <a:gd name="T8" fmla="*/ 4 w 5"/>
                <a:gd name="T9" fmla="*/ 6 h 8"/>
                <a:gd name="T10" fmla="*/ 4 w 5"/>
                <a:gd name="T11" fmla="*/ 5 h 8"/>
                <a:gd name="T12" fmla="*/ 2 w 5"/>
                <a:gd name="T13" fmla="*/ 4 h 8"/>
                <a:gd name="T14" fmla="*/ 1 w 5"/>
                <a:gd name="T15" fmla="*/ 3 h 8"/>
                <a:gd name="T16" fmla="*/ 0 w 5"/>
                <a:gd name="T17" fmla="*/ 2 h 8"/>
                <a:gd name="T18" fmla="*/ 1 w 5"/>
                <a:gd name="T19" fmla="*/ 0 h 8"/>
                <a:gd name="T20" fmla="*/ 3 w 5"/>
                <a:gd name="T21" fmla="*/ 0 h 8"/>
                <a:gd name="T22" fmla="*/ 4 w 5"/>
                <a:gd name="T23" fmla="*/ 0 h 8"/>
                <a:gd name="T24" fmla="*/ 4 w 5"/>
                <a:gd name="T25" fmla="*/ 0 h 8"/>
                <a:gd name="T26" fmla="*/ 3 w 5"/>
                <a:gd name="T27" fmla="*/ 0 h 8"/>
                <a:gd name="T28" fmla="*/ 1 w 5"/>
                <a:gd name="T29" fmla="*/ 1 h 8"/>
                <a:gd name="T30" fmla="*/ 1 w 5"/>
                <a:gd name="T31" fmla="*/ 2 h 8"/>
                <a:gd name="T32" fmla="*/ 1 w 5"/>
                <a:gd name="T33" fmla="*/ 3 h 8"/>
                <a:gd name="T34" fmla="*/ 3 w 5"/>
                <a:gd name="T35" fmla="*/ 4 h 8"/>
                <a:gd name="T36" fmla="*/ 4 w 5"/>
                <a:gd name="T37" fmla="*/ 5 h 8"/>
                <a:gd name="T38" fmla="*/ 5 w 5"/>
                <a:gd name="T39" fmla="*/ 6 h 8"/>
                <a:gd name="T40" fmla="*/ 4 w 5"/>
                <a:gd name="T41" fmla="*/ 8 h 8"/>
                <a:gd name="T42" fmla="*/ 2 w 5"/>
                <a:gd name="T43" fmla="*/ 8 h 8"/>
                <a:gd name="T44" fmla="*/ 1 w 5"/>
                <a:gd name="T45" fmla="*/ 8 h 8"/>
                <a:gd name="T46" fmla="*/ 0 w 5"/>
                <a:gd name="T4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 h="8">
                  <a:moveTo>
                    <a:pt x="0" y="8"/>
                  </a:moveTo>
                  <a:cubicBezTo>
                    <a:pt x="0" y="7"/>
                    <a:pt x="0" y="7"/>
                    <a:pt x="0" y="7"/>
                  </a:cubicBezTo>
                  <a:cubicBezTo>
                    <a:pt x="1" y="8"/>
                    <a:pt x="1" y="8"/>
                    <a:pt x="2" y="8"/>
                  </a:cubicBezTo>
                  <a:cubicBezTo>
                    <a:pt x="3" y="8"/>
                    <a:pt x="3" y="8"/>
                    <a:pt x="3" y="7"/>
                  </a:cubicBezTo>
                  <a:cubicBezTo>
                    <a:pt x="4" y="7"/>
                    <a:pt x="4" y="7"/>
                    <a:pt x="4" y="6"/>
                  </a:cubicBezTo>
                  <a:cubicBezTo>
                    <a:pt x="4" y="6"/>
                    <a:pt x="4" y="5"/>
                    <a:pt x="4" y="5"/>
                  </a:cubicBezTo>
                  <a:cubicBezTo>
                    <a:pt x="3" y="5"/>
                    <a:pt x="3" y="5"/>
                    <a:pt x="2" y="4"/>
                  </a:cubicBezTo>
                  <a:cubicBezTo>
                    <a:pt x="1" y="4"/>
                    <a:pt x="1" y="3"/>
                    <a:pt x="1" y="3"/>
                  </a:cubicBezTo>
                  <a:cubicBezTo>
                    <a:pt x="0" y="3"/>
                    <a:pt x="0" y="2"/>
                    <a:pt x="0" y="2"/>
                  </a:cubicBezTo>
                  <a:cubicBezTo>
                    <a:pt x="0" y="1"/>
                    <a:pt x="0" y="1"/>
                    <a:pt x="1" y="0"/>
                  </a:cubicBezTo>
                  <a:cubicBezTo>
                    <a:pt x="1" y="0"/>
                    <a:pt x="2" y="0"/>
                    <a:pt x="3" y="0"/>
                  </a:cubicBezTo>
                  <a:cubicBezTo>
                    <a:pt x="3" y="0"/>
                    <a:pt x="4" y="0"/>
                    <a:pt x="4" y="0"/>
                  </a:cubicBezTo>
                  <a:cubicBezTo>
                    <a:pt x="4" y="0"/>
                    <a:pt x="4" y="0"/>
                    <a:pt x="4" y="0"/>
                  </a:cubicBezTo>
                  <a:cubicBezTo>
                    <a:pt x="4" y="0"/>
                    <a:pt x="3" y="0"/>
                    <a:pt x="3" y="0"/>
                  </a:cubicBezTo>
                  <a:cubicBezTo>
                    <a:pt x="2" y="0"/>
                    <a:pt x="2" y="0"/>
                    <a:pt x="1" y="1"/>
                  </a:cubicBezTo>
                  <a:cubicBezTo>
                    <a:pt x="1" y="1"/>
                    <a:pt x="1" y="1"/>
                    <a:pt x="1" y="2"/>
                  </a:cubicBezTo>
                  <a:cubicBezTo>
                    <a:pt x="1" y="2"/>
                    <a:pt x="1" y="2"/>
                    <a:pt x="1" y="3"/>
                  </a:cubicBezTo>
                  <a:cubicBezTo>
                    <a:pt x="1" y="3"/>
                    <a:pt x="2" y="3"/>
                    <a:pt x="3" y="4"/>
                  </a:cubicBezTo>
                  <a:cubicBezTo>
                    <a:pt x="3" y="4"/>
                    <a:pt x="4" y="5"/>
                    <a:pt x="4" y="5"/>
                  </a:cubicBezTo>
                  <a:cubicBezTo>
                    <a:pt x="4" y="5"/>
                    <a:pt x="5" y="6"/>
                    <a:pt x="5" y="6"/>
                  </a:cubicBezTo>
                  <a:cubicBezTo>
                    <a:pt x="5" y="7"/>
                    <a:pt x="4" y="7"/>
                    <a:pt x="4" y="8"/>
                  </a:cubicBezTo>
                  <a:cubicBezTo>
                    <a:pt x="3" y="8"/>
                    <a:pt x="3" y="8"/>
                    <a:pt x="2" y="8"/>
                  </a:cubicBezTo>
                  <a:cubicBezTo>
                    <a:pt x="2" y="8"/>
                    <a:pt x="1" y="8"/>
                    <a:pt x="1" y="8"/>
                  </a:cubicBezTo>
                  <a:cubicBezTo>
                    <a:pt x="1"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48" name="Freeform 119"/>
            <p:cNvSpPr>
              <a:spLocks/>
            </p:cNvSpPr>
            <p:nvPr/>
          </p:nvSpPr>
          <p:spPr bwMode="auto">
            <a:xfrm>
              <a:off x="7006591" y="5763382"/>
              <a:ext cx="14151" cy="29588"/>
            </a:xfrm>
            <a:custGeom>
              <a:avLst/>
              <a:gdLst>
                <a:gd name="T0" fmla="*/ 4 w 4"/>
                <a:gd name="T1" fmla="*/ 8 h 8"/>
                <a:gd name="T2" fmla="*/ 3 w 4"/>
                <a:gd name="T3" fmla="*/ 8 h 8"/>
                <a:gd name="T4" fmla="*/ 2 w 4"/>
                <a:gd name="T5" fmla="*/ 7 h 8"/>
                <a:gd name="T6" fmla="*/ 2 w 4"/>
                <a:gd name="T7" fmla="*/ 3 h 8"/>
                <a:gd name="T8" fmla="*/ 0 w 4"/>
                <a:gd name="T9" fmla="*/ 3 h 8"/>
                <a:gd name="T10" fmla="*/ 0 w 4"/>
                <a:gd name="T11" fmla="*/ 2 h 8"/>
                <a:gd name="T12" fmla="*/ 2 w 4"/>
                <a:gd name="T13" fmla="*/ 2 h 8"/>
                <a:gd name="T14" fmla="*/ 2 w 4"/>
                <a:gd name="T15" fmla="*/ 1 h 8"/>
                <a:gd name="T16" fmla="*/ 2 w 4"/>
                <a:gd name="T17" fmla="*/ 0 h 8"/>
                <a:gd name="T18" fmla="*/ 2 w 4"/>
                <a:gd name="T19" fmla="*/ 0 h 8"/>
                <a:gd name="T20" fmla="*/ 2 w 4"/>
                <a:gd name="T21" fmla="*/ 2 h 8"/>
                <a:gd name="T22" fmla="*/ 4 w 4"/>
                <a:gd name="T23" fmla="*/ 2 h 8"/>
                <a:gd name="T24" fmla="*/ 4 w 4"/>
                <a:gd name="T25" fmla="*/ 3 h 8"/>
                <a:gd name="T26" fmla="*/ 2 w 4"/>
                <a:gd name="T27" fmla="*/ 3 h 8"/>
                <a:gd name="T28" fmla="*/ 2 w 4"/>
                <a:gd name="T29" fmla="*/ 7 h 8"/>
                <a:gd name="T30" fmla="*/ 2 w 4"/>
                <a:gd name="T31" fmla="*/ 7 h 8"/>
                <a:gd name="T32" fmla="*/ 3 w 4"/>
                <a:gd name="T33" fmla="*/ 8 h 8"/>
                <a:gd name="T34" fmla="*/ 4 w 4"/>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4" y="8"/>
                  </a:moveTo>
                  <a:cubicBezTo>
                    <a:pt x="3" y="8"/>
                    <a:pt x="3" y="8"/>
                    <a:pt x="3" y="8"/>
                  </a:cubicBezTo>
                  <a:cubicBezTo>
                    <a:pt x="2" y="8"/>
                    <a:pt x="2" y="8"/>
                    <a:pt x="2" y="7"/>
                  </a:cubicBezTo>
                  <a:cubicBezTo>
                    <a:pt x="2" y="3"/>
                    <a:pt x="2" y="3"/>
                    <a:pt x="2" y="3"/>
                  </a:cubicBezTo>
                  <a:cubicBezTo>
                    <a:pt x="0" y="3"/>
                    <a:pt x="0" y="3"/>
                    <a:pt x="0" y="3"/>
                  </a:cubicBezTo>
                  <a:cubicBezTo>
                    <a:pt x="0" y="2"/>
                    <a:pt x="0" y="2"/>
                    <a:pt x="0" y="2"/>
                  </a:cubicBezTo>
                  <a:cubicBezTo>
                    <a:pt x="2" y="2"/>
                    <a:pt x="2" y="2"/>
                    <a:pt x="2" y="2"/>
                  </a:cubicBezTo>
                  <a:cubicBezTo>
                    <a:pt x="2" y="1"/>
                    <a:pt x="2" y="1"/>
                    <a:pt x="2" y="1"/>
                  </a:cubicBezTo>
                  <a:cubicBezTo>
                    <a:pt x="2" y="0"/>
                    <a:pt x="2" y="0"/>
                    <a:pt x="2" y="0"/>
                  </a:cubicBezTo>
                  <a:cubicBezTo>
                    <a:pt x="2" y="0"/>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7"/>
                    <a:pt x="2" y="7"/>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49" name="Freeform 120"/>
            <p:cNvSpPr>
              <a:spLocks noEditPoints="1"/>
            </p:cNvSpPr>
            <p:nvPr/>
          </p:nvSpPr>
          <p:spPr bwMode="auto">
            <a:xfrm>
              <a:off x="7024600" y="5771101"/>
              <a:ext cx="14151" cy="21870"/>
            </a:xfrm>
            <a:custGeom>
              <a:avLst/>
              <a:gdLst>
                <a:gd name="T0" fmla="*/ 4 w 4"/>
                <a:gd name="T1" fmla="*/ 6 h 6"/>
                <a:gd name="T2" fmla="*/ 4 w 4"/>
                <a:gd name="T3" fmla="*/ 5 h 6"/>
                <a:gd name="T4" fmla="*/ 4 w 4"/>
                <a:gd name="T5" fmla="*/ 5 h 6"/>
                <a:gd name="T6" fmla="*/ 3 w 4"/>
                <a:gd name="T7" fmla="*/ 6 h 6"/>
                <a:gd name="T8" fmla="*/ 2 w 4"/>
                <a:gd name="T9" fmla="*/ 6 h 6"/>
                <a:gd name="T10" fmla="*/ 0 w 4"/>
                <a:gd name="T11" fmla="*/ 6 h 6"/>
                <a:gd name="T12" fmla="*/ 0 w 4"/>
                <a:gd name="T13" fmla="*/ 5 h 6"/>
                <a:gd name="T14" fmla="*/ 2 w 4"/>
                <a:gd name="T15" fmla="*/ 3 h 6"/>
                <a:gd name="T16" fmla="*/ 4 w 4"/>
                <a:gd name="T17" fmla="*/ 2 h 6"/>
                <a:gd name="T18" fmla="*/ 2 w 4"/>
                <a:gd name="T19" fmla="*/ 0 h 6"/>
                <a:gd name="T20" fmla="*/ 0 w 4"/>
                <a:gd name="T21" fmla="*/ 1 h 6"/>
                <a:gd name="T22" fmla="*/ 0 w 4"/>
                <a:gd name="T23" fmla="*/ 1 h 6"/>
                <a:gd name="T24" fmla="*/ 1 w 4"/>
                <a:gd name="T25" fmla="*/ 0 h 6"/>
                <a:gd name="T26" fmla="*/ 2 w 4"/>
                <a:gd name="T27" fmla="*/ 0 h 6"/>
                <a:gd name="T28" fmla="*/ 4 w 4"/>
                <a:gd name="T29" fmla="*/ 1 h 6"/>
                <a:gd name="T30" fmla="*/ 4 w 4"/>
                <a:gd name="T31" fmla="*/ 2 h 6"/>
                <a:gd name="T32" fmla="*/ 4 w 4"/>
                <a:gd name="T33" fmla="*/ 6 h 6"/>
                <a:gd name="T34" fmla="*/ 2 w 4"/>
                <a:gd name="T35" fmla="*/ 3 h 6"/>
                <a:gd name="T36" fmla="*/ 1 w 4"/>
                <a:gd name="T37" fmla="*/ 4 h 6"/>
                <a:gd name="T38" fmla="*/ 0 w 4"/>
                <a:gd name="T39" fmla="*/ 5 h 6"/>
                <a:gd name="T40" fmla="*/ 1 w 4"/>
                <a:gd name="T41" fmla="*/ 5 h 6"/>
                <a:gd name="T42" fmla="*/ 2 w 4"/>
                <a:gd name="T43" fmla="*/ 6 h 6"/>
                <a:gd name="T44" fmla="*/ 3 w 4"/>
                <a:gd name="T45" fmla="*/ 5 h 6"/>
                <a:gd name="T46" fmla="*/ 4 w 4"/>
                <a:gd name="T47" fmla="*/ 3 h 6"/>
                <a:gd name="T48" fmla="*/ 4 w 4"/>
                <a:gd name="T49" fmla="*/ 3 h 6"/>
                <a:gd name="T50" fmla="*/ 2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4" y="6"/>
                  </a:moveTo>
                  <a:cubicBezTo>
                    <a:pt x="4" y="5"/>
                    <a:pt x="4" y="5"/>
                    <a:pt x="4" y="5"/>
                  </a:cubicBezTo>
                  <a:cubicBezTo>
                    <a:pt x="4" y="5"/>
                    <a:pt x="4" y="5"/>
                    <a:pt x="4" y="5"/>
                  </a:cubicBezTo>
                  <a:cubicBezTo>
                    <a:pt x="4" y="5"/>
                    <a:pt x="3" y="6"/>
                    <a:pt x="3" y="6"/>
                  </a:cubicBezTo>
                  <a:cubicBezTo>
                    <a:pt x="3" y="6"/>
                    <a:pt x="2" y="6"/>
                    <a:pt x="2" y="6"/>
                  </a:cubicBezTo>
                  <a:cubicBezTo>
                    <a:pt x="1" y="6"/>
                    <a:pt x="1" y="6"/>
                    <a:pt x="0" y="6"/>
                  </a:cubicBezTo>
                  <a:cubicBezTo>
                    <a:pt x="0" y="5"/>
                    <a:pt x="0" y="5"/>
                    <a:pt x="0" y="5"/>
                  </a:cubicBezTo>
                  <a:cubicBezTo>
                    <a:pt x="0" y="4"/>
                    <a:pt x="1" y="3"/>
                    <a:pt x="2" y="3"/>
                  </a:cubicBezTo>
                  <a:cubicBezTo>
                    <a:pt x="4" y="2"/>
                    <a:pt x="4" y="2"/>
                    <a:pt x="4" y="2"/>
                  </a:cubicBezTo>
                  <a:cubicBezTo>
                    <a:pt x="4" y="1"/>
                    <a:pt x="3" y="0"/>
                    <a:pt x="2" y="0"/>
                  </a:cubicBezTo>
                  <a:cubicBezTo>
                    <a:pt x="2" y="0"/>
                    <a:pt x="1" y="1"/>
                    <a:pt x="0" y="1"/>
                  </a:cubicBezTo>
                  <a:cubicBezTo>
                    <a:pt x="0" y="1"/>
                    <a:pt x="0" y="1"/>
                    <a:pt x="0" y="1"/>
                  </a:cubicBezTo>
                  <a:cubicBezTo>
                    <a:pt x="1" y="0"/>
                    <a:pt x="1" y="0"/>
                    <a:pt x="1" y="0"/>
                  </a:cubicBezTo>
                  <a:cubicBezTo>
                    <a:pt x="2" y="0"/>
                    <a:pt x="2" y="0"/>
                    <a:pt x="2" y="0"/>
                  </a:cubicBezTo>
                  <a:cubicBezTo>
                    <a:pt x="3" y="0"/>
                    <a:pt x="4" y="0"/>
                    <a:pt x="4" y="1"/>
                  </a:cubicBezTo>
                  <a:cubicBezTo>
                    <a:pt x="4" y="1"/>
                    <a:pt x="4" y="1"/>
                    <a:pt x="4" y="2"/>
                  </a:cubicBezTo>
                  <a:cubicBezTo>
                    <a:pt x="4" y="6"/>
                    <a:pt x="4" y="6"/>
                    <a:pt x="4" y="6"/>
                  </a:cubicBezTo>
                  <a:close/>
                  <a:moveTo>
                    <a:pt x="2" y="3"/>
                  </a:moveTo>
                  <a:cubicBezTo>
                    <a:pt x="2" y="3"/>
                    <a:pt x="1" y="3"/>
                    <a:pt x="1" y="4"/>
                  </a:cubicBezTo>
                  <a:cubicBezTo>
                    <a:pt x="1" y="4"/>
                    <a:pt x="0" y="4"/>
                    <a:pt x="0" y="5"/>
                  </a:cubicBezTo>
                  <a:cubicBezTo>
                    <a:pt x="0" y="5"/>
                    <a:pt x="1" y="5"/>
                    <a:pt x="1" y="5"/>
                  </a:cubicBezTo>
                  <a:cubicBezTo>
                    <a:pt x="1" y="6"/>
                    <a:pt x="1" y="6"/>
                    <a:pt x="2" y="6"/>
                  </a:cubicBezTo>
                  <a:cubicBezTo>
                    <a:pt x="2" y="6"/>
                    <a:pt x="3" y="6"/>
                    <a:pt x="3" y="5"/>
                  </a:cubicBezTo>
                  <a:cubicBezTo>
                    <a:pt x="4" y="5"/>
                    <a:pt x="4" y="4"/>
                    <a:pt x="4" y="3"/>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50" name="Freeform 121"/>
            <p:cNvSpPr>
              <a:spLocks/>
            </p:cNvSpPr>
            <p:nvPr/>
          </p:nvSpPr>
          <p:spPr bwMode="auto">
            <a:xfrm>
              <a:off x="7046470" y="5771101"/>
              <a:ext cx="11578" cy="21870"/>
            </a:xfrm>
            <a:custGeom>
              <a:avLst/>
              <a:gdLst>
                <a:gd name="T0" fmla="*/ 3 w 3"/>
                <a:gd name="T1" fmla="*/ 1 h 6"/>
                <a:gd name="T2" fmla="*/ 3 w 3"/>
                <a:gd name="T3" fmla="*/ 0 h 6"/>
                <a:gd name="T4" fmla="*/ 1 w 3"/>
                <a:gd name="T5" fmla="*/ 1 h 6"/>
                <a:gd name="T6" fmla="*/ 1 w 3"/>
                <a:gd name="T7" fmla="*/ 3 h 6"/>
                <a:gd name="T8" fmla="*/ 1 w 3"/>
                <a:gd name="T9" fmla="*/ 6 h 6"/>
                <a:gd name="T10" fmla="*/ 0 w 3"/>
                <a:gd name="T11" fmla="*/ 6 h 6"/>
                <a:gd name="T12" fmla="*/ 0 w 3"/>
                <a:gd name="T13" fmla="*/ 0 h 6"/>
                <a:gd name="T14" fmla="*/ 1 w 3"/>
                <a:gd name="T15" fmla="*/ 0 h 6"/>
                <a:gd name="T16" fmla="*/ 1 w 3"/>
                <a:gd name="T17" fmla="*/ 1 h 6"/>
                <a:gd name="T18" fmla="*/ 1 w 3"/>
                <a:gd name="T19" fmla="*/ 1 h 6"/>
                <a:gd name="T20" fmla="*/ 2 w 3"/>
                <a:gd name="T21" fmla="*/ 0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0"/>
                    <a:pt x="3" y="0"/>
                  </a:cubicBezTo>
                  <a:cubicBezTo>
                    <a:pt x="2" y="0"/>
                    <a:pt x="2" y="1"/>
                    <a:pt x="1" y="1"/>
                  </a:cubicBezTo>
                  <a:cubicBezTo>
                    <a:pt x="1" y="2"/>
                    <a:pt x="1" y="2"/>
                    <a:pt x="1" y="3"/>
                  </a:cubicBezTo>
                  <a:cubicBezTo>
                    <a:pt x="1" y="6"/>
                    <a:pt x="1" y="6"/>
                    <a:pt x="1" y="6"/>
                  </a:cubicBezTo>
                  <a:cubicBezTo>
                    <a:pt x="0" y="6"/>
                    <a:pt x="0" y="6"/>
                    <a:pt x="0" y="6"/>
                  </a:cubicBezTo>
                  <a:cubicBezTo>
                    <a:pt x="0" y="0"/>
                    <a:pt x="0" y="0"/>
                    <a:pt x="0" y="0"/>
                  </a:cubicBezTo>
                  <a:cubicBezTo>
                    <a:pt x="1" y="0"/>
                    <a:pt x="1" y="0"/>
                    <a:pt x="1" y="0"/>
                  </a:cubicBezTo>
                  <a:cubicBezTo>
                    <a:pt x="1" y="1"/>
                    <a:pt x="1" y="1"/>
                    <a:pt x="1" y="1"/>
                  </a:cubicBezTo>
                  <a:cubicBezTo>
                    <a:pt x="1" y="1"/>
                    <a:pt x="1" y="1"/>
                    <a:pt x="1" y="1"/>
                  </a:cubicBezTo>
                  <a:cubicBezTo>
                    <a:pt x="1" y="1"/>
                    <a:pt x="1" y="1"/>
                    <a:pt x="2" y="0"/>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51" name="Freeform 122"/>
            <p:cNvSpPr>
              <a:spLocks/>
            </p:cNvSpPr>
            <p:nvPr/>
          </p:nvSpPr>
          <p:spPr bwMode="auto">
            <a:xfrm>
              <a:off x="7061907" y="5763382"/>
              <a:ext cx="10291" cy="29588"/>
            </a:xfrm>
            <a:custGeom>
              <a:avLst/>
              <a:gdLst>
                <a:gd name="T0" fmla="*/ 3 w 3"/>
                <a:gd name="T1" fmla="*/ 8 h 8"/>
                <a:gd name="T2" fmla="*/ 3 w 3"/>
                <a:gd name="T3" fmla="*/ 8 h 8"/>
                <a:gd name="T4" fmla="*/ 1 w 3"/>
                <a:gd name="T5" fmla="*/ 7 h 8"/>
                <a:gd name="T6" fmla="*/ 1 w 3"/>
                <a:gd name="T7" fmla="*/ 3 h 8"/>
                <a:gd name="T8" fmla="*/ 0 w 3"/>
                <a:gd name="T9" fmla="*/ 3 h 8"/>
                <a:gd name="T10" fmla="*/ 0 w 3"/>
                <a:gd name="T11" fmla="*/ 2 h 8"/>
                <a:gd name="T12" fmla="*/ 1 w 3"/>
                <a:gd name="T13" fmla="*/ 2 h 8"/>
                <a:gd name="T14" fmla="*/ 1 w 3"/>
                <a:gd name="T15" fmla="*/ 1 h 8"/>
                <a:gd name="T16" fmla="*/ 2 w 3"/>
                <a:gd name="T17" fmla="*/ 0 h 8"/>
                <a:gd name="T18" fmla="*/ 2 w 3"/>
                <a:gd name="T19" fmla="*/ 0 h 8"/>
                <a:gd name="T20" fmla="*/ 2 w 3"/>
                <a:gd name="T21" fmla="*/ 2 h 8"/>
                <a:gd name="T22" fmla="*/ 3 w 3"/>
                <a:gd name="T23" fmla="*/ 2 h 8"/>
                <a:gd name="T24" fmla="*/ 3 w 3"/>
                <a:gd name="T25" fmla="*/ 3 h 8"/>
                <a:gd name="T26" fmla="*/ 2 w 3"/>
                <a:gd name="T27" fmla="*/ 3 h 8"/>
                <a:gd name="T28" fmla="*/ 2 w 3"/>
                <a:gd name="T29" fmla="*/ 7 h 8"/>
                <a:gd name="T30" fmla="*/ 2 w 3"/>
                <a:gd name="T31" fmla="*/ 7 h 8"/>
                <a:gd name="T32" fmla="*/ 3 w 3"/>
                <a:gd name="T33" fmla="*/ 8 h 8"/>
                <a:gd name="T34" fmla="*/ 3 w 3"/>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8">
                  <a:moveTo>
                    <a:pt x="3" y="8"/>
                  </a:moveTo>
                  <a:cubicBezTo>
                    <a:pt x="3" y="8"/>
                    <a:pt x="3" y="8"/>
                    <a:pt x="3" y="8"/>
                  </a:cubicBezTo>
                  <a:cubicBezTo>
                    <a:pt x="2" y="8"/>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0"/>
                    <a:pt x="1" y="0"/>
                    <a:pt x="2" y="0"/>
                  </a:cubicBezTo>
                  <a:cubicBezTo>
                    <a:pt x="2" y="0"/>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7"/>
                    <a:pt x="2" y="7"/>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52" name="Rectangle 123"/>
            <p:cNvSpPr>
              <a:spLocks noChangeArrowheads="1"/>
            </p:cNvSpPr>
            <p:nvPr/>
          </p:nvSpPr>
          <p:spPr bwMode="auto">
            <a:xfrm>
              <a:off x="7419532" y="6371861"/>
              <a:ext cx="47598" cy="186532"/>
            </a:xfrm>
            <a:prstGeom prst="rect">
              <a:avLst/>
            </a:prstGeom>
            <a:solidFill>
              <a:schemeClr val="bg1">
                <a:lumMod val="85000"/>
              </a:scheme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194" name="Freeform 127"/>
            <p:cNvSpPr>
              <a:spLocks/>
            </p:cNvSpPr>
            <p:nvPr/>
          </p:nvSpPr>
          <p:spPr bwMode="auto">
            <a:xfrm>
              <a:off x="11170188" y="6030940"/>
              <a:ext cx="516589" cy="61309"/>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chemeClr val="bg1">
                <a:lumMod val="85000"/>
              </a:scheme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195" name="Rectangle 128"/>
            <p:cNvSpPr>
              <a:spLocks noChangeArrowheads="1"/>
            </p:cNvSpPr>
            <p:nvPr/>
          </p:nvSpPr>
          <p:spPr bwMode="auto">
            <a:xfrm>
              <a:off x="11170188" y="6092249"/>
              <a:ext cx="516589" cy="1589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196" name="Freeform 129"/>
            <p:cNvSpPr>
              <a:spLocks/>
            </p:cNvSpPr>
            <p:nvPr/>
          </p:nvSpPr>
          <p:spPr bwMode="auto">
            <a:xfrm>
              <a:off x="10906785" y="5270249"/>
              <a:ext cx="1046801" cy="628989"/>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chemeClr val="bg1">
                <a:lumMod val="85000"/>
              </a:scheme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197" name="Freeform 130"/>
            <p:cNvSpPr>
              <a:spLocks/>
            </p:cNvSpPr>
            <p:nvPr/>
          </p:nvSpPr>
          <p:spPr bwMode="auto">
            <a:xfrm>
              <a:off x="11359793" y="5895832"/>
              <a:ext cx="135108" cy="164627"/>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chemeClr val="bg1">
                <a:lumMod val="85000"/>
              </a:scheme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198" name="Freeform 131"/>
            <p:cNvSpPr>
              <a:spLocks/>
            </p:cNvSpPr>
            <p:nvPr/>
          </p:nvSpPr>
          <p:spPr bwMode="auto">
            <a:xfrm>
              <a:off x="10935169" y="5298633"/>
              <a:ext cx="986627" cy="544972"/>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199" name="Rectangle 132"/>
            <p:cNvSpPr>
              <a:spLocks noChangeArrowheads="1"/>
            </p:cNvSpPr>
            <p:nvPr/>
          </p:nvSpPr>
          <p:spPr bwMode="auto">
            <a:xfrm>
              <a:off x="11015779" y="5424658"/>
              <a:ext cx="228208" cy="11013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00" name="Rectangle 133"/>
            <p:cNvSpPr>
              <a:spLocks noChangeArrowheads="1"/>
            </p:cNvSpPr>
            <p:nvPr/>
          </p:nvSpPr>
          <p:spPr bwMode="auto">
            <a:xfrm>
              <a:off x="11250798" y="5424658"/>
              <a:ext cx="227072" cy="110130"/>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01" name="Rectangle 134"/>
            <p:cNvSpPr>
              <a:spLocks noChangeArrowheads="1"/>
            </p:cNvSpPr>
            <p:nvPr/>
          </p:nvSpPr>
          <p:spPr bwMode="auto">
            <a:xfrm>
              <a:off x="11488089" y="5424658"/>
              <a:ext cx="108994" cy="110130"/>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02" name="Rectangle 135"/>
            <p:cNvSpPr>
              <a:spLocks noChangeArrowheads="1"/>
            </p:cNvSpPr>
            <p:nvPr/>
          </p:nvSpPr>
          <p:spPr bwMode="auto">
            <a:xfrm>
              <a:off x="11603895" y="5424658"/>
              <a:ext cx="108994" cy="110130"/>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03" name="Rectangle 136"/>
            <p:cNvSpPr>
              <a:spLocks noChangeArrowheads="1"/>
            </p:cNvSpPr>
            <p:nvPr/>
          </p:nvSpPr>
          <p:spPr bwMode="auto">
            <a:xfrm>
              <a:off x="11488089" y="5540464"/>
              <a:ext cx="108994" cy="11013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04" name="Rectangle 137"/>
            <p:cNvSpPr>
              <a:spLocks noChangeArrowheads="1"/>
            </p:cNvSpPr>
            <p:nvPr/>
          </p:nvSpPr>
          <p:spPr bwMode="auto">
            <a:xfrm>
              <a:off x="11015779" y="5540464"/>
              <a:ext cx="108994" cy="110130"/>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05" name="Rectangle 138"/>
            <p:cNvSpPr>
              <a:spLocks noChangeArrowheads="1"/>
            </p:cNvSpPr>
            <p:nvPr/>
          </p:nvSpPr>
          <p:spPr bwMode="auto">
            <a:xfrm>
              <a:off x="11015779" y="5660813"/>
              <a:ext cx="108994" cy="1089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06" name="Rectangle 139"/>
            <p:cNvSpPr>
              <a:spLocks noChangeArrowheads="1"/>
            </p:cNvSpPr>
            <p:nvPr/>
          </p:nvSpPr>
          <p:spPr bwMode="auto">
            <a:xfrm>
              <a:off x="11134992" y="5660813"/>
              <a:ext cx="108994" cy="10899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07" name="Rectangle 140"/>
            <p:cNvSpPr>
              <a:spLocks noChangeArrowheads="1"/>
            </p:cNvSpPr>
            <p:nvPr/>
          </p:nvSpPr>
          <p:spPr bwMode="auto">
            <a:xfrm>
              <a:off x="11250798" y="5540464"/>
              <a:ext cx="227072" cy="110130"/>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08" name="Rectangle 141"/>
            <p:cNvSpPr>
              <a:spLocks noChangeArrowheads="1"/>
            </p:cNvSpPr>
            <p:nvPr/>
          </p:nvSpPr>
          <p:spPr bwMode="auto">
            <a:xfrm>
              <a:off x="11250798" y="5660813"/>
              <a:ext cx="227072" cy="10899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09" name="Rectangle 142"/>
            <p:cNvSpPr>
              <a:spLocks noChangeArrowheads="1"/>
            </p:cNvSpPr>
            <p:nvPr/>
          </p:nvSpPr>
          <p:spPr bwMode="auto">
            <a:xfrm>
              <a:off x="11484682" y="5734611"/>
              <a:ext cx="228208" cy="35196"/>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10" name="Rectangle 143"/>
            <p:cNvSpPr>
              <a:spLocks noChangeArrowheads="1"/>
            </p:cNvSpPr>
            <p:nvPr/>
          </p:nvSpPr>
          <p:spPr bwMode="auto">
            <a:xfrm>
              <a:off x="11484682" y="5660813"/>
              <a:ext cx="228208" cy="73799"/>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11" name="Rectangle 144"/>
            <p:cNvSpPr>
              <a:spLocks noChangeArrowheads="1"/>
            </p:cNvSpPr>
            <p:nvPr/>
          </p:nvSpPr>
          <p:spPr bwMode="auto">
            <a:xfrm>
              <a:off x="11603895" y="5540464"/>
              <a:ext cx="108994" cy="110130"/>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12" name="Rectangle 145"/>
            <p:cNvSpPr>
              <a:spLocks noChangeArrowheads="1"/>
            </p:cNvSpPr>
            <p:nvPr/>
          </p:nvSpPr>
          <p:spPr bwMode="auto">
            <a:xfrm>
              <a:off x="11767387" y="5540464"/>
              <a:ext cx="108994" cy="110130"/>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13" name="Rectangle 146"/>
            <p:cNvSpPr>
              <a:spLocks noChangeArrowheads="1"/>
            </p:cNvSpPr>
            <p:nvPr/>
          </p:nvSpPr>
          <p:spPr bwMode="auto">
            <a:xfrm>
              <a:off x="11767387" y="5657407"/>
              <a:ext cx="108994" cy="11240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14" name="Rectangle 147"/>
            <p:cNvSpPr>
              <a:spLocks noChangeArrowheads="1"/>
            </p:cNvSpPr>
            <p:nvPr/>
          </p:nvSpPr>
          <p:spPr bwMode="auto">
            <a:xfrm>
              <a:off x="11883194" y="5540464"/>
              <a:ext cx="38602" cy="11013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15" name="Rectangle 148"/>
            <p:cNvSpPr>
              <a:spLocks noChangeArrowheads="1"/>
            </p:cNvSpPr>
            <p:nvPr/>
          </p:nvSpPr>
          <p:spPr bwMode="auto">
            <a:xfrm>
              <a:off x="11883194" y="5657407"/>
              <a:ext cx="38602" cy="112401"/>
            </a:xfrm>
            <a:prstGeom prst="rect">
              <a:avLst/>
            </a:prstGeom>
            <a:solidFill>
              <a:srgbClr val="9E1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16" name="Rectangle 149"/>
            <p:cNvSpPr>
              <a:spLocks noChangeArrowheads="1"/>
            </p:cNvSpPr>
            <p:nvPr/>
          </p:nvSpPr>
          <p:spPr bwMode="auto">
            <a:xfrm>
              <a:off x="11767387" y="5424658"/>
              <a:ext cx="154409" cy="11013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17" name="Freeform 150"/>
            <p:cNvSpPr>
              <a:spLocks/>
            </p:cNvSpPr>
            <p:nvPr/>
          </p:nvSpPr>
          <p:spPr bwMode="auto">
            <a:xfrm>
              <a:off x="11134992" y="5540464"/>
              <a:ext cx="108994" cy="113536"/>
            </a:xfrm>
            <a:custGeom>
              <a:avLst/>
              <a:gdLst>
                <a:gd name="T0" fmla="*/ 48 w 96"/>
                <a:gd name="T1" fmla="*/ 0 h 100"/>
                <a:gd name="T2" fmla="*/ 0 w 96"/>
                <a:gd name="T3" fmla="*/ 0 h 100"/>
                <a:gd name="T4" fmla="*/ 0 w 96"/>
                <a:gd name="T5" fmla="*/ 49 h 100"/>
                <a:gd name="T6" fmla="*/ 0 w 96"/>
                <a:gd name="T7" fmla="*/ 100 h 100"/>
                <a:gd name="T8" fmla="*/ 48 w 96"/>
                <a:gd name="T9" fmla="*/ 100 h 100"/>
                <a:gd name="T10" fmla="*/ 96 w 96"/>
                <a:gd name="T11" fmla="*/ 100 h 100"/>
                <a:gd name="T12" fmla="*/ 96 w 96"/>
                <a:gd name="T13" fmla="*/ 49 h 100"/>
                <a:gd name="T14" fmla="*/ 96 w 96"/>
                <a:gd name="T15" fmla="*/ 0 h 100"/>
                <a:gd name="T16" fmla="*/ 48 w 96"/>
                <a:gd name="T1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00">
                  <a:moveTo>
                    <a:pt x="48" y="0"/>
                  </a:moveTo>
                  <a:lnTo>
                    <a:pt x="0" y="0"/>
                  </a:lnTo>
                  <a:lnTo>
                    <a:pt x="0" y="49"/>
                  </a:lnTo>
                  <a:lnTo>
                    <a:pt x="0" y="100"/>
                  </a:lnTo>
                  <a:lnTo>
                    <a:pt x="48" y="100"/>
                  </a:lnTo>
                  <a:lnTo>
                    <a:pt x="96" y="100"/>
                  </a:lnTo>
                  <a:lnTo>
                    <a:pt x="96" y="49"/>
                  </a:lnTo>
                  <a:lnTo>
                    <a:pt x="96" y="0"/>
                  </a:lnTo>
                  <a:lnTo>
                    <a:pt x="48"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18" name="Rectangle 151"/>
            <p:cNvSpPr>
              <a:spLocks noChangeArrowheads="1"/>
            </p:cNvSpPr>
            <p:nvPr/>
          </p:nvSpPr>
          <p:spPr bwMode="auto">
            <a:xfrm>
              <a:off x="11867299" y="5334965"/>
              <a:ext cx="31790" cy="2838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19" name="Freeform 152"/>
            <p:cNvSpPr>
              <a:spLocks/>
            </p:cNvSpPr>
            <p:nvPr/>
          </p:nvSpPr>
          <p:spPr bwMode="auto">
            <a:xfrm>
              <a:off x="11019185" y="5338371"/>
              <a:ext cx="12489" cy="28384"/>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20" name="Freeform 153"/>
            <p:cNvSpPr>
              <a:spLocks/>
            </p:cNvSpPr>
            <p:nvPr/>
          </p:nvSpPr>
          <p:spPr bwMode="auto">
            <a:xfrm>
              <a:off x="11035080" y="5338371"/>
              <a:ext cx="9083" cy="28384"/>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21" name="Freeform 154"/>
            <p:cNvSpPr>
              <a:spLocks noEditPoints="1"/>
            </p:cNvSpPr>
            <p:nvPr/>
          </p:nvSpPr>
          <p:spPr bwMode="auto">
            <a:xfrm>
              <a:off x="11050975" y="5344048"/>
              <a:ext cx="12489" cy="22707"/>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22" name="Freeform 155"/>
            <p:cNvSpPr>
              <a:spLocks/>
            </p:cNvSpPr>
            <p:nvPr/>
          </p:nvSpPr>
          <p:spPr bwMode="auto">
            <a:xfrm>
              <a:off x="11070277" y="5344048"/>
              <a:ext cx="10219" cy="19301"/>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23" name="Freeform 156"/>
            <p:cNvSpPr>
              <a:spLocks/>
            </p:cNvSpPr>
            <p:nvPr/>
          </p:nvSpPr>
          <p:spPr bwMode="auto">
            <a:xfrm>
              <a:off x="11082765" y="5338371"/>
              <a:ext cx="13624" cy="28384"/>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grpSp>
    </p:spTree>
    <p:extLst>
      <p:ext uri="{BB962C8B-B14F-4D97-AF65-F5344CB8AC3E}">
        <p14:creationId xmlns:p14="http://schemas.microsoft.com/office/powerpoint/2010/main" val="20810838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7183" name="think-cell Slide" r:id="rId5" imgW="377" imgH="377" progId="TCLayout.ActiveDocument.1">
                  <p:embed/>
                </p:oleObj>
              </mc:Choice>
              <mc:Fallback>
                <p:oleObj name="think-cell Slide" r:id="rId5" imgW="377" imgH="377" progId="TCLayout.ActiveDocument.1">
                  <p:embed/>
                  <p:pic>
                    <p:nvPicPr>
                      <p:cNvPr id="8" name="Object 7"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6" name="Rectangle 5"/>
          <p:cNvSpPr/>
          <p:nvPr/>
        </p:nvSpPr>
        <p:spPr bwMode="auto">
          <a:xfrm>
            <a:off x="4534369" y="-1"/>
            <a:ext cx="7901224"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5" name="Title 4"/>
          <p:cNvSpPr>
            <a:spLocks noGrp="1"/>
          </p:cNvSpPr>
          <p:nvPr>
            <p:ph type="title"/>
          </p:nvPr>
        </p:nvSpPr>
        <p:spPr>
          <a:xfrm>
            <a:off x="444517" y="292082"/>
            <a:ext cx="4089853" cy="946413"/>
          </a:xfrm>
        </p:spPr>
        <p:txBody>
          <a:bodyPr/>
          <a:lstStyle/>
          <a:p>
            <a:r>
              <a:rPr lang="en-US" dirty="0"/>
              <a:t>Creating a new ADL Store</a:t>
            </a:r>
            <a:endParaRPr lang="en-GB" dirty="0"/>
          </a:p>
        </p:txBody>
      </p:sp>
      <p:grpSp>
        <p:nvGrpSpPr>
          <p:cNvPr id="132" name="Group 131"/>
          <p:cNvGrpSpPr/>
          <p:nvPr/>
        </p:nvGrpSpPr>
        <p:grpSpPr>
          <a:xfrm>
            <a:off x="1207288" y="2501745"/>
            <a:ext cx="3327080" cy="4492780"/>
            <a:chOff x="1182859" y="2452914"/>
            <a:chExt cx="3262139" cy="4405086"/>
          </a:xfrm>
        </p:grpSpPr>
        <p:sp>
          <p:nvSpPr>
            <p:cNvPr id="42" name="Freeform 41"/>
            <p:cNvSpPr/>
            <p:nvPr/>
          </p:nvSpPr>
          <p:spPr bwMode="auto">
            <a:xfrm>
              <a:off x="2347991" y="3542943"/>
              <a:ext cx="1191675" cy="1775453"/>
            </a:xfrm>
            <a:custGeom>
              <a:avLst/>
              <a:gdLst>
                <a:gd name="connsiteX0" fmla="*/ 1758950 w 1758950"/>
                <a:gd name="connsiteY0" fmla="*/ 0 h 2559050"/>
                <a:gd name="connsiteX1" fmla="*/ 1758950 w 1758950"/>
                <a:gd name="connsiteY1" fmla="*/ 869950 h 2559050"/>
                <a:gd name="connsiteX2" fmla="*/ 1574800 w 1758950"/>
                <a:gd name="connsiteY2" fmla="*/ 1117600 h 2559050"/>
                <a:gd name="connsiteX3" fmla="*/ 419100 w 1758950"/>
                <a:gd name="connsiteY3" fmla="*/ 1117600 h 2559050"/>
                <a:gd name="connsiteX4" fmla="*/ 0 w 1758950"/>
                <a:gd name="connsiteY4" fmla="*/ 1358900 h 2559050"/>
                <a:gd name="connsiteX5" fmla="*/ 0 w 1758950"/>
                <a:gd name="connsiteY5" fmla="*/ 2559050 h 2559050"/>
                <a:gd name="connsiteX0" fmla="*/ 1762098 w 1762098"/>
                <a:gd name="connsiteY0" fmla="*/ 0 h 2559050"/>
                <a:gd name="connsiteX1" fmla="*/ 1762098 w 1762098"/>
                <a:gd name="connsiteY1" fmla="*/ 869950 h 2559050"/>
                <a:gd name="connsiteX2" fmla="*/ 1577948 w 1762098"/>
                <a:gd name="connsiteY2" fmla="*/ 1117600 h 2559050"/>
                <a:gd name="connsiteX3" fmla="*/ 422248 w 1762098"/>
                <a:gd name="connsiteY3" fmla="*/ 1117600 h 2559050"/>
                <a:gd name="connsiteX4" fmla="*/ 3148 w 1762098"/>
                <a:gd name="connsiteY4" fmla="*/ 1358900 h 2559050"/>
                <a:gd name="connsiteX5" fmla="*/ 3148 w 1762098"/>
                <a:gd name="connsiteY5" fmla="*/ 2559050 h 2559050"/>
                <a:gd name="connsiteX0" fmla="*/ 1762904 w 1762904"/>
                <a:gd name="connsiteY0" fmla="*/ 0 h 2559050"/>
                <a:gd name="connsiteX1" fmla="*/ 1762904 w 1762904"/>
                <a:gd name="connsiteY1" fmla="*/ 869950 h 2559050"/>
                <a:gd name="connsiteX2" fmla="*/ 1578754 w 1762904"/>
                <a:gd name="connsiteY2" fmla="*/ 1117600 h 2559050"/>
                <a:gd name="connsiteX3" fmla="*/ 423054 w 1762904"/>
                <a:gd name="connsiteY3" fmla="*/ 1117600 h 2559050"/>
                <a:gd name="connsiteX4" fmla="*/ 3954 w 1762904"/>
                <a:gd name="connsiteY4" fmla="*/ 1358900 h 2559050"/>
                <a:gd name="connsiteX5" fmla="*/ 3954 w 1762904"/>
                <a:gd name="connsiteY5" fmla="*/ 2559050 h 2559050"/>
                <a:gd name="connsiteX0" fmla="*/ 1762904 w 1762904"/>
                <a:gd name="connsiteY0" fmla="*/ 0 h 2559050"/>
                <a:gd name="connsiteX1" fmla="*/ 1762904 w 1762904"/>
                <a:gd name="connsiteY1" fmla="*/ 869950 h 2559050"/>
                <a:gd name="connsiteX2" fmla="*/ 1578754 w 1762904"/>
                <a:gd name="connsiteY2" fmla="*/ 1117600 h 2559050"/>
                <a:gd name="connsiteX3" fmla="*/ 423054 w 1762904"/>
                <a:gd name="connsiteY3" fmla="*/ 1117600 h 2559050"/>
                <a:gd name="connsiteX4" fmla="*/ 3954 w 1762904"/>
                <a:gd name="connsiteY4" fmla="*/ 1358900 h 2559050"/>
                <a:gd name="connsiteX5" fmla="*/ 3954 w 1762904"/>
                <a:gd name="connsiteY5" fmla="*/ 2559050 h 2559050"/>
                <a:gd name="connsiteX0" fmla="*/ 1762904 w 1762904"/>
                <a:gd name="connsiteY0" fmla="*/ 0 h 2559050"/>
                <a:gd name="connsiteX1" fmla="*/ 1762904 w 1762904"/>
                <a:gd name="connsiteY1" fmla="*/ 869950 h 2559050"/>
                <a:gd name="connsiteX2" fmla="*/ 1578754 w 1762904"/>
                <a:gd name="connsiteY2" fmla="*/ 1117600 h 2559050"/>
                <a:gd name="connsiteX3" fmla="*/ 423054 w 1762904"/>
                <a:gd name="connsiteY3" fmla="*/ 1117600 h 2559050"/>
                <a:gd name="connsiteX4" fmla="*/ 3954 w 1762904"/>
                <a:gd name="connsiteY4" fmla="*/ 1358900 h 2559050"/>
                <a:gd name="connsiteX5" fmla="*/ 3954 w 1762904"/>
                <a:gd name="connsiteY5" fmla="*/ 2559050 h 2559050"/>
                <a:gd name="connsiteX0" fmla="*/ 1762904 w 1762904"/>
                <a:gd name="connsiteY0" fmla="*/ 0 h 2559050"/>
                <a:gd name="connsiteX1" fmla="*/ 1762904 w 1762904"/>
                <a:gd name="connsiteY1" fmla="*/ 869950 h 2559050"/>
                <a:gd name="connsiteX2" fmla="*/ 1578754 w 1762904"/>
                <a:gd name="connsiteY2" fmla="*/ 1117600 h 2559050"/>
                <a:gd name="connsiteX3" fmla="*/ 423054 w 1762904"/>
                <a:gd name="connsiteY3" fmla="*/ 1117600 h 2559050"/>
                <a:gd name="connsiteX4" fmla="*/ 3954 w 1762904"/>
                <a:gd name="connsiteY4" fmla="*/ 1358900 h 2559050"/>
                <a:gd name="connsiteX5" fmla="*/ 3954 w 1762904"/>
                <a:gd name="connsiteY5" fmla="*/ 2559050 h 2559050"/>
                <a:gd name="connsiteX0" fmla="*/ 1762904 w 1762904"/>
                <a:gd name="connsiteY0" fmla="*/ 0 h 2559050"/>
                <a:gd name="connsiteX1" fmla="*/ 1762904 w 1762904"/>
                <a:gd name="connsiteY1" fmla="*/ 869950 h 2559050"/>
                <a:gd name="connsiteX2" fmla="*/ 1578754 w 1762904"/>
                <a:gd name="connsiteY2" fmla="*/ 1117600 h 2559050"/>
                <a:gd name="connsiteX3" fmla="*/ 423054 w 1762904"/>
                <a:gd name="connsiteY3" fmla="*/ 1117600 h 2559050"/>
                <a:gd name="connsiteX4" fmla="*/ 3954 w 1762904"/>
                <a:gd name="connsiteY4" fmla="*/ 1358900 h 2559050"/>
                <a:gd name="connsiteX5" fmla="*/ 3954 w 1762904"/>
                <a:gd name="connsiteY5" fmla="*/ 2559050 h 2559050"/>
                <a:gd name="connsiteX0" fmla="*/ 1758950 w 1758950"/>
                <a:gd name="connsiteY0" fmla="*/ 0 h 2559050"/>
                <a:gd name="connsiteX1" fmla="*/ 1758950 w 1758950"/>
                <a:gd name="connsiteY1" fmla="*/ 869950 h 2559050"/>
                <a:gd name="connsiteX2" fmla="*/ 1574800 w 1758950"/>
                <a:gd name="connsiteY2" fmla="*/ 1117600 h 2559050"/>
                <a:gd name="connsiteX3" fmla="*/ 419100 w 1758950"/>
                <a:gd name="connsiteY3" fmla="*/ 1117600 h 2559050"/>
                <a:gd name="connsiteX4" fmla="*/ 0 w 1758950"/>
                <a:gd name="connsiteY4" fmla="*/ 1358900 h 2559050"/>
                <a:gd name="connsiteX5" fmla="*/ 0 w 1758950"/>
                <a:gd name="connsiteY5" fmla="*/ 2559050 h 255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8950" h="2559050">
                  <a:moveTo>
                    <a:pt x="1758950" y="0"/>
                  </a:moveTo>
                  <a:lnTo>
                    <a:pt x="1758950" y="869950"/>
                  </a:lnTo>
                  <a:cubicBezTo>
                    <a:pt x="1754717" y="1025525"/>
                    <a:pt x="1788583" y="1123950"/>
                    <a:pt x="1574800" y="1117600"/>
                  </a:cubicBezTo>
                  <a:lnTo>
                    <a:pt x="419100" y="1117600"/>
                  </a:lnTo>
                  <a:cubicBezTo>
                    <a:pt x="206375" y="1112308"/>
                    <a:pt x="0" y="1091142"/>
                    <a:pt x="0" y="1358900"/>
                  </a:cubicBezTo>
                  <a:lnTo>
                    <a:pt x="0" y="2559050"/>
                  </a:lnTo>
                </a:path>
              </a:pathLst>
            </a:custGeom>
            <a:noFill/>
            <a:ln w="38100" cap="rnd" cmpd="sng" algn="ctr">
              <a:solidFill>
                <a:srgbClr val="FFA230"/>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1836" dirty="0">
                <a:solidFill>
                  <a:srgbClr val="FFFFFF"/>
                </a:solidFill>
                <a:latin typeface="Segoe UI"/>
              </a:endParaRPr>
            </a:p>
          </p:txBody>
        </p:sp>
        <p:sp>
          <p:nvSpPr>
            <p:cNvPr id="43" name="Freeform 42"/>
            <p:cNvSpPr/>
            <p:nvPr/>
          </p:nvSpPr>
          <p:spPr bwMode="auto">
            <a:xfrm>
              <a:off x="2122368" y="3791474"/>
              <a:ext cx="774373" cy="1526923"/>
            </a:xfrm>
            <a:custGeom>
              <a:avLst/>
              <a:gdLst>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 name="connsiteX0" fmla="*/ 946150 w 946150"/>
                <a:gd name="connsiteY0" fmla="*/ 0 h 2451100"/>
                <a:gd name="connsiteX1" fmla="*/ 946150 w 946150"/>
                <a:gd name="connsiteY1" fmla="*/ 400050 h 2451100"/>
                <a:gd name="connsiteX2" fmla="*/ 806450 w 946150"/>
                <a:gd name="connsiteY2" fmla="*/ 539750 h 2451100"/>
                <a:gd name="connsiteX3" fmla="*/ 152400 w 946150"/>
                <a:gd name="connsiteY3" fmla="*/ 539750 h 2451100"/>
                <a:gd name="connsiteX4" fmla="*/ 0 w 946150"/>
                <a:gd name="connsiteY4" fmla="*/ 692150 h 2451100"/>
                <a:gd name="connsiteX5" fmla="*/ 0 w 946150"/>
                <a:gd name="connsiteY5" fmla="*/ 245110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150" h="2451100">
                  <a:moveTo>
                    <a:pt x="946150" y="0"/>
                  </a:moveTo>
                  <a:lnTo>
                    <a:pt x="946150" y="400050"/>
                  </a:lnTo>
                  <a:cubicBezTo>
                    <a:pt x="945477" y="487662"/>
                    <a:pt x="894738" y="536642"/>
                    <a:pt x="806450" y="539750"/>
                  </a:cubicBezTo>
                  <a:lnTo>
                    <a:pt x="152400" y="539750"/>
                  </a:lnTo>
                  <a:cubicBezTo>
                    <a:pt x="72396" y="542262"/>
                    <a:pt x="734" y="525458"/>
                    <a:pt x="0" y="692150"/>
                  </a:cubicBezTo>
                  <a:lnTo>
                    <a:pt x="0" y="2451100"/>
                  </a:lnTo>
                </a:path>
              </a:pathLst>
            </a:custGeom>
            <a:noFill/>
            <a:ln w="38100" cap="rnd" cmpd="sng" algn="ctr">
              <a:solidFill>
                <a:srgbClr val="92D050"/>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1836" dirty="0">
                <a:solidFill>
                  <a:srgbClr val="FFFFFF"/>
                </a:solidFill>
                <a:latin typeface="Segoe UI"/>
              </a:endParaRPr>
            </a:p>
          </p:txBody>
        </p:sp>
        <p:sp>
          <p:nvSpPr>
            <p:cNvPr id="44" name="Freeform 43"/>
            <p:cNvSpPr/>
            <p:nvPr/>
          </p:nvSpPr>
          <p:spPr bwMode="auto">
            <a:xfrm>
              <a:off x="1646208" y="3296488"/>
              <a:ext cx="351550" cy="2021909"/>
            </a:xfrm>
            <a:custGeom>
              <a:avLst/>
              <a:gdLst>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Lst>
              <a:ahLst/>
              <a:cxnLst>
                <a:cxn ang="0">
                  <a:pos x="connsiteX0" y="connsiteY0"/>
                </a:cxn>
                <a:cxn ang="0">
                  <a:pos x="connsiteX1" y="connsiteY1"/>
                </a:cxn>
                <a:cxn ang="0">
                  <a:pos x="connsiteX2" y="connsiteY2"/>
                </a:cxn>
                <a:cxn ang="0">
                  <a:pos x="connsiteX3" y="connsiteY3"/>
                </a:cxn>
              </a:cxnLst>
              <a:rect l="l" t="t" r="r" b="b"/>
              <a:pathLst>
                <a:path w="381740" h="2681057">
                  <a:moveTo>
                    <a:pt x="0" y="0"/>
                  </a:moveTo>
                  <a:lnTo>
                    <a:pt x="0" y="994299"/>
                  </a:lnTo>
                  <a:cubicBezTo>
                    <a:pt x="12947" y="1400946"/>
                    <a:pt x="375143" y="1039242"/>
                    <a:pt x="381740" y="1376039"/>
                  </a:cubicBezTo>
                  <a:lnTo>
                    <a:pt x="381740" y="2681057"/>
                  </a:lnTo>
                </a:path>
              </a:pathLst>
            </a:custGeom>
            <a:noFill/>
            <a:ln w="38100" cap="rnd" cmpd="sng" algn="ctr">
              <a:solidFill>
                <a:srgbClr val="961E99"/>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1836" dirty="0">
                <a:solidFill>
                  <a:srgbClr val="FFFFFF"/>
                </a:solidFill>
                <a:latin typeface="Segoe UI"/>
              </a:endParaRPr>
            </a:p>
          </p:txBody>
        </p:sp>
        <p:sp>
          <p:nvSpPr>
            <p:cNvPr id="45" name="Freeform 44"/>
            <p:cNvSpPr/>
            <p:nvPr/>
          </p:nvSpPr>
          <p:spPr bwMode="auto">
            <a:xfrm flipH="1">
              <a:off x="1737664" y="3022608"/>
              <a:ext cx="595653" cy="2308997"/>
            </a:xfrm>
            <a:custGeom>
              <a:avLst/>
              <a:gdLst>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 name="connsiteX0" fmla="*/ 0 w 381740"/>
                <a:gd name="connsiteY0" fmla="*/ 0 h 2681057"/>
                <a:gd name="connsiteX1" fmla="*/ 0 w 381740"/>
                <a:gd name="connsiteY1" fmla="*/ 994299 h 2681057"/>
                <a:gd name="connsiteX2" fmla="*/ 381740 w 381740"/>
                <a:gd name="connsiteY2" fmla="*/ 1376039 h 2681057"/>
                <a:gd name="connsiteX3" fmla="*/ 381740 w 381740"/>
                <a:gd name="connsiteY3" fmla="*/ 2681057 h 2681057"/>
              </a:gdLst>
              <a:ahLst/>
              <a:cxnLst>
                <a:cxn ang="0">
                  <a:pos x="connsiteX0" y="connsiteY0"/>
                </a:cxn>
                <a:cxn ang="0">
                  <a:pos x="connsiteX1" y="connsiteY1"/>
                </a:cxn>
                <a:cxn ang="0">
                  <a:pos x="connsiteX2" y="connsiteY2"/>
                </a:cxn>
                <a:cxn ang="0">
                  <a:pos x="connsiteX3" y="connsiteY3"/>
                </a:cxn>
              </a:cxnLst>
              <a:rect l="l" t="t" r="r" b="b"/>
              <a:pathLst>
                <a:path w="381740" h="2681057">
                  <a:moveTo>
                    <a:pt x="0" y="0"/>
                  </a:moveTo>
                  <a:lnTo>
                    <a:pt x="0" y="994299"/>
                  </a:lnTo>
                  <a:cubicBezTo>
                    <a:pt x="12947" y="1400946"/>
                    <a:pt x="375143" y="1039242"/>
                    <a:pt x="381740" y="1376039"/>
                  </a:cubicBezTo>
                  <a:lnTo>
                    <a:pt x="381740" y="2681057"/>
                  </a:lnTo>
                </a:path>
              </a:pathLst>
            </a:custGeom>
            <a:noFill/>
            <a:ln w="38100" cap="rnd" cmpd="sng" algn="ctr">
              <a:solidFill>
                <a:srgbClr val="00B0F0"/>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1836" dirty="0">
                <a:solidFill>
                  <a:srgbClr val="FFFFFF"/>
                </a:solidFill>
                <a:latin typeface="Segoe UI"/>
              </a:endParaRPr>
            </a:p>
          </p:txBody>
        </p:sp>
        <p:grpSp>
          <p:nvGrpSpPr>
            <p:cNvPr id="46" name="Group 45"/>
            <p:cNvGrpSpPr/>
            <p:nvPr/>
          </p:nvGrpSpPr>
          <p:grpSpPr>
            <a:xfrm>
              <a:off x="1182859" y="4685464"/>
              <a:ext cx="3262139" cy="2172536"/>
              <a:chOff x="5320075" y="3066758"/>
              <a:chExt cx="3878263" cy="2582862"/>
            </a:xfrm>
          </p:grpSpPr>
          <p:sp>
            <p:nvSpPr>
              <p:cNvPr id="65" name="AutoShape 3"/>
              <p:cNvSpPr>
                <a:spLocks noChangeAspect="1" noChangeArrowheads="1" noTextEdit="1"/>
              </p:cNvSpPr>
              <p:nvPr/>
            </p:nvSpPr>
            <p:spPr bwMode="auto">
              <a:xfrm>
                <a:off x="5320075" y="3066758"/>
                <a:ext cx="3873500"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66" name="Rectangle 65"/>
              <p:cNvSpPr>
                <a:spLocks noChangeArrowheads="1"/>
              </p:cNvSpPr>
              <p:nvPr/>
            </p:nvSpPr>
            <p:spPr bwMode="auto">
              <a:xfrm>
                <a:off x="5599475" y="4684420"/>
                <a:ext cx="196850" cy="9509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67" name="Rectangle 66"/>
              <p:cNvSpPr>
                <a:spLocks noChangeArrowheads="1"/>
              </p:cNvSpPr>
              <p:nvPr/>
            </p:nvSpPr>
            <p:spPr bwMode="auto">
              <a:xfrm>
                <a:off x="8133125" y="4814595"/>
                <a:ext cx="85725" cy="112712"/>
              </a:xfrm>
              <a:prstGeom prst="rect">
                <a:avLst/>
              </a:prstGeom>
              <a:solidFill>
                <a:srgbClr val="A288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68" name="Freeform 67"/>
              <p:cNvSpPr>
                <a:spLocks/>
              </p:cNvSpPr>
              <p:nvPr/>
            </p:nvSpPr>
            <p:spPr bwMode="auto">
              <a:xfrm>
                <a:off x="7728313" y="4092283"/>
                <a:ext cx="561975" cy="722312"/>
              </a:xfrm>
              <a:custGeom>
                <a:avLst/>
                <a:gdLst>
                  <a:gd name="T0" fmla="*/ 0 w 151"/>
                  <a:gd name="T1" fmla="*/ 22 h 194"/>
                  <a:gd name="T2" fmla="*/ 22 w 151"/>
                  <a:gd name="T3" fmla="*/ 0 h 194"/>
                  <a:gd name="T4" fmla="*/ 129 w 151"/>
                  <a:gd name="T5" fmla="*/ 0 h 194"/>
                  <a:gd name="T6" fmla="*/ 151 w 151"/>
                  <a:gd name="T7" fmla="*/ 22 h 194"/>
                  <a:gd name="T8" fmla="*/ 151 w 151"/>
                  <a:gd name="T9" fmla="*/ 173 h 194"/>
                  <a:gd name="T10" fmla="*/ 129 w 151"/>
                  <a:gd name="T11" fmla="*/ 194 h 194"/>
                  <a:gd name="T12" fmla="*/ 22 w 151"/>
                  <a:gd name="T13" fmla="*/ 194 h 194"/>
                  <a:gd name="T14" fmla="*/ 0 w 151"/>
                  <a:gd name="T15" fmla="*/ 173 h 194"/>
                  <a:gd name="T16" fmla="*/ 0 w 151"/>
                  <a:gd name="T17" fmla="*/ 2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194">
                    <a:moveTo>
                      <a:pt x="0" y="22"/>
                    </a:moveTo>
                    <a:cubicBezTo>
                      <a:pt x="0" y="10"/>
                      <a:pt x="10" y="0"/>
                      <a:pt x="22" y="0"/>
                    </a:cubicBezTo>
                    <a:cubicBezTo>
                      <a:pt x="129" y="0"/>
                      <a:pt x="129" y="0"/>
                      <a:pt x="129" y="0"/>
                    </a:cubicBezTo>
                    <a:cubicBezTo>
                      <a:pt x="141" y="0"/>
                      <a:pt x="151" y="10"/>
                      <a:pt x="151" y="22"/>
                    </a:cubicBezTo>
                    <a:cubicBezTo>
                      <a:pt x="151" y="173"/>
                      <a:pt x="151" y="173"/>
                      <a:pt x="151" y="173"/>
                    </a:cubicBezTo>
                    <a:cubicBezTo>
                      <a:pt x="151" y="185"/>
                      <a:pt x="141" y="194"/>
                      <a:pt x="129" y="194"/>
                    </a:cubicBezTo>
                    <a:cubicBezTo>
                      <a:pt x="22" y="194"/>
                      <a:pt x="22" y="194"/>
                      <a:pt x="22" y="194"/>
                    </a:cubicBezTo>
                    <a:cubicBezTo>
                      <a:pt x="10" y="194"/>
                      <a:pt x="0" y="185"/>
                      <a:pt x="0" y="173"/>
                    </a:cubicBez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69" name="Rectangle 68"/>
              <p:cNvSpPr>
                <a:spLocks noChangeArrowheads="1"/>
              </p:cNvSpPr>
              <p:nvPr/>
            </p:nvSpPr>
            <p:spPr bwMode="auto">
              <a:xfrm>
                <a:off x="5993175" y="4684420"/>
                <a:ext cx="168275" cy="9509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70" name="Freeform 69"/>
              <p:cNvSpPr>
                <a:spLocks/>
              </p:cNvSpPr>
              <p:nvPr/>
            </p:nvSpPr>
            <p:spPr bwMode="auto">
              <a:xfrm>
                <a:off x="5993175" y="4684420"/>
                <a:ext cx="168275" cy="130175"/>
              </a:xfrm>
              <a:custGeom>
                <a:avLst/>
                <a:gdLst>
                  <a:gd name="T0" fmla="*/ 106 w 106"/>
                  <a:gd name="T1" fmla="*/ 82 h 82"/>
                  <a:gd name="T2" fmla="*/ 0 w 106"/>
                  <a:gd name="T3" fmla="*/ 0 h 82"/>
                  <a:gd name="T4" fmla="*/ 106 w 106"/>
                  <a:gd name="T5" fmla="*/ 0 h 82"/>
                  <a:gd name="T6" fmla="*/ 106 w 106"/>
                  <a:gd name="T7" fmla="*/ 82 h 82"/>
                </a:gdLst>
                <a:ahLst/>
                <a:cxnLst>
                  <a:cxn ang="0">
                    <a:pos x="T0" y="T1"/>
                  </a:cxn>
                  <a:cxn ang="0">
                    <a:pos x="T2" y="T3"/>
                  </a:cxn>
                  <a:cxn ang="0">
                    <a:pos x="T4" y="T5"/>
                  </a:cxn>
                  <a:cxn ang="0">
                    <a:pos x="T6" y="T7"/>
                  </a:cxn>
                </a:cxnLst>
                <a:rect l="0" t="0" r="r" b="b"/>
                <a:pathLst>
                  <a:path w="106" h="82">
                    <a:moveTo>
                      <a:pt x="106" y="82"/>
                    </a:moveTo>
                    <a:lnTo>
                      <a:pt x="0" y="0"/>
                    </a:lnTo>
                    <a:lnTo>
                      <a:pt x="106" y="0"/>
                    </a:lnTo>
                    <a:lnTo>
                      <a:pt x="106" y="8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71" name="Freeform 70"/>
              <p:cNvSpPr>
                <a:spLocks/>
              </p:cNvSpPr>
              <p:nvPr/>
            </p:nvSpPr>
            <p:spPr bwMode="auto">
              <a:xfrm>
                <a:off x="7801338" y="5195595"/>
                <a:ext cx="138113" cy="257175"/>
              </a:xfrm>
              <a:custGeom>
                <a:avLst/>
                <a:gdLst>
                  <a:gd name="T0" fmla="*/ 87 w 87"/>
                  <a:gd name="T1" fmla="*/ 162 h 162"/>
                  <a:gd name="T2" fmla="*/ 0 w 87"/>
                  <a:gd name="T3" fmla="*/ 162 h 162"/>
                  <a:gd name="T4" fmla="*/ 10 w 87"/>
                  <a:gd name="T5" fmla="*/ 0 h 162"/>
                  <a:gd name="T6" fmla="*/ 76 w 87"/>
                  <a:gd name="T7" fmla="*/ 0 h 162"/>
                  <a:gd name="T8" fmla="*/ 87 w 87"/>
                  <a:gd name="T9" fmla="*/ 162 h 162"/>
                </a:gdLst>
                <a:ahLst/>
                <a:cxnLst>
                  <a:cxn ang="0">
                    <a:pos x="T0" y="T1"/>
                  </a:cxn>
                  <a:cxn ang="0">
                    <a:pos x="T2" y="T3"/>
                  </a:cxn>
                  <a:cxn ang="0">
                    <a:pos x="T4" y="T5"/>
                  </a:cxn>
                  <a:cxn ang="0">
                    <a:pos x="T6" y="T7"/>
                  </a:cxn>
                  <a:cxn ang="0">
                    <a:pos x="T8" y="T9"/>
                  </a:cxn>
                </a:cxnLst>
                <a:rect l="0" t="0" r="r" b="b"/>
                <a:pathLst>
                  <a:path w="87" h="162">
                    <a:moveTo>
                      <a:pt x="87" y="162"/>
                    </a:moveTo>
                    <a:lnTo>
                      <a:pt x="0" y="162"/>
                    </a:lnTo>
                    <a:lnTo>
                      <a:pt x="10" y="0"/>
                    </a:lnTo>
                    <a:lnTo>
                      <a:pt x="76" y="0"/>
                    </a:lnTo>
                    <a:lnTo>
                      <a:pt x="87"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72" name="Freeform 71"/>
              <p:cNvSpPr>
                <a:spLocks/>
              </p:cNvSpPr>
              <p:nvPr/>
            </p:nvSpPr>
            <p:spPr bwMode="auto">
              <a:xfrm>
                <a:off x="7836263" y="5086058"/>
                <a:ext cx="69850" cy="109537"/>
              </a:xfrm>
              <a:custGeom>
                <a:avLst/>
                <a:gdLst>
                  <a:gd name="T0" fmla="*/ 44 w 44"/>
                  <a:gd name="T1" fmla="*/ 69 h 69"/>
                  <a:gd name="T2" fmla="*/ 0 w 44"/>
                  <a:gd name="T3" fmla="*/ 69 h 69"/>
                  <a:gd name="T4" fmla="*/ 2 w 44"/>
                  <a:gd name="T5" fmla="*/ 0 h 69"/>
                  <a:gd name="T6" fmla="*/ 39 w 44"/>
                  <a:gd name="T7" fmla="*/ 0 h 69"/>
                  <a:gd name="T8" fmla="*/ 44 w 44"/>
                  <a:gd name="T9" fmla="*/ 69 h 69"/>
                </a:gdLst>
                <a:ahLst/>
                <a:cxnLst>
                  <a:cxn ang="0">
                    <a:pos x="T0" y="T1"/>
                  </a:cxn>
                  <a:cxn ang="0">
                    <a:pos x="T2" y="T3"/>
                  </a:cxn>
                  <a:cxn ang="0">
                    <a:pos x="T4" y="T5"/>
                  </a:cxn>
                  <a:cxn ang="0">
                    <a:pos x="T6" y="T7"/>
                  </a:cxn>
                  <a:cxn ang="0">
                    <a:pos x="T8" y="T9"/>
                  </a:cxn>
                </a:cxnLst>
                <a:rect l="0" t="0" r="r" b="b"/>
                <a:pathLst>
                  <a:path w="44" h="69">
                    <a:moveTo>
                      <a:pt x="44" y="69"/>
                    </a:moveTo>
                    <a:lnTo>
                      <a:pt x="0" y="69"/>
                    </a:lnTo>
                    <a:lnTo>
                      <a:pt x="2" y="0"/>
                    </a:lnTo>
                    <a:lnTo>
                      <a:pt x="39" y="0"/>
                    </a:lnTo>
                    <a:lnTo>
                      <a:pt x="44"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73" name="Oval 72"/>
              <p:cNvSpPr>
                <a:spLocks noChangeArrowheads="1"/>
              </p:cNvSpPr>
              <p:nvPr/>
            </p:nvSpPr>
            <p:spPr bwMode="auto">
              <a:xfrm>
                <a:off x="7440975" y="5492458"/>
                <a:ext cx="149225" cy="15398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74" name="Oval 73"/>
              <p:cNvSpPr>
                <a:spLocks noChangeArrowheads="1"/>
              </p:cNvSpPr>
              <p:nvPr/>
            </p:nvSpPr>
            <p:spPr bwMode="auto">
              <a:xfrm>
                <a:off x="8136300" y="5486108"/>
                <a:ext cx="153988" cy="15240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75" name="Freeform 74"/>
              <p:cNvSpPr>
                <a:spLocks/>
              </p:cNvSpPr>
              <p:nvPr/>
            </p:nvSpPr>
            <p:spPr bwMode="auto">
              <a:xfrm>
                <a:off x="7515588" y="5370220"/>
                <a:ext cx="700088" cy="107950"/>
              </a:xfrm>
              <a:custGeom>
                <a:avLst/>
                <a:gdLst>
                  <a:gd name="T0" fmla="*/ 188 w 188"/>
                  <a:gd name="T1" fmla="*/ 29 h 29"/>
                  <a:gd name="T2" fmla="*/ 163 w 188"/>
                  <a:gd name="T3" fmla="*/ 14 h 29"/>
                  <a:gd name="T4" fmla="*/ 94 w 188"/>
                  <a:gd name="T5" fmla="*/ 0 h 29"/>
                  <a:gd name="T6" fmla="*/ 24 w 188"/>
                  <a:gd name="T7" fmla="*/ 14 h 29"/>
                  <a:gd name="T8" fmla="*/ 0 w 188"/>
                  <a:gd name="T9" fmla="*/ 29 h 29"/>
                  <a:gd name="T10" fmla="*/ 188 w 188"/>
                  <a:gd name="T11" fmla="*/ 29 h 29"/>
                </a:gdLst>
                <a:ahLst/>
                <a:cxnLst>
                  <a:cxn ang="0">
                    <a:pos x="T0" y="T1"/>
                  </a:cxn>
                  <a:cxn ang="0">
                    <a:pos x="T2" y="T3"/>
                  </a:cxn>
                  <a:cxn ang="0">
                    <a:pos x="T4" y="T5"/>
                  </a:cxn>
                  <a:cxn ang="0">
                    <a:pos x="T6" y="T7"/>
                  </a:cxn>
                  <a:cxn ang="0">
                    <a:pos x="T8" y="T9"/>
                  </a:cxn>
                  <a:cxn ang="0">
                    <a:pos x="T10" y="T11"/>
                  </a:cxn>
                </a:cxnLst>
                <a:rect l="0" t="0" r="r" b="b"/>
                <a:pathLst>
                  <a:path w="188" h="29">
                    <a:moveTo>
                      <a:pt x="188" y="29"/>
                    </a:moveTo>
                    <a:cubicBezTo>
                      <a:pt x="183" y="20"/>
                      <a:pt x="175" y="16"/>
                      <a:pt x="163" y="14"/>
                    </a:cubicBezTo>
                    <a:cubicBezTo>
                      <a:pt x="94" y="0"/>
                      <a:pt x="94" y="0"/>
                      <a:pt x="94" y="0"/>
                    </a:cubicBezTo>
                    <a:cubicBezTo>
                      <a:pt x="24" y="14"/>
                      <a:pt x="24" y="14"/>
                      <a:pt x="24" y="14"/>
                    </a:cubicBezTo>
                    <a:cubicBezTo>
                      <a:pt x="13" y="16"/>
                      <a:pt x="4" y="20"/>
                      <a:pt x="0" y="29"/>
                    </a:cubicBezTo>
                    <a:lnTo>
                      <a:pt x="188"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76" name="Rectangle 75"/>
              <p:cNvSpPr>
                <a:spLocks noChangeArrowheads="1"/>
              </p:cNvSpPr>
              <p:nvPr/>
            </p:nvSpPr>
            <p:spPr bwMode="auto">
              <a:xfrm>
                <a:off x="7515588" y="5478170"/>
                <a:ext cx="74613"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77" name="Rectangle 76"/>
              <p:cNvSpPr>
                <a:spLocks noChangeArrowheads="1"/>
              </p:cNvSpPr>
              <p:nvPr/>
            </p:nvSpPr>
            <p:spPr bwMode="auto">
              <a:xfrm>
                <a:off x="8136300" y="5478170"/>
                <a:ext cx="79375" cy="85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78" name="Freeform 77"/>
              <p:cNvSpPr>
                <a:spLocks/>
              </p:cNvSpPr>
              <p:nvPr/>
            </p:nvSpPr>
            <p:spPr bwMode="auto">
              <a:xfrm>
                <a:off x="7814038" y="5492458"/>
                <a:ext cx="36513" cy="153987"/>
              </a:xfrm>
              <a:custGeom>
                <a:avLst/>
                <a:gdLst>
                  <a:gd name="T0" fmla="*/ 10 w 10"/>
                  <a:gd name="T1" fmla="*/ 38 h 41"/>
                  <a:gd name="T2" fmla="*/ 7 w 10"/>
                  <a:gd name="T3" fmla="*/ 41 h 41"/>
                  <a:gd name="T4" fmla="*/ 2 w 10"/>
                  <a:gd name="T5" fmla="*/ 41 h 41"/>
                  <a:gd name="T6" fmla="*/ 0 w 10"/>
                  <a:gd name="T7" fmla="*/ 38 h 41"/>
                  <a:gd name="T8" fmla="*/ 0 w 10"/>
                  <a:gd name="T9" fmla="*/ 2 h 41"/>
                  <a:gd name="T10" fmla="*/ 2 w 10"/>
                  <a:gd name="T11" fmla="*/ 0 h 41"/>
                  <a:gd name="T12" fmla="*/ 7 w 10"/>
                  <a:gd name="T13" fmla="*/ 0 h 41"/>
                  <a:gd name="T14" fmla="*/ 10 w 10"/>
                  <a:gd name="T15" fmla="*/ 2 h 41"/>
                  <a:gd name="T16" fmla="*/ 10 w 10"/>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1">
                    <a:moveTo>
                      <a:pt x="10" y="38"/>
                    </a:moveTo>
                    <a:cubicBezTo>
                      <a:pt x="10" y="40"/>
                      <a:pt x="9" y="41"/>
                      <a:pt x="7" y="41"/>
                    </a:cubicBezTo>
                    <a:cubicBezTo>
                      <a:pt x="2" y="41"/>
                      <a:pt x="2" y="41"/>
                      <a:pt x="2" y="41"/>
                    </a:cubicBezTo>
                    <a:cubicBezTo>
                      <a:pt x="1" y="41"/>
                      <a:pt x="0" y="40"/>
                      <a:pt x="0" y="38"/>
                    </a:cubicBezTo>
                    <a:cubicBezTo>
                      <a:pt x="0" y="2"/>
                      <a:pt x="0" y="2"/>
                      <a:pt x="0" y="2"/>
                    </a:cubicBezTo>
                    <a:cubicBezTo>
                      <a:pt x="0" y="1"/>
                      <a:pt x="1" y="0"/>
                      <a:pt x="2" y="0"/>
                    </a:cubicBezTo>
                    <a:cubicBezTo>
                      <a:pt x="7" y="0"/>
                      <a:pt x="7" y="0"/>
                      <a:pt x="7" y="0"/>
                    </a:cubicBezTo>
                    <a:cubicBezTo>
                      <a:pt x="9" y="0"/>
                      <a:pt x="10" y="1"/>
                      <a:pt x="10" y="2"/>
                    </a:cubicBezTo>
                    <a:lnTo>
                      <a:pt x="1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79" name="Freeform 78"/>
              <p:cNvSpPr>
                <a:spLocks/>
              </p:cNvSpPr>
              <p:nvPr/>
            </p:nvSpPr>
            <p:spPr bwMode="auto">
              <a:xfrm>
                <a:off x="7891825" y="5492458"/>
                <a:ext cx="33338" cy="153987"/>
              </a:xfrm>
              <a:custGeom>
                <a:avLst/>
                <a:gdLst>
                  <a:gd name="T0" fmla="*/ 9 w 9"/>
                  <a:gd name="T1" fmla="*/ 38 h 41"/>
                  <a:gd name="T2" fmla="*/ 7 w 9"/>
                  <a:gd name="T3" fmla="*/ 41 h 41"/>
                  <a:gd name="T4" fmla="*/ 2 w 9"/>
                  <a:gd name="T5" fmla="*/ 41 h 41"/>
                  <a:gd name="T6" fmla="*/ 0 w 9"/>
                  <a:gd name="T7" fmla="*/ 38 h 41"/>
                  <a:gd name="T8" fmla="*/ 0 w 9"/>
                  <a:gd name="T9" fmla="*/ 2 h 41"/>
                  <a:gd name="T10" fmla="*/ 2 w 9"/>
                  <a:gd name="T11" fmla="*/ 0 h 41"/>
                  <a:gd name="T12" fmla="*/ 7 w 9"/>
                  <a:gd name="T13" fmla="*/ 0 h 41"/>
                  <a:gd name="T14" fmla="*/ 9 w 9"/>
                  <a:gd name="T15" fmla="*/ 2 h 41"/>
                  <a:gd name="T16" fmla="*/ 9 w 9"/>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1">
                    <a:moveTo>
                      <a:pt x="9" y="38"/>
                    </a:moveTo>
                    <a:cubicBezTo>
                      <a:pt x="9" y="40"/>
                      <a:pt x="8" y="41"/>
                      <a:pt x="7" y="41"/>
                    </a:cubicBezTo>
                    <a:cubicBezTo>
                      <a:pt x="2" y="41"/>
                      <a:pt x="2" y="41"/>
                      <a:pt x="2" y="41"/>
                    </a:cubicBezTo>
                    <a:cubicBezTo>
                      <a:pt x="1" y="41"/>
                      <a:pt x="0" y="40"/>
                      <a:pt x="0" y="38"/>
                    </a:cubicBezTo>
                    <a:cubicBezTo>
                      <a:pt x="0" y="2"/>
                      <a:pt x="0" y="2"/>
                      <a:pt x="0" y="2"/>
                    </a:cubicBezTo>
                    <a:cubicBezTo>
                      <a:pt x="0" y="1"/>
                      <a:pt x="1" y="0"/>
                      <a:pt x="2" y="0"/>
                    </a:cubicBezTo>
                    <a:cubicBezTo>
                      <a:pt x="7" y="0"/>
                      <a:pt x="7" y="0"/>
                      <a:pt x="7" y="0"/>
                    </a:cubicBezTo>
                    <a:cubicBezTo>
                      <a:pt x="8" y="0"/>
                      <a:pt x="9" y="1"/>
                      <a:pt x="9" y="2"/>
                    </a:cubicBezTo>
                    <a:lnTo>
                      <a:pt x="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80" name="Rectangle 79"/>
              <p:cNvSpPr>
                <a:spLocks noChangeArrowheads="1"/>
              </p:cNvSpPr>
              <p:nvPr/>
            </p:nvSpPr>
            <p:spPr bwMode="auto">
              <a:xfrm>
                <a:off x="7831500" y="5384508"/>
                <a:ext cx="77788" cy="212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81" name="Freeform 80"/>
              <p:cNvSpPr>
                <a:spLocks/>
              </p:cNvSpPr>
              <p:nvPr/>
            </p:nvSpPr>
            <p:spPr bwMode="auto">
              <a:xfrm>
                <a:off x="7645763" y="5038433"/>
                <a:ext cx="446088" cy="58737"/>
              </a:xfrm>
              <a:custGeom>
                <a:avLst/>
                <a:gdLst>
                  <a:gd name="T0" fmla="*/ 120 w 120"/>
                  <a:gd name="T1" fmla="*/ 8 h 16"/>
                  <a:gd name="T2" fmla="*/ 112 w 120"/>
                  <a:gd name="T3" fmla="*/ 16 h 16"/>
                  <a:gd name="T4" fmla="*/ 8 w 120"/>
                  <a:gd name="T5" fmla="*/ 16 h 16"/>
                  <a:gd name="T6" fmla="*/ 0 w 120"/>
                  <a:gd name="T7" fmla="*/ 8 h 16"/>
                  <a:gd name="T8" fmla="*/ 0 w 120"/>
                  <a:gd name="T9" fmla="*/ 8 h 16"/>
                  <a:gd name="T10" fmla="*/ 8 w 120"/>
                  <a:gd name="T11" fmla="*/ 0 h 16"/>
                  <a:gd name="T12" fmla="*/ 112 w 120"/>
                  <a:gd name="T13" fmla="*/ 0 h 16"/>
                  <a:gd name="T14" fmla="*/ 120 w 120"/>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6">
                    <a:moveTo>
                      <a:pt x="120" y="8"/>
                    </a:moveTo>
                    <a:cubicBezTo>
                      <a:pt x="120" y="13"/>
                      <a:pt x="117" y="16"/>
                      <a:pt x="112" y="16"/>
                    </a:cubicBezTo>
                    <a:cubicBezTo>
                      <a:pt x="8" y="16"/>
                      <a:pt x="8" y="16"/>
                      <a:pt x="8" y="16"/>
                    </a:cubicBezTo>
                    <a:cubicBezTo>
                      <a:pt x="4" y="16"/>
                      <a:pt x="0" y="13"/>
                      <a:pt x="0" y="8"/>
                    </a:cubicBezTo>
                    <a:cubicBezTo>
                      <a:pt x="0" y="8"/>
                      <a:pt x="0" y="8"/>
                      <a:pt x="0" y="8"/>
                    </a:cubicBezTo>
                    <a:cubicBezTo>
                      <a:pt x="0" y="4"/>
                      <a:pt x="4" y="0"/>
                      <a:pt x="8" y="0"/>
                    </a:cubicBezTo>
                    <a:cubicBezTo>
                      <a:pt x="112" y="0"/>
                      <a:pt x="112" y="0"/>
                      <a:pt x="112" y="0"/>
                    </a:cubicBezTo>
                    <a:cubicBezTo>
                      <a:pt x="117" y="0"/>
                      <a:pt x="120" y="4"/>
                      <a:pt x="120"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82" name="Freeform 81"/>
              <p:cNvSpPr>
                <a:spLocks/>
              </p:cNvSpPr>
              <p:nvPr/>
            </p:nvSpPr>
            <p:spPr bwMode="auto">
              <a:xfrm>
                <a:off x="7444150" y="5008270"/>
                <a:ext cx="852488" cy="60325"/>
              </a:xfrm>
              <a:custGeom>
                <a:avLst/>
                <a:gdLst>
                  <a:gd name="T0" fmla="*/ 0 w 229"/>
                  <a:gd name="T1" fmla="*/ 0 h 16"/>
                  <a:gd name="T2" fmla="*/ 0 w 229"/>
                  <a:gd name="T3" fmla="*/ 0 h 16"/>
                  <a:gd name="T4" fmla="*/ 16 w 229"/>
                  <a:gd name="T5" fmla="*/ 16 h 16"/>
                  <a:gd name="T6" fmla="*/ 212 w 229"/>
                  <a:gd name="T7" fmla="*/ 16 h 16"/>
                  <a:gd name="T8" fmla="*/ 229 w 229"/>
                  <a:gd name="T9" fmla="*/ 0 h 16"/>
                  <a:gd name="T10" fmla="*/ 229 w 229"/>
                  <a:gd name="T11" fmla="*/ 0 h 16"/>
                  <a:gd name="T12" fmla="*/ 0 w 22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29" h="16">
                    <a:moveTo>
                      <a:pt x="0" y="0"/>
                    </a:moveTo>
                    <a:cubicBezTo>
                      <a:pt x="0" y="0"/>
                      <a:pt x="0" y="0"/>
                      <a:pt x="0" y="0"/>
                    </a:cubicBezTo>
                    <a:cubicBezTo>
                      <a:pt x="0" y="9"/>
                      <a:pt x="7" y="16"/>
                      <a:pt x="16" y="16"/>
                    </a:cubicBezTo>
                    <a:cubicBezTo>
                      <a:pt x="212" y="16"/>
                      <a:pt x="212" y="16"/>
                      <a:pt x="212" y="16"/>
                    </a:cubicBezTo>
                    <a:cubicBezTo>
                      <a:pt x="221" y="16"/>
                      <a:pt x="229" y="9"/>
                      <a:pt x="229" y="0"/>
                    </a:cubicBezTo>
                    <a:cubicBezTo>
                      <a:pt x="229" y="0"/>
                      <a:pt x="229" y="0"/>
                      <a:pt x="229" y="0"/>
                    </a:cubicBezTo>
                    <a:lnTo>
                      <a:pt x="0" y="0"/>
                    </a:lnTo>
                    <a:close/>
                  </a:path>
                </a:pathLst>
              </a:custGeom>
              <a:solidFill>
                <a:srgbClr val="A28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83" name="Freeform 82"/>
              <p:cNvSpPr>
                <a:spLocks/>
              </p:cNvSpPr>
              <p:nvPr/>
            </p:nvSpPr>
            <p:spPr bwMode="auto">
              <a:xfrm>
                <a:off x="7444150" y="4927308"/>
                <a:ext cx="846138" cy="80962"/>
              </a:xfrm>
              <a:custGeom>
                <a:avLst/>
                <a:gdLst>
                  <a:gd name="T0" fmla="*/ 227 w 227"/>
                  <a:gd name="T1" fmla="*/ 11 h 22"/>
                  <a:gd name="T2" fmla="*/ 216 w 227"/>
                  <a:gd name="T3" fmla="*/ 0 h 22"/>
                  <a:gd name="T4" fmla="*/ 11 w 227"/>
                  <a:gd name="T5" fmla="*/ 0 h 22"/>
                  <a:gd name="T6" fmla="*/ 0 w 227"/>
                  <a:gd name="T7" fmla="*/ 11 h 22"/>
                  <a:gd name="T8" fmla="*/ 0 w 227"/>
                  <a:gd name="T9" fmla="*/ 11 h 22"/>
                  <a:gd name="T10" fmla="*/ 11 w 227"/>
                  <a:gd name="T11" fmla="*/ 22 h 22"/>
                  <a:gd name="T12" fmla="*/ 216 w 227"/>
                  <a:gd name="T13" fmla="*/ 22 h 22"/>
                  <a:gd name="T14" fmla="*/ 227 w 22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22">
                    <a:moveTo>
                      <a:pt x="227" y="11"/>
                    </a:moveTo>
                    <a:cubicBezTo>
                      <a:pt x="227" y="5"/>
                      <a:pt x="222" y="0"/>
                      <a:pt x="216" y="0"/>
                    </a:cubicBezTo>
                    <a:cubicBezTo>
                      <a:pt x="11" y="0"/>
                      <a:pt x="11" y="0"/>
                      <a:pt x="11" y="0"/>
                    </a:cubicBezTo>
                    <a:cubicBezTo>
                      <a:pt x="5" y="0"/>
                      <a:pt x="0" y="5"/>
                      <a:pt x="0" y="11"/>
                    </a:cubicBezTo>
                    <a:cubicBezTo>
                      <a:pt x="0" y="11"/>
                      <a:pt x="0" y="11"/>
                      <a:pt x="0" y="11"/>
                    </a:cubicBezTo>
                    <a:cubicBezTo>
                      <a:pt x="0" y="17"/>
                      <a:pt x="5" y="22"/>
                      <a:pt x="11" y="22"/>
                    </a:cubicBezTo>
                    <a:cubicBezTo>
                      <a:pt x="216" y="22"/>
                      <a:pt x="216" y="22"/>
                      <a:pt x="216" y="22"/>
                    </a:cubicBezTo>
                    <a:cubicBezTo>
                      <a:pt x="222" y="22"/>
                      <a:pt x="227" y="17"/>
                      <a:pt x="227"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84" name="Freeform 83"/>
              <p:cNvSpPr>
                <a:spLocks/>
              </p:cNvSpPr>
              <p:nvPr/>
            </p:nvSpPr>
            <p:spPr bwMode="auto">
              <a:xfrm>
                <a:off x="6923450" y="4460583"/>
                <a:ext cx="766763" cy="123825"/>
              </a:xfrm>
              <a:custGeom>
                <a:avLst/>
                <a:gdLst>
                  <a:gd name="T0" fmla="*/ 68 w 206"/>
                  <a:gd name="T1" fmla="*/ 0 h 33"/>
                  <a:gd name="T2" fmla="*/ 0 w 206"/>
                  <a:gd name="T3" fmla="*/ 33 h 33"/>
                  <a:gd name="T4" fmla="*/ 68 w 206"/>
                  <a:gd name="T5" fmla="*/ 33 h 33"/>
                  <a:gd name="T6" fmla="*/ 206 w 206"/>
                  <a:gd name="T7" fmla="*/ 33 h 33"/>
                  <a:gd name="T8" fmla="*/ 206 w 206"/>
                  <a:gd name="T9" fmla="*/ 0 h 33"/>
                  <a:gd name="T10" fmla="*/ 68 w 206"/>
                  <a:gd name="T11" fmla="*/ 0 h 33"/>
                </a:gdLst>
                <a:ahLst/>
                <a:cxnLst>
                  <a:cxn ang="0">
                    <a:pos x="T0" y="T1"/>
                  </a:cxn>
                  <a:cxn ang="0">
                    <a:pos x="T2" y="T3"/>
                  </a:cxn>
                  <a:cxn ang="0">
                    <a:pos x="T4" y="T5"/>
                  </a:cxn>
                  <a:cxn ang="0">
                    <a:pos x="T6" y="T7"/>
                  </a:cxn>
                  <a:cxn ang="0">
                    <a:pos x="T8" y="T9"/>
                  </a:cxn>
                  <a:cxn ang="0">
                    <a:pos x="T10" y="T11"/>
                  </a:cxn>
                </a:cxnLst>
                <a:rect l="0" t="0" r="r" b="b"/>
                <a:pathLst>
                  <a:path w="206" h="33">
                    <a:moveTo>
                      <a:pt x="68" y="0"/>
                    </a:moveTo>
                    <a:cubicBezTo>
                      <a:pt x="4" y="0"/>
                      <a:pt x="0" y="33"/>
                      <a:pt x="0" y="33"/>
                    </a:cubicBezTo>
                    <a:cubicBezTo>
                      <a:pt x="68" y="33"/>
                      <a:pt x="68" y="33"/>
                      <a:pt x="68" y="33"/>
                    </a:cubicBezTo>
                    <a:cubicBezTo>
                      <a:pt x="206" y="33"/>
                      <a:pt x="206" y="33"/>
                      <a:pt x="206" y="33"/>
                    </a:cubicBezTo>
                    <a:cubicBezTo>
                      <a:pt x="206" y="0"/>
                      <a:pt x="206" y="0"/>
                      <a:pt x="206" y="0"/>
                    </a:cubicBezTo>
                    <a:lnTo>
                      <a:pt x="68" y="0"/>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85" name="Freeform 84"/>
              <p:cNvSpPr>
                <a:spLocks/>
              </p:cNvSpPr>
              <p:nvPr/>
            </p:nvSpPr>
            <p:spPr bwMode="auto">
              <a:xfrm>
                <a:off x="7385413" y="4330408"/>
                <a:ext cx="252413" cy="130175"/>
              </a:xfrm>
              <a:custGeom>
                <a:avLst/>
                <a:gdLst>
                  <a:gd name="T0" fmla="*/ 0 w 159"/>
                  <a:gd name="T1" fmla="*/ 82 h 82"/>
                  <a:gd name="T2" fmla="*/ 159 w 159"/>
                  <a:gd name="T3" fmla="*/ 82 h 82"/>
                  <a:gd name="T4" fmla="*/ 159 w 159"/>
                  <a:gd name="T5" fmla="*/ 0 h 82"/>
                  <a:gd name="T6" fmla="*/ 75 w 159"/>
                  <a:gd name="T7" fmla="*/ 0 h 82"/>
                  <a:gd name="T8" fmla="*/ 44 w 159"/>
                  <a:gd name="T9" fmla="*/ 33 h 82"/>
                  <a:gd name="T10" fmla="*/ 44 w 159"/>
                  <a:gd name="T11" fmla="*/ 0 h 82"/>
                  <a:gd name="T12" fmla="*/ 0 w 159"/>
                  <a:gd name="T13" fmla="*/ 0 h 82"/>
                  <a:gd name="T14" fmla="*/ 0 w 159"/>
                  <a:gd name="T15" fmla="*/ 82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82">
                    <a:moveTo>
                      <a:pt x="0" y="82"/>
                    </a:moveTo>
                    <a:lnTo>
                      <a:pt x="159" y="82"/>
                    </a:lnTo>
                    <a:lnTo>
                      <a:pt x="159" y="0"/>
                    </a:lnTo>
                    <a:lnTo>
                      <a:pt x="75" y="0"/>
                    </a:lnTo>
                    <a:lnTo>
                      <a:pt x="44" y="33"/>
                    </a:lnTo>
                    <a:lnTo>
                      <a:pt x="44" y="0"/>
                    </a:lnTo>
                    <a:lnTo>
                      <a:pt x="0" y="0"/>
                    </a:lnTo>
                    <a:lnTo>
                      <a:pt x="0" y="8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86" name="Rectangle 85"/>
              <p:cNvSpPr>
                <a:spLocks noChangeArrowheads="1"/>
              </p:cNvSpPr>
              <p:nvPr/>
            </p:nvSpPr>
            <p:spPr bwMode="auto">
              <a:xfrm>
                <a:off x="7675925" y="3658895"/>
                <a:ext cx="360363" cy="2540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87" name="Freeform 86"/>
              <p:cNvSpPr>
                <a:spLocks/>
              </p:cNvSpPr>
              <p:nvPr/>
            </p:nvSpPr>
            <p:spPr bwMode="auto">
              <a:xfrm>
                <a:off x="7664813" y="3816058"/>
                <a:ext cx="352425" cy="412750"/>
              </a:xfrm>
              <a:custGeom>
                <a:avLst/>
                <a:gdLst>
                  <a:gd name="T0" fmla="*/ 222 w 222"/>
                  <a:gd name="T1" fmla="*/ 260 h 260"/>
                  <a:gd name="T2" fmla="*/ 0 w 222"/>
                  <a:gd name="T3" fmla="*/ 260 h 260"/>
                  <a:gd name="T4" fmla="*/ 7 w 222"/>
                  <a:gd name="T5" fmla="*/ 0 h 260"/>
                  <a:gd name="T6" fmla="*/ 222 w 222"/>
                  <a:gd name="T7" fmla="*/ 0 h 260"/>
                  <a:gd name="T8" fmla="*/ 222 w 222"/>
                  <a:gd name="T9" fmla="*/ 260 h 260"/>
                </a:gdLst>
                <a:ahLst/>
                <a:cxnLst>
                  <a:cxn ang="0">
                    <a:pos x="T0" y="T1"/>
                  </a:cxn>
                  <a:cxn ang="0">
                    <a:pos x="T2" y="T3"/>
                  </a:cxn>
                  <a:cxn ang="0">
                    <a:pos x="T4" y="T5"/>
                  </a:cxn>
                  <a:cxn ang="0">
                    <a:pos x="T6" y="T7"/>
                  </a:cxn>
                  <a:cxn ang="0">
                    <a:pos x="T8" y="T9"/>
                  </a:cxn>
                </a:cxnLst>
                <a:rect l="0" t="0" r="r" b="b"/>
                <a:pathLst>
                  <a:path w="222" h="260">
                    <a:moveTo>
                      <a:pt x="222" y="260"/>
                    </a:moveTo>
                    <a:lnTo>
                      <a:pt x="0" y="260"/>
                    </a:lnTo>
                    <a:lnTo>
                      <a:pt x="7" y="0"/>
                    </a:lnTo>
                    <a:lnTo>
                      <a:pt x="222" y="0"/>
                    </a:lnTo>
                    <a:lnTo>
                      <a:pt x="222" y="26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88" name="Freeform 87"/>
              <p:cNvSpPr>
                <a:spLocks/>
              </p:cNvSpPr>
              <p:nvPr/>
            </p:nvSpPr>
            <p:spPr bwMode="auto">
              <a:xfrm>
                <a:off x="7687038" y="3606508"/>
                <a:ext cx="227013" cy="295275"/>
              </a:xfrm>
              <a:custGeom>
                <a:avLst/>
                <a:gdLst>
                  <a:gd name="T0" fmla="*/ 0 w 143"/>
                  <a:gd name="T1" fmla="*/ 186 h 186"/>
                  <a:gd name="T2" fmla="*/ 30 w 143"/>
                  <a:gd name="T3" fmla="*/ 92 h 186"/>
                  <a:gd name="T4" fmla="*/ 30 w 143"/>
                  <a:gd name="T5" fmla="*/ 0 h 186"/>
                  <a:gd name="T6" fmla="*/ 143 w 143"/>
                  <a:gd name="T7" fmla="*/ 0 h 186"/>
                  <a:gd name="T8" fmla="*/ 143 w 143"/>
                  <a:gd name="T9" fmla="*/ 186 h 186"/>
                  <a:gd name="T10" fmla="*/ 0 w 143"/>
                  <a:gd name="T11" fmla="*/ 186 h 186"/>
                </a:gdLst>
                <a:ahLst/>
                <a:cxnLst>
                  <a:cxn ang="0">
                    <a:pos x="T0" y="T1"/>
                  </a:cxn>
                  <a:cxn ang="0">
                    <a:pos x="T2" y="T3"/>
                  </a:cxn>
                  <a:cxn ang="0">
                    <a:pos x="T4" y="T5"/>
                  </a:cxn>
                  <a:cxn ang="0">
                    <a:pos x="T6" y="T7"/>
                  </a:cxn>
                  <a:cxn ang="0">
                    <a:pos x="T8" y="T9"/>
                  </a:cxn>
                  <a:cxn ang="0">
                    <a:pos x="T10" y="T11"/>
                  </a:cxn>
                </a:cxnLst>
                <a:rect l="0" t="0" r="r" b="b"/>
                <a:pathLst>
                  <a:path w="143" h="186">
                    <a:moveTo>
                      <a:pt x="0" y="186"/>
                    </a:moveTo>
                    <a:lnTo>
                      <a:pt x="30" y="92"/>
                    </a:lnTo>
                    <a:lnTo>
                      <a:pt x="30" y="0"/>
                    </a:lnTo>
                    <a:lnTo>
                      <a:pt x="143" y="0"/>
                    </a:lnTo>
                    <a:lnTo>
                      <a:pt x="143" y="186"/>
                    </a:lnTo>
                    <a:lnTo>
                      <a:pt x="0" y="186"/>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89" name="Freeform 88"/>
              <p:cNvSpPr>
                <a:spLocks/>
              </p:cNvSpPr>
              <p:nvPr/>
            </p:nvSpPr>
            <p:spPr bwMode="auto">
              <a:xfrm>
                <a:off x="7734663" y="3606508"/>
                <a:ext cx="179388" cy="157162"/>
              </a:xfrm>
              <a:custGeom>
                <a:avLst/>
                <a:gdLst>
                  <a:gd name="T0" fmla="*/ 0 w 48"/>
                  <a:gd name="T1" fmla="*/ 39 h 42"/>
                  <a:gd name="T2" fmla="*/ 24 w 48"/>
                  <a:gd name="T3" fmla="*/ 42 h 42"/>
                  <a:gd name="T4" fmla="*/ 48 w 48"/>
                  <a:gd name="T5" fmla="*/ 39 h 42"/>
                  <a:gd name="T6" fmla="*/ 48 w 48"/>
                  <a:gd name="T7" fmla="*/ 0 h 42"/>
                  <a:gd name="T8" fmla="*/ 0 w 48"/>
                  <a:gd name="T9" fmla="*/ 0 h 42"/>
                  <a:gd name="T10" fmla="*/ 0 w 48"/>
                  <a:gd name="T11" fmla="*/ 39 h 42"/>
                </a:gdLst>
                <a:ahLst/>
                <a:cxnLst>
                  <a:cxn ang="0">
                    <a:pos x="T0" y="T1"/>
                  </a:cxn>
                  <a:cxn ang="0">
                    <a:pos x="T2" y="T3"/>
                  </a:cxn>
                  <a:cxn ang="0">
                    <a:pos x="T4" y="T5"/>
                  </a:cxn>
                  <a:cxn ang="0">
                    <a:pos x="T6" y="T7"/>
                  </a:cxn>
                  <a:cxn ang="0">
                    <a:pos x="T8" y="T9"/>
                  </a:cxn>
                  <a:cxn ang="0">
                    <a:pos x="T10" y="T11"/>
                  </a:cxn>
                </a:cxnLst>
                <a:rect l="0" t="0" r="r" b="b"/>
                <a:pathLst>
                  <a:path w="48" h="42">
                    <a:moveTo>
                      <a:pt x="0" y="39"/>
                    </a:moveTo>
                    <a:cubicBezTo>
                      <a:pt x="8" y="41"/>
                      <a:pt x="16" y="42"/>
                      <a:pt x="24" y="42"/>
                    </a:cubicBezTo>
                    <a:cubicBezTo>
                      <a:pt x="32" y="42"/>
                      <a:pt x="40" y="41"/>
                      <a:pt x="48" y="39"/>
                    </a:cubicBezTo>
                    <a:cubicBezTo>
                      <a:pt x="48" y="0"/>
                      <a:pt x="48" y="0"/>
                      <a:pt x="48" y="0"/>
                    </a:cubicBezTo>
                    <a:cubicBezTo>
                      <a:pt x="0" y="0"/>
                      <a:pt x="0" y="0"/>
                      <a:pt x="0" y="0"/>
                    </a:cubicBezTo>
                    <a:lnTo>
                      <a:pt x="0" y="39"/>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90" name="Freeform 89"/>
              <p:cNvSpPr>
                <a:spLocks/>
              </p:cNvSpPr>
              <p:nvPr/>
            </p:nvSpPr>
            <p:spPr bwMode="auto">
              <a:xfrm>
                <a:off x="7615600" y="3331870"/>
                <a:ext cx="420688" cy="398462"/>
              </a:xfrm>
              <a:custGeom>
                <a:avLst/>
                <a:gdLst>
                  <a:gd name="T0" fmla="*/ 0 w 113"/>
                  <a:gd name="T1" fmla="*/ 0 h 107"/>
                  <a:gd name="T2" fmla="*/ 0 w 113"/>
                  <a:gd name="T3" fmla="*/ 88 h 107"/>
                  <a:gd name="T4" fmla="*/ 0 w 113"/>
                  <a:gd name="T5" fmla="*/ 88 h 107"/>
                  <a:gd name="T6" fmla="*/ 56 w 113"/>
                  <a:gd name="T7" fmla="*/ 107 h 107"/>
                  <a:gd name="T8" fmla="*/ 113 w 113"/>
                  <a:gd name="T9" fmla="*/ 88 h 107"/>
                  <a:gd name="T10" fmla="*/ 113 w 113"/>
                  <a:gd name="T11" fmla="*/ 0 h 107"/>
                  <a:gd name="T12" fmla="*/ 0 w 113"/>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13" h="107">
                    <a:moveTo>
                      <a:pt x="0" y="0"/>
                    </a:moveTo>
                    <a:cubicBezTo>
                      <a:pt x="0" y="88"/>
                      <a:pt x="0" y="88"/>
                      <a:pt x="0" y="88"/>
                    </a:cubicBezTo>
                    <a:cubicBezTo>
                      <a:pt x="0" y="88"/>
                      <a:pt x="0" y="88"/>
                      <a:pt x="0" y="88"/>
                    </a:cubicBezTo>
                    <a:cubicBezTo>
                      <a:pt x="16" y="100"/>
                      <a:pt x="35" y="107"/>
                      <a:pt x="56" y="107"/>
                    </a:cubicBezTo>
                    <a:cubicBezTo>
                      <a:pt x="77" y="107"/>
                      <a:pt x="97" y="100"/>
                      <a:pt x="113" y="88"/>
                    </a:cubicBezTo>
                    <a:cubicBezTo>
                      <a:pt x="113" y="0"/>
                      <a:pt x="113" y="0"/>
                      <a:pt x="113" y="0"/>
                    </a:cubicBezTo>
                    <a:lnTo>
                      <a:pt x="0"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91" name="Freeform 90"/>
              <p:cNvSpPr>
                <a:spLocks/>
              </p:cNvSpPr>
              <p:nvPr/>
            </p:nvSpPr>
            <p:spPr bwMode="auto">
              <a:xfrm>
                <a:off x="7072675" y="5459120"/>
                <a:ext cx="334963" cy="176212"/>
              </a:xfrm>
              <a:custGeom>
                <a:avLst/>
                <a:gdLst>
                  <a:gd name="T0" fmla="*/ 51 w 90"/>
                  <a:gd name="T1" fmla="*/ 0 h 47"/>
                  <a:gd name="T2" fmla="*/ 0 w 90"/>
                  <a:gd name="T3" fmla="*/ 47 h 47"/>
                  <a:gd name="T4" fmla="*/ 51 w 90"/>
                  <a:gd name="T5" fmla="*/ 47 h 47"/>
                  <a:gd name="T6" fmla="*/ 90 w 90"/>
                  <a:gd name="T7" fmla="*/ 47 h 47"/>
                  <a:gd name="T8" fmla="*/ 90 w 90"/>
                  <a:gd name="T9" fmla="*/ 0 h 47"/>
                  <a:gd name="T10" fmla="*/ 51 w 90"/>
                  <a:gd name="T11" fmla="*/ 0 h 47"/>
                </a:gdLst>
                <a:ahLst/>
                <a:cxnLst>
                  <a:cxn ang="0">
                    <a:pos x="T0" y="T1"/>
                  </a:cxn>
                  <a:cxn ang="0">
                    <a:pos x="T2" y="T3"/>
                  </a:cxn>
                  <a:cxn ang="0">
                    <a:pos x="T4" y="T5"/>
                  </a:cxn>
                  <a:cxn ang="0">
                    <a:pos x="T6" y="T7"/>
                  </a:cxn>
                  <a:cxn ang="0">
                    <a:pos x="T8" y="T9"/>
                  </a:cxn>
                  <a:cxn ang="0">
                    <a:pos x="T10" y="T11"/>
                  </a:cxn>
                </a:cxnLst>
                <a:rect l="0" t="0" r="r" b="b"/>
                <a:pathLst>
                  <a:path w="90" h="47">
                    <a:moveTo>
                      <a:pt x="51" y="0"/>
                    </a:moveTo>
                    <a:cubicBezTo>
                      <a:pt x="24" y="0"/>
                      <a:pt x="2" y="20"/>
                      <a:pt x="0" y="47"/>
                    </a:cubicBezTo>
                    <a:cubicBezTo>
                      <a:pt x="51" y="47"/>
                      <a:pt x="51" y="47"/>
                      <a:pt x="51" y="47"/>
                    </a:cubicBezTo>
                    <a:cubicBezTo>
                      <a:pt x="90" y="47"/>
                      <a:pt x="90" y="47"/>
                      <a:pt x="90" y="47"/>
                    </a:cubicBezTo>
                    <a:cubicBezTo>
                      <a:pt x="90" y="0"/>
                      <a:pt x="90" y="0"/>
                      <a:pt x="90" y="0"/>
                    </a:cubicBez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92" name="Freeform 91"/>
              <p:cNvSpPr>
                <a:spLocks/>
              </p:cNvSpPr>
              <p:nvPr/>
            </p:nvSpPr>
            <p:spPr bwMode="auto">
              <a:xfrm>
                <a:off x="7102838" y="5459120"/>
                <a:ext cx="304800" cy="85725"/>
              </a:xfrm>
              <a:custGeom>
                <a:avLst/>
                <a:gdLst>
                  <a:gd name="T0" fmla="*/ 43 w 82"/>
                  <a:gd name="T1" fmla="*/ 0 h 23"/>
                  <a:gd name="T2" fmla="*/ 0 w 82"/>
                  <a:gd name="T3" fmla="*/ 23 h 23"/>
                  <a:gd name="T4" fmla="*/ 56 w 82"/>
                  <a:gd name="T5" fmla="*/ 23 h 23"/>
                  <a:gd name="T6" fmla="*/ 82 w 82"/>
                  <a:gd name="T7" fmla="*/ 0 h 23"/>
                  <a:gd name="T8" fmla="*/ 43 w 82"/>
                  <a:gd name="T9" fmla="*/ 0 h 23"/>
                </a:gdLst>
                <a:ahLst/>
                <a:cxnLst>
                  <a:cxn ang="0">
                    <a:pos x="T0" y="T1"/>
                  </a:cxn>
                  <a:cxn ang="0">
                    <a:pos x="T2" y="T3"/>
                  </a:cxn>
                  <a:cxn ang="0">
                    <a:pos x="T4" y="T5"/>
                  </a:cxn>
                  <a:cxn ang="0">
                    <a:pos x="T6" y="T7"/>
                  </a:cxn>
                  <a:cxn ang="0">
                    <a:pos x="T8" y="T9"/>
                  </a:cxn>
                </a:cxnLst>
                <a:rect l="0" t="0" r="r" b="b"/>
                <a:pathLst>
                  <a:path w="82" h="23">
                    <a:moveTo>
                      <a:pt x="43" y="0"/>
                    </a:moveTo>
                    <a:cubicBezTo>
                      <a:pt x="25" y="0"/>
                      <a:pt x="9" y="9"/>
                      <a:pt x="0" y="23"/>
                    </a:cubicBezTo>
                    <a:cubicBezTo>
                      <a:pt x="56" y="23"/>
                      <a:pt x="56" y="23"/>
                      <a:pt x="56" y="23"/>
                    </a:cubicBezTo>
                    <a:cubicBezTo>
                      <a:pt x="69" y="23"/>
                      <a:pt x="80" y="13"/>
                      <a:pt x="82" y="0"/>
                    </a:cubicBezTo>
                    <a:lnTo>
                      <a:pt x="43"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93" name="Freeform 92"/>
              <p:cNvSpPr>
                <a:spLocks/>
              </p:cNvSpPr>
              <p:nvPr/>
            </p:nvSpPr>
            <p:spPr bwMode="auto">
              <a:xfrm>
                <a:off x="7133000" y="4892383"/>
                <a:ext cx="274638" cy="566737"/>
              </a:xfrm>
              <a:custGeom>
                <a:avLst/>
                <a:gdLst>
                  <a:gd name="T0" fmla="*/ 173 w 173"/>
                  <a:gd name="T1" fmla="*/ 357 h 357"/>
                  <a:gd name="T2" fmla="*/ 0 w 173"/>
                  <a:gd name="T3" fmla="*/ 357 h 357"/>
                  <a:gd name="T4" fmla="*/ 70 w 173"/>
                  <a:gd name="T5" fmla="*/ 0 h 357"/>
                  <a:gd name="T6" fmla="*/ 173 w 173"/>
                  <a:gd name="T7" fmla="*/ 33 h 357"/>
                  <a:gd name="T8" fmla="*/ 173 w 173"/>
                  <a:gd name="T9" fmla="*/ 357 h 357"/>
                </a:gdLst>
                <a:ahLst/>
                <a:cxnLst>
                  <a:cxn ang="0">
                    <a:pos x="T0" y="T1"/>
                  </a:cxn>
                  <a:cxn ang="0">
                    <a:pos x="T2" y="T3"/>
                  </a:cxn>
                  <a:cxn ang="0">
                    <a:pos x="T4" y="T5"/>
                  </a:cxn>
                  <a:cxn ang="0">
                    <a:pos x="T6" y="T7"/>
                  </a:cxn>
                  <a:cxn ang="0">
                    <a:pos x="T8" y="T9"/>
                  </a:cxn>
                </a:cxnLst>
                <a:rect l="0" t="0" r="r" b="b"/>
                <a:pathLst>
                  <a:path w="173" h="357">
                    <a:moveTo>
                      <a:pt x="173" y="357"/>
                    </a:moveTo>
                    <a:lnTo>
                      <a:pt x="0" y="357"/>
                    </a:lnTo>
                    <a:lnTo>
                      <a:pt x="70" y="0"/>
                    </a:lnTo>
                    <a:lnTo>
                      <a:pt x="173" y="33"/>
                    </a:lnTo>
                    <a:lnTo>
                      <a:pt x="173" y="35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94" name="Freeform 93"/>
              <p:cNvSpPr>
                <a:spLocks/>
              </p:cNvSpPr>
              <p:nvPr/>
            </p:nvSpPr>
            <p:spPr bwMode="auto">
              <a:xfrm>
                <a:off x="7240950" y="4706645"/>
                <a:ext cx="568325" cy="674687"/>
              </a:xfrm>
              <a:custGeom>
                <a:avLst/>
                <a:gdLst>
                  <a:gd name="T0" fmla="*/ 45 w 153"/>
                  <a:gd name="T1" fmla="*/ 181 h 181"/>
                  <a:gd name="T2" fmla="*/ 0 w 153"/>
                  <a:gd name="T3" fmla="*/ 181 h 181"/>
                  <a:gd name="T4" fmla="*/ 0 w 153"/>
                  <a:gd name="T5" fmla="*/ 60 h 181"/>
                  <a:gd name="T6" fmla="*/ 60 w 153"/>
                  <a:gd name="T7" fmla="*/ 0 h 181"/>
                  <a:gd name="T8" fmla="*/ 153 w 153"/>
                  <a:gd name="T9" fmla="*/ 0 h 181"/>
                  <a:gd name="T10" fmla="*/ 153 w 153"/>
                  <a:gd name="T11" fmla="*/ 61 h 181"/>
                  <a:gd name="T12" fmla="*/ 60 w 153"/>
                  <a:gd name="T13" fmla="*/ 61 h 181"/>
                  <a:gd name="T14" fmla="*/ 45 w 153"/>
                  <a:gd name="T15" fmla="*/ 77 h 181"/>
                  <a:gd name="T16" fmla="*/ 45 w 153"/>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81">
                    <a:moveTo>
                      <a:pt x="45" y="181"/>
                    </a:moveTo>
                    <a:cubicBezTo>
                      <a:pt x="0" y="181"/>
                      <a:pt x="0" y="181"/>
                      <a:pt x="0" y="181"/>
                    </a:cubicBezTo>
                    <a:cubicBezTo>
                      <a:pt x="0" y="60"/>
                      <a:pt x="0" y="60"/>
                      <a:pt x="0" y="60"/>
                    </a:cubicBezTo>
                    <a:cubicBezTo>
                      <a:pt x="0" y="27"/>
                      <a:pt x="27" y="0"/>
                      <a:pt x="60" y="0"/>
                    </a:cubicBezTo>
                    <a:cubicBezTo>
                      <a:pt x="153" y="0"/>
                      <a:pt x="153" y="0"/>
                      <a:pt x="153" y="0"/>
                    </a:cubicBezTo>
                    <a:cubicBezTo>
                      <a:pt x="153" y="61"/>
                      <a:pt x="153" y="61"/>
                      <a:pt x="153" y="61"/>
                    </a:cubicBezTo>
                    <a:cubicBezTo>
                      <a:pt x="60" y="61"/>
                      <a:pt x="60" y="61"/>
                      <a:pt x="60" y="61"/>
                    </a:cubicBezTo>
                    <a:cubicBezTo>
                      <a:pt x="52" y="61"/>
                      <a:pt x="45" y="68"/>
                      <a:pt x="45" y="77"/>
                    </a:cubicBezTo>
                    <a:lnTo>
                      <a:pt x="45" y="18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95" name="Freeform 94"/>
              <p:cNvSpPr>
                <a:spLocks/>
              </p:cNvSpPr>
              <p:nvPr/>
            </p:nvSpPr>
            <p:spPr bwMode="auto">
              <a:xfrm>
                <a:off x="7664813" y="4703470"/>
                <a:ext cx="376238" cy="230187"/>
              </a:xfrm>
              <a:custGeom>
                <a:avLst/>
                <a:gdLst>
                  <a:gd name="T0" fmla="*/ 39 w 101"/>
                  <a:gd name="T1" fmla="*/ 62 h 62"/>
                  <a:gd name="T2" fmla="*/ 101 w 101"/>
                  <a:gd name="T3" fmla="*/ 0 h 62"/>
                  <a:gd name="T4" fmla="*/ 0 w 101"/>
                  <a:gd name="T5" fmla="*/ 0 h 62"/>
                  <a:gd name="T6" fmla="*/ 39 w 101"/>
                  <a:gd name="T7" fmla="*/ 62 h 62"/>
                </a:gdLst>
                <a:ahLst/>
                <a:cxnLst>
                  <a:cxn ang="0">
                    <a:pos x="T0" y="T1"/>
                  </a:cxn>
                  <a:cxn ang="0">
                    <a:pos x="T2" y="T3"/>
                  </a:cxn>
                  <a:cxn ang="0">
                    <a:pos x="T4" y="T5"/>
                  </a:cxn>
                  <a:cxn ang="0">
                    <a:pos x="T6" y="T7"/>
                  </a:cxn>
                </a:cxnLst>
                <a:rect l="0" t="0" r="r" b="b"/>
                <a:pathLst>
                  <a:path w="101" h="62">
                    <a:moveTo>
                      <a:pt x="39" y="62"/>
                    </a:moveTo>
                    <a:cubicBezTo>
                      <a:pt x="73" y="62"/>
                      <a:pt x="101" y="35"/>
                      <a:pt x="101" y="0"/>
                    </a:cubicBezTo>
                    <a:cubicBezTo>
                      <a:pt x="0" y="0"/>
                      <a:pt x="0" y="0"/>
                      <a:pt x="0" y="0"/>
                    </a:cubicBezTo>
                    <a:cubicBezTo>
                      <a:pt x="0" y="35"/>
                      <a:pt x="5" y="62"/>
                      <a:pt x="39" y="6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96" name="Freeform 95"/>
              <p:cNvSpPr>
                <a:spLocks/>
              </p:cNvSpPr>
              <p:nvPr/>
            </p:nvSpPr>
            <p:spPr bwMode="auto">
              <a:xfrm>
                <a:off x="6718663" y="5459120"/>
                <a:ext cx="334963" cy="176212"/>
              </a:xfrm>
              <a:custGeom>
                <a:avLst/>
                <a:gdLst>
                  <a:gd name="T0" fmla="*/ 51 w 90"/>
                  <a:gd name="T1" fmla="*/ 0 h 47"/>
                  <a:gd name="T2" fmla="*/ 0 w 90"/>
                  <a:gd name="T3" fmla="*/ 47 h 47"/>
                  <a:gd name="T4" fmla="*/ 51 w 90"/>
                  <a:gd name="T5" fmla="*/ 47 h 47"/>
                  <a:gd name="T6" fmla="*/ 90 w 90"/>
                  <a:gd name="T7" fmla="*/ 47 h 47"/>
                  <a:gd name="T8" fmla="*/ 90 w 90"/>
                  <a:gd name="T9" fmla="*/ 0 h 47"/>
                  <a:gd name="T10" fmla="*/ 51 w 90"/>
                  <a:gd name="T11" fmla="*/ 0 h 47"/>
                </a:gdLst>
                <a:ahLst/>
                <a:cxnLst>
                  <a:cxn ang="0">
                    <a:pos x="T0" y="T1"/>
                  </a:cxn>
                  <a:cxn ang="0">
                    <a:pos x="T2" y="T3"/>
                  </a:cxn>
                  <a:cxn ang="0">
                    <a:pos x="T4" y="T5"/>
                  </a:cxn>
                  <a:cxn ang="0">
                    <a:pos x="T6" y="T7"/>
                  </a:cxn>
                  <a:cxn ang="0">
                    <a:pos x="T8" y="T9"/>
                  </a:cxn>
                  <a:cxn ang="0">
                    <a:pos x="T10" y="T11"/>
                  </a:cxn>
                </a:cxnLst>
                <a:rect l="0" t="0" r="r" b="b"/>
                <a:pathLst>
                  <a:path w="90" h="47">
                    <a:moveTo>
                      <a:pt x="51" y="0"/>
                    </a:moveTo>
                    <a:cubicBezTo>
                      <a:pt x="24" y="0"/>
                      <a:pt x="2" y="20"/>
                      <a:pt x="0" y="47"/>
                    </a:cubicBezTo>
                    <a:cubicBezTo>
                      <a:pt x="51" y="47"/>
                      <a:pt x="51" y="47"/>
                      <a:pt x="51" y="47"/>
                    </a:cubicBezTo>
                    <a:cubicBezTo>
                      <a:pt x="90" y="47"/>
                      <a:pt x="90" y="47"/>
                      <a:pt x="90" y="47"/>
                    </a:cubicBezTo>
                    <a:cubicBezTo>
                      <a:pt x="90" y="0"/>
                      <a:pt x="90" y="0"/>
                      <a:pt x="90" y="0"/>
                    </a:cubicBez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97" name="Freeform 96"/>
              <p:cNvSpPr>
                <a:spLocks/>
              </p:cNvSpPr>
              <p:nvPr/>
            </p:nvSpPr>
            <p:spPr bwMode="auto">
              <a:xfrm>
                <a:off x="6748825" y="5459120"/>
                <a:ext cx="304800" cy="85725"/>
              </a:xfrm>
              <a:custGeom>
                <a:avLst/>
                <a:gdLst>
                  <a:gd name="T0" fmla="*/ 43 w 82"/>
                  <a:gd name="T1" fmla="*/ 0 h 23"/>
                  <a:gd name="T2" fmla="*/ 0 w 82"/>
                  <a:gd name="T3" fmla="*/ 23 h 23"/>
                  <a:gd name="T4" fmla="*/ 55 w 82"/>
                  <a:gd name="T5" fmla="*/ 23 h 23"/>
                  <a:gd name="T6" fmla="*/ 82 w 82"/>
                  <a:gd name="T7" fmla="*/ 0 h 23"/>
                  <a:gd name="T8" fmla="*/ 43 w 82"/>
                  <a:gd name="T9" fmla="*/ 0 h 23"/>
                </a:gdLst>
                <a:ahLst/>
                <a:cxnLst>
                  <a:cxn ang="0">
                    <a:pos x="T0" y="T1"/>
                  </a:cxn>
                  <a:cxn ang="0">
                    <a:pos x="T2" y="T3"/>
                  </a:cxn>
                  <a:cxn ang="0">
                    <a:pos x="T4" y="T5"/>
                  </a:cxn>
                  <a:cxn ang="0">
                    <a:pos x="T6" y="T7"/>
                  </a:cxn>
                  <a:cxn ang="0">
                    <a:pos x="T8" y="T9"/>
                  </a:cxn>
                </a:cxnLst>
                <a:rect l="0" t="0" r="r" b="b"/>
                <a:pathLst>
                  <a:path w="82" h="23">
                    <a:moveTo>
                      <a:pt x="43" y="0"/>
                    </a:moveTo>
                    <a:cubicBezTo>
                      <a:pt x="25" y="0"/>
                      <a:pt x="9" y="9"/>
                      <a:pt x="0" y="23"/>
                    </a:cubicBezTo>
                    <a:cubicBezTo>
                      <a:pt x="55" y="23"/>
                      <a:pt x="55" y="23"/>
                      <a:pt x="55" y="23"/>
                    </a:cubicBezTo>
                    <a:cubicBezTo>
                      <a:pt x="69" y="23"/>
                      <a:pt x="80" y="13"/>
                      <a:pt x="82" y="0"/>
                    </a:cubicBezTo>
                    <a:lnTo>
                      <a:pt x="43"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98" name="Freeform 97"/>
              <p:cNvSpPr>
                <a:spLocks/>
              </p:cNvSpPr>
              <p:nvPr/>
            </p:nvSpPr>
            <p:spPr bwMode="auto">
              <a:xfrm>
                <a:off x="6778988" y="4892383"/>
                <a:ext cx="274638" cy="566737"/>
              </a:xfrm>
              <a:custGeom>
                <a:avLst/>
                <a:gdLst>
                  <a:gd name="T0" fmla="*/ 173 w 173"/>
                  <a:gd name="T1" fmla="*/ 357 h 357"/>
                  <a:gd name="T2" fmla="*/ 0 w 173"/>
                  <a:gd name="T3" fmla="*/ 357 h 357"/>
                  <a:gd name="T4" fmla="*/ 70 w 173"/>
                  <a:gd name="T5" fmla="*/ 0 h 357"/>
                  <a:gd name="T6" fmla="*/ 173 w 173"/>
                  <a:gd name="T7" fmla="*/ 33 h 357"/>
                  <a:gd name="T8" fmla="*/ 173 w 173"/>
                  <a:gd name="T9" fmla="*/ 357 h 357"/>
                </a:gdLst>
                <a:ahLst/>
                <a:cxnLst>
                  <a:cxn ang="0">
                    <a:pos x="T0" y="T1"/>
                  </a:cxn>
                  <a:cxn ang="0">
                    <a:pos x="T2" y="T3"/>
                  </a:cxn>
                  <a:cxn ang="0">
                    <a:pos x="T4" y="T5"/>
                  </a:cxn>
                  <a:cxn ang="0">
                    <a:pos x="T6" y="T7"/>
                  </a:cxn>
                  <a:cxn ang="0">
                    <a:pos x="T8" y="T9"/>
                  </a:cxn>
                </a:cxnLst>
                <a:rect l="0" t="0" r="r" b="b"/>
                <a:pathLst>
                  <a:path w="173" h="357">
                    <a:moveTo>
                      <a:pt x="173" y="357"/>
                    </a:moveTo>
                    <a:lnTo>
                      <a:pt x="0" y="357"/>
                    </a:lnTo>
                    <a:lnTo>
                      <a:pt x="70" y="0"/>
                    </a:lnTo>
                    <a:lnTo>
                      <a:pt x="173" y="33"/>
                    </a:lnTo>
                    <a:lnTo>
                      <a:pt x="173" y="35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99" name="Freeform 98"/>
              <p:cNvSpPr>
                <a:spLocks/>
              </p:cNvSpPr>
              <p:nvPr/>
            </p:nvSpPr>
            <p:spPr bwMode="auto">
              <a:xfrm>
                <a:off x="6886938" y="4706645"/>
                <a:ext cx="568325" cy="674687"/>
              </a:xfrm>
              <a:custGeom>
                <a:avLst/>
                <a:gdLst>
                  <a:gd name="T0" fmla="*/ 45 w 153"/>
                  <a:gd name="T1" fmla="*/ 181 h 181"/>
                  <a:gd name="T2" fmla="*/ 0 w 153"/>
                  <a:gd name="T3" fmla="*/ 181 h 181"/>
                  <a:gd name="T4" fmla="*/ 0 w 153"/>
                  <a:gd name="T5" fmla="*/ 60 h 181"/>
                  <a:gd name="T6" fmla="*/ 60 w 153"/>
                  <a:gd name="T7" fmla="*/ 0 h 181"/>
                  <a:gd name="T8" fmla="*/ 153 w 153"/>
                  <a:gd name="T9" fmla="*/ 0 h 181"/>
                  <a:gd name="T10" fmla="*/ 153 w 153"/>
                  <a:gd name="T11" fmla="*/ 61 h 181"/>
                  <a:gd name="T12" fmla="*/ 60 w 153"/>
                  <a:gd name="T13" fmla="*/ 61 h 181"/>
                  <a:gd name="T14" fmla="*/ 45 w 153"/>
                  <a:gd name="T15" fmla="*/ 77 h 181"/>
                  <a:gd name="T16" fmla="*/ 45 w 153"/>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81">
                    <a:moveTo>
                      <a:pt x="45" y="181"/>
                    </a:moveTo>
                    <a:cubicBezTo>
                      <a:pt x="0" y="181"/>
                      <a:pt x="0" y="181"/>
                      <a:pt x="0" y="181"/>
                    </a:cubicBezTo>
                    <a:cubicBezTo>
                      <a:pt x="0" y="60"/>
                      <a:pt x="0" y="60"/>
                      <a:pt x="0" y="60"/>
                    </a:cubicBezTo>
                    <a:cubicBezTo>
                      <a:pt x="0" y="27"/>
                      <a:pt x="27" y="0"/>
                      <a:pt x="60" y="0"/>
                    </a:cubicBezTo>
                    <a:cubicBezTo>
                      <a:pt x="153" y="0"/>
                      <a:pt x="153" y="0"/>
                      <a:pt x="153" y="0"/>
                    </a:cubicBezTo>
                    <a:cubicBezTo>
                      <a:pt x="153" y="61"/>
                      <a:pt x="153" y="61"/>
                      <a:pt x="153" y="61"/>
                    </a:cubicBezTo>
                    <a:cubicBezTo>
                      <a:pt x="60" y="61"/>
                      <a:pt x="60" y="61"/>
                      <a:pt x="60" y="61"/>
                    </a:cubicBezTo>
                    <a:cubicBezTo>
                      <a:pt x="52" y="61"/>
                      <a:pt x="45" y="68"/>
                      <a:pt x="45" y="77"/>
                    </a:cubicBezTo>
                    <a:lnTo>
                      <a:pt x="45" y="18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00" name="Freeform 99"/>
              <p:cNvSpPr>
                <a:spLocks/>
              </p:cNvSpPr>
              <p:nvPr/>
            </p:nvSpPr>
            <p:spPr bwMode="auto">
              <a:xfrm>
                <a:off x="7307625" y="4703470"/>
                <a:ext cx="379413" cy="230187"/>
              </a:xfrm>
              <a:custGeom>
                <a:avLst/>
                <a:gdLst>
                  <a:gd name="T0" fmla="*/ 40 w 102"/>
                  <a:gd name="T1" fmla="*/ 62 h 62"/>
                  <a:gd name="T2" fmla="*/ 102 w 102"/>
                  <a:gd name="T3" fmla="*/ 0 h 62"/>
                  <a:gd name="T4" fmla="*/ 0 w 102"/>
                  <a:gd name="T5" fmla="*/ 0 h 62"/>
                  <a:gd name="T6" fmla="*/ 40 w 102"/>
                  <a:gd name="T7" fmla="*/ 62 h 62"/>
                </a:gdLst>
                <a:ahLst/>
                <a:cxnLst>
                  <a:cxn ang="0">
                    <a:pos x="T0" y="T1"/>
                  </a:cxn>
                  <a:cxn ang="0">
                    <a:pos x="T2" y="T3"/>
                  </a:cxn>
                  <a:cxn ang="0">
                    <a:pos x="T4" y="T5"/>
                  </a:cxn>
                  <a:cxn ang="0">
                    <a:pos x="T6" y="T7"/>
                  </a:cxn>
                </a:cxnLst>
                <a:rect l="0" t="0" r="r" b="b"/>
                <a:pathLst>
                  <a:path w="102" h="62">
                    <a:moveTo>
                      <a:pt x="40" y="62"/>
                    </a:moveTo>
                    <a:cubicBezTo>
                      <a:pt x="74" y="62"/>
                      <a:pt x="102" y="35"/>
                      <a:pt x="102" y="0"/>
                    </a:cubicBezTo>
                    <a:cubicBezTo>
                      <a:pt x="0" y="0"/>
                      <a:pt x="0" y="0"/>
                      <a:pt x="0" y="0"/>
                    </a:cubicBezTo>
                    <a:cubicBezTo>
                      <a:pt x="0" y="35"/>
                      <a:pt x="6" y="62"/>
                      <a:pt x="40" y="6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01" name="Rectangle 100"/>
              <p:cNvSpPr>
                <a:spLocks noChangeArrowheads="1"/>
              </p:cNvSpPr>
              <p:nvPr/>
            </p:nvSpPr>
            <p:spPr bwMode="auto">
              <a:xfrm>
                <a:off x="7482250" y="4639970"/>
                <a:ext cx="558800" cy="9683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02" name="Freeform 101"/>
              <p:cNvSpPr>
                <a:spLocks/>
              </p:cNvSpPr>
              <p:nvPr/>
            </p:nvSpPr>
            <p:spPr bwMode="auto">
              <a:xfrm>
                <a:off x="7623538" y="4687595"/>
                <a:ext cx="417513" cy="328612"/>
              </a:xfrm>
              <a:custGeom>
                <a:avLst/>
                <a:gdLst>
                  <a:gd name="T0" fmla="*/ 0 w 112"/>
                  <a:gd name="T1" fmla="*/ 0 h 88"/>
                  <a:gd name="T2" fmla="*/ 112 w 112"/>
                  <a:gd name="T3" fmla="*/ 88 h 88"/>
                  <a:gd name="T4" fmla="*/ 112 w 112"/>
                  <a:gd name="T5" fmla="*/ 0 h 88"/>
                  <a:gd name="T6" fmla="*/ 0 w 112"/>
                  <a:gd name="T7" fmla="*/ 0 h 88"/>
                </a:gdLst>
                <a:ahLst/>
                <a:cxnLst>
                  <a:cxn ang="0">
                    <a:pos x="T0" y="T1"/>
                  </a:cxn>
                  <a:cxn ang="0">
                    <a:pos x="T2" y="T3"/>
                  </a:cxn>
                  <a:cxn ang="0">
                    <a:pos x="T4" y="T5"/>
                  </a:cxn>
                  <a:cxn ang="0">
                    <a:pos x="T6" y="T7"/>
                  </a:cxn>
                </a:cxnLst>
                <a:rect l="0" t="0" r="r" b="b"/>
                <a:pathLst>
                  <a:path w="112" h="88">
                    <a:moveTo>
                      <a:pt x="0" y="0"/>
                    </a:moveTo>
                    <a:cubicBezTo>
                      <a:pt x="0" y="40"/>
                      <a:pt x="52" y="88"/>
                      <a:pt x="112" y="88"/>
                    </a:cubicBezTo>
                    <a:cubicBezTo>
                      <a:pt x="112" y="0"/>
                      <a:pt x="112" y="0"/>
                      <a:pt x="112" y="0"/>
                    </a:cubicBezTo>
                    <a:lnTo>
                      <a:pt x="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03" name="Freeform 102"/>
              <p:cNvSpPr>
                <a:spLocks/>
              </p:cNvSpPr>
              <p:nvPr/>
            </p:nvSpPr>
            <p:spPr bwMode="auto">
              <a:xfrm>
                <a:off x="7482250" y="3816058"/>
                <a:ext cx="766763" cy="812800"/>
              </a:xfrm>
              <a:custGeom>
                <a:avLst/>
                <a:gdLst>
                  <a:gd name="T0" fmla="*/ 150 w 206"/>
                  <a:gd name="T1" fmla="*/ 0 h 218"/>
                  <a:gd name="T2" fmla="*/ 119 w 206"/>
                  <a:gd name="T3" fmla="*/ 0 h 218"/>
                  <a:gd name="T4" fmla="*/ 49 w 206"/>
                  <a:gd name="T5" fmla="*/ 84 h 218"/>
                  <a:gd name="T6" fmla="*/ 52 w 206"/>
                  <a:gd name="T7" fmla="*/ 0 h 218"/>
                  <a:gd name="T8" fmla="*/ 52 w 206"/>
                  <a:gd name="T9" fmla="*/ 0 h 218"/>
                  <a:gd name="T10" fmla="*/ 0 w 206"/>
                  <a:gd name="T11" fmla="*/ 99 h 218"/>
                  <a:gd name="T12" fmla="*/ 0 w 206"/>
                  <a:gd name="T13" fmla="*/ 218 h 218"/>
                  <a:gd name="T14" fmla="*/ 150 w 206"/>
                  <a:gd name="T15" fmla="*/ 218 h 218"/>
                  <a:gd name="T16" fmla="*/ 150 w 206"/>
                  <a:gd name="T17" fmla="*/ 102 h 218"/>
                  <a:gd name="T18" fmla="*/ 158 w 206"/>
                  <a:gd name="T19" fmla="*/ 102 h 218"/>
                  <a:gd name="T20" fmla="*/ 158 w 206"/>
                  <a:gd name="T21" fmla="*/ 166 h 218"/>
                  <a:gd name="T22" fmla="*/ 206 w 206"/>
                  <a:gd name="T23" fmla="*/ 166 h 218"/>
                  <a:gd name="T24" fmla="*/ 206 w 206"/>
                  <a:gd name="T25" fmla="*/ 56 h 218"/>
                  <a:gd name="T26" fmla="*/ 150 w 206"/>
                  <a:gd name="T2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218">
                    <a:moveTo>
                      <a:pt x="150" y="0"/>
                    </a:moveTo>
                    <a:cubicBezTo>
                      <a:pt x="119" y="0"/>
                      <a:pt x="119" y="0"/>
                      <a:pt x="119" y="0"/>
                    </a:cubicBezTo>
                    <a:cubicBezTo>
                      <a:pt x="49" y="84"/>
                      <a:pt x="49" y="84"/>
                      <a:pt x="49" y="84"/>
                    </a:cubicBezTo>
                    <a:cubicBezTo>
                      <a:pt x="52" y="0"/>
                      <a:pt x="52" y="0"/>
                      <a:pt x="52" y="0"/>
                    </a:cubicBezTo>
                    <a:cubicBezTo>
                      <a:pt x="52" y="0"/>
                      <a:pt x="52" y="0"/>
                      <a:pt x="52" y="0"/>
                    </a:cubicBezTo>
                    <a:cubicBezTo>
                      <a:pt x="52" y="0"/>
                      <a:pt x="0" y="12"/>
                      <a:pt x="0" y="99"/>
                    </a:cubicBezTo>
                    <a:cubicBezTo>
                      <a:pt x="0" y="186"/>
                      <a:pt x="0" y="218"/>
                      <a:pt x="0" y="218"/>
                    </a:cubicBezTo>
                    <a:cubicBezTo>
                      <a:pt x="150" y="218"/>
                      <a:pt x="150" y="218"/>
                      <a:pt x="150" y="218"/>
                    </a:cubicBezTo>
                    <a:cubicBezTo>
                      <a:pt x="150" y="102"/>
                      <a:pt x="150" y="102"/>
                      <a:pt x="150" y="102"/>
                    </a:cubicBezTo>
                    <a:cubicBezTo>
                      <a:pt x="158" y="102"/>
                      <a:pt x="158" y="102"/>
                      <a:pt x="158" y="102"/>
                    </a:cubicBezTo>
                    <a:cubicBezTo>
                      <a:pt x="158" y="166"/>
                      <a:pt x="158" y="166"/>
                      <a:pt x="158" y="166"/>
                    </a:cubicBezTo>
                    <a:cubicBezTo>
                      <a:pt x="206" y="166"/>
                      <a:pt x="206" y="166"/>
                      <a:pt x="206" y="166"/>
                    </a:cubicBezTo>
                    <a:cubicBezTo>
                      <a:pt x="206" y="56"/>
                      <a:pt x="206" y="56"/>
                      <a:pt x="206" y="56"/>
                    </a:cubicBezTo>
                    <a:cubicBezTo>
                      <a:pt x="206" y="25"/>
                      <a:pt x="181" y="0"/>
                      <a:pt x="150" y="0"/>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04" name="Freeform 103"/>
              <p:cNvSpPr>
                <a:spLocks/>
              </p:cNvSpPr>
              <p:nvPr/>
            </p:nvSpPr>
            <p:spPr bwMode="auto">
              <a:xfrm>
                <a:off x="8066450" y="4330408"/>
                <a:ext cx="252413" cy="130175"/>
              </a:xfrm>
              <a:custGeom>
                <a:avLst/>
                <a:gdLst>
                  <a:gd name="T0" fmla="*/ 159 w 159"/>
                  <a:gd name="T1" fmla="*/ 82 h 82"/>
                  <a:gd name="T2" fmla="*/ 0 w 159"/>
                  <a:gd name="T3" fmla="*/ 82 h 82"/>
                  <a:gd name="T4" fmla="*/ 0 w 159"/>
                  <a:gd name="T5" fmla="*/ 0 h 82"/>
                  <a:gd name="T6" fmla="*/ 84 w 159"/>
                  <a:gd name="T7" fmla="*/ 0 h 82"/>
                  <a:gd name="T8" fmla="*/ 115 w 159"/>
                  <a:gd name="T9" fmla="*/ 33 h 82"/>
                  <a:gd name="T10" fmla="*/ 115 w 159"/>
                  <a:gd name="T11" fmla="*/ 0 h 82"/>
                  <a:gd name="T12" fmla="*/ 159 w 159"/>
                  <a:gd name="T13" fmla="*/ 0 h 82"/>
                  <a:gd name="T14" fmla="*/ 159 w 159"/>
                  <a:gd name="T15" fmla="*/ 82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82">
                    <a:moveTo>
                      <a:pt x="159" y="82"/>
                    </a:moveTo>
                    <a:lnTo>
                      <a:pt x="0" y="82"/>
                    </a:lnTo>
                    <a:lnTo>
                      <a:pt x="0" y="0"/>
                    </a:lnTo>
                    <a:lnTo>
                      <a:pt x="84" y="0"/>
                    </a:lnTo>
                    <a:lnTo>
                      <a:pt x="115" y="33"/>
                    </a:lnTo>
                    <a:lnTo>
                      <a:pt x="115" y="0"/>
                    </a:lnTo>
                    <a:lnTo>
                      <a:pt x="159" y="0"/>
                    </a:lnTo>
                    <a:lnTo>
                      <a:pt x="159" y="8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05" name="Freeform 104"/>
              <p:cNvSpPr>
                <a:spLocks/>
              </p:cNvSpPr>
              <p:nvPr/>
            </p:nvSpPr>
            <p:spPr bwMode="auto">
              <a:xfrm>
                <a:off x="7664813" y="3752558"/>
                <a:ext cx="404813" cy="376237"/>
              </a:xfrm>
              <a:custGeom>
                <a:avLst/>
                <a:gdLst>
                  <a:gd name="T0" fmla="*/ 129 w 255"/>
                  <a:gd name="T1" fmla="*/ 94 h 237"/>
                  <a:gd name="T2" fmla="*/ 159 w 255"/>
                  <a:gd name="T3" fmla="*/ 129 h 237"/>
                  <a:gd name="T4" fmla="*/ 0 w 255"/>
                  <a:gd name="T5" fmla="*/ 237 h 237"/>
                  <a:gd name="T6" fmla="*/ 157 w 255"/>
                  <a:gd name="T7" fmla="*/ 0 h 237"/>
                  <a:gd name="T8" fmla="*/ 255 w 255"/>
                  <a:gd name="T9" fmla="*/ 63 h 237"/>
                  <a:gd name="T10" fmla="*/ 187 w 255"/>
                  <a:gd name="T11" fmla="*/ 108 h 237"/>
                  <a:gd name="T12" fmla="*/ 129 w 255"/>
                  <a:gd name="T13" fmla="*/ 94 h 237"/>
                </a:gdLst>
                <a:ahLst/>
                <a:cxnLst>
                  <a:cxn ang="0">
                    <a:pos x="T0" y="T1"/>
                  </a:cxn>
                  <a:cxn ang="0">
                    <a:pos x="T2" y="T3"/>
                  </a:cxn>
                  <a:cxn ang="0">
                    <a:pos x="T4" y="T5"/>
                  </a:cxn>
                  <a:cxn ang="0">
                    <a:pos x="T6" y="T7"/>
                  </a:cxn>
                  <a:cxn ang="0">
                    <a:pos x="T8" y="T9"/>
                  </a:cxn>
                  <a:cxn ang="0">
                    <a:pos x="T10" y="T11"/>
                  </a:cxn>
                  <a:cxn ang="0">
                    <a:pos x="T12" y="T13"/>
                  </a:cxn>
                </a:cxnLst>
                <a:rect l="0" t="0" r="r" b="b"/>
                <a:pathLst>
                  <a:path w="255" h="237">
                    <a:moveTo>
                      <a:pt x="129" y="94"/>
                    </a:moveTo>
                    <a:lnTo>
                      <a:pt x="159" y="129"/>
                    </a:lnTo>
                    <a:lnTo>
                      <a:pt x="0" y="237"/>
                    </a:lnTo>
                    <a:lnTo>
                      <a:pt x="157" y="0"/>
                    </a:lnTo>
                    <a:lnTo>
                      <a:pt x="255" y="63"/>
                    </a:lnTo>
                    <a:lnTo>
                      <a:pt x="187" y="108"/>
                    </a:lnTo>
                    <a:lnTo>
                      <a:pt x="129" y="9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06" name="Rectangle 105"/>
              <p:cNvSpPr>
                <a:spLocks noChangeArrowheads="1"/>
              </p:cNvSpPr>
              <p:nvPr/>
            </p:nvSpPr>
            <p:spPr bwMode="auto">
              <a:xfrm>
                <a:off x="7615600" y="3469983"/>
                <a:ext cx="209550" cy="260350"/>
              </a:xfrm>
              <a:prstGeom prst="rect">
                <a:avLst/>
              </a:prstGeom>
              <a:solidFill>
                <a:srgbClr val="B98F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07" name="Freeform 106"/>
              <p:cNvSpPr>
                <a:spLocks/>
              </p:cNvSpPr>
              <p:nvPr/>
            </p:nvSpPr>
            <p:spPr bwMode="auto">
              <a:xfrm>
                <a:off x="7615600" y="3133433"/>
                <a:ext cx="420688" cy="433387"/>
              </a:xfrm>
              <a:custGeom>
                <a:avLst/>
                <a:gdLst>
                  <a:gd name="T0" fmla="*/ 113 w 113"/>
                  <a:gd name="T1" fmla="*/ 116 h 116"/>
                  <a:gd name="T2" fmla="*/ 113 w 113"/>
                  <a:gd name="T3" fmla="*/ 56 h 116"/>
                  <a:gd name="T4" fmla="*/ 56 w 113"/>
                  <a:gd name="T5" fmla="*/ 0 h 116"/>
                  <a:gd name="T6" fmla="*/ 0 w 113"/>
                  <a:gd name="T7" fmla="*/ 56 h 116"/>
                  <a:gd name="T8" fmla="*/ 0 w 113"/>
                  <a:gd name="T9" fmla="*/ 116 h 116"/>
                  <a:gd name="T10" fmla="*/ 113 w 113"/>
                  <a:gd name="T11" fmla="*/ 116 h 116"/>
                </a:gdLst>
                <a:ahLst/>
                <a:cxnLst>
                  <a:cxn ang="0">
                    <a:pos x="T0" y="T1"/>
                  </a:cxn>
                  <a:cxn ang="0">
                    <a:pos x="T2" y="T3"/>
                  </a:cxn>
                  <a:cxn ang="0">
                    <a:pos x="T4" y="T5"/>
                  </a:cxn>
                  <a:cxn ang="0">
                    <a:pos x="T6" y="T7"/>
                  </a:cxn>
                  <a:cxn ang="0">
                    <a:pos x="T8" y="T9"/>
                  </a:cxn>
                  <a:cxn ang="0">
                    <a:pos x="T10" y="T11"/>
                  </a:cxn>
                </a:cxnLst>
                <a:rect l="0" t="0" r="r" b="b"/>
                <a:pathLst>
                  <a:path w="113" h="116">
                    <a:moveTo>
                      <a:pt x="113" y="116"/>
                    </a:moveTo>
                    <a:cubicBezTo>
                      <a:pt x="113" y="56"/>
                      <a:pt x="113" y="56"/>
                      <a:pt x="113" y="56"/>
                    </a:cubicBezTo>
                    <a:cubicBezTo>
                      <a:pt x="113" y="25"/>
                      <a:pt x="88" y="0"/>
                      <a:pt x="56" y="0"/>
                    </a:cubicBezTo>
                    <a:cubicBezTo>
                      <a:pt x="25" y="0"/>
                      <a:pt x="0" y="25"/>
                      <a:pt x="0" y="56"/>
                    </a:cubicBezTo>
                    <a:cubicBezTo>
                      <a:pt x="0" y="116"/>
                      <a:pt x="0" y="116"/>
                      <a:pt x="0" y="116"/>
                    </a:cubicBezTo>
                    <a:lnTo>
                      <a:pt x="113" y="116"/>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08" name="Freeform 107"/>
              <p:cNvSpPr>
                <a:spLocks/>
              </p:cNvSpPr>
              <p:nvPr/>
            </p:nvSpPr>
            <p:spPr bwMode="auto">
              <a:xfrm>
                <a:off x="7709263" y="3069933"/>
                <a:ext cx="427038" cy="455612"/>
              </a:xfrm>
              <a:custGeom>
                <a:avLst/>
                <a:gdLst>
                  <a:gd name="T0" fmla="*/ 0 w 115"/>
                  <a:gd name="T1" fmla="*/ 7 h 122"/>
                  <a:gd name="T2" fmla="*/ 33 w 115"/>
                  <a:gd name="T3" fmla="*/ 0 h 122"/>
                  <a:gd name="T4" fmla="*/ 115 w 115"/>
                  <a:gd name="T5" fmla="*/ 81 h 122"/>
                  <a:gd name="T6" fmla="*/ 115 w 115"/>
                  <a:gd name="T7" fmla="*/ 122 h 122"/>
                  <a:gd name="T8" fmla="*/ 0 w 115"/>
                  <a:gd name="T9" fmla="*/ 7 h 122"/>
                </a:gdLst>
                <a:ahLst/>
                <a:cxnLst>
                  <a:cxn ang="0">
                    <a:pos x="T0" y="T1"/>
                  </a:cxn>
                  <a:cxn ang="0">
                    <a:pos x="T2" y="T3"/>
                  </a:cxn>
                  <a:cxn ang="0">
                    <a:pos x="T4" y="T5"/>
                  </a:cxn>
                  <a:cxn ang="0">
                    <a:pos x="T6" y="T7"/>
                  </a:cxn>
                  <a:cxn ang="0">
                    <a:pos x="T8" y="T9"/>
                  </a:cxn>
                </a:cxnLst>
                <a:rect l="0" t="0" r="r" b="b"/>
                <a:pathLst>
                  <a:path w="115" h="122">
                    <a:moveTo>
                      <a:pt x="0" y="7"/>
                    </a:moveTo>
                    <a:cubicBezTo>
                      <a:pt x="10" y="2"/>
                      <a:pt x="21" y="0"/>
                      <a:pt x="33" y="0"/>
                    </a:cubicBezTo>
                    <a:cubicBezTo>
                      <a:pt x="79" y="0"/>
                      <a:pt x="115" y="36"/>
                      <a:pt x="115" y="81"/>
                    </a:cubicBezTo>
                    <a:cubicBezTo>
                      <a:pt x="115" y="122"/>
                      <a:pt x="115" y="122"/>
                      <a:pt x="115" y="122"/>
                    </a:cubicBezTo>
                    <a:cubicBezTo>
                      <a:pt x="55" y="115"/>
                      <a:pt x="7" y="67"/>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09" name="Freeform 108"/>
              <p:cNvSpPr>
                <a:spLocks/>
              </p:cNvSpPr>
              <p:nvPr/>
            </p:nvSpPr>
            <p:spPr bwMode="auto">
              <a:xfrm>
                <a:off x="7590200" y="3133433"/>
                <a:ext cx="211138" cy="220662"/>
              </a:xfrm>
              <a:custGeom>
                <a:avLst/>
                <a:gdLst>
                  <a:gd name="T0" fmla="*/ 57 w 57"/>
                  <a:gd name="T1" fmla="*/ 3 h 59"/>
                  <a:gd name="T2" fmla="*/ 40 w 57"/>
                  <a:gd name="T3" fmla="*/ 0 h 59"/>
                  <a:gd name="T4" fmla="*/ 0 w 57"/>
                  <a:gd name="T5" fmla="*/ 40 h 59"/>
                  <a:gd name="T6" fmla="*/ 0 w 57"/>
                  <a:gd name="T7" fmla="*/ 59 h 59"/>
                  <a:gd name="T8" fmla="*/ 57 w 57"/>
                  <a:gd name="T9" fmla="*/ 3 h 59"/>
                </a:gdLst>
                <a:ahLst/>
                <a:cxnLst>
                  <a:cxn ang="0">
                    <a:pos x="T0" y="T1"/>
                  </a:cxn>
                  <a:cxn ang="0">
                    <a:pos x="T2" y="T3"/>
                  </a:cxn>
                  <a:cxn ang="0">
                    <a:pos x="T4" y="T5"/>
                  </a:cxn>
                  <a:cxn ang="0">
                    <a:pos x="T6" y="T7"/>
                  </a:cxn>
                  <a:cxn ang="0">
                    <a:pos x="T8" y="T9"/>
                  </a:cxn>
                </a:cxnLst>
                <a:rect l="0" t="0" r="r" b="b"/>
                <a:pathLst>
                  <a:path w="57" h="59">
                    <a:moveTo>
                      <a:pt x="57" y="3"/>
                    </a:moveTo>
                    <a:cubicBezTo>
                      <a:pt x="52" y="1"/>
                      <a:pt x="46" y="0"/>
                      <a:pt x="40" y="0"/>
                    </a:cubicBezTo>
                    <a:cubicBezTo>
                      <a:pt x="18" y="0"/>
                      <a:pt x="0" y="18"/>
                      <a:pt x="0" y="40"/>
                    </a:cubicBezTo>
                    <a:cubicBezTo>
                      <a:pt x="0" y="59"/>
                      <a:pt x="0" y="59"/>
                      <a:pt x="0" y="59"/>
                    </a:cubicBezTo>
                    <a:cubicBezTo>
                      <a:pt x="30" y="56"/>
                      <a:pt x="53" y="33"/>
                      <a:pt x="57"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10" name="Freeform 109"/>
              <p:cNvSpPr>
                <a:spLocks/>
              </p:cNvSpPr>
              <p:nvPr/>
            </p:nvSpPr>
            <p:spPr bwMode="auto">
              <a:xfrm>
                <a:off x="7933100" y="3420770"/>
                <a:ext cx="55563" cy="107950"/>
              </a:xfrm>
              <a:custGeom>
                <a:avLst/>
                <a:gdLst>
                  <a:gd name="T0" fmla="*/ 8 w 15"/>
                  <a:gd name="T1" fmla="*/ 0 h 29"/>
                  <a:gd name="T2" fmla="*/ 0 w 15"/>
                  <a:gd name="T3" fmla="*/ 0 h 29"/>
                  <a:gd name="T4" fmla="*/ 0 w 15"/>
                  <a:gd name="T5" fmla="*/ 29 h 29"/>
                  <a:gd name="T6" fmla="*/ 8 w 15"/>
                  <a:gd name="T7" fmla="*/ 29 h 29"/>
                  <a:gd name="T8" fmla="*/ 15 w 15"/>
                  <a:gd name="T9" fmla="*/ 22 h 29"/>
                  <a:gd name="T10" fmla="*/ 15 w 15"/>
                  <a:gd name="T11" fmla="*/ 7 h 29"/>
                  <a:gd name="T12" fmla="*/ 8 w 15"/>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5" h="29">
                    <a:moveTo>
                      <a:pt x="8" y="0"/>
                    </a:moveTo>
                    <a:cubicBezTo>
                      <a:pt x="0" y="0"/>
                      <a:pt x="0" y="0"/>
                      <a:pt x="0" y="0"/>
                    </a:cubicBezTo>
                    <a:cubicBezTo>
                      <a:pt x="0" y="29"/>
                      <a:pt x="0" y="29"/>
                      <a:pt x="0" y="29"/>
                    </a:cubicBezTo>
                    <a:cubicBezTo>
                      <a:pt x="8" y="29"/>
                      <a:pt x="8" y="29"/>
                      <a:pt x="8" y="29"/>
                    </a:cubicBezTo>
                    <a:cubicBezTo>
                      <a:pt x="12" y="29"/>
                      <a:pt x="15" y="26"/>
                      <a:pt x="15" y="22"/>
                    </a:cubicBezTo>
                    <a:cubicBezTo>
                      <a:pt x="15" y="7"/>
                      <a:pt x="15" y="7"/>
                      <a:pt x="15" y="7"/>
                    </a:cubicBezTo>
                    <a:cubicBezTo>
                      <a:pt x="15" y="3"/>
                      <a:pt x="12" y="0"/>
                      <a:pt x="8" y="0"/>
                    </a:cubicBez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11" name="Oval 110"/>
              <p:cNvSpPr>
                <a:spLocks noChangeArrowheads="1"/>
              </p:cNvSpPr>
              <p:nvPr/>
            </p:nvSpPr>
            <p:spPr bwMode="auto">
              <a:xfrm>
                <a:off x="7947388" y="3520783"/>
                <a:ext cx="30163" cy="301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12" name="Freeform 111"/>
              <p:cNvSpPr>
                <a:spLocks/>
              </p:cNvSpPr>
              <p:nvPr/>
            </p:nvSpPr>
            <p:spPr bwMode="auto">
              <a:xfrm>
                <a:off x="7637825" y="3755733"/>
                <a:ext cx="96838" cy="373062"/>
              </a:xfrm>
              <a:custGeom>
                <a:avLst/>
                <a:gdLst>
                  <a:gd name="T0" fmla="*/ 17 w 61"/>
                  <a:gd name="T1" fmla="*/ 235 h 235"/>
                  <a:gd name="T2" fmla="*/ 61 w 61"/>
                  <a:gd name="T3" fmla="*/ 0 h 235"/>
                  <a:gd name="T4" fmla="*/ 0 w 61"/>
                  <a:gd name="T5" fmla="*/ 57 h 235"/>
                  <a:gd name="T6" fmla="*/ 3 w 61"/>
                  <a:gd name="T7" fmla="*/ 92 h 235"/>
                  <a:gd name="T8" fmla="*/ 21 w 61"/>
                  <a:gd name="T9" fmla="*/ 92 h 235"/>
                  <a:gd name="T10" fmla="*/ 5 w 61"/>
                  <a:gd name="T11" fmla="*/ 118 h 235"/>
                  <a:gd name="T12" fmla="*/ 17 w 6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61" h="235">
                    <a:moveTo>
                      <a:pt x="17" y="235"/>
                    </a:moveTo>
                    <a:lnTo>
                      <a:pt x="61" y="0"/>
                    </a:lnTo>
                    <a:lnTo>
                      <a:pt x="0" y="57"/>
                    </a:lnTo>
                    <a:lnTo>
                      <a:pt x="3" y="92"/>
                    </a:lnTo>
                    <a:lnTo>
                      <a:pt x="21" y="92"/>
                    </a:lnTo>
                    <a:lnTo>
                      <a:pt x="5" y="118"/>
                    </a:lnTo>
                    <a:lnTo>
                      <a:pt x="17" y="23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13" name="Freeform 112"/>
              <p:cNvSpPr>
                <a:spLocks/>
              </p:cNvSpPr>
              <p:nvPr/>
            </p:nvSpPr>
            <p:spPr bwMode="auto">
              <a:xfrm>
                <a:off x="8122013" y="4460583"/>
                <a:ext cx="122238" cy="123825"/>
              </a:xfrm>
              <a:custGeom>
                <a:avLst/>
                <a:gdLst>
                  <a:gd name="T0" fmla="*/ 33 w 33"/>
                  <a:gd name="T1" fmla="*/ 0 h 33"/>
                  <a:gd name="T2" fmla="*/ 0 w 33"/>
                  <a:gd name="T3" fmla="*/ 33 h 33"/>
                  <a:gd name="T4" fmla="*/ 0 w 33"/>
                  <a:gd name="T5" fmla="*/ 0 h 33"/>
                  <a:gd name="T6" fmla="*/ 33 w 33"/>
                  <a:gd name="T7" fmla="*/ 0 h 33"/>
                </a:gdLst>
                <a:ahLst/>
                <a:cxnLst>
                  <a:cxn ang="0">
                    <a:pos x="T0" y="T1"/>
                  </a:cxn>
                  <a:cxn ang="0">
                    <a:pos x="T2" y="T3"/>
                  </a:cxn>
                  <a:cxn ang="0">
                    <a:pos x="T4" y="T5"/>
                  </a:cxn>
                  <a:cxn ang="0">
                    <a:pos x="T6" y="T7"/>
                  </a:cxn>
                </a:cxnLst>
                <a:rect l="0" t="0" r="r" b="b"/>
                <a:pathLst>
                  <a:path w="33" h="33">
                    <a:moveTo>
                      <a:pt x="33" y="0"/>
                    </a:moveTo>
                    <a:cubicBezTo>
                      <a:pt x="33" y="18"/>
                      <a:pt x="18" y="33"/>
                      <a:pt x="0" y="33"/>
                    </a:cubicBezTo>
                    <a:cubicBezTo>
                      <a:pt x="0" y="0"/>
                      <a:pt x="0" y="0"/>
                      <a:pt x="0" y="0"/>
                    </a:cubicBezTo>
                    <a:lnTo>
                      <a:pt x="33"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14" name="Freeform 113"/>
              <p:cNvSpPr>
                <a:spLocks/>
              </p:cNvSpPr>
              <p:nvPr/>
            </p:nvSpPr>
            <p:spPr bwMode="auto">
              <a:xfrm>
                <a:off x="7352075" y="4460583"/>
                <a:ext cx="769938" cy="123825"/>
              </a:xfrm>
              <a:custGeom>
                <a:avLst/>
                <a:gdLst>
                  <a:gd name="T0" fmla="*/ 69 w 207"/>
                  <a:gd name="T1" fmla="*/ 0 h 33"/>
                  <a:gd name="T2" fmla="*/ 0 w 207"/>
                  <a:gd name="T3" fmla="*/ 33 h 33"/>
                  <a:gd name="T4" fmla="*/ 69 w 207"/>
                  <a:gd name="T5" fmla="*/ 33 h 33"/>
                  <a:gd name="T6" fmla="*/ 207 w 207"/>
                  <a:gd name="T7" fmla="*/ 33 h 33"/>
                  <a:gd name="T8" fmla="*/ 207 w 207"/>
                  <a:gd name="T9" fmla="*/ 0 h 33"/>
                  <a:gd name="T10" fmla="*/ 69 w 207"/>
                  <a:gd name="T11" fmla="*/ 0 h 33"/>
                </a:gdLst>
                <a:ahLst/>
                <a:cxnLst>
                  <a:cxn ang="0">
                    <a:pos x="T0" y="T1"/>
                  </a:cxn>
                  <a:cxn ang="0">
                    <a:pos x="T2" y="T3"/>
                  </a:cxn>
                  <a:cxn ang="0">
                    <a:pos x="T4" y="T5"/>
                  </a:cxn>
                  <a:cxn ang="0">
                    <a:pos x="T6" y="T7"/>
                  </a:cxn>
                  <a:cxn ang="0">
                    <a:pos x="T8" y="T9"/>
                  </a:cxn>
                  <a:cxn ang="0">
                    <a:pos x="T10" y="T11"/>
                  </a:cxn>
                </a:cxnLst>
                <a:rect l="0" t="0" r="r" b="b"/>
                <a:pathLst>
                  <a:path w="207" h="33">
                    <a:moveTo>
                      <a:pt x="69" y="0"/>
                    </a:moveTo>
                    <a:cubicBezTo>
                      <a:pt x="4" y="0"/>
                      <a:pt x="0" y="33"/>
                      <a:pt x="0" y="33"/>
                    </a:cubicBezTo>
                    <a:cubicBezTo>
                      <a:pt x="69" y="33"/>
                      <a:pt x="69" y="33"/>
                      <a:pt x="69" y="33"/>
                    </a:cubicBezTo>
                    <a:cubicBezTo>
                      <a:pt x="207" y="33"/>
                      <a:pt x="207" y="33"/>
                      <a:pt x="207" y="33"/>
                    </a:cubicBezTo>
                    <a:cubicBezTo>
                      <a:pt x="207" y="0"/>
                      <a:pt x="207" y="0"/>
                      <a:pt x="207" y="0"/>
                    </a:cubicBezTo>
                    <a:lnTo>
                      <a:pt x="69"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15" name="Freeform 114"/>
              <p:cNvSpPr>
                <a:spLocks/>
              </p:cNvSpPr>
              <p:nvPr/>
            </p:nvSpPr>
            <p:spPr bwMode="auto">
              <a:xfrm>
                <a:off x="7814038" y="3420770"/>
                <a:ext cx="119063" cy="41275"/>
              </a:xfrm>
              <a:custGeom>
                <a:avLst/>
                <a:gdLst>
                  <a:gd name="T0" fmla="*/ 14 w 75"/>
                  <a:gd name="T1" fmla="*/ 26 h 26"/>
                  <a:gd name="T2" fmla="*/ 75 w 75"/>
                  <a:gd name="T3" fmla="*/ 21 h 26"/>
                  <a:gd name="T4" fmla="*/ 75 w 75"/>
                  <a:gd name="T5" fmla="*/ 0 h 26"/>
                  <a:gd name="T6" fmla="*/ 0 w 75"/>
                  <a:gd name="T7" fmla="*/ 0 h 26"/>
                  <a:gd name="T8" fmla="*/ 14 w 75"/>
                  <a:gd name="T9" fmla="*/ 26 h 26"/>
                </a:gdLst>
                <a:ahLst/>
                <a:cxnLst>
                  <a:cxn ang="0">
                    <a:pos x="T0" y="T1"/>
                  </a:cxn>
                  <a:cxn ang="0">
                    <a:pos x="T2" y="T3"/>
                  </a:cxn>
                  <a:cxn ang="0">
                    <a:pos x="T4" y="T5"/>
                  </a:cxn>
                  <a:cxn ang="0">
                    <a:pos x="T6" y="T7"/>
                  </a:cxn>
                  <a:cxn ang="0">
                    <a:pos x="T8" y="T9"/>
                  </a:cxn>
                </a:cxnLst>
                <a:rect l="0" t="0" r="r" b="b"/>
                <a:pathLst>
                  <a:path w="75" h="26">
                    <a:moveTo>
                      <a:pt x="14" y="26"/>
                    </a:moveTo>
                    <a:lnTo>
                      <a:pt x="75" y="21"/>
                    </a:lnTo>
                    <a:lnTo>
                      <a:pt x="75" y="0"/>
                    </a:lnTo>
                    <a:lnTo>
                      <a:pt x="0" y="0"/>
                    </a:lnTo>
                    <a:lnTo>
                      <a:pt x="14"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16" name="Freeform 115"/>
              <p:cNvSpPr>
                <a:spLocks noEditPoints="1"/>
              </p:cNvSpPr>
              <p:nvPr/>
            </p:nvSpPr>
            <p:spPr bwMode="auto">
              <a:xfrm>
                <a:off x="7567975" y="3420770"/>
                <a:ext cx="268288" cy="88900"/>
              </a:xfrm>
              <a:custGeom>
                <a:avLst/>
                <a:gdLst>
                  <a:gd name="T0" fmla="*/ 66 w 72"/>
                  <a:gd name="T1" fmla="*/ 0 h 24"/>
                  <a:gd name="T2" fmla="*/ 48 w 72"/>
                  <a:gd name="T3" fmla="*/ 0 h 24"/>
                  <a:gd name="T4" fmla="*/ 42 w 72"/>
                  <a:gd name="T5" fmla="*/ 4 h 24"/>
                  <a:gd name="T6" fmla="*/ 30 w 72"/>
                  <a:gd name="T7" fmla="*/ 4 h 24"/>
                  <a:gd name="T8" fmla="*/ 24 w 72"/>
                  <a:gd name="T9" fmla="*/ 0 h 24"/>
                  <a:gd name="T10" fmla="*/ 6 w 72"/>
                  <a:gd name="T11" fmla="*/ 0 h 24"/>
                  <a:gd name="T12" fmla="*/ 0 w 72"/>
                  <a:gd name="T13" fmla="*/ 6 h 24"/>
                  <a:gd name="T14" fmla="*/ 0 w 72"/>
                  <a:gd name="T15" fmla="*/ 18 h 24"/>
                  <a:gd name="T16" fmla="*/ 6 w 72"/>
                  <a:gd name="T17" fmla="*/ 24 h 24"/>
                  <a:gd name="T18" fmla="*/ 23 w 72"/>
                  <a:gd name="T19" fmla="*/ 24 h 24"/>
                  <a:gd name="T20" fmla="*/ 29 w 72"/>
                  <a:gd name="T21" fmla="*/ 18 h 24"/>
                  <a:gd name="T22" fmla="*/ 30 w 72"/>
                  <a:gd name="T23" fmla="*/ 8 h 24"/>
                  <a:gd name="T24" fmla="*/ 42 w 72"/>
                  <a:gd name="T25" fmla="*/ 8 h 24"/>
                  <a:gd name="T26" fmla="*/ 43 w 72"/>
                  <a:gd name="T27" fmla="*/ 18 h 24"/>
                  <a:gd name="T28" fmla="*/ 49 w 72"/>
                  <a:gd name="T29" fmla="*/ 24 h 24"/>
                  <a:gd name="T30" fmla="*/ 66 w 72"/>
                  <a:gd name="T31" fmla="*/ 24 h 24"/>
                  <a:gd name="T32" fmla="*/ 72 w 72"/>
                  <a:gd name="T33" fmla="*/ 18 h 24"/>
                  <a:gd name="T34" fmla="*/ 72 w 72"/>
                  <a:gd name="T35" fmla="*/ 6 h 24"/>
                  <a:gd name="T36" fmla="*/ 66 w 72"/>
                  <a:gd name="T37" fmla="*/ 0 h 24"/>
                  <a:gd name="T38" fmla="*/ 26 w 72"/>
                  <a:gd name="T39" fmla="*/ 18 h 24"/>
                  <a:gd name="T40" fmla="*/ 26 w 72"/>
                  <a:gd name="T41" fmla="*/ 18 h 24"/>
                  <a:gd name="T42" fmla="*/ 23 w 72"/>
                  <a:gd name="T43" fmla="*/ 21 h 24"/>
                  <a:gd name="T44" fmla="*/ 6 w 72"/>
                  <a:gd name="T45" fmla="*/ 21 h 24"/>
                  <a:gd name="T46" fmla="*/ 3 w 72"/>
                  <a:gd name="T47" fmla="*/ 18 h 24"/>
                  <a:gd name="T48" fmla="*/ 3 w 72"/>
                  <a:gd name="T49" fmla="*/ 6 h 24"/>
                  <a:gd name="T50" fmla="*/ 6 w 72"/>
                  <a:gd name="T51" fmla="*/ 3 h 24"/>
                  <a:gd name="T52" fmla="*/ 24 w 72"/>
                  <a:gd name="T53" fmla="*/ 3 h 24"/>
                  <a:gd name="T54" fmla="*/ 27 w 72"/>
                  <a:gd name="T55" fmla="*/ 6 h 24"/>
                  <a:gd name="T56" fmla="*/ 26 w 72"/>
                  <a:gd name="T57" fmla="*/ 18 h 24"/>
                  <a:gd name="T58" fmla="*/ 69 w 72"/>
                  <a:gd name="T59" fmla="*/ 18 h 24"/>
                  <a:gd name="T60" fmla="*/ 66 w 72"/>
                  <a:gd name="T61" fmla="*/ 21 h 24"/>
                  <a:gd name="T62" fmla="*/ 49 w 72"/>
                  <a:gd name="T63" fmla="*/ 21 h 24"/>
                  <a:gd name="T64" fmla="*/ 46 w 72"/>
                  <a:gd name="T65" fmla="*/ 18 h 24"/>
                  <a:gd name="T66" fmla="*/ 45 w 72"/>
                  <a:gd name="T67" fmla="*/ 6 h 24"/>
                  <a:gd name="T68" fmla="*/ 48 w 72"/>
                  <a:gd name="T69" fmla="*/ 3 h 24"/>
                  <a:gd name="T70" fmla="*/ 66 w 72"/>
                  <a:gd name="T71" fmla="*/ 3 h 24"/>
                  <a:gd name="T72" fmla="*/ 69 w 72"/>
                  <a:gd name="T73" fmla="*/ 6 h 24"/>
                  <a:gd name="T74" fmla="*/ 69 w 72"/>
                  <a:gd name="T7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24">
                    <a:moveTo>
                      <a:pt x="66" y="0"/>
                    </a:moveTo>
                    <a:cubicBezTo>
                      <a:pt x="48" y="0"/>
                      <a:pt x="48" y="0"/>
                      <a:pt x="48" y="0"/>
                    </a:cubicBezTo>
                    <a:cubicBezTo>
                      <a:pt x="45" y="0"/>
                      <a:pt x="43" y="2"/>
                      <a:pt x="42" y="4"/>
                    </a:cubicBezTo>
                    <a:cubicBezTo>
                      <a:pt x="30" y="4"/>
                      <a:pt x="30" y="4"/>
                      <a:pt x="30" y="4"/>
                    </a:cubicBezTo>
                    <a:cubicBezTo>
                      <a:pt x="29" y="2"/>
                      <a:pt x="27" y="0"/>
                      <a:pt x="24" y="0"/>
                    </a:cubicBezTo>
                    <a:cubicBezTo>
                      <a:pt x="6" y="0"/>
                      <a:pt x="6" y="0"/>
                      <a:pt x="6" y="0"/>
                    </a:cubicBezTo>
                    <a:cubicBezTo>
                      <a:pt x="3" y="0"/>
                      <a:pt x="0" y="3"/>
                      <a:pt x="0" y="6"/>
                    </a:cubicBezTo>
                    <a:cubicBezTo>
                      <a:pt x="0" y="18"/>
                      <a:pt x="0" y="18"/>
                      <a:pt x="0" y="18"/>
                    </a:cubicBezTo>
                    <a:cubicBezTo>
                      <a:pt x="0" y="21"/>
                      <a:pt x="3" y="24"/>
                      <a:pt x="6" y="24"/>
                    </a:cubicBezTo>
                    <a:cubicBezTo>
                      <a:pt x="23" y="24"/>
                      <a:pt x="23" y="24"/>
                      <a:pt x="23" y="24"/>
                    </a:cubicBezTo>
                    <a:cubicBezTo>
                      <a:pt x="27" y="24"/>
                      <a:pt x="29" y="21"/>
                      <a:pt x="29" y="18"/>
                    </a:cubicBezTo>
                    <a:cubicBezTo>
                      <a:pt x="30" y="8"/>
                      <a:pt x="30" y="8"/>
                      <a:pt x="30" y="8"/>
                    </a:cubicBezTo>
                    <a:cubicBezTo>
                      <a:pt x="42" y="8"/>
                      <a:pt x="42" y="8"/>
                      <a:pt x="42" y="8"/>
                    </a:cubicBezTo>
                    <a:cubicBezTo>
                      <a:pt x="43" y="18"/>
                      <a:pt x="43" y="18"/>
                      <a:pt x="43" y="18"/>
                    </a:cubicBezTo>
                    <a:cubicBezTo>
                      <a:pt x="43" y="21"/>
                      <a:pt x="46" y="24"/>
                      <a:pt x="49" y="24"/>
                    </a:cubicBezTo>
                    <a:cubicBezTo>
                      <a:pt x="66" y="24"/>
                      <a:pt x="66" y="24"/>
                      <a:pt x="66" y="24"/>
                    </a:cubicBezTo>
                    <a:cubicBezTo>
                      <a:pt x="69" y="24"/>
                      <a:pt x="72" y="21"/>
                      <a:pt x="72" y="18"/>
                    </a:cubicBezTo>
                    <a:cubicBezTo>
                      <a:pt x="72" y="6"/>
                      <a:pt x="72" y="6"/>
                      <a:pt x="72" y="6"/>
                    </a:cubicBezTo>
                    <a:cubicBezTo>
                      <a:pt x="72" y="3"/>
                      <a:pt x="69" y="0"/>
                      <a:pt x="66" y="0"/>
                    </a:cubicBezTo>
                    <a:close/>
                    <a:moveTo>
                      <a:pt x="26" y="18"/>
                    </a:moveTo>
                    <a:cubicBezTo>
                      <a:pt x="26" y="18"/>
                      <a:pt x="26" y="18"/>
                      <a:pt x="26" y="18"/>
                    </a:cubicBezTo>
                    <a:cubicBezTo>
                      <a:pt x="26" y="19"/>
                      <a:pt x="25" y="21"/>
                      <a:pt x="23" y="21"/>
                    </a:cubicBezTo>
                    <a:cubicBezTo>
                      <a:pt x="6" y="21"/>
                      <a:pt x="6" y="21"/>
                      <a:pt x="6" y="21"/>
                    </a:cubicBezTo>
                    <a:cubicBezTo>
                      <a:pt x="4" y="21"/>
                      <a:pt x="3" y="19"/>
                      <a:pt x="3" y="18"/>
                    </a:cubicBezTo>
                    <a:cubicBezTo>
                      <a:pt x="3" y="6"/>
                      <a:pt x="3" y="6"/>
                      <a:pt x="3" y="6"/>
                    </a:cubicBezTo>
                    <a:cubicBezTo>
                      <a:pt x="3" y="5"/>
                      <a:pt x="4" y="3"/>
                      <a:pt x="6" y="3"/>
                    </a:cubicBezTo>
                    <a:cubicBezTo>
                      <a:pt x="24" y="3"/>
                      <a:pt x="24" y="3"/>
                      <a:pt x="24" y="3"/>
                    </a:cubicBezTo>
                    <a:cubicBezTo>
                      <a:pt x="26" y="3"/>
                      <a:pt x="27" y="5"/>
                      <a:pt x="27" y="6"/>
                    </a:cubicBezTo>
                    <a:lnTo>
                      <a:pt x="26" y="18"/>
                    </a:lnTo>
                    <a:close/>
                    <a:moveTo>
                      <a:pt x="69" y="18"/>
                    </a:moveTo>
                    <a:cubicBezTo>
                      <a:pt x="69" y="19"/>
                      <a:pt x="68" y="21"/>
                      <a:pt x="66" y="21"/>
                    </a:cubicBezTo>
                    <a:cubicBezTo>
                      <a:pt x="49" y="21"/>
                      <a:pt x="49" y="21"/>
                      <a:pt x="49" y="21"/>
                    </a:cubicBezTo>
                    <a:cubicBezTo>
                      <a:pt x="48" y="21"/>
                      <a:pt x="46" y="19"/>
                      <a:pt x="46" y="18"/>
                    </a:cubicBezTo>
                    <a:cubicBezTo>
                      <a:pt x="45" y="6"/>
                      <a:pt x="45" y="6"/>
                      <a:pt x="45" y="6"/>
                    </a:cubicBezTo>
                    <a:cubicBezTo>
                      <a:pt x="45" y="5"/>
                      <a:pt x="46" y="3"/>
                      <a:pt x="48" y="3"/>
                    </a:cubicBezTo>
                    <a:cubicBezTo>
                      <a:pt x="66" y="3"/>
                      <a:pt x="66" y="3"/>
                      <a:pt x="66" y="3"/>
                    </a:cubicBezTo>
                    <a:cubicBezTo>
                      <a:pt x="68" y="3"/>
                      <a:pt x="69" y="5"/>
                      <a:pt x="69" y="6"/>
                    </a:cubicBezTo>
                    <a:lnTo>
                      <a:pt x="6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17" name="Freeform 116"/>
              <p:cNvSpPr>
                <a:spLocks/>
              </p:cNvSpPr>
              <p:nvPr/>
            </p:nvSpPr>
            <p:spPr bwMode="auto">
              <a:xfrm>
                <a:off x="5599475" y="4684420"/>
                <a:ext cx="196850" cy="152400"/>
              </a:xfrm>
              <a:custGeom>
                <a:avLst/>
                <a:gdLst>
                  <a:gd name="T0" fmla="*/ 124 w 124"/>
                  <a:gd name="T1" fmla="*/ 96 h 96"/>
                  <a:gd name="T2" fmla="*/ 0 w 124"/>
                  <a:gd name="T3" fmla="*/ 0 h 96"/>
                  <a:gd name="T4" fmla="*/ 124 w 124"/>
                  <a:gd name="T5" fmla="*/ 0 h 96"/>
                  <a:gd name="T6" fmla="*/ 124 w 124"/>
                  <a:gd name="T7" fmla="*/ 96 h 96"/>
                </a:gdLst>
                <a:ahLst/>
                <a:cxnLst>
                  <a:cxn ang="0">
                    <a:pos x="T0" y="T1"/>
                  </a:cxn>
                  <a:cxn ang="0">
                    <a:pos x="T2" y="T3"/>
                  </a:cxn>
                  <a:cxn ang="0">
                    <a:pos x="T4" y="T5"/>
                  </a:cxn>
                  <a:cxn ang="0">
                    <a:pos x="T6" y="T7"/>
                  </a:cxn>
                </a:cxnLst>
                <a:rect l="0" t="0" r="r" b="b"/>
                <a:pathLst>
                  <a:path w="124" h="96">
                    <a:moveTo>
                      <a:pt x="124" y="96"/>
                    </a:moveTo>
                    <a:lnTo>
                      <a:pt x="0" y="0"/>
                    </a:lnTo>
                    <a:lnTo>
                      <a:pt x="124" y="0"/>
                    </a:lnTo>
                    <a:lnTo>
                      <a:pt x="124" y="9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18" name="Rectangle 117"/>
              <p:cNvSpPr>
                <a:spLocks noChangeArrowheads="1"/>
              </p:cNvSpPr>
              <p:nvPr/>
            </p:nvSpPr>
            <p:spPr bwMode="auto">
              <a:xfrm>
                <a:off x="8755425" y="4684420"/>
                <a:ext cx="166688" cy="9620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19" name="Freeform 118"/>
              <p:cNvSpPr>
                <a:spLocks/>
              </p:cNvSpPr>
              <p:nvPr/>
            </p:nvSpPr>
            <p:spPr bwMode="auto">
              <a:xfrm>
                <a:off x="8755425" y="4684420"/>
                <a:ext cx="166688" cy="130175"/>
              </a:xfrm>
              <a:custGeom>
                <a:avLst/>
                <a:gdLst>
                  <a:gd name="T0" fmla="*/ 105 w 105"/>
                  <a:gd name="T1" fmla="*/ 82 h 82"/>
                  <a:gd name="T2" fmla="*/ 0 w 105"/>
                  <a:gd name="T3" fmla="*/ 0 h 82"/>
                  <a:gd name="T4" fmla="*/ 105 w 105"/>
                  <a:gd name="T5" fmla="*/ 0 h 82"/>
                  <a:gd name="T6" fmla="*/ 105 w 105"/>
                  <a:gd name="T7" fmla="*/ 82 h 82"/>
                </a:gdLst>
                <a:ahLst/>
                <a:cxnLst>
                  <a:cxn ang="0">
                    <a:pos x="T0" y="T1"/>
                  </a:cxn>
                  <a:cxn ang="0">
                    <a:pos x="T2" y="T3"/>
                  </a:cxn>
                  <a:cxn ang="0">
                    <a:pos x="T4" y="T5"/>
                  </a:cxn>
                  <a:cxn ang="0">
                    <a:pos x="T6" y="T7"/>
                  </a:cxn>
                </a:cxnLst>
                <a:rect l="0" t="0" r="r" b="b"/>
                <a:pathLst>
                  <a:path w="105" h="82">
                    <a:moveTo>
                      <a:pt x="105" y="82"/>
                    </a:moveTo>
                    <a:lnTo>
                      <a:pt x="0" y="0"/>
                    </a:lnTo>
                    <a:lnTo>
                      <a:pt x="105" y="0"/>
                    </a:lnTo>
                    <a:lnTo>
                      <a:pt x="105" y="8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20" name="Rectangle 119"/>
              <p:cNvSpPr>
                <a:spLocks noChangeArrowheads="1"/>
              </p:cNvSpPr>
              <p:nvPr/>
            </p:nvSpPr>
            <p:spPr bwMode="auto">
              <a:xfrm>
                <a:off x="8326800" y="4684420"/>
                <a:ext cx="196850" cy="9620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21" name="Freeform 120"/>
              <p:cNvSpPr>
                <a:spLocks/>
              </p:cNvSpPr>
              <p:nvPr/>
            </p:nvSpPr>
            <p:spPr bwMode="auto">
              <a:xfrm>
                <a:off x="8326800" y="4684420"/>
                <a:ext cx="196850" cy="152400"/>
              </a:xfrm>
              <a:custGeom>
                <a:avLst/>
                <a:gdLst>
                  <a:gd name="T0" fmla="*/ 124 w 124"/>
                  <a:gd name="T1" fmla="*/ 96 h 96"/>
                  <a:gd name="T2" fmla="*/ 0 w 124"/>
                  <a:gd name="T3" fmla="*/ 0 h 96"/>
                  <a:gd name="T4" fmla="*/ 124 w 124"/>
                  <a:gd name="T5" fmla="*/ 0 h 96"/>
                  <a:gd name="T6" fmla="*/ 124 w 124"/>
                  <a:gd name="T7" fmla="*/ 96 h 96"/>
                </a:gdLst>
                <a:ahLst/>
                <a:cxnLst>
                  <a:cxn ang="0">
                    <a:pos x="T0" y="T1"/>
                  </a:cxn>
                  <a:cxn ang="0">
                    <a:pos x="T2" y="T3"/>
                  </a:cxn>
                  <a:cxn ang="0">
                    <a:pos x="T4" y="T5"/>
                  </a:cxn>
                  <a:cxn ang="0">
                    <a:pos x="T6" y="T7"/>
                  </a:cxn>
                </a:cxnLst>
                <a:rect l="0" t="0" r="r" b="b"/>
                <a:pathLst>
                  <a:path w="124" h="96">
                    <a:moveTo>
                      <a:pt x="124" y="96"/>
                    </a:moveTo>
                    <a:lnTo>
                      <a:pt x="0" y="0"/>
                    </a:lnTo>
                    <a:lnTo>
                      <a:pt x="124" y="0"/>
                    </a:lnTo>
                    <a:lnTo>
                      <a:pt x="124" y="9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22" name="Rectangle 121"/>
              <p:cNvSpPr>
                <a:spLocks noChangeArrowheads="1"/>
              </p:cNvSpPr>
              <p:nvPr/>
            </p:nvSpPr>
            <p:spPr bwMode="auto">
              <a:xfrm>
                <a:off x="5320075" y="4571708"/>
                <a:ext cx="3878263" cy="11588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23" name="Rectangle 122"/>
              <p:cNvSpPr>
                <a:spLocks noChangeArrowheads="1"/>
              </p:cNvSpPr>
              <p:nvPr/>
            </p:nvSpPr>
            <p:spPr bwMode="auto">
              <a:xfrm>
                <a:off x="8193450" y="4571708"/>
                <a:ext cx="1004888" cy="11588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24" name="Freeform 123"/>
              <p:cNvSpPr>
                <a:spLocks/>
              </p:cNvSpPr>
              <p:nvPr/>
            </p:nvSpPr>
            <p:spPr bwMode="auto">
              <a:xfrm>
                <a:off x="5923325" y="3819233"/>
                <a:ext cx="1171575" cy="633412"/>
              </a:xfrm>
              <a:custGeom>
                <a:avLst/>
                <a:gdLst>
                  <a:gd name="T0" fmla="*/ 640 w 738"/>
                  <a:gd name="T1" fmla="*/ 0 h 399"/>
                  <a:gd name="T2" fmla="*/ 0 w 738"/>
                  <a:gd name="T3" fmla="*/ 0 h 399"/>
                  <a:gd name="T4" fmla="*/ 98 w 738"/>
                  <a:gd name="T5" fmla="*/ 399 h 399"/>
                  <a:gd name="T6" fmla="*/ 738 w 738"/>
                  <a:gd name="T7" fmla="*/ 399 h 399"/>
                  <a:gd name="T8" fmla="*/ 640 w 738"/>
                  <a:gd name="T9" fmla="*/ 0 h 399"/>
                </a:gdLst>
                <a:ahLst/>
                <a:cxnLst>
                  <a:cxn ang="0">
                    <a:pos x="T0" y="T1"/>
                  </a:cxn>
                  <a:cxn ang="0">
                    <a:pos x="T2" y="T3"/>
                  </a:cxn>
                  <a:cxn ang="0">
                    <a:pos x="T4" y="T5"/>
                  </a:cxn>
                  <a:cxn ang="0">
                    <a:pos x="T6" y="T7"/>
                  </a:cxn>
                  <a:cxn ang="0">
                    <a:pos x="T8" y="T9"/>
                  </a:cxn>
                </a:cxnLst>
                <a:rect l="0" t="0" r="r" b="b"/>
                <a:pathLst>
                  <a:path w="738" h="399">
                    <a:moveTo>
                      <a:pt x="640" y="0"/>
                    </a:moveTo>
                    <a:lnTo>
                      <a:pt x="0" y="0"/>
                    </a:lnTo>
                    <a:lnTo>
                      <a:pt x="98" y="399"/>
                    </a:lnTo>
                    <a:lnTo>
                      <a:pt x="738" y="399"/>
                    </a:lnTo>
                    <a:lnTo>
                      <a:pt x="6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25" name="Rectangle 124"/>
              <p:cNvSpPr>
                <a:spLocks noChangeArrowheads="1"/>
              </p:cNvSpPr>
              <p:nvPr/>
            </p:nvSpPr>
            <p:spPr bwMode="auto">
              <a:xfrm>
                <a:off x="6078900" y="4452645"/>
                <a:ext cx="1016000" cy="1190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26" name="Freeform 125"/>
              <p:cNvSpPr>
                <a:spLocks/>
              </p:cNvSpPr>
              <p:nvPr/>
            </p:nvSpPr>
            <p:spPr bwMode="auto">
              <a:xfrm>
                <a:off x="7094900" y="4452645"/>
                <a:ext cx="298450" cy="119062"/>
              </a:xfrm>
              <a:custGeom>
                <a:avLst/>
                <a:gdLst>
                  <a:gd name="T0" fmla="*/ 0 w 188"/>
                  <a:gd name="T1" fmla="*/ 75 h 75"/>
                  <a:gd name="T2" fmla="*/ 188 w 188"/>
                  <a:gd name="T3" fmla="*/ 75 h 75"/>
                  <a:gd name="T4" fmla="*/ 188 w 188"/>
                  <a:gd name="T5" fmla="*/ 40 h 75"/>
                  <a:gd name="T6" fmla="*/ 0 w 188"/>
                  <a:gd name="T7" fmla="*/ 0 h 75"/>
                  <a:gd name="T8" fmla="*/ 0 w 188"/>
                  <a:gd name="T9" fmla="*/ 75 h 75"/>
                </a:gdLst>
                <a:ahLst/>
                <a:cxnLst>
                  <a:cxn ang="0">
                    <a:pos x="T0" y="T1"/>
                  </a:cxn>
                  <a:cxn ang="0">
                    <a:pos x="T2" y="T3"/>
                  </a:cxn>
                  <a:cxn ang="0">
                    <a:pos x="T4" y="T5"/>
                  </a:cxn>
                  <a:cxn ang="0">
                    <a:pos x="T6" y="T7"/>
                  </a:cxn>
                  <a:cxn ang="0">
                    <a:pos x="T8" y="T9"/>
                  </a:cxn>
                </a:cxnLst>
                <a:rect l="0" t="0" r="r" b="b"/>
                <a:pathLst>
                  <a:path w="188" h="75">
                    <a:moveTo>
                      <a:pt x="0" y="75"/>
                    </a:moveTo>
                    <a:lnTo>
                      <a:pt x="188" y="75"/>
                    </a:lnTo>
                    <a:lnTo>
                      <a:pt x="188" y="40"/>
                    </a:lnTo>
                    <a:lnTo>
                      <a:pt x="0"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sp>
            <p:nvSpPr>
              <p:cNvPr id="127" name="Freeform 126"/>
              <p:cNvSpPr>
                <a:spLocks/>
              </p:cNvSpPr>
              <p:nvPr/>
            </p:nvSpPr>
            <p:spPr bwMode="auto">
              <a:xfrm>
                <a:off x="7642588" y="3462045"/>
                <a:ext cx="58738" cy="122237"/>
              </a:xfrm>
              <a:custGeom>
                <a:avLst/>
                <a:gdLst>
                  <a:gd name="T0" fmla="*/ 37 w 37"/>
                  <a:gd name="T1" fmla="*/ 77 h 77"/>
                  <a:gd name="T2" fmla="*/ 0 w 37"/>
                  <a:gd name="T3" fmla="*/ 77 h 77"/>
                  <a:gd name="T4" fmla="*/ 37 w 37"/>
                  <a:gd name="T5" fmla="*/ 0 h 77"/>
                  <a:gd name="T6" fmla="*/ 37 w 37"/>
                  <a:gd name="T7" fmla="*/ 77 h 77"/>
                </a:gdLst>
                <a:ahLst/>
                <a:cxnLst>
                  <a:cxn ang="0">
                    <a:pos x="T0" y="T1"/>
                  </a:cxn>
                  <a:cxn ang="0">
                    <a:pos x="T2" y="T3"/>
                  </a:cxn>
                  <a:cxn ang="0">
                    <a:pos x="T4" y="T5"/>
                  </a:cxn>
                  <a:cxn ang="0">
                    <a:pos x="T6" y="T7"/>
                  </a:cxn>
                </a:cxnLst>
                <a:rect l="0" t="0" r="r" b="b"/>
                <a:pathLst>
                  <a:path w="37" h="77">
                    <a:moveTo>
                      <a:pt x="37" y="77"/>
                    </a:moveTo>
                    <a:lnTo>
                      <a:pt x="0" y="77"/>
                    </a:lnTo>
                    <a:lnTo>
                      <a:pt x="37" y="0"/>
                    </a:lnTo>
                    <a:lnTo>
                      <a:pt x="37" y="77"/>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IN" sz="1836" dirty="0">
                  <a:solidFill>
                    <a:srgbClr val="FFFFFF"/>
                  </a:solidFill>
                  <a:latin typeface="Segoe UI"/>
                </a:endParaRPr>
              </a:p>
            </p:txBody>
          </p:sp>
        </p:grpSp>
        <p:sp>
          <p:nvSpPr>
            <p:cNvPr id="47" name="Oval 26"/>
            <p:cNvSpPr/>
            <p:nvPr/>
          </p:nvSpPr>
          <p:spPr>
            <a:xfrm>
              <a:off x="3283000" y="3026839"/>
              <a:ext cx="525961" cy="525962"/>
            </a:xfrm>
            <a:custGeom>
              <a:avLst/>
              <a:gdLst/>
              <a:ahLst/>
              <a:cxnLst/>
              <a:rect l="l" t="t" r="r" b="b"/>
              <a:pathLst>
                <a:path w="1104900" h="1104900">
                  <a:moveTo>
                    <a:pt x="321468" y="800885"/>
                  </a:moveTo>
                  <a:lnTo>
                    <a:pt x="778668" y="800885"/>
                  </a:lnTo>
                  <a:lnTo>
                    <a:pt x="778668" y="828317"/>
                  </a:lnTo>
                  <a:lnTo>
                    <a:pt x="321468" y="828317"/>
                  </a:lnTo>
                  <a:close/>
                  <a:moveTo>
                    <a:pt x="321468" y="730877"/>
                  </a:moveTo>
                  <a:lnTo>
                    <a:pt x="778668" y="730877"/>
                  </a:lnTo>
                  <a:lnTo>
                    <a:pt x="778668" y="758309"/>
                  </a:lnTo>
                  <a:lnTo>
                    <a:pt x="321468" y="758309"/>
                  </a:lnTo>
                  <a:close/>
                  <a:moveTo>
                    <a:pt x="321468" y="660867"/>
                  </a:moveTo>
                  <a:lnTo>
                    <a:pt x="778668" y="660867"/>
                  </a:lnTo>
                  <a:lnTo>
                    <a:pt x="778668" y="688299"/>
                  </a:lnTo>
                  <a:lnTo>
                    <a:pt x="321468" y="688299"/>
                  </a:lnTo>
                  <a:close/>
                  <a:moveTo>
                    <a:pt x="321468" y="590857"/>
                  </a:moveTo>
                  <a:lnTo>
                    <a:pt x="778668" y="590857"/>
                  </a:lnTo>
                  <a:lnTo>
                    <a:pt x="778668" y="618289"/>
                  </a:lnTo>
                  <a:lnTo>
                    <a:pt x="321468" y="618289"/>
                  </a:lnTo>
                  <a:close/>
                  <a:moveTo>
                    <a:pt x="321468" y="520847"/>
                  </a:moveTo>
                  <a:lnTo>
                    <a:pt x="778668" y="520847"/>
                  </a:lnTo>
                  <a:lnTo>
                    <a:pt x="778668" y="548279"/>
                  </a:lnTo>
                  <a:lnTo>
                    <a:pt x="321468" y="548279"/>
                  </a:lnTo>
                  <a:close/>
                  <a:moveTo>
                    <a:pt x="321468" y="450837"/>
                  </a:moveTo>
                  <a:lnTo>
                    <a:pt x="778668" y="450837"/>
                  </a:lnTo>
                  <a:lnTo>
                    <a:pt x="778668" y="478269"/>
                  </a:lnTo>
                  <a:lnTo>
                    <a:pt x="321468" y="478269"/>
                  </a:lnTo>
                  <a:close/>
                  <a:moveTo>
                    <a:pt x="321468" y="341299"/>
                  </a:moveTo>
                  <a:lnTo>
                    <a:pt x="595788" y="341299"/>
                  </a:lnTo>
                  <a:lnTo>
                    <a:pt x="595788" y="377875"/>
                  </a:lnTo>
                  <a:lnTo>
                    <a:pt x="321468" y="377875"/>
                  </a:lnTo>
                  <a:close/>
                  <a:moveTo>
                    <a:pt x="630238" y="200819"/>
                  </a:moveTo>
                  <a:lnTo>
                    <a:pt x="820738" y="391319"/>
                  </a:lnTo>
                  <a:lnTo>
                    <a:pt x="670343" y="388813"/>
                  </a:lnTo>
                  <a:cubicBezTo>
                    <a:pt x="654594" y="385680"/>
                    <a:pt x="629319" y="370640"/>
                    <a:pt x="630236" y="343695"/>
                  </a:cubicBezTo>
                  <a:cubicBezTo>
                    <a:pt x="630236" y="296069"/>
                    <a:pt x="630238" y="248445"/>
                    <a:pt x="630238" y="200819"/>
                  </a:cubicBezTo>
                  <a:close/>
                  <a:moveTo>
                    <a:pt x="688180" y="182561"/>
                  </a:moveTo>
                  <a:lnTo>
                    <a:pt x="868365" y="362746"/>
                  </a:lnTo>
                  <a:lnTo>
                    <a:pt x="868365" y="892739"/>
                  </a:lnTo>
                  <a:cubicBezTo>
                    <a:pt x="868365" y="908759"/>
                    <a:pt x="861002" y="923059"/>
                    <a:pt x="849006" y="931862"/>
                  </a:cubicBezTo>
                  <a:lnTo>
                    <a:pt x="871028" y="931862"/>
                  </a:lnTo>
                  <a:cubicBezTo>
                    <a:pt x="895861" y="931862"/>
                    <a:pt x="915991" y="910205"/>
                    <a:pt x="915991" y="883489"/>
                  </a:cubicBezTo>
                  <a:lnTo>
                    <a:pt x="915991" y="351375"/>
                  </a:lnTo>
                  <a:lnTo>
                    <a:pt x="749351" y="182561"/>
                  </a:lnTo>
                  <a:close/>
                  <a:moveTo>
                    <a:pt x="301981" y="156243"/>
                  </a:moveTo>
                  <a:cubicBezTo>
                    <a:pt x="273728" y="156243"/>
                    <a:pt x="250825" y="179146"/>
                    <a:pt x="250825" y="207399"/>
                  </a:cubicBezTo>
                  <a:lnTo>
                    <a:pt x="250825" y="897501"/>
                  </a:lnTo>
                  <a:cubicBezTo>
                    <a:pt x="250825" y="925754"/>
                    <a:pt x="273728" y="948657"/>
                    <a:pt x="301981" y="948657"/>
                  </a:cubicBezTo>
                  <a:lnTo>
                    <a:pt x="802919" y="948657"/>
                  </a:lnTo>
                  <a:cubicBezTo>
                    <a:pt x="831172" y="948657"/>
                    <a:pt x="854075" y="925754"/>
                    <a:pt x="854075" y="897501"/>
                  </a:cubicBezTo>
                  <a:lnTo>
                    <a:pt x="854075" y="367508"/>
                  </a:lnTo>
                  <a:lnTo>
                    <a:pt x="642810" y="156243"/>
                  </a:lnTo>
                  <a:close/>
                  <a:moveTo>
                    <a:pt x="552450" y="0"/>
                  </a:moveTo>
                  <a:cubicBezTo>
                    <a:pt x="857560" y="0"/>
                    <a:pt x="1104900" y="247340"/>
                    <a:pt x="1104900" y="552450"/>
                  </a:cubicBezTo>
                  <a:cubicBezTo>
                    <a:pt x="1104900" y="857560"/>
                    <a:pt x="857560" y="1104900"/>
                    <a:pt x="552450" y="1104900"/>
                  </a:cubicBezTo>
                  <a:cubicBezTo>
                    <a:pt x="247340" y="1104900"/>
                    <a:pt x="0" y="857560"/>
                    <a:pt x="0" y="552450"/>
                  </a:cubicBezTo>
                  <a:cubicBezTo>
                    <a:pt x="0" y="247340"/>
                    <a:pt x="247340" y="0"/>
                    <a:pt x="552450" y="0"/>
                  </a:cubicBezTo>
                  <a:close/>
                </a:path>
              </a:pathLst>
            </a:custGeom>
            <a:solidFill>
              <a:srgbClr val="FF8C00"/>
            </a:solidFill>
            <a:ln w="10795"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1836" dirty="0">
                <a:solidFill>
                  <a:prstClr val="white"/>
                </a:solidFill>
                <a:latin typeface="Segoe UI"/>
              </a:endParaRPr>
            </a:p>
          </p:txBody>
        </p:sp>
        <p:sp>
          <p:nvSpPr>
            <p:cNvPr id="51" name="Donut 50"/>
            <p:cNvSpPr/>
            <p:nvPr/>
          </p:nvSpPr>
          <p:spPr>
            <a:xfrm>
              <a:off x="2044303" y="2452914"/>
              <a:ext cx="573924" cy="573925"/>
            </a:xfrm>
            <a:prstGeom prst="donut">
              <a:avLst>
                <a:gd name="adj" fmla="val 6628"/>
              </a:avLst>
            </a:prstGeom>
            <a:solidFill>
              <a:srgbClr val="00B0F0"/>
            </a:solidFill>
            <a:ln w="10795" cap="flat" cmpd="sng" algn="ctr">
              <a:noFill/>
              <a:prstDash val="solid"/>
            </a:ln>
            <a:effectLst/>
          </p:spPr>
          <p:txBody>
            <a:bodyPr wrap="square"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2040" dirty="0">
                <a:solidFill>
                  <a:srgbClr val="FFFFFF"/>
                </a:solidFill>
                <a:latin typeface="Segoe UI"/>
              </a:endParaRPr>
            </a:p>
          </p:txBody>
        </p:sp>
        <p:grpSp>
          <p:nvGrpSpPr>
            <p:cNvPr id="52" name="Group 51"/>
            <p:cNvGrpSpPr/>
            <p:nvPr/>
          </p:nvGrpSpPr>
          <p:grpSpPr>
            <a:xfrm>
              <a:off x="2166481" y="2558340"/>
              <a:ext cx="344538" cy="400350"/>
              <a:chOff x="3553230" y="570730"/>
              <a:chExt cx="4338290" cy="5041022"/>
            </a:xfrm>
            <a:solidFill>
              <a:srgbClr val="00B0F0"/>
            </a:solidFill>
          </p:grpSpPr>
          <p:sp>
            <p:nvSpPr>
              <p:cNvPr id="53" name="Donut 15"/>
              <p:cNvSpPr/>
              <p:nvPr/>
            </p:nvSpPr>
            <p:spPr>
              <a:xfrm>
                <a:off x="3956364" y="3616445"/>
                <a:ext cx="1146150" cy="1065703"/>
              </a:xfrm>
              <a:custGeom>
                <a:avLst/>
                <a:gdLst/>
                <a:ahLst/>
                <a:cxnLst/>
                <a:rect l="l" t="t" r="r" b="b"/>
                <a:pathLst>
                  <a:path w="1146150" h="1065703">
                    <a:moveTo>
                      <a:pt x="567201" y="212003"/>
                    </a:moveTo>
                    <a:cubicBezTo>
                      <a:pt x="389110" y="212003"/>
                      <a:pt x="244738" y="356453"/>
                      <a:pt x="244738" y="534640"/>
                    </a:cubicBezTo>
                    <a:cubicBezTo>
                      <a:pt x="244738" y="712827"/>
                      <a:pt x="389110" y="857277"/>
                      <a:pt x="567201" y="857277"/>
                    </a:cubicBezTo>
                    <a:cubicBezTo>
                      <a:pt x="745292" y="857277"/>
                      <a:pt x="889664" y="712827"/>
                      <a:pt x="889664" y="534640"/>
                    </a:cubicBezTo>
                    <a:cubicBezTo>
                      <a:pt x="889664" y="356453"/>
                      <a:pt x="745292" y="212003"/>
                      <a:pt x="567201" y="212003"/>
                    </a:cubicBezTo>
                    <a:close/>
                    <a:moveTo>
                      <a:pt x="750937" y="1965"/>
                    </a:moveTo>
                    <a:cubicBezTo>
                      <a:pt x="761920" y="-1389"/>
                      <a:pt x="774183" y="-554"/>
                      <a:pt x="785123" y="5267"/>
                    </a:cubicBezTo>
                    <a:lnTo>
                      <a:pt x="867343" y="49014"/>
                    </a:lnTo>
                    <a:cubicBezTo>
                      <a:pt x="889221" y="60655"/>
                      <a:pt x="897520" y="87828"/>
                      <a:pt x="885879" y="109707"/>
                    </a:cubicBezTo>
                    <a:lnTo>
                      <a:pt x="839281" y="197285"/>
                    </a:lnTo>
                    <a:cubicBezTo>
                      <a:pt x="904218" y="248116"/>
                      <a:pt x="953621" y="317443"/>
                      <a:pt x="977763" y="398138"/>
                    </a:cubicBezTo>
                    <a:lnTo>
                      <a:pt x="1077621" y="380769"/>
                    </a:lnTo>
                    <a:cubicBezTo>
                      <a:pt x="1102038" y="376523"/>
                      <a:pt x="1125273" y="392873"/>
                      <a:pt x="1129520" y="417289"/>
                    </a:cubicBezTo>
                    <a:lnTo>
                      <a:pt x="1145479" y="509046"/>
                    </a:lnTo>
                    <a:cubicBezTo>
                      <a:pt x="1149726" y="533462"/>
                      <a:pt x="1133376" y="556698"/>
                      <a:pt x="1108959" y="560944"/>
                    </a:cubicBezTo>
                    <a:lnTo>
                      <a:pt x="997858" y="580268"/>
                    </a:lnTo>
                    <a:cubicBezTo>
                      <a:pt x="988900" y="675147"/>
                      <a:pt x="949134" y="760933"/>
                      <a:pt x="887371" y="826544"/>
                    </a:cubicBezTo>
                    <a:lnTo>
                      <a:pt x="943982" y="908607"/>
                    </a:lnTo>
                    <a:cubicBezTo>
                      <a:pt x="958055" y="929006"/>
                      <a:pt x="952926" y="956951"/>
                      <a:pt x="932527" y="971024"/>
                    </a:cubicBezTo>
                    <a:lnTo>
                      <a:pt x="855865" y="1023910"/>
                    </a:lnTo>
                    <a:cubicBezTo>
                      <a:pt x="835465" y="1037983"/>
                      <a:pt x="807520" y="1032854"/>
                      <a:pt x="793447" y="1012454"/>
                    </a:cubicBezTo>
                    <a:lnTo>
                      <a:pt x="739069" y="933629"/>
                    </a:lnTo>
                    <a:cubicBezTo>
                      <a:pt x="686687" y="957426"/>
                      <a:pt x="628420" y="970069"/>
                      <a:pt x="567201" y="970069"/>
                    </a:cubicBezTo>
                    <a:cubicBezTo>
                      <a:pt x="530761" y="970069"/>
                      <a:pt x="495366" y="965589"/>
                      <a:pt x="461915" y="955643"/>
                    </a:cubicBezTo>
                    <a:lnTo>
                      <a:pt x="400579" y="1046024"/>
                    </a:lnTo>
                    <a:cubicBezTo>
                      <a:pt x="386663" y="1066531"/>
                      <a:pt x="358758" y="1071873"/>
                      <a:pt x="338251" y="1057956"/>
                    </a:cubicBezTo>
                    <a:lnTo>
                      <a:pt x="261187" y="1005658"/>
                    </a:lnTo>
                    <a:cubicBezTo>
                      <a:pt x="240681" y="991741"/>
                      <a:pt x="235339" y="963836"/>
                      <a:pt x="249255" y="943330"/>
                    </a:cubicBezTo>
                    <a:lnTo>
                      <a:pt x="295891" y="874611"/>
                    </a:lnTo>
                    <a:cubicBezTo>
                      <a:pt x="218676" y="813301"/>
                      <a:pt x="163119" y="726056"/>
                      <a:pt x="141932" y="626080"/>
                    </a:cubicBezTo>
                    <a:lnTo>
                      <a:pt x="44873" y="626080"/>
                    </a:lnTo>
                    <a:cubicBezTo>
                      <a:pt x="20090" y="626080"/>
                      <a:pt x="0" y="605990"/>
                      <a:pt x="0" y="581207"/>
                    </a:cubicBezTo>
                    <a:lnTo>
                      <a:pt x="0" y="488073"/>
                    </a:lnTo>
                    <a:cubicBezTo>
                      <a:pt x="0" y="463290"/>
                      <a:pt x="20090" y="443200"/>
                      <a:pt x="44873" y="443200"/>
                    </a:cubicBezTo>
                    <a:lnTo>
                      <a:pt x="141933" y="443200"/>
                    </a:lnTo>
                    <a:cubicBezTo>
                      <a:pt x="159897" y="358428"/>
                      <a:pt x="202573" y="282810"/>
                      <a:pt x="263111" y="225275"/>
                    </a:cubicBezTo>
                    <a:lnTo>
                      <a:pt x="204256" y="146400"/>
                    </a:lnTo>
                    <a:cubicBezTo>
                      <a:pt x="189435" y="126537"/>
                      <a:pt x="193522" y="98421"/>
                      <a:pt x="213385" y="83600"/>
                    </a:cubicBezTo>
                    <a:lnTo>
                      <a:pt x="288029" y="27902"/>
                    </a:lnTo>
                    <a:cubicBezTo>
                      <a:pt x="307892" y="13081"/>
                      <a:pt x="336008" y="17168"/>
                      <a:pt x="350829" y="37031"/>
                    </a:cubicBezTo>
                    <a:lnTo>
                      <a:pt x="417147" y="125909"/>
                    </a:lnTo>
                    <a:cubicBezTo>
                      <a:pt x="463890" y="108599"/>
                      <a:pt x="514450" y="99211"/>
                      <a:pt x="567201" y="99211"/>
                    </a:cubicBezTo>
                    <a:cubicBezTo>
                      <a:pt x="604953" y="99211"/>
                      <a:pt x="641582" y="104019"/>
                      <a:pt x="676101" y="114635"/>
                    </a:cubicBezTo>
                    <a:lnTo>
                      <a:pt x="724430" y="23803"/>
                    </a:lnTo>
                    <a:cubicBezTo>
                      <a:pt x="730251" y="12864"/>
                      <a:pt x="739954" y="5320"/>
                      <a:pt x="750937" y="1965"/>
                    </a:cubicBezTo>
                    <a:close/>
                  </a:path>
                </a:pathLst>
              </a:custGeom>
              <a:grpFill/>
              <a:ln w="10795" cap="flat" cmpd="sng" algn="ctr">
                <a:noFill/>
                <a:prstDash val="solid"/>
              </a:ln>
              <a:effectLst/>
            </p:spPr>
            <p:txBody>
              <a:bodyPr wrap="square"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2040" dirty="0">
                  <a:solidFill>
                    <a:srgbClr val="FFFFFF"/>
                  </a:solidFill>
                  <a:latin typeface="Segoe UI"/>
                </a:endParaRPr>
              </a:p>
            </p:txBody>
          </p:sp>
          <p:sp>
            <p:nvSpPr>
              <p:cNvPr id="54" name="Donut 28"/>
              <p:cNvSpPr/>
              <p:nvPr/>
            </p:nvSpPr>
            <p:spPr>
              <a:xfrm rot="20221914">
                <a:off x="6221198" y="570730"/>
                <a:ext cx="812157" cy="755155"/>
              </a:xfrm>
              <a:custGeom>
                <a:avLst/>
                <a:gdLst/>
                <a:ahLst/>
                <a:cxnLst/>
                <a:rect l="l" t="t" r="r" b="b"/>
                <a:pathLst>
                  <a:path w="812157" h="755155">
                    <a:moveTo>
                      <a:pt x="476237" y="202804"/>
                    </a:moveTo>
                    <a:cubicBezTo>
                      <a:pt x="453394" y="193136"/>
                      <a:pt x="428280" y="187790"/>
                      <a:pt x="401918" y="187790"/>
                    </a:cubicBezTo>
                    <a:cubicBezTo>
                      <a:pt x="296470" y="187790"/>
                      <a:pt x="210987" y="273328"/>
                      <a:pt x="210987" y="378844"/>
                    </a:cubicBezTo>
                    <a:cubicBezTo>
                      <a:pt x="210987" y="484360"/>
                      <a:pt x="296470" y="569898"/>
                      <a:pt x="401918" y="569898"/>
                    </a:cubicBezTo>
                    <a:cubicBezTo>
                      <a:pt x="507366" y="569898"/>
                      <a:pt x="592849" y="484360"/>
                      <a:pt x="592849" y="378844"/>
                    </a:cubicBezTo>
                    <a:cubicBezTo>
                      <a:pt x="592849" y="299707"/>
                      <a:pt x="544765" y="231808"/>
                      <a:pt x="476237" y="202804"/>
                    </a:cubicBezTo>
                    <a:close/>
                    <a:moveTo>
                      <a:pt x="556335" y="3732"/>
                    </a:moveTo>
                    <a:lnTo>
                      <a:pt x="614596" y="34731"/>
                    </a:lnTo>
                    <a:cubicBezTo>
                      <a:pt x="630099" y="42980"/>
                      <a:pt x="635980" y="62235"/>
                      <a:pt x="627731" y="77738"/>
                    </a:cubicBezTo>
                    <a:lnTo>
                      <a:pt x="594712" y="139794"/>
                    </a:lnTo>
                    <a:cubicBezTo>
                      <a:pt x="640727" y="175813"/>
                      <a:pt x="675734" y="224938"/>
                      <a:pt x="692841" y="282118"/>
                    </a:cubicBezTo>
                    <a:lnTo>
                      <a:pt x="763598" y="269812"/>
                    </a:lnTo>
                    <a:cubicBezTo>
                      <a:pt x="780899" y="266803"/>
                      <a:pt x="797364" y="278389"/>
                      <a:pt x="800373" y="295690"/>
                    </a:cubicBezTo>
                    <a:lnTo>
                      <a:pt x="811682" y="360708"/>
                    </a:lnTo>
                    <a:cubicBezTo>
                      <a:pt x="814691" y="378009"/>
                      <a:pt x="803105" y="394474"/>
                      <a:pt x="785804" y="397483"/>
                    </a:cubicBezTo>
                    <a:lnTo>
                      <a:pt x="707081" y="411175"/>
                    </a:lnTo>
                    <a:cubicBezTo>
                      <a:pt x="700733" y="478407"/>
                      <a:pt x="672555" y="539196"/>
                      <a:pt x="628788" y="585688"/>
                    </a:cubicBezTo>
                    <a:lnTo>
                      <a:pt x="668902" y="643837"/>
                    </a:lnTo>
                    <a:cubicBezTo>
                      <a:pt x="678874" y="658292"/>
                      <a:pt x="675240" y="678094"/>
                      <a:pt x="660785" y="688066"/>
                    </a:cubicBezTo>
                    <a:lnTo>
                      <a:pt x="606463" y="725540"/>
                    </a:lnTo>
                    <a:cubicBezTo>
                      <a:pt x="592007" y="735512"/>
                      <a:pt x="572206" y="731878"/>
                      <a:pt x="562234" y="717423"/>
                    </a:cubicBezTo>
                    <a:lnTo>
                      <a:pt x="523702" y="661568"/>
                    </a:lnTo>
                    <a:cubicBezTo>
                      <a:pt x="486584" y="678429"/>
                      <a:pt x="445297" y="687388"/>
                      <a:pt x="401918" y="687388"/>
                    </a:cubicBezTo>
                    <a:cubicBezTo>
                      <a:pt x="376096" y="687388"/>
                      <a:pt x="351015" y="684213"/>
                      <a:pt x="327312" y="677166"/>
                    </a:cubicBezTo>
                    <a:lnTo>
                      <a:pt x="283848" y="741211"/>
                    </a:lnTo>
                    <a:cubicBezTo>
                      <a:pt x="273987" y="755741"/>
                      <a:pt x="254214" y="759527"/>
                      <a:pt x="239683" y="749666"/>
                    </a:cubicBezTo>
                    <a:lnTo>
                      <a:pt x="185076" y="712607"/>
                    </a:lnTo>
                    <a:cubicBezTo>
                      <a:pt x="170545" y="702746"/>
                      <a:pt x="166759" y="682972"/>
                      <a:pt x="176621" y="668442"/>
                    </a:cubicBezTo>
                    <a:lnTo>
                      <a:pt x="209668" y="619746"/>
                    </a:lnTo>
                    <a:cubicBezTo>
                      <a:pt x="154953" y="576302"/>
                      <a:pt x="115586" y="514481"/>
                      <a:pt x="100574" y="443638"/>
                    </a:cubicBezTo>
                    <a:lnTo>
                      <a:pt x="31797" y="443638"/>
                    </a:lnTo>
                    <a:cubicBezTo>
                      <a:pt x="14236" y="443638"/>
                      <a:pt x="0" y="429402"/>
                      <a:pt x="0" y="411841"/>
                    </a:cubicBezTo>
                    <a:lnTo>
                      <a:pt x="0" y="345847"/>
                    </a:lnTo>
                    <a:cubicBezTo>
                      <a:pt x="0" y="328286"/>
                      <a:pt x="14236" y="314050"/>
                      <a:pt x="31797" y="314050"/>
                    </a:cubicBezTo>
                    <a:lnTo>
                      <a:pt x="100573" y="314050"/>
                    </a:lnTo>
                    <a:cubicBezTo>
                      <a:pt x="113303" y="253982"/>
                      <a:pt x="143543" y="200399"/>
                      <a:pt x="186439" y="159629"/>
                    </a:cubicBezTo>
                    <a:lnTo>
                      <a:pt x="144734" y="103738"/>
                    </a:lnTo>
                    <a:cubicBezTo>
                      <a:pt x="134232" y="89663"/>
                      <a:pt x="137128" y="69740"/>
                      <a:pt x="151203" y="59238"/>
                    </a:cubicBezTo>
                    <a:lnTo>
                      <a:pt x="204095" y="19771"/>
                    </a:lnTo>
                    <a:cubicBezTo>
                      <a:pt x="218169" y="9269"/>
                      <a:pt x="238093" y="12165"/>
                      <a:pt x="248595" y="26239"/>
                    </a:cubicBezTo>
                    <a:lnTo>
                      <a:pt x="295589" y="89219"/>
                    </a:lnTo>
                    <a:cubicBezTo>
                      <a:pt x="328711" y="76953"/>
                      <a:pt x="364538" y="70300"/>
                      <a:pt x="401918" y="70300"/>
                    </a:cubicBezTo>
                    <a:cubicBezTo>
                      <a:pt x="428668" y="70300"/>
                      <a:pt x="454623" y="73707"/>
                      <a:pt x="479084" y="81229"/>
                    </a:cubicBezTo>
                    <a:lnTo>
                      <a:pt x="513329" y="16867"/>
                    </a:lnTo>
                    <a:cubicBezTo>
                      <a:pt x="521578" y="1364"/>
                      <a:pt x="540833" y="-4517"/>
                      <a:pt x="556335" y="3732"/>
                    </a:cubicBezTo>
                    <a:close/>
                  </a:path>
                </a:pathLst>
              </a:custGeom>
              <a:grpFill/>
              <a:ln w="10795" cap="flat" cmpd="sng" algn="ctr">
                <a:noFill/>
                <a:prstDash val="solid"/>
              </a:ln>
              <a:effectLst/>
            </p:spPr>
            <p:txBody>
              <a:bodyPr wrap="square"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2040" dirty="0">
                  <a:solidFill>
                    <a:srgbClr val="FFFFFF"/>
                  </a:solidFill>
                  <a:latin typeface="Segoe UI"/>
                </a:endParaRPr>
              </a:p>
            </p:txBody>
          </p:sp>
          <p:sp>
            <p:nvSpPr>
              <p:cNvPr id="55" name="Donut 36"/>
              <p:cNvSpPr/>
              <p:nvPr/>
            </p:nvSpPr>
            <p:spPr>
              <a:xfrm rot="20260300">
                <a:off x="6816207" y="1657630"/>
                <a:ext cx="812158" cy="755155"/>
              </a:xfrm>
              <a:custGeom>
                <a:avLst/>
                <a:gdLst/>
                <a:ahLst/>
                <a:cxnLst/>
                <a:rect l="l" t="t" r="r" b="b"/>
                <a:pathLst>
                  <a:path w="812158" h="755155">
                    <a:moveTo>
                      <a:pt x="476236" y="202805"/>
                    </a:moveTo>
                    <a:cubicBezTo>
                      <a:pt x="453394" y="193137"/>
                      <a:pt x="428279" y="187791"/>
                      <a:pt x="401917" y="187791"/>
                    </a:cubicBezTo>
                    <a:cubicBezTo>
                      <a:pt x="296470" y="187791"/>
                      <a:pt x="210987" y="273329"/>
                      <a:pt x="210987" y="378845"/>
                    </a:cubicBezTo>
                    <a:cubicBezTo>
                      <a:pt x="210987" y="484361"/>
                      <a:pt x="296470" y="569899"/>
                      <a:pt x="401918" y="569899"/>
                    </a:cubicBezTo>
                    <a:cubicBezTo>
                      <a:pt x="507366" y="569899"/>
                      <a:pt x="592849" y="484361"/>
                      <a:pt x="592849" y="378845"/>
                    </a:cubicBezTo>
                    <a:cubicBezTo>
                      <a:pt x="592849" y="299708"/>
                      <a:pt x="544764" y="231809"/>
                      <a:pt x="476236" y="202805"/>
                    </a:cubicBezTo>
                    <a:close/>
                    <a:moveTo>
                      <a:pt x="556335" y="3732"/>
                    </a:moveTo>
                    <a:lnTo>
                      <a:pt x="614596" y="34731"/>
                    </a:lnTo>
                    <a:cubicBezTo>
                      <a:pt x="630099" y="42980"/>
                      <a:pt x="635980" y="62234"/>
                      <a:pt x="627731" y="77737"/>
                    </a:cubicBezTo>
                    <a:lnTo>
                      <a:pt x="594712" y="139795"/>
                    </a:lnTo>
                    <a:cubicBezTo>
                      <a:pt x="640726" y="175814"/>
                      <a:pt x="675734" y="224939"/>
                      <a:pt x="692841" y="282120"/>
                    </a:cubicBezTo>
                    <a:lnTo>
                      <a:pt x="763598" y="269813"/>
                    </a:lnTo>
                    <a:cubicBezTo>
                      <a:pt x="780900" y="266803"/>
                      <a:pt x="797365" y="278389"/>
                      <a:pt x="800374" y="295691"/>
                    </a:cubicBezTo>
                    <a:lnTo>
                      <a:pt x="811683" y="360708"/>
                    </a:lnTo>
                    <a:cubicBezTo>
                      <a:pt x="814692" y="378010"/>
                      <a:pt x="803106" y="394475"/>
                      <a:pt x="785804" y="397484"/>
                    </a:cubicBezTo>
                    <a:lnTo>
                      <a:pt x="707081" y="411176"/>
                    </a:lnTo>
                    <a:cubicBezTo>
                      <a:pt x="700733" y="478408"/>
                      <a:pt x="672554" y="539197"/>
                      <a:pt x="628788" y="585689"/>
                    </a:cubicBezTo>
                    <a:lnTo>
                      <a:pt x="668902" y="643837"/>
                    </a:lnTo>
                    <a:cubicBezTo>
                      <a:pt x="678874" y="658292"/>
                      <a:pt x="675239" y="678094"/>
                      <a:pt x="660785" y="688066"/>
                    </a:cubicBezTo>
                    <a:lnTo>
                      <a:pt x="606463" y="725540"/>
                    </a:lnTo>
                    <a:cubicBezTo>
                      <a:pt x="592007" y="735512"/>
                      <a:pt x="572205" y="731878"/>
                      <a:pt x="562233" y="717423"/>
                    </a:cubicBezTo>
                    <a:lnTo>
                      <a:pt x="523702" y="661569"/>
                    </a:lnTo>
                    <a:cubicBezTo>
                      <a:pt x="486584" y="678430"/>
                      <a:pt x="445297" y="687389"/>
                      <a:pt x="401918" y="687389"/>
                    </a:cubicBezTo>
                    <a:cubicBezTo>
                      <a:pt x="376096" y="687389"/>
                      <a:pt x="351015" y="684214"/>
                      <a:pt x="327311" y="677166"/>
                    </a:cubicBezTo>
                    <a:lnTo>
                      <a:pt x="283848" y="741210"/>
                    </a:lnTo>
                    <a:cubicBezTo>
                      <a:pt x="273987" y="755741"/>
                      <a:pt x="254213" y="759527"/>
                      <a:pt x="239683" y="749666"/>
                    </a:cubicBezTo>
                    <a:lnTo>
                      <a:pt x="185076" y="712607"/>
                    </a:lnTo>
                    <a:cubicBezTo>
                      <a:pt x="170545" y="702746"/>
                      <a:pt x="166760" y="682972"/>
                      <a:pt x="176620" y="668441"/>
                    </a:cubicBezTo>
                    <a:lnTo>
                      <a:pt x="209667" y="619746"/>
                    </a:lnTo>
                    <a:cubicBezTo>
                      <a:pt x="154953" y="576302"/>
                      <a:pt x="115585" y="514481"/>
                      <a:pt x="100573" y="443638"/>
                    </a:cubicBezTo>
                    <a:lnTo>
                      <a:pt x="31797" y="443638"/>
                    </a:lnTo>
                    <a:cubicBezTo>
                      <a:pt x="14236" y="443638"/>
                      <a:pt x="0" y="429402"/>
                      <a:pt x="0" y="411841"/>
                    </a:cubicBezTo>
                    <a:lnTo>
                      <a:pt x="0" y="345847"/>
                    </a:lnTo>
                    <a:cubicBezTo>
                      <a:pt x="0" y="328286"/>
                      <a:pt x="14236" y="314050"/>
                      <a:pt x="31797" y="314050"/>
                    </a:cubicBezTo>
                    <a:lnTo>
                      <a:pt x="100573" y="314050"/>
                    </a:lnTo>
                    <a:cubicBezTo>
                      <a:pt x="113303" y="253982"/>
                      <a:pt x="143542" y="200399"/>
                      <a:pt x="186439" y="159630"/>
                    </a:cubicBezTo>
                    <a:lnTo>
                      <a:pt x="144734" y="103739"/>
                    </a:lnTo>
                    <a:cubicBezTo>
                      <a:pt x="134232" y="89664"/>
                      <a:pt x="137128" y="69741"/>
                      <a:pt x="151203" y="59239"/>
                    </a:cubicBezTo>
                    <a:lnTo>
                      <a:pt x="204095" y="19772"/>
                    </a:lnTo>
                    <a:cubicBezTo>
                      <a:pt x="218169" y="9270"/>
                      <a:pt x="238093" y="12166"/>
                      <a:pt x="248595" y="26240"/>
                    </a:cubicBezTo>
                    <a:lnTo>
                      <a:pt x="295588" y="89219"/>
                    </a:lnTo>
                    <a:cubicBezTo>
                      <a:pt x="328711" y="76953"/>
                      <a:pt x="364537" y="70301"/>
                      <a:pt x="401917" y="70301"/>
                    </a:cubicBezTo>
                    <a:cubicBezTo>
                      <a:pt x="428668" y="70301"/>
                      <a:pt x="454622" y="73708"/>
                      <a:pt x="479083" y="81230"/>
                    </a:cubicBezTo>
                    <a:lnTo>
                      <a:pt x="513329" y="16867"/>
                    </a:lnTo>
                    <a:cubicBezTo>
                      <a:pt x="521577" y="1364"/>
                      <a:pt x="540832" y="-4517"/>
                      <a:pt x="556335" y="3732"/>
                    </a:cubicBezTo>
                    <a:close/>
                  </a:path>
                </a:pathLst>
              </a:custGeom>
              <a:grpFill/>
              <a:ln w="10795" cap="flat" cmpd="sng" algn="ctr">
                <a:noFill/>
                <a:prstDash val="solid"/>
              </a:ln>
              <a:effectLst/>
            </p:spPr>
            <p:txBody>
              <a:bodyPr wrap="square"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2040" dirty="0">
                  <a:solidFill>
                    <a:srgbClr val="FFFFFF"/>
                  </a:solidFill>
                  <a:latin typeface="Segoe UI"/>
                </a:endParaRPr>
              </a:p>
            </p:txBody>
          </p:sp>
          <p:sp>
            <p:nvSpPr>
              <p:cNvPr id="56" name="Donut 15"/>
              <p:cNvSpPr/>
              <p:nvPr/>
            </p:nvSpPr>
            <p:spPr>
              <a:xfrm rot="20036216">
                <a:off x="3553230" y="709716"/>
                <a:ext cx="2521446" cy="2344470"/>
              </a:xfrm>
              <a:custGeom>
                <a:avLst/>
                <a:gdLst/>
                <a:ahLst/>
                <a:cxnLst/>
                <a:rect l="l" t="t" r="r" b="b"/>
                <a:pathLst>
                  <a:path w="1146150" h="1065703">
                    <a:moveTo>
                      <a:pt x="567201" y="212003"/>
                    </a:moveTo>
                    <a:cubicBezTo>
                      <a:pt x="389110" y="212003"/>
                      <a:pt x="244738" y="356453"/>
                      <a:pt x="244738" y="534640"/>
                    </a:cubicBezTo>
                    <a:cubicBezTo>
                      <a:pt x="244738" y="712827"/>
                      <a:pt x="389110" y="857277"/>
                      <a:pt x="567201" y="857277"/>
                    </a:cubicBezTo>
                    <a:cubicBezTo>
                      <a:pt x="745292" y="857277"/>
                      <a:pt x="889664" y="712827"/>
                      <a:pt x="889664" y="534640"/>
                    </a:cubicBezTo>
                    <a:cubicBezTo>
                      <a:pt x="889664" y="356453"/>
                      <a:pt x="745292" y="212003"/>
                      <a:pt x="567201" y="212003"/>
                    </a:cubicBezTo>
                    <a:close/>
                    <a:moveTo>
                      <a:pt x="750937" y="1965"/>
                    </a:moveTo>
                    <a:cubicBezTo>
                      <a:pt x="761920" y="-1389"/>
                      <a:pt x="774183" y="-554"/>
                      <a:pt x="785123" y="5267"/>
                    </a:cubicBezTo>
                    <a:lnTo>
                      <a:pt x="867343" y="49014"/>
                    </a:lnTo>
                    <a:cubicBezTo>
                      <a:pt x="889221" y="60655"/>
                      <a:pt x="897520" y="87828"/>
                      <a:pt x="885879" y="109707"/>
                    </a:cubicBezTo>
                    <a:lnTo>
                      <a:pt x="839281" y="197285"/>
                    </a:lnTo>
                    <a:cubicBezTo>
                      <a:pt x="904218" y="248116"/>
                      <a:pt x="953621" y="317443"/>
                      <a:pt x="977763" y="398138"/>
                    </a:cubicBezTo>
                    <a:lnTo>
                      <a:pt x="1077621" y="380769"/>
                    </a:lnTo>
                    <a:cubicBezTo>
                      <a:pt x="1102038" y="376523"/>
                      <a:pt x="1125273" y="392873"/>
                      <a:pt x="1129520" y="417289"/>
                    </a:cubicBezTo>
                    <a:lnTo>
                      <a:pt x="1145479" y="509046"/>
                    </a:lnTo>
                    <a:cubicBezTo>
                      <a:pt x="1149726" y="533462"/>
                      <a:pt x="1133376" y="556698"/>
                      <a:pt x="1108959" y="560944"/>
                    </a:cubicBezTo>
                    <a:lnTo>
                      <a:pt x="997858" y="580268"/>
                    </a:lnTo>
                    <a:cubicBezTo>
                      <a:pt x="988900" y="675147"/>
                      <a:pt x="949134" y="760933"/>
                      <a:pt x="887371" y="826544"/>
                    </a:cubicBezTo>
                    <a:lnTo>
                      <a:pt x="943982" y="908607"/>
                    </a:lnTo>
                    <a:cubicBezTo>
                      <a:pt x="958055" y="929006"/>
                      <a:pt x="952926" y="956951"/>
                      <a:pt x="932527" y="971024"/>
                    </a:cubicBezTo>
                    <a:lnTo>
                      <a:pt x="855865" y="1023910"/>
                    </a:lnTo>
                    <a:cubicBezTo>
                      <a:pt x="835465" y="1037983"/>
                      <a:pt x="807520" y="1032854"/>
                      <a:pt x="793447" y="1012454"/>
                    </a:cubicBezTo>
                    <a:lnTo>
                      <a:pt x="739069" y="933629"/>
                    </a:lnTo>
                    <a:cubicBezTo>
                      <a:pt x="686687" y="957426"/>
                      <a:pt x="628420" y="970069"/>
                      <a:pt x="567201" y="970069"/>
                    </a:cubicBezTo>
                    <a:cubicBezTo>
                      <a:pt x="530761" y="970069"/>
                      <a:pt x="495366" y="965589"/>
                      <a:pt x="461915" y="955643"/>
                    </a:cubicBezTo>
                    <a:lnTo>
                      <a:pt x="400579" y="1046024"/>
                    </a:lnTo>
                    <a:cubicBezTo>
                      <a:pt x="386663" y="1066531"/>
                      <a:pt x="358758" y="1071873"/>
                      <a:pt x="338251" y="1057956"/>
                    </a:cubicBezTo>
                    <a:lnTo>
                      <a:pt x="261187" y="1005658"/>
                    </a:lnTo>
                    <a:cubicBezTo>
                      <a:pt x="240681" y="991741"/>
                      <a:pt x="235339" y="963836"/>
                      <a:pt x="249255" y="943330"/>
                    </a:cubicBezTo>
                    <a:lnTo>
                      <a:pt x="295891" y="874611"/>
                    </a:lnTo>
                    <a:cubicBezTo>
                      <a:pt x="218676" y="813301"/>
                      <a:pt x="163119" y="726056"/>
                      <a:pt x="141932" y="626080"/>
                    </a:cubicBezTo>
                    <a:lnTo>
                      <a:pt x="44873" y="626080"/>
                    </a:lnTo>
                    <a:cubicBezTo>
                      <a:pt x="20090" y="626080"/>
                      <a:pt x="0" y="605990"/>
                      <a:pt x="0" y="581207"/>
                    </a:cubicBezTo>
                    <a:lnTo>
                      <a:pt x="0" y="488073"/>
                    </a:lnTo>
                    <a:cubicBezTo>
                      <a:pt x="0" y="463290"/>
                      <a:pt x="20090" y="443200"/>
                      <a:pt x="44873" y="443200"/>
                    </a:cubicBezTo>
                    <a:lnTo>
                      <a:pt x="141933" y="443200"/>
                    </a:lnTo>
                    <a:cubicBezTo>
                      <a:pt x="159897" y="358428"/>
                      <a:pt x="202573" y="282810"/>
                      <a:pt x="263111" y="225275"/>
                    </a:cubicBezTo>
                    <a:lnTo>
                      <a:pt x="204256" y="146400"/>
                    </a:lnTo>
                    <a:cubicBezTo>
                      <a:pt x="189435" y="126537"/>
                      <a:pt x="193522" y="98421"/>
                      <a:pt x="213385" y="83600"/>
                    </a:cubicBezTo>
                    <a:lnTo>
                      <a:pt x="288029" y="27902"/>
                    </a:lnTo>
                    <a:cubicBezTo>
                      <a:pt x="307892" y="13081"/>
                      <a:pt x="336008" y="17168"/>
                      <a:pt x="350829" y="37031"/>
                    </a:cubicBezTo>
                    <a:lnTo>
                      <a:pt x="417147" y="125909"/>
                    </a:lnTo>
                    <a:cubicBezTo>
                      <a:pt x="463890" y="108599"/>
                      <a:pt x="514450" y="99211"/>
                      <a:pt x="567201" y="99211"/>
                    </a:cubicBezTo>
                    <a:cubicBezTo>
                      <a:pt x="604953" y="99211"/>
                      <a:pt x="641582" y="104019"/>
                      <a:pt x="676101" y="114635"/>
                    </a:cubicBezTo>
                    <a:lnTo>
                      <a:pt x="724430" y="23803"/>
                    </a:lnTo>
                    <a:cubicBezTo>
                      <a:pt x="730251" y="12864"/>
                      <a:pt x="739954" y="5320"/>
                      <a:pt x="750937" y="1965"/>
                    </a:cubicBezTo>
                    <a:close/>
                  </a:path>
                </a:pathLst>
              </a:custGeom>
              <a:grpFill/>
              <a:ln w="10795" cap="flat" cmpd="sng" algn="ctr">
                <a:noFill/>
                <a:prstDash val="solid"/>
              </a:ln>
              <a:effectLst/>
            </p:spPr>
            <p:txBody>
              <a:bodyPr wrap="square"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2040" dirty="0">
                  <a:solidFill>
                    <a:srgbClr val="FFFFFF"/>
                  </a:solidFill>
                  <a:latin typeface="Segoe UI"/>
                </a:endParaRPr>
              </a:p>
            </p:txBody>
          </p:sp>
          <p:sp>
            <p:nvSpPr>
              <p:cNvPr id="57" name="Rectangle 62"/>
              <p:cNvSpPr/>
              <p:nvPr/>
            </p:nvSpPr>
            <p:spPr>
              <a:xfrm rot="18974245">
                <a:off x="6023264" y="2582680"/>
                <a:ext cx="1868256" cy="3029072"/>
              </a:xfrm>
              <a:custGeom>
                <a:avLst/>
                <a:gdLst>
                  <a:gd name="connsiteX0" fmla="*/ 1856143 w 1864331"/>
                  <a:gd name="connsiteY0" fmla="*/ 341271 h 2483987"/>
                  <a:gd name="connsiteX1" fmla="*/ 1864331 w 1864331"/>
                  <a:gd name="connsiteY1" fmla="*/ 966844 h 2483987"/>
                  <a:gd name="connsiteX2" fmla="*/ 1433839 w 1864331"/>
                  <a:gd name="connsiteY2" fmla="*/ 1517559 h 2483987"/>
                  <a:gd name="connsiteX3" fmla="*/ 1433840 w 1864331"/>
                  <a:gd name="connsiteY3" fmla="*/ 2483987 h 2483987"/>
                  <a:gd name="connsiteX4" fmla="*/ 488580 w 1864331"/>
                  <a:gd name="connsiteY4" fmla="*/ 2483987 h 2483987"/>
                  <a:gd name="connsiteX5" fmla="*/ 488581 w 1864331"/>
                  <a:gd name="connsiteY5" fmla="*/ 1584117 h 2483987"/>
                  <a:gd name="connsiteX6" fmla="*/ 0 w 1864331"/>
                  <a:gd name="connsiteY6" fmla="*/ 1202196 h 2483987"/>
                  <a:gd name="connsiteX7" fmla="*/ 0 w 1864331"/>
                  <a:gd name="connsiteY7" fmla="*/ 273950 h 2483987"/>
                  <a:gd name="connsiteX8" fmla="*/ 432957 w 1864331"/>
                  <a:gd name="connsiteY8" fmla="*/ 1289 h 2483987"/>
                  <a:gd name="connsiteX9" fmla="*/ 431190 w 1864331"/>
                  <a:gd name="connsiteY9" fmla="*/ 773655 h 2483987"/>
                  <a:gd name="connsiteX10" fmla="*/ 922265 w 1864331"/>
                  <a:gd name="connsiteY10" fmla="*/ 1052727 h 2483987"/>
                  <a:gd name="connsiteX11" fmla="*/ 962230 w 1864331"/>
                  <a:gd name="connsiteY11" fmla="*/ 1031655 h 2483987"/>
                  <a:gd name="connsiteX12" fmla="*/ 1404416 w 1864331"/>
                  <a:gd name="connsiteY12" fmla="*/ 762737 h 2483987"/>
                  <a:gd name="connsiteX13" fmla="*/ 1387941 w 1864331"/>
                  <a:gd name="connsiteY13" fmla="*/ 0 h 2483987"/>
                  <a:gd name="connsiteX14" fmla="*/ 1856143 w 1864331"/>
                  <a:gd name="connsiteY14" fmla="*/ 341271 h 2483987"/>
                  <a:gd name="connsiteX0" fmla="*/ 1856143 w 1868258"/>
                  <a:gd name="connsiteY0" fmla="*/ 341271 h 2483987"/>
                  <a:gd name="connsiteX1" fmla="*/ 1868258 w 1868258"/>
                  <a:gd name="connsiteY1" fmla="*/ 1148652 h 2483987"/>
                  <a:gd name="connsiteX2" fmla="*/ 1433839 w 1868258"/>
                  <a:gd name="connsiteY2" fmla="*/ 1517559 h 2483987"/>
                  <a:gd name="connsiteX3" fmla="*/ 1433840 w 1868258"/>
                  <a:gd name="connsiteY3" fmla="*/ 2483987 h 2483987"/>
                  <a:gd name="connsiteX4" fmla="*/ 488580 w 1868258"/>
                  <a:gd name="connsiteY4" fmla="*/ 2483987 h 2483987"/>
                  <a:gd name="connsiteX5" fmla="*/ 488581 w 1868258"/>
                  <a:gd name="connsiteY5" fmla="*/ 1584117 h 2483987"/>
                  <a:gd name="connsiteX6" fmla="*/ 0 w 1868258"/>
                  <a:gd name="connsiteY6" fmla="*/ 1202196 h 2483987"/>
                  <a:gd name="connsiteX7" fmla="*/ 0 w 1868258"/>
                  <a:gd name="connsiteY7" fmla="*/ 273950 h 2483987"/>
                  <a:gd name="connsiteX8" fmla="*/ 432957 w 1868258"/>
                  <a:gd name="connsiteY8" fmla="*/ 1289 h 2483987"/>
                  <a:gd name="connsiteX9" fmla="*/ 431190 w 1868258"/>
                  <a:gd name="connsiteY9" fmla="*/ 773655 h 2483987"/>
                  <a:gd name="connsiteX10" fmla="*/ 922265 w 1868258"/>
                  <a:gd name="connsiteY10" fmla="*/ 1052727 h 2483987"/>
                  <a:gd name="connsiteX11" fmla="*/ 962230 w 1868258"/>
                  <a:gd name="connsiteY11" fmla="*/ 1031655 h 2483987"/>
                  <a:gd name="connsiteX12" fmla="*/ 1404416 w 1868258"/>
                  <a:gd name="connsiteY12" fmla="*/ 762737 h 2483987"/>
                  <a:gd name="connsiteX13" fmla="*/ 1387941 w 1868258"/>
                  <a:gd name="connsiteY13" fmla="*/ 0 h 2483987"/>
                  <a:gd name="connsiteX14" fmla="*/ 1856143 w 1868258"/>
                  <a:gd name="connsiteY14" fmla="*/ 341271 h 2483987"/>
                  <a:gd name="connsiteX0" fmla="*/ 1856143 w 1868258"/>
                  <a:gd name="connsiteY0" fmla="*/ 341271 h 2483987"/>
                  <a:gd name="connsiteX1" fmla="*/ 1868258 w 1868258"/>
                  <a:gd name="connsiteY1" fmla="*/ 1148652 h 2483987"/>
                  <a:gd name="connsiteX2" fmla="*/ 1433839 w 1868258"/>
                  <a:gd name="connsiteY2" fmla="*/ 1517559 h 2483987"/>
                  <a:gd name="connsiteX3" fmla="*/ 1433840 w 1868258"/>
                  <a:gd name="connsiteY3" fmla="*/ 2483987 h 2483987"/>
                  <a:gd name="connsiteX4" fmla="*/ 488580 w 1868258"/>
                  <a:gd name="connsiteY4" fmla="*/ 2483987 h 2483987"/>
                  <a:gd name="connsiteX5" fmla="*/ 488581 w 1868258"/>
                  <a:gd name="connsiteY5" fmla="*/ 1584117 h 2483987"/>
                  <a:gd name="connsiteX6" fmla="*/ 0 w 1868258"/>
                  <a:gd name="connsiteY6" fmla="*/ 1202196 h 2483987"/>
                  <a:gd name="connsiteX7" fmla="*/ 0 w 1868258"/>
                  <a:gd name="connsiteY7" fmla="*/ 273950 h 2483987"/>
                  <a:gd name="connsiteX8" fmla="*/ 432957 w 1868258"/>
                  <a:gd name="connsiteY8" fmla="*/ 1289 h 2483987"/>
                  <a:gd name="connsiteX9" fmla="*/ 431190 w 1868258"/>
                  <a:gd name="connsiteY9" fmla="*/ 773655 h 2483987"/>
                  <a:gd name="connsiteX10" fmla="*/ 922265 w 1868258"/>
                  <a:gd name="connsiteY10" fmla="*/ 1052727 h 2483987"/>
                  <a:gd name="connsiteX11" fmla="*/ 1404416 w 1868258"/>
                  <a:gd name="connsiteY11" fmla="*/ 762737 h 2483987"/>
                  <a:gd name="connsiteX12" fmla="*/ 1387941 w 1868258"/>
                  <a:gd name="connsiteY12" fmla="*/ 0 h 2483987"/>
                  <a:gd name="connsiteX13" fmla="*/ 1856143 w 1868258"/>
                  <a:gd name="connsiteY13" fmla="*/ 341271 h 248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8258" h="2483987">
                    <a:moveTo>
                      <a:pt x="1856143" y="341271"/>
                    </a:moveTo>
                    <a:lnTo>
                      <a:pt x="1868258" y="1148652"/>
                    </a:lnTo>
                    <a:lnTo>
                      <a:pt x="1433839" y="1517559"/>
                    </a:lnTo>
                    <a:cubicBezTo>
                      <a:pt x="1433839" y="1839702"/>
                      <a:pt x="1433840" y="2161844"/>
                      <a:pt x="1433840" y="2483987"/>
                    </a:cubicBezTo>
                    <a:lnTo>
                      <a:pt x="488580" y="2483987"/>
                    </a:lnTo>
                    <a:cubicBezTo>
                      <a:pt x="488580" y="2184030"/>
                      <a:pt x="488581" y="1884074"/>
                      <a:pt x="488581" y="1584117"/>
                    </a:cubicBezTo>
                    <a:lnTo>
                      <a:pt x="0" y="1202196"/>
                    </a:lnTo>
                    <a:lnTo>
                      <a:pt x="0" y="273950"/>
                    </a:lnTo>
                    <a:lnTo>
                      <a:pt x="432957" y="1289"/>
                    </a:lnTo>
                    <a:lnTo>
                      <a:pt x="431190" y="773655"/>
                    </a:lnTo>
                    <a:lnTo>
                      <a:pt x="922265" y="1052727"/>
                    </a:lnTo>
                    <a:lnTo>
                      <a:pt x="1404416" y="762737"/>
                    </a:lnTo>
                    <a:lnTo>
                      <a:pt x="1387941" y="0"/>
                    </a:lnTo>
                    <a:cubicBezTo>
                      <a:pt x="1546738" y="136154"/>
                      <a:pt x="1697346" y="205117"/>
                      <a:pt x="1856143" y="341271"/>
                    </a:cubicBezTo>
                    <a:close/>
                  </a:path>
                </a:pathLst>
              </a:custGeom>
              <a:grpFill/>
              <a:ln w="10795" cap="flat" cmpd="sng" algn="ctr">
                <a:noFill/>
                <a:prstDash val="solid"/>
              </a:ln>
              <a:effectLst/>
            </p:spPr>
            <p:txBody>
              <a:bodyPr wrap="square"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2040" dirty="0">
                  <a:solidFill>
                    <a:srgbClr val="FFFFFF"/>
                  </a:solidFill>
                  <a:latin typeface="Segoe UI"/>
                </a:endParaRPr>
              </a:p>
            </p:txBody>
          </p:sp>
        </p:grpSp>
        <p:sp>
          <p:nvSpPr>
            <p:cNvPr id="50" name="Oval 39941"/>
            <p:cNvSpPr/>
            <p:nvPr/>
          </p:nvSpPr>
          <p:spPr>
            <a:xfrm>
              <a:off x="1378091" y="2783539"/>
              <a:ext cx="526236" cy="526235"/>
            </a:xfrm>
            <a:custGeom>
              <a:avLst/>
              <a:gdLst/>
              <a:ahLst/>
              <a:cxnLst/>
              <a:rect l="l" t="t" r="r" b="b"/>
              <a:pathLst>
                <a:path w="978408" h="978408">
                  <a:moveTo>
                    <a:pt x="792274" y="306711"/>
                  </a:moveTo>
                  <a:lnTo>
                    <a:pt x="701046" y="371394"/>
                  </a:lnTo>
                  <a:lnTo>
                    <a:pt x="710815" y="385919"/>
                  </a:lnTo>
                  <a:cubicBezTo>
                    <a:pt x="759309" y="479648"/>
                    <a:pt x="740559" y="594091"/>
                    <a:pt x="664692" y="667446"/>
                  </a:cubicBezTo>
                  <a:cubicBezTo>
                    <a:pt x="588825" y="740800"/>
                    <a:pt x="473815" y="755686"/>
                    <a:pt x="381772" y="704062"/>
                  </a:cubicBezTo>
                  <a:cubicBezTo>
                    <a:pt x="289729" y="652440"/>
                    <a:pt x="242462" y="546542"/>
                    <a:pt x="265496" y="443555"/>
                  </a:cubicBezTo>
                  <a:lnTo>
                    <a:pt x="295902" y="465973"/>
                  </a:lnTo>
                  <a:lnTo>
                    <a:pt x="260819" y="320359"/>
                  </a:lnTo>
                  <a:lnTo>
                    <a:pt x="137359" y="349081"/>
                  </a:lnTo>
                  <a:lnTo>
                    <a:pt x="168919" y="372349"/>
                  </a:lnTo>
                  <a:cubicBezTo>
                    <a:pt x="112851" y="522214"/>
                    <a:pt x="164911" y="691043"/>
                    <a:pt x="295639" y="783310"/>
                  </a:cubicBezTo>
                  <a:cubicBezTo>
                    <a:pt x="426369" y="875577"/>
                    <a:pt x="602881" y="868074"/>
                    <a:pt x="725308" y="765043"/>
                  </a:cubicBezTo>
                  <a:cubicBezTo>
                    <a:pt x="847732" y="662012"/>
                    <a:pt x="885274" y="489377"/>
                    <a:pt x="816690" y="344808"/>
                  </a:cubicBezTo>
                  <a:cubicBezTo>
                    <a:pt x="810133" y="330988"/>
                    <a:pt x="802764" y="317757"/>
                    <a:pt x="792274" y="306711"/>
                  </a:cubicBezTo>
                  <a:close/>
                  <a:moveTo>
                    <a:pt x="706210" y="213641"/>
                  </a:moveTo>
                  <a:lnTo>
                    <a:pt x="642104" y="305840"/>
                  </a:lnTo>
                  <a:cubicBezTo>
                    <a:pt x="658954" y="317851"/>
                    <a:pt x="674100" y="332383"/>
                    <a:pt x="686396" y="349611"/>
                  </a:cubicBezTo>
                  <a:lnTo>
                    <a:pt x="771375" y="274102"/>
                  </a:lnTo>
                  <a:cubicBezTo>
                    <a:pt x="752616" y="250624"/>
                    <a:pt x="730606" y="230383"/>
                    <a:pt x="706210" y="213641"/>
                  </a:cubicBezTo>
                  <a:close/>
                  <a:moveTo>
                    <a:pt x="604254" y="160502"/>
                  </a:moveTo>
                  <a:lnTo>
                    <a:pt x="565783" y="267778"/>
                  </a:lnTo>
                  <a:cubicBezTo>
                    <a:pt x="584894" y="272964"/>
                    <a:pt x="603215" y="280639"/>
                    <a:pt x="619850" y="291345"/>
                  </a:cubicBezTo>
                  <a:lnTo>
                    <a:pt x="674179" y="191386"/>
                  </a:lnTo>
                  <a:cubicBezTo>
                    <a:pt x="652260" y="178271"/>
                    <a:pt x="628726" y="168044"/>
                    <a:pt x="604254" y="160502"/>
                  </a:cubicBezTo>
                  <a:close/>
                  <a:moveTo>
                    <a:pt x="473050" y="145674"/>
                  </a:moveTo>
                  <a:lnTo>
                    <a:pt x="433410" y="149760"/>
                  </a:lnTo>
                  <a:lnTo>
                    <a:pt x="454372" y="260937"/>
                  </a:lnTo>
                  <a:cubicBezTo>
                    <a:pt x="462135" y="259473"/>
                    <a:pt x="469901" y="258403"/>
                    <a:pt x="477882" y="260356"/>
                  </a:cubicBezTo>
                  <a:close/>
                  <a:moveTo>
                    <a:pt x="511287" y="144921"/>
                  </a:moveTo>
                  <a:lnTo>
                    <a:pt x="503514" y="259723"/>
                  </a:lnTo>
                  <a:cubicBezTo>
                    <a:pt x="515563" y="259565"/>
                    <a:pt x="527495" y="260376"/>
                    <a:pt x="538895" y="264299"/>
                  </a:cubicBezTo>
                  <a:lnTo>
                    <a:pt x="565268" y="153967"/>
                  </a:lnTo>
                  <a:close/>
                  <a:moveTo>
                    <a:pt x="489204" y="0"/>
                  </a:moveTo>
                  <a:cubicBezTo>
                    <a:pt x="759384" y="0"/>
                    <a:pt x="978408" y="219024"/>
                    <a:pt x="978408" y="489204"/>
                  </a:cubicBezTo>
                  <a:cubicBezTo>
                    <a:pt x="978408" y="759384"/>
                    <a:pt x="759384" y="978408"/>
                    <a:pt x="489204" y="978408"/>
                  </a:cubicBezTo>
                  <a:cubicBezTo>
                    <a:pt x="219024" y="978408"/>
                    <a:pt x="0" y="759384"/>
                    <a:pt x="0" y="489204"/>
                  </a:cubicBezTo>
                  <a:cubicBezTo>
                    <a:pt x="0" y="219024"/>
                    <a:pt x="219024" y="0"/>
                    <a:pt x="489204" y="0"/>
                  </a:cubicBezTo>
                  <a:close/>
                </a:path>
              </a:pathLst>
            </a:custGeom>
            <a:solidFill>
              <a:srgbClr val="961E99"/>
            </a:solidFill>
            <a:ln w="10795"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1836" dirty="0">
                <a:solidFill>
                  <a:prstClr val="white"/>
                </a:solidFill>
                <a:latin typeface="Segoe UI"/>
              </a:endParaRPr>
            </a:p>
          </p:txBody>
        </p:sp>
        <p:grpSp>
          <p:nvGrpSpPr>
            <p:cNvPr id="131" name="Group 130"/>
            <p:cNvGrpSpPr/>
            <p:nvPr/>
          </p:nvGrpSpPr>
          <p:grpSpPr>
            <a:xfrm>
              <a:off x="2621579" y="3237807"/>
              <a:ext cx="549065" cy="550329"/>
              <a:chOff x="2621579" y="3237807"/>
              <a:chExt cx="549065" cy="550329"/>
            </a:xfrm>
          </p:grpSpPr>
          <p:sp>
            <p:nvSpPr>
              <p:cNvPr id="58" name="Donut 57"/>
              <p:cNvSpPr/>
              <p:nvPr/>
            </p:nvSpPr>
            <p:spPr bwMode="auto">
              <a:xfrm>
                <a:off x="2621579" y="3237807"/>
                <a:ext cx="549065" cy="550329"/>
              </a:xfrm>
              <a:prstGeom prst="donut">
                <a:avLst>
                  <a:gd name="adj" fmla="val 6172"/>
                </a:avLst>
              </a:prstGeom>
              <a:solidFill>
                <a:srgbClr val="92D050"/>
              </a:solidFill>
              <a:ln w="10795" cap="flat" cmpd="sng" algn="ctr">
                <a:noFill/>
                <a:prstDash val="solid"/>
              </a:ln>
              <a:effectLst/>
              <a:ex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1836" dirty="0">
                  <a:solidFill>
                    <a:prstClr val="white"/>
                  </a:solidFill>
                  <a:latin typeface="Segoe UI"/>
                </a:endParaRPr>
              </a:p>
            </p:txBody>
          </p:sp>
          <p:grpSp>
            <p:nvGrpSpPr>
              <p:cNvPr id="128" name="Group 127"/>
              <p:cNvGrpSpPr/>
              <p:nvPr/>
            </p:nvGrpSpPr>
            <p:grpSpPr>
              <a:xfrm>
                <a:off x="2735251" y="3319941"/>
                <a:ext cx="321720" cy="386061"/>
                <a:chOff x="7944424" y="574055"/>
                <a:chExt cx="1821121" cy="2185330"/>
              </a:xfrm>
              <a:solidFill>
                <a:srgbClr val="92D050"/>
              </a:solidFill>
            </p:grpSpPr>
            <p:sp>
              <p:nvSpPr>
                <p:cNvPr id="129" name="Oval 7"/>
                <p:cNvSpPr/>
                <p:nvPr/>
              </p:nvSpPr>
              <p:spPr>
                <a:xfrm rot="5400000" flipV="1">
                  <a:off x="7952110" y="783427"/>
                  <a:ext cx="1805750" cy="1821121"/>
                </a:xfrm>
                <a:custGeom>
                  <a:avLst/>
                  <a:gdLst/>
                  <a:ahLst/>
                  <a:cxnLst/>
                  <a:rect l="l" t="t" r="r" b="b"/>
                  <a:pathLst>
                    <a:path w="1805750" h="1821121">
                      <a:moveTo>
                        <a:pt x="0" y="1502033"/>
                      </a:moveTo>
                      <a:cubicBezTo>
                        <a:pt x="0" y="1530237"/>
                        <a:pt x="3659" y="1557586"/>
                        <a:pt x="11750" y="1583310"/>
                      </a:cubicBezTo>
                      <a:lnTo>
                        <a:pt x="254559" y="1345433"/>
                      </a:lnTo>
                      <a:lnTo>
                        <a:pt x="483713" y="1579337"/>
                      </a:lnTo>
                      <a:lnTo>
                        <a:pt x="246240" y="1811987"/>
                      </a:lnTo>
                      <a:cubicBezTo>
                        <a:pt x="269518" y="1818217"/>
                        <a:pt x="293964" y="1821121"/>
                        <a:pt x="319088" y="1821121"/>
                      </a:cubicBezTo>
                      <a:cubicBezTo>
                        <a:pt x="495315" y="1821121"/>
                        <a:pt x="638176" y="1678260"/>
                        <a:pt x="638176" y="1502033"/>
                      </a:cubicBezTo>
                      <a:cubicBezTo>
                        <a:pt x="638176" y="1472741"/>
                        <a:pt x="634229" y="1444371"/>
                        <a:pt x="625505" y="1417792"/>
                      </a:cubicBezTo>
                      <a:lnTo>
                        <a:pt x="1414150" y="629146"/>
                      </a:lnTo>
                      <a:cubicBezTo>
                        <a:pt x="1437330" y="635300"/>
                        <a:pt x="1461660" y="638176"/>
                        <a:pt x="1486662" y="638176"/>
                      </a:cubicBezTo>
                      <a:cubicBezTo>
                        <a:pt x="1662889" y="638176"/>
                        <a:pt x="1805750" y="495315"/>
                        <a:pt x="1805750" y="319088"/>
                      </a:cubicBezTo>
                      <a:cubicBezTo>
                        <a:pt x="1805750" y="293964"/>
                        <a:pt x="1802846" y="269518"/>
                        <a:pt x="1796616" y="246240"/>
                      </a:cubicBezTo>
                      <a:lnTo>
                        <a:pt x="1563966" y="483713"/>
                      </a:lnTo>
                      <a:lnTo>
                        <a:pt x="1330062" y="254559"/>
                      </a:lnTo>
                      <a:lnTo>
                        <a:pt x="1567939" y="11750"/>
                      </a:lnTo>
                      <a:cubicBezTo>
                        <a:pt x="1542215" y="3659"/>
                        <a:pt x="1514866" y="0"/>
                        <a:pt x="1486662" y="0"/>
                      </a:cubicBezTo>
                      <a:cubicBezTo>
                        <a:pt x="1310435" y="0"/>
                        <a:pt x="1167574" y="142861"/>
                        <a:pt x="1167574" y="319088"/>
                      </a:cubicBezTo>
                      <a:cubicBezTo>
                        <a:pt x="1167574" y="352702"/>
                        <a:pt x="1172772" y="385102"/>
                        <a:pt x="1183886" y="415060"/>
                      </a:cubicBezTo>
                      <a:lnTo>
                        <a:pt x="403330" y="1195616"/>
                      </a:lnTo>
                      <a:cubicBezTo>
                        <a:pt x="376750" y="1186892"/>
                        <a:pt x="348380" y="1182945"/>
                        <a:pt x="319088" y="1182945"/>
                      </a:cubicBezTo>
                      <a:cubicBezTo>
                        <a:pt x="142861" y="1182945"/>
                        <a:pt x="0" y="1325806"/>
                        <a:pt x="0" y="1502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endParaRPr lang="en-US" sz="2040" dirty="0">
                    <a:solidFill>
                      <a:schemeClr val="tx1"/>
                    </a:solidFill>
                  </a:endParaRPr>
                </a:p>
              </p:txBody>
            </p:sp>
            <p:sp>
              <p:nvSpPr>
                <p:cNvPr id="130" name="Rectangle 38"/>
                <p:cNvSpPr/>
                <p:nvPr/>
              </p:nvSpPr>
              <p:spPr>
                <a:xfrm rot="18900000">
                  <a:off x="8268575" y="574055"/>
                  <a:ext cx="1172821" cy="2185330"/>
                </a:xfrm>
                <a:custGeom>
                  <a:avLst/>
                  <a:gdLst/>
                  <a:ahLst/>
                  <a:cxnLst/>
                  <a:rect l="l" t="t" r="r" b="b"/>
                  <a:pathLst>
                    <a:path w="1172821" h="2185330">
                      <a:moveTo>
                        <a:pt x="715483" y="373050"/>
                      </a:moveTo>
                      <a:lnTo>
                        <a:pt x="765740" y="2185330"/>
                      </a:lnTo>
                      <a:lnTo>
                        <a:pt x="390765" y="2184709"/>
                      </a:lnTo>
                      <a:lnTo>
                        <a:pt x="419647" y="374113"/>
                      </a:lnTo>
                      <a:close/>
                      <a:moveTo>
                        <a:pt x="721532" y="10135"/>
                      </a:moveTo>
                      <a:lnTo>
                        <a:pt x="721532" y="74143"/>
                      </a:lnTo>
                      <a:lnTo>
                        <a:pt x="404515" y="74143"/>
                      </a:lnTo>
                      <a:lnTo>
                        <a:pt x="404515" y="10135"/>
                      </a:lnTo>
                      <a:close/>
                      <a:moveTo>
                        <a:pt x="1071244" y="139401"/>
                      </a:moveTo>
                      <a:cubicBezTo>
                        <a:pt x="1190669" y="238549"/>
                        <a:pt x="1173391" y="443460"/>
                        <a:pt x="1170004" y="563760"/>
                      </a:cubicBezTo>
                      <a:cubicBezTo>
                        <a:pt x="1136354" y="502891"/>
                        <a:pt x="1102704" y="397120"/>
                        <a:pt x="914144" y="347477"/>
                      </a:cubicBezTo>
                      <a:lnTo>
                        <a:pt x="236747" y="348222"/>
                      </a:lnTo>
                      <a:lnTo>
                        <a:pt x="236747" y="432578"/>
                      </a:lnTo>
                      <a:lnTo>
                        <a:pt x="0" y="432578"/>
                      </a:lnTo>
                      <a:lnTo>
                        <a:pt x="0" y="0"/>
                      </a:lnTo>
                      <a:lnTo>
                        <a:pt x="236747" y="0"/>
                      </a:lnTo>
                      <a:lnTo>
                        <a:pt x="236747" y="91284"/>
                      </a:lnTo>
                      <a:lnTo>
                        <a:pt x="900674" y="82560"/>
                      </a:lnTo>
                      <a:cubicBezTo>
                        <a:pt x="976439" y="85055"/>
                        <a:pt x="1031436" y="106353"/>
                        <a:pt x="1071244" y="139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endParaRPr lang="en-US" sz="2040" dirty="0">
                    <a:solidFill>
                      <a:schemeClr val="tx1"/>
                    </a:solidFill>
                  </a:endParaRPr>
                </a:p>
              </p:txBody>
            </p:sp>
          </p:grpSp>
        </p:grpSp>
      </p:grpSp>
      <p:pic>
        <p:nvPicPr>
          <p:cNvPr id="9" name="Picture 8"/>
          <p:cNvPicPr>
            <a:picLocks noChangeAspect="1"/>
          </p:cNvPicPr>
          <p:nvPr/>
        </p:nvPicPr>
        <p:blipFill>
          <a:blip r:embed="rId7"/>
          <a:stretch>
            <a:fillRect/>
          </a:stretch>
        </p:blipFill>
        <p:spPr>
          <a:xfrm>
            <a:off x="4664707" y="1217565"/>
            <a:ext cx="7327252" cy="4240575"/>
          </a:xfrm>
          <a:prstGeom prst="rect">
            <a:avLst/>
          </a:prstGeom>
          <a:noFill/>
          <a:ln>
            <a:noFill/>
          </a:ln>
        </p:spPr>
      </p:pic>
      <p:sp>
        <p:nvSpPr>
          <p:cNvPr id="137" name="Rectangle 136"/>
          <p:cNvSpPr/>
          <p:nvPr/>
        </p:nvSpPr>
        <p:spPr bwMode="auto">
          <a:xfrm>
            <a:off x="10011693" y="5049202"/>
            <a:ext cx="801560" cy="327404"/>
          </a:xfrm>
          <a:prstGeom prst="rect">
            <a:avLst/>
          </a:prstGeom>
          <a:noFill/>
          <a:ln w="38100">
            <a:solidFill>
              <a:srgbClr val="BA14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2" name="Slide Number Placeholder 1"/>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39</a:t>
            </a:fld>
            <a:endParaRPr lang="en-US" sz="1836" kern="0" dirty="0">
              <a:solidFill>
                <a:sysClr val="windowText" lastClr="000000"/>
              </a:solidFill>
            </a:endParaRPr>
          </a:p>
        </p:txBody>
      </p:sp>
    </p:spTree>
    <p:extLst>
      <p:ext uri="{BB962C8B-B14F-4D97-AF65-F5344CB8AC3E}">
        <p14:creationId xmlns:p14="http://schemas.microsoft.com/office/powerpoint/2010/main" val="28345711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7"/>
                                        </p:tgtEl>
                                        <p:attrNameLst>
                                          <p:attrName>style.visibility</p:attrName>
                                        </p:attrNameLst>
                                      </p:cBhvr>
                                      <p:to>
                                        <p:strVal val="visible"/>
                                      </p:to>
                                    </p:set>
                                    <p:animEffect transition="in" filter="fade">
                                      <p:cBhvr>
                                        <p:cTn id="11"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a:spLocks/>
          </p:cNvSpPr>
          <p:nvPr/>
        </p:nvSpPr>
        <p:spPr>
          <a:xfrm>
            <a:off x="2720975" y="4177010"/>
            <a:ext cx="6994525" cy="1038120"/>
          </a:xfrm>
          <a:prstGeom prst="rect">
            <a:avLst/>
          </a:prstGeom>
          <a:solidFill>
            <a:schemeClr val="accent2"/>
          </a:solidFill>
          <a:ln w="9525" cap="flat" cmpd="sng" algn="ctr">
            <a:noFill/>
            <a:prstDash val="solid"/>
          </a:ln>
          <a:effectLst/>
        </p:spPr>
        <p:txBody>
          <a:bodyPr lIns="155434" tIns="0" rIns="155434" bIns="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466298">
              <a:defRPr/>
            </a:pPr>
            <a:r>
              <a:rPr lang="en-US" sz="1224" dirty="0">
                <a:solidFill>
                  <a:prstClr val="white"/>
                </a:solidFill>
                <a:cs typeface="Arial"/>
              </a:rPr>
              <a:t>W</a:t>
            </a:r>
            <a:r>
              <a:rPr lang="en-US" sz="1224" dirty="0" err="1">
                <a:solidFill>
                  <a:prstClr val="white"/>
                </a:solidFill>
                <a:cs typeface="Arial"/>
              </a:rPr>
              <a:t>ebHDFS</a:t>
            </a:r>
            <a:endParaRPr lang="en-US" sz="1428" dirty="0">
              <a:solidFill>
                <a:prstClr val="white"/>
              </a:solidFill>
              <a:cs typeface="Arial"/>
            </a:endParaRPr>
          </a:p>
        </p:txBody>
      </p:sp>
      <p:sp>
        <p:nvSpPr>
          <p:cNvPr id="69" name="Freeform 68"/>
          <p:cNvSpPr/>
          <p:nvPr/>
        </p:nvSpPr>
        <p:spPr bwMode="auto">
          <a:xfrm rot="10800000" flipV="1">
            <a:off x="2720975" y="4519405"/>
            <a:ext cx="6994525" cy="1887576"/>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77717" tIns="38858" rIns="38858" bIns="77717" numCol="1" spcCol="0" rtlCol="0" fromWordArt="0" anchor="b" anchorCtr="0" forceAA="0" compatLnSpc="1">
            <a:prstTxWarp prst="textNoShape">
              <a:avLst/>
            </a:prstTxWarp>
            <a:noAutofit/>
          </a:bodyPr>
          <a:lstStyle/>
          <a:p>
            <a:pPr algn="ctr" defTabSz="776877" fontAlgn="base">
              <a:spcBef>
                <a:spcPct val="0"/>
              </a:spcBef>
              <a:spcAft>
                <a:spcPct val="0"/>
              </a:spcAft>
              <a:defRPr/>
            </a:pPr>
            <a:endParaRPr lang="en-US" sz="1530" kern="0" spc="-43"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a:spLocks/>
          </p:cNvSpPr>
          <p:nvPr/>
        </p:nvSpPr>
        <p:spPr>
          <a:xfrm>
            <a:off x="2720975" y="1954735"/>
            <a:ext cx="6994525" cy="1974213"/>
          </a:xfrm>
          <a:prstGeom prst="rect">
            <a:avLst/>
          </a:prstGeom>
          <a:solidFill>
            <a:schemeClr val="accent1">
              <a:lumMod val="90000"/>
              <a:lumOff val="10000"/>
            </a:schemeClr>
          </a:solidFill>
          <a:ln w="9525" cap="flat" cmpd="sng" algn="ctr">
            <a:noFill/>
            <a:prstDash val="solid"/>
          </a:ln>
          <a:effectLst/>
        </p:spPr>
        <p:txBody>
          <a:bodyPr lIns="155434" tIns="0" rIns="155434" bIns="0" rtlCol="0" anchor="b"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466298">
              <a:defRPr/>
            </a:pPr>
            <a:r>
              <a:rPr lang="en-US" sz="1224" dirty="0">
                <a:solidFill>
                  <a:prstClr val="white"/>
                </a:solidFill>
                <a:cs typeface="Arial"/>
              </a:rPr>
              <a:t>YARN</a:t>
            </a:r>
            <a:endParaRPr lang="en-US" sz="1428" dirty="0">
              <a:solidFill>
                <a:prstClr val="white"/>
              </a:solidFill>
              <a:cs typeface="Arial"/>
            </a:endParaRPr>
          </a:p>
        </p:txBody>
      </p:sp>
      <p:sp>
        <p:nvSpPr>
          <p:cNvPr id="6" name="Freeform 5"/>
          <p:cNvSpPr/>
          <p:nvPr/>
        </p:nvSpPr>
        <p:spPr bwMode="auto">
          <a:xfrm rot="10800000">
            <a:off x="2720975" y="1609679"/>
            <a:ext cx="6994525" cy="1884872"/>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77717" tIns="38858" rIns="38858" bIns="77717" numCol="1" spcCol="0" rtlCol="0" fromWordArt="0" anchor="b" anchorCtr="0" forceAA="0" compatLnSpc="1">
            <a:prstTxWarp prst="textNoShape">
              <a:avLst/>
            </a:prstTxWarp>
            <a:noAutofit/>
          </a:bodyPr>
          <a:lstStyle/>
          <a:p>
            <a:pPr algn="ctr" defTabSz="776877" fontAlgn="base">
              <a:spcBef>
                <a:spcPct val="0"/>
              </a:spcBef>
              <a:spcAft>
                <a:spcPct val="0"/>
              </a:spcAft>
              <a:defRPr/>
            </a:pPr>
            <a:endParaRPr lang="en-US" sz="1530" kern="0" spc="-4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3519805" y="2441458"/>
            <a:ext cx="2134881" cy="518400"/>
          </a:xfrm>
          <a:prstGeom prst="rect">
            <a:avLst/>
          </a:prstGeom>
          <a:noFill/>
        </p:spPr>
        <p:txBody>
          <a:bodyPr wrap="square" rtlCol="0">
            <a:spAutoFit/>
          </a:bodyPr>
          <a:lstStyle/>
          <a:p>
            <a:pPr algn="ctr" defTabSz="777133">
              <a:defRPr/>
            </a:pPr>
            <a:r>
              <a:rPr lang="en-US" sz="1632" kern="0" dirty="0">
                <a:solidFill>
                  <a:prstClr val="white"/>
                </a:solidFill>
              </a:rPr>
              <a:t>U-SQL</a:t>
            </a:r>
          </a:p>
          <a:p>
            <a:pPr algn="ctr" defTabSz="777133">
              <a:defRPr/>
            </a:pPr>
            <a:r>
              <a:rPr lang="en-US" sz="1071" i="1" kern="0" dirty="0">
                <a:solidFill>
                  <a:prstClr val="white"/>
                </a:solidFill>
              </a:rPr>
              <a:t>(extensible by C#, R and Python)</a:t>
            </a:r>
          </a:p>
        </p:txBody>
      </p:sp>
      <p:sp>
        <p:nvSpPr>
          <p:cNvPr id="10" name="TextBox 9"/>
          <p:cNvSpPr txBox="1"/>
          <p:nvPr/>
        </p:nvSpPr>
        <p:spPr>
          <a:xfrm>
            <a:off x="3089094" y="1754163"/>
            <a:ext cx="3322122" cy="382308"/>
          </a:xfrm>
          <a:prstGeom prst="rect">
            <a:avLst/>
          </a:prstGeom>
          <a:noFill/>
        </p:spPr>
        <p:txBody>
          <a:bodyPr wrap="square" rtlCol="0">
            <a:spAutoFit/>
          </a:bodyPr>
          <a:lstStyle/>
          <a:p>
            <a:pPr defTabSz="777133">
              <a:defRPr/>
            </a:pPr>
            <a:r>
              <a:rPr lang="en-US" sz="1836" kern="0" dirty="0">
                <a:solidFill>
                  <a:prstClr val="white"/>
                </a:solidFill>
              </a:rPr>
              <a:t>Analytics</a:t>
            </a:r>
          </a:p>
        </p:txBody>
      </p:sp>
      <p:sp>
        <p:nvSpPr>
          <p:cNvPr id="11" name="TextBox 10"/>
          <p:cNvSpPr txBox="1"/>
          <p:nvPr/>
        </p:nvSpPr>
        <p:spPr>
          <a:xfrm>
            <a:off x="6413760" y="1770063"/>
            <a:ext cx="3002575" cy="382308"/>
          </a:xfrm>
          <a:prstGeom prst="rect">
            <a:avLst/>
          </a:prstGeom>
          <a:noFill/>
        </p:spPr>
        <p:txBody>
          <a:bodyPr wrap="square" rtlCol="0">
            <a:spAutoFit/>
          </a:bodyPr>
          <a:lstStyle/>
          <a:p>
            <a:pPr marL="0" lvl="1" algn="r" defTabSz="777133">
              <a:defRPr/>
            </a:pPr>
            <a:r>
              <a:rPr lang="en-US" sz="1836" kern="0" dirty="0">
                <a:solidFill>
                  <a:prstClr val="white"/>
                </a:solidFill>
              </a:rPr>
              <a:t>HDInsight</a:t>
            </a:r>
          </a:p>
        </p:txBody>
      </p:sp>
      <p:grpSp>
        <p:nvGrpSpPr>
          <p:cNvPr id="2" name="Group 1"/>
          <p:cNvGrpSpPr/>
          <p:nvPr/>
        </p:nvGrpSpPr>
        <p:grpSpPr>
          <a:xfrm>
            <a:off x="4055377" y="5323020"/>
            <a:ext cx="4445262" cy="976072"/>
            <a:chOff x="5226398" y="6112562"/>
            <a:chExt cx="4284412" cy="1104729"/>
          </a:xfrm>
        </p:grpSpPr>
        <p:sp>
          <p:nvSpPr>
            <p:cNvPr id="14" name="Rounded Rectangle 13"/>
            <p:cNvSpPr>
              <a:spLocks/>
            </p:cNvSpPr>
            <p:nvPr/>
          </p:nvSpPr>
          <p:spPr>
            <a:xfrm>
              <a:off x="5226398"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sp>
          <p:nvSpPr>
            <p:cNvPr id="15" name="Freeform 5"/>
            <p:cNvSpPr>
              <a:spLocks noEditPoints="1"/>
            </p:cNvSpPr>
            <p:nvPr/>
          </p:nvSpPr>
          <p:spPr bwMode="auto">
            <a:xfrm>
              <a:off x="5401973" y="6237203"/>
              <a:ext cx="327193" cy="309379"/>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38095" tIns="38095" rIns="0" bIns="38095" numCol="1" anchor="t" anchorCtr="0" compatLnSpc="1">
              <a:prstTxWarp prst="textNoShape">
                <a:avLst/>
              </a:prstTxWarp>
            </a:bodyPr>
            <a:lstStyle/>
            <a:p>
              <a:pPr defTabSz="777133">
                <a:defRPr/>
              </a:pPr>
              <a:endParaRPr lang="en-US" sz="416" kern="0">
                <a:solidFill>
                  <a:prstClr val="black"/>
                </a:solidFill>
              </a:endParaRPr>
            </a:p>
          </p:txBody>
        </p:sp>
        <p:sp>
          <p:nvSpPr>
            <p:cNvPr id="16" name="Rounded Rectangle 15"/>
            <p:cNvSpPr>
              <a:spLocks/>
            </p:cNvSpPr>
            <p:nvPr/>
          </p:nvSpPr>
          <p:spPr>
            <a:xfrm>
              <a:off x="5236532" y="6686824"/>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sp>
          <p:nvSpPr>
            <p:cNvPr id="17" name="Rounded Rectangle 16"/>
            <p:cNvSpPr>
              <a:spLocks/>
            </p:cNvSpPr>
            <p:nvPr/>
          </p:nvSpPr>
          <p:spPr>
            <a:xfrm>
              <a:off x="5946007" y="611256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grpSp>
          <p:nvGrpSpPr>
            <p:cNvPr id="18" name="Group 17"/>
            <p:cNvGrpSpPr/>
            <p:nvPr/>
          </p:nvGrpSpPr>
          <p:grpSpPr>
            <a:xfrm>
              <a:off x="6036098" y="6229818"/>
              <a:ext cx="545497" cy="343276"/>
              <a:chOff x="2769908" y="1409697"/>
              <a:chExt cx="1965320" cy="1055586"/>
            </a:xfrm>
            <a:solidFill>
              <a:schemeClr val="bg1"/>
            </a:solidFill>
          </p:grpSpPr>
          <p:sp>
            <p:nvSpPr>
              <p:cNvPr id="6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38095" rIns="0" rtlCol="0" anchor="ctr"/>
              <a:lstStyle/>
              <a:p>
                <a:pPr defTabSz="761822">
                  <a:defRPr/>
                </a:pPr>
                <a:endParaRPr lang="en-US" sz="416" kern="0">
                  <a:solidFill>
                    <a:srgbClr val="008272"/>
                  </a:solidFill>
                </a:endParaRPr>
              </a:p>
            </p:txBody>
          </p:sp>
          <p:sp>
            <p:nvSpPr>
              <p:cNvPr id="6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38095" tIns="38095" rIns="0" bIns="76189" numCol="1" spcCol="0" rtlCol="0" fromWordArt="0" anchor="b" anchorCtr="0" forceAA="0" compatLnSpc="1">
                <a:prstTxWarp prst="textNoShape">
                  <a:avLst/>
                </a:prstTxWarp>
                <a:noAutofit/>
              </a:bodyPr>
              <a:lstStyle/>
              <a:p>
                <a:pPr defTabSz="761573" fontAlgn="base">
                  <a:spcBef>
                    <a:spcPct val="0"/>
                  </a:spcBef>
                  <a:spcAft>
                    <a:spcPct val="0"/>
                  </a:spcAft>
                  <a:defRPr/>
                </a:pPr>
                <a:endParaRPr lang="en-US" sz="416" kern="0" spc="-42"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38095" tIns="38093" rIns="0" bIns="38093" numCol="1" rtlCol="0" anchor="ctr" anchorCtr="0" compatLnSpc="1">
                <a:prstTxWarp prst="textNoShape">
                  <a:avLst/>
                </a:prstTxWarp>
              </a:bodyPr>
              <a:lstStyle/>
              <a:p>
                <a:pPr defTabSz="685635">
                  <a:defRPr/>
                </a:pPr>
                <a:endParaRPr lang="en-US" sz="416" kern="0" spc="-112" dirty="0">
                  <a:gradFill>
                    <a:gsLst>
                      <a:gs pos="0">
                        <a:srgbClr val="FFFFFF"/>
                      </a:gs>
                      <a:gs pos="100000">
                        <a:srgbClr val="FFFFFF"/>
                      </a:gs>
                    </a:gsLst>
                    <a:lin ang="5400000" scaled="0"/>
                  </a:gradFill>
                </a:endParaRPr>
              </a:p>
            </p:txBody>
          </p:sp>
        </p:grpSp>
        <p:sp>
          <p:nvSpPr>
            <p:cNvPr id="19" name="Rounded Rectangle 18"/>
            <p:cNvSpPr>
              <a:spLocks/>
            </p:cNvSpPr>
            <p:nvPr/>
          </p:nvSpPr>
          <p:spPr>
            <a:xfrm>
              <a:off x="5950999" y="6678817"/>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sp>
          <p:nvSpPr>
            <p:cNvPr id="20" name="Rounded Rectangle 19"/>
            <p:cNvSpPr>
              <a:spLocks/>
            </p:cNvSpPr>
            <p:nvPr/>
          </p:nvSpPr>
          <p:spPr>
            <a:xfrm>
              <a:off x="6668494"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sp>
          <p:nvSpPr>
            <p:cNvPr id="21" name="Rounded Rectangle 20"/>
            <p:cNvSpPr>
              <a:spLocks/>
            </p:cNvSpPr>
            <p:nvPr/>
          </p:nvSpPr>
          <p:spPr>
            <a:xfrm>
              <a:off x="6678628" y="6686824"/>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sp>
          <p:nvSpPr>
            <p:cNvPr id="22" name="Rounded Rectangle 21"/>
            <p:cNvSpPr>
              <a:spLocks/>
            </p:cNvSpPr>
            <p:nvPr/>
          </p:nvSpPr>
          <p:spPr>
            <a:xfrm>
              <a:off x="7393095" y="6678817"/>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sp>
          <p:nvSpPr>
            <p:cNvPr id="23" name="Rounded Rectangle 22"/>
            <p:cNvSpPr>
              <a:spLocks/>
            </p:cNvSpPr>
            <p:nvPr/>
          </p:nvSpPr>
          <p:spPr>
            <a:xfrm>
              <a:off x="8103190"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sp>
          <p:nvSpPr>
            <p:cNvPr id="24" name="Rounded Rectangle 23"/>
            <p:cNvSpPr>
              <a:spLocks/>
            </p:cNvSpPr>
            <p:nvPr/>
          </p:nvSpPr>
          <p:spPr>
            <a:xfrm>
              <a:off x="8113324" y="6686824"/>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sp>
          <p:nvSpPr>
            <p:cNvPr id="25" name="Rounded Rectangle 24"/>
            <p:cNvSpPr>
              <a:spLocks/>
            </p:cNvSpPr>
            <p:nvPr/>
          </p:nvSpPr>
          <p:spPr>
            <a:xfrm>
              <a:off x="8822799" y="611256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sp>
          <p:nvSpPr>
            <p:cNvPr id="26" name="Rounded Rectangle 25"/>
            <p:cNvSpPr>
              <a:spLocks/>
            </p:cNvSpPr>
            <p:nvPr/>
          </p:nvSpPr>
          <p:spPr>
            <a:xfrm>
              <a:off x="8827791" y="6678817"/>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sp>
          <p:nvSpPr>
            <p:cNvPr id="27" name="Rounded Rectangle 26"/>
            <p:cNvSpPr>
              <a:spLocks/>
            </p:cNvSpPr>
            <p:nvPr/>
          </p:nvSpPr>
          <p:spPr>
            <a:xfrm>
              <a:off x="7393095"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66298">
                <a:defRPr/>
              </a:pPr>
              <a:r>
                <a:rPr lang="en-US" sz="595" dirty="0">
                  <a:noFill/>
                  <a:cs typeface="Arial"/>
                </a:rPr>
                <a:t>1</a:t>
              </a:r>
            </a:p>
          </p:txBody>
        </p:sp>
        <p:sp>
          <p:nvSpPr>
            <p:cNvPr id="28" name="Rounded Rectangle 18"/>
            <p:cNvSpPr/>
            <p:nvPr/>
          </p:nvSpPr>
          <p:spPr bwMode="auto">
            <a:xfrm>
              <a:off x="6824336" y="6218846"/>
              <a:ext cx="356797" cy="370918"/>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38095" tIns="38095" rIns="0" bIns="76189" numCol="1" spcCol="0" rtlCol="0" fromWordArt="0" anchor="b" anchorCtr="0" forceAA="0" compatLnSpc="1">
              <a:prstTxWarp prst="textNoShape">
                <a:avLst/>
              </a:prstTxWarp>
              <a:noAutofit/>
            </a:bodyPr>
            <a:lstStyle/>
            <a:p>
              <a:pPr defTabSz="761573" fontAlgn="base">
                <a:spcBef>
                  <a:spcPct val="0"/>
                </a:spcBef>
                <a:spcAft>
                  <a:spcPct val="0"/>
                </a:spcAft>
                <a:defRPr/>
              </a:pPr>
              <a:endParaRPr lang="en-US" sz="416" kern="0" spc="-42"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8"/>
            <p:cNvSpPr>
              <a:spLocks noChangeAspect="1"/>
            </p:cNvSpPr>
            <p:nvPr/>
          </p:nvSpPr>
          <p:spPr bwMode="auto">
            <a:xfrm>
              <a:off x="7570831" y="6214728"/>
              <a:ext cx="320040" cy="315230"/>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38095" tIns="121902" rIns="0" bIns="121902" numCol="1" spcCol="0" rtlCol="0" fromWordArt="0" anchor="t" anchorCtr="0" forceAA="0" compatLnSpc="1">
              <a:prstTxWarp prst="textNoShape">
                <a:avLst/>
              </a:prstTxWarp>
              <a:noAutofit/>
            </a:bodyPr>
            <a:lstStyle/>
            <a:p>
              <a:pPr defTabSz="776879" fontAlgn="base">
                <a:lnSpc>
                  <a:spcPct val="90000"/>
                </a:lnSpc>
                <a:spcBef>
                  <a:spcPct val="0"/>
                </a:spcBef>
                <a:spcAft>
                  <a:spcPct val="0"/>
                </a:spcAft>
                <a:defRPr/>
              </a:pPr>
              <a:endParaRPr lang="en-US" sz="41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67"/>
            <p:cNvSpPr/>
            <p:nvPr/>
          </p:nvSpPr>
          <p:spPr>
            <a:xfrm>
              <a:off x="8322507" y="6253546"/>
              <a:ext cx="207774" cy="257770"/>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bg1"/>
            </a:solidFill>
            <a:ln w="12700" cap="flat" cmpd="sng" algn="ctr">
              <a:noFill/>
              <a:prstDash val="solid"/>
              <a:miter lim="800000"/>
            </a:ln>
            <a:effectLst/>
          </p:spPr>
          <p:txBody>
            <a:bodyPr wrap="square" lIns="38095" rIns="0" rtlCol="0" anchor="ctr">
              <a:noAutofit/>
            </a:bodyPr>
            <a:lstStyle/>
            <a:p>
              <a:pPr defTabSz="776761">
                <a:defRPr/>
              </a:pPr>
              <a:endParaRPr lang="en-US" sz="416" kern="0">
                <a:solidFill>
                  <a:srgbClr val="505050"/>
                </a:solidFill>
              </a:endParaRPr>
            </a:p>
          </p:txBody>
        </p:sp>
        <p:sp>
          <p:nvSpPr>
            <p:cNvPr id="32" name="Freeform 7"/>
            <p:cNvSpPr>
              <a:spLocks noEditPoints="1"/>
            </p:cNvSpPr>
            <p:nvPr/>
          </p:nvSpPr>
          <p:spPr bwMode="auto">
            <a:xfrm>
              <a:off x="6172126" y="6785092"/>
              <a:ext cx="241061" cy="29193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w="10795" cap="flat" cmpd="sng" algn="ctr">
              <a:noFill/>
              <a:prstDash val="solid"/>
              <a:headEnd type="none" w="med" len="med"/>
              <a:tailEnd type="none" w="med" len="med"/>
            </a:ln>
            <a:effectLst/>
          </p:spPr>
          <p:txBody>
            <a:bodyPr vert="horz" wrap="square" lIns="38095" tIns="38093" rIns="0" bIns="38093" numCol="1" rtlCol="0" anchor="ctr" anchorCtr="0" compatLnSpc="1">
              <a:prstTxWarp prst="textNoShape">
                <a:avLst/>
              </a:prstTxWarp>
            </a:bodyPr>
            <a:lstStyle/>
            <a:p>
              <a:pPr defTabSz="685635">
                <a:defRPr/>
              </a:pPr>
              <a:endParaRPr lang="en-US" sz="416" kern="0" spc="-112" dirty="0">
                <a:solidFill>
                  <a:srgbClr val="008272"/>
                </a:solidFill>
              </a:endParaRPr>
            </a:p>
          </p:txBody>
        </p:sp>
        <p:sp>
          <p:nvSpPr>
            <p:cNvPr id="33" name="Frame 5"/>
            <p:cNvSpPr>
              <a:spLocks noChangeAspect="1"/>
            </p:cNvSpPr>
            <p:nvPr/>
          </p:nvSpPr>
          <p:spPr bwMode="auto">
            <a:xfrm>
              <a:off x="7639807" y="6788633"/>
              <a:ext cx="235053" cy="26486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38095" tIns="44809" rIns="0" bIns="89617" numCol="1" spcCol="0" rtlCol="0" fromWordArt="0" anchor="b" anchorCtr="0" forceAA="0" compatLnSpc="1">
              <a:prstTxWarp prst="textNoShape">
                <a:avLst/>
              </a:prstTxWarp>
              <a:noAutofit/>
            </a:bodyPr>
            <a:lstStyle/>
            <a:p>
              <a:pPr defTabSz="895711" fontAlgn="base">
                <a:spcBef>
                  <a:spcPct val="0"/>
                </a:spcBef>
                <a:spcAft>
                  <a:spcPct val="0"/>
                </a:spcAft>
                <a:defRPr/>
              </a:pPr>
              <a:endParaRPr lang="en-US" sz="416" kern="0"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4"/>
            <p:cNvSpPr>
              <a:spLocks noEditPoints="1"/>
            </p:cNvSpPr>
            <p:nvPr/>
          </p:nvSpPr>
          <p:spPr bwMode="auto">
            <a:xfrm>
              <a:off x="5343528" y="6767670"/>
              <a:ext cx="385639" cy="37428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bg1"/>
            </a:solidFill>
            <a:ln>
              <a:noFill/>
            </a:ln>
          </p:spPr>
          <p:txBody>
            <a:bodyPr vert="horz" wrap="square" lIns="77695" tIns="38846" rIns="77695" bIns="38846" numCol="1" anchor="t" anchorCtr="0" compatLnSpc="1">
              <a:prstTxWarp prst="textNoShape">
                <a:avLst/>
              </a:prstTxWarp>
            </a:bodyPr>
            <a:lstStyle/>
            <a:p>
              <a:pPr defTabSz="792417">
                <a:defRPr/>
              </a:pPr>
              <a:endParaRPr lang="en-US" sz="1530" kern="0">
                <a:solidFill>
                  <a:srgbClr val="333333"/>
                </a:solidFill>
                <a:ea typeface="MS PGothic" panose="020B0600070205080204" pitchFamily="34" charset="-128"/>
              </a:endParaRPr>
            </a:p>
          </p:txBody>
        </p:sp>
        <p:sp>
          <p:nvSpPr>
            <p:cNvPr id="35" name="Freeform 53"/>
            <p:cNvSpPr>
              <a:spLocks noEditPoints="1"/>
            </p:cNvSpPr>
            <p:nvPr/>
          </p:nvSpPr>
          <p:spPr bwMode="auto">
            <a:xfrm>
              <a:off x="6880730" y="6721122"/>
              <a:ext cx="311110" cy="438927"/>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bg1"/>
            </a:solidFill>
            <a:ln>
              <a:noFill/>
            </a:ln>
          </p:spPr>
          <p:txBody>
            <a:bodyPr vert="horz" wrap="square" lIns="77695" tIns="38846" rIns="77695" bIns="38846" numCol="1" anchor="t" anchorCtr="0" compatLnSpc="1">
              <a:prstTxWarp prst="textNoShape">
                <a:avLst/>
              </a:prstTxWarp>
            </a:bodyPr>
            <a:lstStyle/>
            <a:p>
              <a:pPr defTabSz="792417">
                <a:defRPr/>
              </a:pPr>
              <a:endParaRPr lang="en-US" sz="1530" kern="0">
                <a:solidFill>
                  <a:srgbClr val="333333"/>
                </a:solidFill>
                <a:ea typeface="MS PGothic" panose="020B0600070205080204" pitchFamily="34" charset="-128"/>
              </a:endParaRPr>
            </a:p>
          </p:txBody>
        </p:sp>
        <p:sp>
          <p:nvSpPr>
            <p:cNvPr id="36" name="Freeform 16"/>
            <p:cNvSpPr>
              <a:spLocks noChangeAspect="1" noEditPoints="1"/>
            </p:cNvSpPr>
            <p:nvPr/>
          </p:nvSpPr>
          <p:spPr bwMode="auto">
            <a:xfrm>
              <a:off x="8977697" y="6243173"/>
              <a:ext cx="373223" cy="3612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bg1"/>
            </a:solidFill>
            <a:ln>
              <a:noFill/>
            </a:ln>
            <a:extLst/>
          </p:spPr>
          <p:txBody>
            <a:bodyPr vert="horz" wrap="square" lIns="77695" tIns="38846" rIns="77695" bIns="38846" numCol="1" anchor="t" anchorCtr="0" compatLnSpc="1">
              <a:prstTxWarp prst="textNoShape">
                <a:avLst/>
              </a:prstTxWarp>
            </a:bodyPr>
            <a:lstStyle/>
            <a:p>
              <a:pPr defTabSz="792417">
                <a:defRPr/>
              </a:pPr>
              <a:endParaRPr lang="en-US" sz="1530" kern="0">
                <a:solidFill>
                  <a:srgbClr val="333333"/>
                </a:solidFill>
                <a:ea typeface="MS PGothic" panose="020B0600070205080204" pitchFamily="34" charset="-128"/>
              </a:endParaRPr>
            </a:p>
          </p:txBody>
        </p:sp>
        <p:grpSp>
          <p:nvGrpSpPr>
            <p:cNvPr id="37" name="Group 36"/>
            <p:cNvGrpSpPr/>
            <p:nvPr/>
          </p:nvGrpSpPr>
          <p:grpSpPr>
            <a:xfrm>
              <a:off x="8305897" y="6746334"/>
              <a:ext cx="240369" cy="391933"/>
              <a:chOff x="8597110" y="4718972"/>
              <a:chExt cx="361215" cy="561776"/>
            </a:xfrm>
            <a:solidFill>
              <a:schemeClr val="bg1"/>
            </a:solidFill>
          </p:grpSpPr>
          <p:sp>
            <p:nvSpPr>
              <p:cNvPr id="59"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77695" tIns="38846" rIns="77695" bIns="38846" numCol="1" anchor="t" anchorCtr="0" compatLnSpc="1">
                <a:prstTxWarp prst="textNoShape">
                  <a:avLst/>
                </a:prstTxWarp>
              </a:bodyPr>
              <a:lstStyle/>
              <a:p>
                <a:pPr defTabSz="792417">
                  <a:defRPr/>
                </a:pPr>
                <a:endParaRPr lang="en-US" sz="1530" kern="0">
                  <a:solidFill>
                    <a:srgbClr val="333333"/>
                  </a:solidFill>
                  <a:ea typeface="MS PGothic" panose="020B0600070205080204" pitchFamily="34" charset="-128"/>
                </a:endParaRPr>
              </a:p>
            </p:txBody>
          </p:sp>
          <p:sp>
            <p:nvSpPr>
              <p:cNvPr id="60"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77695" tIns="38846" rIns="77695" bIns="38846" numCol="1" anchor="t" anchorCtr="0" compatLnSpc="1">
                <a:prstTxWarp prst="textNoShape">
                  <a:avLst/>
                </a:prstTxWarp>
              </a:bodyPr>
              <a:lstStyle/>
              <a:p>
                <a:pPr defTabSz="792417">
                  <a:defRPr/>
                </a:pPr>
                <a:endParaRPr lang="en-US" sz="1530" kern="0">
                  <a:solidFill>
                    <a:srgbClr val="333333"/>
                  </a:solidFill>
                  <a:ea typeface="MS PGothic" panose="020B0600070205080204" pitchFamily="34" charset="-128"/>
                </a:endParaRPr>
              </a:p>
            </p:txBody>
          </p:sp>
          <p:sp>
            <p:nvSpPr>
              <p:cNvPr id="61"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77695" tIns="38846" rIns="77695" bIns="38846" numCol="1" anchor="t" anchorCtr="0" compatLnSpc="1">
                <a:prstTxWarp prst="textNoShape">
                  <a:avLst/>
                </a:prstTxWarp>
              </a:bodyPr>
              <a:lstStyle/>
              <a:p>
                <a:pPr defTabSz="792417">
                  <a:defRPr/>
                </a:pPr>
                <a:endParaRPr lang="en-US" sz="1530" kern="0">
                  <a:solidFill>
                    <a:srgbClr val="333333"/>
                  </a:solidFill>
                  <a:ea typeface="MS PGothic" panose="020B0600070205080204" pitchFamily="34" charset="-128"/>
                </a:endParaRPr>
              </a:p>
            </p:txBody>
          </p:sp>
        </p:grpSp>
        <p:grpSp>
          <p:nvGrpSpPr>
            <p:cNvPr id="38" name="Group 37"/>
            <p:cNvGrpSpPr/>
            <p:nvPr/>
          </p:nvGrpSpPr>
          <p:grpSpPr>
            <a:xfrm>
              <a:off x="8956831" y="6763755"/>
              <a:ext cx="471736" cy="351615"/>
              <a:chOff x="4746174" y="1443592"/>
              <a:chExt cx="4626425" cy="3905619"/>
            </a:xfrm>
            <a:solidFill>
              <a:schemeClr val="bg1"/>
            </a:solidFill>
          </p:grpSpPr>
          <p:grpSp>
            <p:nvGrpSpPr>
              <p:cNvPr id="45" name="Group 386"/>
              <p:cNvGrpSpPr>
                <a:grpSpLocks noChangeAspect="1"/>
              </p:cNvGrpSpPr>
              <p:nvPr/>
            </p:nvGrpSpPr>
            <p:grpSpPr bwMode="auto">
              <a:xfrm>
                <a:off x="4746174" y="2973316"/>
                <a:ext cx="1414644" cy="2318435"/>
                <a:chOff x="-1261" y="1888"/>
                <a:chExt cx="576" cy="944"/>
              </a:xfrm>
              <a:grpFill/>
            </p:grpSpPr>
            <p:sp>
              <p:nvSpPr>
                <p:cNvPr id="56"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pPr defTabSz="776952">
                    <a:defRPr/>
                  </a:pPr>
                  <a:endParaRPr lang="en-US" sz="1445" kern="0">
                    <a:solidFill>
                      <a:srgbClr val="FFFFFF"/>
                    </a:solidFill>
                    <a:ea typeface="MS PGothic" panose="020B0600070205080204" pitchFamily="34" charset="-128"/>
                  </a:endParaRPr>
                </a:p>
              </p:txBody>
            </p:sp>
            <p:sp>
              <p:nvSpPr>
                <p:cNvPr id="57"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pPr defTabSz="776952">
                    <a:defRPr/>
                  </a:pPr>
                  <a:endParaRPr lang="en-US" sz="1445" kern="0">
                    <a:solidFill>
                      <a:srgbClr val="FFFFFF"/>
                    </a:solidFill>
                    <a:ea typeface="MS PGothic" panose="020B0600070205080204" pitchFamily="34" charset="-128"/>
                  </a:endParaRPr>
                </a:p>
              </p:txBody>
            </p:sp>
            <p:sp>
              <p:nvSpPr>
                <p:cNvPr id="58"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2" rIns="77706" bIns="38852" numCol="1" anchor="t" anchorCtr="0" compatLnSpc="1">
                  <a:prstTxWarp prst="textNoShape">
                    <a:avLst/>
                  </a:prstTxWarp>
                </a:bodyPr>
                <a:lstStyle/>
                <a:p>
                  <a:pPr defTabSz="776952">
                    <a:defRPr/>
                  </a:pPr>
                  <a:endParaRPr lang="en-US" sz="1445" kern="0">
                    <a:solidFill>
                      <a:srgbClr val="FFFFFF"/>
                    </a:solidFill>
                    <a:ea typeface="MS PGothic" panose="020B0600070205080204" pitchFamily="34" charset="-128"/>
                  </a:endParaRPr>
                </a:p>
              </p:txBody>
            </p:sp>
          </p:grpSp>
          <p:grpSp>
            <p:nvGrpSpPr>
              <p:cNvPr id="46" name="Group 45"/>
              <p:cNvGrpSpPr/>
              <p:nvPr/>
            </p:nvGrpSpPr>
            <p:grpSpPr>
              <a:xfrm>
                <a:off x="5345484" y="1443592"/>
                <a:ext cx="1381398" cy="1269128"/>
                <a:chOff x="5345480" y="1443592"/>
                <a:chExt cx="1381394" cy="1269128"/>
              </a:xfrm>
              <a:grpFill/>
            </p:grpSpPr>
            <p:sp>
              <p:nvSpPr>
                <p:cNvPr id="54" name="Bent Arrow 53"/>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155411" tIns="124330" rIns="155411" bIns="124330" numCol="1" spcCol="0" rtlCol="0" fromWordArt="0" anchor="t" anchorCtr="0" forceAA="0" compatLnSpc="1">
                  <a:prstTxWarp prst="textNoShape">
                    <a:avLst/>
                  </a:prstTxWarp>
                  <a:noAutofit/>
                </a:bodyPr>
                <a:lstStyle/>
                <a:p>
                  <a:pPr algn="ctr" defTabSz="792340"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Isosceles Triangle 54"/>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55411" tIns="124330" rIns="155411" bIns="124330" numCol="1" spcCol="0" rtlCol="0" fromWordArt="0" anchor="t" anchorCtr="0" forceAA="0" compatLnSpc="1">
                  <a:prstTxWarp prst="textNoShape">
                    <a:avLst/>
                  </a:prstTxWarp>
                  <a:noAutofit/>
                </a:bodyPr>
                <a:lstStyle/>
                <a:p>
                  <a:pPr algn="ctr" defTabSz="792340"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 name="Group 46"/>
              <p:cNvGrpSpPr/>
              <p:nvPr/>
            </p:nvGrpSpPr>
            <p:grpSpPr>
              <a:xfrm rot="10800000">
                <a:off x="7049746" y="4080083"/>
                <a:ext cx="1381398" cy="1269128"/>
                <a:chOff x="5345480" y="1443592"/>
                <a:chExt cx="1381394" cy="1269128"/>
              </a:xfrm>
              <a:grpFill/>
            </p:grpSpPr>
            <p:sp>
              <p:nvSpPr>
                <p:cNvPr id="52" name="Bent Arrow 51"/>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155411" tIns="124330" rIns="155411" bIns="124330" numCol="1" spcCol="0" rtlCol="0" fromWordArt="0" anchor="t" anchorCtr="0" forceAA="0" compatLnSpc="1">
                  <a:prstTxWarp prst="textNoShape">
                    <a:avLst/>
                  </a:prstTxWarp>
                  <a:noAutofit/>
                </a:bodyPr>
                <a:lstStyle/>
                <a:p>
                  <a:pPr algn="ctr" defTabSz="792340"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Isosceles Triangle 52"/>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55411" tIns="124330" rIns="155411" bIns="124330" numCol="1" spcCol="0" rtlCol="0" fromWordArt="0" anchor="t" anchorCtr="0" forceAA="0" compatLnSpc="1">
                  <a:prstTxWarp prst="textNoShape">
                    <a:avLst/>
                  </a:prstTxWarp>
                  <a:noAutofit/>
                </a:bodyPr>
                <a:lstStyle/>
                <a:p>
                  <a:pPr algn="ctr" defTabSz="792340"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8" name="Freeform 47"/>
              <p:cNvSpPr/>
              <p:nvPr/>
            </p:nvSpPr>
            <p:spPr bwMode="auto">
              <a:xfrm>
                <a:off x="7275185" y="1443592"/>
                <a:ext cx="2097414" cy="2549285"/>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55411" tIns="124330" rIns="155411" bIns="124330" numCol="1" spcCol="0" rtlCol="0" fromWordArt="0" anchor="t" anchorCtr="0" forceAA="0" compatLnSpc="1">
                <a:prstTxWarp prst="textNoShape">
                  <a:avLst/>
                </a:prstTxWarp>
                <a:noAutofit/>
              </a:bodyPr>
              <a:lstStyle/>
              <a:p>
                <a:pPr algn="ctr" defTabSz="792340"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7711440" y="1981203"/>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55411" tIns="124330" rIns="155411" bIns="124330" numCol="1" spcCol="0" rtlCol="0" fromWordArt="0" anchor="t" anchorCtr="0" forceAA="0" compatLnSpc="1">
                <a:prstTxWarp prst="textNoShape">
                  <a:avLst/>
                </a:prstTxWarp>
                <a:noAutofit/>
              </a:bodyPr>
              <a:lstStyle/>
              <a:p>
                <a:pPr algn="ctr" defTabSz="792340"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7711440" y="2518225"/>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55411" tIns="124330" rIns="155411" bIns="124330" numCol="1" spcCol="0" rtlCol="0" fromWordArt="0" anchor="t" anchorCtr="0" forceAA="0" compatLnSpc="1">
                <a:prstTxWarp prst="textNoShape">
                  <a:avLst/>
                </a:prstTxWarp>
                <a:noAutofit/>
              </a:bodyPr>
              <a:lstStyle/>
              <a:p>
                <a:pPr algn="ctr" defTabSz="792340"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7711440" y="3055247"/>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55411" tIns="124330" rIns="155411" bIns="124330" numCol="1" spcCol="0" rtlCol="0" fromWordArt="0" anchor="t" anchorCtr="0" forceAA="0" compatLnSpc="1">
                <a:prstTxWarp prst="textNoShape">
                  <a:avLst/>
                </a:prstTxWarp>
                <a:noAutofit/>
              </a:bodyPr>
              <a:lstStyle/>
              <a:p>
                <a:pPr algn="ctr" defTabSz="792340"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72" name="TextBox 71"/>
          <p:cNvSpPr txBox="1"/>
          <p:nvPr/>
        </p:nvSpPr>
        <p:spPr>
          <a:xfrm>
            <a:off x="5451596" y="4563756"/>
            <a:ext cx="1481628" cy="467586"/>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800" i="0" u="none" strike="noStrike" kern="0"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pPr defTabSz="932597">
              <a:defRPr/>
            </a:pPr>
            <a:r>
              <a:rPr lang="en-US" sz="2379" dirty="0"/>
              <a:t>Store</a:t>
            </a:r>
          </a:p>
        </p:txBody>
      </p:sp>
      <p:sp>
        <p:nvSpPr>
          <p:cNvPr id="65" name="Title 1"/>
          <p:cNvSpPr txBox="1">
            <a:spLocks/>
          </p:cNvSpPr>
          <p:nvPr/>
        </p:nvSpPr>
        <p:spPr>
          <a:xfrm>
            <a:off x="275163" y="292082"/>
            <a:ext cx="11885514" cy="946413"/>
          </a:xfrm>
          <a:prstGeom prst="rect">
            <a:avLst/>
          </a:prstGeom>
        </p:spPr>
        <p:txBody>
          <a:bodyPr/>
          <a:lstStyle>
            <a:lvl1pPr algn="l" defTabSz="913505" rtl="0" eaLnBrk="1" fontAlgn="base" hangingPunct="1">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defTabSz="931684">
              <a:defRPr/>
            </a:pPr>
            <a:r>
              <a:rPr lang="en-US" sz="4896" spc="-102"/>
              <a:t>Azure Data Lake</a:t>
            </a:r>
          </a:p>
        </p:txBody>
      </p:sp>
      <p:cxnSp>
        <p:nvCxnSpPr>
          <p:cNvPr id="4" name="Straight Connector 3"/>
          <p:cNvCxnSpPr/>
          <p:nvPr/>
        </p:nvCxnSpPr>
        <p:spPr>
          <a:xfrm>
            <a:off x="6243451" y="1648459"/>
            <a:ext cx="0" cy="183758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2931524" y="2323670"/>
            <a:ext cx="556816" cy="555279"/>
            <a:chOff x="2148168" y="645460"/>
            <a:chExt cx="2587625" cy="2576512"/>
          </a:xfrm>
        </p:grpSpPr>
        <p:sp>
          <p:nvSpPr>
            <p:cNvPr id="70"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73"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74"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75"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76"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77"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sp>
          <p:nvSpPr>
            <p:cNvPr id="78"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448" kern="0" dirty="0">
                <a:solidFill>
                  <a:sysClr val="windowText" lastClr="000000"/>
                </a:solidFill>
              </a:endParaRPr>
            </a:p>
          </p:txBody>
        </p:sp>
      </p:grpSp>
      <p:grpSp>
        <p:nvGrpSpPr>
          <p:cNvPr id="30" name="Group 29"/>
          <p:cNvGrpSpPr/>
          <p:nvPr/>
        </p:nvGrpSpPr>
        <p:grpSpPr>
          <a:xfrm>
            <a:off x="6775598" y="2340025"/>
            <a:ext cx="2585495" cy="525056"/>
            <a:chOff x="6643948" y="2257161"/>
            <a:chExt cx="2535029" cy="514808"/>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43948" y="2257161"/>
              <a:ext cx="500430" cy="514808"/>
            </a:xfrm>
            <a:prstGeom prst="rect">
              <a:avLst/>
            </a:prstGeom>
            <a:ln>
              <a:noFill/>
            </a:ln>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82217" y="2355961"/>
              <a:ext cx="676962" cy="317207"/>
            </a:xfrm>
            <a:prstGeom prst="rect">
              <a:avLst/>
            </a:prstGeom>
            <a:noFill/>
            <a:ln>
              <a:noFill/>
            </a:ln>
          </p:spPr>
        </p:pic>
        <p:pic>
          <p:nvPicPr>
            <p:cNvPr id="79" name="Picture 78"/>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243410" y="2408469"/>
              <a:ext cx="935567" cy="323045"/>
            </a:xfrm>
            <a:prstGeom prst="rect">
              <a:avLst/>
            </a:prstGeom>
          </p:spPr>
        </p:pic>
      </p:grpSp>
    </p:spTree>
    <p:extLst>
      <p:ext uri="{BB962C8B-B14F-4D97-AF65-F5344CB8AC3E}">
        <p14:creationId xmlns:p14="http://schemas.microsoft.com/office/powerpoint/2010/main" val="1318407528"/>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8207" name="think-cell Slide" r:id="rId5" imgW="377" imgH="377" progId="TCLayout.ActiveDocument.1">
                  <p:embed/>
                </p:oleObj>
              </mc:Choice>
              <mc:Fallback>
                <p:oleObj name="think-cell Slide" r:id="rId5" imgW="377" imgH="377" progId="TCLayout.ActiveDocument.1">
                  <p:embed/>
                  <p:pic>
                    <p:nvPicPr>
                      <p:cNvPr id="8" name="Object 7"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6" name="Rectangle 5"/>
          <p:cNvSpPr/>
          <p:nvPr/>
        </p:nvSpPr>
        <p:spPr bwMode="auto">
          <a:xfrm>
            <a:off x="4534369" y="0"/>
            <a:ext cx="7901224" cy="69945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5" name="Title 4"/>
          <p:cNvSpPr>
            <a:spLocks noGrp="1"/>
          </p:cNvSpPr>
          <p:nvPr>
            <p:ph type="title"/>
          </p:nvPr>
        </p:nvSpPr>
        <p:spPr>
          <a:xfrm>
            <a:off x="444517" y="292082"/>
            <a:ext cx="4089853" cy="946413"/>
          </a:xfrm>
        </p:spPr>
        <p:txBody>
          <a:bodyPr/>
          <a:lstStyle/>
          <a:p>
            <a:r>
              <a:rPr lang="en-US" dirty="0"/>
              <a:t>ADL Store: Properties</a:t>
            </a:r>
            <a:endParaRPr lang="en-GB" dirty="0"/>
          </a:p>
        </p:txBody>
      </p:sp>
      <p:pic>
        <p:nvPicPr>
          <p:cNvPr id="133" name="Picture 132"/>
          <p:cNvPicPr>
            <a:picLocks noChangeAspect="1"/>
          </p:cNvPicPr>
          <p:nvPr/>
        </p:nvPicPr>
        <p:blipFill>
          <a:blip r:embed="rId7"/>
          <a:stretch>
            <a:fillRect/>
          </a:stretch>
        </p:blipFill>
        <p:spPr>
          <a:xfrm>
            <a:off x="4664707" y="1648751"/>
            <a:ext cx="7327252" cy="2868058"/>
          </a:xfrm>
          <a:prstGeom prst="rect">
            <a:avLst/>
          </a:prstGeom>
          <a:noFill/>
          <a:ln w="3175">
            <a:solidFill>
              <a:schemeClr val="bg1">
                <a:lumMod val="75000"/>
              </a:schemeClr>
            </a:solidFill>
          </a:ln>
        </p:spPr>
      </p:pic>
      <p:grpSp>
        <p:nvGrpSpPr>
          <p:cNvPr id="4" name="Group 3"/>
          <p:cNvGrpSpPr/>
          <p:nvPr/>
        </p:nvGrpSpPr>
        <p:grpSpPr>
          <a:xfrm>
            <a:off x="1477678" y="2981513"/>
            <a:ext cx="2849074" cy="4035053"/>
            <a:chOff x="1447971" y="2499369"/>
            <a:chExt cx="2793463" cy="3956293"/>
          </a:xfrm>
        </p:grpSpPr>
        <p:sp>
          <p:nvSpPr>
            <p:cNvPr id="134" name="Freeform 133"/>
            <p:cNvSpPr>
              <a:spLocks/>
            </p:cNvSpPr>
            <p:nvPr/>
          </p:nvSpPr>
          <p:spPr bwMode="auto">
            <a:xfrm>
              <a:off x="2258322" y="2689303"/>
              <a:ext cx="832226" cy="1271164"/>
            </a:xfrm>
            <a:custGeom>
              <a:avLst/>
              <a:gdLst>
                <a:gd name="T0" fmla="*/ 1007 w 1007"/>
                <a:gd name="T1" fmla="*/ 277 h 1539"/>
                <a:gd name="T2" fmla="*/ 933 w 1007"/>
                <a:gd name="T3" fmla="*/ 203 h 1539"/>
                <a:gd name="T4" fmla="*/ 859 w 1007"/>
                <a:gd name="T5" fmla="*/ 277 h 1539"/>
                <a:gd name="T6" fmla="*/ 859 w 1007"/>
                <a:gd name="T7" fmla="*/ 689 h 1539"/>
                <a:gd name="T8" fmla="*/ 823 w 1007"/>
                <a:gd name="T9" fmla="*/ 689 h 1539"/>
                <a:gd name="T10" fmla="*/ 823 w 1007"/>
                <a:gd name="T11" fmla="*/ 197 h 1539"/>
                <a:gd name="T12" fmla="*/ 823 w 1007"/>
                <a:gd name="T13" fmla="*/ 197 h 1539"/>
                <a:gd name="T14" fmla="*/ 749 w 1007"/>
                <a:gd name="T15" fmla="*/ 124 h 1539"/>
                <a:gd name="T16" fmla="*/ 676 w 1007"/>
                <a:gd name="T17" fmla="*/ 197 h 1539"/>
                <a:gd name="T18" fmla="*/ 676 w 1007"/>
                <a:gd name="T19" fmla="*/ 197 h 1539"/>
                <a:gd name="T20" fmla="*/ 676 w 1007"/>
                <a:gd name="T21" fmla="*/ 646 h 1539"/>
                <a:gd name="T22" fmla="*/ 639 w 1007"/>
                <a:gd name="T23" fmla="*/ 646 h 1539"/>
                <a:gd name="T24" fmla="*/ 639 w 1007"/>
                <a:gd name="T25" fmla="*/ 73 h 1539"/>
                <a:gd name="T26" fmla="*/ 566 w 1007"/>
                <a:gd name="T27" fmla="*/ 0 h 1539"/>
                <a:gd name="T28" fmla="*/ 492 w 1007"/>
                <a:gd name="T29" fmla="*/ 73 h 1539"/>
                <a:gd name="T30" fmla="*/ 492 w 1007"/>
                <a:gd name="T31" fmla="*/ 603 h 1539"/>
                <a:gd name="T32" fmla="*/ 455 w 1007"/>
                <a:gd name="T33" fmla="*/ 603 h 1539"/>
                <a:gd name="T34" fmla="*/ 455 w 1007"/>
                <a:gd name="T35" fmla="*/ 391 h 1539"/>
                <a:gd name="T36" fmla="*/ 455 w 1007"/>
                <a:gd name="T37" fmla="*/ 160 h 1539"/>
                <a:gd name="T38" fmla="*/ 382 w 1007"/>
                <a:gd name="T39" fmla="*/ 86 h 1539"/>
                <a:gd name="T40" fmla="*/ 308 w 1007"/>
                <a:gd name="T41" fmla="*/ 160 h 1539"/>
                <a:gd name="T42" fmla="*/ 308 w 1007"/>
                <a:gd name="T43" fmla="*/ 689 h 1539"/>
                <a:gd name="T44" fmla="*/ 309 w 1007"/>
                <a:gd name="T45" fmla="*/ 690 h 1539"/>
                <a:gd name="T46" fmla="*/ 309 w 1007"/>
                <a:gd name="T47" fmla="*/ 867 h 1539"/>
                <a:gd name="T48" fmla="*/ 146 w 1007"/>
                <a:gd name="T49" fmla="*/ 552 h 1539"/>
                <a:gd name="T50" fmla="*/ 44 w 1007"/>
                <a:gd name="T51" fmla="*/ 530 h 1539"/>
                <a:gd name="T52" fmla="*/ 22 w 1007"/>
                <a:gd name="T53" fmla="*/ 631 h 1539"/>
                <a:gd name="T54" fmla="*/ 210 w 1007"/>
                <a:gd name="T55" fmla="*/ 1025 h 1539"/>
                <a:gd name="T56" fmla="*/ 404 w 1007"/>
                <a:gd name="T57" fmla="*/ 1296 h 1539"/>
                <a:gd name="T58" fmla="*/ 404 w 1007"/>
                <a:gd name="T59" fmla="*/ 1539 h 1539"/>
                <a:gd name="T60" fmla="*/ 946 w 1007"/>
                <a:gd name="T61" fmla="*/ 1539 h 1539"/>
                <a:gd name="T62" fmla="*/ 945 w 1007"/>
                <a:gd name="T63" fmla="*/ 1305 h 1539"/>
                <a:gd name="T64" fmla="*/ 1007 w 1007"/>
                <a:gd name="T65" fmla="*/ 1029 h 1539"/>
                <a:gd name="T66" fmla="*/ 1007 w 1007"/>
                <a:gd name="T67" fmla="*/ 277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7" h="1539">
                  <a:moveTo>
                    <a:pt x="1007" y="277"/>
                  </a:moveTo>
                  <a:cubicBezTo>
                    <a:pt x="1007" y="236"/>
                    <a:pt x="974" y="203"/>
                    <a:pt x="933" y="203"/>
                  </a:cubicBezTo>
                  <a:cubicBezTo>
                    <a:pt x="892" y="203"/>
                    <a:pt x="859" y="236"/>
                    <a:pt x="859" y="277"/>
                  </a:cubicBezTo>
                  <a:cubicBezTo>
                    <a:pt x="859" y="689"/>
                    <a:pt x="859" y="689"/>
                    <a:pt x="859" y="689"/>
                  </a:cubicBezTo>
                  <a:cubicBezTo>
                    <a:pt x="823" y="689"/>
                    <a:pt x="823" y="689"/>
                    <a:pt x="823" y="689"/>
                  </a:cubicBezTo>
                  <a:cubicBezTo>
                    <a:pt x="823" y="197"/>
                    <a:pt x="823" y="197"/>
                    <a:pt x="823" y="197"/>
                  </a:cubicBezTo>
                  <a:cubicBezTo>
                    <a:pt x="823" y="197"/>
                    <a:pt x="823" y="197"/>
                    <a:pt x="823" y="197"/>
                  </a:cubicBezTo>
                  <a:cubicBezTo>
                    <a:pt x="823" y="156"/>
                    <a:pt x="790" y="124"/>
                    <a:pt x="749" y="124"/>
                  </a:cubicBezTo>
                  <a:cubicBezTo>
                    <a:pt x="709" y="124"/>
                    <a:pt x="676" y="156"/>
                    <a:pt x="676" y="197"/>
                  </a:cubicBezTo>
                  <a:cubicBezTo>
                    <a:pt x="676" y="197"/>
                    <a:pt x="676" y="197"/>
                    <a:pt x="676" y="197"/>
                  </a:cubicBezTo>
                  <a:cubicBezTo>
                    <a:pt x="676" y="646"/>
                    <a:pt x="676" y="646"/>
                    <a:pt x="676" y="646"/>
                  </a:cubicBezTo>
                  <a:cubicBezTo>
                    <a:pt x="639" y="646"/>
                    <a:pt x="639" y="646"/>
                    <a:pt x="639" y="646"/>
                  </a:cubicBezTo>
                  <a:cubicBezTo>
                    <a:pt x="639" y="73"/>
                    <a:pt x="639" y="73"/>
                    <a:pt x="639" y="73"/>
                  </a:cubicBezTo>
                  <a:cubicBezTo>
                    <a:pt x="639" y="33"/>
                    <a:pt x="606" y="0"/>
                    <a:pt x="566" y="0"/>
                  </a:cubicBezTo>
                  <a:cubicBezTo>
                    <a:pt x="525" y="0"/>
                    <a:pt x="492" y="33"/>
                    <a:pt x="492" y="73"/>
                  </a:cubicBezTo>
                  <a:cubicBezTo>
                    <a:pt x="492" y="603"/>
                    <a:pt x="492" y="603"/>
                    <a:pt x="492" y="603"/>
                  </a:cubicBezTo>
                  <a:cubicBezTo>
                    <a:pt x="455" y="603"/>
                    <a:pt x="455" y="603"/>
                    <a:pt x="455" y="603"/>
                  </a:cubicBezTo>
                  <a:cubicBezTo>
                    <a:pt x="455" y="391"/>
                    <a:pt x="455" y="391"/>
                    <a:pt x="455" y="391"/>
                  </a:cubicBezTo>
                  <a:cubicBezTo>
                    <a:pt x="455" y="160"/>
                    <a:pt x="455" y="160"/>
                    <a:pt x="455" y="160"/>
                  </a:cubicBezTo>
                  <a:cubicBezTo>
                    <a:pt x="455" y="119"/>
                    <a:pt x="422" y="86"/>
                    <a:pt x="382" y="86"/>
                  </a:cubicBezTo>
                  <a:cubicBezTo>
                    <a:pt x="341" y="86"/>
                    <a:pt x="308" y="119"/>
                    <a:pt x="308" y="160"/>
                  </a:cubicBezTo>
                  <a:cubicBezTo>
                    <a:pt x="308" y="689"/>
                    <a:pt x="308" y="689"/>
                    <a:pt x="308" y="689"/>
                  </a:cubicBezTo>
                  <a:cubicBezTo>
                    <a:pt x="309" y="690"/>
                    <a:pt x="309" y="690"/>
                    <a:pt x="309" y="690"/>
                  </a:cubicBezTo>
                  <a:cubicBezTo>
                    <a:pt x="309" y="867"/>
                    <a:pt x="309" y="867"/>
                    <a:pt x="309" y="867"/>
                  </a:cubicBezTo>
                  <a:cubicBezTo>
                    <a:pt x="146" y="552"/>
                    <a:pt x="146" y="552"/>
                    <a:pt x="146" y="552"/>
                  </a:cubicBezTo>
                  <a:cubicBezTo>
                    <a:pt x="124" y="518"/>
                    <a:pt x="79" y="508"/>
                    <a:pt x="44" y="530"/>
                  </a:cubicBezTo>
                  <a:cubicBezTo>
                    <a:pt x="10" y="552"/>
                    <a:pt x="0" y="597"/>
                    <a:pt x="22" y="631"/>
                  </a:cubicBezTo>
                  <a:cubicBezTo>
                    <a:pt x="210" y="1025"/>
                    <a:pt x="210" y="1025"/>
                    <a:pt x="210" y="1025"/>
                  </a:cubicBezTo>
                  <a:cubicBezTo>
                    <a:pt x="404" y="1296"/>
                    <a:pt x="404" y="1296"/>
                    <a:pt x="404" y="1296"/>
                  </a:cubicBezTo>
                  <a:cubicBezTo>
                    <a:pt x="404" y="1539"/>
                    <a:pt x="404" y="1539"/>
                    <a:pt x="404" y="1539"/>
                  </a:cubicBezTo>
                  <a:cubicBezTo>
                    <a:pt x="946" y="1539"/>
                    <a:pt x="946" y="1539"/>
                    <a:pt x="946" y="1539"/>
                  </a:cubicBezTo>
                  <a:cubicBezTo>
                    <a:pt x="945" y="1305"/>
                    <a:pt x="945" y="1305"/>
                    <a:pt x="945" y="1305"/>
                  </a:cubicBezTo>
                  <a:cubicBezTo>
                    <a:pt x="1007" y="1029"/>
                    <a:pt x="1007" y="1029"/>
                    <a:pt x="1007" y="1029"/>
                  </a:cubicBezTo>
                  <a:lnTo>
                    <a:pt x="1007" y="27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kern="0" dirty="0">
                <a:solidFill>
                  <a:sysClr val="windowText" lastClr="000000"/>
                </a:solidFill>
              </a:endParaRPr>
            </a:p>
          </p:txBody>
        </p:sp>
        <p:sp>
          <p:nvSpPr>
            <p:cNvPr id="141" name="Freeform 46"/>
            <p:cNvSpPr>
              <a:spLocks noEditPoints="1"/>
            </p:cNvSpPr>
            <p:nvPr/>
          </p:nvSpPr>
          <p:spPr bwMode="auto">
            <a:xfrm>
              <a:off x="1868545" y="2599760"/>
              <a:ext cx="1732928" cy="1388800"/>
            </a:xfrm>
            <a:custGeom>
              <a:avLst/>
              <a:gdLst>
                <a:gd name="T0" fmla="*/ 970 w 2098"/>
                <a:gd name="T1" fmla="*/ 548 h 1680"/>
                <a:gd name="T2" fmla="*/ 927 w 2098"/>
                <a:gd name="T3" fmla="*/ 511 h 1680"/>
                <a:gd name="T4" fmla="*/ 1111 w 2098"/>
                <a:gd name="T5" fmla="*/ 577 h 1680"/>
                <a:gd name="T6" fmla="*/ 1144 w 2098"/>
                <a:gd name="T7" fmla="*/ 524 h 1680"/>
                <a:gd name="T8" fmla="*/ 1111 w 2098"/>
                <a:gd name="T9" fmla="*/ 577 h 1680"/>
                <a:gd name="T10" fmla="*/ 1111 w 2098"/>
                <a:gd name="T11" fmla="*/ 718 h 1680"/>
                <a:gd name="T12" fmla="*/ 1148 w 2098"/>
                <a:gd name="T13" fmla="*/ 727 h 1680"/>
                <a:gd name="T14" fmla="*/ 1639 w 2098"/>
                <a:gd name="T15" fmla="*/ 202 h 1680"/>
                <a:gd name="T16" fmla="*/ 1552 w 2098"/>
                <a:gd name="T17" fmla="*/ 88 h 1680"/>
                <a:gd name="T18" fmla="*/ 1295 w 2098"/>
                <a:gd name="T19" fmla="*/ 362 h 1680"/>
                <a:gd name="T20" fmla="*/ 1631 w 2098"/>
                <a:gd name="T21" fmla="*/ 198 h 1680"/>
                <a:gd name="T22" fmla="*/ 1100 w 2098"/>
                <a:gd name="T23" fmla="*/ 972 h 1680"/>
                <a:gd name="T24" fmla="*/ 999 w 2098"/>
                <a:gd name="T25" fmla="*/ 972 h 1680"/>
                <a:gd name="T26" fmla="*/ 1100 w 2098"/>
                <a:gd name="T27" fmla="*/ 972 h 1680"/>
                <a:gd name="T28" fmla="*/ 1924 w 2098"/>
                <a:gd name="T29" fmla="*/ 773 h 1680"/>
                <a:gd name="T30" fmla="*/ 1479 w 2098"/>
                <a:gd name="T31" fmla="*/ 737 h 1680"/>
                <a:gd name="T32" fmla="*/ 2090 w 2098"/>
                <a:gd name="T33" fmla="*/ 845 h 1680"/>
                <a:gd name="T34" fmla="*/ 1119 w 2098"/>
                <a:gd name="T35" fmla="*/ 963 h 1680"/>
                <a:gd name="T36" fmla="*/ 1295 w 2098"/>
                <a:gd name="T37" fmla="*/ 730 h 1680"/>
                <a:gd name="T38" fmla="*/ 1331 w 2098"/>
                <a:gd name="T39" fmla="*/ 722 h 1680"/>
                <a:gd name="T40" fmla="*/ 1566 w 2098"/>
                <a:gd name="T41" fmla="*/ 329 h 1680"/>
                <a:gd name="T42" fmla="*/ 1143 w 2098"/>
                <a:gd name="T43" fmla="*/ 917 h 1680"/>
                <a:gd name="T44" fmla="*/ 1049 w 2098"/>
                <a:gd name="T45" fmla="*/ 963 h 1680"/>
                <a:gd name="T46" fmla="*/ 957 w 2098"/>
                <a:gd name="T47" fmla="*/ 918 h 1680"/>
                <a:gd name="T48" fmla="*/ 402 w 2098"/>
                <a:gd name="T49" fmla="*/ 31 h 1680"/>
                <a:gd name="T50" fmla="*/ 780 w 2098"/>
                <a:gd name="T51" fmla="*/ 346 h 1680"/>
                <a:gd name="T52" fmla="*/ 531 w 2098"/>
                <a:gd name="T53" fmla="*/ 90 h 1680"/>
                <a:gd name="T54" fmla="*/ 409 w 2098"/>
                <a:gd name="T55" fmla="*/ 123 h 1680"/>
                <a:gd name="T56" fmla="*/ 950 w 2098"/>
                <a:gd name="T57" fmla="*/ 924 h 1680"/>
                <a:gd name="T58" fmla="*/ 311 w 2098"/>
                <a:gd name="T59" fmla="*/ 927 h 1680"/>
                <a:gd name="T60" fmla="*/ 140 w 2098"/>
                <a:gd name="T61" fmla="*/ 789 h 1680"/>
                <a:gd name="T62" fmla="*/ 493 w 2098"/>
                <a:gd name="T63" fmla="*/ 736 h 1680"/>
                <a:gd name="T64" fmla="*/ 0 w 2098"/>
                <a:gd name="T65" fmla="*/ 845 h 1680"/>
                <a:gd name="T66" fmla="*/ 310 w 2098"/>
                <a:gd name="T67" fmla="*/ 936 h 1680"/>
                <a:gd name="T68" fmla="*/ 1045 w 2098"/>
                <a:gd name="T69" fmla="*/ 1042 h 1680"/>
                <a:gd name="T70" fmla="*/ 413 w 2098"/>
                <a:gd name="T71" fmla="*/ 1667 h 1680"/>
                <a:gd name="T72" fmla="*/ 577 w 2098"/>
                <a:gd name="T73" fmla="*/ 1290 h 1680"/>
                <a:gd name="T74" fmla="*/ 407 w 2098"/>
                <a:gd name="T75" fmla="*/ 1674 h 1680"/>
                <a:gd name="T76" fmla="*/ 501 w 2098"/>
                <a:gd name="T77" fmla="*/ 1639 h 1680"/>
                <a:gd name="T78" fmla="*/ 1051 w 2098"/>
                <a:gd name="T79" fmla="*/ 1049 h 1680"/>
                <a:gd name="T80" fmla="*/ 1609 w 2098"/>
                <a:gd name="T81" fmla="*/ 1631 h 1680"/>
                <a:gd name="T82" fmla="*/ 1702 w 2098"/>
                <a:gd name="T83" fmla="*/ 1666 h 1680"/>
                <a:gd name="T84" fmla="*/ 1464 w 2098"/>
                <a:gd name="T85" fmla="*/ 1204 h 1680"/>
                <a:gd name="T86" fmla="*/ 1444 w 2098"/>
                <a:gd name="T87" fmla="*/ 1474 h 1680"/>
                <a:gd name="T88" fmla="*/ 1112 w 2098"/>
                <a:gd name="T89" fmla="*/ 972 h 1680"/>
                <a:gd name="T90" fmla="*/ 2013 w 2098"/>
                <a:gd name="T91" fmla="*/ 897 h 1680"/>
                <a:gd name="T92" fmla="*/ 657 w 2098"/>
                <a:gd name="T93" fmla="*/ 735 h 1680"/>
                <a:gd name="T94" fmla="*/ 780 w 2098"/>
                <a:gd name="T95" fmla="*/ 722 h 1680"/>
                <a:gd name="T96" fmla="*/ 657 w 2098"/>
                <a:gd name="T97" fmla="*/ 735 h 1680"/>
                <a:gd name="T98" fmla="*/ 624 w 2098"/>
                <a:gd name="T99" fmla="*/ 1217 h 1680"/>
                <a:gd name="T100" fmla="*/ 687 w 2098"/>
                <a:gd name="T101" fmla="*/ 11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8" h="1680">
                  <a:moveTo>
                    <a:pt x="964" y="554"/>
                  </a:moveTo>
                  <a:cubicBezTo>
                    <a:pt x="970" y="548"/>
                    <a:pt x="970" y="548"/>
                    <a:pt x="970" y="548"/>
                  </a:cubicBezTo>
                  <a:cubicBezTo>
                    <a:pt x="958" y="533"/>
                    <a:pt x="940" y="512"/>
                    <a:pt x="927" y="498"/>
                  </a:cubicBezTo>
                  <a:cubicBezTo>
                    <a:pt x="927" y="511"/>
                    <a:pt x="927" y="511"/>
                    <a:pt x="927" y="511"/>
                  </a:cubicBezTo>
                  <a:cubicBezTo>
                    <a:pt x="940" y="526"/>
                    <a:pt x="951" y="539"/>
                    <a:pt x="964" y="554"/>
                  </a:cubicBezTo>
                  <a:moveTo>
                    <a:pt x="1111" y="577"/>
                  </a:moveTo>
                  <a:cubicBezTo>
                    <a:pt x="1125" y="561"/>
                    <a:pt x="1138" y="545"/>
                    <a:pt x="1151" y="529"/>
                  </a:cubicBezTo>
                  <a:cubicBezTo>
                    <a:pt x="1144" y="524"/>
                    <a:pt x="1144" y="524"/>
                    <a:pt x="1144" y="524"/>
                  </a:cubicBezTo>
                  <a:cubicBezTo>
                    <a:pt x="1131" y="539"/>
                    <a:pt x="1118" y="555"/>
                    <a:pt x="1105" y="571"/>
                  </a:cubicBezTo>
                  <a:lnTo>
                    <a:pt x="1111" y="577"/>
                  </a:lnTo>
                  <a:close/>
                  <a:moveTo>
                    <a:pt x="1148" y="718"/>
                  </a:moveTo>
                  <a:cubicBezTo>
                    <a:pt x="1137" y="718"/>
                    <a:pt x="1122" y="718"/>
                    <a:pt x="1111" y="718"/>
                  </a:cubicBezTo>
                  <a:cubicBezTo>
                    <a:pt x="1111" y="727"/>
                    <a:pt x="1111" y="727"/>
                    <a:pt x="1111" y="727"/>
                  </a:cubicBezTo>
                  <a:cubicBezTo>
                    <a:pt x="1122" y="727"/>
                    <a:pt x="1137" y="727"/>
                    <a:pt x="1148" y="727"/>
                  </a:cubicBezTo>
                  <a:lnTo>
                    <a:pt x="1148" y="718"/>
                  </a:lnTo>
                  <a:close/>
                  <a:moveTo>
                    <a:pt x="1639" y="202"/>
                  </a:moveTo>
                  <a:cubicBezTo>
                    <a:pt x="1696" y="93"/>
                    <a:pt x="1713" y="32"/>
                    <a:pt x="1692" y="15"/>
                  </a:cubicBezTo>
                  <a:cubicBezTo>
                    <a:pt x="1672" y="0"/>
                    <a:pt x="1627" y="24"/>
                    <a:pt x="1552" y="88"/>
                  </a:cubicBezTo>
                  <a:cubicBezTo>
                    <a:pt x="1484" y="147"/>
                    <a:pt x="1396" y="236"/>
                    <a:pt x="1295" y="349"/>
                  </a:cubicBezTo>
                  <a:cubicBezTo>
                    <a:pt x="1295" y="362"/>
                    <a:pt x="1295" y="362"/>
                    <a:pt x="1295" y="362"/>
                  </a:cubicBezTo>
                  <a:cubicBezTo>
                    <a:pt x="1542" y="86"/>
                    <a:pt x="1662" y="4"/>
                    <a:pt x="1686" y="22"/>
                  </a:cubicBezTo>
                  <a:cubicBezTo>
                    <a:pt x="1694" y="29"/>
                    <a:pt x="1705" y="58"/>
                    <a:pt x="1631" y="198"/>
                  </a:cubicBezTo>
                  <a:lnTo>
                    <a:pt x="1639" y="202"/>
                  </a:lnTo>
                  <a:close/>
                  <a:moveTo>
                    <a:pt x="1100" y="972"/>
                  </a:moveTo>
                  <a:cubicBezTo>
                    <a:pt x="1084" y="993"/>
                    <a:pt x="1067" y="1014"/>
                    <a:pt x="1051" y="1035"/>
                  </a:cubicBezTo>
                  <a:cubicBezTo>
                    <a:pt x="1034" y="1014"/>
                    <a:pt x="1017" y="993"/>
                    <a:pt x="999" y="972"/>
                  </a:cubicBezTo>
                  <a:cubicBezTo>
                    <a:pt x="1016" y="972"/>
                    <a:pt x="1033" y="972"/>
                    <a:pt x="1049" y="972"/>
                  </a:cubicBezTo>
                  <a:cubicBezTo>
                    <a:pt x="1066" y="972"/>
                    <a:pt x="1083" y="972"/>
                    <a:pt x="1100" y="972"/>
                  </a:cubicBezTo>
                  <a:moveTo>
                    <a:pt x="2098" y="845"/>
                  </a:moveTo>
                  <a:cubicBezTo>
                    <a:pt x="2098" y="818"/>
                    <a:pt x="2041" y="794"/>
                    <a:pt x="1924" y="773"/>
                  </a:cubicBezTo>
                  <a:cubicBezTo>
                    <a:pt x="1814" y="753"/>
                    <a:pt x="1659" y="738"/>
                    <a:pt x="1479" y="728"/>
                  </a:cubicBezTo>
                  <a:cubicBezTo>
                    <a:pt x="1479" y="737"/>
                    <a:pt x="1479" y="737"/>
                    <a:pt x="1479" y="737"/>
                  </a:cubicBezTo>
                  <a:cubicBezTo>
                    <a:pt x="1659" y="747"/>
                    <a:pt x="1813" y="762"/>
                    <a:pt x="1922" y="782"/>
                  </a:cubicBezTo>
                  <a:cubicBezTo>
                    <a:pt x="2073" y="809"/>
                    <a:pt x="2090" y="835"/>
                    <a:pt x="2090" y="845"/>
                  </a:cubicBezTo>
                  <a:cubicBezTo>
                    <a:pt x="2090" y="856"/>
                    <a:pt x="2068" y="894"/>
                    <a:pt x="1787" y="927"/>
                  </a:cubicBezTo>
                  <a:cubicBezTo>
                    <a:pt x="1607" y="949"/>
                    <a:pt x="1371" y="961"/>
                    <a:pt x="1119" y="963"/>
                  </a:cubicBezTo>
                  <a:cubicBezTo>
                    <a:pt x="1129" y="950"/>
                    <a:pt x="1140" y="936"/>
                    <a:pt x="1150" y="923"/>
                  </a:cubicBezTo>
                  <a:cubicBezTo>
                    <a:pt x="1200" y="858"/>
                    <a:pt x="1249" y="793"/>
                    <a:pt x="1295" y="730"/>
                  </a:cubicBezTo>
                  <a:cubicBezTo>
                    <a:pt x="1307" y="730"/>
                    <a:pt x="1319" y="730"/>
                    <a:pt x="1331" y="731"/>
                  </a:cubicBezTo>
                  <a:cubicBezTo>
                    <a:pt x="1331" y="722"/>
                    <a:pt x="1331" y="722"/>
                    <a:pt x="1331" y="722"/>
                  </a:cubicBezTo>
                  <a:cubicBezTo>
                    <a:pt x="1321" y="722"/>
                    <a:pt x="1312" y="721"/>
                    <a:pt x="1301" y="721"/>
                  </a:cubicBezTo>
                  <a:cubicBezTo>
                    <a:pt x="1405" y="579"/>
                    <a:pt x="1496" y="444"/>
                    <a:pt x="1566" y="329"/>
                  </a:cubicBezTo>
                  <a:cubicBezTo>
                    <a:pt x="1559" y="324"/>
                    <a:pt x="1559" y="324"/>
                    <a:pt x="1559" y="324"/>
                  </a:cubicBezTo>
                  <a:cubicBezTo>
                    <a:pt x="1457" y="492"/>
                    <a:pt x="1309" y="703"/>
                    <a:pt x="1143" y="917"/>
                  </a:cubicBezTo>
                  <a:cubicBezTo>
                    <a:pt x="1131" y="933"/>
                    <a:pt x="1119" y="948"/>
                    <a:pt x="1107" y="963"/>
                  </a:cubicBezTo>
                  <a:cubicBezTo>
                    <a:pt x="1088" y="963"/>
                    <a:pt x="1069" y="963"/>
                    <a:pt x="1049" y="963"/>
                  </a:cubicBezTo>
                  <a:cubicBezTo>
                    <a:pt x="1030" y="963"/>
                    <a:pt x="1011" y="963"/>
                    <a:pt x="992" y="963"/>
                  </a:cubicBezTo>
                  <a:cubicBezTo>
                    <a:pt x="980" y="948"/>
                    <a:pt x="969" y="933"/>
                    <a:pt x="957" y="918"/>
                  </a:cubicBezTo>
                  <a:cubicBezTo>
                    <a:pt x="783" y="700"/>
                    <a:pt x="630" y="487"/>
                    <a:pt x="525" y="318"/>
                  </a:cubicBezTo>
                  <a:cubicBezTo>
                    <a:pt x="377" y="79"/>
                    <a:pt x="393" y="38"/>
                    <a:pt x="402" y="31"/>
                  </a:cubicBezTo>
                  <a:cubicBezTo>
                    <a:pt x="416" y="19"/>
                    <a:pt x="461" y="44"/>
                    <a:pt x="526" y="97"/>
                  </a:cubicBezTo>
                  <a:cubicBezTo>
                    <a:pt x="592" y="152"/>
                    <a:pt x="681" y="240"/>
                    <a:pt x="780" y="346"/>
                  </a:cubicBezTo>
                  <a:cubicBezTo>
                    <a:pt x="780" y="333"/>
                    <a:pt x="780" y="333"/>
                    <a:pt x="780" y="333"/>
                  </a:cubicBezTo>
                  <a:cubicBezTo>
                    <a:pt x="681" y="226"/>
                    <a:pt x="598" y="145"/>
                    <a:pt x="531" y="90"/>
                  </a:cubicBezTo>
                  <a:cubicBezTo>
                    <a:pt x="459" y="31"/>
                    <a:pt x="415" y="9"/>
                    <a:pt x="396" y="24"/>
                  </a:cubicBezTo>
                  <a:cubicBezTo>
                    <a:pt x="381" y="36"/>
                    <a:pt x="386" y="68"/>
                    <a:pt x="409" y="123"/>
                  </a:cubicBezTo>
                  <a:cubicBezTo>
                    <a:pt x="430" y="173"/>
                    <a:pt x="467" y="241"/>
                    <a:pt x="518" y="323"/>
                  </a:cubicBezTo>
                  <a:cubicBezTo>
                    <a:pt x="623" y="492"/>
                    <a:pt x="776" y="705"/>
                    <a:pt x="950" y="924"/>
                  </a:cubicBezTo>
                  <a:cubicBezTo>
                    <a:pt x="960" y="937"/>
                    <a:pt x="971" y="950"/>
                    <a:pt x="981" y="963"/>
                  </a:cubicBezTo>
                  <a:cubicBezTo>
                    <a:pt x="728" y="961"/>
                    <a:pt x="492" y="949"/>
                    <a:pt x="311" y="927"/>
                  </a:cubicBezTo>
                  <a:cubicBezTo>
                    <a:pt x="31" y="894"/>
                    <a:pt x="9" y="856"/>
                    <a:pt x="9" y="845"/>
                  </a:cubicBezTo>
                  <a:cubicBezTo>
                    <a:pt x="9" y="836"/>
                    <a:pt x="22" y="813"/>
                    <a:pt x="140" y="789"/>
                  </a:cubicBezTo>
                  <a:cubicBezTo>
                    <a:pt x="226" y="771"/>
                    <a:pt x="350" y="756"/>
                    <a:pt x="497" y="745"/>
                  </a:cubicBezTo>
                  <a:cubicBezTo>
                    <a:pt x="493" y="736"/>
                    <a:pt x="493" y="736"/>
                    <a:pt x="493" y="736"/>
                  </a:cubicBezTo>
                  <a:cubicBezTo>
                    <a:pt x="346" y="747"/>
                    <a:pt x="224" y="762"/>
                    <a:pt x="139" y="780"/>
                  </a:cubicBezTo>
                  <a:cubicBezTo>
                    <a:pt x="46" y="799"/>
                    <a:pt x="0" y="821"/>
                    <a:pt x="0" y="845"/>
                  </a:cubicBezTo>
                  <a:cubicBezTo>
                    <a:pt x="0" y="864"/>
                    <a:pt x="28" y="881"/>
                    <a:pt x="86" y="897"/>
                  </a:cubicBezTo>
                  <a:cubicBezTo>
                    <a:pt x="139" y="911"/>
                    <a:pt x="214" y="925"/>
                    <a:pt x="310" y="936"/>
                  </a:cubicBezTo>
                  <a:cubicBezTo>
                    <a:pt x="493" y="957"/>
                    <a:pt x="732" y="970"/>
                    <a:pt x="988" y="972"/>
                  </a:cubicBezTo>
                  <a:cubicBezTo>
                    <a:pt x="1007" y="995"/>
                    <a:pt x="1026" y="1019"/>
                    <a:pt x="1045" y="1042"/>
                  </a:cubicBezTo>
                  <a:cubicBezTo>
                    <a:pt x="908" y="1212"/>
                    <a:pt x="775" y="1364"/>
                    <a:pt x="663" y="1479"/>
                  </a:cubicBezTo>
                  <a:cubicBezTo>
                    <a:pt x="465" y="1680"/>
                    <a:pt x="421" y="1674"/>
                    <a:pt x="413" y="1667"/>
                  </a:cubicBezTo>
                  <a:cubicBezTo>
                    <a:pt x="391" y="1651"/>
                    <a:pt x="425" y="1544"/>
                    <a:pt x="584" y="1294"/>
                  </a:cubicBezTo>
                  <a:cubicBezTo>
                    <a:pt x="577" y="1290"/>
                    <a:pt x="577" y="1290"/>
                    <a:pt x="577" y="1290"/>
                  </a:cubicBezTo>
                  <a:cubicBezTo>
                    <a:pt x="510" y="1394"/>
                    <a:pt x="459" y="1483"/>
                    <a:pt x="430" y="1548"/>
                  </a:cubicBezTo>
                  <a:cubicBezTo>
                    <a:pt x="397" y="1620"/>
                    <a:pt x="390" y="1661"/>
                    <a:pt x="407" y="1674"/>
                  </a:cubicBezTo>
                  <a:cubicBezTo>
                    <a:pt x="411" y="1677"/>
                    <a:pt x="416" y="1679"/>
                    <a:pt x="421" y="1679"/>
                  </a:cubicBezTo>
                  <a:cubicBezTo>
                    <a:pt x="439" y="1679"/>
                    <a:pt x="465" y="1665"/>
                    <a:pt x="501" y="1639"/>
                  </a:cubicBezTo>
                  <a:cubicBezTo>
                    <a:pt x="545" y="1606"/>
                    <a:pt x="601" y="1554"/>
                    <a:pt x="669" y="1485"/>
                  </a:cubicBezTo>
                  <a:cubicBezTo>
                    <a:pt x="781" y="1371"/>
                    <a:pt x="914" y="1219"/>
                    <a:pt x="1051" y="1049"/>
                  </a:cubicBezTo>
                  <a:cubicBezTo>
                    <a:pt x="1190" y="1217"/>
                    <a:pt x="1324" y="1367"/>
                    <a:pt x="1438" y="1480"/>
                  </a:cubicBezTo>
                  <a:cubicBezTo>
                    <a:pt x="1507" y="1548"/>
                    <a:pt x="1564" y="1599"/>
                    <a:pt x="1609" y="1631"/>
                  </a:cubicBezTo>
                  <a:cubicBezTo>
                    <a:pt x="1644" y="1657"/>
                    <a:pt x="1671" y="1670"/>
                    <a:pt x="1688" y="1670"/>
                  </a:cubicBezTo>
                  <a:cubicBezTo>
                    <a:pt x="1694" y="1670"/>
                    <a:pt x="1699" y="1669"/>
                    <a:pt x="1702" y="1666"/>
                  </a:cubicBezTo>
                  <a:cubicBezTo>
                    <a:pt x="1754" y="1624"/>
                    <a:pt x="1554" y="1319"/>
                    <a:pt x="1466" y="1192"/>
                  </a:cubicBezTo>
                  <a:cubicBezTo>
                    <a:pt x="1464" y="1204"/>
                    <a:pt x="1464" y="1204"/>
                    <a:pt x="1464" y="1204"/>
                  </a:cubicBezTo>
                  <a:cubicBezTo>
                    <a:pt x="1675" y="1511"/>
                    <a:pt x="1721" y="1640"/>
                    <a:pt x="1697" y="1659"/>
                  </a:cubicBezTo>
                  <a:cubicBezTo>
                    <a:pt x="1688" y="1666"/>
                    <a:pt x="1645" y="1673"/>
                    <a:pt x="1444" y="1474"/>
                  </a:cubicBezTo>
                  <a:cubicBezTo>
                    <a:pt x="1330" y="1361"/>
                    <a:pt x="1196" y="1210"/>
                    <a:pt x="1056" y="1042"/>
                  </a:cubicBezTo>
                  <a:cubicBezTo>
                    <a:pt x="1075" y="1019"/>
                    <a:pt x="1093" y="995"/>
                    <a:pt x="1112" y="972"/>
                  </a:cubicBezTo>
                  <a:cubicBezTo>
                    <a:pt x="1367" y="970"/>
                    <a:pt x="1606" y="957"/>
                    <a:pt x="1788" y="936"/>
                  </a:cubicBezTo>
                  <a:cubicBezTo>
                    <a:pt x="1885" y="925"/>
                    <a:pt x="1960" y="911"/>
                    <a:pt x="2013" y="897"/>
                  </a:cubicBezTo>
                  <a:cubicBezTo>
                    <a:pt x="2070" y="881"/>
                    <a:pt x="2098" y="864"/>
                    <a:pt x="2098" y="845"/>
                  </a:cubicBezTo>
                  <a:moveTo>
                    <a:pt x="657" y="735"/>
                  </a:moveTo>
                  <a:cubicBezTo>
                    <a:pt x="697" y="733"/>
                    <a:pt x="738" y="732"/>
                    <a:pt x="780" y="730"/>
                  </a:cubicBezTo>
                  <a:cubicBezTo>
                    <a:pt x="780" y="722"/>
                    <a:pt x="780" y="722"/>
                    <a:pt x="780" y="722"/>
                  </a:cubicBezTo>
                  <a:cubicBezTo>
                    <a:pt x="738" y="723"/>
                    <a:pt x="693" y="725"/>
                    <a:pt x="653" y="727"/>
                  </a:cubicBezTo>
                  <a:lnTo>
                    <a:pt x="657" y="735"/>
                  </a:lnTo>
                  <a:close/>
                  <a:moveTo>
                    <a:pt x="682" y="1131"/>
                  </a:moveTo>
                  <a:cubicBezTo>
                    <a:pt x="662" y="1160"/>
                    <a:pt x="643" y="1189"/>
                    <a:pt x="624" y="1217"/>
                  </a:cubicBezTo>
                  <a:cubicBezTo>
                    <a:pt x="631" y="1222"/>
                    <a:pt x="631" y="1222"/>
                    <a:pt x="631" y="1222"/>
                  </a:cubicBezTo>
                  <a:cubicBezTo>
                    <a:pt x="649" y="1195"/>
                    <a:pt x="668" y="1167"/>
                    <a:pt x="687" y="1139"/>
                  </a:cubicBezTo>
                  <a:cubicBezTo>
                    <a:pt x="685" y="1135"/>
                    <a:pt x="682" y="1131"/>
                    <a:pt x="682" y="1131"/>
                  </a:cubicBezTo>
                </a:path>
              </a:pathLst>
            </a:custGeom>
            <a:solidFill>
              <a:srgbClr val="FFFFFF"/>
            </a:solidFill>
            <a:ln w="9525">
              <a:solidFill>
                <a:schemeClr val="bg1"/>
              </a:solidFill>
              <a:round/>
              <a:headEnd/>
              <a:tailEnd/>
            </a:ln>
          </p:spPr>
          <p:txBody>
            <a:bodyPr vert="horz" wrap="square" lIns="93260" tIns="46630" rIns="93260" bIns="46630" numCol="1" anchor="t" anchorCtr="0" compatLnSpc="1">
              <a:prstTxWarp prst="textNoShape">
                <a:avLst/>
              </a:prstTxWarp>
            </a:bodyPr>
            <a:lstStyle/>
            <a:p>
              <a:pPr defTabSz="932597"/>
              <a:endParaRPr lang="en-IN" sz="1836" kern="0" dirty="0">
                <a:solidFill>
                  <a:sysClr val="windowText" lastClr="000000"/>
                </a:solidFill>
              </a:endParaRPr>
            </a:p>
          </p:txBody>
        </p:sp>
        <p:sp>
          <p:nvSpPr>
            <p:cNvPr id="142" name="Rectangle 6"/>
            <p:cNvSpPr>
              <a:spLocks noChangeArrowheads="1"/>
            </p:cNvSpPr>
            <p:nvPr/>
          </p:nvSpPr>
          <p:spPr bwMode="auto">
            <a:xfrm>
              <a:off x="1652390" y="5699460"/>
              <a:ext cx="218960" cy="593604"/>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kern="0" dirty="0">
                <a:solidFill>
                  <a:sysClr val="windowText" lastClr="000000"/>
                </a:solidFill>
              </a:endParaRPr>
            </a:p>
          </p:txBody>
        </p:sp>
        <p:sp>
          <p:nvSpPr>
            <p:cNvPr id="143" name="Rectangle 5"/>
            <p:cNvSpPr>
              <a:spLocks noChangeArrowheads="1"/>
            </p:cNvSpPr>
            <p:nvPr/>
          </p:nvSpPr>
          <p:spPr bwMode="auto">
            <a:xfrm>
              <a:off x="1447971" y="6149055"/>
              <a:ext cx="504634" cy="306607"/>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kern="0" dirty="0">
                <a:solidFill>
                  <a:sysClr val="windowText" lastClr="000000"/>
                </a:solidFill>
              </a:endParaRPr>
            </a:p>
          </p:txBody>
        </p:sp>
        <p:sp>
          <p:nvSpPr>
            <p:cNvPr id="144" name="Freeform 143"/>
            <p:cNvSpPr>
              <a:spLocks noChangeArrowheads="1"/>
            </p:cNvSpPr>
            <p:nvPr/>
          </p:nvSpPr>
          <p:spPr bwMode="auto">
            <a:xfrm>
              <a:off x="2617524" y="4598377"/>
              <a:ext cx="409338" cy="1857285"/>
            </a:xfrm>
            <a:custGeom>
              <a:avLst/>
              <a:gdLst>
                <a:gd name="connsiteX0" fmla="*/ 622314 w 622314"/>
                <a:gd name="connsiteY0" fmla="*/ 0 h 2886480"/>
                <a:gd name="connsiteX1" fmla="*/ 622314 w 622314"/>
                <a:gd name="connsiteY1" fmla="*/ 2886480 h 2886480"/>
                <a:gd name="connsiteX2" fmla="*/ 0 w 622314"/>
                <a:gd name="connsiteY2" fmla="*/ 2886480 h 2886480"/>
                <a:gd name="connsiteX3" fmla="*/ 0 w 622314"/>
                <a:gd name="connsiteY3" fmla="*/ 0 h 2886480"/>
                <a:gd name="connsiteX4" fmla="*/ 79779 w 622314"/>
                <a:gd name="connsiteY4" fmla="*/ 9367 h 2886480"/>
                <a:gd name="connsiteX5" fmla="*/ 542531 w 622314"/>
                <a:gd name="connsiteY5" fmla="*/ 9367 h 288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314" h="2886480">
                  <a:moveTo>
                    <a:pt x="622314" y="0"/>
                  </a:moveTo>
                  <a:lnTo>
                    <a:pt x="622314" y="2886480"/>
                  </a:lnTo>
                  <a:lnTo>
                    <a:pt x="0" y="2886480"/>
                  </a:lnTo>
                  <a:lnTo>
                    <a:pt x="0" y="0"/>
                  </a:lnTo>
                  <a:lnTo>
                    <a:pt x="79779" y="9367"/>
                  </a:lnTo>
                  <a:cubicBezTo>
                    <a:pt x="232138" y="20995"/>
                    <a:pt x="390172" y="20995"/>
                    <a:pt x="542531" y="9367"/>
                  </a:cubicBezTo>
                  <a:close/>
                </a:path>
              </a:pathLst>
            </a:custGeom>
            <a:solidFill>
              <a:schemeClr val="accent1"/>
            </a:solidFill>
            <a:ln>
              <a:noFill/>
            </a:ln>
            <a:extLst/>
          </p:spPr>
          <p:txBody>
            <a:bodyPr vert="horz" wrap="square" lIns="91427" tIns="45713" rIns="91427" bIns="45713" numCol="1" anchor="t" anchorCtr="0" compatLnSpc="1">
              <a:prstTxWarp prst="textNoShape">
                <a:avLst/>
              </a:prstTxWarp>
              <a:noAutofit/>
            </a:bodyPr>
            <a:lstStyle/>
            <a:p>
              <a:pPr defTabSz="932597"/>
              <a:endParaRPr lang="en-US" kern="0" dirty="0">
                <a:solidFill>
                  <a:sysClr val="windowText" lastClr="000000"/>
                </a:solidFill>
              </a:endParaRPr>
            </a:p>
          </p:txBody>
        </p:sp>
        <p:sp>
          <p:nvSpPr>
            <p:cNvPr id="145" name="Rectangle 8"/>
            <p:cNvSpPr>
              <a:spLocks noChangeArrowheads="1"/>
            </p:cNvSpPr>
            <p:nvPr/>
          </p:nvSpPr>
          <p:spPr bwMode="auto">
            <a:xfrm>
              <a:off x="2052926" y="5584188"/>
              <a:ext cx="320743" cy="871474"/>
            </a:xfrm>
            <a:prstGeom prst="rect">
              <a:avLst/>
            </a:prstGeom>
            <a:solidFill>
              <a:schemeClr val="accent5"/>
            </a:solidFill>
            <a:ln>
              <a:noFill/>
            </a:ln>
            <a:extLst/>
          </p:spPr>
          <p:txBody>
            <a:bodyPr vert="horz" wrap="square" lIns="91427" tIns="45713" rIns="91427" bIns="45713" numCol="1" anchor="t" anchorCtr="0" compatLnSpc="1">
              <a:prstTxWarp prst="textNoShape">
                <a:avLst/>
              </a:prstTxWarp>
            </a:bodyPr>
            <a:lstStyle/>
            <a:p>
              <a:pPr defTabSz="932597"/>
              <a:endParaRPr lang="en-US" kern="0" dirty="0">
                <a:solidFill>
                  <a:sysClr val="windowText" lastClr="000000"/>
                </a:solidFill>
              </a:endParaRPr>
            </a:p>
          </p:txBody>
        </p:sp>
        <p:sp>
          <p:nvSpPr>
            <p:cNvPr id="146" name="Rectangle 9"/>
            <p:cNvSpPr>
              <a:spLocks noChangeArrowheads="1"/>
            </p:cNvSpPr>
            <p:nvPr/>
          </p:nvSpPr>
          <p:spPr bwMode="auto">
            <a:xfrm>
              <a:off x="3740221" y="5930746"/>
              <a:ext cx="501213" cy="50330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kern="0" dirty="0">
                <a:solidFill>
                  <a:sysClr val="windowText" lastClr="000000"/>
                </a:solidFill>
              </a:endParaRPr>
            </a:p>
          </p:txBody>
        </p:sp>
        <p:sp>
          <p:nvSpPr>
            <p:cNvPr id="151" name="Round Same Side Corner Rectangle 2"/>
            <p:cNvSpPr/>
            <p:nvPr/>
          </p:nvSpPr>
          <p:spPr>
            <a:xfrm flipH="1">
              <a:off x="2140893" y="2499369"/>
              <a:ext cx="163327" cy="331128"/>
            </a:xfrm>
            <a:custGeom>
              <a:avLst/>
              <a:gdLst/>
              <a:ahLst/>
              <a:cxnLst/>
              <a:rect l="l" t="t" r="r" b="b"/>
              <a:pathLst>
                <a:path w="1479550" h="2999631">
                  <a:moveTo>
                    <a:pt x="739775" y="2723722"/>
                  </a:moveTo>
                  <a:cubicBezTo>
                    <a:pt x="701170" y="2723722"/>
                    <a:pt x="669874" y="2755018"/>
                    <a:pt x="669874" y="2793623"/>
                  </a:cubicBezTo>
                  <a:cubicBezTo>
                    <a:pt x="669874" y="2832228"/>
                    <a:pt x="701170" y="2863524"/>
                    <a:pt x="739775" y="2863524"/>
                  </a:cubicBezTo>
                  <a:cubicBezTo>
                    <a:pt x="778380" y="2863524"/>
                    <a:pt x="809676" y="2832228"/>
                    <a:pt x="809676" y="2793623"/>
                  </a:cubicBezTo>
                  <a:cubicBezTo>
                    <a:pt x="809676" y="2755018"/>
                    <a:pt x="778380" y="2723722"/>
                    <a:pt x="739775" y="2723722"/>
                  </a:cubicBezTo>
                  <a:close/>
                  <a:moveTo>
                    <a:pt x="201613" y="1629933"/>
                  </a:moveTo>
                  <a:lnTo>
                    <a:pt x="1123848" y="1629933"/>
                  </a:lnTo>
                  <a:lnTo>
                    <a:pt x="1123848" y="2058558"/>
                  </a:lnTo>
                  <a:lnTo>
                    <a:pt x="201613" y="2058558"/>
                  </a:lnTo>
                  <a:close/>
                  <a:moveTo>
                    <a:pt x="685698" y="1155271"/>
                  </a:moveTo>
                  <a:lnTo>
                    <a:pt x="1123848" y="1155271"/>
                  </a:lnTo>
                  <a:lnTo>
                    <a:pt x="1123848" y="1583896"/>
                  </a:lnTo>
                  <a:lnTo>
                    <a:pt x="685698" y="1583896"/>
                  </a:lnTo>
                  <a:close/>
                  <a:moveTo>
                    <a:pt x="201613" y="1155271"/>
                  </a:moveTo>
                  <a:lnTo>
                    <a:pt x="639763" y="1155271"/>
                  </a:lnTo>
                  <a:lnTo>
                    <a:pt x="639763" y="1583896"/>
                  </a:lnTo>
                  <a:lnTo>
                    <a:pt x="201613" y="1583896"/>
                  </a:lnTo>
                  <a:close/>
                  <a:moveTo>
                    <a:pt x="685698" y="680609"/>
                  </a:moveTo>
                  <a:lnTo>
                    <a:pt x="1123848" y="680609"/>
                  </a:lnTo>
                  <a:lnTo>
                    <a:pt x="1123848" y="1109234"/>
                  </a:lnTo>
                  <a:lnTo>
                    <a:pt x="685698" y="1109234"/>
                  </a:lnTo>
                  <a:close/>
                  <a:moveTo>
                    <a:pt x="201613" y="680609"/>
                  </a:moveTo>
                  <a:lnTo>
                    <a:pt x="639763" y="680609"/>
                  </a:lnTo>
                  <a:lnTo>
                    <a:pt x="639763" y="1109234"/>
                  </a:lnTo>
                  <a:lnTo>
                    <a:pt x="201613" y="1109234"/>
                  </a:lnTo>
                  <a:close/>
                  <a:moveTo>
                    <a:pt x="154163" y="413909"/>
                  </a:moveTo>
                  <a:lnTo>
                    <a:pt x="154163" y="2528459"/>
                  </a:lnTo>
                  <a:lnTo>
                    <a:pt x="201613" y="2528459"/>
                  </a:lnTo>
                  <a:lnTo>
                    <a:pt x="201613" y="2104596"/>
                  </a:lnTo>
                  <a:lnTo>
                    <a:pt x="639763" y="2104596"/>
                  </a:lnTo>
                  <a:lnTo>
                    <a:pt x="639763" y="2528459"/>
                  </a:lnTo>
                  <a:lnTo>
                    <a:pt x="685698" y="2528459"/>
                  </a:lnTo>
                  <a:lnTo>
                    <a:pt x="685698" y="2104596"/>
                  </a:lnTo>
                  <a:lnTo>
                    <a:pt x="1123848" y="2104596"/>
                  </a:lnTo>
                  <a:lnTo>
                    <a:pt x="1123848" y="2528459"/>
                  </a:lnTo>
                  <a:lnTo>
                    <a:pt x="1325388" y="2528459"/>
                  </a:lnTo>
                  <a:lnTo>
                    <a:pt x="1325388" y="413909"/>
                  </a:lnTo>
                  <a:close/>
                  <a:moveTo>
                    <a:pt x="556419" y="171020"/>
                  </a:moveTo>
                  <a:cubicBezTo>
                    <a:pt x="543267" y="171020"/>
                    <a:pt x="532606" y="181681"/>
                    <a:pt x="532606" y="194833"/>
                  </a:cubicBezTo>
                  <a:cubicBezTo>
                    <a:pt x="532606" y="207984"/>
                    <a:pt x="543267" y="218645"/>
                    <a:pt x="556419" y="218645"/>
                  </a:cubicBezTo>
                  <a:lnTo>
                    <a:pt x="923131" y="218646"/>
                  </a:lnTo>
                  <a:cubicBezTo>
                    <a:pt x="936283" y="218646"/>
                    <a:pt x="946944" y="207985"/>
                    <a:pt x="946944" y="194833"/>
                  </a:cubicBezTo>
                  <a:lnTo>
                    <a:pt x="946945" y="194833"/>
                  </a:lnTo>
                  <a:cubicBezTo>
                    <a:pt x="946945" y="181681"/>
                    <a:pt x="936284" y="171020"/>
                    <a:pt x="923132" y="171020"/>
                  </a:cubicBezTo>
                  <a:close/>
                  <a:moveTo>
                    <a:pt x="725487" y="274"/>
                  </a:moveTo>
                  <a:cubicBezTo>
                    <a:pt x="1081947" y="-5382"/>
                    <a:pt x="1443170" y="76220"/>
                    <a:pt x="1479550" y="262045"/>
                  </a:cubicBezTo>
                  <a:lnTo>
                    <a:pt x="1479550" y="1250633"/>
                  </a:lnTo>
                  <a:lnTo>
                    <a:pt x="1479550" y="1748998"/>
                  </a:lnTo>
                  <a:lnTo>
                    <a:pt x="1479550" y="2737586"/>
                  </a:lnTo>
                  <a:cubicBezTo>
                    <a:pt x="1406789" y="3109236"/>
                    <a:pt x="34660" y="3063993"/>
                    <a:pt x="0" y="2737586"/>
                  </a:cubicBezTo>
                  <a:lnTo>
                    <a:pt x="0" y="1748998"/>
                  </a:lnTo>
                  <a:lnTo>
                    <a:pt x="0" y="1250633"/>
                  </a:lnTo>
                  <a:lnTo>
                    <a:pt x="0" y="262045"/>
                  </a:lnTo>
                  <a:cubicBezTo>
                    <a:pt x="17330" y="98842"/>
                    <a:pt x="369027" y="5929"/>
                    <a:pt x="725487" y="27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kern="0" dirty="0">
                <a:solidFill>
                  <a:sysClr val="windowText" lastClr="000000"/>
                </a:solidFill>
              </a:endParaRPr>
            </a:p>
          </p:txBody>
        </p:sp>
        <p:sp>
          <p:nvSpPr>
            <p:cNvPr id="152" name="Oval 20"/>
            <p:cNvSpPr/>
            <p:nvPr/>
          </p:nvSpPr>
          <p:spPr bwMode="auto">
            <a:xfrm flipH="1">
              <a:off x="1777772" y="3098827"/>
              <a:ext cx="273765" cy="305155"/>
            </a:xfrm>
            <a:custGeom>
              <a:avLst/>
              <a:gdLst/>
              <a:ahLst/>
              <a:cxnLst/>
              <a:rect l="l" t="t" r="r" b="b"/>
              <a:pathLst>
                <a:path w="1371600" h="1528869">
                  <a:moveTo>
                    <a:pt x="176321" y="61931"/>
                  </a:moveTo>
                  <a:cubicBezTo>
                    <a:pt x="138207" y="345243"/>
                    <a:pt x="100093" y="625381"/>
                    <a:pt x="61979" y="908693"/>
                  </a:cubicBezTo>
                  <a:lnTo>
                    <a:pt x="1154853" y="1120942"/>
                  </a:lnTo>
                  <a:cubicBezTo>
                    <a:pt x="1191909" y="816463"/>
                    <a:pt x="1228964" y="502460"/>
                    <a:pt x="1266020" y="197981"/>
                  </a:cubicBezTo>
                  <a:close/>
                  <a:moveTo>
                    <a:pt x="123825" y="0"/>
                  </a:moveTo>
                  <a:lnTo>
                    <a:pt x="1327150" y="152400"/>
                  </a:lnTo>
                  <a:lnTo>
                    <a:pt x="1371600" y="203200"/>
                  </a:lnTo>
                  <a:lnTo>
                    <a:pt x="1266825" y="1133475"/>
                  </a:lnTo>
                  <a:lnTo>
                    <a:pt x="1203325" y="1206500"/>
                  </a:lnTo>
                  <a:lnTo>
                    <a:pt x="1104540" y="1186430"/>
                  </a:lnTo>
                  <a:cubicBezTo>
                    <a:pt x="1143520" y="1218893"/>
                    <a:pt x="1165226" y="1257868"/>
                    <a:pt x="1165226" y="1299422"/>
                  </a:cubicBezTo>
                  <a:cubicBezTo>
                    <a:pt x="1165226" y="1426142"/>
                    <a:pt x="963374" y="1528869"/>
                    <a:pt x="714376" y="1528869"/>
                  </a:cubicBezTo>
                  <a:cubicBezTo>
                    <a:pt x="465378" y="1528869"/>
                    <a:pt x="263526" y="1426142"/>
                    <a:pt x="263526" y="1299422"/>
                  </a:cubicBezTo>
                  <a:cubicBezTo>
                    <a:pt x="263526" y="1195700"/>
                    <a:pt x="398762" y="1108052"/>
                    <a:pt x="584567" y="1080790"/>
                  </a:cubicBezTo>
                  <a:lnTo>
                    <a:pt x="0" y="962025"/>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pPr>
              <a:endParaRPr lang="en-US" kern="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3" name="Freeform 43"/>
            <p:cNvSpPr>
              <a:spLocks noEditPoints="1"/>
            </p:cNvSpPr>
            <p:nvPr/>
          </p:nvSpPr>
          <p:spPr bwMode="auto">
            <a:xfrm>
              <a:off x="2540997" y="3960468"/>
              <a:ext cx="547795" cy="707569"/>
            </a:xfrm>
            <a:custGeom>
              <a:avLst/>
              <a:gdLst>
                <a:gd name="T0" fmla="*/ 0 w 312"/>
                <a:gd name="T1" fmla="*/ 403 h 403"/>
                <a:gd name="T2" fmla="*/ 312 w 312"/>
                <a:gd name="T3" fmla="*/ 403 h 403"/>
                <a:gd name="T4" fmla="*/ 312 w 312"/>
                <a:gd name="T5" fmla="*/ 104 h 403"/>
                <a:gd name="T6" fmla="*/ 0 w 312"/>
                <a:gd name="T7" fmla="*/ 104 h 403"/>
                <a:gd name="T8" fmla="*/ 0 w 312"/>
                <a:gd name="T9" fmla="*/ 403 h 403"/>
                <a:gd name="T10" fmla="*/ 0 w 312"/>
                <a:gd name="T11" fmla="*/ 86 h 403"/>
                <a:gd name="T12" fmla="*/ 312 w 312"/>
                <a:gd name="T13" fmla="*/ 86 h 403"/>
                <a:gd name="T14" fmla="*/ 312 w 312"/>
                <a:gd name="T15" fmla="*/ 67 h 403"/>
                <a:gd name="T16" fmla="*/ 0 w 312"/>
                <a:gd name="T17" fmla="*/ 67 h 403"/>
                <a:gd name="T18" fmla="*/ 0 w 312"/>
                <a:gd name="T19" fmla="*/ 86 h 403"/>
                <a:gd name="T20" fmla="*/ 0 w 312"/>
                <a:gd name="T21" fmla="*/ 48 h 403"/>
                <a:gd name="T22" fmla="*/ 312 w 312"/>
                <a:gd name="T23" fmla="*/ 48 h 403"/>
                <a:gd name="T24" fmla="*/ 312 w 312"/>
                <a:gd name="T25" fmla="*/ 0 h 403"/>
                <a:gd name="T26" fmla="*/ 0 w 312"/>
                <a:gd name="T27" fmla="*/ 0 h 403"/>
                <a:gd name="T28" fmla="*/ 0 w 312"/>
                <a:gd name="T29" fmla="*/ 48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403">
                  <a:moveTo>
                    <a:pt x="0" y="403"/>
                  </a:moveTo>
                  <a:lnTo>
                    <a:pt x="312" y="403"/>
                  </a:lnTo>
                  <a:lnTo>
                    <a:pt x="312" y="104"/>
                  </a:lnTo>
                  <a:lnTo>
                    <a:pt x="0" y="104"/>
                  </a:lnTo>
                  <a:lnTo>
                    <a:pt x="0" y="403"/>
                  </a:lnTo>
                  <a:close/>
                  <a:moveTo>
                    <a:pt x="0" y="86"/>
                  </a:moveTo>
                  <a:lnTo>
                    <a:pt x="312" y="86"/>
                  </a:lnTo>
                  <a:lnTo>
                    <a:pt x="312" y="67"/>
                  </a:lnTo>
                  <a:lnTo>
                    <a:pt x="0" y="67"/>
                  </a:lnTo>
                  <a:lnTo>
                    <a:pt x="0" y="86"/>
                  </a:lnTo>
                  <a:close/>
                  <a:moveTo>
                    <a:pt x="0" y="48"/>
                  </a:moveTo>
                  <a:lnTo>
                    <a:pt x="312" y="48"/>
                  </a:lnTo>
                  <a:lnTo>
                    <a:pt x="312" y="0"/>
                  </a:lnTo>
                  <a:lnTo>
                    <a:pt x="0" y="0"/>
                  </a:lnTo>
                  <a:lnTo>
                    <a:pt x="0" y="48"/>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kern="0" dirty="0">
                <a:solidFill>
                  <a:sysClr val="windowText" lastClr="000000"/>
                </a:solidFill>
              </a:endParaRPr>
            </a:p>
          </p:txBody>
        </p:sp>
        <p:grpSp>
          <p:nvGrpSpPr>
            <p:cNvPr id="154" name="Group 153"/>
            <p:cNvGrpSpPr/>
            <p:nvPr/>
          </p:nvGrpSpPr>
          <p:grpSpPr>
            <a:xfrm flipH="1">
              <a:off x="2046858" y="3794887"/>
              <a:ext cx="399868" cy="356691"/>
              <a:chOff x="6807044" y="4500374"/>
              <a:chExt cx="636686" cy="567940"/>
            </a:xfrm>
            <a:solidFill>
              <a:schemeClr val="tx2"/>
            </a:solidFill>
          </p:grpSpPr>
          <p:sp>
            <p:nvSpPr>
              <p:cNvPr id="155" name="Freeform 154"/>
              <p:cNvSpPr/>
              <p:nvPr/>
            </p:nvSpPr>
            <p:spPr bwMode="auto">
              <a:xfrm>
                <a:off x="7137772" y="4500374"/>
                <a:ext cx="305958" cy="300872"/>
              </a:xfrm>
              <a:custGeom>
                <a:avLst/>
                <a:gdLst>
                  <a:gd name="connsiteX0" fmla="*/ 357242 w 357242"/>
                  <a:gd name="connsiteY0" fmla="*/ 75952 h 351304"/>
                  <a:gd name="connsiteX1" fmla="*/ 357242 w 357242"/>
                  <a:gd name="connsiteY1" fmla="*/ 284769 h 351304"/>
                  <a:gd name="connsiteX2" fmla="*/ 183227 w 357242"/>
                  <a:gd name="connsiteY2" fmla="*/ 351304 h 351304"/>
                  <a:gd name="connsiteX3" fmla="*/ 182203 w 357242"/>
                  <a:gd name="connsiteY3" fmla="*/ 140440 h 351304"/>
                  <a:gd name="connsiteX4" fmla="*/ 0 w 357242"/>
                  <a:gd name="connsiteY4" fmla="*/ 75952 h 351304"/>
                  <a:gd name="connsiteX5" fmla="*/ 171967 w 357242"/>
                  <a:gd name="connsiteY5" fmla="*/ 139416 h 351304"/>
                  <a:gd name="connsiteX6" fmla="*/ 171967 w 357242"/>
                  <a:gd name="connsiteY6" fmla="*/ 348234 h 351304"/>
                  <a:gd name="connsiteX7" fmla="*/ 0 w 357242"/>
                  <a:gd name="connsiteY7" fmla="*/ 284769 h 351304"/>
                  <a:gd name="connsiteX8" fmla="*/ 179133 w 357242"/>
                  <a:gd name="connsiteY8" fmla="*/ 0 h 351304"/>
                  <a:gd name="connsiteX9" fmla="*/ 357242 w 357242"/>
                  <a:gd name="connsiteY9" fmla="*/ 64590 h 351304"/>
                  <a:gd name="connsiteX10" fmla="*/ 179133 w 357242"/>
                  <a:gd name="connsiteY10" fmla="*/ 129180 h 351304"/>
                  <a:gd name="connsiteX11" fmla="*/ 1024 w 357242"/>
                  <a:gd name="connsiteY11" fmla="*/ 64590 h 35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242" h="351304">
                    <a:moveTo>
                      <a:pt x="357242" y="75952"/>
                    </a:moveTo>
                    <a:lnTo>
                      <a:pt x="357242" y="284769"/>
                    </a:lnTo>
                    <a:lnTo>
                      <a:pt x="183227" y="351304"/>
                    </a:lnTo>
                    <a:cubicBezTo>
                      <a:pt x="182886" y="281016"/>
                      <a:pt x="182545" y="210728"/>
                      <a:pt x="182203" y="140440"/>
                    </a:cubicBezTo>
                    <a:close/>
                    <a:moveTo>
                      <a:pt x="0" y="75952"/>
                    </a:moveTo>
                    <a:lnTo>
                      <a:pt x="171967" y="139416"/>
                    </a:lnTo>
                    <a:lnTo>
                      <a:pt x="171967" y="348234"/>
                    </a:lnTo>
                    <a:lnTo>
                      <a:pt x="0" y="284769"/>
                    </a:lnTo>
                    <a:close/>
                    <a:moveTo>
                      <a:pt x="179133" y="0"/>
                    </a:moveTo>
                    <a:lnTo>
                      <a:pt x="357242" y="64590"/>
                    </a:lnTo>
                    <a:lnTo>
                      <a:pt x="179133" y="129180"/>
                    </a:lnTo>
                    <a:lnTo>
                      <a:pt x="1024" y="64590"/>
                    </a:lnTo>
                    <a:close/>
                  </a:path>
                </a:pathLst>
              </a:custGeom>
              <a:grpFill/>
              <a:ln>
                <a:noFill/>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597"/>
                <a:endParaRPr lang="en-US" kern="0" dirty="0">
                  <a:solidFill>
                    <a:schemeClr val="bg1"/>
                  </a:solidFill>
                </a:endParaRPr>
              </a:p>
            </p:txBody>
          </p:sp>
          <p:sp>
            <p:nvSpPr>
              <p:cNvPr id="156" name="Freeform 155"/>
              <p:cNvSpPr/>
              <p:nvPr/>
            </p:nvSpPr>
            <p:spPr bwMode="auto">
              <a:xfrm>
                <a:off x="6807044" y="4500374"/>
                <a:ext cx="305958" cy="300872"/>
              </a:xfrm>
              <a:custGeom>
                <a:avLst/>
                <a:gdLst>
                  <a:gd name="connsiteX0" fmla="*/ 357242 w 357242"/>
                  <a:gd name="connsiteY0" fmla="*/ 75952 h 351304"/>
                  <a:gd name="connsiteX1" fmla="*/ 357242 w 357242"/>
                  <a:gd name="connsiteY1" fmla="*/ 284769 h 351304"/>
                  <a:gd name="connsiteX2" fmla="*/ 183227 w 357242"/>
                  <a:gd name="connsiteY2" fmla="*/ 351304 h 351304"/>
                  <a:gd name="connsiteX3" fmla="*/ 182203 w 357242"/>
                  <a:gd name="connsiteY3" fmla="*/ 140440 h 351304"/>
                  <a:gd name="connsiteX4" fmla="*/ 0 w 357242"/>
                  <a:gd name="connsiteY4" fmla="*/ 75952 h 351304"/>
                  <a:gd name="connsiteX5" fmla="*/ 171967 w 357242"/>
                  <a:gd name="connsiteY5" fmla="*/ 139416 h 351304"/>
                  <a:gd name="connsiteX6" fmla="*/ 171967 w 357242"/>
                  <a:gd name="connsiteY6" fmla="*/ 348234 h 351304"/>
                  <a:gd name="connsiteX7" fmla="*/ 0 w 357242"/>
                  <a:gd name="connsiteY7" fmla="*/ 284769 h 351304"/>
                  <a:gd name="connsiteX8" fmla="*/ 179133 w 357242"/>
                  <a:gd name="connsiteY8" fmla="*/ 0 h 351304"/>
                  <a:gd name="connsiteX9" fmla="*/ 357242 w 357242"/>
                  <a:gd name="connsiteY9" fmla="*/ 64590 h 351304"/>
                  <a:gd name="connsiteX10" fmla="*/ 179133 w 357242"/>
                  <a:gd name="connsiteY10" fmla="*/ 129180 h 351304"/>
                  <a:gd name="connsiteX11" fmla="*/ 1024 w 357242"/>
                  <a:gd name="connsiteY11" fmla="*/ 64590 h 35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242" h="351304">
                    <a:moveTo>
                      <a:pt x="357242" y="75952"/>
                    </a:moveTo>
                    <a:lnTo>
                      <a:pt x="357242" y="284769"/>
                    </a:lnTo>
                    <a:lnTo>
                      <a:pt x="183227" y="351304"/>
                    </a:lnTo>
                    <a:cubicBezTo>
                      <a:pt x="182886" y="281016"/>
                      <a:pt x="182545" y="210728"/>
                      <a:pt x="182203" y="140440"/>
                    </a:cubicBezTo>
                    <a:close/>
                    <a:moveTo>
                      <a:pt x="0" y="75952"/>
                    </a:moveTo>
                    <a:lnTo>
                      <a:pt x="171967" y="139416"/>
                    </a:lnTo>
                    <a:lnTo>
                      <a:pt x="171967" y="348234"/>
                    </a:lnTo>
                    <a:lnTo>
                      <a:pt x="0" y="284769"/>
                    </a:lnTo>
                    <a:close/>
                    <a:moveTo>
                      <a:pt x="179133" y="0"/>
                    </a:moveTo>
                    <a:lnTo>
                      <a:pt x="357242" y="64590"/>
                    </a:lnTo>
                    <a:lnTo>
                      <a:pt x="179133" y="129180"/>
                    </a:lnTo>
                    <a:lnTo>
                      <a:pt x="1024" y="64590"/>
                    </a:lnTo>
                    <a:close/>
                  </a:path>
                </a:pathLst>
              </a:custGeom>
              <a:grpFill/>
              <a:ln>
                <a:noFill/>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597"/>
                <a:endParaRPr lang="en-US" kern="0" dirty="0">
                  <a:solidFill>
                    <a:schemeClr val="bg1"/>
                  </a:solidFill>
                </a:endParaRPr>
              </a:p>
            </p:txBody>
          </p:sp>
          <p:sp>
            <p:nvSpPr>
              <p:cNvPr id="157" name="Freeform 156"/>
              <p:cNvSpPr/>
              <p:nvPr/>
            </p:nvSpPr>
            <p:spPr bwMode="auto">
              <a:xfrm>
                <a:off x="6972975" y="4767441"/>
                <a:ext cx="305958" cy="300873"/>
              </a:xfrm>
              <a:custGeom>
                <a:avLst/>
                <a:gdLst>
                  <a:gd name="connsiteX0" fmla="*/ 357242 w 357242"/>
                  <a:gd name="connsiteY0" fmla="*/ 75952 h 351304"/>
                  <a:gd name="connsiteX1" fmla="*/ 357242 w 357242"/>
                  <a:gd name="connsiteY1" fmla="*/ 284769 h 351304"/>
                  <a:gd name="connsiteX2" fmla="*/ 183227 w 357242"/>
                  <a:gd name="connsiteY2" fmla="*/ 351304 h 351304"/>
                  <a:gd name="connsiteX3" fmla="*/ 182203 w 357242"/>
                  <a:gd name="connsiteY3" fmla="*/ 140440 h 351304"/>
                  <a:gd name="connsiteX4" fmla="*/ 0 w 357242"/>
                  <a:gd name="connsiteY4" fmla="*/ 75952 h 351304"/>
                  <a:gd name="connsiteX5" fmla="*/ 171967 w 357242"/>
                  <a:gd name="connsiteY5" fmla="*/ 139416 h 351304"/>
                  <a:gd name="connsiteX6" fmla="*/ 171967 w 357242"/>
                  <a:gd name="connsiteY6" fmla="*/ 348234 h 351304"/>
                  <a:gd name="connsiteX7" fmla="*/ 0 w 357242"/>
                  <a:gd name="connsiteY7" fmla="*/ 284769 h 351304"/>
                  <a:gd name="connsiteX8" fmla="*/ 179133 w 357242"/>
                  <a:gd name="connsiteY8" fmla="*/ 0 h 351304"/>
                  <a:gd name="connsiteX9" fmla="*/ 357242 w 357242"/>
                  <a:gd name="connsiteY9" fmla="*/ 64590 h 351304"/>
                  <a:gd name="connsiteX10" fmla="*/ 179133 w 357242"/>
                  <a:gd name="connsiteY10" fmla="*/ 129180 h 351304"/>
                  <a:gd name="connsiteX11" fmla="*/ 1024 w 357242"/>
                  <a:gd name="connsiteY11" fmla="*/ 64590 h 35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242" h="351304">
                    <a:moveTo>
                      <a:pt x="357242" y="75952"/>
                    </a:moveTo>
                    <a:lnTo>
                      <a:pt x="357242" y="284769"/>
                    </a:lnTo>
                    <a:lnTo>
                      <a:pt x="183227" y="351304"/>
                    </a:lnTo>
                    <a:cubicBezTo>
                      <a:pt x="182886" y="281016"/>
                      <a:pt x="182545" y="210728"/>
                      <a:pt x="182203" y="140440"/>
                    </a:cubicBezTo>
                    <a:close/>
                    <a:moveTo>
                      <a:pt x="0" y="75952"/>
                    </a:moveTo>
                    <a:lnTo>
                      <a:pt x="171967" y="139416"/>
                    </a:lnTo>
                    <a:lnTo>
                      <a:pt x="171967" y="348234"/>
                    </a:lnTo>
                    <a:lnTo>
                      <a:pt x="0" y="284769"/>
                    </a:lnTo>
                    <a:close/>
                    <a:moveTo>
                      <a:pt x="179133" y="0"/>
                    </a:moveTo>
                    <a:lnTo>
                      <a:pt x="357242" y="64590"/>
                    </a:lnTo>
                    <a:lnTo>
                      <a:pt x="179133" y="129180"/>
                    </a:lnTo>
                    <a:lnTo>
                      <a:pt x="1024" y="64590"/>
                    </a:lnTo>
                    <a:close/>
                  </a:path>
                </a:pathLst>
              </a:custGeom>
              <a:grpFill/>
              <a:ln>
                <a:noFill/>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597"/>
                <a:endParaRPr lang="en-US" kern="0" dirty="0">
                  <a:solidFill>
                    <a:schemeClr val="bg1"/>
                  </a:solidFill>
                </a:endParaRPr>
              </a:p>
            </p:txBody>
          </p:sp>
        </p:grpSp>
        <p:grpSp>
          <p:nvGrpSpPr>
            <p:cNvPr id="158" name="Group 157"/>
            <p:cNvGrpSpPr/>
            <p:nvPr/>
          </p:nvGrpSpPr>
          <p:grpSpPr>
            <a:xfrm>
              <a:off x="3254460" y="3787581"/>
              <a:ext cx="384272" cy="363997"/>
              <a:chOff x="207736" y="182563"/>
              <a:chExt cx="1925638" cy="1824038"/>
            </a:xfrm>
            <a:solidFill>
              <a:schemeClr val="accent6"/>
            </a:solidFill>
          </p:grpSpPr>
          <p:sp>
            <p:nvSpPr>
              <p:cNvPr id="159" name="Freeform 158"/>
              <p:cNvSpPr>
                <a:spLocks/>
              </p:cNvSpPr>
              <p:nvPr/>
            </p:nvSpPr>
            <p:spPr bwMode="auto">
              <a:xfrm>
                <a:off x="207736" y="182563"/>
                <a:ext cx="1925638" cy="1824038"/>
              </a:xfrm>
              <a:custGeom>
                <a:avLst/>
                <a:gdLst>
                  <a:gd name="T0" fmla="*/ 2338 w 2426"/>
                  <a:gd name="T1" fmla="*/ 1870 h 2298"/>
                  <a:gd name="T2" fmla="*/ 2154 w 2426"/>
                  <a:gd name="T3" fmla="*/ 1830 h 2298"/>
                  <a:gd name="T4" fmla="*/ 2015 w 2426"/>
                  <a:gd name="T5" fmla="*/ 1833 h 2298"/>
                  <a:gd name="T6" fmla="*/ 1985 w 2426"/>
                  <a:gd name="T7" fmla="*/ 1852 h 2298"/>
                  <a:gd name="T8" fmla="*/ 2001 w 2426"/>
                  <a:gd name="T9" fmla="*/ 1878 h 2298"/>
                  <a:gd name="T10" fmla="*/ 2048 w 2426"/>
                  <a:gd name="T11" fmla="*/ 1903 h 2298"/>
                  <a:gd name="T12" fmla="*/ 2071 w 2426"/>
                  <a:gd name="T13" fmla="*/ 1929 h 2298"/>
                  <a:gd name="T14" fmla="*/ 2004 w 2426"/>
                  <a:gd name="T15" fmla="*/ 1955 h 2298"/>
                  <a:gd name="T16" fmla="*/ 1888 w 2426"/>
                  <a:gd name="T17" fmla="*/ 1938 h 2298"/>
                  <a:gd name="T18" fmla="*/ 1877 w 2426"/>
                  <a:gd name="T19" fmla="*/ 1520 h 2298"/>
                  <a:gd name="T20" fmla="*/ 1394 w 2426"/>
                  <a:gd name="T21" fmla="*/ 140 h 2298"/>
                  <a:gd name="T22" fmla="*/ 1606 w 2426"/>
                  <a:gd name="T23" fmla="*/ 146 h 2298"/>
                  <a:gd name="T24" fmla="*/ 1690 w 2426"/>
                  <a:gd name="T25" fmla="*/ 151 h 2298"/>
                  <a:gd name="T26" fmla="*/ 1706 w 2426"/>
                  <a:gd name="T27" fmla="*/ 940 h 2298"/>
                  <a:gd name="T28" fmla="*/ 1661 w 2426"/>
                  <a:gd name="T29" fmla="*/ 1339 h 2298"/>
                  <a:gd name="T30" fmla="*/ 1433 w 2426"/>
                  <a:gd name="T31" fmla="*/ 1347 h 2298"/>
                  <a:gd name="T32" fmla="*/ 1031 w 2426"/>
                  <a:gd name="T33" fmla="*/ 1353 h 2298"/>
                  <a:gd name="T34" fmla="*/ 754 w 2426"/>
                  <a:gd name="T35" fmla="*/ 1352 h 2298"/>
                  <a:gd name="T36" fmla="*/ 546 w 2426"/>
                  <a:gd name="T37" fmla="*/ 1348 h 2298"/>
                  <a:gd name="T38" fmla="*/ 378 w 2426"/>
                  <a:gd name="T39" fmla="*/ 1345 h 2298"/>
                  <a:gd name="T40" fmla="*/ 257 w 2426"/>
                  <a:gd name="T41" fmla="*/ 1341 h 2298"/>
                  <a:gd name="T42" fmla="*/ 193 w 2426"/>
                  <a:gd name="T43" fmla="*/ 1338 h 2298"/>
                  <a:gd name="T44" fmla="*/ 171 w 2426"/>
                  <a:gd name="T45" fmla="*/ 952 h 2298"/>
                  <a:gd name="T46" fmla="*/ 187 w 2426"/>
                  <a:gd name="T47" fmla="*/ 151 h 2298"/>
                  <a:gd name="T48" fmla="*/ 301 w 2426"/>
                  <a:gd name="T49" fmla="*/ 145 h 2298"/>
                  <a:gd name="T50" fmla="*/ 578 w 2426"/>
                  <a:gd name="T51" fmla="*/ 138 h 2298"/>
                  <a:gd name="T52" fmla="*/ 831 w 2426"/>
                  <a:gd name="T53" fmla="*/ 136 h 2298"/>
                  <a:gd name="T54" fmla="*/ 953 w 2426"/>
                  <a:gd name="T55" fmla="*/ 135 h 2298"/>
                  <a:gd name="T56" fmla="*/ 1076 w 2426"/>
                  <a:gd name="T57" fmla="*/ 135 h 2298"/>
                  <a:gd name="T58" fmla="*/ 1191 w 2426"/>
                  <a:gd name="T59" fmla="*/ 136 h 2298"/>
                  <a:gd name="T60" fmla="*/ 0 w 2426"/>
                  <a:gd name="T61" fmla="*/ 0 h 2298"/>
                  <a:gd name="T62" fmla="*/ 2 w 2426"/>
                  <a:gd name="T63" fmla="*/ 1938 h 2298"/>
                  <a:gd name="T64" fmla="*/ 1962 w 2426"/>
                  <a:gd name="T65" fmla="*/ 1972 h 2298"/>
                  <a:gd name="T66" fmla="*/ 2076 w 2426"/>
                  <a:gd name="T67" fmla="*/ 1946 h 2298"/>
                  <a:gd name="T68" fmla="*/ 2076 w 2426"/>
                  <a:gd name="T69" fmla="*/ 1905 h 2298"/>
                  <a:gd name="T70" fmla="*/ 2023 w 2426"/>
                  <a:gd name="T71" fmla="*/ 1872 h 2298"/>
                  <a:gd name="T72" fmla="*/ 2015 w 2426"/>
                  <a:gd name="T73" fmla="*/ 1850 h 2298"/>
                  <a:gd name="T74" fmla="*/ 2154 w 2426"/>
                  <a:gd name="T75" fmla="*/ 1846 h 2298"/>
                  <a:gd name="T76" fmla="*/ 2329 w 2426"/>
                  <a:gd name="T77" fmla="*/ 1883 h 2298"/>
                  <a:gd name="T78" fmla="*/ 2410 w 2426"/>
                  <a:gd name="T79" fmla="*/ 1939 h 2298"/>
                  <a:gd name="T80" fmla="*/ 2310 w 2426"/>
                  <a:gd name="T81" fmla="*/ 2001 h 2298"/>
                  <a:gd name="T82" fmla="*/ 2193 w 2426"/>
                  <a:gd name="T83" fmla="*/ 2029 h 2298"/>
                  <a:gd name="T84" fmla="*/ 2127 w 2426"/>
                  <a:gd name="T85" fmla="*/ 2057 h 2298"/>
                  <a:gd name="T86" fmla="*/ 2081 w 2426"/>
                  <a:gd name="T87" fmla="*/ 2105 h 2298"/>
                  <a:gd name="T88" fmla="*/ 2033 w 2426"/>
                  <a:gd name="T89" fmla="*/ 2105 h 2298"/>
                  <a:gd name="T90" fmla="*/ 1907 w 2426"/>
                  <a:gd name="T91" fmla="*/ 2091 h 2298"/>
                  <a:gd name="T92" fmla="*/ 1758 w 2426"/>
                  <a:gd name="T93" fmla="*/ 2126 h 2298"/>
                  <a:gd name="T94" fmla="*/ 1675 w 2426"/>
                  <a:gd name="T95" fmla="*/ 2192 h 2298"/>
                  <a:gd name="T96" fmla="*/ 1764 w 2426"/>
                  <a:gd name="T97" fmla="*/ 2287 h 2298"/>
                  <a:gd name="T98" fmla="*/ 1900 w 2426"/>
                  <a:gd name="T99" fmla="*/ 2282 h 2298"/>
                  <a:gd name="T100" fmla="*/ 2003 w 2426"/>
                  <a:gd name="T101" fmla="*/ 2217 h 2298"/>
                  <a:gd name="T102" fmla="*/ 2060 w 2426"/>
                  <a:gd name="T103" fmla="*/ 2152 h 2298"/>
                  <a:gd name="T104" fmla="*/ 2090 w 2426"/>
                  <a:gd name="T105" fmla="*/ 2118 h 2298"/>
                  <a:gd name="T106" fmla="*/ 2140 w 2426"/>
                  <a:gd name="T107" fmla="*/ 2066 h 2298"/>
                  <a:gd name="T108" fmla="*/ 2197 w 2426"/>
                  <a:gd name="T109" fmla="*/ 2044 h 2298"/>
                  <a:gd name="T110" fmla="*/ 2316 w 2426"/>
                  <a:gd name="T111" fmla="*/ 2016 h 2298"/>
                  <a:gd name="T112" fmla="*/ 2419 w 2426"/>
                  <a:gd name="T113" fmla="*/ 1956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26" h="2298">
                    <a:moveTo>
                      <a:pt x="2423" y="1925"/>
                    </a:moveTo>
                    <a:lnTo>
                      <a:pt x="2415" y="1913"/>
                    </a:lnTo>
                    <a:lnTo>
                      <a:pt x="2403" y="1901"/>
                    </a:lnTo>
                    <a:lnTo>
                      <a:pt x="2384" y="1890"/>
                    </a:lnTo>
                    <a:lnTo>
                      <a:pt x="2362" y="1879"/>
                    </a:lnTo>
                    <a:lnTo>
                      <a:pt x="2338" y="1870"/>
                    </a:lnTo>
                    <a:lnTo>
                      <a:pt x="2310" y="1861"/>
                    </a:lnTo>
                    <a:lnTo>
                      <a:pt x="2280" y="1853"/>
                    </a:lnTo>
                    <a:lnTo>
                      <a:pt x="2249" y="1845"/>
                    </a:lnTo>
                    <a:lnTo>
                      <a:pt x="2217" y="1839"/>
                    </a:lnTo>
                    <a:lnTo>
                      <a:pt x="2186" y="1834"/>
                    </a:lnTo>
                    <a:lnTo>
                      <a:pt x="2154" y="1830"/>
                    </a:lnTo>
                    <a:lnTo>
                      <a:pt x="2124" y="1827"/>
                    </a:lnTo>
                    <a:lnTo>
                      <a:pt x="2095" y="1826"/>
                    </a:lnTo>
                    <a:lnTo>
                      <a:pt x="2068" y="1826"/>
                    </a:lnTo>
                    <a:lnTo>
                      <a:pt x="2044" y="1827"/>
                    </a:lnTo>
                    <a:lnTo>
                      <a:pt x="2024" y="1831"/>
                    </a:lnTo>
                    <a:lnTo>
                      <a:pt x="2015" y="1833"/>
                    </a:lnTo>
                    <a:lnTo>
                      <a:pt x="2007" y="1837"/>
                    </a:lnTo>
                    <a:lnTo>
                      <a:pt x="2000" y="1839"/>
                    </a:lnTo>
                    <a:lnTo>
                      <a:pt x="1995" y="1841"/>
                    </a:lnTo>
                    <a:lnTo>
                      <a:pt x="1990" y="1845"/>
                    </a:lnTo>
                    <a:lnTo>
                      <a:pt x="1988" y="1848"/>
                    </a:lnTo>
                    <a:lnTo>
                      <a:pt x="1985" y="1852"/>
                    </a:lnTo>
                    <a:lnTo>
                      <a:pt x="1984" y="1855"/>
                    </a:lnTo>
                    <a:lnTo>
                      <a:pt x="1984" y="1860"/>
                    </a:lnTo>
                    <a:lnTo>
                      <a:pt x="1986" y="1865"/>
                    </a:lnTo>
                    <a:lnTo>
                      <a:pt x="1990" y="1869"/>
                    </a:lnTo>
                    <a:lnTo>
                      <a:pt x="1996" y="1873"/>
                    </a:lnTo>
                    <a:lnTo>
                      <a:pt x="2001" y="1878"/>
                    </a:lnTo>
                    <a:lnTo>
                      <a:pt x="2008" y="1883"/>
                    </a:lnTo>
                    <a:lnTo>
                      <a:pt x="2016" y="1887"/>
                    </a:lnTo>
                    <a:lnTo>
                      <a:pt x="2026" y="1892"/>
                    </a:lnTo>
                    <a:lnTo>
                      <a:pt x="2033" y="1895"/>
                    </a:lnTo>
                    <a:lnTo>
                      <a:pt x="2041" y="1900"/>
                    </a:lnTo>
                    <a:lnTo>
                      <a:pt x="2048" y="1903"/>
                    </a:lnTo>
                    <a:lnTo>
                      <a:pt x="2056" y="1908"/>
                    </a:lnTo>
                    <a:lnTo>
                      <a:pt x="2061" y="1913"/>
                    </a:lnTo>
                    <a:lnTo>
                      <a:pt x="2066" y="1917"/>
                    </a:lnTo>
                    <a:lnTo>
                      <a:pt x="2069" y="1921"/>
                    </a:lnTo>
                    <a:lnTo>
                      <a:pt x="2071" y="1925"/>
                    </a:lnTo>
                    <a:lnTo>
                      <a:pt x="2071" y="1929"/>
                    </a:lnTo>
                    <a:lnTo>
                      <a:pt x="2068" y="1932"/>
                    </a:lnTo>
                    <a:lnTo>
                      <a:pt x="2065" y="1936"/>
                    </a:lnTo>
                    <a:lnTo>
                      <a:pt x="2059" y="1939"/>
                    </a:lnTo>
                    <a:lnTo>
                      <a:pt x="2043" y="1947"/>
                    </a:lnTo>
                    <a:lnTo>
                      <a:pt x="2024" y="1952"/>
                    </a:lnTo>
                    <a:lnTo>
                      <a:pt x="2004" y="1955"/>
                    </a:lnTo>
                    <a:lnTo>
                      <a:pt x="1982" y="1956"/>
                    </a:lnTo>
                    <a:lnTo>
                      <a:pt x="1959" y="1956"/>
                    </a:lnTo>
                    <a:lnTo>
                      <a:pt x="1935" y="1954"/>
                    </a:lnTo>
                    <a:lnTo>
                      <a:pt x="1912" y="1952"/>
                    </a:lnTo>
                    <a:lnTo>
                      <a:pt x="1888" y="1948"/>
                    </a:lnTo>
                    <a:lnTo>
                      <a:pt x="1888" y="1938"/>
                    </a:lnTo>
                    <a:lnTo>
                      <a:pt x="1891" y="1938"/>
                    </a:lnTo>
                    <a:lnTo>
                      <a:pt x="1619" y="1729"/>
                    </a:lnTo>
                    <a:lnTo>
                      <a:pt x="1619" y="1612"/>
                    </a:lnTo>
                    <a:lnTo>
                      <a:pt x="1290" y="1612"/>
                    </a:lnTo>
                    <a:lnTo>
                      <a:pt x="1290" y="1520"/>
                    </a:lnTo>
                    <a:lnTo>
                      <a:pt x="1877" y="1520"/>
                    </a:lnTo>
                    <a:lnTo>
                      <a:pt x="1877" y="0"/>
                    </a:lnTo>
                    <a:lnTo>
                      <a:pt x="1242" y="0"/>
                    </a:lnTo>
                    <a:lnTo>
                      <a:pt x="1242" y="137"/>
                    </a:lnTo>
                    <a:lnTo>
                      <a:pt x="1296" y="138"/>
                    </a:lnTo>
                    <a:lnTo>
                      <a:pt x="1347" y="139"/>
                    </a:lnTo>
                    <a:lnTo>
                      <a:pt x="1394" y="140"/>
                    </a:lnTo>
                    <a:lnTo>
                      <a:pt x="1438" y="142"/>
                    </a:lnTo>
                    <a:lnTo>
                      <a:pt x="1478" y="143"/>
                    </a:lnTo>
                    <a:lnTo>
                      <a:pt x="1516" y="144"/>
                    </a:lnTo>
                    <a:lnTo>
                      <a:pt x="1549" y="145"/>
                    </a:lnTo>
                    <a:lnTo>
                      <a:pt x="1579" y="145"/>
                    </a:lnTo>
                    <a:lnTo>
                      <a:pt x="1606" y="146"/>
                    </a:lnTo>
                    <a:lnTo>
                      <a:pt x="1629" y="147"/>
                    </a:lnTo>
                    <a:lnTo>
                      <a:pt x="1647" y="149"/>
                    </a:lnTo>
                    <a:lnTo>
                      <a:pt x="1664" y="150"/>
                    </a:lnTo>
                    <a:lnTo>
                      <a:pt x="1676" y="150"/>
                    </a:lnTo>
                    <a:lnTo>
                      <a:pt x="1686" y="151"/>
                    </a:lnTo>
                    <a:lnTo>
                      <a:pt x="1690" y="151"/>
                    </a:lnTo>
                    <a:lnTo>
                      <a:pt x="1692" y="151"/>
                    </a:lnTo>
                    <a:lnTo>
                      <a:pt x="1695" y="199"/>
                    </a:lnTo>
                    <a:lnTo>
                      <a:pt x="1701" y="328"/>
                    </a:lnTo>
                    <a:lnTo>
                      <a:pt x="1706" y="511"/>
                    </a:lnTo>
                    <a:lnTo>
                      <a:pt x="1709" y="722"/>
                    </a:lnTo>
                    <a:lnTo>
                      <a:pt x="1706" y="940"/>
                    </a:lnTo>
                    <a:lnTo>
                      <a:pt x="1701" y="1139"/>
                    </a:lnTo>
                    <a:lnTo>
                      <a:pt x="1695" y="1283"/>
                    </a:lnTo>
                    <a:lnTo>
                      <a:pt x="1692" y="1338"/>
                    </a:lnTo>
                    <a:lnTo>
                      <a:pt x="1689" y="1338"/>
                    </a:lnTo>
                    <a:lnTo>
                      <a:pt x="1679" y="1339"/>
                    </a:lnTo>
                    <a:lnTo>
                      <a:pt x="1661" y="1339"/>
                    </a:lnTo>
                    <a:lnTo>
                      <a:pt x="1638" y="1340"/>
                    </a:lnTo>
                    <a:lnTo>
                      <a:pt x="1608" y="1341"/>
                    </a:lnTo>
                    <a:lnTo>
                      <a:pt x="1573" y="1343"/>
                    </a:lnTo>
                    <a:lnTo>
                      <a:pt x="1531" y="1344"/>
                    </a:lnTo>
                    <a:lnTo>
                      <a:pt x="1485" y="1345"/>
                    </a:lnTo>
                    <a:lnTo>
                      <a:pt x="1433" y="1347"/>
                    </a:lnTo>
                    <a:lnTo>
                      <a:pt x="1377" y="1348"/>
                    </a:lnTo>
                    <a:lnTo>
                      <a:pt x="1315" y="1350"/>
                    </a:lnTo>
                    <a:lnTo>
                      <a:pt x="1250" y="1351"/>
                    </a:lnTo>
                    <a:lnTo>
                      <a:pt x="1181" y="1352"/>
                    </a:lnTo>
                    <a:lnTo>
                      <a:pt x="1107" y="1352"/>
                    </a:lnTo>
                    <a:lnTo>
                      <a:pt x="1031" y="1353"/>
                    </a:lnTo>
                    <a:lnTo>
                      <a:pt x="950" y="1353"/>
                    </a:lnTo>
                    <a:lnTo>
                      <a:pt x="910" y="1353"/>
                    </a:lnTo>
                    <a:lnTo>
                      <a:pt x="869" y="1353"/>
                    </a:lnTo>
                    <a:lnTo>
                      <a:pt x="830" y="1353"/>
                    </a:lnTo>
                    <a:lnTo>
                      <a:pt x="791" y="1352"/>
                    </a:lnTo>
                    <a:lnTo>
                      <a:pt x="754" y="1352"/>
                    </a:lnTo>
                    <a:lnTo>
                      <a:pt x="717" y="1352"/>
                    </a:lnTo>
                    <a:lnTo>
                      <a:pt x="680" y="1351"/>
                    </a:lnTo>
                    <a:lnTo>
                      <a:pt x="646" y="1351"/>
                    </a:lnTo>
                    <a:lnTo>
                      <a:pt x="611" y="1350"/>
                    </a:lnTo>
                    <a:lnTo>
                      <a:pt x="579" y="1350"/>
                    </a:lnTo>
                    <a:lnTo>
                      <a:pt x="546" y="1348"/>
                    </a:lnTo>
                    <a:lnTo>
                      <a:pt x="515" y="1348"/>
                    </a:lnTo>
                    <a:lnTo>
                      <a:pt x="485" y="1347"/>
                    </a:lnTo>
                    <a:lnTo>
                      <a:pt x="457" y="1347"/>
                    </a:lnTo>
                    <a:lnTo>
                      <a:pt x="429" y="1346"/>
                    </a:lnTo>
                    <a:lnTo>
                      <a:pt x="404" y="1345"/>
                    </a:lnTo>
                    <a:lnTo>
                      <a:pt x="378" y="1345"/>
                    </a:lnTo>
                    <a:lnTo>
                      <a:pt x="354" y="1344"/>
                    </a:lnTo>
                    <a:lnTo>
                      <a:pt x="332" y="1344"/>
                    </a:lnTo>
                    <a:lnTo>
                      <a:pt x="311" y="1343"/>
                    </a:lnTo>
                    <a:lnTo>
                      <a:pt x="292" y="1343"/>
                    </a:lnTo>
                    <a:lnTo>
                      <a:pt x="273" y="1341"/>
                    </a:lnTo>
                    <a:lnTo>
                      <a:pt x="257" y="1341"/>
                    </a:lnTo>
                    <a:lnTo>
                      <a:pt x="242" y="1340"/>
                    </a:lnTo>
                    <a:lnTo>
                      <a:pt x="229" y="1340"/>
                    </a:lnTo>
                    <a:lnTo>
                      <a:pt x="218" y="1339"/>
                    </a:lnTo>
                    <a:lnTo>
                      <a:pt x="208" y="1339"/>
                    </a:lnTo>
                    <a:lnTo>
                      <a:pt x="199" y="1339"/>
                    </a:lnTo>
                    <a:lnTo>
                      <a:pt x="193" y="1338"/>
                    </a:lnTo>
                    <a:lnTo>
                      <a:pt x="188" y="1338"/>
                    </a:lnTo>
                    <a:lnTo>
                      <a:pt x="186" y="1338"/>
                    </a:lnTo>
                    <a:lnTo>
                      <a:pt x="184" y="1338"/>
                    </a:lnTo>
                    <a:lnTo>
                      <a:pt x="182" y="1285"/>
                    </a:lnTo>
                    <a:lnTo>
                      <a:pt x="176" y="1146"/>
                    </a:lnTo>
                    <a:lnTo>
                      <a:pt x="171" y="952"/>
                    </a:lnTo>
                    <a:lnTo>
                      <a:pt x="168" y="737"/>
                    </a:lnTo>
                    <a:lnTo>
                      <a:pt x="171" y="524"/>
                    </a:lnTo>
                    <a:lnTo>
                      <a:pt x="176" y="336"/>
                    </a:lnTo>
                    <a:lnTo>
                      <a:pt x="182" y="202"/>
                    </a:lnTo>
                    <a:lnTo>
                      <a:pt x="184" y="151"/>
                    </a:lnTo>
                    <a:lnTo>
                      <a:pt x="187" y="151"/>
                    </a:lnTo>
                    <a:lnTo>
                      <a:pt x="194" y="151"/>
                    </a:lnTo>
                    <a:lnTo>
                      <a:pt x="206" y="150"/>
                    </a:lnTo>
                    <a:lnTo>
                      <a:pt x="223" y="149"/>
                    </a:lnTo>
                    <a:lnTo>
                      <a:pt x="244" y="147"/>
                    </a:lnTo>
                    <a:lnTo>
                      <a:pt x="271" y="146"/>
                    </a:lnTo>
                    <a:lnTo>
                      <a:pt x="301" y="145"/>
                    </a:lnTo>
                    <a:lnTo>
                      <a:pt x="337" y="144"/>
                    </a:lnTo>
                    <a:lnTo>
                      <a:pt x="376" y="143"/>
                    </a:lnTo>
                    <a:lnTo>
                      <a:pt x="420" y="142"/>
                    </a:lnTo>
                    <a:lnTo>
                      <a:pt x="468" y="140"/>
                    </a:lnTo>
                    <a:lnTo>
                      <a:pt x="521" y="139"/>
                    </a:lnTo>
                    <a:lnTo>
                      <a:pt x="578" y="138"/>
                    </a:lnTo>
                    <a:lnTo>
                      <a:pt x="639" y="137"/>
                    </a:lnTo>
                    <a:lnTo>
                      <a:pt x="704" y="136"/>
                    </a:lnTo>
                    <a:lnTo>
                      <a:pt x="774" y="136"/>
                    </a:lnTo>
                    <a:lnTo>
                      <a:pt x="792" y="136"/>
                    </a:lnTo>
                    <a:lnTo>
                      <a:pt x="812" y="136"/>
                    </a:lnTo>
                    <a:lnTo>
                      <a:pt x="831" y="136"/>
                    </a:lnTo>
                    <a:lnTo>
                      <a:pt x="851" y="135"/>
                    </a:lnTo>
                    <a:lnTo>
                      <a:pt x="870" y="135"/>
                    </a:lnTo>
                    <a:lnTo>
                      <a:pt x="891" y="135"/>
                    </a:lnTo>
                    <a:lnTo>
                      <a:pt x="912" y="135"/>
                    </a:lnTo>
                    <a:lnTo>
                      <a:pt x="934" y="135"/>
                    </a:lnTo>
                    <a:lnTo>
                      <a:pt x="953" y="135"/>
                    </a:lnTo>
                    <a:lnTo>
                      <a:pt x="974" y="135"/>
                    </a:lnTo>
                    <a:lnTo>
                      <a:pt x="995" y="135"/>
                    </a:lnTo>
                    <a:lnTo>
                      <a:pt x="1015" y="135"/>
                    </a:lnTo>
                    <a:lnTo>
                      <a:pt x="1035" y="135"/>
                    </a:lnTo>
                    <a:lnTo>
                      <a:pt x="1056" y="135"/>
                    </a:lnTo>
                    <a:lnTo>
                      <a:pt x="1076" y="135"/>
                    </a:lnTo>
                    <a:lnTo>
                      <a:pt x="1096" y="136"/>
                    </a:lnTo>
                    <a:lnTo>
                      <a:pt x="1116" y="136"/>
                    </a:lnTo>
                    <a:lnTo>
                      <a:pt x="1136" y="136"/>
                    </a:lnTo>
                    <a:lnTo>
                      <a:pt x="1154" y="136"/>
                    </a:lnTo>
                    <a:lnTo>
                      <a:pt x="1172" y="136"/>
                    </a:lnTo>
                    <a:lnTo>
                      <a:pt x="1191" y="136"/>
                    </a:lnTo>
                    <a:lnTo>
                      <a:pt x="1208" y="137"/>
                    </a:lnTo>
                    <a:lnTo>
                      <a:pt x="1226" y="137"/>
                    </a:lnTo>
                    <a:lnTo>
                      <a:pt x="1242" y="137"/>
                    </a:lnTo>
                    <a:lnTo>
                      <a:pt x="1242" y="0"/>
                    </a:lnTo>
                    <a:lnTo>
                      <a:pt x="774" y="0"/>
                    </a:lnTo>
                    <a:lnTo>
                      <a:pt x="0" y="0"/>
                    </a:lnTo>
                    <a:lnTo>
                      <a:pt x="0" y="1520"/>
                    </a:lnTo>
                    <a:lnTo>
                      <a:pt x="587" y="1520"/>
                    </a:lnTo>
                    <a:lnTo>
                      <a:pt x="587" y="1612"/>
                    </a:lnTo>
                    <a:lnTo>
                      <a:pt x="258" y="1612"/>
                    </a:lnTo>
                    <a:lnTo>
                      <a:pt x="258" y="1729"/>
                    </a:lnTo>
                    <a:lnTo>
                      <a:pt x="2" y="1938"/>
                    </a:lnTo>
                    <a:lnTo>
                      <a:pt x="2" y="2058"/>
                    </a:lnTo>
                    <a:lnTo>
                      <a:pt x="1888" y="2058"/>
                    </a:lnTo>
                    <a:lnTo>
                      <a:pt x="1888" y="1964"/>
                    </a:lnTo>
                    <a:lnTo>
                      <a:pt x="1913" y="1968"/>
                    </a:lnTo>
                    <a:lnTo>
                      <a:pt x="1937" y="1970"/>
                    </a:lnTo>
                    <a:lnTo>
                      <a:pt x="1962" y="1972"/>
                    </a:lnTo>
                    <a:lnTo>
                      <a:pt x="1986" y="1972"/>
                    </a:lnTo>
                    <a:lnTo>
                      <a:pt x="2009" y="1971"/>
                    </a:lnTo>
                    <a:lnTo>
                      <a:pt x="2031" y="1968"/>
                    </a:lnTo>
                    <a:lnTo>
                      <a:pt x="2051" y="1961"/>
                    </a:lnTo>
                    <a:lnTo>
                      <a:pt x="2068" y="1953"/>
                    </a:lnTo>
                    <a:lnTo>
                      <a:pt x="2076" y="1946"/>
                    </a:lnTo>
                    <a:lnTo>
                      <a:pt x="2083" y="1939"/>
                    </a:lnTo>
                    <a:lnTo>
                      <a:pt x="2086" y="1932"/>
                    </a:lnTo>
                    <a:lnTo>
                      <a:pt x="2087" y="1925"/>
                    </a:lnTo>
                    <a:lnTo>
                      <a:pt x="2086" y="1918"/>
                    </a:lnTo>
                    <a:lnTo>
                      <a:pt x="2082" y="1911"/>
                    </a:lnTo>
                    <a:lnTo>
                      <a:pt x="2076" y="1905"/>
                    </a:lnTo>
                    <a:lnTo>
                      <a:pt x="2069" y="1899"/>
                    </a:lnTo>
                    <a:lnTo>
                      <a:pt x="2061" y="1893"/>
                    </a:lnTo>
                    <a:lnTo>
                      <a:pt x="2052" y="1887"/>
                    </a:lnTo>
                    <a:lnTo>
                      <a:pt x="2043" y="1883"/>
                    </a:lnTo>
                    <a:lnTo>
                      <a:pt x="2033" y="1877"/>
                    </a:lnTo>
                    <a:lnTo>
                      <a:pt x="2023" y="1872"/>
                    </a:lnTo>
                    <a:lnTo>
                      <a:pt x="2013" y="1867"/>
                    </a:lnTo>
                    <a:lnTo>
                      <a:pt x="2005" y="1862"/>
                    </a:lnTo>
                    <a:lnTo>
                      <a:pt x="2000" y="1857"/>
                    </a:lnTo>
                    <a:lnTo>
                      <a:pt x="2003" y="1856"/>
                    </a:lnTo>
                    <a:lnTo>
                      <a:pt x="2007" y="1854"/>
                    </a:lnTo>
                    <a:lnTo>
                      <a:pt x="2015" y="1850"/>
                    </a:lnTo>
                    <a:lnTo>
                      <a:pt x="2028" y="1847"/>
                    </a:lnTo>
                    <a:lnTo>
                      <a:pt x="2048" y="1843"/>
                    </a:lnTo>
                    <a:lnTo>
                      <a:pt x="2071" y="1842"/>
                    </a:lnTo>
                    <a:lnTo>
                      <a:pt x="2096" y="1842"/>
                    </a:lnTo>
                    <a:lnTo>
                      <a:pt x="2124" y="1843"/>
                    </a:lnTo>
                    <a:lnTo>
                      <a:pt x="2154" y="1846"/>
                    </a:lnTo>
                    <a:lnTo>
                      <a:pt x="2184" y="1849"/>
                    </a:lnTo>
                    <a:lnTo>
                      <a:pt x="2215" y="1854"/>
                    </a:lnTo>
                    <a:lnTo>
                      <a:pt x="2245" y="1860"/>
                    </a:lnTo>
                    <a:lnTo>
                      <a:pt x="2275" y="1867"/>
                    </a:lnTo>
                    <a:lnTo>
                      <a:pt x="2302" y="1875"/>
                    </a:lnTo>
                    <a:lnTo>
                      <a:pt x="2329" y="1883"/>
                    </a:lnTo>
                    <a:lnTo>
                      <a:pt x="2353" y="1892"/>
                    </a:lnTo>
                    <a:lnTo>
                      <a:pt x="2373" y="1901"/>
                    </a:lnTo>
                    <a:lnTo>
                      <a:pt x="2389" y="1910"/>
                    </a:lnTo>
                    <a:lnTo>
                      <a:pt x="2401" y="1921"/>
                    </a:lnTo>
                    <a:lnTo>
                      <a:pt x="2408" y="1931"/>
                    </a:lnTo>
                    <a:lnTo>
                      <a:pt x="2410" y="1939"/>
                    </a:lnTo>
                    <a:lnTo>
                      <a:pt x="2406" y="1948"/>
                    </a:lnTo>
                    <a:lnTo>
                      <a:pt x="2398" y="1956"/>
                    </a:lnTo>
                    <a:lnTo>
                      <a:pt x="2385" y="1966"/>
                    </a:lnTo>
                    <a:lnTo>
                      <a:pt x="2360" y="1979"/>
                    </a:lnTo>
                    <a:lnTo>
                      <a:pt x="2335" y="1991"/>
                    </a:lnTo>
                    <a:lnTo>
                      <a:pt x="2310" y="2001"/>
                    </a:lnTo>
                    <a:lnTo>
                      <a:pt x="2287" y="2008"/>
                    </a:lnTo>
                    <a:lnTo>
                      <a:pt x="2265" y="2015"/>
                    </a:lnTo>
                    <a:lnTo>
                      <a:pt x="2245" y="2020"/>
                    </a:lnTo>
                    <a:lnTo>
                      <a:pt x="2226" y="2023"/>
                    </a:lnTo>
                    <a:lnTo>
                      <a:pt x="2208" y="2027"/>
                    </a:lnTo>
                    <a:lnTo>
                      <a:pt x="2193" y="2029"/>
                    </a:lnTo>
                    <a:lnTo>
                      <a:pt x="2179" y="2032"/>
                    </a:lnTo>
                    <a:lnTo>
                      <a:pt x="2166" y="2035"/>
                    </a:lnTo>
                    <a:lnTo>
                      <a:pt x="2155" y="2038"/>
                    </a:lnTo>
                    <a:lnTo>
                      <a:pt x="2144" y="2043"/>
                    </a:lnTo>
                    <a:lnTo>
                      <a:pt x="2135" y="2048"/>
                    </a:lnTo>
                    <a:lnTo>
                      <a:pt x="2127" y="2057"/>
                    </a:lnTo>
                    <a:lnTo>
                      <a:pt x="2121" y="2065"/>
                    </a:lnTo>
                    <a:lnTo>
                      <a:pt x="2116" y="2074"/>
                    </a:lnTo>
                    <a:lnTo>
                      <a:pt x="2107" y="2083"/>
                    </a:lnTo>
                    <a:lnTo>
                      <a:pt x="2099" y="2091"/>
                    </a:lnTo>
                    <a:lnTo>
                      <a:pt x="2090" y="2098"/>
                    </a:lnTo>
                    <a:lnTo>
                      <a:pt x="2081" y="2105"/>
                    </a:lnTo>
                    <a:lnTo>
                      <a:pt x="2072" y="2112"/>
                    </a:lnTo>
                    <a:lnTo>
                      <a:pt x="2063" y="2118"/>
                    </a:lnTo>
                    <a:lnTo>
                      <a:pt x="2053" y="2122"/>
                    </a:lnTo>
                    <a:lnTo>
                      <a:pt x="2049" y="2116"/>
                    </a:lnTo>
                    <a:lnTo>
                      <a:pt x="2042" y="2111"/>
                    </a:lnTo>
                    <a:lnTo>
                      <a:pt x="2033" y="2105"/>
                    </a:lnTo>
                    <a:lnTo>
                      <a:pt x="2020" y="2099"/>
                    </a:lnTo>
                    <a:lnTo>
                      <a:pt x="2004" y="2094"/>
                    </a:lnTo>
                    <a:lnTo>
                      <a:pt x="1984" y="2091"/>
                    </a:lnTo>
                    <a:lnTo>
                      <a:pt x="1960" y="2090"/>
                    </a:lnTo>
                    <a:lnTo>
                      <a:pt x="1930" y="2090"/>
                    </a:lnTo>
                    <a:lnTo>
                      <a:pt x="1907" y="2091"/>
                    </a:lnTo>
                    <a:lnTo>
                      <a:pt x="1882" y="2094"/>
                    </a:lnTo>
                    <a:lnTo>
                      <a:pt x="1856" y="2098"/>
                    </a:lnTo>
                    <a:lnTo>
                      <a:pt x="1831" y="2104"/>
                    </a:lnTo>
                    <a:lnTo>
                      <a:pt x="1805" y="2109"/>
                    </a:lnTo>
                    <a:lnTo>
                      <a:pt x="1781" y="2118"/>
                    </a:lnTo>
                    <a:lnTo>
                      <a:pt x="1758" y="2126"/>
                    </a:lnTo>
                    <a:lnTo>
                      <a:pt x="1737" y="2135"/>
                    </a:lnTo>
                    <a:lnTo>
                      <a:pt x="1718" y="2145"/>
                    </a:lnTo>
                    <a:lnTo>
                      <a:pt x="1702" y="2156"/>
                    </a:lnTo>
                    <a:lnTo>
                      <a:pt x="1689" y="2168"/>
                    </a:lnTo>
                    <a:lnTo>
                      <a:pt x="1680" y="2180"/>
                    </a:lnTo>
                    <a:lnTo>
                      <a:pt x="1675" y="2192"/>
                    </a:lnTo>
                    <a:lnTo>
                      <a:pt x="1675" y="2206"/>
                    </a:lnTo>
                    <a:lnTo>
                      <a:pt x="1680" y="2220"/>
                    </a:lnTo>
                    <a:lnTo>
                      <a:pt x="1690" y="2234"/>
                    </a:lnTo>
                    <a:lnTo>
                      <a:pt x="1716" y="2257"/>
                    </a:lnTo>
                    <a:lnTo>
                      <a:pt x="1740" y="2274"/>
                    </a:lnTo>
                    <a:lnTo>
                      <a:pt x="1764" y="2287"/>
                    </a:lnTo>
                    <a:lnTo>
                      <a:pt x="1788" y="2295"/>
                    </a:lnTo>
                    <a:lnTo>
                      <a:pt x="1812" y="2298"/>
                    </a:lnTo>
                    <a:lnTo>
                      <a:pt x="1835" y="2298"/>
                    </a:lnTo>
                    <a:lnTo>
                      <a:pt x="1857" y="2296"/>
                    </a:lnTo>
                    <a:lnTo>
                      <a:pt x="1879" y="2290"/>
                    </a:lnTo>
                    <a:lnTo>
                      <a:pt x="1900" y="2282"/>
                    </a:lnTo>
                    <a:lnTo>
                      <a:pt x="1920" y="2273"/>
                    </a:lnTo>
                    <a:lnTo>
                      <a:pt x="1939" y="2263"/>
                    </a:lnTo>
                    <a:lnTo>
                      <a:pt x="1956" y="2251"/>
                    </a:lnTo>
                    <a:lnTo>
                      <a:pt x="1973" y="2240"/>
                    </a:lnTo>
                    <a:lnTo>
                      <a:pt x="1989" y="2228"/>
                    </a:lnTo>
                    <a:lnTo>
                      <a:pt x="2003" y="2217"/>
                    </a:lnTo>
                    <a:lnTo>
                      <a:pt x="2015" y="2207"/>
                    </a:lnTo>
                    <a:lnTo>
                      <a:pt x="2031" y="2194"/>
                    </a:lnTo>
                    <a:lnTo>
                      <a:pt x="2044" y="2182"/>
                    </a:lnTo>
                    <a:lnTo>
                      <a:pt x="2052" y="2170"/>
                    </a:lnTo>
                    <a:lnTo>
                      <a:pt x="2058" y="2161"/>
                    </a:lnTo>
                    <a:lnTo>
                      <a:pt x="2060" y="2152"/>
                    </a:lnTo>
                    <a:lnTo>
                      <a:pt x="2061" y="2145"/>
                    </a:lnTo>
                    <a:lnTo>
                      <a:pt x="2061" y="2141"/>
                    </a:lnTo>
                    <a:lnTo>
                      <a:pt x="2060" y="2136"/>
                    </a:lnTo>
                    <a:lnTo>
                      <a:pt x="2069" y="2131"/>
                    </a:lnTo>
                    <a:lnTo>
                      <a:pt x="2080" y="2124"/>
                    </a:lnTo>
                    <a:lnTo>
                      <a:pt x="2090" y="2118"/>
                    </a:lnTo>
                    <a:lnTo>
                      <a:pt x="2101" y="2111"/>
                    </a:lnTo>
                    <a:lnTo>
                      <a:pt x="2111" y="2101"/>
                    </a:lnTo>
                    <a:lnTo>
                      <a:pt x="2120" y="2093"/>
                    </a:lnTo>
                    <a:lnTo>
                      <a:pt x="2128" y="2083"/>
                    </a:lnTo>
                    <a:lnTo>
                      <a:pt x="2135" y="2073"/>
                    </a:lnTo>
                    <a:lnTo>
                      <a:pt x="2140" y="2066"/>
                    </a:lnTo>
                    <a:lnTo>
                      <a:pt x="2146" y="2060"/>
                    </a:lnTo>
                    <a:lnTo>
                      <a:pt x="2154" y="2057"/>
                    </a:lnTo>
                    <a:lnTo>
                      <a:pt x="2163" y="2052"/>
                    </a:lnTo>
                    <a:lnTo>
                      <a:pt x="2173" y="2050"/>
                    </a:lnTo>
                    <a:lnTo>
                      <a:pt x="2185" y="2046"/>
                    </a:lnTo>
                    <a:lnTo>
                      <a:pt x="2197" y="2044"/>
                    </a:lnTo>
                    <a:lnTo>
                      <a:pt x="2211" y="2042"/>
                    </a:lnTo>
                    <a:lnTo>
                      <a:pt x="2230" y="2038"/>
                    </a:lnTo>
                    <a:lnTo>
                      <a:pt x="2249" y="2035"/>
                    </a:lnTo>
                    <a:lnTo>
                      <a:pt x="2270" y="2030"/>
                    </a:lnTo>
                    <a:lnTo>
                      <a:pt x="2292" y="2024"/>
                    </a:lnTo>
                    <a:lnTo>
                      <a:pt x="2316" y="2016"/>
                    </a:lnTo>
                    <a:lnTo>
                      <a:pt x="2340" y="2006"/>
                    </a:lnTo>
                    <a:lnTo>
                      <a:pt x="2367" y="1994"/>
                    </a:lnTo>
                    <a:lnTo>
                      <a:pt x="2393" y="1979"/>
                    </a:lnTo>
                    <a:lnTo>
                      <a:pt x="2405" y="1971"/>
                    </a:lnTo>
                    <a:lnTo>
                      <a:pt x="2413" y="1964"/>
                    </a:lnTo>
                    <a:lnTo>
                      <a:pt x="2419" y="1956"/>
                    </a:lnTo>
                    <a:lnTo>
                      <a:pt x="2423" y="1949"/>
                    </a:lnTo>
                    <a:lnTo>
                      <a:pt x="2425" y="1943"/>
                    </a:lnTo>
                    <a:lnTo>
                      <a:pt x="2426" y="1937"/>
                    </a:lnTo>
                    <a:lnTo>
                      <a:pt x="2425" y="1931"/>
                    </a:lnTo>
                    <a:lnTo>
                      <a:pt x="2423" y="1925"/>
                    </a:lnTo>
                    <a:close/>
                  </a:path>
                </a:pathLst>
              </a:custGeom>
              <a:grpFill/>
              <a:ln>
                <a:noFill/>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endParaRPr lang="en-US" sz="1836" dirty="0"/>
              </a:p>
            </p:txBody>
          </p:sp>
          <p:sp>
            <p:nvSpPr>
              <p:cNvPr id="160" name="Freeform 159"/>
              <p:cNvSpPr>
                <a:spLocks/>
              </p:cNvSpPr>
              <p:nvPr/>
            </p:nvSpPr>
            <p:spPr bwMode="auto">
              <a:xfrm>
                <a:off x="412524" y="372269"/>
                <a:ext cx="1084262" cy="779463"/>
              </a:xfrm>
              <a:custGeom>
                <a:avLst/>
                <a:gdLst/>
                <a:ahLst/>
                <a:cxnLst/>
                <a:rect l="l" t="t" r="r" b="b"/>
                <a:pathLst>
                  <a:path w="1084262" h="779463">
                    <a:moveTo>
                      <a:pt x="412277" y="700088"/>
                    </a:moveTo>
                    <a:lnTo>
                      <a:pt x="420353" y="707478"/>
                    </a:lnTo>
                    <a:lnTo>
                      <a:pt x="430046" y="714047"/>
                    </a:lnTo>
                    <a:lnTo>
                      <a:pt x="438122" y="720616"/>
                    </a:lnTo>
                    <a:lnTo>
                      <a:pt x="447814" y="726364"/>
                    </a:lnTo>
                    <a:lnTo>
                      <a:pt x="456699" y="732933"/>
                    </a:lnTo>
                    <a:lnTo>
                      <a:pt x="466391" y="737860"/>
                    </a:lnTo>
                    <a:lnTo>
                      <a:pt x="476891" y="743608"/>
                    </a:lnTo>
                    <a:lnTo>
                      <a:pt x="485775" y="747713"/>
                    </a:lnTo>
                    <a:lnTo>
                      <a:pt x="473660" y="744429"/>
                    </a:lnTo>
                    <a:lnTo>
                      <a:pt x="461545" y="740323"/>
                    </a:lnTo>
                    <a:lnTo>
                      <a:pt x="449430" y="735396"/>
                    </a:lnTo>
                    <a:lnTo>
                      <a:pt x="437315" y="731291"/>
                    </a:lnTo>
                    <a:lnTo>
                      <a:pt x="426007" y="726364"/>
                    </a:lnTo>
                    <a:lnTo>
                      <a:pt x="414700" y="720616"/>
                    </a:lnTo>
                    <a:lnTo>
                      <a:pt x="404200" y="714868"/>
                    </a:lnTo>
                    <a:lnTo>
                      <a:pt x="393700" y="709120"/>
                    </a:lnTo>
                    <a:lnTo>
                      <a:pt x="398546" y="706657"/>
                    </a:lnTo>
                    <a:lnTo>
                      <a:pt x="404200" y="704194"/>
                    </a:lnTo>
                    <a:lnTo>
                      <a:pt x="408238" y="701730"/>
                    </a:lnTo>
                    <a:close/>
                    <a:moveTo>
                      <a:pt x="454548" y="681038"/>
                    </a:moveTo>
                    <a:lnTo>
                      <a:pt x="458473" y="688182"/>
                    </a:lnTo>
                    <a:lnTo>
                      <a:pt x="462398" y="692944"/>
                    </a:lnTo>
                    <a:lnTo>
                      <a:pt x="466324" y="698501"/>
                    </a:lnTo>
                    <a:lnTo>
                      <a:pt x="471034" y="704057"/>
                    </a:lnTo>
                    <a:lnTo>
                      <a:pt x="474174" y="709613"/>
                    </a:lnTo>
                    <a:lnTo>
                      <a:pt x="478884" y="714376"/>
                    </a:lnTo>
                    <a:lnTo>
                      <a:pt x="483594" y="719138"/>
                    </a:lnTo>
                    <a:lnTo>
                      <a:pt x="488305" y="723107"/>
                    </a:lnTo>
                    <a:lnTo>
                      <a:pt x="491445" y="727076"/>
                    </a:lnTo>
                    <a:lnTo>
                      <a:pt x="495370" y="730251"/>
                    </a:lnTo>
                    <a:lnTo>
                      <a:pt x="497725" y="733426"/>
                    </a:lnTo>
                    <a:lnTo>
                      <a:pt x="501650" y="736601"/>
                    </a:lnTo>
                    <a:lnTo>
                      <a:pt x="492230" y="732632"/>
                    </a:lnTo>
                    <a:lnTo>
                      <a:pt x="482809" y="727870"/>
                    </a:lnTo>
                    <a:lnTo>
                      <a:pt x="473389" y="723107"/>
                    </a:lnTo>
                    <a:lnTo>
                      <a:pt x="464754" y="718345"/>
                    </a:lnTo>
                    <a:lnTo>
                      <a:pt x="456118" y="712788"/>
                    </a:lnTo>
                    <a:lnTo>
                      <a:pt x="447483" y="707232"/>
                    </a:lnTo>
                    <a:lnTo>
                      <a:pt x="438062" y="700882"/>
                    </a:lnTo>
                    <a:lnTo>
                      <a:pt x="430212" y="692944"/>
                    </a:lnTo>
                    <a:lnTo>
                      <a:pt x="436492" y="690563"/>
                    </a:lnTo>
                    <a:lnTo>
                      <a:pt x="442773" y="688182"/>
                    </a:lnTo>
                    <a:lnTo>
                      <a:pt x="448268" y="685007"/>
                    </a:lnTo>
                    <a:close/>
                    <a:moveTo>
                      <a:pt x="522769" y="649288"/>
                    </a:moveTo>
                    <a:lnTo>
                      <a:pt x="526774" y="665692"/>
                    </a:lnTo>
                    <a:lnTo>
                      <a:pt x="530779" y="679753"/>
                    </a:lnTo>
                    <a:lnTo>
                      <a:pt x="533983" y="694595"/>
                    </a:lnTo>
                    <a:lnTo>
                      <a:pt x="538789" y="707093"/>
                    </a:lnTo>
                    <a:lnTo>
                      <a:pt x="543596" y="718811"/>
                    </a:lnTo>
                    <a:lnTo>
                      <a:pt x="548402" y="729747"/>
                    </a:lnTo>
                    <a:lnTo>
                      <a:pt x="552407" y="739120"/>
                    </a:lnTo>
                    <a:lnTo>
                      <a:pt x="557213" y="747713"/>
                    </a:lnTo>
                    <a:lnTo>
                      <a:pt x="550004" y="744589"/>
                    </a:lnTo>
                    <a:lnTo>
                      <a:pt x="542795" y="742245"/>
                    </a:lnTo>
                    <a:lnTo>
                      <a:pt x="534784" y="738339"/>
                    </a:lnTo>
                    <a:lnTo>
                      <a:pt x="528376" y="733652"/>
                    </a:lnTo>
                    <a:lnTo>
                      <a:pt x="521167" y="729747"/>
                    </a:lnTo>
                    <a:lnTo>
                      <a:pt x="513957" y="724279"/>
                    </a:lnTo>
                    <a:lnTo>
                      <a:pt x="507549" y="718811"/>
                    </a:lnTo>
                    <a:lnTo>
                      <a:pt x="500340" y="712561"/>
                    </a:lnTo>
                    <a:lnTo>
                      <a:pt x="496334" y="707874"/>
                    </a:lnTo>
                    <a:lnTo>
                      <a:pt x="492329" y="703969"/>
                    </a:lnTo>
                    <a:lnTo>
                      <a:pt x="488324" y="700063"/>
                    </a:lnTo>
                    <a:lnTo>
                      <a:pt x="484319" y="695376"/>
                    </a:lnTo>
                    <a:lnTo>
                      <a:pt x="480314" y="689908"/>
                    </a:lnTo>
                    <a:lnTo>
                      <a:pt x="477109" y="685221"/>
                    </a:lnTo>
                    <a:lnTo>
                      <a:pt x="473104" y="680534"/>
                    </a:lnTo>
                    <a:lnTo>
                      <a:pt x="469900" y="675066"/>
                    </a:lnTo>
                    <a:lnTo>
                      <a:pt x="476308" y="671941"/>
                    </a:lnTo>
                    <a:lnTo>
                      <a:pt x="482717" y="668817"/>
                    </a:lnTo>
                    <a:lnTo>
                      <a:pt x="489926" y="665692"/>
                    </a:lnTo>
                    <a:lnTo>
                      <a:pt x="496334" y="661787"/>
                    </a:lnTo>
                    <a:lnTo>
                      <a:pt x="502743" y="659443"/>
                    </a:lnTo>
                    <a:lnTo>
                      <a:pt x="509952" y="655537"/>
                    </a:lnTo>
                    <a:lnTo>
                      <a:pt x="516360" y="653194"/>
                    </a:lnTo>
                    <a:close/>
                    <a:moveTo>
                      <a:pt x="833647" y="614363"/>
                    </a:moveTo>
                    <a:lnTo>
                      <a:pt x="840762" y="615157"/>
                    </a:lnTo>
                    <a:lnTo>
                      <a:pt x="847085" y="616744"/>
                    </a:lnTo>
                    <a:lnTo>
                      <a:pt x="853409" y="617538"/>
                    </a:lnTo>
                    <a:lnTo>
                      <a:pt x="859733" y="619126"/>
                    </a:lnTo>
                    <a:lnTo>
                      <a:pt x="866057" y="619919"/>
                    </a:lnTo>
                    <a:lnTo>
                      <a:pt x="871590" y="620713"/>
                    </a:lnTo>
                    <a:lnTo>
                      <a:pt x="877914" y="623094"/>
                    </a:lnTo>
                    <a:lnTo>
                      <a:pt x="884238" y="623888"/>
                    </a:lnTo>
                    <a:lnTo>
                      <a:pt x="873962" y="635001"/>
                    </a:lnTo>
                    <a:lnTo>
                      <a:pt x="865267" y="645319"/>
                    </a:lnTo>
                    <a:lnTo>
                      <a:pt x="854200" y="655638"/>
                    </a:lnTo>
                    <a:lnTo>
                      <a:pt x="843923" y="665163"/>
                    </a:lnTo>
                    <a:lnTo>
                      <a:pt x="832066" y="674688"/>
                    </a:lnTo>
                    <a:lnTo>
                      <a:pt x="820999" y="684213"/>
                    </a:lnTo>
                    <a:lnTo>
                      <a:pt x="809142" y="692151"/>
                    </a:lnTo>
                    <a:lnTo>
                      <a:pt x="797285" y="700882"/>
                    </a:lnTo>
                    <a:lnTo>
                      <a:pt x="785428" y="708026"/>
                    </a:lnTo>
                    <a:lnTo>
                      <a:pt x="772780" y="715169"/>
                    </a:lnTo>
                    <a:lnTo>
                      <a:pt x="760132" y="721519"/>
                    </a:lnTo>
                    <a:lnTo>
                      <a:pt x="746694" y="727869"/>
                    </a:lnTo>
                    <a:lnTo>
                      <a:pt x="734046" y="733426"/>
                    </a:lnTo>
                    <a:lnTo>
                      <a:pt x="719817" y="738982"/>
                    </a:lnTo>
                    <a:lnTo>
                      <a:pt x="705589" y="743744"/>
                    </a:lnTo>
                    <a:lnTo>
                      <a:pt x="692150" y="747713"/>
                    </a:lnTo>
                    <a:lnTo>
                      <a:pt x="702427" y="742157"/>
                    </a:lnTo>
                    <a:lnTo>
                      <a:pt x="714284" y="735807"/>
                    </a:lnTo>
                    <a:lnTo>
                      <a:pt x="725351" y="729457"/>
                    </a:lnTo>
                    <a:lnTo>
                      <a:pt x="736417" y="722313"/>
                    </a:lnTo>
                    <a:lnTo>
                      <a:pt x="746694" y="714376"/>
                    </a:lnTo>
                    <a:lnTo>
                      <a:pt x="757761" y="705644"/>
                    </a:lnTo>
                    <a:lnTo>
                      <a:pt x="767246" y="697707"/>
                    </a:lnTo>
                    <a:lnTo>
                      <a:pt x="777523" y="687388"/>
                    </a:lnTo>
                    <a:lnTo>
                      <a:pt x="785428" y="679451"/>
                    </a:lnTo>
                    <a:lnTo>
                      <a:pt x="793332" y="671513"/>
                    </a:lnTo>
                    <a:lnTo>
                      <a:pt x="800447" y="661988"/>
                    </a:lnTo>
                    <a:lnTo>
                      <a:pt x="807561" y="654051"/>
                    </a:lnTo>
                    <a:lnTo>
                      <a:pt x="814676" y="643732"/>
                    </a:lnTo>
                    <a:lnTo>
                      <a:pt x="820999" y="635001"/>
                    </a:lnTo>
                    <a:lnTo>
                      <a:pt x="827323" y="624682"/>
                    </a:lnTo>
                    <a:close/>
                    <a:moveTo>
                      <a:pt x="341381" y="614363"/>
                    </a:moveTo>
                    <a:lnTo>
                      <a:pt x="346225" y="622896"/>
                    </a:lnTo>
                    <a:lnTo>
                      <a:pt x="351878" y="629877"/>
                    </a:lnTo>
                    <a:lnTo>
                      <a:pt x="356722" y="636859"/>
                    </a:lnTo>
                    <a:lnTo>
                      <a:pt x="361567" y="643840"/>
                    </a:lnTo>
                    <a:lnTo>
                      <a:pt x="367219" y="650822"/>
                    </a:lnTo>
                    <a:lnTo>
                      <a:pt x="372871" y="658579"/>
                    </a:lnTo>
                    <a:lnTo>
                      <a:pt x="378523" y="664785"/>
                    </a:lnTo>
                    <a:lnTo>
                      <a:pt x="384175" y="671766"/>
                    </a:lnTo>
                    <a:lnTo>
                      <a:pt x="380138" y="672542"/>
                    </a:lnTo>
                    <a:lnTo>
                      <a:pt x="376908" y="674093"/>
                    </a:lnTo>
                    <a:lnTo>
                      <a:pt x="372871" y="675645"/>
                    </a:lnTo>
                    <a:lnTo>
                      <a:pt x="369641" y="677196"/>
                    </a:lnTo>
                    <a:lnTo>
                      <a:pt x="365604" y="677972"/>
                    </a:lnTo>
                    <a:lnTo>
                      <a:pt x="361567" y="679523"/>
                    </a:lnTo>
                    <a:lnTo>
                      <a:pt x="358337" y="680299"/>
                    </a:lnTo>
                    <a:lnTo>
                      <a:pt x="354300" y="682626"/>
                    </a:lnTo>
                    <a:lnTo>
                      <a:pt x="346225" y="676420"/>
                    </a:lnTo>
                    <a:lnTo>
                      <a:pt x="337344" y="669439"/>
                    </a:lnTo>
                    <a:lnTo>
                      <a:pt x="329269" y="661682"/>
                    </a:lnTo>
                    <a:lnTo>
                      <a:pt x="321195" y="654700"/>
                    </a:lnTo>
                    <a:lnTo>
                      <a:pt x="312313" y="646943"/>
                    </a:lnTo>
                    <a:lnTo>
                      <a:pt x="305046" y="639962"/>
                    </a:lnTo>
                    <a:lnTo>
                      <a:pt x="297779" y="631429"/>
                    </a:lnTo>
                    <a:lnTo>
                      <a:pt x="290512" y="623672"/>
                    </a:lnTo>
                    <a:lnTo>
                      <a:pt x="296972" y="622896"/>
                    </a:lnTo>
                    <a:lnTo>
                      <a:pt x="303431" y="620569"/>
                    </a:lnTo>
                    <a:lnTo>
                      <a:pt x="309083" y="619793"/>
                    </a:lnTo>
                    <a:lnTo>
                      <a:pt x="315543" y="619017"/>
                    </a:lnTo>
                    <a:lnTo>
                      <a:pt x="322002" y="617466"/>
                    </a:lnTo>
                    <a:lnTo>
                      <a:pt x="328462" y="616690"/>
                    </a:lnTo>
                    <a:lnTo>
                      <a:pt x="334921" y="615139"/>
                    </a:lnTo>
                    <a:close/>
                    <a:moveTo>
                      <a:pt x="759304" y="603250"/>
                    </a:moveTo>
                    <a:lnTo>
                      <a:pt x="766488" y="604049"/>
                    </a:lnTo>
                    <a:lnTo>
                      <a:pt x="773671" y="604847"/>
                    </a:lnTo>
                    <a:lnTo>
                      <a:pt x="781653" y="605646"/>
                    </a:lnTo>
                    <a:lnTo>
                      <a:pt x="788039" y="606444"/>
                    </a:lnTo>
                    <a:lnTo>
                      <a:pt x="795222" y="607243"/>
                    </a:lnTo>
                    <a:lnTo>
                      <a:pt x="802406" y="608840"/>
                    </a:lnTo>
                    <a:lnTo>
                      <a:pt x="808792" y="609638"/>
                    </a:lnTo>
                    <a:lnTo>
                      <a:pt x="815975" y="610437"/>
                    </a:lnTo>
                    <a:lnTo>
                      <a:pt x="801608" y="631198"/>
                    </a:lnTo>
                    <a:lnTo>
                      <a:pt x="785644" y="651959"/>
                    </a:lnTo>
                    <a:lnTo>
                      <a:pt x="769681" y="670324"/>
                    </a:lnTo>
                    <a:lnTo>
                      <a:pt x="752121" y="686294"/>
                    </a:lnTo>
                    <a:lnTo>
                      <a:pt x="733762" y="702264"/>
                    </a:lnTo>
                    <a:lnTo>
                      <a:pt x="713808" y="715041"/>
                    </a:lnTo>
                    <a:lnTo>
                      <a:pt x="693853" y="727018"/>
                    </a:lnTo>
                    <a:lnTo>
                      <a:pt x="673100" y="736600"/>
                    </a:lnTo>
                    <a:lnTo>
                      <a:pt x="676293" y="733406"/>
                    </a:lnTo>
                    <a:lnTo>
                      <a:pt x="680284" y="730212"/>
                    </a:lnTo>
                    <a:lnTo>
                      <a:pt x="683477" y="727018"/>
                    </a:lnTo>
                    <a:lnTo>
                      <a:pt x="687468" y="723026"/>
                    </a:lnTo>
                    <a:lnTo>
                      <a:pt x="697844" y="712645"/>
                    </a:lnTo>
                    <a:lnTo>
                      <a:pt x="707422" y="699869"/>
                    </a:lnTo>
                    <a:lnTo>
                      <a:pt x="717799" y="685496"/>
                    </a:lnTo>
                    <a:lnTo>
                      <a:pt x="727377" y="671123"/>
                    </a:lnTo>
                    <a:lnTo>
                      <a:pt x="736157" y="655153"/>
                    </a:lnTo>
                    <a:lnTo>
                      <a:pt x="744139" y="639183"/>
                    </a:lnTo>
                    <a:lnTo>
                      <a:pt x="752121" y="621616"/>
                    </a:lnTo>
                    <a:close/>
                    <a:moveTo>
                      <a:pt x="416923" y="603250"/>
                    </a:moveTo>
                    <a:lnTo>
                      <a:pt x="420851" y="615311"/>
                    </a:lnTo>
                    <a:lnTo>
                      <a:pt x="425564" y="627372"/>
                    </a:lnTo>
                    <a:lnTo>
                      <a:pt x="431063" y="639433"/>
                    </a:lnTo>
                    <a:lnTo>
                      <a:pt x="436562" y="649886"/>
                    </a:lnTo>
                    <a:lnTo>
                      <a:pt x="431849" y="652298"/>
                    </a:lnTo>
                    <a:lnTo>
                      <a:pt x="427135" y="653906"/>
                    </a:lnTo>
                    <a:lnTo>
                      <a:pt x="423207" y="655514"/>
                    </a:lnTo>
                    <a:lnTo>
                      <a:pt x="418494" y="657927"/>
                    </a:lnTo>
                    <a:lnTo>
                      <a:pt x="413781" y="659535"/>
                    </a:lnTo>
                    <a:lnTo>
                      <a:pt x="409067" y="661143"/>
                    </a:lnTo>
                    <a:lnTo>
                      <a:pt x="405925" y="662751"/>
                    </a:lnTo>
                    <a:lnTo>
                      <a:pt x="401212" y="665163"/>
                    </a:lnTo>
                    <a:lnTo>
                      <a:pt x="395713" y="658731"/>
                    </a:lnTo>
                    <a:lnTo>
                      <a:pt x="390214" y="652298"/>
                    </a:lnTo>
                    <a:lnTo>
                      <a:pt x="384715" y="645866"/>
                    </a:lnTo>
                    <a:lnTo>
                      <a:pt x="379216" y="639433"/>
                    </a:lnTo>
                    <a:lnTo>
                      <a:pt x="373717" y="631392"/>
                    </a:lnTo>
                    <a:lnTo>
                      <a:pt x="369789" y="624960"/>
                    </a:lnTo>
                    <a:lnTo>
                      <a:pt x="365076" y="617723"/>
                    </a:lnTo>
                    <a:lnTo>
                      <a:pt x="360362" y="610487"/>
                    </a:lnTo>
                    <a:lnTo>
                      <a:pt x="367432" y="609683"/>
                    </a:lnTo>
                    <a:lnTo>
                      <a:pt x="373717" y="608879"/>
                    </a:lnTo>
                    <a:lnTo>
                      <a:pt x="381572" y="607270"/>
                    </a:lnTo>
                    <a:lnTo>
                      <a:pt x="388643" y="606466"/>
                    </a:lnTo>
                    <a:lnTo>
                      <a:pt x="394927" y="605662"/>
                    </a:lnTo>
                    <a:lnTo>
                      <a:pt x="401997" y="604858"/>
                    </a:lnTo>
                    <a:lnTo>
                      <a:pt x="409067" y="604054"/>
                    </a:lnTo>
                    <a:close/>
                    <a:moveTo>
                      <a:pt x="661740" y="596900"/>
                    </a:moveTo>
                    <a:lnTo>
                      <a:pt x="671389" y="598471"/>
                    </a:lnTo>
                    <a:lnTo>
                      <a:pt x="681842" y="598471"/>
                    </a:lnTo>
                    <a:lnTo>
                      <a:pt x="693099" y="599257"/>
                    </a:lnTo>
                    <a:lnTo>
                      <a:pt x="702747" y="600042"/>
                    </a:lnTo>
                    <a:lnTo>
                      <a:pt x="713200" y="600828"/>
                    </a:lnTo>
                    <a:lnTo>
                      <a:pt x="723653" y="600828"/>
                    </a:lnTo>
                    <a:lnTo>
                      <a:pt x="732497" y="601613"/>
                    </a:lnTo>
                    <a:lnTo>
                      <a:pt x="742950" y="602399"/>
                    </a:lnTo>
                    <a:lnTo>
                      <a:pt x="731693" y="629890"/>
                    </a:lnTo>
                    <a:lnTo>
                      <a:pt x="718828" y="655026"/>
                    </a:lnTo>
                    <a:lnTo>
                      <a:pt x="704355" y="677805"/>
                    </a:lnTo>
                    <a:lnTo>
                      <a:pt x="689078" y="697442"/>
                    </a:lnTo>
                    <a:lnTo>
                      <a:pt x="672193" y="714723"/>
                    </a:lnTo>
                    <a:lnTo>
                      <a:pt x="656112" y="728076"/>
                    </a:lnTo>
                    <a:lnTo>
                      <a:pt x="637619" y="739073"/>
                    </a:lnTo>
                    <a:lnTo>
                      <a:pt x="619125" y="747713"/>
                    </a:lnTo>
                    <a:lnTo>
                      <a:pt x="625558" y="735931"/>
                    </a:lnTo>
                    <a:lnTo>
                      <a:pt x="631990" y="721792"/>
                    </a:lnTo>
                    <a:lnTo>
                      <a:pt x="637619" y="706868"/>
                    </a:lnTo>
                    <a:lnTo>
                      <a:pt x="643247" y="688802"/>
                    </a:lnTo>
                    <a:lnTo>
                      <a:pt x="648071" y="667594"/>
                    </a:lnTo>
                    <a:lnTo>
                      <a:pt x="652896" y="646386"/>
                    </a:lnTo>
                    <a:lnTo>
                      <a:pt x="657720" y="622821"/>
                    </a:lnTo>
                    <a:close/>
                    <a:moveTo>
                      <a:pt x="514350" y="596900"/>
                    </a:moveTo>
                    <a:lnTo>
                      <a:pt x="515144" y="601663"/>
                    </a:lnTo>
                    <a:lnTo>
                      <a:pt x="515938" y="606425"/>
                    </a:lnTo>
                    <a:lnTo>
                      <a:pt x="515938" y="610394"/>
                    </a:lnTo>
                    <a:lnTo>
                      <a:pt x="517525" y="614363"/>
                    </a:lnTo>
                    <a:lnTo>
                      <a:pt x="508794" y="618331"/>
                    </a:lnTo>
                    <a:lnTo>
                      <a:pt x="500856" y="621506"/>
                    </a:lnTo>
                    <a:lnTo>
                      <a:pt x="492125" y="625475"/>
                    </a:lnTo>
                    <a:lnTo>
                      <a:pt x="484187" y="629444"/>
                    </a:lnTo>
                    <a:lnTo>
                      <a:pt x="476250" y="633413"/>
                    </a:lnTo>
                    <a:lnTo>
                      <a:pt x="467519" y="637381"/>
                    </a:lnTo>
                    <a:lnTo>
                      <a:pt x="459581" y="641350"/>
                    </a:lnTo>
                    <a:lnTo>
                      <a:pt x="451643" y="644525"/>
                    </a:lnTo>
                    <a:lnTo>
                      <a:pt x="446881" y="635000"/>
                    </a:lnTo>
                    <a:lnTo>
                      <a:pt x="442118" y="623888"/>
                    </a:lnTo>
                    <a:lnTo>
                      <a:pt x="437356" y="613569"/>
                    </a:lnTo>
                    <a:lnTo>
                      <a:pt x="433387" y="602456"/>
                    </a:lnTo>
                    <a:lnTo>
                      <a:pt x="442912" y="601663"/>
                    </a:lnTo>
                    <a:lnTo>
                      <a:pt x="453231" y="600869"/>
                    </a:lnTo>
                    <a:lnTo>
                      <a:pt x="463550" y="600869"/>
                    </a:lnTo>
                    <a:lnTo>
                      <a:pt x="473075" y="600075"/>
                    </a:lnTo>
                    <a:lnTo>
                      <a:pt x="483394" y="599281"/>
                    </a:lnTo>
                    <a:lnTo>
                      <a:pt x="494506" y="598488"/>
                    </a:lnTo>
                    <a:lnTo>
                      <a:pt x="504031" y="598488"/>
                    </a:lnTo>
                    <a:close/>
                    <a:moveTo>
                      <a:pt x="617538" y="595313"/>
                    </a:moveTo>
                    <a:lnTo>
                      <a:pt x="623888" y="595313"/>
                    </a:lnTo>
                    <a:lnTo>
                      <a:pt x="631825" y="595313"/>
                    </a:lnTo>
                    <a:lnTo>
                      <a:pt x="638175" y="595313"/>
                    </a:lnTo>
                    <a:lnTo>
                      <a:pt x="644525" y="596107"/>
                    </a:lnTo>
                    <a:lnTo>
                      <a:pt x="638969" y="631826"/>
                    </a:lnTo>
                    <a:lnTo>
                      <a:pt x="632619" y="662782"/>
                    </a:lnTo>
                    <a:lnTo>
                      <a:pt x="624681" y="689770"/>
                    </a:lnTo>
                    <a:lnTo>
                      <a:pt x="617538" y="712788"/>
                    </a:lnTo>
                    <a:lnTo>
                      <a:pt x="610394" y="730251"/>
                    </a:lnTo>
                    <a:lnTo>
                      <a:pt x="603250" y="742951"/>
                    </a:lnTo>
                    <a:lnTo>
                      <a:pt x="596106" y="750095"/>
                    </a:lnTo>
                    <a:lnTo>
                      <a:pt x="588169" y="752476"/>
                    </a:lnTo>
                    <a:lnTo>
                      <a:pt x="586581" y="752476"/>
                    </a:lnTo>
                    <a:lnTo>
                      <a:pt x="584200" y="750889"/>
                    </a:lnTo>
                    <a:lnTo>
                      <a:pt x="581025" y="750095"/>
                    </a:lnTo>
                    <a:lnTo>
                      <a:pt x="578644" y="746920"/>
                    </a:lnTo>
                    <a:lnTo>
                      <a:pt x="573088" y="740570"/>
                    </a:lnTo>
                    <a:lnTo>
                      <a:pt x="568325" y="732632"/>
                    </a:lnTo>
                    <a:lnTo>
                      <a:pt x="562769" y="722314"/>
                    </a:lnTo>
                    <a:lnTo>
                      <a:pt x="558006" y="709613"/>
                    </a:lnTo>
                    <a:lnTo>
                      <a:pt x="554038" y="695326"/>
                    </a:lnTo>
                    <a:lnTo>
                      <a:pt x="549275" y="678657"/>
                    </a:lnTo>
                    <a:lnTo>
                      <a:pt x="544513" y="660401"/>
                    </a:lnTo>
                    <a:lnTo>
                      <a:pt x="539750" y="639763"/>
                    </a:lnTo>
                    <a:lnTo>
                      <a:pt x="550069" y="634207"/>
                    </a:lnTo>
                    <a:lnTo>
                      <a:pt x="558800" y="629444"/>
                    </a:lnTo>
                    <a:lnTo>
                      <a:pt x="569119" y="623888"/>
                    </a:lnTo>
                    <a:lnTo>
                      <a:pt x="579438" y="618332"/>
                    </a:lnTo>
                    <a:lnTo>
                      <a:pt x="588169" y="612776"/>
                    </a:lnTo>
                    <a:lnTo>
                      <a:pt x="598488" y="607219"/>
                    </a:lnTo>
                    <a:lnTo>
                      <a:pt x="608013" y="600869"/>
                    </a:lnTo>
                    <a:close/>
                    <a:moveTo>
                      <a:pt x="538751" y="595313"/>
                    </a:moveTo>
                    <a:lnTo>
                      <a:pt x="544101" y="595313"/>
                    </a:lnTo>
                    <a:lnTo>
                      <a:pt x="549452" y="595313"/>
                    </a:lnTo>
                    <a:lnTo>
                      <a:pt x="554038" y="595313"/>
                    </a:lnTo>
                    <a:lnTo>
                      <a:pt x="549452" y="598244"/>
                    </a:lnTo>
                    <a:lnTo>
                      <a:pt x="544101" y="600442"/>
                    </a:lnTo>
                    <a:lnTo>
                      <a:pt x="539515" y="603373"/>
                    </a:lnTo>
                    <a:lnTo>
                      <a:pt x="534165" y="604838"/>
                    </a:lnTo>
                    <a:lnTo>
                      <a:pt x="534165" y="603373"/>
                    </a:lnTo>
                    <a:lnTo>
                      <a:pt x="534165" y="600442"/>
                    </a:lnTo>
                    <a:lnTo>
                      <a:pt x="533400" y="598244"/>
                    </a:lnTo>
                    <a:lnTo>
                      <a:pt x="533400" y="596046"/>
                    </a:lnTo>
                    <a:close/>
                    <a:moveTo>
                      <a:pt x="878148" y="512763"/>
                    </a:moveTo>
                    <a:lnTo>
                      <a:pt x="885962" y="513570"/>
                    </a:lnTo>
                    <a:lnTo>
                      <a:pt x="895338" y="514378"/>
                    </a:lnTo>
                    <a:lnTo>
                      <a:pt x="903152" y="515185"/>
                    </a:lnTo>
                    <a:lnTo>
                      <a:pt x="910965" y="515992"/>
                    </a:lnTo>
                    <a:lnTo>
                      <a:pt x="920341" y="516799"/>
                    </a:lnTo>
                    <a:lnTo>
                      <a:pt x="928155" y="518414"/>
                    </a:lnTo>
                    <a:lnTo>
                      <a:pt x="936750" y="519221"/>
                    </a:lnTo>
                    <a:lnTo>
                      <a:pt x="944563" y="520028"/>
                    </a:lnTo>
                    <a:lnTo>
                      <a:pt x="939875" y="532136"/>
                    </a:lnTo>
                    <a:lnTo>
                      <a:pt x="934406" y="543437"/>
                    </a:lnTo>
                    <a:lnTo>
                      <a:pt x="928936" y="553930"/>
                    </a:lnTo>
                    <a:lnTo>
                      <a:pt x="923467" y="565231"/>
                    </a:lnTo>
                    <a:lnTo>
                      <a:pt x="917216" y="576532"/>
                    </a:lnTo>
                    <a:lnTo>
                      <a:pt x="910965" y="587833"/>
                    </a:lnTo>
                    <a:lnTo>
                      <a:pt x="903933" y="598327"/>
                    </a:lnTo>
                    <a:lnTo>
                      <a:pt x="896901" y="608013"/>
                    </a:lnTo>
                    <a:lnTo>
                      <a:pt x="890650" y="607206"/>
                    </a:lnTo>
                    <a:lnTo>
                      <a:pt x="884399" y="605592"/>
                    </a:lnTo>
                    <a:lnTo>
                      <a:pt x="878148" y="604784"/>
                    </a:lnTo>
                    <a:lnTo>
                      <a:pt x="870335" y="603170"/>
                    </a:lnTo>
                    <a:lnTo>
                      <a:pt x="864084" y="601555"/>
                    </a:lnTo>
                    <a:lnTo>
                      <a:pt x="857833" y="600748"/>
                    </a:lnTo>
                    <a:lnTo>
                      <a:pt x="850801" y="599941"/>
                    </a:lnTo>
                    <a:lnTo>
                      <a:pt x="844550" y="599134"/>
                    </a:lnTo>
                    <a:lnTo>
                      <a:pt x="850020" y="588640"/>
                    </a:lnTo>
                    <a:lnTo>
                      <a:pt x="854708" y="578147"/>
                    </a:lnTo>
                    <a:lnTo>
                      <a:pt x="858615" y="568460"/>
                    </a:lnTo>
                    <a:lnTo>
                      <a:pt x="863303" y="557159"/>
                    </a:lnTo>
                    <a:lnTo>
                      <a:pt x="867209" y="545858"/>
                    </a:lnTo>
                    <a:lnTo>
                      <a:pt x="871898" y="534558"/>
                    </a:lnTo>
                    <a:lnTo>
                      <a:pt x="874242" y="523257"/>
                    </a:lnTo>
                    <a:close/>
                    <a:moveTo>
                      <a:pt x="298181" y="512763"/>
                    </a:moveTo>
                    <a:lnTo>
                      <a:pt x="301307" y="523257"/>
                    </a:lnTo>
                    <a:lnTo>
                      <a:pt x="304433" y="534558"/>
                    </a:lnTo>
                    <a:lnTo>
                      <a:pt x="309123" y="545858"/>
                    </a:lnTo>
                    <a:lnTo>
                      <a:pt x="312249" y="557159"/>
                    </a:lnTo>
                    <a:lnTo>
                      <a:pt x="316938" y="567653"/>
                    </a:lnTo>
                    <a:lnTo>
                      <a:pt x="321627" y="577339"/>
                    </a:lnTo>
                    <a:lnTo>
                      <a:pt x="326316" y="587833"/>
                    </a:lnTo>
                    <a:lnTo>
                      <a:pt x="331787" y="598327"/>
                    </a:lnTo>
                    <a:lnTo>
                      <a:pt x="324753" y="599134"/>
                    </a:lnTo>
                    <a:lnTo>
                      <a:pt x="317719" y="600748"/>
                    </a:lnTo>
                    <a:lnTo>
                      <a:pt x="311467" y="601555"/>
                    </a:lnTo>
                    <a:lnTo>
                      <a:pt x="305215" y="602363"/>
                    </a:lnTo>
                    <a:lnTo>
                      <a:pt x="298181" y="604784"/>
                    </a:lnTo>
                    <a:lnTo>
                      <a:pt x="291928" y="605592"/>
                    </a:lnTo>
                    <a:lnTo>
                      <a:pt x="285676" y="607206"/>
                    </a:lnTo>
                    <a:lnTo>
                      <a:pt x="279424" y="608013"/>
                    </a:lnTo>
                    <a:lnTo>
                      <a:pt x="271608" y="598327"/>
                    </a:lnTo>
                    <a:lnTo>
                      <a:pt x="264575" y="587833"/>
                    </a:lnTo>
                    <a:lnTo>
                      <a:pt x="258322" y="576532"/>
                    </a:lnTo>
                    <a:lnTo>
                      <a:pt x="252070" y="565231"/>
                    </a:lnTo>
                    <a:lnTo>
                      <a:pt x="245818" y="553930"/>
                    </a:lnTo>
                    <a:lnTo>
                      <a:pt x="240347" y="543437"/>
                    </a:lnTo>
                    <a:lnTo>
                      <a:pt x="234876" y="532136"/>
                    </a:lnTo>
                    <a:lnTo>
                      <a:pt x="230187" y="520028"/>
                    </a:lnTo>
                    <a:lnTo>
                      <a:pt x="238784" y="519221"/>
                    </a:lnTo>
                    <a:lnTo>
                      <a:pt x="247381" y="518414"/>
                    </a:lnTo>
                    <a:lnTo>
                      <a:pt x="255978" y="516799"/>
                    </a:lnTo>
                    <a:lnTo>
                      <a:pt x="264575" y="515992"/>
                    </a:lnTo>
                    <a:lnTo>
                      <a:pt x="273171" y="515185"/>
                    </a:lnTo>
                    <a:lnTo>
                      <a:pt x="280987" y="514378"/>
                    </a:lnTo>
                    <a:lnTo>
                      <a:pt x="290365" y="513570"/>
                    </a:lnTo>
                    <a:close/>
                    <a:moveTo>
                      <a:pt x="786439" y="506413"/>
                    </a:moveTo>
                    <a:lnTo>
                      <a:pt x="795884" y="507221"/>
                    </a:lnTo>
                    <a:lnTo>
                      <a:pt x="804542" y="507221"/>
                    </a:lnTo>
                    <a:lnTo>
                      <a:pt x="813987" y="508029"/>
                    </a:lnTo>
                    <a:lnTo>
                      <a:pt x="824219" y="508838"/>
                    </a:lnTo>
                    <a:lnTo>
                      <a:pt x="832877" y="509646"/>
                    </a:lnTo>
                    <a:lnTo>
                      <a:pt x="842322" y="509646"/>
                    </a:lnTo>
                    <a:lnTo>
                      <a:pt x="850980" y="510454"/>
                    </a:lnTo>
                    <a:lnTo>
                      <a:pt x="860425" y="511262"/>
                    </a:lnTo>
                    <a:lnTo>
                      <a:pt x="856490" y="522577"/>
                    </a:lnTo>
                    <a:lnTo>
                      <a:pt x="853341" y="533891"/>
                    </a:lnTo>
                    <a:lnTo>
                      <a:pt x="849406" y="544398"/>
                    </a:lnTo>
                    <a:lnTo>
                      <a:pt x="844684" y="555712"/>
                    </a:lnTo>
                    <a:lnTo>
                      <a:pt x="839961" y="565410"/>
                    </a:lnTo>
                    <a:lnTo>
                      <a:pt x="836026" y="575917"/>
                    </a:lnTo>
                    <a:lnTo>
                      <a:pt x="831303" y="586423"/>
                    </a:lnTo>
                    <a:lnTo>
                      <a:pt x="825794" y="595313"/>
                    </a:lnTo>
                    <a:lnTo>
                      <a:pt x="818710" y="594505"/>
                    </a:lnTo>
                    <a:lnTo>
                      <a:pt x="811626" y="593697"/>
                    </a:lnTo>
                    <a:lnTo>
                      <a:pt x="803755" y="592889"/>
                    </a:lnTo>
                    <a:lnTo>
                      <a:pt x="796671" y="591272"/>
                    </a:lnTo>
                    <a:lnTo>
                      <a:pt x="789588" y="590464"/>
                    </a:lnTo>
                    <a:lnTo>
                      <a:pt x="780930" y="589656"/>
                    </a:lnTo>
                    <a:lnTo>
                      <a:pt x="773846" y="588848"/>
                    </a:lnTo>
                    <a:lnTo>
                      <a:pt x="766762" y="588039"/>
                    </a:lnTo>
                    <a:lnTo>
                      <a:pt x="772272" y="568643"/>
                    </a:lnTo>
                    <a:lnTo>
                      <a:pt x="777781" y="547630"/>
                    </a:lnTo>
                    <a:lnTo>
                      <a:pt x="782504" y="527426"/>
                    </a:lnTo>
                    <a:close/>
                    <a:moveTo>
                      <a:pt x="754959" y="506413"/>
                    </a:moveTo>
                    <a:lnTo>
                      <a:pt x="758898" y="506413"/>
                    </a:lnTo>
                    <a:lnTo>
                      <a:pt x="762049" y="506413"/>
                    </a:lnTo>
                    <a:lnTo>
                      <a:pt x="765199" y="506413"/>
                    </a:lnTo>
                    <a:lnTo>
                      <a:pt x="768350" y="506413"/>
                    </a:lnTo>
                    <a:lnTo>
                      <a:pt x="765199" y="527632"/>
                    </a:lnTo>
                    <a:lnTo>
                      <a:pt x="760473" y="547279"/>
                    </a:lnTo>
                    <a:lnTo>
                      <a:pt x="754959" y="566141"/>
                    </a:lnTo>
                    <a:lnTo>
                      <a:pt x="748658" y="585788"/>
                    </a:lnTo>
                    <a:lnTo>
                      <a:pt x="737630" y="584216"/>
                    </a:lnTo>
                    <a:lnTo>
                      <a:pt x="728178" y="583430"/>
                    </a:lnTo>
                    <a:lnTo>
                      <a:pt x="717150" y="582645"/>
                    </a:lnTo>
                    <a:lnTo>
                      <a:pt x="706910" y="581859"/>
                    </a:lnTo>
                    <a:lnTo>
                      <a:pt x="696670" y="581859"/>
                    </a:lnTo>
                    <a:lnTo>
                      <a:pt x="686430" y="581073"/>
                    </a:lnTo>
                    <a:lnTo>
                      <a:pt x="676190" y="580287"/>
                    </a:lnTo>
                    <a:lnTo>
                      <a:pt x="665162" y="580287"/>
                    </a:lnTo>
                    <a:lnTo>
                      <a:pt x="665162" y="576357"/>
                    </a:lnTo>
                    <a:lnTo>
                      <a:pt x="665950" y="572428"/>
                    </a:lnTo>
                    <a:lnTo>
                      <a:pt x="665950" y="570070"/>
                    </a:lnTo>
                    <a:lnTo>
                      <a:pt x="665950" y="566141"/>
                    </a:lnTo>
                    <a:lnTo>
                      <a:pt x="677765" y="558282"/>
                    </a:lnTo>
                    <a:lnTo>
                      <a:pt x="689581" y="551209"/>
                    </a:lnTo>
                    <a:lnTo>
                      <a:pt x="701396" y="544136"/>
                    </a:lnTo>
                    <a:lnTo>
                      <a:pt x="712424" y="535491"/>
                    </a:lnTo>
                    <a:lnTo>
                      <a:pt x="723452" y="528418"/>
                    </a:lnTo>
                    <a:lnTo>
                      <a:pt x="734479" y="521345"/>
                    </a:lnTo>
                    <a:lnTo>
                      <a:pt x="744719" y="514272"/>
                    </a:lnTo>
                    <a:close/>
                    <a:moveTo>
                      <a:pt x="389111" y="506413"/>
                    </a:moveTo>
                    <a:lnTo>
                      <a:pt x="393833" y="527426"/>
                    </a:lnTo>
                    <a:lnTo>
                      <a:pt x="398556" y="547630"/>
                    </a:lnTo>
                    <a:lnTo>
                      <a:pt x="404066" y="568643"/>
                    </a:lnTo>
                    <a:lnTo>
                      <a:pt x="409575" y="588039"/>
                    </a:lnTo>
                    <a:lnTo>
                      <a:pt x="401704" y="588848"/>
                    </a:lnTo>
                    <a:lnTo>
                      <a:pt x="394621" y="589656"/>
                    </a:lnTo>
                    <a:lnTo>
                      <a:pt x="386750" y="590464"/>
                    </a:lnTo>
                    <a:lnTo>
                      <a:pt x="378879" y="591272"/>
                    </a:lnTo>
                    <a:lnTo>
                      <a:pt x="371795" y="592889"/>
                    </a:lnTo>
                    <a:lnTo>
                      <a:pt x="364711" y="593697"/>
                    </a:lnTo>
                    <a:lnTo>
                      <a:pt x="356840" y="594505"/>
                    </a:lnTo>
                    <a:lnTo>
                      <a:pt x="348970" y="595313"/>
                    </a:lnTo>
                    <a:lnTo>
                      <a:pt x="344247" y="584807"/>
                    </a:lnTo>
                    <a:lnTo>
                      <a:pt x="339525" y="575917"/>
                    </a:lnTo>
                    <a:lnTo>
                      <a:pt x="334802" y="565410"/>
                    </a:lnTo>
                    <a:lnTo>
                      <a:pt x="330080" y="554096"/>
                    </a:lnTo>
                    <a:lnTo>
                      <a:pt x="326931" y="544398"/>
                    </a:lnTo>
                    <a:lnTo>
                      <a:pt x="322209" y="533891"/>
                    </a:lnTo>
                    <a:lnTo>
                      <a:pt x="319060" y="522577"/>
                    </a:lnTo>
                    <a:lnTo>
                      <a:pt x="315912" y="511262"/>
                    </a:lnTo>
                    <a:lnTo>
                      <a:pt x="324570" y="510454"/>
                    </a:lnTo>
                    <a:lnTo>
                      <a:pt x="334015" y="509646"/>
                    </a:lnTo>
                    <a:lnTo>
                      <a:pt x="342673" y="509646"/>
                    </a:lnTo>
                    <a:lnTo>
                      <a:pt x="352118" y="508838"/>
                    </a:lnTo>
                    <a:lnTo>
                      <a:pt x="360776" y="508029"/>
                    </a:lnTo>
                    <a:lnTo>
                      <a:pt x="370221" y="507221"/>
                    </a:lnTo>
                    <a:lnTo>
                      <a:pt x="380453" y="507221"/>
                    </a:lnTo>
                    <a:close/>
                    <a:moveTo>
                      <a:pt x="670818" y="501650"/>
                    </a:moveTo>
                    <a:lnTo>
                      <a:pt x="675779" y="501650"/>
                    </a:lnTo>
                    <a:lnTo>
                      <a:pt x="680740" y="502491"/>
                    </a:lnTo>
                    <a:lnTo>
                      <a:pt x="685701" y="502491"/>
                    </a:lnTo>
                    <a:lnTo>
                      <a:pt x="689835" y="502491"/>
                    </a:lnTo>
                    <a:lnTo>
                      <a:pt x="693969" y="502491"/>
                    </a:lnTo>
                    <a:lnTo>
                      <a:pt x="698930" y="502491"/>
                    </a:lnTo>
                    <a:lnTo>
                      <a:pt x="703064" y="502491"/>
                    </a:lnTo>
                    <a:lnTo>
                      <a:pt x="708025" y="502491"/>
                    </a:lnTo>
                    <a:lnTo>
                      <a:pt x="703064" y="506693"/>
                    </a:lnTo>
                    <a:lnTo>
                      <a:pt x="698930" y="509214"/>
                    </a:lnTo>
                    <a:lnTo>
                      <a:pt x="693969" y="513416"/>
                    </a:lnTo>
                    <a:lnTo>
                      <a:pt x="689008" y="515938"/>
                    </a:lnTo>
                    <a:lnTo>
                      <a:pt x="683220" y="520140"/>
                    </a:lnTo>
                    <a:lnTo>
                      <a:pt x="678259" y="523502"/>
                    </a:lnTo>
                    <a:lnTo>
                      <a:pt x="674125" y="526863"/>
                    </a:lnTo>
                    <a:lnTo>
                      <a:pt x="668337" y="530225"/>
                    </a:lnTo>
                    <a:lnTo>
                      <a:pt x="669164" y="522661"/>
                    </a:lnTo>
                    <a:lnTo>
                      <a:pt x="669991" y="515938"/>
                    </a:lnTo>
                    <a:lnTo>
                      <a:pt x="669991" y="508374"/>
                    </a:lnTo>
                    <a:close/>
                    <a:moveTo>
                      <a:pt x="538956" y="501650"/>
                    </a:moveTo>
                    <a:lnTo>
                      <a:pt x="546894" y="501650"/>
                    </a:lnTo>
                    <a:lnTo>
                      <a:pt x="555625" y="501650"/>
                    </a:lnTo>
                    <a:lnTo>
                      <a:pt x="563562" y="501650"/>
                    </a:lnTo>
                    <a:lnTo>
                      <a:pt x="572294" y="501650"/>
                    </a:lnTo>
                    <a:lnTo>
                      <a:pt x="580231" y="501650"/>
                    </a:lnTo>
                    <a:lnTo>
                      <a:pt x="588169" y="501650"/>
                    </a:lnTo>
                    <a:lnTo>
                      <a:pt x="596900" y="501650"/>
                    </a:lnTo>
                    <a:lnTo>
                      <a:pt x="604838" y="501650"/>
                    </a:lnTo>
                    <a:lnTo>
                      <a:pt x="612775" y="501650"/>
                    </a:lnTo>
                    <a:lnTo>
                      <a:pt x="621506" y="501650"/>
                    </a:lnTo>
                    <a:lnTo>
                      <a:pt x="629444" y="501650"/>
                    </a:lnTo>
                    <a:lnTo>
                      <a:pt x="638175" y="501650"/>
                    </a:lnTo>
                    <a:lnTo>
                      <a:pt x="646113" y="502444"/>
                    </a:lnTo>
                    <a:lnTo>
                      <a:pt x="654050" y="502444"/>
                    </a:lnTo>
                    <a:lnTo>
                      <a:pt x="653256" y="511969"/>
                    </a:lnTo>
                    <a:lnTo>
                      <a:pt x="653256" y="522288"/>
                    </a:lnTo>
                    <a:lnTo>
                      <a:pt x="652463" y="531813"/>
                    </a:lnTo>
                    <a:lnTo>
                      <a:pt x="651669" y="540544"/>
                    </a:lnTo>
                    <a:lnTo>
                      <a:pt x="647700" y="543719"/>
                    </a:lnTo>
                    <a:lnTo>
                      <a:pt x="644525" y="545307"/>
                    </a:lnTo>
                    <a:lnTo>
                      <a:pt x="640556" y="547688"/>
                    </a:lnTo>
                    <a:lnTo>
                      <a:pt x="636588" y="550069"/>
                    </a:lnTo>
                    <a:lnTo>
                      <a:pt x="631825" y="553244"/>
                    </a:lnTo>
                    <a:lnTo>
                      <a:pt x="624681" y="557213"/>
                    </a:lnTo>
                    <a:lnTo>
                      <a:pt x="618331" y="560388"/>
                    </a:lnTo>
                    <a:lnTo>
                      <a:pt x="612775" y="563563"/>
                    </a:lnTo>
                    <a:lnTo>
                      <a:pt x="606425" y="567532"/>
                    </a:lnTo>
                    <a:lnTo>
                      <a:pt x="600075" y="570707"/>
                    </a:lnTo>
                    <a:lnTo>
                      <a:pt x="593725" y="574676"/>
                    </a:lnTo>
                    <a:lnTo>
                      <a:pt x="587375" y="577851"/>
                    </a:lnTo>
                    <a:lnTo>
                      <a:pt x="580231" y="577851"/>
                    </a:lnTo>
                    <a:lnTo>
                      <a:pt x="573087" y="577851"/>
                    </a:lnTo>
                    <a:lnTo>
                      <a:pt x="565944" y="577851"/>
                    </a:lnTo>
                    <a:lnTo>
                      <a:pt x="558800" y="577851"/>
                    </a:lnTo>
                    <a:lnTo>
                      <a:pt x="551656" y="577851"/>
                    </a:lnTo>
                    <a:lnTo>
                      <a:pt x="544512" y="577851"/>
                    </a:lnTo>
                    <a:lnTo>
                      <a:pt x="537369" y="579438"/>
                    </a:lnTo>
                    <a:lnTo>
                      <a:pt x="530225" y="579438"/>
                    </a:lnTo>
                    <a:lnTo>
                      <a:pt x="527844" y="560388"/>
                    </a:lnTo>
                    <a:lnTo>
                      <a:pt x="526256" y="541338"/>
                    </a:lnTo>
                    <a:lnTo>
                      <a:pt x="524669" y="522288"/>
                    </a:lnTo>
                    <a:lnTo>
                      <a:pt x="522287" y="502444"/>
                    </a:lnTo>
                    <a:lnTo>
                      <a:pt x="531019" y="502444"/>
                    </a:lnTo>
                    <a:close/>
                    <a:moveTo>
                      <a:pt x="493068" y="501650"/>
                    </a:moveTo>
                    <a:lnTo>
                      <a:pt x="504884" y="501650"/>
                    </a:lnTo>
                    <a:lnTo>
                      <a:pt x="507248" y="521683"/>
                    </a:lnTo>
                    <a:lnTo>
                      <a:pt x="508823" y="541716"/>
                    </a:lnTo>
                    <a:lnTo>
                      <a:pt x="510399" y="561749"/>
                    </a:lnTo>
                    <a:lnTo>
                      <a:pt x="512762" y="580179"/>
                    </a:lnTo>
                    <a:lnTo>
                      <a:pt x="501733" y="580179"/>
                    </a:lnTo>
                    <a:lnTo>
                      <a:pt x="490704" y="580980"/>
                    </a:lnTo>
                    <a:lnTo>
                      <a:pt x="479675" y="581782"/>
                    </a:lnTo>
                    <a:lnTo>
                      <a:pt x="469434" y="581782"/>
                    </a:lnTo>
                    <a:lnTo>
                      <a:pt x="459193" y="582583"/>
                    </a:lnTo>
                    <a:lnTo>
                      <a:pt x="448952" y="583384"/>
                    </a:lnTo>
                    <a:lnTo>
                      <a:pt x="437923" y="584185"/>
                    </a:lnTo>
                    <a:lnTo>
                      <a:pt x="427682" y="585788"/>
                    </a:lnTo>
                    <a:lnTo>
                      <a:pt x="421379" y="565755"/>
                    </a:lnTo>
                    <a:lnTo>
                      <a:pt x="417441" y="546524"/>
                    </a:lnTo>
                    <a:lnTo>
                      <a:pt x="411926" y="526491"/>
                    </a:lnTo>
                    <a:lnTo>
                      <a:pt x="407987" y="504855"/>
                    </a:lnTo>
                    <a:lnTo>
                      <a:pt x="419804" y="504054"/>
                    </a:lnTo>
                    <a:lnTo>
                      <a:pt x="431621" y="504054"/>
                    </a:lnTo>
                    <a:lnTo>
                      <a:pt x="444225" y="503253"/>
                    </a:lnTo>
                    <a:lnTo>
                      <a:pt x="456042" y="503253"/>
                    </a:lnTo>
                    <a:lnTo>
                      <a:pt x="468646" y="502451"/>
                    </a:lnTo>
                    <a:lnTo>
                      <a:pt x="480463" y="502451"/>
                    </a:lnTo>
                    <a:close/>
                    <a:moveTo>
                      <a:pt x="173480" y="430213"/>
                    </a:moveTo>
                    <a:lnTo>
                      <a:pt x="142586" y="501651"/>
                    </a:lnTo>
                    <a:lnTo>
                      <a:pt x="126743" y="484982"/>
                    </a:lnTo>
                    <a:lnTo>
                      <a:pt x="105355" y="513557"/>
                    </a:lnTo>
                    <a:lnTo>
                      <a:pt x="87136" y="540544"/>
                    </a:lnTo>
                    <a:lnTo>
                      <a:pt x="72877" y="565151"/>
                    </a:lnTo>
                    <a:lnTo>
                      <a:pt x="63372" y="588963"/>
                    </a:lnTo>
                    <a:lnTo>
                      <a:pt x="57827" y="611982"/>
                    </a:lnTo>
                    <a:lnTo>
                      <a:pt x="57034" y="633413"/>
                    </a:lnTo>
                    <a:lnTo>
                      <a:pt x="59411" y="653257"/>
                    </a:lnTo>
                    <a:lnTo>
                      <a:pt x="65748" y="672307"/>
                    </a:lnTo>
                    <a:lnTo>
                      <a:pt x="72085" y="683419"/>
                    </a:lnTo>
                    <a:lnTo>
                      <a:pt x="80007" y="693738"/>
                    </a:lnTo>
                    <a:lnTo>
                      <a:pt x="90305" y="701676"/>
                    </a:lnTo>
                    <a:lnTo>
                      <a:pt x="102979" y="708819"/>
                    </a:lnTo>
                    <a:lnTo>
                      <a:pt x="115653" y="714376"/>
                    </a:lnTo>
                    <a:lnTo>
                      <a:pt x="131496" y="719138"/>
                    </a:lnTo>
                    <a:lnTo>
                      <a:pt x="148131" y="721519"/>
                    </a:lnTo>
                    <a:lnTo>
                      <a:pt x="166351" y="723901"/>
                    </a:lnTo>
                    <a:lnTo>
                      <a:pt x="186155" y="723901"/>
                    </a:lnTo>
                    <a:lnTo>
                      <a:pt x="207543" y="722313"/>
                    </a:lnTo>
                    <a:lnTo>
                      <a:pt x="228930" y="719932"/>
                    </a:lnTo>
                    <a:lnTo>
                      <a:pt x="251903" y="715963"/>
                    </a:lnTo>
                    <a:lnTo>
                      <a:pt x="276459" y="711994"/>
                    </a:lnTo>
                    <a:lnTo>
                      <a:pt x="301016" y="705644"/>
                    </a:lnTo>
                    <a:lnTo>
                      <a:pt x="327949" y="697707"/>
                    </a:lnTo>
                    <a:lnTo>
                      <a:pt x="354090" y="689769"/>
                    </a:lnTo>
                    <a:lnTo>
                      <a:pt x="358843" y="692151"/>
                    </a:lnTo>
                    <a:lnTo>
                      <a:pt x="363596" y="695326"/>
                    </a:lnTo>
                    <a:lnTo>
                      <a:pt x="368349" y="697707"/>
                    </a:lnTo>
                    <a:lnTo>
                      <a:pt x="372309" y="700882"/>
                    </a:lnTo>
                    <a:lnTo>
                      <a:pt x="377062" y="703263"/>
                    </a:lnTo>
                    <a:lnTo>
                      <a:pt x="382607" y="706438"/>
                    </a:lnTo>
                    <a:lnTo>
                      <a:pt x="387360" y="708819"/>
                    </a:lnTo>
                    <a:lnTo>
                      <a:pt x="392113" y="711994"/>
                    </a:lnTo>
                    <a:lnTo>
                      <a:pt x="356466" y="726282"/>
                    </a:lnTo>
                    <a:lnTo>
                      <a:pt x="321612" y="738982"/>
                    </a:lnTo>
                    <a:lnTo>
                      <a:pt x="287549" y="750094"/>
                    </a:lnTo>
                    <a:lnTo>
                      <a:pt x="255863" y="759619"/>
                    </a:lnTo>
                    <a:lnTo>
                      <a:pt x="224970" y="767557"/>
                    </a:lnTo>
                    <a:lnTo>
                      <a:pt x="194868" y="773113"/>
                    </a:lnTo>
                    <a:lnTo>
                      <a:pt x="167143" y="776288"/>
                    </a:lnTo>
                    <a:lnTo>
                      <a:pt x="141002" y="779463"/>
                    </a:lnTo>
                    <a:lnTo>
                      <a:pt x="115653" y="779463"/>
                    </a:lnTo>
                    <a:lnTo>
                      <a:pt x="94265" y="778669"/>
                    </a:lnTo>
                    <a:lnTo>
                      <a:pt x="73670" y="774701"/>
                    </a:lnTo>
                    <a:lnTo>
                      <a:pt x="55450" y="769144"/>
                    </a:lnTo>
                    <a:lnTo>
                      <a:pt x="40399" y="762001"/>
                    </a:lnTo>
                    <a:lnTo>
                      <a:pt x="26141" y="752476"/>
                    </a:lnTo>
                    <a:lnTo>
                      <a:pt x="16635" y="742157"/>
                    </a:lnTo>
                    <a:lnTo>
                      <a:pt x="7921" y="727869"/>
                    </a:lnTo>
                    <a:lnTo>
                      <a:pt x="792" y="704057"/>
                    </a:lnTo>
                    <a:lnTo>
                      <a:pt x="0" y="679451"/>
                    </a:lnTo>
                    <a:lnTo>
                      <a:pt x="5545" y="651669"/>
                    </a:lnTo>
                    <a:lnTo>
                      <a:pt x="17427" y="622301"/>
                    </a:lnTo>
                    <a:lnTo>
                      <a:pt x="34854" y="589757"/>
                    </a:lnTo>
                    <a:lnTo>
                      <a:pt x="58619" y="556419"/>
                    </a:lnTo>
                    <a:lnTo>
                      <a:pt x="88720" y="519907"/>
                    </a:lnTo>
                    <a:lnTo>
                      <a:pt x="124367" y="481013"/>
                    </a:lnTo>
                    <a:lnTo>
                      <a:pt x="106940" y="461963"/>
                    </a:lnTo>
                    <a:close/>
                    <a:moveTo>
                      <a:pt x="877887" y="407988"/>
                    </a:moveTo>
                    <a:lnTo>
                      <a:pt x="876314" y="430800"/>
                    </a:lnTo>
                    <a:lnTo>
                      <a:pt x="873167" y="452038"/>
                    </a:lnTo>
                    <a:lnTo>
                      <a:pt x="868447" y="474063"/>
                    </a:lnTo>
                    <a:lnTo>
                      <a:pt x="864513" y="495301"/>
                    </a:lnTo>
                    <a:lnTo>
                      <a:pt x="855072" y="493728"/>
                    </a:lnTo>
                    <a:lnTo>
                      <a:pt x="845631" y="493728"/>
                    </a:lnTo>
                    <a:lnTo>
                      <a:pt x="836191" y="492941"/>
                    </a:lnTo>
                    <a:lnTo>
                      <a:pt x="826750" y="492155"/>
                    </a:lnTo>
                    <a:lnTo>
                      <a:pt x="817309" y="491368"/>
                    </a:lnTo>
                    <a:lnTo>
                      <a:pt x="807869" y="491368"/>
                    </a:lnTo>
                    <a:lnTo>
                      <a:pt x="797641" y="490582"/>
                    </a:lnTo>
                    <a:lnTo>
                      <a:pt x="788987" y="490582"/>
                    </a:lnTo>
                    <a:lnTo>
                      <a:pt x="789774" y="487435"/>
                    </a:lnTo>
                    <a:lnTo>
                      <a:pt x="789774" y="485075"/>
                    </a:lnTo>
                    <a:lnTo>
                      <a:pt x="789774" y="481929"/>
                    </a:lnTo>
                    <a:lnTo>
                      <a:pt x="790561" y="480356"/>
                    </a:lnTo>
                    <a:lnTo>
                      <a:pt x="802362" y="471703"/>
                    </a:lnTo>
                    <a:lnTo>
                      <a:pt x="814162" y="462264"/>
                    </a:lnTo>
                    <a:lnTo>
                      <a:pt x="825177" y="453611"/>
                    </a:lnTo>
                    <a:lnTo>
                      <a:pt x="836191" y="444172"/>
                    </a:lnTo>
                    <a:lnTo>
                      <a:pt x="847205" y="435519"/>
                    </a:lnTo>
                    <a:lnTo>
                      <a:pt x="857432" y="426080"/>
                    </a:lnTo>
                    <a:lnTo>
                      <a:pt x="867660" y="417427"/>
                    </a:lnTo>
                    <a:close/>
                    <a:moveTo>
                      <a:pt x="902152" y="385763"/>
                    </a:moveTo>
                    <a:lnTo>
                      <a:pt x="973138" y="385763"/>
                    </a:lnTo>
                    <a:lnTo>
                      <a:pt x="970798" y="417300"/>
                    </a:lnTo>
                    <a:lnTo>
                      <a:pt x="966898" y="445683"/>
                    </a:lnTo>
                    <a:lnTo>
                      <a:pt x="960657" y="474855"/>
                    </a:lnTo>
                    <a:lnTo>
                      <a:pt x="951296" y="503238"/>
                    </a:lnTo>
                    <a:lnTo>
                      <a:pt x="943496" y="502450"/>
                    </a:lnTo>
                    <a:lnTo>
                      <a:pt x="934915" y="501661"/>
                    </a:lnTo>
                    <a:lnTo>
                      <a:pt x="926334" y="500873"/>
                    </a:lnTo>
                    <a:lnTo>
                      <a:pt x="917753" y="499296"/>
                    </a:lnTo>
                    <a:lnTo>
                      <a:pt x="909173" y="499296"/>
                    </a:lnTo>
                    <a:lnTo>
                      <a:pt x="899812" y="498508"/>
                    </a:lnTo>
                    <a:lnTo>
                      <a:pt x="892011" y="497719"/>
                    </a:lnTo>
                    <a:lnTo>
                      <a:pt x="882650" y="496931"/>
                    </a:lnTo>
                    <a:lnTo>
                      <a:pt x="888111" y="471701"/>
                    </a:lnTo>
                    <a:lnTo>
                      <a:pt x="892791" y="444895"/>
                    </a:lnTo>
                    <a:lnTo>
                      <a:pt x="895911" y="418088"/>
                    </a:lnTo>
                    <a:lnTo>
                      <a:pt x="897472" y="390494"/>
                    </a:lnTo>
                    <a:lnTo>
                      <a:pt x="898252" y="389705"/>
                    </a:lnTo>
                    <a:lnTo>
                      <a:pt x="899032" y="388128"/>
                    </a:lnTo>
                    <a:lnTo>
                      <a:pt x="900592" y="387340"/>
                    </a:lnTo>
                    <a:close/>
                    <a:moveTo>
                      <a:pt x="797718" y="385763"/>
                    </a:moveTo>
                    <a:lnTo>
                      <a:pt x="855662" y="385763"/>
                    </a:lnTo>
                    <a:lnTo>
                      <a:pt x="848518" y="392113"/>
                    </a:lnTo>
                    <a:lnTo>
                      <a:pt x="841375" y="399257"/>
                    </a:lnTo>
                    <a:lnTo>
                      <a:pt x="833437" y="405607"/>
                    </a:lnTo>
                    <a:lnTo>
                      <a:pt x="826293" y="411957"/>
                    </a:lnTo>
                    <a:lnTo>
                      <a:pt x="818356" y="419101"/>
                    </a:lnTo>
                    <a:lnTo>
                      <a:pt x="811212" y="425451"/>
                    </a:lnTo>
                    <a:lnTo>
                      <a:pt x="803275" y="431801"/>
                    </a:lnTo>
                    <a:lnTo>
                      <a:pt x="795337" y="438151"/>
                    </a:lnTo>
                    <a:lnTo>
                      <a:pt x="796131" y="425451"/>
                    </a:lnTo>
                    <a:lnTo>
                      <a:pt x="796925" y="411957"/>
                    </a:lnTo>
                    <a:lnTo>
                      <a:pt x="797718" y="399257"/>
                    </a:lnTo>
                    <a:close/>
                    <a:moveTo>
                      <a:pt x="676275" y="385763"/>
                    </a:moveTo>
                    <a:lnTo>
                      <a:pt x="781050" y="385763"/>
                    </a:lnTo>
                    <a:lnTo>
                      <a:pt x="781050" y="403090"/>
                    </a:lnTo>
                    <a:lnTo>
                      <a:pt x="780256" y="419630"/>
                    </a:lnTo>
                    <a:lnTo>
                      <a:pt x="778669" y="436169"/>
                    </a:lnTo>
                    <a:lnTo>
                      <a:pt x="777875" y="451921"/>
                    </a:lnTo>
                    <a:lnTo>
                      <a:pt x="772319" y="456647"/>
                    </a:lnTo>
                    <a:lnTo>
                      <a:pt x="765969" y="461372"/>
                    </a:lnTo>
                    <a:lnTo>
                      <a:pt x="760413" y="466098"/>
                    </a:lnTo>
                    <a:lnTo>
                      <a:pt x="754063" y="469248"/>
                    </a:lnTo>
                    <a:lnTo>
                      <a:pt x="748506" y="473974"/>
                    </a:lnTo>
                    <a:lnTo>
                      <a:pt x="742156" y="478700"/>
                    </a:lnTo>
                    <a:lnTo>
                      <a:pt x="736600" y="483425"/>
                    </a:lnTo>
                    <a:lnTo>
                      <a:pt x="730250" y="487363"/>
                    </a:lnTo>
                    <a:lnTo>
                      <a:pt x="723900" y="487363"/>
                    </a:lnTo>
                    <a:lnTo>
                      <a:pt x="716756" y="486576"/>
                    </a:lnTo>
                    <a:lnTo>
                      <a:pt x="710406" y="486576"/>
                    </a:lnTo>
                    <a:lnTo>
                      <a:pt x="702469" y="486576"/>
                    </a:lnTo>
                    <a:lnTo>
                      <a:pt x="695325" y="485788"/>
                    </a:lnTo>
                    <a:lnTo>
                      <a:pt x="688181" y="485788"/>
                    </a:lnTo>
                    <a:lnTo>
                      <a:pt x="681038" y="485788"/>
                    </a:lnTo>
                    <a:lnTo>
                      <a:pt x="673100" y="485788"/>
                    </a:lnTo>
                    <a:lnTo>
                      <a:pt x="674688" y="461372"/>
                    </a:lnTo>
                    <a:lnTo>
                      <a:pt x="675481" y="436957"/>
                    </a:lnTo>
                    <a:lnTo>
                      <a:pt x="676275" y="411754"/>
                    </a:lnTo>
                    <a:close/>
                    <a:moveTo>
                      <a:pt x="517525" y="385763"/>
                    </a:moveTo>
                    <a:lnTo>
                      <a:pt x="658813" y="385763"/>
                    </a:lnTo>
                    <a:lnTo>
                      <a:pt x="658813" y="412322"/>
                    </a:lnTo>
                    <a:lnTo>
                      <a:pt x="658015" y="436538"/>
                    </a:lnTo>
                    <a:lnTo>
                      <a:pt x="656419" y="460754"/>
                    </a:lnTo>
                    <a:lnTo>
                      <a:pt x="655620" y="484188"/>
                    </a:lnTo>
                    <a:lnTo>
                      <a:pt x="646840" y="484188"/>
                    </a:lnTo>
                    <a:lnTo>
                      <a:pt x="638857" y="484188"/>
                    </a:lnTo>
                    <a:lnTo>
                      <a:pt x="630077" y="484188"/>
                    </a:lnTo>
                    <a:lnTo>
                      <a:pt x="622094" y="483407"/>
                    </a:lnTo>
                    <a:lnTo>
                      <a:pt x="614112" y="483407"/>
                    </a:lnTo>
                    <a:lnTo>
                      <a:pt x="605331" y="483407"/>
                    </a:lnTo>
                    <a:lnTo>
                      <a:pt x="596551" y="483407"/>
                    </a:lnTo>
                    <a:lnTo>
                      <a:pt x="587770" y="483407"/>
                    </a:lnTo>
                    <a:lnTo>
                      <a:pt x="579788" y="483407"/>
                    </a:lnTo>
                    <a:lnTo>
                      <a:pt x="571805" y="483407"/>
                    </a:lnTo>
                    <a:lnTo>
                      <a:pt x="563025" y="483407"/>
                    </a:lnTo>
                    <a:lnTo>
                      <a:pt x="555042" y="483407"/>
                    </a:lnTo>
                    <a:lnTo>
                      <a:pt x="545464" y="484188"/>
                    </a:lnTo>
                    <a:lnTo>
                      <a:pt x="537481" y="484188"/>
                    </a:lnTo>
                    <a:lnTo>
                      <a:pt x="529499" y="484188"/>
                    </a:lnTo>
                    <a:lnTo>
                      <a:pt x="520718" y="484188"/>
                    </a:lnTo>
                    <a:lnTo>
                      <a:pt x="519920" y="460754"/>
                    </a:lnTo>
                    <a:lnTo>
                      <a:pt x="518323" y="436538"/>
                    </a:lnTo>
                    <a:lnTo>
                      <a:pt x="517525" y="412322"/>
                    </a:lnTo>
                    <a:close/>
                    <a:moveTo>
                      <a:pt x="395287" y="385763"/>
                    </a:moveTo>
                    <a:lnTo>
                      <a:pt x="502426" y="385763"/>
                    </a:lnTo>
                    <a:lnTo>
                      <a:pt x="502426" y="411560"/>
                    </a:lnTo>
                    <a:lnTo>
                      <a:pt x="503226" y="436575"/>
                    </a:lnTo>
                    <a:lnTo>
                      <a:pt x="504026" y="460809"/>
                    </a:lnTo>
                    <a:lnTo>
                      <a:pt x="504825" y="485042"/>
                    </a:lnTo>
                    <a:lnTo>
                      <a:pt x="492032" y="485042"/>
                    </a:lnTo>
                    <a:lnTo>
                      <a:pt x="479240" y="485824"/>
                    </a:lnTo>
                    <a:lnTo>
                      <a:pt x="467246" y="485824"/>
                    </a:lnTo>
                    <a:lnTo>
                      <a:pt x="454454" y="486606"/>
                    </a:lnTo>
                    <a:lnTo>
                      <a:pt x="441661" y="486606"/>
                    </a:lnTo>
                    <a:lnTo>
                      <a:pt x="429668" y="488169"/>
                    </a:lnTo>
                    <a:lnTo>
                      <a:pt x="416875" y="488169"/>
                    </a:lnTo>
                    <a:lnTo>
                      <a:pt x="403283" y="488951"/>
                    </a:lnTo>
                    <a:lnTo>
                      <a:pt x="400084" y="463154"/>
                    </a:lnTo>
                    <a:lnTo>
                      <a:pt x="398485" y="438139"/>
                    </a:lnTo>
                    <a:lnTo>
                      <a:pt x="396087" y="412342"/>
                    </a:lnTo>
                    <a:close/>
                    <a:moveTo>
                      <a:pt x="296862" y="385763"/>
                    </a:moveTo>
                    <a:lnTo>
                      <a:pt x="377825" y="385763"/>
                    </a:lnTo>
                    <a:lnTo>
                      <a:pt x="378619" y="412365"/>
                    </a:lnTo>
                    <a:lnTo>
                      <a:pt x="381000" y="438185"/>
                    </a:lnTo>
                    <a:lnTo>
                      <a:pt x="383381" y="464787"/>
                    </a:lnTo>
                    <a:lnTo>
                      <a:pt x="387350" y="489824"/>
                    </a:lnTo>
                    <a:lnTo>
                      <a:pt x="377825" y="490607"/>
                    </a:lnTo>
                    <a:lnTo>
                      <a:pt x="368300" y="490607"/>
                    </a:lnTo>
                    <a:lnTo>
                      <a:pt x="358775" y="491389"/>
                    </a:lnTo>
                    <a:lnTo>
                      <a:pt x="348456" y="492171"/>
                    </a:lnTo>
                    <a:lnTo>
                      <a:pt x="339725" y="492954"/>
                    </a:lnTo>
                    <a:lnTo>
                      <a:pt x="329406" y="492954"/>
                    </a:lnTo>
                    <a:lnTo>
                      <a:pt x="320675" y="494519"/>
                    </a:lnTo>
                    <a:lnTo>
                      <a:pt x="311150" y="495301"/>
                    </a:lnTo>
                    <a:lnTo>
                      <a:pt x="304800" y="468699"/>
                    </a:lnTo>
                    <a:lnTo>
                      <a:pt x="300037" y="442097"/>
                    </a:lnTo>
                    <a:lnTo>
                      <a:pt x="297656" y="413930"/>
                    </a:lnTo>
                    <a:close/>
                    <a:moveTo>
                      <a:pt x="201612" y="385763"/>
                    </a:moveTo>
                    <a:lnTo>
                      <a:pt x="279275" y="385763"/>
                    </a:lnTo>
                    <a:lnTo>
                      <a:pt x="280876" y="414338"/>
                    </a:lnTo>
                    <a:lnTo>
                      <a:pt x="283278" y="442913"/>
                    </a:lnTo>
                    <a:lnTo>
                      <a:pt x="287282" y="469901"/>
                    </a:lnTo>
                    <a:lnTo>
                      <a:pt x="293687" y="497682"/>
                    </a:lnTo>
                    <a:lnTo>
                      <a:pt x="284880" y="498476"/>
                    </a:lnTo>
                    <a:lnTo>
                      <a:pt x="276073" y="499270"/>
                    </a:lnTo>
                    <a:lnTo>
                      <a:pt x="267265" y="500064"/>
                    </a:lnTo>
                    <a:lnTo>
                      <a:pt x="258458" y="501651"/>
                    </a:lnTo>
                    <a:lnTo>
                      <a:pt x="249651" y="502445"/>
                    </a:lnTo>
                    <a:lnTo>
                      <a:pt x="240844" y="503239"/>
                    </a:lnTo>
                    <a:lnTo>
                      <a:pt x="232037" y="504032"/>
                    </a:lnTo>
                    <a:lnTo>
                      <a:pt x="223229" y="504826"/>
                    </a:lnTo>
                    <a:lnTo>
                      <a:pt x="214422" y="476251"/>
                    </a:lnTo>
                    <a:lnTo>
                      <a:pt x="208017" y="446088"/>
                    </a:lnTo>
                    <a:lnTo>
                      <a:pt x="203213" y="417513"/>
                    </a:lnTo>
                    <a:close/>
                    <a:moveTo>
                      <a:pt x="967662" y="314325"/>
                    </a:moveTo>
                    <a:lnTo>
                      <a:pt x="969226" y="327025"/>
                    </a:lnTo>
                    <a:lnTo>
                      <a:pt x="970791" y="340519"/>
                    </a:lnTo>
                    <a:lnTo>
                      <a:pt x="972355" y="354012"/>
                    </a:lnTo>
                    <a:lnTo>
                      <a:pt x="973137" y="368300"/>
                    </a:lnTo>
                    <a:lnTo>
                      <a:pt x="919162" y="368300"/>
                    </a:lnTo>
                    <a:lnTo>
                      <a:pt x="925420" y="361156"/>
                    </a:lnTo>
                    <a:lnTo>
                      <a:pt x="931678" y="354806"/>
                    </a:lnTo>
                    <a:lnTo>
                      <a:pt x="937936" y="347662"/>
                    </a:lnTo>
                    <a:lnTo>
                      <a:pt x="944194" y="341312"/>
                    </a:lnTo>
                    <a:lnTo>
                      <a:pt x="949670" y="334169"/>
                    </a:lnTo>
                    <a:lnTo>
                      <a:pt x="955928" y="327819"/>
                    </a:lnTo>
                    <a:lnTo>
                      <a:pt x="962186" y="320675"/>
                    </a:lnTo>
                    <a:close/>
                    <a:moveTo>
                      <a:pt x="520718" y="266700"/>
                    </a:moveTo>
                    <a:lnTo>
                      <a:pt x="529499" y="266700"/>
                    </a:lnTo>
                    <a:lnTo>
                      <a:pt x="537481" y="266700"/>
                    </a:lnTo>
                    <a:lnTo>
                      <a:pt x="545464" y="266700"/>
                    </a:lnTo>
                    <a:lnTo>
                      <a:pt x="554244" y="266700"/>
                    </a:lnTo>
                    <a:lnTo>
                      <a:pt x="562227" y="267500"/>
                    </a:lnTo>
                    <a:lnTo>
                      <a:pt x="570209" y="267500"/>
                    </a:lnTo>
                    <a:lnTo>
                      <a:pt x="579788" y="267500"/>
                    </a:lnTo>
                    <a:lnTo>
                      <a:pt x="587770" y="267500"/>
                    </a:lnTo>
                    <a:lnTo>
                      <a:pt x="596551" y="267500"/>
                    </a:lnTo>
                    <a:lnTo>
                      <a:pt x="605331" y="267500"/>
                    </a:lnTo>
                    <a:lnTo>
                      <a:pt x="614112" y="267500"/>
                    </a:lnTo>
                    <a:lnTo>
                      <a:pt x="622094" y="266700"/>
                    </a:lnTo>
                    <a:lnTo>
                      <a:pt x="630077" y="266700"/>
                    </a:lnTo>
                    <a:lnTo>
                      <a:pt x="638857" y="266700"/>
                    </a:lnTo>
                    <a:lnTo>
                      <a:pt x="646840" y="266700"/>
                    </a:lnTo>
                    <a:lnTo>
                      <a:pt x="655620" y="266700"/>
                    </a:lnTo>
                    <a:lnTo>
                      <a:pt x="656419" y="290700"/>
                    </a:lnTo>
                    <a:lnTo>
                      <a:pt x="658015" y="315500"/>
                    </a:lnTo>
                    <a:lnTo>
                      <a:pt x="658813" y="341100"/>
                    </a:lnTo>
                    <a:lnTo>
                      <a:pt x="658813" y="368300"/>
                    </a:lnTo>
                    <a:lnTo>
                      <a:pt x="517525" y="368300"/>
                    </a:lnTo>
                    <a:lnTo>
                      <a:pt x="517525" y="341100"/>
                    </a:lnTo>
                    <a:lnTo>
                      <a:pt x="518323" y="315500"/>
                    </a:lnTo>
                    <a:lnTo>
                      <a:pt x="519920" y="290700"/>
                    </a:lnTo>
                    <a:close/>
                    <a:moveTo>
                      <a:pt x="772319" y="263525"/>
                    </a:moveTo>
                    <a:lnTo>
                      <a:pt x="776288" y="288734"/>
                    </a:lnTo>
                    <a:lnTo>
                      <a:pt x="778669" y="315518"/>
                    </a:lnTo>
                    <a:lnTo>
                      <a:pt x="780256" y="341515"/>
                    </a:lnTo>
                    <a:lnTo>
                      <a:pt x="781050" y="368300"/>
                    </a:lnTo>
                    <a:lnTo>
                      <a:pt x="676275" y="368300"/>
                    </a:lnTo>
                    <a:lnTo>
                      <a:pt x="676275" y="342303"/>
                    </a:lnTo>
                    <a:lnTo>
                      <a:pt x="675481" y="317094"/>
                    </a:lnTo>
                    <a:lnTo>
                      <a:pt x="674688" y="291885"/>
                    </a:lnTo>
                    <a:lnTo>
                      <a:pt x="673100" y="267464"/>
                    </a:lnTo>
                    <a:lnTo>
                      <a:pt x="686594" y="267464"/>
                    </a:lnTo>
                    <a:lnTo>
                      <a:pt x="699294" y="267464"/>
                    </a:lnTo>
                    <a:lnTo>
                      <a:pt x="711200" y="266676"/>
                    </a:lnTo>
                    <a:lnTo>
                      <a:pt x="723900" y="266676"/>
                    </a:lnTo>
                    <a:lnTo>
                      <a:pt x="735806" y="265100"/>
                    </a:lnTo>
                    <a:lnTo>
                      <a:pt x="748506" y="264313"/>
                    </a:lnTo>
                    <a:lnTo>
                      <a:pt x="760413" y="264313"/>
                    </a:lnTo>
                    <a:close/>
                    <a:moveTo>
                      <a:pt x="404882" y="263525"/>
                    </a:moveTo>
                    <a:lnTo>
                      <a:pt x="416875" y="264313"/>
                    </a:lnTo>
                    <a:lnTo>
                      <a:pt x="429668" y="264313"/>
                    </a:lnTo>
                    <a:lnTo>
                      <a:pt x="441661" y="265100"/>
                    </a:lnTo>
                    <a:lnTo>
                      <a:pt x="454454" y="266676"/>
                    </a:lnTo>
                    <a:lnTo>
                      <a:pt x="466447" y="266676"/>
                    </a:lnTo>
                    <a:lnTo>
                      <a:pt x="479240" y="267464"/>
                    </a:lnTo>
                    <a:lnTo>
                      <a:pt x="492032" y="267464"/>
                    </a:lnTo>
                    <a:lnTo>
                      <a:pt x="504825" y="267464"/>
                    </a:lnTo>
                    <a:lnTo>
                      <a:pt x="504026" y="292673"/>
                    </a:lnTo>
                    <a:lnTo>
                      <a:pt x="503226" y="317094"/>
                    </a:lnTo>
                    <a:lnTo>
                      <a:pt x="502426" y="342303"/>
                    </a:lnTo>
                    <a:lnTo>
                      <a:pt x="502426" y="368300"/>
                    </a:lnTo>
                    <a:lnTo>
                      <a:pt x="395287" y="368300"/>
                    </a:lnTo>
                    <a:lnTo>
                      <a:pt x="396087" y="341515"/>
                    </a:lnTo>
                    <a:lnTo>
                      <a:pt x="398485" y="315518"/>
                    </a:lnTo>
                    <a:lnTo>
                      <a:pt x="400884" y="288734"/>
                    </a:lnTo>
                    <a:close/>
                    <a:moveTo>
                      <a:pt x="865188" y="257175"/>
                    </a:moveTo>
                    <a:lnTo>
                      <a:pt x="869950" y="282575"/>
                    </a:lnTo>
                    <a:lnTo>
                      <a:pt x="874713" y="308769"/>
                    </a:lnTo>
                    <a:lnTo>
                      <a:pt x="877888" y="334962"/>
                    </a:lnTo>
                    <a:lnTo>
                      <a:pt x="879475" y="362744"/>
                    </a:lnTo>
                    <a:lnTo>
                      <a:pt x="878681" y="363537"/>
                    </a:lnTo>
                    <a:lnTo>
                      <a:pt x="877094" y="365125"/>
                    </a:lnTo>
                    <a:lnTo>
                      <a:pt x="875506" y="365919"/>
                    </a:lnTo>
                    <a:lnTo>
                      <a:pt x="873919" y="368300"/>
                    </a:lnTo>
                    <a:lnTo>
                      <a:pt x="797719" y="368300"/>
                    </a:lnTo>
                    <a:lnTo>
                      <a:pt x="796925" y="340519"/>
                    </a:lnTo>
                    <a:lnTo>
                      <a:pt x="795337" y="314325"/>
                    </a:lnTo>
                    <a:lnTo>
                      <a:pt x="792162" y="287337"/>
                    </a:lnTo>
                    <a:lnTo>
                      <a:pt x="788987" y="261937"/>
                    </a:lnTo>
                    <a:lnTo>
                      <a:pt x="797719" y="261937"/>
                    </a:lnTo>
                    <a:lnTo>
                      <a:pt x="808037" y="261144"/>
                    </a:lnTo>
                    <a:lnTo>
                      <a:pt x="817562" y="261144"/>
                    </a:lnTo>
                    <a:lnTo>
                      <a:pt x="827087" y="260350"/>
                    </a:lnTo>
                    <a:lnTo>
                      <a:pt x="836613" y="259556"/>
                    </a:lnTo>
                    <a:lnTo>
                      <a:pt x="846138" y="257969"/>
                    </a:lnTo>
                    <a:lnTo>
                      <a:pt x="855663" y="257969"/>
                    </a:lnTo>
                    <a:close/>
                    <a:moveTo>
                      <a:pt x="311150" y="257175"/>
                    </a:moveTo>
                    <a:lnTo>
                      <a:pt x="320675" y="257969"/>
                    </a:lnTo>
                    <a:lnTo>
                      <a:pt x="329406" y="257969"/>
                    </a:lnTo>
                    <a:lnTo>
                      <a:pt x="339725" y="259556"/>
                    </a:lnTo>
                    <a:lnTo>
                      <a:pt x="348456" y="260350"/>
                    </a:lnTo>
                    <a:lnTo>
                      <a:pt x="358775" y="261144"/>
                    </a:lnTo>
                    <a:lnTo>
                      <a:pt x="368300" y="261144"/>
                    </a:lnTo>
                    <a:lnTo>
                      <a:pt x="377825" y="261937"/>
                    </a:lnTo>
                    <a:lnTo>
                      <a:pt x="387350" y="261937"/>
                    </a:lnTo>
                    <a:lnTo>
                      <a:pt x="383381" y="287337"/>
                    </a:lnTo>
                    <a:lnTo>
                      <a:pt x="381000" y="314325"/>
                    </a:lnTo>
                    <a:lnTo>
                      <a:pt x="378619" y="340519"/>
                    </a:lnTo>
                    <a:lnTo>
                      <a:pt x="377825" y="368300"/>
                    </a:lnTo>
                    <a:lnTo>
                      <a:pt x="296862" y="368300"/>
                    </a:lnTo>
                    <a:lnTo>
                      <a:pt x="297656" y="339725"/>
                    </a:lnTo>
                    <a:lnTo>
                      <a:pt x="300037" y="311150"/>
                    </a:lnTo>
                    <a:lnTo>
                      <a:pt x="304800" y="284162"/>
                    </a:lnTo>
                    <a:close/>
                    <a:moveTo>
                      <a:pt x="951780" y="249238"/>
                    </a:moveTo>
                    <a:lnTo>
                      <a:pt x="953351" y="255588"/>
                    </a:lnTo>
                    <a:lnTo>
                      <a:pt x="955708" y="261144"/>
                    </a:lnTo>
                    <a:lnTo>
                      <a:pt x="957279" y="267494"/>
                    </a:lnTo>
                    <a:lnTo>
                      <a:pt x="958850" y="273844"/>
                    </a:lnTo>
                    <a:lnTo>
                      <a:pt x="951780" y="282576"/>
                    </a:lnTo>
                    <a:lnTo>
                      <a:pt x="944710" y="292101"/>
                    </a:lnTo>
                    <a:lnTo>
                      <a:pt x="937640" y="300832"/>
                    </a:lnTo>
                    <a:lnTo>
                      <a:pt x="929784" y="309563"/>
                    </a:lnTo>
                    <a:lnTo>
                      <a:pt x="921929" y="318294"/>
                    </a:lnTo>
                    <a:lnTo>
                      <a:pt x="914073" y="327820"/>
                    </a:lnTo>
                    <a:lnTo>
                      <a:pt x="905432" y="336551"/>
                    </a:lnTo>
                    <a:lnTo>
                      <a:pt x="896790" y="346076"/>
                    </a:lnTo>
                    <a:lnTo>
                      <a:pt x="894434" y="323057"/>
                    </a:lnTo>
                    <a:lnTo>
                      <a:pt x="892077" y="300038"/>
                    </a:lnTo>
                    <a:lnTo>
                      <a:pt x="887364" y="277813"/>
                    </a:lnTo>
                    <a:lnTo>
                      <a:pt x="882650" y="255588"/>
                    </a:lnTo>
                    <a:lnTo>
                      <a:pt x="892077" y="254794"/>
                    </a:lnTo>
                    <a:lnTo>
                      <a:pt x="899933" y="254000"/>
                    </a:lnTo>
                    <a:lnTo>
                      <a:pt x="909360" y="252413"/>
                    </a:lnTo>
                    <a:lnTo>
                      <a:pt x="917215" y="251619"/>
                    </a:lnTo>
                    <a:lnTo>
                      <a:pt x="926642" y="251619"/>
                    </a:lnTo>
                    <a:lnTo>
                      <a:pt x="934498" y="250825"/>
                    </a:lnTo>
                    <a:lnTo>
                      <a:pt x="943924" y="250032"/>
                    </a:lnTo>
                    <a:close/>
                    <a:moveTo>
                      <a:pt x="223229" y="249238"/>
                    </a:moveTo>
                    <a:lnTo>
                      <a:pt x="232037" y="250032"/>
                    </a:lnTo>
                    <a:lnTo>
                      <a:pt x="240844" y="250825"/>
                    </a:lnTo>
                    <a:lnTo>
                      <a:pt x="249651" y="251619"/>
                    </a:lnTo>
                    <a:lnTo>
                      <a:pt x="258458" y="251619"/>
                    </a:lnTo>
                    <a:lnTo>
                      <a:pt x="267265" y="252413"/>
                    </a:lnTo>
                    <a:lnTo>
                      <a:pt x="276073" y="254000"/>
                    </a:lnTo>
                    <a:lnTo>
                      <a:pt x="284880" y="254794"/>
                    </a:lnTo>
                    <a:lnTo>
                      <a:pt x="293687" y="255588"/>
                    </a:lnTo>
                    <a:lnTo>
                      <a:pt x="287282" y="282576"/>
                    </a:lnTo>
                    <a:lnTo>
                      <a:pt x="283278" y="310357"/>
                    </a:lnTo>
                    <a:lnTo>
                      <a:pt x="280876" y="338932"/>
                    </a:lnTo>
                    <a:lnTo>
                      <a:pt x="279275" y="368301"/>
                    </a:lnTo>
                    <a:lnTo>
                      <a:pt x="201612" y="368301"/>
                    </a:lnTo>
                    <a:lnTo>
                      <a:pt x="203213" y="336551"/>
                    </a:lnTo>
                    <a:lnTo>
                      <a:pt x="208017" y="306388"/>
                    </a:lnTo>
                    <a:lnTo>
                      <a:pt x="214422" y="277813"/>
                    </a:lnTo>
                    <a:close/>
                    <a:moveTo>
                      <a:pt x="530225" y="173038"/>
                    </a:moveTo>
                    <a:lnTo>
                      <a:pt x="537369" y="173038"/>
                    </a:lnTo>
                    <a:lnTo>
                      <a:pt x="544512" y="173832"/>
                    </a:lnTo>
                    <a:lnTo>
                      <a:pt x="551656" y="173832"/>
                    </a:lnTo>
                    <a:lnTo>
                      <a:pt x="558800" y="173832"/>
                    </a:lnTo>
                    <a:lnTo>
                      <a:pt x="566737" y="173832"/>
                    </a:lnTo>
                    <a:lnTo>
                      <a:pt x="573881" y="173832"/>
                    </a:lnTo>
                    <a:lnTo>
                      <a:pt x="581025" y="173832"/>
                    </a:lnTo>
                    <a:lnTo>
                      <a:pt x="588169" y="173832"/>
                    </a:lnTo>
                    <a:lnTo>
                      <a:pt x="596106" y="173832"/>
                    </a:lnTo>
                    <a:lnTo>
                      <a:pt x="603250" y="173832"/>
                    </a:lnTo>
                    <a:lnTo>
                      <a:pt x="610394" y="173832"/>
                    </a:lnTo>
                    <a:lnTo>
                      <a:pt x="617538" y="173832"/>
                    </a:lnTo>
                    <a:lnTo>
                      <a:pt x="624681" y="173832"/>
                    </a:lnTo>
                    <a:lnTo>
                      <a:pt x="632619" y="173832"/>
                    </a:lnTo>
                    <a:lnTo>
                      <a:pt x="639763" y="173038"/>
                    </a:lnTo>
                    <a:lnTo>
                      <a:pt x="646906" y="173038"/>
                    </a:lnTo>
                    <a:lnTo>
                      <a:pt x="648494" y="191294"/>
                    </a:lnTo>
                    <a:lnTo>
                      <a:pt x="650875" y="209551"/>
                    </a:lnTo>
                    <a:lnTo>
                      <a:pt x="652463" y="230188"/>
                    </a:lnTo>
                    <a:lnTo>
                      <a:pt x="654050" y="250032"/>
                    </a:lnTo>
                    <a:lnTo>
                      <a:pt x="646113" y="250032"/>
                    </a:lnTo>
                    <a:lnTo>
                      <a:pt x="638175" y="250826"/>
                    </a:lnTo>
                    <a:lnTo>
                      <a:pt x="629444" y="250826"/>
                    </a:lnTo>
                    <a:lnTo>
                      <a:pt x="621506" y="250826"/>
                    </a:lnTo>
                    <a:lnTo>
                      <a:pt x="612775" y="250826"/>
                    </a:lnTo>
                    <a:lnTo>
                      <a:pt x="604838" y="250826"/>
                    </a:lnTo>
                    <a:lnTo>
                      <a:pt x="596900" y="250826"/>
                    </a:lnTo>
                    <a:lnTo>
                      <a:pt x="588169" y="250826"/>
                    </a:lnTo>
                    <a:lnTo>
                      <a:pt x="580231" y="250826"/>
                    </a:lnTo>
                    <a:lnTo>
                      <a:pt x="572294" y="250826"/>
                    </a:lnTo>
                    <a:lnTo>
                      <a:pt x="563562" y="250826"/>
                    </a:lnTo>
                    <a:lnTo>
                      <a:pt x="555625" y="250826"/>
                    </a:lnTo>
                    <a:lnTo>
                      <a:pt x="546894" y="250826"/>
                    </a:lnTo>
                    <a:lnTo>
                      <a:pt x="538956" y="250826"/>
                    </a:lnTo>
                    <a:lnTo>
                      <a:pt x="531019" y="250032"/>
                    </a:lnTo>
                    <a:lnTo>
                      <a:pt x="522287" y="250032"/>
                    </a:lnTo>
                    <a:lnTo>
                      <a:pt x="524669" y="230188"/>
                    </a:lnTo>
                    <a:lnTo>
                      <a:pt x="526256" y="209551"/>
                    </a:lnTo>
                    <a:lnTo>
                      <a:pt x="527844" y="191294"/>
                    </a:lnTo>
                    <a:close/>
                    <a:moveTo>
                      <a:pt x="747870" y="166688"/>
                    </a:moveTo>
                    <a:lnTo>
                      <a:pt x="754172" y="185919"/>
                    </a:lnTo>
                    <a:lnTo>
                      <a:pt x="759686" y="205952"/>
                    </a:lnTo>
                    <a:lnTo>
                      <a:pt x="764412" y="225985"/>
                    </a:lnTo>
                    <a:lnTo>
                      <a:pt x="768350" y="246819"/>
                    </a:lnTo>
                    <a:lnTo>
                      <a:pt x="756535" y="248422"/>
                    </a:lnTo>
                    <a:lnTo>
                      <a:pt x="744719" y="248422"/>
                    </a:lnTo>
                    <a:lnTo>
                      <a:pt x="733692" y="249223"/>
                    </a:lnTo>
                    <a:lnTo>
                      <a:pt x="721876" y="249223"/>
                    </a:lnTo>
                    <a:lnTo>
                      <a:pt x="710061" y="250025"/>
                    </a:lnTo>
                    <a:lnTo>
                      <a:pt x="696670" y="250025"/>
                    </a:lnTo>
                    <a:lnTo>
                      <a:pt x="684855" y="250826"/>
                    </a:lnTo>
                    <a:lnTo>
                      <a:pt x="672252" y="250826"/>
                    </a:lnTo>
                    <a:lnTo>
                      <a:pt x="670676" y="230793"/>
                    </a:lnTo>
                    <a:lnTo>
                      <a:pt x="669101" y="209959"/>
                    </a:lnTo>
                    <a:lnTo>
                      <a:pt x="666738" y="190727"/>
                    </a:lnTo>
                    <a:lnTo>
                      <a:pt x="665162" y="172297"/>
                    </a:lnTo>
                    <a:lnTo>
                      <a:pt x="676190" y="172297"/>
                    </a:lnTo>
                    <a:lnTo>
                      <a:pt x="686430" y="171496"/>
                    </a:lnTo>
                    <a:lnTo>
                      <a:pt x="696670" y="170694"/>
                    </a:lnTo>
                    <a:lnTo>
                      <a:pt x="706910" y="170694"/>
                    </a:lnTo>
                    <a:lnTo>
                      <a:pt x="717150" y="169893"/>
                    </a:lnTo>
                    <a:lnTo>
                      <a:pt x="726602" y="169092"/>
                    </a:lnTo>
                    <a:lnTo>
                      <a:pt x="737630" y="167489"/>
                    </a:lnTo>
                    <a:close/>
                    <a:moveTo>
                      <a:pt x="429099" y="166688"/>
                    </a:moveTo>
                    <a:lnTo>
                      <a:pt x="438481" y="167489"/>
                    </a:lnTo>
                    <a:lnTo>
                      <a:pt x="449428" y="169092"/>
                    </a:lnTo>
                    <a:lnTo>
                      <a:pt x="459593" y="169893"/>
                    </a:lnTo>
                    <a:lnTo>
                      <a:pt x="470539" y="170694"/>
                    </a:lnTo>
                    <a:lnTo>
                      <a:pt x="479922" y="170694"/>
                    </a:lnTo>
                    <a:lnTo>
                      <a:pt x="490869" y="171496"/>
                    </a:lnTo>
                    <a:lnTo>
                      <a:pt x="501815" y="172297"/>
                    </a:lnTo>
                    <a:lnTo>
                      <a:pt x="512762" y="172297"/>
                    </a:lnTo>
                    <a:lnTo>
                      <a:pt x="509635" y="191529"/>
                    </a:lnTo>
                    <a:lnTo>
                      <a:pt x="508071" y="210760"/>
                    </a:lnTo>
                    <a:lnTo>
                      <a:pt x="506507" y="230793"/>
                    </a:lnTo>
                    <a:lnTo>
                      <a:pt x="504161" y="250826"/>
                    </a:lnTo>
                    <a:lnTo>
                      <a:pt x="492433" y="250826"/>
                    </a:lnTo>
                    <a:lnTo>
                      <a:pt x="479922" y="250025"/>
                    </a:lnTo>
                    <a:lnTo>
                      <a:pt x="468194" y="250025"/>
                    </a:lnTo>
                    <a:lnTo>
                      <a:pt x="455683" y="249223"/>
                    </a:lnTo>
                    <a:lnTo>
                      <a:pt x="443955" y="249223"/>
                    </a:lnTo>
                    <a:lnTo>
                      <a:pt x="431444" y="248422"/>
                    </a:lnTo>
                    <a:lnTo>
                      <a:pt x="419716" y="248422"/>
                    </a:lnTo>
                    <a:lnTo>
                      <a:pt x="407987" y="246819"/>
                    </a:lnTo>
                    <a:lnTo>
                      <a:pt x="412679" y="225985"/>
                    </a:lnTo>
                    <a:lnTo>
                      <a:pt x="417370" y="205952"/>
                    </a:lnTo>
                    <a:lnTo>
                      <a:pt x="422843" y="185919"/>
                    </a:lnTo>
                    <a:close/>
                    <a:moveTo>
                      <a:pt x="825500" y="157163"/>
                    </a:moveTo>
                    <a:lnTo>
                      <a:pt x="831056" y="166861"/>
                    </a:lnTo>
                    <a:lnTo>
                      <a:pt x="835819" y="176559"/>
                    </a:lnTo>
                    <a:lnTo>
                      <a:pt x="839788" y="187066"/>
                    </a:lnTo>
                    <a:lnTo>
                      <a:pt x="844550" y="197572"/>
                    </a:lnTo>
                    <a:lnTo>
                      <a:pt x="849313" y="208078"/>
                    </a:lnTo>
                    <a:lnTo>
                      <a:pt x="853281" y="219393"/>
                    </a:lnTo>
                    <a:lnTo>
                      <a:pt x="856456" y="230707"/>
                    </a:lnTo>
                    <a:lnTo>
                      <a:pt x="860425" y="241214"/>
                    </a:lnTo>
                    <a:lnTo>
                      <a:pt x="850900" y="242830"/>
                    </a:lnTo>
                    <a:lnTo>
                      <a:pt x="842169" y="242830"/>
                    </a:lnTo>
                    <a:lnTo>
                      <a:pt x="832644" y="243638"/>
                    </a:lnTo>
                    <a:lnTo>
                      <a:pt x="823913" y="243638"/>
                    </a:lnTo>
                    <a:lnTo>
                      <a:pt x="814388" y="244447"/>
                    </a:lnTo>
                    <a:lnTo>
                      <a:pt x="805656" y="245255"/>
                    </a:lnTo>
                    <a:lnTo>
                      <a:pt x="795338" y="245255"/>
                    </a:lnTo>
                    <a:lnTo>
                      <a:pt x="785813" y="246063"/>
                    </a:lnTo>
                    <a:lnTo>
                      <a:pt x="781844" y="225050"/>
                    </a:lnTo>
                    <a:lnTo>
                      <a:pt x="777081" y="204037"/>
                    </a:lnTo>
                    <a:lnTo>
                      <a:pt x="771525" y="183833"/>
                    </a:lnTo>
                    <a:lnTo>
                      <a:pt x="765175" y="164437"/>
                    </a:lnTo>
                    <a:lnTo>
                      <a:pt x="773113" y="163628"/>
                    </a:lnTo>
                    <a:lnTo>
                      <a:pt x="780256" y="162820"/>
                    </a:lnTo>
                    <a:lnTo>
                      <a:pt x="788194" y="161204"/>
                    </a:lnTo>
                    <a:lnTo>
                      <a:pt x="796131" y="160396"/>
                    </a:lnTo>
                    <a:lnTo>
                      <a:pt x="803275" y="159587"/>
                    </a:lnTo>
                    <a:lnTo>
                      <a:pt x="811213" y="158779"/>
                    </a:lnTo>
                    <a:lnTo>
                      <a:pt x="818356" y="157971"/>
                    </a:lnTo>
                    <a:close/>
                    <a:moveTo>
                      <a:pt x="350837" y="157163"/>
                    </a:moveTo>
                    <a:lnTo>
                      <a:pt x="357981" y="157971"/>
                    </a:lnTo>
                    <a:lnTo>
                      <a:pt x="365125" y="158779"/>
                    </a:lnTo>
                    <a:lnTo>
                      <a:pt x="372268" y="159587"/>
                    </a:lnTo>
                    <a:lnTo>
                      <a:pt x="381000" y="160396"/>
                    </a:lnTo>
                    <a:lnTo>
                      <a:pt x="388143" y="161204"/>
                    </a:lnTo>
                    <a:lnTo>
                      <a:pt x="395287" y="162820"/>
                    </a:lnTo>
                    <a:lnTo>
                      <a:pt x="403225" y="163628"/>
                    </a:lnTo>
                    <a:lnTo>
                      <a:pt x="411162" y="164437"/>
                    </a:lnTo>
                    <a:lnTo>
                      <a:pt x="404812" y="183833"/>
                    </a:lnTo>
                    <a:lnTo>
                      <a:pt x="399256" y="203229"/>
                    </a:lnTo>
                    <a:lnTo>
                      <a:pt x="394493" y="225050"/>
                    </a:lnTo>
                    <a:lnTo>
                      <a:pt x="389731" y="246063"/>
                    </a:lnTo>
                    <a:lnTo>
                      <a:pt x="381000" y="245255"/>
                    </a:lnTo>
                    <a:lnTo>
                      <a:pt x="371475" y="244447"/>
                    </a:lnTo>
                    <a:lnTo>
                      <a:pt x="362743" y="244447"/>
                    </a:lnTo>
                    <a:lnTo>
                      <a:pt x="353218" y="243638"/>
                    </a:lnTo>
                    <a:lnTo>
                      <a:pt x="342900" y="242830"/>
                    </a:lnTo>
                    <a:lnTo>
                      <a:pt x="334168" y="241214"/>
                    </a:lnTo>
                    <a:lnTo>
                      <a:pt x="324643" y="241214"/>
                    </a:lnTo>
                    <a:lnTo>
                      <a:pt x="315912" y="240406"/>
                    </a:lnTo>
                    <a:lnTo>
                      <a:pt x="319087" y="229899"/>
                    </a:lnTo>
                    <a:lnTo>
                      <a:pt x="323056" y="218585"/>
                    </a:lnTo>
                    <a:lnTo>
                      <a:pt x="327025" y="208078"/>
                    </a:lnTo>
                    <a:lnTo>
                      <a:pt x="330993" y="196764"/>
                    </a:lnTo>
                    <a:lnTo>
                      <a:pt x="335756" y="187066"/>
                    </a:lnTo>
                    <a:lnTo>
                      <a:pt x="340518" y="176559"/>
                    </a:lnTo>
                    <a:lnTo>
                      <a:pt x="345281" y="166861"/>
                    </a:lnTo>
                    <a:close/>
                    <a:moveTo>
                      <a:pt x="895731" y="144463"/>
                    </a:moveTo>
                    <a:lnTo>
                      <a:pt x="902820" y="154149"/>
                    </a:lnTo>
                    <a:lnTo>
                      <a:pt x="909908" y="164643"/>
                    </a:lnTo>
                    <a:lnTo>
                      <a:pt x="916209" y="175944"/>
                    </a:lnTo>
                    <a:lnTo>
                      <a:pt x="922510" y="187245"/>
                    </a:lnTo>
                    <a:lnTo>
                      <a:pt x="928810" y="197738"/>
                    </a:lnTo>
                    <a:lnTo>
                      <a:pt x="934323" y="209039"/>
                    </a:lnTo>
                    <a:lnTo>
                      <a:pt x="939837" y="221147"/>
                    </a:lnTo>
                    <a:lnTo>
                      <a:pt x="944562" y="233255"/>
                    </a:lnTo>
                    <a:lnTo>
                      <a:pt x="936686" y="234062"/>
                    </a:lnTo>
                    <a:lnTo>
                      <a:pt x="928023" y="234870"/>
                    </a:lnTo>
                    <a:lnTo>
                      <a:pt x="920147" y="236484"/>
                    </a:lnTo>
                    <a:lnTo>
                      <a:pt x="910696" y="236484"/>
                    </a:lnTo>
                    <a:lnTo>
                      <a:pt x="902820" y="237291"/>
                    </a:lnTo>
                    <a:lnTo>
                      <a:pt x="894944" y="238098"/>
                    </a:lnTo>
                    <a:lnTo>
                      <a:pt x="885492" y="238906"/>
                    </a:lnTo>
                    <a:lnTo>
                      <a:pt x="877617" y="239713"/>
                    </a:lnTo>
                    <a:lnTo>
                      <a:pt x="873679" y="228412"/>
                    </a:lnTo>
                    <a:lnTo>
                      <a:pt x="869741" y="217918"/>
                    </a:lnTo>
                    <a:lnTo>
                      <a:pt x="866590" y="206618"/>
                    </a:lnTo>
                    <a:lnTo>
                      <a:pt x="861865" y="195317"/>
                    </a:lnTo>
                    <a:lnTo>
                      <a:pt x="857139" y="184823"/>
                    </a:lnTo>
                    <a:lnTo>
                      <a:pt x="853201" y="175137"/>
                    </a:lnTo>
                    <a:lnTo>
                      <a:pt x="848475" y="164643"/>
                    </a:lnTo>
                    <a:lnTo>
                      <a:pt x="842962" y="154149"/>
                    </a:lnTo>
                    <a:lnTo>
                      <a:pt x="849263" y="153342"/>
                    </a:lnTo>
                    <a:lnTo>
                      <a:pt x="856351" y="151728"/>
                    </a:lnTo>
                    <a:lnTo>
                      <a:pt x="862652" y="150921"/>
                    </a:lnTo>
                    <a:lnTo>
                      <a:pt x="869741" y="148499"/>
                    </a:lnTo>
                    <a:lnTo>
                      <a:pt x="876829" y="147692"/>
                    </a:lnTo>
                    <a:lnTo>
                      <a:pt x="883130" y="146884"/>
                    </a:lnTo>
                    <a:lnTo>
                      <a:pt x="889430" y="145270"/>
                    </a:lnTo>
                    <a:close/>
                    <a:moveTo>
                      <a:pt x="279781" y="144463"/>
                    </a:moveTo>
                    <a:lnTo>
                      <a:pt x="286180" y="145270"/>
                    </a:lnTo>
                    <a:lnTo>
                      <a:pt x="292580" y="146884"/>
                    </a:lnTo>
                    <a:lnTo>
                      <a:pt x="298979" y="147692"/>
                    </a:lnTo>
                    <a:lnTo>
                      <a:pt x="305378" y="148499"/>
                    </a:lnTo>
                    <a:lnTo>
                      <a:pt x="312578" y="150921"/>
                    </a:lnTo>
                    <a:lnTo>
                      <a:pt x="318977" y="151728"/>
                    </a:lnTo>
                    <a:lnTo>
                      <a:pt x="326976" y="153342"/>
                    </a:lnTo>
                    <a:lnTo>
                      <a:pt x="333375" y="154149"/>
                    </a:lnTo>
                    <a:lnTo>
                      <a:pt x="327776" y="164643"/>
                    </a:lnTo>
                    <a:lnTo>
                      <a:pt x="322976" y="175137"/>
                    </a:lnTo>
                    <a:lnTo>
                      <a:pt x="318177" y="184823"/>
                    </a:lnTo>
                    <a:lnTo>
                      <a:pt x="313377" y="195317"/>
                    </a:lnTo>
                    <a:lnTo>
                      <a:pt x="309378" y="206618"/>
                    </a:lnTo>
                    <a:lnTo>
                      <a:pt x="305378" y="217918"/>
                    </a:lnTo>
                    <a:lnTo>
                      <a:pt x="301379" y="228412"/>
                    </a:lnTo>
                    <a:lnTo>
                      <a:pt x="298179" y="239713"/>
                    </a:lnTo>
                    <a:lnTo>
                      <a:pt x="290180" y="238906"/>
                    </a:lnTo>
                    <a:lnTo>
                      <a:pt x="280581" y="238098"/>
                    </a:lnTo>
                    <a:lnTo>
                      <a:pt x="272582" y="237291"/>
                    </a:lnTo>
                    <a:lnTo>
                      <a:pt x="263783" y="236484"/>
                    </a:lnTo>
                    <a:lnTo>
                      <a:pt x="254984" y="234870"/>
                    </a:lnTo>
                    <a:lnTo>
                      <a:pt x="246185" y="234062"/>
                    </a:lnTo>
                    <a:lnTo>
                      <a:pt x="238186" y="233255"/>
                    </a:lnTo>
                    <a:lnTo>
                      <a:pt x="230187" y="232448"/>
                    </a:lnTo>
                    <a:lnTo>
                      <a:pt x="234186" y="220340"/>
                    </a:lnTo>
                    <a:lnTo>
                      <a:pt x="239786" y="209039"/>
                    </a:lnTo>
                    <a:lnTo>
                      <a:pt x="245385" y="197738"/>
                    </a:lnTo>
                    <a:lnTo>
                      <a:pt x="251784" y="187245"/>
                    </a:lnTo>
                    <a:lnTo>
                      <a:pt x="258184" y="175944"/>
                    </a:lnTo>
                    <a:lnTo>
                      <a:pt x="264583" y="164643"/>
                    </a:lnTo>
                    <a:lnTo>
                      <a:pt x="272582" y="154149"/>
                    </a:lnTo>
                    <a:close/>
                    <a:moveTo>
                      <a:pt x="674687" y="15875"/>
                    </a:moveTo>
                    <a:lnTo>
                      <a:pt x="686594" y="21464"/>
                    </a:lnTo>
                    <a:lnTo>
                      <a:pt x="698500" y="27852"/>
                    </a:lnTo>
                    <a:lnTo>
                      <a:pt x="710406" y="34240"/>
                    </a:lnTo>
                    <a:lnTo>
                      <a:pt x="722312" y="41427"/>
                    </a:lnTo>
                    <a:lnTo>
                      <a:pt x="733425" y="50211"/>
                    </a:lnTo>
                    <a:lnTo>
                      <a:pt x="743744" y="58196"/>
                    </a:lnTo>
                    <a:lnTo>
                      <a:pt x="754856" y="68576"/>
                    </a:lnTo>
                    <a:lnTo>
                      <a:pt x="765969" y="78957"/>
                    </a:lnTo>
                    <a:lnTo>
                      <a:pt x="773113" y="86143"/>
                    </a:lnTo>
                    <a:lnTo>
                      <a:pt x="779463" y="93330"/>
                    </a:lnTo>
                    <a:lnTo>
                      <a:pt x="785813" y="100516"/>
                    </a:lnTo>
                    <a:lnTo>
                      <a:pt x="792163" y="109300"/>
                    </a:lnTo>
                    <a:lnTo>
                      <a:pt x="799306" y="117285"/>
                    </a:lnTo>
                    <a:lnTo>
                      <a:pt x="805656" y="125270"/>
                    </a:lnTo>
                    <a:lnTo>
                      <a:pt x="811213" y="134053"/>
                    </a:lnTo>
                    <a:lnTo>
                      <a:pt x="815975" y="142038"/>
                    </a:lnTo>
                    <a:lnTo>
                      <a:pt x="808831" y="142837"/>
                    </a:lnTo>
                    <a:lnTo>
                      <a:pt x="802481" y="143635"/>
                    </a:lnTo>
                    <a:lnTo>
                      <a:pt x="795338" y="144434"/>
                    </a:lnTo>
                    <a:lnTo>
                      <a:pt x="788194" y="146031"/>
                    </a:lnTo>
                    <a:lnTo>
                      <a:pt x="781844" y="146829"/>
                    </a:lnTo>
                    <a:lnTo>
                      <a:pt x="773906" y="147628"/>
                    </a:lnTo>
                    <a:lnTo>
                      <a:pt x="766763" y="148426"/>
                    </a:lnTo>
                    <a:lnTo>
                      <a:pt x="759619" y="149225"/>
                    </a:lnTo>
                    <a:lnTo>
                      <a:pt x="752475" y="130859"/>
                    </a:lnTo>
                    <a:lnTo>
                      <a:pt x="744537" y="113292"/>
                    </a:lnTo>
                    <a:lnTo>
                      <a:pt x="736600" y="97322"/>
                    </a:lnTo>
                    <a:lnTo>
                      <a:pt x="727869" y="81352"/>
                    </a:lnTo>
                    <a:lnTo>
                      <a:pt x="718344" y="66979"/>
                    </a:lnTo>
                    <a:lnTo>
                      <a:pt x="708025" y="52606"/>
                    </a:lnTo>
                    <a:lnTo>
                      <a:pt x="698500" y="40628"/>
                    </a:lnTo>
                    <a:lnTo>
                      <a:pt x="688181" y="28651"/>
                    </a:lnTo>
                    <a:lnTo>
                      <a:pt x="684212" y="25457"/>
                    </a:lnTo>
                    <a:lnTo>
                      <a:pt x="681831" y="22263"/>
                    </a:lnTo>
                    <a:lnTo>
                      <a:pt x="677862" y="19069"/>
                    </a:lnTo>
                    <a:close/>
                    <a:moveTo>
                      <a:pt x="504825" y="15875"/>
                    </a:moveTo>
                    <a:lnTo>
                      <a:pt x="492125" y="27852"/>
                    </a:lnTo>
                    <a:lnTo>
                      <a:pt x="479425" y="40628"/>
                    </a:lnTo>
                    <a:lnTo>
                      <a:pt x="467519" y="55800"/>
                    </a:lnTo>
                    <a:lnTo>
                      <a:pt x="456406" y="70972"/>
                    </a:lnTo>
                    <a:lnTo>
                      <a:pt x="445294" y="89337"/>
                    </a:lnTo>
                    <a:lnTo>
                      <a:pt x="435769" y="107703"/>
                    </a:lnTo>
                    <a:lnTo>
                      <a:pt x="426244" y="128464"/>
                    </a:lnTo>
                    <a:lnTo>
                      <a:pt x="418306" y="149225"/>
                    </a:lnTo>
                    <a:lnTo>
                      <a:pt x="411162" y="148426"/>
                    </a:lnTo>
                    <a:lnTo>
                      <a:pt x="403225" y="147628"/>
                    </a:lnTo>
                    <a:lnTo>
                      <a:pt x="396081" y="146829"/>
                    </a:lnTo>
                    <a:lnTo>
                      <a:pt x="389731" y="146031"/>
                    </a:lnTo>
                    <a:lnTo>
                      <a:pt x="382587" y="144434"/>
                    </a:lnTo>
                    <a:lnTo>
                      <a:pt x="375443" y="143635"/>
                    </a:lnTo>
                    <a:lnTo>
                      <a:pt x="367506" y="142837"/>
                    </a:lnTo>
                    <a:lnTo>
                      <a:pt x="360362" y="142038"/>
                    </a:lnTo>
                    <a:lnTo>
                      <a:pt x="365918" y="134053"/>
                    </a:lnTo>
                    <a:lnTo>
                      <a:pt x="371475" y="125270"/>
                    </a:lnTo>
                    <a:lnTo>
                      <a:pt x="377825" y="117285"/>
                    </a:lnTo>
                    <a:lnTo>
                      <a:pt x="384175" y="109300"/>
                    </a:lnTo>
                    <a:lnTo>
                      <a:pt x="390525" y="100516"/>
                    </a:lnTo>
                    <a:lnTo>
                      <a:pt x="396875" y="93330"/>
                    </a:lnTo>
                    <a:lnTo>
                      <a:pt x="403225" y="86143"/>
                    </a:lnTo>
                    <a:lnTo>
                      <a:pt x="411162" y="78957"/>
                    </a:lnTo>
                    <a:lnTo>
                      <a:pt x="421481" y="68576"/>
                    </a:lnTo>
                    <a:lnTo>
                      <a:pt x="432594" y="58196"/>
                    </a:lnTo>
                    <a:lnTo>
                      <a:pt x="443706" y="50211"/>
                    </a:lnTo>
                    <a:lnTo>
                      <a:pt x="455612" y="41427"/>
                    </a:lnTo>
                    <a:lnTo>
                      <a:pt x="467519" y="33442"/>
                    </a:lnTo>
                    <a:lnTo>
                      <a:pt x="480219" y="27054"/>
                    </a:lnTo>
                    <a:lnTo>
                      <a:pt x="492125" y="21464"/>
                    </a:lnTo>
                    <a:close/>
                    <a:moveTo>
                      <a:pt x="944898" y="9525"/>
                    </a:moveTo>
                    <a:lnTo>
                      <a:pt x="963214" y="9525"/>
                    </a:lnTo>
                    <a:lnTo>
                      <a:pt x="979938" y="10321"/>
                    </a:lnTo>
                    <a:lnTo>
                      <a:pt x="995069" y="12708"/>
                    </a:lnTo>
                    <a:lnTo>
                      <a:pt x="1010200" y="15095"/>
                    </a:lnTo>
                    <a:lnTo>
                      <a:pt x="1022942" y="19870"/>
                    </a:lnTo>
                    <a:lnTo>
                      <a:pt x="1034887" y="24645"/>
                    </a:lnTo>
                    <a:lnTo>
                      <a:pt x="1046036" y="31011"/>
                    </a:lnTo>
                    <a:lnTo>
                      <a:pt x="1055593" y="37378"/>
                    </a:lnTo>
                    <a:lnTo>
                      <a:pt x="1064353" y="45336"/>
                    </a:lnTo>
                    <a:lnTo>
                      <a:pt x="1071520" y="54885"/>
                    </a:lnTo>
                    <a:lnTo>
                      <a:pt x="1077095" y="64435"/>
                    </a:lnTo>
                    <a:lnTo>
                      <a:pt x="1083466" y="87512"/>
                    </a:lnTo>
                    <a:lnTo>
                      <a:pt x="1084262" y="113774"/>
                    </a:lnTo>
                    <a:lnTo>
                      <a:pt x="1078688" y="143218"/>
                    </a:lnTo>
                    <a:lnTo>
                      <a:pt x="1067538" y="175845"/>
                    </a:lnTo>
                    <a:lnTo>
                      <a:pt x="1050018" y="208473"/>
                    </a:lnTo>
                    <a:lnTo>
                      <a:pt x="1028516" y="244283"/>
                    </a:lnTo>
                    <a:lnTo>
                      <a:pt x="1001440" y="280890"/>
                    </a:lnTo>
                    <a:lnTo>
                      <a:pt x="969585" y="319088"/>
                    </a:lnTo>
                    <a:lnTo>
                      <a:pt x="967992" y="307151"/>
                    </a:lnTo>
                    <a:lnTo>
                      <a:pt x="965603" y="295214"/>
                    </a:lnTo>
                    <a:lnTo>
                      <a:pt x="963214" y="284869"/>
                    </a:lnTo>
                    <a:lnTo>
                      <a:pt x="960029" y="272932"/>
                    </a:lnTo>
                    <a:lnTo>
                      <a:pt x="980734" y="243488"/>
                    </a:lnTo>
                    <a:lnTo>
                      <a:pt x="998254" y="214839"/>
                    </a:lnTo>
                    <a:lnTo>
                      <a:pt x="1010996" y="188578"/>
                    </a:lnTo>
                    <a:lnTo>
                      <a:pt x="1021349" y="162317"/>
                    </a:lnTo>
                    <a:lnTo>
                      <a:pt x="1027720" y="137647"/>
                    </a:lnTo>
                    <a:lnTo>
                      <a:pt x="1029313" y="115365"/>
                    </a:lnTo>
                    <a:lnTo>
                      <a:pt x="1027720" y="94675"/>
                    </a:lnTo>
                    <a:lnTo>
                      <a:pt x="1021349" y="75576"/>
                    </a:lnTo>
                    <a:lnTo>
                      <a:pt x="1016571" y="66822"/>
                    </a:lnTo>
                    <a:lnTo>
                      <a:pt x="1010996" y="58864"/>
                    </a:lnTo>
                    <a:lnTo>
                      <a:pt x="1004625" y="51702"/>
                    </a:lnTo>
                    <a:lnTo>
                      <a:pt x="995865" y="45336"/>
                    </a:lnTo>
                    <a:lnTo>
                      <a:pt x="987902" y="38969"/>
                    </a:lnTo>
                    <a:lnTo>
                      <a:pt x="978345" y="34194"/>
                    </a:lnTo>
                    <a:lnTo>
                      <a:pt x="968789" y="30215"/>
                    </a:lnTo>
                    <a:lnTo>
                      <a:pt x="957639" y="26237"/>
                    </a:lnTo>
                    <a:lnTo>
                      <a:pt x="945694" y="23053"/>
                    </a:lnTo>
                    <a:lnTo>
                      <a:pt x="932952" y="21462"/>
                    </a:lnTo>
                    <a:lnTo>
                      <a:pt x="920210" y="19870"/>
                    </a:lnTo>
                    <a:lnTo>
                      <a:pt x="905079" y="19870"/>
                    </a:lnTo>
                    <a:lnTo>
                      <a:pt x="890744" y="19870"/>
                    </a:lnTo>
                    <a:lnTo>
                      <a:pt x="874817" y="19870"/>
                    </a:lnTo>
                    <a:lnTo>
                      <a:pt x="859686" y="21462"/>
                    </a:lnTo>
                    <a:lnTo>
                      <a:pt x="842962" y="23053"/>
                    </a:lnTo>
                    <a:lnTo>
                      <a:pt x="865261" y="19074"/>
                    </a:lnTo>
                    <a:lnTo>
                      <a:pt x="885966" y="15095"/>
                    </a:lnTo>
                    <a:lnTo>
                      <a:pt x="907468" y="12708"/>
                    </a:lnTo>
                    <a:lnTo>
                      <a:pt x="926581" y="10321"/>
                    </a:lnTo>
                    <a:close/>
                    <a:moveTo>
                      <a:pt x="692150" y="4763"/>
                    </a:moveTo>
                    <a:lnTo>
                      <a:pt x="705644" y="9497"/>
                    </a:lnTo>
                    <a:lnTo>
                      <a:pt x="719932" y="14232"/>
                    </a:lnTo>
                    <a:lnTo>
                      <a:pt x="734219" y="19755"/>
                    </a:lnTo>
                    <a:lnTo>
                      <a:pt x="746919" y="25278"/>
                    </a:lnTo>
                    <a:lnTo>
                      <a:pt x="760413" y="31591"/>
                    </a:lnTo>
                    <a:lnTo>
                      <a:pt x="773113" y="37903"/>
                    </a:lnTo>
                    <a:lnTo>
                      <a:pt x="785019" y="45005"/>
                    </a:lnTo>
                    <a:lnTo>
                      <a:pt x="797719" y="52895"/>
                    </a:lnTo>
                    <a:lnTo>
                      <a:pt x="809626" y="61575"/>
                    </a:lnTo>
                    <a:lnTo>
                      <a:pt x="821532" y="69465"/>
                    </a:lnTo>
                    <a:lnTo>
                      <a:pt x="832644" y="78934"/>
                    </a:lnTo>
                    <a:lnTo>
                      <a:pt x="843757" y="87613"/>
                    </a:lnTo>
                    <a:lnTo>
                      <a:pt x="854869" y="97871"/>
                    </a:lnTo>
                    <a:lnTo>
                      <a:pt x="865188" y="108129"/>
                    </a:lnTo>
                    <a:lnTo>
                      <a:pt x="874713" y="117597"/>
                    </a:lnTo>
                    <a:lnTo>
                      <a:pt x="884238" y="128644"/>
                    </a:lnTo>
                    <a:lnTo>
                      <a:pt x="877888" y="129433"/>
                    </a:lnTo>
                    <a:lnTo>
                      <a:pt x="871538" y="131011"/>
                    </a:lnTo>
                    <a:lnTo>
                      <a:pt x="865982" y="132590"/>
                    </a:lnTo>
                    <a:lnTo>
                      <a:pt x="859632" y="133379"/>
                    </a:lnTo>
                    <a:lnTo>
                      <a:pt x="853282" y="134957"/>
                    </a:lnTo>
                    <a:lnTo>
                      <a:pt x="846138" y="135746"/>
                    </a:lnTo>
                    <a:lnTo>
                      <a:pt x="839788" y="136535"/>
                    </a:lnTo>
                    <a:lnTo>
                      <a:pt x="833438" y="138113"/>
                    </a:lnTo>
                    <a:lnTo>
                      <a:pt x="827088" y="127855"/>
                    </a:lnTo>
                    <a:lnTo>
                      <a:pt x="821532" y="118387"/>
                    </a:lnTo>
                    <a:lnTo>
                      <a:pt x="815182" y="108918"/>
                    </a:lnTo>
                    <a:lnTo>
                      <a:pt x="808038" y="99449"/>
                    </a:lnTo>
                    <a:lnTo>
                      <a:pt x="800894" y="90770"/>
                    </a:lnTo>
                    <a:lnTo>
                      <a:pt x="793751" y="82090"/>
                    </a:lnTo>
                    <a:lnTo>
                      <a:pt x="785813" y="74200"/>
                    </a:lnTo>
                    <a:lnTo>
                      <a:pt x="777875" y="66309"/>
                    </a:lnTo>
                    <a:lnTo>
                      <a:pt x="767557" y="56051"/>
                    </a:lnTo>
                    <a:lnTo>
                      <a:pt x="758032" y="48161"/>
                    </a:lnTo>
                    <a:lnTo>
                      <a:pt x="746919" y="38692"/>
                    </a:lnTo>
                    <a:lnTo>
                      <a:pt x="736600" y="31591"/>
                    </a:lnTo>
                    <a:lnTo>
                      <a:pt x="725488" y="24489"/>
                    </a:lnTo>
                    <a:lnTo>
                      <a:pt x="714375" y="16599"/>
                    </a:lnTo>
                    <a:lnTo>
                      <a:pt x="702469" y="10286"/>
                    </a:lnTo>
                    <a:close/>
                    <a:moveTo>
                      <a:pt x="619125" y="4763"/>
                    </a:moveTo>
                    <a:lnTo>
                      <a:pt x="626362" y="7921"/>
                    </a:lnTo>
                    <a:lnTo>
                      <a:pt x="633598" y="10290"/>
                    </a:lnTo>
                    <a:lnTo>
                      <a:pt x="640835" y="14238"/>
                    </a:lnTo>
                    <a:lnTo>
                      <a:pt x="647267" y="18976"/>
                    </a:lnTo>
                    <a:lnTo>
                      <a:pt x="655308" y="22924"/>
                    </a:lnTo>
                    <a:lnTo>
                      <a:pt x="661740" y="28451"/>
                    </a:lnTo>
                    <a:lnTo>
                      <a:pt x="668977" y="34768"/>
                    </a:lnTo>
                    <a:lnTo>
                      <a:pt x="675409" y="41084"/>
                    </a:lnTo>
                    <a:lnTo>
                      <a:pt x="685862" y="51349"/>
                    </a:lnTo>
                    <a:lnTo>
                      <a:pt x="694707" y="63193"/>
                    </a:lnTo>
                    <a:lnTo>
                      <a:pt x="704355" y="75827"/>
                    </a:lnTo>
                    <a:lnTo>
                      <a:pt x="713200" y="88460"/>
                    </a:lnTo>
                    <a:lnTo>
                      <a:pt x="720437" y="103462"/>
                    </a:lnTo>
                    <a:lnTo>
                      <a:pt x="729281" y="118465"/>
                    </a:lnTo>
                    <a:lnTo>
                      <a:pt x="736518" y="134257"/>
                    </a:lnTo>
                    <a:lnTo>
                      <a:pt x="742950" y="150049"/>
                    </a:lnTo>
                    <a:lnTo>
                      <a:pt x="732497" y="151628"/>
                    </a:lnTo>
                    <a:lnTo>
                      <a:pt x="723653" y="151628"/>
                    </a:lnTo>
                    <a:lnTo>
                      <a:pt x="713200" y="152417"/>
                    </a:lnTo>
                    <a:lnTo>
                      <a:pt x="702747" y="153207"/>
                    </a:lnTo>
                    <a:lnTo>
                      <a:pt x="693099" y="153997"/>
                    </a:lnTo>
                    <a:lnTo>
                      <a:pt x="681842" y="153997"/>
                    </a:lnTo>
                    <a:lnTo>
                      <a:pt x="671389" y="154786"/>
                    </a:lnTo>
                    <a:lnTo>
                      <a:pt x="661740" y="155576"/>
                    </a:lnTo>
                    <a:lnTo>
                      <a:pt x="657720" y="130309"/>
                    </a:lnTo>
                    <a:lnTo>
                      <a:pt x="652896" y="106621"/>
                    </a:lnTo>
                    <a:lnTo>
                      <a:pt x="648071" y="85302"/>
                    </a:lnTo>
                    <a:lnTo>
                      <a:pt x="643247" y="64772"/>
                    </a:lnTo>
                    <a:lnTo>
                      <a:pt x="637619" y="46612"/>
                    </a:lnTo>
                    <a:lnTo>
                      <a:pt x="631990" y="30820"/>
                    </a:lnTo>
                    <a:lnTo>
                      <a:pt x="625558" y="16607"/>
                    </a:lnTo>
                    <a:close/>
                    <a:moveTo>
                      <a:pt x="558800" y="4763"/>
                    </a:moveTo>
                    <a:lnTo>
                      <a:pt x="551565" y="16607"/>
                    </a:lnTo>
                    <a:lnTo>
                      <a:pt x="545133" y="31609"/>
                    </a:lnTo>
                    <a:lnTo>
                      <a:pt x="539506" y="47401"/>
                    </a:lnTo>
                    <a:lnTo>
                      <a:pt x="533878" y="65562"/>
                    </a:lnTo>
                    <a:lnTo>
                      <a:pt x="528251" y="86091"/>
                    </a:lnTo>
                    <a:lnTo>
                      <a:pt x="523427" y="107410"/>
                    </a:lnTo>
                    <a:lnTo>
                      <a:pt x="519408" y="131098"/>
                    </a:lnTo>
                    <a:lnTo>
                      <a:pt x="515388" y="155576"/>
                    </a:lnTo>
                    <a:lnTo>
                      <a:pt x="504937" y="154786"/>
                    </a:lnTo>
                    <a:lnTo>
                      <a:pt x="495290" y="153997"/>
                    </a:lnTo>
                    <a:lnTo>
                      <a:pt x="484035" y="153997"/>
                    </a:lnTo>
                    <a:lnTo>
                      <a:pt x="473584" y="153207"/>
                    </a:lnTo>
                    <a:lnTo>
                      <a:pt x="463936" y="152417"/>
                    </a:lnTo>
                    <a:lnTo>
                      <a:pt x="453485" y="151628"/>
                    </a:lnTo>
                    <a:lnTo>
                      <a:pt x="443034" y="151628"/>
                    </a:lnTo>
                    <a:lnTo>
                      <a:pt x="433387" y="150049"/>
                    </a:lnTo>
                    <a:lnTo>
                      <a:pt x="439819" y="134257"/>
                    </a:lnTo>
                    <a:lnTo>
                      <a:pt x="447054" y="118465"/>
                    </a:lnTo>
                    <a:lnTo>
                      <a:pt x="455093" y="103462"/>
                    </a:lnTo>
                    <a:lnTo>
                      <a:pt x="463936" y="88460"/>
                    </a:lnTo>
                    <a:lnTo>
                      <a:pt x="471976" y="75827"/>
                    </a:lnTo>
                    <a:lnTo>
                      <a:pt x="480819" y="63193"/>
                    </a:lnTo>
                    <a:lnTo>
                      <a:pt x="490466" y="51349"/>
                    </a:lnTo>
                    <a:lnTo>
                      <a:pt x="500917" y="41084"/>
                    </a:lnTo>
                    <a:lnTo>
                      <a:pt x="508153" y="34768"/>
                    </a:lnTo>
                    <a:lnTo>
                      <a:pt x="514584" y="28451"/>
                    </a:lnTo>
                    <a:lnTo>
                      <a:pt x="521819" y="22924"/>
                    </a:lnTo>
                    <a:lnTo>
                      <a:pt x="529055" y="18976"/>
                    </a:lnTo>
                    <a:lnTo>
                      <a:pt x="537094" y="14238"/>
                    </a:lnTo>
                    <a:lnTo>
                      <a:pt x="544330" y="10290"/>
                    </a:lnTo>
                    <a:lnTo>
                      <a:pt x="551565" y="7921"/>
                    </a:lnTo>
                    <a:close/>
                    <a:moveTo>
                      <a:pt x="485775" y="4763"/>
                    </a:moveTo>
                    <a:lnTo>
                      <a:pt x="465138" y="15810"/>
                    </a:lnTo>
                    <a:lnTo>
                      <a:pt x="443706" y="27645"/>
                    </a:lnTo>
                    <a:lnTo>
                      <a:pt x="424656" y="42637"/>
                    </a:lnTo>
                    <a:lnTo>
                      <a:pt x="406400" y="58418"/>
                    </a:lnTo>
                    <a:lnTo>
                      <a:pt x="388144" y="75778"/>
                    </a:lnTo>
                    <a:lnTo>
                      <a:pt x="371475" y="94715"/>
                    </a:lnTo>
                    <a:lnTo>
                      <a:pt x="356394" y="116019"/>
                    </a:lnTo>
                    <a:lnTo>
                      <a:pt x="342106" y="138113"/>
                    </a:lnTo>
                    <a:lnTo>
                      <a:pt x="335756" y="136535"/>
                    </a:lnTo>
                    <a:lnTo>
                      <a:pt x="329406" y="135746"/>
                    </a:lnTo>
                    <a:lnTo>
                      <a:pt x="323056" y="134957"/>
                    </a:lnTo>
                    <a:lnTo>
                      <a:pt x="316706" y="133379"/>
                    </a:lnTo>
                    <a:lnTo>
                      <a:pt x="310356" y="132590"/>
                    </a:lnTo>
                    <a:lnTo>
                      <a:pt x="304800" y="131011"/>
                    </a:lnTo>
                    <a:lnTo>
                      <a:pt x="298450" y="129433"/>
                    </a:lnTo>
                    <a:lnTo>
                      <a:pt x="292100" y="128644"/>
                    </a:lnTo>
                    <a:lnTo>
                      <a:pt x="300831" y="117597"/>
                    </a:lnTo>
                    <a:lnTo>
                      <a:pt x="311150" y="106551"/>
                    </a:lnTo>
                    <a:lnTo>
                      <a:pt x="321469" y="97082"/>
                    </a:lnTo>
                    <a:lnTo>
                      <a:pt x="332581" y="87613"/>
                    </a:lnTo>
                    <a:lnTo>
                      <a:pt x="342900" y="78145"/>
                    </a:lnTo>
                    <a:lnTo>
                      <a:pt x="354806" y="68676"/>
                    </a:lnTo>
                    <a:lnTo>
                      <a:pt x="366713" y="60786"/>
                    </a:lnTo>
                    <a:lnTo>
                      <a:pt x="378619" y="52106"/>
                    </a:lnTo>
                    <a:lnTo>
                      <a:pt x="390525" y="45005"/>
                    </a:lnTo>
                    <a:lnTo>
                      <a:pt x="403225" y="37903"/>
                    </a:lnTo>
                    <a:lnTo>
                      <a:pt x="416719" y="31591"/>
                    </a:lnTo>
                    <a:lnTo>
                      <a:pt x="430213" y="25278"/>
                    </a:lnTo>
                    <a:lnTo>
                      <a:pt x="443706" y="19755"/>
                    </a:lnTo>
                    <a:lnTo>
                      <a:pt x="457200" y="14232"/>
                    </a:lnTo>
                    <a:lnTo>
                      <a:pt x="471488" y="9497"/>
                    </a:lnTo>
                    <a:close/>
                    <a:moveTo>
                      <a:pt x="586992" y="0"/>
                    </a:moveTo>
                    <a:lnTo>
                      <a:pt x="588569" y="0"/>
                    </a:lnTo>
                    <a:lnTo>
                      <a:pt x="590933" y="0"/>
                    </a:lnTo>
                    <a:lnTo>
                      <a:pt x="593297" y="790"/>
                    </a:lnTo>
                    <a:lnTo>
                      <a:pt x="596450" y="2369"/>
                    </a:lnTo>
                    <a:lnTo>
                      <a:pt x="598814" y="4738"/>
                    </a:lnTo>
                    <a:lnTo>
                      <a:pt x="605119" y="13426"/>
                    </a:lnTo>
                    <a:lnTo>
                      <a:pt x="611424" y="24483"/>
                    </a:lnTo>
                    <a:lnTo>
                      <a:pt x="616941" y="38698"/>
                    </a:lnTo>
                    <a:lnTo>
                      <a:pt x="623246" y="56073"/>
                    </a:lnTo>
                    <a:lnTo>
                      <a:pt x="628763" y="76607"/>
                    </a:lnTo>
                    <a:lnTo>
                      <a:pt x="634280" y="100300"/>
                    </a:lnTo>
                    <a:lnTo>
                      <a:pt x="639797" y="126362"/>
                    </a:lnTo>
                    <a:lnTo>
                      <a:pt x="644525" y="154794"/>
                    </a:lnTo>
                    <a:lnTo>
                      <a:pt x="636644" y="154794"/>
                    </a:lnTo>
                    <a:lnTo>
                      <a:pt x="630339" y="156373"/>
                    </a:lnTo>
                    <a:lnTo>
                      <a:pt x="623246" y="156373"/>
                    </a:lnTo>
                    <a:lnTo>
                      <a:pt x="616941" y="156373"/>
                    </a:lnTo>
                    <a:lnTo>
                      <a:pt x="609848" y="157163"/>
                    </a:lnTo>
                    <a:lnTo>
                      <a:pt x="603543" y="157163"/>
                    </a:lnTo>
                    <a:lnTo>
                      <a:pt x="596450" y="157163"/>
                    </a:lnTo>
                    <a:lnTo>
                      <a:pt x="588569" y="157163"/>
                    </a:lnTo>
                    <a:lnTo>
                      <a:pt x="581476" y="157163"/>
                    </a:lnTo>
                    <a:lnTo>
                      <a:pt x="574383" y="157163"/>
                    </a:lnTo>
                    <a:lnTo>
                      <a:pt x="568078" y="157163"/>
                    </a:lnTo>
                    <a:lnTo>
                      <a:pt x="560984" y="156373"/>
                    </a:lnTo>
                    <a:lnTo>
                      <a:pt x="554680" y="156373"/>
                    </a:lnTo>
                    <a:lnTo>
                      <a:pt x="546798" y="156373"/>
                    </a:lnTo>
                    <a:lnTo>
                      <a:pt x="540493" y="154794"/>
                    </a:lnTo>
                    <a:lnTo>
                      <a:pt x="533400" y="154794"/>
                    </a:lnTo>
                    <a:lnTo>
                      <a:pt x="538129" y="126362"/>
                    </a:lnTo>
                    <a:lnTo>
                      <a:pt x="543646" y="100300"/>
                    </a:lnTo>
                    <a:lnTo>
                      <a:pt x="549163" y="76607"/>
                    </a:lnTo>
                    <a:lnTo>
                      <a:pt x="554680" y="56073"/>
                    </a:lnTo>
                    <a:lnTo>
                      <a:pt x="560984" y="38698"/>
                    </a:lnTo>
                    <a:lnTo>
                      <a:pt x="566501" y="24483"/>
                    </a:lnTo>
                    <a:lnTo>
                      <a:pt x="572806" y="13426"/>
                    </a:lnTo>
                    <a:lnTo>
                      <a:pt x="579111" y="4738"/>
                    </a:lnTo>
                    <a:lnTo>
                      <a:pt x="581476" y="2369"/>
                    </a:lnTo>
                    <a:lnTo>
                      <a:pt x="584628" y="790"/>
                    </a:lnTo>
                    <a:close/>
                  </a:path>
                </a:pathLst>
              </a:custGeom>
              <a:grpFill/>
              <a:ln>
                <a:noFill/>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endParaRPr lang="en-US" sz="1836" dirty="0"/>
              </a:p>
            </p:txBody>
          </p:sp>
        </p:grpSp>
        <p:sp>
          <p:nvSpPr>
            <p:cNvPr id="161" name="Freeform 81"/>
            <p:cNvSpPr>
              <a:spLocks noEditPoints="1"/>
            </p:cNvSpPr>
            <p:nvPr/>
          </p:nvSpPr>
          <p:spPr bwMode="black">
            <a:xfrm flipH="1">
              <a:off x="3322705" y="3119598"/>
              <a:ext cx="431850" cy="263614"/>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4"/>
            </a:solidFill>
            <a:ln>
              <a:noFill/>
            </a:ln>
          </p:spPr>
          <p:txBody>
            <a:bodyPr vert="horz" wrap="square" lIns="82293" tIns="41147" rIns="82293" bIns="41147" numCol="1" anchor="t" anchorCtr="0" compatLnSpc="1">
              <a:prstTxWarp prst="textNoShape">
                <a:avLst/>
              </a:prstTxWarp>
            </a:bodyPr>
            <a:lstStyle/>
            <a:p>
              <a:pPr defTabSz="932597"/>
              <a:endParaRPr lang="en-US" sz="2200" kern="0" dirty="0">
                <a:solidFill>
                  <a:sysClr val="windowText" lastClr="000000"/>
                </a:solidFill>
              </a:endParaRPr>
            </a:p>
          </p:txBody>
        </p:sp>
        <p:sp>
          <p:nvSpPr>
            <p:cNvPr id="162" name="Freeform 44"/>
            <p:cNvSpPr>
              <a:spLocks noEditPoints="1"/>
            </p:cNvSpPr>
            <p:nvPr/>
          </p:nvSpPr>
          <p:spPr bwMode="auto">
            <a:xfrm>
              <a:off x="3099327" y="2575675"/>
              <a:ext cx="419171" cy="247691"/>
            </a:xfrm>
            <a:custGeom>
              <a:avLst/>
              <a:gdLst>
                <a:gd name="T0" fmla="*/ 281 w 372"/>
                <a:gd name="T1" fmla="*/ 71 h 221"/>
                <a:gd name="T2" fmla="*/ 284 w 372"/>
                <a:gd name="T3" fmla="*/ 71 h 221"/>
                <a:gd name="T4" fmla="*/ 206 w 372"/>
                <a:gd name="T5" fmla="*/ 0 h 221"/>
                <a:gd name="T6" fmla="*/ 136 w 372"/>
                <a:gd name="T7" fmla="*/ 42 h 221"/>
                <a:gd name="T8" fmla="*/ 106 w 372"/>
                <a:gd name="T9" fmla="*/ 34 h 221"/>
                <a:gd name="T10" fmla="*/ 46 w 372"/>
                <a:gd name="T11" fmla="*/ 94 h 221"/>
                <a:gd name="T12" fmla="*/ 47 w 372"/>
                <a:gd name="T13" fmla="*/ 104 h 221"/>
                <a:gd name="T14" fmla="*/ 0 w 372"/>
                <a:gd name="T15" fmla="*/ 153 h 221"/>
                <a:gd name="T16" fmla="*/ 46 w 372"/>
                <a:gd name="T17" fmla="*/ 202 h 221"/>
                <a:gd name="T18" fmla="*/ 46 w 372"/>
                <a:gd name="T19" fmla="*/ 202 h 221"/>
                <a:gd name="T20" fmla="*/ 49 w 372"/>
                <a:gd name="T21" fmla="*/ 202 h 221"/>
                <a:gd name="T22" fmla="*/ 49 w 372"/>
                <a:gd name="T23" fmla="*/ 202 h 221"/>
                <a:gd name="T24" fmla="*/ 49 w 372"/>
                <a:gd name="T25" fmla="*/ 202 h 221"/>
                <a:gd name="T26" fmla="*/ 82 w 372"/>
                <a:gd name="T27" fmla="*/ 202 h 221"/>
                <a:gd name="T28" fmla="*/ 72 w 372"/>
                <a:gd name="T29" fmla="*/ 171 h 221"/>
                <a:gd name="T30" fmla="*/ 125 w 372"/>
                <a:gd name="T31" fmla="*/ 113 h 221"/>
                <a:gd name="T32" fmla="*/ 200 w 372"/>
                <a:gd name="T33" fmla="*/ 49 h 221"/>
                <a:gd name="T34" fmla="*/ 259 w 372"/>
                <a:gd name="T35" fmla="*/ 76 h 221"/>
                <a:gd name="T36" fmla="*/ 281 w 372"/>
                <a:gd name="T37" fmla="*/ 71 h 221"/>
                <a:gd name="T38" fmla="*/ 336 w 372"/>
                <a:gd name="T39" fmla="*/ 139 h 221"/>
                <a:gd name="T40" fmla="*/ 337 w 372"/>
                <a:gd name="T41" fmla="*/ 136 h 221"/>
                <a:gd name="T42" fmla="*/ 283 w 372"/>
                <a:gd name="T43" fmla="*/ 82 h 221"/>
                <a:gd name="T44" fmla="*/ 256 w 372"/>
                <a:gd name="T45" fmla="*/ 89 h 221"/>
                <a:gd name="T46" fmla="*/ 200 w 372"/>
                <a:gd name="T47" fmla="*/ 58 h 221"/>
                <a:gd name="T48" fmla="*/ 136 w 372"/>
                <a:gd name="T49" fmla="*/ 122 h 221"/>
                <a:gd name="T50" fmla="*/ 133 w 372"/>
                <a:gd name="T51" fmla="*/ 121 h 221"/>
                <a:gd name="T52" fmla="*/ 84 w 372"/>
                <a:gd name="T53" fmla="*/ 171 h 221"/>
                <a:gd name="T54" fmla="*/ 133 w 372"/>
                <a:gd name="T55" fmla="*/ 220 h 221"/>
                <a:gd name="T56" fmla="*/ 133 w 372"/>
                <a:gd name="T57" fmla="*/ 220 h 221"/>
                <a:gd name="T58" fmla="*/ 133 w 372"/>
                <a:gd name="T59" fmla="*/ 220 h 221"/>
                <a:gd name="T60" fmla="*/ 322 w 372"/>
                <a:gd name="T61" fmla="*/ 220 h 221"/>
                <a:gd name="T62" fmla="*/ 331 w 372"/>
                <a:gd name="T63" fmla="*/ 221 h 221"/>
                <a:gd name="T64" fmla="*/ 372 w 372"/>
                <a:gd name="T65" fmla="*/ 180 h 221"/>
                <a:gd name="T66" fmla="*/ 336 w 372"/>
                <a:gd name="T67" fmla="*/ 13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21">
                  <a:moveTo>
                    <a:pt x="281" y="71"/>
                  </a:moveTo>
                  <a:cubicBezTo>
                    <a:pt x="282" y="71"/>
                    <a:pt x="283" y="71"/>
                    <a:pt x="284" y="71"/>
                  </a:cubicBezTo>
                  <a:cubicBezTo>
                    <a:pt x="280" y="31"/>
                    <a:pt x="247" y="0"/>
                    <a:pt x="206" y="0"/>
                  </a:cubicBezTo>
                  <a:cubicBezTo>
                    <a:pt x="176" y="0"/>
                    <a:pt x="149" y="17"/>
                    <a:pt x="136" y="42"/>
                  </a:cubicBezTo>
                  <a:cubicBezTo>
                    <a:pt x="127" y="37"/>
                    <a:pt x="117" y="34"/>
                    <a:pt x="106" y="34"/>
                  </a:cubicBezTo>
                  <a:cubicBezTo>
                    <a:pt x="73" y="34"/>
                    <a:pt x="46" y="61"/>
                    <a:pt x="46" y="94"/>
                  </a:cubicBezTo>
                  <a:cubicBezTo>
                    <a:pt x="46" y="97"/>
                    <a:pt x="46" y="101"/>
                    <a:pt x="47" y="104"/>
                  </a:cubicBezTo>
                  <a:cubicBezTo>
                    <a:pt x="21" y="105"/>
                    <a:pt x="0" y="127"/>
                    <a:pt x="0" y="153"/>
                  </a:cubicBezTo>
                  <a:cubicBezTo>
                    <a:pt x="0" y="179"/>
                    <a:pt x="20" y="201"/>
                    <a:pt x="46" y="202"/>
                  </a:cubicBezTo>
                  <a:cubicBezTo>
                    <a:pt x="46" y="202"/>
                    <a:pt x="46" y="202"/>
                    <a:pt x="46" y="202"/>
                  </a:cubicBezTo>
                  <a:cubicBezTo>
                    <a:pt x="49" y="202"/>
                    <a:pt x="49" y="202"/>
                    <a:pt x="49" y="202"/>
                  </a:cubicBezTo>
                  <a:cubicBezTo>
                    <a:pt x="49" y="202"/>
                    <a:pt x="49" y="202"/>
                    <a:pt x="49" y="202"/>
                  </a:cubicBezTo>
                  <a:cubicBezTo>
                    <a:pt x="49" y="202"/>
                    <a:pt x="49" y="202"/>
                    <a:pt x="49" y="202"/>
                  </a:cubicBezTo>
                  <a:cubicBezTo>
                    <a:pt x="82" y="202"/>
                    <a:pt x="82" y="202"/>
                    <a:pt x="82" y="202"/>
                  </a:cubicBezTo>
                  <a:cubicBezTo>
                    <a:pt x="76" y="193"/>
                    <a:pt x="72" y="182"/>
                    <a:pt x="72" y="171"/>
                  </a:cubicBezTo>
                  <a:cubicBezTo>
                    <a:pt x="72" y="140"/>
                    <a:pt x="96" y="115"/>
                    <a:pt x="125" y="113"/>
                  </a:cubicBezTo>
                  <a:cubicBezTo>
                    <a:pt x="131" y="76"/>
                    <a:pt x="162" y="49"/>
                    <a:pt x="200" y="49"/>
                  </a:cubicBezTo>
                  <a:cubicBezTo>
                    <a:pt x="224" y="49"/>
                    <a:pt x="245" y="59"/>
                    <a:pt x="259" y="76"/>
                  </a:cubicBezTo>
                  <a:cubicBezTo>
                    <a:pt x="266" y="73"/>
                    <a:pt x="273" y="71"/>
                    <a:pt x="281" y="71"/>
                  </a:cubicBezTo>
                  <a:moveTo>
                    <a:pt x="336" y="139"/>
                  </a:moveTo>
                  <a:cubicBezTo>
                    <a:pt x="336" y="138"/>
                    <a:pt x="337" y="137"/>
                    <a:pt x="337" y="136"/>
                  </a:cubicBezTo>
                  <a:cubicBezTo>
                    <a:pt x="337" y="106"/>
                    <a:pt x="312" y="82"/>
                    <a:pt x="283" y="82"/>
                  </a:cubicBezTo>
                  <a:cubicBezTo>
                    <a:pt x="273" y="82"/>
                    <a:pt x="264" y="85"/>
                    <a:pt x="256" y="89"/>
                  </a:cubicBezTo>
                  <a:cubicBezTo>
                    <a:pt x="244" y="71"/>
                    <a:pt x="224" y="58"/>
                    <a:pt x="200" y="58"/>
                  </a:cubicBezTo>
                  <a:cubicBezTo>
                    <a:pt x="165" y="58"/>
                    <a:pt x="136" y="87"/>
                    <a:pt x="136" y="122"/>
                  </a:cubicBezTo>
                  <a:cubicBezTo>
                    <a:pt x="135" y="121"/>
                    <a:pt x="134" y="121"/>
                    <a:pt x="133" y="121"/>
                  </a:cubicBezTo>
                  <a:cubicBezTo>
                    <a:pt x="106" y="121"/>
                    <a:pt x="84" y="144"/>
                    <a:pt x="84" y="171"/>
                  </a:cubicBezTo>
                  <a:cubicBezTo>
                    <a:pt x="84" y="198"/>
                    <a:pt x="106" y="220"/>
                    <a:pt x="133" y="220"/>
                  </a:cubicBezTo>
                  <a:cubicBezTo>
                    <a:pt x="133" y="220"/>
                    <a:pt x="133" y="220"/>
                    <a:pt x="133" y="220"/>
                  </a:cubicBezTo>
                  <a:cubicBezTo>
                    <a:pt x="133" y="220"/>
                    <a:pt x="133" y="220"/>
                    <a:pt x="133" y="220"/>
                  </a:cubicBezTo>
                  <a:cubicBezTo>
                    <a:pt x="322" y="220"/>
                    <a:pt x="322" y="220"/>
                    <a:pt x="322" y="220"/>
                  </a:cubicBezTo>
                  <a:cubicBezTo>
                    <a:pt x="325" y="220"/>
                    <a:pt x="328" y="221"/>
                    <a:pt x="331" y="221"/>
                  </a:cubicBezTo>
                  <a:cubicBezTo>
                    <a:pt x="353" y="221"/>
                    <a:pt x="372" y="202"/>
                    <a:pt x="372" y="180"/>
                  </a:cubicBezTo>
                  <a:cubicBezTo>
                    <a:pt x="372" y="159"/>
                    <a:pt x="356" y="142"/>
                    <a:pt x="336" y="139"/>
                  </a:cubicBezTo>
                </a:path>
              </a:pathLst>
            </a:custGeom>
            <a:solidFill>
              <a:schemeClr val="accent3"/>
            </a:solidFill>
            <a:ln>
              <a:noFill/>
            </a:ln>
          </p:spPr>
          <p:txBody>
            <a:bodyPr vert="horz" wrap="square" lIns="93260" tIns="46630" rIns="93260" bIns="46630" numCol="1" anchor="t" anchorCtr="0" compatLnSpc="1">
              <a:prstTxWarp prst="textNoShape">
                <a:avLst/>
              </a:prstTxWarp>
            </a:bodyPr>
            <a:lstStyle/>
            <a:p>
              <a:pPr defTabSz="932597"/>
              <a:endParaRPr lang="en-IN" sz="1836" kern="0" dirty="0">
                <a:solidFill>
                  <a:sysClr val="windowText" lastClr="000000"/>
                </a:solidFill>
              </a:endParaRPr>
            </a:p>
          </p:txBody>
        </p:sp>
      </p:grpSp>
      <p:sp>
        <p:nvSpPr>
          <p:cNvPr id="2" name="Slide Number Placeholder 1"/>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40</a:t>
            </a:fld>
            <a:endParaRPr lang="en-US" sz="1836" kern="0" dirty="0">
              <a:solidFill>
                <a:sysClr val="windowText" lastClr="000000"/>
              </a:solidFill>
            </a:endParaRPr>
          </a:p>
        </p:txBody>
      </p:sp>
    </p:spTree>
    <p:extLst>
      <p:ext uri="{BB962C8B-B14F-4D97-AF65-F5344CB8AC3E}">
        <p14:creationId xmlns:p14="http://schemas.microsoft.com/office/powerpoint/2010/main" val="9144332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9231" name="think-cell Slide" r:id="rId5" imgW="377" imgH="377" progId="TCLayout.ActiveDocument.1">
                  <p:embed/>
                </p:oleObj>
              </mc:Choice>
              <mc:Fallback>
                <p:oleObj name="think-cell Slide" r:id="rId5" imgW="377" imgH="377" progId="TCLayout.ActiveDocument.1">
                  <p:embed/>
                  <p:pic>
                    <p:nvPicPr>
                      <p:cNvPr id="8" name="Object 7"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6" name="Rectangle 5"/>
          <p:cNvSpPr/>
          <p:nvPr/>
        </p:nvSpPr>
        <p:spPr bwMode="auto">
          <a:xfrm>
            <a:off x="4534369" y="0"/>
            <a:ext cx="7901224" cy="69945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5" name="Title 4"/>
          <p:cNvSpPr>
            <a:spLocks noGrp="1"/>
          </p:cNvSpPr>
          <p:nvPr>
            <p:ph type="title"/>
          </p:nvPr>
        </p:nvSpPr>
        <p:spPr>
          <a:xfrm>
            <a:off x="444517" y="292082"/>
            <a:ext cx="4089853" cy="946413"/>
          </a:xfrm>
        </p:spPr>
        <p:txBody>
          <a:bodyPr/>
          <a:lstStyle/>
          <a:p>
            <a:r>
              <a:rPr lang="en-US" dirty="0"/>
              <a:t>Viewing Users and their Roles &amp; Privileges</a:t>
            </a:r>
            <a:endParaRPr lang="en-GB" dirty="0"/>
          </a:p>
        </p:txBody>
      </p:sp>
      <p:pic>
        <p:nvPicPr>
          <p:cNvPr id="31" name="Picture 30"/>
          <p:cNvPicPr>
            <a:picLocks noChangeAspect="1"/>
          </p:cNvPicPr>
          <p:nvPr/>
        </p:nvPicPr>
        <p:blipFill>
          <a:blip r:embed="rId7"/>
          <a:stretch>
            <a:fillRect/>
          </a:stretch>
        </p:blipFill>
        <p:spPr>
          <a:xfrm>
            <a:off x="4664707" y="488969"/>
            <a:ext cx="5080745" cy="2885242"/>
          </a:xfrm>
          <a:prstGeom prst="rect">
            <a:avLst/>
          </a:prstGeom>
          <a:noFill/>
          <a:ln w="3175">
            <a:solidFill>
              <a:schemeClr val="bg1">
                <a:lumMod val="75000"/>
              </a:schemeClr>
            </a:solidFill>
          </a:ln>
        </p:spPr>
      </p:pic>
      <p:pic>
        <p:nvPicPr>
          <p:cNvPr id="4" name="Picture 3"/>
          <p:cNvPicPr>
            <a:picLocks noChangeAspect="1"/>
          </p:cNvPicPr>
          <p:nvPr/>
        </p:nvPicPr>
        <p:blipFill>
          <a:blip r:embed="rId8"/>
          <a:stretch>
            <a:fillRect/>
          </a:stretch>
        </p:blipFill>
        <p:spPr>
          <a:xfrm>
            <a:off x="5786691" y="1952657"/>
            <a:ext cx="4588806" cy="3544200"/>
          </a:xfrm>
          <a:prstGeom prst="rect">
            <a:avLst/>
          </a:prstGeom>
        </p:spPr>
      </p:pic>
      <p:pic>
        <p:nvPicPr>
          <p:cNvPr id="33" name="Picture 32"/>
          <p:cNvPicPr>
            <a:picLocks noChangeAspect="1"/>
          </p:cNvPicPr>
          <p:nvPr/>
        </p:nvPicPr>
        <p:blipFill>
          <a:blip r:embed="rId9"/>
          <a:stretch>
            <a:fillRect/>
          </a:stretch>
        </p:blipFill>
        <p:spPr>
          <a:xfrm>
            <a:off x="6930643" y="3689221"/>
            <a:ext cx="5061316" cy="2904671"/>
          </a:xfrm>
          <a:prstGeom prst="rect">
            <a:avLst/>
          </a:prstGeom>
          <a:noFill/>
          <a:ln w="3175">
            <a:solidFill>
              <a:schemeClr val="bg1">
                <a:lumMod val="75000"/>
              </a:schemeClr>
            </a:solidFill>
          </a:ln>
        </p:spPr>
      </p:pic>
      <p:sp>
        <p:nvSpPr>
          <p:cNvPr id="34" name="Rectangle 33"/>
          <p:cNvSpPr/>
          <p:nvPr/>
        </p:nvSpPr>
        <p:spPr bwMode="auto">
          <a:xfrm>
            <a:off x="8836224" y="1604186"/>
            <a:ext cx="461547" cy="3581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grpSp>
        <p:nvGrpSpPr>
          <p:cNvPr id="237" name="Group 236"/>
          <p:cNvGrpSpPr/>
          <p:nvPr/>
        </p:nvGrpSpPr>
        <p:grpSpPr>
          <a:xfrm>
            <a:off x="1032419" y="2742840"/>
            <a:ext cx="3472805" cy="4253502"/>
            <a:chOff x="7972783" y="2463868"/>
            <a:chExt cx="3700671" cy="4532594"/>
          </a:xfrm>
        </p:grpSpPr>
        <p:sp>
          <p:nvSpPr>
            <p:cNvPr id="238" name="Rounded Rectangle 237"/>
            <p:cNvSpPr/>
            <p:nvPr/>
          </p:nvSpPr>
          <p:spPr>
            <a:xfrm>
              <a:off x="9998253" y="4044835"/>
              <a:ext cx="255065" cy="2822756"/>
            </a:xfrm>
            <a:prstGeom prst="round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239" name="Rectangle 238"/>
            <p:cNvSpPr/>
            <p:nvPr/>
          </p:nvSpPr>
          <p:spPr>
            <a:xfrm>
              <a:off x="8691558" y="2463868"/>
              <a:ext cx="2868455" cy="1932566"/>
            </a:xfrm>
            <a:prstGeom prst="rect">
              <a:avLst/>
            </a:prstGeom>
            <a:solidFill>
              <a:schemeClr val="bg1"/>
            </a:solidFill>
            <a:ln w="571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US" sz="1836" kern="0" dirty="0">
                <a:solidFill>
                  <a:sysClr val="windowText" lastClr="000000"/>
                </a:solidFill>
              </a:endParaRPr>
            </a:p>
          </p:txBody>
        </p:sp>
        <p:grpSp>
          <p:nvGrpSpPr>
            <p:cNvPr id="240" name="Group 239"/>
            <p:cNvGrpSpPr/>
            <p:nvPr/>
          </p:nvGrpSpPr>
          <p:grpSpPr>
            <a:xfrm>
              <a:off x="8942480" y="3149217"/>
              <a:ext cx="2470704" cy="1074886"/>
              <a:chOff x="9984815" y="2248094"/>
              <a:chExt cx="732291" cy="318585"/>
            </a:xfrm>
          </p:grpSpPr>
          <p:sp>
            <p:nvSpPr>
              <p:cNvPr id="404" name="Freeform 32"/>
              <p:cNvSpPr>
                <a:spLocks/>
              </p:cNvSpPr>
              <p:nvPr/>
            </p:nvSpPr>
            <p:spPr bwMode="auto">
              <a:xfrm>
                <a:off x="9984815" y="2322078"/>
                <a:ext cx="314810" cy="244601"/>
              </a:xfrm>
              <a:custGeom>
                <a:avLst/>
                <a:gdLst>
                  <a:gd name="T0" fmla="*/ 11 w 141"/>
                  <a:gd name="T1" fmla="*/ 0 h 109"/>
                  <a:gd name="T2" fmla="*/ 0 w 141"/>
                  <a:gd name="T3" fmla="*/ 38 h 109"/>
                  <a:gd name="T4" fmla="*/ 70 w 141"/>
                  <a:gd name="T5" fmla="*/ 109 h 109"/>
                  <a:gd name="T6" fmla="*/ 141 w 141"/>
                  <a:gd name="T7" fmla="*/ 38 h 109"/>
                  <a:gd name="T8" fmla="*/ 70 w 141"/>
                  <a:gd name="T9" fmla="*/ 38 h 109"/>
                  <a:gd name="T10" fmla="*/ 11 w 141"/>
                  <a:gd name="T11" fmla="*/ 0 h 109"/>
                </a:gdLst>
                <a:ahLst/>
                <a:cxnLst>
                  <a:cxn ang="0">
                    <a:pos x="T0" y="T1"/>
                  </a:cxn>
                  <a:cxn ang="0">
                    <a:pos x="T2" y="T3"/>
                  </a:cxn>
                  <a:cxn ang="0">
                    <a:pos x="T4" y="T5"/>
                  </a:cxn>
                  <a:cxn ang="0">
                    <a:pos x="T6" y="T7"/>
                  </a:cxn>
                  <a:cxn ang="0">
                    <a:pos x="T8" y="T9"/>
                  </a:cxn>
                  <a:cxn ang="0">
                    <a:pos x="T10" y="T11"/>
                  </a:cxn>
                </a:cxnLst>
                <a:rect l="0" t="0" r="r" b="b"/>
                <a:pathLst>
                  <a:path w="141" h="109">
                    <a:moveTo>
                      <a:pt x="11" y="0"/>
                    </a:moveTo>
                    <a:cubicBezTo>
                      <a:pt x="4" y="11"/>
                      <a:pt x="0" y="24"/>
                      <a:pt x="0" y="38"/>
                    </a:cubicBezTo>
                    <a:cubicBezTo>
                      <a:pt x="0" y="77"/>
                      <a:pt x="31" y="109"/>
                      <a:pt x="70" y="109"/>
                    </a:cubicBezTo>
                    <a:cubicBezTo>
                      <a:pt x="110" y="109"/>
                      <a:pt x="141" y="77"/>
                      <a:pt x="141" y="38"/>
                    </a:cubicBezTo>
                    <a:cubicBezTo>
                      <a:pt x="70" y="38"/>
                      <a:pt x="70" y="38"/>
                      <a:pt x="70" y="38"/>
                    </a:cubicBezTo>
                    <a:lnTo>
                      <a:pt x="11"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621451"/>
                <a:endParaRPr lang="en-US" sz="2448" kern="0" dirty="0">
                  <a:solidFill>
                    <a:srgbClr val="FFFFFF"/>
                  </a:solidFill>
                </a:endParaRPr>
              </a:p>
            </p:txBody>
          </p:sp>
          <p:sp>
            <p:nvSpPr>
              <p:cNvPr id="405" name="Freeform 33"/>
              <p:cNvSpPr>
                <a:spLocks/>
              </p:cNvSpPr>
              <p:nvPr/>
            </p:nvSpPr>
            <p:spPr bwMode="auto">
              <a:xfrm>
                <a:off x="10141087" y="2248094"/>
                <a:ext cx="158537" cy="159293"/>
              </a:xfrm>
              <a:custGeom>
                <a:avLst/>
                <a:gdLst>
                  <a:gd name="T0" fmla="*/ 0 w 71"/>
                  <a:gd name="T1" fmla="*/ 0 h 71"/>
                  <a:gd name="T2" fmla="*/ 0 w 71"/>
                  <a:gd name="T3" fmla="*/ 71 h 71"/>
                  <a:gd name="T4" fmla="*/ 71 w 71"/>
                  <a:gd name="T5" fmla="*/ 71 h 71"/>
                  <a:gd name="T6" fmla="*/ 0 w 71"/>
                  <a:gd name="T7" fmla="*/ 0 h 71"/>
                </a:gdLst>
                <a:ahLst/>
                <a:cxnLst>
                  <a:cxn ang="0">
                    <a:pos x="T0" y="T1"/>
                  </a:cxn>
                  <a:cxn ang="0">
                    <a:pos x="T2" y="T3"/>
                  </a:cxn>
                  <a:cxn ang="0">
                    <a:pos x="T4" y="T5"/>
                  </a:cxn>
                  <a:cxn ang="0">
                    <a:pos x="T6" y="T7"/>
                  </a:cxn>
                </a:cxnLst>
                <a:rect l="0" t="0" r="r" b="b"/>
                <a:pathLst>
                  <a:path w="71" h="71">
                    <a:moveTo>
                      <a:pt x="0" y="0"/>
                    </a:moveTo>
                    <a:cubicBezTo>
                      <a:pt x="0" y="71"/>
                      <a:pt x="0" y="71"/>
                      <a:pt x="0" y="71"/>
                    </a:cubicBezTo>
                    <a:cubicBezTo>
                      <a:pt x="71" y="71"/>
                      <a:pt x="71" y="71"/>
                      <a:pt x="71" y="71"/>
                    </a:cubicBezTo>
                    <a:cubicBezTo>
                      <a:pt x="71" y="32"/>
                      <a:pt x="40"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621451"/>
                <a:endParaRPr lang="en-US" sz="2448" kern="0" dirty="0">
                  <a:solidFill>
                    <a:srgbClr val="FFFFFF"/>
                  </a:solidFill>
                </a:endParaRPr>
              </a:p>
            </p:txBody>
          </p:sp>
          <p:sp>
            <p:nvSpPr>
              <p:cNvPr id="406" name="Freeform 34"/>
              <p:cNvSpPr>
                <a:spLocks/>
              </p:cNvSpPr>
              <p:nvPr/>
            </p:nvSpPr>
            <p:spPr bwMode="auto">
              <a:xfrm>
                <a:off x="10029356" y="2248094"/>
                <a:ext cx="111731" cy="159293"/>
              </a:xfrm>
              <a:custGeom>
                <a:avLst/>
                <a:gdLst>
                  <a:gd name="T0" fmla="*/ 50 w 50"/>
                  <a:gd name="T1" fmla="*/ 71 h 71"/>
                  <a:gd name="T2" fmla="*/ 50 w 50"/>
                  <a:gd name="T3" fmla="*/ 0 h 71"/>
                  <a:gd name="T4" fmla="*/ 0 w 50"/>
                  <a:gd name="T5" fmla="*/ 21 h 71"/>
                  <a:gd name="T6" fmla="*/ 50 w 50"/>
                  <a:gd name="T7" fmla="*/ 71 h 71"/>
                </a:gdLst>
                <a:ahLst/>
                <a:cxnLst>
                  <a:cxn ang="0">
                    <a:pos x="T0" y="T1"/>
                  </a:cxn>
                  <a:cxn ang="0">
                    <a:pos x="T2" y="T3"/>
                  </a:cxn>
                  <a:cxn ang="0">
                    <a:pos x="T4" y="T5"/>
                  </a:cxn>
                  <a:cxn ang="0">
                    <a:pos x="T6" y="T7"/>
                  </a:cxn>
                </a:cxnLst>
                <a:rect l="0" t="0" r="r" b="b"/>
                <a:pathLst>
                  <a:path w="50" h="71">
                    <a:moveTo>
                      <a:pt x="50" y="71"/>
                    </a:moveTo>
                    <a:cubicBezTo>
                      <a:pt x="50" y="0"/>
                      <a:pt x="50" y="0"/>
                      <a:pt x="50" y="0"/>
                    </a:cubicBezTo>
                    <a:cubicBezTo>
                      <a:pt x="31" y="0"/>
                      <a:pt x="13" y="8"/>
                      <a:pt x="0" y="21"/>
                    </a:cubicBezTo>
                    <a:lnTo>
                      <a:pt x="50" y="71"/>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621451"/>
                <a:endParaRPr lang="en-US" sz="2448" kern="0" dirty="0">
                  <a:solidFill>
                    <a:srgbClr val="FFFFFF"/>
                  </a:solidFill>
                </a:endParaRPr>
              </a:p>
            </p:txBody>
          </p:sp>
          <p:sp>
            <p:nvSpPr>
              <p:cNvPr id="407" name="Rectangle 35"/>
              <p:cNvSpPr>
                <a:spLocks noChangeArrowheads="1"/>
              </p:cNvSpPr>
              <p:nvPr/>
            </p:nvSpPr>
            <p:spPr bwMode="auto">
              <a:xfrm>
                <a:off x="10384177" y="2465517"/>
                <a:ext cx="319339" cy="10116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endParaRPr lang="en-US" sz="2448" kern="0" dirty="0">
                  <a:solidFill>
                    <a:srgbClr val="FFFFFF"/>
                  </a:solidFill>
                </a:endParaRPr>
              </a:p>
            </p:txBody>
          </p:sp>
          <p:sp>
            <p:nvSpPr>
              <p:cNvPr id="408" name="Freeform 36"/>
              <p:cNvSpPr>
                <a:spLocks/>
              </p:cNvSpPr>
              <p:nvPr/>
            </p:nvSpPr>
            <p:spPr bwMode="auto">
              <a:xfrm>
                <a:off x="10369079" y="2485900"/>
                <a:ext cx="348027" cy="64925"/>
              </a:xfrm>
              <a:custGeom>
                <a:avLst/>
                <a:gdLst>
                  <a:gd name="T0" fmla="*/ 0 w 461"/>
                  <a:gd name="T1" fmla="*/ 86 h 86"/>
                  <a:gd name="T2" fmla="*/ 71 w 461"/>
                  <a:gd name="T3" fmla="*/ 39 h 86"/>
                  <a:gd name="T4" fmla="*/ 94 w 461"/>
                  <a:gd name="T5" fmla="*/ 71 h 86"/>
                  <a:gd name="T6" fmla="*/ 154 w 461"/>
                  <a:gd name="T7" fmla="*/ 39 h 86"/>
                  <a:gd name="T8" fmla="*/ 186 w 461"/>
                  <a:gd name="T9" fmla="*/ 71 h 86"/>
                  <a:gd name="T10" fmla="*/ 225 w 461"/>
                  <a:gd name="T11" fmla="*/ 33 h 86"/>
                  <a:gd name="T12" fmla="*/ 284 w 461"/>
                  <a:gd name="T13" fmla="*/ 0 h 86"/>
                  <a:gd name="T14" fmla="*/ 307 w 461"/>
                  <a:gd name="T15" fmla="*/ 24 h 86"/>
                  <a:gd name="T16" fmla="*/ 319 w 461"/>
                  <a:gd name="T17" fmla="*/ 42 h 86"/>
                  <a:gd name="T18" fmla="*/ 364 w 461"/>
                  <a:gd name="T19" fmla="*/ 21 h 86"/>
                  <a:gd name="T20" fmla="*/ 393 w 461"/>
                  <a:gd name="T21" fmla="*/ 53 h 86"/>
                  <a:gd name="T22" fmla="*/ 408 w 461"/>
                  <a:gd name="T23" fmla="*/ 39 h 86"/>
                  <a:gd name="T24" fmla="*/ 461 w 461"/>
                  <a:gd name="T25"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86">
                    <a:moveTo>
                      <a:pt x="0" y="86"/>
                    </a:moveTo>
                    <a:lnTo>
                      <a:pt x="71" y="39"/>
                    </a:lnTo>
                    <a:lnTo>
                      <a:pt x="94" y="71"/>
                    </a:lnTo>
                    <a:lnTo>
                      <a:pt x="154" y="39"/>
                    </a:lnTo>
                    <a:lnTo>
                      <a:pt x="186" y="71"/>
                    </a:lnTo>
                    <a:lnTo>
                      <a:pt x="225" y="33"/>
                    </a:lnTo>
                    <a:lnTo>
                      <a:pt x="284" y="0"/>
                    </a:lnTo>
                    <a:lnTo>
                      <a:pt x="307" y="24"/>
                    </a:lnTo>
                    <a:lnTo>
                      <a:pt x="319" y="42"/>
                    </a:lnTo>
                    <a:lnTo>
                      <a:pt x="364" y="21"/>
                    </a:lnTo>
                    <a:lnTo>
                      <a:pt x="393" y="53"/>
                    </a:lnTo>
                    <a:lnTo>
                      <a:pt x="408" y="39"/>
                    </a:lnTo>
                    <a:lnTo>
                      <a:pt x="461" y="71"/>
                    </a:lnTo>
                  </a:path>
                </a:pathLst>
              </a:custGeom>
              <a:noFill/>
              <a:ln w="14288" cap="flat">
                <a:solidFill>
                  <a:srgbClr val="FFA83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451"/>
                <a:endParaRPr lang="en-US" sz="2448" kern="0" dirty="0">
                  <a:solidFill>
                    <a:srgbClr val="FFFFFF"/>
                  </a:solidFill>
                </a:endParaRPr>
              </a:p>
            </p:txBody>
          </p:sp>
          <p:sp>
            <p:nvSpPr>
              <p:cNvPr id="409" name="Rectangle 37"/>
              <p:cNvSpPr>
                <a:spLocks noChangeArrowheads="1"/>
              </p:cNvSpPr>
              <p:nvPr/>
            </p:nvSpPr>
            <p:spPr bwMode="auto">
              <a:xfrm>
                <a:off x="10384177" y="2275272"/>
                <a:ext cx="43032" cy="138909"/>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endParaRPr lang="en-US" sz="2448" kern="0" dirty="0">
                  <a:solidFill>
                    <a:srgbClr val="FFFFFF"/>
                  </a:solidFill>
                </a:endParaRPr>
              </a:p>
            </p:txBody>
          </p:sp>
          <p:sp>
            <p:nvSpPr>
              <p:cNvPr id="410" name="Rectangle 38"/>
              <p:cNvSpPr>
                <a:spLocks noChangeArrowheads="1"/>
              </p:cNvSpPr>
              <p:nvPr/>
            </p:nvSpPr>
            <p:spPr bwMode="auto">
              <a:xfrm>
                <a:off x="10453632" y="2326608"/>
                <a:ext cx="42277" cy="87573"/>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endParaRPr lang="en-US" sz="2448" kern="0" dirty="0">
                  <a:solidFill>
                    <a:srgbClr val="FFFFFF"/>
                  </a:solidFill>
                </a:endParaRPr>
              </a:p>
            </p:txBody>
          </p:sp>
          <p:sp>
            <p:nvSpPr>
              <p:cNvPr id="411" name="Rectangle 39"/>
              <p:cNvSpPr>
                <a:spLocks noChangeArrowheads="1"/>
              </p:cNvSpPr>
              <p:nvPr/>
            </p:nvSpPr>
            <p:spPr bwMode="auto">
              <a:xfrm>
                <a:off x="10523086" y="2377944"/>
                <a:ext cx="42277" cy="362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endParaRPr lang="en-US" sz="2448" kern="0" dirty="0">
                  <a:solidFill>
                    <a:srgbClr val="FFFFFF"/>
                  </a:solidFill>
                </a:endParaRPr>
              </a:p>
            </p:txBody>
          </p:sp>
          <p:sp>
            <p:nvSpPr>
              <p:cNvPr id="412" name="Rectangle 40"/>
              <p:cNvSpPr>
                <a:spLocks noChangeArrowheads="1"/>
              </p:cNvSpPr>
              <p:nvPr/>
            </p:nvSpPr>
            <p:spPr bwMode="auto">
              <a:xfrm>
                <a:off x="10592541" y="2310754"/>
                <a:ext cx="42277" cy="103427"/>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endParaRPr lang="en-US" sz="2448" kern="0" dirty="0">
                  <a:solidFill>
                    <a:srgbClr val="FFFFFF"/>
                  </a:solidFill>
                </a:endParaRPr>
              </a:p>
            </p:txBody>
          </p:sp>
          <p:sp>
            <p:nvSpPr>
              <p:cNvPr id="413" name="Rectangle 41"/>
              <p:cNvSpPr>
                <a:spLocks noChangeArrowheads="1"/>
              </p:cNvSpPr>
              <p:nvPr/>
            </p:nvSpPr>
            <p:spPr bwMode="auto">
              <a:xfrm>
                <a:off x="10661240" y="2248094"/>
                <a:ext cx="42277" cy="166087"/>
              </a:xfrm>
              <a:prstGeom prst="rect">
                <a:avLst/>
              </a:prstGeom>
              <a:solidFill>
                <a:schemeClr val="bg1">
                  <a:lumMod val="65000"/>
                  <a:lumOff val="3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621451"/>
                <a:endParaRPr lang="en-US" sz="2448" kern="0" dirty="0">
                  <a:solidFill>
                    <a:srgbClr val="FFFFFF"/>
                  </a:solidFill>
                </a:endParaRPr>
              </a:p>
            </p:txBody>
          </p:sp>
        </p:grpSp>
        <p:grpSp>
          <p:nvGrpSpPr>
            <p:cNvPr id="241" name="Group 240"/>
            <p:cNvGrpSpPr/>
            <p:nvPr/>
          </p:nvGrpSpPr>
          <p:grpSpPr>
            <a:xfrm>
              <a:off x="10673903" y="3618428"/>
              <a:ext cx="999551" cy="3376097"/>
              <a:chOff x="10896230" y="3883071"/>
              <a:chExt cx="921199" cy="3111454"/>
            </a:xfrm>
          </p:grpSpPr>
          <p:grpSp>
            <p:nvGrpSpPr>
              <p:cNvPr id="380" name="Group 379"/>
              <p:cNvGrpSpPr/>
              <p:nvPr/>
            </p:nvGrpSpPr>
            <p:grpSpPr>
              <a:xfrm>
                <a:off x="11540321" y="4540498"/>
                <a:ext cx="277108" cy="1128553"/>
                <a:chOff x="8840343" y="2375496"/>
                <a:chExt cx="119027" cy="484750"/>
              </a:xfrm>
              <a:solidFill>
                <a:schemeClr val="accent4">
                  <a:lumMod val="50000"/>
                </a:schemeClr>
              </a:solidFill>
            </p:grpSpPr>
            <p:sp>
              <p:nvSpPr>
                <p:cNvPr id="402" name="Freeform 401"/>
                <p:cNvSpPr>
                  <a:spLocks/>
                </p:cNvSpPr>
                <p:nvPr/>
              </p:nvSpPr>
              <p:spPr bwMode="auto">
                <a:xfrm rot="12997974" flipH="1">
                  <a:off x="8902538" y="2804486"/>
                  <a:ext cx="53615" cy="55760"/>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03" name="Freeform 402"/>
                <p:cNvSpPr>
                  <a:spLocks/>
                </p:cNvSpPr>
                <p:nvPr/>
              </p:nvSpPr>
              <p:spPr bwMode="auto">
                <a:xfrm flipH="1">
                  <a:off x="8840343" y="2375496"/>
                  <a:ext cx="119027" cy="458950"/>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grpSp>
          <p:grpSp>
            <p:nvGrpSpPr>
              <p:cNvPr id="381" name="Group 380"/>
              <p:cNvGrpSpPr/>
              <p:nvPr/>
            </p:nvGrpSpPr>
            <p:grpSpPr>
              <a:xfrm flipH="1">
                <a:off x="10896230" y="4544241"/>
                <a:ext cx="277108" cy="1121739"/>
                <a:chOff x="8840343" y="2375496"/>
                <a:chExt cx="119027" cy="481823"/>
              </a:xfrm>
              <a:solidFill>
                <a:schemeClr val="accent4">
                  <a:lumMod val="50000"/>
                </a:schemeClr>
              </a:solidFill>
            </p:grpSpPr>
            <p:sp>
              <p:nvSpPr>
                <p:cNvPr id="400" name="Freeform 399"/>
                <p:cNvSpPr>
                  <a:spLocks/>
                </p:cNvSpPr>
                <p:nvPr/>
              </p:nvSpPr>
              <p:spPr bwMode="auto">
                <a:xfrm rot="12871490" flipH="1">
                  <a:off x="8901455" y="2801559"/>
                  <a:ext cx="53615" cy="55760"/>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01" name="Freeform 400"/>
                <p:cNvSpPr>
                  <a:spLocks/>
                </p:cNvSpPr>
                <p:nvPr/>
              </p:nvSpPr>
              <p:spPr bwMode="auto">
                <a:xfrm flipH="1">
                  <a:off x="8840343" y="2375496"/>
                  <a:ext cx="119027" cy="458950"/>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grpSp>
          <p:sp>
            <p:nvSpPr>
              <p:cNvPr id="382" name="Freeform 381"/>
              <p:cNvSpPr>
                <a:spLocks/>
              </p:cNvSpPr>
              <p:nvPr/>
            </p:nvSpPr>
            <p:spPr bwMode="auto">
              <a:xfrm flipH="1">
                <a:off x="11021059" y="6827262"/>
                <a:ext cx="299577" cy="167263"/>
              </a:xfrm>
              <a:custGeom>
                <a:avLst/>
                <a:gdLst>
                  <a:gd name="T0" fmla="*/ 120 w 120"/>
                  <a:gd name="T1" fmla="*/ 51 h 67"/>
                  <a:gd name="T2" fmla="*/ 68 w 120"/>
                  <a:gd name="T3" fmla="*/ 0 h 67"/>
                  <a:gd name="T4" fmla="*/ 0 w 120"/>
                  <a:gd name="T5" fmla="*/ 0 h 67"/>
                  <a:gd name="T6" fmla="*/ 0 w 120"/>
                  <a:gd name="T7" fmla="*/ 67 h 67"/>
                  <a:gd name="T8" fmla="*/ 120 w 120"/>
                  <a:gd name="T9" fmla="*/ 67 h 67"/>
                  <a:gd name="T10" fmla="*/ 120 w 120"/>
                  <a:gd name="T11" fmla="*/ 51 h 67"/>
                </a:gdLst>
                <a:ahLst/>
                <a:cxnLst>
                  <a:cxn ang="0">
                    <a:pos x="T0" y="T1"/>
                  </a:cxn>
                  <a:cxn ang="0">
                    <a:pos x="T2" y="T3"/>
                  </a:cxn>
                  <a:cxn ang="0">
                    <a:pos x="T4" y="T5"/>
                  </a:cxn>
                  <a:cxn ang="0">
                    <a:pos x="T6" y="T7"/>
                  </a:cxn>
                  <a:cxn ang="0">
                    <a:pos x="T8" y="T9"/>
                  </a:cxn>
                  <a:cxn ang="0">
                    <a:pos x="T10" y="T11"/>
                  </a:cxn>
                </a:cxnLst>
                <a:rect l="0" t="0" r="r" b="b"/>
                <a:pathLst>
                  <a:path w="120" h="67">
                    <a:moveTo>
                      <a:pt x="120" y="51"/>
                    </a:moveTo>
                    <a:lnTo>
                      <a:pt x="68" y="0"/>
                    </a:lnTo>
                    <a:lnTo>
                      <a:pt x="0" y="0"/>
                    </a:lnTo>
                    <a:lnTo>
                      <a:pt x="0" y="67"/>
                    </a:lnTo>
                    <a:lnTo>
                      <a:pt x="120" y="67"/>
                    </a:lnTo>
                    <a:lnTo>
                      <a:pt x="120" y="51"/>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83" name="Rectangle 382"/>
              <p:cNvSpPr>
                <a:spLocks noChangeArrowheads="1"/>
              </p:cNvSpPr>
              <p:nvPr/>
            </p:nvSpPr>
            <p:spPr bwMode="auto">
              <a:xfrm flipH="1">
                <a:off x="11153370" y="5736303"/>
                <a:ext cx="167263" cy="1090956"/>
              </a:xfrm>
              <a:prstGeom prst="rect">
                <a:avLst/>
              </a:prstGeom>
              <a:solidFill>
                <a:schemeClr val="accent3"/>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84" name="Rectangle 383"/>
              <p:cNvSpPr>
                <a:spLocks noChangeArrowheads="1"/>
              </p:cNvSpPr>
              <p:nvPr/>
            </p:nvSpPr>
            <p:spPr bwMode="auto">
              <a:xfrm flipH="1">
                <a:off x="11413003" y="5736303"/>
                <a:ext cx="167263" cy="1090956"/>
              </a:xfrm>
              <a:prstGeom prst="rect">
                <a:avLst/>
              </a:prstGeom>
              <a:solidFill>
                <a:schemeClr val="accent3"/>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85" name="Freeform 384"/>
              <p:cNvSpPr>
                <a:spLocks/>
              </p:cNvSpPr>
              <p:nvPr/>
            </p:nvSpPr>
            <p:spPr bwMode="auto">
              <a:xfrm flipH="1">
                <a:off x="11283185" y="6827262"/>
                <a:ext cx="297081" cy="167263"/>
              </a:xfrm>
              <a:custGeom>
                <a:avLst/>
                <a:gdLst>
                  <a:gd name="T0" fmla="*/ 119 w 119"/>
                  <a:gd name="T1" fmla="*/ 51 h 67"/>
                  <a:gd name="T2" fmla="*/ 68 w 119"/>
                  <a:gd name="T3" fmla="*/ 0 h 67"/>
                  <a:gd name="T4" fmla="*/ 0 w 119"/>
                  <a:gd name="T5" fmla="*/ 0 h 67"/>
                  <a:gd name="T6" fmla="*/ 0 w 119"/>
                  <a:gd name="T7" fmla="*/ 67 h 67"/>
                  <a:gd name="T8" fmla="*/ 119 w 119"/>
                  <a:gd name="T9" fmla="*/ 67 h 67"/>
                  <a:gd name="T10" fmla="*/ 119 w 119"/>
                  <a:gd name="T11" fmla="*/ 51 h 67"/>
                </a:gdLst>
                <a:ahLst/>
                <a:cxnLst>
                  <a:cxn ang="0">
                    <a:pos x="T0" y="T1"/>
                  </a:cxn>
                  <a:cxn ang="0">
                    <a:pos x="T2" y="T3"/>
                  </a:cxn>
                  <a:cxn ang="0">
                    <a:pos x="T4" y="T5"/>
                  </a:cxn>
                  <a:cxn ang="0">
                    <a:pos x="T6" y="T7"/>
                  </a:cxn>
                  <a:cxn ang="0">
                    <a:pos x="T8" y="T9"/>
                  </a:cxn>
                  <a:cxn ang="0">
                    <a:pos x="T10" y="T11"/>
                  </a:cxn>
                </a:cxnLst>
                <a:rect l="0" t="0" r="r" b="b"/>
                <a:pathLst>
                  <a:path w="119" h="67">
                    <a:moveTo>
                      <a:pt x="119" y="51"/>
                    </a:moveTo>
                    <a:lnTo>
                      <a:pt x="68" y="0"/>
                    </a:lnTo>
                    <a:lnTo>
                      <a:pt x="0" y="0"/>
                    </a:lnTo>
                    <a:lnTo>
                      <a:pt x="0" y="67"/>
                    </a:lnTo>
                    <a:lnTo>
                      <a:pt x="119" y="67"/>
                    </a:lnTo>
                    <a:lnTo>
                      <a:pt x="119" y="51"/>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86" name="Rectangle 385"/>
              <p:cNvSpPr>
                <a:spLocks noChangeArrowheads="1"/>
              </p:cNvSpPr>
              <p:nvPr/>
            </p:nvSpPr>
            <p:spPr bwMode="auto">
              <a:xfrm flipH="1">
                <a:off x="11056008" y="4538000"/>
                <a:ext cx="611635" cy="1245736"/>
              </a:xfrm>
              <a:prstGeom prst="rect">
                <a:avLst/>
              </a:prstGeom>
              <a:solidFill>
                <a:schemeClr val="accent4">
                  <a:lumMod val="75000"/>
                </a:schemeClr>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87" name="Rectangle 386"/>
              <p:cNvSpPr>
                <a:spLocks noChangeArrowheads="1"/>
              </p:cNvSpPr>
              <p:nvPr/>
            </p:nvSpPr>
            <p:spPr bwMode="auto">
              <a:xfrm flipH="1">
                <a:off x="11056008" y="4538000"/>
                <a:ext cx="611635" cy="124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grpSp>
            <p:nvGrpSpPr>
              <p:cNvPr id="388" name="Group 387"/>
              <p:cNvGrpSpPr/>
              <p:nvPr/>
            </p:nvGrpSpPr>
            <p:grpSpPr>
              <a:xfrm rot="19962258">
                <a:off x="11035020" y="3883071"/>
                <a:ext cx="541733" cy="531748"/>
                <a:chOff x="8635531" y="2114924"/>
                <a:chExt cx="232692" cy="228403"/>
              </a:xfrm>
            </p:grpSpPr>
            <p:sp>
              <p:nvSpPr>
                <p:cNvPr id="391" name="Freeform 390"/>
                <p:cNvSpPr>
                  <a:spLocks/>
                </p:cNvSpPr>
                <p:nvPr/>
              </p:nvSpPr>
              <p:spPr bwMode="auto">
                <a:xfrm flipH="1">
                  <a:off x="8641965" y="2194275"/>
                  <a:ext cx="49326" cy="71845"/>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92" name="Freeform 391"/>
                <p:cNvSpPr>
                  <a:spLocks/>
                </p:cNvSpPr>
                <p:nvPr/>
              </p:nvSpPr>
              <p:spPr bwMode="auto">
                <a:xfrm flipH="1">
                  <a:off x="8707376" y="2218939"/>
                  <a:ext cx="11796" cy="11796"/>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93" name="Freeform 392"/>
                <p:cNvSpPr>
                  <a:spLocks/>
                </p:cNvSpPr>
                <p:nvPr/>
              </p:nvSpPr>
              <p:spPr bwMode="auto">
                <a:xfrm flipH="1">
                  <a:off x="8641965" y="2194275"/>
                  <a:ext cx="49326" cy="71845"/>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94" name="Freeform 393"/>
                <p:cNvSpPr>
                  <a:spLocks/>
                </p:cNvSpPr>
                <p:nvPr/>
              </p:nvSpPr>
              <p:spPr bwMode="auto">
                <a:xfrm flipH="1">
                  <a:off x="8635531" y="2150311"/>
                  <a:ext cx="188727" cy="193016"/>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95" name="Freeform 394"/>
                <p:cNvSpPr>
                  <a:spLocks/>
                </p:cNvSpPr>
                <p:nvPr/>
              </p:nvSpPr>
              <p:spPr bwMode="auto">
                <a:xfrm flipH="1">
                  <a:off x="8707376" y="2218939"/>
                  <a:ext cx="11796" cy="11796"/>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96" name="Freeform 395"/>
                <p:cNvSpPr>
                  <a:spLocks/>
                </p:cNvSpPr>
                <p:nvPr/>
              </p:nvSpPr>
              <p:spPr bwMode="auto">
                <a:xfrm flipH="1">
                  <a:off x="8708448" y="2114924"/>
                  <a:ext cx="159775" cy="191945"/>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97" name="Freeform 396"/>
                <p:cNvSpPr>
                  <a:spLocks/>
                </p:cNvSpPr>
                <p:nvPr/>
              </p:nvSpPr>
              <p:spPr bwMode="auto">
                <a:xfrm flipH="1">
                  <a:off x="8748124" y="2226444"/>
                  <a:ext cx="43965" cy="57905"/>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98" name="Freeform 397"/>
                <p:cNvSpPr>
                  <a:spLocks/>
                </p:cNvSpPr>
                <p:nvPr/>
              </p:nvSpPr>
              <p:spPr bwMode="auto">
                <a:xfrm flipH="1">
                  <a:off x="8754558" y="2239312"/>
                  <a:ext cx="11796" cy="25735"/>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99" name="Freeform 398"/>
                <p:cNvSpPr>
                  <a:spLocks/>
                </p:cNvSpPr>
                <p:nvPr/>
              </p:nvSpPr>
              <p:spPr bwMode="auto">
                <a:xfrm flipH="1">
                  <a:off x="8754558" y="2239312"/>
                  <a:ext cx="21446" cy="26808"/>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grpSp>
          <p:sp>
            <p:nvSpPr>
              <p:cNvPr id="389" name="Freeform 388"/>
              <p:cNvSpPr>
                <a:spLocks/>
              </p:cNvSpPr>
              <p:nvPr/>
            </p:nvSpPr>
            <p:spPr bwMode="auto">
              <a:xfrm flipH="1">
                <a:off x="11213284" y="4343276"/>
                <a:ext cx="159774" cy="194723"/>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90" name="Isosceles Triangle 389"/>
              <p:cNvSpPr/>
              <p:nvPr/>
            </p:nvSpPr>
            <p:spPr bwMode="auto">
              <a:xfrm flipV="1">
                <a:off x="11254730" y="4533711"/>
                <a:ext cx="123920" cy="45719"/>
              </a:xfrm>
              <a:prstGeom prst="triangl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42" name="Group 241"/>
            <p:cNvGrpSpPr/>
            <p:nvPr/>
          </p:nvGrpSpPr>
          <p:grpSpPr>
            <a:xfrm>
              <a:off x="7972783" y="3308131"/>
              <a:ext cx="1481716" cy="3688331"/>
              <a:chOff x="7731120" y="3597098"/>
              <a:chExt cx="1365568" cy="3399213"/>
            </a:xfrm>
          </p:grpSpPr>
          <p:sp>
            <p:nvSpPr>
              <p:cNvPr id="344" name="Freeform 343"/>
              <p:cNvSpPr>
                <a:spLocks/>
              </p:cNvSpPr>
              <p:nvPr/>
            </p:nvSpPr>
            <p:spPr bwMode="auto">
              <a:xfrm>
                <a:off x="7731120" y="4477697"/>
                <a:ext cx="283324" cy="1092453"/>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45" name="Freeform 344"/>
              <p:cNvSpPr>
                <a:spLocks/>
              </p:cNvSpPr>
              <p:nvPr/>
            </p:nvSpPr>
            <p:spPr bwMode="auto">
              <a:xfrm rot="8728510">
                <a:off x="7736303" y="5510211"/>
                <a:ext cx="127622" cy="132727"/>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46" name="Freeform 345"/>
              <p:cNvSpPr>
                <a:spLocks/>
              </p:cNvSpPr>
              <p:nvPr/>
            </p:nvSpPr>
            <p:spPr bwMode="auto">
              <a:xfrm>
                <a:off x="8501964" y="3875316"/>
                <a:ext cx="594724" cy="745318"/>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47" name="Freeform 346"/>
              <p:cNvSpPr>
                <a:spLocks/>
              </p:cNvSpPr>
              <p:nvPr/>
            </p:nvSpPr>
            <p:spPr bwMode="auto">
              <a:xfrm>
                <a:off x="8504516" y="3875316"/>
                <a:ext cx="592172" cy="745318"/>
              </a:xfrm>
              <a:custGeom>
                <a:avLst/>
                <a:gdLst>
                  <a:gd name="T0" fmla="*/ 263 w 263"/>
                  <a:gd name="T1" fmla="*/ 0 h 331"/>
                  <a:gd name="T2" fmla="*/ 198 w 263"/>
                  <a:gd name="T3" fmla="*/ 1 h 331"/>
                  <a:gd name="T4" fmla="*/ 198 w 263"/>
                  <a:gd name="T5" fmla="*/ 1 h 331"/>
                  <a:gd name="T6" fmla="*/ 198 w 263"/>
                  <a:gd name="T7" fmla="*/ 4 h 331"/>
                  <a:gd name="T8" fmla="*/ 198 w 263"/>
                  <a:gd name="T9" fmla="*/ 5 h 331"/>
                  <a:gd name="T10" fmla="*/ 170 w 263"/>
                  <a:gd name="T11" fmla="*/ 151 h 331"/>
                  <a:gd name="T12" fmla="*/ 113 w 263"/>
                  <a:gd name="T13" fmla="*/ 232 h 331"/>
                  <a:gd name="T14" fmla="*/ 7 w 263"/>
                  <a:gd name="T15" fmla="*/ 266 h 331"/>
                  <a:gd name="T16" fmla="*/ 0 w 263"/>
                  <a:gd name="T17" fmla="*/ 266 h 331"/>
                  <a:gd name="T18" fmla="*/ 0 w 263"/>
                  <a:gd name="T19" fmla="*/ 266 h 331"/>
                  <a:gd name="T20" fmla="*/ 2 w 263"/>
                  <a:gd name="T21" fmla="*/ 266 h 331"/>
                  <a:gd name="T22" fmla="*/ 2 w 263"/>
                  <a:gd name="T23" fmla="*/ 331 h 331"/>
                  <a:gd name="T24" fmla="*/ 7 w 263"/>
                  <a:gd name="T25" fmla="*/ 331 h 331"/>
                  <a:gd name="T26" fmla="*/ 7 w 263"/>
                  <a:gd name="T27" fmla="*/ 331 h 331"/>
                  <a:gd name="T28" fmla="*/ 154 w 263"/>
                  <a:gd name="T29" fmla="*/ 283 h 331"/>
                  <a:gd name="T30" fmla="*/ 249 w 263"/>
                  <a:gd name="T31" fmla="*/ 120 h 331"/>
                  <a:gd name="T32" fmla="*/ 263 w 263"/>
                  <a:gd name="T33" fmla="*/ 4 h 331"/>
                  <a:gd name="T34" fmla="*/ 263 w 263"/>
                  <a:gd name="T3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331">
                    <a:moveTo>
                      <a:pt x="263" y="0"/>
                    </a:moveTo>
                    <a:cubicBezTo>
                      <a:pt x="198" y="1"/>
                      <a:pt x="198" y="1"/>
                      <a:pt x="198" y="1"/>
                    </a:cubicBezTo>
                    <a:cubicBezTo>
                      <a:pt x="198" y="1"/>
                      <a:pt x="198" y="1"/>
                      <a:pt x="198" y="1"/>
                    </a:cubicBezTo>
                    <a:cubicBezTo>
                      <a:pt x="198" y="1"/>
                      <a:pt x="198" y="2"/>
                      <a:pt x="198" y="4"/>
                    </a:cubicBezTo>
                    <a:cubicBezTo>
                      <a:pt x="198" y="4"/>
                      <a:pt x="198" y="5"/>
                      <a:pt x="198" y="5"/>
                    </a:cubicBezTo>
                    <a:cubicBezTo>
                      <a:pt x="198" y="22"/>
                      <a:pt x="195" y="91"/>
                      <a:pt x="170" y="151"/>
                    </a:cubicBezTo>
                    <a:cubicBezTo>
                      <a:pt x="157" y="182"/>
                      <a:pt x="138" y="211"/>
                      <a:pt x="113" y="232"/>
                    </a:cubicBezTo>
                    <a:cubicBezTo>
                      <a:pt x="87" y="252"/>
                      <a:pt x="54" y="266"/>
                      <a:pt x="7" y="266"/>
                    </a:cubicBezTo>
                    <a:cubicBezTo>
                      <a:pt x="5" y="266"/>
                      <a:pt x="2" y="266"/>
                      <a:pt x="0" y="266"/>
                    </a:cubicBezTo>
                    <a:cubicBezTo>
                      <a:pt x="0" y="266"/>
                      <a:pt x="0" y="266"/>
                      <a:pt x="0" y="266"/>
                    </a:cubicBezTo>
                    <a:cubicBezTo>
                      <a:pt x="2" y="266"/>
                      <a:pt x="2" y="266"/>
                      <a:pt x="2" y="266"/>
                    </a:cubicBezTo>
                    <a:cubicBezTo>
                      <a:pt x="2" y="331"/>
                      <a:pt x="2" y="331"/>
                      <a:pt x="2" y="331"/>
                    </a:cubicBezTo>
                    <a:cubicBezTo>
                      <a:pt x="4" y="331"/>
                      <a:pt x="5" y="331"/>
                      <a:pt x="7" y="331"/>
                    </a:cubicBezTo>
                    <a:cubicBezTo>
                      <a:pt x="7" y="331"/>
                      <a:pt x="7" y="331"/>
                      <a:pt x="7" y="331"/>
                    </a:cubicBezTo>
                    <a:cubicBezTo>
                      <a:pt x="68" y="331"/>
                      <a:pt x="117" y="312"/>
                      <a:pt x="154" y="283"/>
                    </a:cubicBezTo>
                    <a:cubicBezTo>
                      <a:pt x="209" y="238"/>
                      <a:pt x="235" y="174"/>
                      <a:pt x="249" y="120"/>
                    </a:cubicBezTo>
                    <a:cubicBezTo>
                      <a:pt x="262" y="65"/>
                      <a:pt x="263" y="18"/>
                      <a:pt x="263" y="4"/>
                    </a:cubicBezTo>
                    <a:cubicBezTo>
                      <a:pt x="263" y="2"/>
                      <a:pt x="263" y="0"/>
                      <a:pt x="263" y="0"/>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48" name="Freeform 347"/>
              <p:cNvSpPr>
                <a:spLocks/>
              </p:cNvSpPr>
              <p:nvPr/>
            </p:nvSpPr>
            <p:spPr bwMode="auto">
              <a:xfrm>
                <a:off x="8267135" y="6825295"/>
                <a:ext cx="306297" cy="171016"/>
              </a:xfrm>
              <a:custGeom>
                <a:avLst/>
                <a:gdLst>
                  <a:gd name="T0" fmla="*/ 120 w 120"/>
                  <a:gd name="T1" fmla="*/ 51 h 67"/>
                  <a:gd name="T2" fmla="*/ 68 w 120"/>
                  <a:gd name="T3" fmla="*/ 0 h 67"/>
                  <a:gd name="T4" fmla="*/ 0 w 120"/>
                  <a:gd name="T5" fmla="*/ 0 h 67"/>
                  <a:gd name="T6" fmla="*/ 0 w 120"/>
                  <a:gd name="T7" fmla="*/ 67 h 67"/>
                  <a:gd name="T8" fmla="*/ 120 w 120"/>
                  <a:gd name="T9" fmla="*/ 67 h 67"/>
                  <a:gd name="T10" fmla="*/ 120 w 120"/>
                  <a:gd name="T11" fmla="*/ 51 h 67"/>
                </a:gdLst>
                <a:ahLst/>
                <a:cxnLst>
                  <a:cxn ang="0">
                    <a:pos x="T0" y="T1"/>
                  </a:cxn>
                  <a:cxn ang="0">
                    <a:pos x="T2" y="T3"/>
                  </a:cxn>
                  <a:cxn ang="0">
                    <a:pos x="T4" y="T5"/>
                  </a:cxn>
                  <a:cxn ang="0">
                    <a:pos x="T6" y="T7"/>
                  </a:cxn>
                  <a:cxn ang="0">
                    <a:pos x="T8" y="T9"/>
                  </a:cxn>
                  <a:cxn ang="0">
                    <a:pos x="T10" y="T11"/>
                  </a:cxn>
                </a:cxnLst>
                <a:rect l="0" t="0" r="r" b="b"/>
                <a:pathLst>
                  <a:path w="120" h="67">
                    <a:moveTo>
                      <a:pt x="120" y="51"/>
                    </a:moveTo>
                    <a:lnTo>
                      <a:pt x="68" y="0"/>
                    </a:lnTo>
                    <a:lnTo>
                      <a:pt x="0" y="0"/>
                    </a:lnTo>
                    <a:lnTo>
                      <a:pt x="0" y="67"/>
                    </a:lnTo>
                    <a:lnTo>
                      <a:pt x="120" y="67"/>
                    </a:lnTo>
                    <a:lnTo>
                      <a:pt x="120" y="51"/>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49" name="Rectangle 348"/>
              <p:cNvSpPr>
                <a:spLocks noChangeArrowheads="1"/>
              </p:cNvSpPr>
              <p:nvPr/>
            </p:nvSpPr>
            <p:spPr bwMode="auto">
              <a:xfrm>
                <a:off x="8267138" y="5700323"/>
                <a:ext cx="171015" cy="1124971"/>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50" name="Rectangle 349"/>
              <p:cNvSpPr>
                <a:spLocks noChangeArrowheads="1"/>
              </p:cNvSpPr>
              <p:nvPr/>
            </p:nvSpPr>
            <p:spPr bwMode="auto">
              <a:xfrm>
                <a:off x="8267138" y="5700324"/>
                <a:ext cx="171015" cy="111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51" name="Rectangle 350"/>
              <p:cNvSpPr>
                <a:spLocks noChangeArrowheads="1"/>
              </p:cNvSpPr>
              <p:nvPr/>
            </p:nvSpPr>
            <p:spPr bwMode="auto">
              <a:xfrm>
                <a:off x="8001681" y="5700323"/>
                <a:ext cx="171015" cy="1124971"/>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52" name="Rectangle 351"/>
              <p:cNvSpPr>
                <a:spLocks noChangeArrowheads="1"/>
              </p:cNvSpPr>
              <p:nvPr/>
            </p:nvSpPr>
            <p:spPr bwMode="auto">
              <a:xfrm>
                <a:off x="8001681" y="5700324"/>
                <a:ext cx="171015" cy="111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53" name="Freeform 352"/>
              <p:cNvSpPr>
                <a:spLocks/>
              </p:cNvSpPr>
              <p:nvPr/>
            </p:nvSpPr>
            <p:spPr bwMode="auto">
              <a:xfrm>
                <a:off x="8001681" y="6825295"/>
                <a:ext cx="303744" cy="171016"/>
              </a:xfrm>
              <a:custGeom>
                <a:avLst/>
                <a:gdLst>
                  <a:gd name="T0" fmla="*/ 119 w 119"/>
                  <a:gd name="T1" fmla="*/ 51 h 67"/>
                  <a:gd name="T2" fmla="*/ 68 w 119"/>
                  <a:gd name="T3" fmla="*/ 0 h 67"/>
                  <a:gd name="T4" fmla="*/ 0 w 119"/>
                  <a:gd name="T5" fmla="*/ 0 h 67"/>
                  <a:gd name="T6" fmla="*/ 0 w 119"/>
                  <a:gd name="T7" fmla="*/ 67 h 67"/>
                  <a:gd name="T8" fmla="*/ 119 w 119"/>
                  <a:gd name="T9" fmla="*/ 67 h 67"/>
                  <a:gd name="T10" fmla="*/ 119 w 119"/>
                  <a:gd name="T11" fmla="*/ 51 h 67"/>
                </a:gdLst>
                <a:ahLst/>
                <a:cxnLst>
                  <a:cxn ang="0">
                    <a:pos x="T0" y="T1"/>
                  </a:cxn>
                  <a:cxn ang="0">
                    <a:pos x="T2" y="T3"/>
                  </a:cxn>
                  <a:cxn ang="0">
                    <a:pos x="T4" y="T5"/>
                  </a:cxn>
                  <a:cxn ang="0">
                    <a:pos x="T6" y="T7"/>
                  </a:cxn>
                  <a:cxn ang="0">
                    <a:pos x="T8" y="T9"/>
                  </a:cxn>
                  <a:cxn ang="0">
                    <a:pos x="T10" y="T11"/>
                  </a:cxn>
                </a:cxnLst>
                <a:rect l="0" t="0" r="r" b="b"/>
                <a:pathLst>
                  <a:path w="119" h="67">
                    <a:moveTo>
                      <a:pt x="119" y="51"/>
                    </a:moveTo>
                    <a:lnTo>
                      <a:pt x="68" y="0"/>
                    </a:lnTo>
                    <a:lnTo>
                      <a:pt x="0" y="0"/>
                    </a:lnTo>
                    <a:lnTo>
                      <a:pt x="0" y="67"/>
                    </a:lnTo>
                    <a:lnTo>
                      <a:pt x="119" y="67"/>
                    </a:lnTo>
                    <a:lnTo>
                      <a:pt x="119" y="51"/>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54" name="Rectangle 353"/>
              <p:cNvSpPr>
                <a:spLocks noChangeArrowheads="1"/>
              </p:cNvSpPr>
              <p:nvPr/>
            </p:nvSpPr>
            <p:spPr bwMode="auto">
              <a:xfrm>
                <a:off x="7884266" y="4475144"/>
                <a:ext cx="625354" cy="127367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55" name="Rectangle 354"/>
              <p:cNvSpPr>
                <a:spLocks noChangeArrowheads="1"/>
              </p:cNvSpPr>
              <p:nvPr/>
            </p:nvSpPr>
            <p:spPr bwMode="auto">
              <a:xfrm>
                <a:off x="7884266" y="4475144"/>
                <a:ext cx="625354" cy="127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56" name="Freeform 355"/>
              <p:cNvSpPr>
                <a:spLocks/>
              </p:cNvSpPr>
              <p:nvPr/>
            </p:nvSpPr>
            <p:spPr bwMode="auto">
              <a:xfrm>
                <a:off x="8185459" y="4276053"/>
                <a:ext cx="163358" cy="199091"/>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57" name="Freeform 356"/>
              <p:cNvSpPr>
                <a:spLocks/>
              </p:cNvSpPr>
              <p:nvPr/>
            </p:nvSpPr>
            <p:spPr bwMode="auto">
              <a:xfrm>
                <a:off x="8369239" y="4046331"/>
                <a:ext cx="117412" cy="171016"/>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58" name="Freeform 357"/>
              <p:cNvSpPr>
                <a:spLocks/>
              </p:cNvSpPr>
              <p:nvPr/>
            </p:nvSpPr>
            <p:spPr bwMode="auto">
              <a:xfrm>
                <a:off x="8302872" y="4105040"/>
                <a:ext cx="28078" cy="28078"/>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59" name="Freeform 358"/>
              <p:cNvSpPr>
                <a:spLocks/>
              </p:cNvSpPr>
              <p:nvPr/>
            </p:nvSpPr>
            <p:spPr bwMode="auto">
              <a:xfrm>
                <a:off x="8356475" y="4707419"/>
                <a:ext cx="84233" cy="58709"/>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60" name="Freeform 359"/>
              <p:cNvSpPr>
                <a:spLocks/>
              </p:cNvSpPr>
              <p:nvPr/>
            </p:nvSpPr>
            <p:spPr bwMode="auto">
              <a:xfrm>
                <a:off x="8399866" y="4707419"/>
                <a:ext cx="84233" cy="58709"/>
              </a:xfrm>
              <a:custGeom>
                <a:avLst/>
                <a:gdLst>
                  <a:gd name="T0" fmla="*/ 0 w 33"/>
                  <a:gd name="T1" fmla="*/ 23 h 23"/>
                  <a:gd name="T2" fmla="*/ 17 w 33"/>
                  <a:gd name="T3" fmla="*/ 0 h 23"/>
                  <a:gd name="T4" fmla="*/ 33 w 33"/>
                  <a:gd name="T5" fmla="*/ 23 h 23"/>
                  <a:gd name="T6" fmla="*/ 0 w 33"/>
                  <a:gd name="T7" fmla="*/ 23 h 23"/>
                </a:gdLst>
                <a:ahLst/>
                <a:cxnLst>
                  <a:cxn ang="0">
                    <a:pos x="T0" y="T1"/>
                  </a:cxn>
                  <a:cxn ang="0">
                    <a:pos x="T2" y="T3"/>
                  </a:cxn>
                  <a:cxn ang="0">
                    <a:pos x="T4" y="T5"/>
                  </a:cxn>
                  <a:cxn ang="0">
                    <a:pos x="T6" y="T7"/>
                  </a:cxn>
                </a:cxnLst>
                <a:rect l="0" t="0" r="r" b="b"/>
                <a:pathLst>
                  <a:path w="33" h="23">
                    <a:moveTo>
                      <a:pt x="0" y="23"/>
                    </a:moveTo>
                    <a:lnTo>
                      <a:pt x="17" y="0"/>
                    </a:lnTo>
                    <a:lnTo>
                      <a:pt x="33" y="23"/>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61" name="Freeform 360"/>
              <p:cNvSpPr>
                <a:spLocks/>
              </p:cNvSpPr>
              <p:nvPr/>
            </p:nvSpPr>
            <p:spPr bwMode="auto">
              <a:xfrm>
                <a:off x="8172695" y="4472592"/>
                <a:ext cx="137833" cy="53603"/>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62" name="Freeform 361"/>
              <p:cNvSpPr>
                <a:spLocks/>
              </p:cNvSpPr>
              <p:nvPr/>
            </p:nvSpPr>
            <p:spPr bwMode="auto">
              <a:xfrm>
                <a:off x="8172695" y="4472592"/>
                <a:ext cx="137833" cy="53603"/>
              </a:xfrm>
              <a:custGeom>
                <a:avLst/>
                <a:gdLst>
                  <a:gd name="T0" fmla="*/ 54 w 54"/>
                  <a:gd name="T1" fmla="*/ 0 h 21"/>
                  <a:gd name="T2" fmla="*/ 26 w 54"/>
                  <a:gd name="T3" fmla="*/ 21 h 21"/>
                  <a:gd name="T4" fmla="*/ 0 w 54"/>
                  <a:gd name="T5" fmla="*/ 0 h 21"/>
                  <a:gd name="T6" fmla="*/ 54 w 54"/>
                  <a:gd name="T7" fmla="*/ 0 h 21"/>
                </a:gdLst>
                <a:ahLst/>
                <a:cxnLst>
                  <a:cxn ang="0">
                    <a:pos x="T0" y="T1"/>
                  </a:cxn>
                  <a:cxn ang="0">
                    <a:pos x="T2" y="T3"/>
                  </a:cxn>
                  <a:cxn ang="0">
                    <a:pos x="T4" y="T5"/>
                  </a:cxn>
                  <a:cxn ang="0">
                    <a:pos x="T6" y="T7"/>
                  </a:cxn>
                </a:cxnLst>
                <a:rect l="0" t="0" r="r" b="b"/>
                <a:pathLst>
                  <a:path w="54" h="21">
                    <a:moveTo>
                      <a:pt x="54" y="0"/>
                    </a:moveTo>
                    <a:lnTo>
                      <a:pt x="26" y="21"/>
                    </a:lnTo>
                    <a:lnTo>
                      <a:pt x="0" y="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63" name="Freeform 362"/>
              <p:cNvSpPr>
                <a:spLocks/>
              </p:cNvSpPr>
              <p:nvPr/>
            </p:nvSpPr>
            <p:spPr bwMode="auto">
              <a:xfrm>
                <a:off x="8172695" y="4526194"/>
                <a:ext cx="137833" cy="510492"/>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64" name="Freeform 363"/>
              <p:cNvSpPr>
                <a:spLocks/>
              </p:cNvSpPr>
              <p:nvPr/>
            </p:nvSpPr>
            <p:spPr bwMode="auto">
              <a:xfrm>
                <a:off x="8172695" y="4526194"/>
                <a:ext cx="137833" cy="510492"/>
              </a:xfrm>
              <a:custGeom>
                <a:avLst/>
                <a:gdLst>
                  <a:gd name="T0" fmla="*/ 54 w 54"/>
                  <a:gd name="T1" fmla="*/ 0 h 200"/>
                  <a:gd name="T2" fmla="*/ 26 w 54"/>
                  <a:gd name="T3" fmla="*/ 0 h 200"/>
                  <a:gd name="T4" fmla="*/ 0 w 54"/>
                  <a:gd name="T5" fmla="*/ 0 h 200"/>
                  <a:gd name="T6" fmla="*/ 28 w 54"/>
                  <a:gd name="T7" fmla="*/ 200 h 200"/>
                  <a:gd name="T8" fmla="*/ 54 w 54"/>
                  <a:gd name="T9" fmla="*/ 0 h 200"/>
                </a:gdLst>
                <a:ahLst/>
                <a:cxnLst>
                  <a:cxn ang="0">
                    <a:pos x="T0" y="T1"/>
                  </a:cxn>
                  <a:cxn ang="0">
                    <a:pos x="T2" y="T3"/>
                  </a:cxn>
                  <a:cxn ang="0">
                    <a:pos x="T4" y="T5"/>
                  </a:cxn>
                  <a:cxn ang="0">
                    <a:pos x="T6" y="T7"/>
                  </a:cxn>
                  <a:cxn ang="0">
                    <a:pos x="T8" y="T9"/>
                  </a:cxn>
                </a:cxnLst>
                <a:rect l="0" t="0" r="r" b="b"/>
                <a:pathLst>
                  <a:path w="54" h="200">
                    <a:moveTo>
                      <a:pt x="54" y="0"/>
                    </a:moveTo>
                    <a:lnTo>
                      <a:pt x="26" y="0"/>
                    </a:lnTo>
                    <a:lnTo>
                      <a:pt x="0" y="0"/>
                    </a:lnTo>
                    <a:lnTo>
                      <a:pt x="28" y="20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65" name="Freeform 364"/>
              <p:cNvSpPr>
                <a:spLocks/>
              </p:cNvSpPr>
              <p:nvPr/>
            </p:nvSpPr>
            <p:spPr bwMode="auto">
              <a:xfrm>
                <a:off x="8208431" y="4526194"/>
                <a:ext cx="66364" cy="96994"/>
              </a:xfrm>
              <a:custGeom>
                <a:avLst/>
                <a:gdLst>
                  <a:gd name="T0" fmla="*/ 0 w 26"/>
                  <a:gd name="T1" fmla="*/ 24 h 38"/>
                  <a:gd name="T2" fmla="*/ 3 w 26"/>
                  <a:gd name="T3" fmla="*/ 38 h 38"/>
                  <a:gd name="T4" fmla="*/ 21 w 26"/>
                  <a:gd name="T5" fmla="*/ 38 h 38"/>
                  <a:gd name="T6" fmla="*/ 26 w 26"/>
                  <a:gd name="T7" fmla="*/ 18 h 38"/>
                  <a:gd name="T8" fmla="*/ 12 w 26"/>
                  <a:gd name="T9" fmla="*/ 0 h 38"/>
                  <a:gd name="T10" fmla="*/ 0 w 26"/>
                  <a:gd name="T11" fmla="*/ 24 h 38"/>
                </a:gdLst>
                <a:ahLst/>
                <a:cxnLst>
                  <a:cxn ang="0">
                    <a:pos x="T0" y="T1"/>
                  </a:cxn>
                  <a:cxn ang="0">
                    <a:pos x="T2" y="T3"/>
                  </a:cxn>
                  <a:cxn ang="0">
                    <a:pos x="T4" y="T5"/>
                  </a:cxn>
                  <a:cxn ang="0">
                    <a:pos x="T6" y="T7"/>
                  </a:cxn>
                  <a:cxn ang="0">
                    <a:pos x="T8" y="T9"/>
                  </a:cxn>
                  <a:cxn ang="0">
                    <a:pos x="T10" y="T11"/>
                  </a:cxn>
                </a:cxnLst>
                <a:rect l="0" t="0" r="r" b="b"/>
                <a:pathLst>
                  <a:path w="26" h="38">
                    <a:moveTo>
                      <a:pt x="0" y="24"/>
                    </a:moveTo>
                    <a:lnTo>
                      <a:pt x="3" y="38"/>
                    </a:lnTo>
                    <a:lnTo>
                      <a:pt x="21" y="38"/>
                    </a:lnTo>
                    <a:lnTo>
                      <a:pt x="26" y="18"/>
                    </a:lnTo>
                    <a:lnTo>
                      <a:pt x="12" y="0"/>
                    </a:lnTo>
                    <a:lnTo>
                      <a:pt x="0" y="2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66" name="Freeform 365"/>
              <p:cNvSpPr>
                <a:spLocks/>
              </p:cNvSpPr>
              <p:nvPr/>
            </p:nvSpPr>
            <p:spPr bwMode="auto">
              <a:xfrm>
                <a:off x="8198220" y="4623188"/>
                <a:ext cx="84233" cy="413500"/>
              </a:xfrm>
              <a:custGeom>
                <a:avLst/>
                <a:gdLst>
                  <a:gd name="T0" fmla="*/ 25 w 33"/>
                  <a:gd name="T1" fmla="*/ 0 h 162"/>
                  <a:gd name="T2" fmla="*/ 7 w 33"/>
                  <a:gd name="T3" fmla="*/ 0 h 162"/>
                  <a:gd name="T4" fmla="*/ 0 w 33"/>
                  <a:gd name="T5" fmla="*/ 40 h 162"/>
                  <a:gd name="T6" fmla="*/ 18 w 33"/>
                  <a:gd name="T7" fmla="*/ 162 h 162"/>
                  <a:gd name="T8" fmla="*/ 33 w 33"/>
                  <a:gd name="T9" fmla="*/ 47 h 162"/>
                  <a:gd name="T10" fmla="*/ 25 w 33"/>
                  <a:gd name="T11" fmla="*/ 0 h 162"/>
                </a:gdLst>
                <a:ahLst/>
                <a:cxnLst>
                  <a:cxn ang="0">
                    <a:pos x="T0" y="T1"/>
                  </a:cxn>
                  <a:cxn ang="0">
                    <a:pos x="T2" y="T3"/>
                  </a:cxn>
                  <a:cxn ang="0">
                    <a:pos x="T4" y="T5"/>
                  </a:cxn>
                  <a:cxn ang="0">
                    <a:pos x="T6" y="T7"/>
                  </a:cxn>
                  <a:cxn ang="0">
                    <a:pos x="T8" y="T9"/>
                  </a:cxn>
                  <a:cxn ang="0">
                    <a:pos x="T10" y="T11"/>
                  </a:cxn>
                </a:cxnLst>
                <a:rect l="0" t="0" r="r" b="b"/>
                <a:pathLst>
                  <a:path w="33" h="162">
                    <a:moveTo>
                      <a:pt x="25" y="0"/>
                    </a:moveTo>
                    <a:lnTo>
                      <a:pt x="7" y="0"/>
                    </a:lnTo>
                    <a:lnTo>
                      <a:pt x="0" y="40"/>
                    </a:lnTo>
                    <a:lnTo>
                      <a:pt x="18" y="162"/>
                    </a:lnTo>
                    <a:lnTo>
                      <a:pt x="33" y="47"/>
                    </a:lnTo>
                    <a:lnTo>
                      <a:pt x="25"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67" name="Freeform 366"/>
              <p:cNvSpPr>
                <a:spLocks/>
              </p:cNvSpPr>
              <p:nvPr/>
            </p:nvSpPr>
            <p:spPr bwMode="auto">
              <a:xfrm>
                <a:off x="8172695" y="4472592"/>
                <a:ext cx="68918" cy="132727"/>
              </a:xfrm>
              <a:custGeom>
                <a:avLst/>
                <a:gdLst>
                  <a:gd name="T0" fmla="*/ 27 w 27"/>
                  <a:gd name="T1" fmla="*/ 21 h 52"/>
                  <a:gd name="T2" fmla="*/ 9 w 27"/>
                  <a:gd name="T3" fmla="*/ 52 h 52"/>
                  <a:gd name="T4" fmla="*/ 0 w 27"/>
                  <a:gd name="T5" fmla="*/ 21 h 52"/>
                  <a:gd name="T6" fmla="*/ 0 w 27"/>
                  <a:gd name="T7" fmla="*/ 0 h 52"/>
                  <a:gd name="T8" fmla="*/ 27 w 27"/>
                  <a:gd name="T9" fmla="*/ 21 h 52"/>
                </a:gdLst>
                <a:ahLst/>
                <a:cxnLst>
                  <a:cxn ang="0">
                    <a:pos x="T0" y="T1"/>
                  </a:cxn>
                  <a:cxn ang="0">
                    <a:pos x="T2" y="T3"/>
                  </a:cxn>
                  <a:cxn ang="0">
                    <a:pos x="T4" y="T5"/>
                  </a:cxn>
                  <a:cxn ang="0">
                    <a:pos x="T6" y="T7"/>
                  </a:cxn>
                  <a:cxn ang="0">
                    <a:pos x="T8" y="T9"/>
                  </a:cxn>
                </a:cxnLst>
                <a:rect l="0" t="0" r="r" b="b"/>
                <a:pathLst>
                  <a:path w="27" h="52">
                    <a:moveTo>
                      <a:pt x="27" y="21"/>
                    </a:moveTo>
                    <a:lnTo>
                      <a:pt x="9" y="52"/>
                    </a:lnTo>
                    <a:lnTo>
                      <a:pt x="0" y="21"/>
                    </a:lnTo>
                    <a:lnTo>
                      <a:pt x="0" y="0"/>
                    </a:lnTo>
                    <a:lnTo>
                      <a:pt x="2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68" name="Freeform 367"/>
              <p:cNvSpPr>
                <a:spLocks/>
              </p:cNvSpPr>
              <p:nvPr/>
            </p:nvSpPr>
            <p:spPr bwMode="auto">
              <a:xfrm>
                <a:off x="8239058" y="4472592"/>
                <a:ext cx="71470" cy="132727"/>
              </a:xfrm>
              <a:custGeom>
                <a:avLst/>
                <a:gdLst>
                  <a:gd name="T0" fmla="*/ 0 w 28"/>
                  <a:gd name="T1" fmla="*/ 21 h 52"/>
                  <a:gd name="T2" fmla="*/ 20 w 28"/>
                  <a:gd name="T3" fmla="*/ 52 h 52"/>
                  <a:gd name="T4" fmla="*/ 28 w 28"/>
                  <a:gd name="T5" fmla="*/ 21 h 52"/>
                  <a:gd name="T6" fmla="*/ 28 w 28"/>
                  <a:gd name="T7" fmla="*/ 0 h 52"/>
                  <a:gd name="T8" fmla="*/ 0 w 28"/>
                  <a:gd name="T9" fmla="*/ 21 h 52"/>
                </a:gdLst>
                <a:ahLst/>
                <a:cxnLst>
                  <a:cxn ang="0">
                    <a:pos x="T0" y="T1"/>
                  </a:cxn>
                  <a:cxn ang="0">
                    <a:pos x="T2" y="T3"/>
                  </a:cxn>
                  <a:cxn ang="0">
                    <a:pos x="T4" y="T5"/>
                  </a:cxn>
                  <a:cxn ang="0">
                    <a:pos x="T6" y="T7"/>
                  </a:cxn>
                  <a:cxn ang="0">
                    <a:pos x="T8" y="T9"/>
                  </a:cxn>
                </a:cxnLst>
                <a:rect l="0" t="0" r="r" b="b"/>
                <a:pathLst>
                  <a:path w="28" h="52">
                    <a:moveTo>
                      <a:pt x="0" y="21"/>
                    </a:moveTo>
                    <a:lnTo>
                      <a:pt x="20" y="52"/>
                    </a:lnTo>
                    <a:lnTo>
                      <a:pt x="28" y="21"/>
                    </a:lnTo>
                    <a:lnTo>
                      <a:pt x="28"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69" name="Freeform 368"/>
              <p:cNvSpPr>
                <a:spLocks/>
              </p:cNvSpPr>
              <p:nvPr/>
            </p:nvSpPr>
            <p:spPr bwMode="auto">
              <a:xfrm>
                <a:off x="8951198" y="3597098"/>
                <a:ext cx="145490" cy="283324"/>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FF8C00"/>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70" name="Freeform 369"/>
              <p:cNvSpPr>
                <a:spLocks/>
              </p:cNvSpPr>
              <p:nvPr/>
            </p:nvSpPr>
            <p:spPr bwMode="auto">
              <a:xfrm>
                <a:off x="8369239" y="4046331"/>
                <a:ext cx="117412" cy="171016"/>
              </a:xfrm>
              <a:custGeom>
                <a:avLst/>
                <a:gdLst>
                  <a:gd name="T0" fmla="*/ 0 w 46"/>
                  <a:gd name="T1" fmla="*/ 0 h 67"/>
                  <a:gd name="T2" fmla="*/ 46 w 46"/>
                  <a:gd name="T3" fmla="*/ 51 h 67"/>
                  <a:gd name="T4" fmla="*/ 13 w 46"/>
                  <a:gd name="T5" fmla="*/ 67 h 67"/>
                  <a:gd name="T6" fmla="*/ 0 w 46"/>
                  <a:gd name="T7" fmla="*/ 0 h 67"/>
                </a:gdLst>
                <a:ahLst/>
                <a:cxnLst>
                  <a:cxn ang="0">
                    <a:pos x="T0" y="T1"/>
                  </a:cxn>
                  <a:cxn ang="0">
                    <a:pos x="T2" y="T3"/>
                  </a:cxn>
                  <a:cxn ang="0">
                    <a:pos x="T4" y="T5"/>
                  </a:cxn>
                  <a:cxn ang="0">
                    <a:pos x="T6" y="T7"/>
                  </a:cxn>
                </a:cxnLst>
                <a:rect l="0" t="0" r="r" b="b"/>
                <a:pathLst>
                  <a:path w="46" h="67">
                    <a:moveTo>
                      <a:pt x="0" y="0"/>
                    </a:moveTo>
                    <a:lnTo>
                      <a:pt x="46" y="51"/>
                    </a:lnTo>
                    <a:lnTo>
                      <a:pt x="13" y="67"/>
                    </a:lnTo>
                    <a:lnTo>
                      <a:pt x="0" y="0"/>
                    </a:lnTo>
                    <a:close/>
                  </a:path>
                </a:pathLst>
              </a:custGeom>
              <a:solidFill>
                <a:srgbClr val="FF8C00"/>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71" name="Freeform 370"/>
              <p:cNvSpPr>
                <a:spLocks/>
              </p:cNvSpPr>
              <p:nvPr/>
            </p:nvSpPr>
            <p:spPr bwMode="auto">
              <a:xfrm>
                <a:off x="8052732" y="3941682"/>
                <a:ext cx="449233" cy="459443"/>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72" name="Freeform 371"/>
              <p:cNvSpPr>
                <a:spLocks/>
              </p:cNvSpPr>
              <p:nvPr/>
            </p:nvSpPr>
            <p:spPr bwMode="auto">
              <a:xfrm>
                <a:off x="8302872" y="4105040"/>
                <a:ext cx="28078" cy="28078"/>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73" name="Freeform 372"/>
              <p:cNvSpPr>
                <a:spLocks/>
              </p:cNvSpPr>
              <p:nvPr/>
            </p:nvSpPr>
            <p:spPr bwMode="auto">
              <a:xfrm>
                <a:off x="7948081" y="3857451"/>
                <a:ext cx="380317" cy="456893"/>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74" name="Freeform 373"/>
              <p:cNvSpPr>
                <a:spLocks/>
              </p:cNvSpPr>
              <p:nvPr/>
            </p:nvSpPr>
            <p:spPr bwMode="auto">
              <a:xfrm>
                <a:off x="8129306" y="4122905"/>
                <a:ext cx="104651" cy="137833"/>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75" name="Freeform 374"/>
              <p:cNvSpPr>
                <a:spLocks/>
              </p:cNvSpPr>
              <p:nvPr/>
            </p:nvSpPr>
            <p:spPr bwMode="auto">
              <a:xfrm>
                <a:off x="8190563" y="4153536"/>
                <a:ext cx="28078" cy="61258"/>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76" name="Freeform 375"/>
              <p:cNvSpPr>
                <a:spLocks/>
              </p:cNvSpPr>
              <p:nvPr/>
            </p:nvSpPr>
            <p:spPr bwMode="auto">
              <a:xfrm>
                <a:off x="8167593" y="4153536"/>
                <a:ext cx="51049" cy="63813"/>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77" name="Freeform 376"/>
              <p:cNvSpPr>
                <a:spLocks/>
              </p:cNvSpPr>
              <p:nvPr/>
            </p:nvSpPr>
            <p:spPr bwMode="auto">
              <a:xfrm>
                <a:off x="8969066" y="3729826"/>
                <a:ext cx="127622" cy="132727"/>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A83F"/>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78" name="Freeform 377"/>
              <p:cNvSpPr>
                <a:spLocks/>
              </p:cNvSpPr>
              <p:nvPr/>
            </p:nvSpPr>
            <p:spPr bwMode="auto">
              <a:xfrm>
                <a:off x="8815918" y="5628858"/>
                <a:ext cx="61259" cy="1365567"/>
              </a:xfrm>
              <a:custGeom>
                <a:avLst/>
                <a:gdLst>
                  <a:gd name="T0" fmla="*/ 24 w 24"/>
                  <a:gd name="T1" fmla="*/ 0 h 535"/>
                  <a:gd name="T2" fmla="*/ 0 w 24"/>
                  <a:gd name="T3" fmla="*/ 0 h 535"/>
                  <a:gd name="T4" fmla="*/ 0 w 24"/>
                  <a:gd name="T5" fmla="*/ 535 h 535"/>
                  <a:gd name="T6" fmla="*/ 24 w 24"/>
                  <a:gd name="T7" fmla="*/ 535 h 535"/>
                  <a:gd name="T8" fmla="*/ 24 w 24"/>
                  <a:gd name="T9" fmla="*/ 452 h 535"/>
                  <a:gd name="T10" fmla="*/ 24 w 24"/>
                  <a:gd name="T11" fmla="*/ 158 h 535"/>
                  <a:gd name="T12" fmla="*/ 24 w 24"/>
                  <a:gd name="T13" fmla="*/ 0 h 535"/>
                </a:gdLst>
                <a:ahLst/>
                <a:cxnLst>
                  <a:cxn ang="0">
                    <a:pos x="T0" y="T1"/>
                  </a:cxn>
                  <a:cxn ang="0">
                    <a:pos x="T2" y="T3"/>
                  </a:cxn>
                  <a:cxn ang="0">
                    <a:pos x="T4" y="T5"/>
                  </a:cxn>
                  <a:cxn ang="0">
                    <a:pos x="T6" y="T7"/>
                  </a:cxn>
                  <a:cxn ang="0">
                    <a:pos x="T8" y="T9"/>
                  </a:cxn>
                  <a:cxn ang="0">
                    <a:pos x="T10" y="T11"/>
                  </a:cxn>
                  <a:cxn ang="0">
                    <a:pos x="T12" y="T13"/>
                  </a:cxn>
                </a:cxnLst>
                <a:rect l="0" t="0" r="r" b="b"/>
                <a:pathLst>
                  <a:path w="24" h="535">
                    <a:moveTo>
                      <a:pt x="24" y="0"/>
                    </a:moveTo>
                    <a:lnTo>
                      <a:pt x="0" y="0"/>
                    </a:lnTo>
                    <a:lnTo>
                      <a:pt x="0" y="535"/>
                    </a:lnTo>
                    <a:lnTo>
                      <a:pt x="24" y="535"/>
                    </a:lnTo>
                    <a:lnTo>
                      <a:pt x="24" y="452"/>
                    </a:lnTo>
                    <a:lnTo>
                      <a:pt x="24" y="158"/>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79" name="Rectangle 425"/>
              <p:cNvSpPr/>
              <p:nvPr/>
            </p:nvSpPr>
            <p:spPr bwMode="auto">
              <a:xfrm>
                <a:off x="7884266" y="5280832"/>
                <a:ext cx="406809" cy="467990"/>
              </a:xfrm>
              <a:custGeom>
                <a:avLst/>
                <a:gdLst>
                  <a:gd name="connsiteX0" fmla="*/ 0 w 406809"/>
                  <a:gd name="connsiteY0" fmla="*/ 0 h 467990"/>
                  <a:gd name="connsiteX1" fmla="*/ 406809 w 406809"/>
                  <a:gd name="connsiteY1" fmla="*/ 0 h 467990"/>
                  <a:gd name="connsiteX2" fmla="*/ 406809 w 406809"/>
                  <a:gd name="connsiteY2" fmla="*/ 467990 h 467990"/>
                  <a:gd name="connsiteX3" fmla="*/ 0 w 406809"/>
                  <a:gd name="connsiteY3" fmla="*/ 467990 h 467990"/>
                  <a:gd name="connsiteX4" fmla="*/ 0 w 406809"/>
                  <a:gd name="connsiteY4" fmla="*/ 0 h 467990"/>
                  <a:gd name="connsiteX0" fmla="*/ 0 w 406809"/>
                  <a:gd name="connsiteY0" fmla="*/ 0 h 467990"/>
                  <a:gd name="connsiteX1" fmla="*/ 406809 w 406809"/>
                  <a:gd name="connsiteY1" fmla="*/ 467990 h 467990"/>
                  <a:gd name="connsiteX2" fmla="*/ 0 w 406809"/>
                  <a:gd name="connsiteY2" fmla="*/ 467990 h 467990"/>
                  <a:gd name="connsiteX3" fmla="*/ 0 w 406809"/>
                  <a:gd name="connsiteY3" fmla="*/ 0 h 467990"/>
                </a:gdLst>
                <a:ahLst/>
                <a:cxnLst>
                  <a:cxn ang="0">
                    <a:pos x="connsiteX0" y="connsiteY0"/>
                  </a:cxn>
                  <a:cxn ang="0">
                    <a:pos x="connsiteX1" y="connsiteY1"/>
                  </a:cxn>
                  <a:cxn ang="0">
                    <a:pos x="connsiteX2" y="connsiteY2"/>
                  </a:cxn>
                  <a:cxn ang="0">
                    <a:pos x="connsiteX3" y="connsiteY3"/>
                  </a:cxn>
                </a:cxnLst>
                <a:rect l="l" t="t" r="r" b="b"/>
                <a:pathLst>
                  <a:path w="406809" h="467990">
                    <a:moveTo>
                      <a:pt x="0" y="0"/>
                    </a:moveTo>
                    <a:lnTo>
                      <a:pt x="406809" y="467990"/>
                    </a:lnTo>
                    <a:lnTo>
                      <a:pt x="0" y="467990"/>
                    </a:lnTo>
                    <a:lnTo>
                      <a:pt x="0" y="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43" name="Group 242"/>
            <p:cNvGrpSpPr/>
            <p:nvPr/>
          </p:nvGrpSpPr>
          <p:grpSpPr>
            <a:xfrm>
              <a:off x="10225491" y="2592508"/>
              <a:ext cx="1153144" cy="566026"/>
              <a:chOff x="-2217738" y="3678238"/>
              <a:chExt cx="1562100" cy="766763"/>
            </a:xfrm>
            <a:solidFill>
              <a:schemeClr val="accent1"/>
            </a:solidFill>
          </p:grpSpPr>
          <p:sp>
            <p:nvSpPr>
              <p:cNvPr id="320" name="Freeform 6"/>
              <p:cNvSpPr>
                <a:spLocks noEditPoints="1"/>
              </p:cNvSpPr>
              <p:nvPr/>
            </p:nvSpPr>
            <p:spPr bwMode="auto">
              <a:xfrm>
                <a:off x="-2217738" y="3678238"/>
                <a:ext cx="711200" cy="766763"/>
              </a:xfrm>
              <a:custGeom>
                <a:avLst/>
                <a:gdLst>
                  <a:gd name="T0" fmla="*/ 556 w 954"/>
                  <a:gd name="T1" fmla="*/ 1009 h 1027"/>
                  <a:gd name="T2" fmla="*/ 507 w 954"/>
                  <a:gd name="T3" fmla="*/ 919 h 1027"/>
                  <a:gd name="T4" fmla="*/ 400 w 954"/>
                  <a:gd name="T5" fmla="*/ 627 h 1027"/>
                  <a:gd name="T6" fmla="*/ 429 w 954"/>
                  <a:gd name="T7" fmla="*/ 554 h 1027"/>
                  <a:gd name="T8" fmla="*/ 371 w 954"/>
                  <a:gd name="T9" fmla="*/ 504 h 1027"/>
                  <a:gd name="T10" fmla="*/ 311 w 954"/>
                  <a:gd name="T11" fmla="*/ 488 h 1027"/>
                  <a:gd name="T12" fmla="*/ 247 w 954"/>
                  <a:gd name="T13" fmla="*/ 410 h 1027"/>
                  <a:gd name="T14" fmla="*/ 243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4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4 w 954"/>
                  <a:gd name="T39" fmla="*/ 27 h 1027"/>
                  <a:gd name="T40" fmla="*/ 664 w 954"/>
                  <a:gd name="T41" fmla="*/ 0 h 1027"/>
                  <a:gd name="T42" fmla="*/ 819 w 954"/>
                  <a:gd name="T43" fmla="*/ 0 h 1027"/>
                  <a:gd name="T44" fmla="*/ 948 w 954"/>
                  <a:gd name="T45" fmla="*/ 13 h 1027"/>
                  <a:gd name="T46" fmla="*/ 892 w 954"/>
                  <a:gd name="T47" fmla="*/ 73 h 1027"/>
                  <a:gd name="T48" fmla="*/ 870 w 954"/>
                  <a:gd name="T49" fmla="*/ 104 h 1027"/>
                  <a:gd name="T50" fmla="*/ 737 w 954"/>
                  <a:gd name="T51" fmla="*/ 155 h 1027"/>
                  <a:gd name="T52" fmla="*/ 730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2 h 1027"/>
                  <a:gd name="T70" fmla="*/ 602 w 954"/>
                  <a:gd name="T71" fmla="*/ 223 h 1027"/>
                  <a:gd name="T72" fmla="*/ 606 w 954"/>
                  <a:gd name="T73" fmla="*/ 263 h 1027"/>
                  <a:gd name="T74" fmla="*/ 495 w 954"/>
                  <a:gd name="T75" fmla="*/ 333 h 1027"/>
                  <a:gd name="T76" fmla="*/ 442 w 954"/>
                  <a:gd name="T77" fmla="*/ 411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5"/>
                    </a:cubicBezTo>
                    <a:cubicBezTo>
                      <a:pt x="507" y="922"/>
                      <a:pt x="507" y="922"/>
                      <a:pt x="507" y="922"/>
                    </a:cubicBezTo>
                    <a:cubicBezTo>
                      <a:pt x="507" y="921"/>
                      <a:pt x="507" y="920"/>
                      <a:pt x="507" y="919"/>
                    </a:cubicBezTo>
                    <a:cubicBezTo>
                      <a:pt x="497" y="753"/>
                      <a:pt x="497" y="753"/>
                      <a:pt x="497" y="753"/>
                    </a:cubicBezTo>
                    <a:cubicBezTo>
                      <a:pt x="451" y="720"/>
                      <a:pt x="451" y="720"/>
                      <a:pt x="451"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1" y="553"/>
                      <a:pt x="431" y="553"/>
                      <a:pt x="431" y="553"/>
                    </a:cubicBezTo>
                    <a:cubicBezTo>
                      <a:pt x="429" y="554"/>
                      <a:pt x="429" y="554"/>
                      <a:pt x="429" y="554"/>
                    </a:cubicBezTo>
                    <a:cubicBezTo>
                      <a:pt x="427" y="555"/>
                      <a:pt x="424" y="555"/>
                      <a:pt x="421" y="553"/>
                    </a:cubicBezTo>
                    <a:cubicBezTo>
                      <a:pt x="389" y="537"/>
                      <a:pt x="389" y="537"/>
                      <a:pt x="389" y="537"/>
                    </a:cubicBezTo>
                    <a:cubicBezTo>
                      <a:pt x="387" y="536"/>
                      <a:pt x="385" y="534"/>
                      <a:pt x="384" y="532"/>
                    </a:cubicBezTo>
                    <a:cubicBezTo>
                      <a:pt x="371" y="504"/>
                      <a:pt x="371" y="504"/>
                      <a:pt x="371" y="504"/>
                    </a:cubicBezTo>
                    <a:cubicBezTo>
                      <a:pt x="348" y="500"/>
                      <a:pt x="348" y="500"/>
                      <a:pt x="348" y="500"/>
                    </a:cubicBezTo>
                    <a:cubicBezTo>
                      <a:pt x="347"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1"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3" y="427"/>
                      <a:pt x="243" y="428"/>
                    </a:cubicBezTo>
                    <a:cubicBezTo>
                      <a:pt x="243" y="434"/>
                      <a:pt x="238" y="438"/>
                      <a:pt x="233" y="438"/>
                    </a:cubicBezTo>
                    <a:cubicBezTo>
                      <a:pt x="228" y="439"/>
                      <a:pt x="225" y="436"/>
                      <a:pt x="223" y="432"/>
                    </a:cubicBezTo>
                    <a:cubicBezTo>
                      <a:pt x="204" y="390"/>
                      <a:pt x="204" y="390"/>
                      <a:pt x="204" y="390"/>
                    </a:cubicBezTo>
                    <a:cubicBezTo>
                      <a:pt x="181" y="348"/>
                      <a:pt x="181" y="348"/>
                      <a:pt x="181" y="348"/>
                    </a:cubicBezTo>
                    <a:cubicBezTo>
                      <a:pt x="180" y="347"/>
                      <a:pt x="180" y="346"/>
                      <a:pt x="179" y="345"/>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7" y="184"/>
                      <a:pt x="107" y="184"/>
                      <a:pt x="107"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9" y="178"/>
                    </a:cubicBezTo>
                    <a:cubicBezTo>
                      <a:pt x="75" y="164"/>
                      <a:pt x="75" y="164"/>
                      <a:pt x="75" y="164"/>
                    </a:cubicBezTo>
                    <a:cubicBezTo>
                      <a:pt x="78" y="160"/>
                      <a:pt x="78" y="160"/>
                      <a:pt x="78" y="160"/>
                    </a:cubicBezTo>
                    <a:cubicBezTo>
                      <a:pt x="76" y="158"/>
                      <a:pt x="76" y="158"/>
                      <a:pt x="76" y="158"/>
                    </a:cubicBezTo>
                    <a:cubicBezTo>
                      <a:pt x="73" y="157"/>
                      <a:pt x="71" y="154"/>
                      <a:pt x="71" y="151"/>
                    </a:cubicBezTo>
                    <a:cubicBezTo>
                      <a:pt x="71" y="148"/>
                      <a:pt x="71" y="145"/>
                      <a:pt x="74" y="142"/>
                    </a:cubicBezTo>
                    <a:cubicBezTo>
                      <a:pt x="94" y="120"/>
                      <a:pt x="94" y="120"/>
                      <a:pt x="94" y="120"/>
                    </a:cubicBezTo>
                    <a:cubicBezTo>
                      <a:pt x="95" y="119"/>
                      <a:pt x="97" y="118"/>
                      <a:pt x="99" y="118"/>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10" y="76"/>
                      <a:pt x="310" y="76"/>
                      <a:pt x="310" y="76"/>
                    </a:cubicBezTo>
                    <a:cubicBezTo>
                      <a:pt x="380" y="82"/>
                      <a:pt x="380" y="82"/>
                      <a:pt x="380" y="82"/>
                    </a:cubicBezTo>
                    <a:cubicBezTo>
                      <a:pt x="379" y="79"/>
                      <a:pt x="379" y="79"/>
                      <a:pt x="379" y="79"/>
                    </a:cubicBezTo>
                    <a:cubicBezTo>
                      <a:pt x="377" y="77"/>
                      <a:pt x="377" y="74"/>
                      <a:pt x="378" y="71"/>
                    </a:cubicBezTo>
                    <a:cubicBezTo>
                      <a:pt x="379" y="69"/>
                      <a:pt x="381" y="66"/>
                      <a:pt x="384" y="65"/>
                    </a:cubicBezTo>
                    <a:cubicBezTo>
                      <a:pt x="393" y="61"/>
                      <a:pt x="423" y="48"/>
                      <a:pt x="436" y="48"/>
                    </a:cubicBezTo>
                    <a:cubicBezTo>
                      <a:pt x="502" y="48"/>
                      <a:pt x="502" y="48"/>
                      <a:pt x="502" y="48"/>
                    </a:cubicBezTo>
                    <a:cubicBezTo>
                      <a:pt x="511"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4" y="27"/>
                      <a:pt x="604" y="27"/>
                      <a:pt x="604" y="27"/>
                    </a:cubicBezTo>
                    <a:cubicBezTo>
                      <a:pt x="600" y="25"/>
                      <a:pt x="598" y="21"/>
                      <a:pt x="599" y="17"/>
                    </a:cubicBezTo>
                    <a:cubicBezTo>
                      <a:pt x="600" y="13"/>
                      <a:pt x="603" y="9"/>
                      <a:pt x="608" y="9"/>
                    </a:cubicBezTo>
                    <a:cubicBezTo>
                      <a:pt x="662" y="0"/>
                      <a:pt x="662" y="0"/>
                      <a:pt x="662" y="0"/>
                    </a:cubicBezTo>
                    <a:cubicBezTo>
                      <a:pt x="662" y="0"/>
                      <a:pt x="663" y="0"/>
                      <a:pt x="664" y="0"/>
                    </a:cubicBezTo>
                    <a:cubicBezTo>
                      <a:pt x="733" y="0"/>
                      <a:pt x="733" y="0"/>
                      <a:pt x="733" y="0"/>
                    </a:cubicBezTo>
                    <a:cubicBezTo>
                      <a:pt x="737" y="0"/>
                      <a:pt x="741" y="3"/>
                      <a:pt x="742" y="7"/>
                    </a:cubicBezTo>
                    <a:cubicBezTo>
                      <a:pt x="742" y="8"/>
                      <a:pt x="743" y="8"/>
                      <a:pt x="743" y="8"/>
                    </a:cubicBezTo>
                    <a:cubicBezTo>
                      <a:pt x="819" y="0"/>
                      <a:pt x="819" y="0"/>
                      <a:pt x="819" y="0"/>
                    </a:cubicBezTo>
                    <a:cubicBezTo>
                      <a:pt x="820" y="0"/>
                      <a:pt x="820" y="0"/>
                      <a:pt x="821" y="0"/>
                    </a:cubicBezTo>
                    <a:cubicBezTo>
                      <a:pt x="919" y="0"/>
                      <a:pt x="919" y="0"/>
                      <a:pt x="919" y="0"/>
                    </a:cubicBezTo>
                    <a:cubicBezTo>
                      <a:pt x="920" y="0"/>
                      <a:pt x="922" y="0"/>
                      <a:pt x="923" y="1"/>
                    </a:cubicBezTo>
                    <a:cubicBezTo>
                      <a:pt x="948" y="13"/>
                      <a:pt x="948" y="13"/>
                      <a:pt x="948" y="13"/>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9"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1" y="159"/>
                      <a:pt x="737" y="155"/>
                    </a:cubicBezTo>
                    <a:cubicBezTo>
                      <a:pt x="713" y="132"/>
                      <a:pt x="712" y="127"/>
                      <a:pt x="711" y="125"/>
                    </a:cubicBezTo>
                    <a:cubicBezTo>
                      <a:pt x="710" y="123"/>
                      <a:pt x="708" y="117"/>
                      <a:pt x="717" y="92"/>
                    </a:cubicBezTo>
                    <a:cubicBezTo>
                      <a:pt x="718" y="90"/>
                      <a:pt x="719" y="88"/>
                      <a:pt x="720" y="87"/>
                    </a:cubicBezTo>
                    <a:cubicBezTo>
                      <a:pt x="730" y="80"/>
                      <a:pt x="730" y="80"/>
                      <a:pt x="730"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5"/>
                      <a:pt x="666" y="75"/>
                      <a:pt x="666" y="75"/>
                    </a:cubicBezTo>
                    <a:cubicBezTo>
                      <a:pt x="669" y="76"/>
                      <a:pt x="670" y="79"/>
                      <a:pt x="671" y="82"/>
                    </a:cubicBezTo>
                    <a:cubicBezTo>
                      <a:pt x="674" y="110"/>
                      <a:pt x="674" y="110"/>
                      <a:pt x="674" y="110"/>
                    </a:cubicBezTo>
                    <a:cubicBezTo>
                      <a:pt x="674" y="116"/>
                      <a:pt x="670" y="121"/>
                      <a:pt x="665" y="121"/>
                    </a:cubicBezTo>
                    <a:cubicBezTo>
                      <a:pt x="645" y="124"/>
                      <a:pt x="645" y="124"/>
                      <a:pt x="645" y="124"/>
                    </a:cubicBezTo>
                    <a:cubicBezTo>
                      <a:pt x="642" y="128"/>
                      <a:pt x="642" y="128"/>
                      <a:pt x="642" y="128"/>
                    </a:cubicBezTo>
                    <a:cubicBezTo>
                      <a:pt x="639" y="131"/>
                      <a:pt x="636" y="132"/>
                      <a:pt x="632" y="132"/>
                    </a:cubicBezTo>
                    <a:cubicBezTo>
                      <a:pt x="612" y="129"/>
                      <a:pt x="612" y="129"/>
                      <a:pt x="612" y="129"/>
                    </a:cubicBezTo>
                    <a:cubicBezTo>
                      <a:pt x="611" y="129"/>
                      <a:pt x="610" y="128"/>
                      <a:pt x="608" y="128"/>
                    </a:cubicBezTo>
                    <a:cubicBezTo>
                      <a:pt x="603" y="125"/>
                      <a:pt x="603" y="125"/>
                      <a:pt x="603" y="125"/>
                    </a:cubicBezTo>
                    <a:cubicBezTo>
                      <a:pt x="602" y="124"/>
                      <a:pt x="600" y="123"/>
                      <a:pt x="599" y="122"/>
                    </a:cubicBezTo>
                    <a:cubicBezTo>
                      <a:pt x="589" y="107"/>
                      <a:pt x="589" y="107"/>
                      <a:pt x="589" y="107"/>
                    </a:cubicBezTo>
                    <a:cubicBezTo>
                      <a:pt x="558" y="107"/>
                      <a:pt x="558" y="107"/>
                      <a:pt x="558" y="107"/>
                    </a:cubicBezTo>
                    <a:cubicBezTo>
                      <a:pt x="555" y="125"/>
                      <a:pt x="555" y="125"/>
                      <a:pt x="555" y="125"/>
                    </a:cubicBezTo>
                    <a:cubicBezTo>
                      <a:pt x="555" y="130"/>
                      <a:pt x="551" y="133"/>
                      <a:pt x="546" y="134"/>
                    </a:cubicBezTo>
                    <a:cubicBezTo>
                      <a:pt x="502" y="137"/>
                      <a:pt x="502" y="137"/>
                      <a:pt x="502" y="137"/>
                    </a:cubicBezTo>
                    <a:cubicBezTo>
                      <a:pt x="479" y="161"/>
                      <a:pt x="479" y="161"/>
                      <a:pt x="479"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1"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6"/>
                      <a:pt x="662" y="198"/>
                      <a:pt x="662" y="202"/>
                    </a:cubicBezTo>
                    <a:cubicBezTo>
                      <a:pt x="662" y="205"/>
                      <a:pt x="660" y="207"/>
                      <a:pt x="658" y="209"/>
                    </a:cubicBezTo>
                    <a:cubicBezTo>
                      <a:pt x="642" y="221"/>
                      <a:pt x="642" y="221"/>
                      <a:pt x="642" y="221"/>
                    </a:cubicBezTo>
                    <a:cubicBezTo>
                      <a:pt x="640" y="222"/>
                      <a:pt x="638" y="223"/>
                      <a:pt x="636" y="223"/>
                    </a:cubicBezTo>
                    <a:cubicBezTo>
                      <a:pt x="602" y="223"/>
                      <a:pt x="602" y="223"/>
                      <a:pt x="602" y="223"/>
                    </a:cubicBezTo>
                    <a:cubicBezTo>
                      <a:pt x="600" y="225"/>
                      <a:pt x="600" y="225"/>
                      <a:pt x="600"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2"/>
                      <a:pt x="451" y="402"/>
                      <a:pt x="451" y="402"/>
                    </a:cubicBezTo>
                    <a:cubicBezTo>
                      <a:pt x="450" y="406"/>
                      <a:pt x="446" y="410"/>
                      <a:pt x="442" y="411"/>
                    </a:cubicBezTo>
                    <a:cubicBezTo>
                      <a:pt x="427" y="412"/>
                      <a:pt x="427" y="412"/>
                      <a:pt x="427" y="412"/>
                    </a:cubicBezTo>
                    <a:cubicBezTo>
                      <a:pt x="422" y="412"/>
                      <a:pt x="418" y="410"/>
                      <a:pt x="417" y="406"/>
                    </a:cubicBezTo>
                    <a:cubicBezTo>
                      <a:pt x="403" y="376"/>
                      <a:pt x="403" y="376"/>
                      <a:pt x="403" y="376"/>
                    </a:cubicBezTo>
                    <a:cubicBezTo>
                      <a:pt x="343" y="394"/>
                      <a:pt x="343" y="394"/>
                      <a:pt x="343" y="394"/>
                    </a:cubicBezTo>
                    <a:cubicBezTo>
                      <a:pt x="331" y="437"/>
                      <a:pt x="331" y="437"/>
                      <a:pt x="331" y="437"/>
                    </a:cubicBezTo>
                    <a:cubicBezTo>
                      <a:pt x="339" y="439"/>
                      <a:pt x="348"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9" y="443"/>
                      <a:pt x="397" y="446"/>
                    </a:cubicBezTo>
                    <a:cubicBezTo>
                      <a:pt x="388" y="473"/>
                      <a:pt x="388" y="473"/>
                      <a:pt x="388" y="473"/>
                    </a:cubicBezTo>
                    <a:cubicBezTo>
                      <a:pt x="412" y="480"/>
                      <a:pt x="412" y="480"/>
                      <a:pt x="412" y="480"/>
                    </a:cubicBezTo>
                    <a:cubicBezTo>
                      <a:pt x="416" y="481"/>
                      <a:pt x="419" y="485"/>
                      <a:pt x="419" y="490"/>
                    </a:cubicBezTo>
                    <a:cubicBezTo>
                      <a:pt x="419" y="512"/>
                      <a:pt x="419" y="512"/>
                      <a:pt x="419" y="512"/>
                    </a:cubicBezTo>
                    <a:cubicBezTo>
                      <a:pt x="436" y="517"/>
                      <a:pt x="436" y="517"/>
                      <a:pt x="436" y="517"/>
                    </a:cubicBezTo>
                    <a:cubicBezTo>
                      <a:pt x="462" y="502"/>
                      <a:pt x="462" y="502"/>
                      <a:pt x="462" y="502"/>
                    </a:cubicBezTo>
                    <a:cubicBezTo>
                      <a:pt x="463" y="501"/>
                      <a:pt x="465" y="500"/>
                      <a:pt x="467" y="500"/>
                    </a:cubicBezTo>
                    <a:cubicBezTo>
                      <a:pt x="554" y="500"/>
                      <a:pt x="554" y="500"/>
                      <a:pt x="554" y="500"/>
                    </a:cubicBezTo>
                    <a:cubicBezTo>
                      <a:pt x="556" y="500"/>
                      <a:pt x="558" y="501"/>
                      <a:pt x="560" y="502"/>
                    </a:cubicBezTo>
                    <a:cubicBezTo>
                      <a:pt x="632" y="561"/>
                      <a:pt x="632" y="561"/>
                      <a:pt x="632" y="561"/>
                    </a:cubicBezTo>
                    <a:cubicBezTo>
                      <a:pt x="634" y="563"/>
                      <a:pt x="636" y="566"/>
                      <a:pt x="636" y="569"/>
                    </a:cubicBezTo>
                    <a:cubicBezTo>
                      <a:pt x="636" y="578"/>
                      <a:pt x="635" y="589"/>
                      <a:pt x="634" y="597"/>
                    </a:cubicBezTo>
                    <a:cubicBezTo>
                      <a:pt x="649"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20" y="1022"/>
                    </a:cubicBezTo>
                    <a:cubicBezTo>
                      <a:pt x="618" y="1025"/>
                      <a:pt x="614" y="1027"/>
                      <a:pt x="611" y="1027"/>
                    </a:cubicBezTo>
                    <a:close/>
                    <a:moveTo>
                      <a:pt x="389" y="495"/>
                    </a:moveTo>
                    <a:cubicBezTo>
                      <a:pt x="398" y="514"/>
                      <a:pt x="398" y="514"/>
                      <a:pt x="398" y="514"/>
                    </a:cubicBezTo>
                    <a:cubicBezTo>
                      <a:pt x="398" y="497"/>
                      <a:pt x="398" y="497"/>
                      <a:pt x="398" y="497"/>
                    </a:cubicBezTo>
                    <a:lnTo>
                      <a:pt x="389"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1" name="Freeform 7"/>
              <p:cNvSpPr>
                <a:spLocks/>
              </p:cNvSpPr>
              <p:nvPr/>
            </p:nvSpPr>
            <p:spPr bwMode="auto">
              <a:xfrm>
                <a:off x="-1571626" y="3705225"/>
                <a:ext cx="860425" cy="619125"/>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90 h 829"/>
                  <a:gd name="T12" fmla="*/ 146 w 1153"/>
                  <a:gd name="T13" fmla="*/ 282 h 829"/>
                  <a:gd name="T14" fmla="*/ 212 w 1153"/>
                  <a:gd name="T15" fmla="*/ 307 h 829"/>
                  <a:gd name="T16" fmla="*/ 302 w 1153"/>
                  <a:gd name="T17" fmla="*/ 312 h 829"/>
                  <a:gd name="T18" fmla="*/ 340 w 1153"/>
                  <a:gd name="T19" fmla="*/ 300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1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9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9 w 1153"/>
                  <a:gd name="T75" fmla="*/ 156 h 829"/>
                  <a:gd name="T76" fmla="*/ 996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9 h 829"/>
                  <a:gd name="T92" fmla="*/ 848 w 1153"/>
                  <a:gd name="T93" fmla="*/ 507 h 829"/>
                  <a:gd name="T94" fmla="*/ 850 w 1153"/>
                  <a:gd name="T95" fmla="*/ 552 h 829"/>
                  <a:gd name="T96" fmla="*/ 805 w 1153"/>
                  <a:gd name="T97" fmla="*/ 486 h 829"/>
                  <a:gd name="T98" fmla="*/ 768 w 1153"/>
                  <a:gd name="T99" fmla="*/ 424 h 829"/>
                  <a:gd name="T100" fmla="*/ 708 w 1153"/>
                  <a:gd name="T101" fmla="*/ 441 h 829"/>
                  <a:gd name="T102" fmla="*/ 700 w 1153"/>
                  <a:gd name="T103" fmla="*/ 462 h 829"/>
                  <a:gd name="T104" fmla="*/ 653 w 1153"/>
                  <a:gd name="T105" fmla="*/ 499 h 829"/>
                  <a:gd name="T106" fmla="*/ 602 w 1153"/>
                  <a:gd name="T107" fmla="*/ 409 h 829"/>
                  <a:gd name="T108" fmla="*/ 469 w 1153"/>
                  <a:gd name="T109" fmla="*/ 346 h 829"/>
                  <a:gd name="T110" fmla="*/ 512 w 1153"/>
                  <a:gd name="T111" fmla="*/ 373 h 829"/>
                  <a:gd name="T112" fmla="*/ 510 w 1153"/>
                  <a:gd name="T113" fmla="*/ 442 h 829"/>
                  <a:gd name="T114" fmla="*/ 379 w 1153"/>
                  <a:gd name="T115" fmla="*/ 362 h 829"/>
                  <a:gd name="T116" fmla="*/ 497 w 1153"/>
                  <a:gd name="T117" fmla="*/ 460 h 829"/>
                  <a:gd name="T118" fmla="*/ 480 w 1153"/>
                  <a:gd name="T119" fmla="*/ 539 h 829"/>
                  <a:gd name="T120" fmla="*/ 420 w 1153"/>
                  <a:gd name="T121" fmla="*/ 631 h 829"/>
                  <a:gd name="T122" fmla="*/ 394 w 1153"/>
                  <a:gd name="T123" fmla="*/ 7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3" h="829">
                    <a:moveTo>
                      <a:pt x="306" y="829"/>
                    </a:moveTo>
                    <a:cubicBezTo>
                      <a:pt x="266" y="829"/>
                      <a:pt x="266" y="829"/>
                      <a:pt x="266" y="829"/>
                    </a:cubicBezTo>
                    <a:cubicBezTo>
                      <a:pt x="262" y="829"/>
                      <a:pt x="258" y="827"/>
                      <a:pt x="257" y="824"/>
                    </a:cubicBezTo>
                    <a:cubicBezTo>
                      <a:pt x="235" y="777"/>
                      <a:pt x="235" y="777"/>
                      <a:pt x="235" y="777"/>
                    </a:cubicBezTo>
                    <a:cubicBezTo>
                      <a:pt x="235" y="776"/>
                      <a:pt x="235" y="776"/>
                      <a:pt x="235" y="776"/>
                    </a:cubicBezTo>
                    <a:cubicBezTo>
                      <a:pt x="204" y="699"/>
                      <a:pt x="205" y="695"/>
                      <a:pt x="206" y="691"/>
                    </a:cubicBezTo>
                    <a:cubicBezTo>
                      <a:pt x="208" y="687"/>
                      <a:pt x="217" y="661"/>
                      <a:pt x="220" y="652"/>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8"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1" y="392"/>
                      <a:pt x="3" y="390"/>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4" y="288"/>
                    </a:cubicBezTo>
                    <a:cubicBezTo>
                      <a:pt x="212" y="307"/>
                      <a:pt x="212" y="307"/>
                      <a:pt x="212" y="307"/>
                    </a:cubicBezTo>
                    <a:cubicBezTo>
                      <a:pt x="251" y="315"/>
                      <a:pt x="251" y="315"/>
                      <a:pt x="251" y="315"/>
                    </a:cubicBezTo>
                    <a:cubicBezTo>
                      <a:pt x="257" y="315"/>
                      <a:pt x="257" y="315"/>
                      <a:pt x="257" y="315"/>
                    </a:cubicBezTo>
                    <a:cubicBezTo>
                      <a:pt x="258" y="311"/>
                      <a:pt x="262" y="308"/>
                      <a:pt x="267" y="309"/>
                    </a:cubicBezTo>
                    <a:cubicBezTo>
                      <a:pt x="302" y="312"/>
                      <a:pt x="302" y="312"/>
                      <a:pt x="302" y="312"/>
                    </a:cubicBezTo>
                    <a:cubicBezTo>
                      <a:pt x="355" y="317"/>
                      <a:pt x="355" y="317"/>
                      <a:pt x="355" y="317"/>
                    </a:cubicBezTo>
                    <a:cubicBezTo>
                      <a:pt x="359" y="316"/>
                      <a:pt x="359" y="316"/>
                      <a:pt x="359" y="316"/>
                    </a:cubicBezTo>
                    <a:cubicBezTo>
                      <a:pt x="361" y="295"/>
                      <a:pt x="361" y="295"/>
                      <a:pt x="361" y="295"/>
                    </a:cubicBezTo>
                    <a:cubicBezTo>
                      <a:pt x="340" y="300"/>
                      <a:pt x="340" y="300"/>
                      <a:pt x="340" y="300"/>
                    </a:cubicBezTo>
                    <a:cubicBezTo>
                      <a:pt x="336" y="300"/>
                      <a:pt x="333" y="299"/>
                      <a:pt x="330" y="297"/>
                    </a:cubicBezTo>
                    <a:cubicBezTo>
                      <a:pt x="299" y="266"/>
                      <a:pt x="299" y="266"/>
                      <a:pt x="299"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8" y="262"/>
                      <a:pt x="248" y="262"/>
                      <a:pt x="248" y="262"/>
                    </a:cubicBezTo>
                    <a:cubicBezTo>
                      <a:pt x="251" y="266"/>
                      <a:pt x="251" y="271"/>
                      <a:pt x="248" y="275"/>
                    </a:cubicBezTo>
                    <a:cubicBezTo>
                      <a:pt x="239" y="287"/>
                      <a:pt x="239" y="287"/>
                      <a:pt x="239" y="287"/>
                    </a:cubicBezTo>
                    <a:cubicBezTo>
                      <a:pt x="237" y="290"/>
                      <a:pt x="232" y="292"/>
                      <a:pt x="228" y="291"/>
                    </a:cubicBezTo>
                    <a:cubicBezTo>
                      <a:pt x="224" y="290"/>
                      <a:pt x="221" y="286"/>
                      <a:pt x="221" y="282"/>
                    </a:cubicBezTo>
                    <a:cubicBezTo>
                      <a:pt x="218" y="267"/>
                      <a:pt x="218" y="267"/>
                      <a:pt x="218" y="267"/>
                    </a:cubicBezTo>
                    <a:cubicBezTo>
                      <a:pt x="194" y="244"/>
                      <a:pt x="194" y="244"/>
                      <a:pt x="194"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6"/>
                      <a:pt x="72" y="236"/>
                      <a:pt x="72" y="236"/>
                    </a:cubicBezTo>
                    <a:cubicBezTo>
                      <a:pt x="72" y="233"/>
                      <a:pt x="73" y="230"/>
                      <a:pt x="75" y="228"/>
                    </a:cubicBezTo>
                    <a:cubicBezTo>
                      <a:pt x="77" y="226"/>
                      <a:pt x="80" y="225"/>
                      <a:pt x="83" y="225"/>
                    </a:cubicBezTo>
                    <a:cubicBezTo>
                      <a:pt x="118" y="225"/>
                      <a:pt x="118" y="225"/>
                      <a:pt x="118" y="225"/>
                    </a:cubicBezTo>
                    <a:cubicBezTo>
                      <a:pt x="119" y="217"/>
                      <a:pt x="119" y="217"/>
                      <a:pt x="119" y="217"/>
                    </a:cubicBezTo>
                    <a:cubicBezTo>
                      <a:pt x="109" y="212"/>
                      <a:pt x="109" y="212"/>
                      <a:pt x="109" y="212"/>
                    </a:cubicBezTo>
                    <a:cubicBezTo>
                      <a:pt x="105" y="210"/>
                      <a:pt x="103" y="207"/>
                      <a:pt x="103" y="203"/>
                    </a:cubicBezTo>
                    <a:cubicBezTo>
                      <a:pt x="103" y="200"/>
                      <a:pt x="105" y="196"/>
                      <a:pt x="108" y="194"/>
                    </a:cubicBezTo>
                    <a:cubicBezTo>
                      <a:pt x="129" y="181"/>
                      <a:pt x="129" y="181"/>
                      <a:pt x="129" y="181"/>
                    </a:cubicBezTo>
                    <a:cubicBezTo>
                      <a:pt x="115" y="172"/>
                      <a:pt x="115" y="172"/>
                      <a:pt x="115" y="172"/>
                    </a:cubicBezTo>
                    <a:cubicBezTo>
                      <a:pt x="112" y="170"/>
                      <a:pt x="110" y="166"/>
                      <a:pt x="111" y="162"/>
                    </a:cubicBezTo>
                    <a:cubicBezTo>
                      <a:pt x="112" y="154"/>
                      <a:pt x="112" y="154"/>
                      <a:pt x="112" y="154"/>
                    </a:cubicBezTo>
                    <a:cubicBezTo>
                      <a:pt x="106" y="149"/>
                      <a:pt x="106" y="149"/>
                      <a:pt x="106" y="149"/>
                    </a:cubicBezTo>
                    <a:cubicBezTo>
                      <a:pt x="103" y="145"/>
                      <a:pt x="102" y="140"/>
                      <a:pt x="105" y="136"/>
                    </a:cubicBezTo>
                    <a:cubicBezTo>
                      <a:pt x="114" y="122"/>
                      <a:pt x="114" y="122"/>
                      <a:pt x="114" y="122"/>
                    </a:cubicBezTo>
                    <a:cubicBezTo>
                      <a:pt x="116" y="120"/>
                      <a:pt x="119" y="118"/>
                      <a:pt x="122" y="118"/>
                    </a:cubicBezTo>
                    <a:cubicBezTo>
                      <a:pt x="125" y="118"/>
                      <a:pt x="128" y="119"/>
                      <a:pt x="130" y="122"/>
                    </a:cubicBezTo>
                    <a:cubicBezTo>
                      <a:pt x="160" y="160"/>
                      <a:pt x="160" y="160"/>
                      <a:pt x="160" y="160"/>
                    </a:cubicBezTo>
                    <a:cubicBezTo>
                      <a:pt x="169" y="150"/>
                      <a:pt x="169" y="150"/>
                      <a:pt x="169" y="150"/>
                    </a:cubicBezTo>
                    <a:cubicBezTo>
                      <a:pt x="171" y="148"/>
                      <a:pt x="174" y="147"/>
                      <a:pt x="177" y="147"/>
                    </a:cubicBezTo>
                    <a:cubicBezTo>
                      <a:pt x="199" y="147"/>
                      <a:pt x="199" y="147"/>
                      <a:pt x="199" y="147"/>
                    </a:cubicBezTo>
                    <a:cubicBezTo>
                      <a:pt x="251" y="139"/>
                      <a:pt x="251" y="139"/>
                      <a:pt x="251" y="139"/>
                    </a:cubicBezTo>
                    <a:cubicBezTo>
                      <a:pt x="280" y="120"/>
                      <a:pt x="280" y="120"/>
                      <a:pt x="280" y="120"/>
                    </a:cubicBezTo>
                    <a:cubicBezTo>
                      <a:pt x="262" y="91"/>
                      <a:pt x="262" y="91"/>
                      <a:pt x="262"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8"/>
                      <a:pt x="172" y="134"/>
                      <a:pt x="171" y="129"/>
                    </a:cubicBezTo>
                    <a:cubicBezTo>
                      <a:pt x="167" y="108"/>
                      <a:pt x="167" y="108"/>
                      <a:pt x="167"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60" y="43"/>
                      <a:pt x="360" y="43"/>
                      <a:pt x="360"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90" y="52"/>
                      <a:pt x="390" y="52"/>
                      <a:pt x="390" y="52"/>
                    </a:cubicBezTo>
                    <a:cubicBezTo>
                      <a:pt x="390" y="52"/>
                      <a:pt x="390" y="52"/>
                      <a:pt x="391" y="52"/>
                    </a:cubicBezTo>
                    <a:cubicBezTo>
                      <a:pt x="446" y="43"/>
                      <a:pt x="446" y="43"/>
                      <a:pt x="446" y="43"/>
                    </a:cubicBezTo>
                    <a:cubicBezTo>
                      <a:pt x="447" y="43"/>
                      <a:pt x="448" y="43"/>
                      <a:pt x="449" y="43"/>
                    </a:cubicBezTo>
                    <a:cubicBezTo>
                      <a:pt x="472" y="44"/>
                      <a:pt x="472" y="44"/>
                      <a:pt x="472" y="44"/>
                    </a:cubicBezTo>
                    <a:cubicBezTo>
                      <a:pt x="471" y="41"/>
                      <a:pt x="471" y="36"/>
                      <a:pt x="474" y="33"/>
                    </a:cubicBezTo>
                    <a:cubicBezTo>
                      <a:pt x="494" y="14"/>
                      <a:pt x="494" y="14"/>
                      <a:pt x="494"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2" y="5"/>
                      <a:pt x="692" y="11"/>
                    </a:cubicBezTo>
                    <a:cubicBezTo>
                      <a:pt x="692" y="21"/>
                      <a:pt x="692" y="21"/>
                      <a:pt x="692" y="21"/>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3" y="84"/>
                    </a:cubicBezTo>
                    <a:cubicBezTo>
                      <a:pt x="1110" y="86"/>
                      <a:pt x="1110" y="86"/>
                      <a:pt x="1110" y="86"/>
                    </a:cubicBezTo>
                    <a:cubicBezTo>
                      <a:pt x="1114" y="93"/>
                      <a:pt x="1114" y="93"/>
                      <a:pt x="1114" y="93"/>
                    </a:cubicBezTo>
                    <a:cubicBezTo>
                      <a:pt x="1116" y="96"/>
                      <a:pt x="1116" y="99"/>
                      <a:pt x="1115" y="102"/>
                    </a:cubicBezTo>
                    <a:cubicBezTo>
                      <a:pt x="1114" y="105"/>
                      <a:pt x="1112" y="107"/>
                      <a:pt x="1110" y="108"/>
                    </a:cubicBezTo>
                    <a:cubicBezTo>
                      <a:pt x="1076" y="124"/>
                      <a:pt x="1076" y="124"/>
                      <a:pt x="1076" y="124"/>
                    </a:cubicBezTo>
                    <a:cubicBezTo>
                      <a:pt x="1092" y="149"/>
                      <a:pt x="1092" y="149"/>
                      <a:pt x="1092" y="149"/>
                    </a:cubicBezTo>
                    <a:cubicBezTo>
                      <a:pt x="1094" y="153"/>
                      <a:pt x="1094" y="158"/>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5"/>
                      <a:pt x="979" y="156"/>
                    </a:cubicBezTo>
                    <a:cubicBezTo>
                      <a:pt x="1026" y="198"/>
                      <a:pt x="1026" y="198"/>
                      <a:pt x="1026" y="198"/>
                    </a:cubicBezTo>
                    <a:cubicBezTo>
                      <a:pt x="1029" y="201"/>
                      <a:pt x="1030" y="206"/>
                      <a:pt x="1029" y="210"/>
                    </a:cubicBezTo>
                    <a:cubicBezTo>
                      <a:pt x="1027" y="214"/>
                      <a:pt x="1023" y="217"/>
                      <a:pt x="1018" y="216"/>
                    </a:cubicBezTo>
                    <a:cubicBezTo>
                      <a:pt x="996" y="214"/>
                      <a:pt x="996" y="214"/>
                      <a:pt x="996" y="214"/>
                    </a:cubicBezTo>
                    <a:cubicBezTo>
                      <a:pt x="989" y="238"/>
                      <a:pt x="989" y="238"/>
                      <a:pt x="989" y="238"/>
                    </a:cubicBezTo>
                    <a:cubicBezTo>
                      <a:pt x="989" y="238"/>
                      <a:pt x="989" y="239"/>
                      <a:pt x="988" y="240"/>
                    </a:cubicBezTo>
                    <a:cubicBezTo>
                      <a:pt x="979" y="261"/>
                      <a:pt x="979" y="261"/>
                      <a:pt x="979" y="261"/>
                    </a:cubicBezTo>
                    <a:cubicBezTo>
                      <a:pt x="996" y="274"/>
                      <a:pt x="996" y="274"/>
                      <a:pt x="996" y="274"/>
                    </a:cubicBezTo>
                    <a:cubicBezTo>
                      <a:pt x="1000" y="278"/>
                      <a:pt x="1001" y="284"/>
                      <a:pt x="998" y="288"/>
                    </a:cubicBezTo>
                    <a:cubicBezTo>
                      <a:pt x="984" y="306"/>
                      <a:pt x="984" y="306"/>
                      <a:pt x="984" y="306"/>
                    </a:cubicBezTo>
                    <a:cubicBezTo>
                      <a:pt x="983"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8"/>
                      <a:pt x="935" y="280"/>
                    </a:cubicBezTo>
                    <a:cubicBezTo>
                      <a:pt x="937"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1" y="381"/>
                      <a:pt x="948" y="384"/>
                      <a:pt x="945" y="385"/>
                    </a:cubicBezTo>
                    <a:cubicBezTo>
                      <a:pt x="887" y="413"/>
                      <a:pt x="887" y="413"/>
                      <a:pt x="887" y="413"/>
                    </a:cubicBezTo>
                    <a:cubicBezTo>
                      <a:pt x="886"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9"/>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8"/>
                      <a:pt x="855" y="552"/>
                      <a:pt x="850" y="552"/>
                    </a:cubicBezTo>
                    <a:cubicBezTo>
                      <a:pt x="850" y="552"/>
                      <a:pt x="850" y="552"/>
                      <a:pt x="850"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8" y="424"/>
                      <a:pt x="768" y="423"/>
                      <a:pt x="767" y="423"/>
                    </a:cubicBezTo>
                    <a:cubicBezTo>
                      <a:pt x="759" y="405"/>
                      <a:pt x="759" y="405"/>
                      <a:pt x="759" y="405"/>
                    </a:cubicBezTo>
                    <a:cubicBezTo>
                      <a:pt x="736" y="405"/>
                      <a:pt x="736" y="405"/>
                      <a:pt x="736" y="405"/>
                    </a:cubicBezTo>
                    <a:cubicBezTo>
                      <a:pt x="708" y="441"/>
                      <a:pt x="708" y="441"/>
                      <a:pt x="708" y="441"/>
                    </a:cubicBezTo>
                    <a:cubicBezTo>
                      <a:pt x="708" y="442"/>
                      <a:pt x="707" y="443"/>
                      <a:pt x="706" y="444"/>
                    </a:cubicBezTo>
                    <a:cubicBezTo>
                      <a:pt x="697" y="449"/>
                      <a:pt x="697" y="449"/>
                      <a:pt x="697"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3" y="499"/>
                      <a:pt x="653" y="499"/>
                      <a:pt x="653" y="499"/>
                    </a:cubicBezTo>
                    <a:cubicBezTo>
                      <a:pt x="650" y="498"/>
                      <a:pt x="649" y="496"/>
                      <a:pt x="648" y="494"/>
                    </a:cubicBezTo>
                    <a:cubicBezTo>
                      <a:pt x="635" y="451"/>
                      <a:pt x="635" y="451"/>
                      <a:pt x="635" y="451"/>
                    </a:cubicBezTo>
                    <a:cubicBezTo>
                      <a:pt x="623" y="428"/>
                      <a:pt x="623" y="428"/>
                      <a:pt x="623" y="428"/>
                    </a:cubicBezTo>
                    <a:cubicBezTo>
                      <a:pt x="602" y="409"/>
                      <a:pt x="602" y="409"/>
                      <a:pt x="602" y="409"/>
                    </a:cubicBezTo>
                    <a:cubicBezTo>
                      <a:pt x="602" y="408"/>
                      <a:pt x="602" y="408"/>
                      <a:pt x="601" y="407"/>
                    </a:cubicBezTo>
                    <a:cubicBezTo>
                      <a:pt x="584" y="384"/>
                      <a:pt x="584" y="384"/>
                      <a:pt x="584"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8" y="393"/>
                    </a:cubicBezTo>
                    <a:cubicBezTo>
                      <a:pt x="548" y="396"/>
                      <a:pt x="547" y="400"/>
                      <a:pt x="545" y="402"/>
                    </a:cubicBezTo>
                    <a:cubicBezTo>
                      <a:pt x="510" y="442"/>
                      <a:pt x="510" y="442"/>
                      <a:pt x="510" y="442"/>
                    </a:cubicBezTo>
                    <a:cubicBezTo>
                      <a:pt x="509" y="443"/>
                      <a:pt x="507" y="444"/>
                      <a:pt x="505" y="445"/>
                    </a:cubicBezTo>
                    <a:cubicBezTo>
                      <a:pt x="440" y="461"/>
                      <a:pt x="440" y="461"/>
                      <a:pt x="440" y="461"/>
                    </a:cubicBezTo>
                    <a:cubicBezTo>
                      <a:pt x="436" y="462"/>
                      <a:pt x="431" y="460"/>
                      <a:pt x="429"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1" y="458"/>
                      <a:pt x="494" y="458"/>
                      <a:pt x="497" y="460"/>
                    </a:cubicBezTo>
                    <a:cubicBezTo>
                      <a:pt x="499" y="462"/>
                      <a:pt x="501" y="465"/>
                      <a:pt x="501" y="469"/>
                    </a:cubicBezTo>
                    <a:cubicBezTo>
                      <a:pt x="501" y="477"/>
                      <a:pt x="501" y="477"/>
                      <a:pt x="501" y="477"/>
                    </a:cubicBezTo>
                    <a:cubicBezTo>
                      <a:pt x="501" y="478"/>
                      <a:pt x="501"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9" y="829"/>
                      <a:pt x="306" y="8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2" name="Freeform 8"/>
              <p:cNvSpPr>
                <a:spLocks/>
              </p:cNvSpPr>
              <p:nvPr/>
            </p:nvSpPr>
            <p:spPr bwMode="auto">
              <a:xfrm>
                <a:off x="-811213" y="3870325"/>
                <a:ext cx="39688" cy="33338"/>
              </a:xfrm>
              <a:custGeom>
                <a:avLst/>
                <a:gdLst>
                  <a:gd name="T0" fmla="*/ 18 w 53"/>
                  <a:gd name="T1" fmla="*/ 43 h 43"/>
                  <a:gd name="T2" fmla="*/ 14 w 53"/>
                  <a:gd name="T3" fmla="*/ 42 h 43"/>
                  <a:gd name="T4" fmla="*/ 8 w 53"/>
                  <a:gd name="T5" fmla="*/ 35 h 43"/>
                  <a:gd name="T6" fmla="*/ 1 w 53"/>
                  <a:gd name="T7" fmla="*/ 14 h 43"/>
                  <a:gd name="T8" fmla="*/ 4 w 53"/>
                  <a:gd name="T9" fmla="*/ 4 h 43"/>
                  <a:gd name="T10" fmla="*/ 14 w 53"/>
                  <a:gd name="T11" fmla="*/ 2 h 43"/>
                  <a:gd name="T12" fmla="*/ 46 w 53"/>
                  <a:gd name="T13" fmla="*/ 12 h 43"/>
                  <a:gd name="T14" fmla="*/ 53 w 53"/>
                  <a:gd name="T15" fmla="*/ 21 h 43"/>
                  <a:gd name="T16" fmla="*/ 47 w 53"/>
                  <a:gd name="T17" fmla="*/ 31 h 43"/>
                  <a:gd name="T18" fmla="*/ 22 w 53"/>
                  <a:gd name="T19" fmla="*/ 42 h 43"/>
                  <a:gd name="T20" fmla="*/ 18 w 53"/>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43">
                    <a:moveTo>
                      <a:pt x="18" y="43"/>
                    </a:moveTo>
                    <a:cubicBezTo>
                      <a:pt x="17" y="43"/>
                      <a:pt x="15" y="42"/>
                      <a:pt x="14" y="42"/>
                    </a:cubicBezTo>
                    <a:cubicBezTo>
                      <a:pt x="11" y="40"/>
                      <a:pt x="9" y="38"/>
                      <a:pt x="8" y="35"/>
                    </a:cubicBezTo>
                    <a:cubicBezTo>
                      <a:pt x="1" y="14"/>
                      <a:pt x="1" y="14"/>
                      <a:pt x="1" y="14"/>
                    </a:cubicBezTo>
                    <a:cubicBezTo>
                      <a:pt x="0" y="11"/>
                      <a:pt x="1" y="7"/>
                      <a:pt x="4" y="4"/>
                    </a:cubicBezTo>
                    <a:cubicBezTo>
                      <a:pt x="7" y="1"/>
                      <a:pt x="11" y="0"/>
                      <a:pt x="14" y="2"/>
                    </a:cubicBezTo>
                    <a:cubicBezTo>
                      <a:pt x="46" y="12"/>
                      <a:pt x="46" y="12"/>
                      <a:pt x="46" y="12"/>
                    </a:cubicBezTo>
                    <a:cubicBezTo>
                      <a:pt x="50" y="13"/>
                      <a:pt x="53" y="17"/>
                      <a:pt x="53" y="21"/>
                    </a:cubicBezTo>
                    <a:cubicBezTo>
                      <a:pt x="53" y="26"/>
                      <a:pt x="50" y="30"/>
                      <a:pt x="47" y="31"/>
                    </a:cubicBezTo>
                    <a:cubicBezTo>
                      <a:pt x="22" y="42"/>
                      <a:pt x="22" y="42"/>
                      <a:pt x="22" y="42"/>
                    </a:cubicBezTo>
                    <a:cubicBezTo>
                      <a:pt x="21" y="42"/>
                      <a:pt x="19" y="43"/>
                      <a:pt x="1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3" name="Freeform 9"/>
              <p:cNvSpPr>
                <a:spLocks/>
              </p:cNvSpPr>
              <p:nvPr/>
            </p:nvSpPr>
            <p:spPr bwMode="auto">
              <a:xfrm>
                <a:off x="-823913" y="3903663"/>
                <a:ext cx="53975" cy="57150"/>
              </a:xfrm>
              <a:custGeom>
                <a:avLst/>
                <a:gdLst>
                  <a:gd name="T0" fmla="*/ 11 w 72"/>
                  <a:gd name="T1" fmla="*/ 77 h 77"/>
                  <a:gd name="T2" fmla="*/ 3 w 72"/>
                  <a:gd name="T3" fmla="*/ 73 h 77"/>
                  <a:gd name="T4" fmla="*/ 3 w 72"/>
                  <a:gd name="T5" fmla="*/ 61 h 77"/>
                  <a:gd name="T6" fmla="*/ 22 w 72"/>
                  <a:gd name="T7" fmla="*/ 38 h 77"/>
                  <a:gd name="T8" fmla="*/ 41 w 72"/>
                  <a:gd name="T9" fmla="*/ 5 h 77"/>
                  <a:gd name="T10" fmla="*/ 51 w 72"/>
                  <a:gd name="T11" fmla="*/ 0 h 77"/>
                  <a:gd name="T12" fmla="*/ 59 w 72"/>
                  <a:gd name="T13" fmla="*/ 6 h 77"/>
                  <a:gd name="T14" fmla="*/ 71 w 72"/>
                  <a:gd name="T15" fmla="*/ 28 h 77"/>
                  <a:gd name="T16" fmla="*/ 72 w 72"/>
                  <a:gd name="T17" fmla="*/ 32 h 77"/>
                  <a:gd name="T18" fmla="*/ 54 w 72"/>
                  <a:gd name="T19" fmla="*/ 63 h 77"/>
                  <a:gd name="T20" fmla="*/ 14 w 72"/>
                  <a:gd name="T21" fmla="*/ 77 h 77"/>
                  <a:gd name="T22" fmla="*/ 11 w 72"/>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77">
                    <a:moveTo>
                      <a:pt x="11" y="77"/>
                    </a:moveTo>
                    <a:cubicBezTo>
                      <a:pt x="8" y="77"/>
                      <a:pt x="5" y="76"/>
                      <a:pt x="3" y="73"/>
                    </a:cubicBezTo>
                    <a:cubicBezTo>
                      <a:pt x="0" y="69"/>
                      <a:pt x="0" y="64"/>
                      <a:pt x="3" y="61"/>
                    </a:cubicBezTo>
                    <a:cubicBezTo>
                      <a:pt x="22" y="38"/>
                      <a:pt x="22" y="38"/>
                      <a:pt x="22" y="38"/>
                    </a:cubicBezTo>
                    <a:cubicBezTo>
                      <a:pt x="41" y="5"/>
                      <a:pt x="41" y="5"/>
                      <a:pt x="41" y="5"/>
                    </a:cubicBezTo>
                    <a:cubicBezTo>
                      <a:pt x="43" y="2"/>
                      <a:pt x="47" y="0"/>
                      <a:pt x="51" y="0"/>
                    </a:cubicBezTo>
                    <a:cubicBezTo>
                      <a:pt x="54" y="0"/>
                      <a:pt x="58" y="2"/>
                      <a:pt x="59" y="6"/>
                    </a:cubicBezTo>
                    <a:cubicBezTo>
                      <a:pt x="71" y="28"/>
                      <a:pt x="71" y="28"/>
                      <a:pt x="71" y="28"/>
                    </a:cubicBezTo>
                    <a:cubicBezTo>
                      <a:pt x="71" y="29"/>
                      <a:pt x="72" y="31"/>
                      <a:pt x="72" y="32"/>
                    </a:cubicBezTo>
                    <a:cubicBezTo>
                      <a:pt x="72" y="35"/>
                      <a:pt x="71" y="56"/>
                      <a:pt x="54" y="63"/>
                    </a:cubicBezTo>
                    <a:cubicBezTo>
                      <a:pt x="43" y="68"/>
                      <a:pt x="15" y="77"/>
                      <a:pt x="14" y="77"/>
                    </a:cubicBezTo>
                    <a:cubicBezTo>
                      <a:pt x="13" y="77"/>
                      <a:pt x="12" y="77"/>
                      <a:pt x="11"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4" name="Freeform 10"/>
              <p:cNvSpPr>
                <a:spLocks/>
              </p:cNvSpPr>
              <p:nvPr/>
            </p:nvSpPr>
            <p:spPr bwMode="auto">
              <a:xfrm>
                <a:off x="-914401" y="4079875"/>
                <a:ext cx="65088" cy="69850"/>
              </a:xfrm>
              <a:custGeom>
                <a:avLst/>
                <a:gdLst>
                  <a:gd name="T0" fmla="*/ 58 w 87"/>
                  <a:gd name="T1" fmla="*/ 94 h 94"/>
                  <a:gd name="T2" fmla="*/ 55 w 87"/>
                  <a:gd name="T3" fmla="*/ 94 h 94"/>
                  <a:gd name="T4" fmla="*/ 16 w 87"/>
                  <a:gd name="T5" fmla="*/ 84 h 94"/>
                  <a:gd name="T6" fmla="*/ 9 w 87"/>
                  <a:gd name="T7" fmla="*/ 77 h 94"/>
                  <a:gd name="T8" fmla="*/ 1 w 87"/>
                  <a:gd name="T9" fmla="*/ 56 h 94"/>
                  <a:gd name="T10" fmla="*/ 1 w 87"/>
                  <a:gd name="T11" fmla="*/ 48 h 94"/>
                  <a:gd name="T12" fmla="*/ 7 w 87"/>
                  <a:gd name="T13" fmla="*/ 42 h 94"/>
                  <a:gd name="T14" fmla="*/ 23 w 87"/>
                  <a:gd name="T15" fmla="*/ 36 h 94"/>
                  <a:gd name="T16" fmla="*/ 37 w 87"/>
                  <a:gd name="T17" fmla="*/ 20 h 94"/>
                  <a:gd name="T18" fmla="*/ 61 w 87"/>
                  <a:gd name="T19" fmla="*/ 0 h 94"/>
                  <a:gd name="T20" fmla="*/ 84 w 87"/>
                  <a:gd name="T21" fmla="*/ 22 h 94"/>
                  <a:gd name="T22" fmla="*/ 86 w 87"/>
                  <a:gd name="T23" fmla="*/ 31 h 94"/>
                  <a:gd name="T24" fmla="*/ 67 w 87"/>
                  <a:gd name="T25" fmla="*/ 87 h 94"/>
                  <a:gd name="T26" fmla="*/ 58 w 87"/>
                  <a:gd name="T2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94">
                    <a:moveTo>
                      <a:pt x="58" y="94"/>
                    </a:moveTo>
                    <a:cubicBezTo>
                      <a:pt x="57" y="94"/>
                      <a:pt x="56" y="94"/>
                      <a:pt x="55" y="94"/>
                    </a:cubicBezTo>
                    <a:cubicBezTo>
                      <a:pt x="16" y="84"/>
                      <a:pt x="16" y="84"/>
                      <a:pt x="16" y="84"/>
                    </a:cubicBezTo>
                    <a:cubicBezTo>
                      <a:pt x="13" y="83"/>
                      <a:pt x="10" y="80"/>
                      <a:pt x="9" y="77"/>
                    </a:cubicBezTo>
                    <a:cubicBezTo>
                      <a:pt x="1" y="56"/>
                      <a:pt x="1" y="56"/>
                      <a:pt x="1" y="56"/>
                    </a:cubicBezTo>
                    <a:cubicBezTo>
                      <a:pt x="0" y="53"/>
                      <a:pt x="0" y="50"/>
                      <a:pt x="1" y="48"/>
                    </a:cubicBezTo>
                    <a:cubicBezTo>
                      <a:pt x="2" y="45"/>
                      <a:pt x="5" y="43"/>
                      <a:pt x="7" y="42"/>
                    </a:cubicBezTo>
                    <a:cubicBezTo>
                      <a:pt x="13" y="40"/>
                      <a:pt x="20" y="38"/>
                      <a:pt x="23" y="36"/>
                    </a:cubicBezTo>
                    <a:cubicBezTo>
                      <a:pt x="26" y="32"/>
                      <a:pt x="33" y="24"/>
                      <a:pt x="37" y="20"/>
                    </a:cubicBezTo>
                    <a:cubicBezTo>
                      <a:pt x="53" y="1"/>
                      <a:pt x="56" y="0"/>
                      <a:pt x="61" y="0"/>
                    </a:cubicBezTo>
                    <a:cubicBezTo>
                      <a:pt x="66" y="0"/>
                      <a:pt x="69" y="1"/>
                      <a:pt x="84" y="22"/>
                    </a:cubicBezTo>
                    <a:cubicBezTo>
                      <a:pt x="86" y="24"/>
                      <a:pt x="87" y="28"/>
                      <a:pt x="86" y="31"/>
                    </a:cubicBezTo>
                    <a:cubicBezTo>
                      <a:pt x="67" y="87"/>
                      <a:pt x="67" y="87"/>
                      <a:pt x="67" y="87"/>
                    </a:cubicBezTo>
                    <a:cubicBezTo>
                      <a:pt x="66" y="91"/>
                      <a:pt x="62" y="94"/>
                      <a:pt x="58"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5" name="Freeform 11"/>
              <p:cNvSpPr>
                <a:spLocks/>
              </p:cNvSpPr>
              <p:nvPr/>
            </p:nvSpPr>
            <p:spPr bwMode="auto">
              <a:xfrm>
                <a:off x="-927101" y="4154488"/>
                <a:ext cx="47625" cy="23813"/>
              </a:xfrm>
              <a:custGeom>
                <a:avLst/>
                <a:gdLst>
                  <a:gd name="T0" fmla="*/ 54 w 65"/>
                  <a:gd name="T1" fmla="*/ 32 h 32"/>
                  <a:gd name="T2" fmla="*/ 52 w 65"/>
                  <a:gd name="T3" fmla="*/ 32 h 32"/>
                  <a:gd name="T4" fmla="*/ 9 w 65"/>
                  <a:gd name="T5" fmla="*/ 22 h 32"/>
                  <a:gd name="T6" fmla="*/ 1 w 65"/>
                  <a:gd name="T7" fmla="*/ 9 h 32"/>
                  <a:gd name="T8" fmla="*/ 14 w 65"/>
                  <a:gd name="T9" fmla="*/ 2 h 32"/>
                  <a:gd name="T10" fmla="*/ 56 w 65"/>
                  <a:gd name="T11" fmla="*/ 12 h 32"/>
                  <a:gd name="T12" fmla="*/ 64 w 65"/>
                  <a:gd name="T13" fmla="*/ 24 h 32"/>
                  <a:gd name="T14" fmla="*/ 54 w 6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2">
                    <a:moveTo>
                      <a:pt x="54" y="32"/>
                    </a:moveTo>
                    <a:cubicBezTo>
                      <a:pt x="53" y="32"/>
                      <a:pt x="52" y="32"/>
                      <a:pt x="52" y="32"/>
                    </a:cubicBezTo>
                    <a:cubicBezTo>
                      <a:pt x="9" y="22"/>
                      <a:pt x="9" y="22"/>
                      <a:pt x="9" y="22"/>
                    </a:cubicBezTo>
                    <a:cubicBezTo>
                      <a:pt x="4" y="20"/>
                      <a:pt x="0" y="15"/>
                      <a:pt x="1" y="9"/>
                    </a:cubicBezTo>
                    <a:cubicBezTo>
                      <a:pt x="3" y="4"/>
                      <a:pt x="8" y="0"/>
                      <a:pt x="14" y="2"/>
                    </a:cubicBezTo>
                    <a:cubicBezTo>
                      <a:pt x="56" y="12"/>
                      <a:pt x="56" y="12"/>
                      <a:pt x="56" y="12"/>
                    </a:cubicBezTo>
                    <a:cubicBezTo>
                      <a:pt x="62" y="13"/>
                      <a:pt x="65" y="19"/>
                      <a:pt x="64" y="24"/>
                    </a:cubicBezTo>
                    <a:cubicBezTo>
                      <a:pt x="63" y="29"/>
                      <a:pt x="59" y="32"/>
                      <a:pt x="5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6" name="Freeform 12"/>
              <p:cNvSpPr>
                <a:spLocks/>
              </p:cNvSpPr>
              <p:nvPr/>
            </p:nvSpPr>
            <p:spPr bwMode="auto">
              <a:xfrm>
                <a:off x="-879476" y="4165600"/>
                <a:ext cx="26988" cy="17463"/>
              </a:xfrm>
              <a:custGeom>
                <a:avLst/>
                <a:gdLst>
                  <a:gd name="T0" fmla="*/ 25 w 36"/>
                  <a:gd name="T1" fmla="*/ 23 h 23"/>
                  <a:gd name="T2" fmla="*/ 24 w 36"/>
                  <a:gd name="T3" fmla="*/ 23 h 23"/>
                  <a:gd name="T4" fmla="*/ 9 w 36"/>
                  <a:gd name="T5" fmla="*/ 21 h 23"/>
                  <a:gd name="T6" fmla="*/ 0 w 36"/>
                  <a:gd name="T7" fmla="*/ 10 h 23"/>
                  <a:gd name="T8" fmla="*/ 12 w 36"/>
                  <a:gd name="T9" fmla="*/ 1 h 23"/>
                  <a:gd name="T10" fmla="*/ 27 w 36"/>
                  <a:gd name="T11" fmla="*/ 3 h 23"/>
                  <a:gd name="T12" fmla="*/ 35 w 36"/>
                  <a:gd name="T13" fmla="*/ 14 h 23"/>
                  <a:gd name="T14" fmla="*/ 25 w 36"/>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3">
                    <a:moveTo>
                      <a:pt x="25" y="23"/>
                    </a:moveTo>
                    <a:cubicBezTo>
                      <a:pt x="25" y="23"/>
                      <a:pt x="24" y="23"/>
                      <a:pt x="24" y="23"/>
                    </a:cubicBezTo>
                    <a:cubicBezTo>
                      <a:pt x="9" y="21"/>
                      <a:pt x="9" y="21"/>
                      <a:pt x="9" y="21"/>
                    </a:cubicBezTo>
                    <a:cubicBezTo>
                      <a:pt x="4" y="20"/>
                      <a:pt x="0" y="15"/>
                      <a:pt x="0" y="10"/>
                    </a:cubicBezTo>
                    <a:cubicBezTo>
                      <a:pt x="1" y="4"/>
                      <a:pt x="6" y="0"/>
                      <a:pt x="12" y="1"/>
                    </a:cubicBezTo>
                    <a:cubicBezTo>
                      <a:pt x="27" y="3"/>
                      <a:pt x="27" y="3"/>
                      <a:pt x="27" y="3"/>
                    </a:cubicBezTo>
                    <a:cubicBezTo>
                      <a:pt x="32" y="3"/>
                      <a:pt x="36" y="9"/>
                      <a:pt x="35" y="14"/>
                    </a:cubicBezTo>
                    <a:cubicBezTo>
                      <a:pt x="35" y="19"/>
                      <a:pt x="30" y="23"/>
                      <a:pt x="2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7" name="Freeform 13"/>
              <p:cNvSpPr>
                <a:spLocks/>
              </p:cNvSpPr>
              <p:nvPr/>
            </p:nvSpPr>
            <p:spPr bwMode="auto">
              <a:xfrm>
                <a:off x="-782638" y="4070350"/>
                <a:ext cx="14288" cy="19050"/>
              </a:xfrm>
              <a:custGeom>
                <a:avLst/>
                <a:gdLst>
                  <a:gd name="T0" fmla="*/ 11 w 21"/>
                  <a:gd name="T1" fmla="*/ 26 h 26"/>
                  <a:gd name="T2" fmla="*/ 0 w 21"/>
                  <a:gd name="T3" fmla="*/ 16 h 26"/>
                  <a:gd name="T4" fmla="*/ 0 w 21"/>
                  <a:gd name="T5" fmla="*/ 10 h 26"/>
                  <a:gd name="T6" fmla="*/ 11 w 21"/>
                  <a:gd name="T7" fmla="*/ 0 h 26"/>
                  <a:gd name="T8" fmla="*/ 21 w 21"/>
                  <a:gd name="T9" fmla="*/ 10 h 26"/>
                  <a:gd name="T10" fmla="*/ 21 w 21"/>
                  <a:gd name="T11" fmla="*/ 16 h 26"/>
                  <a:gd name="T12" fmla="*/ 11 w 21"/>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1" h="26">
                    <a:moveTo>
                      <a:pt x="11" y="26"/>
                    </a:moveTo>
                    <a:cubicBezTo>
                      <a:pt x="5" y="26"/>
                      <a:pt x="0" y="22"/>
                      <a:pt x="0" y="16"/>
                    </a:cubicBezTo>
                    <a:cubicBezTo>
                      <a:pt x="0" y="10"/>
                      <a:pt x="0" y="10"/>
                      <a:pt x="0" y="10"/>
                    </a:cubicBezTo>
                    <a:cubicBezTo>
                      <a:pt x="0" y="5"/>
                      <a:pt x="5" y="0"/>
                      <a:pt x="11" y="0"/>
                    </a:cubicBezTo>
                    <a:cubicBezTo>
                      <a:pt x="16" y="0"/>
                      <a:pt x="21" y="5"/>
                      <a:pt x="21" y="10"/>
                    </a:cubicBezTo>
                    <a:cubicBezTo>
                      <a:pt x="21" y="16"/>
                      <a:pt x="21" y="16"/>
                      <a:pt x="21" y="16"/>
                    </a:cubicBezTo>
                    <a:cubicBezTo>
                      <a:pt x="21" y="22"/>
                      <a:pt x="16" y="26"/>
                      <a:pt x="1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8" name="Freeform 14"/>
              <p:cNvSpPr>
                <a:spLocks/>
              </p:cNvSpPr>
              <p:nvPr/>
            </p:nvSpPr>
            <p:spPr bwMode="auto">
              <a:xfrm>
                <a:off x="-846138" y="4064000"/>
                <a:ext cx="33338" cy="38100"/>
              </a:xfrm>
              <a:custGeom>
                <a:avLst/>
                <a:gdLst>
                  <a:gd name="T0" fmla="*/ 24 w 44"/>
                  <a:gd name="T1" fmla="*/ 51 h 51"/>
                  <a:gd name="T2" fmla="*/ 17 w 44"/>
                  <a:gd name="T3" fmla="*/ 48 h 51"/>
                  <a:gd name="T4" fmla="*/ 3 w 44"/>
                  <a:gd name="T5" fmla="*/ 33 h 51"/>
                  <a:gd name="T6" fmla="*/ 0 w 44"/>
                  <a:gd name="T7" fmla="*/ 25 h 51"/>
                  <a:gd name="T8" fmla="*/ 5 w 44"/>
                  <a:gd name="T9" fmla="*/ 17 h 51"/>
                  <a:gd name="T10" fmla="*/ 27 w 44"/>
                  <a:gd name="T11" fmla="*/ 2 h 51"/>
                  <a:gd name="T12" fmla="*/ 39 w 44"/>
                  <a:gd name="T13" fmla="*/ 3 h 51"/>
                  <a:gd name="T14" fmla="*/ 43 w 44"/>
                  <a:gd name="T15" fmla="*/ 14 h 51"/>
                  <a:gd name="T16" fmla="*/ 34 w 44"/>
                  <a:gd name="T17" fmla="*/ 44 h 51"/>
                  <a:gd name="T18" fmla="*/ 27 w 44"/>
                  <a:gd name="T19" fmla="*/ 51 h 51"/>
                  <a:gd name="T20" fmla="*/ 24 w 44"/>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1">
                    <a:moveTo>
                      <a:pt x="24" y="51"/>
                    </a:moveTo>
                    <a:cubicBezTo>
                      <a:pt x="21" y="51"/>
                      <a:pt x="19" y="50"/>
                      <a:pt x="17" y="48"/>
                    </a:cubicBezTo>
                    <a:cubicBezTo>
                      <a:pt x="3" y="33"/>
                      <a:pt x="3" y="33"/>
                      <a:pt x="3" y="33"/>
                    </a:cubicBezTo>
                    <a:cubicBezTo>
                      <a:pt x="1" y="31"/>
                      <a:pt x="0" y="28"/>
                      <a:pt x="0" y="25"/>
                    </a:cubicBezTo>
                    <a:cubicBezTo>
                      <a:pt x="1" y="22"/>
                      <a:pt x="2" y="19"/>
                      <a:pt x="5" y="17"/>
                    </a:cubicBezTo>
                    <a:cubicBezTo>
                      <a:pt x="27" y="2"/>
                      <a:pt x="27" y="2"/>
                      <a:pt x="27" y="2"/>
                    </a:cubicBezTo>
                    <a:cubicBezTo>
                      <a:pt x="31" y="0"/>
                      <a:pt x="36" y="0"/>
                      <a:pt x="39" y="3"/>
                    </a:cubicBezTo>
                    <a:cubicBezTo>
                      <a:pt x="43" y="5"/>
                      <a:pt x="44" y="10"/>
                      <a:pt x="43" y="14"/>
                    </a:cubicBezTo>
                    <a:cubicBezTo>
                      <a:pt x="34" y="44"/>
                      <a:pt x="34" y="44"/>
                      <a:pt x="34" y="44"/>
                    </a:cubicBezTo>
                    <a:cubicBezTo>
                      <a:pt x="33" y="47"/>
                      <a:pt x="30" y="50"/>
                      <a:pt x="27" y="51"/>
                    </a:cubicBezTo>
                    <a:cubicBezTo>
                      <a:pt x="26" y="51"/>
                      <a:pt x="25" y="51"/>
                      <a:pt x="2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9" name="Freeform 15"/>
              <p:cNvSpPr>
                <a:spLocks/>
              </p:cNvSpPr>
              <p:nvPr/>
            </p:nvSpPr>
            <p:spPr bwMode="auto">
              <a:xfrm>
                <a:off x="-865188" y="4057650"/>
                <a:ext cx="22225" cy="23813"/>
              </a:xfrm>
              <a:custGeom>
                <a:avLst/>
                <a:gdLst>
                  <a:gd name="T0" fmla="*/ 11 w 31"/>
                  <a:gd name="T1" fmla="*/ 32 h 32"/>
                  <a:gd name="T2" fmla="*/ 5 w 31"/>
                  <a:gd name="T3" fmla="*/ 29 h 32"/>
                  <a:gd name="T4" fmla="*/ 3 w 31"/>
                  <a:gd name="T5" fmla="*/ 15 h 32"/>
                  <a:gd name="T6" fmla="*/ 11 w 31"/>
                  <a:gd name="T7" fmla="*/ 5 h 32"/>
                  <a:gd name="T8" fmla="*/ 26 w 31"/>
                  <a:gd name="T9" fmla="*/ 3 h 32"/>
                  <a:gd name="T10" fmla="*/ 27 w 31"/>
                  <a:gd name="T11" fmla="*/ 18 h 32"/>
                  <a:gd name="T12" fmla="*/ 19 w 31"/>
                  <a:gd name="T13" fmla="*/ 28 h 32"/>
                  <a:gd name="T14" fmla="*/ 11 w 3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2">
                    <a:moveTo>
                      <a:pt x="11" y="32"/>
                    </a:moveTo>
                    <a:cubicBezTo>
                      <a:pt x="9" y="32"/>
                      <a:pt x="7" y="31"/>
                      <a:pt x="5" y="29"/>
                    </a:cubicBezTo>
                    <a:cubicBezTo>
                      <a:pt x="0" y="26"/>
                      <a:pt x="0" y="19"/>
                      <a:pt x="3" y="15"/>
                    </a:cubicBezTo>
                    <a:cubicBezTo>
                      <a:pt x="11" y="5"/>
                      <a:pt x="11" y="5"/>
                      <a:pt x="11" y="5"/>
                    </a:cubicBezTo>
                    <a:cubicBezTo>
                      <a:pt x="15" y="0"/>
                      <a:pt x="21" y="0"/>
                      <a:pt x="26" y="3"/>
                    </a:cubicBezTo>
                    <a:cubicBezTo>
                      <a:pt x="30" y="7"/>
                      <a:pt x="31" y="13"/>
                      <a:pt x="27" y="18"/>
                    </a:cubicBezTo>
                    <a:cubicBezTo>
                      <a:pt x="19" y="28"/>
                      <a:pt x="19" y="28"/>
                      <a:pt x="19" y="28"/>
                    </a:cubicBezTo>
                    <a:cubicBezTo>
                      <a:pt x="17" y="30"/>
                      <a:pt x="14" y="32"/>
                      <a:pt x="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0" name="Freeform 16"/>
              <p:cNvSpPr>
                <a:spLocks noEditPoints="1"/>
              </p:cNvSpPr>
              <p:nvPr/>
            </p:nvSpPr>
            <p:spPr bwMode="auto">
              <a:xfrm>
                <a:off x="-858838" y="4006850"/>
                <a:ext cx="39688" cy="49213"/>
              </a:xfrm>
              <a:custGeom>
                <a:avLst/>
                <a:gdLst>
                  <a:gd name="T0" fmla="*/ 43 w 53"/>
                  <a:gd name="T1" fmla="*/ 66 h 66"/>
                  <a:gd name="T2" fmla="*/ 42 w 53"/>
                  <a:gd name="T3" fmla="*/ 66 h 66"/>
                  <a:gd name="T4" fmla="*/ 10 w 53"/>
                  <a:gd name="T5" fmla="*/ 64 h 66"/>
                  <a:gd name="T6" fmla="*/ 3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43 w 53"/>
                  <a:gd name="T23" fmla="*/ 66 h 66"/>
                  <a:gd name="T24" fmla="*/ 22 w 53"/>
                  <a:gd name="T25" fmla="*/ 44 h 66"/>
                  <a:gd name="T26" fmla="*/ 23 w 53"/>
                  <a:gd name="T27" fmla="*/ 44 h 66"/>
                  <a:gd name="T28" fmla="*/ 22 w 53"/>
                  <a:gd name="T29" fmla="*/ 42 h 66"/>
                  <a:gd name="T30" fmla="*/ 22 w 53"/>
                  <a:gd name="T31"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66">
                    <a:moveTo>
                      <a:pt x="43" y="66"/>
                    </a:moveTo>
                    <a:cubicBezTo>
                      <a:pt x="42" y="66"/>
                      <a:pt x="42" y="66"/>
                      <a:pt x="42" y="66"/>
                    </a:cubicBezTo>
                    <a:cubicBezTo>
                      <a:pt x="10" y="64"/>
                      <a:pt x="10" y="64"/>
                      <a:pt x="10" y="64"/>
                    </a:cubicBezTo>
                    <a:cubicBezTo>
                      <a:pt x="7" y="64"/>
                      <a:pt x="4" y="62"/>
                      <a:pt x="3" y="60"/>
                    </a:cubicBezTo>
                    <a:cubicBezTo>
                      <a:pt x="1" y="58"/>
                      <a:pt x="0" y="56"/>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ubicBezTo>
                      <a:pt x="43" y="66"/>
                      <a:pt x="43" y="66"/>
                      <a:pt x="43" y="66"/>
                    </a:cubicBezTo>
                    <a:close/>
                    <a:moveTo>
                      <a:pt x="22" y="44"/>
                    </a:moveTo>
                    <a:cubicBezTo>
                      <a:pt x="23" y="44"/>
                      <a:pt x="23" y="44"/>
                      <a:pt x="23" y="44"/>
                    </a:cubicBezTo>
                    <a:cubicBezTo>
                      <a:pt x="22" y="42"/>
                      <a:pt x="22" y="42"/>
                      <a:pt x="22" y="42"/>
                    </a:cubicBezTo>
                    <a:lnTo>
                      <a:pt x="22"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1" name="Freeform 17"/>
              <p:cNvSpPr>
                <a:spLocks/>
              </p:cNvSpPr>
              <p:nvPr/>
            </p:nvSpPr>
            <p:spPr bwMode="auto">
              <a:xfrm>
                <a:off x="-858838" y="4116388"/>
                <a:ext cx="38100" cy="39688"/>
              </a:xfrm>
              <a:custGeom>
                <a:avLst/>
                <a:gdLst>
                  <a:gd name="T0" fmla="*/ 11 w 51"/>
                  <a:gd name="T1" fmla="*/ 54 h 54"/>
                  <a:gd name="T2" fmla="*/ 7 w 51"/>
                  <a:gd name="T3" fmla="*/ 53 h 54"/>
                  <a:gd name="T4" fmla="*/ 2 w 51"/>
                  <a:gd name="T5" fmla="*/ 40 h 54"/>
                  <a:gd name="T6" fmla="*/ 16 w 51"/>
                  <a:gd name="T7" fmla="*/ 7 h 54"/>
                  <a:gd name="T8" fmla="*/ 25 w 51"/>
                  <a:gd name="T9" fmla="*/ 0 h 54"/>
                  <a:gd name="T10" fmla="*/ 41 w 51"/>
                  <a:gd name="T11" fmla="*/ 0 h 54"/>
                  <a:gd name="T12" fmla="*/ 51 w 51"/>
                  <a:gd name="T13" fmla="*/ 10 h 54"/>
                  <a:gd name="T14" fmla="*/ 41 w 51"/>
                  <a:gd name="T15" fmla="*/ 21 h 54"/>
                  <a:gd name="T16" fmla="*/ 32 w 51"/>
                  <a:gd name="T17" fmla="*/ 21 h 54"/>
                  <a:gd name="T18" fmla="*/ 21 w 51"/>
                  <a:gd name="T19" fmla="*/ 48 h 54"/>
                  <a:gd name="T20" fmla="*/ 11 w 51"/>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4">
                    <a:moveTo>
                      <a:pt x="11" y="54"/>
                    </a:moveTo>
                    <a:cubicBezTo>
                      <a:pt x="10" y="54"/>
                      <a:pt x="9" y="54"/>
                      <a:pt x="7" y="53"/>
                    </a:cubicBezTo>
                    <a:cubicBezTo>
                      <a:pt x="2" y="51"/>
                      <a:pt x="0" y="45"/>
                      <a:pt x="2" y="40"/>
                    </a:cubicBezTo>
                    <a:cubicBezTo>
                      <a:pt x="16" y="7"/>
                      <a:pt x="16" y="7"/>
                      <a:pt x="16" y="7"/>
                    </a:cubicBezTo>
                    <a:cubicBezTo>
                      <a:pt x="17" y="3"/>
                      <a:pt x="21" y="0"/>
                      <a:pt x="25" y="0"/>
                    </a:cubicBezTo>
                    <a:cubicBezTo>
                      <a:pt x="41" y="0"/>
                      <a:pt x="41" y="0"/>
                      <a:pt x="41" y="0"/>
                    </a:cubicBezTo>
                    <a:cubicBezTo>
                      <a:pt x="46" y="0"/>
                      <a:pt x="51" y="5"/>
                      <a:pt x="51" y="10"/>
                    </a:cubicBezTo>
                    <a:cubicBezTo>
                      <a:pt x="51" y="16"/>
                      <a:pt x="46" y="21"/>
                      <a:pt x="41" y="21"/>
                    </a:cubicBezTo>
                    <a:cubicBezTo>
                      <a:pt x="32" y="21"/>
                      <a:pt x="32" y="21"/>
                      <a:pt x="32" y="21"/>
                    </a:cubicBezTo>
                    <a:cubicBezTo>
                      <a:pt x="21" y="48"/>
                      <a:pt x="21" y="48"/>
                      <a:pt x="21" y="48"/>
                    </a:cubicBezTo>
                    <a:cubicBezTo>
                      <a:pt x="19" y="52"/>
                      <a:pt x="15" y="54"/>
                      <a:pt x="11"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2" name="Freeform 18"/>
              <p:cNvSpPr>
                <a:spLocks/>
              </p:cNvSpPr>
              <p:nvPr/>
            </p:nvSpPr>
            <p:spPr bwMode="auto">
              <a:xfrm>
                <a:off x="-809626" y="4122738"/>
                <a:ext cx="107950" cy="73025"/>
              </a:xfrm>
              <a:custGeom>
                <a:avLst/>
                <a:gdLst>
                  <a:gd name="T0" fmla="*/ 133 w 144"/>
                  <a:gd name="T1" fmla="*/ 98 h 98"/>
                  <a:gd name="T2" fmla="*/ 127 w 144"/>
                  <a:gd name="T3" fmla="*/ 96 h 98"/>
                  <a:gd name="T4" fmla="*/ 89 w 144"/>
                  <a:gd name="T5" fmla="*/ 71 h 98"/>
                  <a:gd name="T6" fmla="*/ 81 w 144"/>
                  <a:gd name="T7" fmla="*/ 79 h 98"/>
                  <a:gd name="T8" fmla="*/ 69 w 144"/>
                  <a:gd name="T9" fmla="*/ 81 h 98"/>
                  <a:gd name="T10" fmla="*/ 41 w 144"/>
                  <a:gd name="T11" fmla="*/ 67 h 98"/>
                  <a:gd name="T12" fmla="*/ 35 w 144"/>
                  <a:gd name="T13" fmla="*/ 56 h 98"/>
                  <a:gd name="T14" fmla="*/ 36 w 144"/>
                  <a:gd name="T15" fmla="*/ 53 h 98"/>
                  <a:gd name="T16" fmla="*/ 7 w 144"/>
                  <a:gd name="T17" fmla="*/ 41 h 98"/>
                  <a:gd name="T18" fmla="*/ 1 w 144"/>
                  <a:gd name="T19" fmla="*/ 29 h 98"/>
                  <a:gd name="T20" fmla="*/ 5 w 144"/>
                  <a:gd name="T21" fmla="*/ 9 h 98"/>
                  <a:gd name="T22" fmla="*/ 13 w 144"/>
                  <a:gd name="T23" fmla="*/ 1 h 98"/>
                  <a:gd name="T24" fmla="*/ 23 w 144"/>
                  <a:gd name="T25" fmla="*/ 4 h 98"/>
                  <a:gd name="T26" fmla="*/ 31 w 144"/>
                  <a:gd name="T27" fmla="*/ 15 h 98"/>
                  <a:gd name="T28" fmla="*/ 42 w 144"/>
                  <a:gd name="T29" fmla="*/ 10 h 98"/>
                  <a:gd name="T30" fmla="*/ 51 w 144"/>
                  <a:gd name="T31" fmla="*/ 10 h 98"/>
                  <a:gd name="T32" fmla="*/ 107 w 144"/>
                  <a:gd name="T33" fmla="*/ 39 h 98"/>
                  <a:gd name="T34" fmla="*/ 110 w 144"/>
                  <a:gd name="T35" fmla="*/ 42 h 98"/>
                  <a:gd name="T36" fmla="*/ 141 w 144"/>
                  <a:gd name="T37" fmla="*/ 82 h 98"/>
                  <a:gd name="T38" fmla="*/ 140 w 144"/>
                  <a:gd name="T39" fmla="*/ 95 h 98"/>
                  <a:gd name="T40" fmla="*/ 133 w 144"/>
                  <a:gd name="T41"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98">
                    <a:moveTo>
                      <a:pt x="133" y="98"/>
                    </a:moveTo>
                    <a:cubicBezTo>
                      <a:pt x="131" y="98"/>
                      <a:pt x="129" y="98"/>
                      <a:pt x="127" y="96"/>
                    </a:cubicBezTo>
                    <a:cubicBezTo>
                      <a:pt x="89" y="71"/>
                      <a:pt x="89" y="71"/>
                      <a:pt x="89" y="71"/>
                    </a:cubicBezTo>
                    <a:cubicBezTo>
                      <a:pt x="81" y="79"/>
                      <a:pt x="81" y="79"/>
                      <a:pt x="81" y="79"/>
                    </a:cubicBezTo>
                    <a:cubicBezTo>
                      <a:pt x="78" y="82"/>
                      <a:pt x="73" y="83"/>
                      <a:pt x="69" y="81"/>
                    </a:cubicBezTo>
                    <a:cubicBezTo>
                      <a:pt x="41" y="67"/>
                      <a:pt x="41" y="67"/>
                      <a:pt x="41" y="67"/>
                    </a:cubicBezTo>
                    <a:cubicBezTo>
                      <a:pt x="37" y="65"/>
                      <a:pt x="34" y="60"/>
                      <a:pt x="35" y="56"/>
                    </a:cubicBezTo>
                    <a:cubicBezTo>
                      <a:pt x="36" y="53"/>
                      <a:pt x="36" y="53"/>
                      <a:pt x="36" y="53"/>
                    </a:cubicBezTo>
                    <a:cubicBezTo>
                      <a:pt x="7" y="41"/>
                      <a:pt x="7" y="41"/>
                      <a:pt x="7" y="41"/>
                    </a:cubicBezTo>
                    <a:cubicBezTo>
                      <a:pt x="2" y="39"/>
                      <a:pt x="0" y="34"/>
                      <a:pt x="1" y="29"/>
                    </a:cubicBezTo>
                    <a:cubicBezTo>
                      <a:pt x="5" y="9"/>
                      <a:pt x="5" y="9"/>
                      <a:pt x="5" y="9"/>
                    </a:cubicBezTo>
                    <a:cubicBezTo>
                      <a:pt x="6" y="5"/>
                      <a:pt x="9" y="2"/>
                      <a:pt x="13" y="1"/>
                    </a:cubicBezTo>
                    <a:cubicBezTo>
                      <a:pt x="17" y="0"/>
                      <a:pt x="21" y="1"/>
                      <a:pt x="23" y="4"/>
                    </a:cubicBezTo>
                    <a:cubicBezTo>
                      <a:pt x="31" y="15"/>
                      <a:pt x="31" y="15"/>
                      <a:pt x="31" y="15"/>
                    </a:cubicBezTo>
                    <a:cubicBezTo>
                      <a:pt x="42" y="10"/>
                      <a:pt x="42" y="10"/>
                      <a:pt x="42" y="10"/>
                    </a:cubicBezTo>
                    <a:cubicBezTo>
                      <a:pt x="45" y="9"/>
                      <a:pt x="48" y="9"/>
                      <a:pt x="51" y="10"/>
                    </a:cubicBezTo>
                    <a:cubicBezTo>
                      <a:pt x="107" y="39"/>
                      <a:pt x="107" y="39"/>
                      <a:pt x="107" y="39"/>
                    </a:cubicBezTo>
                    <a:cubicBezTo>
                      <a:pt x="108" y="39"/>
                      <a:pt x="110" y="40"/>
                      <a:pt x="110" y="42"/>
                    </a:cubicBezTo>
                    <a:cubicBezTo>
                      <a:pt x="141" y="82"/>
                      <a:pt x="141" y="82"/>
                      <a:pt x="141" y="82"/>
                    </a:cubicBezTo>
                    <a:cubicBezTo>
                      <a:pt x="144" y="86"/>
                      <a:pt x="143" y="91"/>
                      <a:pt x="140" y="95"/>
                    </a:cubicBezTo>
                    <a:cubicBezTo>
                      <a:pt x="138" y="97"/>
                      <a:pt x="135" y="98"/>
                      <a:pt x="133"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3" name="Freeform 19"/>
              <p:cNvSpPr>
                <a:spLocks/>
              </p:cNvSpPr>
              <p:nvPr/>
            </p:nvSpPr>
            <p:spPr bwMode="auto">
              <a:xfrm>
                <a:off x="-719138" y="4132263"/>
                <a:ext cx="25400" cy="33338"/>
              </a:xfrm>
              <a:custGeom>
                <a:avLst/>
                <a:gdLst>
                  <a:gd name="T0" fmla="*/ 16 w 34"/>
                  <a:gd name="T1" fmla="*/ 43 h 43"/>
                  <a:gd name="T2" fmla="*/ 11 w 34"/>
                  <a:gd name="T3" fmla="*/ 41 h 43"/>
                  <a:gd name="T4" fmla="*/ 7 w 34"/>
                  <a:gd name="T5" fmla="*/ 28 h 43"/>
                  <a:gd name="T6" fmla="*/ 9 w 34"/>
                  <a:gd name="T7" fmla="*/ 23 h 43"/>
                  <a:gd name="T8" fmla="*/ 5 w 34"/>
                  <a:gd name="T9" fmla="*/ 19 h 43"/>
                  <a:gd name="T10" fmla="*/ 4 w 34"/>
                  <a:gd name="T11" fmla="*/ 5 h 43"/>
                  <a:gd name="T12" fmla="*/ 18 w 34"/>
                  <a:gd name="T13" fmla="*/ 4 h 43"/>
                  <a:gd name="T14" fmla="*/ 29 w 34"/>
                  <a:gd name="T15" fmla="*/ 13 h 43"/>
                  <a:gd name="T16" fmla="*/ 31 w 34"/>
                  <a:gd name="T17" fmla="*/ 26 h 43"/>
                  <a:gd name="T18" fmla="*/ 25 w 34"/>
                  <a:gd name="T19" fmla="*/ 37 h 43"/>
                  <a:gd name="T20" fmla="*/ 16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16" y="43"/>
                    </a:moveTo>
                    <a:cubicBezTo>
                      <a:pt x="14" y="43"/>
                      <a:pt x="13" y="42"/>
                      <a:pt x="11" y="41"/>
                    </a:cubicBezTo>
                    <a:cubicBezTo>
                      <a:pt x="6" y="39"/>
                      <a:pt x="4" y="33"/>
                      <a:pt x="7" y="28"/>
                    </a:cubicBezTo>
                    <a:cubicBezTo>
                      <a:pt x="9" y="23"/>
                      <a:pt x="9" y="23"/>
                      <a:pt x="9" y="23"/>
                    </a:cubicBezTo>
                    <a:cubicBezTo>
                      <a:pt x="5" y="19"/>
                      <a:pt x="5" y="19"/>
                      <a:pt x="5" y="19"/>
                    </a:cubicBezTo>
                    <a:cubicBezTo>
                      <a:pt x="1" y="15"/>
                      <a:pt x="0" y="9"/>
                      <a:pt x="4" y="5"/>
                    </a:cubicBezTo>
                    <a:cubicBezTo>
                      <a:pt x="7" y="0"/>
                      <a:pt x="14" y="0"/>
                      <a:pt x="18" y="4"/>
                    </a:cubicBezTo>
                    <a:cubicBezTo>
                      <a:pt x="29" y="13"/>
                      <a:pt x="29" y="13"/>
                      <a:pt x="29" y="13"/>
                    </a:cubicBezTo>
                    <a:cubicBezTo>
                      <a:pt x="33" y="16"/>
                      <a:pt x="34" y="21"/>
                      <a:pt x="31" y="26"/>
                    </a:cubicBezTo>
                    <a:cubicBezTo>
                      <a:pt x="25" y="37"/>
                      <a:pt x="25" y="37"/>
                      <a:pt x="25" y="37"/>
                    </a:cubicBezTo>
                    <a:cubicBezTo>
                      <a:pt x="23" y="41"/>
                      <a:pt x="20" y="43"/>
                      <a:pt x="16"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4" name="Freeform 20"/>
              <p:cNvSpPr>
                <a:spLocks/>
              </p:cNvSpPr>
              <p:nvPr/>
            </p:nvSpPr>
            <p:spPr bwMode="auto">
              <a:xfrm>
                <a:off x="-698501" y="4151313"/>
                <a:ext cx="42863" cy="36513"/>
              </a:xfrm>
              <a:custGeom>
                <a:avLst/>
                <a:gdLst>
                  <a:gd name="T0" fmla="*/ 46 w 58"/>
                  <a:gd name="T1" fmla="*/ 49 h 49"/>
                  <a:gd name="T2" fmla="*/ 40 w 58"/>
                  <a:gd name="T3" fmla="*/ 47 h 49"/>
                  <a:gd name="T4" fmla="*/ 5 w 58"/>
                  <a:gd name="T5" fmla="*/ 19 h 49"/>
                  <a:gd name="T6" fmla="*/ 3 w 58"/>
                  <a:gd name="T7" fmla="*/ 5 h 49"/>
                  <a:gd name="T8" fmla="*/ 18 w 58"/>
                  <a:gd name="T9" fmla="*/ 3 h 49"/>
                  <a:gd name="T10" fmla="*/ 53 w 58"/>
                  <a:gd name="T11" fmla="*/ 31 h 49"/>
                  <a:gd name="T12" fmla="*/ 54 w 58"/>
                  <a:gd name="T13" fmla="*/ 45 h 49"/>
                  <a:gd name="T14" fmla="*/ 46 w 58"/>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46" y="49"/>
                    </a:moveTo>
                    <a:cubicBezTo>
                      <a:pt x="44" y="49"/>
                      <a:pt x="42" y="48"/>
                      <a:pt x="40" y="47"/>
                    </a:cubicBezTo>
                    <a:cubicBezTo>
                      <a:pt x="5" y="19"/>
                      <a:pt x="5" y="19"/>
                      <a:pt x="5" y="19"/>
                    </a:cubicBezTo>
                    <a:cubicBezTo>
                      <a:pt x="1" y="16"/>
                      <a:pt x="0" y="9"/>
                      <a:pt x="3" y="5"/>
                    </a:cubicBezTo>
                    <a:cubicBezTo>
                      <a:pt x="7" y="1"/>
                      <a:pt x="13" y="0"/>
                      <a:pt x="18" y="3"/>
                    </a:cubicBezTo>
                    <a:cubicBezTo>
                      <a:pt x="53" y="31"/>
                      <a:pt x="53" y="31"/>
                      <a:pt x="53" y="31"/>
                    </a:cubicBezTo>
                    <a:cubicBezTo>
                      <a:pt x="57" y="34"/>
                      <a:pt x="58" y="41"/>
                      <a:pt x="54" y="45"/>
                    </a:cubicBezTo>
                    <a:cubicBezTo>
                      <a:pt x="52" y="48"/>
                      <a:pt x="49"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5" name="Freeform 21"/>
              <p:cNvSpPr>
                <a:spLocks/>
              </p:cNvSpPr>
              <p:nvPr/>
            </p:nvSpPr>
            <p:spPr bwMode="auto">
              <a:xfrm>
                <a:off x="-977901" y="4095750"/>
                <a:ext cx="47625" cy="69850"/>
              </a:xfrm>
              <a:custGeom>
                <a:avLst/>
                <a:gdLst>
                  <a:gd name="T0" fmla="*/ 49 w 65"/>
                  <a:gd name="T1" fmla="*/ 92 h 92"/>
                  <a:gd name="T2" fmla="*/ 41 w 65"/>
                  <a:gd name="T3" fmla="*/ 89 h 92"/>
                  <a:gd name="T4" fmla="*/ 29 w 65"/>
                  <a:gd name="T5" fmla="*/ 76 h 92"/>
                  <a:gd name="T6" fmla="*/ 27 w 65"/>
                  <a:gd name="T7" fmla="*/ 72 h 92"/>
                  <a:gd name="T8" fmla="*/ 17 w 65"/>
                  <a:gd name="T9" fmla="*/ 40 h 92"/>
                  <a:gd name="T10" fmla="*/ 2 w 65"/>
                  <a:gd name="T11" fmla="*/ 17 h 92"/>
                  <a:gd name="T12" fmla="*/ 5 w 65"/>
                  <a:gd name="T13" fmla="*/ 3 h 92"/>
                  <a:gd name="T14" fmla="*/ 18 w 65"/>
                  <a:gd name="T15" fmla="*/ 4 h 92"/>
                  <a:gd name="T16" fmla="*/ 61 w 65"/>
                  <a:gd name="T17" fmla="*/ 49 h 92"/>
                  <a:gd name="T18" fmla="*/ 64 w 65"/>
                  <a:gd name="T19" fmla="*/ 58 h 92"/>
                  <a:gd name="T20" fmla="*/ 59 w 65"/>
                  <a:gd name="T21" fmla="*/ 84 h 92"/>
                  <a:gd name="T22" fmla="*/ 52 w 65"/>
                  <a:gd name="T23" fmla="*/ 92 h 92"/>
                  <a:gd name="T24" fmla="*/ 49 w 65"/>
                  <a:gd name="T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92">
                    <a:moveTo>
                      <a:pt x="49" y="92"/>
                    </a:moveTo>
                    <a:cubicBezTo>
                      <a:pt x="46" y="92"/>
                      <a:pt x="43" y="91"/>
                      <a:pt x="41" y="89"/>
                    </a:cubicBezTo>
                    <a:cubicBezTo>
                      <a:pt x="29" y="76"/>
                      <a:pt x="29" y="76"/>
                      <a:pt x="29" y="76"/>
                    </a:cubicBezTo>
                    <a:cubicBezTo>
                      <a:pt x="28" y="75"/>
                      <a:pt x="27" y="74"/>
                      <a:pt x="27" y="72"/>
                    </a:cubicBezTo>
                    <a:cubicBezTo>
                      <a:pt x="23" y="61"/>
                      <a:pt x="18" y="44"/>
                      <a:pt x="17" y="40"/>
                    </a:cubicBezTo>
                    <a:cubicBezTo>
                      <a:pt x="15" y="37"/>
                      <a:pt x="9" y="26"/>
                      <a:pt x="2" y="17"/>
                    </a:cubicBezTo>
                    <a:cubicBezTo>
                      <a:pt x="0" y="13"/>
                      <a:pt x="0" y="7"/>
                      <a:pt x="5" y="3"/>
                    </a:cubicBezTo>
                    <a:cubicBezTo>
                      <a:pt x="9" y="0"/>
                      <a:pt x="15" y="1"/>
                      <a:pt x="18" y="4"/>
                    </a:cubicBezTo>
                    <a:cubicBezTo>
                      <a:pt x="61" y="49"/>
                      <a:pt x="61" y="49"/>
                      <a:pt x="61" y="49"/>
                    </a:cubicBezTo>
                    <a:cubicBezTo>
                      <a:pt x="64" y="52"/>
                      <a:pt x="65" y="55"/>
                      <a:pt x="64" y="58"/>
                    </a:cubicBezTo>
                    <a:cubicBezTo>
                      <a:pt x="59" y="84"/>
                      <a:pt x="59" y="84"/>
                      <a:pt x="59" y="84"/>
                    </a:cubicBezTo>
                    <a:cubicBezTo>
                      <a:pt x="58" y="88"/>
                      <a:pt x="55" y="91"/>
                      <a:pt x="52" y="92"/>
                    </a:cubicBezTo>
                    <a:cubicBezTo>
                      <a:pt x="51" y="92"/>
                      <a:pt x="50" y="92"/>
                      <a:pt x="49"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6" name="Freeform 22"/>
              <p:cNvSpPr>
                <a:spLocks/>
              </p:cNvSpPr>
              <p:nvPr/>
            </p:nvSpPr>
            <p:spPr bwMode="auto">
              <a:xfrm>
                <a:off x="-949326" y="4197350"/>
                <a:ext cx="220663" cy="163513"/>
              </a:xfrm>
              <a:custGeom>
                <a:avLst/>
                <a:gdLst>
                  <a:gd name="T0" fmla="*/ 186 w 297"/>
                  <a:gd name="T1" fmla="*/ 217 h 217"/>
                  <a:gd name="T2" fmla="*/ 182 w 297"/>
                  <a:gd name="T3" fmla="*/ 216 h 217"/>
                  <a:gd name="T4" fmla="*/ 153 w 297"/>
                  <a:gd name="T5" fmla="*/ 196 h 217"/>
                  <a:gd name="T6" fmla="*/ 141 w 297"/>
                  <a:gd name="T7" fmla="*/ 176 h 217"/>
                  <a:gd name="T8" fmla="*/ 116 w 297"/>
                  <a:gd name="T9" fmla="*/ 156 h 217"/>
                  <a:gd name="T10" fmla="*/ 66 w 297"/>
                  <a:gd name="T11" fmla="*/ 182 h 217"/>
                  <a:gd name="T12" fmla="*/ 61 w 297"/>
                  <a:gd name="T13" fmla="*/ 183 h 217"/>
                  <a:gd name="T14" fmla="*/ 11 w 297"/>
                  <a:gd name="T15" fmla="*/ 186 h 217"/>
                  <a:gd name="T16" fmla="*/ 2 w 297"/>
                  <a:gd name="T17" fmla="*/ 181 h 217"/>
                  <a:gd name="T18" fmla="*/ 1 w 297"/>
                  <a:gd name="T19" fmla="*/ 171 h 217"/>
                  <a:gd name="T20" fmla="*/ 8 w 297"/>
                  <a:gd name="T21" fmla="*/ 158 h 217"/>
                  <a:gd name="T22" fmla="*/ 13 w 297"/>
                  <a:gd name="T23" fmla="*/ 81 h 217"/>
                  <a:gd name="T24" fmla="*/ 21 w 297"/>
                  <a:gd name="T25" fmla="*/ 72 h 217"/>
                  <a:gd name="T26" fmla="*/ 63 w 297"/>
                  <a:gd name="T27" fmla="*/ 61 h 217"/>
                  <a:gd name="T28" fmla="*/ 75 w 297"/>
                  <a:gd name="T29" fmla="*/ 47 h 217"/>
                  <a:gd name="T30" fmla="*/ 76 w 297"/>
                  <a:gd name="T31" fmla="*/ 46 h 217"/>
                  <a:gd name="T32" fmla="*/ 115 w 297"/>
                  <a:gd name="T33" fmla="*/ 17 h 217"/>
                  <a:gd name="T34" fmla="*/ 126 w 297"/>
                  <a:gd name="T35" fmla="*/ 16 h 217"/>
                  <a:gd name="T36" fmla="*/ 135 w 297"/>
                  <a:gd name="T37" fmla="*/ 21 h 217"/>
                  <a:gd name="T38" fmla="*/ 141 w 297"/>
                  <a:gd name="T39" fmla="*/ 6 h 217"/>
                  <a:gd name="T40" fmla="*/ 152 w 297"/>
                  <a:gd name="T41" fmla="*/ 0 h 217"/>
                  <a:gd name="T42" fmla="*/ 190 w 297"/>
                  <a:gd name="T43" fmla="*/ 3 h 217"/>
                  <a:gd name="T44" fmla="*/ 198 w 297"/>
                  <a:gd name="T45" fmla="*/ 8 h 217"/>
                  <a:gd name="T46" fmla="*/ 199 w 297"/>
                  <a:gd name="T47" fmla="*/ 17 h 217"/>
                  <a:gd name="T48" fmla="*/ 196 w 297"/>
                  <a:gd name="T49" fmla="*/ 24 h 217"/>
                  <a:gd name="T50" fmla="*/ 210 w 297"/>
                  <a:gd name="T51" fmla="*/ 29 h 217"/>
                  <a:gd name="T52" fmla="*/ 224 w 297"/>
                  <a:gd name="T53" fmla="*/ 5 h 217"/>
                  <a:gd name="T54" fmla="*/ 231 w 297"/>
                  <a:gd name="T55" fmla="*/ 0 h 217"/>
                  <a:gd name="T56" fmla="*/ 239 w 297"/>
                  <a:gd name="T57" fmla="*/ 3 h 217"/>
                  <a:gd name="T58" fmla="*/ 256 w 297"/>
                  <a:gd name="T59" fmla="*/ 18 h 217"/>
                  <a:gd name="T60" fmla="*/ 260 w 297"/>
                  <a:gd name="T61" fmla="*/ 24 h 217"/>
                  <a:gd name="T62" fmla="*/ 267 w 297"/>
                  <a:gd name="T63" fmla="*/ 60 h 217"/>
                  <a:gd name="T64" fmla="*/ 294 w 297"/>
                  <a:gd name="T65" fmla="*/ 102 h 217"/>
                  <a:gd name="T66" fmla="*/ 295 w 297"/>
                  <a:gd name="T67" fmla="*/ 113 h 217"/>
                  <a:gd name="T68" fmla="*/ 266 w 297"/>
                  <a:gd name="T69" fmla="*/ 170 h 217"/>
                  <a:gd name="T70" fmla="*/ 264 w 297"/>
                  <a:gd name="T71" fmla="*/ 173 h 217"/>
                  <a:gd name="T72" fmla="*/ 227 w 297"/>
                  <a:gd name="T73" fmla="*/ 204 h 217"/>
                  <a:gd name="T74" fmla="*/ 223 w 297"/>
                  <a:gd name="T75" fmla="*/ 206 h 217"/>
                  <a:gd name="T76" fmla="*/ 189 w 297"/>
                  <a:gd name="T77" fmla="*/ 217 h 217"/>
                  <a:gd name="T78" fmla="*/ 186 w 297"/>
                  <a:gd name="T7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7" h="217">
                    <a:moveTo>
                      <a:pt x="186" y="217"/>
                    </a:moveTo>
                    <a:cubicBezTo>
                      <a:pt x="185" y="217"/>
                      <a:pt x="183" y="217"/>
                      <a:pt x="182" y="216"/>
                    </a:cubicBezTo>
                    <a:cubicBezTo>
                      <a:pt x="162" y="208"/>
                      <a:pt x="154" y="203"/>
                      <a:pt x="153" y="196"/>
                    </a:cubicBezTo>
                    <a:cubicBezTo>
                      <a:pt x="151" y="193"/>
                      <a:pt x="146" y="184"/>
                      <a:pt x="141" y="176"/>
                    </a:cubicBezTo>
                    <a:cubicBezTo>
                      <a:pt x="116" y="156"/>
                      <a:pt x="116" y="156"/>
                      <a:pt x="116" y="156"/>
                    </a:cubicBezTo>
                    <a:cubicBezTo>
                      <a:pt x="66" y="182"/>
                      <a:pt x="66" y="182"/>
                      <a:pt x="66" y="182"/>
                    </a:cubicBezTo>
                    <a:cubicBezTo>
                      <a:pt x="64" y="183"/>
                      <a:pt x="63" y="183"/>
                      <a:pt x="61" y="183"/>
                    </a:cubicBezTo>
                    <a:cubicBezTo>
                      <a:pt x="11" y="186"/>
                      <a:pt x="11" y="186"/>
                      <a:pt x="11" y="186"/>
                    </a:cubicBezTo>
                    <a:cubicBezTo>
                      <a:pt x="8" y="186"/>
                      <a:pt x="4" y="184"/>
                      <a:pt x="2" y="181"/>
                    </a:cubicBezTo>
                    <a:cubicBezTo>
                      <a:pt x="0" y="178"/>
                      <a:pt x="0" y="174"/>
                      <a:pt x="1" y="171"/>
                    </a:cubicBezTo>
                    <a:cubicBezTo>
                      <a:pt x="8" y="158"/>
                      <a:pt x="8" y="158"/>
                      <a:pt x="8" y="158"/>
                    </a:cubicBezTo>
                    <a:cubicBezTo>
                      <a:pt x="13" y="81"/>
                      <a:pt x="13" y="81"/>
                      <a:pt x="13" y="81"/>
                    </a:cubicBezTo>
                    <a:cubicBezTo>
                      <a:pt x="13" y="77"/>
                      <a:pt x="16" y="73"/>
                      <a:pt x="21" y="72"/>
                    </a:cubicBezTo>
                    <a:cubicBezTo>
                      <a:pt x="63" y="61"/>
                      <a:pt x="63" y="61"/>
                      <a:pt x="63" y="61"/>
                    </a:cubicBezTo>
                    <a:cubicBezTo>
                      <a:pt x="75" y="47"/>
                      <a:pt x="75" y="47"/>
                      <a:pt x="75" y="47"/>
                    </a:cubicBezTo>
                    <a:cubicBezTo>
                      <a:pt x="75" y="47"/>
                      <a:pt x="76" y="47"/>
                      <a:pt x="76" y="46"/>
                    </a:cubicBezTo>
                    <a:cubicBezTo>
                      <a:pt x="115" y="17"/>
                      <a:pt x="115" y="17"/>
                      <a:pt x="115" y="17"/>
                    </a:cubicBezTo>
                    <a:cubicBezTo>
                      <a:pt x="118" y="14"/>
                      <a:pt x="123" y="14"/>
                      <a:pt x="126" y="16"/>
                    </a:cubicBezTo>
                    <a:cubicBezTo>
                      <a:pt x="135" y="21"/>
                      <a:pt x="135" y="21"/>
                      <a:pt x="135" y="21"/>
                    </a:cubicBezTo>
                    <a:cubicBezTo>
                      <a:pt x="141" y="6"/>
                      <a:pt x="141" y="6"/>
                      <a:pt x="141" y="6"/>
                    </a:cubicBezTo>
                    <a:cubicBezTo>
                      <a:pt x="143" y="2"/>
                      <a:pt x="147" y="0"/>
                      <a:pt x="152" y="0"/>
                    </a:cubicBezTo>
                    <a:cubicBezTo>
                      <a:pt x="190" y="3"/>
                      <a:pt x="190" y="3"/>
                      <a:pt x="190" y="3"/>
                    </a:cubicBezTo>
                    <a:cubicBezTo>
                      <a:pt x="193" y="4"/>
                      <a:pt x="196" y="5"/>
                      <a:pt x="198" y="8"/>
                    </a:cubicBezTo>
                    <a:cubicBezTo>
                      <a:pt x="199" y="11"/>
                      <a:pt x="200" y="14"/>
                      <a:pt x="199" y="17"/>
                    </a:cubicBezTo>
                    <a:cubicBezTo>
                      <a:pt x="196" y="24"/>
                      <a:pt x="196" y="24"/>
                      <a:pt x="196" y="24"/>
                    </a:cubicBezTo>
                    <a:cubicBezTo>
                      <a:pt x="210" y="29"/>
                      <a:pt x="210" y="29"/>
                      <a:pt x="210" y="29"/>
                    </a:cubicBezTo>
                    <a:cubicBezTo>
                      <a:pt x="224" y="5"/>
                      <a:pt x="224" y="5"/>
                      <a:pt x="224" y="5"/>
                    </a:cubicBezTo>
                    <a:cubicBezTo>
                      <a:pt x="225" y="2"/>
                      <a:pt x="228" y="1"/>
                      <a:pt x="231" y="0"/>
                    </a:cubicBezTo>
                    <a:cubicBezTo>
                      <a:pt x="234" y="0"/>
                      <a:pt x="237" y="1"/>
                      <a:pt x="239" y="3"/>
                    </a:cubicBezTo>
                    <a:cubicBezTo>
                      <a:pt x="256" y="18"/>
                      <a:pt x="256" y="18"/>
                      <a:pt x="256" y="18"/>
                    </a:cubicBezTo>
                    <a:cubicBezTo>
                      <a:pt x="258" y="19"/>
                      <a:pt x="259" y="21"/>
                      <a:pt x="260" y="24"/>
                    </a:cubicBezTo>
                    <a:cubicBezTo>
                      <a:pt x="267" y="60"/>
                      <a:pt x="267" y="60"/>
                      <a:pt x="267" y="60"/>
                    </a:cubicBezTo>
                    <a:cubicBezTo>
                      <a:pt x="294" y="102"/>
                      <a:pt x="294" y="102"/>
                      <a:pt x="294" y="102"/>
                    </a:cubicBezTo>
                    <a:cubicBezTo>
                      <a:pt x="296" y="106"/>
                      <a:pt x="297" y="109"/>
                      <a:pt x="295" y="113"/>
                    </a:cubicBezTo>
                    <a:cubicBezTo>
                      <a:pt x="266" y="170"/>
                      <a:pt x="266" y="170"/>
                      <a:pt x="266" y="170"/>
                    </a:cubicBezTo>
                    <a:cubicBezTo>
                      <a:pt x="265" y="171"/>
                      <a:pt x="265" y="172"/>
                      <a:pt x="264" y="173"/>
                    </a:cubicBezTo>
                    <a:cubicBezTo>
                      <a:pt x="227" y="204"/>
                      <a:pt x="227" y="204"/>
                      <a:pt x="227" y="204"/>
                    </a:cubicBezTo>
                    <a:cubicBezTo>
                      <a:pt x="226" y="205"/>
                      <a:pt x="225" y="205"/>
                      <a:pt x="223" y="206"/>
                    </a:cubicBezTo>
                    <a:cubicBezTo>
                      <a:pt x="189" y="217"/>
                      <a:pt x="189" y="217"/>
                      <a:pt x="189" y="217"/>
                    </a:cubicBezTo>
                    <a:cubicBezTo>
                      <a:pt x="188" y="217"/>
                      <a:pt x="187" y="217"/>
                      <a:pt x="186"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7" name="Freeform 23"/>
              <p:cNvSpPr>
                <a:spLocks/>
              </p:cNvSpPr>
              <p:nvPr/>
            </p:nvSpPr>
            <p:spPr bwMode="auto">
              <a:xfrm>
                <a:off x="-823913" y="4365625"/>
                <a:ext cx="28575" cy="30163"/>
              </a:xfrm>
              <a:custGeom>
                <a:avLst/>
                <a:gdLst>
                  <a:gd name="T0" fmla="*/ 14 w 40"/>
                  <a:gd name="T1" fmla="*/ 39 h 39"/>
                  <a:gd name="T2" fmla="*/ 10 w 40"/>
                  <a:gd name="T3" fmla="*/ 38 h 39"/>
                  <a:gd name="T4" fmla="*/ 3 w 40"/>
                  <a:gd name="T5" fmla="*/ 30 h 39"/>
                  <a:gd name="T6" fmla="*/ 1 w 40"/>
                  <a:gd name="T7" fmla="*/ 13 h 39"/>
                  <a:gd name="T8" fmla="*/ 4 w 40"/>
                  <a:gd name="T9" fmla="*/ 3 h 39"/>
                  <a:gd name="T10" fmla="*/ 14 w 40"/>
                  <a:gd name="T11" fmla="*/ 1 h 39"/>
                  <a:gd name="T12" fmla="*/ 30 w 40"/>
                  <a:gd name="T13" fmla="*/ 3 h 39"/>
                  <a:gd name="T14" fmla="*/ 38 w 40"/>
                  <a:gd name="T15" fmla="*/ 10 h 39"/>
                  <a:gd name="T16" fmla="*/ 36 w 40"/>
                  <a:gd name="T17" fmla="*/ 21 h 39"/>
                  <a:gd name="T18" fmla="*/ 21 w 40"/>
                  <a:gd name="T19" fmla="*/ 36 h 39"/>
                  <a:gd name="T20" fmla="*/ 14 w 40"/>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39">
                    <a:moveTo>
                      <a:pt x="14" y="39"/>
                    </a:moveTo>
                    <a:cubicBezTo>
                      <a:pt x="13" y="39"/>
                      <a:pt x="12" y="39"/>
                      <a:pt x="10" y="38"/>
                    </a:cubicBezTo>
                    <a:cubicBezTo>
                      <a:pt x="7" y="37"/>
                      <a:pt x="4" y="34"/>
                      <a:pt x="3" y="30"/>
                    </a:cubicBezTo>
                    <a:cubicBezTo>
                      <a:pt x="1" y="13"/>
                      <a:pt x="1" y="13"/>
                      <a:pt x="1" y="13"/>
                    </a:cubicBezTo>
                    <a:cubicBezTo>
                      <a:pt x="0" y="9"/>
                      <a:pt x="1" y="5"/>
                      <a:pt x="4" y="3"/>
                    </a:cubicBezTo>
                    <a:cubicBezTo>
                      <a:pt x="7" y="1"/>
                      <a:pt x="11" y="0"/>
                      <a:pt x="14" y="1"/>
                    </a:cubicBezTo>
                    <a:cubicBezTo>
                      <a:pt x="16" y="2"/>
                      <a:pt x="24" y="3"/>
                      <a:pt x="30" y="3"/>
                    </a:cubicBezTo>
                    <a:cubicBezTo>
                      <a:pt x="34" y="3"/>
                      <a:pt x="37" y="6"/>
                      <a:pt x="38" y="10"/>
                    </a:cubicBezTo>
                    <a:cubicBezTo>
                      <a:pt x="40" y="14"/>
                      <a:pt x="39" y="18"/>
                      <a:pt x="36" y="21"/>
                    </a:cubicBezTo>
                    <a:cubicBezTo>
                      <a:pt x="21" y="36"/>
                      <a:pt x="21" y="36"/>
                      <a:pt x="21" y="36"/>
                    </a:cubicBezTo>
                    <a:cubicBezTo>
                      <a:pt x="19" y="38"/>
                      <a:pt x="16" y="39"/>
                      <a:pt x="1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8" name="Freeform 24"/>
              <p:cNvSpPr>
                <a:spLocks/>
              </p:cNvSpPr>
              <p:nvPr/>
            </p:nvSpPr>
            <p:spPr bwMode="auto">
              <a:xfrm>
                <a:off x="-700088" y="4329113"/>
                <a:ext cx="41275" cy="46038"/>
              </a:xfrm>
              <a:custGeom>
                <a:avLst/>
                <a:gdLst>
                  <a:gd name="T0" fmla="*/ 11 w 55"/>
                  <a:gd name="T1" fmla="*/ 63 h 63"/>
                  <a:gd name="T2" fmla="*/ 5 w 55"/>
                  <a:gd name="T3" fmla="*/ 61 h 63"/>
                  <a:gd name="T4" fmla="*/ 2 w 55"/>
                  <a:gd name="T5" fmla="*/ 48 h 63"/>
                  <a:gd name="T6" fmla="*/ 23 w 55"/>
                  <a:gd name="T7" fmla="*/ 6 h 63"/>
                  <a:gd name="T8" fmla="*/ 33 w 55"/>
                  <a:gd name="T9" fmla="*/ 1 h 63"/>
                  <a:gd name="T10" fmla="*/ 42 w 55"/>
                  <a:gd name="T11" fmla="*/ 8 h 63"/>
                  <a:gd name="T12" fmla="*/ 45 w 55"/>
                  <a:gd name="T13" fmla="*/ 19 h 63"/>
                  <a:gd name="T14" fmla="*/ 54 w 55"/>
                  <a:gd name="T15" fmla="*/ 26 h 63"/>
                  <a:gd name="T16" fmla="*/ 50 w 55"/>
                  <a:gd name="T17" fmla="*/ 38 h 63"/>
                  <a:gd name="T18" fmla="*/ 17 w 55"/>
                  <a:gd name="T19" fmla="*/ 61 h 63"/>
                  <a:gd name="T20" fmla="*/ 11 w 55"/>
                  <a:gd name="T21"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63">
                    <a:moveTo>
                      <a:pt x="11" y="63"/>
                    </a:moveTo>
                    <a:cubicBezTo>
                      <a:pt x="9" y="63"/>
                      <a:pt x="7" y="62"/>
                      <a:pt x="5" y="61"/>
                    </a:cubicBezTo>
                    <a:cubicBezTo>
                      <a:pt x="1" y="58"/>
                      <a:pt x="0" y="53"/>
                      <a:pt x="2" y="48"/>
                    </a:cubicBezTo>
                    <a:cubicBezTo>
                      <a:pt x="23" y="6"/>
                      <a:pt x="23" y="6"/>
                      <a:pt x="23" y="6"/>
                    </a:cubicBezTo>
                    <a:cubicBezTo>
                      <a:pt x="25" y="2"/>
                      <a:pt x="29" y="0"/>
                      <a:pt x="33" y="1"/>
                    </a:cubicBezTo>
                    <a:cubicBezTo>
                      <a:pt x="37" y="1"/>
                      <a:pt x="41" y="4"/>
                      <a:pt x="42" y="8"/>
                    </a:cubicBezTo>
                    <a:cubicBezTo>
                      <a:pt x="45" y="19"/>
                      <a:pt x="45" y="19"/>
                      <a:pt x="45" y="19"/>
                    </a:cubicBezTo>
                    <a:cubicBezTo>
                      <a:pt x="49" y="19"/>
                      <a:pt x="53" y="22"/>
                      <a:pt x="54" y="26"/>
                    </a:cubicBezTo>
                    <a:cubicBezTo>
                      <a:pt x="55" y="31"/>
                      <a:pt x="54" y="35"/>
                      <a:pt x="50" y="38"/>
                    </a:cubicBezTo>
                    <a:cubicBezTo>
                      <a:pt x="17" y="61"/>
                      <a:pt x="17" y="61"/>
                      <a:pt x="17" y="61"/>
                    </a:cubicBezTo>
                    <a:cubicBezTo>
                      <a:pt x="16" y="63"/>
                      <a:pt x="13" y="63"/>
                      <a:pt x="1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9" name="Freeform 25"/>
              <p:cNvSpPr>
                <a:spLocks/>
              </p:cNvSpPr>
              <p:nvPr/>
            </p:nvSpPr>
            <p:spPr bwMode="auto">
              <a:xfrm>
                <a:off x="-771526" y="4362450"/>
                <a:ext cx="68263" cy="47625"/>
              </a:xfrm>
              <a:custGeom>
                <a:avLst/>
                <a:gdLst>
                  <a:gd name="T0" fmla="*/ 12 w 92"/>
                  <a:gd name="T1" fmla="*/ 63 h 63"/>
                  <a:gd name="T2" fmla="*/ 3 w 92"/>
                  <a:gd name="T3" fmla="*/ 58 h 63"/>
                  <a:gd name="T4" fmla="*/ 6 w 92"/>
                  <a:gd name="T5" fmla="*/ 44 h 63"/>
                  <a:gd name="T6" fmla="*/ 72 w 92"/>
                  <a:gd name="T7" fmla="*/ 2 h 63"/>
                  <a:gd name="T8" fmla="*/ 81 w 92"/>
                  <a:gd name="T9" fmla="*/ 1 h 63"/>
                  <a:gd name="T10" fmla="*/ 87 w 92"/>
                  <a:gd name="T11" fmla="*/ 7 h 63"/>
                  <a:gd name="T12" fmla="*/ 91 w 92"/>
                  <a:gd name="T13" fmla="*/ 19 h 63"/>
                  <a:gd name="T14" fmla="*/ 85 w 92"/>
                  <a:gd name="T15" fmla="*/ 31 h 63"/>
                  <a:gd name="T16" fmla="*/ 16 w 92"/>
                  <a:gd name="T17" fmla="*/ 62 h 63"/>
                  <a:gd name="T18" fmla="*/ 12 w 92"/>
                  <a:gd name="T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3">
                    <a:moveTo>
                      <a:pt x="12" y="63"/>
                    </a:moveTo>
                    <a:cubicBezTo>
                      <a:pt x="8" y="63"/>
                      <a:pt x="5" y="61"/>
                      <a:pt x="3" y="58"/>
                    </a:cubicBezTo>
                    <a:cubicBezTo>
                      <a:pt x="0" y="53"/>
                      <a:pt x="2" y="47"/>
                      <a:pt x="6" y="44"/>
                    </a:cubicBezTo>
                    <a:cubicBezTo>
                      <a:pt x="72" y="2"/>
                      <a:pt x="72" y="2"/>
                      <a:pt x="72" y="2"/>
                    </a:cubicBezTo>
                    <a:cubicBezTo>
                      <a:pt x="74" y="0"/>
                      <a:pt x="78" y="0"/>
                      <a:pt x="81" y="1"/>
                    </a:cubicBezTo>
                    <a:cubicBezTo>
                      <a:pt x="84" y="2"/>
                      <a:pt x="86" y="4"/>
                      <a:pt x="87" y="7"/>
                    </a:cubicBezTo>
                    <a:cubicBezTo>
                      <a:pt x="91" y="19"/>
                      <a:pt x="91" y="19"/>
                      <a:pt x="91" y="19"/>
                    </a:cubicBezTo>
                    <a:cubicBezTo>
                      <a:pt x="92" y="24"/>
                      <a:pt x="90" y="29"/>
                      <a:pt x="85" y="31"/>
                    </a:cubicBezTo>
                    <a:cubicBezTo>
                      <a:pt x="16" y="62"/>
                      <a:pt x="16" y="62"/>
                      <a:pt x="16" y="62"/>
                    </a:cubicBezTo>
                    <a:cubicBezTo>
                      <a:pt x="15" y="63"/>
                      <a:pt x="13" y="63"/>
                      <a:pt x="12"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40" name="Freeform 26"/>
              <p:cNvSpPr>
                <a:spLocks/>
              </p:cNvSpPr>
              <p:nvPr/>
            </p:nvSpPr>
            <p:spPr bwMode="auto">
              <a:xfrm>
                <a:off x="-1260476" y="4189413"/>
                <a:ext cx="50800" cy="90488"/>
              </a:xfrm>
              <a:custGeom>
                <a:avLst/>
                <a:gdLst>
                  <a:gd name="T0" fmla="*/ 33 w 69"/>
                  <a:gd name="T1" fmla="*/ 120 h 120"/>
                  <a:gd name="T2" fmla="*/ 28 w 69"/>
                  <a:gd name="T3" fmla="*/ 119 h 120"/>
                  <a:gd name="T4" fmla="*/ 6 w 69"/>
                  <a:gd name="T5" fmla="*/ 106 h 120"/>
                  <a:gd name="T6" fmla="*/ 3 w 69"/>
                  <a:gd name="T7" fmla="*/ 92 h 120"/>
                  <a:gd name="T8" fmla="*/ 8 w 69"/>
                  <a:gd name="T9" fmla="*/ 81 h 120"/>
                  <a:gd name="T10" fmla="*/ 11 w 69"/>
                  <a:gd name="T11" fmla="*/ 52 h 120"/>
                  <a:gd name="T12" fmla="*/ 13 w 69"/>
                  <a:gd name="T13" fmla="*/ 48 h 120"/>
                  <a:gd name="T14" fmla="*/ 23 w 69"/>
                  <a:gd name="T15" fmla="*/ 32 h 120"/>
                  <a:gd name="T16" fmla="*/ 24 w 69"/>
                  <a:gd name="T17" fmla="*/ 31 h 120"/>
                  <a:gd name="T18" fmla="*/ 47 w 69"/>
                  <a:gd name="T19" fmla="*/ 4 h 120"/>
                  <a:gd name="T20" fmla="*/ 58 w 69"/>
                  <a:gd name="T21" fmla="*/ 1 h 120"/>
                  <a:gd name="T22" fmla="*/ 65 w 69"/>
                  <a:gd name="T23" fmla="*/ 9 h 120"/>
                  <a:gd name="T24" fmla="*/ 69 w 69"/>
                  <a:gd name="T25" fmla="*/ 29 h 120"/>
                  <a:gd name="T26" fmla="*/ 69 w 69"/>
                  <a:gd name="T27" fmla="*/ 34 h 120"/>
                  <a:gd name="T28" fmla="*/ 43 w 69"/>
                  <a:gd name="T29" fmla="*/ 113 h 120"/>
                  <a:gd name="T30" fmla="*/ 37 w 69"/>
                  <a:gd name="T31" fmla="*/ 120 h 120"/>
                  <a:gd name="T32" fmla="*/ 33 w 69"/>
                  <a:gd name="T3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120">
                    <a:moveTo>
                      <a:pt x="33" y="120"/>
                    </a:moveTo>
                    <a:cubicBezTo>
                      <a:pt x="31" y="120"/>
                      <a:pt x="29" y="120"/>
                      <a:pt x="28" y="119"/>
                    </a:cubicBezTo>
                    <a:cubicBezTo>
                      <a:pt x="6" y="106"/>
                      <a:pt x="6" y="106"/>
                      <a:pt x="6" y="106"/>
                    </a:cubicBezTo>
                    <a:cubicBezTo>
                      <a:pt x="2" y="103"/>
                      <a:pt x="0" y="97"/>
                      <a:pt x="3" y="92"/>
                    </a:cubicBezTo>
                    <a:cubicBezTo>
                      <a:pt x="8" y="81"/>
                      <a:pt x="8" y="81"/>
                      <a:pt x="8" y="81"/>
                    </a:cubicBezTo>
                    <a:cubicBezTo>
                      <a:pt x="11" y="52"/>
                      <a:pt x="11" y="52"/>
                      <a:pt x="11" y="52"/>
                    </a:cubicBezTo>
                    <a:cubicBezTo>
                      <a:pt x="11" y="51"/>
                      <a:pt x="12" y="49"/>
                      <a:pt x="13" y="48"/>
                    </a:cubicBezTo>
                    <a:cubicBezTo>
                      <a:pt x="23" y="32"/>
                      <a:pt x="23" y="32"/>
                      <a:pt x="23" y="32"/>
                    </a:cubicBezTo>
                    <a:cubicBezTo>
                      <a:pt x="23" y="32"/>
                      <a:pt x="24" y="32"/>
                      <a:pt x="24" y="31"/>
                    </a:cubicBezTo>
                    <a:cubicBezTo>
                      <a:pt x="47" y="4"/>
                      <a:pt x="47" y="4"/>
                      <a:pt x="47" y="4"/>
                    </a:cubicBezTo>
                    <a:cubicBezTo>
                      <a:pt x="50" y="1"/>
                      <a:pt x="54" y="0"/>
                      <a:pt x="58" y="1"/>
                    </a:cubicBezTo>
                    <a:cubicBezTo>
                      <a:pt x="62" y="2"/>
                      <a:pt x="65" y="5"/>
                      <a:pt x="65" y="9"/>
                    </a:cubicBezTo>
                    <a:cubicBezTo>
                      <a:pt x="69" y="29"/>
                      <a:pt x="69" y="29"/>
                      <a:pt x="69" y="29"/>
                    </a:cubicBezTo>
                    <a:cubicBezTo>
                      <a:pt x="69" y="31"/>
                      <a:pt x="69" y="32"/>
                      <a:pt x="69" y="34"/>
                    </a:cubicBezTo>
                    <a:cubicBezTo>
                      <a:pt x="43" y="113"/>
                      <a:pt x="43" y="113"/>
                      <a:pt x="43" y="113"/>
                    </a:cubicBezTo>
                    <a:cubicBezTo>
                      <a:pt x="42" y="116"/>
                      <a:pt x="40" y="119"/>
                      <a:pt x="37" y="120"/>
                    </a:cubicBezTo>
                    <a:cubicBezTo>
                      <a:pt x="36" y="120"/>
                      <a:pt x="34" y="120"/>
                      <a:pt x="33"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41" name="Freeform 27"/>
              <p:cNvSpPr>
                <a:spLocks/>
              </p:cNvSpPr>
              <p:nvPr/>
            </p:nvSpPr>
            <p:spPr bwMode="auto">
              <a:xfrm>
                <a:off x="-1900238" y="3997325"/>
                <a:ext cx="66675" cy="31750"/>
              </a:xfrm>
              <a:custGeom>
                <a:avLst/>
                <a:gdLst>
                  <a:gd name="T0" fmla="*/ 38 w 88"/>
                  <a:gd name="T1" fmla="*/ 42 h 42"/>
                  <a:gd name="T2" fmla="*/ 28 w 88"/>
                  <a:gd name="T3" fmla="*/ 32 h 42"/>
                  <a:gd name="T4" fmla="*/ 37 w 88"/>
                  <a:gd name="T5" fmla="*/ 21 h 42"/>
                  <a:gd name="T6" fmla="*/ 39 w 88"/>
                  <a:gd name="T7" fmla="*/ 21 h 42"/>
                  <a:gd name="T8" fmla="*/ 38 w 88"/>
                  <a:gd name="T9" fmla="*/ 20 h 42"/>
                  <a:gd name="T10" fmla="*/ 10 w 88"/>
                  <a:gd name="T11" fmla="*/ 20 h 42"/>
                  <a:gd name="T12" fmla="*/ 0 w 88"/>
                  <a:gd name="T13" fmla="*/ 10 h 42"/>
                  <a:gd name="T14" fmla="*/ 10 w 88"/>
                  <a:gd name="T15" fmla="*/ 0 h 42"/>
                  <a:gd name="T16" fmla="*/ 41 w 88"/>
                  <a:gd name="T17" fmla="*/ 0 h 42"/>
                  <a:gd name="T18" fmla="*/ 46 w 88"/>
                  <a:gd name="T19" fmla="*/ 1 h 42"/>
                  <a:gd name="T20" fmla="*/ 60 w 88"/>
                  <a:gd name="T21" fmla="*/ 9 h 42"/>
                  <a:gd name="T22" fmla="*/ 81 w 88"/>
                  <a:gd name="T23" fmla="*/ 17 h 42"/>
                  <a:gd name="T24" fmla="*/ 87 w 88"/>
                  <a:gd name="T25" fmla="*/ 28 h 42"/>
                  <a:gd name="T26" fmla="*/ 78 w 88"/>
                  <a:gd name="T27" fmla="*/ 37 h 42"/>
                  <a:gd name="T28" fmla="*/ 39 w 88"/>
                  <a:gd name="T29" fmla="*/ 41 h 42"/>
                  <a:gd name="T30" fmla="*/ 38 w 88"/>
                  <a:gd name="T3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42">
                    <a:moveTo>
                      <a:pt x="38" y="42"/>
                    </a:moveTo>
                    <a:cubicBezTo>
                      <a:pt x="33" y="42"/>
                      <a:pt x="28" y="38"/>
                      <a:pt x="28" y="32"/>
                    </a:cubicBezTo>
                    <a:cubicBezTo>
                      <a:pt x="27" y="27"/>
                      <a:pt x="31" y="22"/>
                      <a:pt x="37" y="21"/>
                    </a:cubicBezTo>
                    <a:cubicBezTo>
                      <a:pt x="39" y="21"/>
                      <a:pt x="39" y="21"/>
                      <a:pt x="39" y="21"/>
                    </a:cubicBezTo>
                    <a:cubicBezTo>
                      <a:pt x="38" y="20"/>
                      <a:pt x="38" y="20"/>
                      <a:pt x="38" y="20"/>
                    </a:cubicBezTo>
                    <a:cubicBezTo>
                      <a:pt x="10" y="20"/>
                      <a:pt x="10" y="20"/>
                      <a:pt x="10" y="20"/>
                    </a:cubicBezTo>
                    <a:cubicBezTo>
                      <a:pt x="4" y="20"/>
                      <a:pt x="0" y="16"/>
                      <a:pt x="0" y="10"/>
                    </a:cubicBezTo>
                    <a:cubicBezTo>
                      <a:pt x="0" y="4"/>
                      <a:pt x="4" y="0"/>
                      <a:pt x="10" y="0"/>
                    </a:cubicBezTo>
                    <a:cubicBezTo>
                      <a:pt x="41" y="0"/>
                      <a:pt x="41" y="0"/>
                      <a:pt x="41" y="0"/>
                    </a:cubicBezTo>
                    <a:cubicBezTo>
                      <a:pt x="43" y="0"/>
                      <a:pt x="44" y="0"/>
                      <a:pt x="46" y="1"/>
                    </a:cubicBezTo>
                    <a:cubicBezTo>
                      <a:pt x="60" y="9"/>
                      <a:pt x="60" y="9"/>
                      <a:pt x="60" y="9"/>
                    </a:cubicBezTo>
                    <a:cubicBezTo>
                      <a:pt x="81" y="17"/>
                      <a:pt x="81" y="17"/>
                      <a:pt x="81" y="17"/>
                    </a:cubicBezTo>
                    <a:cubicBezTo>
                      <a:pt x="85" y="19"/>
                      <a:pt x="88" y="24"/>
                      <a:pt x="87" y="28"/>
                    </a:cubicBezTo>
                    <a:cubicBezTo>
                      <a:pt x="86" y="33"/>
                      <a:pt x="83" y="37"/>
                      <a:pt x="78" y="37"/>
                    </a:cubicBezTo>
                    <a:cubicBezTo>
                      <a:pt x="39" y="41"/>
                      <a:pt x="39" y="41"/>
                      <a:pt x="39" y="41"/>
                    </a:cubicBezTo>
                    <a:cubicBezTo>
                      <a:pt x="39" y="42"/>
                      <a:pt x="38" y="42"/>
                      <a:pt x="3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42" name="Freeform 28"/>
              <p:cNvSpPr>
                <a:spLocks/>
              </p:cNvSpPr>
              <p:nvPr/>
            </p:nvSpPr>
            <p:spPr bwMode="auto">
              <a:xfrm>
                <a:off x="-1820863" y="4011613"/>
                <a:ext cx="42863" cy="20638"/>
              </a:xfrm>
              <a:custGeom>
                <a:avLst/>
                <a:gdLst>
                  <a:gd name="T0" fmla="*/ 47 w 58"/>
                  <a:gd name="T1" fmla="*/ 27 h 27"/>
                  <a:gd name="T2" fmla="*/ 46 w 58"/>
                  <a:gd name="T3" fmla="*/ 27 h 27"/>
                  <a:gd name="T4" fmla="*/ 10 w 58"/>
                  <a:gd name="T5" fmla="*/ 21 h 27"/>
                  <a:gd name="T6" fmla="*/ 1 w 58"/>
                  <a:gd name="T7" fmla="*/ 10 h 27"/>
                  <a:gd name="T8" fmla="*/ 13 w 58"/>
                  <a:gd name="T9" fmla="*/ 1 h 27"/>
                  <a:gd name="T10" fmla="*/ 49 w 58"/>
                  <a:gd name="T11" fmla="*/ 6 h 27"/>
                  <a:gd name="T12" fmla="*/ 58 w 58"/>
                  <a:gd name="T13" fmla="*/ 18 h 27"/>
                  <a:gd name="T14" fmla="*/ 47 w 5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7">
                    <a:moveTo>
                      <a:pt x="47" y="27"/>
                    </a:moveTo>
                    <a:cubicBezTo>
                      <a:pt x="47" y="27"/>
                      <a:pt x="46" y="27"/>
                      <a:pt x="46" y="27"/>
                    </a:cubicBezTo>
                    <a:cubicBezTo>
                      <a:pt x="10" y="21"/>
                      <a:pt x="10" y="21"/>
                      <a:pt x="10" y="21"/>
                    </a:cubicBezTo>
                    <a:cubicBezTo>
                      <a:pt x="4" y="21"/>
                      <a:pt x="0" y="15"/>
                      <a:pt x="1" y="10"/>
                    </a:cubicBezTo>
                    <a:cubicBezTo>
                      <a:pt x="2" y="4"/>
                      <a:pt x="7" y="0"/>
                      <a:pt x="13" y="1"/>
                    </a:cubicBezTo>
                    <a:cubicBezTo>
                      <a:pt x="49" y="6"/>
                      <a:pt x="49" y="6"/>
                      <a:pt x="49" y="6"/>
                    </a:cubicBezTo>
                    <a:cubicBezTo>
                      <a:pt x="54" y="7"/>
                      <a:pt x="58" y="12"/>
                      <a:pt x="58" y="18"/>
                    </a:cubicBezTo>
                    <a:cubicBezTo>
                      <a:pt x="57" y="23"/>
                      <a:pt x="52" y="27"/>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43" name="Freeform 29"/>
              <p:cNvSpPr>
                <a:spLocks/>
              </p:cNvSpPr>
              <p:nvPr/>
            </p:nvSpPr>
            <p:spPr bwMode="auto">
              <a:xfrm>
                <a:off x="-1782763" y="4030663"/>
                <a:ext cx="20638" cy="25400"/>
              </a:xfrm>
              <a:custGeom>
                <a:avLst/>
                <a:gdLst>
                  <a:gd name="T0" fmla="*/ 16 w 27"/>
                  <a:gd name="T1" fmla="*/ 35 h 35"/>
                  <a:gd name="T2" fmla="*/ 6 w 27"/>
                  <a:gd name="T3" fmla="*/ 28 h 35"/>
                  <a:gd name="T4" fmla="*/ 2 w 27"/>
                  <a:gd name="T5" fmla="*/ 15 h 35"/>
                  <a:gd name="T6" fmla="*/ 8 w 27"/>
                  <a:gd name="T7" fmla="*/ 2 h 35"/>
                  <a:gd name="T8" fmla="*/ 21 w 27"/>
                  <a:gd name="T9" fmla="*/ 9 h 35"/>
                  <a:gd name="T10" fmla="*/ 26 w 27"/>
                  <a:gd name="T11" fmla="*/ 22 h 35"/>
                  <a:gd name="T12" fmla="*/ 19 w 27"/>
                  <a:gd name="T13" fmla="*/ 35 h 35"/>
                  <a:gd name="T14" fmla="*/ 16 w 27"/>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35">
                    <a:moveTo>
                      <a:pt x="16" y="35"/>
                    </a:moveTo>
                    <a:cubicBezTo>
                      <a:pt x="12" y="35"/>
                      <a:pt x="8" y="33"/>
                      <a:pt x="6" y="28"/>
                    </a:cubicBezTo>
                    <a:cubicBezTo>
                      <a:pt x="2" y="15"/>
                      <a:pt x="2" y="15"/>
                      <a:pt x="2" y="15"/>
                    </a:cubicBezTo>
                    <a:cubicBezTo>
                      <a:pt x="0" y="10"/>
                      <a:pt x="3" y="4"/>
                      <a:pt x="8" y="2"/>
                    </a:cubicBezTo>
                    <a:cubicBezTo>
                      <a:pt x="14" y="0"/>
                      <a:pt x="19" y="3"/>
                      <a:pt x="21" y="9"/>
                    </a:cubicBezTo>
                    <a:cubicBezTo>
                      <a:pt x="26" y="22"/>
                      <a:pt x="26" y="22"/>
                      <a:pt x="26" y="22"/>
                    </a:cubicBezTo>
                    <a:cubicBezTo>
                      <a:pt x="27" y="27"/>
                      <a:pt x="25" y="33"/>
                      <a:pt x="19" y="35"/>
                    </a:cubicBezTo>
                    <a:cubicBezTo>
                      <a:pt x="18"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nvGrpSpPr>
            <p:cNvPr id="244" name="Group 243"/>
            <p:cNvGrpSpPr/>
            <p:nvPr/>
          </p:nvGrpSpPr>
          <p:grpSpPr>
            <a:xfrm>
              <a:off x="9228966" y="2554596"/>
              <a:ext cx="509017" cy="512211"/>
              <a:chOff x="9228966" y="2554596"/>
              <a:chExt cx="509017" cy="512211"/>
            </a:xfrm>
          </p:grpSpPr>
          <p:grpSp>
            <p:nvGrpSpPr>
              <p:cNvPr id="245" name="Group 244"/>
              <p:cNvGrpSpPr/>
              <p:nvPr/>
            </p:nvGrpSpPr>
            <p:grpSpPr>
              <a:xfrm>
                <a:off x="9228966" y="2554596"/>
                <a:ext cx="509017" cy="512211"/>
                <a:chOff x="9228966" y="2554596"/>
                <a:chExt cx="509017" cy="512211"/>
              </a:xfrm>
            </p:grpSpPr>
            <p:sp>
              <p:nvSpPr>
                <p:cNvPr id="247" name="Oval 246"/>
                <p:cNvSpPr/>
                <p:nvPr/>
              </p:nvSpPr>
              <p:spPr bwMode="auto">
                <a:xfrm>
                  <a:off x="9228966" y="2554596"/>
                  <a:ext cx="509017" cy="512211"/>
                </a:xfrm>
                <a:prstGeom prst="ellipse">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8" name="Group 247"/>
                <p:cNvGrpSpPr/>
                <p:nvPr/>
              </p:nvGrpSpPr>
              <p:grpSpPr>
                <a:xfrm>
                  <a:off x="9281245" y="2671065"/>
                  <a:ext cx="421055" cy="320937"/>
                  <a:chOff x="-1857265" y="3351518"/>
                  <a:chExt cx="2128810" cy="1622621"/>
                </a:xfrm>
              </p:grpSpPr>
              <p:grpSp>
                <p:nvGrpSpPr>
                  <p:cNvPr id="249" name="Group 248"/>
                  <p:cNvGrpSpPr/>
                  <p:nvPr/>
                </p:nvGrpSpPr>
                <p:grpSpPr>
                  <a:xfrm>
                    <a:off x="-1857265" y="3351518"/>
                    <a:ext cx="1024138" cy="1622621"/>
                    <a:chOff x="-2060772" y="3327115"/>
                    <a:chExt cx="1024138" cy="1622621"/>
                  </a:xfrm>
                </p:grpSpPr>
                <p:sp>
                  <p:nvSpPr>
                    <p:cNvPr id="296" name="Rectangle 295"/>
                    <p:cNvSpPr>
                      <a:spLocks noChangeArrowheads="1"/>
                    </p:cNvSpPr>
                    <p:nvPr/>
                  </p:nvSpPr>
                  <p:spPr bwMode="auto">
                    <a:xfrm>
                      <a:off x="-1638315" y="3829584"/>
                      <a:ext cx="179224" cy="5312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97" name="Freeform 296"/>
                    <p:cNvSpPr>
                      <a:spLocks/>
                    </p:cNvSpPr>
                    <p:nvPr/>
                  </p:nvSpPr>
                  <p:spPr bwMode="auto">
                    <a:xfrm>
                      <a:off x="-1705525" y="3371921"/>
                      <a:ext cx="345647" cy="419256"/>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98" name="Freeform 297"/>
                    <p:cNvSpPr>
                      <a:spLocks/>
                    </p:cNvSpPr>
                    <p:nvPr/>
                  </p:nvSpPr>
                  <p:spPr bwMode="auto">
                    <a:xfrm>
                      <a:off x="-1750331" y="3327115"/>
                      <a:ext cx="339246" cy="39045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99" name="Freeform 298"/>
                    <p:cNvSpPr>
                      <a:spLocks/>
                    </p:cNvSpPr>
                    <p:nvPr/>
                  </p:nvSpPr>
                  <p:spPr bwMode="auto">
                    <a:xfrm>
                      <a:off x="-1638315" y="3685563"/>
                      <a:ext cx="179224" cy="188825"/>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lnTo>
                            <a:pt x="28" y="59"/>
                          </a:lnTo>
                          <a:lnTo>
                            <a:pt x="0" y="45"/>
                          </a:lnTo>
                          <a:lnTo>
                            <a:pt x="0" y="0"/>
                          </a:lnTo>
                          <a:lnTo>
                            <a:pt x="56" y="0"/>
                          </a:ln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00" name="Freeform 299"/>
                    <p:cNvSpPr>
                      <a:spLocks/>
                    </p:cNvSpPr>
                    <p:nvPr/>
                  </p:nvSpPr>
                  <p:spPr bwMode="auto">
                    <a:xfrm>
                      <a:off x="-1596710" y="3874390"/>
                      <a:ext cx="96013" cy="700894"/>
                    </a:xfrm>
                    <a:custGeom>
                      <a:avLst/>
                      <a:gdLst>
                        <a:gd name="T0" fmla="*/ 23 w 30"/>
                        <a:gd name="T1" fmla="*/ 17 h 219"/>
                        <a:gd name="T2" fmla="*/ 30 w 30"/>
                        <a:gd name="T3" fmla="*/ 13 h 219"/>
                        <a:gd name="T4" fmla="*/ 15 w 30"/>
                        <a:gd name="T5" fmla="*/ 0 h 219"/>
                        <a:gd name="T6" fmla="*/ 0 w 30"/>
                        <a:gd name="T7" fmla="*/ 13 h 219"/>
                        <a:gd name="T8" fmla="*/ 7 w 30"/>
                        <a:gd name="T9" fmla="*/ 17 h 219"/>
                        <a:gd name="T10" fmla="*/ 5 w 30"/>
                        <a:gd name="T11" fmla="*/ 202 h 219"/>
                        <a:gd name="T12" fmla="*/ 15 w 30"/>
                        <a:gd name="T13" fmla="*/ 219 h 219"/>
                        <a:gd name="T14" fmla="*/ 23 w 30"/>
                        <a:gd name="T15" fmla="*/ 202 h 219"/>
                        <a:gd name="T16" fmla="*/ 23 w 30"/>
                        <a:gd name="T17" fmla="*/ 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19">
                          <a:moveTo>
                            <a:pt x="23" y="17"/>
                          </a:moveTo>
                          <a:lnTo>
                            <a:pt x="30" y="13"/>
                          </a:lnTo>
                          <a:lnTo>
                            <a:pt x="15" y="0"/>
                          </a:lnTo>
                          <a:lnTo>
                            <a:pt x="0" y="13"/>
                          </a:lnTo>
                          <a:lnTo>
                            <a:pt x="7" y="17"/>
                          </a:lnTo>
                          <a:lnTo>
                            <a:pt x="5" y="202"/>
                          </a:lnTo>
                          <a:lnTo>
                            <a:pt x="15" y="219"/>
                          </a:lnTo>
                          <a:lnTo>
                            <a:pt x="23" y="202"/>
                          </a:lnTo>
                          <a:lnTo>
                            <a:pt x="2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01" name="Freeform 300"/>
                    <p:cNvSpPr>
                      <a:spLocks/>
                    </p:cNvSpPr>
                    <p:nvPr/>
                  </p:nvSpPr>
                  <p:spPr bwMode="auto">
                    <a:xfrm>
                      <a:off x="-2060772" y="3883990"/>
                      <a:ext cx="380851" cy="976132"/>
                    </a:xfrm>
                    <a:custGeom>
                      <a:avLst/>
                      <a:gdLst>
                        <a:gd name="T0" fmla="*/ 85 w 85"/>
                        <a:gd name="T1" fmla="*/ 9 h 218"/>
                        <a:gd name="T2" fmla="*/ 51 w 85"/>
                        <a:gd name="T3" fmla="*/ 0 h 218"/>
                        <a:gd name="T4" fmla="*/ 0 w 85"/>
                        <a:gd name="T5" fmla="*/ 218 h 218"/>
                        <a:gd name="T6" fmla="*/ 35 w 85"/>
                        <a:gd name="T7" fmla="*/ 218 h 218"/>
                        <a:gd name="T8" fmla="*/ 85 w 85"/>
                        <a:gd name="T9" fmla="*/ 9 h 218"/>
                      </a:gdLst>
                      <a:ahLst/>
                      <a:cxnLst>
                        <a:cxn ang="0">
                          <a:pos x="T0" y="T1"/>
                        </a:cxn>
                        <a:cxn ang="0">
                          <a:pos x="T2" y="T3"/>
                        </a:cxn>
                        <a:cxn ang="0">
                          <a:pos x="T4" y="T5"/>
                        </a:cxn>
                        <a:cxn ang="0">
                          <a:pos x="T6" y="T7"/>
                        </a:cxn>
                        <a:cxn ang="0">
                          <a:pos x="T8" y="T9"/>
                        </a:cxn>
                      </a:cxnLst>
                      <a:rect l="0" t="0" r="r" b="b"/>
                      <a:pathLst>
                        <a:path w="85" h="218">
                          <a:moveTo>
                            <a:pt x="85" y="9"/>
                          </a:moveTo>
                          <a:cubicBezTo>
                            <a:pt x="74" y="6"/>
                            <a:pt x="62" y="3"/>
                            <a:pt x="51" y="0"/>
                          </a:cubicBezTo>
                          <a:cubicBezTo>
                            <a:pt x="19" y="71"/>
                            <a:pt x="8" y="141"/>
                            <a:pt x="0" y="218"/>
                          </a:cubicBezTo>
                          <a:cubicBezTo>
                            <a:pt x="35" y="218"/>
                            <a:pt x="35" y="218"/>
                            <a:pt x="35" y="218"/>
                          </a:cubicBezTo>
                          <a:cubicBezTo>
                            <a:pt x="43" y="144"/>
                            <a:pt x="53" y="77"/>
                            <a:pt x="8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02" name="Freeform 301"/>
                    <p:cNvSpPr>
                      <a:spLocks/>
                    </p:cNvSpPr>
                    <p:nvPr/>
                  </p:nvSpPr>
                  <p:spPr bwMode="auto">
                    <a:xfrm>
                      <a:off x="-1414285" y="3883990"/>
                      <a:ext cx="377651" cy="976132"/>
                    </a:xfrm>
                    <a:custGeom>
                      <a:avLst/>
                      <a:gdLst>
                        <a:gd name="T0" fmla="*/ 0 w 84"/>
                        <a:gd name="T1" fmla="*/ 9 h 218"/>
                        <a:gd name="T2" fmla="*/ 33 w 84"/>
                        <a:gd name="T3" fmla="*/ 0 h 218"/>
                        <a:gd name="T4" fmla="*/ 84 w 84"/>
                        <a:gd name="T5" fmla="*/ 218 h 218"/>
                        <a:gd name="T6" fmla="*/ 50 w 84"/>
                        <a:gd name="T7" fmla="*/ 218 h 218"/>
                        <a:gd name="T8" fmla="*/ 0 w 84"/>
                        <a:gd name="T9" fmla="*/ 9 h 218"/>
                      </a:gdLst>
                      <a:ahLst/>
                      <a:cxnLst>
                        <a:cxn ang="0">
                          <a:pos x="T0" y="T1"/>
                        </a:cxn>
                        <a:cxn ang="0">
                          <a:pos x="T2" y="T3"/>
                        </a:cxn>
                        <a:cxn ang="0">
                          <a:pos x="T4" y="T5"/>
                        </a:cxn>
                        <a:cxn ang="0">
                          <a:pos x="T6" y="T7"/>
                        </a:cxn>
                        <a:cxn ang="0">
                          <a:pos x="T8" y="T9"/>
                        </a:cxn>
                      </a:cxnLst>
                      <a:rect l="0" t="0" r="r" b="b"/>
                      <a:pathLst>
                        <a:path w="84" h="218">
                          <a:moveTo>
                            <a:pt x="0" y="9"/>
                          </a:moveTo>
                          <a:cubicBezTo>
                            <a:pt x="11" y="6"/>
                            <a:pt x="22" y="3"/>
                            <a:pt x="33" y="0"/>
                          </a:cubicBezTo>
                          <a:cubicBezTo>
                            <a:pt x="66" y="71"/>
                            <a:pt x="77" y="141"/>
                            <a:pt x="84" y="218"/>
                          </a:cubicBezTo>
                          <a:cubicBezTo>
                            <a:pt x="50" y="218"/>
                            <a:pt x="50" y="218"/>
                            <a:pt x="50" y="218"/>
                          </a:cubicBezTo>
                          <a:cubicBezTo>
                            <a:pt x="42" y="144"/>
                            <a:pt x="31" y="77"/>
                            <a:pt x="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03" name="Freeform 302"/>
                    <p:cNvSpPr>
                      <a:spLocks/>
                    </p:cNvSpPr>
                    <p:nvPr/>
                  </p:nvSpPr>
                  <p:spPr bwMode="auto">
                    <a:xfrm>
                      <a:off x="-1836742" y="3829584"/>
                      <a:ext cx="569677" cy="1120152"/>
                    </a:xfrm>
                    <a:custGeom>
                      <a:avLst/>
                      <a:gdLst>
                        <a:gd name="T0" fmla="*/ 118 w 178"/>
                        <a:gd name="T1" fmla="*/ 0 h 350"/>
                        <a:gd name="T2" fmla="*/ 90 w 178"/>
                        <a:gd name="T3" fmla="*/ 219 h 350"/>
                        <a:gd name="T4" fmla="*/ 62 w 178"/>
                        <a:gd name="T5" fmla="*/ 0 h 350"/>
                        <a:gd name="T6" fmla="*/ 0 w 178"/>
                        <a:gd name="T7" fmla="*/ 17 h 350"/>
                        <a:gd name="T8" fmla="*/ 5 w 178"/>
                        <a:gd name="T9" fmla="*/ 350 h 350"/>
                        <a:gd name="T10" fmla="*/ 176 w 178"/>
                        <a:gd name="T11" fmla="*/ 350 h 350"/>
                        <a:gd name="T12" fmla="*/ 178 w 178"/>
                        <a:gd name="T13" fmla="*/ 17 h 350"/>
                        <a:gd name="T14" fmla="*/ 118 w 178"/>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350">
                          <a:moveTo>
                            <a:pt x="118" y="0"/>
                          </a:moveTo>
                          <a:lnTo>
                            <a:pt x="90" y="219"/>
                          </a:lnTo>
                          <a:lnTo>
                            <a:pt x="62" y="0"/>
                          </a:lnTo>
                          <a:lnTo>
                            <a:pt x="0" y="17"/>
                          </a:lnTo>
                          <a:lnTo>
                            <a:pt x="5" y="350"/>
                          </a:lnTo>
                          <a:lnTo>
                            <a:pt x="176" y="350"/>
                          </a:lnTo>
                          <a:lnTo>
                            <a:pt x="178" y="17"/>
                          </a:lnTo>
                          <a:lnTo>
                            <a:pt x="1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04" name="Freeform 303"/>
                    <p:cNvSpPr>
                      <a:spLocks/>
                    </p:cNvSpPr>
                    <p:nvPr/>
                  </p:nvSpPr>
                  <p:spPr bwMode="auto">
                    <a:xfrm>
                      <a:off x="-1404684" y="3512740"/>
                      <a:ext cx="0" cy="319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05" name="Freeform 304"/>
                    <p:cNvSpPr>
                      <a:spLocks/>
                    </p:cNvSpPr>
                    <p:nvPr/>
                  </p:nvSpPr>
                  <p:spPr bwMode="auto">
                    <a:xfrm>
                      <a:off x="-1404684" y="35063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06" name="Freeform 305"/>
                    <p:cNvSpPr>
                      <a:spLocks/>
                    </p:cNvSpPr>
                    <p:nvPr/>
                  </p:nvSpPr>
                  <p:spPr bwMode="auto">
                    <a:xfrm>
                      <a:off x="-1414285" y="349353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07" name="Freeform 306"/>
                    <p:cNvSpPr>
                      <a:spLocks/>
                    </p:cNvSpPr>
                    <p:nvPr/>
                  </p:nvSpPr>
                  <p:spPr bwMode="auto">
                    <a:xfrm>
                      <a:off x="-1411085" y="34999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08" name="Freeform 307"/>
                    <p:cNvSpPr>
                      <a:spLocks/>
                    </p:cNvSpPr>
                    <p:nvPr/>
                  </p:nvSpPr>
                  <p:spPr bwMode="auto">
                    <a:xfrm>
                      <a:off x="-1692723" y="349353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09" name="Freeform 308"/>
                    <p:cNvSpPr>
                      <a:spLocks/>
                    </p:cNvSpPr>
                    <p:nvPr/>
                  </p:nvSpPr>
                  <p:spPr bwMode="auto">
                    <a:xfrm>
                      <a:off x="-1404684" y="3515941"/>
                      <a:ext cx="0" cy="640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10" name="Freeform 309"/>
                    <p:cNvSpPr>
                      <a:spLocks/>
                    </p:cNvSpPr>
                    <p:nvPr/>
                  </p:nvSpPr>
                  <p:spPr bwMode="auto">
                    <a:xfrm>
                      <a:off x="-1404684" y="3525542"/>
                      <a:ext cx="0" cy="319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11" name="Rectangle 310"/>
                    <p:cNvSpPr>
                      <a:spLocks noChangeArrowheads="1"/>
                    </p:cNvSpPr>
                    <p:nvPr/>
                  </p:nvSpPr>
                  <p:spPr bwMode="auto">
                    <a:xfrm>
                      <a:off x="-1417486" y="3490338"/>
                      <a:ext cx="3199" cy="3199"/>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12" name="Freeform 311"/>
                    <p:cNvSpPr>
                      <a:spLocks/>
                    </p:cNvSpPr>
                    <p:nvPr/>
                  </p:nvSpPr>
                  <p:spPr bwMode="auto">
                    <a:xfrm>
                      <a:off x="-1702324" y="3522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13" name="Freeform 312"/>
                    <p:cNvSpPr>
                      <a:spLocks/>
                    </p:cNvSpPr>
                    <p:nvPr/>
                  </p:nvSpPr>
                  <p:spPr bwMode="auto">
                    <a:xfrm>
                      <a:off x="-1695923" y="350633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14" name="Freeform 313"/>
                    <p:cNvSpPr>
                      <a:spLocks/>
                    </p:cNvSpPr>
                    <p:nvPr/>
                  </p:nvSpPr>
                  <p:spPr bwMode="auto">
                    <a:xfrm>
                      <a:off x="-1695923" y="3499938"/>
                      <a:ext cx="0" cy="3199"/>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15" name="Freeform 314"/>
                    <p:cNvSpPr>
                      <a:spLocks/>
                    </p:cNvSpPr>
                    <p:nvPr/>
                  </p:nvSpPr>
                  <p:spPr bwMode="auto">
                    <a:xfrm>
                      <a:off x="-1702324" y="3512740"/>
                      <a:ext cx="0" cy="3199"/>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16" name="Freeform 315"/>
                    <p:cNvSpPr>
                      <a:spLocks/>
                    </p:cNvSpPr>
                    <p:nvPr/>
                  </p:nvSpPr>
                  <p:spPr bwMode="auto">
                    <a:xfrm>
                      <a:off x="-1727927" y="3477536"/>
                      <a:ext cx="348846" cy="313643"/>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17" name="Freeform 316"/>
                    <p:cNvSpPr>
                      <a:spLocks noEditPoints="1"/>
                    </p:cNvSpPr>
                    <p:nvPr/>
                  </p:nvSpPr>
                  <p:spPr bwMode="auto">
                    <a:xfrm>
                      <a:off x="-1695923" y="3538343"/>
                      <a:ext cx="300841" cy="99212"/>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18" name="Oval 317"/>
                    <p:cNvSpPr>
                      <a:spLocks noChangeArrowheads="1"/>
                    </p:cNvSpPr>
                    <p:nvPr/>
                  </p:nvSpPr>
                  <p:spPr bwMode="auto">
                    <a:xfrm>
                      <a:off x="-1692723" y="3551145"/>
                      <a:ext cx="9600" cy="9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319" name="Oval 318"/>
                    <p:cNvSpPr>
                      <a:spLocks noChangeArrowheads="1"/>
                    </p:cNvSpPr>
                    <p:nvPr/>
                  </p:nvSpPr>
                  <p:spPr bwMode="auto">
                    <a:xfrm>
                      <a:off x="-1414285" y="3551145"/>
                      <a:ext cx="9600" cy="9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grpSp>
              <p:grpSp>
                <p:nvGrpSpPr>
                  <p:cNvPr id="250" name="Group 249"/>
                  <p:cNvGrpSpPr/>
                  <p:nvPr/>
                </p:nvGrpSpPr>
                <p:grpSpPr>
                  <a:xfrm>
                    <a:off x="-627776" y="3535106"/>
                    <a:ext cx="899321" cy="1414592"/>
                    <a:chOff x="96320" y="3523188"/>
                    <a:chExt cx="899321" cy="1414592"/>
                  </a:xfrm>
                </p:grpSpPr>
                <p:sp>
                  <p:nvSpPr>
                    <p:cNvPr id="275" name="Freeform 274"/>
                    <p:cNvSpPr>
                      <a:spLocks/>
                    </p:cNvSpPr>
                    <p:nvPr/>
                  </p:nvSpPr>
                  <p:spPr bwMode="auto">
                    <a:xfrm>
                      <a:off x="339553" y="3523188"/>
                      <a:ext cx="432058" cy="50246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76" name="Freeform 275"/>
                    <p:cNvSpPr>
                      <a:spLocks/>
                    </p:cNvSpPr>
                    <p:nvPr/>
                  </p:nvSpPr>
                  <p:spPr bwMode="auto">
                    <a:xfrm>
                      <a:off x="473971" y="4089666"/>
                      <a:ext cx="150419" cy="761704"/>
                    </a:xfrm>
                    <a:custGeom>
                      <a:avLst/>
                      <a:gdLst>
                        <a:gd name="T0" fmla="*/ 29 w 47"/>
                        <a:gd name="T1" fmla="*/ 25 h 238"/>
                        <a:gd name="T2" fmla="*/ 43 w 47"/>
                        <a:gd name="T3" fmla="*/ 14 h 238"/>
                        <a:gd name="T4" fmla="*/ 23 w 47"/>
                        <a:gd name="T5" fmla="*/ 0 h 238"/>
                        <a:gd name="T6" fmla="*/ 4 w 47"/>
                        <a:gd name="T7" fmla="*/ 14 h 238"/>
                        <a:gd name="T8" fmla="*/ 18 w 47"/>
                        <a:gd name="T9" fmla="*/ 25 h 238"/>
                        <a:gd name="T10" fmla="*/ 0 w 47"/>
                        <a:gd name="T11" fmla="*/ 218 h 238"/>
                        <a:gd name="T12" fmla="*/ 23 w 47"/>
                        <a:gd name="T13" fmla="*/ 238 h 238"/>
                        <a:gd name="T14" fmla="*/ 47 w 47"/>
                        <a:gd name="T15" fmla="*/ 218 h 238"/>
                        <a:gd name="T16" fmla="*/ 29 w 47"/>
                        <a:gd name="T17" fmla="*/ 2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38">
                          <a:moveTo>
                            <a:pt x="29" y="25"/>
                          </a:moveTo>
                          <a:lnTo>
                            <a:pt x="43" y="14"/>
                          </a:lnTo>
                          <a:lnTo>
                            <a:pt x="23" y="0"/>
                          </a:lnTo>
                          <a:lnTo>
                            <a:pt x="4" y="14"/>
                          </a:lnTo>
                          <a:lnTo>
                            <a:pt x="18" y="25"/>
                          </a:lnTo>
                          <a:lnTo>
                            <a:pt x="0" y="218"/>
                          </a:lnTo>
                          <a:lnTo>
                            <a:pt x="23" y="238"/>
                          </a:lnTo>
                          <a:lnTo>
                            <a:pt x="47" y="218"/>
                          </a:lnTo>
                          <a:lnTo>
                            <a:pt x="29" y="2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77" name="Freeform 276"/>
                    <p:cNvSpPr>
                      <a:spLocks/>
                    </p:cNvSpPr>
                    <p:nvPr/>
                  </p:nvSpPr>
                  <p:spPr bwMode="auto">
                    <a:xfrm>
                      <a:off x="726805" y="4067262"/>
                      <a:ext cx="268836" cy="694494"/>
                    </a:xfrm>
                    <a:custGeom>
                      <a:avLst/>
                      <a:gdLst>
                        <a:gd name="T0" fmla="*/ 0 w 60"/>
                        <a:gd name="T1" fmla="*/ 7 h 155"/>
                        <a:gd name="T2" fmla="*/ 24 w 60"/>
                        <a:gd name="T3" fmla="*/ 0 h 155"/>
                        <a:gd name="T4" fmla="*/ 60 w 60"/>
                        <a:gd name="T5" fmla="*/ 155 h 155"/>
                        <a:gd name="T6" fmla="*/ 35 w 60"/>
                        <a:gd name="T7" fmla="*/ 155 h 155"/>
                        <a:gd name="T8" fmla="*/ 0 w 60"/>
                        <a:gd name="T9" fmla="*/ 7 h 155"/>
                      </a:gdLst>
                      <a:ahLst/>
                      <a:cxnLst>
                        <a:cxn ang="0">
                          <a:pos x="T0" y="T1"/>
                        </a:cxn>
                        <a:cxn ang="0">
                          <a:pos x="T2" y="T3"/>
                        </a:cxn>
                        <a:cxn ang="0">
                          <a:pos x="T4" y="T5"/>
                        </a:cxn>
                        <a:cxn ang="0">
                          <a:pos x="T6" y="T7"/>
                        </a:cxn>
                        <a:cxn ang="0">
                          <a:pos x="T8" y="T9"/>
                        </a:cxn>
                      </a:cxnLst>
                      <a:rect l="0" t="0" r="r" b="b"/>
                      <a:pathLst>
                        <a:path w="60" h="155">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5C005C"/>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78" name="Freeform 277"/>
                    <p:cNvSpPr>
                      <a:spLocks/>
                    </p:cNvSpPr>
                    <p:nvPr/>
                  </p:nvSpPr>
                  <p:spPr bwMode="auto">
                    <a:xfrm>
                      <a:off x="96320" y="4067262"/>
                      <a:ext cx="272036" cy="694494"/>
                    </a:xfrm>
                    <a:custGeom>
                      <a:avLst/>
                      <a:gdLst>
                        <a:gd name="T0" fmla="*/ 61 w 61"/>
                        <a:gd name="T1" fmla="*/ 7 h 155"/>
                        <a:gd name="T2" fmla="*/ 36 w 61"/>
                        <a:gd name="T3" fmla="*/ 0 h 155"/>
                        <a:gd name="T4" fmla="*/ 0 w 61"/>
                        <a:gd name="T5" fmla="*/ 155 h 155"/>
                        <a:gd name="T6" fmla="*/ 25 w 61"/>
                        <a:gd name="T7" fmla="*/ 155 h 155"/>
                        <a:gd name="T8" fmla="*/ 61 w 61"/>
                        <a:gd name="T9" fmla="*/ 7 h 155"/>
                      </a:gdLst>
                      <a:ahLst/>
                      <a:cxnLst>
                        <a:cxn ang="0">
                          <a:pos x="T0" y="T1"/>
                        </a:cxn>
                        <a:cxn ang="0">
                          <a:pos x="T2" y="T3"/>
                        </a:cxn>
                        <a:cxn ang="0">
                          <a:pos x="T4" y="T5"/>
                        </a:cxn>
                        <a:cxn ang="0">
                          <a:pos x="T6" y="T7"/>
                        </a:cxn>
                        <a:cxn ang="0">
                          <a:pos x="T8" y="T9"/>
                        </a:cxn>
                      </a:cxnLst>
                      <a:rect l="0" t="0" r="r" b="b"/>
                      <a:pathLst>
                        <a:path w="61" h="155">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5C005C"/>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79" name="Freeform 278"/>
                    <p:cNvSpPr>
                      <a:spLocks/>
                    </p:cNvSpPr>
                    <p:nvPr/>
                  </p:nvSpPr>
                  <p:spPr bwMode="auto">
                    <a:xfrm>
                      <a:off x="262743" y="4048059"/>
                      <a:ext cx="572877" cy="889721"/>
                    </a:xfrm>
                    <a:custGeom>
                      <a:avLst/>
                      <a:gdLst>
                        <a:gd name="T0" fmla="*/ 115 w 179"/>
                        <a:gd name="T1" fmla="*/ 0 h 278"/>
                        <a:gd name="T2" fmla="*/ 89 w 179"/>
                        <a:gd name="T3" fmla="*/ 202 h 278"/>
                        <a:gd name="T4" fmla="*/ 64 w 179"/>
                        <a:gd name="T5" fmla="*/ 0 h 278"/>
                        <a:gd name="T6" fmla="*/ 0 w 179"/>
                        <a:gd name="T7" fmla="*/ 6 h 278"/>
                        <a:gd name="T8" fmla="*/ 12 w 179"/>
                        <a:gd name="T9" fmla="*/ 278 h 278"/>
                        <a:gd name="T10" fmla="*/ 165 w 179"/>
                        <a:gd name="T11" fmla="*/ 278 h 278"/>
                        <a:gd name="T12" fmla="*/ 179 w 179"/>
                        <a:gd name="T13" fmla="*/ 6 h 278"/>
                        <a:gd name="T14" fmla="*/ 115 w 17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 h="278">
                          <a:moveTo>
                            <a:pt x="115" y="0"/>
                          </a:moveTo>
                          <a:lnTo>
                            <a:pt x="89" y="202"/>
                          </a:lnTo>
                          <a:lnTo>
                            <a:pt x="64" y="0"/>
                          </a:lnTo>
                          <a:lnTo>
                            <a:pt x="0" y="6"/>
                          </a:lnTo>
                          <a:lnTo>
                            <a:pt x="12" y="278"/>
                          </a:lnTo>
                          <a:lnTo>
                            <a:pt x="165" y="278"/>
                          </a:lnTo>
                          <a:lnTo>
                            <a:pt x="179" y="6"/>
                          </a:lnTo>
                          <a:lnTo>
                            <a:pt x="115" y="0"/>
                          </a:lnTo>
                          <a:close/>
                        </a:path>
                      </a:pathLst>
                    </a:custGeom>
                    <a:solidFill>
                      <a:srgbClr val="5C005C"/>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80" name="Freeform 279"/>
                    <p:cNvSpPr>
                      <a:spLocks/>
                    </p:cNvSpPr>
                    <p:nvPr/>
                  </p:nvSpPr>
                  <p:spPr bwMode="auto">
                    <a:xfrm>
                      <a:off x="678799" y="3731217"/>
                      <a:ext cx="3199"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81" name="Freeform 280"/>
                    <p:cNvSpPr>
                      <a:spLocks/>
                    </p:cNvSpPr>
                    <p:nvPr/>
                  </p:nvSpPr>
                  <p:spPr bwMode="auto">
                    <a:xfrm>
                      <a:off x="678799" y="37248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82" name="Freeform 281"/>
                    <p:cNvSpPr>
                      <a:spLocks/>
                    </p:cNvSpPr>
                    <p:nvPr/>
                  </p:nvSpPr>
                  <p:spPr bwMode="auto">
                    <a:xfrm>
                      <a:off x="675598" y="37120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83" name="Freeform 282"/>
                    <p:cNvSpPr>
                      <a:spLocks/>
                    </p:cNvSpPr>
                    <p:nvPr/>
                  </p:nvSpPr>
                  <p:spPr bwMode="auto">
                    <a:xfrm>
                      <a:off x="675598" y="37184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84" name="Freeform 283"/>
                    <p:cNvSpPr>
                      <a:spLocks/>
                    </p:cNvSpPr>
                    <p:nvPr/>
                  </p:nvSpPr>
                  <p:spPr bwMode="auto">
                    <a:xfrm>
                      <a:off x="413162" y="37120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85" name="Freeform 284"/>
                    <p:cNvSpPr>
                      <a:spLocks/>
                    </p:cNvSpPr>
                    <p:nvPr/>
                  </p:nvSpPr>
                  <p:spPr bwMode="auto">
                    <a:xfrm>
                      <a:off x="681998" y="3734416"/>
                      <a:ext cx="0" cy="640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86" name="Freeform 285"/>
                    <p:cNvSpPr>
                      <a:spLocks/>
                    </p:cNvSpPr>
                    <p:nvPr/>
                  </p:nvSpPr>
                  <p:spPr bwMode="auto">
                    <a:xfrm>
                      <a:off x="681998" y="3740817"/>
                      <a:ext cx="0" cy="6401"/>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87" name="Freeform 286"/>
                    <p:cNvSpPr>
                      <a:spLocks/>
                    </p:cNvSpPr>
                    <p:nvPr/>
                  </p:nvSpPr>
                  <p:spPr bwMode="auto">
                    <a:xfrm>
                      <a:off x="669197" y="3708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88" name="Freeform 287"/>
                    <p:cNvSpPr>
                      <a:spLocks/>
                    </p:cNvSpPr>
                    <p:nvPr/>
                  </p:nvSpPr>
                  <p:spPr bwMode="auto">
                    <a:xfrm>
                      <a:off x="409963" y="37408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89" name="Freeform 288"/>
                    <p:cNvSpPr>
                      <a:spLocks/>
                    </p:cNvSpPr>
                    <p:nvPr/>
                  </p:nvSpPr>
                  <p:spPr bwMode="auto">
                    <a:xfrm>
                      <a:off x="409963" y="372481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90" name="Freeform 289"/>
                    <p:cNvSpPr>
                      <a:spLocks/>
                    </p:cNvSpPr>
                    <p:nvPr/>
                  </p:nvSpPr>
                  <p:spPr bwMode="auto">
                    <a:xfrm>
                      <a:off x="413162" y="372161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91" name="Freeform 290"/>
                    <p:cNvSpPr>
                      <a:spLocks/>
                    </p:cNvSpPr>
                    <p:nvPr/>
                  </p:nvSpPr>
                  <p:spPr bwMode="auto">
                    <a:xfrm>
                      <a:off x="409963" y="3731217"/>
                      <a:ext cx="0" cy="3199"/>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92" name="Freeform 291"/>
                    <p:cNvSpPr>
                      <a:spLocks/>
                    </p:cNvSpPr>
                    <p:nvPr/>
                  </p:nvSpPr>
                  <p:spPr bwMode="auto">
                    <a:xfrm>
                      <a:off x="384359" y="3699213"/>
                      <a:ext cx="320043" cy="39045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93" name="Freeform 292"/>
                    <p:cNvSpPr>
                      <a:spLocks noEditPoints="1"/>
                    </p:cNvSpPr>
                    <p:nvPr/>
                  </p:nvSpPr>
                  <p:spPr bwMode="auto">
                    <a:xfrm>
                      <a:off x="397161" y="3756821"/>
                      <a:ext cx="300841" cy="96013"/>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94" name="Oval 293"/>
                    <p:cNvSpPr>
                      <a:spLocks noChangeArrowheads="1"/>
                    </p:cNvSpPr>
                    <p:nvPr/>
                  </p:nvSpPr>
                  <p:spPr bwMode="auto">
                    <a:xfrm>
                      <a:off x="406761" y="3766421"/>
                      <a:ext cx="6401" cy="96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95" name="Oval 294"/>
                    <p:cNvSpPr>
                      <a:spLocks noChangeArrowheads="1"/>
                    </p:cNvSpPr>
                    <p:nvPr/>
                  </p:nvSpPr>
                  <p:spPr bwMode="auto">
                    <a:xfrm>
                      <a:off x="678799" y="3766421"/>
                      <a:ext cx="9600" cy="96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grpSp>
              <p:grpSp>
                <p:nvGrpSpPr>
                  <p:cNvPr id="251" name="Group 250"/>
                  <p:cNvGrpSpPr/>
                  <p:nvPr/>
                </p:nvGrpSpPr>
                <p:grpSpPr>
                  <a:xfrm>
                    <a:off x="-1284783" y="3425413"/>
                    <a:ext cx="1020937" cy="1520206"/>
                    <a:chOff x="-969425" y="3385570"/>
                    <a:chExt cx="1020937" cy="1520206"/>
                  </a:xfrm>
                </p:grpSpPr>
                <p:sp>
                  <p:nvSpPr>
                    <p:cNvPr id="252" name="Freeform 251"/>
                    <p:cNvSpPr>
                      <a:spLocks/>
                    </p:cNvSpPr>
                    <p:nvPr/>
                  </p:nvSpPr>
                  <p:spPr bwMode="auto">
                    <a:xfrm>
                      <a:off x="-572572" y="3875236"/>
                      <a:ext cx="220829" cy="236832"/>
                    </a:xfrm>
                    <a:custGeom>
                      <a:avLst/>
                      <a:gdLst>
                        <a:gd name="T0" fmla="*/ 0 w 69"/>
                        <a:gd name="T1" fmla="*/ 7 h 74"/>
                        <a:gd name="T2" fmla="*/ 7 w 69"/>
                        <a:gd name="T3" fmla="*/ 0 h 74"/>
                        <a:gd name="T4" fmla="*/ 62 w 69"/>
                        <a:gd name="T5" fmla="*/ 0 h 74"/>
                        <a:gd name="T6" fmla="*/ 69 w 69"/>
                        <a:gd name="T7" fmla="*/ 7 h 74"/>
                        <a:gd name="T8" fmla="*/ 51 w 69"/>
                        <a:gd name="T9" fmla="*/ 68 h 74"/>
                        <a:gd name="T10" fmla="*/ 26 w 69"/>
                        <a:gd name="T11" fmla="*/ 74 h 74"/>
                        <a:gd name="T12" fmla="*/ 5 w 69"/>
                        <a:gd name="T13" fmla="*/ 45 h 74"/>
                        <a:gd name="T14" fmla="*/ 0 w 69"/>
                        <a:gd name="T15" fmla="*/ 7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4">
                          <a:moveTo>
                            <a:pt x="0" y="7"/>
                          </a:moveTo>
                          <a:lnTo>
                            <a:pt x="7" y="0"/>
                          </a:lnTo>
                          <a:lnTo>
                            <a:pt x="62" y="0"/>
                          </a:lnTo>
                          <a:lnTo>
                            <a:pt x="69" y="7"/>
                          </a:lnTo>
                          <a:lnTo>
                            <a:pt x="51" y="68"/>
                          </a:lnTo>
                          <a:lnTo>
                            <a:pt x="26" y="74"/>
                          </a:lnTo>
                          <a:lnTo>
                            <a:pt x="5" y="45"/>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53" name="Freeform 252"/>
                    <p:cNvSpPr>
                      <a:spLocks/>
                    </p:cNvSpPr>
                    <p:nvPr/>
                  </p:nvSpPr>
                  <p:spPr bwMode="auto">
                    <a:xfrm>
                      <a:off x="-594974" y="3900839"/>
                      <a:ext cx="275237" cy="739300"/>
                    </a:xfrm>
                    <a:custGeom>
                      <a:avLst/>
                      <a:gdLst>
                        <a:gd name="T0" fmla="*/ 86 w 86"/>
                        <a:gd name="T1" fmla="*/ 49 h 231"/>
                        <a:gd name="T2" fmla="*/ 44 w 86"/>
                        <a:gd name="T3" fmla="*/ 0 h 231"/>
                        <a:gd name="T4" fmla="*/ 0 w 86"/>
                        <a:gd name="T5" fmla="*/ 45 h 231"/>
                        <a:gd name="T6" fmla="*/ 33 w 86"/>
                        <a:gd name="T7" fmla="*/ 213 h 231"/>
                        <a:gd name="T8" fmla="*/ 41 w 86"/>
                        <a:gd name="T9" fmla="*/ 231 h 231"/>
                        <a:gd name="T10" fmla="*/ 51 w 86"/>
                        <a:gd name="T11" fmla="*/ 213 h 231"/>
                        <a:gd name="T12" fmla="*/ 86 w 86"/>
                        <a:gd name="T13" fmla="*/ 49 h 231"/>
                      </a:gdLst>
                      <a:ahLst/>
                      <a:cxnLst>
                        <a:cxn ang="0">
                          <a:pos x="T0" y="T1"/>
                        </a:cxn>
                        <a:cxn ang="0">
                          <a:pos x="T2" y="T3"/>
                        </a:cxn>
                        <a:cxn ang="0">
                          <a:pos x="T4" y="T5"/>
                        </a:cxn>
                        <a:cxn ang="0">
                          <a:pos x="T6" y="T7"/>
                        </a:cxn>
                        <a:cxn ang="0">
                          <a:pos x="T8" y="T9"/>
                        </a:cxn>
                        <a:cxn ang="0">
                          <a:pos x="T10" y="T11"/>
                        </a:cxn>
                        <a:cxn ang="0">
                          <a:pos x="T12" y="T13"/>
                        </a:cxn>
                      </a:cxnLst>
                      <a:rect l="0" t="0" r="r" b="b"/>
                      <a:pathLst>
                        <a:path w="86" h="231">
                          <a:moveTo>
                            <a:pt x="86" y="49"/>
                          </a:moveTo>
                          <a:lnTo>
                            <a:pt x="44" y="0"/>
                          </a:lnTo>
                          <a:lnTo>
                            <a:pt x="0" y="45"/>
                          </a:lnTo>
                          <a:lnTo>
                            <a:pt x="33" y="213"/>
                          </a:lnTo>
                          <a:lnTo>
                            <a:pt x="41" y="231"/>
                          </a:lnTo>
                          <a:lnTo>
                            <a:pt x="51" y="213"/>
                          </a:lnTo>
                          <a:lnTo>
                            <a:pt x="86" y="4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54" name="Freeform 253"/>
                    <p:cNvSpPr>
                      <a:spLocks/>
                    </p:cNvSpPr>
                    <p:nvPr/>
                  </p:nvSpPr>
                  <p:spPr bwMode="auto">
                    <a:xfrm>
                      <a:off x="-620577" y="3404773"/>
                      <a:ext cx="345647" cy="432058"/>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55" name="Freeform 254"/>
                    <p:cNvSpPr>
                      <a:spLocks/>
                    </p:cNvSpPr>
                    <p:nvPr/>
                  </p:nvSpPr>
                  <p:spPr bwMode="auto">
                    <a:xfrm>
                      <a:off x="-684586" y="3385570"/>
                      <a:ext cx="387251" cy="473664"/>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56" name="Freeform 255"/>
                    <p:cNvSpPr>
                      <a:spLocks/>
                    </p:cNvSpPr>
                    <p:nvPr/>
                  </p:nvSpPr>
                  <p:spPr bwMode="auto">
                    <a:xfrm>
                      <a:off x="-550168" y="3734416"/>
                      <a:ext cx="176023" cy="211229"/>
                    </a:xfrm>
                    <a:custGeom>
                      <a:avLst/>
                      <a:gdLst>
                        <a:gd name="T0" fmla="*/ 55 w 55"/>
                        <a:gd name="T1" fmla="*/ 44 h 66"/>
                        <a:gd name="T2" fmla="*/ 27 w 55"/>
                        <a:gd name="T3" fmla="*/ 66 h 66"/>
                        <a:gd name="T4" fmla="*/ 0 w 55"/>
                        <a:gd name="T5" fmla="*/ 44 h 66"/>
                        <a:gd name="T6" fmla="*/ 0 w 55"/>
                        <a:gd name="T7" fmla="*/ 0 h 66"/>
                        <a:gd name="T8" fmla="*/ 55 w 55"/>
                        <a:gd name="T9" fmla="*/ 0 h 66"/>
                        <a:gd name="T10" fmla="*/ 55 w 55"/>
                        <a:gd name="T11" fmla="*/ 44 h 66"/>
                      </a:gdLst>
                      <a:ahLst/>
                      <a:cxnLst>
                        <a:cxn ang="0">
                          <a:pos x="T0" y="T1"/>
                        </a:cxn>
                        <a:cxn ang="0">
                          <a:pos x="T2" y="T3"/>
                        </a:cxn>
                        <a:cxn ang="0">
                          <a:pos x="T4" y="T5"/>
                        </a:cxn>
                        <a:cxn ang="0">
                          <a:pos x="T6" y="T7"/>
                        </a:cxn>
                        <a:cxn ang="0">
                          <a:pos x="T8" y="T9"/>
                        </a:cxn>
                        <a:cxn ang="0">
                          <a:pos x="T10" y="T11"/>
                        </a:cxn>
                      </a:cxnLst>
                      <a:rect l="0" t="0" r="r" b="b"/>
                      <a:pathLst>
                        <a:path w="55" h="66">
                          <a:moveTo>
                            <a:pt x="55" y="44"/>
                          </a:moveTo>
                          <a:lnTo>
                            <a:pt x="27" y="66"/>
                          </a:lnTo>
                          <a:lnTo>
                            <a:pt x="0" y="44"/>
                          </a:lnTo>
                          <a:lnTo>
                            <a:pt x="0" y="0"/>
                          </a:lnTo>
                          <a:lnTo>
                            <a:pt x="55" y="0"/>
                          </a:lnTo>
                          <a:lnTo>
                            <a:pt x="55" y="4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57" name="Freeform 256"/>
                    <p:cNvSpPr>
                      <a:spLocks/>
                    </p:cNvSpPr>
                    <p:nvPr/>
                  </p:nvSpPr>
                  <p:spPr bwMode="auto">
                    <a:xfrm>
                      <a:off x="-969425" y="3929644"/>
                      <a:ext cx="374450" cy="976132"/>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58" name="Freeform 257"/>
                    <p:cNvSpPr>
                      <a:spLocks/>
                    </p:cNvSpPr>
                    <p:nvPr/>
                  </p:nvSpPr>
                  <p:spPr bwMode="auto">
                    <a:xfrm>
                      <a:off x="-329339" y="3929644"/>
                      <a:ext cx="380851" cy="976132"/>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59" name="Freeform 258"/>
                    <p:cNvSpPr>
                      <a:spLocks/>
                    </p:cNvSpPr>
                    <p:nvPr/>
                  </p:nvSpPr>
                  <p:spPr bwMode="auto">
                    <a:xfrm>
                      <a:off x="-745395" y="3897640"/>
                      <a:ext cx="569677" cy="988934"/>
                    </a:xfrm>
                    <a:custGeom>
                      <a:avLst/>
                      <a:gdLst>
                        <a:gd name="T0" fmla="*/ 123 w 178"/>
                        <a:gd name="T1" fmla="*/ 0 h 309"/>
                        <a:gd name="T2" fmla="*/ 88 w 178"/>
                        <a:gd name="T3" fmla="*/ 59 h 309"/>
                        <a:gd name="T4" fmla="*/ 54 w 178"/>
                        <a:gd name="T5" fmla="*/ 0 h 309"/>
                        <a:gd name="T6" fmla="*/ 0 w 178"/>
                        <a:gd name="T7" fmla="*/ 10 h 309"/>
                        <a:gd name="T8" fmla="*/ 3 w 178"/>
                        <a:gd name="T9" fmla="*/ 309 h 309"/>
                        <a:gd name="T10" fmla="*/ 173 w 178"/>
                        <a:gd name="T11" fmla="*/ 309 h 309"/>
                        <a:gd name="T12" fmla="*/ 178 w 178"/>
                        <a:gd name="T13" fmla="*/ 10 h 309"/>
                        <a:gd name="T14" fmla="*/ 123 w 178"/>
                        <a:gd name="T15" fmla="*/ 0 h 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309">
                          <a:moveTo>
                            <a:pt x="123" y="0"/>
                          </a:moveTo>
                          <a:lnTo>
                            <a:pt x="88" y="59"/>
                          </a:lnTo>
                          <a:lnTo>
                            <a:pt x="54" y="0"/>
                          </a:lnTo>
                          <a:lnTo>
                            <a:pt x="0" y="10"/>
                          </a:lnTo>
                          <a:lnTo>
                            <a:pt x="3" y="309"/>
                          </a:lnTo>
                          <a:lnTo>
                            <a:pt x="173" y="309"/>
                          </a:lnTo>
                          <a:lnTo>
                            <a:pt x="178" y="10"/>
                          </a:lnTo>
                          <a:lnTo>
                            <a:pt x="123" y="0"/>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60" name="Freeform 259"/>
                    <p:cNvSpPr>
                      <a:spLocks/>
                    </p:cNvSpPr>
                    <p:nvPr/>
                  </p:nvSpPr>
                  <p:spPr bwMode="auto">
                    <a:xfrm>
                      <a:off x="-319736" y="3555192"/>
                      <a:ext cx="3199" cy="640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61" name="Freeform 260"/>
                    <p:cNvSpPr>
                      <a:spLocks/>
                    </p:cNvSpPr>
                    <p:nvPr/>
                  </p:nvSpPr>
                  <p:spPr bwMode="auto">
                    <a:xfrm>
                      <a:off x="-319736" y="35519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62" name="Freeform 261"/>
                    <p:cNvSpPr>
                      <a:spLocks/>
                    </p:cNvSpPr>
                    <p:nvPr/>
                  </p:nvSpPr>
                  <p:spPr bwMode="auto">
                    <a:xfrm>
                      <a:off x="-329339" y="3539191"/>
                      <a:ext cx="3199"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63" name="Freeform 262"/>
                    <p:cNvSpPr>
                      <a:spLocks/>
                    </p:cNvSpPr>
                    <p:nvPr/>
                  </p:nvSpPr>
                  <p:spPr bwMode="auto">
                    <a:xfrm>
                      <a:off x="-326137" y="3542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64" name="Freeform 263"/>
                    <p:cNvSpPr>
                      <a:spLocks/>
                    </p:cNvSpPr>
                    <p:nvPr/>
                  </p:nvSpPr>
                  <p:spPr bwMode="auto">
                    <a:xfrm>
                      <a:off x="-607775" y="353919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65" name="Freeform 264"/>
                    <p:cNvSpPr>
                      <a:spLocks/>
                    </p:cNvSpPr>
                    <p:nvPr/>
                  </p:nvSpPr>
                  <p:spPr bwMode="auto">
                    <a:xfrm>
                      <a:off x="-316537" y="3561593"/>
                      <a:ext cx="0" cy="319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66" name="Freeform 265"/>
                    <p:cNvSpPr>
                      <a:spLocks/>
                    </p:cNvSpPr>
                    <p:nvPr/>
                  </p:nvSpPr>
                  <p:spPr bwMode="auto">
                    <a:xfrm>
                      <a:off x="-316537" y="3567994"/>
                      <a:ext cx="0" cy="640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67" name="Rectangle 266"/>
                    <p:cNvSpPr>
                      <a:spLocks noChangeArrowheads="1"/>
                    </p:cNvSpPr>
                    <p:nvPr/>
                  </p:nvSpPr>
                  <p:spPr bwMode="auto">
                    <a:xfrm>
                      <a:off x="-329339" y="3532790"/>
                      <a:ext cx="3199" cy="3199"/>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68" name="Freeform 267"/>
                    <p:cNvSpPr>
                      <a:spLocks/>
                    </p:cNvSpPr>
                    <p:nvPr/>
                  </p:nvSpPr>
                  <p:spPr bwMode="auto">
                    <a:xfrm>
                      <a:off x="-617378" y="3564794"/>
                      <a:ext cx="640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69" name="Freeform 268"/>
                    <p:cNvSpPr>
                      <a:spLocks/>
                    </p:cNvSpPr>
                    <p:nvPr/>
                  </p:nvSpPr>
                  <p:spPr bwMode="auto">
                    <a:xfrm>
                      <a:off x="-610977" y="35519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70" name="Freeform 269"/>
                    <p:cNvSpPr>
                      <a:spLocks/>
                    </p:cNvSpPr>
                    <p:nvPr/>
                  </p:nvSpPr>
                  <p:spPr bwMode="auto">
                    <a:xfrm>
                      <a:off x="-607775" y="35455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71" name="Freeform 270"/>
                    <p:cNvSpPr>
                      <a:spLocks/>
                    </p:cNvSpPr>
                    <p:nvPr/>
                  </p:nvSpPr>
                  <p:spPr bwMode="auto">
                    <a:xfrm>
                      <a:off x="-610977" y="3555192"/>
                      <a:ext cx="0" cy="640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72" name="Freeform 271"/>
                    <p:cNvSpPr>
                      <a:spLocks/>
                    </p:cNvSpPr>
                    <p:nvPr/>
                  </p:nvSpPr>
                  <p:spPr bwMode="auto">
                    <a:xfrm>
                      <a:off x="-639780" y="3519988"/>
                      <a:ext cx="352048" cy="313643"/>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73" name="Oval 272"/>
                    <p:cNvSpPr>
                      <a:spLocks noChangeArrowheads="1"/>
                    </p:cNvSpPr>
                    <p:nvPr/>
                  </p:nvSpPr>
                  <p:spPr bwMode="auto">
                    <a:xfrm>
                      <a:off x="-473357" y="3977650"/>
                      <a:ext cx="19203" cy="1920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74" name="Oval 273"/>
                    <p:cNvSpPr>
                      <a:spLocks noChangeArrowheads="1"/>
                    </p:cNvSpPr>
                    <p:nvPr/>
                  </p:nvSpPr>
                  <p:spPr bwMode="auto">
                    <a:xfrm>
                      <a:off x="-473357" y="4041658"/>
                      <a:ext cx="19203" cy="12802"/>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grpSp>
            </p:grpSp>
          </p:grpSp>
          <p:sp>
            <p:nvSpPr>
              <p:cNvPr id="246" name="Freeform 245"/>
              <p:cNvSpPr/>
              <p:nvPr/>
            </p:nvSpPr>
            <p:spPr bwMode="auto">
              <a:xfrm>
                <a:off x="9288824" y="2961656"/>
                <a:ext cx="394746" cy="100993"/>
              </a:xfrm>
              <a:custGeom>
                <a:avLst/>
                <a:gdLst>
                  <a:gd name="connsiteX0" fmla="*/ 0 w 394746"/>
                  <a:gd name="connsiteY0" fmla="*/ 0 h 100993"/>
                  <a:gd name="connsiteX1" fmla="*/ 394746 w 394746"/>
                  <a:gd name="connsiteY1" fmla="*/ 0 h 100993"/>
                  <a:gd name="connsiteX2" fmla="*/ 377338 w 394746"/>
                  <a:gd name="connsiteY2" fmla="*/ 25981 h 100993"/>
                  <a:gd name="connsiteX3" fmla="*/ 197373 w 394746"/>
                  <a:gd name="connsiteY3" fmla="*/ 100993 h 100993"/>
                  <a:gd name="connsiteX4" fmla="*/ 17408 w 394746"/>
                  <a:gd name="connsiteY4" fmla="*/ 25981 h 100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46" h="100993">
                    <a:moveTo>
                      <a:pt x="0" y="0"/>
                    </a:moveTo>
                    <a:lnTo>
                      <a:pt x="394746" y="0"/>
                    </a:lnTo>
                    <a:lnTo>
                      <a:pt x="377338" y="25981"/>
                    </a:lnTo>
                    <a:cubicBezTo>
                      <a:pt x="331281" y="72327"/>
                      <a:pt x="267654" y="100993"/>
                      <a:pt x="197373" y="100993"/>
                    </a:cubicBezTo>
                    <a:cubicBezTo>
                      <a:pt x="127093" y="100993"/>
                      <a:pt x="63465" y="72327"/>
                      <a:pt x="17408" y="25981"/>
                    </a:cubicBezTo>
                    <a:close/>
                  </a:path>
                </a:pathLst>
              </a:cu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Slide Number Placeholder 1"/>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41</a:t>
            </a:fld>
            <a:endParaRPr lang="en-US" sz="1836" kern="0" dirty="0">
              <a:solidFill>
                <a:sysClr val="windowText" lastClr="000000"/>
              </a:solidFill>
            </a:endParaRPr>
          </a:p>
        </p:txBody>
      </p:sp>
    </p:spTree>
    <p:extLst>
      <p:ext uri="{BB962C8B-B14F-4D97-AF65-F5344CB8AC3E}">
        <p14:creationId xmlns:p14="http://schemas.microsoft.com/office/powerpoint/2010/main" val="254052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10255" name="think-cell Slide" r:id="rId5" imgW="377" imgH="377" progId="TCLayout.ActiveDocument.1">
                  <p:embed/>
                </p:oleObj>
              </mc:Choice>
              <mc:Fallback>
                <p:oleObj name="think-cell Slide" r:id="rId5" imgW="377" imgH="377" progId="TCLayout.ActiveDocument.1">
                  <p:embed/>
                  <p:pic>
                    <p:nvPicPr>
                      <p:cNvPr id="8" name="Object 7"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6" name="Rectangle 5"/>
          <p:cNvSpPr/>
          <p:nvPr/>
        </p:nvSpPr>
        <p:spPr bwMode="auto">
          <a:xfrm>
            <a:off x="4534369" y="0"/>
            <a:ext cx="7901224" cy="69945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5" name="Title 4"/>
          <p:cNvSpPr>
            <a:spLocks noGrp="1"/>
          </p:cNvSpPr>
          <p:nvPr>
            <p:ph type="title"/>
          </p:nvPr>
        </p:nvSpPr>
        <p:spPr>
          <a:xfrm>
            <a:off x="444517" y="292082"/>
            <a:ext cx="4089853" cy="946413"/>
          </a:xfrm>
        </p:spPr>
        <p:txBody>
          <a:bodyPr/>
          <a:lstStyle/>
          <a:p>
            <a:r>
              <a:rPr lang="en-US" dirty="0"/>
              <a:t>Adding Users </a:t>
            </a:r>
            <a:endParaRPr lang="en-GB" dirty="0"/>
          </a:p>
        </p:txBody>
      </p:sp>
      <p:pic>
        <p:nvPicPr>
          <p:cNvPr id="4" name="Picture 3"/>
          <p:cNvPicPr>
            <a:picLocks noChangeAspect="1"/>
          </p:cNvPicPr>
          <p:nvPr/>
        </p:nvPicPr>
        <p:blipFill>
          <a:blip r:embed="rId7"/>
          <a:stretch>
            <a:fillRect/>
          </a:stretch>
        </p:blipFill>
        <p:spPr>
          <a:xfrm>
            <a:off x="4705404" y="950899"/>
            <a:ext cx="4402269" cy="3444714"/>
          </a:xfrm>
          <a:prstGeom prst="rect">
            <a:avLst/>
          </a:prstGeom>
        </p:spPr>
      </p:pic>
      <p:pic>
        <p:nvPicPr>
          <p:cNvPr id="189" name="Picture 188"/>
          <p:cNvPicPr>
            <a:picLocks noChangeAspect="1"/>
          </p:cNvPicPr>
          <p:nvPr/>
        </p:nvPicPr>
        <p:blipFill>
          <a:blip r:embed="rId8"/>
          <a:stretch>
            <a:fillRect/>
          </a:stretch>
        </p:blipFill>
        <p:spPr>
          <a:xfrm>
            <a:off x="6805788" y="1585839"/>
            <a:ext cx="5186171" cy="3822843"/>
          </a:xfrm>
          <a:prstGeom prst="rect">
            <a:avLst/>
          </a:prstGeom>
          <a:noFill/>
          <a:ln w="3175">
            <a:solidFill>
              <a:schemeClr val="bg1">
                <a:lumMod val="75000"/>
              </a:schemeClr>
            </a:solidFill>
          </a:ln>
        </p:spPr>
      </p:pic>
      <p:sp>
        <p:nvSpPr>
          <p:cNvPr id="190" name="TextBox 189"/>
          <p:cNvSpPr txBox="1"/>
          <p:nvPr/>
        </p:nvSpPr>
        <p:spPr>
          <a:xfrm>
            <a:off x="4648860" y="140334"/>
            <a:ext cx="7343099" cy="620078"/>
          </a:xfrm>
          <a:prstGeom prst="rect">
            <a:avLst/>
          </a:prstGeom>
          <a:noFill/>
        </p:spPr>
        <p:txBody>
          <a:bodyPr wrap="square" lIns="93260" tIns="46630" rIns="93260" bIns="46630" rtlCol="0" anchor="ctr">
            <a:noAutofit/>
          </a:bodyPr>
          <a:lstStyle/>
          <a:p>
            <a:pPr defTabSz="932597">
              <a:spcAft>
                <a:spcPts val="612"/>
              </a:spcAft>
            </a:pPr>
            <a:r>
              <a:rPr lang="en-US" sz="2448" kern="0" dirty="0">
                <a:solidFill>
                  <a:schemeClr val="accent2"/>
                </a:solidFill>
                <a:latin typeface="Segoe UI Light" panose="020B0502040204020203" pitchFamily="34" charset="0"/>
                <a:cs typeface="Segoe UI Light" panose="020B0502040204020203" pitchFamily="34" charset="0"/>
              </a:rPr>
              <a:t>A new user can be added in the role of Owner, Contributor, Reader or User Access Administrator</a:t>
            </a:r>
          </a:p>
        </p:txBody>
      </p:sp>
      <p:sp>
        <p:nvSpPr>
          <p:cNvPr id="191" name="TextBox 190"/>
          <p:cNvSpPr txBox="1"/>
          <p:nvPr/>
        </p:nvSpPr>
        <p:spPr>
          <a:xfrm>
            <a:off x="4637413" y="4304264"/>
            <a:ext cx="2139230" cy="2117098"/>
          </a:xfrm>
          <a:prstGeom prst="rect">
            <a:avLst/>
          </a:prstGeom>
          <a:noFill/>
        </p:spPr>
        <p:txBody>
          <a:bodyPr wrap="square" lIns="93260" tIns="46630" rIns="93260" bIns="46630" rtlCol="0" anchor="ctr">
            <a:noAutofit/>
          </a:bodyPr>
          <a:lstStyle/>
          <a:p>
            <a:pPr defTabSz="932597">
              <a:spcBef>
                <a:spcPts val="306"/>
              </a:spcBef>
            </a:pPr>
            <a:r>
              <a:rPr lang="en-US" sz="1632" kern="0" dirty="0">
                <a:solidFill>
                  <a:sysClr val="windowText" lastClr="000000"/>
                </a:solidFill>
              </a:rPr>
              <a:t>Owner – Lets you manage everything, including access to resources</a:t>
            </a:r>
          </a:p>
          <a:p>
            <a:pPr defTabSz="932597">
              <a:spcBef>
                <a:spcPts val="306"/>
              </a:spcBef>
            </a:pPr>
            <a:r>
              <a:rPr lang="en-US" sz="1632" kern="0" dirty="0">
                <a:solidFill>
                  <a:sysClr val="windowText" lastClr="000000"/>
                </a:solidFill>
              </a:rPr>
              <a:t>Contributor – Lets you manage everything, except access to resources</a:t>
            </a:r>
          </a:p>
        </p:txBody>
      </p:sp>
      <p:sp>
        <p:nvSpPr>
          <p:cNvPr id="192" name="TextBox 191"/>
          <p:cNvSpPr txBox="1"/>
          <p:nvPr/>
        </p:nvSpPr>
        <p:spPr>
          <a:xfrm>
            <a:off x="6805787" y="5458207"/>
            <a:ext cx="5186171" cy="1139638"/>
          </a:xfrm>
          <a:prstGeom prst="rect">
            <a:avLst/>
          </a:prstGeom>
          <a:noFill/>
        </p:spPr>
        <p:txBody>
          <a:bodyPr wrap="square" lIns="93260" tIns="46630" rIns="93260" bIns="46630" rtlCol="0" anchor="t">
            <a:noAutofit/>
          </a:bodyPr>
          <a:lstStyle/>
          <a:p>
            <a:pPr defTabSz="932597">
              <a:spcBef>
                <a:spcPts val="306"/>
              </a:spcBef>
            </a:pPr>
            <a:r>
              <a:rPr lang="en-US" sz="1632" kern="0" dirty="0">
                <a:solidFill>
                  <a:sysClr val="windowText" lastClr="000000"/>
                </a:solidFill>
              </a:rPr>
              <a:t>Reader – Lets you view everything, but not make changes</a:t>
            </a:r>
          </a:p>
          <a:p>
            <a:pPr defTabSz="932597">
              <a:spcBef>
                <a:spcPts val="306"/>
              </a:spcBef>
            </a:pPr>
            <a:r>
              <a:rPr lang="en-US" sz="1632" kern="0" dirty="0">
                <a:solidFill>
                  <a:sysClr val="windowText" lastClr="000000"/>
                </a:solidFill>
              </a:rPr>
              <a:t>User Access Administrator – Lets you manage user access to Azure resources</a:t>
            </a:r>
          </a:p>
        </p:txBody>
      </p:sp>
      <p:grpSp>
        <p:nvGrpSpPr>
          <p:cNvPr id="232" name="Group 231"/>
          <p:cNvGrpSpPr/>
          <p:nvPr/>
        </p:nvGrpSpPr>
        <p:grpSpPr>
          <a:xfrm>
            <a:off x="1276382" y="3168185"/>
            <a:ext cx="3209413" cy="3828157"/>
            <a:chOff x="2582863" y="5387975"/>
            <a:chExt cx="1012825" cy="1208088"/>
          </a:xfrm>
        </p:grpSpPr>
        <p:sp>
          <p:nvSpPr>
            <p:cNvPr id="233" name="Oval 232"/>
            <p:cNvSpPr>
              <a:spLocks noChangeArrowheads="1"/>
            </p:cNvSpPr>
            <p:nvPr/>
          </p:nvSpPr>
          <p:spPr bwMode="auto">
            <a:xfrm>
              <a:off x="3306763" y="5391150"/>
              <a:ext cx="184150" cy="19843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34" name="Freeform 233"/>
            <p:cNvSpPr>
              <a:spLocks/>
            </p:cNvSpPr>
            <p:nvPr/>
          </p:nvSpPr>
          <p:spPr bwMode="auto">
            <a:xfrm>
              <a:off x="2673350" y="5387975"/>
              <a:ext cx="123825" cy="123825"/>
            </a:xfrm>
            <a:custGeom>
              <a:avLst/>
              <a:gdLst>
                <a:gd name="T0" fmla="*/ 0 w 167"/>
                <a:gd name="T1" fmla="*/ 114 h 166"/>
                <a:gd name="T2" fmla="*/ 167 w 167"/>
                <a:gd name="T3" fmla="*/ 52 h 166"/>
                <a:gd name="T4" fmla="*/ 0 w 167"/>
                <a:gd name="T5" fmla="*/ 114 h 166"/>
              </a:gdLst>
              <a:ahLst/>
              <a:cxnLst>
                <a:cxn ang="0">
                  <a:pos x="T0" y="T1"/>
                </a:cxn>
                <a:cxn ang="0">
                  <a:pos x="T2" y="T3"/>
                </a:cxn>
                <a:cxn ang="0">
                  <a:pos x="T4" y="T5"/>
                </a:cxn>
              </a:cxnLst>
              <a:rect l="0" t="0" r="r" b="b"/>
              <a:pathLst>
                <a:path w="167" h="166">
                  <a:moveTo>
                    <a:pt x="0" y="114"/>
                  </a:moveTo>
                  <a:cubicBezTo>
                    <a:pt x="0" y="114"/>
                    <a:pt x="53" y="0"/>
                    <a:pt x="167" y="52"/>
                  </a:cubicBezTo>
                  <a:cubicBezTo>
                    <a:pt x="167" y="52"/>
                    <a:pt x="115" y="166"/>
                    <a:pt x="0" y="11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35" name="Freeform 234"/>
            <p:cNvSpPr>
              <a:spLocks/>
            </p:cNvSpPr>
            <p:nvPr/>
          </p:nvSpPr>
          <p:spPr bwMode="auto">
            <a:xfrm>
              <a:off x="2647950" y="5395913"/>
              <a:ext cx="106363" cy="106363"/>
            </a:xfrm>
            <a:custGeom>
              <a:avLst/>
              <a:gdLst>
                <a:gd name="T0" fmla="*/ 17 w 142"/>
                <a:gd name="T1" fmla="*/ 142 h 142"/>
                <a:gd name="T2" fmla="*/ 124 w 142"/>
                <a:gd name="T3" fmla="*/ 0 h 142"/>
                <a:gd name="T4" fmla="*/ 17 w 142"/>
                <a:gd name="T5" fmla="*/ 142 h 142"/>
              </a:gdLst>
              <a:ahLst/>
              <a:cxnLst>
                <a:cxn ang="0">
                  <a:pos x="T0" y="T1"/>
                </a:cxn>
                <a:cxn ang="0">
                  <a:pos x="T2" y="T3"/>
                </a:cxn>
                <a:cxn ang="0">
                  <a:pos x="T4" y="T5"/>
                </a:cxn>
              </a:cxnLst>
              <a:rect l="0" t="0" r="r" b="b"/>
              <a:pathLst>
                <a:path w="142" h="142">
                  <a:moveTo>
                    <a:pt x="17" y="142"/>
                  </a:moveTo>
                  <a:cubicBezTo>
                    <a:pt x="17" y="142"/>
                    <a:pt x="0" y="18"/>
                    <a:pt x="124" y="0"/>
                  </a:cubicBezTo>
                  <a:cubicBezTo>
                    <a:pt x="124" y="0"/>
                    <a:pt x="142" y="124"/>
                    <a:pt x="17" y="14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236" name="Freeform 235"/>
            <p:cNvSpPr>
              <a:spLocks/>
            </p:cNvSpPr>
            <p:nvPr/>
          </p:nvSpPr>
          <p:spPr bwMode="auto">
            <a:xfrm>
              <a:off x="2600325" y="5446713"/>
              <a:ext cx="133350" cy="131763"/>
            </a:xfrm>
            <a:custGeom>
              <a:avLst/>
              <a:gdLst>
                <a:gd name="T0" fmla="*/ 104 w 179"/>
                <a:gd name="T1" fmla="*/ 176 h 176"/>
                <a:gd name="T2" fmla="*/ 79 w 179"/>
                <a:gd name="T3" fmla="*/ 0 h 176"/>
                <a:gd name="T4" fmla="*/ 104 w 179"/>
                <a:gd name="T5" fmla="*/ 176 h 176"/>
              </a:gdLst>
              <a:ahLst/>
              <a:cxnLst>
                <a:cxn ang="0">
                  <a:pos x="T0" y="T1"/>
                </a:cxn>
                <a:cxn ang="0">
                  <a:pos x="T2" y="T3"/>
                </a:cxn>
                <a:cxn ang="0">
                  <a:pos x="T4" y="T5"/>
                </a:cxn>
              </a:cxnLst>
              <a:rect l="0" t="0" r="r" b="b"/>
              <a:pathLst>
                <a:path w="179" h="176">
                  <a:moveTo>
                    <a:pt x="104" y="176"/>
                  </a:moveTo>
                  <a:cubicBezTo>
                    <a:pt x="97" y="171"/>
                    <a:pt x="0" y="106"/>
                    <a:pt x="79" y="0"/>
                  </a:cubicBezTo>
                  <a:cubicBezTo>
                    <a:pt x="79" y="0"/>
                    <a:pt x="179" y="75"/>
                    <a:pt x="104" y="1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14" name="Freeform 413"/>
            <p:cNvSpPr>
              <a:spLocks/>
            </p:cNvSpPr>
            <p:nvPr/>
          </p:nvSpPr>
          <p:spPr bwMode="auto">
            <a:xfrm>
              <a:off x="2668588" y="5470525"/>
              <a:ext cx="61913" cy="90488"/>
            </a:xfrm>
            <a:custGeom>
              <a:avLst/>
              <a:gdLst>
                <a:gd name="T0" fmla="*/ 39 w 39"/>
                <a:gd name="T1" fmla="*/ 54 h 57"/>
                <a:gd name="T2" fmla="*/ 6 w 39"/>
                <a:gd name="T3" fmla="*/ 57 h 57"/>
                <a:gd name="T4" fmla="*/ 0 w 39"/>
                <a:gd name="T5" fmla="*/ 3 h 57"/>
                <a:gd name="T6" fmla="*/ 32 w 39"/>
                <a:gd name="T7" fmla="*/ 0 h 57"/>
                <a:gd name="T8" fmla="*/ 39 w 39"/>
                <a:gd name="T9" fmla="*/ 54 h 57"/>
              </a:gdLst>
              <a:ahLst/>
              <a:cxnLst>
                <a:cxn ang="0">
                  <a:pos x="T0" y="T1"/>
                </a:cxn>
                <a:cxn ang="0">
                  <a:pos x="T2" y="T3"/>
                </a:cxn>
                <a:cxn ang="0">
                  <a:pos x="T4" y="T5"/>
                </a:cxn>
                <a:cxn ang="0">
                  <a:pos x="T6" y="T7"/>
                </a:cxn>
                <a:cxn ang="0">
                  <a:pos x="T8" y="T9"/>
                </a:cxn>
              </a:cxnLst>
              <a:rect l="0" t="0" r="r" b="b"/>
              <a:pathLst>
                <a:path w="39" h="57">
                  <a:moveTo>
                    <a:pt x="39" y="54"/>
                  </a:moveTo>
                  <a:lnTo>
                    <a:pt x="6" y="57"/>
                  </a:lnTo>
                  <a:lnTo>
                    <a:pt x="0" y="3"/>
                  </a:lnTo>
                  <a:lnTo>
                    <a:pt x="32" y="0"/>
                  </a:lnTo>
                  <a:lnTo>
                    <a:pt x="39" y="5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15" name="Freeform 414"/>
            <p:cNvSpPr>
              <a:spLocks/>
            </p:cNvSpPr>
            <p:nvPr/>
          </p:nvSpPr>
          <p:spPr bwMode="auto">
            <a:xfrm>
              <a:off x="2674938" y="5445125"/>
              <a:ext cx="117475" cy="201613"/>
            </a:xfrm>
            <a:custGeom>
              <a:avLst/>
              <a:gdLst>
                <a:gd name="T0" fmla="*/ 116 w 157"/>
                <a:gd name="T1" fmla="*/ 0 h 269"/>
                <a:gd name="T2" fmla="*/ 69 w 157"/>
                <a:gd name="T3" fmla="*/ 27 h 269"/>
                <a:gd name="T4" fmla="*/ 52 w 157"/>
                <a:gd name="T5" fmla="*/ 25 h 269"/>
                <a:gd name="T6" fmla="*/ 63 w 157"/>
                <a:gd name="T7" fmla="*/ 92 h 269"/>
                <a:gd name="T8" fmla="*/ 63 w 157"/>
                <a:gd name="T9" fmla="*/ 98 h 269"/>
                <a:gd name="T10" fmla="*/ 59 w 157"/>
                <a:gd name="T11" fmla="*/ 117 h 269"/>
                <a:gd name="T12" fmla="*/ 46 w 157"/>
                <a:gd name="T13" fmla="*/ 118 h 269"/>
                <a:gd name="T14" fmla="*/ 46 w 157"/>
                <a:gd name="T15" fmla="*/ 107 h 269"/>
                <a:gd name="T16" fmla="*/ 31 w 157"/>
                <a:gd name="T17" fmla="*/ 92 h 269"/>
                <a:gd name="T18" fmla="*/ 16 w 157"/>
                <a:gd name="T19" fmla="*/ 107 h 269"/>
                <a:gd name="T20" fmla="*/ 16 w 157"/>
                <a:gd name="T21" fmla="*/ 127 h 269"/>
                <a:gd name="T22" fmla="*/ 16 w 157"/>
                <a:gd name="T23" fmla="*/ 156 h 269"/>
                <a:gd name="T24" fmla="*/ 0 w 157"/>
                <a:gd name="T25" fmla="*/ 169 h 269"/>
                <a:gd name="T26" fmla="*/ 0 w 157"/>
                <a:gd name="T27" fmla="*/ 269 h 269"/>
                <a:gd name="T28" fmla="*/ 77 w 157"/>
                <a:gd name="T29" fmla="*/ 269 h 269"/>
                <a:gd name="T30" fmla="*/ 77 w 157"/>
                <a:gd name="T31" fmla="*/ 229 h 269"/>
                <a:gd name="T32" fmla="*/ 114 w 157"/>
                <a:gd name="T33" fmla="*/ 234 h 269"/>
                <a:gd name="T34" fmla="*/ 135 w 157"/>
                <a:gd name="T35" fmla="*/ 232 h 269"/>
                <a:gd name="T36" fmla="*/ 135 w 157"/>
                <a:gd name="T37" fmla="*/ 157 h 269"/>
                <a:gd name="T38" fmla="*/ 157 w 157"/>
                <a:gd name="T39" fmla="*/ 157 h 269"/>
                <a:gd name="T40" fmla="*/ 116 w 157"/>
                <a:gd name="T41"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269">
                  <a:moveTo>
                    <a:pt x="116" y="0"/>
                  </a:moveTo>
                  <a:cubicBezTo>
                    <a:pt x="109" y="16"/>
                    <a:pt x="90" y="27"/>
                    <a:pt x="69" y="27"/>
                  </a:cubicBezTo>
                  <a:cubicBezTo>
                    <a:pt x="63" y="27"/>
                    <a:pt x="57" y="26"/>
                    <a:pt x="52" y="25"/>
                  </a:cubicBezTo>
                  <a:cubicBezTo>
                    <a:pt x="59" y="44"/>
                    <a:pt x="63" y="67"/>
                    <a:pt x="63" y="92"/>
                  </a:cubicBezTo>
                  <a:cubicBezTo>
                    <a:pt x="63" y="94"/>
                    <a:pt x="63" y="96"/>
                    <a:pt x="63" y="98"/>
                  </a:cubicBezTo>
                  <a:cubicBezTo>
                    <a:pt x="60" y="109"/>
                    <a:pt x="59" y="117"/>
                    <a:pt x="59" y="117"/>
                  </a:cubicBezTo>
                  <a:cubicBezTo>
                    <a:pt x="55" y="117"/>
                    <a:pt x="50" y="118"/>
                    <a:pt x="46" y="118"/>
                  </a:cubicBezTo>
                  <a:cubicBezTo>
                    <a:pt x="46" y="114"/>
                    <a:pt x="46" y="109"/>
                    <a:pt x="46" y="107"/>
                  </a:cubicBezTo>
                  <a:cubicBezTo>
                    <a:pt x="46" y="99"/>
                    <a:pt x="39" y="92"/>
                    <a:pt x="31" y="92"/>
                  </a:cubicBezTo>
                  <a:cubicBezTo>
                    <a:pt x="22" y="92"/>
                    <a:pt x="16" y="99"/>
                    <a:pt x="16" y="107"/>
                  </a:cubicBezTo>
                  <a:cubicBezTo>
                    <a:pt x="16" y="111"/>
                    <a:pt x="16" y="123"/>
                    <a:pt x="16" y="127"/>
                  </a:cubicBezTo>
                  <a:cubicBezTo>
                    <a:pt x="16" y="156"/>
                    <a:pt x="16" y="156"/>
                    <a:pt x="16" y="156"/>
                  </a:cubicBezTo>
                  <a:cubicBezTo>
                    <a:pt x="6" y="162"/>
                    <a:pt x="0" y="169"/>
                    <a:pt x="0" y="169"/>
                  </a:cubicBezTo>
                  <a:cubicBezTo>
                    <a:pt x="0" y="269"/>
                    <a:pt x="0" y="269"/>
                    <a:pt x="0" y="269"/>
                  </a:cubicBezTo>
                  <a:cubicBezTo>
                    <a:pt x="77" y="269"/>
                    <a:pt x="77" y="269"/>
                    <a:pt x="77" y="269"/>
                  </a:cubicBezTo>
                  <a:cubicBezTo>
                    <a:pt x="77" y="229"/>
                    <a:pt x="77" y="229"/>
                    <a:pt x="77" y="229"/>
                  </a:cubicBezTo>
                  <a:cubicBezTo>
                    <a:pt x="89" y="232"/>
                    <a:pt x="101" y="234"/>
                    <a:pt x="114" y="234"/>
                  </a:cubicBezTo>
                  <a:cubicBezTo>
                    <a:pt x="121" y="234"/>
                    <a:pt x="128" y="234"/>
                    <a:pt x="135" y="232"/>
                  </a:cubicBezTo>
                  <a:cubicBezTo>
                    <a:pt x="135" y="157"/>
                    <a:pt x="135" y="157"/>
                    <a:pt x="135" y="157"/>
                  </a:cubicBezTo>
                  <a:cubicBezTo>
                    <a:pt x="157" y="157"/>
                    <a:pt x="157" y="157"/>
                    <a:pt x="157" y="157"/>
                  </a:cubicBezTo>
                  <a:lnTo>
                    <a:pt x="116" y="0"/>
                  </a:lnTo>
                  <a:close/>
                </a:path>
              </a:pathLst>
            </a:custGeom>
            <a:solidFill>
              <a:srgbClr val="F2BE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16" name="Freeform 415"/>
            <p:cNvSpPr>
              <a:spLocks/>
            </p:cNvSpPr>
            <p:nvPr/>
          </p:nvSpPr>
          <p:spPr bwMode="auto">
            <a:xfrm>
              <a:off x="2986088" y="5662613"/>
              <a:ext cx="317500" cy="204788"/>
            </a:xfrm>
            <a:custGeom>
              <a:avLst/>
              <a:gdLst>
                <a:gd name="T0" fmla="*/ 0 w 427"/>
                <a:gd name="T1" fmla="*/ 274 h 274"/>
                <a:gd name="T2" fmla="*/ 0 w 427"/>
                <a:gd name="T3" fmla="*/ 186 h 274"/>
                <a:gd name="T4" fmla="*/ 289 w 427"/>
                <a:gd name="T5" fmla="*/ 68 h 274"/>
                <a:gd name="T6" fmla="*/ 427 w 427"/>
                <a:gd name="T7" fmla="*/ 0 h 274"/>
                <a:gd name="T8" fmla="*/ 427 w 427"/>
                <a:gd name="T9" fmla="*/ 88 h 274"/>
                <a:gd name="T10" fmla="*/ 343 w 427"/>
                <a:gd name="T11" fmla="*/ 138 h 274"/>
                <a:gd name="T12" fmla="*/ 0 w 427"/>
                <a:gd name="T13" fmla="*/ 274 h 274"/>
              </a:gdLst>
              <a:ahLst/>
              <a:cxnLst>
                <a:cxn ang="0">
                  <a:pos x="T0" y="T1"/>
                </a:cxn>
                <a:cxn ang="0">
                  <a:pos x="T2" y="T3"/>
                </a:cxn>
                <a:cxn ang="0">
                  <a:pos x="T4" y="T5"/>
                </a:cxn>
                <a:cxn ang="0">
                  <a:pos x="T6" y="T7"/>
                </a:cxn>
                <a:cxn ang="0">
                  <a:pos x="T8" y="T9"/>
                </a:cxn>
                <a:cxn ang="0">
                  <a:pos x="T10" y="T11"/>
                </a:cxn>
                <a:cxn ang="0">
                  <a:pos x="T12" y="T13"/>
                </a:cxn>
              </a:cxnLst>
              <a:rect l="0" t="0" r="r" b="b"/>
              <a:pathLst>
                <a:path w="427" h="274">
                  <a:moveTo>
                    <a:pt x="0" y="274"/>
                  </a:moveTo>
                  <a:cubicBezTo>
                    <a:pt x="0" y="186"/>
                    <a:pt x="0" y="186"/>
                    <a:pt x="0" y="186"/>
                  </a:cubicBezTo>
                  <a:cubicBezTo>
                    <a:pt x="135" y="186"/>
                    <a:pt x="221" y="121"/>
                    <a:pt x="289" y="68"/>
                  </a:cubicBezTo>
                  <a:cubicBezTo>
                    <a:pt x="337" y="31"/>
                    <a:pt x="379" y="0"/>
                    <a:pt x="427" y="0"/>
                  </a:cubicBezTo>
                  <a:cubicBezTo>
                    <a:pt x="427" y="88"/>
                    <a:pt x="427" y="88"/>
                    <a:pt x="427" y="88"/>
                  </a:cubicBezTo>
                  <a:cubicBezTo>
                    <a:pt x="409" y="88"/>
                    <a:pt x="377" y="112"/>
                    <a:pt x="343" y="138"/>
                  </a:cubicBezTo>
                  <a:cubicBezTo>
                    <a:pt x="268" y="195"/>
                    <a:pt x="165" y="274"/>
                    <a:pt x="0" y="27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17" name="Freeform 416"/>
            <p:cNvSpPr>
              <a:spLocks/>
            </p:cNvSpPr>
            <p:nvPr/>
          </p:nvSpPr>
          <p:spPr bwMode="auto">
            <a:xfrm>
              <a:off x="2986088" y="5708650"/>
              <a:ext cx="317500" cy="158750"/>
            </a:xfrm>
            <a:custGeom>
              <a:avLst/>
              <a:gdLst>
                <a:gd name="T0" fmla="*/ 427 w 427"/>
                <a:gd name="T1" fmla="*/ 28 h 214"/>
                <a:gd name="T2" fmla="*/ 427 w 427"/>
                <a:gd name="T3" fmla="*/ 0 h 214"/>
                <a:gd name="T4" fmla="*/ 323 w 427"/>
                <a:gd name="T5" fmla="*/ 66 h 214"/>
                <a:gd name="T6" fmla="*/ 0 w 427"/>
                <a:gd name="T7" fmla="*/ 198 h 214"/>
                <a:gd name="T8" fmla="*/ 0 w 427"/>
                <a:gd name="T9" fmla="*/ 214 h 214"/>
                <a:gd name="T10" fmla="*/ 343 w 427"/>
                <a:gd name="T11" fmla="*/ 78 h 214"/>
                <a:gd name="T12" fmla="*/ 427 w 427"/>
                <a:gd name="T13" fmla="*/ 28 h 214"/>
              </a:gdLst>
              <a:ahLst/>
              <a:cxnLst>
                <a:cxn ang="0">
                  <a:pos x="T0" y="T1"/>
                </a:cxn>
                <a:cxn ang="0">
                  <a:pos x="T2" y="T3"/>
                </a:cxn>
                <a:cxn ang="0">
                  <a:pos x="T4" y="T5"/>
                </a:cxn>
                <a:cxn ang="0">
                  <a:pos x="T6" y="T7"/>
                </a:cxn>
                <a:cxn ang="0">
                  <a:pos x="T8" y="T9"/>
                </a:cxn>
                <a:cxn ang="0">
                  <a:pos x="T10" y="T11"/>
                </a:cxn>
                <a:cxn ang="0">
                  <a:pos x="T12" y="T13"/>
                </a:cxn>
              </a:cxnLst>
              <a:rect l="0" t="0" r="r" b="b"/>
              <a:pathLst>
                <a:path w="427" h="214">
                  <a:moveTo>
                    <a:pt x="427" y="28"/>
                  </a:moveTo>
                  <a:cubicBezTo>
                    <a:pt x="427" y="0"/>
                    <a:pt x="427" y="0"/>
                    <a:pt x="427" y="0"/>
                  </a:cubicBezTo>
                  <a:cubicBezTo>
                    <a:pt x="393" y="13"/>
                    <a:pt x="360" y="38"/>
                    <a:pt x="323" y="66"/>
                  </a:cubicBezTo>
                  <a:cubicBezTo>
                    <a:pt x="246" y="125"/>
                    <a:pt x="151" y="198"/>
                    <a:pt x="0" y="198"/>
                  </a:cubicBezTo>
                  <a:cubicBezTo>
                    <a:pt x="0" y="214"/>
                    <a:pt x="0" y="214"/>
                    <a:pt x="0" y="214"/>
                  </a:cubicBezTo>
                  <a:cubicBezTo>
                    <a:pt x="165" y="214"/>
                    <a:pt x="268" y="135"/>
                    <a:pt x="343" y="78"/>
                  </a:cubicBezTo>
                  <a:cubicBezTo>
                    <a:pt x="377" y="52"/>
                    <a:pt x="409" y="28"/>
                    <a:pt x="427" y="28"/>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18" name="Freeform 417"/>
            <p:cNvSpPr>
              <a:spLocks noEditPoints="1"/>
            </p:cNvSpPr>
            <p:nvPr/>
          </p:nvSpPr>
          <p:spPr bwMode="auto">
            <a:xfrm>
              <a:off x="3189288" y="5641975"/>
              <a:ext cx="330200" cy="954088"/>
            </a:xfrm>
            <a:custGeom>
              <a:avLst/>
              <a:gdLst>
                <a:gd name="T0" fmla="*/ 194 w 208"/>
                <a:gd name="T1" fmla="*/ 555 h 601"/>
                <a:gd name="T2" fmla="*/ 184 w 208"/>
                <a:gd name="T3" fmla="*/ 275 h 601"/>
                <a:gd name="T4" fmla="*/ 208 w 208"/>
                <a:gd name="T5" fmla="*/ 275 h 601"/>
                <a:gd name="T6" fmla="*/ 176 w 208"/>
                <a:gd name="T7" fmla="*/ 148 h 601"/>
                <a:gd name="T8" fmla="*/ 189 w 208"/>
                <a:gd name="T9" fmla="*/ 8 h 601"/>
                <a:gd name="T10" fmla="*/ 148 w 208"/>
                <a:gd name="T11" fmla="*/ 0 h 601"/>
                <a:gd name="T12" fmla="*/ 103 w 208"/>
                <a:gd name="T13" fmla="*/ 0 h 601"/>
                <a:gd name="T14" fmla="*/ 67 w 208"/>
                <a:gd name="T15" fmla="*/ 9 h 601"/>
                <a:gd name="T16" fmla="*/ 53 w 208"/>
                <a:gd name="T17" fmla="*/ 17 h 601"/>
                <a:gd name="T18" fmla="*/ 59 w 208"/>
                <a:gd name="T19" fmla="*/ 54 h 601"/>
                <a:gd name="T20" fmla="*/ 79 w 208"/>
                <a:gd name="T21" fmla="*/ 152 h 601"/>
                <a:gd name="T22" fmla="*/ 48 w 208"/>
                <a:gd name="T23" fmla="*/ 275 h 601"/>
                <a:gd name="T24" fmla="*/ 68 w 208"/>
                <a:gd name="T25" fmla="*/ 278 h 601"/>
                <a:gd name="T26" fmla="*/ 57 w 208"/>
                <a:gd name="T27" fmla="*/ 565 h 601"/>
                <a:gd name="T28" fmla="*/ 0 w 208"/>
                <a:gd name="T29" fmla="*/ 576 h 601"/>
                <a:gd name="T30" fmla="*/ 0 w 208"/>
                <a:gd name="T31" fmla="*/ 601 h 601"/>
                <a:gd name="T32" fmla="*/ 60 w 208"/>
                <a:gd name="T33" fmla="*/ 601 h 601"/>
                <a:gd name="T34" fmla="*/ 67 w 208"/>
                <a:gd name="T35" fmla="*/ 593 h 601"/>
                <a:gd name="T36" fmla="*/ 81 w 208"/>
                <a:gd name="T37" fmla="*/ 593 h 601"/>
                <a:gd name="T38" fmla="*/ 81 w 208"/>
                <a:gd name="T39" fmla="*/ 601 h 601"/>
                <a:gd name="T40" fmla="*/ 92 w 208"/>
                <a:gd name="T41" fmla="*/ 601 h 601"/>
                <a:gd name="T42" fmla="*/ 102 w 208"/>
                <a:gd name="T43" fmla="*/ 601 h 601"/>
                <a:gd name="T44" fmla="*/ 152 w 208"/>
                <a:gd name="T45" fmla="*/ 601 h 601"/>
                <a:gd name="T46" fmla="*/ 160 w 208"/>
                <a:gd name="T47" fmla="*/ 593 h 601"/>
                <a:gd name="T48" fmla="*/ 174 w 208"/>
                <a:gd name="T49" fmla="*/ 593 h 601"/>
                <a:gd name="T50" fmla="*/ 174 w 208"/>
                <a:gd name="T51" fmla="*/ 601 h 601"/>
                <a:gd name="T52" fmla="*/ 194 w 208"/>
                <a:gd name="T53" fmla="*/ 601 h 601"/>
                <a:gd name="T54" fmla="*/ 194 w 208"/>
                <a:gd name="T55" fmla="*/ 576 h 601"/>
                <a:gd name="T56" fmla="*/ 194 w 208"/>
                <a:gd name="T57" fmla="*/ 556 h 601"/>
                <a:gd name="T58" fmla="*/ 195 w 208"/>
                <a:gd name="T59" fmla="*/ 555 h 601"/>
                <a:gd name="T60" fmla="*/ 194 w 208"/>
                <a:gd name="T61" fmla="*/ 555 h 601"/>
                <a:gd name="T62" fmla="*/ 102 w 208"/>
                <a:gd name="T63" fmla="*/ 575 h 601"/>
                <a:gd name="T64" fmla="*/ 102 w 208"/>
                <a:gd name="T65" fmla="*/ 556 h 601"/>
                <a:gd name="T66" fmla="*/ 103 w 208"/>
                <a:gd name="T67" fmla="*/ 555 h 601"/>
                <a:gd name="T68" fmla="*/ 102 w 208"/>
                <a:gd name="T69" fmla="*/ 555 h 601"/>
                <a:gd name="T70" fmla="*/ 125 w 208"/>
                <a:gd name="T71" fmla="*/ 294 h 601"/>
                <a:gd name="T72" fmla="*/ 132 w 208"/>
                <a:gd name="T73" fmla="*/ 294 h 601"/>
                <a:gd name="T74" fmla="*/ 149 w 208"/>
                <a:gd name="T75" fmla="*/ 565 h 601"/>
                <a:gd name="T76" fmla="*/ 102 w 208"/>
                <a:gd name="T77" fmla="*/ 575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8" h="601">
                  <a:moveTo>
                    <a:pt x="194" y="555"/>
                  </a:moveTo>
                  <a:lnTo>
                    <a:pt x="184" y="275"/>
                  </a:lnTo>
                  <a:lnTo>
                    <a:pt x="208" y="275"/>
                  </a:lnTo>
                  <a:lnTo>
                    <a:pt x="176" y="148"/>
                  </a:lnTo>
                  <a:lnTo>
                    <a:pt x="189" y="8"/>
                  </a:lnTo>
                  <a:lnTo>
                    <a:pt x="148" y="0"/>
                  </a:lnTo>
                  <a:lnTo>
                    <a:pt x="103" y="0"/>
                  </a:lnTo>
                  <a:lnTo>
                    <a:pt x="67" y="9"/>
                  </a:lnTo>
                  <a:lnTo>
                    <a:pt x="53" y="17"/>
                  </a:lnTo>
                  <a:lnTo>
                    <a:pt x="59" y="54"/>
                  </a:lnTo>
                  <a:lnTo>
                    <a:pt x="79" y="152"/>
                  </a:lnTo>
                  <a:lnTo>
                    <a:pt x="48" y="275"/>
                  </a:lnTo>
                  <a:lnTo>
                    <a:pt x="68" y="278"/>
                  </a:lnTo>
                  <a:lnTo>
                    <a:pt x="57" y="565"/>
                  </a:lnTo>
                  <a:lnTo>
                    <a:pt x="0" y="576"/>
                  </a:lnTo>
                  <a:lnTo>
                    <a:pt x="0" y="601"/>
                  </a:lnTo>
                  <a:lnTo>
                    <a:pt x="60" y="601"/>
                  </a:lnTo>
                  <a:lnTo>
                    <a:pt x="67" y="593"/>
                  </a:lnTo>
                  <a:lnTo>
                    <a:pt x="81" y="593"/>
                  </a:lnTo>
                  <a:lnTo>
                    <a:pt x="81" y="601"/>
                  </a:lnTo>
                  <a:lnTo>
                    <a:pt x="92" y="601"/>
                  </a:lnTo>
                  <a:lnTo>
                    <a:pt x="102" y="601"/>
                  </a:lnTo>
                  <a:lnTo>
                    <a:pt x="152" y="601"/>
                  </a:lnTo>
                  <a:lnTo>
                    <a:pt x="160" y="593"/>
                  </a:lnTo>
                  <a:lnTo>
                    <a:pt x="174" y="593"/>
                  </a:lnTo>
                  <a:lnTo>
                    <a:pt x="174" y="601"/>
                  </a:lnTo>
                  <a:lnTo>
                    <a:pt x="194" y="601"/>
                  </a:lnTo>
                  <a:lnTo>
                    <a:pt x="194" y="576"/>
                  </a:lnTo>
                  <a:lnTo>
                    <a:pt x="194" y="556"/>
                  </a:lnTo>
                  <a:lnTo>
                    <a:pt x="195" y="555"/>
                  </a:lnTo>
                  <a:lnTo>
                    <a:pt x="194" y="555"/>
                  </a:lnTo>
                  <a:close/>
                  <a:moveTo>
                    <a:pt x="102" y="575"/>
                  </a:moveTo>
                  <a:lnTo>
                    <a:pt x="102" y="556"/>
                  </a:lnTo>
                  <a:lnTo>
                    <a:pt x="103" y="555"/>
                  </a:lnTo>
                  <a:lnTo>
                    <a:pt x="102" y="555"/>
                  </a:lnTo>
                  <a:lnTo>
                    <a:pt x="125" y="294"/>
                  </a:lnTo>
                  <a:lnTo>
                    <a:pt x="132" y="294"/>
                  </a:lnTo>
                  <a:lnTo>
                    <a:pt x="149" y="565"/>
                  </a:lnTo>
                  <a:lnTo>
                    <a:pt x="102" y="57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19" name="Freeform 418"/>
            <p:cNvSpPr>
              <a:spLocks noEditPoints="1"/>
            </p:cNvSpPr>
            <p:nvPr/>
          </p:nvSpPr>
          <p:spPr bwMode="auto">
            <a:xfrm>
              <a:off x="3189288" y="5641975"/>
              <a:ext cx="330200" cy="954088"/>
            </a:xfrm>
            <a:custGeom>
              <a:avLst/>
              <a:gdLst>
                <a:gd name="T0" fmla="*/ 194 w 208"/>
                <a:gd name="T1" fmla="*/ 555 h 601"/>
                <a:gd name="T2" fmla="*/ 184 w 208"/>
                <a:gd name="T3" fmla="*/ 275 h 601"/>
                <a:gd name="T4" fmla="*/ 208 w 208"/>
                <a:gd name="T5" fmla="*/ 275 h 601"/>
                <a:gd name="T6" fmla="*/ 176 w 208"/>
                <a:gd name="T7" fmla="*/ 148 h 601"/>
                <a:gd name="T8" fmla="*/ 189 w 208"/>
                <a:gd name="T9" fmla="*/ 8 h 601"/>
                <a:gd name="T10" fmla="*/ 148 w 208"/>
                <a:gd name="T11" fmla="*/ 0 h 601"/>
                <a:gd name="T12" fmla="*/ 103 w 208"/>
                <a:gd name="T13" fmla="*/ 0 h 601"/>
                <a:gd name="T14" fmla="*/ 67 w 208"/>
                <a:gd name="T15" fmla="*/ 9 h 601"/>
                <a:gd name="T16" fmla="*/ 53 w 208"/>
                <a:gd name="T17" fmla="*/ 17 h 601"/>
                <a:gd name="T18" fmla="*/ 59 w 208"/>
                <a:gd name="T19" fmla="*/ 54 h 601"/>
                <a:gd name="T20" fmla="*/ 79 w 208"/>
                <a:gd name="T21" fmla="*/ 152 h 601"/>
                <a:gd name="T22" fmla="*/ 48 w 208"/>
                <a:gd name="T23" fmla="*/ 275 h 601"/>
                <a:gd name="T24" fmla="*/ 68 w 208"/>
                <a:gd name="T25" fmla="*/ 278 h 601"/>
                <a:gd name="T26" fmla="*/ 57 w 208"/>
                <a:gd name="T27" fmla="*/ 565 h 601"/>
                <a:gd name="T28" fmla="*/ 0 w 208"/>
                <a:gd name="T29" fmla="*/ 576 h 601"/>
                <a:gd name="T30" fmla="*/ 0 w 208"/>
                <a:gd name="T31" fmla="*/ 601 h 601"/>
                <a:gd name="T32" fmla="*/ 60 w 208"/>
                <a:gd name="T33" fmla="*/ 601 h 601"/>
                <a:gd name="T34" fmla="*/ 67 w 208"/>
                <a:gd name="T35" fmla="*/ 593 h 601"/>
                <a:gd name="T36" fmla="*/ 81 w 208"/>
                <a:gd name="T37" fmla="*/ 593 h 601"/>
                <a:gd name="T38" fmla="*/ 81 w 208"/>
                <a:gd name="T39" fmla="*/ 601 h 601"/>
                <a:gd name="T40" fmla="*/ 92 w 208"/>
                <a:gd name="T41" fmla="*/ 601 h 601"/>
                <a:gd name="T42" fmla="*/ 102 w 208"/>
                <a:gd name="T43" fmla="*/ 601 h 601"/>
                <a:gd name="T44" fmla="*/ 152 w 208"/>
                <a:gd name="T45" fmla="*/ 601 h 601"/>
                <a:gd name="T46" fmla="*/ 160 w 208"/>
                <a:gd name="T47" fmla="*/ 593 h 601"/>
                <a:gd name="T48" fmla="*/ 174 w 208"/>
                <a:gd name="T49" fmla="*/ 593 h 601"/>
                <a:gd name="T50" fmla="*/ 174 w 208"/>
                <a:gd name="T51" fmla="*/ 601 h 601"/>
                <a:gd name="T52" fmla="*/ 194 w 208"/>
                <a:gd name="T53" fmla="*/ 601 h 601"/>
                <a:gd name="T54" fmla="*/ 194 w 208"/>
                <a:gd name="T55" fmla="*/ 576 h 601"/>
                <a:gd name="T56" fmla="*/ 194 w 208"/>
                <a:gd name="T57" fmla="*/ 556 h 601"/>
                <a:gd name="T58" fmla="*/ 195 w 208"/>
                <a:gd name="T59" fmla="*/ 555 h 601"/>
                <a:gd name="T60" fmla="*/ 194 w 208"/>
                <a:gd name="T61" fmla="*/ 555 h 601"/>
                <a:gd name="T62" fmla="*/ 102 w 208"/>
                <a:gd name="T63" fmla="*/ 575 h 601"/>
                <a:gd name="T64" fmla="*/ 102 w 208"/>
                <a:gd name="T65" fmla="*/ 556 h 601"/>
                <a:gd name="T66" fmla="*/ 103 w 208"/>
                <a:gd name="T67" fmla="*/ 555 h 601"/>
                <a:gd name="T68" fmla="*/ 102 w 208"/>
                <a:gd name="T69" fmla="*/ 555 h 601"/>
                <a:gd name="T70" fmla="*/ 125 w 208"/>
                <a:gd name="T71" fmla="*/ 294 h 601"/>
                <a:gd name="T72" fmla="*/ 132 w 208"/>
                <a:gd name="T73" fmla="*/ 294 h 601"/>
                <a:gd name="T74" fmla="*/ 149 w 208"/>
                <a:gd name="T75" fmla="*/ 565 h 601"/>
                <a:gd name="T76" fmla="*/ 102 w 208"/>
                <a:gd name="T77" fmla="*/ 575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8" h="601">
                  <a:moveTo>
                    <a:pt x="194" y="555"/>
                  </a:moveTo>
                  <a:lnTo>
                    <a:pt x="184" y="275"/>
                  </a:lnTo>
                  <a:lnTo>
                    <a:pt x="208" y="275"/>
                  </a:lnTo>
                  <a:lnTo>
                    <a:pt x="176" y="148"/>
                  </a:lnTo>
                  <a:lnTo>
                    <a:pt x="189" y="8"/>
                  </a:lnTo>
                  <a:lnTo>
                    <a:pt x="148" y="0"/>
                  </a:lnTo>
                  <a:lnTo>
                    <a:pt x="103" y="0"/>
                  </a:lnTo>
                  <a:lnTo>
                    <a:pt x="67" y="9"/>
                  </a:lnTo>
                  <a:lnTo>
                    <a:pt x="53" y="17"/>
                  </a:lnTo>
                  <a:lnTo>
                    <a:pt x="59" y="54"/>
                  </a:lnTo>
                  <a:lnTo>
                    <a:pt x="79" y="152"/>
                  </a:lnTo>
                  <a:lnTo>
                    <a:pt x="48" y="275"/>
                  </a:lnTo>
                  <a:lnTo>
                    <a:pt x="68" y="278"/>
                  </a:lnTo>
                  <a:lnTo>
                    <a:pt x="57" y="565"/>
                  </a:lnTo>
                  <a:lnTo>
                    <a:pt x="0" y="576"/>
                  </a:lnTo>
                  <a:lnTo>
                    <a:pt x="0" y="601"/>
                  </a:lnTo>
                  <a:lnTo>
                    <a:pt x="60" y="601"/>
                  </a:lnTo>
                  <a:lnTo>
                    <a:pt x="67" y="593"/>
                  </a:lnTo>
                  <a:lnTo>
                    <a:pt x="81" y="593"/>
                  </a:lnTo>
                  <a:lnTo>
                    <a:pt x="81" y="601"/>
                  </a:lnTo>
                  <a:lnTo>
                    <a:pt x="92" y="601"/>
                  </a:lnTo>
                  <a:lnTo>
                    <a:pt x="102" y="601"/>
                  </a:lnTo>
                  <a:lnTo>
                    <a:pt x="152" y="601"/>
                  </a:lnTo>
                  <a:lnTo>
                    <a:pt x="160" y="593"/>
                  </a:lnTo>
                  <a:lnTo>
                    <a:pt x="174" y="593"/>
                  </a:lnTo>
                  <a:lnTo>
                    <a:pt x="174" y="601"/>
                  </a:lnTo>
                  <a:lnTo>
                    <a:pt x="194" y="601"/>
                  </a:lnTo>
                  <a:lnTo>
                    <a:pt x="194" y="576"/>
                  </a:lnTo>
                  <a:lnTo>
                    <a:pt x="194" y="556"/>
                  </a:lnTo>
                  <a:lnTo>
                    <a:pt x="195" y="555"/>
                  </a:lnTo>
                  <a:lnTo>
                    <a:pt x="194" y="555"/>
                  </a:lnTo>
                  <a:moveTo>
                    <a:pt x="102" y="575"/>
                  </a:moveTo>
                  <a:lnTo>
                    <a:pt x="102" y="556"/>
                  </a:lnTo>
                  <a:lnTo>
                    <a:pt x="103" y="555"/>
                  </a:lnTo>
                  <a:lnTo>
                    <a:pt x="102" y="555"/>
                  </a:lnTo>
                  <a:lnTo>
                    <a:pt x="125" y="294"/>
                  </a:lnTo>
                  <a:lnTo>
                    <a:pt x="132" y="294"/>
                  </a:lnTo>
                  <a:lnTo>
                    <a:pt x="149" y="565"/>
                  </a:lnTo>
                  <a:lnTo>
                    <a:pt x="102" y="5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20" name="Freeform 419"/>
            <p:cNvSpPr>
              <a:spLocks/>
            </p:cNvSpPr>
            <p:nvPr/>
          </p:nvSpPr>
          <p:spPr bwMode="auto">
            <a:xfrm>
              <a:off x="2781300" y="5872163"/>
              <a:ext cx="52388" cy="65088"/>
            </a:xfrm>
            <a:custGeom>
              <a:avLst/>
              <a:gdLst>
                <a:gd name="T0" fmla="*/ 33 w 33"/>
                <a:gd name="T1" fmla="*/ 27 h 41"/>
                <a:gd name="T2" fmla="*/ 0 w 33"/>
                <a:gd name="T3" fmla="*/ 41 h 41"/>
                <a:gd name="T4" fmla="*/ 10 w 33"/>
                <a:gd name="T5" fmla="*/ 3 h 41"/>
                <a:gd name="T6" fmla="*/ 33 w 33"/>
                <a:gd name="T7" fmla="*/ 0 h 41"/>
                <a:gd name="T8" fmla="*/ 33 w 33"/>
                <a:gd name="T9" fmla="*/ 27 h 41"/>
              </a:gdLst>
              <a:ahLst/>
              <a:cxnLst>
                <a:cxn ang="0">
                  <a:pos x="T0" y="T1"/>
                </a:cxn>
                <a:cxn ang="0">
                  <a:pos x="T2" y="T3"/>
                </a:cxn>
                <a:cxn ang="0">
                  <a:pos x="T4" y="T5"/>
                </a:cxn>
                <a:cxn ang="0">
                  <a:pos x="T6" y="T7"/>
                </a:cxn>
                <a:cxn ang="0">
                  <a:pos x="T8" y="T9"/>
                </a:cxn>
              </a:cxnLst>
              <a:rect l="0" t="0" r="r" b="b"/>
              <a:pathLst>
                <a:path w="33" h="41">
                  <a:moveTo>
                    <a:pt x="33" y="27"/>
                  </a:moveTo>
                  <a:lnTo>
                    <a:pt x="0" y="41"/>
                  </a:lnTo>
                  <a:lnTo>
                    <a:pt x="10" y="3"/>
                  </a:lnTo>
                  <a:lnTo>
                    <a:pt x="33" y="0"/>
                  </a:lnTo>
                  <a:lnTo>
                    <a:pt x="33" y="27"/>
                  </a:lnTo>
                  <a:close/>
                </a:path>
              </a:pathLst>
            </a:custGeom>
            <a:solidFill>
              <a:srgbClr val="F2BE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21" name="Freeform 420"/>
            <p:cNvSpPr>
              <a:spLocks/>
            </p:cNvSpPr>
            <p:nvPr/>
          </p:nvSpPr>
          <p:spPr bwMode="auto">
            <a:xfrm>
              <a:off x="3465513" y="5916613"/>
              <a:ext cx="73025" cy="74613"/>
            </a:xfrm>
            <a:custGeom>
              <a:avLst/>
              <a:gdLst>
                <a:gd name="T0" fmla="*/ 46 w 46"/>
                <a:gd name="T1" fmla="*/ 27 h 47"/>
                <a:gd name="T2" fmla="*/ 15 w 46"/>
                <a:gd name="T3" fmla="*/ 47 h 47"/>
                <a:gd name="T4" fmla="*/ 0 w 46"/>
                <a:gd name="T5" fmla="*/ 14 h 47"/>
                <a:gd name="T6" fmla="*/ 33 w 46"/>
                <a:gd name="T7" fmla="*/ 0 h 47"/>
                <a:gd name="T8" fmla="*/ 46 w 46"/>
                <a:gd name="T9" fmla="*/ 27 h 47"/>
              </a:gdLst>
              <a:ahLst/>
              <a:cxnLst>
                <a:cxn ang="0">
                  <a:pos x="T0" y="T1"/>
                </a:cxn>
                <a:cxn ang="0">
                  <a:pos x="T2" y="T3"/>
                </a:cxn>
                <a:cxn ang="0">
                  <a:pos x="T4" y="T5"/>
                </a:cxn>
                <a:cxn ang="0">
                  <a:pos x="T6" y="T7"/>
                </a:cxn>
                <a:cxn ang="0">
                  <a:pos x="T8" y="T9"/>
                </a:cxn>
              </a:cxnLst>
              <a:rect l="0" t="0" r="r" b="b"/>
              <a:pathLst>
                <a:path w="46" h="47">
                  <a:moveTo>
                    <a:pt x="46" y="27"/>
                  </a:moveTo>
                  <a:lnTo>
                    <a:pt x="15" y="47"/>
                  </a:lnTo>
                  <a:lnTo>
                    <a:pt x="0" y="14"/>
                  </a:lnTo>
                  <a:lnTo>
                    <a:pt x="33" y="0"/>
                  </a:lnTo>
                  <a:lnTo>
                    <a:pt x="46" y="27"/>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22" name="Freeform 421"/>
            <p:cNvSpPr>
              <a:spLocks/>
            </p:cNvSpPr>
            <p:nvPr/>
          </p:nvSpPr>
          <p:spPr bwMode="auto">
            <a:xfrm>
              <a:off x="3305175" y="5454650"/>
              <a:ext cx="117475" cy="288925"/>
            </a:xfrm>
            <a:custGeom>
              <a:avLst/>
              <a:gdLst>
                <a:gd name="T0" fmla="*/ 157 w 157"/>
                <a:gd name="T1" fmla="*/ 99 h 387"/>
                <a:gd name="T2" fmla="*/ 32 w 157"/>
                <a:gd name="T3" fmla="*/ 0 h 387"/>
                <a:gd name="T4" fmla="*/ 0 w 157"/>
                <a:gd name="T5" fmla="*/ 127 h 387"/>
                <a:gd name="T6" fmla="*/ 22 w 157"/>
                <a:gd name="T7" fmla="*/ 127 h 387"/>
                <a:gd name="T8" fmla="*/ 36 w 157"/>
                <a:gd name="T9" fmla="*/ 195 h 387"/>
                <a:gd name="T10" fmla="*/ 36 w 157"/>
                <a:gd name="T11" fmla="*/ 197 h 387"/>
                <a:gd name="T12" fmla="*/ 73 w 157"/>
                <a:gd name="T13" fmla="*/ 192 h 387"/>
                <a:gd name="T14" fmla="*/ 68 w 157"/>
                <a:gd name="T15" fmla="*/ 251 h 387"/>
                <a:gd name="T16" fmla="*/ 100 w 157"/>
                <a:gd name="T17" fmla="*/ 387 h 387"/>
                <a:gd name="T18" fmla="*/ 145 w 157"/>
                <a:gd name="T19" fmla="*/ 251 h 387"/>
                <a:gd name="T20" fmla="*/ 145 w 157"/>
                <a:gd name="T21" fmla="*/ 151 h 387"/>
                <a:gd name="T22" fmla="*/ 157 w 157"/>
                <a:gd name="T23" fmla="*/ 99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387">
                  <a:moveTo>
                    <a:pt x="157" y="99"/>
                  </a:moveTo>
                  <a:cubicBezTo>
                    <a:pt x="157" y="29"/>
                    <a:pt x="101" y="0"/>
                    <a:pt x="32" y="0"/>
                  </a:cubicBezTo>
                  <a:cubicBezTo>
                    <a:pt x="0" y="127"/>
                    <a:pt x="0" y="127"/>
                    <a:pt x="0" y="127"/>
                  </a:cubicBezTo>
                  <a:cubicBezTo>
                    <a:pt x="22" y="127"/>
                    <a:pt x="22" y="127"/>
                    <a:pt x="22" y="127"/>
                  </a:cubicBezTo>
                  <a:cubicBezTo>
                    <a:pt x="36" y="195"/>
                    <a:pt x="36" y="195"/>
                    <a:pt x="36" y="195"/>
                  </a:cubicBezTo>
                  <a:cubicBezTo>
                    <a:pt x="43" y="197"/>
                    <a:pt x="29" y="197"/>
                    <a:pt x="36" y="197"/>
                  </a:cubicBezTo>
                  <a:cubicBezTo>
                    <a:pt x="49" y="197"/>
                    <a:pt x="61" y="195"/>
                    <a:pt x="73" y="192"/>
                  </a:cubicBezTo>
                  <a:cubicBezTo>
                    <a:pt x="68" y="251"/>
                    <a:pt x="68" y="251"/>
                    <a:pt x="68" y="251"/>
                  </a:cubicBezTo>
                  <a:cubicBezTo>
                    <a:pt x="100" y="387"/>
                    <a:pt x="100" y="387"/>
                    <a:pt x="100" y="387"/>
                  </a:cubicBezTo>
                  <a:cubicBezTo>
                    <a:pt x="145" y="251"/>
                    <a:pt x="145" y="251"/>
                    <a:pt x="145" y="251"/>
                  </a:cubicBezTo>
                  <a:cubicBezTo>
                    <a:pt x="145" y="151"/>
                    <a:pt x="145" y="151"/>
                    <a:pt x="145" y="151"/>
                  </a:cubicBezTo>
                  <a:cubicBezTo>
                    <a:pt x="153" y="135"/>
                    <a:pt x="157" y="118"/>
                    <a:pt x="157" y="99"/>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23" name="Oval 422"/>
            <p:cNvSpPr>
              <a:spLocks noChangeArrowheads="1"/>
            </p:cNvSpPr>
            <p:nvPr/>
          </p:nvSpPr>
          <p:spPr bwMode="auto">
            <a:xfrm>
              <a:off x="3324225" y="5516563"/>
              <a:ext cx="7938" cy="793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24" name="Rectangle 423"/>
            <p:cNvSpPr>
              <a:spLocks noChangeArrowheads="1"/>
            </p:cNvSpPr>
            <p:nvPr/>
          </p:nvSpPr>
          <p:spPr bwMode="auto">
            <a:xfrm>
              <a:off x="2928938" y="5815013"/>
              <a:ext cx="57150" cy="52388"/>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25" name="Freeform 424"/>
            <p:cNvSpPr>
              <a:spLocks/>
            </p:cNvSpPr>
            <p:nvPr/>
          </p:nvSpPr>
          <p:spPr bwMode="auto">
            <a:xfrm>
              <a:off x="2928938" y="5826125"/>
              <a:ext cx="57150" cy="41275"/>
            </a:xfrm>
            <a:custGeom>
              <a:avLst/>
              <a:gdLst>
                <a:gd name="T0" fmla="*/ 36 w 36"/>
                <a:gd name="T1" fmla="*/ 26 h 26"/>
                <a:gd name="T2" fmla="*/ 0 w 36"/>
                <a:gd name="T3" fmla="*/ 26 h 26"/>
                <a:gd name="T4" fmla="*/ 0 w 36"/>
                <a:gd name="T5" fmla="*/ 0 h 26"/>
                <a:gd name="T6" fmla="*/ 36 w 36"/>
                <a:gd name="T7" fmla="*/ 26 h 26"/>
              </a:gdLst>
              <a:ahLst/>
              <a:cxnLst>
                <a:cxn ang="0">
                  <a:pos x="T0" y="T1"/>
                </a:cxn>
                <a:cxn ang="0">
                  <a:pos x="T2" y="T3"/>
                </a:cxn>
                <a:cxn ang="0">
                  <a:pos x="T4" y="T5"/>
                </a:cxn>
                <a:cxn ang="0">
                  <a:pos x="T6" y="T7"/>
                </a:cxn>
              </a:cxnLst>
              <a:rect l="0" t="0" r="r" b="b"/>
              <a:pathLst>
                <a:path w="36" h="26">
                  <a:moveTo>
                    <a:pt x="36" y="26"/>
                  </a:moveTo>
                  <a:lnTo>
                    <a:pt x="0" y="26"/>
                  </a:lnTo>
                  <a:lnTo>
                    <a:pt x="0" y="0"/>
                  </a:lnTo>
                  <a:lnTo>
                    <a:pt x="36" y="26"/>
                  </a:lnTo>
                  <a:close/>
                </a:path>
              </a:pathLst>
            </a:custGeom>
            <a:solidFill>
              <a:srgbClr val="F2BE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26" name="Freeform 425"/>
            <p:cNvSpPr>
              <a:spLocks noEditPoints="1"/>
            </p:cNvSpPr>
            <p:nvPr/>
          </p:nvSpPr>
          <p:spPr bwMode="auto">
            <a:xfrm>
              <a:off x="3189288" y="6007100"/>
              <a:ext cx="309563" cy="588963"/>
            </a:xfrm>
            <a:custGeom>
              <a:avLst/>
              <a:gdLst>
                <a:gd name="T0" fmla="*/ 194 w 195"/>
                <a:gd name="T1" fmla="*/ 325 h 371"/>
                <a:gd name="T2" fmla="*/ 195 w 195"/>
                <a:gd name="T3" fmla="*/ 45 h 371"/>
                <a:gd name="T4" fmla="*/ 138 w 195"/>
                <a:gd name="T5" fmla="*/ 43 h 371"/>
                <a:gd name="T6" fmla="*/ 127 w 195"/>
                <a:gd name="T7" fmla="*/ 0 h 371"/>
                <a:gd name="T8" fmla="*/ 120 w 195"/>
                <a:gd name="T9" fmla="*/ 46 h 371"/>
                <a:gd name="T10" fmla="*/ 59 w 195"/>
                <a:gd name="T11" fmla="*/ 48 h 371"/>
                <a:gd name="T12" fmla="*/ 57 w 195"/>
                <a:gd name="T13" fmla="*/ 335 h 371"/>
                <a:gd name="T14" fmla="*/ 0 w 195"/>
                <a:gd name="T15" fmla="*/ 346 h 371"/>
                <a:gd name="T16" fmla="*/ 0 w 195"/>
                <a:gd name="T17" fmla="*/ 371 h 371"/>
                <a:gd name="T18" fmla="*/ 60 w 195"/>
                <a:gd name="T19" fmla="*/ 371 h 371"/>
                <a:gd name="T20" fmla="*/ 67 w 195"/>
                <a:gd name="T21" fmla="*/ 363 h 371"/>
                <a:gd name="T22" fmla="*/ 81 w 195"/>
                <a:gd name="T23" fmla="*/ 363 h 371"/>
                <a:gd name="T24" fmla="*/ 81 w 195"/>
                <a:gd name="T25" fmla="*/ 371 h 371"/>
                <a:gd name="T26" fmla="*/ 92 w 195"/>
                <a:gd name="T27" fmla="*/ 371 h 371"/>
                <a:gd name="T28" fmla="*/ 102 w 195"/>
                <a:gd name="T29" fmla="*/ 371 h 371"/>
                <a:gd name="T30" fmla="*/ 152 w 195"/>
                <a:gd name="T31" fmla="*/ 371 h 371"/>
                <a:gd name="T32" fmla="*/ 160 w 195"/>
                <a:gd name="T33" fmla="*/ 363 h 371"/>
                <a:gd name="T34" fmla="*/ 174 w 195"/>
                <a:gd name="T35" fmla="*/ 363 h 371"/>
                <a:gd name="T36" fmla="*/ 174 w 195"/>
                <a:gd name="T37" fmla="*/ 371 h 371"/>
                <a:gd name="T38" fmla="*/ 194 w 195"/>
                <a:gd name="T39" fmla="*/ 371 h 371"/>
                <a:gd name="T40" fmla="*/ 194 w 195"/>
                <a:gd name="T41" fmla="*/ 346 h 371"/>
                <a:gd name="T42" fmla="*/ 194 w 195"/>
                <a:gd name="T43" fmla="*/ 326 h 371"/>
                <a:gd name="T44" fmla="*/ 195 w 195"/>
                <a:gd name="T45" fmla="*/ 325 h 371"/>
                <a:gd name="T46" fmla="*/ 194 w 195"/>
                <a:gd name="T47" fmla="*/ 325 h 371"/>
                <a:gd name="T48" fmla="*/ 102 w 195"/>
                <a:gd name="T49" fmla="*/ 345 h 371"/>
                <a:gd name="T50" fmla="*/ 102 w 195"/>
                <a:gd name="T51" fmla="*/ 326 h 371"/>
                <a:gd name="T52" fmla="*/ 103 w 195"/>
                <a:gd name="T53" fmla="*/ 325 h 371"/>
                <a:gd name="T54" fmla="*/ 102 w 195"/>
                <a:gd name="T55" fmla="*/ 325 h 371"/>
                <a:gd name="T56" fmla="*/ 125 w 195"/>
                <a:gd name="T57" fmla="*/ 64 h 371"/>
                <a:gd name="T58" fmla="*/ 132 w 195"/>
                <a:gd name="T59" fmla="*/ 64 h 371"/>
                <a:gd name="T60" fmla="*/ 149 w 195"/>
                <a:gd name="T61" fmla="*/ 335 h 371"/>
                <a:gd name="T62" fmla="*/ 102 w 195"/>
                <a:gd name="T63" fmla="*/ 34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 h="371">
                  <a:moveTo>
                    <a:pt x="194" y="325"/>
                  </a:moveTo>
                  <a:lnTo>
                    <a:pt x="195" y="45"/>
                  </a:lnTo>
                  <a:lnTo>
                    <a:pt x="138" y="43"/>
                  </a:lnTo>
                  <a:lnTo>
                    <a:pt x="127" y="0"/>
                  </a:lnTo>
                  <a:lnTo>
                    <a:pt x="120" y="46"/>
                  </a:lnTo>
                  <a:lnTo>
                    <a:pt x="59" y="48"/>
                  </a:lnTo>
                  <a:lnTo>
                    <a:pt x="57" y="335"/>
                  </a:lnTo>
                  <a:lnTo>
                    <a:pt x="0" y="346"/>
                  </a:lnTo>
                  <a:lnTo>
                    <a:pt x="0" y="371"/>
                  </a:lnTo>
                  <a:lnTo>
                    <a:pt x="60" y="371"/>
                  </a:lnTo>
                  <a:lnTo>
                    <a:pt x="67" y="363"/>
                  </a:lnTo>
                  <a:lnTo>
                    <a:pt x="81" y="363"/>
                  </a:lnTo>
                  <a:lnTo>
                    <a:pt x="81" y="371"/>
                  </a:lnTo>
                  <a:lnTo>
                    <a:pt x="92" y="371"/>
                  </a:lnTo>
                  <a:lnTo>
                    <a:pt x="102" y="371"/>
                  </a:lnTo>
                  <a:lnTo>
                    <a:pt x="152" y="371"/>
                  </a:lnTo>
                  <a:lnTo>
                    <a:pt x="160" y="363"/>
                  </a:lnTo>
                  <a:lnTo>
                    <a:pt x="174" y="363"/>
                  </a:lnTo>
                  <a:lnTo>
                    <a:pt x="174" y="371"/>
                  </a:lnTo>
                  <a:lnTo>
                    <a:pt x="194" y="371"/>
                  </a:lnTo>
                  <a:lnTo>
                    <a:pt x="194" y="346"/>
                  </a:lnTo>
                  <a:lnTo>
                    <a:pt x="194" y="326"/>
                  </a:lnTo>
                  <a:lnTo>
                    <a:pt x="195" y="325"/>
                  </a:lnTo>
                  <a:lnTo>
                    <a:pt x="194" y="325"/>
                  </a:lnTo>
                  <a:close/>
                  <a:moveTo>
                    <a:pt x="102" y="345"/>
                  </a:moveTo>
                  <a:lnTo>
                    <a:pt x="102" y="326"/>
                  </a:lnTo>
                  <a:lnTo>
                    <a:pt x="103" y="325"/>
                  </a:lnTo>
                  <a:lnTo>
                    <a:pt x="102" y="325"/>
                  </a:lnTo>
                  <a:lnTo>
                    <a:pt x="125" y="64"/>
                  </a:lnTo>
                  <a:lnTo>
                    <a:pt x="132" y="64"/>
                  </a:lnTo>
                  <a:lnTo>
                    <a:pt x="149" y="335"/>
                  </a:lnTo>
                  <a:lnTo>
                    <a:pt x="102" y="345"/>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27" name="Freeform 426"/>
            <p:cNvSpPr>
              <a:spLocks noEditPoints="1"/>
            </p:cNvSpPr>
            <p:nvPr/>
          </p:nvSpPr>
          <p:spPr bwMode="auto">
            <a:xfrm>
              <a:off x="2582863" y="5641975"/>
              <a:ext cx="311150" cy="954088"/>
            </a:xfrm>
            <a:custGeom>
              <a:avLst/>
              <a:gdLst>
                <a:gd name="T0" fmla="*/ 5 w 196"/>
                <a:gd name="T1" fmla="*/ 555 h 601"/>
                <a:gd name="T2" fmla="*/ 6 w 196"/>
                <a:gd name="T3" fmla="*/ 556 h 601"/>
                <a:gd name="T4" fmla="*/ 6 w 196"/>
                <a:gd name="T5" fmla="*/ 576 h 601"/>
                <a:gd name="T6" fmla="*/ 6 w 196"/>
                <a:gd name="T7" fmla="*/ 601 h 601"/>
                <a:gd name="T8" fmla="*/ 26 w 196"/>
                <a:gd name="T9" fmla="*/ 601 h 601"/>
                <a:gd name="T10" fmla="*/ 26 w 196"/>
                <a:gd name="T11" fmla="*/ 593 h 601"/>
                <a:gd name="T12" fmla="*/ 40 w 196"/>
                <a:gd name="T13" fmla="*/ 593 h 601"/>
                <a:gd name="T14" fmla="*/ 47 w 196"/>
                <a:gd name="T15" fmla="*/ 601 h 601"/>
                <a:gd name="T16" fmla="*/ 98 w 196"/>
                <a:gd name="T17" fmla="*/ 601 h 601"/>
                <a:gd name="T18" fmla="*/ 108 w 196"/>
                <a:gd name="T19" fmla="*/ 601 h 601"/>
                <a:gd name="T20" fmla="*/ 118 w 196"/>
                <a:gd name="T21" fmla="*/ 601 h 601"/>
                <a:gd name="T22" fmla="*/ 118 w 196"/>
                <a:gd name="T23" fmla="*/ 593 h 601"/>
                <a:gd name="T24" fmla="*/ 133 w 196"/>
                <a:gd name="T25" fmla="*/ 593 h 601"/>
                <a:gd name="T26" fmla="*/ 140 w 196"/>
                <a:gd name="T27" fmla="*/ 601 h 601"/>
                <a:gd name="T28" fmla="*/ 196 w 196"/>
                <a:gd name="T29" fmla="*/ 601 h 601"/>
                <a:gd name="T30" fmla="*/ 196 w 196"/>
                <a:gd name="T31" fmla="*/ 576 h 601"/>
                <a:gd name="T32" fmla="*/ 143 w 196"/>
                <a:gd name="T33" fmla="*/ 567 h 601"/>
                <a:gd name="T34" fmla="*/ 132 w 196"/>
                <a:gd name="T35" fmla="*/ 278 h 601"/>
                <a:gd name="T36" fmla="*/ 143 w 196"/>
                <a:gd name="T37" fmla="*/ 275 h 601"/>
                <a:gd name="T38" fmla="*/ 132 w 196"/>
                <a:gd name="T39" fmla="*/ 171 h 601"/>
                <a:gd name="T40" fmla="*/ 143 w 196"/>
                <a:gd name="T41" fmla="*/ 71 h 601"/>
                <a:gd name="T42" fmla="*/ 143 w 196"/>
                <a:gd name="T43" fmla="*/ 23 h 601"/>
                <a:gd name="T44" fmla="*/ 143 w 196"/>
                <a:gd name="T45" fmla="*/ 14 h 601"/>
                <a:gd name="T46" fmla="*/ 97 w 196"/>
                <a:gd name="T47" fmla="*/ 0 h 601"/>
                <a:gd name="T48" fmla="*/ 52 w 196"/>
                <a:gd name="T49" fmla="*/ 0 h 601"/>
                <a:gd name="T50" fmla="*/ 6 w 196"/>
                <a:gd name="T51" fmla="*/ 14 h 601"/>
                <a:gd name="T52" fmla="*/ 0 w 196"/>
                <a:gd name="T53" fmla="*/ 58 h 601"/>
                <a:gd name="T54" fmla="*/ 11 w 196"/>
                <a:gd name="T55" fmla="*/ 169 h 601"/>
                <a:gd name="T56" fmla="*/ 6 w 196"/>
                <a:gd name="T57" fmla="*/ 275 h 601"/>
                <a:gd name="T58" fmla="*/ 6 w 196"/>
                <a:gd name="T59" fmla="*/ 275 h 601"/>
                <a:gd name="T60" fmla="*/ 15 w 196"/>
                <a:gd name="T61" fmla="*/ 275 h 601"/>
                <a:gd name="T62" fmla="*/ 6 w 196"/>
                <a:gd name="T63" fmla="*/ 555 h 601"/>
                <a:gd name="T64" fmla="*/ 5 w 196"/>
                <a:gd name="T65" fmla="*/ 555 h 601"/>
                <a:gd name="T66" fmla="*/ 51 w 196"/>
                <a:gd name="T67" fmla="*/ 565 h 601"/>
                <a:gd name="T68" fmla="*/ 68 w 196"/>
                <a:gd name="T69" fmla="*/ 294 h 601"/>
                <a:gd name="T70" fmla="*/ 75 w 196"/>
                <a:gd name="T71" fmla="*/ 294 h 601"/>
                <a:gd name="T72" fmla="*/ 98 w 196"/>
                <a:gd name="T73" fmla="*/ 555 h 601"/>
                <a:gd name="T74" fmla="*/ 97 w 196"/>
                <a:gd name="T75" fmla="*/ 555 h 601"/>
                <a:gd name="T76" fmla="*/ 98 w 196"/>
                <a:gd name="T77" fmla="*/ 556 h 601"/>
                <a:gd name="T78" fmla="*/ 98 w 196"/>
                <a:gd name="T79" fmla="*/ 575 h 601"/>
                <a:gd name="T80" fmla="*/ 51 w 196"/>
                <a:gd name="T81" fmla="*/ 565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601">
                  <a:moveTo>
                    <a:pt x="5" y="555"/>
                  </a:moveTo>
                  <a:lnTo>
                    <a:pt x="6" y="556"/>
                  </a:lnTo>
                  <a:lnTo>
                    <a:pt x="6" y="576"/>
                  </a:lnTo>
                  <a:lnTo>
                    <a:pt x="6" y="601"/>
                  </a:lnTo>
                  <a:lnTo>
                    <a:pt x="26" y="601"/>
                  </a:lnTo>
                  <a:lnTo>
                    <a:pt x="26" y="593"/>
                  </a:lnTo>
                  <a:lnTo>
                    <a:pt x="40" y="593"/>
                  </a:lnTo>
                  <a:lnTo>
                    <a:pt x="47" y="601"/>
                  </a:lnTo>
                  <a:lnTo>
                    <a:pt x="98" y="601"/>
                  </a:lnTo>
                  <a:lnTo>
                    <a:pt x="108" y="601"/>
                  </a:lnTo>
                  <a:lnTo>
                    <a:pt x="118" y="601"/>
                  </a:lnTo>
                  <a:lnTo>
                    <a:pt x="118" y="593"/>
                  </a:lnTo>
                  <a:lnTo>
                    <a:pt x="133" y="593"/>
                  </a:lnTo>
                  <a:lnTo>
                    <a:pt x="140" y="601"/>
                  </a:lnTo>
                  <a:lnTo>
                    <a:pt x="196" y="601"/>
                  </a:lnTo>
                  <a:lnTo>
                    <a:pt x="196" y="576"/>
                  </a:lnTo>
                  <a:lnTo>
                    <a:pt x="143" y="567"/>
                  </a:lnTo>
                  <a:lnTo>
                    <a:pt x="132" y="278"/>
                  </a:lnTo>
                  <a:lnTo>
                    <a:pt x="143" y="275"/>
                  </a:lnTo>
                  <a:lnTo>
                    <a:pt x="132" y="171"/>
                  </a:lnTo>
                  <a:lnTo>
                    <a:pt x="143" y="71"/>
                  </a:lnTo>
                  <a:lnTo>
                    <a:pt x="143" y="23"/>
                  </a:lnTo>
                  <a:lnTo>
                    <a:pt x="143" y="14"/>
                  </a:lnTo>
                  <a:lnTo>
                    <a:pt x="97" y="0"/>
                  </a:lnTo>
                  <a:lnTo>
                    <a:pt x="52" y="0"/>
                  </a:lnTo>
                  <a:lnTo>
                    <a:pt x="6" y="14"/>
                  </a:lnTo>
                  <a:lnTo>
                    <a:pt x="0" y="58"/>
                  </a:lnTo>
                  <a:lnTo>
                    <a:pt x="11" y="169"/>
                  </a:lnTo>
                  <a:lnTo>
                    <a:pt x="6" y="275"/>
                  </a:lnTo>
                  <a:lnTo>
                    <a:pt x="6" y="275"/>
                  </a:lnTo>
                  <a:lnTo>
                    <a:pt x="15" y="275"/>
                  </a:lnTo>
                  <a:lnTo>
                    <a:pt x="6" y="555"/>
                  </a:lnTo>
                  <a:lnTo>
                    <a:pt x="5" y="555"/>
                  </a:lnTo>
                  <a:close/>
                  <a:moveTo>
                    <a:pt x="51" y="565"/>
                  </a:moveTo>
                  <a:lnTo>
                    <a:pt x="68" y="294"/>
                  </a:lnTo>
                  <a:lnTo>
                    <a:pt x="75" y="294"/>
                  </a:lnTo>
                  <a:lnTo>
                    <a:pt x="98" y="555"/>
                  </a:lnTo>
                  <a:lnTo>
                    <a:pt x="97" y="555"/>
                  </a:lnTo>
                  <a:lnTo>
                    <a:pt x="98" y="556"/>
                  </a:lnTo>
                  <a:lnTo>
                    <a:pt x="98" y="575"/>
                  </a:lnTo>
                  <a:lnTo>
                    <a:pt x="51" y="565"/>
                  </a:ln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28" name="Freeform 427"/>
            <p:cNvSpPr>
              <a:spLocks noEditPoints="1"/>
            </p:cNvSpPr>
            <p:nvPr/>
          </p:nvSpPr>
          <p:spPr bwMode="auto">
            <a:xfrm>
              <a:off x="2590800" y="6051550"/>
              <a:ext cx="303213" cy="544513"/>
            </a:xfrm>
            <a:custGeom>
              <a:avLst/>
              <a:gdLst>
                <a:gd name="T0" fmla="*/ 0 w 191"/>
                <a:gd name="T1" fmla="*/ 297 h 343"/>
                <a:gd name="T2" fmla="*/ 1 w 191"/>
                <a:gd name="T3" fmla="*/ 298 h 343"/>
                <a:gd name="T4" fmla="*/ 1 w 191"/>
                <a:gd name="T5" fmla="*/ 318 h 343"/>
                <a:gd name="T6" fmla="*/ 1 w 191"/>
                <a:gd name="T7" fmla="*/ 343 h 343"/>
                <a:gd name="T8" fmla="*/ 21 w 191"/>
                <a:gd name="T9" fmla="*/ 343 h 343"/>
                <a:gd name="T10" fmla="*/ 21 w 191"/>
                <a:gd name="T11" fmla="*/ 337 h 343"/>
                <a:gd name="T12" fmla="*/ 35 w 191"/>
                <a:gd name="T13" fmla="*/ 337 h 343"/>
                <a:gd name="T14" fmla="*/ 42 w 191"/>
                <a:gd name="T15" fmla="*/ 343 h 343"/>
                <a:gd name="T16" fmla="*/ 93 w 191"/>
                <a:gd name="T17" fmla="*/ 343 h 343"/>
                <a:gd name="T18" fmla="*/ 103 w 191"/>
                <a:gd name="T19" fmla="*/ 343 h 343"/>
                <a:gd name="T20" fmla="*/ 113 w 191"/>
                <a:gd name="T21" fmla="*/ 343 h 343"/>
                <a:gd name="T22" fmla="*/ 113 w 191"/>
                <a:gd name="T23" fmla="*/ 337 h 343"/>
                <a:gd name="T24" fmla="*/ 128 w 191"/>
                <a:gd name="T25" fmla="*/ 337 h 343"/>
                <a:gd name="T26" fmla="*/ 135 w 191"/>
                <a:gd name="T27" fmla="*/ 343 h 343"/>
                <a:gd name="T28" fmla="*/ 191 w 191"/>
                <a:gd name="T29" fmla="*/ 343 h 343"/>
                <a:gd name="T30" fmla="*/ 191 w 191"/>
                <a:gd name="T31" fmla="*/ 318 h 343"/>
                <a:gd name="T32" fmla="*/ 138 w 191"/>
                <a:gd name="T33" fmla="*/ 309 h 343"/>
                <a:gd name="T34" fmla="*/ 127 w 191"/>
                <a:gd name="T35" fmla="*/ 20 h 343"/>
                <a:gd name="T36" fmla="*/ 75 w 191"/>
                <a:gd name="T37" fmla="*/ 18 h 343"/>
                <a:gd name="T38" fmla="*/ 66 w 191"/>
                <a:gd name="T39" fmla="*/ 0 h 343"/>
                <a:gd name="T40" fmla="*/ 57 w 191"/>
                <a:gd name="T41" fmla="*/ 15 h 343"/>
                <a:gd name="T42" fmla="*/ 10 w 191"/>
                <a:gd name="T43" fmla="*/ 17 h 343"/>
                <a:gd name="T44" fmla="*/ 1 w 191"/>
                <a:gd name="T45" fmla="*/ 297 h 343"/>
                <a:gd name="T46" fmla="*/ 0 w 191"/>
                <a:gd name="T47" fmla="*/ 297 h 343"/>
                <a:gd name="T48" fmla="*/ 46 w 191"/>
                <a:gd name="T49" fmla="*/ 307 h 343"/>
                <a:gd name="T50" fmla="*/ 63 w 191"/>
                <a:gd name="T51" fmla="*/ 36 h 343"/>
                <a:gd name="T52" fmla="*/ 70 w 191"/>
                <a:gd name="T53" fmla="*/ 36 h 343"/>
                <a:gd name="T54" fmla="*/ 93 w 191"/>
                <a:gd name="T55" fmla="*/ 297 h 343"/>
                <a:gd name="T56" fmla="*/ 92 w 191"/>
                <a:gd name="T57" fmla="*/ 297 h 343"/>
                <a:gd name="T58" fmla="*/ 93 w 191"/>
                <a:gd name="T59" fmla="*/ 298 h 343"/>
                <a:gd name="T60" fmla="*/ 93 w 191"/>
                <a:gd name="T61" fmla="*/ 317 h 343"/>
                <a:gd name="T62" fmla="*/ 46 w 191"/>
                <a:gd name="T63" fmla="*/ 30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343">
                  <a:moveTo>
                    <a:pt x="0" y="297"/>
                  </a:moveTo>
                  <a:lnTo>
                    <a:pt x="1" y="298"/>
                  </a:lnTo>
                  <a:lnTo>
                    <a:pt x="1" y="318"/>
                  </a:lnTo>
                  <a:lnTo>
                    <a:pt x="1" y="343"/>
                  </a:lnTo>
                  <a:lnTo>
                    <a:pt x="21" y="343"/>
                  </a:lnTo>
                  <a:lnTo>
                    <a:pt x="21" y="337"/>
                  </a:lnTo>
                  <a:lnTo>
                    <a:pt x="35" y="337"/>
                  </a:lnTo>
                  <a:lnTo>
                    <a:pt x="42" y="343"/>
                  </a:lnTo>
                  <a:lnTo>
                    <a:pt x="93" y="343"/>
                  </a:lnTo>
                  <a:lnTo>
                    <a:pt x="103" y="343"/>
                  </a:lnTo>
                  <a:lnTo>
                    <a:pt x="113" y="343"/>
                  </a:lnTo>
                  <a:lnTo>
                    <a:pt x="113" y="337"/>
                  </a:lnTo>
                  <a:lnTo>
                    <a:pt x="128" y="337"/>
                  </a:lnTo>
                  <a:lnTo>
                    <a:pt x="135" y="343"/>
                  </a:lnTo>
                  <a:lnTo>
                    <a:pt x="191" y="343"/>
                  </a:lnTo>
                  <a:lnTo>
                    <a:pt x="191" y="318"/>
                  </a:lnTo>
                  <a:lnTo>
                    <a:pt x="138" y="309"/>
                  </a:lnTo>
                  <a:lnTo>
                    <a:pt x="127" y="20"/>
                  </a:lnTo>
                  <a:lnTo>
                    <a:pt x="75" y="18"/>
                  </a:lnTo>
                  <a:lnTo>
                    <a:pt x="66" y="0"/>
                  </a:lnTo>
                  <a:lnTo>
                    <a:pt x="57" y="15"/>
                  </a:lnTo>
                  <a:lnTo>
                    <a:pt x="10" y="17"/>
                  </a:lnTo>
                  <a:lnTo>
                    <a:pt x="1" y="297"/>
                  </a:lnTo>
                  <a:lnTo>
                    <a:pt x="0" y="297"/>
                  </a:lnTo>
                  <a:close/>
                  <a:moveTo>
                    <a:pt x="46" y="307"/>
                  </a:moveTo>
                  <a:lnTo>
                    <a:pt x="63" y="36"/>
                  </a:lnTo>
                  <a:lnTo>
                    <a:pt x="70" y="36"/>
                  </a:lnTo>
                  <a:lnTo>
                    <a:pt x="93" y="297"/>
                  </a:lnTo>
                  <a:lnTo>
                    <a:pt x="92" y="297"/>
                  </a:lnTo>
                  <a:lnTo>
                    <a:pt x="93" y="298"/>
                  </a:lnTo>
                  <a:lnTo>
                    <a:pt x="93" y="317"/>
                  </a:lnTo>
                  <a:lnTo>
                    <a:pt x="46" y="307"/>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29" name="Freeform 428"/>
            <p:cNvSpPr>
              <a:spLocks/>
            </p:cNvSpPr>
            <p:nvPr/>
          </p:nvSpPr>
          <p:spPr bwMode="auto">
            <a:xfrm>
              <a:off x="3330575" y="5635625"/>
              <a:ext cx="114300" cy="241300"/>
            </a:xfrm>
            <a:custGeom>
              <a:avLst/>
              <a:gdLst>
                <a:gd name="T0" fmla="*/ 64 w 72"/>
                <a:gd name="T1" fmla="*/ 0 h 152"/>
                <a:gd name="T2" fmla="*/ 53 w 72"/>
                <a:gd name="T3" fmla="*/ 0 h 152"/>
                <a:gd name="T4" fmla="*/ 36 w 72"/>
                <a:gd name="T5" fmla="*/ 65 h 152"/>
                <a:gd name="T6" fmla="*/ 16 w 72"/>
                <a:gd name="T7" fmla="*/ 0 h 152"/>
                <a:gd name="T8" fmla="*/ 8 w 72"/>
                <a:gd name="T9" fmla="*/ 0 h 152"/>
                <a:gd name="T10" fmla="*/ 0 w 72"/>
                <a:gd name="T11" fmla="*/ 28 h 152"/>
                <a:gd name="T12" fmla="*/ 6 w 72"/>
                <a:gd name="T13" fmla="*/ 33 h 152"/>
                <a:gd name="T14" fmla="*/ 0 w 72"/>
                <a:gd name="T15" fmla="*/ 40 h 152"/>
                <a:gd name="T16" fmla="*/ 36 w 72"/>
                <a:gd name="T17" fmla="*/ 152 h 152"/>
                <a:gd name="T18" fmla="*/ 72 w 72"/>
                <a:gd name="T19" fmla="*/ 40 h 152"/>
                <a:gd name="T20" fmla="*/ 66 w 72"/>
                <a:gd name="T21" fmla="*/ 33 h 152"/>
                <a:gd name="T22" fmla="*/ 72 w 72"/>
                <a:gd name="T23" fmla="*/ 28 h 152"/>
                <a:gd name="T24" fmla="*/ 64 w 7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2">
                  <a:moveTo>
                    <a:pt x="64" y="0"/>
                  </a:moveTo>
                  <a:lnTo>
                    <a:pt x="53" y="0"/>
                  </a:lnTo>
                  <a:lnTo>
                    <a:pt x="36" y="65"/>
                  </a:lnTo>
                  <a:lnTo>
                    <a:pt x="16" y="0"/>
                  </a:lnTo>
                  <a:lnTo>
                    <a:pt x="8" y="0"/>
                  </a:lnTo>
                  <a:lnTo>
                    <a:pt x="0" y="28"/>
                  </a:lnTo>
                  <a:lnTo>
                    <a:pt x="6" y="33"/>
                  </a:lnTo>
                  <a:lnTo>
                    <a:pt x="0" y="40"/>
                  </a:lnTo>
                  <a:lnTo>
                    <a:pt x="36" y="152"/>
                  </a:lnTo>
                  <a:lnTo>
                    <a:pt x="72" y="40"/>
                  </a:lnTo>
                  <a:lnTo>
                    <a:pt x="66" y="33"/>
                  </a:lnTo>
                  <a:lnTo>
                    <a:pt x="72" y="28"/>
                  </a:lnTo>
                  <a:lnTo>
                    <a:pt x="6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30" name="Freeform 429"/>
            <p:cNvSpPr>
              <a:spLocks/>
            </p:cNvSpPr>
            <p:nvPr/>
          </p:nvSpPr>
          <p:spPr bwMode="auto">
            <a:xfrm>
              <a:off x="2643188" y="5635625"/>
              <a:ext cx="114300" cy="273050"/>
            </a:xfrm>
            <a:custGeom>
              <a:avLst/>
              <a:gdLst>
                <a:gd name="T0" fmla="*/ 64 w 72"/>
                <a:gd name="T1" fmla="*/ 0 h 172"/>
                <a:gd name="T2" fmla="*/ 8 w 72"/>
                <a:gd name="T3" fmla="*/ 0 h 172"/>
                <a:gd name="T4" fmla="*/ 0 w 72"/>
                <a:gd name="T5" fmla="*/ 28 h 172"/>
                <a:gd name="T6" fmla="*/ 6 w 72"/>
                <a:gd name="T7" fmla="*/ 33 h 172"/>
                <a:gd name="T8" fmla="*/ 0 w 72"/>
                <a:gd name="T9" fmla="*/ 40 h 172"/>
                <a:gd name="T10" fmla="*/ 36 w 72"/>
                <a:gd name="T11" fmla="*/ 172 h 172"/>
                <a:gd name="T12" fmla="*/ 72 w 72"/>
                <a:gd name="T13" fmla="*/ 40 h 172"/>
                <a:gd name="T14" fmla="*/ 66 w 72"/>
                <a:gd name="T15" fmla="*/ 33 h 172"/>
                <a:gd name="T16" fmla="*/ 72 w 72"/>
                <a:gd name="T17" fmla="*/ 28 h 172"/>
                <a:gd name="T18" fmla="*/ 64 w 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72">
                  <a:moveTo>
                    <a:pt x="64" y="0"/>
                  </a:moveTo>
                  <a:lnTo>
                    <a:pt x="8" y="0"/>
                  </a:lnTo>
                  <a:lnTo>
                    <a:pt x="0" y="28"/>
                  </a:lnTo>
                  <a:lnTo>
                    <a:pt x="6" y="33"/>
                  </a:lnTo>
                  <a:lnTo>
                    <a:pt x="0" y="40"/>
                  </a:lnTo>
                  <a:lnTo>
                    <a:pt x="36" y="172"/>
                  </a:lnTo>
                  <a:lnTo>
                    <a:pt x="72" y="40"/>
                  </a:lnTo>
                  <a:lnTo>
                    <a:pt x="66" y="33"/>
                  </a:lnTo>
                  <a:lnTo>
                    <a:pt x="72" y="28"/>
                  </a:lnTo>
                  <a:lnTo>
                    <a:pt x="64"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31" name="Freeform 430"/>
            <p:cNvSpPr>
              <a:spLocks/>
            </p:cNvSpPr>
            <p:nvPr/>
          </p:nvSpPr>
          <p:spPr bwMode="auto">
            <a:xfrm>
              <a:off x="3351213" y="5627688"/>
              <a:ext cx="73025" cy="182563"/>
            </a:xfrm>
            <a:custGeom>
              <a:avLst/>
              <a:gdLst>
                <a:gd name="T0" fmla="*/ 34 w 46"/>
                <a:gd name="T1" fmla="*/ 9 h 115"/>
                <a:gd name="T2" fmla="*/ 24 w 46"/>
                <a:gd name="T3" fmla="*/ 36 h 115"/>
                <a:gd name="T4" fmla="*/ 11 w 46"/>
                <a:gd name="T5" fmla="*/ 9 h 115"/>
                <a:gd name="T6" fmla="*/ 0 w 46"/>
                <a:gd name="T7" fmla="*/ 0 h 115"/>
                <a:gd name="T8" fmla="*/ 0 w 46"/>
                <a:gd name="T9" fmla="*/ 22 h 115"/>
                <a:gd name="T10" fmla="*/ 23 w 46"/>
                <a:gd name="T11" fmla="*/ 115 h 115"/>
                <a:gd name="T12" fmla="*/ 46 w 46"/>
                <a:gd name="T13" fmla="*/ 22 h 115"/>
                <a:gd name="T14" fmla="*/ 46 w 46"/>
                <a:gd name="T15" fmla="*/ 0 h 115"/>
                <a:gd name="T16" fmla="*/ 34 w 46"/>
                <a:gd name="T17" fmla="*/ 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15">
                  <a:moveTo>
                    <a:pt x="34" y="9"/>
                  </a:moveTo>
                  <a:lnTo>
                    <a:pt x="24" y="36"/>
                  </a:lnTo>
                  <a:lnTo>
                    <a:pt x="11" y="9"/>
                  </a:lnTo>
                  <a:lnTo>
                    <a:pt x="0" y="0"/>
                  </a:lnTo>
                  <a:lnTo>
                    <a:pt x="0" y="22"/>
                  </a:lnTo>
                  <a:lnTo>
                    <a:pt x="23" y="115"/>
                  </a:lnTo>
                  <a:lnTo>
                    <a:pt x="46" y="22"/>
                  </a:lnTo>
                  <a:lnTo>
                    <a:pt x="46" y="0"/>
                  </a:lnTo>
                  <a:lnTo>
                    <a:pt x="3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32" name="Freeform 431"/>
            <p:cNvSpPr>
              <a:spLocks/>
            </p:cNvSpPr>
            <p:nvPr/>
          </p:nvSpPr>
          <p:spPr bwMode="auto">
            <a:xfrm>
              <a:off x="3455988" y="5654675"/>
              <a:ext cx="139700" cy="314325"/>
            </a:xfrm>
            <a:custGeom>
              <a:avLst/>
              <a:gdLst>
                <a:gd name="T0" fmla="*/ 112 w 187"/>
                <a:gd name="T1" fmla="*/ 421 h 421"/>
                <a:gd name="T2" fmla="*/ 49 w 187"/>
                <a:gd name="T3" fmla="*/ 360 h 421"/>
                <a:gd name="T4" fmla="*/ 99 w 187"/>
                <a:gd name="T5" fmla="*/ 238 h 421"/>
                <a:gd name="T6" fmla="*/ 0 w 187"/>
                <a:gd name="T7" fmla="*/ 78 h 421"/>
                <a:gd name="T8" fmla="*/ 15 w 187"/>
                <a:gd name="T9" fmla="*/ 0 h 421"/>
                <a:gd name="T10" fmla="*/ 50 w 187"/>
                <a:gd name="T11" fmla="*/ 4 h 421"/>
                <a:gd name="T12" fmla="*/ 187 w 187"/>
                <a:gd name="T13" fmla="*/ 239 h 421"/>
                <a:gd name="T14" fmla="*/ 112 w 187"/>
                <a:gd name="T15" fmla="*/ 421 h 4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21">
                  <a:moveTo>
                    <a:pt x="112" y="421"/>
                  </a:moveTo>
                  <a:cubicBezTo>
                    <a:pt x="49" y="360"/>
                    <a:pt x="49" y="360"/>
                    <a:pt x="49" y="360"/>
                  </a:cubicBezTo>
                  <a:cubicBezTo>
                    <a:pt x="81" y="327"/>
                    <a:pt x="98" y="284"/>
                    <a:pt x="99" y="238"/>
                  </a:cubicBezTo>
                  <a:cubicBezTo>
                    <a:pt x="99" y="170"/>
                    <a:pt x="62" y="108"/>
                    <a:pt x="0" y="78"/>
                  </a:cubicBezTo>
                  <a:cubicBezTo>
                    <a:pt x="15" y="0"/>
                    <a:pt x="15" y="0"/>
                    <a:pt x="15" y="0"/>
                  </a:cubicBezTo>
                  <a:cubicBezTo>
                    <a:pt x="18" y="2"/>
                    <a:pt x="46" y="3"/>
                    <a:pt x="50" y="4"/>
                  </a:cubicBezTo>
                  <a:cubicBezTo>
                    <a:pt x="135" y="52"/>
                    <a:pt x="187" y="140"/>
                    <a:pt x="187" y="239"/>
                  </a:cubicBezTo>
                  <a:cubicBezTo>
                    <a:pt x="186" y="307"/>
                    <a:pt x="160" y="372"/>
                    <a:pt x="112" y="421"/>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33" name="Freeform 432"/>
            <p:cNvSpPr>
              <a:spLocks/>
            </p:cNvSpPr>
            <p:nvPr/>
          </p:nvSpPr>
          <p:spPr bwMode="auto">
            <a:xfrm>
              <a:off x="3413125" y="5967413"/>
              <a:ext cx="76200" cy="46038"/>
            </a:xfrm>
            <a:custGeom>
              <a:avLst/>
              <a:gdLst>
                <a:gd name="T0" fmla="*/ 48 w 48"/>
                <a:gd name="T1" fmla="*/ 29 h 29"/>
                <a:gd name="T2" fmla="*/ 0 w 48"/>
                <a:gd name="T3" fmla="*/ 13 h 29"/>
                <a:gd name="T4" fmla="*/ 0 w 48"/>
                <a:gd name="T5" fmla="*/ 0 h 29"/>
                <a:gd name="T6" fmla="*/ 48 w 48"/>
                <a:gd name="T7" fmla="*/ 16 h 29"/>
                <a:gd name="T8" fmla="*/ 48 w 48"/>
                <a:gd name="T9" fmla="*/ 29 h 29"/>
              </a:gdLst>
              <a:ahLst/>
              <a:cxnLst>
                <a:cxn ang="0">
                  <a:pos x="T0" y="T1"/>
                </a:cxn>
                <a:cxn ang="0">
                  <a:pos x="T2" y="T3"/>
                </a:cxn>
                <a:cxn ang="0">
                  <a:pos x="T4" y="T5"/>
                </a:cxn>
                <a:cxn ang="0">
                  <a:pos x="T6" y="T7"/>
                </a:cxn>
                <a:cxn ang="0">
                  <a:pos x="T8" y="T9"/>
                </a:cxn>
              </a:cxnLst>
              <a:rect l="0" t="0" r="r" b="b"/>
              <a:pathLst>
                <a:path w="48" h="29">
                  <a:moveTo>
                    <a:pt x="48" y="29"/>
                  </a:moveTo>
                  <a:lnTo>
                    <a:pt x="0" y="13"/>
                  </a:lnTo>
                  <a:lnTo>
                    <a:pt x="0" y="0"/>
                  </a:lnTo>
                  <a:lnTo>
                    <a:pt x="48" y="16"/>
                  </a:lnTo>
                  <a:lnTo>
                    <a:pt x="48" y="29"/>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34" name="Freeform 433"/>
            <p:cNvSpPr>
              <a:spLocks/>
            </p:cNvSpPr>
            <p:nvPr/>
          </p:nvSpPr>
          <p:spPr bwMode="auto">
            <a:xfrm>
              <a:off x="3295650" y="5967413"/>
              <a:ext cx="76200" cy="46038"/>
            </a:xfrm>
            <a:custGeom>
              <a:avLst/>
              <a:gdLst>
                <a:gd name="T0" fmla="*/ 0 w 48"/>
                <a:gd name="T1" fmla="*/ 29 h 29"/>
                <a:gd name="T2" fmla="*/ 48 w 48"/>
                <a:gd name="T3" fmla="*/ 13 h 29"/>
                <a:gd name="T4" fmla="*/ 48 w 48"/>
                <a:gd name="T5" fmla="*/ 0 h 29"/>
                <a:gd name="T6" fmla="*/ 0 w 48"/>
                <a:gd name="T7" fmla="*/ 16 h 29"/>
                <a:gd name="T8" fmla="*/ 0 w 48"/>
                <a:gd name="T9" fmla="*/ 29 h 29"/>
              </a:gdLst>
              <a:ahLst/>
              <a:cxnLst>
                <a:cxn ang="0">
                  <a:pos x="T0" y="T1"/>
                </a:cxn>
                <a:cxn ang="0">
                  <a:pos x="T2" y="T3"/>
                </a:cxn>
                <a:cxn ang="0">
                  <a:pos x="T4" y="T5"/>
                </a:cxn>
                <a:cxn ang="0">
                  <a:pos x="T6" y="T7"/>
                </a:cxn>
                <a:cxn ang="0">
                  <a:pos x="T8" y="T9"/>
                </a:cxn>
              </a:cxnLst>
              <a:rect l="0" t="0" r="r" b="b"/>
              <a:pathLst>
                <a:path w="48" h="29">
                  <a:moveTo>
                    <a:pt x="0" y="29"/>
                  </a:moveTo>
                  <a:lnTo>
                    <a:pt x="48" y="13"/>
                  </a:lnTo>
                  <a:lnTo>
                    <a:pt x="48" y="0"/>
                  </a:lnTo>
                  <a:lnTo>
                    <a:pt x="0" y="16"/>
                  </a:lnTo>
                  <a:lnTo>
                    <a:pt x="0" y="29"/>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35" name="Oval 434"/>
            <p:cNvSpPr>
              <a:spLocks noChangeArrowheads="1"/>
            </p:cNvSpPr>
            <p:nvPr/>
          </p:nvSpPr>
          <p:spPr bwMode="auto">
            <a:xfrm>
              <a:off x="3379788" y="5926138"/>
              <a:ext cx="15875" cy="14288"/>
            </a:xfrm>
            <a:prstGeom prst="ellipse">
              <a:avLst/>
            </a:pr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36" name="Freeform 435"/>
            <p:cNvSpPr>
              <a:spLocks/>
            </p:cNvSpPr>
            <p:nvPr/>
          </p:nvSpPr>
          <p:spPr bwMode="auto">
            <a:xfrm>
              <a:off x="2752725" y="5729288"/>
              <a:ext cx="31750" cy="22225"/>
            </a:xfrm>
            <a:custGeom>
              <a:avLst/>
              <a:gdLst>
                <a:gd name="T0" fmla="*/ 0 w 20"/>
                <a:gd name="T1" fmla="*/ 14 h 14"/>
                <a:gd name="T2" fmla="*/ 5 w 20"/>
                <a:gd name="T3" fmla="*/ 4 h 14"/>
                <a:gd name="T4" fmla="*/ 11 w 20"/>
                <a:gd name="T5" fmla="*/ 5 h 14"/>
                <a:gd name="T6" fmla="*/ 16 w 20"/>
                <a:gd name="T7" fmla="*/ 0 h 14"/>
                <a:gd name="T8" fmla="*/ 20 w 20"/>
                <a:gd name="T9" fmla="*/ 5 h 14"/>
                <a:gd name="T10" fmla="*/ 10 w 20"/>
                <a:gd name="T11" fmla="*/ 11 h 14"/>
                <a:gd name="T12" fmla="*/ 0 w 20"/>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0" y="14"/>
                  </a:moveTo>
                  <a:lnTo>
                    <a:pt x="5" y="4"/>
                  </a:lnTo>
                  <a:lnTo>
                    <a:pt x="11" y="5"/>
                  </a:lnTo>
                  <a:lnTo>
                    <a:pt x="16" y="0"/>
                  </a:lnTo>
                  <a:lnTo>
                    <a:pt x="20" y="5"/>
                  </a:lnTo>
                  <a:lnTo>
                    <a:pt x="10" y="11"/>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37" name="Freeform 436"/>
            <p:cNvSpPr>
              <a:spLocks/>
            </p:cNvSpPr>
            <p:nvPr/>
          </p:nvSpPr>
          <p:spPr bwMode="auto">
            <a:xfrm>
              <a:off x="2720975" y="5961063"/>
              <a:ext cx="76200" cy="46038"/>
            </a:xfrm>
            <a:custGeom>
              <a:avLst/>
              <a:gdLst>
                <a:gd name="T0" fmla="*/ 48 w 48"/>
                <a:gd name="T1" fmla="*/ 29 h 29"/>
                <a:gd name="T2" fmla="*/ 0 w 48"/>
                <a:gd name="T3" fmla="*/ 13 h 29"/>
                <a:gd name="T4" fmla="*/ 0 w 48"/>
                <a:gd name="T5" fmla="*/ 0 h 29"/>
                <a:gd name="T6" fmla="*/ 48 w 48"/>
                <a:gd name="T7" fmla="*/ 16 h 29"/>
                <a:gd name="T8" fmla="*/ 48 w 48"/>
                <a:gd name="T9" fmla="*/ 29 h 29"/>
              </a:gdLst>
              <a:ahLst/>
              <a:cxnLst>
                <a:cxn ang="0">
                  <a:pos x="T0" y="T1"/>
                </a:cxn>
                <a:cxn ang="0">
                  <a:pos x="T2" y="T3"/>
                </a:cxn>
                <a:cxn ang="0">
                  <a:pos x="T4" y="T5"/>
                </a:cxn>
                <a:cxn ang="0">
                  <a:pos x="T6" y="T7"/>
                </a:cxn>
                <a:cxn ang="0">
                  <a:pos x="T8" y="T9"/>
                </a:cxn>
              </a:cxnLst>
              <a:rect l="0" t="0" r="r" b="b"/>
              <a:pathLst>
                <a:path w="48" h="29">
                  <a:moveTo>
                    <a:pt x="48" y="29"/>
                  </a:moveTo>
                  <a:lnTo>
                    <a:pt x="0" y="13"/>
                  </a:lnTo>
                  <a:lnTo>
                    <a:pt x="0" y="0"/>
                  </a:lnTo>
                  <a:lnTo>
                    <a:pt x="48" y="16"/>
                  </a:lnTo>
                  <a:lnTo>
                    <a:pt x="48" y="2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38" name="Freeform 437"/>
            <p:cNvSpPr>
              <a:spLocks/>
            </p:cNvSpPr>
            <p:nvPr/>
          </p:nvSpPr>
          <p:spPr bwMode="auto">
            <a:xfrm>
              <a:off x="2603500" y="5961063"/>
              <a:ext cx="76200" cy="46038"/>
            </a:xfrm>
            <a:custGeom>
              <a:avLst/>
              <a:gdLst>
                <a:gd name="T0" fmla="*/ 0 w 48"/>
                <a:gd name="T1" fmla="*/ 29 h 29"/>
                <a:gd name="T2" fmla="*/ 48 w 48"/>
                <a:gd name="T3" fmla="*/ 13 h 29"/>
                <a:gd name="T4" fmla="*/ 48 w 48"/>
                <a:gd name="T5" fmla="*/ 0 h 29"/>
                <a:gd name="T6" fmla="*/ 0 w 48"/>
                <a:gd name="T7" fmla="*/ 16 h 29"/>
                <a:gd name="T8" fmla="*/ 0 w 48"/>
                <a:gd name="T9" fmla="*/ 29 h 29"/>
              </a:gdLst>
              <a:ahLst/>
              <a:cxnLst>
                <a:cxn ang="0">
                  <a:pos x="T0" y="T1"/>
                </a:cxn>
                <a:cxn ang="0">
                  <a:pos x="T2" y="T3"/>
                </a:cxn>
                <a:cxn ang="0">
                  <a:pos x="T4" y="T5"/>
                </a:cxn>
                <a:cxn ang="0">
                  <a:pos x="T6" y="T7"/>
                </a:cxn>
                <a:cxn ang="0">
                  <a:pos x="T8" y="T9"/>
                </a:cxn>
              </a:cxnLst>
              <a:rect l="0" t="0" r="r" b="b"/>
              <a:pathLst>
                <a:path w="48" h="29">
                  <a:moveTo>
                    <a:pt x="0" y="29"/>
                  </a:moveTo>
                  <a:lnTo>
                    <a:pt x="48" y="13"/>
                  </a:lnTo>
                  <a:lnTo>
                    <a:pt x="48" y="0"/>
                  </a:lnTo>
                  <a:lnTo>
                    <a:pt x="0" y="16"/>
                  </a:lnTo>
                  <a:lnTo>
                    <a:pt x="0" y="2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39" name="Freeform 438"/>
            <p:cNvSpPr>
              <a:spLocks/>
            </p:cNvSpPr>
            <p:nvPr/>
          </p:nvSpPr>
          <p:spPr bwMode="auto">
            <a:xfrm>
              <a:off x="2719388" y="5735638"/>
              <a:ext cx="68263" cy="33338"/>
            </a:xfrm>
            <a:custGeom>
              <a:avLst/>
              <a:gdLst>
                <a:gd name="T0" fmla="*/ 0 w 43"/>
                <a:gd name="T1" fmla="*/ 14 h 21"/>
                <a:gd name="T2" fmla="*/ 43 w 43"/>
                <a:gd name="T3" fmla="*/ 0 h 21"/>
                <a:gd name="T4" fmla="*/ 43 w 43"/>
                <a:gd name="T5" fmla="*/ 7 h 21"/>
                <a:gd name="T6" fmla="*/ 0 w 43"/>
                <a:gd name="T7" fmla="*/ 21 h 21"/>
                <a:gd name="T8" fmla="*/ 0 w 43"/>
                <a:gd name="T9" fmla="*/ 14 h 21"/>
              </a:gdLst>
              <a:ahLst/>
              <a:cxnLst>
                <a:cxn ang="0">
                  <a:pos x="T0" y="T1"/>
                </a:cxn>
                <a:cxn ang="0">
                  <a:pos x="T2" y="T3"/>
                </a:cxn>
                <a:cxn ang="0">
                  <a:pos x="T4" y="T5"/>
                </a:cxn>
                <a:cxn ang="0">
                  <a:pos x="T6" y="T7"/>
                </a:cxn>
                <a:cxn ang="0">
                  <a:pos x="T8" y="T9"/>
                </a:cxn>
              </a:cxnLst>
              <a:rect l="0" t="0" r="r" b="b"/>
              <a:pathLst>
                <a:path w="43" h="21">
                  <a:moveTo>
                    <a:pt x="0" y="14"/>
                  </a:moveTo>
                  <a:lnTo>
                    <a:pt x="43" y="0"/>
                  </a:lnTo>
                  <a:lnTo>
                    <a:pt x="43" y="7"/>
                  </a:lnTo>
                  <a:lnTo>
                    <a:pt x="0" y="21"/>
                  </a:lnTo>
                  <a:lnTo>
                    <a:pt x="0" y="14"/>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40" name="Oval 439"/>
            <p:cNvSpPr>
              <a:spLocks noChangeArrowheads="1"/>
            </p:cNvSpPr>
            <p:nvPr/>
          </p:nvSpPr>
          <p:spPr bwMode="auto">
            <a:xfrm>
              <a:off x="2700338" y="5926138"/>
              <a:ext cx="15875" cy="14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41" name="Freeform 440"/>
            <p:cNvSpPr>
              <a:spLocks/>
            </p:cNvSpPr>
            <p:nvPr/>
          </p:nvSpPr>
          <p:spPr bwMode="auto">
            <a:xfrm>
              <a:off x="2757488" y="5657850"/>
              <a:ext cx="165100" cy="268288"/>
            </a:xfrm>
            <a:custGeom>
              <a:avLst/>
              <a:gdLst>
                <a:gd name="T0" fmla="*/ 99 w 220"/>
                <a:gd name="T1" fmla="*/ 359 h 359"/>
                <a:gd name="T2" fmla="*/ 59 w 220"/>
                <a:gd name="T3" fmla="*/ 286 h 359"/>
                <a:gd name="T4" fmla="*/ 129 w 220"/>
                <a:gd name="T5" fmla="*/ 192 h 359"/>
                <a:gd name="T6" fmla="*/ 29 w 220"/>
                <a:gd name="T7" fmla="*/ 95 h 359"/>
                <a:gd name="T8" fmla="*/ 0 w 220"/>
                <a:gd name="T9" fmla="*/ 18 h 359"/>
                <a:gd name="T10" fmla="*/ 106 w 220"/>
                <a:gd name="T11" fmla="*/ 39 h 359"/>
                <a:gd name="T12" fmla="*/ 194 w 220"/>
                <a:gd name="T13" fmla="*/ 129 h 359"/>
                <a:gd name="T14" fmla="*/ 207 w 220"/>
                <a:gd name="T15" fmla="*/ 248 h 359"/>
                <a:gd name="T16" fmla="*/ 99 w 220"/>
                <a:gd name="T17" fmla="*/ 35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359">
                  <a:moveTo>
                    <a:pt x="99" y="359"/>
                  </a:moveTo>
                  <a:cubicBezTo>
                    <a:pt x="59" y="286"/>
                    <a:pt x="59" y="286"/>
                    <a:pt x="59" y="286"/>
                  </a:cubicBezTo>
                  <a:cubicBezTo>
                    <a:pt x="113" y="256"/>
                    <a:pt x="136" y="224"/>
                    <a:pt x="129" y="192"/>
                  </a:cubicBezTo>
                  <a:cubicBezTo>
                    <a:pt x="118" y="140"/>
                    <a:pt x="48" y="97"/>
                    <a:pt x="29" y="95"/>
                  </a:cubicBezTo>
                  <a:cubicBezTo>
                    <a:pt x="30" y="95"/>
                    <a:pt x="0" y="18"/>
                    <a:pt x="0" y="18"/>
                  </a:cubicBezTo>
                  <a:cubicBezTo>
                    <a:pt x="33" y="0"/>
                    <a:pt x="76" y="20"/>
                    <a:pt x="106" y="39"/>
                  </a:cubicBezTo>
                  <a:cubicBezTo>
                    <a:pt x="144" y="62"/>
                    <a:pt x="176" y="95"/>
                    <a:pt x="194" y="129"/>
                  </a:cubicBezTo>
                  <a:cubicBezTo>
                    <a:pt x="216" y="168"/>
                    <a:pt x="220" y="209"/>
                    <a:pt x="207" y="248"/>
                  </a:cubicBezTo>
                  <a:cubicBezTo>
                    <a:pt x="192" y="291"/>
                    <a:pt x="156" y="328"/>
                    <a:pt x="99" y="359"/>
                  </a:cubicBez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42" name="Freeform 441"/>
            <p:cNvSpPr>
              <a:spLocks/>
            </p:cNvSpPr>
            <p:nvPr/>
          </p:nvSpPr>
          <p:spPr bwMode="auto">
            <a:xfrm>
              <a:off x="2663825" y="5627688"/>
              <a:ext cx="73025" cy="147638"/>
            </a:xfrm>
            <a:custGeom>
              <a:avLst/>
              <a:gdLst>
                <a:gd name="T0" fmla="*/ 19 w 46"/>
                <a:gd name="T1" fmla="*/ 4 h 93"/>
                <a:gd name="T2" fmla="*/ 28 w 46"/>
                <a:gd name="T3" fmla="*/ 4 h 93"/>
                <a:gd name="T4" fmla="*/ 46 w 46"/>
                <a:gd name="T5" fmla="*/ 0 h 93"/>
                <a:gd name="T6" fmla="*/ 46 w 46"/>
                <a:gd name="T7" fmla="*/ 22 h 93"/>
                <a:gd name="T8" fmla="*/ 33 w 46"/>
                <a:gd name="T9" fmla="*/ 89 h 93"/>
                <a:gd name="T10" fmla="*/ 26 w 46"/>
                <a:gd name="T11" fmla="*/ 23 h 93"/>
                <a:gd name="T12" fmla="*/ 31 w 46"/>
                <a:gd name="T13" fmla="*/ 14 h 93"/>
                <a:gd name="T14" fmla="*/ 28 w 46"/>
                <a:gd name="T15" fmla="*/ 10 h 93"/>
                <a:gd name="T16" fmla="*/ 19 w 46"/>
                <a:gd name="T17" fmla="*/ 10 h 93"/>
                <a:gd name="T18" fmla="*/ 16 w 46"/>
                <a:gd name="T19" fmla="*/ 14 h 93"/>
                <a:gd name="T20" fmla="*/ 21 w 46"/>
                <a:gd name="T21" fmla="*/ 23 h 93"/>
                <a:gd name="T22" fmla="*/ 13 w 46"/>
                <a:gd name="T23" fmla="*/ 93 h 93"/>
                <a:gd name="T24" fmla="*/ 0 w 46"/>
                <a:gd name="T25" fmla="*/ 22 h 93"/>
                <a:gd name="T26" fmla="*/ 0 w 46"/>
                <a:gd name="T27" fmla="*/ 0 h 93"/>
                <a:gd name="T28" fmla="*/ 19 w 46"/>
                <a:gd name="T29"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93">
                  <a:moveTo>
                    <a:pt x="19" y="4"/>
                  </a:moveTo>
                  <a:lnTo>
                    <a:pt x="28" y="4"/>
                  </a:lnTo>
                  <a:lnTo>
                    <a:pt x="46" y="0"/>
                  </a:lnTo>
                  <a:lnTo>
                    <a:pt x="46" y="22"/>
                  </a:lnTo>
                  <a:lnTo>
                    <a:pt x="33" y="89"/>
                  </a:lnTo>
                  <a:lnTo>
                    <a:pt x="26" y="23"/>
                  </a:lnTo>
                  <a:lnTo>
                    <a:pt x="31" y="14"/>
                  </a:lnTo>
                  <a:lnTo>
                    <a:pt x="28" y="10"/>
                  </a:lnTo>
                  <a:lnTo>
                    <a:pt x="19" y="10"/>
                  </a:lnTo>
                  <a:lnTo>
                    <a:pt x="16" y="14"/>
                  </a:lnTo>
                  <a:lnTo>
                    <a:pt x="21" y="23"/>
                  </a:lnTo>
                  <a:lnTo>
                    <a:pt x="13" y="93"/>
                  </a:lnTo>
                  <a:lnTo>
                    <a:pt x="0" y="22"/>
                  </a:lnTo>
                  <a:lnTo>
                    <a:pt x="0" y="0"/>
                  </a:lnTo>
                  <a:lnTo>
                    <a:pt x="19"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43" name="Freeform 442"/>
            <p:cNvSpPr>
              <a:spLocks/>
            </p:cNvSpPr>
            <p:nvPr/>
          </p:nvSpPr>
          <p:spPr bwMode="auto">
            <a:xfrm>
              <a:off x="2619375" y="5672138"/>
              <a:ext cx="312738" cy="200025"/>
            </a:xfrm>
            <a:custGeom>
              <a:avLst/>
              <a:gdLst>
                <a:gd name="T0" fmla="*/ 417 w 417"/>
                <a:gd name="T1" fmla="*/ 267 h 267"/>
                <a:gd name="T2" fmla="*/ 417 w 417"/>
                <a:gd name="T3" fmla="*/ 179 h 267"/>
                <a:gd name="T4" fmla="*/ 134 w 417"/>
                <a:gd name="T5" fmla="*/ 66 h 267"/>
                <a:gd name="T6" fmla="*/ 0 w 417"/>
                <a:gd name="T7" fmla="*/ 0 h 267"/>
                <a:gd name="T8" fmla="*/ 0 w 417"/>
                <a:gd name="T9" fmla="*/ 88 h 267"/>
                <a:gd name="T10" fmla="*/ 82 w 417"/>
                <a:gd name="T11" fmla="*/ 137 h 267"/>
                <a:gd name="T12" fmla="*/ 417 w 417"/>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417" h="267">
                  <a:moveTo>
                    <a:pt x="417" y="267"/>
                  </a:moveTo>
                  <a:cubicBezTo>
                    <a:pt x="417" y="179"/>
                    <a:pt x="417" y="179"/>
                    <a:pt x="417" y="179"/>
                  </a:cubicBezTo>
                  <a:cubicBezTo>
                    <a:pt x="285" y="179"/>
                    <a:pt x="201" y="116"/>
                    <a:pt x="134" y="66"/>
                  </a:cubicBezTo>
                  <a:cubicBezTo>
                    <a:pt x="87" y="31"/>
                    <a:pt x="47" y="0"/>
                    <a:pt x="0" y="0"/>
                  </a:cubicBezTo>
                  <a:cubicBezTo>
                    <a:pt x="0" y="88"/>
                    <a:pt x="0" y="88"/>
                    <a:pt x="0" y="88"/>
                  </a:cubicBezTo>
                  <a:cubicBezTo>
                    <a:pt x="18" y="88"/>
                    <a:pt x="49" y="112"/>
                    <a:pt x="82" y="137"/>
                  </a:cubicBezTo>
                  <a:cubicBezTo>
                    <a:pt x="155" y="192"/>
                    <a:pt x="255" y="267"/>
                    <a:pt x="417" y="267"/>
                  </a:cubicBez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44" name="Freeform 443"/>
            <p:cNvSpPr>
              <a:spLocks/>
            </p:cNvSpPr>
            <p:nvPr/>
          </p:nvSpPr>
          <p:spPr bwMode="auto">
            <a:xfrm>
              <a:off x="2584450" y="5724525"/>
              <a:ext cx="347663" cy="147638"/>
            </a:xfrm>
            <a:custGeom>
              <a:avLst/>
              <a:gdLst>
                <a:gd name="T0" fmla="*/ 0 w 465"/>
                <a:gd name="T1" fmla="*/ 0 h 196"/>
                <a:gd name="T2" fmla="*/ 0 w 465"/>
                <a:gd name="T3" fmla="*/ 22 h 196"/>
                <a:gd name="T4" fmla="*/ 91 w 465"/>
                <a:gd name="T5" fmla="*/ 69 h 196"/>
                <a:gd name="T6" fmla="*/ 465 w 465"/>
                <a:gd name="T7" fmla="*/ 196 h 196"/>
                <a:gd name="T8" fmla="*/ 465 w 465"/>
                <a:gd name="T9" fmla="*/ 171 h 196"/>
                <a:gd name="T10" fmla="*/ 130 w 465"/>
                <a:gd name="T11" fmla="*/ 61 h 196"/>
                <a:gd name="T12" fmla="*/ 0 w 465"/>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465" h="196">
                  <a:moveTo>
                    <a:pt x="0" y="0"/>
                  </a:moveTo>
                  <a:cubicBezTo>
                    <a:pt x="0" y="22"/>
                    <a:pt x="0" y="22"/>
                    <a:pt x="0" y="22"/>
                  </a:cubicBezTo>
                  <a:cubicBezTo>
                    <a:pt x="20" y="22"/>
                    <a:pt x="54" y="45"/>
                    <a:pt x="91" y="69"/>
                  </a:cubicBezTo>
                  <a:cubicBezTo>
                    <a:pt x="173" y="123"/>
                    <a:pt x="285" y="196"/>
                    <a:pt x="465" y="196"/>
                  </a:cubicBezTo>
                  <a:cubicBezTo>
                    <a:pt x="465" y="171"/>
                    <a:pt x="465" y="171"/>
                    <a:pt x="465" y="171"/>
                  </a:cubicBezTo>
                  <a:cubicBezTo>
                    <a:pt x="308" y="171"/>
                    <a:pt x="209" y="110"/>
                    <a:pt x="130" y="61"/>
                  </a:cubicBezTo>
                  <a:cubicBezTo>
                    <a:pt x="84" y="33"/>
                    <a:pt x="44" y="8"/>
                    <a:pt x="0"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45" name="Oval 444"/>
            <p:cNvSpPr>
              <a:spLocks noChangeArrowheads="1"/>
            </p:cNvSpPr>
            <p:nvPr/>
          </p:nvSpPr>
          <p:spPr bwMode="auto">
            <a:xfrm>
              <a:off x="2754313" y="5516563"/>
              <a:ext cx="6350" cy="7938"/>
            </a:xfrm>
            <a:prstGeom prst="ellipse">
              <a:avLst/>
            </a:pr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sp>
          <p:nvSpPr>
            <p:cNvPr id="446" name="Freeform 445"/>
            <p:cNvSpPr>
              <a:spLocks/>
            </p:cNvSpPr>
            <p:nvPr/>
          </p:nvSpPr>
          <p:spPr bwMode="auto">
            <a:xfrm>
              <a:off x="3316288" y="5429250"/>
              <a:ext cx="141288" cy="144463"/>
            </a:xfrm>
            <a:custGeom>
              <a:avLst/>
              <a:gdLst>
                <a:gd name="T0" fmla="*/ 0 w 190"/>
                <a:gd name="T1" fmla="*/ 38 h 195"/>
                <a:gd name="T2" fmla="*/ 93 w 190"/>
                <a:gd name="T3" fmla="*/ 6 h 195"/>
                <a:gd name="T4" fmla="*/ 180 w 190"/>
                <a:gd name="T5" fmla="*/ 127 h 195"/>
                <a:gd name="T6" fmla="*/ 145 w 190"/>
                <a:gd name="T7" fmla="*/ 195 h 195"/>
                <a:gd name="T8" fmla="*/ 102 w 190"/>
                <a:gd name="T9" fmla="*/ 106 h 195"/>
                <a:gd name="T10" fmla="*/ 0 w 190"/>
                <a:gd name="T11" fmla="*/ 38 h 195"/>
              </a:gdLst>
              <a:ahLst/>
              <a:cxnLst>
                <a:cxn ang="0">
                  <a:pos x="T0" y="T1"/>
                </a:cxn>
                <a:cxn ang="0">
                  <a:pos x="T2" y="T3"/>
                </a:cxn>
                <a:cxn ang="0">
                  <a:pos x="T4" y="T5"/>
                </a:cxn>
                <a:cxn ang="0">
                  <a:pos x="T6" y="T7"/>
                </a:cxn>
                <a:cxn ang="0">
                  <a:pos x="T8" y="T9"/>
                </a:cxn>
                <a:cxn ang="0">
                  <a:pos x="T10" y="T11"/>
                </a:cxn>
              </a:cxnLst>
              <a:rect l="0" t="0" r="r" b="b"/>
              <a:pathLst>
                <a:path w="190" h="195">
                  <a:moveTo>
                    <a:pt x="0" y="38"/>
                  </a:moveTo>
                  <a:cubicBezTo>
                    <a:pt x="23" y="13"/>
                    <a:pt x="58" y="0"/>
                    <a:pt x="93" y="6"/>
                  </a:cubicBezTo>
                  <a:cubicBezTo>
                    <a:pt x="151" y="15"/>
                    <a:pt x="190" y="69"/>
                    <a:pt x="180" y="127"/>
                  </a:cubicBezTo>
                  <a:cubicBezTo>
                    <a:pt x="177" y="145"/>
                    <a:pt x="156" y="182"/>
                    <a:pt x="145" y="195"/>
                  </a:cubicBezTo>
                  <a:cubicBezTo>
                    <a:pt x="144" y="195"/>
                    <a:pt x="91" y="185"/>
                    <a:pt x="102" y="106"/>
                  </a:cubicBezTo>
                  <a:cubicBezTo>
                    <a:pt x="102" y="106"/>
                    <a:pt x="32" y="96"/>
                    <a:pt x="0" y="38"/>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IN" sz="1836" dirty="0"/>
            </a:p>
          </p:txBody>
        </p:sp>
      </p:grpSp>
      <p:sp>
        <p:nvSpPr>
          <p:cNvPr id="2" name="Slide Number Placeholder 1"/>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42</a:t>
            </a:fld>
            <a:endParaRPr lang="en-US" sz="1836" kern="0" dirty="0">
              <a:solidFill>
                <a:sysClr val="windowText" lastClr="000000"/>
              </a:solidFill>
            </a:endParaRPr>
          </a:p>
        </p:txBody>
      </p:sp>
    </p:spTree>
    <p:extLst>
      <p:ext uri="{BB962C8B-B14F-4D97-AF65-F5344CB8AC3E}">
        <p14:creationId xmlns:p14="http://schemas.microsoft.com/office/powerpoint/2010/main" val="19114333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250"/>
                                        <p:tgtEl>
                                          <p:spTgt spid="190"/>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191"/>
                                        </p:tgtEl>
                                        <p:attrNameLst>
                                          <p:attrName>style.visibility</p:attrName>
                                        </p:attrNameLst>
                                      </p:cBhvr>
                                      <p:to>
                                        <p:strVal val="visible"/>
                                      </p:to>
                                    </p:set>
                                    <p:animEffect transition="in" filter="fade">
                                      <p:cBhvr>
                                        <p:cTn id="15" dur="1000"/>
                                        <p:tgtEl>
                                          <p:spTgt spid="191"/>
                                        </p:tgtEl>
                                      </p:cBhvr>
                                    </p:animEffect>
                                  </p:childTnLst>
                                </p:cTn>
                              </p:par>
                            </p:childTnLst>
                          </p:cTn>
                        </p:par>
                        <p:par>
                          <p:cTn id="16" fill="hold">
                            <p:stCondLst>
                              <p:cond delay="2750"/>
                            </p:stCondLst>
                            <p:childTnLst>
                              <p:par>
                                <p:cTn id="17" presetID="10" presetClass="entr" presetSubtype="0" fill="hold" nodeType="afterEffect">
                                  <p:stCondLst>
                                    <p:cond delay="1750"/>
                                  </p:stCondLst>
                                  <p:childTnLst>
                                    <p:set>
                                      <p:cBhvr>
                                        <p:cTn id="18" dur="1" fill="hold">
                                          <p:stCondLst>
                                            <p:cond delay="0"/>
                                          </p:stCondLst>
                                        </p:cTn>
                                        <p:tgtEl>
                                          <p:spTgt spid="189"/>
                                        </p:tgtEl>
                                        <p:attrNameLst>
                                          <p:attrName>style.visibility</p:attrName>
                                        </p:attrNameLst>
                                      </p:cBhvr>
                                      <p:to>
                                        <p:strVal val="visible"/>
                                      </p:to>
                                    </p:set>
                                    <p:animEffect transition="in" filter="fade">
                                      <p:cBhvr>
                                        <p:cTn id="19" dur="1250"/>
                                        <p:tgtEl>
                                          <p:spTgt spid="189"/>
                                        </p:tgtEl>
                                      </p:cBhvr>
                                    </p:animEffect>
                                  </p:childTnLst>
                                </p:cTn>
                              </p:par>
                            </p:childTnLst>
                          </p:cTn>
                        </p:par>
                        <p:par>
                          <p:cTn id="20" fill="hold">
                            <p:stCondLst>
                              <p:cond delay="5750"/>
                            </p:stCondLst>
                            <p:childTnLst>
                              <p:par>
                                <p:cTn id="21" presetID="10" presetClass="entr" presetSubtype="0" fill="hold" grpId="0" nodeType="afterEffect">
                                  <p:stCondLst>
                                    <p:cond delay="0"/>
                                  </p:stCondLst>
                                  <p:childTnLst>
                                    <p:set>
                                      <p:cBhvr>
                                        <p:cTn id="22" dur="1" fill="hold">
                                          <p:stCondLst>
                                            <p:cond delay="0"/>
                                          </p:stCondLst>
                                        </p:cTn>
                                        <p:tgtEl>
                                          <p:spTgt spid="192"/>
                                        </p:tgtEl>
                                        <p:attrNameLst>
                                          <p:attrName>style.visibility</p:attrName>
                                        </p:attrNameLst>
                                      </p:cBhvr>
                                      <p:to>
                                        <p:strVal val="visible"/>
                                      </p:to>
                                    </p:set>
                                    <p:animEffect transition="in" filter="fade">
                                      <p:cBhvr>
                                        <p:cTn id="23" dur="125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P spid="191" grpId="0"/>
      <p:bldP spid="192"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11279" name="think-cell Slide" r:id="rId5" imgW="377" imgH="377" progId="TCLayout.ActiveDocument.1">
                  <p:embed/>
                </p:oleObj>
              </mc:Choice>
              <mc:Fallback>
                <p:oleObj name="think-cell Slide" r:id="rId5" imgW="377" imgH="377" progId="TCLayout.ActiveDocument.1">
                  <p:embed/>
                  <p:pic>
                    <p:nvPicPr>
                      <p:cNvPr id="8" name="Object 7"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6" name="Rectangle 5"/>
          <p:cNvSpPr/>
          <p:nvPr/>
        </p:nvSpPr>
        <p:spPr bwMode="auto">
          <a:xfrm>
            <a:off x="4534369" y="0"/>
            <a:ext cx="7901224" cy="69945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5" name="Title 4"/>
          <p:cNvSpPr>
            <a:spLocks noGrp="1"/>
          </p:cNvSpPr>
          <p:nvPr>
            <p:ph type="title"/>
          </p:nvPr>
        </p:nvSpPr>
        <p:spPr>
          <a:xfrm>
            <a:off x="444517" y="292082"/>
            <a:ext cx="4089853" cy="946413"/>
          </a:xfrm>
        </p:spPr>
        <p:txBody>
          <a:bodyPr/>
          <a:lstStyle/>
          <a:p>
            <a:r>
              <a:rPr lang="en-US" dirty="0"/>
              <a:t>File Upload</a:t>
            </a:r>
            <a:endParaRPr lang="en-GB" dirty="0"/>
          </a:p>
        </p:txBody>
      </p:sp>
      <p:sp>
        <p:nvSpPr>
          <p:cNvPr id="190" name="TextBox 189"/>
          <p:cNvSpPr txBox="1"/>
          <p:nvPr/>
        </p:nvSpPr>
        <p:spPr>
          <a:xfrm>
            <a:off x="4648859" y="1768768"/>
            <a:ext cx="7343099" cy="620078"/>
          </a:xfrm>
          <a:prstGeom prst="rect">
            <a:avLst/>
          </a:prstGeom>
          <a:noFill/>
        </p:spPr>
        <p:txBody>
          <a:bodyPr wrap="square" lIns="93260" tIns="46630" rIns="93260" bIns="46630" rtlCol="0" anchor="ctr">
            <a:noAutofit/>
          </a:bodyPr>
          <a:lstStyle/>
          <a:p>
            <a:pPr defTabSz="932597">
              <a:spcAft>
                <a:spcPts val="612"/>
              </a:spcAft>
            </a:pPr>
            <a:r>
              <a:rPr lang="en-US" sz="2448" kern="0" dirty="0">
                <a:solidFill>
                  <a:schemeClr val="accent2"/>
                </a:solidFill>
                <a:latin typeface="Segoe UI Light" panose="020B0502040204020203" pitchFamily="34" charset="0"/>
                <a:cs typeface="Segoe UI Light" panose="020B0502040204020203" pitchFamily="34" charset="0"/>
              </a:rPr>
              <a:t>Azure Portal lets you upload files directly to ADL Store</a:t>
            </a:r>
          </a:p>
        </p:txBody>
      </p:sp>
      <p:pic>
        <p:nvPicPr>
          <p:cNvPr id="50" name="Picture 49"/>
          <p:cNvPicPr>
            <a:picLocks noChangeAspect="1"/>
          </p:cNvPicPr>
          <p:nvPr/>
        </p:nvPicPr>
        <p:blipFill>
          <a:blip r:embed="rId7"/>
          <a:stretch>
            <a:fillRect/>
          </a:stretch>
        </p:blipFill>
        <p:spPr>
          <a:xfrm>
            <a:off x="4603696" y="2485538"/>
            <a:ext cx="7388262" cy="2232018"/>
          </a:xfrm>
          <a:prstGeom prst="rect">
            <a:avLst/>
          </a:prstGeom>
          <a:noFill/>
          <a:ln w="3175">
            <a:solidFill>
              <a:schemeClr val="bg1">
                <a:lumMod val="75000"/>
              </a:schemeClr>
            </a:solidFill>
          </a:ln>
        </p:spPr>
      </p:pic>
      <p:grpSp>
        <p:nvGrpSpPr>
          <p:cNvPr id="2" name="Group 1"/>
          <p:cNvGrpSpPr/>
          <p:nvPr/>
        </p:nvGrpSpPr>
        <p:grpSpPr>
          <a:xfrm>
            <a:off x="1071174" y="1708844"/>
            <a:ext cx="3339368" cy="5285681"/>
            <a:chOff x="1049401" y="1675489"/>
            <a:chExt cx="3274187" cy="5182511"/>
          </a:xfrm>
        </p:grpSpPr>
        <p:grpSp>
          <p:nvGrpSpPr>
            <p:cNvPr id="52" name="Group 51"/>
            <p:cNvGrpSpPr/>
            <p:nvPr/>
          </p:nvGrpSpPr>
          <p:grpSpPr>
            <a:xfrm>
              <a:off x="3184763" y="5007246"/>
              <a:ext cx="1138825" cy="1850754"/>
              <a:chOff x="3275013" y="3567113"/>
              <a:chExt cx="1376362" cy="2236786"/>
            </a:xfrm>
          </p:grpSpPr>
          <p:sp>
            <p:nvSpPr>
              <p:cNvPr id="175" name="Freeform 174"/>
              <p:cNvSpPr>
                <a:spLocks/>
              </p:cNvSpPr>
              <p:nvPr/>
            </p:nvSpPr>
            <p:spPr bwMode="auto">
              <a:xfrm>
                <a:off x="3275013" y="5611812"/>
                <a:ext cx="360362" cy="192087"/>
              </a:xfrm>
              <a:custGeom>
                <a:avLst/>
                <a:gdLst>
                  <a:gd name="T0" fmla="*/ 52 w 106"/>
                  <a:gd name="T1" fmla="*/ 0 h 47"/>
                  <a:gd name="T2" fmla="*/ 0 w 106"/>
                  <a:gd name="T3" fmla="*/ 47 h 47"/>
                  <a:gd name="T4" fmla="*/ 52 w 106"/>
                  <a:gd name="T5" fmla="*/ 47 h 47"/>
                  <a:gd name="T6" fmla="*/ 106 w 106"/>
                  <a:gd name="T7" fmla="*/ 47 h 47"/>
                  <a:gd name="T8" fmla="*/ 106 w 106"/>
                  <a:gd name="T9" fmla="*/ 0 h 47"/>
                  <a:gd name="T10" fmla="*/ 52 w 106"/>
                  <a:gd name="T11" fmla="*/ 0 h 47"/>
                </a:gdLst>
                <a:ahLst/>
                <a:cxnLst>
                  <a:cxn ang="0">
                    <a:pos x="T0" y="T1"/>
                  </a:cxn>
                  <a:cxn ang="0">
                    <a:pos x="T2" y="T3"/>
                  </a:cxn>
                  <a:cxn ang="0">
                    <a:pos x="T4" y="T5"/>
                  </a:cxn>
                  <a:cxn ang="0">
                    <a:pos x="T6" y="T7"/>
                  </a:cxn>
                  <a:cxn ang="0">
                    <a:pos x="T8" y="T9"/>
                  </a:cxn>
                  <a:cxn ang="0">
                    <a:pos x="T10" y="T11"/>
                  </a:cxn>
                </a:cxnLst>
                <a:rect l="0" t="0" r="r" b="b"/>
                <a:pathLst>
                  <a:path w="106" h="47">
                    <a:moveTo>
                      <a:pt x="52" y="0"/>
                    </a:moveTo>
                    <a:cubicBezTo>
                      <a:pt x="25" y="0"/>
                      <a:pt x="3" y="20"/>
                      <a:pt x="0" y="47"/>
                    </a:cubicBezTo>
                    <a:cubicBezTo>
                      <a:pt x="52" y="47"/>
                      <a:pt x="52" y="47"/>
                      <a:pt x="52" y="47"/>
                    </a:cubicBezTo>
                    <a:cubicBezTo>
                      <a:pt x="106" y="47"/>
                      <a:pt x="106" y="47"/>
                      <a:pt x="106" y="47"/>
                    </a:cubicBezTo>
                    <a:cubicBezTo>
                      <a:pt x="106" y="0"/>
                      <a:pt x="106" y="0"/>
                      <a:pt x="106" y="0"/>
                    </a:cubicBezTo>
                    <a:lnTo>
                      <a:pt x="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grpSp>
            <p:nvGrpSpPr>
              <p:cNvPr id="176" name="Group 175"/>
              <p:cNvGrpSpPr/>
              <p:nvPr/>
            </p:nvGrpSpPr>
            <p:grpSpPr>
              <a:xfrm>
                <a:off x="3457575" y="3567113"/>
                <a:ext cx="1193800" cy="2209800"/>
                <a:chOff x="3457575" y="3567113"/>
                <a:chExt cx="1193800" cy="2209800"/>
              </a:xfrm>
            </p:grpSpPr>
            <p:sp>
              <p:nvSpPr>
                <p:cNvPr id="177" name="Rectangle 176"/>
                <p:cNvSpPr>
                  <a:spLocks noChangeArrowheads="1"/>
                </p:cNvSpPr>
                <p:nvPr/>
              </p:nvSpPr>
              <p:spPr bwMode="auto">
                <a:xfrm>
                  <a:off x="4265613" y="4033838"/>
                  <a:ext cx="169862" cy="13811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78" name="Freeform 177"/>
                <p:cNvSpPr>
                  <a:spLocks/>
                </p:cNvSpPr>
                <p:nvPr/>
              </p:nvSpPr>
              <p:spPr bwMode="auto">
                <a:xfrm>
                  <a:off x="4265613" y="4070351"/>
                  <a:ext cx="169862" cy="84138"/>
                </a:xfrm>
                <a:custGeom>
                  <a:avLst/>
                  <a:gdLst>
                    <a:gd name="T0" fmla="*/ 0 w 107"/>
                    <a:gd name="T1" fmla="*/ 19 h 53"/>
                    <a:gd name="T2" fmla="*/ 107 w 107"/>
                    <a:gd name="T3" fmla="*/ 0 h 53"/>
                    <a:gd name="T4" fmla="*/ 0 w 107"/>
                    <a:gd name="T5" fmla="*/ 53 h 53"/>
                    <a:gd name="T6" fmla="*/ 0 w 107"/>
                    <a:gd name="T7" fmla="*/ 19 h 53"/>
                  </a:gdLst>
                  <a:ahLst/>
                  <a:cxnLst>
                    <a:cxn ang="0">
                      <a:pos x="T0" y="T1"/>
                    </a:cxn>
                    <a:cxn ang="0">
                      <a:pos x="T2" y="T3"/>
                    </a:cxn>
                    <a:cxn ang="0">
                      <a:pos x="T4" y="T5"/>
                    </a:cxn>
                    <a:cxn ang="0">
                      <a:pos x="T6" y="T7"/>
                    </a:cxn>
                  </a:cxnLst>
                  <a:rect l="0" t="0" r="r" b="b"/>
                  <a:pathLst>
                    <a:path w="107" h="53">
                      <a:moveTo>
                        <a:pt x="0" y="19"/>
                      </a:moveTo>
                      <a:lnTo>
                        <a:pt x="107" y="0"/>
                      </a:lnTo>
                      <a:lnTo>
                        <a:pt x="0" y="53"/>
                      </a:lnTo>
                      <a:lnTo>
                        <a:pt x="0" y="1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79" name="Freeform 178"/>
                <p:cNvSpPr>
                  <a:spLocks/>
                </p:cNvSpPr>
                <p:nvPr/>
              </p:nvSpPr>
              <p:spPr bwMode="auto">
                <a:xfrm>
                  <a:off x="3963988" y="3624263"/>
                  <a:ext cx="558800" cy="514350"/>
                </a:xfrm>
                <a:custGeom>
                  <a:avLst/>
                  <a:gdLst>
                    <a:gd name="T0" fmla="*/ 159 w 165"/>
                    <a:gd name="T1" fmla="*/ 61 h 152"/>
                    <a:gd name="T2" fmla="*/ 81 w 165"/>
                    <a:gd name="T3" fmla="*/ 7 h 152"/>
                    <a:gd name="T4" fmla="*/ 20 w 165"/>
                    <a:gd name="T5" fmla="*/ 17 h 152"/>
                    <a:gd name="T6" fmla="*/ 12 w 165"/>
                    <a:gd name="T7" fmla="*/ 76 h 152"/>
                    <a:gd name="T8" fmla="*/ 0 w 165"/>
                    <a:gd name="T9" fmla="*/ 93 h 152"/>
                    <a:gd name="T10" fmla="*/ 3 w 165"/>
                    <a:gd name="T11" fmla="*/ 107 h 152"/>
                    <a:gd name="T12" fmla="*/ 18 w 165"/>
                    <a:gd name="T13" fmla="*/ 104 h 152"/>
                    <a:gd name="T14" fmla="*/ 27 w 165"/>
                    <a:gd name="T15" fmla="*/ 152 h 152"/>
                    <a:gd name="T16" fmla="*/ 104 w 165"/>
                    <a:gd name="T17" fmla="*/ 138 h 152"/>
                    <a:gd name="T18" fmla="*/ 104 w 165"/>
                    <a:gd name="T19" fmla="*/ 138 h 152"/>
                    <a:gd name="T20" fmla="*/ 105 w 165"/>
                    <a:gd name="T21" fmla="*/ 138 h 152"/>
                    <a:gd name="T22" fmla="*/ 105 w 165"/>
                    <a:gd name="T23" fmla="*/ 138 h 152"/>
                    <a:gd name="T24" fmla="*/ 105 w 165"/>
                    <a:gd name="T25" fmla="*/ 138 h 152"/>
                    <a:gd name="T26" fmla="*/ 159 w 165"/>
                    <a:gd name="T27" fmla="*/ 6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152">
                      <a:moveTo>
                        <a:pt x="159" y="61"/>
                      </a:moveTo>
                      <a:cubicBezTo>
                        <a:pt x="152" y="25"/>
                        <a:pt x="118" y="0"/>
                        <a:pt x="81" y="7"/>
                      </a:cubicBezTo>
                      <a:cubicBezTo>
                        <a:pt x="20" y="17"/>
                        <a:pt x="20" y="17"/>
                        <a:pt x="20" y="17"/>
                      </a:cubicBezTo>
                      <a:cubicBezTo>
                        <a:pt x="20" y="17"/>
                        <a:pt x="13" y="74"/>
                        <a:pt x="12" y="76"/>
                      </a:cubicBezTo>
                      <a:cubicBezTo>
                        <a:pt x="11" y="84"/>
                        <a:pt x="7" y="90"/>
                        <a:pt x="0" y="93"/>
                      </a:cubicBezTo>
                      <a:cubicBezTo>
                        <a:pt x="3" y="107"/>
                        <a:pt x="3" y="107"/>
                        <a:pt x="3" y="107"/>
                      </a:cubicBezTo>
                      <a:cubicBezTo>
                        <a:pt x="18" y="104"/>
                        <a:pt x="18" y="104"/>
                        <a:pt x="18" y="104"/>
                      </a:cubicBezTo>
                      <a:cubicBezTo>
                        <a:pt x="27" y="152"/>
                        <a:pt x="27" y="152"/>
                        <a:pt x="27" y="152"/>
                      </a:cubicBezTo>
                      <a:cubicBezTo>
                        <a:pt x="104" y="138"/>
                        <a:pt x="104" y="138"/>
                        <a:pt x="104" y="138"/>
                      </a:cubicBezTo>
                      <a:cubicBezTo>
                        <a:pt x="104" y="138"/>
                        <a:pt x="104" y="138"/>
                        <a:pt x="104" y="138"/>
                      </a:cubicBezTo>
                      <a:cubicBezTo>
                        <a:pt x="105" y="138"/>
                        <a:pt x="105" y="138"/>
                        <a:pt x="105" y="138"/>
                      </a:cubicBezTo>
                      <a:cubicBezTo>
                        <a:pt x="105" y="138"/>
                        <a:pt x="105" y="138"/>
                        <a:pt x="105" y="138"/>
                      </a:cubicBezTo>
                      <a:cubicBezTo>
                        <a:pt x="105" y="138"/>
                        <a:pt x="105" y="138"/>
                        <a:pt x="105" y="138"/>
                      </a:cubicBezTo>
                      <a:cubicBezTo>
                        <a:pt x="141" y="131"/>
                        <a:pt x="165" y="97"/>
                        <a:pt x="159" y="6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80" name="Freeform 179"/>
                <p:cNvSpPr>
                  <a:spLocks/>
                </p:cNvSpPr>
                <p:nvPr/>
              </p:nvSpPr>
              <p:spPr bwMode="auto">
                <a:xfrm>
                  <a:off x="4000500" y="3567113"/>
                  <a:ext cx="555625" cy="544513"/>
                </a:xfrm>
                <a:custGeom>
                  <a:avLst/>
                  <a:gdLst>
                    <a:gd name="T0" fmla="*/ 97 w 164"/>
                    <a:gd name="T1" fmla="*/ 5 h 161"/>
                    <a:gd name="T2" fmla="*/ 42 w 164"/>
                    <a:gd name="T3" fmla="*/ 15 h 161"/>
                    <a:gd name="T4" fmla="*/ 21 w 164"/>
                    <a:gd name="T5" fmla="*/ 0 h 161"/>
                    <a:gd name="T6" fmla="*/ 24 w 164"/>
                    <a:gd name="T7" fmla="*/ 18 h 161"/>
                    <a:gd name="T8" fmla="*/ 0 w 164"/>
                    <a:gd name="T9" fmla="*/ 0 h 161"/>
                    <a:gd name="T10" fmla="*/ 6 w 164"/>
                    <a:gd name="T11" fmla="*/ 37 h 161"/>
                    <a:gd name="T12" fmla="*/ 45 w 164"/>
                    <a:gd name="T13" fmla="*/ 67 h 161"/>
                    <a:gd name="T14" fmla="*/ 55 w 164"/>
                    <a:gd name="T15" fmla="*/ 121 h 161"/>
                    <a:gd name="T16" fmla="*/ 73 w 164"/>
                    <a:gd name="T17" fmla="*/ 118 h 161"/>
                    <a:gd name="T18" fmla="*/ 69 w 164"/>
                    <a:gd name="T19" fmla="*/ 97 h 161"/>
                    <a:gd name="T20" fmla="*/ 122 w 164"/>
                    <a:gd name="T21" fmla="*/ 150 h 161"/>
                    <a:gd name="T22" fmla="*/ 164 w 164"/>
                    <a:gd name="T23" fmla="*/ 161 h 161"/>
                    <a:gd name="T24" fmla="*/ 140 w 164"/>
                    <a:gd name="T25" fmla="*/ 35 h 161"/>
                    <a:gd name="T26" fmla="*/ 97 w 164"/>
                    <a:gd name="T27" fmla="*/ 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1">
                      <a:moveTo>
                        <a:pt x="97" y="5"/>
                      </a:moveTo>
                      <a:cubicBezTo>
                        <a:pt x="42" y="15"/>
                        <a:pt x="42" y="15"/>
                        <a:pt x="42" y="15"/>
                      </a:cubicBezTo>
                      <a:cubicBezTo>
                        <a:pt x="21" y="0"/>
                        <a:pt x="21" y="0"/>
                        <a:pt x="21" y="0"/>
                      </a:cubicBezTo>
                      <a:cubicBezTo>
                        <a:pt x="24" y="18"/>
                        <a:pt x="24" y="18"/>
                        <a:pt x="24" y="18"/>
                      </a:cubicBezTo>
                      <a:cubicBezTo>
                        <a:pt x="0" y="0"/>
                        <a:pt x="0" y="0"/>
                        <a:pt x="0" y="0"/>
                      </a:cubicBezTo>
                      <a:cubicBezTo>
                        <a:pt x="6" y="37"/>
                        <a:pt x="6" y="37"/>
                        <a:pt x="6" y="37"/>
                      </a:cubicBezTo>
                      <a:cubicBezTo>
                        <a:pt x="9" y="56"/>
                        <a:pt x="27" y="68"/>
                        <a:pt x="45" y="67"/>
                      </a:cubicBezTo>
                      <a:cubicBezTo>
                        <a:pt x="55" y="121"/>
                        <a:pt x="55" y="121"/>
                        <a:pt x="55" y="121"/>
                      </a:cubicBezTo>
                      <a:cubicBezTo>
                        <a:pt x="73" y="118"/>
                        <a:pt x="73" y="118"/>
                        <a:pt x="73" y="118"/>
                      </a:cubicBezTo>
                      <a:cubicBezTo>
                        <a:pt x="69" y="97"/>
                        <a:pt x="69" y="97"/>
                        <a:pt x="69" y="97"/>
                      </a:cubicBezTo>
                      <a:cubicBezTo>
                        <a:pt x="122" y="150"/>
                        <a:pt x="122" y="150"/>
                        <a:pt x="122" y="150"/>
                      </a:cubicBezTo>
                      <a:cubicBezTo>
                        <a:pt x="164" y="161"/>
                        <a:pt x="164" y="161"/>
                        <a:pt x="164" y="161"/>
                      </a:cubicBezTo>
                      <a:cubicBezTo>
                        <a:pt x="140" y="35"/>
                        <a:pt x="140" y="35"/>
                        <a:pt x="140" y="35"/>
                      </a:cubicBezTo>
                      <a:cubicBezTo>
                        <a:pt x="137" y="15"/>
                        <a:pt x="118" y="1"/>
                        <a:pt x="9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81" name="Freeform 180"/>
                <p:cNvSpPr>
                  <a:spLocks/>
                </p:cNvSpPr>
                <p:nvPr/>
              </p:nvSpPr>
              <p:spPr bwMode="auto">
                <a:xfrm>
                  <a:off x="4221163" y="3806826"/>
                  <a:ext cx="80962" cy="134938"/>
                </a:xfrm>
                <a:custGeom>
                  <a:avLst/>
                  <a:gdLst>
                    <a:gd name="T0" fmla="*/ 0 w 24"/>
                    <a:gd name="T1" fmla="*/ 2 h 40"/>
                    <a:gd name="T2" fmla="*/ 7 w 24"/>
                    <a:gd name="T3" fmla="*/ 40 h 40"/>
                    <a:gd name="T4" fmla="*/ 22 w 24"/>
                    <a:gd name="T5" fmla="*/ 18 h 40"/>
                    <a:gd name="T6" fmla="*/ 0 w 24"/>
                    <a:gd name="T7" fmla="*/ 2 h 40"/>
                  </a:gdLst>
                  <a:ahLst/>
                  <a:cxnLst>
                    <a:cxn ang="0">
                      <a:pos x="T0" y="T1"/>
                    </a:cxn>
                    <a:cxn ang="0">
                      <a:pos x="T2" y="T3"/>
                    </a:cxn>
                    <a:cxn ang="0">
                      <a:pos x="T4" y="T5"/>
                    </a:cxn>
                    <a:cxn ang="0">
                      <a:pos x="T6" y="T7"/>
                    </a:cxn>
                  </a:cxnLst>
                  <a:rect l="0" t="0" r="r" b="b"/>
                  <a:pathLst>
                    <a:path w="24" h="40">
                      <a:moveTo>
                        <a:pt x="0" y="2"/>
                      </a:moveTo>
                      <a:cubicBezTo>
                        <a:pt x="7" y="40"/>
                        <a:pt x="7" y="40"/>
                        <a:pt x="7" y="40"/>
                      </a:cubicBezTo>
                      <a:cubicBezTo>
                        <a:pt x="17" y="38"/>
                        <a:pt x="24" y="28"/>
                        <a:pt x="22" y="18"/>
                      </a:cubicBezTo>
                      <a:cubicBezTo>
                        <a:pt x="21" y="7"/>
                        <a:pt x="10"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82" name="Freeform 181"/>
                <p:cNvSpPr>
                  <a:spLocks/>
                </p:cNvSpPr>
                <p:nvPr/>
              </p:nvSpPr>
              <p:spPr bwMode="auto">
                <a:xfrm>
                  <a:off x="3465513" y="4830763"/>
                  <a:ext cx="969962" cy="230188"/>
                </a:xfrm>
                <a:custGeom>
                  <a:avLst/>
                  <a:gdLst>
                    <a:gd name="T0" fmla="*/ 34 w 286"/>
                    <a:gd name="T1" fmla="*/ 0 h 68"/>
                    <a:gd name="T2" fmla="*/ 0 w 286"/>
                    <a:gd name="T3" fmla="*/ 34 h 68"/>
                    <a:gd name="T4" fmla="*/ 34 w 286"/>
                    <a:gd name="T5" fmla="*/ 68 h 68"/>
                    <a:gd name="T6" fmla="*/ 252 w 286"/>
                    <a:gd name="T7" fmla="*/ 68 h 68"/>
                    <a:gd name="T8" fmla="*/ 286 w 286"/>
                    <a:gd name="T9" fmla="*/ 34 h 68"/>
                    <a:gd name="T10" fmla="*/ 286 w 286"/>
                    <a:gd name="T11" fmla="*/ 0 h 68"/>
                    <a:gd name="T12" fmla="*/ 34 w 286"/>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86" h="68">
                      <a:moveTo>
                        <a:pt x="34" y="0"/>
                      </a:moveTo>
                      <a:cubicBezTo>
                        <a:pt x="15" y="0"/>
                        <a:pt x="0" y="15"/>
                        <a:pt x="0" y="34"/>
                      </a:cubicBezTo>
                      <a:cubicBezTo>
                        <a:pt x="0" y="53"/>
                        <a:pt x="15" y="68"/>
                        <a:pt x="34" y="68"/>
                      </a:cubicBezTo>
                      <a:cubicBezTo>
                        <a:pt x="252" y="68"/>
                        <a:pt x="252" y="68"/>
                        <a:pt x="252" y="68"/>
                      </a:cubicBezTo>
                      <a:cubicBezTo>
                        <a:pt x="271" y="68"/>
                        <a:pt x="286" y="53"/>
                        <a:pt x="286" y="34"/>
                      </a:cubicBezTo>
                      <a:cubicBezTo>
                        <a:pt x="286" y="0"/>
                        <a:pt x="286" y="0"/>
                        <a:pt x="286" y="0"/>
                      </a:cubicBezTo>
                      <a:lnTo>
                        <a:pt x="34"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83" name="Freeform 182"/>
                <p:cNvSpPr>
                  <a:spLocks/>
                </p:cNvSpPr>
                <p:nvPr/>
              </p:nvSpPr>
              <p:spPr bwMode="auto">
                <a:xfrm>
                  <a:off x="4143375" y="4154488"/>
                  <a:ext cx="292100" cy="676275"/>
                </a:xfrm>
                <a:custGeom>
                  <a:avLst/>
                  <a:gdLst>
                    <a:gd name="T0" fmla="*/ 61 w 86"/>
                    <a:gd name="T1" fmla="*/ 0 h 200"/>
                    <a:gd name="T2" fmla="*/ 0 w 86"/>
                    <a:gd name="T3" fmla="*/ 100 h 200"/>
                    <a:gd name="T4" fmla="*/ 0 w 86"/>
                    <a:gd name="T5" fmla="*/ 200 h 200"/>
                    <a:gd name="T6" fmla="*/ 86 w 86"/>
                    <a:gd name="T7" fmla="*/ 200 h 200"/>
                    <a:gd name="T8" fmla="*/ 86 w 86"/>
                    <a:gd name="T9" fmla="*/ 0 h 200"/>
                    <a:gd name="T10" fmla="*/ 61 w 86"/>
                    <a:gd name="T11" fmla="*/ 0 h 200"/>
                  </a:gdLst>
                  <a:ahLst/>
                  <a:cxnLst>
                    <a:cxn ang="0">
                      <a:pos x="T0" y="T1"/>
                    </a:cxn>
                    <a:cxn ang="0">
                      <a:pos x="T2" y="T3"/>
                    </a:cxn>
                    <a:cxn ang="0">
                      <a:pos x="T4" y="T5"/>
                    </a:cxn>
                    <a:cxn ang="0">
                      <a:pos x="T6" y="T7"/>
                    </a:cxn>
                    <a:cxn ang="0">
                      <a:pos x="T8" y="T9"/>
                    </a:cxn>
                    <a:cxn ang="0">
                      <a:pos x="T10" y="T11"/>
                    </a:cxn>
                  </a:cxnLst>
                  <a:rect l="0" t="0" r="r" b="b"/>
                  <a:pathLst>
                    <a:path w="86" h="200">
                      <a:moveTo>
                        <a:pt x="61" y="0"/>
                      </a:moveTo>
                      <a:cubicBezTo>
                        <a:pt x="8" y="0"/>
                        <a:pt x="0" y="61"/>
                        <a:pt x="0" y="100"/>
                      </a:cubicBezTo>
                      <a:cubicBezTo>
                        <a:pt x="0" y="200"/>
                        <a:pt x="0" y="200"/>
                        <a:pt x="0" y="200"/>
                      </a:cubicBezTo>
                      <a:cubicBezTo>
                        <a:pt x="86" y="200"/>
                        <a:pt x="86" y="200"/>
                        <a:pt x="86" y="200"/>
                      </a:cubicBezTo>
                      <a:cubicBezTo>
                        <a:pt x="86" y="0"/>
                        <a:pt x="86" y="0"/>
                        <a:pt x="86" y="0"/>
                      </a:cubicBezTo>
                      <a:cubicBezTo>
                        <a:pt x="86" y="0"/>
                        <a:pt x="63" y="0"/>
                        <a:pt x="6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84" name="Rectangle 183"/>
                <p:cNvSpPr>
                  <a:spLocks noChangeArrowheads="1"/>
                </p:cNvSpPr>
                <p:nvPr/>
              </p:nvSpPr>
              <p:spPr bwMode="auto">
                <a:xfrm>
                  <a:off x="3465513" y="4941888"/>
                  <a:ext cx="244475" cy="6699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85" name="Freeform 184"/>
                <p:cNvSpPr>
                  <a:spLocks/>
                </p:cNvSpPr>
                <p:nvPr/>
              </p:nvSpPr>
              <p:spPr bwMode="auto">
                <a:xfrm>
                  <a:off x="4011613" y="5340351"/>
                  <a:ext cx="131762" cy="247650"/>
                </a:xfrm>
                <a:custGeom>
                  <a:avLst/>
                  <a:gdLst>
                    <a:gd name="T0" fmla="*/ 0 w 83"/>
                    <a:gd name="T1" fmla="*/ 156 h 156"/>
                    <a:gd name="T2" fmla="*/ 83 w 83"/>
                    <a:gd name="T3" fmla="*/ 156 h 156"/>
                    <a:gd name="T4" fmla="*/ 72 w 83"/>
                    <a:gd name="T5" fmla="*/ 0 h 156"/>
                    <a:gd name="T6" fmla="*/ 8 w 83"/>
                    <a:gd name="T7" fmla="*/ 0 h 156"/>
                    <a:gd name="T8" fmla="*/ 0 w 83"/>
                    <a:gd name="T9" fmla="*/ 156 h 156"/>
                  </a:gdLst>
                  <a:ahLst/>
                  <a:cxnLst>
                    <a:cxn ang="0">
                      <a:pos x="T0" y="T1"/>
                    </a:cxn>
                    <a:cxn ang="0">
                      <a:pos x="T2" y="T3"/>
                    </a:cxn>
                    <a:cxn ang="0">
                      <a:pos x="T4" y="T5"/>
                    </a:cxn>
                    <a:cxn ang="0">
                      <a:pos x="T6" y="T7"/>
                    </a:cxn>
                    <a:cxn ang="0">
                      <a:pos x="T8" y="T9"/>
                    </a:cxn>
                  </a:cxnLst>
                  <a:rect l="0" t="0" r="r" b="b"/>
                  <a:pathLst>
                    <a:path w="83" h="156">
                      <a:moveTo>
                        <a:pt x="0" y="156"/>
                      </a:moveTo>
                      <a:lnTo>
                        <a:pt x="83" y="156"/>
                      </a:lnTo>
                      <a:lnTo>
                        <a:pt x="72" y="0"/>
                      </a:lnTo>
                      <a:lnTo>
                        <a:pt x="8" y="0"/>
                      </a:lnTo>
                      <a:lnTo>
                        <a:pt x="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86" name="Freeform 185"/>
                <p:cNvSpPr>
                  <a:spLocks/>
                </p:cNvSpPr>
                <p:nvPr/>
              </p:nvSpPr>
              <p:spPr bwMode="auto">
                <a:xfrm>
                  <a:off x="4041775" y="5135563"/>
                  <a:ext cx="68262" cy="249238"/>
                </a:xfrm>
                <a:custGeom>
                  <a:avLst/>
                  <a:gdLst>
                    <a:gd name="T0" fmla="*/ 0 w 43"/>
                    <a:gd name="T1" fmla="*/ 157 h 157"/>
                    <a:gd name="T2" fmla="*/ 43 w 43"/>
                    <a:gd name="T3" fmla="*/ 157 h 157"/>
                    <a:gd name="T4" fmla="*/ 40 w 43"/>
                    <a:gd name="T5" fmla="*/ 0 h 157"/>
                    <a:gd name="T6" fmla="*/ 4 w 43"/>
                    <a:gd name="T7" fmla="*/ 0 h 157"/>
                    <a:gd name="T8" fmla="*/ 0 w 43"/>
                    <a:gd name="T9" fmla="*/ 157 h 157"/>
                  </a:gdLst>
                  <a:ahLst/>
                  <a:cxnLst>
                    <a:cxn ang="0">
                      <a:pos x="T0" y="T1"/>
                    </a:cxn>
                    <a:cxn ang="0">
                      <a:pos x="T2" y="T3"/>
                    </a:cxn>
                    <a:cxn ang="0">
                      <a:pos x="T4" y="T5"/>
                    </a:cxn>
                    <a:cxn ang="0">
                      <a:pos x="T6" y="T7"/>
                    </a:cxn>
                    <a:cxn ang="0">
                      <a:pos x="T8" y="T9"/>
                    </a:cxn>
                  </a:cxnLst>
                  <a:rect l="0" t="0" r="r" b="b"/>
                  <a:pathLst>
                    <a:path w="43" h="157">
                      <a:moveTo>
                        <a:pt x="0" y="157"/>
                      </a:moveTo>
                      <a:lnTo>
                        <a:pt x="43" y="157"/>
                      </a:lnTo>
                      <a:lnTo>
                        <a:pt x="40" y="0"/>
                      </a:lnTo>
                      <a:lnTo>
                        <a:pt x="4" y="0"/>
                      </a:lnTo>
                      <a:lnTo>
                        <a:pt x="0"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87" name="Oval 186"/>
                <p:cNvSpPr>
                  <a:spLocks noChangeArrowheads="1"/>
                </p:cNvSpPr>
                <p:nvPr/>
              </p:nvSpPr>
              <p:spPr bwMode="auto">
                <a:xfrm>
                  <a:off x="4346575" y="5627688"/>
                  <a:ext cx="149225" cy="1492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94" name="Oval 193"/>
                <p:cNvSpPr>
                  <a:spLocks noChangeArrowheads="1"/>
                </p:cNvSpPr>
                <p:nvPr/>
              </p:nvSpPr>
              <p:spPr bwMode="auto">
                <a:xfrm>
                  <a:off x="3665538" y="5624513"/>
                  <a:ext cx="149225" cy="1460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95" name="Freeform 194"/>
                <p:cNvSpPr>
                  <a:spLocks/>
                </p:cNvSpPr>
                <p:nvPr/>
              </p:nvSpPr>
              <p:spPr bwMode="auto">
                <a:xfrm>
                  <a:off x="3740150" y="5510213"/>
                  <a:ext cx="681037" cy="104775"/>
                </a:xfrm>
                <a:custGeom>
                  <a:avLst/>
                  <a:gdLst>
                    <a:gd name="T0" fmla="*/ 0 w 201"/>
                    <a:gd name="T1" fmla="*/ 31 h 31"/>
                    <a:gd name="T2" fmla="*/ 26 w 201"/>
                    <a:gd name="T3" fmla="*/ 14 h 31"/>
                    <a:gd name="T4" fmla="*/ 101 w 201"/>
                    <a:gd name="T5" fmla="*/ 0 h 31"/>
                    <a:gd name="T6" fmla="*/ 175 w 201"/>
                    <a:gd name="T7" fmla="*/ 14 h 31"/>
                    <a:gd name="T8" fmla="*/ 201 w 201"/>
                    <a:gd name="T9" fmla="*/ 31 h 31"/>
                    <a:gd name="T10" fmla="*/ 0 w 201"/>
                    <a:gd name="T11" fmla="*/ 31 h 31"/>
                  </a:gdLst>
                  <a:ahLst/>
                  <a:cxnLst>
                    <a:cxn ang="0">
                      <a:pos x="T0" y="T1"/>
                    </a:cxn>
                    <a:cxn ang="0">
                      <a:pos x="T2" y="T3"/>
                    </a:cxn>
                    <a:cxn ang="0">
                      <a:pos x="T4" y="T5"/>
                    </a:cxn>
                    <a:cxn ang="0">
                      <a:pos x="T6" y="T7"/>
                    </a:cxn>
                    <a:cxn ang="0">
                      <a:pos x="T8" y="T9"/>
                    </a:cxn>
                    <a:cxn ang="0">
                      <a:pos x="T10" y="T11"/>
                    </a:cxn>
                  </a:cxnLst>
                  <a:rect l="0" t="0" r="r" b="b"/>
                  <a:pathLst>
                    <a:path w="201" h="31">
                      <a:moveTo>
                        <a:pt x="0" y="31"/>
                      </a:moveTo>
                      <a:cubicBezTo>
                        <a:pt x="5" y="21"/>
                        <a:pt x="14" y="17"/>
                        <a:pt x="26" y="14"/>
                      </a:cubicBezTo>
                      <a:cubicBezTo>
                        <a:pt x="101" y="0"/>
                        <a:pt x="101" y="0"/>
                        <a:pt x="101" y="0"/>
                      </a:cubicBezTo>
                      <a:cubicBezTo>
                        <a:pt x="175" y="14"/>
                        <a:pt x="175" y="14"/>
                        <a:pt x="175" y="14"/>
                      </a:cubicBezTo>
                      <a:cubicBezTo>
                        <a:pt x="187" y="17"/>
                        <a:pt x="197" y="21"/>
                        <a:pt x="201" y="31"/>
                      </a:cubicBez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96" name="Rectangle 195"/>
                <p:cNvSpPr>
                  <a:spLocks noChangeArrowheads="1"/>
                </p:cNvSpPr>
                <p:nvPr/>
              </p:nvSpPr>
              <p:spPr bwMode="auto">
                <a:xfrm>
                  <a:off x="4346575" y="5614988"/>
                  <a:ext cx="74612" cy="87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97" name="Rectangle 196"/>
                <p:cNvSpPr>
                  <a:spLocks noChangeArrowheads="1"/>
                </p:cNvSpPr>
                <p:nvPr/>
              </p:nvSpPr>
              <p:spPr bwMode="auto">
                <a:xfrm>
                  <a:off x="3740150" y="5614988"/>
                  <a:ext cx="74612" cy="809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98" name="Freeform 197"/>
                <p:cNvSpPr>
                  <a:spLocks/>
                </p:cNvSpPr>
                <p:nvPr/>
              </p:nvSpPr>
              <p:spPr bwMode="auto">
                <a:xfrm>
                  <a:off x="4095750" y="5627688"/>
                  <a:ext cx="36512" cy="149225"/>
                </a:xfrm>
                <a:custGeom>
                  <a:avLst/>
                  <a:gdLst>
                    <a:gd name="T0" fmla="*/ 0 w 11"/>
                    <a:gd name="T1" fmla="*/ 41 h 44"/>
                    <a:gd name="T2" fmla="*/ 2 w 11"/>
                    <a:gd name="T3" fmla="*/ 44 h 44"/>
                    <a:gd name="T4" fmla="*/ 8 w 11"/>
                    <a:gd name="T5" fmla="*/ 44 h 44"/>
                    <a:gd name="T6" fmla="*/ 11 w 11"/>
                    <a:gd name="T7" fmla="*/ 41 h 44"/>
                    <a:gd name="T8" fmla="*/ 11 w 11"/>
                    <a:gd name="T9" fmla="*/ 2 h 44"/>
                    <a:gd name="T10" fmla="*/ 8 w 11"/>
                    <a:gd name="T11" fmla="*/ 0 h 44"/>
                    <a:gd name="T12" fmla="*/ 2 w 11"/>
                    <a:gd name="T13" fmla="*/ 0 h 44"/>
                    <a:gd name="T14" fmla="*/ 0 w 11"/>
                    <a:gd name="T15" fmla="*/ 2 h 44"/>
                    <a:gd name="T16" fmla="*/ 0 w 11"/>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4">
                      <a:moveTo>
                        <a:pt x="0" y="41"/>
                      </a:moveTo>
                      <a:cubicBezTo>
                        <a:pt x="0" y="43"/>
                        <a:pt x="1" y="44"/>
                        <a:pt x="2" y="44"/>
                      </a:cubicBezTo>
                      <a:cubicBezTo>
                        <a:pt x="8" y="44"/>
                        <a:pt x="8" y="44"/>
                        <a:pt x="8" y="44"/>
                      </a:cubicBezTo>
                      <a:cubicBezTo>
                        <a:pt x="9" y="44"/>
                        <a:pt x="11" y="43"/>
                        <a:pt x="11" y="41"/>
                      </a:cubicBezTo>
                      <a:cubicBezTo>
                        <a:pt x="11" y="2"/>
                        <a:pt x="11" y="2"/>
                        <a:pt x="11" y="2"/>
                      </a:cubicBezTo>
                      <a:cubicBezTo>
                        <a:pt x="11" y="1"/>
                        <a:pt x="9" y="0"/>
                        <a:pt x="8" y="0"/>
                      </a:cubicBezTo>
                      <a:cubicBezTo>
                        <a:pt x="2" y="0"/>
                        <a:pt x="2" y="0"/>
                        <a:pt x="2" y="0"/>
                      </a:cubicBezTo>
                      <a:cubicBezTo>
                        <a:pt x="1" y="0"/>
                        <a:pt x="0" y="1"/>
                        <a:pt x="0" y="2"/>
                      </a:cubicBez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199" name="Freeform 198"/>
                <p:cNvSpPr>
                  <a:spLocks/>
                </p:cNvSpPr>
                <p:nvPr/>
              </p:nvSpPr>
              <p:spPr bwMode="auto">
                <a:xfrm>
                  <a:off x="4021138" y="5627688"/>
                  <a:ext cx="33337" cy="149225"/>
                </a:xfrm>
                <a:custGeom>
                  <a:avLst/>
                  <a:gdLst>
                    <a:gd name="T0" fmla="*/ 0 w 10"/>
                    <a:gd name="T1" fmla="*/ 41 h 44"/>
                    <a:gd name="T2" fmla="*/ 2 w 10"/>
                    <a:gd name="T3" fmla="*/ 44 h 44"/>
                    <a:gd name="T4" fmla="*/ 8 w 10"/>
                    <a:gd name="T5" fmla="*/ 44 h 44"/>
                    <a:gd name="T6" fmla="*/ 10 w 10"/>
                    <a:gd name="T7" fmla="*/ 41 h 44"/>
                    <a:gd name="T8" fmla="*/ 10 w 10"/>
                    <a:gd name="T9" fmla="*/ 2 h 44"/>
                    <a:gd name="T10" fmla="*/ 8 w 10"/>
                    <a:gd name="T11" fmla="*/ 0 h 44"/>
                    <a:gd name="T12" fmla="*/ 2 w 10"/>
                    <a:gd name="T13" fmla="*/ 0 h 44"/>
                    <a:gd name="T14" fmla="*/ 0 w 10"/>
                    <a:gd name="T15" fmla="*/ 2 h 44"/>
                    <a:gd name="T16" fmla="*/ 0 w 10"/>
                    <a:gd name="T17"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4">
                      <a:moveTo>
                        <a:pt x="0" y="41"/>
                      </a:moveTo>
                      <a:cubicBezTo>
                        <a:pt x="0" y="43"/>
                        <a:pt x="1" y="44"/>
                        <a:pt x="2" y="44"/>
                      </a:cubicBezTo>
                      <a:cubicBezTo>
                        <a:pt x="8" y="44"/>
                        <a:pt x="8" y="44"/>
                        <a:pt x="8" y="44"/>
                      </a:cubicBezTo>
                      <a:cubicBezTo>
                        <a:pt x="9" y="44"/>
                        <a:pt x="10" y="43"/>
                        <a:pt x="10" y="41"/>
                      </a:cubicBezTo>
                      <a:cubicBezTo>
                        <a:pt x="10" y="2"/>
                        <a:pt x="10" y="2"/>
                        <a:pt x="10" y="2"/>
                      </a:cubicBezTo>
                      <a:cubicBezTo>
                        <a:pt x="10" y="1"/>
                        <a:pt x="9" y="0"/>
                        <a:pt x="8" y="0"/>
                      </a:cubicBezTo>
                      <a:cubicBezTo>
                        <a:pt x="2" y="0"/>
                        <a:pt x="2" y="0"/>
                        <a:pt x="2" y="0"/>
                      </a:cubicBezTo>
                      <a:cubicBezTo>
                        <a:pt x="1" y="0"/>
                        <a:pt x="0" y="1"/>
                        <a:pt x="0" y="2"/>
                      </a:cubicBez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00" name="Rectangle 199"/>
                <p:cNvSpPr>
                  <a:spLocks noChangeArrowheads="1"/>
                </p:cNvSpPr>
                <p:nvPr/>
              </p:nvSpPr>
              <p:spPr bwMode="auto">
                <a:xfrm>
                  <a:off x="4038600" y="5522913"/>
                  <a:ext cx="74612" cy="2063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01" name="Freeform 200"/>
                <p:cNvSpPr>
                  <a:spLocks/>
                </p:cNvSpPr>
                <p:nvPr/>
              </p:nvSpPr>
              <p:spPr bwMode="auto">
                <a:xfrm>
                  <a:off x="3857625" y="5087938"/>
                  <a:ext cx="434975" cy="57150"/>
                </a:xfrm>
                <a:custGeom>
                  <a:avLst/>
                  <a:gdLst>
                    <a:gd name="T0" fmla="*/ 0 w 128"/>
                    <a:gd name="T1" fmla="*/ 9 h 17"/>
                    <a:gd name="T2" fmla="*/ 8 w 128"/>
                    <a:gd name="T3" fmla="*/ 17 h 17"/>
                    <a:gd name="T4" fmla="*/ 120 w 128"/>
                    <a:gd name="T5" fmla="*/ 17 h 17"/>
                    <a:gd name="T6" fmla="*/ 128 w 128"/>
                    <a:gd name="T7" fmla="*/ 9 h 17"/>
                    <a:gd name="T8" fmla="*/ 128 w 128"/>
                    <a:gd name="T9" fmla="*/ 9 h 17"/>
                    <a:gd name="T10" fmla="*/ 120 w 128"/>
                    <a:gd name="T11" fmla="*/ 0 h 17"/>
                    <a:gd name="T12" fmla="*/ 8 w 128"/>
                    <a:gd name="T13" fmla="*/ 0 h 17"/>
                    <a:gd name="T14" fmla="*/ 0 w 128"/>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7">
                      <a:moveTo>
                        <a:pt x="0" y="9"/>
                      </a:moveTo>
                      <a:cubicBezTo>
                        <a:pt x="0" y="13"/>
                        <a:pt x="4" y="17"/>
                        <a:pt x="8" y="17"/>
                      </a:cubicBezTo>
                      <a:cubicBezTo>
                        <a:pt x="120" y="17"/>
                        <a:pt x="120" y="17"/>
                        <a:pt x="120" y="17"/>
                      </a:cubicBezTo>
                      <a:cubicBezTo>
                        <a:pt x="125" y="17"/>
                        <a:pt x="128" y="13"/>
                        <a:pt x="128" y="9"/>
                      </a:cubicBezTo>
                      <a:cubicBezTo>
                        <a:pt x="128" y="9"/>
                        <a:pt x="128" y="9"/>
                        <a:pt x="128" y="9"/>
                      </a:cubicBezTo>
                      <a:cubicBezTo>
                        <a:pt x="128" y="4"/>
                        <a:pt x="125" y="0"/>
                        <a:pt x="120" y="0"/>
                      </a:cubicBezTo>
                      <a:cubicBezTo>
                        <a:pt x="8" y="0"/>
                        <a:pt x="8" y="0"/>
                        <a:pt x="8" y="0"/>
                      </a:cubicBezTo>
                      <a:cubicBezTo>
                        <a:pt x="4" y="0"/>
                        <a:pt x="0" y="4"/>
                        <a:pt x="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02" name="Freeform 201"/>
                <p:cNvSpPr>
                  <a:spLocks/>
                </p:cNvSpPr>
                <p:nvPr/>
              </p:nvSpPr>
              <p:spPr bwMode="auto">
                <a:xfrm>
                  <a:off x="3662363" y="5057776"/>
                  <a:ext cx="830262" cy="60325"/>
                </a:xfrm>
                <a:custGeom>
                  <a:avLst/>
                  <a:gdLst>
                    <a:gd name="T0" fmla="*/ 245 w 245"/>
                    <a:gd name="T1" fmla="*/ 0 h 18"/>
                    <a:gd name="T2" fmla="*/ 245 w 245"/>
                    <a:gd name="T3" fmla="*/ 0 h 18"/>
                    <a:gd name="T4" fmla="*/ 227 w 245"/>
                    <a:gd name="T5" fmla="*/ 18 h 18"/>
                    <a:gd name="T6" fmla="*/ 17 w 245"/>
                    <a:gd name="T7" fmla="*/ 18 h 18"/>
                    <a:gd name="T8" fmla="*/ 0 w 245"/>
                    <a:gd name="T9" fmla="*/ 0 h 18"/>
                    <a:gd name="T10" fmla="*/ 0 w 245"/>
                    <a:gd name="T11" fmla="*/ 0 h 18"/>
                    <a:gd name="T12" fmla="*/ 245 w 245"/>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45" h="18">
                      <a:moveTo>
                        <a:pt x="245" y="0"/>
                      </a:moveTo>
                      <a:cubicBezTo>
                        <a:pt x="245" y="0"/>
                        <a:pt x="245" y="0"/>
                        <a:pt x="245" y="0"/>
                      </a:cubicBezTo>
                      <a:cubicBezTo>
                        <a:pt x="245" y="10"/>
                        <a:pt x="237" y="18"/>
                        <a:pt x="227" y="18"/>
                      </a:cubicBezTo>
                      <a:cubicBezTo>
                        <a:pt x="17" y="18"/>
                        <a:pt x="17" y="18"/>
                        <a:pt x="17" y="18"/>
                      </a:cubicBezTo>
                      <a:cubicBezTo>
                        <a:pt x="8" y="18"/>
                        <a:pt x="0" y="10"/>
                        <a:pt x="0" y="0"/>
                      </a:cubicBezTo>
                      <a:cubicBezTo>
                        <a:pt x="0" y="0"/>
                        <a:pt x="0" y="0"/>
                        <a:pt x="0" y="0"/>
                      </a:cubicBezTo>
                      <a:lnTo>
                        <a:pt x="245"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03" name="Freeform 202"/>
                <p:cNvSpPr>
                  <a:spLocks/>
                </p:cNvSpPr>
                <p:nvPr/>
              </p:nvSpPr>
              <p:spPr bwMode="auto">
                <a:xfrm>
                  <a:off x="4495800" y="4148138"/>
                  <a:ext cx="60325" cy="736600"/>
                </a:xfrm>
                <a:custGeom>
                  <a:avLst/>
                  <a:gdLst>
                    <a:gd name="T0" fmla="*/ 0 w 18"/>
                    <a:gd name="T1" fmla="*/ 0 h 218"/>
                    <a:gd name="T2" fmla="*/ 0 w 18"/>
                    <a:gd name="T3" fmla="*/ 0 h 218"/>
                    <a:gd name="T4" fmla="*/ 18 w 18"/>
                    <a:gd name="T5" fmla="*/ 18 h 218"/>
                    <a:gd name="T6" fmla="*/ 18 w 18"/>
                    <a:gd name="T7" fmla="*/ 200 h 218"/>
                    <a:gd name="T8" fmla="*/ 0 w 18"/>
                    <a:gd name="T9" fmla="*/ 218 h 218"/>
                    <a:gd name="T10" fmla="*/ 0 w 18"/>
                    <a:gd name="T11" fmla="*/ 218 h 218"/>
                    <a:gd name="T12" fmla="*/ 0 w 1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18" h="218">
                      <a:moveTo>
                        <a:pt x="0" y="0"/>
                      </a:moveTo>
                      <a:cubicBezTo>
                        <a:pt x="0" y="0"/>
                        <a:pt x="0" y="0"/>
                        <a:pt x="0" y="0"/>
                      </a:cubicBezTo>
                      <a:cubicBezTo>
                        <a:pt x="10" y="0"/>
                        <a:pt x="18" y="8"/>
                        <a:pt x="18" y="18"/>
                      </a:cubicBezTo>
                      <a:cubicBezTo>
                        <a:pt x="18" y="200"/>
                        <a:pt x="18" y="200"/>
                        <a:pt x="18" y="200"/>
                      </a:cubicBezTo>
                      <a:cubicBezTo>
                        <a:pt x="18" y="210"/>
                        <a:pt x="10" y="218"/>
                        <a:pt x="0" y="218"/>
                      </a:cubicBezTo>
                      <a:cubicBezTo>
                        <a:pt x="0" y="218"/>
                        <a:pt x="0" y="218"/>
                        <a:pt x="0" y="218"/>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04" name="Freeform 203"/>
                <p:cNvSpPr>
                  <a:spLocks/>
                </p:cNvSpPr>
                <p:nvPr/>
              </p:nvSpPr>
              <p:spPr bwMode="auto">
                <a:xfrm>
                  <a:off x="4170363" y="4557713"/>
                  <a:ext cx="430212" cy="623888"/>
                </a:xfrm>
                <a:custGeom>
                  <a:avLst/>
                  <a:gdLst>
                    <a:gd name="T0" fmla="*/ 0 w 127"/>
                    <a:gd name="T1" fmla="*/ 185 h 185"/>
                    <a:gd name="T2" fmla="*/ 98 w 127"/>
                    <a:gd name="T3" fmla="*/ 185 h 185"/>
                    <a:gd name="T4" fmla="*/ 127 w 127"/>
                    <a:gd name="T5" fmla="*/ 156 h 185"/>
                    <a:gd name="T6" fmla="*/ 127 w 127"/>
                    <a:gd name="T7" fmla="*/ 0 h 185"/>
                    <a:gd name="T8" fmla="*/ 114 w 127"/>
                    <a:gd name="T9" fmla="*/ 0 h 185"/>
                    <a:gd name="T10" fmla="*/ 114 w 127"/>
                    <a:gd name="T11" fmla="*/ 156 h 185"/>
                    <a:gd name="T12" fmla="*/ 98 w 127"/>
                    <a:gd name="T13" fmla="*/ 172 h 185"/>
                    <a:gd name="T14" fmla="*/ 0 w 127"/>
                    <a:gd name="T15" fmla="*/ 172 h 185"/>
                    <a:gd name="T16" fmla="*/ 0 w 127"/>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85">
                      <a:moveTo>
                        <a:pt x="0" y="185"/>
                      </a:moveTo>
                      <a:cubicBezTo>
                        <a:pt x="98" y="185"/>
                        <a:pt x="98" y="185"/>
                        <a:pt x="98" y="185"/>
                      </a:cubicBezTo>
                      <a:cubicBezTo>
                        <a:pt x="114" y="185"/>
                        <a:pt x="127" y="172"/>
                        <a:pt x="127" y="156"/>
                      </a:cubicBezTo>
                      <a:cubicBezTo>
                        <a:pt x="127" y="0"/>
                        <a:pt x="127" y="0"/>
                        <a:pt x="127" y="0"/>
                      </a:cubicBezTo>
                      <a:cubicBezTo>
                        <a:pt x="114" y="0"/>
                        <a:pt x="114" y="0"/>
                        <a:pt x="114" y="0"/>
                      </a:cubicBezTo>
                      <a:cubicBezTo>
                        <a:pt x="114" y="156"/>
                        <a:pt x="114" y="156"/>
                        <a:pt x="114" y="156"/>
                      </a:cubicBezTo>
                      <a:cubicBezTo>
                        <a:pt x="114" y="165"/>
                        <a:pt x="107" y="172"/>
                        <a:pt x="98" y="172"/>
                      </a:cubicBezTo>
                      <a:cubicBezTo>
                        <a:pt x="0" y="172"/>
                        <a:pt x="0" y="172"/>
                        <a:pt x="0" y="172"/>
                      </a:cubicBezTo>
                      <a:lnTo>
                        <a:pt x="0" y="1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05" name="Freeform 204"/>
                <p:cNvSpPr>
                  <a:spLocks/>
                </p:cNvSpPr>
                <p:nvPr/>
              </p:nvSpPr>
              <p:spPr bwMode="auto">
                <a:xfrm>
                  <a:off x="4170363" y="5175251"/>
                  <a:ext cx="104775" cy="95250"/>
                </a:xfrm>
                <a:custGeom>
                  <a:avLst/>
                  <a:gdLst>
                    <a:gd name="T0" fmla="*/ 31 w 31"/>
                    <a:gd name="T1" fmla="*/ 0 h 28"/>
                    <a:gd name="T2" fmla="*/ 31 w 31"/>
                    <a:gd name="T3" fmla="*/ 15 h 28"/>
                    <a:gd name="T4" fmla="*/ 19 w 31"/>
                    <a:gd name="T5" fmla="*/ 28 h 28"/>
                    <a:gd name="T6" fmla="*/ 12 w 31"/>
                    <a:gd name="T7" fmla="*/ 28 h 28"/>
                    <a:gd name="T8" fmla="*/ 0 w 31"/>
                    <a:gd name="T9" fmla="*/ 15 h 28"/>
                    <a:gd name="T10" fmla="*/ 0 w 31"/>
                    <a:gd name="T11" fmla="*/ 0 h 28"/>
                    <a:gd name="T12" fmla="*/ 31 w 31"/>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1" h="28">
                      <a:moveTo>
                        <a:pt x="31" y="0"/>
                      </a:moveTo>
                      <a:cubicBezTo>
                        <a:pt x="31" y="15"/>
                        <a:pt x="31" y="15"/>
                        <a:pt x="31" y="15"/>
                      </a:cubicBezTo>
                      <a:cubicBezTo>
                        <a:pt x="31" y="22"/>
                        <a:pt x="26" y="28"/>
                        <a:pt x="19" y="28"/>
                      </a:cubicBezTo>
                      <a:cubicBezTo>
                        <a:pt x="12" y="28"/>
                        <a:pt x="12" y="28"/>
                        <a:pt x="12" y="28"/>
                      </a:cubicBezTo>
                      <a:cubicBezTo>
                        <a:pt x="5" y="28"/>
                        <a:pt x="0" y="22"/>
                        <a:pt x="0" y="15"/>
                      </a:cubicBezTo>
                      <a:cubicBezTo>
                        <a:pt x="0" y="0"/>
                        <a:pt x="0" y="0"/>
                        <a:pt x="0" y="0"/>
                      </a:cubicBez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06" name="Freeform 205"/>
                <p:cNvSpPr>
                  <a:spLocks/>
                </p:cNvSpPr>
                <p:nvPr/>
              </p:nvSpPr>
              <p:spPr bwMode="auto">
                <a:xfrm>
                  <a:off x="4556125" y="4503738"/>
                  <a:ext cx="95250" cy="107950"/>
                </a:xfrm>
                <a:custGeom>
                  <a:avLst/>
                  <a:gdLst>
                    <a:gd name="T0" fmla="*/ 0 w 28"/>
                    <a:gd name="T1" fmla="*/ 0 h 32"/>
                    <a:gd name="T2" fmla="*/ 15 w 28"/>
                    <a:gd name="T3" fmla="*/ 0 h 32"/>
                    <a:gd name="T4" fmla="*/ 28 w 28"/>
                    <a:gd name="T5" fmla="*/ 13 h 32"/>
                    <a:gd name="T6" fmla="*/ 28 w 28"/>
                    <a:gd name="T7" fmla="*/ 19 h 32"/>
                    <a:gd name="T8" fmla="*/ 15 w 28"/>
                    <a:gd name="T9" fmla="*/ 32 h 32"/>
                    <a:gd name="T10" fmla="*/ 0 w 28"/>
                    <a:gd name="T11" fmla="*/ 32 h 32"/>
                    <a:gd name="T12" fmla="*/ 0 w 2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8" h="32">
                      <a:moveTo>
                        <a:pt x="0" y="0"/>
                      </a:moveTo>
                      <a:cubicBezTo>
                        <a:pt x="15" y="0"/>
                        <a:pt x="15" y="0"/>
                        <a:pt x="15" y="0"/>
                      </a:cubicBezTo>
                      <a:cubicBezTo>
                        <a:pt x="22" y="0"/>
                        <a:pt x="28" y="6"/>
                        <a:pt x="28" y="13"/>
                      </a:cubicBezTo>
                      <a:cubicBezTo>
                        <a:pt x="28" y="19"/>
                        <a:pt x="28" y="19"/>
                        <a:pt x="28" y="19"/>
                      </a:cubicBezTo>
                      <a:cubicBezTo>
                        <a:pt x="28" y="26"/>
                        <a:pt x="22" y="32"/>
                        <a:pt x="15" y="32"/>
                      </a:cubicBezTo>
                      <a:cubicBezTo>
                        <a:pt x="0" y="32"/>
                        <a:pt x="0" y="32"/>
                        <a:pt x="0" y="32"/>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07" name="Freeform 206"/>
                <p:cNvSpPr>
                  <a:spLocks/>
                </p:cNvSpPr>
                <p:nvPr/>
              </p:nvSpPr>
              <p:spPr bwMode="auto">
                <a:xfrm>
                  <a:off x="3597275" y="4794251"/>
                  <a:ext cx="423862" cy="36513"/>
                </a:xfrm>
                <a:custGeom>
                  <a:avLst/>
                  <a:gdLst>
                    <a:gd name="T0" fmla="*/ 0 w 267"/>
                    <a:gd name="T1" fmla="*/ 0 h 23"/>
                    <a:gd name="T2" fmla="*/ 267 w 267"/>
                    <a:gd name="T3" fmla="*/ 12 h 23"/>
                    <a:gd name="T4" fmla="*/ 267 w 267"/>
                    <a:gd name="T5" fmla="*/ 23 h 23"/>
                    <a:gd name="T6" fmla="*/ 0 w 267"/>
                    <a:gd name="T7" fmla="*/ 23 h 23"/>
                    <a:gd name="T8" fmla="*/ 0 w 267"/>
                    <a:gd name="T9" fmla="*/ 0 h 23"/>
                  </a:gdLst>
                  <a:ahLst/>
                  <a:cxnLst>
                    <a:cxn ang="0">
                      <a:pos x="T0" y="T1"/>
                    </a:cxn>
                    <a:cxn ang="0">
                      <a:pos x="T2" y="T3"/>
                    </a:cxn>
                    <a:cxn ang="0">
                      <a:pos x="T4" y="T5"/>
                    </a:cxn>
                    <a:cxn ang="0">
                      <a:pos x="T6" y="T7"/>
                    </a:cxn>
                    <a:cxn ang="0">
                      <a:pos x="T8" y="T9"/>
                    </a:cxn>
                  </a:cxnLst>
                  <a:rect l="0" t="0" r="r" b="b"/>
                  <a:pathLst>
                    <a:path w="267" h="23">
                      <a:moveTo>
                        <a:pt x="0" y="0"/>
                      </a:moveTo>
                      <a:lnTo>
                        <a:pt x="267" y="12"/>
                      </a:lnTo>
                      <a:lnTo>
                        <a:pt x="267"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08" name="Freeform 207"/>
                <p:cNvSpPr>
                  <a:spLocks/>
                </p:cNvSpPr>
                <p:nvPr/>
              </p:nvSpPr>
              <p:spPr bwMode="auto">
                <a:xfrm>
                  <a:off x="3457575" y="4391026"/>
                  <a:ext cx="146050" cy="415925"/>
                </a:xfrm>
                <a:custGeom>
                  <a:avLst/>
                  <a:gdLst>
                    <a:gd name="T0" fmla="*/ 71 w 92"/>
                    <a:gd name="T1" fmla="*/ 262 h 262"/>
                    <a:gd name="T2" fmla="*/ 0 w 92"/>
                    <a:gd name="T3" fmla="*/ 5 h 262"/>
                    <a:gd name="T4" fmla="*/ 9 w 92"/>
                    <a:gd name="T5" fmla="*/ 0 h 262"/>
                    <a:gd name="T6" fmla="*/ 92 w 92"/>
                    <a:gd name="T7" fmla="*/ 256 h 262"/>
                    <a:gd name="T8" fmla="*/ 71 w 92"/>
                    <a:gd name="T9" fmla="*/ 262 h 262"/>
                  </a:gdLst>
                  <a:ahLst/>
                  <a:cxnLst>
                    <a:cxn ang="0">
                      <a:pos x="T0" y="T1"/>
                    </a:cxn>
                    <a:cxn ang="0">
                      <a:pos x="T2" y="T3"/>
                    </a:cxn>
                    <a:cxn ang="0">
                      <a:pos x="T4" y="T5"/>
                    </a:cxn>
                    <a:cxn ang="0">
                      <a:pos x="T6" y="T7"/>
                    </a:cxn>
                    <a:cxn ang="0">
                      <a:pos x="T8" y="T9"/>
                    </a:cxn>
                  </a:cxnLst>
                  <a:rect l="0" t="0" r="r" b="b"/>
                  <a:pathLst>
                    <a:path w="92" h="262">
                      <a:moveTo>
                        <a:pt x="71" y="262"/>
                      </a:moveTo>
                      <a:lnTo>
                        <a:pt x="0" y="5"/>
                      </a:lnTo>
                      <a:lnTo>
                        <a:pt x="9" y="0"/>
                      </a:lnTo>
                      <a:lnTo>
                        <a:pt x="92" y="256"/>
                      </a:lnTo>
                      <a:lnTo>
                        <a:pt x="71"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09" name="Oval 208"/>
                <p:cNvSpPr>
                  <a:spLocks noChangeArrowheads="1"/>
                </p:cNvSpPr>
                <p:nvPr/>
              </p:nvSpPr>
              <p:spPr bwMode="auto">
                <a:xfrm>
                  <a:off x="3570288" y="4776788"/>
                  <a:ext cx="53975" cy="539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10" name="Freeform 209"/>
                <p:cNvSpPr>
                  <a:spLocks/>
                </p:cNvSpPr>
                <p:nvPr/>
              </p:nvSpPr>
              <p:spPr bwMode="auto">
                <a:xfrm>
                  <a:off x="4262438" y="4246563"/>
                  <a:ext cx="141287" cy="584200"/>
                </a:xfrm>
                <a:custGeom>
                  <a:avLst/>
                  <a:gdLst>
                    <a:gd name="T0" fmla="*/ 42 w 42"/>
                    <a:gd name="T1" fmla="*/ 152 h 173"/>
                    <a:gd name="T2" fmla="*/ 21 w 42"/>
                    <a:gd name="T3" fmla="*/ 173 h 173"/>
                    <a:gd name="T4" fmla="*/ 21 w 42"/>
                    <a:gd name="T5" fmla="*/ 173 h 173"/>
                    <a:gd name="T6" fmla="*/ 0 w 42"/>
                    <a:gd name="T7" fmla="*/ 152 h 173"/>
                    <a:gd name="T8" fmla="*/ 0 w 42"/>
                    <a:gd name="T9" fmla="*/ 21 h 173"/>
                    <a:gd name="T10" fmla="*/ 21 w 42"/>
                    <a:gd name="T11" fmla="*/ 0 h 173"/>
                    <a:gd name="T12" fmla="*/ 21 w 42"/>
                    <a:gd name="T13" fmla="*/ 0 h 173"/>
                    <a:gd name="T14" fmla="*/ 42 w 42"/>
                    <a:gd name="T15" fmla="*/ 21 h 173"/>
                    <a:gd name="T16" fmla="*/ 42 w 42"/>
                    <a:gd name="T17" fmla="*/ 15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73">
                      <a:moveTo>
                        <a:pt x="42" y="152"/>
                      </a:moveTo>
                      <a:cubicBezTo>
                        <a:pt x="42" y="164"/>
                        <a:pt x="33" y="173"/>
                        <a:pt x="21" y="173"/>
                      </a:cubicBezTo>
                      <a:cubicBezTo>
                        <a:pt x="21" y="173"/>
                        <a:pt x="21" y="173"/>
                        <a:pt x="21" y="173"/>
                      </a:cubicBezTo>
                      <a:cubicBezTo>
                        <a:pt x="9" y="173"/>
                        <a:pt x="0" y="164"/>
                        <a:pt x="0" y="152"/>
                      </a:cubicBezTo>
                      <a:cubicBezTo>
                        <a:pt x="0" y="21"/>
                        <a:pt x="0" y="21"/>
                        <a:pt x="0" y="21"/>
                      </a:cubicBezTo>
                      <a:cubicBezTo>
                        <a:pt x="0" y="10"/>
                        <a:pt x="9" y="0"/>
                        <a:pt x="21" y="0"/>
                      </a:cubicBezTo>
                      <a:cubicBezTo>
                        <a:pt x="21" y="0"/>
                        <a:pt x="21" y="0"/>
                        <a:pt x="21" y="0"/>
                      </a:cubicBezTo>
                      <a:cubicBezTo>
                        <a:pt x="33" y="0"/>
                        <a:pt x="42" y="10"/>
                        <a:pt x="42" y="21"/>
                      </a:cubicBezTo>
                      <a:lnTo>
                        <a:pt x="42" y="15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11" name="Freeform 210"/>
                <p:cNvSpPr>
                  <a:spLocks/>
                </p:cNvSpPr>
                <p:nvPr/>
              </p:nvSpPr>
              <p:spPr bwMode="auto">
                <a:xfrm>
                  <a:off x="3857625" y="4689476"/>
                  <a:ext cx="546100" cy="141288"/>
                </a:xfrm>
                <a:custGeom>
                  <a:avLst/>
                  <a:gdLst>
                    <a:gd name="T0" fmla="*/ 140 w 161"/>
                    <a:gd name="T1" fmla="*/ 0 h 42"/>
                    <a:gd name="T2" fmla="*/ 161 w 161"/>
                    <a:gd name="T3" fmla="*/ 21 h 42"/>
                    <a:gd name="T4" fmla="*/ 161 w 161"/>
                    <a:gd name="T5" fmla="*/ 21 h 42"/>
                    <a:gd name="T6" fmla="*/ 140 w 161"/>
                    <a:gd name="T7" fmla="*/ 42 h 42"/>
                    <a:gd name="T8" fmla="*/ 21 w 161"/>
                    <a:gd name="T9" fmla="*/ 42 h 42"/>
                    <a:gd name="T10" fmla="*/ 0 w 161"/>
                    <a:gd name="T11" fmla="*/ 21 h 42"/>
                    <a:gd name="T12" fmla="*/ 0 w 161"/>
                    <a:gd name="T13" fmla="*/ 21 h 42"/>
                    <a:gd name="T14" fmla="*/ 21 w 161"/>
                    <a:gd name="T15" fmla="*/ 0 h 42"/>
                    <a:gd name="T16" fmla="*/ 140 w 161"/>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42">
                      <a:moveTo>
                        <a:pt x="140" y="0"/>
                      </a:moveTo>
                      <a:cubicBezTo>
                        <a:pt x="152" y="0"/>
                        <a:pt x="161" y="10"/>
                        <a:pt x="161" y="21"/>
                      </a:cubicBezTo>
                      <a:cubicBezTo>
                        <a:pt x="161" y="21"/>
                        <a:pt x="161" y="21"/>
                        <a:pt x="161" y="21"/>
                      </a:cubicBezTo>
                      <a:cubicBezTo>
                        <a:pt x="161" y="33"/>
                        <a:pt x="152" y="42"/>
                        <a:pt x="140" y="42"/>
                      </a:cubicBezTo>
                      <a:cubicBezTo>
                        <a:pt x="21" y="42"/>
                        <a:pt x="21" y="42"/>
                        <a:pt x="21" y="42"/>
                      </a:cubicBezTo>
                      <a:cubicBezTo>
                        <a:pt x="9" y="42"/>
                        <a:pt x="0" y="33"/>
                        <a:pt x="0" y="21"/>
                      </a:cubicBezTo>
                      <a:cubicBezTo>
                        <a:pt x="0" y="21"/>
                        <a:pt x="0" y="21"/>
                        <a:pt x="0" y="21"/>
                      </a:cubicBezTo>
                      <a:cubicBezTo>
                        <a:pt x="0" y="10"/>
                        <a:pt x="9" y="0"/>
                        <a:pt x="21" y="0"/>
                      </a:cubicBezTo>
                      <a:lnTo>
                        <a:pt x="14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12" name="Freeform 211"/>
                <p:cNvSpPr>
                  <a:spLocks/>
                </p:cNvSpPr>
                <p:nvPr/>
              </p:nvSpPr>
              <p:spPr bwMode="auto">
                <a:xfrm>
                  <a:off x="3794125" y="4689476"/>
                  <a:ext cx="280987" cy="141288"/>
                </a:xfrm>
                <a:custGeom>
                  <a:avLst/>
                  <a:gdLst>
                    <a:gd name="T0" fmla="*/ 83 w 83"/>
                    <a:gd name="T1" fmla="*/ 42 h 42"/>
                    <a:gd name="T2" fmla="*/ 0 w 83"/>
                    <a:gd name="T3" fmla="*/ 42 h 42"/>
                    <a:gd name="T4" fmla="*/ 41 w 83"/>
                    <a:gd name="T5" fmla="*/ 0 h 42"/>
                    <a:gd name="T6" fmla="*/ 83 w 83"/>
                    <a:gd name="T7" fmla="*/ 42 h 42"/>
                  </a:gdLst>
                  <a:ahLst/>
                  <a:cxnLst>
                    <a:cxn ang="0">
                      <a:pos x="T0" y="T1"/>
                    </a:cxn>
                    <a:cxn ang="0">
                      <a:pos x="T2" y="T3"/>
                    </a:cxn>
                    <a:cxn ang="0">
                      <a:pos x="T4" y="T5"/>
                    </a:cxn>
                    <a:cxn ang="0">
                      <a:pos x="T6" y="T7"/>
                    </a:cxn>
                  </a:cxnLst>
                  <a:rect l="0" t="0" r="r" b="b"/>
                  <a:pathLst>
                    <a:path w="83" h="42">
                      <a:moveTo>
                        <a:pt x="83" y="42"/>
                      </a:moveTo>
                      <a:cubicBezTo>
                        <a:pt x="0" y="42"/>
                        <a:pt x="0" y="42"/>
                        <a:pt x="0" y="42"/>
                      </a:cubicBezTo>
                      <a:cubicBezTo>
                        <a:pt x="0" y="19"/>
                        <a:pt x="18" y="0"/>
                        <a:pt x="41" y="0"/>
                      </a:cubicBezTo>
                      <a:cubicBezTo>
                        <a:pt x="64" y="0"/>
                        <a:pt x="83" y="19"/>
                        <a:pt x="83" y="4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13" name="Rectangle 212"/>
                <p:cNvSpPr>
                  <a:spLocks noChangeArrowheads="1"/>
                </p:cNvSpPr>
                <p:nvPr/>
              </p:nvSpPr>
              <p:spPr bwMode="auto">
                <a:xfrm>
                  <a:off x="4011613" y="4689476"/>
                  <a:ext cx="63500" cy="141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sp>
              <p:nvSpPr>
                <p:cNvPr id="214" name="Rectangle 213"/>
                <p:cNvSpPr>
                  <a:spLocks noChangeArrowheads="1"/>
                </p:cNvSpPr>
                <p:nvPr/>
              </p:nvSpPr>
              <p:spPr bwMode="auto">
                <a:xfrm>
                  <a:off x="4257675" y="4240213"/>
                  <a:ext cx="177800" cy="27622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505050"/>
                    </a:solidFill>
                    <a:latin typeface="Segoe UI"/>
                  </a:endParaRPr>
                </a:p>
              </p:txBody>
            </p:sp>
          </p:grpSp>
        </p:grpSp>
        <p:sp>
          <p:nvSpPr>
            <p:cNvPr id="128" name="Freeform 127"/>
            <p:cNvSpPr>
              <a:spLocks/>
            </p:cNvSpPr>
            <p:nvPr/>
          </p:nvSpPr>
          <p:spPr bwMode="auto">
            <a:xfrm flipH="1">
              <a:off x="1822071" y="2804989"/>
              <a:ext cx="641394" cy="42287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grpSp>
          <p:nvGrpSpPr>
            <p:cNvPr id="129" name="Group 128"/>
            <p:cNvGrpSpPr/>
            <p:nvPr/>
          </p:nvGrpSpPr>
          <p:grpSpPr>
            <a:xfrm flipH="1">
              <a:off x="1885509" y="3306474"/>
              <a:ext cx="582592" cy="582592"/>
              <a:chOff x="7429057" y="1818650"/>
              <a:chExt cx="514175" cy="514175"/>
            </a:xfrm>
          </p:grpSpPr>
          <p:sp>
            <p:nvSpPr>
              <p:cNvPr id="167" name="Freeform 166"/>
              <p:cNvSpPr>
                <a:spLocks noEditPoints="1"/>
              </p:cNvSpPr>
              <p:nvPr/>
            </p:nvSpPr>
            <p:spPr bwMode="auto">
              <a:xfrm>
                <a:off x="7429057" y="1818650"/>
                <a:ext cx="514175" cy="514175"/>
              </a:xfrm>
              <a:custGeom>
                <a:avLst/>
                <a:gdLst>
                  <a:gd name="T0" fmla="*/ 139 w 277"/>
                  <a:gd name="T1" fmla="*/ 277 h 277"/>
                  <a:gd name="T2" fmla="*/ 118 w 277"/>
                  <a:gd name="T3" fmla="*/ 270 h 277"/>
                  <a:gd name="T4" fmla="*/ 139 w 277"/>
                  <a:gd name="T5" fmla="*/ 277 h 277"/>
                  <a:gd name="T6" fmla="*/ 160 w 277"/>
                  <a:gd name="T7" fmla="*/ 270 h 277"/>
                  <a:gd name="T8" fmla="*/ 182 w 277"/>
                  <a:gd name="T9" fmla="*/ 270 h 277"/>
                  <a:gd name="T10" fmla="*/ 96 w 277"/>
                  <a:gd name="T11" fmla="*/ 270 h 277"/>
                  <a:gd name="T12" fmla="*/ 79 w 277"/>
                  <a:gd name="T13" fmla="*/ 257 h 277"/>
                  <a:gd name="T14" fmla="*/ 96 w 277"/>
                  <a:gd name="T15" fmla="*/ 270 h 277"/>
                  <a:gd name="T16" fmla="*/ 199 w 277"/>
                  <a:gd name="T17" fmla="*/ 257 h 277"/>
                  <a:gd name="T18" fmla="*/ 220 w 277"/>
                  <a:gd name="T19" fmla="*/ 250 h 277"/>
                  <a:gd name="T20" fmla="*/ 58 w 277"/>
                  <a:gd name="T21" fmla="*/ 250 h 277"/>
                  <a:gd name="T22" fmla="*/ 45 w 277"/>
                  <a:gd name="T23" fmla="*/ 232 h 277"/>
                  <a:gd name="T24" fmla="*/ 58 w 277"/>
                  <a:gd name="T25" fmla="*/ 250 h 277"/>
                  <a:gd name="T26" fmla="*/ 233 w 277"/>
                  <a:gd name="T27" fmla="*/ 232 h 277"/>
                  <a:gd name="T28" fmla="*/ 251 w 277"/>
                  <a:gd name="T29" fmla="*/ 219 h 277"/>
                  <a:gd name="T30" fmla="*/ 27 w 277"/>
                  <a:gd name="T31" fmla="*/ 220 h 277"/>
                  <a:gd name="T32" fmla="*/ 20 w 277"/>
                  <a:gd name="T33" fmla="*/ 199 h 277"/>
                  <a:gd name="T34" fmla="*/ 27 w 277"/>
                  <a:gd name="T35" fmla="*/ 220 h 277"/>
                  <a:gd name="T36" fmla="*/ 258 w 277"/>
                  <a:gd name="T37" fmla="*/ 199 h 277"/>
                  <a:gd name="T38" fmla="*/ 271 w 277"/>
                  <a:gd name="T39" fmla="*/ 181 h 277"/>
                  <a:gd name="T40" fmla="*/ 7 w 277"/>
                  <a:gd name="T41" fmla="*/ 181 h 277"/>
                  <a:gd name="T42" fmla="*/ 8 w 277"/>
                  <a:gd name="T43" fmla="*/ 159 h 277"/>
                  <a:gd name="T44" fmla="*/ 7 w 277"/>
                  <a:gd name="T45" fmla="*/ 181 h 277"/>
                  <a:gd name="T46" fmla="*/ 270 w 277"/>
                  <a:gd name="T47" fmla="*/ 159 h 277"/>
                  <a:gd name="T48" fmla="*/ 272 w 277"/>
                  <a:gd name="T49" fmla="*/ 138 h 277"/>
                  <a:gd name="T50" fmla="*/ 277 w 277"/>
                  <a:gd name="T51" fmla="*/ 138 h 277"/>
                  <a:gd name="T52" fmla="*/ 6 w 277"/>
                  <a:gd name="T53" fmla="*/ 138 h 277"/>
                  <a:gd name="T54" fmla="*/ 0 w 277"/>
                  <a:gd name="T55" fmla="*/ 138 h 277"/>
                  <a:gd name="T56" fmla="*/ 7 w 277"/>
                  <a:gd name="T57" fmla="*/ 118 h 277"/>
                  <a:gd name="T58" fmla="*/ 270 w 277"/>
                  <a:gd name="T59" fmla="*/ 117 h 277"/>
                  <a:gd name="T60" fmla="*/ 270 w 277"/>
                  <a:gd name="T61" fmla="*/ 95 h 277"/>
                  <a:gd name="T62" fmla="*/ 270 w 277"/>
                  <a:gd name="T63" fmla="*/ 117 h 277"/>
                  <a:gd name="T64" fmla="*/ 7 w 277"/>
                  <a:gd name="T65" fmla="*/ 96 h 277"/>
                  <a:gd name="T66" fmla="*/ 20 w 277"/>
                  <a:gd name="T67" fmla="*/ 78 h 277"/>
                  <a:gd name="T68" fmla="*/ 257 w 277"/>
                  <a:gd name="T69" fmla="*/ 77 h 277"/>
                  <a:gd name="T70" fmla="*/ 251 w 277"/>
                  <a:gd name="T71" fmla="*/ 56 h 277"/>
                  <a:gd name="T72" fmla="*/ 257 w 277"/>
                  <a:gd name="T73" fmla="*/ 77 h 277"/>
                  <a:gd name="T74" fmla="*/ 27 w 277"/>
                  <a:gd name="T75" fmla="*/ 57 h 277"/>
                  <a:gd name="T76" fmla="*/ 45 w 277"/>
                  <a:gd name="T77" fmla="*/ 44 h 277"/>
                  <a:gd name="T78" fmla="*/ 233 w 277"/>
                  <a:gd name="T79" fmla="*/ 44 h 277"/>
                  <a:gd name="T80" fmla="*/ 220 w 277"/>
                  <a:gd name="T81" fmla="*/ 26 h 277"/>
                  <a:gd name="T82" fmla="*/ 233 w 277"/>
                  <a:gd name="T83" fmla="*/ 44 h 277"/>
                  <a:gd name="T84" fmla="*/ 57 w 277"/>
                  <a:gd name="T85" fmla="*/ 26 h 277"/>
                  <a:gd name="T86" fmla="*/ 78 w 277"/>
                  <a:gd name="T87" fmla="*/ 20 h 277"/>
                  <a:gd name="T88" fmla="*/ 199 w 277"/>
                  <a:gd name="T89" fmla="*/ 19 h 277"/>
                  <a:gd name="T90" fmla="*/ 181 w 277"/>
                  <a:gd name="T91" fmla="*/ 6 h 277"/>
                  <a:gd name="T92" fmla="*/ 199 w 277"/>
                  <a:gd name="T93" fmla="*/ 19 h 277"/>
                  <a:gd name="T94" fmla="*/ 96 w 277"/>
                  <a:gd name="T95" fmla="*/ 7 h 277"/>
                  <a:gd name="T96" fmla="*/ 118 w 277"/>
                  <a:gd name="T97" fmla="*/ 7 h 277"/>
                  <a:gd name="T98" fmla="*/ 159 w 277"/>
                  <a:gd name="T99" fmla="*/ 7 h 277"/>
                  <a:gd name="T100" fmla="*/ 139 w 277"/>
                  <a:gd name="T101" fmla="*/ 5 h 277"/>
                  <a:gd name="T102" fmla="*/ 139 w 277"/>
                  <a:gd name="T103" fmla="*/ 0 h 277"/>
                  <a:gd name="T104" fmla="*/ 159 w 277"/>
                  <a:gd name="T105" fmla="*/ 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7" h="277">
                    <a:moveTo>
                      <a:pt x="139" y="277"/>
                    </a:moveTo>
                    <a:cubicBezTo>
                      <a:pt x="139" y="277"/>
                      <a:pt x="139" y="277"/>
                      <a:pt x="139" y="277"/>
                    </a:cubicBezTo>
                    <a:cubicBezTo>
                      <a:pt x="132" y="277"/>
                      <a:pt x="124" y="276"/>
                      <a:pt x="117" y="275"/>
                    </a:cubicBezTo>
                    <a:cubicBezTo>
                      <a:pt x="118" y="270"/>
                      <a:pt x="118" y="270"/>
                      <a:pt x="118" y="270"/>
                    </a:cubicBezTo>
                    <a:cubicBezTo>
                      <a:pt x="125" y="271"/>
                      <a:pt x="132" y="271"/>
                      <a:pt x="139" y="271"/>
                    </a:cubicBezTo>
                    <a:lnTo>
                      <a:pt x="139" y="277"/>
                    </a:lnTo>
                    <a:close/>
                    <a:moveTo>
                      <a:pt x="161" y="275"/>
                    </a:moveTo>
                    <a:cubicBezTo>
                      <a:pt x="160" y="270"/>
                      <a:pt x="160" y="270"/>
                      <a:pt x="160" y="270"/>
                    </a:cubicBezTo>
                    <a:cubicBezTo>
                      <a:pt x="167" y="268"/>
                      <a:pt x="174" y="267"/>
                      <a:pt x="180" y="265"/>
                    </a:cubicBezTo>
                    <a:cubicBezTo>
                      <a:pt x="182" y="270"/>
                      <a:pt x="182" y="270"/>
                      <a:pt x="182" y="270"/>
                    </a:cubicBezTo>
                    <a:cubicBezTo>
                      <a:pt x="175" y="272"/>
                      <a:pt x="168" y="274"/>
                      <a:pt x="161" y="275"/>
                    </a:cubicBezTo>
                    <a:close/>
                    <a:moveTo>
                      <a:pt x="96" y="270"/>
                    </a:moveTo>
                    <a:cubicBezTo>
                      <a:pt x="89" y="268"/>
                      <a:pt x="83" y="265"/>
                      <a:pt x="76" y="262"/>
                    </a:cubicBezTo>
                    <a:cubicBezTo>
                      <a:pt x="79" y="257"/>
                      <a:pt x="79" y="257"/>
                      <a:pt x="79" y="257"/>
                    </a:cubicBezTo>
                    <a:cubicBezTo>
                      <a:pt x="85" y="260"/>
                      <a:pt x="91" y="263"/>
                      <a:pt x="98" y="265"/>
                    </a:cubicBezTo>
                    <a:lnTo>
                      <a:pt x="96" y="270"/>
                    </a:lnTo>
                    <a:close/>
                    <a:moveTo>
                      <a:pt x="202" y="261"/>
                    </a:moveTo>
                    <a:cubicBezTo>
                      <a:pt x="199" y="257"/>
                      <a:pt x="199" y="257"/>
                      <a:pt x="199" y="257"/>
                    </a:cubicBezTo>
                    <a:cubicBezTo>
                      <a:pt x="206" y="254"/>
                      <a:pt x="212" y="250"/>
                      <a:pt x="217" y="246"/>
                    </a:cubicBezTo>
                    <a:cubicBezTo>
                      <a:pt x="220" y="250"/>
                      <a:pt x="220" y="250"/>
                      <a:pt x="220" y="250"/>
                    </a:cubicBezTo>
                    <a:cubicBezTo>
                      <a:pt x="215" y="254"/>
                      <a:pt x="208" y="258"/>
                      <a:pt x="202" y="261"/>
                    </a:cubicBezTo>
                    <a:close/>
                    <a:moveTo>
                      <a:pt x="58" y="250"/>
                    </a:moveTo>
                    <a:cubicBezTo>
                      <a:pt x="52" y="246"/>
                      <a:pt x="46" y="241"/>
                      <a:pt x="41" y="236"/>
                    </a:cubicBezTo>
                    <a:cubicBezTo>
                      <a:pt x="45" y="232"/>
                      <a:pt x="45" y="232"/>
                      <a:pt x="45" y="232"/>
                    </a:cubicBezTo>
                    <a:cubicBezTo>
                      <a:pt x="50" y="237"/>
                      <a:pt x="55" y="242"/>
                      <a:pt x="61" y="246"/>
                    </a:cubicBezTo>
                    <a:lnTo>
                      <a:pt x="58" y="250"/>
                    </a:lnTo>
                    <a:close/>
                    <a:moveTo>
                      <a:pt x="237" y="236"/>
                    </a:moveTo>
                    <a:cubicBezTo>
                      <a:pt x="233" y="232"/>
                      <a:pt x="233" y="232"/>
                      <a:pt x="233" y="232"/>
                    </a:cubicBezTo>
                    <a:cubicBezTo>
                      <a:pt x="238" y="227"/>
                      <a:pt x="243" y="222"/>
                      <a:pt x="247" y="216"/>
                    </a:cubicBezTo>
                    <a:cubicBezTo>
                      <a:pt x="251" y="219"/>
                      <a:pt x="251" y="219"/>
                      <a:pt x="251" y="219"/>
                    </a:cubicBezTo>
                    <a:cubicBezTo>
                      <a:pt x="247" y="225"/>
                      <a:pt x="242" y="231"/>
                      <a:pt x="237" y="236"/>
                    </a:cubicBezTo>
                    <a:close/>
                    <a:moveTo>
                      <a:pt x="27" y="220"/>
                    </a:moveTo>
                    <a:cubicBezTo>
                      <a:pt x="23" y="214"/>
                      <a:pt x="19" y="208"/>
                      <a:pt x="16" y="201"/>
                    </a:cubicBezTo>
                    <a:cubicBezTo>
                      <a:pt x="20" y="199"/>
                      <a:pt x="20" y="199"/>
                      <a:pt x="20" y="199"/>
                    </a:cubicBezTo>
                    <a:cubicBezTo>
                      <a:pt x="24" y="205"/>
                      <a:pt x="27" y="211"/>
                      <a:pt x="31" y="217"/>
                    </a:cubicBezTo>
                    <a:lnTo>
                      <a:pt x="27" y="220"/>
                    </a:lnTo>
                    <a:close/>
                    <a:moveTo>
                      <a:pt x="262" y="201"/>
                    </a:moveTo>
                    <a:cubicBezTo>
                      <a:pt x="258" y="199"/>
                      <a:pt x="258" y="199"/>
                      <a:pt x="258" y="199"/>
                    </a:cubicBezTo>
                    <a:cubicBezTo>
                      <a:pt x="261" y="192"/>
                      <a:pt x="263" y="186"/>
                      <a:pt x="266" y="179"/>
                    </a:cubicBezTo>
                    <a:cubicBezTo>
                      <a:pt x="271" y="181"/>
                      <a:pt x="271" y="181"/>
                      <a:pt x="271" y="181"/>
                    </a:cubicBezTo>
                    <a:cubicBezTo>
                      <a:pt x="268" y="188"/>
                      <a:pt x="266" y="195"/>
                      <a:pt x="262" y="201"/>
                    </a:cubicBezTo>
                    <a:close/>
                    <a:moveTo>
                      <a:pt x="7" y="181"/>
                    </a:moveTo>
                    <a:cubicBezTo>
                      <a:pt x="5" y="174"/>
                      <a:pt x="3" y="167"/>
                      <a:pt x="2" y="160"/>
                    </a:cubicBezTo>
                    <a:cubicBezTo>
                      <a:pt x="8" y="159"/>
                      <a:pt x="8" y="159"/>
                      <a:pt x="8" y="159"/>
                    </a:cubicBezTo>
                    <a:cubicBezTo>
                      <a:pt x="9" y="166"/>
                      <a:pt x="10" y="173"/>
                      <a:pt x="12" y="179"/>
                    </a:cubicBezTo>
                    <a:lnTo>
                      <a:pt x="7" y="181"/>
                    </a:lnTo>
                    <a:close/>
                    <a:moveTo>
                      <a:pt x="276" y="160"/>
                    </a:moveTo>
                    <a:cubicBezTo>
                      <a:pt x="270" y="159"/>
                      <a:pt x="270" y="159"/>
                      <a:pt x="270" y="159"/>
                    </a:cubicBezTo>
                    <a:cubicBezTo>
                      <a:pt x="271" y="152"/>
                      <a:pt x="272" y="145"/>
                      <a:pt x="272" y="138"/>
                    </a:cubicBezTo>
                    <a:cubicBezTo>
                      <a:pt x="272" y="138"/>
                      <a:pt x="272" y="138"/>
                      <a:pt x="272" y="138"/>
                    </a:cubicBezTo>
                    <a:cubicBezTo>
                      <a:pt x="277" y="138"/>
                      <a:pt x="277" y="138"/>
                      <a:pt x="277" y="138"/>
                    </a:cubicBezTo>
                    <a:cubicBezTo>
                      <a:pt x="277" y="138"/>
                      <a:pt x="277" y="138"/>
                      <a:pt x="277" y="138"/>
                    </a:cubicBezTo>
                    <a:cubicBezTo>
                      <a:pt x="277" y="145"/>
                      <a:pt x="277" y="153"/>
                      <a:pt x="276" y="160"/>
                    </a:cubicBezTo>
                    <a:close/>
                    <a:moveTo>
                      <a:pt x="6" y="138"/>
                    </a:moveTo>
                    <a:cubicBezTo>
                      <a:pt x="0" y="138"/>
                      <a:pt x="0" y="138"/>
                      <a:pt x="0" y="138"/>
                    </a:cubicBezTo>
                    <a:cubicBezTo>
                      <a:pt x="0" y="138"/>
                      <a:pt x="0" y="138"/>
                      <a:pt x="0" y="138"/>
                    </a:cubicBezTo>
                    <a:cubicBezTo>
                      <a:pt x="0" y="131"/>
                      <a:pt x="1" y="124"/>
                      <a:pt x="2" y="117"/>
                    </a:cubicBezTo>
                    <a:cubicBezTo>
                      <a:pt x="7" y="118"/>
                      <a:pt x="7" y="118"/>
                      <a:pt x="7" y="118"/>
                    </a:cubicBezTo>
                    <a:cubicBezTo>
                      <a:pt x="6" y="124"/>
                      <a:pt x="6" y="131"/>
                      <a:pt x="6" y="138"/>
                    </a:cubicBezTo>
                    <a:close/>
                    <a:moveTo>
                      <a:pt x="270" y="117"/>
                    </a:moveTo>
                    <a:cubicBezTo>
                      <a:pt x="269" y="110"/>
                      <a:pt x="268" y="103"/>
                      <a:pt x="265" y="97"/>
                    </a:cubicBezTo>
                    <a:cubicBezTo>
                      <a:pt x="270" y="95"/>
                      <a:pt x="270" y="95"/>
                      <a:pt x="270" y="95"/>
                    </a:cubicBezTo>
                    <a:cubicBezTo>
                      <a:pt x="273" y="102"/>
                      <a:pt x="274" y="109"/>
                      <a:pt x="276" y="116"/>
                    </a:cubicBezTo>
                    <a:lnTo>
                      <a:pt x="270" y="117"/>
                    </a:lnTo>
                    <a:close/>
                    <a:moveTo>
                      <a:pt x="12" y="97"/>
                    </a:moveTo>
                    <a:cubicBezTo>
                      <a:pt x="7" y="96"/>
                      <a:pt x="7" y="96"/>
                      <a:pt x="7" y="96"/>
                    </a:cubicBezTo>
                    <a:cubicBezTo>
                      <a:pt x="9" y="89"/>
                      <a:pt x="12" y="82"/>
                      <a:pt x="15" y="76"/>
                    </a:cubicBezTo>
                    <a:cubicBezTo>
                      <a:pt x="20" y="78"/>
                      <a:pt x="20" y="78"/>
                      <a:pt x="20" y="78"/>
                    </a:cubicBezTo>
                    <a:cubicBezTo>
                      <a:pt x="17" y="84"/>
                      <a:pt x="14" y="91"/>
                      <a:pt x="12" y="97"/>
                    </a:cubicBezTo>
                    <a:close/>
                    <a:moveTo>
                      <a:pt x="257" y="77"/>
                    </a:moveTo>
                    <a:cubicBezTo>
                      <a:pt x="254" y="71"/>
                      <a:pt x="250" y="65"/>
                      <a:pt x="246" y="60"/>
                    </a:cubicBezTo>
                    <a:cubicBezTo>
                      <a:pt x="251" y="56"/>
                      <a:pt x="251" y="56"/>
                      <a:pt x="251" y="56"/>
                    </a:cubicBezTo>
                    <a:cubicBezTo>
                      <a:pt x="255" y="62"/>
                      <a:pt x="259" y="68"/>
                      <a:pt x="262" y="75"/>
                    </a:cubicBezTo>
                    <a:lnTo>
                      <a:pt x="257" y="77"/>
                    </a:lnTo>
                    <a:close/>
                    <a:moveTo>
                      <a:pt x="31" y="60"/>
                    </a:moveTo>
                    <a:cubicBezTo>
                      <a:pt x="27" y="57"/>
                      <a:pt x="27" y="57"/>
                      <a:pt x="27" y="57"/>
                    </a:cubicBezTo>
                    <a:cubicBezTo>
                      <a:pt x="31" y="51"/>
                      <a:pt x="36" y="46"/>
                      <a:pt x="41" y="40"/>
                    </a:cubicBezTo>
                    <a:cubicBezTo>
                      <a:pt x="45" y="44"/>
                      <a:pt x="45" y="44"/>
                      <a:pt x="45" y="44"/>
                    </a:cubicBezTo>
                    <a:cubicBezTo>
                      <a:pt x="40" y="49"/>
                      <a:pt x="35" y="55"/>
                      <a:pt x="31" y="60"/>
                    </a:cubicBezTo>
                    <a:close/>
                    <a:moveTo>
                      <a:pt x="233" y="44"/>
                    </a:moveTo>
                    <a:cubicBezTo>
                      <a:pt x="228" y="39"/>
                      <a:pt x="222" y="34"/>
                      <a:pt x="217" y="30"/>
                    </a:cubicBezTo>
                    <a:cubicBezTo>
                      <a:pt x="220" y="26"/>
                      <a:pt x="220" y="26"/>
                      <a:pt x="220" y="26"/>
                    </a:cubicBezTo>
                    <a:cubicBezTo>
                      <a:pt x="226" y="30"/>
                      <a:pt x="231" y="35"/>
                      <a:pt x="236" y="40"/>
                    </a:cubicBezTo>
                    <a:lnTo>
                      <a:pt x="233" y="44"/>
                    </a:lnTo>
                    <a:close/>
                    <a:moveTo>
                      <a:pt x="60" y="31"/>
                    </a:moveTo>
                    <a:cubicBezTo>
                      <a:pt x="57" y="26"/>
                      <a:pt x="57" y="26"/>
                      <a:pt x="57" y="26"/>
                    </a:cubicBezTo>
                    <a:cubicBezTo>
                      <a:pt x="63" y="22"/>
                      <a:pt x="69" y="18"/>
                      <a:pt x="76" y="15"/>
                    </a:cubicBezTo>
                    <a:cubicBezTo>
                      <a:pt x="78" y="20"/>
                      <a:pt x="78" y="20"/>
                      <a:pt x="78" y="20"/>
                    </a:cubicBezTo>
                    <a:cubicBezTo>
                      <a:pt x="72" y="23"/>
                      <a:pt x="66" y="27"/>
                      <a:pt x="60" y="31"/>
                    </a:cubicBezTo>
                    <a:close/>
                    <a:moveTo>
                      <a:pt x="199" y="19"/>
                    </a:moveTo>
                    <a:cubicBezTo>
                      <a:pt x="193" y="16"/>
                      <a:pt x="186" y="14"/>
                      <a:pt x="180" y="11"/>
                    </a:cubicBezTo>
                    <a:cubicBezTo>
                      <a:pt x="181" y="6"/>
                      <a:pt x="181" y="6"/>
                      <a:pt x="181" y="6"/>
                    </a:cubicBezTo>
                    <a:cubicBezTo>
                      <a:pt x="188" y="8"/>
                      <a:pt x="195" y="11"/>
                      <a:pt x="201" y="15"/>
                    </a:cubicBezTo>
                    <a:lnTo>
                      <a:pt x="199" y="19"/>
                    </a:lnTo>
                    <a:close/>
                    <a:moveTo>
                      <a:pt x="97" y="12"/>
                    </a:moveTo>
                    <a:cubicBezTo>
                      <a:pt x="96" y="7"/>
                      <a:pt x="96" y="7"/>
                      <a:pt x="96" y="7"/>
                    </a:cubicBezTo>
                    <a:cubicBezTo>
                      <a:pt x="103" y="4"/>
                      <a:pt x="110" y="3"/>
                      <a:pt x="117" y="1"/>
                    </a:cubicBezTo>
                    <a:cubicBezTo>
                      <a:pt x="118" y="7"/>
                      <a:pt x="118" y="7"/>
                      <a:pt x="118" y="7"/>
                    </a:cubicBezTo>
                    <a:cubicBezTo>
                      <a:pt x="111" y="8"/>
                      <a:pt x="104" y="10"/>
                      <a:pt x="97" y="12"/>
                    </a:cubicBezTo>
                    <a:close/>
                    <a:moveTo>
                      <a:pt x="159" y="7"/>
                    </a:moveTo>
                    <a:cubicBezTo>
                      <a:pt x="153" y="6"/>
                      <a:pt x="146" y="5"/>
                      <a:pt x="139" y="5"/>
                    </a:cubicBezTo>
                    <a:cubicBezTo>
                      <a:pt x="139" y="5"/>
                      <a:pt x="139" y="5"/>
                      <a:pt x="139" y="5"/>
                    </a:cubicBezTo>
                    <a:cubicBezTo>
                      <a:pt x="138" y="0"/>
                      <a:pt x="138" y="0"/>
                      <a:pt x="138" y="0"/>
                    </a:cubicBezTo>
                    <a:cubicBezTo>
                      <a:pt x="139" y="0"/>
                      <a:pt x="139" y="0"/>
                      <a:pt x="139" y="0"/>
                    </a:cubicBezTo>
                    <a:cubicBezTo>
                      <a:pt x="146" y="0"/>
                      <a:pt x="153" y="0"/>
                      <a:pt x="160" y="1"/>
                    </a:cubicBezTo>
                    <a:lnTo>
                      <a:pt x="159" y="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68" name="Oval 167"/>
              <p:cNvSpPr>
                <a:spLocks noChangeArrowheads="1"/>
              </p:cNvSpPr>
              <p:nvPr/>
            </p:nvSpPr>
            <p:spPr bwMode="auto">
              <a:xfrm>
                <a:off x="7434358" y="1899486"/>
                <a:ext cx="426712" cy="426712"/>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69" name="Freeform 168"/>
              <p:cNvSpPr>
                <a:spLocks noEditPoints="1"/>
              </p:cNvSpPr>
              <p:nvPr/>
            </p:nvSpPr>
            <p:spPr bwMode="auto">
              <a:xfrm>
                <a:off x="7429057" y="1896836"/>
                <a:ext cx="437314" cy="435988"/>
              </a:xfrm>
              <a:custGeom>
                <a:avLst/>
                <a:gdLst>
                  <a:gd name="T0" fmla="*/ 118 w 236"/>
                  <a:gd name="T1" fmla="*/ 235 h 235"/>
                  <a:gd name="T2" fmla="*/ 108 w 236"/>
                  <a:gd name="T3" fmla="*/ 229 h 235"/>
                  <a:gd name="T4" fmla="*/ 129 w 236"/>
                  <a:gd name="T5" fmla="*/ 229 h 235"/>
                  <a:gd name="T6" fmla="*/ 118 w 236"/>
                  <a:gd name="T7" fmla="*/ 235 h 235"/>
                  <a:gd name="T8" fmla="*/ 66 w 236"/>
                  <a:gd name="T9" fmla="*/ 222 h 235"/>
                  <a:gd name="T10" fmla="*/ 88 w 236"/>
                  <a:gd name="T11" fmla="*/ 225 h 235"/>
                  <a:gd name="T12" fmla="*/ 150 w 236"/>
                  <a:gd name="T13" fmla="*/ 230 h 235"/>
                  <a:gd name="T14" fmla="*/ 168 w 236"/>
                  <a:gd name="T15" fmla="*/ 217 h 235"/>
                  <a:gd name="T16" fmla="*/ 150 w 236"/>
                  <a:gd name="T17" fmla="*/ 230 h 235"/>
                  <a:gd name="T18" fmla="*/ 31 w 236"/>
                  <a:gd name="T19" fmla="*/ 196 h 235"/>
                  <a:gd name="T20" fmla="*/ 51 w 236"/>
                  <a:gd name="T21" fmla="*/ 207 h 235"/>
                  <a:gd name="T22" fmla="*/ 189 w 236"/>
                  <a:gd name="T23" fmla="*/ 211 h 235"/>
                  <a:gd name="T24" fmla="*/ 201 w 236"/>
                  <a:gd name="T25" fmla="*/ 193 h 235"/>
                  <a:gd name="T26" fmla="*/ 189 w 236"/>
                  <a:gd name="T27" fmla="*/ 211 h 235"/>
                  <a:gd name="T28" fmla="*/ 8 w 236"/>
                  <a:gd name="T29" fmla="*/ 160 h 235"/>
                  <a:gd name="T30" fmla="*/ 23 w 236"/>
                  <a:gd name="T31" fmla="*/ 176 h 235"/>
                  <a:gd name="T32" fmla="*/ 218 w 236"/>
                  <a:gd name="T33" fmla="*/ 179 h 235"/>
                  <a:gd name="T34" fmla="*/ 223 w 236"/>
                  <a:gd name="T35" fmla="*/ 157 h 235"/>
                  <a:gd name="T36" fmla="*/ 218 w 236"/>
                  <a:gd name="T37" fmla="*/ 179 h 235"/>
                  <a:gd name="T38" fmla="*/ 0 w 236"/>
                  <a:gd name="T39" fmla="*/ 117 h 235"/>
                  <a:gd name="T40" fmla="*/ 8 w 236"/>
                  <a:gd name="T41" fmla="*/ 138 h 235"/>
                  <a:gd name="T42" fmla="*/ 234 w 236"/>
                  <a:gd name="T43" fmla="*/ 139 h 235"/>
                  <a:gd name="T44" fmla="*/ 230 w 236"/>
                  <a:gd name="T45" fmla="*/ 117 h 235"/>
                  <a:gd name="T46" fmla="*/ 236 w 236"/>
                  <a:gd name="T47" fmla="*/ 116 h 235"/>
                  <a:gd name="T48" fmla="*/ 234 w 236"/>
                  <a:gd name="T49" fmla="*/ 139 h 235"/>
                  <a:gd name="T50" fmla="*/ 2 w 236"/>
                  <a:gd name="T51" fmla="*/ 96 h 235"/>
                  <a:gd name="T52" fmla="*/ 13 w 236"/>
                  <a:gd name="T53" fmla="*/ 77 h 235"/>
                  <a:gd name="T54" fmla="*/ 228 w 236"/>
                  <a:gd name="T55" fmla="*/ 96 h 235"/>
                  <a:gd name="T56" fmla="*/ 228 w 236"/>
                  <a:gd name="T57" fmla="*/ 74 h 235"/>
                  <a:gd name="T58" fmla="*/ 228 w 236"/>
                  <a:gd name="T59" fmla="*/ 96 h 235"/>
                  <a:gd name="T60" fmla="*/ 18 w 236"/>
                  <a:gd name="T61" fmla="*/ 55 h 235"/>
                  <a:gd name="T62" fmla="*/ 35 w 236"/>
                  <a:gd name="T63" fmla="*/ 41 h 235"/>
                  <a:gd name="T64" fmla="*/ 213 w 236"/>
                  <a:gd name="T65" fmla="*/ 57 h 235"/>
                  <a:gd name="T66" fmla="*/ 205 w 236"/>
                  <a:gd name="T67" fmla="*/ 37 h 235"/>
                  <a:gd name="T68" fmla="*/ 213 w 236"/>
                  <a:gd name="T69" fmla="*/ 57 h 235"/>
                  <a:gd name="T70" fmla="*/ 47 w 236"/>
                  <a:gd name="T71" fmla="*/ 23 h 235"/>
                  <a:gd name="T72" fmla="*/ 68 w 236"/>
                  <a:gd name="T73" fmla="*/ 16 h 235"/>
                  <a:gd name="T74" fmla="*/ 186 w 236"/>
                  <a:gd name="T75" fmla="*/ 27 h 235"/>
                  <a:gd name="T76" fmla="*/ 170 w 236"/>
                  <a:gd name="T77" fmla="*/ 11 h 235"/>
                  <a:gd name="T78" fmla="*/ 186 w 236"/>
                  <a:gd name="T79" fmla="*/ 27 h 235"/>
                  <a:gd name="T80" fmla="*/ 86 w 236"/>
                  <a:gd name="T81" fmla="*/ 4 h 235"/>
                  <a:gd name="T82" fmla="*/ 107 w 236"/>
                  <a:gd name="T83" fmla="*/ 5 h 235"/>
                  <a:gd name="T84" fmla="*/ 149 w 236"/>
                  <a:gd name="T85" fmla="*/ 9 h 235"/>
                  <a:gd name="T86" fmla="*/ 129 w 236"/>
                  <a:gd name="T87" fmla="*/ 0 h 235"/>
                  <a:gd name="T88" fmla="*/ 149 w 236"/>
                  <a:gd name="T89" fmla="*/ 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 h="235">
                    <a:moveTo>
                      <a:pt x="118" y="235"/>
                    </a:moveTo>
                    <a:cubicBezTo>
                      <a:pt x="118" y="235"/>
                      <a:pt x="118" y="235"/>
                      <a:pt x="118" y="235"/>
                    </a:cubicBezTo>
                    <a:cubicBezTo>
                      <a:pt x="115" y="235"/>
                      <a:pt x="111" y="234"/>
                      <a:pt x="107" y="234"/>
                    </a:cubicBezTo>
                    <a:cubicBezTo>
                      <a:pt x="108" y="229"/>
                      <a:pt x="108" y="229"/>
                      <a:pt x="108" y="229"/>
                    </a:cubicBezTo>
                    <a:cubicBezTo>
                      <a:pt x="111" y="229"/>
                      <a:pt x="115" y="229"/>
                      <a:pt x="118" y="229"/>
                    </a:cubicBezTo>
                    <a:cubicBezTo>
                      <a:pt x="122" y="229"/>
                      <a:pt x="125" y="229"/>
                      <a:pt x="129" y="229"/>
                    </a:cubicBezTo>
                    <a:cubicBezTo>
                      <a:pt x="129" y="234"/>
                      <a:pt x="129" y="234"/>
                      <a:pt x="129" y="234"/>
                    </a:cubicBezTo>
                    <a:cubicBezTo>
                      <a:pt x="126" y="234"/>
                      <a:pt x="122" y="235"/>
                      <a:pt x="118" y="235"/>
                    </a:cubicBezTo>
                    <a:close/>
                    <a:moveTo>
                      <a:pt x="86" y="230"/>
                    </a:moveTo>
                    <a:cubicBezTo>
                      <a:pt x="79" y="228"/>
                      <a:pt x="72" y="226"/>
                      <a:pt x="66" y="222"/>
                    </a:cubicBezTo>
                    <a:cubicBezTo>
                      <a:pt x="68" y="218"/>
                      <a:pt x="68" y="218"/>
                      <a:pt x="68" y="218"/>
                    </a:cubicBezTo>
                    <a:cubicBezTo>
                      <a:pt x="74" y="221"/>
                      <a:pt x="81" y="223"/>
                      <a:pt x="88" y="225"/>
                    </a:cubicBezTo>
                    <a:lnTo>
                      <a:pt x="86" y="230"/>
                    </a:lnTo>
                    <a:close/>
                    <a:moveTo>
                      <a:pt x="150" y="230"/>
                    </a:moveTo>
                    <a:cubicBezTo>
                      <a:pt x="149" y="225"/>
                      <a:pt x="149" y="225"/>
                      <a:pt x="149" y="225"/>
                    </a:cubicBezTo>
                    <a:cubicBezTo>
                      <a:pt x="156" y="223"/>
                      <a:pt x="162" y="220"/>
                      <a:pt x="168" y="217"/>
                    </a:cubicBezTo>
                    <a:cubicBezTo>
                      <a:pt x="171" y="222"/>
                      <a:pt x="171" y="222"/>
                      <a:pt x="171" y="222"/>
                    </a:cubicBezTo>
                    <a:cubicBezTo>
                      <a:pt x="164" y="225"/>
                      <a:pt x="157" y="228"/>
                      <a:pt x="150" y="230"/>
                    </a:cubicBezTo>
                    <a:close/>
                    <a:moveTo>
                      <a:pt x="47" y="211"/>
                    </a:moveTo>
                    <a:cubicBezTo>
                      <a:pt x="42" y="207"/>
                      <a:pt x="36" y="202"/>
                      <a:pt x="31" y="196"/>
                    </a:cubicBezTo>
                    <a:cubicBezTo>
                      <a:pt x="35" y="193"/>
                      <a:pt x="35" y="193"/>
                      <a:pt x="35" y="193"/>
                    </a:cubicBezTo>
                    <a:cubicBezTo>
                      <a:pt x="40" y="198"/>
                      <a:pt x="45" y="202"/>
                      <a:pt x="51" y="207"/>
                    </a:cubicBezTo>
                    <a:lnTo>
                      <a:pt x="47" y="211"/>
                    </a:lnTo>
                    <a:close/>
                    <a:moveTo>
                      <a:pt x="189" y="211"/>
                    </a:moveTo>
                    <a:cubicBezTo>
                      <a:pt x="186" y="206"/>
                      <a:pt x="186" y="206"/>
                      <a:pt x="186" y="206"/>
                    </a:cubicBezTo>
                    <a:cubicBezTo>
                      <a:pt x="191" y="202"/>
                      <a:pt x="197" y="198"/>
                      <a:pt x="201" y="193"/>
                    </a:cubicBezTo>
                    <a:cubicBezTo>
                      <a:pt x="205" y="196"/>
                      <a:pt x="205" y="196"/>
                      <a:pt x="205" y="196"/>
                    </a:cubicBezTo>
                    <a:cubicBezTo>
                      <a:pt x="200" y="201"/>
                      <a:pt x="195" y="206"/>
                      <a:pt x="189" y="211"/>
                    </a:cubicBezTo>
                    <a:close/>
                    <a:moveTo>
                      <a:pt x="18" y="179"/>
                    </a:moveTo>
                    <a:cubicBezTo>
                      <a:pt x="14" y="173"/>
                      <a:pt x="11" y="166"/>
                      <a:pt x="8" y="160"/>
                    </a:cubicBezTo>
                    <a:cubicBezTo>
                      <a:pt x="13" y="158"/>
                      <a:pt x="13" y="158"/>
                      <a:pt x="13" y="158"/>
                    </a:cubicBezTo>
                    <a:cubicBezTo>
                      <a:pt x="16" y="164"/>
                      <a:pt x="19" y="170"/>
                      <a:pt x="23" y="176"/>
                    </a:cubicBezTo>
                    <a:lnTo>
                      <a:pt x="18" y="179"/>
                    </a:lnTo>
                    <a:close/>
                    <a:moveTo>
                      <a:pt x="218" y="179"/>
                    </a:moveTo>
                    <a:cubicBezTo>
                      <a:pt x="214" y="176"/>
                      <a:pt x="214" y="176"/>
                      <a:pt x="214" y="176"/>
                    </a:cubicBezTo>
                    <a:cubicBezTo>
                      <a:pt x="217" y="170"/>
                      <a:pt x="220" y="164"/>
                      <a:pt x="223" y="157"/>
                    </a:cubicBezTo>
                    <a:cubicBezTo>
                      <a:pt x="228" y="159"/>
                      <a:pt x="228" y="159"/>
                      <a:pt x="228" y="159"/>
                    </a:cubicBezTo>
                    <a:cubicBezTo>
                      <a:pt x="225" y="166"/>
                      <a:pt x="222" y="173"/>
                      <a:pt x="218" y="179"/>
                    </a:cubicBezTo>
                    <a:close/>
                    <a:moveTo>
                      <a:pt x="2" y="139"/>
                    </a:moveTo>
                    <a:cubicBezTo>
                      <a:pt x="1" y="132"/>
                      <a:pt x="0" y="124"/>
                      <a:pt x="0" y="117"/>
                    </a:cubicBezTo>
                    <a:cubicBezTo>
                      <a:pt x="6" y="117"/>
                      <a:pt x="6" y="117"/>
                      <a:pt x="6" y="117"/>
                    </a:cubicBezTo>
                    <a:cubicBezTo>
                      <a:pt x="6" y="124"/>
                      <a:pt x="7" y="131"/>
                      <a:pt x="8" y="138"/>
                    </a:cubicBezTo>
                    <a:lnTo>
                      <a:pt x="2" y="139"/>
                    </a:lnTo>
                    <a:close/>
                    <a:moveTo>
                      <a:pt x="234" y="139"/>
                    </a:moveTo>
                    <a:cubicBezTo>
                      <a:pt x="229" y="138"/>
                      <a:pt x="229" y="138"/>
                      <a:pt x="229" y="138"/>
                    </a:cubicBezTo>
                    <a:cubicBezTo>
                      <a:pt x="230" y="131"/>
                      <a:pt x="230" y="124"/>
                      <a:pt x="230" y="117"/>
                    </a:cubicBezTo>
                    <a:cubicBezTo>
                      <a:pt x="230" y="116"/>
                      <a:pt x="230" y="116"/>
                      <a:pt x="230" y="116"/>
                    </a:cubicBezTo>
                    <a:cubicBezTo>
                      <a:pt x="236" y="116"/>
                      <a:pt x="236" y="116"/>
                      <a:pt x="236" y="116"/>
                    </a:cubicBezTo>
                    <a:cubicBezTo>
                      <a:pt x="236" y="117"/>
                      <a:pt x="236" y="117"/>
                      <a:pt x="236" y="117"/>
                    </a:cubicBezTo>
                    <a:cubicBezTo>
                      <a:pt x="236" y="124"/>
                      <a:pt x="235" y="131"/>
                      <a:pt x="234" y="139"/>
                    </a:cubicBezTo>
                    <a:close/>
                    <a:moveTo>
                      <a:pt x="8" y="97"/>
                    </a:moveTo>
                    <a:cubicBezTo>
                      <a:pt x="2" y="96"/>
                      <a:pt x="2" y="96"/>
                      <a:pt x="2" y="96"/>
                    </a:cubicBezTo>
                    <a:cubicBezTo>
                      <a:pt x="4" y="88"/>
                      <a:pt x="6" y="81"/>
                      <a:pt x="8" y="75"/>
                    </a:cubicBezTo>
                    <a:cubicBezTo>
                      <a:pt x="13" y="77"/>
                      <a:pt x="13" y="77"/>
                      <a:pt x="13" y="77"/>
                    </a:cubicBezTo>
                    <a:cubicBezTo>
                      <a:pt x="11" y="83"/>
                      <a:pt x="9" y="90"/>
                      <a:pt x="8" y="97"/>
                    </a:cubicBezTo>
                    <a:close/>
                    <a:moveTo>
                      <a:pt x="228" y="96"/>
                    </a:moveTo>
                    <a:cubicBezTo>
                      <a:pt x="227" y="89"/>
                      <a:pt x="225" y="82"/>
                      <a:pt x="223" y="76"/>
                    </a:cubicBezTo>
                    <a:cubicBezTo>
                      <a:pt x="228" y="74"/>
                      <a:pt x="228" y="74"/>
                      <a:pt x="228" y="74"/>
                    </a:cubicBezTo>
                    <a:cubicBezTo>
                      <a:pt x="230" y="81"/>
                      <a:pt x="232" y="88"/>
                      <a:pt x="234" y="95"/>
                    </a:cubicBezTo>
                    <a:lnTo>
                      <a:pt x="228" y="96"/>
                    </a:lnTo>
                    <a:close/>
                    <a:moveTo>
                      <a:pt x="23" y="58"/>
                    </a:moveTo>
                    <a:cubicBezTo>
                      <a:pt x="18" y="55"/>
                      <a:pt x="18" y="55"/>
                      <a:pt x="18" y="55"/>
                    </a:cubicBezTo>
                    <a:cubicBezTo>
                      <a:pt x="22" y="49"/>
                      <a:pt x="26" y="43"/>
                      <a:pt x="31" y="38"/>
                    </a:cubicBezTo>
                    <a:cubicBezTo>
                      <a:pt x="35" y="41"/>
                      <a:pt x="35" y="41"/>
                      <a:pt x="35" y="41"/>
                    </a:cubicBezTo>
                    <a:cubicBezTo>
                      <a:pt x="30" y="47"/>
                      <a:pt x="26" y="52"/>
                      <a:pt x="23" y="58"/>
                    </a:cubicBezTo>
                    <a:close/>
                    <a:moveTo>
                      <a:pt x="213" y="57"/>
                    </a:moveTo>
                    <a:cubicBezTo>
                      <a:pt x="210" y="52"/>
                      <a:pt x="206" y="46"/>
                      <a:pt x="201" y="41"/>
                    </a:cubicBezTo>
                    <a:cubicBezTo>
                      <a:pt x="205" y="37"/>
                      <a:pt x="205" y="37"/>
                      <a:pt x="205" y="37"/>
                    </a:cubicBezTo>
                    <a:cubicBezTo>
                      <a:pt x="210" y="43"/>
                      <a:pt x="214" y="48"/>
                      <a:pt x="218" y="55"/>
                    </a:cubicBezTo>
                    <a:lnTo>
                      <a:pt x="213" y="57"/>
                    </a:lnTo>
                    <a:close/>
                    <a:moveTo>
                      <a:pt x="50" y="27"/>
                    </a:moveTo>
                    <a:cubicBezTo>
                      <a:pt x="47" y="23"/>
                      <a:pt x="47" y="23"/>
                      <a:pt x="47" y="23"/>
                    </a:cubicBezTo>
                    <a:cubicBezTo>
                      <a:pt x="53" y="19"/>
                      <a:pt x="59" y="15"/>
                      <a:pt x="65" y="12"/>
                    </a:cubicBezTo>
                    <a:cubicBezTo>
                      <a:pt x="68" y="16"/>
                      <a:pt x="68" y="16"/>
                      <a:pt x="68" y="16"/>
                    </a:cubicBezTo>
                    <a:cubicBezTo>
                      <a:pt x="62" y="20"/>
                      <a:pt x="56" y="23"/>
                      <a:pt x="50" y="27"/>
                    </a:cubicBezTo>
                    <a:close/>
                    <a:moveTo>
                      <a:pt x="186" y="27"/>
                    </a:moveTo>
                    <a:cubicBezTo>
                      <a:pt x="180" y="23"/>
                      <a:pt x="174" y="19"/>
                      <a:pt x="168" y="16"/>
                    </a:cubicBezTo>
                    <a:cubicBezTo>
                      <a:pt x="170" y="11"/>
                      <a:pt x="170" y="11"/>
                      <a:pt x="170" y="11"/>
                    </a:cubicBezTo>
                    <a:cubicBezTo>
                      <a:pt x="177" y="15"/>
                      <a:pt x="183" y="18"/>
                      <a:pt x="189" y="23"/>
                    </a:cubicBezTo>
                    <a:lnTo>
                      <a:pt x="186" y="27"/>
                    </a:lnTo>
                    <a:close/>
                    <a:moveTo>
                      <a:pt x="87" y="9"/>
                    </a:moveTo>
                    <a:cubicBezTo>
                      <a:pt x="86" y="4"/>
                      <a:pt x="86" y="4"/>
                      <a:pt x="86" y="4"/>
                    </a:cubicBezTo>
                    <a:cubicBezTo>
                      <a:pt x="93" y="2"/>
                      <a:pt x="100" y="0"/>
                      <a:pt x="107" y="0"/>
                    </a:cubicBezTo>
                    <a:cubicBezTo>
                      <a:pt x="107" y="5"/>
                      <a:pt x="107" y="5"/>
                      <a:pt x="107" y="5"/>
                    </a:cubicBezTo>
                    <a:cubicBezTo>
                      <a:pt x="101" y="6"/>
                      <a:pt x="94" y="7"/>
                      <a:pt x="87" y="9"/>
                    </a:cubicBezTo>
                    <a:close/>
                    <a:moveTo>
                      <a:pt x="149" y="9"/>
                    </a:moveTo>
                    <a:cubicBezTo>
                      <a:pt x="142" y="7"/>
                      <a:pt x="135" y="6"/>
                      <a:pt x="128" y="5"/>
                    </a:cubicBezTo>
                    <a:cubicBezTo>
                      <a:pt x="129" y="0"/>
                      <a:pt x="129" y="0"/>
                      <a:pt x="129" y="0"/>
                    </a:cubicBezTo>
                    <a:cubicBezTo>
                      <a:pt x="136" y="0"/>
                      <a:pt x="143" y="2"/>
                      <a:pt x="150" y="4"/>
                    </a:cubicBezTo>
                    <a:lnTo>
                      <a:pt x="149" y="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70" name="Oval 169"/>
              <p:cNvSpPr>
                <a:spLocks noChangeArrowheads="1"/>
              </p:cNvSpPr>
              <p:nvPr/>
            </p:nvSpPr>
            <p:spPr bwMode="auto">
              <a:xfrm>
                <a:off x="7434358" y="1981648"/>
                <a:ext cx="345876" cy="34455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71" name="Freeform 170"/>
              <p:cNvSpPr>
                <a:spLocks noEditPoints="1"/>
              </p:cNvSpPr>
              <p:nvPr/>
            </p:nvSpPr>
            <p:spPr bwMode="auto">
              <a:xfrm>
                <a:off x="7429057" y="1976347"/>
                <a:ext cx="356477" cy="356477"/>
              </a:xfrm>
              <a:custGeom>
                <a:avLst/>
                <a:gdLst>
                  <a:gd name="T0" fmla="*/ 96 w 192"/>
                  <a:gd name="T1" fmla="*/ 186 h 192"/>
                  <a:gd name="T2" fmla="*/ 117 w 192"/>
                  <a:gd name="T3" fmla="*/ 189 h 192"/>
                  <a:gd name="T4" fmla="*/ 75 w 192"/>
                  <a:gd name="T5" fmla="*/ 189 h 192"/>
                  <a:gd name="T6" fmla="*/ 57 w 192"/>
                  <a:gd name="T7" fmla="*/ 177 h 192"/>
                  <a:gd name="T8" fmla="*/ 75 w 192"/>
                  <a:gd name="T9" fmla="*/ 189 h 192"/>
                  <a:gd name="T10" fmla="*/ 135 w 192"/>
                  <a:gd name="T11" fmla="*/ 177 h 192"/>
                  <a:gd name="T12" fmla="*/ 156 w 192"/>
                  <a:gd name="T13" fmla="*/ 171 h 192"/>
                  <a:gd name="T14" fmla="*/ 37 w 192"/>
                  <a:gd name="T15" fmla="*/ 171 h 192"/>
                  <a:gd name="T16" fmla="*/ 26 w 192"/>
                  <a:gd name="T17" fmla="*/ 152 h 192"/>
                  <a:gd name="T18" fmla="*/ 37 w 192"/>
                  <a:gd name="T19" fmla="*/ 171 h 192"/>
                  <a:gd name="T20" fmla="*/ 167 w 192"/>
                  <a:gd name="T21" fmla="*/ 152 h 192"/>
                  <a:gd name="T22" fmla="*/ 182 w 192"/>
                  <a:gd name="T23" fmla="*/ 137 h 192"/>
                  <a:gd name="T24" fmla="*/ 10 w 192"/>
                  <a:gd name="T25" fmla="*/ 138 h 192"/>
                  <a:gd name="T26" fmla="*/ 8 w 192"/>
                  <a:gd name="T27" fmla="*/ 116 h 192"/>
                  <a:gd name="T28" fmla="*/ 10 w 192"/>
                  <a:gd name="T29" fmla="*/ 138 h 192"/>
                  <a:gd name="T30" fmla="*/ 184 w 192"/>
                  <a:gd name="T31" fmla="*/ 116 h 192"/>
                  <a:gd name="T32" fmla="*/ 186 w 192"/>
                  <a:gd name="T33" fmla="*/ 96 h 192"/>
                  <a:gd name="T34" fmla="*/ 192 w 192"/>
                  <a:gd name="T35" fmla="*/ 96 h 192"/>
                  <a:gd name="T36" fmla="*/ 0 w 192"/>
                  <a:gd name="T37" fmla="*/ 96 h 192"/>
                  <a:gd name="T38" fmla="*/ 3 w 192"/>
                  <a:gd name="T39" fmla="*/ 75 h 192"/>
                  <a:gd name="T40" fmla="*/ 6 w 192"/>
                  <a:gd name="T41" fmla="*/ 96 h 192"/>
                  <a:gd name="T42" fmla="*/ 184 w 192"/>
                  <a:gd name="T43" fmla="*/ 76 h 192"/>
                  <a:gd name="T44" fmla="*/ 182 w 192"/>
                  <a:gd name="T45" fmla="*/ 54 h 192"/>
                  <a:gd name="T46" fmla="*/ 184 w 192"/>
                  <a:gd name="T47" fmla="*/ 76 h 192"/>
                  <a:gd name="T48" fmla="*/ 10 w 192"/>
                  <a:gd name="T49" fmla="*/ 55 h 192"/>
                  <a:gd name="T50" fmla="*/ 25 w 192"/>
                  <a:gd name="T51" fmla="*/ 40 h 192"/>
                  <a:gd name="T52" fmla="*/ 166 w 192"/>
                  <a:gd name="T53" fmla="*/ 40 h 192"/>
                  <a:gd name="T54" fmla="*/ 155 w 192"/>
                  <a:gd name="T55" fmla="*/ 21 h 192"/>
                  <a:gd name="T56" fmla="*/ 166 w 192"/>
                  <a:gd name="T57" fmla="*/ 40 h 192"/>
                  <a:gd name="T58" fmla="*/ 36 w 192"/>
                  <a:gd name="T59" fmla="*/ 21 h 192"/>
                  <a:gd name="T60" fmla="*/ 57 w 192"/>
                  <a:gd name="T61" fmla="*/ 15 h 192"/>
                  <a:gd name="T62" fmla="*/ 135 w 192"/>
                  <a:gd name="T63" fmla="*/ 15 h 192"/>
                  <a:gd name="T64" fmla="*/ 117 w 192"/>
                  <a:gd name="T65" fmla="*/ 3 h 192"/>
                  <a:gd name="T66" fmla="*/ 135 w 192"/>
                  <a:gd name="T67" fmla="*/ 15 h 192"/>
                  <a:gd name="T68" fmla="*/ 74 w 192"/>
                  <a:gd name="T69" fmla="*/ 3 h 192"/>
                  <a:gd name="T70" fmla="*/ 96 w 192"/>
                  <a:gd name="T71" fmla="*/ 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192">
                    <a:moveTo>
                      <a:pt x="96" y="192"/>
                    </a:moveTo>
                    <a:cubicBezTo>
                      <a:pt x="96" y="186"/>
                      <a:pt x="96" y="186"/>
                      <a:pt x="96" y="186"/>
                    </a:cubicBezTo>
                    <a:cubicBezTo>
                      <a:pt x="103" y="186"/>
                      <a:pt x="110" y="185"/>
                      <a:pt x="116" y="184"/>
                    </a:cubicBezTo>
                    <a:cubicBezTo>
                      <a:pt x="117" y="189"/>
                      <a:pt x="117" y="189"/>
                      <a:pt x="117" y="189"/>
                    </a:cubicBezTo>
                    <a:cubicBezTo>
                      <a:pt x="110" y="191"/>
                      <a:pt x="103" y="192"/>
                      <a:pt x="96" y="192"/>
                    </a:cubicBezTo>
                    <a:close/>
                    <a:moveTo>
                      <a:pt x="75" y="189"/>
                    </a:moveTo>
                    <a:cubicBezTo>
                      <a:pt x="68" y="188"/>
                      <a:pt x="61" y="185"/>
                      <a:pt x="55" y="182"/>
                    </a:cubicBezTo>
                    <a:cubicBezTo>
                      <a:pt x="57" y="177"/>
                      <a:pt x="57" y="177"/>
                      <a:pt x="57" y="177"/>
                    </a:cubicBezTo>
                    <a:cubicBezTo>
                      <a:pt x="63" y="180"/>
                      <a:pt x="69" y="182"/>
                      <a:pt x="76" y="184"/>
                    </a:cubicBezTo>
                    <a:lnTo>
                      <a:pt x="75" y="189"/>
                    </a:lnTo>
                    <a:close/>
                    <a:moveTo>
                      <a:pt x="138" y="182"/>
                    </a:moveTo>
                    <a:cubicBezTo>
                      <a:pt x="135" y="177"/>
                      <a:pt x="135" y="177"/>
                      <a:pt x="135" y="177"/>
                    </a:cubicBezTo>
                    <a:cubicBezTo>
                      <a:pt x="141" y="174"/>
                      <a:pt x="147" y="171"/>
                      <a:pt x="152" y="167"/>
                    </a:cubicBezTo>
                    <a:cubicBezTo>
                      <a:pt x="156" y="171"/>
                      <a:pt x="156" y="171"/>
                      <a:pt x="156" y="171"/>
                    </a:cubicBezTo>
                    <a:cubicBezTo>
                      <a:pt x="150" y="175"/>
                      <a:pt x="144" y="179"/>
                      <a:pt x="138" y="182"/>
                    </a:cubicBezTo>
                    <a:close/>
                    <a:moveTo>
                      <a:pt x="37" y="171"/>
                    </a:moveTo>
                    <a:cubicBezTo>
                      <a:pt x="31" y="166"/>
                      <a:pt x="26" y="161"/>
                      <a:pt x="21" y="156"/>
                    </a:cubicBezTo>
                    <a:cubicBezTo>
                      <a:pt x="26" y="152"/>
                      <a:pt x="26" y="152"/>
                      <a:pt x="26" y="152"/>
                    </a:cubicBezTo>
                    <a:cubicBezTo>
                      <a:pt x="30" y="158"/>
                      <a:pt x="35" y="162"/>
                      <a:pt x="40" y="167"/>
                    </a:cubicBezTo>
                    <a:lnTo>
                      <a:pt x="37" y="171"/>
                    </a:lnTo>
                    <a:close/>
                    <a:moveTo>
                      <a:pt x="171" y="156"/>
                    </a:moveTo>
                    <a:cubicBezTo>
                      <a:pt x="167" y="152"/>
                      <a:pt x="167" y="152"/>
                      <a:pt x="167" y="152"/>
                    </a:cubicBezTo>
                    <a:cubicBezTo>
                      <a:pt x="171" y="147"/>
                      <a:pt x="174" y="141"/>
                      <a:pt x="177" y="135"/>
                    </a:cubicBezTo>
                    <a:cubicBezTo>
                      <a:pt x="182" y="137"/>
                      <a:pt x="182" y="137"/>
                      <a:pt x="182" y="137"/>
                    </a:cubicBezTo>
                    <a:cubicBezTo>
                      <a:pt x="179" y="144"/>
                      <a:pt x="175" y="150"/>
                      <a:pt x="171" y="156"/>
                    </a:cubicBezTo>
                    <a:close/>
                    <a:moveTo>
                      <a:pt x="10" y="138"/>
                    </a:moveTo>
                    <a:cubicBezTo>
                      <a:pt x="7" y="131"/>
                      <a:pt x="4" y="124"/>
                      <a:pt x="3" y="117"/>
                    </a:cubicBezTo>
                    <a:cubicBezTo>
                      <a:pt x="8" y="116"/>
                      <a:pt x="8" y="116"/>
                      <a:pt x="8" y="116"/>
                    </a:cubicBezTo>
                    <a:cubicBezTo>
                      <a:pt x="10" y="123"/>
                      <a:pt x="12" y="129"/>
                      <a:pt x="15" y="135"/>
                    </a:cubicBezTo>
                    <a:lnTo>
                      <a:pt x="10" y="138"/>
                    </a:lnTo>
                    <a:close/>
                    <a:moveTo>
                      <a:pt x="189" y="117"/>
                    </a:moveTo>
                    <a:cubicBezTo>
                      <a:pt x="184" y="116"/>
                      <a:pt x="184" y="116"/>
                      <a:pt x="184" y="116"/>
                    </a:cubicBezTo>
                    <a:cubicBezTo>
                      <a:pt x="185" y="110"/>
                      <a:pt x="186" y="103"/>
                      <a:pt x="186" y="96"/>
                    </a:cubicBezTo>
                    <a:cubicBezTo>
                      <a:pt x="186" y="96"/>
                      <a:pt x="186" y="96"/>
                      <a:pt x="186" y="96"/>
                    </a:cubicBezTo>
                    <a:cubicBezTo>
                      <a:pt x="192" y="96"/>
                      <a:pt x="192" y="96"/>
                      <a:pt x="192" y="96"/>
                    </a:cubicBezTo>
                    <a:cubicBezTo>
                      <a:pt x="192" y="96"/>
                      <a:pt x="192" y="96"/>
                      <a:pt x="192" y="96"/>
                    </a:cubicBezTo>
                    <a:cubicBezTo>
                      <a:pt x="192" y="103"/>
                      <a:pt x="191" y="110"/>
                      <a:pt x="189" y="117"/>
                    </a:cubicBezTo>
                    <a:close/>
                    <a:moveTo>
                      <a:pt x="0" y="96"/>
                    </a:moveTo>
                    <a:cubicBezTo>
                      <a:pt x="0" y="96"/>
                      <a:pt x="0" y="96"/>
                      <a:pt x="0" y="96"/>
                    </a:cubicBezTo>
                    <a:cubicBezTo>
                      <a:pt x="0" y="89"/>
                      <a:pt x="1" y="82"/>
                      <a:pt x="3" y="75"/>
                    </a:cubicBezTo>
                    <a:cubicBezTo>
                      <a:pt x="8" y="76"/>
                      <a:pt x="8" y="76"/>
                      <a:pt x="8" y="76"/>
                    </a:cubicBezTo>
                    <a:cubicBezTo>
                      <a:pt x="7" y="83"/>
                      <a:pt x="6" y="89"/>
                      <a:pt x="6" y="96"/>
                    </a:cubicBezTo>
                    <a:lnTo>
                      <a:pt x="0" y="96"/>
                    </a:lnTo>
                    <a:close/>
                    <a:moveTo>
                      <a:pt x="184" y="76"/>
                    </a:moveTo>
                    <a:cubicBezTo>
                      <a:pt x="182" y="69"/>
                      <a:pt x="180" y="63"/>
                      <a:pt x="177" y="57"/>
                    </a:cubicBezTo>
                    <a:cubicBezTo>
                      <a:pt x="182" y="54"/>
                      <a:pt x="182" y="54"/>
                      <a:pt x="182" y="54"/>
                    </a:cubicBezTo>
                    <a:cubicBezTo>
                      <a:pt x="185" y="61"/>
                      <a:pt x="188" y="67"/>
                      <a:pt x="189" y="74"/>
                    </a:cubicBezTo>
                    <a:lnTo>
                      <a:pt x="184" y="76"/>
                    </a:lnTo>
                    <a:close/>
                    <a:moveTo>
                      <a:pt x="15" y="57"/>
                    </a:moveTo>
                    <a:cubicBezTo>
                      <a:pt x="10" y="55"/>
                      <a:pt x="10" y="55"/>
                      <a:pt x="10" y="55"/>
                    </a:cubicBezTo>
                    <a:cubicBezTo>
                      <a:pt x="13" y="48"/>
                      <a:pt x="17" y="42"/>
                      <a:pt x="21" y="37"/>
                    </a:cubicBezTo>
                    <a:cubicBezTo>
                      <a:pt x="25" y="40"/>
                      <a:pt x="25" y="40"/>
                      <a:pt x="25" y="40"/>
                    </a:cubicBezTo>
                    <a:cubicBezTo>
                      <a:pt x="21" y="45"/>
                      <a:pt x="18" y="51"/>
                      <a:pt x="15" y="57"/>
                    </a:cubicBezTo>
                    <a:close/>
                    <a:moveTo>
                      <a:pt x="166" y="40"/>
                    </a:moveTo>
                    <a:cubicBezTo>
                      <a:pt x="162" y="34"/>
                      <a:pt x="157" y="30"/>
                      <a:pt x="152" y="25"/>
                    </a:cubicBezTo>
                    <a:cubicBezTo>
                      <a:pt x="155" y="21"/>
                      <a:pt x="155" y="21"/>
                      <a:pt x="155" y="21"/>
                    </a:cubicBezTo>
                    <a:cubicBezTo>
                      <a:pt x="161" y="26"/>
                      <a:pt x="166" y="31"/>
                      <a:pt x="171" y="36"/>
                    </a:cubicBezTo>
                    <a:lnTo>
                      <a:pt x="166" y="40"/>
                    </a:lnTo>
                    <a:close/>
                    <a:moveTo>
                      <a:pt x="40" y="26"/>
                    </a:moveTo>
                    <a:cubicBezTo>
                      <a:pt x="36" y="21"/>
                      <a:pt x="36" y="21"/>
                      <a:pt x="36" y="21"/>
                    </a:cubicBezTo>
                    <a:cubicBezTo>
                      <a:pt x="42" y="17"/>
                      <a:pt x="48" y="13"/>
                      <a:pt x="54" y="10"/>
                    </a:cubicBezTo>
                    <a:cubicBezTo>
                      <a:pt x="57" y="15"/>
                      <a:pt x="57" y="15"/>
                      <a:pt x="57" y="15"/>
                    </a:cubicBezTo>
                    <a:cubicBezTo>
                      <a:pt x="51" y="18"/>
                      <a:pt x="45" y="21"/>
                      <a:pt x="40" y="26"/>
                    </a:cubicBezTo>
                    <a:close/>
                    <a:moveTo>
                      <a:pt x="135" y="15"/>
                    </a:moveTo>
                    <a:cubicBezTo>
                      <a:pt x="129" y="12"/>
                      <a:pt x="122" y="10"/>
                      <a:pt x="116" y="8"/>
                    </a:cubicBezTo>
                    <a:cubicBezTo>
                      <a:pt x="117" y="3"/>
                      <a:pt x="117" y="3"/>
                      <a:pt x="117" y="3"/>
                    </a:cubicBezTo>
                    <a:cubicBezTo>
                      <a:pt x="124" y="4"/>
                      <a:pt x="131" y="7"/>
                      <a:pt x="137" y="10"/>
                    </a:cubicBezTo>
                    <a:lnTo>
                      <a:pt x="135" y="15"/>
                    </a:lnTo>
                    <a:close/>
                    <a:moveTo>
                      <a:pt x="76" y="8"/>
                    </a:moveTo>
                    <a:cubicBezTo>
                      <a:pt x="74" y="3"/>
                      <a:pt x="74" y="3"/>
                      <a:pt x="74" y="3"/>
                    </a:cubicBezTo>
                    <a:cubicBezTo>
                      <a:pt x="81" y="1"/>
                      <a:pt x="89" y="0"/>
                      <a:pt x="96" y="0"/>
                    </a:cubicBezTo>
                    <a:cubicBezTo>
                      <a:pt x="96" y="6"/>
                      <a:pt x="96" y="6"/>
                      <a:pt x="96" y="6"/>
                    </a:cubicBezTo>
                    <a:cubicBezTo>
                      <a:pt x="89" y="6"/>
                      <a:pt x="82" y="7"/>
                      <a:pt x="76" y="8"/>
                    </a:cubicBezTo>
                    <a:close/>
                  </a:path>
                </a:pathLst>
              </a:custGeom>
              <a:solidFill>
                <a:srgbClr val="823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72" name="Oval 171"/>
              <p:cNvSpPr>
                <a:spLocks noChangeArrowheads="1"/>
              </p:cNvSpPr>
              <p:nvPr/>
            </p:nvSpPr>
            <p:spPr bwMode="auto">
              <a:xfrm>
                <a:off x="7435683" y="2055859"/>
                <a:ext cx="271665" cy="27034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73" name="Oval 172"/>
              <p:cNvSpPr>
                <a:spLocks noChangeArrowheads="1"/>
              </p:cNvSpPr>
              <p:nvPr/>
            </p:nvSpPr>
            <p:spPr bwMode="auto">
              <a:xfrm>
                <a:off x="7434358" y="2055859"/>
                <a:ext cx="271665" cy="27034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74" name="Freeform 173"/>
              <p:cNvSpPr>
                <a:spLocks noEditPoints="1"/>
              </p:cNvSpPr>
              <p:nvPr/>
            </p:nvSpPr>
            <p:spPr bwMode="auto">
              <a:xfrm>
                <a:off x="7504593" y="2134046"/>
                <a:ext cx="136495" cy="115291"/>
              </a:xfrm>
              <a:custGeom>
                <a:avLst/>
                <a:gdLst>
                  <a:gd name="T0" fmla="*/ 69 w 73"/>
                  <a:gd name="T1" fmla="*/ 58 h 62"/>
                  <a:gd name="T2" fmla="*/ 0 w 73"/>
                  <a:gd name="T3" fmla="*/ 11 h 62"/>
                  <a:gd name="T4" fmla="*/ 0 w 73"/>
                  <a:gd name="T5" fmla="*/ 62 h 62"/>
                  <a:gd name="T6" fmla="*/ 73 w 73"/>
                  <a:gd name="T7" fmla="*/ 0 h 62"/>
                  <a:gd name="T8" fmla="*/ 0 w 73"/>
                  <a:gd name="T9" fmla="*/ 0 h 62"/>
                  <a:gd name="T10" fmla="*/ 42 w 73"/>
                  <a:gd name="T11" fmla="*/ 35 h 62"/>
                  <a:gd name="T12" fmla="*/ 40 w 73"/>
                  <a:gd name="T13" fmla="*/ 31 h 62"/>
                  <a:gd name="T14" fmla="*/ 38 w 73"/>
                  <a:gd name="T15" fmla="*/ 29 h 62"/>
                  <a:gd name="T16" fmla="*/ 34 w 73"/>
                  <a:gd name="T17" fmla="*/ 27 h 62"/>
                  <a:gd name="T18" fmla="*/ 31 w 73"/>
                  <a:gd name="T19" fmla="*/ 27 h 62"/>
                  <a:gd name="T20" fmla="*/ 27 w 73"/>
                  <a:gd name="T21" fmla="*/ 29 h 62"/>
                  <a:gd name="T22" fmla="*/ 24 w 73"/>
                  <a:gd name="T23" fmla="*/ 31 h 62"/>
                  <a:gd name="T24" fmla="*/ 22 w 73"/>
                  <a:gd name="T25" fmla="*/ 35 h 62"/>
                  <a:gd name="T26" fmla="*/ 22 w 73"/>
                  <a:gd name="T27" fmla="*/ 38 h 62"/>
                  <a:gd name="T28" fmla="*/ 22 w 73"/>
                  <a:gd name="T29" fmla="*/ 42 h 62"/>
                  <a:gd name="T30" fmla="*/ 24 w 73"/>
                  <a:gd name="T31" fmla="*/ 45 h 62"/>
                  <a:gd name="T32" fmla="*/ 27 w 73"/>
                  <a:gd name="T33" fmla="*/ 48 h 62"/>
                  <a:gd name="T34" fmla="*/ 30 w 73"/>
                  <a:gd name="T35" fmla="*/ 49 h 62"/>
                  <a:gd name="T36" fmla="*/ 33 w 73"/>
                  <a:gd name="T37" fmla="*/ 46 h 62"/>
                  <a:gd name="T38" fmla="*/ 37 w 73"/>
                  <a:gd name="T39" fmla="*/ 48 h 62"/>
                  <a:gd name="T40" fmla="*/ 37 w 73"/>
                  <a:gd name="T41" fmla="*/ 44 h 62"/>
                  <a:gd name="T42" fmla="*/ 42 w 73"/>
                  <a:gd name="T43" fmla="*/ 43 h 62"/>
                  <a:gd name="T44" fmla="*/ 40 w 73"/>
                  <a:gd name="T45" fmla="*/ 39 h 62"/>
                  <a:gd name="T46" fmla="*/ 36 w 73"/>
                  <a:gd name="T47" fmla="*/ 38 h 62"/>
                  <a:gd name="T48" fmla="*/ 29 w 73"/>
                  <a:gd name="T49" fmla="*/ 41 h 62"/>
                  <a:gd name="T50" fmla="*/ 32 w 73"/>
                  <a:gd name="T51" fmla="*/ 34 h 62"/>
                  <a:gd name="T52" fmla="*/ 30 w 73"/>
                  <a:gd name="T53" fmla="*/ 38 h 62"/>
                  <a:gd name="T54" fmla="*/ 32 w 73"/>
                  <a:gd name="T55" fmla="*/ 40 h 62"/>
                  <a:gd name="T56" fmla="*/ 50 w 73"/>
                  <a:gd name="T57" fmla="*/ 31 h 62"/>
                  <a:gd name="T58" fmla="*/ 51 w 73"/>
                  <a:gd name="T59" fmla="*/ 28 h 62"/>
                  <a:gd name="T60" fmla="*/ 50 w 73"/>
                  <a:gd name="T61" fmla="*/ 27 h 62"/>
                  <a:gd name="T62" fmla="*/ 47 w 73"/>
                  <a:gd name="T63" fmla="*/ 27 h 62"/>
                  <a:gd name="T64" fmla="*/ 45 w 73"/>
                  <a:gd name="T65" fmla="*/ 25 h 62"/>
                  <a:gd name="T66" fmla="*/ 43 w 73"/>
                  <a:gd name="T67" fmla="*/ 27 h 62"/>
                  <a:gd name="T68" fmla="*/ 41 w 73"/>
                  <a:gd name="T69" fmla="*/ 27 h 62"/>
                  <a:gd name="T70" fmla="*/ 40 w 73"/>
                  <a:gd name="T71" fmla="*/ 29 h 62"/>
                  <a:gd name="T72" fmla="*/ 42 w 73"/>
                  <a:gd name="T73" fmla="*/ 31 h 62"/>
                  <a:gd name="T74" fmla="*/ 40 w 73"/>
                  <a:gd name="T75" fmla="*/ 33 h 62"/>
                  <a:gd name="T76" fmla="*/ 41 w 73"/>
                  <a:gd name="T77" fmla="*/ 34 h 62"/>
                  <a:gd name="T78" fmla="*/ 45 w 73"/>
                  <a:gd name="T79" fmla="*/ 36 h 62"/>
                  <a:gd name="T80" fmla="*/ 47 w 73"/>
                  <a:gd name="T81" fmla="*/ 36 h 62"/>
                  <a:gd name="T82" fmla="*/ 50 w 73"/>
                  <a:gd name="T83" fmla="*/ 34 h 62"/>
                  <a:gd name="T84" fmla="*/ 51 w 73"/>
                  <a:gd name="T85" fmla="*/ 33 h 62"/>
                  <a:gd name="T86" fmla="*/ 50 w 73"/>
                  <a:gd name="T87" fmla="*/ 31 h 62"/>
                  <a:gd name="T88" fmla="*/ 46 w 73"/>
                  <a:gd name="T89" fmla="*/ 32 h 62"/>
                  <a:gd name="T90" fmla="*/ 47 w 73"/>
                  <a:gd name="T91"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62">
                    <a:moveTo>
                      <a:pt x="3" y="15"/>
                    </a:moveTo>
                    <a:cubicBezTo>
                      <a:pt x="3" y="58"/>
                      <a:pt x="3" y="58"/>
                      <a:pt x="3" y="58"/>
                    </a:cubicBezTo>
                    <a:cubicBezTo>
                      <a:pt x="69" y="58"/>
                      <a:pt x="69" y="58"/>
                      <a:pt x="69" y="58"/>
                    </a:cubicBezTo>
                    <a:cubicBezTo>
                      <a:pt x="69" y="15"/>
                      <a:pt x="69" y="15"/>
                      <a:pt x="69" y="15"/>
                    </a:cubicBezTo>
                    <a:cubicBezTo>
                      <a:pt x="3" y="15"/>
                      <a:pt x="3" y="15"/>
                      <a:pt x="3" y="15"/>
                    </a:cubicBezTo>
                    <a:close/>
                    <a:moveTo>
                      <a:pt x="0" y="11"/>
                    </a:moveTo>
                    <a:cubicBezTo>
                      <a:pt x="73" y="11"/>
                      <a:pt x="73" y="11"/>
                      <a:pt x="73" y="11"/>
                    </a:cubicBezTo>
                    <a:cubicBezTo>
                      <a:pt x="73" y="62"/>
                      <a:pt x="73" y="62"/>
                      <a:pt x="73" y="62"/>
                    </a:cubicBezTo>
                    <a:cubicBezTo>
                      <a:pt x="0" y="62"/>
                      <a:pt x="0" y="62"/>
                      <a:pt x="0" y="62"/>
                    </a:cubicBezTo>
                    <a:cubicBezTo>
                      <a:pt x="0" y="11"/>
                      <a:pt x="0" y="11"/>
                      <a:pt x="0" y="11"/>
                    </a:cubicBezTo>
                    <a:close/>
                    <a:moveTo>
                      <a:pt x="0" y="0"/>
                    </a:moveTo>
                    <a:cubicBezTo>
                      <a:pt x="73" y="0"/>
                      <a:pt x="73" y="0"/>
                      <a:pt x="73" y="0"/>
                    </a:cubicBezTo>
                    <a:cubicBezTo>
                      <a:pt x="73" y="7"/>
                      <a:pt x="73" y="7"/>
                      <a:pt x="73" y="7"/>
                    </a:cubicBezTo>
                    <a:cubicBezTo>
                      <a:pt x="0" y="7"/>
                      <a:pt x="0" y="7"/>
                      <a:pt x="0" y="7"/>
                    </a:cubicBezTo>
                    <a:cubicBezTo>
                      <a:pt x="0" y="0"/>
                      <a:pt x="0" y="0"/>
                      <a:pt x="0" y="0"/>
                    </a:cubicBezTo>
                    <a:close/>
                    <a:moveTo>
                      <a:pt x="43" y="37"/>
                    </a:moveTo>
                    <a:cubicBezTo>
                      <a:pt x="43" y="35"/>
                      <a:pt x="43" y="35"/>
                      <a:pt x="43" y="35"/>
                    </a:cubicBezTo>
                    <a:cubicBezTo>
                      <a:pt x="43" y="35"/>
                      <a:pt x="43" y="35"/>
                      <a:pt x="42" y="35"/>
                    </a:cubicBezTo>
                    <a:cubicBezTo>
                      <a:pt x="39" y="35"/>
                      <a:pt x="39" y="35"/>
                      <a:pt x="39" y="35"/>
                    </a:cubicBezTo>
                    <a:cubicBezTo>
                      <a:pt x="39" y="35"/>
                      <a:pt x="39" y="34"/>
                      <a:pt x="39" y="34"/>
                    </a:cubicBezTo>
                    <a:cubicBezTo>
                      <a:pt x="40" y="31"/>
                      <a:pt x="40" y="31"/>
                      <a:pt x="40" y="31"/>
                    </a:cubicBezTo>
                    <a:cubicBezTo>
                      <a:pt x="40" y="31"/>
                      <a:pt x="40" y="31"/>
                      <a:pt x="40" y="31"/>
                    </a:cubicBezTo>
                    <a:cubicBezTo>
                      <a:pt x="38" y="29"/>
                      <a:pt x="38" y="29"/>
                      <a:pt x="38" y="29"/>
                    </a:cubicBezTo>
                    <a:cubicBezTo>
                      <a:pt x="38" y="29"/>
                      <a:pt x="38" y="29"/>
                      <a:pt x="38" y="29"/>
                    </a:cubicBezTo>
                    <a:cubicBezTo>
                      <a:pt x="35" y="31"/>
                      <a:pt x="35" y="31"/>
                      <a:pt x="35" y="31"/>
                    </a:cubicBezTo>
                    <a:cubicBezTo>
                      <a:pt x="35" y="31"/>
                      <a:pt x="35" y="31"/>
                      <a:pt x="34" y="31"/>
                    </a:cubicBezTo>
                    <a:cubicBezTo>
                      <a:pt x="34" y="27"/>
                      <a:pt x="34" y="27"/>
                      <a:pt x="34" y="27"/>
                    </a:cubicBezTo>
                    <a:cubicBezTo>
                      <a:pt x="34" y="27"/>
                      <a:pt x="33" y="27"/>
                      <a:pt x="33" y="27"/>
                    </a:cubicBezTo>
                    <a:cubicBezTo>
                      <a:pt x="31" y="27"/>
                      <a:pt x="31" y="27"/>
                      <a:pt x="31" y="27"/>
                    </a:cubicBezTo>
                    <a:cubicBezTo>
                      <a:pt x="31" y="27"/>
                      <a:pt x="31" y="27"/>
                      <a:pt x="31" y="27"/>
                    </a:cubicBezTo>
                    <a:cubicBezTo>
                      <a:pt x="30" y="31"/>
                      <a:pt x="30" y="31"/>
                      <a:pt x="30" y="31"/>
                    </a:cubicBezTo>
                    <a:cubicBezTo>
                      <a:pt x="30" y="31"/>
                      <a:pt x="29" y="31"/>
                      <a:pt x="29" y="31"/>
                    </a:cubicBezTo>
                    <a:cubicBezTo>
                      <a:pt x="27" y="29"/>
                      <a:pt x="27" y="29"/>
                      <a:pt x="27" y="29"/>
                    </a:cubicBezTo>
                    <a:cubicBezTo>
                      <a:pt x="26" y="29"/>
                      <a:pt x="26" y="29"/>
                      <a:pt x="26" y="29"/>
                    </a:cubicBezTo>
                    <a:cubicBezTo>
                      <a:pt x="24" y="31"/>
                      <a:pt x="24" y="31"/>
                      <a:pt x="24" y="31"/>
                    </a:cubicBezTo>
                    <a:cubicBezTo>
                      <a:pt x="24" y="31"/>
                      <a:pt x="24" y="31"/>
                      <a:pt x="24" y="31"/>
                    </a:cubicBezTo>
                    <a:cubicBezTo>
                      <a:pt x="26" y="34"/>
                      <a:pt x="26" y="34"/>
                      <a:pt x="26" y="34"/>
                    </a:cubicBezTo>
                    <a:cubicBezTo>
                      <a:pt x="25" y="34"/>
                      <a:pt x="25" y="35"/>
                      <a:pt x="25" y="35"/>
                    </a:cubicBezTo>
                    <a:cubicBezTo>
                      <a:pt x="22" y="35"/>
                      <a:pt x="22" y="35"/>
                      <a:pt x="22" y="35"/>
                    </a:cubicBezTo>
                    <a:cubicBezTo>
                      <a:pt x="22" y="35"/>
                      <a:pt x="22" y="35"/>
                      <a:pt x="22" y="35"/>
                    </a:cubicBezTo>
                    <a:cubicBezTo>
                      <a:pt x="21" y="37"/>
                      <a:pt x="21" y="37"/>
                      <a:pt x="21" y="37"/>
                    </a:cubicBezTo>
                    <a:cubicBezTo>
                      <a:pt x="21" y="38"/>
                      <a:pt x="21" y="38"/>
                      <a:pt x="22" y="38"/>
                    </a:cubicBezTo>
                    <a:cubicBezTo>
                      <a:pt x="24" y="39"/>
                      <a:pt x="24" y="39"/>
                      <a:pt x="24" y="39"/>
                    </a:cubicBezTo>
                    <a:cubicBezTo>
                      <a:pt x="24" y="40"/>
                      <a:pt x="24" y="40"/>
                      <a:pt x="25" y="40"/>
                    </a:cubicBezTo>
                    <a:cubicBezTo>
                      <a:pt x="22" y="42"/>
                      <a:pt x="22" y="42"/>
                      <a:pt x="22" y="42"/>
                    </a:cubicBezTo>
                    <a:cubicBezTo>
                      <a:pt x="22" y="42"/>
                      <a:pt x="22" y="43"/>
                      <a:pt x="22" y="43"/>
                    </a:cubicBezTo>
                    <a:cubicBezTo>
                      <a:pt x="23" y="45"/>
                      <a:pt x="23" y="45"/>
                      <a:pt x="23" y="45"/>
                    </a:cubicBezTo>
                    <a:cubicBezTo>
                      <a:pt x="23" y="45"/>
                      <a:pt x="24" y="45"/>
                      <a:pt x="24" y="45"/>
                    </a:cubicBezTo>
                    <a:cubicBezTo>
                      <a:pt x="27" y="44"/>
                      <a:pt x="27" y="44"/>
                      <a:pt x="27" y="44"/>
                    </a:cubicBezTo>
                    <a:cubicBezTo>
                      <a:pt x="27" y="44"/>
                      <a:pt x="27" y="44"/>
                      <a:pt x="28" y="45"/>
                    </a:cubicBezTo>
                    <a:cubicBezTo>
                      <a:pt x="27" y="48"/>
                      <a:pt x="27" y="48"/>
                      <a:pt x="27" y="48"/>
                    </a:cubicBezTo>
                    <a:cubicBezTo>
                      <a:pt x="27" y="48"/>
                      <a:pt x="27" y="48"/>
                      <a:pt x="28" y="48"/>
                    </a:cubicBezTo>
                    <a:cubicBezTo>
                      <a:pt x="29" y="49"/>
                      <a:pt x="29" y="49"/>
                      <a:pt x="29" y="49"/>
                    </a:cubicBezTo>
                    <a:cubicBezTo>
                      <a:pt x="30" y="49"/>
                      <a:pt x="30" y="49"/>
                      <a:pt x="30" y="49"/>
                    </a:cubicBezTo>
                    <a:cubicBezTo>
                      <a:pt x="32" y="46"/>
                      <a:pt x="32" y="46"/>
                      <a:pt x="32" y="46"/>
                    </a:cubicBezTo>
                    <a:cubicBezTo>
                      <a:pt x="32" y="46"/>
                      <a:pt x="32" y="46"/>
                      <a:pt x="32" y="46"/>
                    </a:cubicBezTo>
                    <a:cubicBezTo>
                      <a:pt x="32" y="46"/>
                      <a:pt x="32" y="46"/>
                      <a:pt x="33" y="46"/>
                    </a:cubicBezTo>
                    <a:cubicBezTo>
                      <a:pt x="34" y="49"/>
                      <a:pt x="34" y="49"/>
                      <a:pt x="34" y="49"/>
                    </a:cubicBezTo>
                    <a:cubicBezTo>
                      <a:pt x="34" y="49"/>
                      <a:pt x="35" y="49"/>
                      <a:pt x="35" y="49"/>
                    </a:cubicBezTo>
                    <a:cubicBezTo>
                      <a:pt x="37" y="48"/>
                      <a:pt x="37" y="48"/>
                      <a:pt x="37" y="48"/>
                    </a:cubicBezTo>
                    <a:cubicBezTo>
                      <a:pt x="37" y="48"/>
                      <a:pt x="37" y="48"/>
                      <a:pt x="37" y="48"/>
                    </a:cubicBezTo>
                    <a:cubicBezTo>
                      <a:pt x="37" y="45"/>
                      <a:pt x="37" y="45"/>
                      <a:pt x="37" y="45"/>
                    </a:cubicBezTo>
                    <a:cubicBezTo>
                      <a:pt x="37" y="44"/>
                      <a:pt x="37" y="44"/>
                      <a:pt x="37" y="44"/>
                    </a:cubicBezTo>
                    <a:cubicBezTo>
                      <a:pt x="41" y="45"/>
                      <a:pt x="41" y="45"/>
                      <a:pt x="41" y="45"/>
                    </a:cubicBezTo>
                    <a:cubicBezTo>
                      <a:pt x="41" y="45"/>
                      <a:pt x="41" y="45"/>
                      <a:pt x="41" y="45"/>
                    </a:cubicBezTo>
                    <a:cubicBezTo>
                      <a:pt x="42" y="43"/>
                      <a:pt x="42" y="43"/>
                      <a:pt x="42" y="43"/>
                    </a:cubicBezTo>
                    <a:cubicBezTo>
                      <a:pt x="42" y="43"/>
                      <a:pt x="42" y="42"/>
                      <a:pt x="42" y="42"/>
                    </a:cubicBezTo>
                    <a:cubicBezTo>
                      <a:pt x="40" y="40"/>
                      <a:pt x="40" y="40"/>
                      <a:pt x="40" y="40"/>
                    </a:cubicBezTo>
                    <a:cubicBezTo>
                      <a:pt x="40" y="40"/>
                      <a:pt x="40" y="40"/>
                      <a:pt x="40" y="39"/>
                    </a:cubicBezTo>
                    <a:cubicBezTo>
                      <a:pt x="43" y="38"/>
                      <a:pt x="43" y="38"/>
                      <a:pt x="43" y="38"/>
                    </a:cubicBezTo>
                    <a:cubicBezTo>
                      <a:pt x="43" y="38"/>
                      <a:pt x="43" y="38"/>
                      <a:pt x="43" y="37"/>
                    </a:cubicBezTo>
                    <a:close/>
                    <a:moveTo>
                      <a:pt x="36" y="38"/>
                    </a:moveTo>
                    <a:cubicBezTo>
                      <a:pt x="36" y="40"/>
                      <a:pt x="36" y="41"/>
                      <a:pt x="35" y="41"/>
                    </a:cubicBezTo>
                    <a:cubicBezTo>
                      <a:pt x="34" y="42"/>
                      <a:pt x="33" y="43"/>
                      <a:pt x="32" y="43"/>
                    </a:cubicBezTo>
                    <a:cubicBezTo>
                      <a:pt x="31" y="43"/>
                      <a:pt x="30" y="42"/>
                      <a:pt x="29" y="41"/>
                    </a:cubicBezTo>
                    <a:cubicBezTo>
                      <a:pt x="28" y="41"/>
                      <a:pt x="28" y="40"/>
                      <a:pt x="28" y="38"/>
                    </a:cubicBezTo>
                    <a:cubicBezTo>
                      <a:pt x="28" y="37"/>
                      <a:pt x="28" y="36"/>
                      <a:pt x="29" y="35"/>
                    </a:cubicBezTo>
                    <a:cubicBezTo>
                      <a:pt x="30" y="35"/>
                      <a:pt x="31" y="34"/>
                      <a:pt x="32" y="34"/>
                    </a:cubicBezTo>
                    <a:cubicBezTo>
                      <a:pt x="33" y="34"/>
                      <a:pt x="34" y="35"/>
                      <a:pt x="35" y="35"/>
                    </a:cubicBezTo>
                    <a:cubicBezTo>
                      <a:pt x="36" y="36"/>
                      <a:pt x="36" y="37"/>
                      <a:pt x="36" y="38"/>
                    </a:cubicBezTo>
                    <a:close/>
                    <a:moveTo>
                      <a:pt x="30" y="38"/>
                    </a:moveTo>
                    <a:cubicBezTo>
                      <a:pt x="30" y="37"/>
                      <a:pt x="31" y="36"/>
                      <a:pt x="32" y="36"/>
                    </a:cubicBezTo>
                    <a:cubicBezTo>
                      <a:pt x="33" y="36"/>
                      <a:pt x="34" y="37"/>
                      <a:pt x="34" y="38"/>
                    </a:cubicBezTo>
                    <a:cubicBezTo>
                      <a:pt x="34" y="39"/>
                      <a:pt x="33" y="40"/>
                      <a:pt x="32" y="40"/>
                    </a:cubicBezTo>
                    <a:cubicBezTo>
                      <a:pt x="31" y="40"/>
                      <a:pt x="30" y="39"/>
                      <a:pt x="30" y="38"/>
                    </a:cubicBezTo>
                    <a:close/>
                    <a:moveTo>
                      <a:pt x="50" y="31"/>
                    </a:moveTo>
                    <a:cubicBezTo>
                      <a:pt x="50" y="31"/>
                      <a:pt x="50" y="31"/>
                      <a:pt x="50" y="31"/>
                    </a:cubicBezTo>
                    <a:cubicBezTo>
                      <a:pt x="50" y="30"/>
                      <a:pt x="50" y="30"/>
                      <a:pt x="50" y="30"/>
                    </a:cubicBezTo>
                    <a:cubicBezTo>
                      <a:pt x="51" y="29"/>
                      <a:pt x="51" y="29"/>
                      <a:pt x="51" y="29"/>
                    </a:cubicBezTo>
                    <a:cubicBezTo>
                      <a:pt x="51" y="29"/>
                      <a:pt x="51" y="28"/>
                      <a:pt x="51" y="28"/>
                    </a:cubicBezTo>
                    <a:cubicBezTo>
                      <a:pt x="51" y="28"/>
                      <a:pt x="51" y="28"/>
                      <a:pt x="51" y="28"/>
                    </a:cubicBezTo>
                    <a:cubicBezTo>
                      <a:pt x="50" y="27"/>
                      <a:pt x="50" y="27"/>
                      <a:pt x="50" y="27"/>
                    </a:cubicBezTo>
                    <a:cubicBezTo>
                      <a:pt x="50" y="27"/>
                      <a:pt x="50" y="27"/>
                      <a:pt x="50" y="27"/>
                    </a:cubicBezTo>
                    <a:cubicBezTo>
                      <a:pt x="50" y="27"/>
                      <a:pt x="50" y="27"/>
                      <a:pt x="50" y="27"/>
                    </a:cubicBezTo>
                    <a:cubicBezTo>
                      <a:pt x="48" y="27"/>
                      <a:pt x="48" y="27"/>
                      <a:pt x="48" y="27"/>
                    </a:cubicBezTo>
                    <a:cubicBezTo>
                      <a:pt x="48" y="27"/>
                      <a:pt x="47" y="27"/>
                      <a:pt x="47" y="27"/>
                    </a:cubicBezTo>
                    <a:cubicBezTo>
                      <a:pt x="47" y="25"/>
                      <a:pt x="47" y="25"/>
                      <a:pt x="47" y="25"/>
                    </a:cubicBezTo>
                    <a:cubicBezTo>
                      <a:pt x="47" y="25"/>
                      <a:pt x="46" y="25"/>
                      <a:pt x="46" y="25"/>
                    </a:cubicBezTo>
                    <a:cubicBezTo>
                      <a:pt x="45" y="25"/>
                      <a:pt x="45" y="25"/>
                      <a:pt x="45" y="25"/>
                    </a:cubicBezTo>
                    <a:cubicBezTo>
                      <a:pt x="45" y="25"/>
                      <a:pt x="45" y="25"/>
                      <a:pt x="45" y="25"/>
                    </a:cubicBezTo>
                    <a:cubicBezTo>
                      <a:pt x="44" y="27"/>
                      <a:pt x="44" y="27"/>
                      <a:pt x="44" y="27"/>
                    </a:cubicBezTo>
                    <a:cubicBezTo>
                      <a:pt x="44" y="27"/>
                      <a:pt x="43" y="27"/>
                      <a:pt x="43" y="27"/>
                    </a:cubicBezTo>
                    <a:cubicBezTo>
                      <a:pt x="41" y="27"/>
                      <a:pt x="41" y="27"/>
                      <a:pt x="41" y="27"/>
                    </a:cubicBezTo>
                    <a:cubicBezTo>
                      <a:pt x="41" y="27"/>
                      <a:pt x="41" y="27"/>
                      <a:pt x="41" y="27"/>
                    </a:cubicBezTo>
                    <a:cubicBezTo>
                      <a:pt x="41" y="27"/>
                      <a:pt x="41" y="27"/>
                      <a:pt x="41" y="27"/>
                    </a:cubicBezTo>
                    <a:cubicBezTo>
                      <a:pt x="40" y="28"/>
                      <a:pt x="40" y="28"/>
                      <a:pt x="40" y="28"/>
                    </a:cubicBezTo>
                    <a:cubicBezTo>
                      <a:pt x="40" y="28"/>
                      <a:pt x="40" y="28"/>
                      <a:pt x="40" y="28"/>
                    </a:cubicBezTo>
                    <a:cubicBezTo>
                      <a:pt x="40" y="28"/>
                      <a:pt x="40" y="29"/>
                      <a:pt x="40" y="29"/>
                    </a:cubicBezTo>
                    <a:cubicBezTo>
                      <a:pt x="42" y="30"/>
                      <a:pt x="42" y="30"/>
                      <a:pt x="42" y="30"/>
                    </a:cubicBezTo>
                    <a:cubicBezTo>
                      <a:pt x="41" y="30"/>
                      <a:pt x="41" y="30"/>
                      <a:pt x="41" y="31"/>
                    </a:cubicBezTo>
                    <a:cubicBezTo>
                      <a:pt x="41" y="31"/>
                      <a:pt x="41" y="31"/>
                      <a:pt x="42" y="31"/>
                    </a:cubicBezTo>
                    <a:cubicBezTo>
                      <a:pt x="40" y="32"/>
                      <a:pt x="40" y="32"/>
                      <a:pt x="40" y="32"/>
                    </a:cubicBezTo>
                    <a:cubicBezTo>
                      <a:pt x="40" y="33"/>
                      <a:pt x="40" y="33"/>
                      <a:pt x="40" y="33"/>
                    </a:cubicBezTo>
                    <a:cubicBezTo>
                      <a:pt x="40" y="33"/>
                      <a:pt x="40" y="33"/>
                      <a:pt x="40" y="33"/>
                    </a:cubicBezTo>
                    <a:cubicBezTo>
                      <a:pt x="41" y="34"/>
                      <a:pt x="41" y="34"/>
                      <a:pt x="41" y="34"/>
                    </a:cubicBezTo>
                    <a:cubicBezTo>
                      <a:pt x="41" y="34"/>
                      <a:pt x="41" y="34"/>
                      <a:pt x="41" y="34"/>
                    </a:cubicBezTo>
                    <a:cubicBezTo>
                      <a:pt x="41" y="34"/>
                      <a:pt x="41" y="34"/>
                      <a:pt x="41" y="34"/>
                    </a:cubicBezTo>
                    <a:cubicBezTo>
                      <a:pt x="43" y="34"/>
                      <a:pt x="43" y="34"/>
                      <a:pt x="43" y="34"/>
                    </a:cubicBezTo>
                    <a:cubicBezTo>
                      <a:pt x="43" y="34"/>
                      <a:pt x="44" y="34"/>
                      <a:pt x="44" y="35"/>
                    </a:cubicBezTo>
                    <a:cubicBezTo>
                      <a:pt x="45" y="36"/>
                      <a:pt x="45" y="36"/>
                      <a:pt x="45" y="36"/>
                    </a:cubicBezTo>
                    <a:cubicBezTo>
                      <a:pt x="45" y="36"/>
                      <a:pt x="45" y="37"/>
                      <a:pt x="45" y="37"/>
                    </a:cubicBezTo>
                    <a:cubicBezTo>
                      <a:pt x="46" y="37"/>
                      <a:pt x="46" y="37"/>
                      <a:pt x="46" y="37"/>
                    </a:cubicBezTo>
                    <a:cubicBezTo>
                      <a:pt x="46" y="37"/>
                      <a:pt x="47" y="36"/>
                      <a:pt x="47" y="36"/>
                    </a:cubicBezTo>
                    <a:cubicBezTo>
                      <a:pt x="47" y="35"/>
                      <a:pt x="47" y="35"/>
                      <a:pt x="47" y="35"/>
                    </a:cubicBezTo>
                    <a:cubicBezTo>
                      <a:pt x="47" y="34"/>
                      <a:pt x="48" y="34"/>
                      <a:pt x="48" y="34"/>
                    </a:cubicBezTo>
                    <a:cubicBezTo>
                      <a:pt x="50" y="34"/>
                      <a:pt x="50" y="34"/>
                      <a:pt x="50" y="34"/>
                    </a:cubicBezTo>
                    <a:cubicBezTo>
                      <a:pt x="50" y="34"/>
                      <a:pt x="50" y="34"/>
                      <a:pt x="50" y="34"/>
                    </a:cubicBezTo>
                    <a:cubicBezTo>
                      <a:pt x="50" y="34"/>
                      <a:pt x="50" y="34"/>
                      <a:pt x="50" y="34"/>
                    </a:cubicBezTo>
                    <a:cubicBezTo>
                      <a:pt x="51" y="33"/>
                      <a:pt x="51" y="33"/>
                      <a:pt x="51" y="33"/>
                    </a:cubicBezTo>
                    <a:cubicBezTo>
                      <a:pt x="51" y="33"/>
                      <a:pt x="51" y="33"/>
                      <a:pt x="51" y="33"/>
                    </a:cubicBezTo>
                    <a:cubicBezTo>
                      <a:pt x="51" y="33"/>
                      <a:pt x="51" y="33"/>
                      <a:pt x="51" y="32"/>
                    </a:cubicBezTo>
                    <a:cubicBezTo>
                      <a:pt x="50" y="31"/>
                      <a:pt x="50" y="31"/>
                      <a:pt x="50" y="31"/>
                    </a:cubicBezTo>
                    <a:cubicBezTo>
                      <a:pt x="50" y="31"/>
                      <a:pt x="50" y="31"/>
                      <a:pt x="50" y="31"/>
                    </a:cubicBezTo>
                    <a:close/>
                    <a:moveTo>
                      <a:pt x="47" y="31"/>
                    </a:moveTo>
                    <a:cubicBezTo>
                      <a:pt x="47" y="31"/>
                      <a:pt x="46" y="32"/>
                      <a:pt x="46" y="32"/>
                    </a:cubicBezTo>
                    <a:cubicBezTo>
                      <a:pt x="45" y="32"/>
                      <a:pt x="44" y="31"/>
                      <a:pt x="44" y="31"/>
                    </a:cubicBezTo>
                    <a:cubicBezTo>
                      <a:pt x="44" y="30"/>
                      <a:pt x="45" y="29"/>
                      <a:pt x="46" y="29"/>
                    </a:cubicBezTo>
                    <a:cubicBezTo>
                      <a:pt x="46" y="29"/>
                      <a:pt x="47" y="30"/>
                      <a:pt x="47" y="31"/>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grpSp>
        <p:grpSp>
          <p:nvGrpSpPr>
            <p:cNvPr id="130" name="Group 129"/>
            <p:cNvGrpSpPr/>
            <p:nvPr/>
          </p:nvGrpSpPr>
          <p:grpSpPr>
            <a:xfrm flipH="1">
              <a:off x="1346564" y="2481893"/>
              <a:ext cx="684696" cy="684697"/>
              <a:chOff x="7715631" y="2081050"/>
              <a:chExt cx="604288" cy="604289"/>
            </a:xfrm>
          </p:grpSpPr>
          <p:sp>
            <p:nvSpPr>
              <p:cNvPr id="159" name="Freeform 158"/>
              <p:cNvSpPr>
                <a:spLocks noEditPoints="1"/>
              </p:cNvSpPr>
              <p:nvPr/>
            </p:nvSpPr>
            <p:spPr bwMode="auto">
              <a:xfrm>
                <a:off x="7715631" y="2081050"/>
                <a:ext cx="604288" cy="604288"/>
              </a:xfrm>
              <a:custGeom>
                <a:avLst/>
                <a:gdLst>
                  <a:gd name="T0" fmla="*/ 130 w 326"/>
                  <a:gd name="T1" fmla="*/ 323 h 326"/>
                  <a:gd name="T2" fmla="*/ 152 w 326"/>
                  <a:gd name="T3" fmla="*/ 321 h 326"/>
                  <a:gd name="T4" fmla="*/ 174 w 326"/>
                  <a:gd name="T5" fmla="*/ 326 h 326"/>
                  <a:gd name="T6" fmla="*/ 195 w 326"/>
                  <a:gd name="T7" fmla="*/ 318 h 326"/>
                  <a:gd name="T8" fmla="*/ 174 w 326"/>
                  <a:gd name="T9" fmla="*/ 326 h 326"/>
                  <a:gd name="T10" fmla="*/ 88 w 326"/>
                  <a:gd name="T11" fmla="*/ 308 h 326"/>
                  <a:gd name="T12" fmla="*/ 110 w 326"/>
                  <a:gd name="T13" fmla="*/ 312 h 326"/>
                  <a:gd name="T14" fmla="*/ 218 w 326"/>
                  <a:gd name="T15" fmla="*/ 317 h 326"/>
                  <a:gd name="T16" fmla="*/ 236 w 326"/>
                  <a:gd name="T17" fmla="*/ 303 h 326"/>
                  <a:gd name="T18" fmla="*/ 218 w 326"/>
                  <a:gd name="T19" fmla="*/ 317 h 326"/>
                  <a:gd name="T20" fmla="*/ 52 w 326"/>
                  <a:gd name="T21" fmla="*/ 283 h 326"/>
                  <a:gd name="T22" fmla="*/ 72 w 326"/>
                  <a:gd name="T23" fmla="*/ 292 h 326"/>
                  <a:gd name="T24" fmla="*/ 257 w 326"/>
                  <a:gd name="T25" fmla="*/ 296 h 326"/>
                  <a:gd name="T26" fmla="*/ 271 w 326"/>
                  <a:gd name="T27" fmla="*/ 278 h 326"/>
                  <a:gd name="T28" fmla="*/ 257 w 326"/>
                  <a:gd name="T29" fmla="*/ 296 h 326"/>
                  <a:gd name="T30" fmla="*/ 24 w 326"/>
                  <a:gd name="T31" fmla="*/ 248 h 326"/>
                  <a:gd name="T32" fmla="*/ 41 w 326"/>
                  <a:gd name="T33" fmla="*/ 263 h 326"/>
                  <a:gd name="T34" fmla="*/ 289 w 326"/>
                  <a:gd name="T35" fmla="*/ 266 h 326"/>
                  <a:gd name="T36" fmla="*/ 298 w 326"/>
                  <a:gd name="T37" fmla="*/ 245 h 326"/>
                  <a:gd name="T38" fmla="*/ 289 w 326"/>
                  <a:gd name="T39" fmla="*/ 266 h 326"/>
                  <a:gd name="T40" fmla="*/ 6 w 326"/>
                  <a:gd name="T41" fmla="*/ 207 h 326"/>
                  <a:gd name="T42" fmla="*/ 18 w 326"/>
                  <a:gd name="T43" fmla="*/ 226 h 326"/>
                  <a:gd name="T44" fmla="*/ 313 w 326"/>
                  <a:gd name="T45" fmla="*/ 228 h 326"/>
                  <a:gd name="T46" fmla="*/ 315 w 326"/>
                  <a:gd name="T47" fmla="*/ 206 h 326"/>
                  <a:gd name="T48" fmla="*/ 313 w 326"/>
                  <a:gd name="T49" fmla="*/ 228 h 326"/>
                  <a:gd name="T50" fmla="*/ 0 w 326"/>
                  <a:gd name="T51" fmla="*/ 164 h 326"/>
                  <a:gd name="T52" fmla="*/ 7 w 326"/>
                  <a:gd name="T53" fmla="*/ 185 h 326"/>
                  <a:gd name="T54" fmla="*/ 324 w 326"/>
                  <a:gd name="T55" fmla="*/ 185 h 326"/>
                  <a:gd name="T56" fmla="*/ 321 w 326"/>
                  <a:gd name="T57" fmla="*/ 163 h 326"/>
                  <a:gd name="T58" fmla="*/ 326 w 326"/>
                  <a:gd name="T59" fmla="*/ 163 h 326"/>
                  <a:gd name="T60" fmla="*/ 324 w 326"/>
                  <a:gd name="T61" fmla="*/ 185 h 326"/>
                  <a:gd name="T62" fmla="*/ 1 w 326"/>
                  <a:gd name="T63" fmla="*/ 141 h 326"/>
                  <a:gd name="T64" fmla="*/ 11 w 326"/>
                  <a:gd name="T65" fmla="*/ 121 h 326"/>
                  <a:gd name="T66" fmla="*/ 319 w 326"/>
                  <a:gd name="T67" fmla="*/ 141 h 326"/>
                  <a:gd name="T68" fmla="*/ 320 w 326"/>
                  <a:gd name="T69" fmla="*/ 119 h 326"/>
                  <a:gd name="T70" fmla="*/ 319 w 326"/>
                  <a:gd name="T71" fmla="*/ 141 h 326"/>
                  <a:gd name="T72" fmla="*/ 13 w 326"/>
                  <a:gd name="T73" fmla="*/ 99 h 326"/>
                  <a:gd name="T74" fmla="*/ 28 w 326"/>
                  <a:gd name="T75" fmla="*/ 82 h 326"/>
                  <a:gd name="T76" fmla="*/ 307 w 326"/>
                  <a:gd name="T77" fmla="*/ 100 h 326"/>
                  <a:gd name="T78" fmla="*/ 302 w 326"/>
                  <a:gd name="T79" fmla="*/ 78 h 326"/>
                  <a:gd name="T80" fmla="*/ 307 w 326"/>
                  <a:gd name="T81" fmla="*/ 100 h 326"/>
                  <a:gd name="T82" fmla="*/ 36 w 326"/>
                  <a:gd name="T83" fmla="*/ 61 h 326"/>
                  <a:gd name="T84" fmla="*/ 55 w 326"/>
                  <a:gd name="T85" fmla="*/ 48 h 326"/>
                  <a:gd name="T86" fmla="*/ 285 w 326"/>
                  <a:gd name="T87" fmla="*/ 63 h 326"/>
                  <a:gd name="T88" fmla="*/ 274 w 326"/>
                  <a:gd name="T89" fmla="*/ 44 h 326"/>
                  <a:gd name="T90" fmla="*/ 285 w 326"/>
                  <a:gd name="T91" fmla="*/ 63 h 326"/>
                  <a:gd name="T92" fmla="*/ 69 w 326"/>
                  <a:gd name="T93" fmla="*/ 30 h 326"/>
                  <a:gd name="T94" fmla="*/ 90 w 326"/>
                  <a:gd name="T95" fmla="*/ 23 h 326"/>
                  <a:gd name="T96" fmla="*/ 254 w 326"/>
                  <a:gd name="T97" fmla="*/ 34 h 326"/>
                  <a:gd name="T98" fmla="*/ 238 w 326"/>
                  <a:gd name="T99" fmla="*/ 18 h 326"/>
                  <a:gd name="T100" fmla="*/ 254 w 326"/>
                  <a:gd name="T101" fmla="*/ 34 h 326"/>
                  <a:gd name="T102" fmla="*/ 108 w 326"/>
                  <a:gd name="T103" fmla="*/ 10 h 326"/>
                  <a:gd name="T104" fmla="*/ 130 w 326"/>
                  <a:gd name="T105" fmla="*/ 9 h 326"/>
                  <a:gd name="T106" fmla="*/ 215 w 326"/>
                  <a:gd name="T107" fmla="*/ 15 h 326"/>
                  <a:gd name="T108" fmla="*/ 196 w 326"/>
                  <a:gd name="T109" fmla="*/ 3 h 326"/>
                  <a:gd name="T110" fmla="*/ 215 w 326"/>
                  <a:gd name="T111" fmla="*/ 15 h 326"/>
                  <a:gd name="T112" fmla="*/ 151 w 326"/>
                  <a:gd name="T113" fmla="*/ 1 h 326"/>
                  <a:gd name="T114" fmla="*/ 173 w 326"/>
                  <a:gd name="T115" fmla="*/ 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6" h="326">
                    <a:moveTo>
                      <a:pt x="152" y="326"/>
                    </a:moveTo>
                    <a:cubicBezTo>
                      <a:pt x="145" y="325"/>
                      <a:pt x="137" y="324"/>
                      <a:pt x="130" y="323"/>
                    </a:cubicBezTo>
                    <a:cubicBezTo>
                      <a:pt x="131" y="318"/>
                      <a:pt x="131" y="318"/>
                      <a:pt x="131" y="318"/>
                    </a:cubicBezTo>
                    <a:cubicBezTo>
                      <a:pt x="138" y="319"/>
                      <a:pt x="145" y="320"/>
                      <a:pt x="152" y="321"/>
                    </a:cubicBezTo>
                    <a:lnTo>
                      <a:pt x="152" y="326"/>
                    </a:lnTo>
                    <a:close/>
                    <a:moveTo>
                      <a:pt x="174" y="326"/>
                    </a:moveTo>
                    <a:cubicBezTo>
                      <a:pt x="174" y="321"/>
                      <a:pt x="174" y="321"/>
                      <a:pt x="174" y="321"/>
                    </a:cubicBezTo>
                    <a:cubicBezTo>
                      <a:pt x="181" y="320"/>
                      <a:pt x="188" y="319"/>
                      <a:pt x="195" y="318"/>
                    </a:cubicBezTo>
                    <a:cubicBezTo>
                      <a:pt x="196" y="323"/>
                      <a:pt x="196" y="323"/>
                      <a:pt x="196" y="323"/>
                    </a:cubicBezTo>
                    <a:cubicBezTo>
                      <a:pt x="189" y="324"/>
                      <a:pt x="182" y="325"/>
                      <a:pt x="174" y="326"/>
                    </a:cubicBezTo>
                    <a:close/>
                    <a:moveTo>
                      <a:pt x="108" y="317"/>
                    </a:moveTo>
                    <a:cubicBezTo>
                      <a:pt x="101" y="314"/>
                      <a:pt x="95" y="312"/>
                      <a:pt x="88" y="308"/>
                    </a:cubicBezTo>
                    <a:cubicBezTo>
                      <a:pt x="91" y="303"/>
                      <a:pt x="91" y="303"/>
                      <a:pt x="91" y="303"/>
                    </a:cubicBezTo>
                    <a:cubicBezTo>
                      <a:pt x="97" y="307"/>
                      <a:pt x="104" y="309"/>
                      <a:pt x="110" y="312"/>
                    </a:cubicBezTo>
                    <a:lnTo>
                      <a:pt x="108" y="317"/>
                    </a:lnTo>
                    <a:close/>
                    <a:moveTo>
                      <a:pt x="218" y="317"/>
                    </a:moveTo>
                    <a:cubicBezTo>
                      <a:pt x="216" y="312"/>
                      <a:pt x="216" y="312"/>
                      <a:pt x="216" y="312"/>
                    </a:cubicBezTo>
                    <a:cubicBezTo>
                      <a:pt x="223" y="309"/>
                      <a:pt x="229" y="306"/>
                      <a:pt x="236" y="303"/>
                    </a:cubicBezTo>
                    <a:cubicBezTo>
                      <a:pt x="238" y="308"/>
                      <a:pt x="238" y="308"/>
                      <a:pt x="238" y="308"/>
                    </a:cubicBezTo>
                    <a:cubicBezTo>
                      <a:pt x="231" y="311"/>
                      <a:pt x="225" y="314"/>
                      <a:pt x="218" y="317"/>
                    </a:cubicBezTo>
                    <a:close/>
                    <a:moveTo>
                      <a:pt x="69" y="297"/>
                    </a:moveTo>
                    <a:cubicBezTo>
                      <a:pt x="63" y="292"/>
                      <a:pt x="57" y="288"/>
                      <a:pt x="52" y="283"/>
                    </a:cubicBezTo>
                    <a:cubicBezTo>
                      <a:pt x="55" y="279"/>
                      <a:pt x="55" y="279"/>
                      <a:pt x="55" y="279"/>
                    </a:cubicBezTo>
                    <a:cubicBezTo>
                      <a:pt x="61" y="283"/>
                      <a:pt x="66" y="288"/>
                      <a:pt x="72" y="292"/>
                    </a:cubicBezTo>
                    <a:lnTo>
                      <a:pt x="69" y="297"/>
                    </a:lnTo>
                    <a:close/>
                    <a:moveTo>
                      <a:pt x="257" y="296"/>
                    </a:moveTo>
                    <a:cubicBezTo>
                      <a:pt x="254" y="292"/>
                      <a:pt x="254" y="292"/>
                      <a:pt x="254" y="292"/>
                    </a:cubicBezTo>
                    <a:cubicBezTo>
                      <a:pt x="260" y="288"/>
                      <a:pt x="265" y="283"/>
                      <a:pt x="271" y="278"/>
                    </a:cubicBezTo>
                    <a:cubicBezTo>
                      <a:pt x="274" y="282"/>
                      <a:pt x="274" y="282"/>
                      <a:pt x="274" y="282"/>
                    </a:cubicBezTo>
                    <a:cubicBezTo>
                      <a:pt x="269" y="287"/>
                      <a:pt x="263" y="292"/>
                      <a:pt x="257" y="296"/>
                    </a:cubicBezTo>
                    <a:close/>
                    <a:moveTo>
                      <a:pt x="37" y="266"/>
                    </a:moveTo>
                    <a:cubicBezTo>
                      <a:pt x="32" y="261"/>
                      <a:pt x="28" y="254"/>
                      <a:pt x="24" y="248"/>
                    </a:cubicBezTo>
                    <a:cubicBezTo>
                      <a:pt x="28" y="245"/>
                      <a:pt x="28" y="245"/>
                      <a:pt x="28" y="245"/>
                    </a:cubicBezTo>
                    <a:cubicBezTo>
                      <a:pt x="32" y="251"/>
                      <a:pt x="36" y="257"/>
                      <a:pt x="41" y="263"/>
                    </a:cubicBezTo>
                    <a:lnTo>
                      <a:pt x="37" y="266"/>
                    </a:lnTo>
                    <a:close/>
                    <a:moveTo>
                      <a:pt x="289" y="266"/>
                    </a:moveTo>
                    <a:cubicBezTo>
                      <a:pt x="285" y="263"/>
                      <a:pt x="285" y="263"/>
                      <a:pt x="285" y="263"/>
                    </a:cubicBezTo>
                    <a:cubicBezTo>
                      <a:pt x="290" y="257"/>
                      <a:pt x="294" y="251"/>
                      <a:pt x="298" y="245"/>
                    </a:cubicBezTo>
                    <a:cubicBezTo>
                      <a:pt x="302" y="248"/>
                      <a:pt x="302" y="248"/>
                      <a:pt x="302" y="248"/>
                    </a:cubicBezTo>
                    <a:cubicBezTo>
                      <a:pt x="298" y="254"/>
                      <a:pt x="294" y="260"/>
                      <a:pt x="289" y="266"/>
                    </a:cubicBezTo>
                    <a:close/>
                    <a:moveTo>
                      <a:pt x="13" y="228"/>
                    </a:moveTo>
                    <a:cubicBezTo>
                      <a:pt x="10" y="222"/>
                      <a:pt x="8" y="215"/>
                      <a:pt x="6" y="207"/>
                    </a:cubicBezTo>
                    <a:cubicBezTo>
                      <a:pt x="11" y="206"/>
                      <a:pt x="11" y="206"/>
                      <a:pt x="11" y="206"/>
                    </a:cubicBezTo>
                    <a:cubicBezTo>
                      <a:pt x="13" y="213"/>
                      <a:pt x="16" y="220"/>
                      <a:pt x="18" y="226"/>
                    </a:cubicBezTo>
                    <a:lnTo>
                      <a:pt x="13" y="228"/>
                    </a:lnTo>
                    <a:close/>
                    <a:moveTo>
                      <a:pt x="313" y="228"/>
                    </a:moveTo>
                    <a:cubicBezTo>
                      <a:pt x="308" y="226"/>
                      <a:pt x="308" y="226"/>
                      <a:pt x="308" y="226"/>
                    </a:cubicBezTo>
                    <a:cubicBezTo>
                      <a:pt x="310" y="219"/>
                      <a:pt x="313" y="213"/>
                      <a:pt x="315" y="206"/>
                    </a:cubicBezTo>
                    <a:cubicBezTo>
                      <a:pt x="320" y="207"/>
                      <a:pt x="320" y="207"/>
                      <a:pt x="320" y="207"/>
                    </a:cubicBezTo>
                    <a:cubicBezTo>
                      <a:pt x="318" y="214"/>
                      <a:pt x="315" y="221"/>
                      <a:pt x="313" y="228"/>
                    </a:cubicBezTo>
                    <a:close/>
                    <a:moveTo>
                      <a:pt x="1" y="186"/>
                    </a:moveTo>
                    <a:cubicBezTo>
                      <a:pt x="0" y="178"/>
                      <a:pt x="0" y="171"/>
                      <a:pt x="0" y="164"/>
                    </a:cubicBezTo>
                    <a:cubicBezTo>
                      <a:pt x="5" y="163"/>
                      <a:pt x="5" y="163"/>
                      <a:pt x="5" y="163"/>
                    </a:cubicBezTo>
                    <a:cubicBezTo>
                      <a:pt x="5" y="171"/>
                      <a:pt x="6" y="178"/>
                      <a:pt x="7" y="185"/>
                    </a:cubicBezTo>
                    <a:lnTo>
                      <a:pt x="1" y="186"/>
                    </a:lnTo>
                    <a:close/>
                    <a:moveTo>
                      <a:pt x="324" y="185"/>
                    </a:moveTo>
                    <a:cubicBezTo>
                      <a:pt x="319" y="185"/>
                      <a:pt x="319" y="185"/>
                      <a:pt x="319" y="185"/>
                    </a:cubicBezTo>
                    <a:cubicBezTo>
                      <a:pt x="320" y="178"/>
                      <a:pt x="321" y="170"/>
                      <a:pt x="321" y="163"/>
                    </a:cubicBezTo>
                    <a:cubicBezTo>
                      <a:pt x="321" y="163"/>
                      <a:pt x="321" y="163"/>
                      <a:pt x="321" y="163"/>
                    </a:cubicBezTo>
                    <a:cubicBezTo>
                      <a:pt x="326" y="163"/>
                      <a:pt x="326" y="163"/>
                      <a:pt x="326" y="163"/>
                    </a:cubicBezTo>
                    <a:cubicBezTo>
                      <a:pt x="326" y="163"/>
                      <a:pt x="326" y="163"/>
                      <a:pt x="326" y="163"/>
                    </a:cubicBezTo>
                    <a:cubicBezTo>
                      <a:pt x="326" y="171"/>
                      <a:pt x="325" y="178"/>
                      <a:pt x="324" y="185"/>
                    </a:cubicBezTo>
                    <a:close/>
                    <a:moveTo>
                      <a:pt x="7" y="142"/>
                    </a:moveTo>
                    <a:cubicBezTo>
                      <a:pt x="1" y="141"/>
                      <a:pt x="1" y="141"/>
                      <a:pt x="1" y="141"/>
                    </a:cubicBezTo>
                    <a:cubicBezTo>
                      <a:pt x="2" y="134"/>
                      <a:pt x="4" y="127"/>
                      <a:pt x="6" y="120"/>
                    </a:cubicBezTo>
                    <a:cubicBezTo>
                      <a:pt x="11" y="121"/>
                      <a:pt x="11" y="121"/>
                      <a:pt x="11" y="121"/>
                    </a:cubicBezTo>
                    <a:cubicBezTo>
                      <a:pt x="9" y="128"/>
                      <a:pt x="8" y="135"/>
                      <a:pt x="7" y="142"/>
                    </a:cubicBezTo>
                    <a:close/>
                    <a:moveTo>
                      <a:pt x="319" y="141"/>
                    </a:moveTo>
                    <a:cubicBezTo>
                      <a:pt x="318" y="134"/>
                      <a:pt x="317" y="127"/>
                      <a:pt x="315" y="120"/>
                    </a:cubicBezTo>
                    <a:cubicBezTo>
                      <a:pt x="320" y="119"/>
                      <a:pt x="320" y="119"/>
                      <a:pt x="320" y="119"/>
                    </a:cubicBezTo>
                    <a:cubicBezTo>
                      <a:pt x="322" y="126"/>
                      <a:pt x="323" y="133"/>
                      <a:pt x="324" y="140"/>
                    </a:cubicBezTo>
                    <a:lnTo>
                      <a:pt x="319" y="141"/>
                    </a:lnTo>
                    <a:close/>
                    <a:moveTo>
                      <a:pt x="18" y="101"/>
                    </a:moveTo>
                    <a:cubicBezTo>
                      <a:pt x="13" y="99"/>
                      <a:pt x="13" y="99"/>
                      <a:pt x="13" y="99"/>
                    </a:cubicBezTo>
                    <a:cubicBezTo>
                      <a:pt x="16" y="92"/>
                      <a:pt x="20" y="85"/>
                      <a:pt x="23" y="79"/>
                    </a:cubicBezTo>
                    <a:cubicBezTo>
                      <a:pt x="28" y="82"/>
                      <a:pt x="28" y="82"/>
                      <a:pt x="28" y="82"/>
                    </a:cubicBezTo>
                    <a:cubicBezTo>
                      <a:pt x="24" y="88"/>
                      <a:pt x="21" y="94"/>
                      <a:pt x="18" y="101"/>
                    </a:cubicBezTo>
                    <a:close/>
                    <a:moveTo>
                      <a:pt x="307" y="100"/>
                    </a:moveTo>
                    <a:cubicBezTo>
                      <a:pt x="305" y="93"/>
                      <a:pt x="301" y="87"/>
                      <a:pt x="297" y="81"/>
                    </a:cubicBezTo>
                    <a:cubicBezTo>
                      <a:pt x="302" y="78"/>
                      <a:pt x="302" y="78"/>
                      <a:pt x="302" y="78"/>
                    </a:cubicBezTo>
                    <a:cubicBezTo>
                      <a:pt x="306" y="84"/>
                      <a:pt x="309" y="91"/>
                      <a:pt x="312" y="98"/>
                    </a:cubicBezTo>
                    <a:lnTo>
                      <a:pt x="307" y="100"/>
                    </a:lnTo>
                    <a:close/>
                    <a:moveTo>
                      <a:pt x="40" y="64"/>
                    </a:moveTo>
                    <a:cubicBezTo>
                      <a:pt x="36" y="61"/>
                      <a:pt x="36" y="61"/>
                      <a:pt x="36" y="61"/>
                    </a:cubicBezTo>
                    <a:cubicBezTo>
                      <a:pt x="41" y="55"/>
                      <a:pt x="46" y="49"/>
                      <a:pt x="51" y="44"/>
                    </a:cubicBezTo>
                    <a:cubicBezTo>
                      <a:pt x="55" y="48"/>
                      <a:pt x="55" y="48"/>
                      <a:pt x="55" y="48"/>
                    </a:cubicBezTo>
                    <a:cubicBezTo>
                      <a:pt x="50" y="53"/>
                      <a:pt x="45" y="58"/>
                      <a:pt x="40" y="64"/>
                    </a:cubicBezTo>
                    <a:close/>
                    <a:moveTo>
                      <a:pt x="285" y="63"/>
                    </a:moveTo>
                    <a:cubicBezTo>
                      <a:pt x="280" y="58"/>
                      <a:pt x="275" y="53"/>
                      <a:pt x="270" y="48"/>
                    </a:cubicBezTo>
                    <a:cubicBezTo>
                      <a:pt x="274" y="44"/>
                      <a:pt x="274" y="44"/>
                      <a:pt x="274" y="44"/>
                    </a:cubicBezTo>
                    <a:cubicBezTo>
                      <a:pt x="279" y="49"/>
                      <a:pt x="284" y="54"/>
                      <a:pt x="289" y="60"/>
                    </a:cubicBezTo>
                    <a:lnTo>
                      <a:pt x="285" y="63"/>
                    </a:lnTo>
                    <a:close/>
                    <a:moveTo>
                      <a:pt x="72" y="35"/>
                    </a:moveTo>
                    <a:cubicBezTo>
                      <a:pt x="69" y="30"/>
                      <a:pt x="69" y="30"/>
                      <a:pt x="69" y="30"/>
                    </a:cubicBezTo>
                    <a:cubicBezTo>
                      <a:pt x="75" y="26"/>
                      <a:pt x="81" y="22"/>
                      <a:pt x="88" y="19"/>
                    </a:cubicBezTo>
                    <a:cubicBezTo>
                      <a:pt x="90" y="23"/>
                      <a:pt x="90" y="23"/>
                      <a:pt x="90" y="23"/>
                    </a:cubicBezTo>
                    <a:cubicBezTo>
                      <a:pt x="84" y="27"/>
                      <a:pt x="78" y="30"/>
                      <a:pt x="72" y="35"/>
                    </a:cubicBezTo>
                    <a:close/>
                    <a:moveTo>
                      <a:pt x="254" y="34"/>
                    </a:moveTo>
                    <a:cubicBezTo>
                      <a:pt x="248" y="30"/>
                      <a:pt x="241" y="26"/>
                      <a:pt x="235" y="23"/>
                    </a:cubicBezTo>
                    <a:cubicBezTo>
                      <a:pt x="238" y="18"/>
                      <a:pt x="238" y="18"/>
                      <a:pt x="238" y="18"/>
                    </a:cubicBezTo>
                    <a:cubicBezTo>
                      <a:pt x="244" y="22"/>
                      <a:pt x="251" y="26"/>
                      <a:pt x="257" y="30"/>
                    </a:cubicBezTo>
                    <a:lnTo>
                      <a:pt x="254" y="34"/>
                    </a:lnTo>
                    <a:close/>
                    <a:moveTo>
                      <a:pt x="110" y="15"/>
                    </a:moveTo>
                    <a:cubicBezTo>
                      <a:pt x="108" y="10"/>
                      <a:pt x="108" y="10"/>
                      <a:pt x="108" y="10"/>
                    </a:cubicBezTo>
                    <a:cubicBezTo>
                      <a:pt x="115" y="7"/>
                      <a:pt x="122" y="5"/>
                      <a:pt x="129" y="4"/>
                    </a:cubicBezTo>
                    <a:cubicBezTo>
                      <a:pt x="130" y="9"/>
                      <a:pt x="130" y="9"/>
                      <a:pt x="130" y="9"/>
                    </a:cubicBezTo>
                    <a:cubicBezTo>
                      <a:pt x="123" y="10"/>
                      <a:pt x="117" y="12"/>
                      <a:pt x="110" y="15"/>
                    </a:cubicBezTo>
                    <a:close/>
                    <a:moveTo>
                      <a:pt x="215" y="15"/>
                    </a:moveTo>
                    <a:cubicBezTo>
                      <a:pt x="209" y="12"/>
                      <a:pt x="202" y="10"/>
                      <a:pt x="195" y="9"/>
                    </a:cubicBezTo>
                    <a:cubicBezTo>
                      <a:pt x="196" y="3"/>
                      <a:pt x="196" y="3"/>
                      <a:pt x="196" y="3"/>
                    </a:cubicBezTo>
                    <a:cubicBezTo>
                      <a:pt x="203" y="5"/>
                      <a:pt x="210" y="7"/>
                      <a:pt x="217" y="9"/>
                    </a:cubicBezTo>
                    <a:lnTo>
                      <a:pt x="215" y="15"/>
                    </a:lnTo>
                    <a:close/>
                    <a:moveTo>
                      <a:pt x="152" y="6"/>
                    </a:moveTo>
                    <a:cubicBezTo>
                      <a:pt x="151" y="1"/>
                      <a:pt x="151" y="1"/>
                      <a:pt x="151" y="1"/>
                    </a:cubicBezTo>
                    <a:cubicBezTo>
                      <a:pt x="159" y="0"/>
                      <a:pt x="166" y="0"/>
                      <a:pt x="174" y="1"/>
                    </a:cubicBezTo>
                    <a:cubicBezTo>
                      <a:pt x="173" y="6"/>
                      <a:pt x="173" y="6"/>
                      <a:pt x="173" y="6"/>
                    </a:cubicBezTo>
                    <a:cubicBezTo>
                      <a:pt x="166" y="5"/>
                      <a:pt x="159" y="5"/>
                      <a:pt x="152" y="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60" name="Oval 159"/>
              <p:cNvSpPr>
                <a:spLocks noChangeArrowheads="1"/>
              </p:cNvSpPr>
              <p:nvPr/>
            </p:nvSpPr>
            <p:spPr bwMode="auto">
              <a:xfrm>
                <a:off x="7720932" y="2176464"/>
                <a:ext cx="502249" cy="50489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61" name="Freeform 160"/>
              <p:cNvSpPr>
                <a:spLocks noEditPoints="1"/>
              </p:cNvSpPr>
              <p:nvPr/>
            </p:nvSpPr>
            <p:spPr bwMode="auto">
              <a:xfrm>
                <a:off x="7715631" y="2171163"/>
                <a:ext cx="514175" cy="514175"/>
              </a:xfrm>
              <a:custGeom>
                <a:avLst/>
                <a:gdLst>
                  <a:gd name="T0" fmla="*/ 138 w 277"/>
                  <a:gd name="T1" fmla="*/ 277 h 277"/>
                  <a:gd name="T2" fmla="*/ 118 w 277"/>
                  <a:gd name="T3" fmla="*/ 270 h 277"/>
                  <a:gd name="T4" fmla="*/ 139 w 277"/>
                  <a:gd name="T5" fmla="*/ 277 h 277"/>
                  <a:gd name="T6" fmla="*/ 159 w 277"/>
                  <a:gd name="T7" fmla="*/ 270 h 277"/>
                  <a:gd name="T8" fmla="*/ 181 w 277"/>
                  <a:gd name="T9" fmla="*/ 270 h 277"/>
                  <a:gd name="T10" fmla="*/ 96 w 277"/>
                  <a:gd name="T11" fmla="*/ 271 h 277"/>
                  <a:gd name="T12" fmla="*/ 78 w 277"/>
                  <a:gd name="T13" fmla="*/ 257 h 277"/>
                  <a:gd name="T14" fmla="*/ 96 w 277"/>
                  <a:gd name="T15" fmla="*/ 271 h 277"/>
                  <a:gd name="T16" fmla="*/ 199 w 277"/>
                  <a:gd name="T17" fmla="*/ 257 h 277"/>
                  <a:gd name="T18" fmla="*/ 220 w 277"/>
                  <a:gd name="T19" fmla="*/ 251 h 277"/>
                  <a:gd name="T20" fmla="*/ 57 w 277"/>
                  <a:gd name="T21" fmla="*/ 251 h 277"/>
                  <a:gd name="T22" fmla="*/ 44 w 277"/>
                  <a:gd name="T23" fmla="*/ 233 h 277"/>
                  <a:gd name="T24" fmla="*/ 57 w 277"/>
                  <a:gd name="T25" fmla="*/ 251 h 277"/>
                  <a:gd name="T26" fmla="*/ 233 w 277"/>
                  <a:gd name="T27" fmla="*/ 233 h 277"/>
                  <a:gd name="T28" fmla="*/ 251 w 277"/>
                  <a:gd name="T29" fmla="*/ 220 h 277"/>
                  <a:gd name="T30" fmla="*/ 26 w 277"/>
                  <a:gd name="T31" fmla="*/ 220 h 277"/>
                  <a:gd name="T32" fmla="*/ 20 w 277"/>
                  <a:gd name="T33" fmla="*/ 199 h 277"/>
                  <a:gd name="T34" fmla="*/ 26 w 277"/>
                  <a:gd name="T35" fmla="*/ 220 h 277"/>
                  <a:gd name="T36" fmla="*/ 257 w 277"/>
                  <a:gd name="T37" fmla="*/ 199 h 277"/>
                  <a:gd name="T38" fmla="*/ 270 w 277"/>
                  <a:gd name="T39" fmla="*/ 182 h 277"/>
                  <a:gd name="T40" fmla="*/ 7 w 277"/>
                  <a:gd name="T41" fmla="*/ 182 h 277"/>
                  <a:gd name="T42" fmla="*/ 7 w 277"/>
                  <a:gd name="T43" fmla="*/ 160 h 277"/>
                  <a:gd name="T44" fmla="*/ 7 w 277"/>
                  <a:gd name="T45" fmla="*/ 182 h 277"/>
                  <a:gd name="T46" fmla="*/ 270 w 277"/>
                  <a:gd name="T47" fmla="*/ 160 h 277"/>
                  <a:gd name="T48" fmla="*/ 272 w 277"/>
                  <a:gd name="T49" fmla="*/ 138 h 277"/>
                  <a:gd name="T50" fmla="*/ 277 w 277"/>
                  <a:gd name="T51" fmla="*/ 139 h 277"/>
                  <a:gd name="T52" fmla="*/ 5 w 277"/>
                  <a:gd name="T53" fmla="*/ 139 h 277"/>
                  <a:gd name="T54" fmla="*/ 0 w 277"/>
                  <a:gd name="T55" fmla="*/ 139 h 277"/>
                  <a:gd name="T56" fmla="*/ 7 w 277"/>
                  <a:gd name="T57" fmla="*/ 118 h 277"/>
                  <a:gd name="T58" fmla="*/ 270 w 277"/>
                  <a:gd name="T59" fmla="*/ 117 h 277"/>
                  <a:gd name="T60" fmla="*/ 270 w 277"/>
                  <a:gd name="T61" fmla="*/ 95 h 277"/>
                  <a:gd name="T62" fmla="*/ 270 w 277"/>
                  <a:gd name="T63" fmla="*/ 117 h 277"/>
                  <a:gd name="T64" fmla="*/ 7 w 277"/>
                  <a:gd name="T65" fmla="*/ 96 h 277"/>
                  <a:gd name="T66" fmla="*/ 20 w 277"/>
                  <a:gd name="T67" fmla="*/ 79 h 277"/>
                  <a:gd name="T68" fmla="*/ 257 w 277"/>
                  <a:gd name="T69" fmla="*/ 78 h 277"/>
                  <a:gd name="T70" fmla="*/ 250 w 277"/>
                  <a:gd name="T71" fmla="*/ 57 h 277"/>
                  <a:gd name="T72" fmla="*/ 257 w 277"/>
                  <a:gd name="T73" fmla="*/ 78 h 277"/>
                  <a:gd name="T74" fmla="*/ 26 w 277"/>
                  <a:gd name="T75" fmla="*/ 58 h 277"/>
                  <a:gd name="T76" fmla="*/ 44 w 277"/>
                  <a:gd name="T77" fmla="*/ 45 h 277"/>
                  <a:gd name="T78" fmla="*/ 232 w 277"/>
                  <a:gd name="T79" fmla="*/ 44 h 277"/>
                  <a:gd name="T80" fmla="*/ 219 w 277"/>
                  <a:gd name="T81" fmla="*/ 26 h 277"/>
                  <a:gd name="T82" fmla="*/ 232 w 277"/>
                  <a:gd name="T83" fmla="*/ 44 h 277"/>
                  <a:gd name="T84" fmla="*/ 57 w 277"/>
                  <a:gd name="T85" fmla="*/ 27 h 277"/>
                  <a:gd name="T86" fmla="*/ 78 w 277"/>
                  <a:gd name="T87" fmla="*/ 20 h 277"/>
                  <a:gd name="T88" fmla="*/ 198 w 277"/>
                  <a:gd name="T89" fmla="*/ 20 h 277"/>
                  <a:gd name="T90" fmla="*/ 181 w 277"/>
                  <a:gd name="T91" fmla="*/ 7 h 277"/>
                  <a:gd name="T92" fmla="*/ 198 w 277"/>
                  <a:gd name="T93" fmla="*/ 20 h 277"/>
                  <a:gd name="T94" fmla="*/ 95 w 277"/>
                  <a:gd name="T95" fmla="*/ 7 h 277"/>
                  <a:gd name="T96" fmla="*/ 117 w 277"/>
                  <a:gd name="T97" fmla="*/ 7 h 277"/>
                  <a:gd name="T98" fmla="*/ 159 w 277"/>
                  <a:gd name="T99" fmla="*/ 7 h 277"/>
                  <a:gd name="T100" fmla="*/ 138 w 277"/>
                  <a:gd name="T101" fmla="*/ 6 h 277"/>
                  <a:gd name="T102" fmla="*/ 138 w 277"/>
                  <a:gd name="T103" fmla="*/ 0 h 277"/>
                  <a:gd name="T104" fmla="*/ 159 w 277"/>
                  <a:gd name="T105" fmla="*/ 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7" h="277">
                    <a:moveTo>
                      <a:pt x="139" y="277"/>
                    </a:moveTo>
                    <a:cubicBezTo>
                      <a:pt x="138" y="277"/>
                      <a:pt x="138" y="277"/>
                      <a:pt x="138" y="277"/>
                    </a:cubicBezTo>
                    <a:cubicBezTo>
                      <a:pt x="131" y="277"/>
                      <a:pt x="124" y="277"/>
                      <a:pt x="117" y="276"/>
                    </a:cubicBezTo>
                    <a:cubicBezTo>
                      <a:pt x="118" y="270"/>
                      <a:pt x="118" y="270"/>
                      <a:pt x="118" y="270"/>
                    </a:cubicBezTo>
                    <a:cubicBezTo>
                      <a:pt x="125" y="271"/>
                      <a:pt x="131" y="272"/>
                      <a:pt x="138" y="272"/>
                    </a:cubicBezTo>
                    <a:lnTo>
                      <a:pt x="139" y="277"/>
                    </a:lnTo>
                    <a:close/>
                    <a:moveTo>
                      <a:pt x="160" y="276"/>
                    </a:moveTo>
                    <a:cubicBezTo>
                      <a:pt x="159" y="270"/>
                      <a:pt x="159" y="270"/>
                      <a:pt x="159" y="270"/>
                    </a:cubicBezTo>
                    <a:cubicBezTo>
                      <a:pt x="166" y="269"/>
                      <a:pt x="173" y="268"/>
                      <a:pt x="180" y="265"/>
                    </a:cubicBezTo>
                    <a:cubicBezTo>
                      <a:pt x="181" y="270"/>
                      <a:pt x="181" y="270"/>
                      <a:pt x="181" y="270"/>
                    </a:cubicBezTo>
                    <a:cubicBezTo>
                      <a:pt x="174" y="273"/>
                      <a:pt x="167" y="274"/>
                      <a:pt x="160" y="276"/>
                    </a:cubicBezTo>
                    <a:close/>
                    <a:moveTo>
                      <a:pt x="96" y="271"/>
                    </a:moveTo>
                    <a:cubicBezTo>
                      <a:pt x="89" y="268"/>
                      <a:pt x="82" y="266"/>
                      <a:pt x="76" y="262"/>
                    </a:cubicBezTo>
                    <a:cubicBezTo>
                      <a:pt x="78" y="257"/>
                      <a:pt x="78" y="257"/>
                      <a:pt x="78" y="257"/>
                    </a:cubicBezTo>
                    <a:cubicBezTo>
                      <a:pt x="84" y="261"/>
                      <a:pt x="91" y="263"/>
                      <a:pt x="97" y="265"/>
                    </a:cubicBezTo>
                    <a:lnTo>
                      <a:pt x="96" y="271"/>
                    </a:lnTo>
                    <a:close/>
                    <a:moveTo>
                      <a:pt x="201" y="262"/>
                    </a:moveTo>
                    <a:cubicBezTo>
                      <a:pt x="199" y="257"/>
                      <a:pt x="199" y="257"/>
                      <a:pt x="199" y="257"/>
                    </a:cubicBezTo>
                    <a:cubicBezTo>
                      <a:pt x="205" y="254"/>
                      <a:pt x="211" y="251"/>
                      <a:pt x="217" y="246"/>
                    </a:cubicBezTo>
                    <a:cubicBezTo>
                      <a:pt x="220" y="251"/>
                      <a:pt x="220" y="251"/>
                      <a:pt x="220" y="251"/>
                    </a:cubicBezTo>
                    <a:cubicBezTo>
                      <a:pt x="214" y="255"/>
                      <a:pt x="208" y="259"/>
                      <a:pt x="201" y="262"/>
                    </a:cubicBezTo>
                    <a:close/>
                    <a:moveTo>
                      <a:pt x="57" y="251"/>
                    </a:moveTo>
                    <a:cubicBezTo>
                      <a:pt x="51" y="247"/>
                      <a:pt x="46" y="242"/>
                      <a:pt x="41" y="237"/>
                    </a:cubicBezTo>
                    <a:cubicBezTo>
                      <a:pt x="44" y="233"/>
                      <a:pt x="44" y="233"/>
                      <a:pt x="44" y="233"/>
                    </a:cubicBezTo>
                    <a:cubicBezTo>
                      <a:pt x="49" y="238"/>
                      <a:pt x="55" y="242"/>
                      <a:pt x="60" y="247"/>
                    </a:cubicBezTo>
                    <a:lnTo>
                      <a:pt x="57" y="251"/>
                    </a:lnTo>
                    <a:close/>
                    <a:moveTo>
                      <a:pt x="236" y="237"/>
                    </a:moveTo>
                    <a:cubicBezTo>
                      <a:pt x="233" y="233"/>
                      <a:pt x="233" y="233"/>
                      <a:pt x="233" y="233"/>
                    </a:cubicBezTo>
                    <a:cubicBezTo>
                      <a:pt x="238" y="228"/>
                      <a:pt x="242" y="223"/>
                      <a:pt x="246" y="217"/>
                    </a:cubicBezTo>
                    <a:cubicBezTo>
                      <a:pt x="251" y="220"/>
                      <a:pt x="251" y="220"/>
                      <a:pt x="251" y="220"/>
                    </a:cubicBezTo>
                    <a:cubicBezTo>
                      <a:pt x="246" y="226"/>
                      <a:pt x="242" y="232"/>
                      <a:pt x="236" y="237"/>
                    </a:cubicBezTo>
                    <a:close/>
                    <a:moveTo>
                      <a:pt x="26" y="220"/>
                    </a:moveTo>
                    <a:cubicBezTo>
                      <a:pt x="22" y="215"/>
                      <a:pt x="18" y="208"/>
                      <a:pt x="15" y="202"/>
                    </a:cubicBezTo>
                    <a:cubicBezTo>
                      <a:pt x="20" y="199"/>
                      <a:pt x="20" y="199"/>
                      <a:pt x="20" y="199"/>
                    </a:cubicBezTo>
                    <a:cubicBezTo>
                      <a:pt x="23" y="206"/>
                      <a:pt x="27" y="212"/>
                      <a:pt x="31" y="217"/>
                    </a:cubicBezTo>
                    <a:lnTo>
                      <a:pt x="26" y="220"/>
                    </a:lnTo>
                    <a:close/>
                    <a:moveTo>
                      <a:pt x="262" y="202"/>
                    </a:moveTo>
                    <a:cubicBezTo>
                      <a:pt x="257" y="199"/>
                      <a:pt x="257" y="199"/>
                      <a:pt x="257" y="199"/>
                    </a:cubicBezTo>
                    <a:cubicBezTo>
                      <a:pt x="260" y="193"/>
                      <a:pt x="263" y="186"/>
                      <a:pt x="265" y="180"/>
                    </a:cubicBezTo>
                    <a:cubicBezTo>
                      <a:pt x="270" y="182"/>
                      <a:pt x="270" y="182"/>
                      <a:pt x="270" y="182"/>
                    </a:cubicBezTo>
                    <a:cubicBezTo>
                      <a:pt x="268" y="188"/>
                      <a:pt x="265" y="195"/>
                      <a:pt x="262" y="202"/>
                    </a:cubicBezTo>
                    <a:close/>
                    <a:moveTo>
                      <a:pt x="7" y="182"/>
                    </a:moveTo>
                    <a:cubicBezTo>
                      <a:pt x="4" y="175"/>
                      <a:pt x="3" y="168"/>
                      <a:pt x="2" y="161"/>
                    </a:cubicBezTo>
                    <a:cubicBezTo>
                      <a:pt x="7" y="160"/>
                      <a:pt x="7" y="160"/>
                      <a:pt x="7" y="160"/>
                    </a:cubicBezTo>
                    <a:cubicBezTo>
                      <a:pt x="8" y="167"/>
                      <a:pt x="10" y="174"/>
                      <a:pt x="12" y="180"/>
                    </a:cubicBezTo>
                    <a:lnTo>
                      <a:pt x="7" y="182"/>
                    </a:lnTo>
                    <a:close/>
                    <a:moveTo>
                      <a:pt x="275" y="160"/>
                    </a:moveTo>
                    <a:cubicBezTo>
                      <a:pt x="270" y="160"/>
                      <a:pt x="270" y="160"/>
                      <a:pt x="270" y="160"/>
                    </a:cubicBezTo>
                    <a:cubicBezTo>
                      <a:pt x="271" y="153"/>
                      <a:pt x="272" y="146"/>
                      <a:pt x="272" y="139"/>
                    </a:cubicBezTo>
                    <a:cubicBezTo>
                      <a:pt x="272" y="138"/>
                      <a:pt x="272" y="138"/>
                      <a:pt x="272" y="138"/>
                    </a:cubicBezTo>
                    <a:cubicBezTo>
                      <a:pt x="277" y="138"/>
                      <a:pt x="277" y="138"/>
                      <a:pt x="277" y="138"/>
                    </a:cubicBezTo>
                    <a:cubicBezTo>
                      <a:pt x="277" y="139"/>
                      <a:pt x="277" y="139"/>
                      <a:pt x="277" y="139"/>
                    </a:cubicBezTo>
                    <a:cubicBezTo>
                      <a:pt x="277" y="146"/>
                      <a:pt x="276" y="153"/>
                      <a:pt x="275" y="160"/>
                    </a:cubicBezTo>
                    <a:close/>
                    <a:moveTo>
                      <a:pt x="5" y="139"/>
                    </a:moveTo>
                    <a:cubicBezTo>
                      <a:pt x="0" y="139"/>
                      <a:pt x="0" y="139"/>
                      <a:pt x="0" y="139"/>
                    </a:cubicBezTo>
                    <a:cubicBezTo>
                      <a:pt x="0" y="139"/>
                      <a:pt x="0" y="139"/>
                      <a:pt x="0" y="139"/>
                    </a:cubicBezTo>
                    <a:cubicBezTo>
                      <a:pt x="0" y="132"/>
                      <a:pt x="0" y="124"/>
                      <a:pt x="2" y="117"/>
                    </a:cubicBezTo>
                    <a:cubicBezTo>
                      <a:pt x="7" y="118"/>
                      <a:pt x="7" y="118"/>
                      <a:pt x="7" y="118"/>
                    </a:cubicBezTo>
                    <a:cubicBezTo>
                      <a:pt x="6" y="125"/>
                      <a:pt x="5" y="132"/>
                      <a:pt x="5" y="139"/>
                    </a:cubicBezTo>
                    <a:close/>
                    <a:moveTo>
                      <a:pt x="270" y="117"/>
                    </a:moveTo>
                    <a:cubicBezTo>
                      <a:pt x="269" y="111"/>
                      <a:pt x="267" y="104"/>
                      <a:pt x="265" y="97"/>
                    </a:cubicBezTo>
                    <a:cubicBezTo>
                      <a:pt x="270" y="95"/>
                      <a:pt x="270" y="95"/>
                      <a:pt x="270" y="95"/>
                    </a:cubicBezTo>
                    <a:cubicBezTo>
                      <a:pt x="272" y="102"/>
                      <a:pt x="274" y="109"/>
                      <a:pt x="275" y="117"/>
                    </a:cubicBezTo>
                    <a:lnTo>
                      <a:pt x="270" y="117"/>
                    </a:lnTo>
                    <a:close/>
                    <a:moveTo>
                      <a:pt x="12" y="98"/>
                    </a:moveTo>
                    <a:cubicBezTo>
                      <a:pt x="7" y="96"/>
                      <a:pt x="7" y="96"/>
                      <a:pt x="7" y="96"/>
                    </a:cubicBezTo>
                    <a:cubicBezTo>
                      <a:pt x="9" y="89"/>
                      <a:pt x="12" y="83"/>
                      <a:pt x="15" y="76"/>
                    </a:cubicBezTo>
                    <a:cubicBezTo>
                      <a:pt x="20" y="79"/>
                      <a:pt x="20" y="79"/>
                      <a:pt x="20" y="79"/>
                    </a:cubicBezTo>
                    <a:cubicBezTo>
                      <a:pt x="16" y="85"/>
                      <a:pt x="14" y="91"/>
                      <a:pt x="12" y="98"/>
                    </a:cubicBezTo>
                    <a:close/>
                    <a:moveTo>
                      <a:pt x="257" y="78"/>
                    </a:moveTo>
                    <a:cubicBezTo>
                      <a:pt x="254" y="72"/>
                      <a:pt x="250" y="66"/>
                      <a:pt x="246" y="60"/>
                    </a:cubicBezTo>
                    <a:cubicBezTo>
                      <a:pt x="250" y="57"/>
                      <a:pt x="250" y="57"/>
                      <a:pt x="250" y="57"/>
                    </a:cubicBezTo>
                    <a:cubicBezTo>
                      <a:pt x="254" y="63"/>
                      <a:pt x="258" y="69"/>
                      <a:pt x="262" y="75"/>
                    </a:cubicBezTo>
                    <a:lnTo>
                      <a:pt x="257" y="78"/>
                    </a:lnTo>
                    <a:close/>
                    <a:moveTo>
                      <a:pt x="31" y="61"/>
                    </a:moveTo>
                    <a:cubicBezTo>
                      <a:pt x="26" y="58"/>
                      <a:pt x="26" y="58"/>
                      <a:pt x="26" y="58"/>
                    </a:cubicBezTo>
                    <a:cubicBezTo>
                      <a:pt x="30" y="52"/>
                      <a:pt x="35" y="46"/>
                      <a:pt x="40" y="41"/>
                    </a:cubicBezTo>
                    <a:cubicBezTo>
                      <a:pt x="44" y="45"/>
                      <a:pt x="44" y="45"/>
                      <a:pt x="44" y="45"/>
                    </a:cubicBezTo>
                    <a:cubicBezTo>
                      <a:pt x="39" y="50"/>
                      <a:pt x="35" y="55"/>
                      <a:pt x="31" y="61"/>
                    </a:cubicBezTo>
                    <a:close/>
                    <a:moveTo>
                      <a:pt x="232" y="44"/>
                    </a:moveTo>
                    <a:cubicBezTo>
                      <a:pt x="227" y="39"/>
                      <a:pt x="222" y="35"/>
                      <a:pt x="216" y="31"/>
                    </a:cubicBezTo>
                    <a:cubicBezTo>
                      <a:pt x="219" y="26"/>
                      <a:pt x="219" y="26"/>
                      <a:pt x="219" y="26"/>
                    </a:cubicBezTo>
                    <a:cubicBezTo>
                      <a:pt x="225" y="31"/>
                      <a:pt x="231" y="35"/>
                      <a:pt x="236" y="40"/>
                    </a:cubicBezTo>
                    <a:lnTo>
                      <a:pt x="232" y="44"/>
                    </a:lnTo>
                    <a:close/>
                    <a:moveTo>
                      <a:pt x="60" y="31"/>
                    </a:moveTo>
                    <a:cubicBezTo>
                      <a:pt x="57" y="27"/>
                      <a:pt x="57" y="27"/>
                      <a:pt x="57" y="27"/>
                    </a:cubicBezTo>
                    <a:cubicBezTo>
                      <a:pt x="63" y="23"/>
                      <a:pt x="69" y="19"/>
                      <a:pt x="75" y="15"/>
                    </a:cubicBezTo>
                    <a:cubicBezTo>
                      <a:pt x="78" y="20"/>
                      <a:pt x="78" y="20"/>
                      <a:pt x="78" y="20"/>
                    </a:cubicBezTo>
                    <a:cubicBezTo>
                      <a:pt x="71" y="23"/>
                      <a:pt x="65" y="27"/>
                      <a:pt x="60" y="31"/>
                    </a:cubicBezTo>
                    <a:close/>
                    <a:moveTo>
                      <a:pt x="198" y="20"/>
                    </a:moveTo>
                    <a:cubicBezTo>
                      <a:pt x="192" y="17"/>
                      <a:pt x="186" y="14"/>
                      <a:pt x="179" y="12"/>
                    </a:cubicBezTo>
                    <a:cubicBezTo>
                      <a:pt x="181" y="7"/>
                      <a:pt x="181" y="7"/>
                      <a:pt x="181" y="7"/>
                    </a:cubicBezTo>
                    <a:cubicBezTo>
                      <a:pt x="188" y="9"/>
                      <a:pt x="194" y="12"/>
                      <a:pt x="201" y="15"/>
                    </a:cubicBezTo>
                    <a:lnTo>
                      <a:pt x="198" y="20"/>
                    </a:lnTo>
                    <a:close/>
                    <a:moveTo>
                      <a:pt x="97" y="12"/>
                    </a:moveTo>
                    <a:cubicBezTo>
                      <a:pt x="95" y="7"/>
                      <a:pt x="95" y="7"/>
                      <a:pt x="95" y="7"/>
                    </a:cubicBezTo>
                    <a:cubicBezTo>
                      <a:pt x="102" y="5"/>
                      <a:pt x="109" y="3"/>
                      <a:pt x="116" y="2"/>
                    </a:cubicBezTo>
                    <a:cubicBezTo>
                      <a:pt x="117" y="7"/>
                      <a:pt x="117" y="7"/>
                      <a:pt x="117" y="7"/>
                    </a:cubicBezTo>
                    <a:cubicBezTo>
                      <a:pt x="110" y="8"/>
                      <a:pt x="103" y="10"/>
                      <a:pt x="97" y="12"/>
                    </a:cubicBezTo>
                    <a:close/>
                    <a:moveTo>
                      <a:pt x="159" y="7"/>
                    </a:moveTo>
                    <a:cubicBezTo>
                      <a:pt x="152" y="6"/>
                      <a:pt x="145" y="6"/>
                      <a:pt x="138" y="6"/>
                    </a:cubicBezTo>
                    <a:cubicBezTo>
                      <a:pt x="138" y="6"/>
                      <a:pt x="138" y="6"/>
                      <a:pt x="138" y="6"/>
                    </a:cubicBezTo>
                    <a:cubicBezTo>
                      <a:pt x="138" y="0"/>
                      <a:pt x="138" y="0"/>
                      <a:pt x="138" y="0"/>
                    </a:cubicBezTo>
                    <a:cubicBezTo>
                      <a:pt x="138" y="0"/>
                      <a:pt x="138" y="0"/>
                      <a:pt x="138" y="0"/>
                    </a:cubicBezTo>
                    <a:cubicBezTo>
                      <a:pt x="146" y="0"/>
                      <a:pt x="153" y="1"/>
                      <a:pt x="160" y="2"/>
                    </a:cubicBezTo>
                    <a:lnTo>
                      <a:pt x="159" y="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62" name="Oval 161"/>
              <p:cNvSpPr>
                <a:spLocks noChangeArrowheads="1"/>
              </p:cNvSpPr>
              <p:nvPr/>
            </p:nvSpPr>
            <p:spPr bwMode="auto">
              <a:xfrm>
                <a:off x="7720932" y="2273203"/>
                <a:ext cx="406835" cy="40816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63" name="Freeform 162"/>
              <p:cNvSpPr>
                <a:spLocks noEditPoints="1"/>
              </p:cNvSpPr>
              <p:nvPr/>
            </p:nvSpPr>
            <p:spPr bwMode="auto">
              <a:xfrm>
                <a:off x="7715631" y="2269228"/>
                <a:ext cx="417436" cy="416111"/>
              </a:xfrm>
              <a:custGeom>
                <a:avLst/>
                <a:gdLst>
                  <a:gd name="T0" fmla="*/ 112 w 225"/>
                  <a:gd name="T1" fmla="*/ 224 h 224"/>
                  <a:gd name="T2" fmla="*/ 92 w 225"/>
                  <a:gd name="T3" fmla="*/ 217 h 224"/>
                  <a:gd name="T4" fmla="*/ 112 w 225"/>
                  <a:gd name="T5" fmla="*/ 224 h 224"/>
                  <a:gd name="T6" fmla="*/ 133 w 225"/>
                  <a:gd name="T7" fmla="*/ 217 h 224"/>
                  <a:gd name="T8" fmla="*/ 155 w 225"/>
                  <a:gd name="T9" fmla="*/ 216 h 224"/>
                  <a:gd name="T10" fmla="*/ 69 w 225"/>
                  <a:gd name="T11" fmla="*/ 216 h 224"/>
                  <a:gd name="T12" fmla="*/ 53 w 225"/>
                  <a:gd name="T13" fmla="*/ 201 h 224"/>
                  <a:gd name="T14" fmla="*/ 69 w 225"/>
                  <a:gd name="T15" fmla="*/ 216 h 224"/>
                  <a:gd name="T16" fmla="*/ 172 w 225"/>
                  <a:gd name="T17" fmla="*/ 201 h 224"/>
                  <a:gd name="T18" fmla="*/ 192 w 225"/>
                  <a:gd name="T19" fmla="*/ 191 h 224"/>
                  <a:gd name="T20" fmla="*/ 33 w 225"/>
                  <a:gd name="T21" fmla="*/ 191 h 224"/>
                  <a:gd name="T22" fmla="*/ 23 w 225"/>
                  <a:gd name="T23" fmla="*/ 171 h 224"/>
                  <a:gd name="T24" fmla="*/ 33 w 225"/>
                  <a:gd name="T25" fmla="*/ 191 h 224"/>
                  <a:gd name="T26" fmla="*/ 201 w 225"/>
                  <a:gd name="T27" fmla="*/ 171 h 224"/>
                  <a:gd name="T28" fmla="*/ 216 w 225"/>
                  <a:gd name="T29" fmla="*/ 155 h 224"/>
                  <a:gd name="T30" fmla="*/ 8 w 225"/>
                  <a:gd name="T31" fmla="*/ 155 h 224"/>
                  <a:gd name="T32" fmla="*/ 7 w 225"/>
                  <a:gd name="T33" fmla="*/ 133 h 224"/>
                  <a:gd name="T34" fmla="*/ 8 w 225"/>
                  <a:gd name="T35" fmla="*/ 155 h 224"/>
                  <a:gd name="T36" fmla="*/ 217 w 225"/>
                  <a:gd name="T37" fmla="*/ 133 h 224"/>
                  <a:gd name="T38" fmla="*/ 219 w 225"/>
                  <a:gd name="T39" fmla="*/ 111 h 224"/>
                  <a:gd name="T40" fmla="*/ 225 w 225"/>
                  <a:gd name="T41" fmla="*/ 112 h 224"/>
                  <a:gd name="T42" fmla="*/ 0 w 225"/>
                  <a:gd name="T43" fmla="*/ 112 h 224"/>
                  <a:gd name="T44" fmla="*/ 2 w 225"/>
                  <a:gd name="T45" fmla="*/ 90 h 224"/>
                  <a:gd name="T46" fmla="*/ 5 w 225"/>
                  <a:gd name="T47" fmla="*/ 112 h 224"/>
                  <a:gd name="T48" fmla="*/ 217 w 225"/>
                  <a:gd name="T49" fmla="*/ 91 h 224"/>
                  <a:gd name="T50" fmla="*/ 216 w 225"/>
                  <a:gd name="T51" fmla="*/ 68 h 224"/>
                  <a:gd name="T52" fmla="*/ 217 w 225"/>
                  <a:gd name="T53" fmla="*/ 91 h 224"/>
                  <a:gd name="T54" fmla="*/ 8 w 225"/>
                  <a:gd name="T55" fmla="*/ 69 h 224"/>
                  <a:gd name="T56" fmla="*/ 23 w 225"/>
                  <a:gd name="T57" fmla="*/ 53 h 224"/>
                  <a:gd name="T58" fmla="*/ 201 w 225"/>
                  <a:gd name="T59" fmla="*/ 52 h 224"/>
                  <a:gd name="T60" fmla="*/ 191 w 225"/>
                  <a:gd name="T61" fmla="*/ 32 h 224"/>
                  <a:gd name="T62" fmla="*/ 201 w 225"/>
                  <a:gd name="T63" fmla="*/ 52 h 224"/>
                  <a:gd name="T64" fmla="*/ 33 w 225"/>
                  <a:gd name="T65" fmla="*/ 33 h 224"/>
                  <a:gd name="T66" fmla="*/ 53 w 225"/>
                  <a:gd name="T67" fmla="*/ 23 h 224"/>
                  <a:gd name="T68" fmla="*/ 171 w 225"/>
                  <a:gd name="T69" fmla="*/ 23 h 224"/>
                  <a:gd name="T70" fmla="*/ 155 w 225"/>
                  <a:gd name="T71" fmla="*/ 8 h 224"/>
                  <a:gd name="T72" fmla="*/ 171 w 225"/>
                  <a:gd name="T73" fmla="*/ 23 h 224"/>
                  <a:gd name="T74" fmla="*/ 69 w 225"/>
                  <a:gd name="T75" fmla="*/ 8 h 224"/>
                  <a:gd name="T76" fmla="*/ 91 w 225"/>
                  <a:gd name="T77" fmla="*/ 7 h 224"/>
                  <a:gd name="T78" fmla="*/ 133 w 225"/>
                  <a:gd name="T79" fmla="*/ 7 h 224"/>
                  <a:gd name="T80" fmla="*/ 112 w 225"/>
                  <a:gd name="T81" fmla="*/ 5 h 224"/>
                  <a:gd name="T82" fmla="*/ 112 w 225"/>
                  <a:gd name="T83" fmla="*/ 0 h 224"/>
                  <a:gd name="T84" fmla="*/ 133 w 225"/>
                  <a:gd name="T85" fmla="*/ 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5" h="224">
                    <a:moveTo>
                      <a:pt x="112" y="224"/>
                    </a:moveTo>
                    <a:cubicBezTo>
                      <a:pt x="112" y="224"/>
                      <a:pt x="112" y="224"/>
                      <a:pt x="112" y="224"/>
                    </a:cubicBezTo>
                    <a:cubicBezTo>
                      <a:pt x="105" y="224"/>
                      <a:pt x="98" y="224"/>
                      <a:pt x="90" y="222"/>
                    </a:cubicBezTo>
                    <a:cubicBezTo>
                      <a:pt x="92" y="217"/>
                      <a:pt x="92" y="217"/>
                      <a:pt x="92" y="217"/>
                    </a:cubicBezTo>
                    <a:cubicBezTo>
                      <a:pt x="98" y="218"/>
                      <a:pt x="105" y="219"/>
                      <a:pt x="112" y="219"/>
                    </a:cubicBezTo>
                    <a:lnTo>
                      <a:pt x="112" y="224"/>
                    </a:lnTo>
                    <a:close/>
                    <a:moveTo>
                      <a:pt x="134" y="222"/>
                    </a:moveTo>
                    <a:cubicBezTo>
                      <a:pt x="133" y="217"/>
                      <a:pt x="133" y="217"/>
                      <a:pt x="133" y="217"/>
                    </a:cubicBezTo>
                    <a:cubicBezTo>
                      <a:pt x="140" y="215"/>
                      <a:pt x="147" y="213"/>
                      <a:pt x="153" y="211"/>
                    </a:cubicBezTo>
                    <a:cubicBezTo>
                      <a:pt x="155" y="216"/>
                      <a:pt x="155" y="216"/>
                      <a:pt x="155" y="216"/>
                    </a:cubicBezTo>
                    <a:cubicBezTo>
                      <a:pt x="149" y="219"/>
                      <a:pt x="141" y="221"/>
                      <a:pt x="134" y="222"/>
                    </a:cubicBezTo>
                    <a:close/>
                    <a:moveTo>
                      <a:pt x="69" y="216"/>
                    </a:moveTo>
                    <a:cubicBezTo>
                      <a:pt x="63" y="213"/>
                      <a:pt x="56" y="210"/>
                      <a:pt x="50" y="205"/>
                    </a:cubicBezTo>
                    <a:cubicBezTo>
                      <a:pt x="53" y="201"/>
                      <a:pt x="53" y="201"/>
                      <a:pt x="53" y="201"/>
                    </a:cubicBezTo>
                    <a:cubicBezTo>
                      <a:pt x="59" y="205"/>
                      <a:pt x="65" y="208"/>
                      <a:pt x="71" y="211"/>
                    </a:cubicBezTo>
                    <a:lnTo>
                      <a:pt x="69" y="216"/>
                    </a:lnTo>
                    <a:close/>
                    <a:moveTo>
                      <a:pt x="175" y="205"/>
                    </a:moveTo>
                    <a:cubicBezTo>
                      <a:pt x="172" y="201"/>
                      <a:pt x="172" y="201"/>
                      <a:pt x="172" y="201"/>
                    </a:cubicBezTo>
                    <a:cubicBezTo>
                      <a:pt x="178" y="197"/>
                      <a:pt x="183" y="192"/>
                      <a:pt x="188" y="188"/>
                    </a:cubicBezTo>
                    <a:cubicBezTo>
                      <a:pt x="192" y="191"/>
                      <a:pt x="192" y="191"/>
                      <a:pt x="192" y="191"/>
                    </a:cubicBezTo>
                    <a:cubicBezTo>
                      <a:pt x="187" y="197"/>
                      <a:pt x="181" y="201"/>
                      <a:pt x="175" y="205"/>
                    </a:cubicBezTo>
                    <a:close/>
                    <a:moveTo>
                      <a:pt x="33" y="191"/>
                    </a:moveTo>
                    <a:cubicBezTo>
                      <a:pt x="28" y="186"/>
                      <a:pt x="23" y="181"/>
                      <a:pt x="19" y="174"/>
                    </a:cubicBezTo>
                    <a:cubicBezTo>
                      <a:pt x="23" y="171"/>
                      <a:pt x="23" y="171"/>
                      <a:pt x="23" y="171"/>
                    </a:cubicBezTo>
                    <a:cubicBezTo>
                      <a:pt x="27" y="177"/>
                      <a:pt x="32" y="183"/>
                      <a:pt x="37" y="188"/>
                    </a:cubicBezTo>
                    <a:lnTo>
                      <a:pt x="33" y="191"/>
                    </a:lnTo>
                    <a:close/>
                    <a:moveTo>
                      <a:pt x="206" y="174"/>
                    </a:moveTo>
                    <a:cubicBezTo>
                      <a:pt x="201" y="171"/>
                      <a:pt x="201" y="171"/>
                      <a:pt x="201" y="171"/>
                    </a:cubicBezTo>
                    <a:cubicBezTo>
                      <a:pt x="205" y="165"/>
                      <a:pt x="208" y="159"/>
                      <a:pt x="211" y="153"/>
                    </a:cubicBezTo>
                    <a:cubicBezTo>
                      <a:pt x="216" y="155"/>
                      <a:pt x="216" y="155"/>
                      <a:pt x="216" y="155"/>
                    </a:cubicBezTo>
                    <a:cubicBezTo>
                      <a:pt x="213" y="162"/>
                      <a:pt x="210" y="168"/>
                      <a:pt x="206" y="174"/>
                    </a:cubicBezTo>
                    <a:close/>
                    <a:moveTo>
                      <a:pt x="8" y="155"/>
                    </a:moveTo>
                    <a:cubicBezTo>
                      <a:pt x="6" y="148"/>
                      <a:pt x="4" y="141"/>
                      <a:pt x="2" y="134"/>
                    </a:cubicBezTo>
                    <a:cubicBezTo>
                      <a:pt x="7" y="133"/>
                      <a:pt x="7" y="133"/>
                      <a:pt x="7" y="133"/>
                    </a:cubicBezTo>
                    <a:cubicBezTo>
                      <a:pt x="9" y="140"/>
                      <a:pt x="11" y="147"/>
                      <a:pt x="13" y="153"/>
                    </a:cubicBezTo>
                    <a:lnTo>
                      <a:pt x="8" y="155"/>
                    </a:lnTo>
                    <a:close/>
                    <a:moveTo>
                      <a:pt x="223" y="134"/>
                    </a:moveTo>
                    <a:cubicBezTo>
                      <a:pt x="217" y="133"/>
                      <a:pt x="217" y="133"/>
                      <a:pt x="217" y="133"/>
                    </a:cubicBezTo>
                    <a:cubicBezTo>
                      <a:pt x="219" y="126"/>
                      <a:pt x="219" y="119"/>
                      <a:pt x="219" y="112"/>
                    </a:cubicBezTo>
                    <a:cubicBezTo>
                      <a:pt x="219" y="111"/>
                      <a:pt x="219" y="111"/>
                      <a:pt x="219" y="111"/>
                    </a:cubicBezTo>
                    <a:cubicBezTo>
                      <a:pt x="225" y="111"/>
                      <a:pt x="225" y="111"/>
                      <a:pt x="225" y="111"/>
                    </a:cubicBezTo>
                    <a:cubicBezTo>
                      <a:pt x="225" y="112"/>
                      <a:pt x="225" y="112"/>
                      <a:pt x="225" y="112"/>
                    </a:cubicBezTo>
                    <a:cubicBezTo>
                      <a:pt x="225" y="119"/>
                      <a:pt x="224" y="127"/>
                      <a:pt x="223" y="134"/>
                    </a:cubicBezTo>
                    <a:close/>
                    <a:moveTo>
                      <a:pt x="0" y="112"/>
                    </a:moveTo>
                    <a:cubicBezTo>
                      <a:pt x="0" y="112"/>
                      <a:pt x="0" y="112"/>
                      <a:pt x="0" y="112"/>
                    </a:cubicBezTo>
                    <a:cubicBezTo>
                      <a:pt x="0" y="105"/>
                      <a:pt x="1" y="97"/>
                      <a:pt x="2" y="90"/>
                    </a:cubicBezTo>
                    <a:cubicBezTo>
                      <a:pt x="7" y="91"/>
                      <a:pt x="7" y="91"/>
                      <a:pt x="7" y="91"/>
                    </a:cubicBezTo>
                    <a:cubicBezTo>
                      <a:pt x="6" y="98"/>
                      <a:pt x="5" y="105"/>
                      <a:pt x="5" y="112"/>
                    </a:cubicBezTo>
                    <a:lnTo>
                      <a:pt x="0" y="112"/>
                    </a:lnTo>
                    <a:close/>
                    <a:moveTo>
                      <a:pt x="217" y="91"/>
                    </a:moveTo>
                    <a:cubicBezTo>
                      <a:pt x="216" y="84"/>
                      <a:pt x="214" y="77"/>
                      <a:pt x="211" y="71"/>
                    </a:cubicBezTo>
                    <a:cubicBezTo>
                      <a:pt x="216" y="68"/>
                      <a:pt x="216" y="68"/>
                      <a:pt x="216" y="68"/>
                    </a:cubicBezTo>
                    <a:cubicBezTo>
                      <a:pt x="219" y="75"/>
                      <a:pt x="221" y="82"/>
                      <a:pt x="222" y="90"/>
                    </a:cubicBezTo>
                    <a:lnTo>
                      <a:pt x="217" y="91"/>
                    </a:lnTo>
                    <a:close/>
                    <a:moveTo>
                      <a:pt x="13" y="71"/>
                    </a:moveTo>
                    <a:cubicBezTo>
                      <a:pt x="8" y="69"/>
                      <a:pt x="8" y="69"/>
                      <a:pt x="8" y="69"/>
                    </a:cubicBezTo>
                    <a:cubicBezTo>
                      <a:pt x="11" y="62"/>
                      <a:pt x="15" y="56"/>
                      <a:pt x="19" y="50"/>
                    </a:cubicBezTo>
                    <a:cubicBezTo>
                      <a:pt x="23" y="53"/>
                      <a:pt x="23" y="53"/>
                      <a:pt x="23" y="53"/>
                    </a:cubicBezTo>
                    <a:cubicBezTo>
                      <a:pt x="19" y="58"/>
                      <a:pt x="16" y="65"/>
                      <a:pt x="13" y="71"/>
                    </a:cubicBezTo>
                    <a:close/>
                    <a:moveTo>
                      <a:pt x="201" y="52"/>
                    </a:moveTo>
                    <a:cubicBezTo>
                      <a:pt x="197" y="46"/>
                      <a:pt x="193" y="41"/>
                      <a:pt x="188" y="36"/>
                    </a:cubicBezTo>
                    <a:cubicBezTo>
                      <a:pt x="191" y="32"/>
                      <a:pt x="191" y="32"/>
                      <a:pt x="191" y="32"/>
                    </a:cubicBezTo>
                    <a:cubicBezTo>
                      <a:pt x="197" y="37"/>
                      <a:pt x="201" y="43"/>
                      <a:pt x="205" y="49"/>
                    </a:cubicBezTo>
                    <a:lnTo>
                      <a:pt x="201" y="52"/>
                    </a:lnTo>
                    <a:close/>
                    <a:moveTo>
                      <a:pt x="36" y="36"/>
                    </a:moveTo>
                    <a:cubicBezTo>
                      <a:pt x="33" y="33"/>
                      <a:pt x="33" y="33"/>
                      <a:pt x="33" y="33"/>
                    </a:cubicBezTo>
                    <a:cubicBezTo>
                      <a:pt x="38" y="27"/>
                      <a:pt x="43" y="23"/>
                      <a:pt x="50" y="19"/>
                    </a:cubicBezTo>
                    <a:cubicBezTo>
                      <a:pt x="53" y="23"/>
                      <a:pt x="53" y="23"/>
                      <a:pt x="53" y="23"/>
                    </a:cubicBezTo>
                    <a:cubicBezTo>
                      <a:pt x="47" y="27"/>
                      <a:pt x="41" y="31"/>
                      <a:pt x="36" y="36"/>
                    </a:cubicBezTo>
                    <a:close/>
                    <a:moveTo>
                      <a:pt x="171" y="23"/>
                    </a:moveTo>
                    <a:cubicBezTo>
                      <a:pt x="166" y="19"/>
                      <a:pt x="159" y="16"/>
                      <a:pt x="153" y="13"/>
                    </a:cubicBezTo>
                    <a:cubicBezTo>
                      <a:pt x="155" y="8"/>
                      <a:pt x="155" y="8"/>
                      <a:pt x="155" y="8"/>
                    </a:cubicBezTo>
                    <a:cubicBezTo>
                      <a:pt x="162" y="11"/>
                      <a:pt x="168" y="14"/>
                      <a:pt x="174" y="18"/>
                    </a:cubicBezTo>
                    <a:lnTo>
                      <a:pt x="171" y="23"/>
                    </a:lnTo>
                    <a:close/>
                    <a:moveTo>
                      <a:pt x="71" y="13"/>
                    </a:moveTo>
                    <a:cubicBezTo>
                      <a:pt x="69" y="8"/>
                      <a:pt x="69" y="8"/>
                      <a:pt x="69" y="8"/>
                    </a:cubicBezTo>
                    <a:cubicBezTo>
                      <a:pt x="76" y="5"/>
                      <a:pt x="83" y="3"/>
                      <a:pt x="90" y="2"/>
                    </a:cubicBezTo>
                    <a:cubicBezTo>
                      <a:pt x="91" y="7"/>
                      <a:pt x="91" y="7"/>
                      <a:pt x="91" y="7"/>
                    </a:cubicBezTo>
                    <a:cubicBezTo>
                      <a:pt x="84" y="8"/>
                      <a:pt x="77" y="10"/>
                      <a:pt x="71" y="13"/>
                    </a:cubicBezTo>
                    <a:close/>
                    <a:moveTo>
                      <a:pt x="133" y="7"/>
                    </a:moveTo>
                    <a:cubicBezTo>
                      <a:pt x="126" y="6"/>
                      <a:pt x="119" y="5"/>
                      <a:pt x="112" y="5"/>
                    </a:cubicBezTo>
                    <a:cubicBezTo>
                      <a:pt x="112" y="5"/>
                      <a:pt x="112" y="5"/>
                      <a:pt x="112" y="5"/>
                    </a:cubicBezTo>
                    <a:cubicBezTo>
                      <a:pt x="112" y="0"/>
                      <a:pt x="112" y="0"/>
                      <a:pt x="112" y="0"/>
                    </a:cubicBezTo>
                    <a:cubicBezTo>
                      <a:pt x="112" y="0"/>
                      <a:pt x="112" y="0"/>
                      <a:pt x="112" y="0"/>
                    </a:cubicBezTo>
                    <a:cubicBezTo>
                      <a:pt x="120" y="0"/>
                      <a:pt x="127" y="0"/>
                      <a:pt x="134" y="2"/>
                    </a:cubicBezTo>
                    <a:lnTo>
                      <a:pt x="133"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64" name="Oval 163"/>
              <p:cNvSpPr>
                <a:spLocks noChangeArrowheads="1"/>
              </p:cNvSpPr>
              <p:nvPr/>
            </p:nvSpPr>
            <p:spPr bwMode="auto">
              <a:xfrm>
                <a:off x="7722256" y="2360665"/>
                <a:ext cx="319372" cy="320697"/>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65" name="Oval 164"/>
              <p:cNvSpPr>
                <a:spLocks noChangeArrowheads="1"/>
              </p:cNvSpPr>
              <p:nvPr/>
            </p:nvSpPr>
            <p:spPr bwMode="auto">
              <a:xfrm>
                <a:off x="7720932" y="2360665"/>
                <a:ext cx="319372" cy="320697"/>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66" name="Freeform 165"/>
              <p:cNvSpPr>
                <a:spLocks noEditPoints="1"/>
              </p:cNvSpPr>
              <p:nvPr/>
            </p:nvSpPr>
            <p:spPr bwMode="auto">
              <a:xfrm>
                <a:off x="7803094" y="2453429"/>
                <a:ext cx="159023" cy="135170"/>
              </a:xfrm>
              <a:custGeom>
                <a:avLst/>
                <a:gdLst>
                  <a:gd name="T0" fmla="*/ 82 w 86"/>
                  <a:gd name="T1" fmla="*/ 69 h 73"/>
                  <a:gd name="T2" fmla="*/ 0 w 86"/>
                  <a:gd name="T3" fmla="*/ 13 h 73"/>
                  <a:gd name="T4" fmla="*/ 0 w 86"/>
                  <a:gd name="T5" fmla="*/ 73 h 73"/>
                  <a:gd name="T6" fmla="*/ 86 w 86"/>
                  <a:gd name="T7" fmla="*/ 0 h 73"/>
                  <a:gd name="T8" fmla="*/ 0 w 86"/>
                  <a:gd name="T9" fmla="*/ 0 h 73"/>
                  <a:gd name="T10" fmla="*/ 50 w 86"/>
                  <a:gd name="T11" fmla="*/ 41 h 73"/>
                  <a:gd name="T12" fmla="*/ 48 w 86"/>
                  <a:gd name="T13" fmla="*/ 37 h 73"/>
                  <a:gd name="T14" fmla="*/ 45 w 86"/>
                  <a:gd name="T15" fmla="*/ 35 h 73"/>
                  <a:gd name="T16" fmla="*/ 40 w 86"/>
                  <a:gd name="T17" fmla="*/ 32 h 73"/>
                  <a:gd name="T18" fmla="*/ 36 w 86"/>
                  <a:gd name="T19" fmla="*/ 32 h 73"/>
                  <a:gd name="T20" fmla="*/ 32 w 86"/>
                  <a:gd name="T21" fmla="*/ 35 h 73"/>
                  <a:gd name="T22" fmla="*/ 29 w 86"/>
                  <a:gd name="T23" fmla="*/ 37 h 73"/>
                  <a:gd name="T24" fmla="*/ 27 w 86"/>
                  <a:gd name="T25" fmla="*/ 41 h 73"/>
                  <a:gd name="T26" fmla="*/ 26 w 86"/>
                  <a:gd name="T27" fmla="*/ 45 h 73"/>
                  <a:gd name="T28" fmla="*/ 27 w 86"/>
                  <a:gd name="T29" fmla="*/ 50 h 73"/>
                  <a:gd name="T30" fmla="*/ 28 w 86"/>
                  <a:gd name="T31" fmla="*/ 53 h 73"/>
                  <a:gd name="T32" fmla="*/ 32 w 86"/>
                  <a:gd name="T33" fmla="*/ 56 h 73"/>
                  <a:gd name="T34" fmla="*/ 36 w 86"/>
                  <a:gd name="T35" fmla="*/ 58 h 73"/>
                  <a:gd name="T36" fmla="*/ 39 w 86"/>
                  <a:gd name="T37" fmla="*/ 54 h 73"/>
                  <a:gd name="T38" fmla="*/ 44 w 86"/>
                  <a:gd name="T39" fmla="*/ 57 h 73"/>
                  <a:gd name="T40" fmla="*/ 45 w 86"/>
                  <a:gd name="T41" fmla="*/ 52 h 73"/>
                  <a:gd name="T42" fmla="*/ 50 w 86"/>
                  <a:gd name="T43" fmla="*/ 51 h 73"/>
                  <a:gd name="T44" fmla="*/ 47 w 86"/>
                  <a:gd name="T45" fmla="*/ 46 h 73"/>
                  <a:gd name="T46" fmla="*/ 43 w 86"/>
                  <a:gd name="T47" fmla="*/ 45 h 73"/>
                  <a:gd name="T48" fmla="*/ 35 w 86"/>
                  <a:gd name="T49" fmla="*/ 49 h 73"/>
                  <a:gd name="T50" fmla="*/ 38 w 86"/>
                  <a:gd name="T51" fmla="*/ 40 h 73"/>
                  <a:gd name="T52" fmla="*/ 36 w 86"/>
                  <a:gd name="T53" fmla="*/ 45 h 73"/>
                  <a:gd name="T54" fmla="*/ 38 w 86"/>
                  <a:gd name="T55" fmla="*/ 48 h 73"/>
                  <a:gd name="T56" fmla="*/ 59 w 86"/>
                  <a:gd name="T57" fmla="*/ 36 h 73"/>
                  <a:gd name="T58" fmla="*/ 61 w 86"/>
                  <a:gd name="T59" fmla="*/ 33 h 73"/>
                  <a:gd name="T60" fmla="*/ 59 w 86"/>
                  <a:gd name="T61" fmla="*/ 32 h 73"/>
                  <a:gd name="T62" fmla="*/ 56 w 86"/>
                  <a:gd name="T63" fmla="*/ 31 h 73"/>
                  <a:gd name="T64" fmla="*/ 53 w 86"/>
                  <a:gd name="T65" fmla="*/ 29 h 73"/>
                  <a:gd name="T66" fmla="*/ 51 w 86"/>
                  <a:gd name="T67" fmla="*/ 32 h 73"/>
                  <a:gd name="T68" fmla="*/ 48 w 86"/>
                  <a:gd name="T69" fmla="*/ 32 h 73"/>
                  <a:gd name="T70" fmla="*/ 48 w 86"/>
                  <a:gd name="T71" fmla="*/ 34 h 73"/>
                  <a:gd name="T72" fmla="*/ 49 w 86"/>
                  <a:gd name="T73" fmla="*/ 37 h 73"/>
                  <a:gd name="T74" fmla="*/ 48 w 86"/>
                  <a:gd name="T75" fmla="*/ 39 h 73"/>
                  <a:gd name="T76" fmla="*/ 49 w 86"/>
                  <a:gd name="T77" fmla="*/ 40 h 73"/>
                  <a:gd name="T78" fmla="*/ 53 w 86"/>
                  <a:gd name="T79" fmla="*/ 43 h 73"/>
                  <a:gd name="T80" fmla="*/ 55 w 86"/>
                  <a:gd name="T81" fmla="*/ 43 h 73"/>
                  <a:gd name="T82" fmla="*/ 59 w 86"/>
                  <a:gd name="T83" fmla="*/ 40 h 73"/>
                  <a:gd name="T84" fmla="*/ 61 w 86"/>
                  <a:gd name="T85" fmla="*/ 39 h 73"/>
                  <a:gd name="T86" fmla="*/ 59 w 86"/>
                  <a:gd name="T87" fmla="*/ 37 h 73"/>
                  <a:gd name="T88" fmla="*/ 54 w 86"/>
                  <a:gd name="T89" fmla="*/ 38 h 73"/>
                  <a:gd name="T90" fmla="*/ 56 w 86"/>
                  <a:gd name="T91"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73">
                    <a:moveTo>
                      <a:pt x="4" y="17"/>
                    </a:moveTo>
                    <a:cubicBezTo>
                      <a:pt x="4" y="69"/>
                      <a:pt x="4" y="69"/>
                      <a:pt x="4" y="69"/>
                    </a:cubicBezTo>
                    <a:cubicBezTo>
                      <a:pt x="82" y="69"/>
                      <a:pt x="82" y="69"/>
                      <a:pt x="82" y="69"/>
                    </a:cubicBezTo>
                    <a:cubicBezTo>
                      <a:pt x="82" y="17"/>
                      <a:pt x="82" y="17"/>
                      <a:pt x="82" y="17"/>
                    </a:cubicBezTo>
                    <a:cubicBezTo>
                      <a:pt x="4" y="17"/>
                      <a:pt x="4" y="17"/>
                      <a:pt x="4" y="17"/>
                    </a:cubicBezTo>
                    <a:close/>
                    <a:moveTo>
                      <a:pt x="0" y="13"/>
                    </a:moveTo>
                    <a:cubicBezTo>
                      <a:pt x="86" y="13"/>
                      <a:pt x="86" y="13"/>
                      <a:pt x="86" y="13"/>
                    </a:cubicBezTo>
                    <a:cubicBezTo>
                      <a:pt x="86" y="73"/>
                      <a:pt x="86" y="73"/>
                      <a:pt x="86" y="73"/>
                    </a:cubicBezTo>
                    <a:cubicBezTo>
                      <a:pt x="0" y="73"/>
                      <a:pt x="0" y="73"/>
                      <a:pt x="0" y="73"/>
                    </a:cubicBezTo>
                    <a:cubicBezTo>
                      <a:pt x="0" y="13"/>
                      <a:pt x="0" y="13"/>
                      <a:pt x="0" y="13"/>
                    </a:cubicBezTo>
                    <a:close/>
                    <a:moveTo>
                      <a:pt x="0" y="0"/>
                    </a:moveTo>
                    <a:cubicBezTo>
                      <a:pt x="86" y="0"/>
                      <a:pt x="86" y="0"/>
                      <a:pt x="86" y="0"/>
                    </a:cubicBezTo>
                    <a:cubicBezTo>
                      <a:pt x="86" y="9"/>
                      <a:pt x="86" y="9"/>
                      <a:pt x="86" y="9"/>
                    </a:cubicBezTo>
                    <a:cubicBezTo>
                      <a:pt x="0" y="9"/>
                      <a:pt x="0" y="9"/>
                      <a:pt x="0" y="9"/>
                    </a:cubicBezTo>
                    <a:cubicBezTo>
                      <a:pt x="0" y="0"/>
                      <a:pt x="0" y="0"/>
                      <a:pt x="0" y="0"/>
                    </a:cubicBezTo>
                    <a:close/>
                    <a:moveTo>
                      <a:pt x="51" y="44"/>
                    </a:moveTo>
                    <a:cubicBezTo>
                      <a:pt x="51" y="42"/>
                      <a:pt x="51" y="42"/>
                      <a:pt x="51" y="42"/>
                    </a:cubicBezTo>
                    <a:cubicBezTo>
                      <a:pt x="51" y="42"/>
                      <a:pt x="51" y="41"/>
                      <a:pt x="50" y="41"/>
                    </a:cubicBezTo>
                    <a:cubicBezTo>
                      <a:pt x="46" y="41"/>
                      <a:pt x="46" y="41"/>
                      <a:pt x="46" y="41"/>
                    </a:cubicBezTo>
                    <a:cubicBezTo>
                      <a:pt x="46" y="41"/>
                      <a:pt x="46" y="40"/>
                      <a:pt x="46" y="40"/>
                    </a:cubicBezTo>
                    <a:cubicBezTo>
                      <a:pt x="48" y="37"/>
                      <a:pt x="48" y="37"/>
                      <a:pt x="48" y="37"/>
                    </a:cubicBezTo>
                    <a:cubicBezTo>
                      <a:pt x="48" y="37"/>
                      <a:pt x="48" y="36"/>
                      <a:pt x="47" y="36"/>
                    </a:cubicBezTo>
                    <a:cubicBezTo>
                      <a:pt x="46" y="35"/>
                      <a:pt x="46" y="35"/>
                      <a:pt x="46" y="35"/>
                    </a:cubicBezTo>
                    <a:cubicBezTo>
                      <a:pt x="45" y="34"/>
                      <a:pt x="45" y="34"/>
                      <a:pt x="45" y="35"/>
                    </a:cubicBezTo>
                    <a:cubicBezTo>
                      <a:pt x="42" y="37"/>
                      <a:pt x="42" y="37"/>
                      <a:pt x="42" y="37"/>
                    </a:cubicBezTo>
                    <a:cubicBezTo>
                      <a:pt x="42" y="37"/>
                      <a:pt x="41" y="37"/>
                      <a:pt x="41" y="36"/>
                    </a:cubicBezTo>
                    <a:cubicBezTo>
                      <a:pt x="40" y="32"/>
                      <a:pt x="40" y="32"/>
                      <a:pt x="40" y="32"/>
                    </a:cubicBezTo>
                    <a:cubicBezTo>
                      <a:pt x="40" y="32"/>
                      <a:pt x="40" y="32"/>
                      <a:pt x="39" y="32"/>
                    </a:cubicBezTo>
                    <a:cubicBezTo>
                      <a:pt x="37" y="32"/>
                      <a:pt x="37" y="32"/>
                      <a:pt x="37" y="32"/>
                    </a:cubicBezTo>
                    <a:cubicBezTo>
                      <a:pt x="37" y="32"/>
                      <a:pt x="37" y="32"/>
                      <a:pt x="36" y="32"/>
                    </a:cubicBezTo>
                    <a:cubicBezTo>
                      <a:pt x="36" y="36"/>
                      <a:pt x="36" y="36"/>
                      <a:pt x="36" y="36"/>
                    </a:cubicBezTo>
                    <a:cubicBezTo>
                      <a:pt x="35" y="37"/>
                      <a:pt x="35" y="37"/>
                      <a:pt x="35" y="37"/>
                    </a:cubicBezTo>
                    <a:cubicBezTo>
                      <a:pt x="32" y="35"/>
                      <a:pt x="32" y="35"/>
                      <a:pt x="32" y="35"/>
                    </a:cubicBezTo>
                    <a:cubicBezTo>
                      <a:pt x="31" y="34"/>
                      <a:pt x="31" y="34"/>
                      <a:pt x="31" y="35"/>
                    </a:cubicBezTo>
                    <a:cubicBezTo>
                      <a:pt x="29" y="36"/>
                      <a:pt x="29" y="36"/>
                      <a:pt x="29" y="36"/>
                    </a:cubicBezTo>
                    <a:cubicBezTo>
                      <a:pt x="29" y="36"/>
                      <a:pt x="29" y="37"/>
                      <a:pt x="29" y="37"/>
                    </a:cubicBezTo>
                    <a:cubicBezTo>
                      <a:pt x="31" y="40"/>
                      <a:pt x="31" y="40"/>
                      <a:pt x="31" y="40"/>
                    </a:cubicBezTo>
                    <a:cubicBezTo>
                      <a:pt x="30" y="40"/>
                      <a:pt x="30" y="41"/>
                      <a:pt x="30" y="41"/>
                    </a:cubicBezTo>
                    <a:cubicBezTo>
                      <a:pt x="27" y="41"/>
                      <a:pt x="27" y="41"/>
                      <a:pt x="27" y="41"/>
                    </a:cubicBezTo>
                    <a:cubicBezTo>
                      <a:pt x="26" y="41"/>
                      <a:pt x="26" y="42"/>
                      <a:pt x="26" y="42"/>
                    </a:cubicBezTo>
                    <a:cubicBezTo>
                      <a:pt x="25" y="44"/>
                      <a:pt x="25" y="44"/>
                      <a:pt x="25" y="44"/>
                    </a:cubicBezTo>
                    <a:cubicBezTo>
                      <a:pt x="25" y="44"/>
                      <a:pt x="25" y="45"/>
                      <a:pt x="26" y="45"/>
                    </a:cubicBezTo>
                    <a:cubicBezTo>
                      <a:pt x="29" y="46"/>
                      <a:pt x="29" y="46"/>
                      <a:pt x="29" y="46"/>
                    </a:cubicBezTo>
                    <a:cubicBezTo>
                      <a:pt x="29" y="47"/>
                      <a:pt x="29" y="47"/>
                      <a:pt x="29" y="47"/>
                    </a:cubicBezTo>
                    <a:cubicBezTo>
                      <a:pt x="27" y="50"/>
                      <a:pt x="27" y="50"/>
                      <a:pt x="27" y="50"/>
                    </a:cubicBezTo>
                    <a:cubicBezTo>
                      <a:pt x="27" y="50"/>
                      <a:pt x="26" y="50"/>
                      <a:pt x="27" y="51"/>
                    </a:cubicBezTo>
                    <a:cubicBezTo>
                      <a:pt x="28" y="53"/>
                      <a:pt x="28" y="53"/>
                      <a:pt x="28" y="53"/>
                    </a:cubicBezTo>
                    <a:cubicBezTo>
                      <a:pt x="28" y="53"/>
                      <a:pt x="28" y="53"/>
                      <a:pt x="28" y="53"/>
                    </a:cubicBezTo>
                    <a:cubicBezTo>
                      <a:pt x="32" y="52"/>
                      <a:pt x="32" y="52"/>
                      <a:pt x="32" y="52"/>
                    </a:cubicBezTo>
                    <a:cubicBezTo>
                      <a:pt x="32" y="52"/>
                      <a:pt x="32" y="52"/>
                      <a:pt x="33" y="53"/>
                    </a:cubicBezTo>
                    <a:cubicBezTo>
                      <a:pt x="32" y="56"/>
                      <a:pt x="32" y="56"/>
                      <a:pt x="32" y="56"/>
                    </a:cubicBezTo>
                    <a:cubicBezTo>
                      <a:pt x="32" y="56"/>
                      <a:pt x="32" y="57"/>
                      <a:pt x="33" y="57"/>
                    </a:cubicBezTo>
                    <a:cubicBezTo>
                      <a:pt x="35" y="58"/>
                      <a:pt x="35" y="58"/>
                      <a:pt x="35" y="58"/>
                    </a:cubicBezTo>
                    <a:cubicBezTo>
                      <a:pt x="35" y="58"/>
                      <a:pt x="36" y="58"/>
                      <a:pt x="36" y="58"/>
                    </a:cubicBezTo>
                    <a:cubicBezTo>
                      <a:pt x="38" y="54"/>
                      <a:pt x="38" y="54"/>
                      <a:pt x="38" y="54"/>
                    </a:cubicBezTo>
                    <a:cubicBezTo>
                      <a:pt x="38" y="54"/>
                      <a:pt x="38" y="54"/>
                      <a:pt x="38" y="54"/>
                    </a:cubicBezTo>
                    <a:cubicBezTo>
                      <a:pt x="38" y="54"/>
                      <a:pt x="39" y="54"/>
                      <a:pt x="39" y="54"/>
                    </a:cubicBezTo>
                    <a:cubicBezTo>
                      <a:pt x="41" y="58"/>
                      <a:pt x="41" y="58"/>
                      <a:pt x="41" y="58"/>
                    </a:cubicBezTo>
                    <a:cubicBezTo>
                      <a:pt x="41" y="58"/>
                      <a:pt x="41" y="58"/>
                      <a:pt x="42" y="58"/>
                    </a:cubicBezTo>
                    <a:cubicBezTo>
                      <a:pt x="44" y="57"/>
                      <a:pt x="44" y="57"/>
                      <a:pt x="44" y="57"/>
                    </a:cubicBezTo>
                    <a:cubicBezTo>
                      <a:pt x="44" y="57"/>
                      <a:pt x="44" y="56"/>
                      <a:pt x="44" y="56"/>
                    </a:cubicBezTo>
                    <a:cubicBezTo>
                      <a:pt x="44" y="53"/>
                      <a:pt x="44" y="53"/>
                      <a:pt x="44" y="53"/>
                    </a:cubicBezTo>
                    <a:cubicBezTo>
                      <a:pt x="44" y="52"/>
                      <a:pt x="44" y="52"/>
                      <a:pt x="45" y="52"/>
                    </a:cubicBezTo>
                    <a:cubicBezTo>
                      <a:pt x="48" y="53"/>
                      <a:pt x="48" y="53"/>
                      <a:pt x="48" y="53"/>
                    </a:cubicBezTo>
                    <a:cubicBezTo>
                      <a:pt x="48" y="53"/>
                      <a:pt x="49" y="53"/>
                      <a:pt x="49" y="53"/>
                    </a:cubicBezTo>
                    <a:cubicBezTo>
                      <a:pt x="50" y="51"/>
                      <a:pt x="50" y="51"/>
                      <a:pt x="50" y="51"/>
                    </a:cubicBezTo>
                    <a:cubicBezTo>
                      <a:pt x="50" y="50"/>
                      <a:pt x="50" y="50"/>
                      <a:pt x="50" y="50"/>
                    </a:cubicBezTo>
                    <a:cubicBezTo>
                      <a:pt x="47" y="47"/>
                      <a:pt x="47" y="47"/>
                      <a:pt x="47" y="47"/>
                    </a:cubicBezTo>
                    <a:cubicBezTo>
                      <a:pt x="47" y="47"/>
                      <a:pt x="47" y="47"/>
                      <a:pt x="47" y="46"/>
                    </a:cubicBezTo>
                    <a:cubicBezTo>
                      <a:pt x="51" y="45"/>
                      <a:pt x="51" y="45"/>
                      <a:pt x="51" y="45"/>
                    </a:cubicBezTo>
                    <a:cubicBezTo>
                      <a:pt x="51" y="45"/>
                      <a:pt x="51" y="45"/>
                      <a:pt x="51" y="44"/>
                    </a:cubicBezTo>
                    <a:close/>
                    <a:moveTo>
                      <a:pt x="43" y="45"/>
                    </a:moveTo>
                    <a:cubicBezTo>
                      <a:pt x="43" y="47"/>
                      <a:pt x="43" y="48"/>
                      <a:pt x="42" y="49"/>
                    </a:cubicBezTo>
                    <a:cubicBezTo>
                      <a:pt x="41" y="50"/>
                      <a:pt x="40" y="50"/>
                      <a:pt x="38" y="50"/>
                    </a:cubicBezTo>
                    <a:cubicBezTo>
                      <a:pt x="37" y="50"/>
                      <a:pt x="36" y="50"/>
                      <a:pt x="35" y="49"/>
                    </a:cubicBezTo>
                    <a:cubicBezTo>
                      <a:pt x="34" y="48"/>
                      <a:pt x="33" y="47"/>
                      <a:pt x="33" y="45"/>
                    </a:cubicBezTo>
                    <a:cubicBezTo>
                      <a:pt x="33" y="44"/>
                      <a:pt x="34" y="42"/>
                      <a:pt x="35" y="42"/>
                    </a:cubicBezTo>
                    <a:cubicBezTo>
                      <a:pt x="36" y="41"/>
                      <a:pt x="37" y="40"/>
                      <a:pt x="38" y="40"/>
                    </a:cubicBezTo>
                    <a:cubicBezTo>
                      <a:pt x="40" y="40"/>
                      <a:pt x="41" y="41"/>
                      <a:pt x="42" y="42"/>
                    </a:cubicBezTo>
                    <a:cubicBezTo>
                      <a:pt x="43" y="42"/>
                      <a:pt x="43" y="44"/>
                      <a:pt x="43" y="45"/>
                    </a:cubicBezTo>
                    <a:close/>
                    <a:moveTo>
                      <a:pt x="36" y="45"/>
                    </a:moveTo>
                    <a:cubicBezTo>
                      <a:pt x="36" y="44"/>
                      <a:pt x="37" y="43"/>
                      <a:pt x="38" y="43"/>
                    </a:cubicBezTo>
                    <a:cubicBezTo>
                      <a:pt x="40" y="43"/>
                      <a:pt x="41" y="44"/>
                      <a:pt x="41" y="45"/>
                    </a:cubicBezTo>
                    <a:cubicBezTo>
                      <a:pt x="41" y="46"/>
                      <a:pt x="40" y="48"/>
                      <a:pt x="38" y="48"/>
                    </a:cubicBezTo>
                    <a:cubicBezTo>
                      <a:pt x="37" y="48"/>
                      <a:pt x="36" y="46"/>
                      <a:pt x="36" y="45"/>
                    </a:cubicBezTo>
                    <a:close/>
                    <a:moveTo>
                      <a:pt x="59" y="37"/>
                    </a:moveTo>
                    <a:cubicBezTo>
                      <a:pt x="59" y="37"/>
                      <a:pt x="59" y="36"/>
                      <a:pt x="59" y="36"/>
                    </a:cubicBezTo>
                    <a:cubicBezTo>
                      <a:pt x="59" y="36"/>
                      <a:pt x="59" y="35"/>
                      <a:pt x="59" y="35"/>
                    </a:cubicBezTo>
                    <a:cubicBezTo>
                      <a:pt x="60" y="34"/>
                      <a:pt x="60" y="34"/>
                      <a:pt x="60" y="34"/>
                    </a:cubicBezTo>
                    <a:cubicBezTo>
                      <a:pt x="61" y="34"/>
                      <a:pt x="61" y="33"/>
                      <a:pt x="61" y="33"/>
                    </a:cubicBezTo>
                    <a:cubicBezTo>
                      <a:pt x="61" y="33"/>
                      <a:pt x="61" y="33"/>
                      <a:pt x="61" y="33"/>
                    </a:cubicBezTo>
                    <a:cubicBezTo>
                      <a:pt x="60" y="32"/>
                      <a:pt x="60" y="32"/>
                      <a:pt x="60" y="32"/>
                    </a:cubicBezTo>
                    <a:cubicBezTo>
                      <a:pt x="60" y="32"/>
                      <a:pt x="60" y="32"/>
                      <a:pt x="59" y="32"/>
                    </a:cubicBezTo>
                    <a:cubicBezTo>
                      <a:pt x="59" y="32"/>
                      <a:pt x="59" y="32"/>
                      <a:pt x="59" y="32"/>
                    </a:cubicBezTo>
                    <a:cubicBezTo>
                      <a:pt x="57" y="32"/>
                      <a:pt x="57" y="32"/>
                      <a:pt x="57" y="32"/>
                    </a:cubicBezTo>
                    <a:cubicBezTo>
                      <a:pt x="57" y="32"/>
                      <a:pt x="56" y="32"/>
                      <a:pt x="56" y="31"/>
                    </a:cubicBezTo>
                    <a:cubicBezTo>
                      <a:pt x="55" y="29"/>
                      <a:pt x="55" y="29"/>
                      <a:pt x="55" y="29"/>
                    </a:cubicBezTo>
                    <a:cubicBezTo>
                      <a:pt x="55" y="29"/>
                      <a:pt x="55" y="29"/>
                      <a:pt x="55" y="29"/>
                    </a:cubicBezTo>
                    <a:cubicBezTo>
                      <a:pt x="53" y="29"/>
                      <a:pt x="53" y="29"/>
                      <a:pt x="53" y="29"/>
                    </a:cubicBezTo>
                    <a:cubicBezTo>
                      <a:pt x="53" y="29"/>
                      <a:pt x="53" y="29"/>
                      <a:pt x="53" y="29"/>
                    </a:cubicBezTo>
                    <a:cubicBezTo>
                      <a:pt x="52" y="31"/>
                      <a:pt x="52" y="31"/>
                      <a:pt x="52" y="31"/>
                    </a:cubicBezTo>
                    <a:cubicBezTo>
                      <a:pt x="52" y="32"/>
                      <a:pt x="51" y="32"/>
                      <a:pt x="51" y="32"/>
                    </a:cubicBezTo>
                    <a:cubicBezTo>
                      <a:pt x="49" y="32"/>
                      <a:pt x="49" y="32"/>
                      <a:pt x="49" y="32"/>
                    </a:cubicBezTo>
                    <a:cubicBezTo>
                      <a:pt x="49" y="32"/>
                      <a:pt x="49" y="32"/>
                      <a:pt x="49" y="32"/>
                    </a:cubicBezTo>
                    <a:cubicBezTo>
                      <a:pt x="49" y="32"/>
                      <a:pt x="48" y="32"/>
                      <a:pt x="48" y="32"/>
                    </a:cubicBezTo>
                    <a:cubicBezTo>
                      <a:pt x="48" y="33"/>
                      <a:pt x="48" y="33"/>
                      <a:pt x="48" y="33"/>
                    </a:cubicBezTo>
                    <a:cubicBezTo>
                      <a:pt x="48" y="33"/>
                      <a:pt x="48" y="33"/>
                      <a:pt x="48" y="33"/>
                    </a:cubicBezTo>
                    <a:cubicBezTo>
                      <a:pt x="48" y="33"/>
                      <a:pt x="48" y="34"/>
                      <a:pt x="48" y="34"/>
                    </a:cubicBezTo>
                    <a:cubicBezTo>
                      <a:pt x="49" y="35"/>
                      <a:pt x="49" y="35"/>
                      <a:pt x="49" y="35"/>
                    </a:cubicBezTo>
                    <a:cubicBezTo>
                      <a:pt x="49" y="35"/>
                      <a:pt x="49" y="36"/>
                      <a:pt x="49" y="36"/>
                    </a:cubicBezTo>
                    <a:cubicBezTo>
                      <a:pt x="49" y="36"/>
                      <a:pt x="49" y="37"/>
                      <a:pt x="49" y="37"/>
                    </a:cubicBezTo>
                    <a:cubicBezTo>
                      <a:pt x="48" y="38"/>
                      <a:pt x="48" y="38"/>
                      <a:pt x="48" y="38"/>
                    </a:cubicBezTo>
                    <a:cubicBezTo>
                      <a:pt x="48" y="38"/>
                      <a:pt x="48" y="39"/>
                      <a:pt x="48" y="39"/>
                    </a:cubicBezTo>
                    <a:cubicBezTo>
                      <a:pt x="48" y="39"/>
                      <a:pt x="48" y="39"/>
                      <a:pt x="48" y="39"/>
                    </a:cubicBezTo>
                    <a:cubicBezTo>
                      <a:pt x="48" y="40"/>
                      <a:pt x="48" y="40"/>
                      <a:pt x="48" y="40"/>
                    </a:cubicBezTo>
                    <a:cubicBezTo>
                      <a:pt x="48" y="40"/>
                      <a:pt x="49" y="40"/>
                      <a:pt x="49" y="40"/>
                    </a:cubicBezTo>
                    <a:cubicBezTo>
                      <a:pt x="49" y="40"/>
                      <a:pt x="49" y="40"/>
                      <a:pt x="49" y="40"/>
                    </a:cubicBezTo>
                    <a:cubicBezTo>
                      <a:pt x="51" y="40"/>
                      <a:pt x="51" y="40"/>
                      <a:pt x="51" y="40"/>
                    </a:cubicBezTo>
                    <a:cubicBezTo>
                      <a:pt x="51" y="40"/>
                      <a:pt x="52" y="40"/>
                      <a:pt x="52" y="41"/>
                    </a:cubicBezTo>
                    <a:cubicBezTo>
                      <a:pt x="53" y="43"/>
                      <a:pt x="53" y="43"/>
                      <a:pt x="53" y="43"/>
                    </a:cubicBezTo>
                    <a:cubicBezTo>
                      <a:pt x="53" y="43"/>
                      <a:pt x="53" y="43"/>
                      <a:pt x="53" y="43"/>
                    </a:cubicBezTo>
                    <a:cubicBezTo>
                      <a:pt x="55" y="43"/>
                      <a:pt x="55" y="43"/>
                      <a:pt x="55" y="43"/>
                    </a:cubicBezTo>
                    <a:cubicBezTo>
                      <a:pt x="55" y="43"/>
                      <a:pt x="55" y="43"/>
                      <a:pt x="55" y="43"/>
                    </a:cubicBezTo>
                    <a:cubicBezTo>
                      <a:pt x="56" y="41"/>
                      <a:pt x="56" y="41"/>
                      <a:pt x="56" y="41"/>
                    </a:cubicBezTo>
                    <a:cubicBezTo>
                      <a:pt x="56" y="40"/>
                      <a:pt x="57" y="40"/>
                      <a:pt x="57" y="40"/>
                    </a:cubicBezTo>
                    <a:cubicBezTo>
                      <a:pt x="59" y="40"/>
                      <a:pt x="59" y="40"/>
                      <a:pt x="59" y="40"/>
                    </a:cubicBezTo>
                    <a:cubicBezTo>
                      <a:pt x="59" y="40"/>
                      <a:pt x="59" y="40"/>
                      <a:pt x="59" y="40"/>
                    </a:cubicBezTo>
                    <a:cubicBezTo>
                      <a:pt x="60" y="40"/>
                      <a:pt x="60" y="40"/>
                      <a:pt x="60" y="40"/>
                    </a:cubicBezTo>
                    <a:cubicBezTo>
                      <a:pt x="61" y="39"/>
                      <a:pt x="61" y="39"/>
                      <a:pt x="61" y="39"/>
                    </a:cubicBezTo>
                    <a:cubicBezTo>
                      <a:pt x="61" y="39"/>
                      <a:pt x="61" y="39"/>
                      <a:pt x="61" y="39"/>
                    </a:cubicBezTo>
                    <a:cubicBezTo>
                      <a:pt x="61" y="39"/>
                      <a:pt x="61" y="38"/>
                      <a:pt x="60" y="38"/>
                    </a:cubicBezTo>
                    <a:cubicBezTo>
                      <a:pt x="59" y="37"/>
                      <a:pt x="59" y="37"/>
                      <a:pt x="59" y="37"/>
                    </a:cubicBezTo>
                    <a:cubicBezTo>
                      <a:pt x="59" y="37"/>
                      <a:pt x="59" y="37"/>
                      <a:pt x="59" y="37"/>
                    </a:cubicBezTo>
                    <a:close/>
                    <a:moveTo>
                      <a:pt x="56" y="36"/>
                    </a:moveTo>
                    <a:cubicBezTo>
                      <a:pt x="56" y="37"/>
                      <a:pt x="55" y="38"/>
                      <a:pt x="54" y="38"/>
                    </a:cubicBezTo>
                    <a:cubicBezTo>
                      <a:pt x="53" y="38"/>
                      <a:pt x="52" y="37"/>
                      <a:pt x="52" y="36"/>
                    </a:cubicBezTo>
                    <a:cubicBezTo>
                      <a:pt x="52" y="35"/>
                      <a:pt x="53" y="34"/>
                      <a:pt x="54" y="34"/>
                    </a:cubicBezTo>
                    <a:cubicBezTo>
                      <a:pt x="55" y="34"/>
                      <a:pt x="56" y="35"/>
                      <a:pt x="56" y="3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grpSp>
        <p:grpSp>
          <p:nvGrpSpPr>
            <p:cNvPr id="131" name="Group 130"/>
            <p:cNvGrpSpPr/>
            <p:nvPr/>
          </p:nvGrpSpPr>
          <p:grpSpPr>
            <a:xfrm flipH="1">
              <a:off x="2514048" y="3110436"/>
              <a:ext cx="764414" cy="763089"/>
              <a:chOff x="7715631" y="2919897"/>
              <a:chExt cx="764637" cy="763312"/>
            </a:xfrm>
          </p:grpSpPr>
          <p:sp>
            <p:nvSpPr>
              <p:cNvPr id="151" name="Freeform 150"/>
              <p:cNvSpPr>
                <a:spLocks noEditPoints="1"/>
              </p:cNvSpPr>
              <p:nvPr/>
            </p:nvSpPr>
            <p:spPr bwMode="auto">
              <a:xfrm>
                <a:off x="7715631" y="2919897"/>
                <a:ext cx="764637" cy="763312"/>
              </a:xfrm>
              <a:custGeom>
                <a:avLst/>
                <a:gdLst>
                  <a:gd name="T0" fmla="*/ 227 w 412"/>
                  <a:gd name="T1" fmla="*/ 406 h 412"/>
                  <a:gd name="T2" fmla="*/ 185 w 412"/>
                  <a:gd name="T3" fmla="*/ 411 h 412"/>
                  <a:gd name="T4" fmla="*/ 185 w 412"/>
                  <a:gd name="T5" fmla="*/ 406 h 412"/>
                  <a:gd name="T6" fmla="*/ 248 w 412"/>
                  <a:gd name="T7" fmla="*/ 402 h 412"/>
                  <a:gd name="T8" fmla="*/ 249 w 412"/>
                  <a:gd name="T9" fmla="*/ 408 h 412"/>
                  <a:gd name="T10" fmla="*/ 125 w 412"/>
                  <a:gd name="T11" fmla="*/ 390 h 412"/>
                  <a:gd name="T12" fmla="*/ 290 w 412"/>
                  <a:gd name="T13" fmla="*/ 394 h 412"/>
                  <a:gd name="T14" fmla="*/ 309 w 412"/>
                  <a:gd name="T15" fmla="*/ 385 h 412"/>
                  <a:gd name="T16" fmla="*/ 85 w 412"/>
                  <a:gd name="T17" fmla="*/ 373 h 412"/>
                  <a:gd name="T18" fmla="*/ 103 w 412"/>
                  <a:gd name="T19" fmla="*/ 385 h 412"/>
                  <a:gd name="T20" fmla="*/ 341 w 412"/>
                  <a:gd name="T21" fmla="*/ 355 h 412"/>
                  <a:gd name="T22" fmla="*/ 68 w 412"/>
                  <a:gd name="T23" fmla="*/ 359 h 412"/>
                  <a:gd name="T24" fmla="*/ 72 w 412"/>
                  <a:gd name="T25" fmla="*/ 355 h 412"/>
                  <a:gd name="T26" fmla="*/ 355 w 412"/>
                  <a:gd name="T27" fmla="*/ 340 h 412"/>
                  <a:gd name="T28" fmla="*/ 359 w 412"/>
                  <a:gd name="T29" fmla="*/ 344 h 412"/>
                  <a:gd name="T30" fmla="*/ 32 w 412"/>
                  <a:gd name="T31" fmla="*/ 307 h 412"/>
                  <a:gd name="T32" fmla="*/ 385 w 412"/>
                  <a:gd name="T33" fmla="*/ 309 h 412"/>
                  <a:gd name="T34" fmla="*/ 395 w 412"/>
                  <a:gd name="T35" fmla="*/ 290 h 412"/>
                  <a:gd name="T36" fmla="*/ 10 w 412"/>
                  <a:gd name="T37" fmla="*/ 270 h 412"/>
                  <a:gd name="T38" fmla="*/ 18 w 412"/>
                  <a:gd name="T39" fmla="*/ 290 h 412"/>
                  <a:gd name="T40" fmla="*/ 403 w 412"/>
                  <a:gd name="T41" fmla="*/ 248 h 412"/>
                  <a:gd name="T42" fmla="*/ 4 w 412"/>
                  <a:gd name="T43" fmla="*/ 249 h 412"/>
                  <a:gd name="T44" fmla="*/ 10 w 412"/>
                  <a:gd name="T45" fmla="*/ 248 h 412"/>
                  <a:gd name="T46" fmla="*/ 406 w 412"/>
                  <a:gd name="T47" fmla="*/ 227 h 412"/>
                  <a:gd name="T48" fmla="*/ 412 w 412"/>
                  <a:gd name="T49" fmla="*/ 206 h 412"/>
                  <a:gd name="T50" fmla="*/ 0 w 412"/>
                  <a:gd name="T51" fmla="*/ 206 h 412"/>
                  <a:gd name="T52" fmla="*/ 6 w 412"/>
                  <a:gd name="T53" fmla="*/ 185 h 412"/>
                  <a:gd name="T54" fmla="*/ 406 w 412"/>
                  <a:gd name="T55" fmla="*/ 185 h 412"/>
                  <a:gd name="T56" fmla="*/ 411 w 412"/>
                  <a:gd name="T57" fmla="*/ 184 h 412"/>
                  <a:gd name="T58" fmla="*/ 4 w 412"/>
                  <a:gd name="T59" fmla="*/ 163 h 412"/>
                  <a:gd name="T60" fmla="*/ 10 w 412"/>
                  <a:gd name="T61" fmla="*/ 164 h 412"/>
                  <a:gd name="T62" fmla="*/ 394 w 412"/>
                  <a:gd name="T63" fmla="*/ 122 h 412"/>
                  <a:gd name="T64" fmla="*/ 22 w 412"/>
                  <a:gd name="T65" fmla="*/ 124 h 412"/>
                  <a:gd name="T66" fmla="*/ 32 w 412"/>
                  <a:gd name="T67" fmla="*/ 106 h 412"/>
                  <a:gd name="T68" fmla="*/ 368 w 412"/>
                  <a:gd name="T69" fmla="*/ 88 h 412"/>
                  <a:gd name="T70" fmla="*/ 380 w 412"/>
                  <a:gd name="T71" fmla="*/ 105 h 412"/>
                  <a:gd name="T72" fmla="*/ 53 w 412"/>
                  <a:gd name="T73" fmla="*/ 68 h 412"/>
                  <a:gd name="T74" fmla="*/ 355 w 412"/>
                  <a:gd name="T75" fmla="*/ 71 h 412"/>
                  <a:gd name="T76" fmla="*/ 359 w 412"/>
                  <a:gd name="T77" fmla="*/ 68 h 412"/>
                  <a:gd name="T78" fmla="*/ 68 w 412"/>
                  <a:gd name="T79" fmla="*/ 53 h 412"/>
                  <a:gd name="T80" fmla="*/ 72 w 412"/>
                  <a:gd name="T81" fmla="*/ 57 h 412"/>
                  <a:gd name="T82" fmla="*/ 309 w 412"/>
                  <a:gd name="T83" fmla="*/ 27 h 412"/>
                  <a:gd name="T84" fmla="*/ 105 w 412"/>
                  <a:gd name="T85" fmla="*/ 32 h 412"/>
                  <a:gd name="T86" fmla="*/ 124 w 412"/>
                  <a:gd name="T87" fmla="*/ 23 h 412"/>
                  <a:gd name="T88" fmla="*/ 268 w 412"/>
                  <a:gd name="T89" fmla="*/ 15 h 412"/>
                  <a:gd name="T90" fmla="*/ 287 w 412"/>
                  <a:gd name="T91" fmla="*/ 22 h 412"/>
                  <a:gd name="T92" fmla="*/ 163 w 412"/>
                  <a:gd name="T93" fmla="*/ 4 h 412"/>
                  <a:gd name="T94" fmla="*/ 248 w 412"/>
                  <a:gd name="T95" fmla="*/ 9 h 412"/>
                  <a:gd name="T96" fmla="*/ 249 w 412"/>
                  <a:gd name="T97" fmla="*/ 4 h 412"/>
                  <a:gd name="T98" fmla="*/ 184 w 412"/>
                  <a:gd name="T99" fmla="*/ 1 h 412"/>
                  <a:gd name="T100" fmla="*/ 185 w 412"/>
                  <a:gd name="T101" fmla="*/ 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2" h="412">
                    <a:moveTo>
                      <a:pt x="206" y="412"/>
                    </a:moveTo>
                    <a:cubicBezTo>
                      <a:pt x="206" y="407"/>
                      <a:pt x="206" y="407"/>
                      <a:pt x="206" y="407"/>
                    </a:cubicBezTo>
                    <a:cubicBezTo>
                      <a:pt x="213" y="407"/>
                      <a:pt x="220" y="406"/>
                      <a:pt x="227" y="406"/>
                    </a:cubicBezTo>
                    <a:cubicBezTo>
                      <a:pt x="228" y="411"/>
                      <a:pt x="228" y="411"/>
                      <a:pt x="228" y="411"/>
                    </a:cubicBezTo>
                    <a:cubicBezTo>
                      <a:pt x="221" y="412"/>
                      <a:pt x="213" y="412"/>
                      <a:pt x="206" y="412"/>
                    </a:cubicBezTo>
                    <a:close/>
                    <a:moveTo>
                      <a:pt x="185" y="411"/>
                    </a:moveTo>
                    <a:cubicBezTo>
                      <a:pt x="178" y="410"/>
                      <a:pt x="170" y="409"/>
                      <a:pt x="163" y="408"/>
                    </a:cubicBezTo>
                    <a:cubicBezTo>
                      <a:pt x="164" y="402"/>
                      <a:pt x="164" y="402"/>
                      <a:pt x="164" y="402"/>
                    </a:cubicBezTo>
                    <a:cubicBezTo>
                      <a:pt x="171" y="404"/>
                      <a:pt x="178" y="405"/>
                      <a:pt x="185" y="406"/>
                    </a:cubicBezTo>
                    <a:lnTo>
                      <a:pt x="185" y="411"/>
                    </a:lnTo>
                    <a:close/>
                    <a:moveTo>
                      <a:pt x="249" y="408"/>
                    </a:moveTo>
                    <a:cubicBezTo>
                      <a:pt x="248" y="402"/>
                      <a:pt x="248" y="402"/>
                      <a:pt x="248" y="402"/>
                    </a:cubicBezTo>
                    <a:cubicBezTo>
                      <a:pt x="255" y="401"/>
                      <a:pt x="262" y="399"/>
                      <a:pt x="268" y="397"/>
                    </a:cubicBezTo>
                    <a:cubicBezTo>
                      <a:pt x="270" y="402"/>
                      <a:pt x="270" y="402"/>
                      <a:pt x="270" y="402"/>
                    </a:cubicBezTo>
                    <a:cubicBezTo>
                      <a:pt x="263" y="404"/>
                      <a:pt x="256" y="406"/>
                      <a:pt x="249" y="408"/>
                    </a:cubicBezTo>
                    <a:close/>
                    <a:moveTo>
                      <a:pt x="142" y="402"/>
                    </a:moveTo>
                    <a:cubicBezTo>
                      <a:pt x="136" y="400"/>
                      <a:pt x="129" y="397"/>
                      <a:pt x="122" y="394"/>
                    </a:cubicBezTo>
                    <a:cubicBezTo>
                      <a:pt x="125" y="390"/>
                      <a:pt x="125" y="390"/>
                      <a:pt x="125" y="390"/>
                    </a:cubicBezTo>
                    <a:cubicBezTo>
                      <a:pt x="131" y="392"/>
                      <a:pt x="138" y="395"/>
                      <a:pt x="144" y="397"/>
                    </a:cubicBezTo>
                    <a:lnTo>
                      <a:pt x="142" y="402"/>
                    </a:lnTo>
                    <a:close/>
                    <a:moveTo>
                      <a:pt x="290" y="394"/>
                    </a:moveTo>
                    <a:cubicBezTo>
                      <a:pt x="288" y="389"/>
                      <a:pt x="288" y="389"/>
                      <a:pt x="288" y="389"/>
                    </a:cubicBezTo>
                    <a:cubicBezTo>
                      <a:pt x="294" y="387"/>
                      <a:pt x="301" y="383"/>
                      <a:pt x="307" y="380"/>
                    </a:cubicBezTo>
                    <a:cubicBezTo>
                      <a:pt x="309" y="385"/>
                      <a:pt x="309" y="385"/>
                      <a:pt x="309" y="385"/>
                    </a:cubicBezTo>
                    <a:cubicBezTo>
                      <a:pt x="303" y="388"/>
                      <a:pt x="297" y="391"/>
                      <a:pt x="290" y="394"/>
                    </a:cubicBezTo>
                    <a:close/>
                    <a:moveTo>
                      <a:pt x="103" y="385"/>
                    </a:moveTo>
                    <a:cubicBezTo>
                      <a:pt x="97" y="381"/>
                      <a:pt x="91" y="377"/>
                      <a:pt x="85" y="373"/>
                    </a:cubicBezTo>
                    <a:cubicBezTo>
                      <a:pt x="88" y="369"/>
                      <a:pt x="88" y="369"/>
                      <a:pt x="88" y="369"/>
                    </a:cubicBezTo>
                    <a:cubicBezTo>
                      <a:pt x="94" y="373"/>
                      <a:pt x="100" y="377"/>
                      <a:pt x="106" y="380"/>
                    </a:cubicBezTo>
                    <a:lnTo>
                      <a:pt x="103" y="385"/>
                    </a:lnTo>
                    <a:close/>
                    <a:moveTo>
                      <a:pt x="327" y="373"/>
                    </a:moveTo>
                    <a:cubicBezTo>
                      <a:pt x="324" y="368"/>
                      <a:pt x="324" y="368"/>
                      <a:pt x="324" y="368"/>
                    </a:cubicBezTo>
                    <a:cubicBezTo>
                      <a:pt x="330" y="364"/>
                      <a:pt x="335" y="360"/>
                      <a:pt x="341" y="355"/>
                    </a:cubicBezTo>
                    <a:cubicBezTo>
                      <a:pt x="344" y="359"/>
                      <a:pt x="344" y="359"/>
                      <a:pt x="344" y="359"/>
                    </a:cubicBezTo>
                    <a:cubicBezTo>
                      <a:pt x="339" y="364"/>
                      <a:pt x="333" y="369"/>
                      <a:pt x="327" y="373"/>
                    </a:cubicBezTo>
                    <a:close/>
                    <a:moveTo>
                      <a:pt x="68" y="359"/>
                    </a:moveTo>
                    <a:cubicBezTo>
                      <a:pt x="63" y="355"/>
                      <a:pt x="58" y="349"/>
                      <a:pt x="53" y="344"/>
                    </a:cubicBezTo>
                    <a:cubicBezTo>
                      <a:pt x="57" y="340"/>
                      <a:pt x="57" y="340"/>
                      <a:pt x="57" y="340"/>
                    </a:cubicBezTo>
                    <a:cubicBezTo>
                      <a:pt x="62" y="346"/>
                      <a:pt x="67" y="351"/>
                      <a:pt x="72" y="355"/>
                    </a:cubicBezTo>
                    <a:lnTo>
                      <a:pt x="68" y="359"/>
                    </a:lnTo>
                    <a:close/>
                    <a:moveTo>
                      <a:pt x="359" y="344"/>
                    </a:moveTo>
                    <a:cubicBezTo>
                      <a:pt x="355" y="340"/>
                      <a:pt x="355" y="340"/>
                      <a:pt x="355" y="340"/>
                    </a:cubicBezTo>
                    <a:cubicBezTo>
                      <a:pt x="360" y="335"/>
                      <a:pt x="365" y="330"/>
                      <a:pt x="369" y="324"/>
                    </a:cubicBezTo>
                    <a:cubicBezTo>
                      <a:pt x="373" y="327"/>
                      <a:pt x="373" y="327"/>
                      <a:pt x="373" y="327"/>
                    </a:cubicBezTo>
                    <a:cubicBezTo>
                      <a:pt x="369" y="333"/>
                      <a:pt x="364" y="339"/>
                      <a:pt x="359" y="344"/>
                    </a:cubicBezTo>
                    <a:close/>
                    <a:moveTo>
                      <a:pt x="39" y="327"/>
                    </a:moveTo>
                    <a:cubicBezTo>
                      <a:pt x="35" y="322"/>
                      <a:pt x="31" y="315"/>
                      <a:pt x="28" y="309"/>
                    </a:cubicBezTo>
                    <a:cubicBezTo>
                      <a:pt x="32" y="307"/>
                      <a:pt x="32" y="307"/>
                      <a:pt x="32" y="307"/>
                    </a:cubicBezTo>
                    <a:cubicBezTo>
                      <a:pt x="36" y="313"/>
                      <a:pt x="40" y="319"/>
                      <a:pt x="44" y="324"/>
                    </a:cubicBezTo>
                    <a:lnTo>
                      <a:pt x="39" y="327"/>
                    </a:lnTo>
                    <a:close/>
                    <a:moveTo>
                      <a:pt x="385" y="309"/>
                    </a:moveTo>
                    <a:cubicBezTo>
                      <a:pt x="380" y="306"/>
                      <a:pt x="380" y="306"/>
                      <a:pt x="380" y="306"/>
                    </a:cubicBezTo>
                    <a:cubicBezTo>
                      <a:pt x="384" y="300"/>
                      <a:pt x="387" y="294"/>
                      <a:pt x="390" y="288"/>
                    </a:cubicBezTo>
                    <a:cubicBezTo>
                      <a:pt x="395" y="290"/>
                      <a:pt x="395" y="290"/>
                      <a:pt x="395" y="290"/>
                    </a:cubicBezTo>
                    <a:cubicBezTo>
                      <a:pt x="392" y="296"/>
                      <a:pt x="388" y="303"/>
                      <a:pt x="385" y="309"/>
                    </a:cubicBezTo>
                    <a:close/>
                    <a:moveTo>
                      <a:pt x="18" y="290"/>
                    </a:moveTo>
                    <a:cubicBezTo>
                      <a:pt x="15" y="283"/>
                      <a:pt x="12" y="277"/>
                      <a:pt x="10" y="270"/>
                    </a:cubicBezTo>
                    <a:cubicBezTo>
                      <a:pt x="15" y="268"/>
                      <a:pt x="15" y="268"/>
                      <a:pt x="15" y="268"/>
                    </a:cubicBezTo>
                    <a:cubicBezTo>
                      <a:pt x="17" y="275"/>
                      <a:pt x="20" y="281"/>
                      <a:pt x="23" y="288"/>
                    </a:cubicBezTo>
                    <a:lnTo>
                      <a:pt x="18" y="290"/>
                    </a:lnTo>
                    <a:close/>
                    <a:moveTo>
                      <a:pt x="402" y="270"/>
                    </a:moveTo>
                    <a:cubicBezTo>
                      <a:pt x="397" y="268"/>
                      <a:pt x="397" y="268"/>
                      <a:pt x="397" y="268"/>
                    </a:cubicBezTo>
                    <a:cubicBezTo>
                      <a:pt x="399" y="261"/>
                      <a:pt x="401" y="255"/>
                      <a:pt x="403" y="248"/>
                    </a:cubicBezTo>
                    <a:cubicBezTo>
                      <a:pt x="408" y="249"/>
                      <a:pt x="408" y="249"/>
                      <a:pt x="408" y="249"/>
                    </a:cubicBezTo>
                    <a:cubicBezTo>
                      <a:pt x="406" y="256"/>
                      <a:pt x="405" y="263"/>
                      <a:pt x="402" y="270"/>
                    </a:cubicBezTo>
                    <a:close/>
                    <a:moveTo>
                      <a:pt x="4" y="249"/>
                    </a:moveTo>
                    <a:cubicBezTo>
                      <a:pt x="3" y="242"/>
                      <a:pt x="2" y="235"/>
                      <a:pt x="1" y="228"/>
                    </a:cubicBezTo>
                    <a:cubicBezTo>
                      <a:pt x="6" y="227"/>
                      <a:pt x="6" y="227"/>
                      <a:pt x="6" y="227"/>
                    </a:cubicBezTo>
                    <a:cubicBezTo>
                      <a:pt x="7" y="234"/>
                      <a:pt x="8" y="241"/>
                      <a:pt x="10" y="248"/>
                    </a:cubicBezTo>
                    <a:lnTo>
                      <a:pt x="4" y="249"/>
                    </a:lnTo>
                    <a:close/>
                    <a:moveTo>
                      <a:pt x="411" y="228"/>
                    </a:moveTo>
                    <a:cubicBezTo>
                      <a:pt x="406" y="227"/>
                      <a:pt x="406" y="227"/>
                      <a:pt x="406" y="227"/>
                    </a:cubicBezTo>
                    <a:cubicBezTo>
                      <a:pt x="407" y="220"/>
                      <a:pt x="407" y="213"/>
                      <a:pt x="407" y="206"/>
                    </a:cubicBezTo>
                    <a:cubicBezTo>
                      <a:pt x="407" y="206"/>
                      <a:pt x="407" y="206"/>
                      <a:pt x="407" y="206"/>
                    </a:cubicBezTo>
                    <a:cubicBezTo>
                      <a:pt x="412" y="206"/>
                      <a:pt x="412" y="206"/>
                      <a:pt x="412" y="206"/>
                    </a:cubicBezTo>
                    <a:cubicBezTo>
                      <a:pt x="412" y="206"/>
                      <a:pt x="412" y="206"/>
                      <a:pt x="412" y="206"/>
                    </a:cubicBezTo>
                    <a:cubicBezTo>
                      <a:pt x="412" y="213"/>
                      <a:pt x="412" y="220"/>
                      <a:pt x="411" y="228"/>
                    </a:cubicBezTo>
                    <a:close/>
                    <a:moveTo>
                      <a:pt x="0" y="206"/>
                    </a:moveTo>
                    <a:cubicBezTo>
                      <a:pt x="0" y="206"/>
                      <a:pt x="0" y="206"/>
                      <a:pt x="0" y="206"/>
                    </a:cubicBezTo>
                    <a:cubicBezTo>
                      <a:pt x="0" y="199"/>
                      <a:pt x="0" y="192"/>
                      <a:pt x="1" y="185"/>
                    </a:cubicBezTo>
                    <a:cubicBezTo>
                      <a:pt x="6" y="185"/>
                      <a:pt x="6" y="185"/>
                      <a:pt x="6" y="185"/>
                    </a:cubicBezTo>
                    <a:cubicBezTo>
                      <a:pt x="6" y="192"/>
                      <a:pt x="5" y="199"/>
                      <a:pt x="5" y="206"/>
                    </a:cubicBezTo>
                    <a:lnTo>
                      <a:pt x="0" y="206"/>
                    </a:lnTo>
                    <a:close/>
                    <a:moveTo>
                      <a:pt x="406" y="185"/>
                    </a:moveTo>
                    <a:cubicBezTo>
                      <a:pt x="405" y="178"/>
                      <a:pt x="404" y="171"/>
                      <a:pt x="403" y="164"/>
                    </a:cubicBezTo>
                    <a:cubicBezTo>
                      <a:pt x="408" y="163"/>
                      <a:pt x="408" y="163"/>
                      <a:pt x="408" y="163"/>
                    </a:cubicBezTo>
                    <a:cubicBezTo>
                      <a:pt x="409" y="170"/>
                      <a:pt x="410" y="177"/>
                      <a:pt x="411" y="184"/>
                    </a:cubicBezTo>
                    <a:lnTo>
                      <a:pt x="406" y="185"/>
                    </a:lnTo>
                    <a:close/>
                    <a:moveTo>
                      <a:pt x="10" y="164"/>
                    </a:moveTo>
                    <a:cubicBezTo>
                      <a:pt x="4" y="163"/>
                      <a:pt x="4" y="163"/>
                      <a:pt x="4" y="163"/>
                    </a:cubicBezTo>
                    <a:cubicBezTo>
                      <a:pt x="6" y="156"/>
                      <a:pt x="8" y="149"/>
                      <a:pt x="10" y="142"/>
                    </a:cubicBezTo>
                    <a:cubicBezTo>
                      <a:pt x="15" y="144"/>
                      <a:pt x="15" y="144"/>
                      <a:pt x="15" y="144"/>
                    </a:cubicBezTo>
                    <a:cubicBezTo>
                      <a:pt x="13" y="151"/>
                      <a:pt x="11" y="158"/>
                      <a:pt x="10" y="164"/>
                    </a:cubicBezTo>
                    <a:close/>
                    <a:moveTo>
                      <a:pt x="397" y="143"/>
                    </a:moveTo>
                    <a:cubicBezTo>
                      <a:pt x="395" y="137"/>
                      <a:pt x="392" y="130"/>
                      <a:pt x="389" y="124"/>
                    </a:cubicBezTo>
                    <a:cubicBezTo>
                      <a:pt x="394" y="122"/>
                      <a:pt x="394" y="122"/>
                      <a:pt x="394" y="122"/>
                    </a:cubicBezTo>
                    <a:cubicBezTo>
                      <a:pt x="397" y="128"/>
                      <a:pt x="400" y="135"/>
                      <a:pt x="402" y="142"/>
                    </a:cubicBezTo>
                    <a:lnTo>
                      <a:pt x="397" y="143"/>
                    </a:lnTo>
                    <a:close/>
                    <a:moveTo>
                      <a:pt x="22" y="124"/>
                    </a:moveTo>
                    <a:cubicBezTo>
                      <a:pt x="18" y="122"/>
                      <a:pt x="18" y="122"/>
                      <a:pt x="18" y="122"/>
                    </a:cubicBezTo>
                    <a:cubicBezTo>
                      <a:pt x="20" y="116"/>
                      <a:pt x="24" y="109"/>
                      <a:pt x="27" y="103"/>
                    </a:cubicBezTo>
                    <a:cubicBezTo>
                      <a:pt x="32" y="106"/>
                      <a:pt x="32" y="106"/>
                      <a:pt x="32" y="106"/>
                    </a:cubicBezTo>
                    <a:cubicBezTo>
                      <a:pt x="29" y="112"/>
                      <a:pt x="25" y="118"/>
                      <a:pt x="22" y="124"/>
                    </a:cubicBezTo>
                    <a:close/>
                    <a:moveTo>
                      <a:pt x="380" y="105"/>
                    </a:moveTo>
                    <a:cubicBezTo>
                      <a:pt x="376" y="99"/>
                      <a:pt x="373" y="93"/>
                      <a:pt x="368" y="88"/>
                    </a:cubicBezTo>
                    <a:cubicBezTo>
                      <a:pt x="373" y="84"/>
                      <a:pt x="373" y="84"/>
                      <a:pt x="373" y="84"/>
                    </a:cubicBezTo>
                    <a:cubicBezTo>
                      <a:pt x="377" y="90"/>
                      <a:pt x="381" y="96"/>
                      <a:pt x="385" y="102"/>
                    </a:cubicBezTo>
                    <a:lnTo>
                      <a:pt x="380" y="105"/>
                    </a:lnTo>
                    <a:close/>
                    <a:moveTo>
                      <a:pt x="43" y="88"/>
                    </a:moveTo>
                    <a:cubicBezTo>
                      <a:pt x="39" y="85"/>
                      <a:pt x="39" y="85"/>
                      <a:pt x="39" y="85"/>
                    </a:cubicBezTo>
                    <a:cubicBezTo>
                      <a:pt x="43" y="79"/>
                      <a:pt x="48" y="74"/>
                      <a:pt x="53" y="68"/>
                    </a:cubicBezTo>
                    <a:cubicBezTo>
                      <a:pt x="57" y="72"/>
                      <a:pt x="57" y="72"/>
                      <a:pt x="57" y="72"/>
                    </a:cubicBezTo>
                    <a:cubicBezTo>
                      <a:pt x="52" y="77"/>
                      <a:pt x="48" y="82"/>
                      <a:pt x="43" y="88"/>
                    </a:cubicBezTo>
                    <a:close/>
                    <a:moveTo>
                      <a:pt x="355" y="71"/>
                    </a:moveTo>
                    <a:cubicBezTo>
                      <a:pt x="350" y="66"/>
                      <a:pt x="345" y="61"/>
                      <a:pt x="340" y="56"/>
                    </a:cubicBezTo>
                    <a:cubicBezTo>
                      <a:pt x="344" y="52"/>
                      <a:pt x="344" y="52"/>
                      <a:pt x="344" y="52"/>
                    </a:cubicBezTo>
                    <a:cubicBezTo>
                      <a:pt x="349" y="57"/>
                      <a:pt x="354" y="62"/>
                      <a:pt x="359" y="68"/>
                    </a:cubicBezTo>
                    <a:lnTo>
                      <a:pt x="355" y="71"/>
                    </a:lnTo>
                    <a:close/>
                    <a:moveTo>
                      <a:pt x="72" y="57"/>
                    </a:moveTo>
                    <a:cubicBezTo>
                      <a:pt x="68" y="53"/>
                      <a:pt x="68" y="53"/>
                      <a:pt x="68" y="53"/>
                    </a:cubicBezTo>
                    <a:cubicBezTo>
                      <a:pt x="73" y="48"/>
                      <a:pt x="79" y="43"/>
                      <a:pt x="85" y="39"/>
                    </a:cubicBezTo>
                    <a:cubicBezTo>
                      <a:pt x="88" y="44"/>
                      <a:pt x="88" y="44"/>
                      <a:pt x="88" y="44"/>
                    </a:cubicBezTo>
                    <a:cubicBezTo>
                      <a:pt x="82" y="48"/>
                      <a:pt x="77" y="52"/>
                      <a:pt x="72" y="57"/>
                    </a:cubicBezTo>
                    <a:close/>
                    <a:moveTo>
                      <a:pt x="324" y="43"/>
                    </a:moveTo>
                    <a:cubicBezTo>
                      <a:pt x="318" y="39"/>
                      <a:pt x="312" y="35"/>
                      <a:pt x="306" y="32"/>
                    </a:cubicBezTo>
                    <a:cubicBezTo>
                      <a:pt x="309" y="27"/>
                      <a:pt x="309" y="27"/>
                      <a:pt x="309" y="27"/>
                    </a:cubicBezTo>
                    <a:cubicBezTo>
                      <a:pt x="315" y="31"/>
                      <a:pt x="321" y="35"/>
                      <a:pt x="327" y="39"/>
                    </a:cubicBezTo>
                    <a:lnTo>
                      <a:pt x="324" y="43"/>
                    </a:lnTo>
                    <a:close/>
                    <a:moveTo>
                      <a:pt x="105" y="32"/>
                    </a:moveTo>
                    <a:cubicBezTo>
                      <a:pt x="103" y="27"/>
                      <a:pt x="103" y="27"/>
                      <a:pt x="103" y="27"/>
                    </a:cubicBezTo>
                    <a:cubicBezTo>
                      <a:pt x="109" y="24"/>
                      <a:pt x="115" y="21"/>
                      <a:pt x="122" y="18"/>
                    </a:cubicBezTo>
                    <a:cubicBezTo>
                      <a:pt x="124" y="23"/>
                      <a:pt x="124" y="23"/>
                      <a:pt x="124" y="23"/>
                    </a:cubicBezTo>
                    <a:cubicBezTo>
                      <a:pt x="118" y="25"/>
                      <a:pt x="111" y="29"/>
                      <a:pt x="105" y="32"/>
                    </a:cubicBezTo>
                    <a:close/>
                    <a:moveTo>
                      <a:pt x="287" y="22"/>
                    </a:moveTo>
                    <a:cubicBezTo>
                      <a:pt x="281" y="19"/>
                      <a:pt x="274" y="17"/>
                      <a:pt x="268" y="15"/>
                    </a:cubicBezTo>
                    <a:cubicBezTo>
                      <a:pt x="270" y="10"/>
                      <a:pt x="270" y="10"/>
                      <a:pt x="270" y="10"/>
                    </a:cubicBezTo>
                    <a:cubicBezTo>
                      <a:pt x="276" y="12"/>
                      <a:pt x="283" y="14"/>
                      <a:pt x="290" y="17"/>
                    </a:cubicBezTo>
                    <a:lnTo>
                      <a:pt x="287" y="22"/>
                    </a:lnTo>
                    <a:close/>
                    <a:moveTo>
                      <a:pt x="144" y="15"/>
                    </a:moveTo>
                    <a:cubicBezTo>
                      <a:pt x="142" y="10"/>
                      <a:pt x="142" y="10"/>
                      <a:pt x="142" y="10"/>
                    </a:cubicBezTo>
                    <a:cubicBezTo>
                      <a:pt x="149" y="8"/>
                      <a:pt x="156" y="6"/>
                      <a:pt x="163" y="4"/>
                    </a:cubicBezTo>
                    <a:cubicBezTo>
                      <a:pt x="164" y="10"/>
                      <a:pt x="164" y="10"/>
                      <a:pt x="164" y="10"/>
                    </a:cubicBezTo>
                    <a:cubicBezTo>
                      <a:pt x="157" y="11"/>
                      <a:pt x="150" y="13"/>
                      <a:pt x="144" y="15"/>
                    </a:cubicBezTo>
                    <a:close/>
                    <a:moveTo>
                      <a:pt x="248" y="9"/>
                    </a:moveTo>
                    <a:cubicBezTo>
                      <a:pt x="241" y="8"/>
                      <a:pt x="234" y="7"/>
                      <a:pt x="227" y="6"/>
                    </a:cubicBezTo>
                    <a:cubicBezTo>
                      <a:pt x="227" y="1"/>
                      <a:pt x="227" y="1"/>
                      <a:pt x="227" y="1"/>
                    </a:cubicBezTo>
                    <a:cubicBezTo>
                      <a:pt x="234" y="2"/>
                      <a:pt x="242" y="3"/>
                      <a:pt x="249" y="4"/>
                    </a:cubicBezTo>
                    <a:lnTo>
                      <a:pt x="248" y="9"/>
                    </a:lnTo>
                    <a:close/>
                    <a:moveTo>
                      <a:pt x="185" y="6"/>
                    </a:moveTo>
                    <a:cubicBezTo>
                      <a:pt x="184" y="1"/>
                      <a:pt x="184" y="1"/>
                      <a:pt x="184" y="1"/>
                    </a:cubicBezTo>
                    <a:cubicBezTo>
                      <a:pt x="191" y="0"/>
                      <a:pt x="199" y="0"/>
                      <a:pt x="206" y="0"/>
                    </a:cubicBezTo>
                    <a:cubicBezTo>
                      <a:pt x="206" y="5"/>
                      <a:pt x="206" y="5"/>
                      <a:pt x="206" y="5"/>
                    </a:cubicBezTo>
                    <a:cubicBezTo>
                      <a:pt x="199" y="5"/>
                      <a:pt x="192" y="6"/>
                      <a:pt x="185" y="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52" name="Oval 151"/>
              <p:cNvSpPr>
                <a:spLocks noChangeArrowheads="1"/>
              </p:cNvSpPr>
              <p:nvPr/>
            </p:nvSpPr>
            <p:spPr bwMode="auto">
              <a:xfrm>
                <a:off x="7720932" y="3040490"/>
                <a:ext cx="638743" cy="63741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53" name="Freeform 152"/>
              <p:cNvSpPr>
                <a:spLocks noEditPoints="1"/>
              </p:cNvSpPr>
              <p:nvPr/>
            </p:nvSpPr>
            <p:spPr bwMode="auto">
              <a:xfrm>
                <a:off x="7715631" y="3033864"/>
                <a:ext cx="649345" cy="649345"/>
              </a:xfrm>
              <a:custGeom>
                <a:avLst/>
                <a:gdLst>
                  <a:gd name="T0" fmla="*/ 164 w 350"/>
                  <a:gd name="T1" fmla="*/ 344 h 350"/>
                  <a:gd name="T2" fmla="*/ 175 w 350"/>
                  <a:gd name="T3" fmla="*/ 350 h 350"/>
                  <a:gd name="T4" fmla="*/ 123 w 350"/>
                  <a:gd name="T5" fmla="*/ 337 h 350"/>
                  <a:gd name="T6" fmla="*/ 208 w 350"/>
                  <a:gd name="T7" fmla="*/ 347 h 350"/>
                  <a:gd name="T8" fmla="*/ 229 w 350"/>
                  <a:gd name="T9" fmla="*/ 342 h 350"/>
                  <a:gd name="T10" fmla="*/ 81 w 350"/>
                  <a:gd name="T11" fmla="*/ 323 h 350"/>
                  <a:gd name="T12" fmla="*/ 101 w 350"/>
                  <a:gd name="T13" fmla="*/ 334 h 350"/>
                  <a:gd name="T14" fmla="*/ 266 w 350"/>
                  <a:gd name="T15" fmla="*/ 318 h 350"/>
                  <a:gd name="T16" fmla="*/ 63 w 350"/>
                  <a:gd name="T17" fmla="*/ 310 h 350"/>
                  <a:gd name="T18" fmla="*/ 67 w 350"/>
                  <a:gd name="T19" fmla="*/ 306 h 350"/>
                  <a:gd name="T20" fmla="*/ 283 w 350"/>
                  <a:gd name="T21" fmla="*/ 306 h 350"/>
                  <a:gd name="T22" fmla="*/ 287 w 350"/>
                  <a:gd name="T23" fmla="*/ 310 h 350"/>
                  <a:gd name="T24" fmla="*/ 26 w 350"/>
                  <a:gd name="T25" fmla="*/ 257 h 350"/>
                  <a:gd name="T26" fmla="*/ 317 w 350"/>
                  <a:gd name="T27" fmla="*/ 278 h 350"/>
                  <a:gd name="T28" fmla="*/ 328 w 350"/>
                  <a:gd name="T29" fmla="*/ 259 h 350"/>
                  <a:gd name="T30" fmla="*/ 5 w 350"/>
                  <a:gd name="T31" fmla="*/ 219 h 350"/>
                  <a:gd name="T32" fmla="*/ 12 w 350"/>
                  <a:gd name="T33" fmla="*/ 240 h 350"/>
                  <a:gd name="T34" fmla="*/ 339 w 350"/>
                  <a:gd name="T35" fmla="*/ 217 h 350"/>
                  <a:gd name="T36" fmla="*/ 1 w 350"/>
                  <a:gd name="T37" fmla="*/ 197 h 350"/>
                  <a:gd name="T38" fmla="*/ 7 w 350"/>
                  <a:gd name="T39" fmla="*/ 197 h 350"/>
                  <a:gd name="T40" fmla="*/ 343 w 350"/>
                  <a:gd name="T41" fmla="*/ 196 h 350"/>
                  <a:gd name="T42" fmla="*/ 350 w 350"/>
                  <a:gd name="T43" fmla="*/ 175 h 350"/>
                  <a:gd name="T44" fmla="*/ 7 w 350"/>
                  <a:gd name="T45" fmla="*/ 154 h 350"/>
                  <a:gd name="T46" fmla="*/ 10 w 350"/>
                  <a:gd name="T47" fmla="*/ 133 h 350"/>
                  <a:gd name="T48" fmla="*/ 339 w 350"/>
                  <a:gd name="T49" fmla="*/ 132 h 350"/>
                  <a:gd name="T50" fmla="*/ 343 w 350"/>
                  <a:gd name="T51" fmla="*/ 153 h 350"/>
                  <a:gd name="T52" fmla="*/ 21 w 350"/>
                  <a:gd name="T53" fmla="*/ 91 h 350"/>
                  <a:gd name="T54" fmla="*/ 333 w 350"/>
                  <a:gd name="T55" fmla="*/ 112 h 350"/>
                  <a:gd name="T56" fmla="*/ 338 w 350"/>
                  <a:gd name="T57" fmla="*/ 110 h 350"/>
                  <a:gd name="T58" fmla="*/ 33 w 350"/>
                  <a:gd name="T59" fmla="*/ 72 h 350"/>
                  <a:gd name="T60" fmla="*/ 38 w 350"/>
                  <a:gd name="T61" fmla="*/ 76 h 350"/>
                  <a:gd name="T62" fmla="*/ 302 w 350"/>
                  <a:gd name="T63" fmla="*/ 55 h 350"/>
                  <a:gd name="T64" fmla="*/ 67 w 350"/>
                  <a:gd name="T65" fmla="*/ 45 h 350"/>
                  <a:gd name="T66" fmla="*/ 84 w 350"/>
                  <a:gd name="T67" fmla="*/ 32 h 350"/>
                  <a:gd name="T68" fmla="*/ 266 w 350"/>
                  <a:gd name="T69" fmla="*/ 32 h 350"/>
                  <a:gd name="T70" fmla="*/ 283 w 350"/>
                  <a:gd name="T71" fmla="*/ 44 h 350"/>
                  <a:gd name="T72" fmla="*/ 121 w 350"/>
                  <a:gd name="T73" fmla="*/ 9 h 350"/>
                  <a:gd name="T74" fmla="*/ 247 w 350"/>
                  <a:gd name="T75" fmla="*/ 21 h 350"/>
                  <a:gd name="T76" fmla="*/ 249 w 350"/>
                  <a:gd name="T77" fmla="*/ 16 h 350"/>
                  <a:gd name="T78" fmla="*/ 142 w 350"/>
                  <a:gd name="T79" fmla="*/ 3 h 350"/>
                  <a:gd name="T80" fmla="*/ 143 w 350"/>
                  <a:gd name="T81" fmla="*/ 8 h 350"/>
                  <a:gd name="T82" fmla="*/ 186 w 350"/>
                  <a:gd name="T8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0" h="350">
                    <a:moveTo>
                      <a:pt x="175" y="350"/>
                    </a:moveTo>
                    <a:cubicBezTo>
                      <a:pt x="171" y="350"/>
                      <a:pt x="168" y="350"/>
                      <a:pt x="164" y="350"/>
                    </a:cubicBezTo>
                    <a:cubicBezTo>
                      <a:pt x="164" y="344"/>
                      <a:pt x="164" y="344"/>
                      <a:pt x="164" y="344"/>
                    </a:cubicBezTo>
                    <a:cubicBezTo>
                      <a:pt x="171" y="345"/>
                      <a:pt x="179" y="345"/>
                      <a:pt x="186" y="344"/>
                    </a:cubicBezTo>
                    <a:cubicBezTo>
                      <a:pt x="186" y="350"/>
                      <a:pt x="186" y="350"/>
                      <a:pt x="186" y="350"/>
                    </a:cubicBezTo>
                    <a:cubicBezTo>
                      <a:pt x="182" y="350"/>
                      <a:pt x="179" y="350"/>
                      <a:pt x="175" y="350"/>
                    </a:cubicBezTo>
                    <a:close/>
                    <a:moveTo>
                      <a:pt x="142" y="347"/>
                    </a:moveTo>
                    <a:cubicBezTo>
                      <a:pt x="135" y="346"/>
                      <a:pt x="128" y="344"/>
                      <a:pt x="121" y="342"/>
                    </a:cubicBezTo>
                    <a:cubicBezTo>
                      <a:pt x="123" y="337"/>
                      <a:pt x="123" y="337"/>
                      <a:pt x="123" y="337"/>
                    </a:cubicBezTo>
                    <a:cubicBezTo>
                      <a:pt x="129" y="339"/>
                      <a:pt x="136" y="341"/>
                      <a:pt x="143" y="342"/>
                    </a:cubicBezTo>
                    <a:lnTo>
                      <a:pt x="142" y="347"/>
                    </a:lnTo>
                    <a:close/>
                    <a:moveTo>
                      <a:pt x="208" y="347"/>
                    </a:moveTo>
                    <a:cubicBezTo>
                      <a:pt x="207" y="342"/>
                      <a:pt x="207" y="342"/>
                      <a:pt x="207" y="342"/>
                    </a:cubicBezTo>
                    <a:cubicBezTo>
                      <a:pt x="214" y="340"/>
                      <a:pt x="221" y="339"/>
                      <a:pt x="228" y="336"/>
                    </a:cubicBezTo>
                    <a:cubicBezTo>
                      <a:pt x="229" y="342"/>
                      <a:pt x="229" y="342"/>
                      <a:pt x="229" y="342"/>
                    </a:cubicBezTo>
                    <a:cubicBezTo>
                      <a:pt x="222" y="344"/>
                      <a:pt x="215" y="346"/>
                      <a:pt x="208" y="347"/>
                    </a:cubicBezTo>
                    <a:close/>
                    <a:moveTo>
                      <a:pt x="101" y="334"/>
                    </a:moveTo>
                    <a:cubicBezTo>
                      <a:pt x="94" y="331"/>
                      <a:pt x="87" y="327"/>
                      <a:pt x="81" y="323"/>
                    </a:cubicBezTo>
                    <a:cubicBezTo>
                      <a:pt x="84" y="318"/>
                      <a:pt x="84" y="318"/>
                      <a:pt x="84" y="318"/>
                    </a:cubicBezTo>
                    <a:cubicBezTo>
                      <a:pt x="90" y="322"/>
                      <a:pt x="96" y="326"/>
                      <a:pt x="103" y="329"/>
                    </a:cubicBezTo>
                    <a:lnTo>
                      <a:pt x="101" y="334"/>
                    </a:lnTo>
                    <a:close/>
                    <a:moveTo>
                      <a:pt x="250" y="334"/>
                    </a:moveTo>
                    <a:cubicBezTo>
                      <a:pt x="247" y="329"/>
                      <a:pt x="247" y="329"/>
                      <a:pt x="247" y="329"/>
                    </a:cubicBezTo>
                    <a:cubicBezTo>
                      <a:pt x="254" y="326"/>
                      <a:pt x="260" y="322"/>
                      <a:pt x="266" y="318"/>
                    </a:cubicBezTo>
                    <a:cubicBezTo>
                      <a:pt x="269" y="323"/>
                      <a:pt x="269" y="323"/>
                      <a:pt x="269" y="323"/>
                    </a:cubicBezTo>
                    <a:cubicBezTo>
                      <a:pt x="263" y="327"/>
                      <a:pt x="256" y="330"/>
                      <a:pt x="250" y="334"/>
                    </a:cubicBezTo>
                    <a:close/>
                    <a:moveTo>
                      <a:pt x="63" y="310"/>
                    </a:moveTo>
                    <a:cubicBezTo>
                      <a:pt x="58" y="305"/>
                      <a:pt x="52" y="300"/>
                      <a:pt x="47" y="295"/>
                    </a:cubicBezTo>
                    <a:cubicBezTo>
                      <a:pt x="51" y="291"/>
                      <a:pt x="51" y="291"/>
                      <a:pt x="51" y="291"/>
                    </a:cubicBezTo>
                    <a:cubicBezTo>
                      <a:pt x="56" y="297"/>
                      <a:pt x="61" y="301"/>
                      <a:pt x="67" y="306"/>
                    </a:cubicBezTo>
                    <a:lnTo>
                      <a:pt x="63" y="310"/>
                    </a:lnTo>
                    <a:close/>
                    <a:moveTo>
                      <a:pt x="287" y="310"/>
                    </a:moveTo>
                    <a:cubicBezTo>
                      <a:pt x="283" y="306"/>
                      <a:pt x="283" y="306"/>
                      <a:pt x="283" y="306"/>
                    </a:cubicBezTo>
                    <a:cubicBezTo>
                      <a:pt x="289" y="301"/>
                      <a:pt x="294" y="296"/>
                      <a:pt x="299" y="291"/>
                    </a:cubicBezTo>
                    <a:cubicBezTo>
                      <a:pt x="303" y="295"/>
                      <a:pt x="303" y="295"/>
                      <a:pt x="303" y="295"/>
                    </a:cubicBezTo>
                    <a:cubicBezTo>
                      <a:pt x="298" y="300"/>
                      <a:pt x="292" y="305"/>
                      <a:pt x="287" y="310"/>
                    </a:cubicBezTo>
                    <a:close/>
                    <a:moveTo>
                      <a:pt x="33" y="278"/>
                    </a:moveTo>
                    <a:cubicBezTo>
                      <a:pt x="29" y="272"/>
                      <a:pt x="25" y="266"/>
                      <a:pt x="22" y="260"/>
                    </a:cubicBezTo>
                    <a:cubicBezTo>
                      <a:pt x="26" y="257"/>
                      <a:pt x="26" y="257"/>
                      <a:pt x="26" y="257"/>
                    </a:cubicBezTo>
                    <a:cubicBezTo>
                      <a:pt x="30" y="263"/>
                      <a:pt x="34" y="269"/>
                      <a:pt x="38" y="275"/>
                    </a:cubicBezTo>
                    <a:lnTo>
                      <a:pt x="33" y="278"/>
                    </a:lnTo>
                    <a:close/>
                    <a:moveTo>
                      <a:pt x="317" y="278"/>
                    </a:moveTo>
                    <a:cubicBezTo>
                      <a:pt x="312" y="275"/>
                      <a:pt x="312" y="275"/>
                      <a:pt x="312" y="275"/>
                    </a:cubicBezTo>
                    <a:cubicBezTo>
                      <a:pt x="316" y="269"/>
                      <a:pt x="320" y="263"/>
                      <a:pt x="324" y="257"/>
                    </a:cubicBezTo>
                    <a:cubicBezTo>
                      <a:pt x="328" y="259"/>
                      <a:pt x="328" y="259"/>
                      <a:pt x="328" y="259"/>
                    </a:cubicBezTo>
                    <a:cubicBezTo>
                      <a:pt x="325" y="266"/>
                      <a:pt x="321" y="272"/>
                      <a:pt x="317" y="278"/>
                    </a:cubicBezTo>
                    <a:close/>
                    <a:moveTo>
                      <a:pt x="12" y="240"/>
                    </a:moveTo>
                    <a:cubicBezTo>
                      <a:pt x="10" y="233"/>
                      <a:pt x="7" y="226"/>
                      <a:pt x="5" y="219"/>
                    </a:cubicBezTo>
                    <a:cubicBezTo>
                      <a:pt x="11" y="218"/>
                      <a:pt x="11" y="218"/>
                      <a:pt x="11" y="218"/>
                    </a:cubicBezTo>
                    <a:cubicBezTo>
                      <a:pt x="12" y="224"/>
                      <a:pt x="15" y="231"/>
                      <a:pt x="17" y="238"/>
                    </a:cubicBezTo>
                    <a:lnTo>
                      <a:pt x="12" y="240"/>
                    </a:lnTo>
                    <a:close/>
                    <a:moveTo>
                      <a:pt x="338" y="240"/>
                    </a:moveTo>
                    <a:cubicBezTo>
                      <a:pt x="333" y="238"/>
                      <a:pt x="333" y="238"/>
                      <a:pt x="333" y="238"/>
                    </a:cubicBezTo>
                    <a:cubicBezTo>
                      <a:pt x="335" y="231"/>
                      <a:pt x="338" y="224"/>
                      <a:pt x="339" y="217"/>
                    </a:cubicBezTo>
                    <a:cubicBezTo>
                      <a:pt x="345" y="219"/>
                      <a:pt x="345" y="219"/>
                      <a:pt x="345" y="219"/>
                    </a:cubicBezTo>
                    <a:cubicBezTo>
                      <a:pt x="343" y="226"/>
                      <a:pt x="341" y="233"/>
                      <a:pt x="338" y="240"/>
                    </a:cubicBezTo>
                    <a:close/>
                    <a:moveTo>
                      <a:pt x="1" y="197"/>
                    </a:moveTo>
                    <a:cubicBezTo>
                      <a:pt x="0" y="190"/>
                      <a:pt x="0" y="183"/>
                      <a:pt x="0" y="175"/>
                    </a:cubicBezTo>
                    <a:cubicBezTo>
                      <a:pt x="5" y="175"/>
                      <a:pt x="5" y="175"/>
                      <a:pt x="5" y="175"/>
                    </a:cubicBezTo>
                    <a:cubicBezTo>
                      <a:pt x="5" y="182"/>
                      <a:pt x="6" y="190"/>
                      <a:pt x="7" y="197"/>
                    </a:cubicBezTo>
                    <a:lnTo>
                      <a:pt x="1" y="197"/>
                    </a:lnTo>
                    <a:close/>
                    <a:moveTo>
                      <a:pt x="349" y="197"/>
                    </a:moveTo>
                    <a:cubicBezTo>
                      <a:pt x="343" y="196"/>
                      <a:pt x="343" y="196"/>
                      <a:pt x="343" y="196"/>
                    </a:cubicBezTo>
                    <a:cubicBezTo>
                      <a:pt x="344" y="189"/>
                      <a:pt x="345" y="182"/>
                      <a:pt x="345" y="175"/>
                    </a:cubicBezTo>
                    <a:cubicBezTo>
                      <a:pt x="345" y="175"/>
                      <a:pt x="345" y="175"/>
                      <a:pt x="345" y="175"/>
                    </a:cubicBezTo>
                    <a:cubicBezTo>
                      <a:pt x="350" y="175"/>
                      <a:pt x="350" y="175"/>
                      <a:pt x="350" y="175"/>
                    </a:cubicBezTo>
                    <a:cubicBezTo>
                      <a:pt x="350" y="175"/>
                      <a:pt x="350" y="175"/>
                      <a:pt x="350" y="175"/>
                    </a:cubicBezTo>
                    <a:cubicBezTo>
                      <a:pt x="350" y="182"/>
                      <a:pt x="350" y="190"/>
                      <a:pt x="349" y="197"/>
                    </a:cubicBezTo>
                    <a:close/>
                    <a:moveTo>
                      <a:pt x="7" y="154"/>
                    </a:moveTo>
                    <a:cubicBezTo>
                      <a:pt x="1" y="153"/>
                      <a:pt x="1" y="153"/>
                      <a:pt x="1" y="153"/>
                    </a:cubicBezTo>
                    <a:cubicBezTo>
                      <a:pt x="2" y="146"/>
                      <a:pt x="3" y="139"/>
                      <a:pt x="5" y="132"/>
                    </a:cubicBezTo>
                    <a:cubicBezTo>
                      <a:pt x="10" y="133"/>
                      <a:pt x="10" y="133"/>
                      <a:pt x="10" y="133"/>
                    </a:cubicBezTo>
                    <a:cubicBezTo>
                      <a:pt x="9" y="140"/>
                      <a:pt x="7" y="147"/>
                      <a:pt x="7" y="154"/>
                    </a:cubicBezTo>
                    <a:close/>
                    <a:moveTo>
                      <a:pt x="343" y="153"/>
                    </a:moveTo>
                    <a:cubicBezTo>
                      <a:pt x="342" y="146"/>
                      <a:pt x="341" y="139"/>
                      <a:pt x="339" y="132"/>
                    </a:cubicBezTo>
                    <a:cubicBezTo>
                      <a:pt x="345" y="131"/>
                      <a:pt x="345" y="131"/>
                      <a:pt x="345" y="131"/>
                    </a:cubicBezTo>
                    <a:cubicBezTo>
                      <a:pt x="346" y="138"/>
                      <a:pt x="348" y="145"/>
                      <a:pt x="349" y="153"/>
                    </a:cubicBezTo>
                    <a:lnTo>
                      <a:pt x="343" y="153"/>
                    </a:lnTo>
                    <a:close/>
                    <a:moveTo>
                      <a:pt x="17" y="113"/>
                    </a:moveTo>
                    <a:cubicBezTo>
                      <a:pt x="12" y="111"/>
                      <a:pt x="12" y="111"/>
                      <a:pt x="12" y="111"/>
                    </a:cubicBezTo>
                    <a:cubicBezTo>
                      <a:pt x="15" y="104"/>
                      <a:pt x="18" y="97"/>
                      <a:pt x="21" y="91"/>
                    </a:cubicBezTo>
                    <a:cubicBezTo>
                      <a:pt x="26" y="94"/>
                      <a:pt x="26" y="94"/>
                      <a:pt x="26" y="94"/>
                    </a:cubicBezTo>
                    <a:cubicBezTo>
                      <a:pt x="23" y="100"/>
                      <a:pt x="20" y="106"/>
                      <a:pt x="17" y="113"/>
                    </a:cubicBezTo>
                    <a:close/>
                    <a:moveTo>
                      <a:pt x="333" y="112"/>
                    </a:moveTo>
                    <a:cubicBezTo>
                      <a:pt x="330" y="106"/>
                      <a:pt x="327" y="99"/>
                      <a:pt x="324" y="93"/>
                    </a:cubicBezTo>
                    <a:cubicBezTo>
                      <a:pt x="328" y="90"/>
                      <a:pt x="328" y="90"/>
                      <a:pt x="328" y="90"/>
                    </a:cubicBezTo>
                    <a:cubicBezTo>
                      <a:pt x="332" y="97"/>
                      <a:pt x="335" y="103"/>
                      <a:pt x="338" y="110"/>
                    </a:cubicBezTo>
                    <a:lnTo>
                      <a:pt x="333" y="112"/>
                    </a:lnTo>
                    <a:close/>
                    <a:moveTo>
                      <a:pt x="38" y="76"/>
                    </a:moveTo>
                    <a:cubicBezTo>
                      <a:pt x="33" y="72"/>
                      <a:pt x="33" y="72"/>
                      <a:pt x="33" y="72"/>
                    </a:cubicBezTo>
                    <a:cubicBezTo>
                      <a:pt x="37" y="66"/>
                      <a:pt x="42" y="61"/>
                      <a:pt x="47" y="55"/>
                    </a:cubicBezTo>
                    <a:cubicBezTo>
                      <a:pt x="51" y="59"/>
                      <a:pt x="51" y="59"/>
                      <a:pt x="51" y="59"/>
                    </a:cubicBezTo>
                    <a:cubicBezTo>
                      <a:pt x="46" y="64"/>
                      <a:pt x="42" y="70"/>
                      <a:pt x="38" y="76"/>
                    </a:cubicBezTo>
                    <a:close/>
                    <a:moveTo>
                      <a:pt x="312" y="75"/>
                    </a:moveTo>
                    <a:cubicBezTo>
                      <a:pt x="308" y="69"/>
                      <a:pt x="303" y="64"/>
                      <a:pt x="298" y="59"/>
                    </a:cubicBezTo>
                    <a:cubicBezTo>
                      <a:pt x="302" y="55"/>
                      <a:pt x="302" y="55"/>
                      <a:pt x="302" y="55"/>
                    </a:cubicBezTo>
                    <a:cubicBezTo>
                      <a:pt x="307" y="60"/>
                      <a:pt x="312" y="66"/>
                      <a:pt x="316" y="72"/>
                    </a:cubicBezTo>
                    <a:lnTo>
                      <a:pt x="312" y="75"/>
                    </a:lnTo>
                    <a:close/>
                    <a:moveTo>
                      <a:pt x="67" y="45"/>
                    </a:moveTo>
                    <a:cubicBezTo>
                      <a:pt x="63" y="40"/>
                      <a:pt x="63" y="40"/>
                      <a:pt x="63" y="40"/>
                    </a:cubicBezTo>
                    <a:cubicBezTo>
                      <a:pt x="69" y="36"/>
                      <a:pt x="75" y="31"/>
                      <a:pt x="81" y="27"/>
                    </a:cubicBezTo>
                    <a:cubicBezTo>
                      <a:pt x="84" y="32"/>
                      <a:pt x="84" y="32"/>
                      <a:pt x="84" y="32"/>
                    </a:cubicBezTo>
                    <a:cubicBezTo>
                      <a:pt x="78" y="36"/>
                      <a:pt x="72" y="40"/>
                      <a:pt x="67" y="45"/>
                    </a:cubicBezTo>
                    <a:close/>
                    <a:moveTo>
                      <a:pt x="283" y="44"/>
                    </a:moveTo>
                    <a:cubicBezTo>
                      <a:pt x="277" y="40"/>
                      <a:pt x="272" y="35"/>
                      <a:pt x="266" y="32"/>
                    </a:cubicBezTo>
                    <a:cubicBezTo>
                      <a:pt x="268" y="27"/>
                      <a:pt x="268" y="27"/>
                      <a:pt x="268" y="27"/>
                    </a:cubicBezTo>
                    <a:cubicBezTo>
                      <a:pt x="275" y="31"/>
                      <a:pt x="281" y="35"/>
                      <a:pt x="286" y="40"/>
                    </a:cubicBezTo>
                    <a:lnTo>
                      <a:pt x="283" y="44"/>
                    </a:lnTo>
                    <a:close/>
                    <a:moveTo>
                      <a:pt x="102" y="22"/>
                    </a:moveTo>
                    <a:cubicBezTo>
                      <a:pt x="100" y="17"/>
                      <a:pt x="100" y="17"/>
                      <a:pt x="100" y="17"/>
                    </a:cubicBezTo>
                    <a:cubicBezTo>
                      <a:pt x="107" y="14"/>
                      <a:pt x="114" y="11"/>
                      <a:pt x="121" y="9"/>
                    </a:cubicBezTo>
                    <a:cubicBezTo>
                      <a:pt x="122" y="14"/>
                      <a:pt x="122" y="14"/>
                      <a:pt x="122" y="14"/>
                    </a:cubicBezTo>
                    <a:cubicBezTo>
                      <a:pt x="115" y="16"/>
                      <a:pt x="109" y="19"/>
                      <a:pt x="102" y="22"/>
                    </a:cubicBezTo>
                    <a:close/>
                    <a:moveTo>
                      <a:pt x="247" y="21"/>
                    </a:moveTo>
                    <a:cubicBezTo>
                      <a:pt x="240" y="18"/>
                      <a:pt x="234" y="16"/>
                      <a:pt x="227" y="14"/>
                    </a:cubicBezTo>
                    <a:cubicBezTo>
                      <a:pt x="229" y="8"/>
                      <a:pt x="229" y="8"/>
                      <a:pt x="229" y="8"/>
                    </a:cubicBezTo>
                    <a:cubicBezTo>
                      <a:pt x="236" y="11"/>
                      <a:pt x="243" y="13"/>
                      <a:pt x="249" y="16"/>
                    </a:cubicBezTo>
                    <a:lnTo>
                      <a:pt x="247" y="21"/>
                    </a:lnTo>
                    <a:close/>
                    <a:moveTo>
                      <a:pt x="143" y="8"/>
                    </a:moveTo>
                    <a:cubicBezTo>
                      <a:pt x="142" y="3"/>
                      <a:pt x="142" y="3"/>
                      <a:pt x="142" y="3"/>
                    </a:cubicBezTo>
                    <a:cubicBezTo>
                      <a:pt x="149" y="2"/>
                      <a:pt x="156" y="1"/>
                      <a:pt x="164" y="0"/>
                    </a:cubicBezTo>
                    <a:cubicBezTo>
                      <a:pt x="164" y="6"/>
                      <a:pt x="164" y="6"/>
                      <a:pt x="164" y="6"/>
                    </a:cubicBezTo>
                    <a:cubicBezTo>
                      <a:pt x="157" y="6"/>
                      <a:pt x="150" y="7"/>
                      <a:pt x="143" y="8"/>
                    </a:cubicBezTo>
                    <a:close/>
                    <a:moveTo>
                      <a:pt x="206" y="8"/>
                    </a:moveTo>
                    <a:cubicBezTo>
                      <a:pt x="199" y="7"/>
                      <a:pt x="192" y="6"/>
                      <a:pt x="185" y="6"/>
                    </a:cubicBezTo>
                    <a:cubicBezTo>
                      <a:pt x="186" y="0"/>
                      <a:pt x="186" y="0"/>
                      <a:pt x="186" y="0"/>
                    </a:cubicBezTo>
                    <a:cubicBezTo>
                      <a:pt x="193" y="1"/>
                      <a:pt x="200" y="2"/>
                      <a:pt x="207" y="3"/>
                    </a:cubicBezTo>
                    <a:lnTo>
                      <a:pt x="206" y="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54" name="Oval 153"/>
              <p:cNvSpPr>
                <a:spLocks noChangeArrowheads="1"/>
              </p:cNvSpPr>
              <p:nvPr/>
            </p:nvSpPr>
            <p:spPr bwMode="auto">
              <a:xfrm>
                <a:off x="7720932" y="3162408"/>
                <a:ext cx="515501" cy="51550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55" name="Freeform 154"/>
              <p:cNvSpPr>
                <a:spLocks noEditPoints="1"/>
              </p:cNvSpPr>
              <p:nvPr/>
            </p:nvSpPr>
            <p:spPr bwMode="auto">
              <a:xfrm>
                <a:off x="7715631" y="3157107"/>
                <a:ext cx="526102" cy="526102"/>
              </a:xfrm>
              <a:custGeom>
                <a:avLst/>
                <a:gdLst>
                  <a:gd name="T0" fmla="*/ 142 w 284"/>
                  <a:gd name="T1" fmla="*/ 284 h 284"/>
                  <a:gd name="T2" fmla="*/ 121 w 284"/>
                  <a:gd name="T3" fmla="*/ 277 h 284"/>
                  <a:gd name="T4" fmla="*/ 142 w 284"/>
                  <a:gd name="T5" fmla="*/ 284 h 284"/>
                  <a:gd name="T6" fmla="*/ 163 w 284"/>
                  <a:gd name="T7" fmla="*/ 277 h 284"/>
                  <a:gd name="T8" fmla="*/ 186 w 284"/>
                  <a:gd name="T9" fmla="*/ 277 h 284"/>
                  <a:gd name="T10" fmla="*/ 98 w 284"/>
                  <a:gd name="T11" fmla="*/ 277 h 284"/>
                  <a:gd name="T12" fmla="*/ 80 w 284"/>
                  <a:gd name="T13" fmla="*/ 264 h 284"/>
                  <a:gd name="T14" fmla="*/ 98 w 284"/>
                  <a:gd name="T15" fmla="*/ 277 h 284"/>
                  <a:gd name="T16" fmla="*/ 204 w 284"/>
                  <a:gd name="T17" fmla="*/ 264 h 284"/>
                  <a:gd name="T18" fmla="*/ 225 w 284"/>
                  <a:gd name="T19" fmla="*/ 257 h 284"/>
                  <a:gd name="T20" fmla="*/ 59 w 284"/>
                  <a:gd name="T21" fmla="*/ 257 h 284"/>
                  <a:gd name="T22" fmla="*/ 45 w 284"/>
                  <a:gd name="T23" fmla="*/ 239 h 284"/>
                  <a:gd name="T24" fmla="*/ 59 w 284"/>
                  <a:gd name="T25" fmla="*/ 257 h 284"/>
                  <a:gd name="T26" fmla="*/ 238 w 284"/>
                  <a:gd name="T27" fmla="*/ 239 h 284"/>
                  <a:gd name="T28" fmla="*/ 257 w 284"/>
                  <a:gd name="T29" fmla="*/ 226 h 284"/>
                  <a:gd name="T30" fmla="*/ 27 w 284"/>
                  <a:gd name="T31" fmla="*/ 226 h 284"/>
                  <a:gd name="T32" fmla="*/ 20 w 284"/>
                  <a:gd name="T33" fmla="*/ 204 h 284"/>
                  <a:gd name="T34" fmla="*/ 27 w 284"/>
                  <a:gd name="T35" fmla="*/ 226 h 284"/>
                  <a:gd name="T36" fmla="*/ 263 w 284"/>
                  <a:gd name="T37" fmla="*/ 204 h 284"/>
                  <a:gd name="T38" fmla="*/ 277 w 284"/>
                  <a:gd name="T39" fmla="*/ 186 h 284"/>
                  <a:gd name="T40" fmla="*/ 7 w 284"/>
                  <a:gd name="T41" fmla="*/ 186 h 284"/>
                  <a:gd name="T42" fmla="*/ 7 w 284"/>
                  <a:gd name="T43" fmla="*/ 164 h 284"/>
                  <a:gd name="T44" fmla="*/ 7 w 284"/>
                  <a:gd name="T45" fmla="*/ 186 h 284"/>
                  <a:gd name="T46" fmla="*/ 277 w 284"/>
                  <a:gd name="T47" fmla="*/ 164 h 284"/>
                  <a:gd name="T48" fmla="*/ 278 w 284"/>
                  <a:gd name="T49" fmla="*/ 142 h 284"/>
                  <a:gd name="T50" fmla="*/ 284 w 284"/>
                  <a:gd name="T51" fmla="*/ 142 h 284"/>
                  <a:gd name="T52" fmla="*/ 5 w 284"/>
                  <a:gd name="T53" fmla="*/ 143 h 284"/>
                  <a:gd name="T54" fmla="*/ 0 w 284"/>
                  <a:gd name="T55" fmla="*/ 142 h 284"/>
                  <a:gd name="T56" fmla="*/ 7 w 284"/>
                  <a:gd name="T57" fmla="*/ 121 h 284"/>
                  <a:gd name="T58" fmla="*/ 5 w 284"/>
                  <a:gd name="T59" fmla="*/ 143 h 284"/>
                  <a:gd name="T60" fmla="*/ 272 w 284"/>
                  <a:gd name="T61" fmla="*/ 100 h 284"/>
                  <a:gd name="T62" fmla="*/ 282 w 284"/>
                  <a:gd name="T63" fmla="*/ 120 h 284"/>
                  <a:gd name="T64" fmla="*/ 12 w 284"/>
                  <a:gd name="T65" fmla="*/ 100 h 284"/>
                  <a:gd name="T66" fmla="*/ 15 w 284"/>
                  <a:gd name="T67" fmla="*/ 78 h 284"/>
                  <a:gd name="T68" fmla="*/ 12 w 284"/>
                  <a:gd name="T69" fmla="*/ 100 h 284"/>
                  <a:gd name="T70" fmla="*/ 252 w 284"/>
                  <a:gd name="T71" fmla="*/ 62 h 284"/>
                  <a:gd name="T72" fmla="*/ 268 w 284"/>
                  <a:gd name="T73" fmla="*/ 77 h 284"/>
                  <a:gd name="T74" fmla="*/ 31 w 284"/>
                  <a:gd name="T75" fmla="*/ 62 h 284"/>
                  <a:gd name="T76" fmla="*/ 41 w 284"/>
                  <a:gd name="T77" fmla="*/ 42 h 284"/>
                  <a:gd name="T78" fmla="*/ 31 w 284"/>
                  <a:gd name="T79" fmla="*/ 62 h 284"/>
                  <a:gd name="T80" fmla="*/ 222 w 284"/>
                  <a:gd name="T81" fmla="*/ 32 h 284"/>
                  <a:gd name="T82" fmla="*/ 242 w 284"/>
                  <a:gd name="T83" fmla="*/ 42 h 284"/>
                  <a:gd name="T84" fmla="*/ 61 w 284"/>
                  <a:gd name="T85" fmla="*/ 32 h 284"/>
                  <a:gd name="T86" fmla="*/ 77 w 284"/>
                  <a:gd name="T87" fmla="*/ 16 h 284"/>
                  <a:gd name="T88" fmla="*/ 61 w 284"/>
                  <a:gd name="T89" fmla="*/ 32 h 284"/>
                  <a:gd name="T90" fmla="*/ 184 w 284"/>
                  <a:gd name="T91" fmla="*/ 12 h 284"/>
                  <a:gd name="T92" fmla="*/ 206 w 284"/>
                  <a:gd name="T93" fmla="*/ 16 h 284"/>
                  <a:gd name="T94" fmla="*/ 99 w 284"/>
                  <a:gd name="T95" fmla="*/ 13 h 284"/>
                  <a:gd name="T96" fmla="*/ 119 w 284"/>
                  <a:gd name="T97" fmla="*/ 2 h 284"/>
                  <a:gd name="T98" fmla="*/ 99 w 284"/>
                  <a:gd name="T99" fmla="*/ 13 h 284"/>
                  <a:gd name="T100" fmla="*/ 142 w 284"/>
                  <a:gd name="T101" fmla="*/ 6 h 284"/>
                  <a:gd name="T102" fmla="*/ 141 w 284"/>
                  <a:gd name="T103" fmla="*/ 0 h 284"/>
                  <a:gd name="T104" fmla="*/ 164 w 284"/>
                  <a:gd name="T105" fmla="*/ 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4" h="284">
                    <a:moveTo>
                      <a:pt x="142" y="284"/>
                    </a:moveTo>
                    <a:cubicBezTo>
                      <a:pt x="142" y="284"/>
                      <a:pt x="142" y="284"/>
                      <a:pt x="142" y="284"/>
                    </a:cubicBezTo>
                    <a:cubicBezTo>
                      <a:pt x="134" y="284"/>
                      <a:pt x="127" y="284"/>
                      <a:pt x="120" y="282"/>
                    </a:cubicBezTo>
                    <a:cubicBezTo>
                      <a:pt x="121" y="277"/>
                      <a:pt x="121" y="277"/>
                      <a:pt x="121" y="277"/>
                    </a:cubicBezTo>
                    <a:cubicBezTo>
                      <a:pt x="128" y="278"/>
                      <a:pt x="135" y="279"/>
                      <a:pt x="142" y="279"/>
                    </a:cubicBezTo>
                    <a:lnTo>
                      <a:pt x="142" y="284"/>
                    </a:lnTo>
                    <a:close/>
                    <a:moveTo>
                      <a:pt x="164" y="282"/>
                    </a:moveTo>
                    <a:cubicBezTo>
                      <a:pt x="163" y="277"/>
                      <a:pt x="163" y="277"/>
                      <a:pt x="163" y="277"/>
                    </a:cubicBezTo>
                    <a:cubicBezTo>
                      <a:pt x="170" y="276"/>
                      <a:pt x="177" y="274"/>
                      <a:pt x="184" y="272"/>
                    </a:cubicBezTo>
                    <a:cubicBezTo>
                      <a:pt x="186" y="277"/>
                      <a:pt x="186" y="277"/>
                      <a:pt x="186" y="277"/>
                    </a:cubicBezTo>
                    <a:cubicBezTo>
                      <a:pt x="179" y="280"/>
                      <a:pt x="171" y="281"/>
                      <a:pt x="164" y="282"/>
                    </a:cubicBezTo>
                    <a:close/>
                    <a:moveTo>
                      <a:pt x="98" y="277"/>
                    </a:moveTo>
                    <a:cubicBezTo>
                      <a:pt x="91" y="275"/>
                      <a:pt x="84" y="272"/>
                      <a:pt x="78" y="269"/>
                    </a:cubicBezTo>
                    <a:cubicBezTo>
                      <a:pt x="80" y="264"/>
                      <a:pt x="80" y="264"/>
                      <a:pt x="80" y="264"/>
                    </a:cubicBezTo>
                    <a:cubicBezTo>
                      <a:pt x="86" y="267"/>
                      <a:pt x="93" y="270"/>
                      <a:pt x="100" y="272"/>
                    </a:cubicBezTo>
                    <a:lnTo>
                      <a:pt x="98" y="277"/>
                    </a:lnTo>
                    <a:close/>
                    <a:moveTo>
                      <a:pt x="206" y="269"/>
                    </a:moveTo>
                    <a:cubicBezTo>
                      <a:pt x="204" y="264"/>
                      <a:pt x="204" y="264"/>
                      <a:pt x="204" y="264"/>
                    </a:cubicBezTo>
                    <a:cubicBezTo>
                      <a:pt x="210" y="261"/>
                      <a:pt x="216" y="257"/>
                      <a:pt x="222" y="253"/>
                    </a:cubicBezTo>
                    <a:cubicBezTo>
                      <a:pt x="225" y="257"/>
                      <a:pt x="225" y="257"/>
                      <a:pt x="225" y="257"/>
                    </a:cubicBezTo>
                    <a:cubicBezTo>
                      <a:pt x="219" y="261"/>
                      <a:pt x="213" y="265"/>
                      <a:pt x="206" y="269"/>
                    </a:cubicBezTo>
                    <a:close/>
                    <a:moveTo>
                      <a:pt x="59" y="257"/>
                    </a:moveTo>
                    <a:cubicBezTo>
                      <a:pt x="53" y="253"/>
                      <a:pt x="47" y="248"/>
                      <a:pt x="42" y="243"/>
                    </a:cubicBezTo>
                    <a:cubicBezTo>
                      <a:pt x="45" y="239"/>
                      <a:pt x="45" y="239"/>
                      <a:pt x="45" y="239"/>
                    </a:cubicBezTo>
                    <a:cubicBezTo>
                      <a:pt x="50" y="244"/>
                      <a:pt x="56" y="249"/>
                      <a:pt x="62" y="253"/>
                    </a:cubicBezTo>
                    <a:lnTo>
                      <a:pt x="59" y="257"/>
                    </a:lnTo>
                    <a:close/>
                    <a:moveTo>
                      <a:pt x="242" y="243"/>
                    </a:moveTo>
                    <a:cubicBezTo>
                      <a:pt x="238" y="239"/>
                      <a:pt x="238" y="239"/>
                      <a:pt x="238" y="239"/>
                    </a:cubicBezTo>
                    <a:cubicBezTo>
                      <a:pt x="243" y="234"/>
                      <a:pt x="248" y="228"/>
                      <a:pt x="252" y="222"/>
                    </a:cubicBezTo>
                    <a:cubicBezTo>
                      <a:pt x="257" y="226"/>
                      <a:pt x="257" y="226"/>
                      <a:pt x="257" y="226"/>
                    </a:cubicBezTo>
                    <a:cubicBezTo>
                      <a:pt x="252" y="232"/>
                      <a:pt x="247" y="237"/>
                      <a:pt x="242" y="243"/>
                    </a:cubicBezTo>
                    <a:close/>
                    <a:moveTo>
                      <a:pt x="27" y="226"/>
                    </a:moveTo>
                    <a:cubicBezTo>
                      <a:pt x="23" y="220"/>
                      <a:pt x="19" y="214"/>
                      <a:pt x="15" y="207"/>
                    </a:cubicBezTo>
                    <a:cubicBezTo>
                      <a:pt x="20" y="204"/>
                      <a:pt x="20" y="204"/>
                      <a:pt x="20" y="204"/>
                    </a:cubicBezTo>
                    <a:cubicBezTo>
                      <a:pt x="23" y="211"/>
                      <a:pt x="27" y="217"/>
                      <a:pt x="31" y="223"/>
                    </a:cubicBezTo>
                    <a:lnTo>
                      <a:pt x="27" y="226"/>
                    </a:lnTo>
                    <a:close/>
                    <a:moveTo>
                      <a:pt x="268" y="207"/>
                    </a:moveTo>
                    <a:cubicBezTo>
                      <a:pt x="263" y="204"/>
                      <a:pt x="263" y="204"/>
                      <a:pt x="263" y="204"/>
                    </a:cubicBezTo>
                    <a:cubicBezTo>
                      <a:pt x="267" y="198"/>
                      <a:pt x="269" y="191"/>
                      <a:pt x="272" y="184"/>
                    </a:cubicBezTo>
                    <a:cubicBezTo>
                      <a:pt x="277" y="186"/>
                      <a:pt x="277" y="186"/>
                      <a:pt x="277" y="186"/>
                    </a:cubicBezTo>
                    <a:cubicBezTo>
                      <a:pt x="275" y="193"/>
                      <a:pt x="272" y="200"/>
                      <a:pt x="268" y="207"/>
                    </a:cubicBezTo>
                    <a:close/>
                    <a:moveTo>
                      <a:pt x="7" y="186"/>
                    </a:moveTo>
                    <a:cubicBezTo>
                      <a:pt x="5" y="179"/>
                      <a:pt x="3" y="172"/>
                      <a:pt x="2" y="165"/>
                    </a:cubicBezTo>
                    <a:cubicBezTo>
                      <a:pt x="7" y="164"/>
                      <a:pt x="7" y="164"/>
                      <a:pt x="7" y="164"/>
                    </a:cubicBezTo>
                    <a:cubicBezTo>
                      <a:pt x="8" y="171"/>
                      <a:pt x="10" y="178"/>
                      <a:pt x="12" y="185"/>
                    </a:cubicBezTo>
                    <a:lnTo>
                      <a:pt x="7" y="186"/>
                    </a:lnTo>
                    <a:close/>
                    <a:moveTo>
                      <a:pt x="282" y="164"/>
                    </a:moveTo>
                    <a:cubicBezTo>
                      <a:pt x="277" y="164"/>
                      <a:pt x="277" y="164"/>
                      <a:pt x="277" y="164"/>
                    </a:cubicBezTo>
                    <a:cubicBezTo>
                      <a:pt x="278" y="157"/>
                      <a:pt x="278" y="149"/>
                      <a:pt x="278" y="142"/>
                    </a:cubicBezTo>
                    <a:cubicBezTo>
                      <a:pt x="278" y="142"/>
                      <a:pt x="278" y="142"/>
                      <a:pt x="278" y="142"/>
                    </a:cubicBezTo>
                    <a:cubicBezTo>
                      <a:pt x="284" y="142"/>
                      <a:pt x="284" y="142"/>
                      <a:pt x="284" y="142"/>
                    </a:cubicBezTo>
                    <a:cubicBezTo>
                      <a:pt x="284" y="142"/>
                      <a:pt x="284" y="142"/>
                      <a:pt x="284" y="142"/>
                    </a:cubicBezTo>
                    <a:cubicBezTo>
                      <a:pt x="284" y="150"/>
                      <a:pt x="283" y="157"/>
                      <a:pt x="282" y="164"/>
                    </a:cubicBezTo>
                    <a:close/>
                    <a:moveTo>
                      <a:pt x="5" y="143"/>
                    </a:moveTo>
                    <a:cubicBezTo>
                      <a:pt x="0" y="143"/>
                      <a:pt x="0" y="143"/>
                      <a:pt x="0" y="143"/>
                    </a:cubicBezTo>
                    <a:cubicBezTo>
                      <a:pt x="0" y="142"/>
                      <a:pt x="0" y="142"/>
                      <a:pt x="0" y="142"/>
                    </a:cubicBezTo>
                    <a:cubicBezTo>
                      <a:pt x="0" y="135"/>
                      <a:pt x="0" y="128"/>
                      <a:pt x="2" y="120"/>
                    </a:cubicBezTo>
                    <a:cubicBezTo>
                      <a:pt x="7" y="121"/>
                      <a:pt x="7" y="121"/>
                      <a:pt x="7" y="121"/>
                    </a:cubicBezTo>
                    <a:cubicBezTo>
                      <a:pt x="6" y="128"/>
                      <a:pt x="5" y="135"/>
                      <a:pt x="5" y="142"/>
                    </a:cubicBezTo>
                    <a:lnTo>
                      <a:pt x="5" y="143"/>
                    </a:lnTo>
                    <a:close/>
                    <a:moveTo>
                      <a:pt x="277" y="120"/>
                    </a:moveTo>
                    <a:cubicBezTo>
                      <a:pt x="275" y="113"/>
                      <a:pt x="274" y="106"/>
                      <a:pt x="272" y="100"/>
                    </a:cubicBezTo>
                    <a:cubicBezTo>
                      <a:pt x="277" y="98"/>
                      <a:pt x="277" y="98"/>
                      <a:pt x="277" y="98"/>
                    </a:cubicBezTo>
                    <a:cubicBezTo>
                      <a:pt x="279" y="105"/>
                      <a:pt x="281" y="112"/>
                      <a:pt x="282" y="120"/>
                    </a:cubicBezTo>
                    <a:lnTo>
                      <a:pt x="277" y="120"/>
                    </a:lnTo>
                    <a:close/>
                    <a:moveTo>
                      <a:pt x="12" y="100"/>
                    </a:moveTo>
                    <a:cubicBezTo>
                      <a:pt x="7" y="99"/>
                      <a:pt x="7" y="99"/>
                      <a:pt x="7" y="99"/>
                    </a:cubicBezTo>
                    <a:cubicBezTo>
                      <a:pt x="9" y="92"/>
                      <a:pt x="12" y="85"/>
                      <a:pt x="15" y="78"/>
                    </a:cubicBezTo>
                    <a:cubicBezTo>
                      <a:pt x="20" y="81"/>
                      <a:pt x="20" y="81"/>
                      <a:pt x="20" y="81"/>
                    </a:cubicBezTo>
                    <a:cubicBezTo>
                      <a:pt x="17" y="87"/>
                      <a:pt x="14" y="94"/>
                      <a:pt x="12" y="100"/>
                    </a:cubicBezTo>
                    <a:close/>
                    <a:moveTo>
                      <a:pt x="263" y="80"/>
                    </a:moveTo>
                    <a:cubicBezTo>
                      <a:pt x="260" y="74"/>
                      <a:pt x="256" y="67"/>
                      <a:pt x="252" y="62"/>
                    </a:cubicBezTo>
                    <a:cubicBezTo>
                      <a:pt x="256" y="58"/>
                      <a:pt x="256" y="58"/>
                      <a:pt x="256" y="58"/>
                    </a:cubicBezTo>
                    <a:cubicBezTo>
                      <a:pt x="261" y="64"/>
                      <a:pt x="265" y="71"/>
                      <a:pt x="268" y="77"/>
                    </a:cubicBezTo>
                    <a:lnTo>
                      <a:pt x="263" y="80"/>
                    </a:lnTo>
                    <a:close/>
                    <a:moveTo>
                      <a:pt x="31" y="62"/>
                    </a:moveTo>
                    <a:cubicBezTo>
                      <a:pt x="27" y="59"/>
                      <a:pt x="27" y="59"/>
                      <a:pt x="27" y="59"/>
                    </a:cubicBezTo>
                    <a:cubicBezTo>
                      <a:pt x="31" y="53"/>
                      <a:pt x="36" y="47"/>
                      <a:pt x="41" y="42"/>
                    </a:cubicBezTo>
                    <a:cubicBezTo>
                      <a:pt x="45" y="46"/>
                      <a:pt x="45" y="46"/>
                      <a:pt x="45" y="46"/>
                    </a:cubicBezTo>
                    <a:cubicBezTo>
                      <a:pt x="40" y="51"/>
                      <a:pt x="35" y="57"/>
                      <a:pt x="31" y="62"/>
                    </a:cubicBezTo>
                    <a:close/>
                    <a:moveTo>
                      <a:pt x="238" y="45"/>
                    </a:moveTo>
                    <a:cubicBezTo>
                      <a:pt x="233" y="40"/>
                      <a:pt x="227" y="36"/>
                      <a:pt x="222" y="32"/>
                    </a:cubicBezTo>
                    <a:cubicBezTo>
                      <a:pt x="225" y="27"/>
                      <a:pt x="225" y="27"/>
                      <a:pt x="225" y="27"/>
                    </a:cubicBezTo>
                    <a:cubicBezTo>
                      <a:pt x="231" y="32"/>
                      <a:pt x="237" y="36"/>
                      <a:pt x="242" y="42"/>
                    </a:cubicBezTo>
                    <a:lnTo>
                      <a:pt x="238" y="45"/>
                    </a:lnTo>
                    <a:close/>
                    <a:moveTo>
                      <a:pt x="61" y="32"/>
                    </a:moveTo>
                    <a:cubicBezTo>
                      <a:pt x="58" y="28"/>
                      <a:pt x="58" y="28"/>
                      <a:pt x="58" y="28"/>
                    </a:cubicBezTo>
                    <a:cubicBezTo>
                      <a:pt x="64" y="23"/>
                      <a:pt x="70" y="19"/>
                      <a:pt x="77" y="16"/>
                    </a:cubicBezTo>
                    <a:cubicBezTo>
                      <a:pt x="79" y="21"/>
                      <a:pt x="79" y="21"/>
                      <a:pt x="79" y="21"/>
                    </a:cubicBezTo>
                    <a:cubicBezTo>
                      <a:pt x="73" y="24"/>
                      <a:pt x="67" y="28"/>
                      <a:pt x="61" y="32"/>
                    </a:cubicBezTo>
                    <a:close/>
                    <a:moveTo>
                      <a:pt x="203" y="20"/>
                    </a:moveTo>
                    <a:cubicBezTo>
                      <a:pt x="197" y="17"/>
                      <a:pt x="190" y="14"/>
                      <a:pt x="184" y="12"/>
                    </a:cubicBezTo>
                    <a:cubicBezTo>
                      <a:pt x="185" y="7"/>
                      <a:pt x="185" y="7"/>
                      <a:pt x="185" y="7"/>
                    </a:cubicBezTo>
                    <a:cubicBezTo>
                      <a:pt x="192" y="9"/>
                      <a:pt x="199" y="12"/>
                      <a:pt x="206" y="16"/>
                    </a:cubicBezTo>
                    <a:lnTo>
                      <a:pt x="203" y="20"/>
                    </a:lnTo>
                    <a:close/>
                    <a:moveTo>
                      <a:pt x="99" y="13"/>
                    </a:moveTo>
                    <a:cubicBezTo>
                      <a:pt x="98" y="7"/>
                      <a:pt x="98" y="7"/>
                      <a:pt x="98" y="7"/>
                    </a:cubicBezTo>
                    <a:cubicBezTo>
                      <a:pt x="105" y="5"/>
                      <a:pt x="112" y="3"/>
                      <a:pt x="119" y="2"/>
                    </a:cubicBezTo>
                    <a:cubicBezTo>
                      <a:pt x="120" y="7"/>
                      <a:pt x="120" y="7"/>
                      <a:pt x="120" y="7"/>
                    </a:cubicBezTo>
                    <a:cubicBezTo>
                      <a:pt x="113" y="9"/>
                      <a:pt x="106" y="10"/>
                      <a:pt x="99" y="13"/>
                    </a:cubicBezTo>
                    <a:close/>
                    <a:moveTo>
                      <a:pt x="163" y="7"/>
                    </a:moveTo>
                    <a:cubicBezTo>
                      <a:pt x="156" y="6"/>
                      <a:pt x="149" y="6"/>
                      <a:pt x="142" y="6"/>
                    </a:cubicBezTo>
                    <a:cubicBezTo>
                      <a:pt x="141" y="6"/>
                      <a:pt x="141" y="6"/>
                      <a:pt x="141" y="6"/>
                    </a:cubicBezTo>
                    <a:cubicBezTo>
                      <a:pt x="141" y="0"/>
                      <a:pt x="141" y="0"/>
                      <a:pt x="141" y="0"/>
                    </a:cubicBezTo>
                    <a:cubicBezTo>
                      <a:pt x="142" y="0"/>
                      <a:pt x="142" y="0"/>
                      <a:pt x="142" y="0"/>
                    </a:cubicBezTo>
                    <a:cubicBezTo>
                      <a:pt x="149" y="0"/>
                      <a:pt x="156" y="1"/>
                      <a:pt x="164" y="2"/>
                    </a:cubicBezTo>
                    <a:lnTo>
                      <a:pt x="16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56" name="Oval 155"/>
              <p:cNvSpPr>
                <a:spLocks noChangeArrowheads="1"/>
              </p:cNvSpPr>
              <p:nvPr/>
            </p:nvSpPr>
            <p:spPr bwMode="auto">
              <a:xfrm>
                <a:off x="7722256" y="3273725"/>
                <a:ext cx="406835" cy="404184"/>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57" name="Oval 156"/>
              <p:cNvSpPr>
                <a:spLocks noChangeArrowheads="1"/>
              </p:cNvSpPr>
              <p:nvPr/>
            </p:nvSpPr>
            <p:spPr bwMode="auto">
              <a:xfrm>
                <a:off x="7720932" y="3273725"/>
                <a:ext cx="404184" cy="404184"/>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58" name="Freeform 157"/>
              <p:cNvSpPr>
                <a:spLocks noEditPoints="1"/>
              </p:cNvSpPr>
              <p:nvPr/>
            </p:nvSpPr>
            <p:spPr bwMode="auto">
              <a:xfrm>
                <a:off x="7824297" y="3390342"/>
                <a:ext cx="202755" cy="172275"/>
              </a:xfrm>
              <a:custGeom>
                <a:avLst/>
                <a:gdLst>
                  <a:gd name="T0" fmla="*/ 104 w 109"/>
                  <a:gd name="T1" fmla="*/ 87 h 93"/>
                  <a:gd name="T2" fmla="*/ 0 w 109"/>
                  <a:gd name="T3" fmla="*/ 16 h 93"/>
                  <a:gd name="T4" fmla="*/ 0 w 109"/>
                  <a:gd name="T5" fmla="*/ 93 h 93"/>
                  <a:gd name="T6" fmla="*/ 109 w 109"/>
                  <a:gd name="T7" fmla="*/ 0 h 93"/>
                  <a:gd name="T8" fmla="*/ 0 w 109"/>
                  <a:gd name="T9" fmla="*/ 0 h 93"/>
                  <a:gd name="T10" fmla="*/ 64 w 109"/>
                  <a:gd name="T11" fmla="*/ 52 h 93"/>
                  <a:gd name="T12" fmla="*/ 60 w 109"/>
                  <a:gd name="T13" fmla="*/ 47 h 93"/>
                  <a:gd name="T14" fmla="*/ 57 w 109"/>
                  <a:gd name="T15" fmla="*/ 44 h 93"/>
                  <a:gd name="T16" fmla="*/ 51 w 109"/>
                  <a:gd name="T17" fmla="*/ 41 h 93"/>
                  <a:gd name="T18" fmla="*/ 46 w 109"/>
                  <a:gd name="T19" fmla="*/ 41 h 93"/>
                  <a:gd name="T20" fmla="*/ 40 w 109"/>
                  <a:gd name="T21" fmla="*/ 44 h 93"/>
                  <a:gd name="T22" fmla="*/ 37 w 109"/>
                  <a:gd name="T23" fmla="*/ 47 h 93"/>
                  <a:gd name="T24" fmla="*/ 34 w 109"/>
                  <a:gd name="T25" fmla="*/ 52 h 93"/>
                  <a:gd name="T26" fmla="*/ 33 w 109"/>
                  <a:gd name="T27" fmla="*/ 57 h 93"/>
                  <a:gd name="T28" fmla="*/ 34 w 109"/>
                  <a:gd name="T29" fmla="*/ 63 h 93"/>
                  <a:gd name="T30" fmla="*/ 36 w 109"/>
                  <a:gd name="T31" fmla="*/ 67 h 93"/>
                  <a:gd name="T32" fmla="*/ 41 w 109"/>
                  <a:gd name="T33" fmla="*/ 71 h 93"/>
                  <a:gd name="T34" fmla="*/ 45 w 109"/>
                  <a:gd name="T35" fmla="*/ 73 h 93"/>
                  <a:gd name="T36" fmla="*/ 49 w 109"/>
                  <a:gd name="T37" fmla="*/ 69 h 93"/>
                  <a:gd name="T38" fmla="*/ 56 w 109"/>
                  <a:gd name="T39" fmla="*/ 72 h 93"/>
                  <a:gd name="T40" fmla="*/ 57 w 109"/>
                  <a:gd name="T41" fmla="*/ 66 h 93"/>
                  <a:gd name="T42" fmla="*/ 64 w 109"/>
                  <a:gd name="T43" fmla="*/ 64 h 93"/>
                  <a:gd name="T44" fmla="*/ 60 w 109"/>
                  <a:gd name="T45" fmla="*/ 59 h 93"/>
                  <a:gd name="T46" fmla="*/ 55 w 109"/>
                  <a:gd name="T47" fmla="*/ 57 h 93"/>
                  <a:gd name="T48" fmla="*/ 44 w 109"/>
                  <a:gd name="T49" fmla="*/ 62 h 93"/>
                  <a:gd name="T50" fmla="*/ 49 w 109"/>
                  <a:gd name="T51" fmla="*/ 51 h 93"/>
                  <a:gd name="T52" fmla="*/ 46 w 109"/>
                  <a:gd name="T53" fmla="*/ 57 h 93"/>
                  <a:gd name="T54" fmla="*/ 49 w 109"/>
                  <a:gd name="T55" fmla="*/ 60 h 93"/>
                  <a:gd name="T56" fmla="*/ 75 w 109"/>
                  <a:gd name="T57" fmla="*/ 46 h 93"/>
                  <a:gd name="T58" fmla="*/ 77 w 109"/>
                  <a:gd name="T59" fmla="*/ 42 h 93"/>
                  <a:gd name="T60" fmla="*/ 75 w 109"/>
                  <a:gd name="T61" fmla="*/ 40 h 93"/>
                  <a:gd name="T62" fmla="*/ 71 w 109"/>
                  <a:gd name="T63" fmla="*/ 40 h 93"/>
                  <a:gd name="T64" fmla="*/ 68 w 109"/>
                  <a:gd name="T65" fmla="*/ 37 h 93"/>
                  <a:gd name="T66" fmla="*/ 64 w 109"/>
                  <a:gd name="T67" fmla="*/ 41 h 93"/>
                  <a:gd name="T68" fmla="*/ 61 w 109"/>
                  <a:gd name="T69" fmla="*/ 40 h 93"/>
                  <a:gd name="T70" fmla="*/ 60 w 109"/>
                  <a:gd name="T71" fmla="*/ 43 h 93"/>
                  <a:gd name="T72" fmla="*/ 63 w 109"/>
                  <a:gd name="T73" fmla="*/ 47 h 93"/>
                  <a:gd name="T74" fmla="*/ 60 w 109"/>
                  <a:gd name="T75" fmla="*/ 49 h 93"/>
                  <a:gd name="T76" fmla="*/ 62 w 109"/>
                  <a:gd name="T77" fmla="*/ 51 h 93"/>
                  <a:gd name="T78" fmla="*/ 67 w 109"/>
                  <a:gd name="T79" fmla="*/ 54 h 93"/>
                  <a:gd name="T80" fmla="*/ 70 w 109"/>
                  <a:gd name="T81" fmla="*/ 54 h 93"/>
                  <a:gd name="T82" fmla="*/ 75 w 109"/>
                  <a:gd name="T83" fmla="*/ 51 h 93"/>
                  <a:gd name="T84" fmla="*/ 77 w 109"/>
                  <a:gd name="T85" fmla="*/ 49 h 93"/>
                  <a:gd name="T86" fmla="*/ 75 w 109"/>
                  <a:gd name="T87" fmla="*/ 47 h 93"/>
                  <a:gd name="T88" fmla="*/ 69 w 109"/>
                  <a:gd name="T89" fmla="*/ 48 h 93"/>
                  <a:gd name="T90" fmla="*/ 71 w 109"/>
                  <a:gd name="T91" fmla="*/ 4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9" h="93">
                    <a:moveTo>
                      <a:pt x="5" y="22"/>
                    </a:moveTo>
                    <a:cubicBezTo>
                      <a:pt x="5" y="87"/>
                      <a:pt x="5" y="87"/>
                      <a:pt x="5" y="87"/>
                    </a:cubicBezTo>
                    <a:cubicBezTo>
                      <a:pt x="104" y="87"/>
                      <a:pt x="104" y="87"/>
                      <a:pt x="104" y="87"/>
                    </a:cubicBezTo>
                    <a:cubicBezTo>
                      <a:pt x="104" y="22"/>
                      <a:pt x="104" y="22"/>
                      <a:pt x="104" y="22"/>
                    </a:cubicBezTo>
                    <a:cubicBezTo>
                      <a:pt x="5" y="22"/>
                      <a:pt x="5" y="22"/>
                      <a:pt x="5" y="22"/>
                    </a:cubicBezTo>
                    <a:close/>
                    <a:moveTo>
                      <a:pt x="0" y="16"/>
                    </a:moveTo>
                    <a:cubicBezTo>
                      <a:pt x="109" y="16"/>
                      <a:pt x="109" y="16"/>
                      <a:pt x="109" y="16"/>
                    </a:cubicBezTo>
                    <a:cubicBezTo>
                      <a:pt x="109" y="93"/>
                      <a:pt x="109" y="93"/>
                      <a:pt x="109" y="93"/>
                    </a:cubicBezTo>
                    <a:cubicBezTo>
                      <a:pt x="0" y="93"/>
                      <a:pt x="0" y="93"/>
                      <a:pt x="0" y="93"/>
                    </a:cubicBezTo>
                    <a:cubicBezTo>
                      <a:pt x="0" y="16"/>
                      <a:pt x="0" y="16"/>
                      <a:pt x="0" y="16"/>
                    </a:cubicBezTo>
                    <a:close/>
                    <a:moveTo>
                      <a:pt x="0" y="0"/>
                    </a:moveTo>
                    <a:cubicBezTo>
                      <a:pt x="109" y="0"/>
                      <a:pt x="109" y="0"/>
                      <a:pt x="109" y="0"/>
                    </a:cubicBezTo>
                    <a:cubicBezTo>
                      <a:pt x="109" y="11"/>
                      <a:pt x="109" y="11"/>
                      <a:pt x="109" y="11"/>
                    </a:cubicBezTo>
                    <a:cubicBezTo>
                      <a:pt x="0" y="11"/>
                      <a:pt x="0" y="11"/>
                      <a:pt x="0" y="11"/>
                    </a:cubicBezTo>
                    <a:cubicBezTo>
                      <a:pt x="0" y="0"/>
                      <a:pt x="0" y="0"/>
                      <a:pt x="0" y="0"/>
                    </a:cubicBezTo>
                    <a:close/>
                    <a:moveTo>
                      <a:pt x="65" y="56"/>
                    </a:moveTo>
                    <a:cubicBezTo>
                      <a:pt x="64" y="53"/>
                      <a:pt x="64" y="53"/>
                      <a:pt x="64" y="53"/>
                    </a:cubicBezTo>
                    <a:cubicBezTo>
                      <a:pt x="64" y="53"/>
                      <a:pt x="64" y="52"/>
                      <a:pt x="64" y="52"/>
                    </a:cubicBezTo>
                    <a:cubicBezTo>
                      <a:pt x="59" y="52"/>
                      <a:pt x="59" y="52"/>
                      <a:pt x="59" y="52"/>
                    </a:cubicBezTo>
                    <a:cubicBezTo>
                      <a:pt x="59" y="52"/>
                      <a:pt x="59" y="51"/>
                      <a:pt x="58" y="51"/>
                    </a:cubicBezTo>
                    <a:cubicBezTo>
                      <a:pt x="60" y="47"/>
                      <a:pt x="60" y="47"/>
                      <a:pt x="60" y="47"/>
                    </a:cubicBezTo>
                    <a:cubicBezTo>
                      <a:pt x="61" y="46"/>
                      <a:pt x="60" y="46"/>
                      <a:pt x="60" y="46"/>
                    </a:cubicBezTo>
                    <a:cubicBezTo>
                      <a:pt x="58" y="44"/>
                      <a:pt x="58" y="44"/>
                      <a:pt x="58" y="44"/>
                    </a:cubicBezTo>
                    <a:cubicBezTo>
                      <a:pt x="58" y="44"/>
                      <a:pt x="57" y="44"/>
                      <a:pt x="57" y="44"/>
                    </a:cubicBezTo>
                    <a:cubicBezTo>
                      <a:pt x="53" y="47"/>
                      <a:pt x="53" y="47"/>
                      <a:pt x="53" y="47"/>
                    </a:cubicBezTo>
                    <a:cubicBezTo>
                      <a:pt x="53" y="46"/>
                      <a:pt x="53" y="46"/>
                      <a:pt x="52" y="46"/>
                    </a:cubicBezTo>
                    <a:cubicBezTo>
                      <a:pt x="51" y="41"/>
                      <a:pt x="51" y="41"/>
                      <a:pt x="51" y="41"/>
                    </a:cubicBezTo>
                    <a:cubicBezTo>
                      <a:pt x="51" y="40"/>
                      <a:pt x="50" y="40"/>
                      <a:pt x="50" y="40"/>
                    </a:cubicBezTo>
                    <a:cubicBezTo>
                      <a:pt x="47" y="40"/>
                      <a:pt x="47" y="40"/>
                      <a:pt x="47" y="40"/>
                    </a:cubicBezTo>
                    <a:cubicBezTo>
                      <a:pt x="47" y="40"/>
                      <a:pt x="46" y="40"/>
                      <a:pt x="46" y="41"/>
                    </a:cubicBezTo>
                    <a:cubicBezTo>
                      <a:pt x="45" y="46"/>
                      <a:pt x="45" y="46"/>
                      <a:pt x="45" y="46"/>
                    </a:cubicBezTo>
                    <a:cubicBezTo>
                      <a:pt x="45" y="46"/>
                      <a:pt x="44" y="46"/>
                      <a:pt x="44" y="47"/>
                    </a:cubicBezTo>
                    <a:cubicBezTo>
                      <a:pt x="40" y="44"/>
                      <a:pt x="40" y="44"/>
                      <a:pt x="40" y="44"/>
                    </a:cubicBezTo>
                    <a:cubicBezTo>
                      <a:pt x="40" y="44"/>
                      <a:pt x="39" y="44"/>
                      <a:pt x="39" y="44"/>
                    </a:cubicBezTo>
                    <a:cubicBezTo>
                      <a:pt x="37" y="46"/>
                      <a:pt x="37" y="46"/>
                      <a:pt x="37" y="46"/>
                    </a:cubicBezTo>
                    <a:cubicBezTo>
                      <a:pt x="37" y="46"/>
                      <a:pt x="37" y="46"/>
                      <a:pt x="37" y="47"/>
                    </a:cubicBezTo>
                    <a:cubicBezTo>
                      <a:pt x="39" y="51"/>
                      <a:pt x="39" y="51"/>
                      <a:pt x="39" y="51"/>
                    </a:cubicBezTo>
                    <a:cubicBezTo>
                      <a:pt x="39" y="51"/>
                      <a:pt x="38" y="52"/>
                      <a:pt x="38" y="52"/>
                    </a:cubicBezTo>
                    <a:cubicBezTo>
                      <a:pt x="34" y="52"/>
                      <a:pt x="34" y="52"/>
                      <a:pt x="34" y="52"/>
                    </a:cubicBezTo>
                    <a:cubicBezTo>
                      <a:pt x="33" y="52"/>
                      <a:pt x="33" y="53"/>
                      <a:pt x="33" y="53"/>
                    </a:cubicBezTo>
                    <a:cubicBezTo>
                      <a:pt x="32" y="56"/>
                      <a:pt x="32" y="56"/>
                      <a:pt x="32" y="56"/>
                    </a:cubicBezTo>
                    <a:cubicBezTo>
                      <a:pt x="32" y="56"/>
                      <a:pt x="32" y="57"/>
                      <a:pt x="33" y="57"/>
                    </a:cubicBezTo>
                    <a:cubicBezTo>
                      <a:pt x="37" y="59"/>
                      <a:pt x="37" y="59"/>
                      <a:pt x="37" y="59"/>
                    </a:cubicBezTo>
                    <a:cubicBezTo>
                      <a:pt x="37" y="59"/>
                      <a:pt x="37" y="59"/>
                      <a:pt x="37" y="60"/>
                    </a:cubicBezTo>
                    <a:cubicBezTo>
                      <a:pt x="34" y="63"/>
                      <a:pt x="34" y="63"/>
                      <a:pt x="34" y="63"/>
                    </a:cubicBezTo>
                    <a:cubicBezTo>
                      <a:pt x="34" y="63"/>
                      <a:pt x="33" y="64"/>
                      <a:pt x="34" y="64"/>
                    </a:cubicBezTo>
                    <a:cubicBezTo>
                      <a:pt x="35" y="67"/>
                      <a:pt x="35" y="67"/>
                      <a:pt x="35" y="67"/>
                    </a:cubicBezTo>
                    <a:cubicBezTo>
                      <a:pt x="35" y="67"/>
                      <a:pt x="36" y="67"/>
                      <a:pt x="36" y="67"/>
                    </a:cubicBezTo>
                    <a:cubicBezTo>
                      <a:pt x="41" y="66"/>
                      <a:pt x="41" y="66"/>
                      <a:pt x="41" y="66"/>
                    </a:cubicBezTo>
                    <a:cubicBezTo>
                      <a:pt x="41" y="66"/>
                      <a:pt x="41" y="66"/>
                      <a:pt x="42" y="67"/>
                    </a:cubicBezTo>
                    <a:cubicBezTo>
                      <a:pt x="41" y="71"/>
                      <a:pt x="41" y="71"/>
                      <a:pt x="41" y="71"/>
                    </a:cubicBezTo>
                    <a:cubicBezTo>
                      <a:pt x="41" y="72"/>
                      <a:pt x="41" y="72"/>
                      <a:pt x="42" y="72"/>
                    </a:cubicBezTo>
                    <a:cubicBezTo>
                      <a:pt x="44" y="73"/>
                      <a:pt x="44" y="73"/>
                      <a:pt x="44" y="73"/>
                    </a:cubicBezTo>
                    <a:cubicBezTo>
                      <a:pt x="45" y="73"/>
                      <a:pt x="45" y="73"/>
                      <a:pt x="45" y="73"/>
                    </a:cubicBezTo>
                    <a:cubicBezTo>
                      <a:pt x="48" y="69"/>
                      <a:pt x="48" y="69"/>
                      <a:pt x="48" y="69"/>
                    </a:cubicBezTo>
                    <a:cubicBezTo>
                      <a:pt x="48" y="69"/>
                      <a:pt x="48" y="69"/>
                      <a:pt x="49" y="69"/>
                    </a:cubicBezTo>
                    <a:cubicBezTo>
                      <a:pt x="49" y="69"/>
                      <a:pt x="49" y="69"/>
                      <a:pt x="49" y="69"/>
                    </a:cubicBezTo>
                    <a:cubicBezTo>
                      <a:pt x="52" y="73"/>
                      <a:pt x="52" y="73"/>
                      <a:pt x="52" y="73"/>
                    </a:cubicBezTo>
                    <a:cubicBezTo>
                      <a:pt x="52" y="73"/>
                      <a:pt x="52" y="73"/>
                      <a:pt x="53" y="73"/>
                    </a:cubicBezTo>
                    <a:cubicBezTo>
                      <a:pt x="56" y="72"/>
                      <a:pt x="56" y="72"/>
                      <a:pt x="56" y="72"/>
                    </a:cubicBezTo>
                    <a:cubicBezTo>
                      <a:pt x="56" y="72"/>
                      <a:pt x="56" y="72"/>
                      <a:pt x="56" y="71"/>
                    </a:cubicBezTo>
                    <a:cubicBezTo>
                      <a:pt x="56" y="67"/>
                      <a:pt x="56" y="67"/>
                      <a:pt x="56" y="67"/>
                    </a:cubicBezTo>
                    <a:cubicBezTo>
                      <a:pt x="56" y="66"/>
                      <a:pt x="56" y="66"/>
                      <a:pt x="57" y="66"/>
                    </a:cubicBezTo>
                    <a:cubicBezTo>
                      <a:pt x="61" y="67"/>
                      <a:pt x="61" y="67"/>
                      <a:pt x="61" y="67"/>
                    </a:cubicBezTo>
                    <a:cubicBezTo>
                      <a:pt x="61" y="67"/>
                      <a:pt x="62" y="67"/>
                      <a:pt x="62" y="67"/>
                    </a:cubicBezTo>
                    <a:cubicBezTo>
                      <a:pt x="64" y="64"/>
                      <a:pt x="64" y="64"/>
                      <a:pt x="64" y="64"/>
                    </a:cubicBezTo>
                    <a:cubicBezTo>
                      <a:pt x="64" y="64"/>
                      <a:pt x="64" y="63"/>
                      <a:pt x="63" y="63"/>
                    </a:cubicBezTo>
                    <a:cubicBezTo>
                      <a:pt x="60" y="60"/>
                      <a:pt x="60" y="60"/>
                      <a:pt x="60" y="60"/>
                    </a:cubicBezTo>
                    <a:cubicBezTo>
                      <a:pt x="60" y="59"/>
                      <a:pt x="60" y="59"/>
                      <a:pt x="60" y="59"/>
                    </a:cubicBezTo>
                    <a:cubicBezTo>
                      <a:pt x="64" y="57"/>
                      <a:pt x="64" y="57"/>
                      <a:pt x="64" y="57"/>
                    </a:cubicBezTo>
                    <a:cubicBezTo>
                      <a:pt x="65" y="57"/>
                      <a:pt x="65" y="56"/>
                      <a:pt x="65" y="56"/>
                    </a:cubicBezTo>
                    <a:close/>
                    <a:moveTo>
                      <a:pt x="55" y="57"/>
                    </a:moveTo>
                    <a:cubicBezTo>
                      <a:pt x="55" y="59"/>
                      <a:pt x="54" y="61"/>
                      <a:pt x="53" y="62"/>
                    </a:cubicBezTo>
                    <a:cubicBezTo>
                      <a:pt x="52" y="63"/>
                      <a:pt x="50" y="64"/>
                      <a:pt x="49" y="64"/>
                    </a:cubicBezTo>
                    <a:cubicBezTo>
                      <a:pt x="47" y="64"/>
                      <a:pt x="45" y="63"/>
                      <a:pt x="44" y="62"/>
                    </a:cubicBezTo>
                    <a:cubicBezTo>
                      <a:pt x="43" y="61"/>
                      <a:pt x="42" y="59"/>
                      <a:pt x="42" y="57"/>
                    </a:cubicBezTo>
                    <a:cubicBezTo>
                      <a:pt x="42" y="55"/>
                      <a:pt x="43" y="54"/>
                      <a:pt x="44" y="53"/>
                    </a:cubicBezTo>
                    <a:cubicBezTo>
                      <a:pt x="45" y="51"/>
                      <a:pt x="47" y="51"/>
                      <a:pt x="49" y="51"/>
                    </a:cubicBezTo>
                    <a:cubicBezTo>
                      <a:pt x="50" y="51"/>
                      <a:pt x="52" y="51"/>
                      <a:pt x="53" y="53"/>
                    </a:cubicBezTo>
                    <a:cubicBezTo>
                      <a:pt x="54" y="54"/>
                      <a:pt x="55" y="55"/>
                      <a:pt x="55" y="57"/>
                    </a:cubicBezTo>
                    <a:close/>
                    <a:moveTo>
                      <a:pt x="46" y="57"/>
                    </a:moveTo>
                    <a:cubicBezTo>
                      <a:pt x="46" y="56"/>
                      <a:pt x="47" y="54"/>
                      <a:pt x="49" y="54"/>
                    </a:cubicBezTo>
                    <a:cubicBezTo>
                      <a:pt x="50" y="54"/>
                      <a:pt x="52" y="56"/>
                      <a:pt x="52" y="57"/>
                    </a:cubicBezTo>
                    <a:cubicBezTo>
                      <a:pt x="52" y="59"/>
                      <a:pt x="50" y="60"/>
                      <a:pt x="49" y="60"/>
                    </a:cubicBezTo>
                    <a:cubicBezTo>
                      <a:pt x="47" y="60"/>
                      <a:pt x="46" y="59"/>
                      <a:pt x="46" y="57"/>
                    </a:cubicBezTo>
                    <a:close/>
                    <a:moveTo>
                      <a:pt x="75" y="47"/>
                    </a:moveTo>
                    <a:cubicBezTo>
                      <a:pt x="75" y="47"/>
                      <a:pt x="75" y="46"/>
                      <a:pt x="75" y="46"/>
                    </a:cubicBezTo>
                    <a:cubicBezTo>
                      <a:pt x="75" y="45"/>
                      <a:pt x="75" y="45"/>
                      <a:pt x="75" y="44"/>
                    </a:cubicBezTo>
                    <a:cubicBezTo>
                      <a:pt x="77" y="43"/>
                      <a:pt x="77" y="43"/>
                      <a:pt x="77" y="43"/>
                    </a:cubicBezTo>
                    <a:cubicBezTo>
                      <a:pt x="77" y="43"/>
                      <a:pt x="77" y="42"/>
                      <a:pt x="77" y="42"/>
                    </a:cubicBezTo>
                    <a:cubicBezTo>
                      <a:pt x="77" y="42"/>
                      <a:pt x="77" y="42"/>
                      <a:pt x="77" y="42"/>
                    </a:cubicBezTo>
                    <a:cubicBezTo>
                      <a:pt x="76" y="40"/>
                      <a:pt x="76" y="40"/>
                      <a:pt x="76" y="40"/>
                    </a:cubicBezTo>
                    <a:cubicBezTo>
                      <a:pt x="76" y="40"/>
                      <a:pt x="76" y="40"/>
                      <a:pt x="75" y="40"/>
                    </a:cubicBezTo>
                    <a:cubicBezTo>
                      <a:pt x="75" y="40"/>
                      <a:pt x="75" y="40"/>
                      <a:pt x="75" y="40"/>
                    </a:cubicBezTo>
                    <a:cubicBezTo>
                      <a:pt x="73" y="41"/>
                      <a:pt x="73" y="41"/>
                      <a:pt x="73" y="41"/>
                    </a:cubicBezTo>
                    <a:cubicBezTo>
                      <a:pt x="72" y="40"/>
                      <a:pt x="71" y="40"/>
                      <a:pt x="71" y="40"/>
                    </a:cubicBezTo>
                    <a:cubicBezTo>
                      <a:pt x="70" y="37"/>
                      <a:pt x="70" y="37"/>
                      <a:pt x="70" y="37"/>
                    </a:cubicBezTo>
                    <a:cubicBezTo>
                      <a:pt x="70" y="37"/>
                      <a:pt x="70" y="37"/>
                      <a:pt x="69" y="37"/>
                    </a:cubicBezTo>
                    <a:cubicBezTo>
                      <a:pt x="68" y="37"/>
                      <a:pt x="68" y="37"/>
                      <a:pt x="68" y="37"/>
                    </a:cubicBezTo>
                    <a:cubicBezTo>
                      <a:pt x="67" y="37"/>
                      <a:pt x="67" y="37"/>
                      <a:pt x="67" y="37"/>
                    </a:cubicBezTo>
                    <a:cubicBezTo>
                      <a:pt x="67" y="40"/>
                      <a:pt x="67" y="40"/>
                      <a:pt x="67" y="40"/>
                    </a:cubicBezTo>
                    <a:cubicBezTo>
                      <a:pt x="66" y="40"/>
                      <a:pt x="65" y="40"/>
                      <a:pt x="64" y="41"/>
                    </a:cubicBezTo>
                    <a:cubicBezTo>
                      <a:pt x="62" y="40"/>
                      <a:pt x="62" y="40"/>
                      <a:pt x="62" y="40"/>
                    </a:cubicBezTo>
                    <a:cubicBezTo>
                      <a:pt x="62" y="40"/>
                      <a:pt x="62" y="40"/>
                      <a:pt x="62" y="40"/>
                    </a:cubicBezTo>
                    <a:cubicBezTo>
                      <a:pt x="62" y="40"/>
                      <a:pt x="61" y="40"/>
                      <a:pt x="61" y="40"/>
                    </a:cubicBezTo>
                    <a:cubicBezTo>
                      <a:pt x="60" y="42"/>
                      <a:pt x="60" y="42"/>
                      <a:pt x="60" y="42"/>
                    </a:cubicBezTo>
                    <a:cubicBezTo>
                      <a:pt x="60" y="42"/>
                      <a:pt x="60" y="42"/>
                      <a:pt x="60" y="42"/>
                    </a:cubicBezTo>
                    <a:cubicBezTo>
                      <a:pt x="60" y="42"/>
                      <a:pt x="60" y="43"/>
                      <a:pt x="60" y="43"/>
                    </a:cubicBezTo>
                    <a:cubicBezTo>
                      <a:pt x="63" y="44"/>
                      <a:pt x="63" y="44"/>
                      <a:pt x="63" y="44"/>
                    </a:cubicBezTo>
                    <a:cubicBezTo>
                      <a:pt x="62" y="45"/>
                      <a:pt x="62" y="45"/>
                      <a:pt x="62" y="46"/>
                    </a:cubicBezTo>
                    <a:cubicBezTo>
                      <a:pt x="62" y="46"/>
                      <a:pt x="62" y="46"/>
                      <a:pt x="63" y="47"/>
                    </a:cubicBezTo>
                    <a:cubicBezTo>
                      <a:pt x="60" y="48"/>
                      <a:pt x="60" y="48"/>
                      <a:pt x="60" y="48"/>
                    </a:cubicBezTo>
                    <a:cubicBezTo>
                      <a:pt x="60" y="49"/>
                      <a:pt x="60" y="49"/>
                      <a:pt x="60" y="49"/>
                    </a:cubicBezTo>
                    <a:cubicBezTo>
                      <a:pt x="60" y="49"/>
                      <a:pt x="60" y="49"/>
                      <a:pt x="60" y="49"/>
                    </a:cubicBezTo>
                    <a:cubicBezTo>
                      <a:pt x="61" y="51"/>
                      <a:pt x="61" y="51"/>
                      <a:pt x="61" y="51"/>
                    </a:cubicBezTo>
                    <a:cubicBezTo>
                      <a:pt x="61" y="51"/>
                      <a:pt x="62" y="51"/>
                      <a:pt x="62" y="51"/>
                    </a:cubicBezTo>
                    <a:cubicBezTo>
                      <a:pt x="62" y="51"/>
                      <a:pt x="62" y="51"/>
                      <a:pt x="62" y="51"/>
                    </a:cubicBezTo>
                    <a:cubicBezTo>
                      <a:pt x="64" y="50"/>
                      <a:pt x="64" y="50"/>
                      <a:pt x="64" y="50"/>
                    </a:cubicBezTo>
                    <a:cubicBezTo>
                      <a:pt x="65" y="51"/>
                      <a:pt x="66" y="51"/>
                      <a:pt x="67" y="51"/>
                    </a:cubicBezTo>
                    <a:cubicBezTo>
                      <a:pt x="67" y="54"/>
                      <a:pt x="67" y="54"/>
                      <a:pt x="67" y="54"/>
                    </a:cubicBezTo>
                    <a:cubicBezTo>
                      <a:pt x="67" y="54"/>
                      <a:pt x="67" y="55"/>
                      <a:pt x="68" y="55"/>
                    </a:cubicBezTo>
                    <a:cubicBezTo>
                      <a:pt x="69" y="55"/>
                      <a:pt x="69" y="55"/>
                      <a:pt x="69" y="55"/>
                    </a:cubicBezTo>
                    <a:cubicBezTo>
                      <a:pt x="70" y="55"/>
                      <a:pt x="70" y="54"/>
                      <a:pt x="70" y="54"/>
                    </a:cubicBezTo>
                    <a:cubicBezTo>
                      <a:pt x="71" y="52"/>
                      <a:pt x="71" y="52"/>
                      <a:pt x="71" y="52"/>
                    </a:cubicBezTo>
                    <a:cubicBezTo>
                      <a:pt x="71" y="51"/>
                      <a:pt x="72" y="51"/>
                      <a:pt x="73" y="50"/>
                    </a:cubicBezTo>
                    <a:cubicBezTo>
                      <a:pt x="75" y="51"/>
                      <a:pt x="75" y="51"/>
                      <a:pt x="75" y="51"/>
                    </a:cubicBezTo>
                    <a:cubicBezTo>
                      <a:pt x="75" y="51"/>
                      <a:pt x="75" y="51"/>
                      <a:pt x="75" y="51"/>
                    </a:cubicBezTo>
                    <a:cubicBezTo>
                      <a:pt x="76" y="51"/>
                      <a:pt x="76" y="51"/>
                      <a:pt x="76" y="51"/>
                    </a:cubicBezTo>
                    <a:cubicBezTo>
                      <a:pt x="77" y="49"/>
                      <a:pt x="77" y="49"/>
                      <a:pt x="77" y="49"/>
                    </a:cubicBezTo>
                    <a:cubicBezTo>
                      <a:pt x="77" y="49"/>
                      <a:pt x="77" y="49"/>
                      <a:pt x="77" y="49"/>
                    </a:cubicBezTo>
                    <a:cubicBezTo>
                      <a:pt x="77" y="49"/>
                      <a:pt x="77" y="49"/>
                      <a:pt x="77" y="48"/>
                    </a:cubicBezTo>
                    <a:cubicBezTo>
                      <a:pt x="75" y="47"/>
                      <a:pt x="75" y="47"/>
                      <a:pt x="75" y="47"/>
                    </a:cubicBezTo>
                    <a:cubicBezTo>
                      <a:pt x="75" y="47"/>
                      <a:pt x="75" y="47"/>
                      <a:pt x="75" y="47"/>
                    </a:cubicBezTo>
                    <a:close/>
                    <a:moveTo>
                      <a:pt x="71" y="46"/>
                    </a:moveTo>
                    <a:cubicBezTo>
                      <a:pt x="71" y="47"/>
                      <a:pt x="70" y="48"/>
                      <a:pt x="69" y="48"/>
                    </a:cubicBezTo>
                    <a:cubicBezTo>
                      <a:pt x="67" y="48"/>
                      <a:pt x="66" y="47"/>
                      <a:pt x="66" y="46"/>
                    </a:cubicBezTo>
                    <a:cubicBezTo>
                      <a:pt x="66" y="44"/>
                      <a:pt x="67" y="43"/>
                      <a:pt x="69" y="43"/>
                    </a:cubicBezTo>
                    <a:cubicBezTo>
                      <a:pt x="70" y="43"/>
                      <a:pt x="71" y="44"/>
                      <a:pt x="71" y="46"/>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grpSp>
        <p:grpSp>
          <p:nvGrpSpPr>
            <p:cNvPr id="132" name="Group 131"/>
            <p:cNvGrpSpPr/>
            <p:nvPr/>
          </p:nvGrpSpPr>
          <p:grpSpPr>
            <a:xfrm flipH="1">
              <a:off x="2300460" y="3960543"/>
              <a:ext cx="1189945" cy="1001525"/>
              <a:chOff x="7659909" y="3778912"/>
              <a:chExt cx="1187629" cy="999576"/>
            </a:xfrm>
          </p:grpSpPr>
          <p:sp>
            <p:nvSpPr>
              <p:cNvPr id="143" name="Freeform 142"/>
              <p:cNvSpPr>
                <a:spLocks/>
              </p:cNvSpPr>
              <p:nvPr/>
            </p:nvSpPr>
            <p:spPr bwMode="auto">
              <a:xfrm>
                <a:off x="8159063" y="3778912"/>
                <a:ext cx="688475" cy="45391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44" name="Freeform 143"/>
              <p:cNvSpPr>
                <a:spLocks noEditPoints="1"/>
              </p:cNvSpPr>
              <p:nvPr/>
            </p:nvSpPr>
            <p:spPr bwMode="auto">
              <a:xfrm>
                <a:off x="7659909" y="4013874"/>
                <a:ext cx="766883" cy="764614"/>
              </a:xfrm>
              <a:custGeom>
                <a:avLst/>
                <a:gdLst>
                  <a:gd name="T0" fmla="*/ 266 w 483"/>
                  <a:gd name="T1" fmla="*/ 475 h 482"/>
                  <a:gd name="T2" fmla="*/ 216 w 483"/>
                  <a:gd name="T3" fmla="*/ 481 h 482"/>
                  <a:gd name="T4" fmla="*/ 217 w 483"/>
                  <a:gd name="T5" fmla="*/ 475 h 482"/>
                  <a:gd name="T6" fmla="*/ 290 w 483"/>
                  <a:gd name="T7" fmla="*/ 471 h 482"/>
                  <a:gd name="T8" fmla="*/ 292 w 483"/>
                  <a:gd name="T9" fmla="*/ 477 h 482"/>
                  <a:gd name="T10" fmla="*/ 146 w 483"/>
                  <a:gd name="T11" fmla="*/ 456 h 482"/>
                  <a:gd name="T12" fmla="*/ 340 w 483"/>
                  <a:gd name="T13" fmla="*/ 462 h 482"/>
                  <a:gd name="T14" fmla="*/ 362 w 483"/>
                  <a:gd name="T15" fmla="*/ 450 h 482"/>
                  <a:gd name="T16" fmla="*/ 100 w 483"/>
                  <a:gd name="T17" fmla="*/ 436 h 482"/>
                  <a:gd name="T18" fmla="*/ 121 w 483"/>
                  <a:gd name="T19" fmla="*/ 450 h 482"/>
                  <a:gd name="T20" fmla="*/ 399 w 483"/>
                  <a:gd name="T21" fmla="*/ 416 h 482"/>
                  <a:gd name="T22" fmla="*/ 80 w 483"/>
                  <a:gd name="T23" fmla="*/ 421 h 482"/>
                  <a:gd name="T24" fmla="*/ 84 w 483"/>
                  <a:gd name="T25" fmla="*/ 416 h 482"/>
                  <a:gd name="T26" fmla="*/ 416 w 483"/>
                  <a:gd name="T27" fmla="*/ 398 h 482"/>
                  <a:gd name="T28" fmla="*/ 421 w 483"/>
                  <a:gd name="T29" fmla="*/ 403 h 482"/>
                  <a:gd name="T30" fmla="*/ 38 w 483"/>
                  <a:gd name="T31" fmla="*/ 359 h 482"/>
                  <a:gd name="T32" fmla="*/ 450 w 483"/>
                  <a:gd name="T33" fmla="*/ 362 h 482"/>
                  <a:gd name="T34" fmla="*/ 462 w 483"/>
                  <a:gd name="T35" fmla="*/ 339 h 482"/>
                  <a:gd name="T36" fmla="*/ 12 w 483"/>
                  <a:gd name="T37" fmla="*/ 316 h 482"/>
                  <a:gd name="T38" fmla="*/ 21 w 483"/>
                  <a:gd name="T39" fmla="*/ 340 h 482"/>
                  <a:gd name="T40" fmla="*/ 471 w 483"/>
                  <a:gd name="T41" fmla="*/ 290 h 482"/>
                  <a:gd name="T42" fmla="*/ 5 w 483"/>
                  <a:gd name="T43" fmla="*/ 292 h 482"/>
                  <a:gd name="T44" fmla="*/ 11 w 483"/>
                  <a:gd name="T45" fmla="*/ 290 h 482"/>
                  <a:gd name="T46" fmla="*/ 475 w 483"/>
                  <a:gd name="T47" fmla="*/ 266 h 482"/>
                  <a:gd name="T48" fmla="*/ 483 w 483"/>
                  <a:gd name="T49" fmla="*/ 241 h 482"/>
                  <a:gd name="T50" fmla="*/ 0 w 483"/>
                  <a:gd name="T51" fmla="*/ 241 h 482"/>
                  <a:gd name="T52" fmla="*/ 8 w 483"/>
                  <a:gd name="T53" fmla="*/ 217 h 482"/>
                  <a:gd name="T54" fmla="*/ 475 w 483"/>
                  <a:gd name="T55" fmla="*/ 216 h 482"/>
                  <a:gd name="T56" fmla="*/ 481 w 483"/>
                  <a:gd name="T57" fmla="*/ 215 h 482"/>
                  <a:gd name="T58" fmla="*/ 5 w 483"/>
                  <a:gd name="T59" fmla="*/ 191 h 482"/>
                  <a:gd name="T60" fmla="*/ 11 w 483"/>
                  <a:gd name="T61" fmla="*/ 193 h 482"/>
                  <a:gd name="T62" fmla="*/ 462 w 483"/>
                  <a:gd name="T63" fmla="*/ 143 h 482"/>
                  <a:gd name="T64" fmla="*/ 27 w 483"/>
                  <a:gd name="T65" fmla="*/ 146 h 482"/>
                  <a:gd name="T66" fmla="*/ 38 w 483"/>
                  <a:gd name="T67" fmla="*/ 124 h 482"/>
                  <a:gd name="T68" fmla="*/ 431 w 483"/>
                  <a:gd name="T69" fmla="*/ 103 h 482"/>
                  <a:gd name="T70" fmla="*/ 445 w 483"/>
                  <a:gd name="T71" fmla="*/ 123 h 482"/>
                  <a:gd name="T72" fmla="*/ 62 w 483"/>
                  <a:gd name="T73" fmla="*/ 80 h 482"/>
                  <a:gd name="T74" fmla="*/ 416 w 483"/>
                  <a:gd name="T75" fmla="*/ 84 h 482"/>
                  <a:gd name="T76" fmla="*/ 420 w 483"/>
                  <a:gd name="T77" fmla="*/ 79 h 482"/>
                  <a:gd name="T78" fmla="*/ 80 w 483"/>
                  <a:gd name="T79" fmla="*/ 62 h 482"/>
                  <a:gd name="T80" fmla="*/ 84 w 483"/>
                  <a:gd name="T81" fmla="*/ 67 h 482"/>
                  <a:gd name="T82" fmla="*/ 362 w 483"/>
                  <a:gd name="T83" fmla="*/ 32 h 482"/>
                  <a:gd name="T84" fmla="*/ 124 w 483"/>
                  <a:gd name="T85" fmla="*/ 38 h 482"/>
                  <a:gd name="T86" fmla="*/ 145 w 483"/>
                  <a:gd name="T87" fmla="*/ 27 h 482"/>
                  <a:gd name="T88" fmla="*/ 314 w 483"/>
                  <a:gd name="T89" fmla="*/ 17 h 482"/>
                  <a:gd name="T90" fmla="*/ 337 w 483"/>
                  <a:gd name="T91" fmla="*/ 26 h 482"/>
                  <a:gd name="T92" fmla="*/ 191 w 483"/>
                  <a:gd name="T93" fmla="*/ 5 h 482"/>
                  <a:gd name="T94" fmla="*/ 290 w 483"/>
                  <a:gd name="T95" fmla="*/ 11 h 482"/>
                  <a:gd name="T96" fmla="*/ 291 w 483"/>
                  <a:gd name="T97" fmla="*/ 5 h 482"/>
                  <a:gd name="T98" fmla="*/ 216 w 483"/>
                  <a:gd name="T99" fmla="*/ 1 h 482"/>
                  <a:gd name="T100" fmla="*/ 216 w 483"/>
                  <a:gd name="T101" fmla="*/ 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3" h="482">
                    <a:moveTo>
                      <a:pt x="241" y="482"/>
                    </a:moveTo>
                    <a:cubicBezTo>
                      <a:pt x="241" y="476"/>
                      <a:pt x="241" y="476"/>
                      <a:pt x="241" y="476"/>
                    </a:cubicBezTo>
                    <a:cubicBezTo>
                      <a:pt x="250" y="476"/>
                      <a:pt x="258" y="476"/>
                      <a:pt x="266" y="475"/>
                    </a:cubicBezTo>
                    <a:cubicBezTo>
                      <a:pt x="267" y="481"/>
                      <a:pt x="267" y="481"/>
                      <a:pt x="267" y="481"/>
                    </a:cubicBezTo>
                    <a:cubicBezTo>
                      <a:pt x="258" y="482"/>
                      <a:pt x="250" y="482"/>
                      <a:pt x="241" y="482"/>
                    </a:cubicBezTo>
                    <a:close/>
                    <a:moveTo>
                      <a:pt x="216" y="481"/>
                    </a:moveTo>
                    <a:cubicBezTo>
                      <a:pt x="208" y="480"/>
                      <a:pt x="200" y="479"/>
                      <a:pt x="191" y="477"/>
                    </a:cubicBezTo>
                    <a:cubicBezTo>
                      <a:pt x="193" y="471"/>
                      <a:pt x="193" y="471"/>
                      <a:pt x="193" y="471"/>
                    </a:cubicBezTo>
                    <a:cubicBezTo>
                      <a:pt x="201" y="473"/>
                      <a:pt x="209" y="474"/>
                      <a:pt x="217" y="475"/>
                    </a:cubicBezTo>
                    <a:lnTo>
                      <a:pt x="216" y="481"/>
                    </a:lnTo>
                    <a:close/>
                    <a:moveTo>
                      <a:pt x="292" y="477"/>
                    </a:moveTo>
                    <a:cubicBezTo>
                      <a:pt x="290" y="471"/>
                      <a:pt x="290" y="471"/>
                      <a:pt x="290" y="471"/>
                    </a:cubicBezTo>
                    <a:cubicBezTo>
                      <a:pt x="298" y="469"/>
                      <a:pt x="306" y="467"/>
                      <a:pt x="314" y="465"/>
                    </a:cubicBezTo>
                    <a:cubicBezTo>
                      <a:pt x="316" y="471"/>
                      <a:pt x="316" y="471"/>
                      <a:pt x="316" y="471"/>
                    </a:cubicBezTo>
                    <a:cubicBezTo>
                      <a:pt x="308" y="473"/>
                      <a:pt x="300" y="475"/>
                      <a:pt x="292" y="477"/>
                    </a:cubicBezTo>
                    <a:close/>
                    <a:moveTo>
                      <a:pt x="167" y="471"/>
                    </a:moveTo>
                    <a:cubicBezTo>
                      <a:pt x="159" y="468"/>
                      <a:pt x="151" y="465"/>
                      <a:pt x="143" y="462"/>
                    </a:cubicBezTo>
                    <a:cubicBezTo>
                      <a:pt x="146" y="456"/>
                      <a:pt x="146" y="456"/>
                      <a:pt x="146" y="456"/>
                    </a:cubicBezTo>
                    <a:cubicBezTo>
                      <a:pt x="153" y="459"/>
                      <a:pt x="161" y="462"/>
                      <a:pt x="169" y="465"/>
                    </a:cubicBezTo>
                    <a:lnTo>
                      <a:pt x="167" y="471"/>
                    </a:lnTo>
                    <a:close/>
                    <a:moveTo>
                      <a:pt x="340" y="462"/>
                    </a:moveTo>
                    <a:cubicBezTo>
                      <a:pt x="337" y="456"/>
                      <a:pt x="337" y="456"/>
                      <a:pt x="337" y="456"/>
                    </a:cubicBezTo>
                    <a:cubicBezTo>
                      <a:pt x="344" y="453"/>
                      <a:pt x="352" y="449"/>
                      <a:pt x="359" y="445"/>
                    </a:cubicBezTo>
                    <a:cubicBezTo>
                      <a:pt x="362" y="450"/>
                      <a:pt x="362" y="450"/>
                      <a:pt x="362" y="450"/>
                    </a:cubicBezTo>
                    <a:cubicBezTo>
                      <a:pt x="355" y="454"/>
                      <a:pt x="347" y="458"/>
                      <a:pt x="340" y="462"/>
                    </a:cubicBezTo>
                    <a:close/>
                    <a:moveTo>
                      <a:pt x="121" y="450"/>
                    </a:moveTo>
                    <a:cubicBezTo>
                      <a:pt x="114" y="446"/>
                      <a:pt x="106" y="441"/>
                      <a:pt x="100" y="436"/>
                    </a:cubicBezTo>
                    <a:cubicBezTo>
                      <a:pt x="103" y="431"/>
                      <a:pt x="103" y="431"/>
                      <a:pt x="103" y="431"/>
                    </a:cubicBezTo>
                    <a:cubicBezTo>
                      <a:pt x="110" y="436"/>
                      <a:pt x="117" y="441"/>
                      <a:pt x="124" y="445"/>
                    </a:cubicBezTo>
                    <a:lnTo>
                      <a:pt x="121" y="450"/>
                    </a:lnTo>
                    <a:close/>
                    <a:moveTo>
                      <a:pt x="383" y="436"/>
                    </a:moveTo>
                    <a:cubicBezTo>
                      <a:pt x="380" y="431"/>
                      <a:pt x="380" y="431"/>
                      <a:pt x="380" y="431"/>
                    </a:cubicBezTo>
                    <a:cubicBezTo>
                      <a:pt x="386" y="426"/>
                      <a:pt x="393" y="421"/>
                      <a:pt x="399" y="416"/>
                    </a:cubicBezTo>
                    <a:cubicBezTo>
                      <a:pt x="403" y="420"/>
                      <a:pt x="403" y="420"/>
                      <a:pt x="403" y="420"/>
                    </a:cubicBezTo>
                    <a:cubicBezTo>
                      <a:pt x="397" y="426"/>
                      <a:pt x="390" y="431"/>
                      <a:pt x="383" y="436"/>
                    </a:cubicBezTo>
                    <a:close/>
                    <a:moveTo>
                      <a:pt x="80" y="421"/>
                    </a:moveTo>
                    <a:cubicBezTo>
                      <a:pt x="74" y="415"/>
                      <a:pt x="68" y="409"/>
                      <a:pt x="62" y="403"/>
                    </a:cubicBezTo>
                    <a:cubicBezTo>
                      <a:pt x="67" y="399"/>
                      <a:pt x="67" y="399"/>
                      <a:pt x="67" y="399"/>
                    </a:cubicBezTo>
                    <a:cubicBezTo>
                      <a:pt x="72" y="405"/>
                      <a:pt x="78" y="410"/>
                      <a:pt x="84" y="416"/>
                    </a:cubicBezTo>
                    <a:lnTo>
                      <a:pt x="80" y="421"/>
                    </a:lnTo>
                    <a:close/>
                    <a:moveTo>
                      <a:pt x="421" y="403"/>
                    </a:moveTo>
                    <a:cubicBezTo>
                      <a:pt x="416" y="398"/>
                      <a:pt x="416" y="398"/>
                      <a:pt x="416" y="398"/>
                    </a:cubicBezTo>
                    <a:cubicBezTo>
                      <a:pt x="421" y="392"/>
                      <a:pt x="427" y="386"/>
                      <a:pt x="431" y="379"/>
                    </a:cubicBezTo>
                    <a:cubicBezTo>
                      <a:pt x="437" y="383"/>
                      <a:pt x="437" y="383"/>
                      <a:pt x="437" y="383"/>
                    </a:cubicBezTo>
                    <a:cubicBezTo>
                      <a:pt x="432" y="390"/>
                      <a:pt x="426" y="396"/>
                      <a:pt x="421" y="403"/>
                    </a:cubicBezTo>
                    <a:close/>
                    <a:moveTo>
                      <a:pt x="46" y="383"/>
                    </a:moveTo>
                    <a:cubicBezTo>
                      <a:pt x="41" y="376"/>
                      <a:pt x="37" y="369"/>
                      <a:pt x="32" y="362"/>
                    </a:cubicBezTo>
                    <a:cubicBezTo>
                      <a:pt x="38" y="359"/>
                      <a:pt x="38" y="359"/>
                      <a:pt x="38" y="359"/>
                    </a:cubicBezTo>
                    <a:cubicBezTo>
                      <a:pt x="42" y="366"/>
                      <a:pt x="47" y="373"/>
                      <a:pt x="51" y="379"/>
                    </a:cubicBezTo>
                    <a:lnTo>
                      <a:pt x="46" y="383"/>
                    </a:lnTo>
                    <a:close/>
                    <a:moveTo>
                      <a:pt x="450" y="362"/>
                    </a:moveTo>
                    <a:cubicBezTo>
                      <a:pt x="445" y="359"/>
                      <a:pt x="445" y="359"/>
                      <a:pt x="445" y="359"/>
                    </a:cubicBezTo>
                    <a:cubicBezTo>
                      <a:pt x="449" y="352"/>
                      <a:pt x="453" y="344"/>
                      <a:pt x="456" y="337"/>
                    </a:cubicBezTo>
                    <a:cubicBezTo>
                      <a:pt x="462" y="339"/>
                      <a:pt x="462" y="339"/>
                      <a:pt x="462" y="339"/>
                    </a:cubicBezTo>
                    <a:cubicBezTo>
                      <a:pt x="458" y="347"/>
                      <a:pt x="455" y="355"/>
                      <a:pt x="450" y="362"/>
                    </a:cubicBezTo>
                    <a:close/>
                    <a:moveTo>
                      <a:pt x="21" y="340"/>
                    </a:moveTo>
                    <a:cubicBezTo>
                      <a:pt x="18" y="332"/>
                      <a:pt x="14" y="324"/>
                      <a:pt x="12" y="316"/>
                    </a:cubicBezTo>
                    <a:cubicBezTo>
                      <a:pt x="18" y="314"/>
                      <a:pt x="18" y="314"/>
                      <a:pt x="18" y="314"/>
                    </a:cubicBezTo>
                    <a:cubicBezTo>
                      <a:pt x="20" y="322"/>
                      <a:pt x="23" y="329"/>
                      <a:pt x="27" y="337"/>
                    </a:cubicBezTo>
                    <a:lnTo>
                      <a:pt x="21" y="340"/>
                    </a:lnTo>
                    <a:close/>
                    <a:moveTo>
                      <a:pt x="471" y="316"/>
                    </a:moveTo>
                    <a:cubicBezTo>
                      <a:pt x="465" y="314"/>
                      <a:pt x="465" y="314"/>
                      <a:pt x="465" y="314"/>
                    </a:cubicBezTo>
                    <a:cubicBezTo>
                      <a:pt x="467" y="306"/>
                      <a:pt x="470" y="298"/>
                      <a:pt x="471" y="290"/>
                    </a:cubicBezTo>
                    <a:cubicBezTo>
                      <a:pt x="477" y="291"/>
                      <a:pt x="477" y="291"/>
                      <a:pt x="477" y="291"/>
                    </a:cubicBezTo>
                    <a:cubicBezTo>
                      <a:pt x="476" y="300"/>
                      <a:pt x="473" y="308"/>
                      <a:pt x="471" y="316"/>
                    </a:cubicBezTo>
                    <a:close/>
                    <a:moveTo>
                      <a:pt x="5" y="292"/>
                    </a:moveTo>
                    <a:cubicBezTo>
                      <a:pt x="4" y="283"/>
                      <a:pt x="2" y="275"/>
                      <a:pt x="1" y="267"/>
                    </a:cubicBezTo>
                    <a:cubicBezTo>
                      <a:pt x="8" y="266"/>
                      <a:pt x="8" y="266"/>
                      <a:pt x="8" y="266"/>
                    </a:cubicBezTo>
                    <a:cubicBezTo>
                      <a:pt x="9" y="274"/>
                      <a:pt x="10" y="282"/>
                      <a:pt x="11" y="290"/>
                    </a:cubicBezTo>
                    <a:lnTo>
                      <a:pt x="5" y="292"/>
                    </a:lnTo>
                    <a:close/>
                    <a:moveTo>
                      <a:pt x="481" y="266"/>
                    </a:moveTo>
                    <a:cubicBezTo>
                      <a:pt x="475" y="266"/>
                      <a:pt x="475" y="266"/>
                      <a:pt x="475" y="266"/>
                    </a:cubicBezTo>
                    <a:cubicBezTo>
                      <a:pt x="476" y="258"/>
                      <a:pt x="476" y="249"/>
                      <a:pt x="476" y="241"/>
                    </a:cubicBezTo>
                    <a:cubicBezTo>
                      <a:pt x="476" y="241"/>
                      <a:pt x="476" y="241"/>
                      <a:pt x="476" y="241"/>
                    </a:cubicBezTo>
                    <a:cubicBezTo>
                      <a:pt x="483" y="241"/>
                      <a:pt x="483" y="241"/>
                      <a:pt x="483" y="241"/>
                    </a:cubicBezTo>
                    <a:cubicBezTo>
                      <a:pt x="483" y="241"/>
                      <a:pt x="483" y="241"/>
                      <a:pt x="483" y="241"/>
                    </a:cubicBezTo>
                    <a:cubicBezTo>
                      <a:pt x="483" y="250"/>
                      <a:pt x="482" y="258"/>
                      <a:pt x="481" y="266"/>
                    </a:cubicBezTo>
                    <a:close/>
                    <a:moveTo>
                      <a:pt x="0" y="241"/>
                    </a:moveTo>
                    <a:cubicBezTo>
                      <a:pt x="0" y="241"/>
                      <a:pt x="0" y="241"/>
                      <a:pt x="0" y="241"/>
                    </a:cubicBezTo>
                    <a:cubicBezTo>
                      <a:pt x="0" y="233"/>
                      <a:pt x="0" y="224"/>
                      <a:pt x="1" y="216"/>
                    </a:cubicBezTo>
                    <a:cubicBezTo>
                      <a:pt x="8" y="217"/>
                      <a:pt x="8" y="217"/>
                      <a:pt x="8" y="217"/>
                    </a:cubicBezTo>
                    <a:cubicBezTo>
                      <a:pt x="7" y="225"/>
                      <a:pt x="6" y="233"/>
                      <a:pt x="6" y="241"/>
                    </a:cubicBezTo>
                    <a:lnTo>
                      <a:pt x="0" y="241"/>
                    </a:lnTo>
                    <a:close/>
                    <a:moveTo>
                      <a:pt x="475" y="216"/>
                    </a:moveTo>
                    <a:cubicBezTo>
                      <a:pt x="474" y="208"/>
                      <a:pt x="473" y="200"/>
                      <a:pt x="471" y="192"/>
                    </a:cubicBezTo>
                    <a:cubicBezTo>
                      <a:pt x="477" y="190"/>
                      <a:pt x="477" y="190"/>
                      <a:pt x="477" y="190"/>
                    </a:cubicBezTo>
                    <a:cubicBezTo>
                      <a:pt x="479" y="199"/>
                      <a:pt x="480" y="207"/>
                      <a:pt x="481" y="215"/>
                    </a:cubicBezTo>
                    <a:lnTo>
                      <a:pt x="475" y="216"/>
                    </a:lnTo>
                    <a:close/>
                    <a:moveTo>
                      <a:pt x="11" y="193"/>
                    </a:moveTo>
                    <a:cubicBezTo>
                      <a:pt x="5" y="191"/>
                      <a:pt x="5" y="191"/>
                      <a:pt x="5" y="191"/>
                    </a:cubicBezTo>
                    <a:cubicBezTo>
                      <a:pt x="7" y="183"/>
                      <a:pt x="9" y="175"/>
                      <a:pt x="12" y="167"/>
                    </a:cubicBezTo>
                    <a:cubicBezTo>
                      <a:pt x="18" y="169"/>
                      <a:pt x="18" y="169"/>
                      <a:pt x="18" y="169"/>
                    </a:cubicBezTo>
                    <a:cubicBezTo>
                      <a:pt x="15" y="177"/>
                      <a:pt x="13" y="185"/>
                      <a:pt x="11" y="193"/>
                    </a:cubicBezTo>
                    <a:close/>
                    <a:moveTo>
                      <a:pt x="465" y="168"/>
                    </a:moveTo>
                    <a:cubicBezTo>
                      <a:pt x="462" y="160"/>
                      <a:pt x="459" y="153"/>
                      <a:pt x="456" y="145"/>
                    </a:cubicBezTo>
                    <a:cubicBezTo>
                      <a:pt x="462" y="143"/>
                      <a:pt x="462" y="143"/>
                      <a:pt x="462" y="143"/>
                    </a:cubicBezTo>
                    <a:cubicBezTo>
                      <a:pt x="465" y="150"/>
                      <a:pt x="468" y="158"/>
                      <a:pt x="471" y="166"/>
                    </a:cubicBezTo>
                    <a:lnTo>
                      <a:pt x="465" y="168"/>
                    </a:lnTo>
                    <a:close/>
                    <a:moveTo>
                      <a:pt x="27" y="146"/>
                    </a:moveTo>
                    <a:cubicBezTo>
                      <a:pt x="21" y="143"/>
                      <a:pt x="21" y="143"/>
                      <a:pt x="21" y="143"/>
                    </a:cubicBezTo>
                    <a:cubicBezTo>
                      <a:pt x="24" y="136"/>
                      <a:pt x="28" y="128"/>
                      <a:pt x="32" y="121"/>
                    </a:cubicBezTo>
                    <a:cubicBezTo>
                      <a:pt x="38" y="124"/>
                      <a:pt x="38" y="124"/>
                      <a:pt x="38" y="124"/>
                    </a:cubicBezTo>
                    <a:cubicBezTo>
                      <a:pt x="34" y="131"/>
                      <a:pt x="30" y="138"/>
                      <a:pt x="27" y="146"/>
                    </a:cubicBezTo>
                    <a:close/>
                    <a:moveTo>
                      <a:pt x="445" y="123"/>
                    </a:moveTo>
                    <a:cubicBezTo>
                      <a:pt x="441" y="116"/>
                      <a:pt x="436" y="109"/>
                      <a:pt x="431" y="103"/>
                    </a:cubicBezTo>
                    <a:cubicBezTo>
                      <a:pt x="436" y="99"/>
                      <a:pt x="436" y="99"/>
                      <a:pt x="436" y="99"/>
                    </a:cubicBezTo>
                    <a:cubicBezTo>
                      <a:pt x="441" y="106"/>
                      <a:pt x="446" y="113"/>
                      <a:pt x="450" y="120"/>
                    </a:cubicBezTo>
                    <a:lnTo>
                      <a:pt x="445" y="123"/>
                    </a:lnTo>
                    <a:close/>
                    <a:moveTo>
                      <a:pt x="51" y="103"/>
                    </a:moveTo>
                    <a:cubicBezTo>
                      <a:pt x="46" y="100"/>
                      <a:pt x="46" y="100"/>
                      <a:pt x="46" y="100"/>
                    </a:cubicBezTo>
                    <a:cubicBezTo>
                      <a:pt x="51" y="93"/>
                      <a:pt x="56" y="86"/>
                      <a:pt x="62" y="80"/>
                    </a:cubicBezTo>
                    <a:cubicBezTo>
                      <a:pt x="67" y="84"/>
                      <a:pt x="67" y="84"/>
                      <a:pt x="67" y="84"/>
                    </a:cubicBezTo>
                    <a:cubicBezTo>
                      <a:pt x="61" y="90"/>
                      <a:pt x="56" y="97"/>
                      <a:pt x="51" y="103"/>
                    </a:cubicBezTo>
                    <a:close/>
                    <a:moveTo>
                      <a:pt x="416" y="84"/>
                    </a:moveTo>
                    <a:cubicBezTo>
                      <a:pt x="410" y="78"/>
                      <a:pt x="404" y="72"/>
                      <a:pt x="398" y="66"/>
                    </a:cubicBezTo>
                    <a:cubicBezTo>
                      <a:pt x="402" y="62"/>
                      <a:pt x="402" y="62"/>
                      <a:pt x="402" y="62"/>
                    </a:cubicBezTo>
                    <a:cubicBezTo>
                      <a:pt x="409" y="67"/>
                      <a:pt x="415" y="73"/>
                      <a:pt x="420" y="79"/>
                    </a:cubicBezTo>
                    <a:lnTo>
                      <a:pt x="416" y="84"/>
                    </a:lnTo>
                    <a:close/>
                    <a:moveTo>
                      <a:pt x="84" y="67"/>
                    </a:moveTo>
                    <a:cubicBezTo>
                      <a:pt x="80" y="62"/>
                      <a:pt x="80" y="62"/>
                      <a:pt x="80" y="62"/>
                    </a:cubicBezTo>
                    <a:cubicBezTo>
                      <a:pt x="86" y="56"/>
                      <a:pt x="92" y="51"/>
                      <a:pt x="99" y="46"/>
                    </a:cubicBezTo>
                    <a:cubicBezTo>
                      <a:pt x="103" y="51"/>
                      <a:pt x="103" y="51"/>
                      <a:pt x="103" y="51"/>
                    </a:cubicBezTo>
                    <a:cubicBezTo>
                      <a:pt x="96" y="56"/>
                      <a:pt x="90" y="61"/>
                      <a:pt x="84" y="67"/>
                    </a:cubicBezTo>
                    <a:close/>
                    <a:moveTo>
                      <a:pt x="379" y="51"/>
                    </a:moveTo>
                    <a:cubicBezTo>
                      <a:pt x="372" y="46"/>
                      <a:pt x="366" y="41"/>
                      <a:pt x="358" y="37"/>
                    </a:cubicBezTo>
                    <a:cubicBezTo>
                      <a:pt x="362" y="32"/>
                      <a:pt x="362" y="32"/>
                      <a:pt x="362" y="32"/>
                    </a:cubicBezTo>
                    <a:cubicBezTo>
                      <a:pt x="369" y="36"/>
                      <a:pt x="376" y="41"/>
                      <a:pt x="383" y="46"/>
                    </a:cubicBezTo>
                    <a:lnTo>
                      <a:pt x="379" y="51"/>
                    </a:lnTo>
                    <a:close/>
                    <a:moveTo>
                      <a:pt x="124" y="38"/>
                    </a:moveTo>
                    <a:cubicBezTo>
                      <a:pt x="120" y="32"/>
                      <a:pt x="120" y="32"/>
                      <a:pt x="120" y="32"/>
                    </a:cubicBezTo>
                    <a:cubicBezTo>
                      <a:pt x="128" y="28"/>
                      <a:pt x="135" y="24"/>
                      <a:pt x="143" y="21"/>
                    </a:cubicBezTo>
                    <a:cubicBezTo>
                      <a:pt x="145" y="27"/>
                      <a:pt x="145" y="27"/>
                      <a:pt x="145" y="27"/>
                    </a:cubicBezTo>
                    <a:cubicBezTo>
                      <a:pt x="138" y="30"/>
                      <a:pt x="131" y="34"/>
                      <a:pt x="124" y="38"/>
                    </a:cubicBezTo>
                    <a:close/>
                    <a:moveTo>
                      <a:pt x="337" y="26"/>
                    </a:moveTo>
                    <a:cubicBezTo>
                      <a:pt x="329" y="23"/>
                      <a:pt x="321" y="20"/>
                      <a:pt x="314" y="17"/>
                    </a:cubicBezTo>
                    <a:cubicBezTo>
                      <a:pt x="316" y="11"/>
                      <a:pt x="316" y="11"/>
                      <a:pt x="316" y="11"/>
                    </a:cubicBezTo>
                    <a:cubicBezTo>
                      <a:pt x="324" y="14"/>
                      <a:pt x="331" y="17"/>
                      <a:pt x="339" y="20"/>
                    </a:cubicBezTo>
                    <a:lnTo>
                      <a:pt x="337" y="26"/>
                    </a:lnTo>
                    <a:close/>
                    <a:moveTo>
                      <a:pt x="168" y="18"/>
                    </a:moveTo>
                    <a:cubicBezTo>
                      <a:pt x="166" y="12"/>
                      <a:pt x="166" y="12"/>
                      <a:pt x="166" y="12"/>
                    </a:cubicBezTo>
                    <a:cubicBezTo>
                      <a:pt x="174" y="9"/>
                      <a:pt x="183" y="7"/>
                      <a:pt x="191" y="5"/>
                    </a:cubicBezTo>
                    <a:cubicBezTo>
                      <a:pt x="192" y="11"/>
                      <a:pt x="192" y="11"/>
                      <a:pt x="192" y="11"/>
                    </a:cubicBezTo>
                    <a:cubicBezTo>
                      <a:pt x="184" y="13"/>
                      <a:pt x="176" y="15"/>
                      <a:pt x="168" y="18"/>
                    </a:cubicBezTo>
                    <a:close/>
                    <a:moveTo>
                      <a:pt x="290" y="11"/>
                    </a:moveTo>
                    <a:cubicBezTo>
                      <a:pt x="282" y="10"/>
                      <a:pt x="274" y="8"/>
                      <a:pt x="266" y="7"/>
                    </a:cubicBezTo>
                    <a:cubicBezTo>
                      <a:pt x="266" y="1"/>
                      <a:pt x="266" y="1"/>
                      <a:pt x="266" y="1"/>
                    </a:cubicBezTo>
                    <a:cubicBezTo>
                      <a:pt x="275" y="2"/>
                      <a:pt x="283" y="3"/>
                      <a:pt x="291" y="5"/>
                    </a:cubicBezTo>
                    <a:lnTo>
                      <a:pt x="290" y="11"/>
                    </a:lnTo>
                    <a:close/>
                    <a:moveTo>
                      <a:pt x="216" y="7"/>
                    </a:moveTo>
                    <a:cubicBezTo>
                      <a:pt x="216" y="1"/>
                      <a:pt x="216" y="1"/>
                      <a:pt x="216" y="1"/>
                    </a:cubicBezTo>
                    <a:cubicBezTo>
                      <a:pt x="224" y="0"/>
                      <a:pt x="233" y="0"/>
                      <a:pt x="241" y="0"/>
                    </a:cubicBezTo>
                    <a:cubicBezTo>
                      <a:pt x="241" y="6"/>
                      <a:pt x="241" y="6"/>
                      <a:pt x="241" y="6"/>
                    </a:cubicBezTo>
                    <a:cubicBezTo>
                      <a:pt x="233" y="6"/>
                      <a:pt x="224" y="7"/>
                      <a:pt x="2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45" name="Oval 144"/>
              <p:cNvSpPr>
                <a:spLocks noChangeArrowheads="1"/>
              </p:cNvSpPr>
              <p:nvPr/>
            </p:nvSpPr>
            <p:spPr bwMode="auto">
              <a:xfrm>
                <a:off x="7665581" y="4134125"/>
                <a:ext cx="640960" cy="639825"/>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46" name="Freeform 145"/>
              <p:cNvSpPr>
                <a:spLocks noEditPoints="1"/>
              </p:cNvSpPr>
              <p:nvPr/>
            </p:nvSpPr>
            <p:spPr bwMode="auto">
              <a:xfrm>
                <a:off x="7659909" y="4129587"/>
                <a:ext cx="651170" cy="648901"/>
              </a:xfrm>
              <a:custGeom>
                <a:avLst/>
                <a:gdLst>
                  <a:gd name="T0" fmla="*/ 193 w 410"/>
                  <a:gd name="T1" fmla="*/ 403 h 409"/>
                  <a:gd name="T2" fmla="*/ 205 w 410"/>
                  <a:gd name="T3" fmla="*/ 409 h 409"/>
                  <a:gd name="T4" fmla="*/ 144 w 410"/>
                  <a:gd name="T5" fmla="*/ 394 h 409"/>
                  <a:gd name="T6" fmla="*/ 243 w 410"/>
                  <a:gd name="T7" fmla="*/ 406 h 409"/>
                  <a:gd name="T8" fmla="*/ 268 w 410"/>
                  <a:gd name="T9" fmla="*/ 399 h 409"/>
                  <a:gd name="T10" fmla="*/ 95 w 410"/>
                  <a:gd name="T11" fmla="*/ 378 h 409"/>
                  <a:gd name="T12" fmla="*/ 118 w 410"/>
                  <a:gd name="T13" fmla="*/ 390 h 409"/>
                  <a:gd name="T14" fmla="*/ 311 w 410"/>
                  <a:gd name="T15" fmla="*/ 372 h 409"/>
                  <a:gd name="T16" fmla="*/ 74 w 410"/>
                  <a:gd name="T17" fmla="*/ 363 h 409"/>
                  <a:gd name="T18" fmla="*/ 79 w 410"/>
                  <a:gd name="T19" fmla="*/ 358 h 409"/>
                  <a:gd name="T20" fmla="*/ 332 w 410"/>
                  <a:gd name="T21" fmla="*/ 358 h 409"/>
                  <a:gd name="T22" fmla="*/ 336 w 410"/>
                  <a:gd name="T23" fmla="*/ 362 h 409"/>
                  <a:gd name="T24" fmla="*/ 31 w 410"/>
                  <a:gd name="T25" fmla="*/ 300 h 409"/>
                  <a:gd name="T26" fmla="*/ 371 w 410"/>
                  <a:gd name="T27" fmla="*/ 325 h 409"/>
                  <a:gd name="T28" fmla="*/ 385 w 410"/>
                  <a:gd name="T29" fmla="*/ 303 h 409"/>
                  <a:gd name="T30" fmla="*/ 7 w 410"/>
                  <a:gd name="T31" fmla="*/ 256 h 409"/>
                  <a:gd name="T32" fmla="*/ 14 w 410"/>
                  <a:gd name="T33" fmla="*/ 280 h 409"/>
                  <a:gd name="T34" fmla="*/ 397 w 410"/>
                  <a:gd name="T35" fmla="*/ 254 h 409"/>
                  <a:gd name="T36" fmla="*/ 2 w 410"/>
                  <a:gd name="T37" fmla="*/ 231 h 409"/>
                  <a:gd name="T38" fmla="*/ 8 w 410"/>
                  <a:gd name="T39" fmla="*/ 230 h 409"/>
                  <a:gd name="T40" fmla="*/ 402 w 410"/>
                  <a:gd name="T41" fmla="*/ 229 h 409"/>
                  <a:gd name="T42" fmla="*/ 410 w 410"/>
                  <a:gd name="T43" fmla="*/ 204 h 409"/>
                  <a:gd name="T44" fmla="*/ 8 w 410"/>
                  <a:gd name="T45" fmla="*/ 180 h 409"/>
                  <a:gd name="T46" fmla="*/ 12 w 410"/>
                  <a:gd name="T47" fmla="*/ 156 h 409"/>
                  <a:gd name="T48" fmla="*/ 397 w 410"/>
                  <a:gd name="T49" fmla="*/ 155 h 409"/>
                  <a:gd name="T50" fmla="*/ 402 w 410"/>
                  <a:gd name="T51" fmla="*/ 179 h 409"/>
                  <a:gd name="T52" fmla="*/ 25 w 410"/>
                  <a:gd name="T53" fmla="*/ 106 h 409"/>
                  <a:gd name="T54" fmla="*/ 389 w 410"/>
                  <a:gd name="T55" fmla="*/ 131 h 409"/>
                  <a:gd name="T56" fmla="*/ 395 w 410"/>
                  <a:gd name="T57" fmla="*/ 129 h 409"/>
                  <a:gd name="T58" fmla="*/ 39 w 410"/>
                  <a:gd name="T59" fmla="*/ 84 h 409"/>
                  <a:gd name="T60" fmla="*/ 44 w 410"/>
                  <a:gd name="T61" fmla="*/ 88 h 409"/>
                  <a:gd name="T62" fmla="*/ 354 w 410"/>
                  <a:gd name="T63" fmla="*/ 64 h 409"/>
                  <a:gd name="T64" fmla="*/ 78 w 410"/>
                  <a:gd name="T65" fmla="*/ 52 h 409"/>
                  <a:gd name="T66" fmla="*/ 98 w 410"/>
                  <a:gd name="T67" fmla="*/ 37 h 409"/>
                  <a:gd name="T68" fmla="*/ 311 w 410"/>
                  <a:gd name="T69" fmla="*/ 37 h 409"/>
                  <a:gd name="T70" fmla="*/ 331 w 410"/>
                  <a:gd name="T71" fmla="*/ 51 h 409"/>
                  <a:gd name="T72" fmla="*/ 141 w 410"/>
                  <a:gd name="T73" fmla="*/ 10 h 409"/>
                  <a:gd name="T74" fmla="*/ 289 w 410"/>
                  <a:gd name="T75" fmla="*/ 25 h 409"/>
                  <a:gd name="T76" fmla="*/ 292 w 410"/>
                  <a:gd name="T77" fmla="*/ 19 h 409"/>
                  <a:gd name="T78" fmla="*/ 166 w 410"/>
                  <a:gd name="T79" fmla="*/ 3 h 409"/>
                  <a:gd name="T80" fmla="*/ 167 w 410"/>
                  <a:gd name="T81" fmla="*/ 10 h 409"/>
                  <a:gd name="T82" fmla="*/ 217 w 410"/>
                  <a:gd name="T8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409">
                    <a:moveTo>
                      <a:pt x="205" y="409"/>
                    </a:moveTo>
                    <a:cubicBezTo>
                      <a:pt x="201" y="409"/>
                      <a:pt x="196" y="409"/>
                      <a:pt x="192" y="409"/>
                    </a:cubicBezTo>
                    <a:cubicBezTo>
                      <a:pt x="193" y="403"/>
                      <a:pt x="193" y="403"/>
                      <a:pt x="193" y="403"/>
                    </a:cubicBezTo>
                    <a:cubicBezTo>
                      <a:pt x="201" y="403"/>
                      <a:pt x="209" y="403"/>
                      <a:pt x="218" y="403"/>
                    </a:cubicBezTo>
                    <a:cubicBezTo>
                      <a:pt x="218" y="409"/>
                      <a:pt x="218" y="409"/>
                      <a:pt x="218" y="409"/>
                    </a:cubicBezTo>
                    <a:cubicBezTo>
                      <a:pt x="214" y="409"/>
                      <a:pt x="209" y="409"/>
                      <a:pt x="205" y="409"/>
                    </a:cubicBezTo>
                    <a:close/>
                    <a:moveTo>
                      <a:pt x="167" y="406"/>
                    </a:moveTo>
                    <a:cubicBezTo>
                      <a:pt x="158" y="404"/>
                      <a:pt x="150" y="402"/>
                      <a:pt x="142" y="400"/>
                    </a:cubicBezTo>
                    <a:cubicBezTo>
                      <a:pt x="144" y="394"/>
                      <a:pt x="144" y="394"/>
                      <a:pt x="144" y="394"/>
                    </a:cubicBezTo>
                    <a:cubicBezTo>
                      <a:pt x="152" y="396"/>
                      <a:pt x="160" y="398"/>
                      <a:pt x="168" y="400"/>
                    </a:cubicBezTo>
                    <a:lnTo>
                      <a:pt x="167" y="406"/>
                    </a:lnTo>
                    <a:close/>
                    <a:moveTo>
                      <a:pt x="243" y="406"/>
                    </a:moveTo>
                    <a:cubicBezTo>
                      <a:pt x="242" y="400"/>
                      <a:pt x="242" y="400"/>
                      <a:pt x="242" y="400"/>
                    </a:cubicBezTo>
                    <a:cubicBezTo>
                      <a:pt x="250" y="398"/>
                      <a:pt x="259" y="396"/>
                      <a:pt x="266" y="393"/>
                    </a:cubicBezTo>
                    <a:cubicBezTo>
                      <a:pt x="268" y="399"/>
                      <a:pt x="268" y="399"/>
                      <a:pt x="268" y="399"/>
                    </a:cubicBezTo>
                    <a:cubicBezTo>
                      <a:pt x="260" y="402"/>
                      <a:pt x="252" y="404"/>
                      <a:pt x="243" y="406"/>
                    </a:cubicBezTo>
                    <a:close/>
                    <a:moveTo>
                      <a:pt x="118" y="390"/>
                    </a:moveTo>
                    <a:cubicBezTo>
                      <a:pt x="110" y="386"/>
                      <a:pt x="103" y="382"/>
                      <a:pt x="95" y="378"/>
                    </a:cubicBezTo>
                    <a:cubicBezTo>
                      <a:pt x="99" y="372"/>
                      <a:pt x="99" y="372"/>
                      <a:pt x="99" y="372"/>
                    </a:cubicBezTo>
                    <a:cubicBezTo>
                      <a:pt x="106" y="377"/>
                      <a:pt x="113" y="381"/>
                      <a:pt x="121" y="384"/>
                    </a:cubicBezTo>
                    <a:lnTo>
                      <a:pt x="118" y="390"/>
                    </a:lnTo>
                    <a:close/>
                    <a:moveTo>
                      <a:pt x="292" y="390"/>
                    </a:moveTo>
                    <a:cubicBezTo>
                      <a:pt x="290" y="384"/>
                      <a:pt x="290" y="384"/>
                      <a:pt x="290" y="384"/>
                    </a:cubicBezTo>
                    <a:cubicBezTo>
                      <a:pt x="297" y="381"/>
                      <a:pt x="304" y="377"/>
                      <a:pt x="311" y="372"/>
                    </a:cubicBezTo>
                    <a:cubicBezTo>
                      <a:pt x="315" y="378"/>
                      <a:pt x="315" y="378"/>
                      <a:pt x="315" y="378"/>
                    </a:cubicBezTo>
                    <a:cubicBezTo>
                      <a:pt x="308" y="382"/>
                      <a:pt x="300" y="386"/>
                      <a:pt x="292" y="390"/>
                    </a:cubicBezTo>
                    <a:close/>
                    <a:moveTo>
                      <a:pt x="74" y="363"/>
                    </a:moveTo>
                    <a:cubicBezTo>
                      <a:pt x="68" y="357"/>
                      <a:pt x="62" y="351"/>
                      <a:pt x="56" y="345"/>
                    </a:cubicBezTo>
                    <a:cubicBezTo>
                      <a:pt x="60" y="341"/>
                      <a:pt x="60" y="341"/>
                      <a:pt x="60" y="341"/>
                    </a:cubicBezTo>
                    <a:cubicBezTo>
                      <a:pt x="66" y="347"/>
                      <a:pt x="72" y="352"/>
                      <a:pt x="79" y="358"/>
                    </a:cubicBezTo>
                    <a:lnTo>
                      <a:pt x="74" y="363"/>
                    </a:lnTo>
                    <a:close/>
                    <a:moveTo>
                      <a:pt x="336" y="362"/>
                    </a:moveTo>
                    <a:cubicBezTo>
                      <a:pt x="332" y="358"/>
                      <a:pt x="332" y="358"/>
                      <a:pt x="332" y="358"/>
                    </a:cubicBezTo>
                    <a:cubicBezTo>
                      <a:pt x="338" y="352"/>
                      <a:pt x="344" y="346"/>
                      <a:pt x="350" y="340"/>
                    </a:cubicBezTo>
                    <a:cubicBezTo>
                      <a:pt x="354" y="345"/>
                      <a:pt x="354" y="345"/>
                      <a:pt x="354" y="345"/>
                    </a:cubicBezTo>
                    <a:cubicBezTo>
                      <a:pt x="348" y="351"/>
                      <a:pt x="342" y="357"/>
                      <a:pt x="336" y="362"/>
                    </a:cubicBezTo>
                    <a:close/>
                    <a:moveTo>
                      <a:pt x="39" y="325"/>
                    </a:moveTo>
                    <a:cubicBezTo>
                      <a:pt x="34" y="318"/>
                      <a:pt x="30" y="311"/>
                      <a:pt x="25" y="304"/>
                    </a:cubicBezTo>
                    <a:cubicBezTo>
                      <a:pt x="31" y="300"/>
                      <a:pt x="31" y="300"/>
                      <a:pt x="31" y="300"/>
                    </a:cubicBezTo>
                    <a:cubicBezTo>
                      <a:pt x="35" y="308"/>
                      <a:pt x="40" y="315"/>
                      <a:pt x="44" y="321"/>
                    </a:cubicBezTo>
                    <a:lnTo>
                      <a:pt x="39" y="325"/>
                    </a:lnTo>
                    <a:close/>
                    <a:moveTo>
                      <a:pt x="371" y="325"/>
                    </a:moveTo>
                    <a:cubicBezTo>
                      <a:pt x="366" y="321"/>
                      <a:pt x="366" y="321"/>
                      <a:pt x="366" y="321"/>
                    </a:cubicBezTo>
                    <a:cubicBezTo>
                      <a:pt x="370" y="315"/>
                      <a:pt x="375" y="307"/>
                      <a:pt x="379" y="300"/>
                    </a:cubicBezTo>
                    <a:cubicBezTo>
                      <a:pt x="385" y="303"/>
                      <a:pt x="385" y="303"/>
                      <a:pt x="385" y="303"/>
                    </a:cubicBezTo>
                    <a:cubicBezTo>
                      <a:pt x="380" y="311"/>
                      <a:pt x="376" y="318"/>
                      <a:pt x="371" y="325"/>
                    </a:cubicBezTo>
                    <a:close/>
                    <a:moveTo>
                      <a:pt x="14" y="280"/>
                    </a:moveTo>
                    <a:cubicBezTo>
                      <a:pt x="11" y="272"/>
                      <a:pt x="9" y="264"/>
                      <a:pt x="7" y="256"/>
                    </a:cubicBezTo>
                    <a:cubicBezTo>
                      <a:pt x="13" y="254"/>
                      <a:pt x="13" y="254"/>
                      <a:pt x="13" y="254"/>
                    </a:cubicBezTo>
                    <a:cubicBezTo>
                      <a:pt x="15" y="262"/>
                      <a:pt x="17" y="270"/>
                      <a:pt x="20" y="278"/>
                    </a:cubicBezTo>
                    <a:lnTo>
                      <a:pt x="14" y="280"/>
                    </a:lnTo>
                    <a:close/>
                    <a:moveTo>
                      <a:pt x="395" y="280"/>
                    </a:moveTo>
                    <a:cubicBezTo>
                      <a:pt x="390" y="278"/>
                      <a:pt x="390" y="278"/>
                      <a:pt x="390" y="278"/>
                    </a:cubicBezTo>
                    <a:cubicBezTo>
                      <a:pt x="393" y="270"/>
                      <a:pt x="395" y="262"/>
                      <a:pt x="397" y="254"/>
                    </a:cubicBezTo>
                    <a:cubicBezTo>
                      <a:pt x="403" y="255"/>
                      <a:pt x="403" y="255"/>
                      <a:pt x="403" y="255"/>
                    </a:cubicBezTo>
                    <a:cubicBezTo>
                      <a:pt x="401" y="264"/>
                      <a:pt x="399" y="272"/>
                      <a:pt x="395" y="280"/>
                    </a:cubicBezTo>
                    <a:close/>
                    <a:moveTo>
                      <a:pt x="2" y="231"/>
                    </a:moveTo>
                    <a:cubicBezTo>
                      <a:pt x="1" y="222"/>
                      <a:pt x="0" y="213"/>
                      <a:pt x="0" y="205"/>
                    </a:cubicBezTo>
                    <a:cubicBezTo>
                      <a:pt x="6" y="205"/>
                      <a:pt x="6" y="205"/>
                      <a:pt x="6" y="205"/>
                    </a:cubicBezTo>
                    <a:cubicBezTo>
                      <a:pt x="6" y="213"/>
                      <a:pt x="7" y="222"/>
                      <a:pt x="8" y="230"/>
                    </a:cubicBezTo>
                    <a:lnTo>
                      <a:pt x="2" y="231"/>
                    </a:lnTo>
                    <a:close/>
                    <a:moveTo>
                      <a:pt x="408" y="230"/>
                    </a:moveTo>
                    <a:cubicBezTo>
                      <a:pt x="402" y="229"/>
                      <a:pt x="402" y="229"/>
                      <a:pt x="402" y="229"/>
                    </a:cubicBezTo>
                    <a:cubicBezTo>
                      <a:pt x="403" y="221"/>
                      <a:pt x="404" y="213"/>
                      <a:pt x="404" y="205"/>
                    </a:cubicBezTo>
                    <a:cubicBezTo>
                      <a:pt x="404" y="204"/>
                      <a:pt x="404" y="204"/>
                      <a:pt x="404" y="204"/>
                    </a:cubicBezTo>
                    <a:cubicBezTo>
                      <a:pt x="410" y="204"/>
                      <a:pt x="410" y="204"/>
                      <a:pt x="410" y="204"/>
                    </a:cubicBezTo>
                    <a:cubicBezTo>
                      <a:pt x="410" y="205"/>
                      <a:pt x="410" y="205"/>
                      <a:pt x="410" y="205"/>
                    </a:cubicBezTo>
                    <a:cubicBezTo>
                      <a:pt x="410" y="213"/>
                      <a:pt x="409" y="222"/>
                      <a:pt x="408" y="230"/>
                    </a:cubicBezTo>
                    <a:close/>
                    <a:moveTo>
                      <a:pt x="8" y="180"/>
                    </a:moveTo>
                    <a:cubicBezTo>
                      <a:pt x="2" y="179"/>
                      <a:pt x="2" y="179"/>
                      <a:pt x="2" y="179"/>
                    </a:cubicBezTo>
                    <a:cubicBezTo>
                      <a:pt x="3" y="171"/>
                      <a:pt x="4" y="162"/>
                      <a:pt x="6" y="154"/>
                    </a:cubicBezTo>
                    <a:cubicBezTo>
                      <a:pt x="12" y="156"/>
                      <a:pt x="12" y="156"/>
                      <a:pt x="12" y="156"/>
                    </a:cubicBezTo>
                    <a:cubicBezTo>
                      <a:pt x="10" y="164"/>
                      <a:pt x="9" y="172"/>
                      <a:pt x="8" y="180"/>
                    </a:cubicBezTo>
                    <a:close/>
                    <a:moveTo>
                      <a:pt x="402" y="179"/>
                    </a:moveTo>
                    <a:cubicBezTo>
                      <a:pt x="401" y="171"/>
                      <a:pt x="399" y="163"/>
                      <a:pt x="397" y="155"/>
                    </a:cubicBezTo>
                    <a:cubicBezTo>
                      <a:pt x="403" y="153"/>
                      <a:pt x="403" y="153"/>
                      <a:pt x="403" y="153"/>
                    </a:cubicBezTo>
                    <a:cubicBezTo>
                      <a:pt x="405" y="161"/>
                      <a:pt x="407" y="170"/>
                      <a:pt x="408" y="178"/>
                    </a:cubicBezTo>
                    <a:lnTo>
                      <a:pt x="402" y="179"/>
                    </a:lnTo>
                    <a:close/>
                    <a:moveTo>
                      <a:pt x="20" y="132"/>
                    </a:moveTo>
                    <a:cubicBezTo>
                      <a:pt x="14" y="129"/>
                      <a:pt x="14" y="129"/>
                      <a:pt x="14" y="129"/>
                    </a:cubicBezTo>
                    <a:cubicBezTo>
                      <a:pt x="17" y="122"/>
                      <a:pt x="21" y="114"/>
                      <a:pt x="25" y="106"/>
                    </a:cubicBezTo>
                    <a:cubicBezTo>
                      <a:pt x="31" y="109"/>
                      <a:pt x="31" y="109"/>
                      <a:pt x="31" y="109"/>
                    </a:cubicBezTo>
                    <a:cubicBezTo>
                      <a:pt x="27" y="116"/>
                      <a:pt x="23" y="124"/>
                      <a:pt x="20" y="132"/>
                    </a:cubicBezTo>
                    <a:close/>
                    <a:moveTo>
                      <a:pt x="389" y="131"/>
                    </a:moveTo>
                    <a:cubicBezTo>
                      <a:pt x="386" y="123"/>
                      <a:pt x="383" y="116"/>
                      <a:pt x="379" y="108"/>
                    </a:cubicBezTo>
                    <a:cubicBezTo>
                      <a:pt x="384" y="105"/>
                      <a:pt x="384" y="105"/>
                      <a:pt x="384" y="105"/>
                    </a:cubicBezTo>
                    <a:cubicBezTo>
                      <a:pt x="388" y="113"/>
                      <a:pt x="392" y="121"/>
                      <a:pt x="395" y="129"/>
                    </a:cubicBezTo>
                    <a:lnTo>
                      <a:pt x="389" y="131"/>
                    </a:lnTo>
                    <a:close/>
                    <a:moveTo>
                      <a:pt x="44" y="88"/>
                    </a:moveTo>
                    <a:cubicBezTo>
                      <a:pt x="39" y="84"/>
                      <a:pt x="39" y="84"/>
                      <a:pt x="39" y="84"/>
                    </a:cubicBezTo>
                    <a:cubicBezTo>
                      <a:pt x="44" y="77"/>
                      <a:pt x="49" y="71"/>
                      <a:pt x="55" y="65"/>
                    </a:cubicBezTo>
                    <a:cubicBezTo>
                      <a:pt x="60" y="69"/>
                      <a:pt x="60" y="69"/>
                      <a:pt x="60" y="69"/>
                    </a:cubicBezTo>
                    <a:cubicBezTo>
                      <a:pt x="54" y="75"/>
                      <a:pt x="49" y="81"/>
                      <a:pt x="44" y="88"/>
                    </a:cubicBezTo>
                    <a:close/>
                    <a:moveTo>
                      <a:pt x="365" y="87"/>
                    </a:moveTo>
                    <a:cubicBezTo>
                      <a:pt x="360" y="81"/>
                      <a:pt x="355" y="74"/>
                      <a:pt x="349" y="68"/>
                    </a:cubicBezTo>
                    <a:cubicBezTo>
                      <a:pt x="354" y="64"/>
                      <a:pt x="354" y="64"/>
                      <a:pt x="354" y="64"/>
                    </a:cubicBezTo>
                    <a:cubicBezTo>
                      <a:pt x="360" y="70"/>
                      <a:pt x="365" y="77"/>
                      <a:pt x="370" y="84"/>
                    </a:cubicBezTo>
                    <a:lnTo>
                      <a:pt x="365" y="87"/>
                    </a:lnTo>
                    <a:close/>
                    <a:moveTo>
                      <a:pt x="78" y="52"/>
                    </a:moveTo>
                    <a:cubicBezTo>
                      <a:pt x="74" y="47"/>
                      <a:pt x="74" y="47"/>
                      <a:pt x="74" y="47"/>
                    </a:cubicBezTo>
                    <a:cubicBezTo>
                      <a:pt x="81" y="41"/>
                      <a:pt x="88" y="36"/>
                      <a:pt x="95" y="32"/>
                    </a:cubicBezTo>
                    <a:cubicBezTo>
                      <a:pt x="98" y="37"/>
                      <a:pt x="98" y="37"/>
                      <a:pt x="98" y="37"/>
                    </a:cubicBezTo>
                    <a:cubicBezTo>
                      <a:pt x="91" y="42"/>
                      <a:pt x="84" y="46"/>
                      <a:pt x="78" y="52"/>
                    </a:cubicBezTo>
                    <a:close/>
                    <a:moveTo>
                      <a:pt x="331" y="51"/>
                    </a:moveTo>
                    <a:cubicBezTo>
                      <a:pt x="325" y="46"/>
                      <a:pt x="318" y="41"/>
                      <a:pt x="311" y="37"/>
                    </a:cubicBezTo>
                    <a:cubicBezTo>
                      <a:pt x="314" y="31"/>
                      <a:pt x="314" y="31"/>
                      <a:pt x="314" y="31"/>
                    </a:cubicBezTo>
                    <a:cubicBezTo>
                      <a:pt x="322" y="36"/>
                      <a:pt x="329" y="41"/>
                      <a:pt x="335" y="46"/>
                    </a:cubicBezTo>
                    <a:lnTo>
                      <a:pt x="331" y="51"/>
                    </a:lnTo>
                    <a:close/>
                    <a:moveTo>
                      <a:pt x="120" y="25"/>
                    </a:moveTo>
                    <a:cubicBezTo>
                      <a:pt x="117" y="19"/>
                      <a:pt x="117" y="19"/>
                      <a:pt x="117" y="19"/>
                    </a:cubicBezTo>
                    <a:cubicBezTo>
                      <a:pt x="125" y="16"/>
                      <a:pt x="133" y="12"/>
                      <a:pt x="141" y="10"/>
                    </a:cubicBezTo>
                    <a:cubicBezTo>
                      <a:pt x="143" y="16"/>
                      <a:pt x="143" y="16"/>
                      <a:pt x="143" y="16"/>
                    </a:cubicBezTo>
                    <a:cubicBezTo>
                      <a:pt x="135" y="18"/>
                      <a:pt x="127" y="21"/>
                      <a:pt x="120" y="25"/>
                    </a:cubicBezTo>
                    <a:close/>
                    <a:moveTo>
                      <a:pt x="289" y="25"/>
                    </a:moveTo>
                    <a:cubicBezTo>
                      <a:pt x="282" y="21"/>
                      <a:pt x="274" y="18"/>
                      <a:pt x="266" y="16"/>
                    </a:cubicBezTo>
                    <a:cubicBezTo>
                      <a:pt x="268" y="10"/>
                      <a:pt x="268" y="10"/>
                      <a:pt x="268" y="10"/>
                    </a:cubicBezTo>
                    <a:cubicBezTo>
                      <a:pt x="276" y="12"/>
                      <a:pt x="284" y="15"/>
                      <a:pt x="292" y="19"/>
                    </a:cubicBezTo>
                    <a:lnTo>
                      <a:pt x="289" y="25"/>
                    </a:lnTo>
                    <a:close/>
                    <a:moveTo>
                      <a:pt x="167" y="10"/>
                    </a:moveTo>
                    <a:cubicBezTo>
                      <a:pt x="166" y="3"/>
                      <a:pt x="166" y="3"/>
                      <a:pt x="166" y="3"/>
                    </a:cubicBezTo>
                    <a:cubicBezTo>
                      <a:pt x="174" y="2"/>
                      <a:pt x="183" y="1"/>
                      <a:pt x="192" y="0"/>
                    </a:cubicBezTo>
                    <a:cubicBezTo>
                      <a:pt x="192" y="6"/>
                      <a:pt x="192" y="6"/>
                      <a:pt x="192" y="6"/>
                    </a:cubicBezTo>
                    <a:cubicBezTo>
                      <a:pt x="184" y="7"/>
                      <a:pt x="175" y="8"/>
                      <a:pt x="167" y="10"/>
                    </a:cubicBezTo>
                    <a:close/>
                    <a:moveTo>
                      <a:pt x="242" y="9"/>
                    </a:moveTo>
                    <a:cubicBezTo>
                      <a:pt x="234" y="8"/>
                      <a:pt x="225" y="7"/>
                      <a:pt x="217" y="6"/>
                    </a:cubicBezTo>
                    <a:cubicBezTo>
                      <a:pt x="217" y="0"/>
                      <a:pt x="217" y="0"/>
                      <a:pt x="217" y="0"/>
                    </a:cubicBezTo>
                    <a:cubicBezTo>
                      <a:pt x="226" y="1"/>
                      <a:pt x="234" y="2"/>
                      <a:pt x="243" y="3"/>
                    </a:cubicBezTo>
                    <a:lnTo>
                      <a:pt x="242" y="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47" name="Oval 146"/>
              <p:cNvSpPr>
                <a:spLocks noChangeArrowheads="1"/>
              </p:cNvSpPr>
              <p:nvPr/>
            </p:nvSpPr>
            <p:spPr bwMode="auto">
              <a:xfrm>
                <a:off x="7665581" y="4257779"/>
                <a:ext cx="517306" cy="516172"/>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48" name="Freeform 147"/>
              <p:cNvSpPr>
                <a:spLocks noEditPoints="1"/>
              </p:cNvSpPr>
              <p:nvPr/>
            </p:nvSpPr>
            <p:spPr bwMode="auto">
              <a:xfrm>
                <a:off x="7659909" y="4252107"/>
                <a:ext cx="527516" cy="526381"/>
              </a:xfrm>
              <a:custGeom>
                <a:avLst/>
                <a:gdLst>
                  <a:gd name="T0" fmla="*/ 166 w 332"/>
                  <a:gd name="T1" fmla="*/ 332 h 332"/>
                  <a:gd name="T2" fmla="*/ 141 w 332"/>
                  <a:gd name="T3" fmla="*/ 324 h 332"/>
                  <a:gd name="T4" fmla="*/ 166 w 332"/>
                  <a:gd name="T5" fmla="*/ 332 h 332"/>
                  <a:gd name="T6" fmla="*/ 191 w 332"/>
                  <a:gd name="T7" fmla="*/ 324 h 332"/>
                  <a:gd name="T8" fmla="*/ 218 w 332"/>
                  <a:gd name="T9" fmla="*/ 324 h 332"/>
                  <a:gd name="T10" fmla="*/ 115 w 332"/>
                  <a:gd name="T11" fmla="*/ 324 h 332"/>
                  <a:gd name="T12" fmla="*/ 94 w 332"/>
                  <a:gd name="T13" fmla="*/ 309 h 332"/>
                  <a:gd name="T14" fmla="*/ 115 w 332"/>
                  <a:gd name="T15" fmla="*/ 324 h 332"/>
                  <a:gd name="T16" fmla="*/ 239 w 332"/>
                  <a:gd name="T17" fmla="*/ 309 h 332"/>
                  <a:gd name="T18" fmla="*/ 264 w 332"/>
                  <a:gd name="T19" fmla="*/ 301 h 332"/>
                  <a:gd name="T20" fmla="*/ 69 w 332"/>
                  <a:gd name="T21" fmla="*/ 301 h 332"/>
                  <a:gd name="T22" fmla="*/ 53 w 332"/>
                  <a:gd name="T23" fmla="*/ 280 h 332"/>
                  <a:gd name="T24" fmla="*/ 69 w 332"/>
                  <a:gd name="T25" fmla="*/ 301 h 332"/>
                  <a:gd name="T26" fmla="*/ 279 w 332"/>
                  <a:gd name="T27" fmla="*/ 279 h 332"/>
                  <a:gd name="T28" fmla="*/ 300 w 332"/>
                  <a:gd name="T29" fmla="*/ 264 h 332"/>
                  <a:gd name="T30" fmla="*/ 32 w 332"/>
                  <a:gd name="T31" fmla="*/ 264 h 332"/>
                  <a:gd name="T32" fmla="*/ 24 w 332"/>
                  <a:gd name="T33" fmla="*/ 239 h 332"/>
                  <a:gd name="T34" fmla="*/ 32 w 332"/>
                  <a:gd name="T35" fmla="*/ 264 h 332"/>
                  <a:gd name="T36" fmla="*/ 308 w 332"/>
                  <a:gd name="T37" fmla="*/ 239 h 332"/>
                  <a:gd name="T38" fmla="*/ 324 w 332"/>
                  <a:gd name="T39" fmla="*/ 218 h 332"/>
                  <a:gd name="T40" fmla="*/ 8 w 332"/>
                  <a:gd name="T41" fmla="*/ 218 h 332"/>
                  <a:gd name="T42" fmla="*/ 8 w 332"/>
                  <a:gd name="T43" fmla="*/ 192 h 332"/>
                  <a:gd name="T44" fmla="*/ 8 w 332"/>
                  <a:gd name="T45" fmla="*/ 218 h 332"/>
                  <a:gd name="T46" fmla="*/ 324 w 332"/>
                  <a:gd name="T47" fmla="*/ 191 h 332"/>
                  <a:gd name="T48" fmla="*/ 326 w 332"/>
                  <a:gd name="T49" fmla="*/ 166 h 332"/>
                  <a:gd name="T50" fmla="*/ 332 w 332"/>
                  <a:gd name="T51" fmla="*/ 166 h 332"/>
                  <a:gd name="T52" fmla="*/ 6 w 332"/>
                  <a:gd name="T53" fmla="*/ 167 h 332"/>
                  <a:gd name="T54" fmla="*/ 0 w 332"/>
                  <a:gd name="T55" fmla="*/ 166 h 332"/>
                  <a:gd name="T56" fmla="*/ 8 w 332"/>
                  <a:gd name="T57" fmla="*/ 142 h 332"/>
                  <a:gd name="T58" fmla="*/ 6 w 332"/>
                  <a:gd name="T59" fmla="*/ 167 h 332"/>
                  <a:gd name="T60" fmla="*/ 318 w 332"/>
                  <a:gd name="T61" fmla="*/ 116 h 332"/>
                  <a:gd name="T62" fmla="*/ 330 w 332"/>
                  <a:gd name="T63" fmla="*/ 140 h 332"/>
                  <a:gd name="T64" fmla="*/ 14 w 332"/>
                  <a:gd name="T65" fmla="*/ 117 h 332"/>
                  <a:gd name="T66" fmla="*/ 18 w 332"/>
                  <a:gd name="T67" fmla="*/ 91 h 332"/>
                  <a:gd name="T68" fmla="*/ 14 w 332"/>
                  <a:gd name="T69" fmla="*/ 117 h 332"/>
                  <a:gd name="T70" fmla="*/ 295 w 332"/>
                  <a:gd name="T71" fmla="*/ 72 h 332"/>
                  <a:gd name="T72" fmla="*/ 314 w 332"/>
                  <a:gd name="T73" fmla="*/ 90 h 332"/>
                  <a:gd name="T74" fmla="*/ 37 w 332"/>
                  <a:gd name="T75" fmla="*/ 73 h 332"/>
                  <a:gd name="T76" fmla="*/ 48 w 332"/>
                  <a:gd name="T77" fmla="*/ 49 h 332"/>
                  <a:gd name="T78" fmla="*/ 37 w 332"/>
                  <a:gd name="T79" fmla="*/ 73 h 332"/>
                  <a:gd name="T80" fmla="*/ 260 w 332"/>
                  <a:gd name="T81" fmla="*/ 37 h 332"/>
                  <a:gd name="T82" fmla="*/ 283 w 332"/>
                  <a:gd name="T83" fmla="*/ 49 h 332"/>
                  <a:gd name="T84" fmla="*/ 72 w 332"/>
                  <a:gd name="T85" fmla="*/ 37 h 332"/>
                  <a:gd name="T86" fmla="*/ 90 w 332"/>
                  <a:gd name="T87" fmla="*/ 19 h 332"/>
                  <a:gd name="T88" fmla="*/ 72 w 332"/>
                  <a:gd name="T89" fmla="*/ 37 h 332"/>
                  <a:gd name="T90" fmla="*/ 215 w 332"/>
                  <a:gd name="T91" fmla="*/ 14 h 332"/>
                  <a:gd name="T92" fmla="*/ 241 w 332"/>
                  <a:gd name="T93" fmla="*/ 18 h 332"/>
                  <a:gd name="T94" fmla="*/ 116 w 332"/>
                  <a:gd name="T95" fmla="*/ 15 h 332"/>
                  <a:gd name="T96" fmla="*/ 140 w 332"/>
                  <a:gd name="T97" fmla="*/ 2 h 332"/>
                  <a:gd name="T98" fmla="*/ 116 w 332"/>
                  <a:gd name="T99" fmla="*/ 15 h 332"/>
                  <a:gd name="T100" fmla="*/ 166 w 332"/>
                  <a:gd name="T101" fmla="*/ 7 h 332"/>
                  <a:gd name="T102" fmla="*/ 166 w 332"/>
                  <a:gd name="T103" fmla="*/ 0 h 332"/>
                  <a:gd name="T104" fmla="*/ 192 w 332"/>
                  <a:gd name="T105" fmla="*/ 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2">
                    <a:moveTo>
                      <a:pt x="166" y="332"/>
                    </a:moveTo>
                    <a:cubicBezTo>
                      <a:pt x="166" y="332"/>
                      <a:pt x="166" y="332"/>
                      <a:pt x="166" y="332"/>
                    </a:cubicBezTo>
                    <a:cubicBezTo>
                      <a:pt x="157" y="332"/>
                      <a:pt x="149" y="332"/>
                      <a:pt x="140" y="330"/>
                    </a:cubicBezTo>
                    <a:cubicBezTo>
                      <a:pt x="141" y="324"/>
                      <a:pt x="141" y="324"/>
                      <a:pt x="141" y="324"/>
                    </a:cubicBezTo>
                    <a:cubicBezTo>
                      <a:pt x="149" y="325"/>
                      <a:pt x="158" y="326"/>
                      <a:pt x="166" y="326"/>
                    </a:cubicBezTo>
                    <a:lnTo>
                      <a:pt x="166" y="332"/>
                    </a:lnTo>
                    <a:close/>
                    <a:moveTo>
                      <a:pt x="192" y="330"/>
                    </a:moveTo>
                    <a:cubicBezTo>
                      <a:pt x="191" y="324"/>
                      <a:pt x="191" y="324"/>
                      <a:pt x="191" y="324"/>
                    </a:cubicBezTo>
                    <a:cubicBezTo>
                      <a:pt x="199" y="323"/>
                      <a:pt x="208" y="321"/>
                      <a:pt x="216" y="318"/>
                    </a:cubicBezTo>
                    <a:cubicBezTo>
                      <a:pt x="218" y="324"/>
                      <a:pt x="218" y="324"/>
                      <a:pt x="218" y="324"/>
                    </a:cubicBezTo>
                    <a:cubicBezTo>
                      <a:pt x="209" y="327"/>
                      <a:pt x="201" y="329"/>
                      <a:pt x="192" y="330"/>
                    </a:cubicBezTo>
                    <a:close/>
                    <a:moveTo>
                      <a:pt x="115" y="324"/>
                    </a:moveTo>
                    <a:cubicBezTo>
                      <a:pt x="107" y="322"/>
                      <a:pt x="99" y="318"/>
                      <a:pt x="91" y="314"/>
                    </a:cubicBezTo>
                    <a:cubicBezTo>
                      <a:pt x="94" y="309"/>
                      <a:pt x="94" y="309"/>
                      <a:pt x="94" y="309"/>
                    </a:cubicBezTo>
                    <a:cubicBezTo>
                      <a:pt x="101" y="313"/>
                      <a:pt x="109" y="316"/>
                      <a:pt x="117" y="318"/>
                    </a:cubicBezTo>
                    <a:lnTo>
                      <a:pt x="115" y="324"/>
                    </a:lnTo>
                    <a:close/>
                    <a:moveTo>
                      <a:pt x="242" y="314"/>
                    </a:moveTo>
                    <a:cubicBezTo>
                      <a:pt x="239" y="309"/>
                      <a:pt x="239" y="309"/>
                      <a:pt x="239" y="309"/>
                    </a:cubicBezTo>
                    <a:cubicBezTo>
                      <a:pt x="246" y="305"/>
                      <a:pt x="253" y="300"/>
                      <a:pt x="260" y="296"/>
                    </a:cubicBezTo>
                    <a:cubicBezTo>
                      <a:pt x="264" y="301"/>
                      <a:pt x="264" y="301"/>
                      <a:pt x="264" y="301"/>
                    </a:cubicBezTo>
                    <a:cubicBezTo>
                      <a:pt x="257" y="306"/>
                      <a:pt x="249" y="310"/>
                      <a:pt x="242" y="314"/>
                    </a:cubicBezTo>
                    <a:close/>
                    <a:moveTo>
                      <a:pt x="69" y="301"/>
                    </a:moveTo>
                    <a:cubicBezTo>
                      <a:pt x="62" y="296"/>
                      <a:pt x="55" y="290"/>
                      <a:pt x="49" y="284"/>
                    </a:cubicBezTo>
                    <a:cubicBezTo>
                      <a:pt x="53" y="280"/>
                      <a:pt x="53" y="280"/>
                      <a:pt x="53" y="280"/>
                    </a:cubicBezTo>
                    <a:cubicBezTo>
                      <a:pt x="59" y="285"/>
                      <a:pt x="66" y="291"/>
                      <a:pt x="72" y="296"/>
                    </a:cubicBezTo>
                    <a:lnTo>
                      <a:pt x="69" y="301"/>
                    </a:lnTo>
                    <a:close/>
                    <a:moveTo>
                      <a:pt x="284" y="284"/>
                    </a:moveTo>
                    <a:cubicBezTo>
                      <a:pt x="279" y="279"/>
                      <a:pt x="279" y="279"/>
                      <a:pt x="279" y="279"/>
                    </a:cubicBezTo>
                    <a:cubicBezTo>
                      <a:pt x="285" y="273"/>
                      <a:pt x="290" y="267"/>
                      <a:pt x="295" y="260"/>
                    </a:cubicBezTo>
                    <a:cubicBezTo>
                      <a:pt x="300" y="264"/>
                      <a:pt x="300" y="264"/>
                      <a:pt x="300" y="264"/>
                    </a:cubicBezTo>
                    <a:cubicBezTo>
                      <a:pt x="295" y="271"/>
                      <a:pt x="290" y="278"/>
                      <a:pt x="284" y="284"/>
                    </a:cubicBezTo>
                    <a:close/>
                    <a:moveTo>
                      <a:pt x="32" y="264"/>
                    </a:moveTo>
                    <a:cubicBezTo>
                      <a:pt x="27" y="257"/>
                      <a:pt x="22" y="250"/>
                      <a:pt x="18" y="242"/>
                    </a:cubicBezTo>
                    <a:cubicBezTo>
                      <a:pt x="24" y="239"/>
                      <a:pt x="24" y="239"/>
                      <a:pt x="24" y="239"/>
                    </a:cubicBezTo>
                    <a:cubicBezTo>
                      <a:pt x="28" y="247"/>
                      <a:pt x="32" y="254"/>
                      <a:pt x="37" y="260"/>
                    </a:cubicBezTo>
                    <a:lnTo>
                      <a:pt x="32" y="264"/>
                    </a:lnTo>
                    <a:close/>
                    <a:moveTo>
                      <a:pt x="314" y="242"/>
                    </a:moveTo>
                    <a:cubicBezTo>
                      <a:pt x="308" y="239"/>
                      <a:pt x="308" y="239"/>
                      <a:pt x="308" y="239"/>
                    </a:cubicBezTo>
                    <a:cubicBezTo>
                      <a:pt x="312" y="231"/>
                      <a:pt x="316" y="224"/>
                      <a:pt x="318" y="216"/>
                    </a:cubicBezTo>
                    <a:cubicBezTo>
                      <a:pt x="324" y="218"/>
                      <a:pt x="324" y="218"/>
                      <a:pt x="324" y="218"/>
                    </a:cubicBezTo>
                    <a:cubicBezTo>
                      <a:pt x="321" y="226"/>
                      <a:pt x="318" y="234"/>
                      <a:pt x="314" y="242"/>
                    </a:cubicBezTo>
                    <a:close/>
                    <a:moveTo>
                      <a:pt x="8" y="218"/>
                    </a:moveTo>
                    <a:cubicBezTo>
                      <a:pt x="6" y="210"/>
                      <a:pt x="3" y="201"/>
                      <a:pt x="2" y="193"/>
                    </a:cubicBezTo>
                    <a:cubicBezTo>
                      <a:pt x="8" y="192"/>
                      <a:pt x="8" y="192"/>
                      <a:pt x="8" y="192"/>
                    </a:cubicBezTo>
                    <a:cubicBezTo>
                      <a:pt x="10" y="200"/>
                      <a:pt x="12" y="208"/>
                      <a:pt x="14" y="216"/>
                    </a:cubicBezTo>
                    <a:lnTo>
                      <a:pt x="8" y="218"/>
                    </a:lnTo>
                    <a:close/>
                    <a:moveTo>
                      <a:pt x="330" y="192"/>
                    </a:moveTo>
                    <a:cubicBezTo>
                      <a:pt x="324" y="191"/>
                      <a:pt x="324" y="191"/>
                      <a:pt x="324" y="191"/>
                    </a:cubicBezTo>
                    <a:cubicBezTo>
                      <a:pt x="325" y="183"/>
                      <a:pt x="326" y="175"/>
                      <a:pt x="326" y="166"/>
                    </a:cubicBezTo>
                    <a:cubicBezTo>
                      <a:pt x="326" y="166"/>
                      <a:pt x="326" y="166"/>
                      <a:pt x="326" y="166"/>
                    </a:cubicBezTo>
                    <a:cubicBezTo>
                      <a:pt x="332" y="166"/>
                      <a:pt x="332" y="166"/>
                      <a:pt x="332" y="166"/>
                    </a:cubicBezTo>
                    <a:cubicBezTo>
                      <a:pt x="332" y="166"/>
                      <a:pt x="332" y="166"/>
                      <a:pt x="332" y="166"/>
                    </a:cubicBezTo>
                    <a:cubicBezTo>
                      <a:pt x="332" y="175"/>
                      <a:pt x="331" y="184"/>
                      <a:pt x="330" y="192"/>
                    </a:cubicBezTo>
                    <a:close/>
                    <a:moveTo>
                      <a:pt x="6" y="167"/>
                    </a:moveTo>
                    <a:cubicBezTo>
                      <a:pt x="0" y="167"/>
                      <a:pt x="0" y="167"/>
                      <a:pt x="0" y="167"/>
                    </a:cubicBezTo>
                    <a:cubicBezTo>
                      <a:pt x="0" y="166"/>
                      <a:pt x="0" y="166"/>
                      <a:pt x="0" y="166"/>
                    </a:cubicBezTo>
                    <a:cubicBezTo>
                      <a:pt x="0" y="158"/>
                      <a:pt x="1" y="149"/>
                      <a:pt x="2" y="141"/>
                    </a:cubicBezTo>
                    <a:cubicBezTo>
                      <a:pt x="8" y="142"/>
                      <a:pt x="8" y="142"/>
                      <a:pt x="8" y="142"/>
                    </a:cubicBezTo>
                    <a:cubicBezTo>
                      <a:pt x="7" y="150"/>
                      <a:pt x="6" y="158"/>
                      <a:pt x="6" y="166"/>
                    </a:cubicBezTo>
                    <a:lnTo>
                      <a:pt x="6" y="167"/>
                    </a:lnTo>
                    <a:close/>
                    <a:moveTo>
                      <a:pt x="324" y="141"/>
                    </a:moveTo>
                    <a:cubicBezTo>
                      <a:pt x="322" y="133"/>
                      <a:pt x="320" y="124"/>
                      <a:pt x="318" y="116"/>
                    </a:cubicBezTo>
                    <a:cubicBezTo>
                      <a:pt x="324" y="114"/>
                      <a:pt x="324" y="114"/>
                      <a:pt x="324" y="114"/>
                    </a:cubicBezTo>
                    <a:cubicBezTo>
                      <a:pt x="327" y="123"/>
                      <a:pt x="329" y="131"/>
                      <a:pt x="330" y="140"/>
                    </a:cubicBezTo>
                    <a:lnTo>
                      <a:pt x="324" y="141"/>
                    </a:lnTo>
                    <a:close/>
                    <a:moveTo>
                      <a:pt x="14" y="117"/>
                    </a:moveTo>
                    <a:cubicBezTo>
                      <a:pt x="8" y="115"/>
                      <a:pt x="8" y="115"/>
                      <a:pt x="8" y="115"/>
                    </a:cubicBezTo>
                    <a:cubicBezTo>
                      <a:pt x="11" y="107"/>
                      <a:pt x="14" y="99"/>
                      <a:pt x="18" y="91"/>
                    </a:cubicBezTo>
                    <a:cubicBezTo>
                      <a:pt x="24" y="94"/>
                      <a:pt x="24" y="94"/>
                      <a:pt x="24" y="94"/>
                    </a:cubicBezTo>
                    <a:cubicBezTo>
                      <a:pt x="20" y="102"/>
                      <a:pt x="17" y="109"/>
                      <a:pt x="14" y="117"/>
                    </a:cubicBezTo>
                    <a:close/>
                    <a:moveTo>
                      <a:pt x="308" y="93"/>
                    </a:moveTo>
                    <a:cubicBezTo>
                      <a:pt x="304" y="86"/>
                      <a:pt x="300" y="79"/>
                      <a:pt x="295" y="72"/>
                    </a:cubicBezTo>
                    <a:cubicBezTo>
                      <a:pt x="300" y="68"/>
                      <a:pt x="300" y="68"/>
                      <a:pt x="300" y="68"/>
                    </a:cubicBezTo>
                    <a:cubicBezTo>
                      <a:pt x="305" y="75"/>
                      <a:pt x="310" y="83"/>
                      <a:pt x="314" y="90"/>
                    </a:cubicBezTo>
                    <a:lnTo>
                      <a:pt x="308" y="93"/>
                    </a:lnTo>
                    <a:close/>
                    <a:moveTo>
                      <a:pt x="37" y="73"/>
                    </a:moveTo>
                    <a:cubicBezTo>
                      <a:pt x="32" y="69"/>
                      <a:pt x="32" y="69"/>
                      <a:pt x="32" y="69"/>
                    </a:cubicBezTo>
                    <a:cubicBezTo>
                      <a:pt x="37" y="62"/>
                      <a:pt x="42" y="55"/>
                      <a:pt x="48" y="49"/>
                    </a:cubicBezTo>
                    <a:cubicBezTo>
                      <a:pt x="53" y="54"/>
                      <a:pt x="53" y="54"/>
                      <a:pt x="53" y="54"/>
                    </a:cubicBezTo>
                    <a:cubicBezTo>
                      <a:pt x="47" y="60"/>
                      <a:pt x="42" y="66"/>
                      <a:pt x="37" y="73"/>
                    </a:cubicBezTo>
                    <a:close/>
                    <a:moveTo>
                      <a:pt x="279" y="53"/>
                    </a:moveTo>
                    <a:cubicBezTo>
                      <a:pt x="273" y="47"/>
                      <a:pt x="266" y="42"/>
                      <a:pt x="260" y="37"/>
                    </a:cubicBezTo>
                    <a:cubicBezTo>
                      <a:pt x="263" y="32"/>
                      <a:pt x="263" y="32"/>
                      <a:pt x="263" y="32"/>
                    </a:cubicBezTo>
                    <a:cubicBezTo>
                      <a:pt x="270" y="37"/>
                      <a:pt x="277" y="42"/>
                      <a:pt x="283" y="49"/>
                    </a:cubicBezTo>
                    <a:lnTo>
                      <a:pt x="279" y="53"/>
                    </a:lnTo>
                    <a:close/>
                    <a:moveTo>
                      <a:pt x="72" y="37"/>
                    </a:moveTo>
                    <a:cubicBezTo>
                      <a:pt x="68" y="32"/>
                      <a:pt x="68" y="32"/>
                      <a:pt x="68" y="32"/>
                    </a:cubicBezTo>
                    <a:cubicBezTo>
                      <a:pt x="75" y="27"/>
                      <a:pt x="83" y="23"/>
                      <a:pt x="90" y="19"/>
                    </a:cubicBezTo>
                    <a:cubicBezTo>
                      <a:pt x="93" y="24"/>
                      <a:pt x="93" y="24"/>
                      <a:pt x="93" y="24"/>
                    </a:cubicBezTo>
                    <a:cubicBezTo>
                      <a:pt x="86" y="28"/>
                      <a:pt x="79" y="32"/>
                      <a:pt x="72" y="37"/>
                    </a:cubicBezTo>
                    <a:close/>
                    <a:moveTo>
                      <a:pt x="238" y="24"/>
                    </a:moveTo>
                    <a:cubicBezTo>
                      <a:pt x="231" y="20"/>
                      <a:pt x="223" y="17"/>
                      <a:pt x="215" y="14"/>
                    </a:cubicBezTo>
                    <a:cubicBezTo>
                      <a:pt x="217" y="8"/>
                      <a:pt x="217" y="8"/>
                      <a:pt x="217" y="8"/>
                    </a:cubicBezTo>
                    <a:cubicBezTo>
                      <a:pt x="225" y="11"/>
                      <a:pt x="233" y="14"/>
                      <a:pt x="241" y="18"/>
                    </a:cubicBezTo>
                    <a:lnTo>
                      <a:pt x="238" y="24"/>
                    </a:lnTo>
                    <a:close/>
                    <a:moveTo>
                      <a:pt x="116" y="15"/>
                    </a:moveTo>
                    <a:cubicBezTo>
                      <a:pt x="114" y="9"/>
                      <a:pt x="114" y="9"/>
                      <a:pt x="114" y="9"/>
                    </a:cubicBezTo>
                    <a:cubicBezTo>
                      <a:pt x="123" y="6"/>
                      <a:pt x="131" y="4"/>
                      <a:pt x="140" y="2"/>
                    </a:cubicBezTo>
                    <a:cubicBezTo>
                      <a:pt x="141" y="9"/>
                      <a:pt x="141" y="9"/>
                      <a:pt x="141" y="9"/>
                    </a:cubicBezTo>
                    <a:cubicBezTo>
                      <a:pt x="132" y="10"/>
                      <a:pt x="124" y="12"/>
                      <a:pt x="116" y="15"/>
                    </a:cubicBezTo>
                    <a:close/>
                    <a:moveTo>
                      <a:pt x="191" y="9"/>
                    </a:moveTo>
                    <a:cubicBezTo>
                      <a:pt x="183" y="7"/>
                      <a:pt x="174" y="7"/>
                      <a:pt x="166" y="7"/>
                    </a:cubicBezTo>
                    <a:cubicBezTo>
                      <a:pt x="166" y="7"/>
                      <a:pt x="166" y="7"/>
                      <a:pt x="166" y="7"/>
                    </a:cubicBezTo>
                    <a:cubicBezTo>
                      <a:pt x="166" y="0"/>
                      <a:pt x="166" y="0"/>
                      <a:pt x="166" y="0"/>
                    </a:cubicBezTo>
                    <a:cubicBezTo>
                      <a:pt x="166" y="0"/>
                      <a:pt x="166" y="0"/>
                      <a:pt x="166" y="0"/>
                    </a:cubicBezTo>
                    <a:cubicBezTo>
                      <a:pt x="175" y="0"/>
                      <a:pt x="183" y="1"/>
                      <a:pt x="192" y="2"/>
                    </a:cubicBezTo>
                    <a:lnTo>
                      <a:pt x="191" y="9"/>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49" name="Oval 148"/>
              <p:cNvSpPr>
                <a:spLocks noChangeArrowheads="1"/>
              </p:cNvSpPr>
              <p:nvPr/>
            </p:nvSpPr>
            <p:spPr bwMode="auto">
              <a:xfrm>
                <a:off x="7665581" y="4367820"/>
                <a:ext cx="406130" cy="406130"/>
              </a:xfrm>
              <a:prstGeom prst="ellipse">
                <a:avLst/>
              </a:pr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50" name="Freeform 149"/>
              <p:cNvSpPr>
                <a:spLocks noEditPoints="1"/>
              </p:cNvSpPr>
              <p:nvPr/>
            </p:nvSpPr>
            <p:spPr bwMode="auto">
              <a:xfrm>
                <a:off x="7765412" y="4488071"/>
                <a:ext cx="203066" cy="171301"/>
              </a:xfrm>
              <a:custGeom>
                <a:avLst/>
                <a:gdLst>
                  <a:gd name="T0" fmla="*/ 121 w 128"/>
                  <a:gd name="T1" fmla="*/ 102 h 108"/>
                  <a:gd name="T2" fmla="*/ 0 w 128"/>
                  <a:gd name="T3" fmla="*/ 19 h 108"/>
                  <a:gd name="T4" fmla="*/ 0 w 128"/>
                  <a:gd name="T5" fmla="*/ 108 h 108"/>
                  <a:gd name="T6" fmla="*/ 128 w 128"/>
                  <a:gd name="T7" fmla="*/ 0 h 108"/>
                  <a:gd name="T8" fmla="*/ 0 w 128"/>
                  <a:gd name="T9" fmla="*/ 0 h 108"/>
                  <a:gd name="T10" fmla="*/ 75 w 128"/>
                  <a:gd name="T11" fmla="*/ 61 h 108"/>
                  <a:gd name="T12" fmla="*/ 71 w 128"/>
                  <a:gd name="T13" fmla="*/ 55 h 108"/>
                  <a:gd name="T14" fmla="*/ 67 w 128"/>
                  <a:gd name="T15" fmla="*/ 51 h 108"/>
                  <a:gd name="T16" fmla="*/ 60 w 128"/>
                  <a:gd name="T17" fmla="*/ 48 h 108"/>
                  <a:gd name="T18" fmla="*/ 54 w 128"/>
                  <a:gd name="T19" fmla="*/ 48 h 108"/>
                  <a:gd name="T20" fmla="*/ 47 w 128"/>
                  <a:gd name="T21" fmla="*/ 51 h 108"/>
                  <a:gd name="T22" fmla="*/ 43 w 128"/>
                  <a:gd name="T23" fmla="*/ 55 h 108"/>
                  <a:gd name="T24" fmla="*/ 40 w 128"/>
                  <a:gd name="T25" fmla="*/ 61 h 108"/>
                  <a:gd name="T26" fmla="*/ 38 w 128"/>
                  <a:gd name="T27" fmla="*/ 66 h 108"/>
                  <a:gd name="T28" fmla="*/ 40 w 128"/>
                  <a:gd name="T29" fmla="*/ 74 h 108"/>
                  <a:gd name="T30" fmla="*/ 42 w 128"/>
                  <a:gd name="T31" fmla="*/ 78 h 108"/>
                  <a:gd name="T32" fmla="*/ 48 w 128"/>
                  <a:gd name="T33" fmla="*/ 83 h 108"/>
                  <a:gd name="T34" fmla="*/ 53 w 128"/>
                  <a:gd name="T35" fmla="*/ 85 h 108"/>
                  <a:gd name="T36" fmla="*/ 58 w 128"/>
                  <a:gd name="T37" fmla="*/ 80 h 108"/>
                  <a:gd name="T38" fmla="*/ 65 w 128"/>
                  <a:gd name="T39" fmla="*/ 84 h 108"/>
                  <a:gd name="T40" fmla="*/ 66 w 128"/>
                  <a:gd name="T41" fmla="*/ 77 h 108"/>
                  <a:gd name="T42" fmla="*/ 75 w 128"/>
                  <a:gd name="T43" fmla="*/ 75 h 108"/>
                  <a:gd name="T44" fmla="*/ 71 w 128"/>
                  <a:gd name="T45" fmla="*/ 69 h 108"/>
                  <a:gd name="T46" fmla="*/ 65 w 128"/>
                  <a:gd name="T47" fmla="*/ 67 h 108"/>
                  <a:gd name="T48" fmla="*/ 52 w 128"/>
                  <a:gd name="T49" fmla="*/ 72 h 108"/>
                  <a:gd name="T50" fmla="*/ 57 w 128"/>
                  <a:gd name="T51" fmla="*/ 59 h 108"/>
                  <a:gd name="T52" fmla="*/ 54 w 128"/>
                  <a:gd name="T53" fmla="*/ 67 h 108"/>
                  <a:gd name="T54" fmla="*/ 57 w 128"/>
                  <a:gd name="T55" fmla="*/ 70 h 108"/>
                  <a:gd name="T56" fmla="*/ 88 w 128"/>
                  <a:gd name="T57" fmla="*/ 53 h 108"/>
                  <a:gd name="T58" fmla="*/ 90 w 128"/>
                  <a:gd name="T59" fmla="*/ 49 h 108"/>
                  <a:gd name="T60" fmla="*/ 88 w 128"/>
                  <a:gd name="T61" fmla="*/ 47 h 108"/>
                  <a:gd name="T62" fmla="*/ 83 w 128"/>
                  <a:gd name="T63" fmla="*/ 46 h 108"/>
                  <a:gd name="T64" fmla="*/ 80 w 128"/>
                  <a:gd name="T65" fmla="*/ 43 h 108"/>
                  <a:gd name="T66" fmla="*/ 76 w 128"/>
                  <a:gd name="T67" fmla="*/ 48 h 108"/>
                  <a:gd name="T68" fmla="*/ 72 w 128"/>
                  <a:gd name="T69" fmla="*/ 47 h 108"/>
                  <a:gd name="T70" fmla="*/ 71 w 128"/>
                  <a:gd name="T71" fmla="*/ 50 h 108"/>
                  <a:gd name="T72" fmla="*/ 73 w 128"/>
                  <a:gd name="T73" fmla="*/ 55 h 108"/>
                  <a:gd name="T74" fmla="*/ 71 w 128"/>
                  <a:gd name="T75" fmla="*/ 58 h 108"/>
                  <a:gd name="T76" fmla="*/ 73 w 128"/>
                  <a:gd name="T77" fmla="*/ 60 h 108"/>
                  <a:gd name="T78" fmla="*/ 79 w 128"/>
                  <a:gd name="T79" fmla="*/ 63 h 108"/>
                  <a:gd name="T80" fmla="*/ 82 w 128"/>
                  <a:gd name="T81" fmla="*/ 63 h 108"/>
                  <a:gd name="T82" fmla="*/ 88 w 128"/>
                  <a:gd name="T83" fmla="*/ 60 h 108"/>
                  <a:gd name="T84" fmla="*/ 90 w 128"/>
                  <a:gd name="T85" fmla="*/ 58 h 108"/>
                  <a:gd name="T86" fmla="*/ 88 w 128"/>
                  <a:gd name="T87" fmla="*/ 55 h 108"/>
                  <a:gd name="T88" fmla="*/ 81 w 128"/>
                  <a:gd name="T89" fmla="*/ 56 h 108"/>
                  <a:gd name="T90" fmla="*/ 83 w 128"/>
                  <a:gd name="T91" fmla="*/ 5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08">
                    <a:moveTo>
                      <a:pt x="7" y="25"/>
                    </a:moveTo>
                    <a:cubicBezTo>
                      <a:pt x="7" y="102"/>
                      <a:pt x="7" y="102"/>
                      <a:pt x="7" y="102"/>
                    </a:cubicBezTo>
                    <a:cubicBezTo>
                      <a:pt x="121" y="102"/>
                      <a:pt x="121" y="102"/>
                      <a:pt x="121" y="102"/>
                    </a:cubicBezTo>
                    <a:cubicBezTo>
                      <a:pt x="121" y="25"/>
                      <a:pt x="121" y="25"/>
                      <a:pt x="121" y="25"/>
                    </a:cubicBezTo>
                    <a:cubicBezTo>
                      <a:pt x="7" y="25"/>
                      <a:pt x="7" y="25"/>
                      <a:pt x="7" y="25"/>
                    </a:cubicBezTo>
                    <a:close/>
                    <a:moveTo>
                      <a:pt x="0" y="19"/>
                    </a:moveTo>
                    <a:cubicBezTo>
                      <a:pt x="128" y="19"/>
                      <a:pt x="128" y="19"/>
                      <a:pt x="128" y="19"/>
                    </a:cubicBezTo>
                    <a:cubicBezTo>
                      <a:pt x="128" y="108"/>
                      <a:pt x="128" y="108"/>
                      <a:pt x="128" y="108"/>
                    </a:cubicBezTo>
                    <a:cubicBezTo>
                      <a:pt x="0" y="108"/>
                      <a:pt x="0" y="108"/>
                      <a:pt x="0" y="108"/>
                    </a:cubicBezTo>
                    <a:cubicBezTo>
                      <a:pt x="0" y="19"/>
                      <a:pt x="0" y="19"/>
                      <a:pt x="0" y="19"/>
                    </a:cubicBezTo>
                    <a:close/>
                    <a:moveTo>
                      <a:pt x="0" y="0"/>
                    </a:moveTo>
                    <a:cubicBezTo>
                      <a:pt x="128" y="0"/>
                      <a:pt x="128" y="0"/>
                      <a:pt x="128" y="0"/>
                    </a:cubicBezTo>
                    <a:cubicBezTo>
                      <a:pt x="128" y="12"/>
                      <a:pt x="128" y="12"/>
                      <a:pt x="128" y="12"/>
                    </a:cubicBezTo>
                    <a:cubicBezTo>
                      <a:pt x="0" y="12"/>
                      <a:pt x="0" y="12"/>
                      <a:pt x="0" y="12"/>
                    </a:cubicBezTo>
                    <a:cubicBezTo>
                      <a:pt x="0" y="0"/>
                      <a:pt x="0" y="0"/>
                      <a:pt x="0" y="0"/>
                    </a:cubicBezTo>
                    <a:close/>
                    <a:moveTo>
                      <a:pt x="76" y="65"/>
                    </a:moveTo>
                    <a:cubicBezTo>
                      <a:pt x="75" y="62"/>
                      <a:pt x="75" y="62"/>
                      <a:pt x="75" y="62"/>
                    </a:cubicBezTo>
                    <a:cubicBezTo>
                      <a:pt x="75" y="61"/>
                      <a:pt x="75" y="61"/>
                      <a:pt x="75" y="61"/>
                    </a:cubicBezTo>
                    <a:cubicBezTo>
                      <a:pt x="69" y="61"/>
                      <a:pt x="69" y="61"/>
                      <a:pt x="69" y="61"/>
                    </a:cubicBezTo>
                    <a:cubicBezTo>
                      <a:pt x="69" y="60"/>
                      <a:pt x="69" y="60"/>
                      <a:pt x="68" y="59"/>
                    </a:cubicBezTo>
                    <a:cubicBezTo>
                      <a:pt x="71" y="55"/>
                      <a:pt x="71" y="55"/>
                      <a:pt x="71" y="55"/>
                    </a:cubicBezTo>
                    <a:cubicBezTo>
                      <a:pt x="71" y="54"/>
                      <a:pt x="71" y="54"/>
                      <a:pt x="71" y="53"/>
                    </a:cubicBezTo>
                    <a:cubicBezTo>
                      <a:pt x="68" y="51"/>
                      <a:pt x="68" y="51"/>
                      <a:pt x="68" y="51"/>
                    </a:cubicBezTo>
                    <a:cubicBezTo>
                      <a:pt x="68" y="51"/>
                      <a:pt x="67" y="51"/>
                      <a:pt x="67" y="51"/>
                    </a:cubicBezTo>
                    <a:cubicBezTo>
                      <a:pt x="62" y="54"/>
                      <a:pt x="62" y="54"/>
                      <a:pt x="62" y="54"/>
                    </a:cubicBezTo>
                    <a:cubicBezTo>
                      <a:pt x="62" y="54"/>
                      <a:pt x="62" y="54"/>
                      <a:pt x="61" y="54"/>
                    </a:cubicBezTo>
                    <a:cubicBezTo>
                      <a:pt x="60" y="48"/>
                      <a:pt x="60" y="48"/>
                      <a:pt x="60" y="48"/>
                    </a:cubicBezTo>
                    <a:cubicBezTo>
                      <a:pt x="60" y="47"/>
                      <a:pt x="59" y="47"/>
                      <a:pt x="59" y="47"/>
                    </a:cubicBezTo>
                    <a:cubicBezTo>
                      <a:pt x="55" y="47"/>
                      <a:pt x="55" y="47"/>
                      <a:pt x="55" y="47"/>
                    </a:cubicBezTo>
                    <a:cubicBezTo>
                      <a:pt x="55" y="47"/>
                      <a:pt x="54" y="47"/>
                      <a:pt x="54" y="48"/>
                    </a:cubicBezTo>
                    <a:cubicBezTo>
                      <a:pt x="53" y="54"/>
                      <a:pt x="53" y="54"/>
                      <a:pt x="53" y="54"/>
                    </a:cubicBezTo>
                    <a:cubicBezTo>
                      <a:pt x="52" y="54"/>
                      <a:pt x="52" y="54"/>
                      <a:pt x="52" y="54"/>
                    </a:cubicBezTo>
                    <a:cubicBezTo>
                      <a:pt x="47" y="51"/>
                      <a:pt x="47" y="51"/>
                      <a:pt x="47" y="51"/>
                    </a:cubicBezTo>
                    <a:cubicBezTo>
                      <a:pt x="47" y="51"/>
                      <a:pt x="46" y="51"/>
                      <a:pt x="46" y="51"/>
                    </a:cubicBezTo>
                    <a:cubicBezTo>
                      <a:pt x="43" y="53"/>
                      <a:pt x="43" y="53"/>
                      <a:pt x="43" y="53"/>
                    </a:cubicBezTo>
                    <a:cubicBezTo>
                      <a:pt x="43" y="54"/>
                      <a:pt x="43" y="54"/>
                      <a:pt x="43" y="55"/>
                    </a:cubicBezTo>
                    <a:cubicBezTo>
                      <a:pt x="46" y="59"/>
                      <a:pt x="46" y="59"/>
                      <a:pt x="46" y="59"/>
                    </a:cubicBezTo>
                    <a:cubicBezTo>
                      <a:pt x="45" y="60"/>
                      <a:pt x="45" y="60"/>
                      <a:pt x="45" y="61"/>
                    </a:cubicBezTo>
                    <a:cubicBezTo>
                      <a:pt x="40" y="61"/>
                      <a:pt x="40" y="61"/>
                      <a:pt x="40" y="61"/>
                    </a:cubicBezTo>
                    <a:cubicBezTo>
                      <a:pt x="39" y="61"/>
                      <a:pt x="39" y="61"/>
                      <a:pt x="38" y="62"/>
                    </a:cubicBezTo>
                    <a:cubicBezTo>
                      <a:pt x="38" y="65"/>
                      <a:pt x="38" y="65"/>
                      <a:pt x="38" y="65"/>
                    </a:cubicBezTo>
                    <a:cubicBezTo>
                      <a:pt x="38" y="66"/>
                      <a:pt x="38" y="66"/>
                      <a:pt x="38" y="66"/>
                    </a:cubicBezTo>
                    <a:cubicBezTo>
                      <a:pt x="44" y="69"/>
                      <a:pt x="44" y="69"/>
                      <a:pt x="44" y="69"/>
                    </a:cubicBezTo>
                    <a:cubicBezTo>
                      <a:pt x="44" y="69"/>
                      <a:pt x="44" y="69"/>
                      <a:pt x="44" y="70"/>
                    </a:cubicBezTo>
                    <a:cubicBezTo>
                      <a:pt x="40" y="74"/>
                      <a:pt x="40" y="74"/>
                      <a:pt x="40" y="74"/>
                    </a:cubicBezTo>
                    <a:cubicBezTo>
                      <a:pt x="40" y="74"/>
                      <a:pt x="39" y="74"/>
                      <a:pt x="40" y="75"/>
                    </a:cubicBezTo>
                    <a:cubicBezTo>
                      <a:pt x="41" y="78"/>
                      <a:pt x="41" y="78"/>
                      <a:pt x="41" y="78"/>
                    </a:cubicBezTo>
                    <a:cubicBezTo>
                      <a:pt x="42" y="78"/>
                      <a:pt x="42" y="78"/>
                      <a:pt x="42" y="78"/>
                    </a:cubicBezTo>
                    <a:cubicBezTo>
                      <a:pt x="48" y="77"/>
                      <a:pt x="48" y="77"/>
                      <a:pt x="48" y="77"/>
                    </a:cubicBezTo>
                    <a:cubicBezTo>
                      <a:pt x="48" y="77"/>
                      <a:pt x="48" y="77"/>
                      <a:pt x="49" y="78"/>
                    </a:cubicBezTo>
                    <a:cubicBezTo>
                      <a:pt x="48" y="83"/>
                      <a:pt x="48" y="83"/>
                      <a:pt x="48" y="83"/>
                    </a:cubicBezTo>
                    <a:cubicBezTo>
                      <a:pt x="48" y="84"/>
                      <a:pt x="48" y="84"/>
                      <a:pt x="49" y="84"/>
                    </a:cubicBezTo>
                    <a:cubicBezTo>
                      <a:pt x="52" y="85"/>
                      <a:pt x="52" y="85"/>
                      <a:pt x="52" y="85"/>
                    </a:cubicBezTo>
                    <a:cubicBezTo>
                      <a:pt x="53" y="85"/>
                      <a:pt x="53" y="85"/>
                      <a:pt x="53" y="85"/>
                    </a:cubicBezTo>
                    <a:cubicBezTo>
                      <a:pt x="56" y="80"/>
                      <a:pt x="56" y="80"/>
                      <a:pt x="56" y="80"/>
                    </a:cubicBezTo>
                    <a:cubicBezTo>
                      <a:pt x="56" y="80"/>
                      <a:pt x="57" y="80"/>
                      <a:pt x="57" y="80"/>
                    </a:cubicBezTo>
                    <a:cubicBezTo>
                      <a:pt x="57" y="80"/>
                      <a:pt x="58" y="80"/>
                      <a:pt x="58" y="80"/>
                    </a:cubicBezTo>
                    <a:cubicBezTo>
                      <a:pt x="61" y="85"/>
                      <a:pt x="61" y="85"/>
                      <a:pt x="61" y="85"/>
                    </a:cubicBezTo>
                    <a:cubicBezTo>
                      <a:pt x="61" y="85"/>
                      <a:pt x="61" y="85"/>
                      <a:pt x="62" y="85"/>
                    </a:cubicBezTo>
                    <a:cubicBezTo>
                      <a:pt x="65" y="84"/>
                      <a:pt x="65" y="84"/>
                      <a:pt x="65" y="84"/>
                    </a:cubicBezTo>
                    <a:cubicBezTo>
                      <a:pt x="66" y="84"/>
                      <a:pt x="66" y="84"/>
                      <a:pt x="66" y="83"/>
                    </a:cubicBezTo>
                    <a:cubicBezTo>
                      <a:pt x="65" y="78"/>
                      <a:pt x="65" y="78"/>
                      <a:pt x="65" y="78"/>
                    </a:cubicBezTo>
                    <a:cubicBezTo>
                      <a:pt x="65" y="77"/>
                      <a:pt x="66" y="77"/>
                      <a:pt x="66" y="77"/>
                    </a:cubicBezTo>
                    <a:cubicBezTo>
                      <a:pt x="72" y="78"/>
                      <a:pt x="72" y="78"/>
                      <a:pt x="72" y="78"/>
                    </a:cubicBezTo>
                    <a:cubicBezTo>
                      <a:pt x="72" y="78"/>
                      <a:pt x="73" y="78"/>
                      <a:pt x="73" y="78"/>
                    </a:cubicBezTo>
                    <a:cubicBezTo>
                      <a:pt x="75" y="75"/>
                      <a:pt x="75" y="75"/>
                      <a:pt x="75" y="75"/>
                    </a:cubicBezTo>
                    <a:cubicBezTo>
                      <a:pt x="75" y="74"/>
                      <a:pt x="75" y="74"/>
                      <a:pt x="74" y="74"/>
                    </a:cubicBezTo>
                    <a:cubicBezTo>
                      <a:pt x="70" y="70"/>
                      <a:pt x="70" y="70"/>
                      <a:pt x="70" y="70"/>
                    </a:cubicBezTo>
                    <a:cubicBezTo>
                      <a:pt x="70" y="69"/>
                      <a:pt x="70" y="69"/>
                      <a:pt x="71" y="69"/>
                    </a:cubicBezTo>
                    <a:cubicBezTo>
                      <a:pt x="76" y="66"/>
                      <a:pt x="76" y="66"/>
                      <a:pt x="76" y="66"/>
                    </a:cubicBezTo>
                    <a:cubicBezTo>
                      <a:pt x="76" y="66"/>
                      <a:pt x="76" y="66"/>
                      <a:pt x="76" y="65"/>
                    </a:cubicBezTo>
                    <a:close/>
                    <a:moveTo>
                      <a:pt x="65" y="67"/>
                    </a:moveTo>
                    <a:cubicBezTo>
                      <a:pt x="65" y="69"/>
                      <a:pt x="64" y="71"/>
                      <a:pt x="62" y="72"/>
                    </a:cubicBezTo>
                    <a:cubicBezTo>
                      <a:pt x="61" y="74"/>
                      <a:pt x="59" y="74"/>
                      <a:pt x="57" y="74"/>
                    </a:cubicBezTo>
                    <a:cubicBezTo>
                      <a:pt x="55" y="74"/>
                      <a:pt x="53" y="74"/>
                      <a:pt x="52" y="72"/>
                    </a:cubicBezTo>
                    <a:cubicBezTo>
                      <a:pt x="50" y="71"/>
                      <a:pt x="50" y="69"/>
                      <a:pt x="50" y="67"/>
                    </a:cubicBezTo>
                    <a:cubicBezTo>
                      <a:pt x="50" y="65"/>
                      <a:pt x="50" y="63"/>
                      <a:pt x="52" y="61"/>
                    </a:cubicBezTo>
                    <a:cubicBezTo>
                      <a:pt x="53" y="60"/>
                      <a:pt x="55" y="59"/>
                      <a:pt x="57" y="59"/>
                    </a:cubicBezTo>
                    <a:cubicBezTo>
                      <a:pt x="59" y="59"/>
                      <a:pt x="61" y="60"/>
                      <a:pt x="62" y="61"/>
                    </a:cubicBezTo>
                    <a:cubicBezTo>
                      <a:pt x="64" y="63"/>
                      <a:pt x="65" y="65"/>
                      <a:pt x="65" y="67"/>
                    </a:cubicBezTo>
                    <a:close/>
                    <a:moveTo>
                      <a:pt x="54" y="67"/>
                    </a:moveTo>
                    <a:cubicBezTo>
                      <a:pt x="54" y="65"/>
                      <a:pt x="55" y="63"/>
                      <a:pt x="57" y="63"/>
                    </a:cubicBezTo>
                    <a:cubicBezTo>
                      <a:pt x="59" y="63"/>
                      <a:pt x="61" y="65"/>
                      <a:pt x="61" y="67"/>
                    </a:cubicBezTo>
                    <a:cubicBezTo>
                      <a:pt x="61" y="69"/>
                      <a:pt x="59" y="70"/>
                      <a:pt x="57" y="70"/>
                    </a:cubicBezTo>
                    <a:cubicBezTo>
                      <a:pt x="55" y="70"/>
                      <a:pt x="54" y="69"/>
                      <a:pt x="54" y="67"/>
                    </a:cubicBezTo>
                    <a:close/>
                    <a:moveTo>
                      <a:pt x="88" y="55"/>
                    </a:moveTo>
                    <a:cubicBezTo>
                      <a:pt x="88" y="54"/>
                      <a:pt x="88" y="54"/>
                      <a:pt x="88" y="53"/>
                    </a:cubicBezTo>
                    <a:cubicBezTo>
                      <a:pt x="88" y="53"/>
                      <a:pt x="88" y="52"/>
                      <a:pt x="88" y="52"/>
                    </a:cubicBezTo>
                    <a:cubicBezTo>
                      <a:pt x="90" y="50"/>
                      <a:pt x="90" y="50"/>
                      <a:pt x="90" y="50"/>
                    </a:cubicBezTo>
                    <a:cubicBezTo>
                      <a:pt x="90" y="50"/>
                      <a:pt x="90" y="49"/>
                      <a:pt x="90" y="49"/>
                    </a:cubicBezTo>
                    <a:cubicBezTo>
                      <a:pt x="90" y="49"/>
                      <a:pt x="90" y="49"/>
                      <a:pt x="90" y="49"/>
                    </a:cubicBezTo>
                    <a:cubicBezTo>
                      <a:pt x="89" y="47"/>
                      <a:pt x="89" y="47"/>
                      <a:pt x="89" y="47"/>
                    </a:cubicBezTo>
                    <a:cubicBezTo>
                      <a:pt x="89" y="47"/>
                      <a:pt x="89" y="47"/>
                      <a:pt x="88" y="47"/>
                    </a:cubicBezTo>
                    <a:cubicBezTo>
                      <a:pt x="88" y="47"/>
                      <a:pt x="88" y="47"/>
                      <a:pt x="88" y="47"/>
                    </a:cubicBezTo>
                    <a:cubicBezTo>
                      <a:pt x="85" y="48"/>
                      <a:pt x="85" y="48"/>
                      <a:pt x="85" y="48"/>
                    </a:cubicBezTo>
                    <a:cubicBezTo>
                      <a:pt x="85" y="47"/>
                      <a:pt x="84" y="47"/>
                      <a:pt x="83" y="46"/>
                    </a:cubicBezTo>
                    <a:cubicBezTo>
                      <a:pt x="82" y="43"/>
                      <a:pt x="82" y="43"/>
                      <a:pt x="82" y="43"/>
                    </a:cubicBezTo>
                    <a:cubicBezTo>
                      <a:pt x="82" y="43"/>
                      <a:pt x="82" y="43"/>
                      <a:pt x="81" y="43"/>
                    </a:cubicBezTo>
                    <a:cubicBezTo>
                      <a:pt x="80" y="43"/>
                      <a:pt x="80" y="43"/>
                      <a:pt x="80" y="43"/>
                    </a:cubicBezTo>
                    <a:cubicBezTo>
                      <a:pt x="79" y="43"/>
                      <a:pt x="79" y="43"/>
                      <a:pt x="79" y="43"/>
                    </a:cubicBezTo>
                    <a:cubicBezTo>
                      <a:pt x="78" y="46"/>
                      <a:pt x="78" y="46"/>
                      <a:pt x="78" y="46"/>
                    </a:cubicBezTo>
                    <a:cubicBezTo>
                      <a:pt x="77" y="47"/>
                      <a:pt x="76" y="47"/>
                      <a:pt x="76" y="48"/>
                    </a:cubicBezTo>
                    <a:cubicBezTo>
                      <a:pt x="73" y="47"/>
                      <a:pt x="73" y="47"/>
                      <a:pt x="73" y="47"/>
                    </a:cubicBezTo>
                    <a:cubicBezTo>
                      <a:pt x="73" y="47"/>
                      <a:pt x="73" y="47"/>
                      <a:pt x="73" y="47"/>
                    </a:cubicBezTo>
                    <a:cubicBezTo>
                      <a:pt x="72" y="47"/>
                      <a:pt x="72" y="47"/>
                      <a:pt x="72" y="47"/>
                    </a:cubicBezTo>
                    <a:cubicBezTo>
                      <a:pt x="71" y="49"/>
                      <a:pt x="71" y="49"/>
                      <a:pt x="71" y="49"/>
                    </a:cubicBezTo>
                    <a:cubicBezTo>
                      <a:pt x="71" y="49"/>
                      <a:pt x="71" y="49"/>
                      <a:pt x="71" y="49"/>
                    </a:cubicBezTo>
                    <a:cubicBezTo>
                      <a:pt x="71" y="49"/>
                      <a:pt x="71" y="50"/>
                      <a:pt x="71" y="50"/>
                    </a:cubicBezTo>
                    <a:cubicBezTo>
                      <a:pt x="73" y="52"/>
                      <a:pt x="73" y="52"/>
                      <a:pt x="73" y="52"/>
                    </a:cubicBezTo>
                    <a:cubicBezTo>
                      <a:pt x="73" y="52"/>
                      <a:pt x="73" y="53"/>
                      <a:pt x="73" y="53"/>
                    </a:cubicBezTo>
                    <a:cubicBezTo>
                      <a:pt x="73" y="54"/>
                      <a:pt x="73" y="54"/>
                      <a:pt x="73" y="55"/>
                    </a:cubicBezTo>
                    <a:cubicBezTo>
                      <a:pt x="71" y="57"/>
                      <a:pt x="71" y="57"/>
                      <a:pt x="71" y="57"/>
                    </a:cubicBezTo>
                    <a:cubicBezTo>
                      <a:pt x="71" y="57"/>
                      <a:pt x="71" y="57"/>
                      <a:pt x="71" y="57"/>
                    </a:cubicBezTo>
                    <a:cubicBezTo>
                      <a:pt x="71" y="57"/>
                      <a:pt x="71" y="57"/>
                      <a:pt x="71" y="58"/>
                    </a:cubicBezTo>
                    <a:cubicBezTo>
                      <a:pt x="72" y="59"/>
                      <a:pt x="72" y="59"/>
                      <a:pt x="72" y="59"/>
                    </a:cubicBezTo>
                    <a:cubicBezTo>
                      <a:pt x="72" y="60"/>
                      <a:pt x="72" y="60"/>
                      <a:pt x="73" y="60"/>
                    </a:cubicBezTo>
                    <a:cubicBezTo>
                      <a:pt x="73" y="60"/>
                      <a:pt x="73" y="60"/>
                      <a:pt x="73" y="60"/>
                    </a:cubicBezTo>
                    <a:cubicBezTo>
                      <a:pt x="76" y="59"/>
                      <a:pt x="76" y="59"/>
                      <a:pt x="76" y="59"/>
                    </a:cubicBezTo>
                    <a:cubicBezTo>
                      <a:pt x="76" y="59"/>
                      <a:pt x="77" y="60"/>
                      <a:pt x="78" y="60"/>
                    </a:cubicBezTo>
                    <a:cubicBezTo>
                      <a:pt x="79" y="63"/>
                      <a:pt x="79" y="63"/>
                      <a:pt x="79" y="63"/>
                    </a:cubicBezTo>
                    <a:cubicBezTo>
                      <a:pt x="79" y="63"/>
                      <a:pt x="79" y="64"/>
                      <a:pt x="80" y="64"/>
                    </a:cubicBezTo>
                    <a:cubicBezTo>
                      <a:pt x="81" y="64"/>
                      <a:pt x="81" y="64"/>
                      <a:pt x="81" y="64"/>
                    </a:cubicBezTo>
                    <a:cubicBezTo>
                      <a:pt x="82" y="64"/>
                      <a:pt x="82" y="63"/>
                      <a:pt x="82" y="63"/>
                    </a:cubicBezTo>
                    <a:cubicBezTo>
                      <a:pt x="83" y="60"/>
                      <a:pt x="83" y="60"/>
                      <a:pt x="83" y="60"/>
                    </a:cubicBezTo>
                    <a:cubicBezTo>
                      <a:pt x="84" y="60"/>
                      <a:pt x="85" y="59"/>
                      <a:pt x="85" y="59"/>
                    </a:cubicBezTo>
                    <a:cubicBezTo>
                      <a:pt x="88" y="60"/>
                      <a:pt x="88" y="60"/>
                      <a:pt x="88" y="60"/>
                    </a:cubicBezTo>
                    <a:cubicBezTo>
                      <a:pt x="88" y="60"/>
                      <a:pt x="88" y="60"/>
                      <a:pt x="88" y="60"/>
                    </a:cubicBezTo>
                    <a:cubicBezTo>
                      <a:pt x="89" y="60"/>
                      <a:pt x="89" y="60"/>
                      <a:pt x="89" y="59"/>
                    </a:cubicBezTo>
                    <a:cubicBezTo>
                      <a:pt x="90" y="58"/>
                      <a:pt x="90" y="58"/>
                      <a:pt x="90" y="58"/>
                    </a:cubicBezTo>
                    <a:cubicBezTo>
                      <a:pt x="90" y="57"/>
                      <a:pt x="90" y="57"/>
                      <a:pt x="90" y="57"/>
                    </a:cubicBezTo>
                    <a:cubicBezTo>
                      <a:pt x="90" y="57"/>
                      <a:pt x="90" y="57"/>
                      <a:pt x="90" y="57"/>
                    </a:cubicBezTo>
                    <a:cubicBezTo>
                      <a:pt x="88" y="55"/>
                      <a:pt x="88" y="55"/>
                      <a:pt x="88" y="55"/>
                    </a:cubicBezTo>
                    <a:cubicBezTo>
                      <a:pt x="88" y="55"/>
                      <a:pt x="88" y="55"/>
                      <a:pt x="88" y="55"/>
                    </a:cubicBezTo>
                    <a:close/>
                    <a:moveTo>
                      <a:pt x="83" y="53"/>
                    </a:moveTo>
                    <a:cubicBezTo>
                      <a:pt x="83" y="55"/>
                      <a:pt x="82" y="56"/>
                      <a:pt x="81" y="56"/>
                    </a:cubicBezTo>
                    <a:cubicBezTo>
                      <a:pt x="79" y="56"/>
                      <a:pt x="78" y="55"/>
                      <a:pt x="78" y="53"/>
                    </a:cubicBezTo>
                    <a:cubicBezTo>
                      <a:pt x="78" y="52"/>
                      <a:pt x="79" y="50"/>
                      <a:pt x="81" y="50"/>
                    </a:cubicBezTo>
                    <a:cubicBezTo>
                      <a:pt x="82" y="50"/>
                      <a:pt x="83" y="52"/>
                      <a:pt x="83" y="53"/>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grpSp>
        <p:grpSp>
          <p:nvGrpSpPr>
            <p:cNvPr id="133" name="Group 132"/>
            <p:cNvGrpSpPr/>
            <p:nvPr/>
          </p:nvGrpSpPr>
          <p:grpSpPr>
            <a:xfrm flipH="1">
              <a:off x="1242328" y="3236893"/>
              <a:ext cx="464883" cy="464078"/>
              <a:chOff x="7715631" y="2919897"/>
              <a:chExt cx="764637" cy="763312"/>
            </a:xfrm>
          </p:grpSpPr>
          <p:sp>
            <p:nvSpPr>
              <p:cNvPr id="135" name="Freeform 134"/>
              <p:cNvSpPr>
                <a:spLocks noEditPoints="1"/>
              </p:cNvSpPr>
              <p:nvPr/>
            </p:nvSpPr>
            <p:spPr bwMode="auto">
              <a:xfrm>
                <a:off x="7715631" y="2919897"/>
                <a:ext cx="764637" cy="763312"/>
              </a:xfrm>
              <a:custGeom>
                <a:avLst/>
                <a:gdLst>
                  <a:gd name="T0" fmla="*/ 227 w 412"/>
                  <a:gd name="T1" fmla="*/ 406 h 412"/>
                  <a:gd name="T2" fmla="*/ 185 w 412"/>
                  <a:gd name="T3" fmla="*/ 411 h 412"/>
                  <a:gd name="T4" fmla="*/ 185 w 412"/>
                  <a:gd name="T5" fmla="*/ 406 h 412"/>
                  <a:gd name="T6" fmla="*/ 248 w 412"/>
                  <a:gd name="T7" fmla="*/ 402 h 412"/>
                  <a:gd name="T8" fmla="*/ 249 w 412"/>
                  <a:gd name="T9" fmla="*/ 408 h 412"/>
                  <a:gd name="T10" fmla="*/ 125 w 412"/>
                  <a:gd name="T11" fmla="*/ 390 h 412"/>
                  <a:gd name="T12" fmla="*/ 290 w 412"/>
                  <a:gd name="T13" fmla="*/ 394 h 412"/>
                  <a:gd name="T14" fmla="*/ 309 w 412"/>
                  <a:gd name="T15" fmla="*/ 385 h 412"/>
                  <a:gd name="T16" fmla="*/ 85 w 412"/>
                  <a:gd name="T17" fmla="*/ 373 h 412"/>
                  <a:gd name="T18" fmla="*/ 103 w 412"/>
                  <a:gd name="T19" fmla="*/ 385 h 412"/>
                  <a:gd name="T20" fmla="*/ 341 w 412"/>
                  <a:gd name="T21" fmla="*/ 355 h 412"/>
                  <a:gd name="T22" fmla="*/ 68 w 412"/>
                  <a:gd name="T23" fmla="*/ 359 h 412"/>
                  <a:gd name="T24" fmla="*/ 72 w 412"/>
                  <a:gd name="T25" fmla="*/ 355 h 412"/>
                  <a:gd name="T26" fmla="*/ 355 w 412"/>
                  <a:gd name="T27" fmla="*/ 340 h 412"/>
                  <a:gd name="T28" fmla="*/ 359 w 412"/>
                  <a:gd name="T29" fmla="*/ 344 h 412"/>
                  <a:gd name="T30" fmla="*/ 32 w 412"/>
                  <a:gd name="T31" fmla="*/ 307 h 412"/>
                  <a:gd name="T32" fmla="*/ 385 w 412"/>
                  <a:gd name="T33" fmla="*/ 309 h 412"/>
                  <a:gd name="T34" fmla="*/ 395 w 412"/>
                  <a:gd name="T35" fmla="*/ 290 h 412"/>
                  <a:gd name="T36" fmla="*/ 10 w 412"/>
                  <a:gd name="T37" fmla="*/ 270 h 412"/>
                  <a:gd name="T38" fmla="*/ 18 w 412"/>
                  <a:gd name="T39" fmla="*/ 290 h 412"/>
                  <a:gd name="T40" fmla="*/ 403 w 412"/>
                  <a:gd name="T41" fmla="*/ 248 h 412"/>
                  <a:gd name="T42" fmla="*/ 4 w 412"/>
                  <a:gd name="T43" fmla="*/ 249 h 412"/>
                  <a:gd name="T44" fmla="*/ 10 w 412"/>
                  <a:gd name="T45" fmla="*/ 248 h 412"/>
                  <a:gd name="T46" fmla="*/ 406 w 412"/>
                  <a:gd name="T47" fmla="*/ 227 h 412"/>
                  <a:gd name="T48" fmla="*/ 412 w 412"/>
                  <a:gd name="T49" fmla="*/ 206 h 412"/>
                  <a:gd name="T50" fmla="*/ 0 w 412"/>
                  <a:gd name="T51" fmla="*/ 206 h 412"/>
                  <a:gd name="T52" fmla="*/ 6 w 412"/>
                  <a:gd name="T53" fmla="*/ 185 h 412"/>
                  <a:gd name="T54" fmla="*/ 406 w 412"/>
                  <a:gd name="T55" fmla="*/ 185 h 412"/>
                  <a:gd name="T56" fmla="*/ 411 w 412"/>
                  <a:gd name="T57" fmla="*/ 184 h 412"/>
                  <a:gd name="T58" fmla="*/ 4 w 412"/>
                  <a:gd name="T59" fmla="*/ 163 h 412"/>
                  <a:gd name="T60" fmla="*/ 10 w 412"/>
                  <a:gd name="T61" fmla="*/ 164 h 412"/>
                  <a:gd name="T62" fmla="*/ 394 w 412"/>
                  <a:gd name="T63" fmla="*/ 122 h 412"/>
                  <a:gd name="T64" fmla="*/ 22 w 412"/>
                  <a:gd name="T65" fmla="*/ 124 h 412"/>
                  <a:gd name="T66" fmla="*/ 32 w 412"/>
                  <a:gd name="T67" fmla="*/ 106 h 412"/>
                  <a:gd name="T68" fmla="*/ 368 w 412"/>
                  <a:gd name="T69" fmla="*/ 88 h 412"/>
                  <a:gd name="T70" fmla="*/ 380 w 412"/>
                  <a:gd name="T71" fmla="*/ 105 h 412"/>
                  <a:gd name="T72" fmla="*/ 53 w 412"/>
                  <a:gd name="T73" fmla="*/ 68 h 412"/>
                  <a:gd name="T74" fmla="*/ 355 w 412"/>
                  <a:gd name="T75" fmla="*/ 71 h 412"/>
                  <a:gd name="T76" fmla="*/ 359 w 412"/>
                  <a:gd name="T77" fmla="*/ 68 h 412"/>
                  <a:gd name="T78" fmla="*/ 68 w 412"/>
                  <a:gd name="T79" fmla="*/ 53 h 412"/>
                  <a:gd name="T80" fmla="*/ 72 w 412"/>
                  <a:gd name="T81" fmla="*/ 57 h 412"/>
                  <a:gd name="T82" fmla="*/ 309 w 412"/>
                  <a:gd name="T83" fmla="*/ 27 h 412"/>
                  <a:gd name="T84" fmla="*/ 105 w 412"/>
                  <a:gd name="T85" fmla="*/ 32 h 412"/>
                  <a:gd name="T86" fmla="*/ 124 w 412"/>
                  <a:gd name="T87" fmla="*/ 23 h 412"/>
                  <a:gd name="T88" fmla="*/ 268 w 412"/>
                  <a:gd name="T89" fmla="*/ 15 h 412"/>
                  <a:gd name="T90" fmla="*/ 287 w 412"/>
                  <a:gd name="T91" fmla="*/ 22 h 412"/>
                  <a:gd name="T92" fmla="*/ 163 w 412"/>
                  <a:gd name="T93" fmla="*/ 4 h 412"/>
                  <a:gd name="T94" fmla="*/ 248 w 412"/>
                  <a:gd name="T95" fmla="*/ 9 h 412"/>
                  <a:gd name="T96" fmla="*/ 249 w 412"/>
                  <a:gd name="T97" fmla="*/ 4 h 412"/>
                  <a:gd name="T98" fmla="*/ 184 w 412"/>
                  <a:gd name="T99" fmla="*/ 1 h 412"/>
                  <a:gd name="T100" fmla="*/ 185 w 412"/>
                  <a:gd name="T101" fmla="*/ 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2" h="412">
                    <a:moveTo>
                      <a:pt x="206" y="412"/>
                    </a:moveTo>
                    <a:cubicBezTo>
                      <a:pt x="206" y="407"/>
                      <a:pt x="206" y="407"/>
                      <a:pt x="206" y="407"/>
                    </a:cubicBezTo>
                    <a:cubicBezTo>
                      <a:pt x="213" y="407"/>
                      <a:pt x="220" y="406"/>
                      <a:pt x="227" y="406"/>
                    </a:cubicBezTo>
                    <a:cubicBezTo>
                      <a:pt x="228" y="411"/>
                      <a:pt x="228" y="411"/>
                      <a:pt x="228" y="411"/>
                    </a:cubicBezTo>
                    <a:cubicBezTo>
                      <a:pt x="221" y="412"/>
                      <a:pt x="213" y="412"/>
                      <a:pt x="206" y="412"/>
                    </a:cubicBezTo>
                    <a:close/>
                    <a:moveTo>
                      <a:pt x="185" y="411"/>
                    </a:moveTo>
                    <a:cubicBezTo>
                      <a:pt x="178" y="410"/>
                      <a:pt x="170" y="409"/>
                      <a:pt x="163" y="408"/>
                    </a:cubicBezTo>
                    <a:cubicBezTo>
                      <a:pt x="164" y="402"/>
                      <a:pt x="164" y="402"/>
                      <a:pt x="164" y="402"/>
                    </a:cubicBezTo>
                    <a:cubicBezTo>
                      <a:pt x="171" y="404"/>
                      <a:pt x="178" y="405"/>
                      <a:pt x="185" y="406"/>
                    </a:cubicBezTo>
                    <a:lnTo>
                      <a:pt x="185" y="411"/>
                    </a:lnTo>
                    <a:close/>
                    <a:moveTo>
                      <a:pt x="249" y="408"/>
                    </a:moveTo>
                    <a:cubicBezTo>
                      <a:pt x="248" y="402"/>
                      <a:pt x="248" y="402"/>
                      <a:pt x="248" y="402"/>
                    </a:cubicBezTo>
                    <a:cubicBezTo>
                      <a:pt x="255" y="401"/>
                      <a:pt x="262" y="399"/>
                      <a:pt x="268" y="397"/>
                    </a:cubicBezTo>
                    <a:cubicBezTo>
                      <a:pt x="270" y="402"/>
                      <a:pt x="270" y="402"/>
                      <a:pt x="270" y="402"/>
                    </a:cubicBezTo>
                    <a:cubicBezTo>
                      <a:pt x="263" y="404"/>
                      <a:pt x="256" y="406"/>
                      <a:pt x="249" y="408"/>
                    </a:cubicBezTo>
                    <a:close/>
                    <a:moveTo>
                      <a:pt x="142" y="402"/>
                    </a:moveTo>
                    <a:cubicBezTo>
                      <a:pt x="136" y="400"/>
                      <a:pt x="129" y="397"/>
                      <a:pt x="122" y="394"/>
                    </a:cubicBezTo>
                    <a:cubicBezTo>
                      <a:pt x="125" y="390"/>
                      <a:pt x="125" y="390"/>
                      <a:pt x="125" y="390"/>
                    </a:cubicBezTo>
                    <a:cubicBezTo>
                      <a:pt x="131" y="392"/>
                      <a:pt x="138" y="395"/>
                      <a:pt x="144" y="397"/>
                    </a:cubicBezTo>
                    <a:lnTo>
                      <a:pt x="142" y="402"/>
                    </a:lnTo>
                    <a:close/>
                    <a:moveTo>
                      <a:pt x="290" y="394"/>
                    </a:moveTo>
                    <a:cubicBezTo>
                      <a:pt x="288" y="389"/>
                      <a:pt x="288" y="389"/>
                      <a:pt x="288" y="389"/>
                    </a:cubicBezTo>
                    <a:cubicBezTo>
                      <a:pt x="294" y="387"/>
                      <a:pt x="301" y="383"/>
                      <a:pt x="307" y="380"/>
                    </a:cubicBezTo>
                    <a:cubicBezTo>
                      <a:pt x="309" y="385"/>
                      <a:pt x="309" y="385"/>
                      <a:pt x="309" y="385"/>
                    </a:cubicBezTo>
                    <a:cubicBezTo>
                      <a:pt x="303" y="388"/>
                      <a:pt x="297" y="391"/>
                      <a:pt x="290" y="394"/>
                    </a:cubicBezTo>
                    <a:close/>
                    <a:moveTo>
                      <a:pt x="103" y="385"/>
                    </a:moveTo>
                    <a:cubicBezTo>
                      <a:pt x="97" y="381"/>
                      <a:pt x="91" y="377"/>
                      <a:pt x="85" y="373"/>
                    </a:cubicBezTo>
                    <a:cubicBezTo>
                      <a:pt x="88" y="369"/>
                      <a:pt x="88" y="369"/>
                      <a:pt x="88" y="369"/>
                    </a:cubicBezTo>
                    <a:cubicBezTo>
                      <a:pt x="94" y="373"/>
                      <a:pt x="100" y="377"/>
                      <a:pt x="106" y="380"/>
                    </a:cubicBezTo>
                    <a:lnTo>
                      <a:pt x="103" y="385"/>
                    </a:lnTo>
                    <a:close/>
                    <a:moveTo>
                      <a:pt x="327" y="373"/>
                    </a:moveTo>
                    <a:cubicBezTo>
                      <a:pt x="324" y="368"/>
                      <a:pt x="324" y="368"/>
                      <a:pt x="324" y="368"/>
                    </a:cubicBezTo>
                    <a:cubicBezTo>
                      <a:pt x="330" y="364"/>
                      <a:pt x="335" y="360"/>
                      <a:pt x="341" y="355"/>
                    </a:cubicBezTo>
                    <a:cubicBezTo>
                      <a:pt x="344" y="359"/>
                      <a:pt x="344" y="359"/>
                      <a:pt x="344" y="359"/>
                    </a:cubicBezTo>
                    <a:cubicBezTo>
                      <a:pt x="339" y="364"/>
                      <a:pt x="333" y="369"/>
                      <a:pt x="327" y="373"/>
                    </a:cubicBezTo>
                    <a:close/>
                    <a:moveTo>
                      <a:pt x="68" y="359"/>
                    </a:moveTo>
                    <a:cubicBezTo>
                      <a:pt x="63" y="355"/>
                      <a:pt x="58" y="349"/>
                      <a:pt x="53" y="344"/>
                    </a:cubicBezTo>
                    <a:cubicBezTo>
                      <a:pt x="57" y="340"/>
                      <a:pt x="57" y="340"/>
                      <a:pt x="57" y="340"/>
                    </a:cubicBezTo>
                    <a:cubicBezTo>
                      <a:pt x="62" y="346"/>
                      <a:pt x="67" y="351"/>
                      <a:pt x="72" y="355"/>
                    </a:cubicBezTo>
                    <a:lnTo>
                      <a:pt x="68" y="359"/>
                    </a:lnTo>
                    <a:close/>
                    <a:moveTo>
                      <a:pt x="359" y="344"/>
                    </a:moveTo>
                    <a:cubicBezTo>
                      <a:pt x="355" y="340"/>
                      <a:pt x="355" y="340"/>
                      <a:pt x="355" y="340"/>
                    </a:cubicBezTo>
                    <a:cubicBezTo>
                      <a:pt x="360" y="335"/>
                      <a:pt x="365" y="330"/>
                      <a:pt x="369" y="324"/>
                    </a:cubicBezTo>
                    <a:cubicBezTo>
                      <a:pt x="373" y="327"/>
                      <a:pt x="373" y="327"/>
                      <a:pt x="373" y="327"/>
                    </a:cubicBezTo>
                    <a:cubicBezTo>
                      <a:pt x="369" y="333"/>
                      <a:pt x="364" y="339"/>
                      <a:pt x="359" y="344"/>
                    </a:cubicBezTo>
                    <a:close/>
                    <a:moveTo>
                      <a:pt x="39" y="327"/>
                    </a:moveTo>
                    <a:cubicBezTo>
                      <a:pt x="35" y="322"/>
                      <a:pt x="31" y="315"/>
                      <a:pt x="28" y="309"/>
                    </a:cubicBezTo>
                    <a:cubicBezTo>
                      <a:pt x="32" y="307"/>
                      <a:pt x="32" y="307"/>
                      <a:pt x="32" y="307"/>
                    </a:cubicBezTo>
                    <a:cubicBezTo>
                      <a:pt x="36" y="313"/>
                      <a:pt x="40" y="319"/>
                      <a:pt x="44" y="324"/>
                    </a:cubicBezTo>
                    <a:lnTo>
                      <a:pt x="39" y="327"/>
                    </a:lnTo>
                    <a:close/>
                    <a:moveTo>
                      <a:pt x="385" y="309"/>
                    </a:moveTo>
                    <a:cubicBezTo>
                      <a:pt x="380" y="306"/>
                      <a:pt x="380" y="306"/>
                      <a:pt x="380" y="306"/>
                    </a:cubicBezTo>
                    <a:cubicBezTo>
                      <a:pt x="384" y="300"/>
                      <a:pt x="387" y="294"/>
                      <a:pt x="390" y="288"/>
                    </a:cubicBezTo>
                    <a:cubicBezTo>
                      <a:pt x="395" y="290"/>
                      <a:pt x="395" y="290"/>
                      <a:pt x="395" y="290"/>
                    </a:cubicBezTo>
                    <a:cubicBezTo>
                      <a:pt x="392" y="296"/>
                      <a:pt x="388" y="303"/>
                      <a:pt x="385" y="309"/>
                    </a:cubicBezTo>
                    <a:close/>
                    <a:moveTo>
                      <a:pt x="18" y="290"/>
                    </a:moveTo>
                    <a:cubicBezTo>
                      <a:pt x="15" y="283"/>
                      <a:pt x="12" y="277"/>
                      <a:pt x="10" y="270"/>
                    </a:cubicBezTo>
                    <a:cubicBezTo>
                      <a:pt x="15" y="268"/>
                      <a:pt x="15" y="268"/>
                      <a:pt x="15" y="268"/>
                    </a:cubicBezTo>
                    <a:cubicBezTo>
                      <a:pt x="17" y="275"/>
                      <a:pt x="20" y="281"/>
                      <a:pt x="23" y="288"/>
                    </a:cubicBezTo>
                    <a:lnTo>
                      <a:pt x="18" y="290"/>
                    </a:lnTo>
                    <a:close/>
                    <a:moveTo>
                      <a:pt x="402" y="270"/>
                    </a:moveTo>
                    <a:cubicBezTo>
                      <a:pt x="397" y="268"/>
                      <a:pt x="397" y="268"/>
                      <a:pt x="397" y="268"/>
                    </a:cubicBezTo>
                    <a:cubicBezTo>
                      <a:pt x="399" y="261"/>
                      <a:pt x="401" y="255"/>
                      <a:pt x="403" y="248"/>
                    </a:cubicBezTo>
                    <a:cubicBezTo>
                      <a:pt x="408" y="249"/>
                      <a:pt x="408" y="249"/>
                      <a:pt x="408" y="249"/>
                    </a:cubicBezTo>
                    <a:cubicBezTo>
                      <a:pt x="406" y="256"/>
                      <a:pt x="405" y="263"/>
                      <a:pt x="402" y="270"/>
                    </a:cubicBezTo>
                    <a:close/>
                    <a:moveTo>
                      <a:pt x="4" y="249"/>
                    </a:moveTo>
                    <a:cubicBezTo>
                      <a:pt x="3" y="242"/>
                      <a:pt x="2" y="235"/>
                      <a:pt x="1" y="228"/>
                    </a:cubicBezTo>
                    <a:cubicBezTo>
                      <a:pt x="6" y="227"/>
                      <a:pt x="6" y="227"/>
                      <a:pt x="6" y="227"/>
                    </a:cubicBezTo>
                    <a:cubicBezTo>
                      <a:pt x="7" y="234"/>
                      <a:pt x="8" y="241"/>
                      <a:pt x="10" y="248"/>
                    </a:cubicBezTo>
                    <a:lnTo>
                      <a:pt x="4" y="249"/>
                    </a:lnTo>
                    <a:close/>
                    <a:moveTo>
                      <a:pt x="411" y="228"/>
                    </a:moveTo>
                    <a:cubicBezTo>
                      <a:pt x="406" y="227"/>
                      <a:pt x="406" y="227"/>
                      <a:pt x="406" y="227"/>
                    </a:cubicBezTo>
                    <a:cubicBezTo>
                      <a:pt x="407" y="220"/>
                      <a:pt x="407" y="213"/>
                      <a:pt x="407" y="206"/>
                    </a:cubicBezTo>
                    <a:cubicBezTo>
                      <a:pt x="407" y="206"/>
                      <a:pt x="407" y="206"/>
                      <a:pt x="407" y="206"/>
                    </a:cubicBezTo>
                    <a:cubicBezTo>
                      <a:pt x="412" y="206"/>
                      <a:pt x="412" y="206"/>
                      <a:pt x="412" y="206"/>
                    </a:cubicBezTo>
                    <a:cubicBezTo>
                      <a:pt x="412" y="206"/>
                      <a:pt x="412" y="206"/>
                      <a:pt x="412" y="206"/>
                    </a:cubicBezTo>
                    <a:cubicBezTo>
                      <a:pt x="412" y="213"/>
                      <a:pt x="412" y="220"/>
                      <a:pt x="411" y="228"/>
                    </a:cubicBezTo>
                    <a:close/>
                    <a:moveTo>
                      <a:pt x="0" y="206"/>
                    </a:moveTo>
                    <a:cubicBezTo>
                      <a:pt x="0" y="206"/>
                      <a:pt x="0" y="206"/>
                      <a:pt x="0" y="206"/>
                    </a:cubicBezTo>
                    <a:cubicBezTo>
                      <a:pt x="0" y="199"/>
                      <a:pt x="0" y="192"/>
                      <a:pt x="1" y="185"/>
                    </a:cubicBezTo>
                    <a:cubicBezTo>
                      <a:pt x="6" y="185"/>
                      <a:pt x="6" y="185"/>
                      <a:pt x="6" y="185"/>
                    </a:cubicBezTo>
                    <a:cubicBezTo>
                      <a:pt x="6" y="192"/>
                      <a:pt x="5" y="199"/>
                      <a:pt x="5" y="206"/>
                    </a:cubicBezTo>
                    <a:lnTo>
                      <a:pt x="0" y="206"/>
                    </a:lnTo>
                    <a:close/>
                    <a:moveTo>
                      <a:pt x="406" y="185"/>
                    </a:moveTo>
                    <a:cubicBezTo>
                      <a:pt x="405" y="178"/>
                      <a:pt x="404" y="171"/>
                      <a:pt x="403" y="164"/>
                    </a:cubicBezTo>
                    <a:cubicBezTo>
                      <a:pt x="408" y="163"/>
                      <a:pt x="408" y="163"/>
                      <a:pt x="408" y="163"/>
                    </a:cubicBezTo>
                    <a:cubicBezTo>
                      <a:pt x="409" y="170"/>
                      <a:pt x="410" y="177"/>
                      <a:pt x="411" y="184"/>
                    </a:cubicBezTo>
                    <a:lnTo>
                      <a:pt x="406" y="185"/>
                    </a:lnTo>
                    <a:close/>
                    <a:moveTo>
                      <a:pt x="10" y="164"/>
                    </a:moveTo>
                    <a:cubicBezTo>
                      <a:pt x="4" y="163"/>
                      <a:pt x="4" y="163"/>
                      <a:pt x="4" y="163"/>
                    </a:cubicBezTo>
                    <a:cubicBezTo>
                      <a:pt x="6" y="156"/>
                      <a:pt x="8" y="149"/>
                      <a:pt x="10" y="142"/>
                    </a:cubicBezTo>
                    <a:cubicBezTo>
                      <a:pt x="15" y="144"/>
                      <a:pt x="15" y="144"/>
                      <a:pt x="15" y="144"/>
                    </a:cubicBezTo>
                    <a:cubicBezTo>
                      <a:pt x="13" y="151"/>
                      <a:pt x="11" y="158"/>
                      <a:pt x="10" y="164"/>
                    </a:cubicBezTo>
                    <a:close/>
                    <a:moveTo>
                      <a:pt x="397" y="143"/>
                    </a:moveTo>
                    <a:cubicBezTo>
                      <a:pt x="395" y="137"/>
                      <a:pt x="392" y="130"/>
                      <a:pt x="389" y="124"/>
                    </a:cubicBezTo>
                    <a:cubicBezTo>
                      <a:pt x="394" y="122"/>
                      <a:pt x="394" y="122"/>
                      <a:pt x="394" y="122"/>
                    </a:cubicBezTo>
                    <a:cubicBezTo>
                      <a:pt x="397" y="128"/>
                      <a:pt x="400" y="135"/>
                      <a:pt x="402" y="142"/>
                    </a:cubicBezTo>
                    <a:lnTo>
                      <a:pt x="397" y="143"/>
                    </a:lnTo>
                    <a:close/>
                    <a:moveTo>
                      <a:pt x="22" y="124"/>
                    </a:moveTo>
                    <a:cubicBezTo>
                      <a:pt x="18" y="122"/>
                      <a:pt x="18" y="122"/>
                      <a:pt x="18" y="122"/>
                    </a:cubicBezTo>
                    <a:cubicBezTo>
                      <a:pt x="20" y="116"/>
                      <a:pt x="24" y="109"/>
                      <a:pt x="27" y="103"/>
                    </a:cubicBezTo>
                    <a:cubicBezTo>
                      <a:pt x="32" y="106"/>
                      <a:pt x="32" y="106"/>
                      <a:pt x="32" y="106"/>
                    </a:cubicBezTo>
                    <a:cubicBezTo>
                      <a:pt x="29" y="112"/>
                      <a:pt x="25" y="118"/>
                      <a:pt x="22" y="124"/>
                    </a:cubicBezTo>
                    <a:close/>
                    <a:moveTo>
                      <a:pt x="380" y="105"/>
                    </a:moveTo>
                    <a:cubicBezTo>
                      <a:pt x="376" y="99"/>
                      <a:pt x="373" y="93"/>
                      <a:pt x="368" y="88"/>
                    </a:cubicBezTo>
                    <a:cubicBezTo>
                      <a:pt x="373" y="84"/>
                      <a:pt x="373" y="84"/>
                      <a:pt x="373" y="84"/>
                    </a:cubicBezTo>
                    <a:cubicBezTo>
                      <a:pt x="377" y="90"/>
                      <a:pt x="381" y="96"/>
                      <a:pt x="385" y="102"/>
                    </a:cubicBezTo>
                    <a:lnTo>
                      <a:pt x="380" y="105"/>
                    </a:lnTo>
                    <a:close/>
                    <a:moveTo>
                      <a:pt x="43" y="88"/>
                    </a:moveTo>
                    <a:cubicBezTo>
                      <a:pt x="39" y="85"/>
                      <a:pt x="39" y="85"/>
                      <a:pt x="39" y="85"/>
                    </a:cubicBezTo>
                    <a:cubicBezTo>
                      <a:pt x="43" y="79"/>
                      <a:pt x="48" y="74"/>
                      <a:pt x="53" y="68"/>
                    </a:cubicBezTo>
                    <a:cubicBezTo>
                      <a:pt x="57" y="72"/>
                      <a:pt x="57" y="72"/>
                      <a:pt x="57" y="72"/>
                    </a:cubicBezTo>
                    <a:cubicBezTo>
                      <a:pt x="52" y="77"/>
                      <a:pt x="48" y="82"/>
                      <a:pt x="43" y="88"/>
                    </a:cubicBezTo>
                    <a:close/>
                    <a:moveTo>
                      <a:pt x="355" y="71"/>
                    </a:moveTo>
                    <a:cubicBezTo>
                      <a:pt x="350" y="66"/>
                      <a:pt x="345" y="61"/>
                      <a:pt x="340" y="56"/>
                    </a:cubicBezTo>
                    <a:cubicBezTo>
                      <a:pt x="344" y="52"/>
                      <a:pt x="344" y="52"/>
                      <a:pt x="344" y="52"/>
                    </a:cubicBezTo>
                    <a:cubicBezTo>
                      <a:pt x="349" y="57"/>
                      <a:pt x="354" y="62"/>
                      <a:pt x="359" y="68"/>
                    </a:cubicBezTo>
                    <a:lnTo>
                      <a:pt x="355" y="71"/>
                    </a:lnTo>
                    <a:close/>
                    <a:moveTo>
                      <a:pt x="72" y="57"/>
                    </a:moveTo>
                    <a:cubicBezTo>
                      <a:pt x="68" y="53"/>
                      <a:pt x="68" y="53"/>
                      <a:pt x="68" y="53"/>
                    </a:cubicBezTo>
                    <a:cubicBezTo>
                      <a:pt x="73" y="48"/>
                      <a:pt x="79" y="43"/>
                      <a:pt x="85" y="39"/>
                    </a:cubicBezTo>
                    <a:cubicBezTo>
                      <a:pt x="88" y="44"/>
                      <a:pt x="88" y="44"/>
                      <a:pt x="88" y="44"/>
                    </a:cubicBezTo>
                    <a:cubicBezTo>
                      <a:pt x="82" y="48"/>
                      <a:pt x="77" y="52"/>
                      <a:pt x="72" y="57"/>
                    </a:cubicBezTo>
                    <a:close/>
                    <a:moveTo>
                      <a:pt x="324" y="43"/>
                    </a:moveTo>
                    <a:cubicBezTo>
                      <a:pt x="318" y="39"/>
                      <a:pt x="312" y="35"/>
                      <a:pt x="306" y="32"/>
                    </a:cubicBezTo>
                    <a:cubicBezTo>
                      <a:pt x="309" y="27"/>
                      <a:pt x="309" y="27"/>
                      <a:pt x="309" y="27"/>
                    </a:cubicBezTo>
                    <a:cubicBezTo>
                      <a:pt x="315" y="31"/>
                      <a:pt x="321" y="35"/>
                      <a:pt x="327" y="39"/>
                    </a:cubicBezTo>
                    <a:lnTo>
                      <a:pt x="324" y="43"/>
                    </a:lnTo>
                    <a:close/>
                    <a:moveTo>
                      <a:pt x="105" y="32"/>
                    </a:moveTo>
                    <a:cubicBezTo>
                      <a:pt x="103" y="27"/>
                      <a:pt x="103" y="27"/>
                      <a:pt x="103" y="27"/>
                    </a:cubicBezTo>
                    <a:cubicBezTo>
                      <a:pt x="109" y="24"/>
                      <a:pt x="115" y="21"/>
                      <a:pt x="122" y="18"/>
                    </a:cubicBezTo>
                    <a:cubicBezTo>
                      <a:pt x="124" y="23"/>
                      <a:pt x="124" y="23"/>
                      <a:pt x="124" y="23"/>
                    </a:cubicBezTo>
                    <a:cubicBezTo>
                      <a:pt x="118" y="25"/>
                      <a:pt x="111" y="29"/>
                      <a:pt x="105" y="32"/>
                    </a:cubicBezTo>
                    <a:close/>
                    <a:moveTo>
                      <a:pt x="287" y="22"/>
                    </a:moveTo>
                    <a:cubicBezTo>
                      <a:pt x="281" y="19"/>
                      <a:pt x="274" y="17"/>
                      <a:pt x="268" y="15"/>
                    </a:cubicBezTo>
                    <a:cubicBezTo>
                      <a:pt x="270" y="10"/>
                      <a:pt x="270" y="10"/>
                      <a:pt x="270" y="10"/>
                    </a:cubicBezTo>
                    <a:cubicBezTo>
                      <a:pt x="276" y="12"/>
                      <a:pt x="283" y="14"/>
                      <a:pt x="290" y="17"/>
                    </a:cubicBezTo>
                    <a:lnTo>
                      <a:pt x="287" y="22"/>
                    </a:lnTo>
                    <a:close/>
                    <a:moveTo>
                      <a:pt x="144" y="15"/>
                    </a:moveTo>
                    <a:cubicBezTo>
                      <a:pt x="142" y="10"/>
                      <a:pt x="142" y="10"/>
                      <a:pt x="142" y="10"/>
                    </a:cubicBezTo>
                    <a:cubicBezTo>
                      <a:pt x="149" y="8"/>
                      <a:pt x="156" y="6"/>
                      <a:pt x="163" y="4"/>
                    </a:cubicBezTo>
                    <a:cubicBezTo>
                      <a:pt x="164" y="10"/>
                      <a:pt x="164" y="10"/>
                      <a:pt x="164" y="10"/>
                    </a:cubicBezTo>
                    <a:cubicBezTo>
                      <a:pt x="157" y="11"/>
                      <a:pt x="150" y="13"/>
                      <a:pt x="144" y="15"/>
                    </a:cubicBezTo>
                    <a:close/>
                    <a:moveTo>
                      <a:pt x="248" y="9"/>
                    </a:moveTo>
                    <a:cubicBezTo>
                      <a:pt x="241" y="8"/>
                      <a:pt x="234" y="7"/>
                      <a:pt x="227" y="6"/>
                    </a:cubicBezTo>
                    <a:cubicBezTo>
                      <a:pt x="227" y="1"/>
                      <a:pt x="227" y="1"/>
                      <a:pt x="227" y="1"/>
                    </a:cubicBezTo>
                    <a:cubicBezTo>
                      <a:pt x="234" y="2"/>
                      <a:pt x="242" y="3"/>
                      <a:pt x="249" y="4"/>
                    </a:cubicBezTo>
                    <a:lnTo>
                      <a:pt x="248" y="9"/>
                    </a:lnTo>
                    <a:close/>
                    <a:moveTo>
                      <a:pt x="185" y="6"/>
                    </a:moveTo>
                    <a:cubicBezTo>
                      <a:pt x="184" y="1"/>
                      <a:pt x="184" y="1"/>
                      <a:pt x="184" y="1"/>
                    </a:cubicBezTo>
                    <a:cubicBezTo>
                      <a:pt x="191" y="0"/>
                      <a:pt x="199" y="0"/>
                      <a:pt x="206" y="0"/>
                    </a:cubicBezTo>
                    <a:cubicBezTo>
                      <a:pt x="206" y="5"/>
                      <a:pt x="206" y="5"/>
                      <a:pt x="206" y="5"/>
                    </a:cubicBezTo>
                    <a:cubicBezTo>
                      <a:pt x="199" y="5"/>
                      <a:pt x="192" y="6"/>
                      <a:pt x="185" y="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36" name="Oval 135"/>
              <p:cNvSpPr>
                <a:spLocks noChangeArrowheads="1"/>
              </p:cNvSpPr>
              <p:nvPr/>
            </p:nvSpPr>
            <p:spPr bwMode="auto">
              <a:xfrm>
                <a:off x="7720932" y="3040490"/>
                <a:ext cx="638743" cy="63741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37" name="Freeform 136"/>
              <p:cNvSpPr>
                <a:spLocks noEditPoints="1"/>
              </p:cNvSpPr>
              <p:nvPr/>
            </p:nvSpPr>
            <p:spPr bwMode="auto">
              <a:xfrm>
                <a:off x="7715631" y="3033864"/>
                <a:ext cx="649345" cy="649345"/>
              </a:xfrm>
              <a:custGeom>
                <a:avLst/>
                <a:gdLst>
                  <a:gd name="T0" fmla="*/ 164 w 350"/>
                  <a:gd name="T1" fmla="*/ 344 h 350"/>
                  <a:gd name="T2" fmla="*/ 175 w 350"/>
                  <a:gd name="T3" fmla="*/ 350 h 350"/>
                  <a:gd name="T4" fmla="*/ 123 w 350"/>
                  <a:gd name="T5" fmla="*/ 337 h 350"/>
                  <a:gd name="T6" fmla="*/ 208 w 350"/>
                  <a:gd name="T7" fmla="*/ 347 h 350"/>
                  <a:gd name="T8" fmla="*/ 229 w 350"/>
                  <a:gd name="T9" fmla="*/ 342 h 350"/>
                  <a:gd name="T10" fmla="*/ 81 w 350"/>
                  <a:gd name="T11" fmla="*/ 323 h 350"/>
                  <a:gd name="T12" fmla="*/ 101 w 350"/>
                  <a:gd name="T13" fmla="*/ 334 h 350"/>
                  <a:gd name="T14" fmla="*/ 266 w 350"/>
                  <a:gd name="T15" fmla="*/ 318 h 350"/>
                  <a:gd name="T16" fmla="*/ 63 w 350"/>
                  <a:gd name="T17" fmla="*/ 310 h 350"/>
                  <a:gd name="T18" fmla="*/ 67 w 350"/>
                  <a:gd name="T19" fmla="*/ 306 h 350"/>
                  <a:gd name="T20" fmla="*/ 283 w 350"/>
                  <a:gd name="T21" fmla="*/ 306 h 350"/>
                  <a:gd name="T22" fmla="*/ 287 w 350"/>
                  <a:gd name="T23" fmla="*/ 310 h 350"/>
                  <a:gd name="T24" fmla="*/ 26 w 350"/>
                  <a:gd name="T25" fmla="*/ 257 h 350"/>
                  <a:gd name="T26" fmla="*/ 317 w 350"/>
                  <a:gd name="T27" fmla="*/ 278 h 350"/>
                  <a:gd name="T28" fmla="*/ 328 w 350"/>
                  <a:gd name="T29" fmla="*/ 259 h 350"/>
                  <a:gd name="T30" fmla="*/ 5 w 350"/>
                  <a:gd name="T31" fmla="*/ 219 h 350"/>
                  <a:gd name="T32" fmla="*/ 12 w 350"/>
                  <a:gd name="T33" fmla="*/ 240 h 350"/>
                  <a:gd name="T34" fmla="*/ 339 w 350"/>
                  <a:gd name="T35" fmla="*/ 217 h 350"/>
                  <a:gd name="T36" fmla="*/ 1 w 350"/>
                  <a:gd name="T37" fmla="*/ 197 h 350"/>
                  <a:gd name="T38" fmla="*/ 7 w 350"/>
                  <a:gd name="T39" fmla="*/ 197 h 350"/>
                  <a:gd name="T40" fmla="*/ 343 w 350"/>
                  <a:gd name="T41" fmla="*/ 196 h 350"/>
                  <a:gd name="T42" fmla="*/ 350 w 350"/>
                  <a:gd name="T43" fmla="*/ 175 h 350"/>
                  <a:gd name="T44" fmla="*/ 7 w 350"/>
                  <a:gd name="T45" fmla="*/ 154 h 350"/>
                  <a:gd name="T46" fmla="*/ 10 w 350"/>
                  <a:gd name="T47" fmla="*/ 133 h 350"/>
                  <a:gd name="T48" fmla="*/ 339 w 350"/>
                  <a:gd name="T49" fmla="*/ 132 h 350"/>
                  <a:gd name="T50" fmla="*/ 343 w 350"/>
                  <a:gd name="T51" fmla="*/ 153 h 350"/>
                  <a:gd name="T52" fmla="*/ 21 w 350"/>
                  <a:gd name="T53" fmla="*/ 91 h 350"/>
                  <a:gd name="T54" fmla="*/ 333 w 350"/>
                  <a:gd name="T55" fmla="*/ 112 h 350"/>
                  <a:gd name="T56" fmla="*/ 338 w 350"/>
                  <a:gd name="T57" fmla="*/ 110 h 350"/>
                  <a:gd name="T58" fmla="*/ 33 w 350"/>
                  <a:gd name="T59" fmla="*/ 72 h 350"/>
                  <a:gd name="T60" fmla="*/ 38 w 350"/>
                  <a:gd name="T61" fmla="*/ 76 h 350"/>
                  <a:gd name="T62" fmla="*/ 302 w 350"/>
                  <a:gd name="T63" fmla="*/ 55 h 350"/>
                  <a:gd name="T64" fmla="*/ 67 w 350"/>
                  <a:gd name="T65" fmla="*/ 45 h 350"/>
                  <a:gd name="T66" fmla="*/ 84 w 350"/>
                  <a:gd name="T67" fmla="*/ 32 h 350"/>
                  <a:gd name="T68" fmla="*/ 266 w 350"/>
                  <a:gd name="T69" fmla="*/ 32 h 350"/>
                  <a:gd name="T70" fmla="*/ 283 w 350"/>
                  <a:gd name="T71" fmla="*/ 44 h 350"/>
                  <a:gd name="T72" fmla="*/ 121 w 350"/>
                  <a:gd name="T73" fmla="*/ 9 h 350"/>
                  <a:gd name="T74" fmla="*/ 247 w 350"/>
                  <a:gd name="T75" fmla="*/ 21 h 350"/>
                  <a:gd name="T76" fmla="*/ 249 w 350"/>
                  <a:gd name="T77" fmla="*/ 16 h 350"/>
                  <a:gd name="T78" fmla="*/ 142 w 350"/>
                  <a:gd name="T79" fmla="*/ 3 h 350"/>
                  <a:gd name="T80" fmla="*/ 143 w 350"/>
                  <a:gd name="T81" fmla="*/ 8 h 350"/>
                  <a:gd name="T82" fmla="*/ 186 w 350"/>
                  <a:gd name="T8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0" h="350">
                    <a:moveTo>
                      <a:pt x="175" y="350"/>
                    </a:moveTo>
                    <a:cubicBezTo>
                      <a:pt x="171" y="350"/>
                      <a:pt x="168" y="350"/>
                      <a:pt x="164" y="350"/>
                    </a:cubicBezTo>
                    <a:cubicBezTo>
                      <a:pt x="164" y="344"/>
                      <a:pt x="164" y="344"/>
                      <a:pt x="164" y="344"/>
                    </a:cubicBezTo>
                    <a:cubicBezTo>
                      <a:pt x="171" y="345"/>
                      <a:pt x="179" y="345"/>
                      <a:pt x="186" y="344"/>
                    </a:cubicBezTo>
                    <a:cubicBezTo>
                      <a:pt x="186" y="350"/>
                      <a:pt x="186" y="350"/>
                      <a:pt x="186" y="350"/>
                    </a:cubicBezTo>
                    <a:cubicBezTo>
                      <a:pt x="182" y="350"/>
                      <a:pt x="179" y="350"/>
                      <a:pt x="175" y="350"/>
                    </a:cubicBezTo>
                    <a:close/>
                    <a:moveTo>
                      <a:pt x="142" y="347"/>
                    </a:moveTo>
                    <a:cubicBezTo>
                      <a:pt x="135" y="346"/>
                      <a:pt x="128" y="344"/>
                      <a:pt x="121" y="342"/>
                    </a:cubicBezTo>
                    <a:cubicBezTo>
                      <a:pt x="123" y="337"/>
                      <a:pt x="123" y="337"/>
                      <a:pt x="123" y="337"/>
                    </a:cubicBezTo>
                    <a:cubicBezTo>
                      <a:pt x="129" y="339"/>
                      <a:pt x="136" y="341"/>
                      <a:pt x="143" y="342"/>
                    </a:cubicBezTo>
                    <a:lnTo>
                      <a:pt x="142" y="347"/>
                    </a:lnTo>
                    <a:close/>
                    <a:moveTo>
                      <a:pt x="208" y="347"/>
                    </a:moveTo>
                    <a:cubicBezTo>
                      <a:pt x="207" y="342"/>
                      <a:pt x="207" y="342"/>
                      <a:pt x="207" y="342"/>
                    </a:cubicBezTo>
                    <a:cubicBezTo>
                      <a:pt x="214" y="340"/>
                      <a:pt x="221" y="339"/>
                      <a:pt x="228" y="336"/>
                    </a:cubicBezTo>
                    <a:cubicBezTo>
                      <a:pt x="229" y="342"/>
                      <a:pt x="229" y="342"/>
                      <a:pt x="229" y="342"/>
                    </a:cubicBezTo>
                    <a:cubicBezTo>
                      <a:pt x="222" y="344"/>
                      <a:pt x="215" y="346"/>
                      <a:pt x="208" y="347"/>
                    </a:cubicBezTo>
                    <a:close/>
                    <a:moveTo>
                      <a:pt x="101" y="334"/>
                    </a:moveTo>
                    <a:cubicBezTo>
                      <a:pt x="94" y="331"/>
                      <a:pt x="87" y="327"/>
                      <a:pt x="81" y="323"/>
                    </a:cubicBezTo>
                    <a:cubicBezTo>
                      <a:pt x="84" y="318"/>
                      <a:pt x="84" y="318"/>
                      <a:pt x="84" y="318"/>
                    </a:cubicBezTo>
                    <a:cubicBezTo>
                      <a:pt x="90" y="322"/>
                      <a:pt x="96" y="326"/>
                      <a:pt x="103" y="329"/>
                    </a:cubicBezTo>
                    <a:lnTo>
                      <a:pt x="101" y="334"/>
                    </a:lnTo>
                    <a:close/>
                    <a:moveTo>
                      <a:pt x="250" y="334"/>
                    </a:moveTo>
                    <a:cubicBezTo>
                      <a:pt x="247" y="329"/>
                      <a:pt x="247" y="329"/>
                      <a:pt x="247" y="329"/>
                    </a:cubicBezTo>
                    <a:cubicBezTo>
                      <a:pt x="254" y="326"/>
                      <a:pt x="260" y="322"/>
                      <a:pt x="266" y="318"/>
                    </a:cubicBezTo>
                    <a:cubicBezTo>
                      <a:pt x="269" y="323"/>
                      <a:pt x="269" y="323"/>
                      <a:pt x="269" y="323"/>
                    </a:cubicBezTo>
                    <a:cubicBezTo>
                      <a:pt x="263" y="327"/>
                      <a:pt x="256" y="330"/>
                      <a:pt x="250" y="334"/>
                    </a:cubicBezTo>
                    <a:close/>
                    <a:moveTo>
                      <a:pt x="63" y="310"/>
                    </a:moveTo>
                    <a:cubicBezTo>
                      <a:pt x="58" y="305"/>
                      <a:pt x="52" y="300"/>
                      <a:pt x="47" y="295"/>
                    </a:cubicBezTo>
                    <a:cubicBezTo>
                      <a:pt x="51" y="291"/>
                      <a:pt x="51" y="291"/>
                      <a:pt x="51" y="291"/>
                    </a:cubicBezTo>
                    <a:cubicBezTo>
                      <a:pt x="56" y="297"/>
                      <a:pt x="61" y="301"/>
                      <a:pt x="67" y="306"/>
                    </a:cubicBezTo>
                    <a:lnTo>
                      <a:pt x="63" y="310"/>
                    </a:lnTo>
                    <a:close/>
                    <a:moveTo>
                      <a:pt x="287" y="310"/>
                    </a:moveTo>
                    <a:cubicBezTo>
                      <a:pt x="283" y="306"/>
                      <a:pt x="283" y="306"/>
                      <a:pt x="283" y="306"/>
                    </a:cubicBezTo>
                    <a:cubicBezTo>
                      <a:pt x="289" y="301"/>
                      <a:pt x="294" y="296"/>
                      <a:pt x="299" y="291"/>
                    </a:cubicBezTo>
                    <a:cubicBezTo>
                      <a:pt x="303" y="295"/>
                      <a:pt x="303" y="295"/>
                      <a:pt x="303" y="295"/>
                    </a:cubicBezTo>
                    <a:cubicBezTo>
                      <a:pt x="298" y="300"/>
                      <a:pt x="292" y="305"/>
                      <a:pt x="287" y="310"/>
                    </a:cubicBezTo>
                    <a:close/>
                    <a:moveTo>
                      <a:pt x="33" y="278"/>
                    </a:moveTo>
                    <a:cubicBezTo>
                      <a:pt x="29" y="272"/>
                      <a:pt x="25" y="266"/>
                      <a:pt x="22" y="260"/>
                    </a:cubicBezTo>
                    <a:cubicBezTo>
                      <a:pt x="26" y="257"/>
                      <a:pt x="26" y="257"/>
                      <a:pt x="26" y="257"/>
                    </a:cubicBezTo>
                    <a:cubicBezTo>
                      <a:pt x="30" y="263"/>
                      <a:pt x="34" y="269"/>
                      <a:pt x="38" y="275"/>
                    </a:cubicBezTo>
                    <a:lnTo>
                      <a:pt x="33" y="278"/>
                    </a:lnTo>
                    <a:close/>
                    <a:moveTo>
                      <a:pt x="317" y="278"/>
                    </a:moveTo>
                    <a:cubicBezTo>
                      <a:pt x="312" y="275"/>
                      <a:pt x="312" y="275"/>
                      <a:pt x="312" y="275"/>
                    </a:cubicBezTo>
                    <a:cubicBezTo>
                      <a:pt x="316" y="269"/>
                      <a:pt x="320" y="263"/>
                      <a:pt x="324" y="257"/>
                    </a:cubicBezTo>
                    <a:cubicBezTo>
                      <a:pt x="328" y="259"/>
                      <a:pt x="328" y="259"/>
                      <a:pt x="328" y="259"/>
                    </a:cubicBezTo>
                    <a:cubicBezTo>
                      <a:pt x="325" y="266"/>
                      <a:pt x="321" y="272"/>
                      <a:pt x="317" y="278"/>
                    </a:cubicBezTo>
                    <a:close/>
                    <a:moveTo>
                      <a:pt x="12" y="240"/>
                    </a:moveTo>
                    <a:cubicBezTo>
                      <a:pt x="10" y="233"/>
                      <a:pt x="7" y="226"/>
                      <a:pt x="5" y="219"/>
                    </a:cubicBezTo>
                    <a:cubicBezTo>
                      <a:pt x="11" y="218"/>
                      <a:pt x="11" y="218"/>
                      <a:pt x="11" y="218"/>
                    </a:cubicBezTo>
                    <a:cubicBezTo>
                      <a:pt x="12" y="224"/>
                      <a:pt x="15" y="231"/>
                      <a:pt x="17" y="238"/>
                    </a:cubicBezTo>
                    <a:lnTo>
                      <a:pt x="12" y="240"/>
                    </a:lnTo>
                    <a:close/>
                    <a:moveTo>
                      <a:pt x="338" y="240"/>
                    </a:moveTo>
                    <a:cubicBezTo>
                      <a:pt x="333" y="238"/>
                      <a:pt x="333" y="238"/>
                      <a:pt x="333" y="238"/>
                    </a:cubicBezTo>
                    <a:cubicBezTo>
                      <a:pt x="335" y="231"/>
                      <a:pt x="338" y="224"/>
                      <a:pt x="339" y="217"/>
                    </a:cubicBezTo>
                    <a:cubicBezTo>
                      <a:pt x="345" y="219"/>
                      <a:pt x="345" y="219"/>
                      <a:pt x="345" y="219"/>
                    </a:cubicBezTo>
                    <a:cubicBezTo>
                      <a:pt x="343" y="226"/>
                      <a:pt x="341" y="233"/>
                      <a:pt x="338" y="240"/>
                    </a:cubicBezTo>
                    <a:close/>
                    <a:moveTo>
                      <a:pt x="1" y="197"/>
                    </a:moveTo>
                    <a:cubicBezTo>
                      <a:pt x="0" y="190"/>
                      <a:pt x="0" y="183"/>
                      <a:pt x="0" y="175"/>
                    </a:cubicBezTo>
                    <a:cubicBezTo>
                      <a:pt x="5" y="175"/>
                      <a:pt x="5" y="175"/>
                      <a:pt x="5" y="175"/>
                    </a:cubicBezTo>
                    <a:cubicBezTo>
                      <a:pt x="5" y="182"/>
                      <a:pt x="6" y="190"/>
                      <a:pt x="7" y="197"/>
                    </a:cubicBezTo>
                    <a:lnTo>
                      <a:pt x="1" y="197"/>
                    </a:lnTo>
                    <a:close/>
                    <a:moveTo>
                      <a:pt x="349" y="197"/>
                    </a:moveTo>
                    <a:cubicBezTo>
                      <a:pt x="343" y="196"/>
                      <a:pt x="343" y="196"/>
                      <a:pt x="343" y="196"/>
                    </a:cubicBezTo>
                    <a:cubicBezTo>
                      <a:pt x="344" y="189"/>
                      <a:pt x="345" y="182"/>
                      <a:pt x="345" y="175"/>
                    </a:cubicBezTo>
                    <a:cubicBezTo>
                      <a:pt x="345" y="175"/>
                      <a:pt x="345" y="175"/>
                      <a:pt x="345" y="175"/>
                    </a:cubicBezTo>
                    <a:cubicBezTo>
                      <a:pt x="350" y="175"/>
                      <a:pt x="350" y="175"/>
                      <a:pt x="350" y="175"/>
                    </a:cubicBezTo>
                    <a:cubicBezTo>
                      <a:pt x="350" y="175"/>
                      <a:pt x="350" y="175"/>
                      <a:pt x="350" y="175"/>
                    </a:cubicBezTo>
                    <a:cubicBezTo>
                      <a:pt x="350" y="182"/>
                      <a:pt x="350" y="190"/>
                      <a:pt x="349" y="197"/>
                    </a:cubicBezTo>
                    <a:close/>
                    <a:moveTo>
                      <a:pt x="7" y="154"/>
                    </a:moveTo>
                    <a:cubicBezTo>
                      <a:pt x="1" y="153"/>
                      <a:pt x="1" y="153"/>
                      <a:pt x="1" y="153"/>
                    </a:cubicBezTo>
                    <a:cubicBezTo>
                      <a:pt x="2" y="146"/>
                      <a:pt x="3" y="139"/>
                      <a:pt x="5" y="132"/>
                    </a:cubicBezTo>
                    <a:cubicBezTo>
                      <a:pt x="10" y="133"/>
                      <a:pt x="10" y="133"/>
                      <a:pt x="10" y="133"/>
                    </a:cubicBezTo>
                    <a:cubicBezTo>
                      <a:pt x="9" y="140"/>
                      <a:pt x="7" y="147"/>
                      <a:pt x="7" y="154"/>
                    </a:cubicBezTo>
                    <a:close/>
                    <a:moveTo>
                      <a:pt x="343" y="153"/>
                    </a:moveTo>
                    <a:cubicBezTo>
                      <a:pt x="342" y="146"/>
                      <a:pt x="341" y="139"/>
                      <a:pt x="339" y="132"/>
                    </a:cubicBezTo>
                    <a:cubicBezTo>
                      <a:pt x="345" y="131"/>
                      <a:pt x="345" y="131"/>
                      <a:pt x="345" y="131"/>
                    </a:cubicBezTo>
                    <a:cubicBezTo>
                      <a:pt x="346" y="138"/>
                      <a:pt x="348" y="145"/>
                      <a:pt x="349" y="153"/>
                    </a:cubicBezTo>
                    <a:lnTo>
                      <a:pt x="343" y="153"/>
                    </a:lnTo>
                    <a:close/>
                    <a:moveTo>
                      <a:pt x="17" y="113"/>
                    </a:moveTo>
                    <a:cubicBezTo>
                      <a:pt x="12" y="111"/>
                      <a:pt x="12" y="111"/>
                      <a:pt x="12" y="111"/>
                    </a:cubicBezTo>
                    <a:cubicBezTo>
                      <a:pt x="15" y="104"/>
                      <a:pt x="18" y="97"/>
                      <a:pt x="21" y="91"/>
                    </a:cubicBezTo>
                    <a:cubicBezTo>
                      <a:pt x="26" y="94"/>
                      <a:pt x="26" y="94"/>
                      <a:pt x="26" y="94"/>
                    </a:cubicBezTo>
                    <a:cubicBezTo>
                      <a:pt x="23" y="100"/>
                      <a:pt x="20" y="106"/>
                      <a:pt x="17" y="113"/>
                    </a:cubicBezTo>
                    <a:close/>
                    <a:moveTo>
                      <a:pt x="333" y="112"/>
                    </a:moveTo>
                    <a:cubicBezTo>
                      <a:pt x="330" y="106"/>
                      <a:pt x="327" y="99"/>
                      <a:pt x="324" y="93"/>
                    </a:cubicBezTo>
                    <a:cubicBezTo>
                      <a:pt x="328" y="90"/>
                      <a:pt x="328" y="90"/>
                      <a:pt x="328" y="90"/>
                    </a:cubicBezTo>
                    <a:cubicBezTo>
                      <a:pt x="332" y="97"/>
                      <a:pt x="335" y="103"/>
                      <a:pt x="338" y="110"/>
                    </a:cubicBezTo>
                    <a:lnTo>
                      <a:pt x="333" y="112"/>
                    </a:lnTo>
                    <a:close/>
                    <a:moveTo>
                      <a:pt x="38" y="76"/>
                    </a:moveTo>
                    <a:cubicBezTo>
                      <a:pt x="33" y="72"/>
                      <a:pt x="33" y="72"/>
                      <a:pt x="33" y="72"/>
                    </a:cubicBezTo>
                    <a:cubicBezTo>
                      <a:pt x="37" y="66"/>
                      <a:pt x="42" y="61"/>
                      <a:pt x="47" y="55"/>
                    </a:cubicBezTo>
                    <a:cubicBezTo>
                      <a:pt x="51" y="59"/>
                      <a:pt x="51" y="59"/>
                      <a:pt x="51" y="59"/>
                    </a:cubicBezTo>
                    <a:cubicBezTo>
                      <a:pt x="46" y="64"/>
                      <a:pt x="42" y="70"/>
                      <a:pt x="38" y="76"/>
                    </a:cubicBezTo>
                    <a:close/>
                    <a:moveTo>
                      <a:pt x="312" y="75"/>
                    </a:moveTo>
                    <a:cubicBezTo>
                      <a:pt x="308" y="69"/>
                      <a:pt x="303" y="64"/>
                      <a:pt x="298" y="59"/>
                    </a:cubicBezTo>
                    <a:cubicBezTo>
                      <a:pt x="302" y="55"/>
                      <a:pt x="302" y="55"/>
                      <a:pt x="302" y="55"/>
                    </a:cubicBezTo>
                    <a:cubicBezTo>
                      <a:pt x="307" y="60"/>
                      <a:pt x="312" y="66"/>
                      <a:pt x="316" y="72"/>
                    </a:cubicBezTo>
                    <a:lnTo>
                      <a:pt x="312" y="75"/>
                    </a:lnTo>
                    <a:close/>
                    <a:moveTo>
                      <a:pt x="67" y="45"/>
                    </a:moveTo>
                    <a:cubicBezTo>
                      <a:pt x="63" y="40"/>
                      <a:pt x="63" y="40"/>
                      <a:pt x="63" y="40"/>
                    </a:cubicBezTo>
                    <a:cubicBezTo>
                      <a:pt x="69" y="36"/>
                      <a:pt x="75" y="31"/>
                      <a:pt x="81" y="27"/>
                    </a:cubicBezTo>
                    <a:cubicBezTo>
                      <a:pt x="84" y="32"/>
                      <a:pt x="84" y="32"/>
                      <a:pt x="84" y="32"/>
                    </a:cubicBezTo>
                    <a:cubicBezTo>
                      <a:pt x="78" y="36"/>
                      <a:pt x="72" y="40"/>
                      <a:pt x="67" y="45"/>
                    </a:cubicBezTo>
                    <a:close/>
                    <a:moveTo>
                      <a:pt x="283" y="44"/>
                    </a:moveTo>
                    <a:cubicBezTo>
                      <a:pt x="277" y="40"/>
                      <a:pt x="272" y="35"/>
                      <a:pt x="266" y="32"/>
                    </a:cubicBezTo>
                    <a:cubicBezTo>
                      <a:pt x="268" y="27"/>
                      <a:pt x="268" y="27"/>
                      <a:pt x="268" y="27"/>
                    </a:cubicBezTo>
                    <a:cubicBezTo>
                      <a:pt x="275" y="31"/>
                      <a:pt x="281" y="35"/>
                      <a:pt x="286" y="40"/>
                    </a:cubicBezTo>
                    <a:lnTo>
                      <a:pt x="283" y="44"/>
                    </a:lnTo>
                    <a:close/>
                    <a:moveTo>
                      <a:pt x="102" y="22"/>
                    </a:moveTo>
                    <a:cubicBezTo>
                      <a:pt x="100" y="17"/>
                      <a:pt x="100" y="17"/>
                      <a:pt x="100" y="17"/>
                    </a:cubicBezTo>
                    <a:cubicBezTo>
                      <a:pt x="107" y="14"/>
                      <a:pt x="114" y="11"/>
                      <a:pt x="121" y="9"/>
                    </a:cubicBezTo>
                    <a:cubicBezTo>
                      <a:pt x="122" y="14"/>
                      <a:pt x="122" y="14"/>
                      <a:pt x="122" y="14"/>
                    </a:cubicBezTo>
                    <a:cubicBezTo>
                      <a:pt x="115" y="16"/>
                      <a:pt x="109" y="19"/>
                      <a:pt x="102" y="22"/>
                    </a:cubicBezTo>
                    <a:close/>
                    <a:moveTo>
                      <a:pt x="247" y="21"/>
                    </a:moveTo>
                    <a:cubicBezTo>
                      <a:pt x="240" y="18"/>
                      <a:pt x="234" y="16"/>
                      <a:pt x="227" y="14"/>
                    </a:cubicBezTo>
                    <a:cubicBezTo>
                      <a:pt x="229" y="8"/>
                      <a:pt x="229" y="8"/>
                      <a:pt x="229" y="8"/>
                    </a:cubicBezTo>
                    <a:cubicBezTo>
                      <a:pt x="236" y="11"/>
                      <a:pt x="243" y="13"/>
                      <a:pt x="249" y="16"/>
                    </a:cubicBezTo>
                    <a:lnTo>
                      <a:pt x="247" y="21"/>
                    </a:lnTo>
                    <a:close/>
                    <a:moveTo>
                      <a:pt x="143" y="8"/>
                    </a:moveTo>
                    <a:cubicBezTo>
                      <a:pt x="142" y="3"/>
                      <a:pt x="142" y="3"/>
                      <a:pt x="142" y="3"/>
                    </a:cubicBezTo>
                    <a:cubicBezTo>
                      <a:pt x="149" y="2"/>
                      <a:pt x="156" y="1"/>
                      <a:pt x="164" y="0"/>
                    </a:cubicBezTo>
                    <a:cubicBezTo>
                      <a:pt x="164" y="6"/>
                      <a:pt x="164" y="6"/>
                      <a:pt x="164" y="6"/>
                    </a:cubicBezTo>
                    <a:cubicBezTo>
                      <a:pt x="157" y="6"/>
                      <a:pt x="150" y="7"/>
                      <a:pt x="143" y="8"/>
                    </a:cubicBezTo>
                    <a:close/>
                    <a:moveTo>
                      <a:pt x="206" y="8"/>
                    </a:moveTo>
                    <a:cubicBezTo>
                      <a:pt x="199" y="7"/>
                      <a:pt x="192" y="6"/>
                      <a:pt x="185" y="6"/>
                    </a:cubicBezTo>
                    <a:cubicBezTo>
                      <a:pt x="186" y="0"/>
                      <a:pt x="186" y="0"/>
                      <a:pt x="186" y="0"/>
                    </a:cubicBezTo>
                    <a:cubicBezTo>
                      <a:pt x="193" y="1"/>
                      <a:pt x="200" y="2"/>
                      <a:pt x="207" y="3"/>
                    </a:cubicBezTo>
                    <a:lnTo>
                      <a:pt x="206" y="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38" name="Oval 137"/>
              <p:cNvSpPr>
                <a:spLocks noChangeArrowheads="1"/>
              </p:cNvSpPr>
              <p:nvPr/>
            </p:nvSpPr>
            <p:spPr bwMode="auto">
              <a:xfrm>
                <a:off x="7720932" y="3162408"/>
                <a:ext cx="515501" cy="51550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39" name="Freeform 138"/>
              <p:cNvSpPr>
                <a:spLocks noEditPoints="1"/>
              </p:cNvSpPr>
              <p:nvPr/>
            </p:nvSpPr>
            <p:spPr bwMode="auto">
              <a:xfrm>
                <a:off x="7715631" y="3157107"/>
                <a:ext cx="526102" cy="526102"/>
              </a:xfrm>
              <a:custGeom>
                <a:avLst/>
                <a:gdLst>
                  <a:gd name="T0" fmla="*/ 142 w 284"/>
                  <a:gd name="T1" fmla="*/ 284 h 284"/>
                  <a:gd name="T2" fmla="*/ 121 w 284"/>
                  <a:gd name="T3" fmla="*/ 277 h 284"/>
                  <a:gd name="T4" fmla="*/ 142 w 284"/>
                  <a:gd name="T5" fmla="*/ 284 h 284"/>
                  <a:gd name="T6" fmla="*/ 163 w 284"/>
                  <a:gd name="T7" fmla="*/ 277 h 284"/>
                  <a:gd name="T8" fmla="*/ 186 w 284"/>
                  <a:gd name="T9" fmla="*/ 277 h 284"/>
                  <a:gd name="T10" fmla="*/ 98 w 284"/>
                  <a:gd name="T11" fmla="*/ 277 h 284"/>
                  <a:gd name="T12" fmla="*/ 80 w 284"/>
                  <a:gd name="T13" fmla="*/ 264 h 284"/>
                  <a:gd name="T14" fmla="*/ 98 w 284"/>
                  <a:gd name="T15" fmla="*/ 277 h 284"/>
                  <a:gd name="T16" fmla="*/ 204 w 284"/>
                  <a:gd name="T17" fmla="*/ 264 h 284"/>
                  <a:gd name="T18" fmla="*/ 225 w 284"/>
                  <a:gd name="T19" fmla="*/ 257 h 284"/>
                  <a:gd name="T20" fmla="*/ 59 w 284"/>
                  <a:gd name="T21" fmla="*/ 257 h 284"/>
                  <a:gd name="T22" fmla="*/ 45 w 284"/>
                  <a:gd name="T23" fmla="*/ 239 h 284"/>
                  <a:gd name="T24" fmla="*/ 59 w 284"/>
                  <a:gd name="T25" fmla="*/ 257 h 284"/>
                  <a:gd name="T26" fmla="*/ 238 w 284"/>
                  <a:gd name="T27" fmla="*/ 239 h 284"/>
                  <a:gd name="T28" fmla="*/ 257 w 284"/>
                  <a:gd name="T29" fmla="*/ 226 h 284"/>
                  <a:gd name="T30" fmla="*/ 27 w 284"/>
                  <a:gd name="T31" fmla="*/ 226 h 284"/>
                  <a:gd name="T32" fmla="*/ 20 w 284"/>
                  <a:gd name="T33" fmla="*/ 204 h 284"/>
                  <a:gd name="T34" fmla="*/ 27 w 284"/>
                  <a:gd name="T35" fmla="*/ 226 h 284"/>
                  <a:gd name="T36" fmla="*/ 263 w 284"/>
                  <a:gd name="T37" fmla="*/ 204 h 284"/>
                  <a:gd name="T38" fmla="*/ 277 w 284"/>
                  <a:gd name="T39" fmla="*/ 186 h 284"/>
                  <a:gd name="T40" fmla="*/ 7 w 284"/>
                  <a:gd name="T41" fmla="*/ 186 h 284"/>
                  <a:gd name="T42" fmla="*/ 7 w 284"/>
                  <a:gd name="T43" fmla="*/ 164 h 284"/>
                  <a:gd name="T44" fmla="*/ 7 w 284"/>
                  <a:gd name="T45" fmla="*/ 186 h 284"/>
                  <a:gd name="T46" fmla="*/ 277 w 284"/>
                  <a:gd name="T47" fmla="*/ 164 h 284"/>
                  <a:gd name="T48" fmla="*/ 278 w 284"/>
                  <a:gd name="T49" fmla="*/ 142 h 284"/>
                  <a:gd name="T50" fmla="*/ 284 w 284"/>
                  <a:gd name="T51" fmla="*/ 142 h 284"/>
                  <a:gd name="T52" fmla="*/ 5 w 284"/>
                  <a:gd name="T53" fmla="*/ 143 h 284"/>
                  <a:gd name="T54" fmla="*/ 0 w 284"/>
                  <a:gd name="T55" fmla="*/ 142 h 284"/>
                  <a:gd name="T56" fmla="*/ 7 w 284"/>
                  <a:gd name="T57" fmla="*/ 121 h 284"/>
                  <a:gd name="T58" fmla="*/ 5 w 284"/>
                  <a:gd name="T59" fmla="*/ 143 h 284"/>
                  <a:gd name="T60" fmla="*/ 272 w 284"/>
                  <a:gd name="T61" fmla="*/ 100 h 284"/>
                  <a:gd name="T62" fmla="*/ 282 w 284"/>
                  <a:gd name="T63" fmla="*/ 120 h 284"/>
                  <a:gd name="T64" fmla="*/ 12 w 284"/>
                  <a:gd name="T65" fmla="*/ 100 h 284"/>
                  <a:gd name="T66" fmla="*/ 15 w 284"/>
                  <a:gd name="T67" fmla="*/ 78 h 284"/>
                  <a:gd name="T68" fmla="*/ 12 w 284"/>
                  <a:gd name="T69" fmla="*/ 100 h 284"/>
                  <a:gd name="T70" fmla="*/ 252 w 284"/>
                  <a:gd name="T71" fmla="*/ 62 h 284"/>
                  <a:gd name="T72" fmla="*/ 268 w 284"/>
                  <a:gd name="T73" fmla="*/ 77 h 284"/>
                  <a:gd name="T74" fmla="*/ 31 w 284"/>
                  <a:gd name="T75" fmla="*/ 62 h 284"/>
                  <a:gd name="T76" fmla="*/ 41 w 284"/>
                  <a:gd name="T77" fmla="*/ 42 h 284"/>
                  <a:gd name="T78" fmla="*/ 31 w 284"/>
                  <a:gd name="T79" fmla="*/ 62 h 284"/>
                  <a:gd name="T80" fmla="*/ 222 w 284"/>
                  <a:gd name="T81" fmla="*/ 32 h 284"/>
                  <a:gd name="T82" fmla="*/ 242 w 284"/>
                  <a:gd name="T83" fmla="*/ 42 h 284"/>
                  <a:gd name="T84" fmla="*/ 61 w 284"/>
                  <a:gd name="T85" fmla="*/ 32 h 284"/>
                  <a:gd name="T86" fmla="*/ 77 w 284"/>
                  <a:gd name="T87" fmla="*/ 16 h 284"/>
                  <a:gd name="T88" fmla="*/ 61 w 284"/>
                  <a:gd name="T89" fmla="*/ 32 h 284"/>
                  <a:gd name="T90" fmla="*/ 184 w 284"/>
                  <a:gd name="T91" fmla="*/ 12 h 284"/>
                  <a:gd name="T92" fmla="*/ 206 w 284"/>
                  <a:gd name="T93" fmla="*/ 16 h 284"/>
                  <a:gd name="T94" fmla="*/ 99 w 284"/>
                  <a:gd name="T95" fmla="*/ 13 h 284"/>
                  <a:gd name="T96" fmla="*/ 119 w 284"/>
                  <a:gd name="T97" fmla="*/ 2 h 284"/>
                  <a:gd name="T98" fmla="*/ 99 w 284"/>
                  <a:gd name="T99" fmla="*/ 13 h 284"/>
                  <a:gd name="T100" fmla="*/ 142 w 284"/>
                  <a:gd name="T101" fmla="*/ 6 h 284"/>
                  <a:gd name="T102" fmla="*/ 141 w 284"/>
                  <a:gd name="T103" fmla="*/ 0 h 284"/>
                  <a:gd name="T104" fmla="*/ 164 w 284"/>
                  <a:gd name="T105" fmla="*/ 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4" h="284">
                    <a:moveTo>
                      <a:pt x="142" y="284"/>
                    </a:moveTo>
                    <a:cubicBezTo>
                      <a:pt x="142" y="284"/>
                      <a:pt x="142" y="284"/>
                      <a:pt x="142" y="284"/>
                    </a:cubicBezTo>
                    <a:cubicBezTo>
                      <a:pt x="134" y="284"/>
                      <a:pt x="127" y="284"/>
                      <a:pt x="120" y="282"/>
                    </a:cubicBezTo>
                    <a:cubicBezTo>
                      <a:pt x="121" y="277"/>
                      <a:pt x="121" y="277"/>
                      <a:pt x="121" y="277"/>
                    </a:cubicBezTo>
                    <a:cubicBezTo>
                      <a:pt x="128" y="278"/>
                      <a:pt x="135" y="279"/>
                      <a:pt x="142" y="279"/>
                    </a:cubicBezTo>
                    <a:lnTo>
                      <a:pt x="142" y="284"/>
                    </a:lnTo>
                    <a:close/>
                    <a:moveTo>
                      <a:pt x="164" y="282"/>
                    </a:moveTo>
                    <a:cubicBezTo>
                      <a:pt x="163" y="277"/>
                      <a:pt x="163" y="277"/>
                      <a:pt x="163" y="277"/>
                    </a:cubicBezTo>
                    <a:cubicBezTo>
                      <a:pt x="170" y="276"/>
                      <a:pt x="177" y="274"/>
                      <a:pt x="184" y="272"/>
                    </a:cubicBezTo>
                    <a:cubicBezTo>
                      <a:pt x="186" y="277"/>
                      <a:pt x="186" y="277"/>
                      <a:pt x="186" y="277"/>
                    </a:cubicBezTo>
                    <a:cubicBezTo>
                      <a:pt x="179" y="280"/>
                      <a:pt x="171" y="281"/>
                      <a:pt x="164" y="282"/>
                    </a:cubicBezTo>
                    <a:close/>
                    <a:moveTo>
                      <a:pt x="98" y="277"/>
                    </a:moveTo>
                    <a:cubicBezTo>
                      <a:pt x="91" y="275"/>
                      <a:pt x="84" y="272"/>
                      <a:pt x="78" y="269"/>
                    </a:cubicBezTo>
                    <a:cubicBezTo>
                      <a:pt x="80" y="264"/>
                      <a:pt x="80" y="264"/>
                      <a:pt x="80" y="264"/>
                    </a:cubicBezTo>
                    <a:cubicBezTo>
                      <a:pt x="86" y="267"/>
                      <a:pt x="93" y="270"/>
                      <a:pt x="100" y="272"/>
                    </a:cubicBezTo>
                    <a:lnTo>
                      <a:pt x="98" y="277"/>
                    </a:lnTo>
                    <a:close/>
                    <a:moveTo>
                      <a:pt x="206" y="269"/>
                    </a:moveTo>
                    <a:cubicBezTo>
                      <a:pt x="204" y="264"/>
                      <a:pt x="204" y="264"/>
                      <a:pt x="204" y="264"/>
                    </a:cubicBezTo>
                    <a:cubicBezTo>
                      <a:pt x="210" y="261"/>
                      <a:pt x="216" y="257"/>
                      <a:pt x="222" y="253"/>
                    </a:cubicBezTo>
                    <a:cubicBezTo>
                      <a:pt x="225" y="257"/>
                      <a:pt x="225" y="257"/>
                      <a:pt x="225" y="257"/>
                    </a:cubicBezTo>
                    <a:cubicBezTo>
                      <a:pt x="219" y="261"/>
                      <a:pt x="213" y="265"/>
                      <a:pt x="206" y="269"/>
                    </a:cubicBezTo>
                    <a:close/>
                    <a:moveTo>
                      <a:pt x="59" y="257"/>
                    </a:moveTo>
                    <a:cubicBezTo>
                      <a:pt x="53" y="253"/>
                      <a:pt x="47" y="248"/>
                      <a:pt x="42" y="243"/>
                    </a:cubicBezTo>
                    <a:cubicBezTo>
                      <a:pt x="45" y="239"/>
                      <a:pt x="45" y="239"/>
                      <a:pt x="45" y="239"/>
                    </a:cubicBezTo>
                    <a:cubicBezTo>
                      <a:pt x="50" y="244"/>
                      <a:pt x="56" y="249"/>
                      <a:pt x="62" y="253"/>
                    </a:cubicBezTo>
                    <a:lnTo>
                      <a:pt x="59" y="257"/>
                    </a:lnTo>
                    <a:close/>
                    <a:moveTo>
                      <a:pt x="242" y="243"/>
                    </a:moveTo>
                    <a:cubicBezTo>
                      <a:pt x="238" y="239"/>
                      <a:pt x="238" y="239"/>
                      <a:pt x="238" y="239"/>
                    </a:cubicBezTo>
                    <a:cubicBezTo>
                      <a:pt x="243" y="234"/>
                      <a:pt x="248" y="228"/>
                      <a:pt x="252" y="222"/>
                    </a:cubicBezTo>
                    <a:cubicBezTo>
                      <a:pt x="257" y="226"/>
                      <a:pt x="257" y="226"/>
                      <a:pt x="257" y="226"/>
                    </a:cubicBezTo>
                    <a:cubicBezTo>
                      <a:pt x="252" y="232"/>
                      <a:pt x="247" y="237"/>
                      <a:pt x="242" y="243"/>
                    </a:cubicBezTo>
                    <a:close/>
                    <a:moveTo>
                      <a:pt x="27" y="226"/>
                    </a:moveTo>
                    <a:cubicBezTo>
                      <a:pt x="23" y="220"/>
                      <a:pt x="19" y="214"/>
                      <a:pt x="15" y="207"/>
                    </a:cubicBezTo>
                    <a:cubicBezTo>
                      <a:pt x="20" y="204"/>
                      <a:pt x="20" y="204"/>
                      <a:pt x="20" y="204"/>
                    </a:cubicBezTo>
                    <a:cubicBezTo>
                      <a:pt x="23" y="211"/>
                      <a:pt x="27" y="217"/>
                      <a:pt x="31" y="223"/>
                    </a:cubicBezTo>
                    <a:lnTo>
                      <a:pt x="27" y="226"/>
                    </a:lnTo>
                    <a:close/>
                    <a:moveTo>
                      <a:pt x="268" y="207"/>
                    </a:moveTo>
                    <a:cubicBezTo>
                      <a:pt x="263" y="204"/>
                      <a:pt x="263" y="204"/>
                      <a:pt x="263" y="204"/>
                    </a:cubicBezTo>
                    <a:cubicBezTo>
                      <a:pt x="267" y="198"/>
                      <a:pt x="269" y="191"/>
                      <a:pt x="272" y="184"/>
                    </a:cubicBezTo>
                    <a:cubicBezTo>
                      <a:pt x="277" y="186"/>
                      <a:pt x="277" y="186"/>
                      <a:pt x="277" y="186"/>
                    </a:cubicBezTo>
                    <a:cubicBezTo>
                      <a:pt x="275" y="193"/>
                      <a:pt x="272" y="200"/>
                      <a:pt x="268" y="207"/>
                    </a:cubicBezTo>
                    <a:close/>
                    <a:moveTo>
                      <a:pt x="7" y="186"/>
                    </a:moveTo>
                    <a:cubicBezTo>
                      <a:pt x="5" y="179"/>
                      <a:pt x="3" y="172"/>
                      <a:pt x="2" y="165"/>
                    </a:cubicBezTo>
                    <a:cubicBezTo>
                      <a:pt x="7" y="164"/>
                      <a:pt x="7" y="164"/>
                      <a:pt x="7" y="164"/>
                    </a:cubicBezTo>
                    <a:cubicBezTo>
                      <a:pt x="8" y="171"/>
                      <a:pt x="10" y="178"/>
                      <a:pt x="12" y="185"/>
                    </a:cubicBezTo>
                    <a:lnTo>
                      <a:pt x="7" y="186"/>
                    </a:lnTo>
                    <a:close/>
                    <a:moveTo>
                      <a:pt x="282" y="164"/>
                    </a:moveTo>
                    <a:cubicBezTo>
                      <a:pt x="277" y="164"/>
                      <a:pt x="277" y="164"/>
                      <a:pt x="277" y="164"/>
                    </a:cubicBezTo>
                    <a:cubicBezTo>
                      <a:pt x="278" y="157"/>
                      <a:pt x="278" y="149"/>
                      <a:pt x="278" y="142"/>
                    </a:cubicBezTo>
                    <a:cubicBezTo>
                      <a:pt x="278" y="142"/>
                      <a:pt x="278" y="142"/>
                      <a:pt x="278" y="142"/>
                    </a:cubicBezTo>
                    <a:cubicBezTo>
                      <a:pt x="284" y="142"/>
                      <a:pt x="284" y="142"/>
                      <a:pt x="284" y="142"/>
                    </a:cubicBezTo>
                    <a:cubicBezTo>
                      <a:pt x="284" y="142"/>
                      <a:pt x="284" y="142"/>
                      <a:pt x="284" y="142"/>
                    </a:cubicBezTo>
                    <a:cubicBezTo>
                      <a:pt x="284" y="150"/>
                      <a:pt x="283" y="157"/>
                      <a:pt x="282" y="164"/>
                    </a:cubicBezTo>
                    <a:close/>
                    <a:moveTo>
                      <a:pt x="5" y="143"/>
                    </a:moveTo>
                    <a:cubicBezTo>
                      <a:pt x="0" y="143"/>
                      <a:pt x="0" y="143"/>
                      <a:pt x="0" y="143"/>
                    </a:cubicBezTo>
                    <a:cubicBezTo>
                      <a:pt x="0" y="142"/>
                      <a:pt x="0" y="142"/>
                      <a:pt x="0" y="142"/>
                    </a:cubicBezTo>
                    <a:cubicBezTo>
                      <a:pt x="0" y="135"/>
                      <a:pt x="0" y="128"/>
                      <a:pt x="2" y="120"/>
                    </a:cubicBezTo>
                    <a:cubicBezTo>
                      <a:pt x="7" y="121"/>
                      <a:pt x="7" y="121"/>
                      <a:pt x="7" y="121"/>
                    </a:cubicBezTo>
                    <a:cubicBezTo>
                      <a:pt x="6" y="128"/>
                      <a:pt x="5" y="135"/>
                      <a:pt x="5" y="142"/>
                    </a:cubicBezTo>
                    <a:lnTo>
                      <a:pt x="5" y="143"/>
                    </a:lnTo>
                    <a:close/>
                    <a:moveTo>
                      <a:pt x="277" y="120"/>
                    </a:moveTo>
                    <a:cubicBezTo>
                      <a:pt x="275" y="113"/>
                      <a:pt x="274" y="106"/>
                      <a:pt x="272" y="100"/>
                    </a:cubicBezTo>
                    <a:cubicBezTo>
                      <a:pt x="277" y="98"/>
                      <a:pt x="277" y="98"/>
                      <a:pt x="277" y="98"/>
                    </a:cubicBezTo>
                    <a:cubicBezTo>
                      <a:pt x="279" y="105"/>
                      <a:pt x="281" y="112"/>
                      <a:pt x="282" y="120"/>
                    </a:cubicBezTo>
                    <a:lnTo>
                      <a:pt x="277" y="120"/>
                    </a:lnTo>
                    <a:close/>
                    <a:moveTo>
                      <a:pt x="12" y="100"/>
                    </a:moveTo>
                    <a:cubicBezTo>
                      <a:pt x="7" y="99"/>
                      <a:pt x="7" y="99"/>
                      <a:pt x="7" y="99"/>
                    </a:cubicBezTo>
                    <a:cubicBezTo>
                      <a:pt x="9" y="92"/>
                      <a:pt x="12" y="85"/>
                      <a:pt x="15" y="78"/>
                    </a:cubicBezTo>
                    <a:cubicBezTo>
                      <a:pt x="20" y="81"/>
                      <a:pt x="20" y="81"/>
                      <a:pt x="20" y="81"/>
                    </a:cubicBezTo>
                    <a:cubicBezTo>
                      <a:pt x="17" y="87"/>
                      <a:pt x="14" y="94"/>
                      <a:pt x="12" y="100"/>
                    </a:cubicBezTo>
                    <a:close/>
                    <a:moveTo>
                      <a:pt x="263" y="80"/>
                    </a:moveTo>
                    <a:cubicBezTo>
                      <a:pt x="260" y="74"/>
                      <a:pt x="256" y="67"/>
                      <a:pt x="252" y="62"/>
                    </a:cubicBezTo>
                    <a:cubicBezTo>
                      <a:pt x="256" y="58"/>
                      <a:pt x="256" y="58"/>
                      <a:pt x="256" y="58"/>
                    </a:cubicBezTo>
                    <a:cubicBezTo>
                      <a:pt x="261" y="64"/>
                      <a:pt x="265" y="71"/>
                      <a:pt x="268" y="77"/>
                    </a:cubicBezTo>
                    <a:lnTo>
                      <a:pt x="263" y="80"/>
                    </a:lnTo>
                    <a:close/>
                    <a:moveTo>
                      <a:pt x="31" y="62"/>
                    </a:moveTo>
                    <a:cubicBezTo>
                      <a:pt x="27" y="59"/>
                      <a:pt x="27" y="59"/>
                      <a:pt x="27" y="59"/>
                    </a:cubicBezTo>
                    <a:cubicBezTo>
                      <a:pt x="31" y="53"/>
                      <a:pt x="36" y="47"/>
                      <a:pt x="41" y="42"/>
                    </a:cubicBezTo>
                    <a:cubicBezTo>
                      <a:pt x="45" y="46"/>
                      <a:pt x="45" y="46"/>
                      <a:pt x="45" y="46"/>
                    </a:cubicBezTo>
                    <a:cubicBezTo>
                      <a:pt x="40" y="51"/>
                      <a:pt x="35" y="57"/>
                      <a:pt x="31" y="62"/>
                    </a:cubicBezTo>
                    <a:close/>
                    <a:moveTo>
                      <a:pt x="238" y="45"/>
                    </a:moveTo>
                    <a:cubicBezTo>
                      <a:pt x="233" y="40"/>
                      <a:pt x="227" y="36"/>
                      <a:pt x="222" y="32"/>
                    </a:cubicBezTo>
                    <a:cubicBezTo>
                      <a:pt x="225" y="27"/>
                      <a:pt x="225" y="27"/>
                      <a:pt x="225" y="27"/>
                    </a:cubicBezTo>
                    <a:cubicBezTo>
                      <a:pt x="231" y="32"/>
                      <a:pt x="237" y="36"/>
                      <a:pt x="242" y="42"/>
                    </a:cubicBezTo>
                    <a:lnTo>
                      <a:pt x="238" y="45"/>
                    </a:lnTo>
                    <a:close/>
                    <a:moveTo>
                      <a:pt x="61" y="32"/>
                    </a:moveTo>
                    <a:cubicBezTo>
                      <a:pt x="58" y="28"/>
                      <a:pt x="58" y="28"/>
                      <a:pt x="58" y="28"/>
                    </a:cubicBezTo>
                    <a:cubicBezTo>
                      <a:pt x="64" y="23"/>
                      <a:pt x="70" y="19"/>
                      <a:pt x="77" y="16"/>
                    </a:cubicBezTo>
                    <a:cubicBezTo>
                      <a:pt x="79" y="21"/>
                      <a:pt x="79" y="21"/>
                      <a:pt x="79" y="21"/>
                    </a:cubicBezTo>
                    <a:cubicBezTo>
                      <a:pt x="73" y="24"/>
                      <a:pt x="67" y="28"/>
                      <a:pt x="61" y="32"/>
                    </a:cubicBezTo>
                    <a:close/>
                    <a:moveTo>
                      <a:pt x="203" y="20"/>
                    </a:moveTo>
                    <a:cubicBezTo>
                      <a:pt x="197" y="17"/>
                      <a:pt x="190" y="14"/>
                      <a:pt x="184" y="12"/>
                    </a:cubicBezTo>
                    <a:cubicBezTo>
                      <a:pt x="185" y="7"/>
                      <a:pt x="185" y="7"/>
                      <a:pt x="185" y="7"/>
                    </a:cubicBezTo>
                    <a:cubicBezTo>
                      <a:pt x="192" y="9"/>
                      <a:pt x="199" y="12"/>
                      <a:pt x="206" y="16"/>
                    </a:cubicBezTo>
                    <a:lnTo>
                      <a:pt x="203" y="20"/>
                    </a:lnTo>
                    <a:close/>
                    <a:moveTo>
                      <a:pt x="99" y="13"/>
                    </a:moveTo>
                    <a:cubicBezTo>
                      <a:pt x="98" y="7"/>
                      <a:pt x="98" y="7"/>
                      <a:pt x="98" y="7"/>
                    </a:cubicBezTo>
                    <a:cubicBezTo>
                      <a:pt x="105" y="5"/>
                      <a:pt x="112" y="3"/>
                      <a:pt x="119" y="2"/>
                    </a:cubicBezTo>
                    <a:cubicBezTo>
                      <a:pt x="120" y="7"/>
                      <a:pt x="120" y="7"/>
                      <a:pt x="120" y="7"/>
                    </a:cubicBezTo>
                    <a:cubicBezTo>
                      <a:pt x="113" y="9"/>
                      <a:pt x="106" y="10"/>
                      <a:pt x="99" y="13"/>
                    </a:cubicBezTo>
                    <a:close/>
                    <a:moveTo>
                      <a:pt x="163" y="7"/>
                    </a:moveTo>
                    <a:cubicBezTo>
                      <a:pt x="156" y="6"/>
                      <a:pt x="149" y="6"/>
                      <a:pt x="142" y="6"/>
                    </a:cubicBezTo>
                    <a:cubicBezTo>
                      <a:pt x="141" y="6"/>
                      <a:pt x="141" y="6"/>
                      <a:pt x="141" y="6"/>
                    </a:cubicBezTo>
                    <a:cubicBezTo>
                      <a:pt x="141" y="0"/>
                      <a:pt x="141" y="0"/>
                      <a:pt x="141" y="0"/>
                    </a:cubicBezTo>
                    <a:cubicBezTo>
                      <a:pt x="142" y="0"/>
                      <a:pt x="142" y="0"/>
                      <a:pt x="142" y="0"/>
                    </a:cubicBezTo>
                    <a:cubicBezTo>
                      <a:pt x="149" y="0"/>
                      <a:pt x="156" y="1"/>
                      <a:pt x="164" y="2"/>
                    </a:cubicBezTo>
                    <a:lnTo>
                      <a:pt x="163" y="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40" name="Oval 139"/>
              <p:cNvSpPr>
                <a:spLocks noChangeArrowheads="1"/>
              </p:cNvSpPr>
              <p:nvPr/>
            </p:nvSpPr>
            <p:spPr bwMode="auto">
              <a:xfrm>
                <a:off x="7722256" y="3273725"/>
                <a:ext cx="406835" cy="404184"/>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41" name="Oval 140"/>
              <p:cNvSpPr>
                <a:spLocks noChangeArrowheads="1"/>
              </p:cNvSpPr>
              <p:nvPr/>
            </p:nvSpPr>
            <p:spPr bwMode="auto">
              <a:xfrm>
                <a:off x="7720932" y="3273725"/>
                <a:ext cx="404184" cy="404184"/>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142" name="Freeform 141"/>
              <p:cNvSpPr>
                <a:spLocks noEditPoints="1"/>
              </p:cNvSpPr>
              <p:nvPr/>
            </p:nvSpPr>
            <p:spPr bwMode="auto">
              <a:xfrm>
                <a:off x="7824297" y="3390342"/>
                <a:ext cx="202755" cy="172275"/>
              </a:xfrm>
              <a:custGeom>
                <a:avLst/>
                <a:gdLst>
                  <a:gd name="T0" fmla="*/ 104 w 109"/>
                  <a:gd name="T1" fmla="*/ 87 h 93"/>
                  <a:gd name="T2" fmla="*/ 0 w 109"/>
                  <a:gd name="T3" fmla="*/ 16 h 93"/>
                  <a:gd name="T4" fmla="*/ 0 w 109"/>
                  <a:gd name="T5" fmla="*/ 93 h 93"/>
                  <a:gd name="T6" fmla="*/ 109 w 109"/>
                  <a:gd name="T7" fmla="*/ 0 h 93"/>
                  <a:gd name="T8" fmla="*/ 0 w 109"/>
                  <a:gd name="T9" fmla="*/ 0 h 93"/>
                  <a:gd name="T10" fmla="*/ 64 w 109"/>
                  <a:gd name="T11" fmla="*/ 52 h 93"/>
                  <a:gd name="T12" fmla="*/ 60 w 109"/>
                  <a:gd name="T13" fmla="*/ 47 h 93"/>
                  <a:gd name="T14" fmla="*/ 57 w 109"/>
                  <a:gd name="T15" fmla="*/ 44 h 93"/>
                  <a:gd name="T16" fmla="*/ 51 w 109"/>
                  <a:gd name="T17" fmla="*/ 41 h 93"/>
                  <a:gd name="T18" fmla="*/ 46 w 109"/>
                  <a:gd name="T19" fmla="*/ 41 h 93"/>
                  <a:gd name="T20" fmla="*/ 40 w 109"/>
                  <a:gd name="T21" fmla="*/ 44 h 93"/>
                  <a:gd name="T22" fmla="*/ 37 w 109"/>
                  <a:gd name="T23" fmla="*/ 47 h 93"/>
                  <a:gd name="T24" fmla="*/ 34 w 109"/>
                  <a:gd name="T25" fmla="*/ 52 h 93"/>
                  <a:gd name="T26" fmla="*/ 33 w 109"/>
                  <a:gd name="T27" fmla="*/ 57 h 93"/>
                  <a:gd name="T28" fmla="*/ 34 w 109"/>
                  <a:gd name="T29" fmla="*/ 63 h 93"/>
                  <a:gd name="T30" fmla="*/ 36 w 109"/>
                  <a:gd name="T31" fmla="*/ 67 h 93"/>
                  <a:gd name="T32" fmla="*/ 41 w 109"/>
                  <a:gd name="T33" fmla="*/ 71 h 93"/>
                  <a:gd name="T34" fmla="*/ 45 w 109"/>
                  <a:gd name="T35" fmla="*/ 73 h 93"/>
                  <a:gd name="T36" fmla="*/ 49 w 109"/>
                  <a:gd name="T37" fmla="*/ 69 h 93"/>
                  <a:gd name="T38" fmla="*/ 56 w 109"/>
                  <a:gd name="T39" fmla="*/ 72 h 93"/>
                  <a:gd name="T40" fmla="*/ 57 w 109"/>
                  <a:gd name="T41" fmla="*/ 66 h 93"/>
                  <a:gd name="T42" fmla="*/ 64 w 109"/>
                  <a:gd name="T43" fmla="*/ 64 h 93"/>
                  <a:gd name="T44" fmla="*/ 60 w 109"/>
                  <a:gd name="T45" fmla="*/ 59 h 93"/>
                  <a:gd name="T46" fmla="*/ 55 w 109"/>
                  <a:gd name="T47" fmla="*/ 57 h 93"/>
                  <a:gd name="T48" fmla="*/ 44 w 109"/>
                  <a:gd name="T49" fmla="*/ 62 h 93"/>
                  <a:gd name="T50" fmla="*/ 49 w 109"/>
                  <a:gd name="T51" fmla="*/ 51 h 93"/>
                  <a:gd name="T52" fmla="*/ 46 w 109"/>
                  <a:gd name="T53" fmla="*/ 57 h 93"/>
                  <a:gd name="T54" fmla="*/ 49 w 109"/>
                  <a:gd name="T55" fmla="*/ 60 h 93"/>
                  <a:gd name="T56" fmla="*/ 75 w 109"/>
                  <a:gd name="T57" fmla="*/ 46 h 93"/>
                  <a:gd name="T58" fmla="*/ 77 w 109"/>
                  <a:gd name="T59" fmla="*/ 42 h 93"/>
                  <a:gd name="T60" fmla="*/ 75 w 109"/>
                  <a:gd name="T61" fmla="*/ 40 h 93"/>
                  <a:gd name="T62" fmla="*/ 71 w 109"/>
                  <a:gd name="T63" fmla="*/ 40 h 93"/>
                  <a:gd name="T64" fmla="*/ 68 w 109"/>
                  <a:gd name="T65" fmla="*/ 37 h 93"/>
                  <a:gd name="T66" fmla="*/ 64 w 109"/>
                  <a:gd name="T67" fmla="*/ 41 h 93"/>
                  <a:gd name="T68" fmla="*/ 61 w 109"/>
                  <a:gd name="T69" fmla="*/ 40 h 93"/>
                  <a:gd name="T70" fmla="*/ 60 w 109"/>
                  <a:gd name="T71" fmla="*/ 43 h 93"/>
                  <a:gd name="T72" fmla="*/ 63 w 109"/>
                  <a:gd name="T73" fmla="*/ 47 h 93"/>
                  <a:gd name="T74" fmla="*/ 60 w 109"/>
                  <a:gd name="T75" fmla="*/ 49 h 93"/>
                  <a:gd name="T76" fmla="*/ 62 w 109"/>
                  <a:gd name="T77" fmla="*/ 51 h 93"/>
                  <a:gd name="T78" fmla="*/ 67 w 109"/>
                  <a:gd name="T79" fmla="*/ 54 h 93"/>
                  <a:gd name="T80" fmla="*/ 70 w 109"/>
                  <a:gd name="T81" fmla="*/ 54 h 93"/>
                  <a:gd name="T82" fmla="*/ 75 w 109"/>
                  <a:gd name="T83" fmla="*/ 51 h 93"/>
                  <a:gd name="T84" fmla="*/ 77 w 109"/>
                  <a:gd name="T85" fmla="*/ 49 h 93"/>
                  <a:gd name="T86" fmla="*/ 75 w 109"/>
                  <a:gd name="T87" fmla="*/ 47 h 93"/>
                  <a:gd name="T88" fmla="*/ 69 w 109"/>
                  <a:gd name="T89" fmla="*/ 48 h 93"/>
                  <a:gd name="T90" fmla="*/ 71 w 109"/>
                  <a:gd name="T91" fmla="*/ 4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9" h="93">
                    <a:moveTo>
                      <a:pt x="5" y="22"/>
                    </a:moveTo>
                    <a:cubicBezTo>
                      <a:pt x="5" y="87"/>
                      <a:pt x="5" y="87"/>
                      <a:pt x="5" y="87"/>
                    </a:cubicBezTo>
                    <a:cubicBezTo>
                      <a:pt x="104" y="87"/>
                      <a:pt x="104" y="87"/>
                      <a:pt x="104" y="87"/>
                    </a:cubicBezTo>
                    <a:cubicBezTo>
                      <a:pt x="104" y="22"/>
                      <a:pt x="104" y="22"/>
                      <a:pt x="104" y="22"/>
                    </a:cubicBezTo>
                    <a:cubicBezTo>
                      <a:pt x="5" y="22"/>
                      <a:pt x="5" y="22"/>
                      <a:pt x="5" y="22"/>
                    </a:cubicBezTo>
                    <a:close/>
                    <a:moveTo>
                      <a:pt x="0" y="16"/>
                    </a:moveTo>
                    <a:cubicBezTo>
                      <a:pt x="109" y="16"/>
                      <a:pt x="109" y="16"/>
                      <a:pt x="109" y="16"/>
                    </a:cubicBezTo>
                    <a:cubicBezTo>
                      <a:pt x="109" y="93"/>
                      <a:pt x="109" y="93"/>
                      <a:pt x="109" y="93"/>
                    </a:cubicBezTo>
                    <a:cubicBezTo>
                      <a:pt x="0" y="93"/>
                      <a:pt x="0" y="93"/>
                      <a:pt x="0" y="93"/>
                    </a:cubicBezTo>
                    <a:cubicBezTo>
                      <a:pt x="0" y="16"/>
                      <a:pt x="0" y="16"/>
                      <a:pt x="0" y="16"/>
                    </a:cubicBezTo>
                    <a:close/>
                    <a:moveTo>
                      <a:pt x="0" y="0"/>
                    </a:moveTo>
                    <a:cubicBezTo>
                      <a:pt x="109" y="0"/>
                      <a:pt x="109" y="0"/>
                      <a:pt x="109" y="0"/>
                    </a:cubicBezTo>
                    <a:cubicBezTo>
                      <a:pt x="109" y="11"/>
                      <a:pt x="109" y="11"/>
                      <a:pt x="109" y="11"/>
                    </a:cubicBezTo>
                    <a:cubicBezTo>
                      <a:pt x="0" y="11"/>
                      <a:pt x="0" y="11"/>
                      <a:pt x="0" y="11"/>
                    </a:cubicBezTo>
                    <a:cubicBezTo>
                      <a:pt x="0" y="0"/>
                      <a:pt x="0" y="0"/>
                      <a:pt x="0" y="0"/>
                    </a:cubicBezTo>
                    <a:close/>
                    <a:moveTo>
                      <a:pt x="65" y="56"/>
                    </a:moveTo>
                    <a:cubicBezTo>
                      <a:pt x="64" y="53"/>
                      <a:pt x="64" y="53"/>
                      <a:pt x="64" y="53"/>
                    </a:cubicBezTo>
                    <a:cubicBezTo>
                      <a:pt x="64" y="53"/>
                      <a:pt x="64" y="52"/>
                      <a:pt x="64" y="52"/>
                    </a:cubicBezTo>
                    <a:cubicBezTo>
                      <a:pt x="59" y="52"/>
                      <a:pt x="59" y="52"/>
                      <a:pt x="59" y="52"/>
                    </a:cubicBezTo>
                    <a:cubicBezTo>
                      <a:pt x="59" y="52"/>
                      <a:pt x="59" y="51"/>
                      <a:pt x="58" y="51"/>
                    </a:cubicBezTo>
                    <a:cubicBezTo>
                      <a:pt x="60" y="47"/>
                      <a:pt x="60" y="47"/>
                      <a:pt x="60" y="47"/>
                    </a:cubicBezTo>
                    <a:cubicBezTo>
                      <a:pt x="61" y="46"/>
                      <a:pt x="60" y="46"/>
                      <a:pt x="60" y="46"/>
                    </a:cubicBezTo>
                    <a:cubicBezTo>
                      <a:pt x="58" y="44"/>
                      <a:pt x="58" y="44"/>
                      <a:pt x="58" y="44"/>
                    </a:cubicBezTo>
                    <a:cubicBezTo>
                      <a:pt x="58" y="44"/>
                      <a:pt x="57" y="44"/>
                      <a:pt x="57" y="44"/>
                    </a:cubicBezTo>
                    <a:cubicBezTo>
                      <a:pt x="53" y="47"/>
                      <a:pt x="53" y="47"/>
                      <a:pt x="53" y="47"/>
                    </a:cubicBezTo>
                    <a:cubicBezTo>
                      <a:pt x="53" y="46"/>
                      <a:pt x="53" y="46"/>
                      <a:pt x="52" y="46"/>
                    </a:cubicBezTo>
                    <a:cubicBezTo>
                      <a:pt x="51" y="41"/>
                      <a:pt x="51" y="41"/>
                      <a:pt x="51" y="41"/>
                    </a:cubicBezTo>
                    <a:cubicBezTo>
                      <a:pt x="51" y="40"/>
                      <a:pt x="50" y="40"/>
                      <a:pt x="50" y="40"/>
                    </a:cubicBezTo>
                    <a:cubicBezTo>
                      <a:pt x="47" y="40"/>
                      <a:pt x="47" y="40"/>
                      <a:pt x="47" y="40"/>
                    </a:cubicBezTo>
                    <a:cubicBezTo>
                      <a:pt x="47" y="40"/>
                      <a:pt x="46" y="40"/>
                      <a:pt x="46" y="41"/>
                    </a:cubicBezTo>
                    <a:cubicBezTo>
                      <a:pt x="45" y="46"/>
                      <a:pt x="45" y="46"/>
                      <a:pt x="45" y="46"/>
                    </a:cubicBezTo>
                    <a:cubicBezTo>
                      <a:pt x="45" y="46"/>
                      <a:pt x="44" y="46"/>
                      <a:pt x="44" y="47"/>
                    </a:cubicBezTo>
                    <a:cubicBezTo>
                      <a:pt x="40" y="44"/>
                      <a:pt x="40" y="44"/>
                      <a:pt x="40" y="44"/>
                    </a:cubicBezTo>
                    <a:cubicBezTo>
                      <a:pt x="40" y="44"/>
                      <a:pt x="39" y="44"/>
                      <a:pt x="39" y="44"/>
                    </a:cubicBezTo>
                    <a:cubicBezTo>
                      <a:pt x="37" y="46"/>
                      <a:pt x="37" y="46"/>
                      <a:pt x="37" y="46"/>
                    </a:cubicBezTo>
                    <a:cubicBezTo>
                      <a:pt x="37" y="46"/>
                      <a:pt x="37" y="46"/>
                      <a:pt x="37" y="47"/>
                    </a:cubicBezTo>
                    <a:cubicBezTo>
                      <a:pt x="39" y="51"/>
                      <a:pt x="39" y="51"/>
                      <a:pt x="39" y="51"/>
                    </a:cubicBezTo>
                    <a:cubicBezTo>
                      <a:pt x="39" y="51"/>
                      <a:pt x="38" y="52"/>
                      <a:pt x="38" y="52"/>
                    </a:cubicBezTo>
                    <a:cubicBezTo>
                      <a:pt x="34" y="52"/>
                      <a:pt x="34" y="52"/>
                      <a:pt x="34" y="52"/>
                    </a:cubicBezTo>
                    <a:cubicBezTo>
                      <a:pt x="33" y="52"/>
                      <a:pt x="33" y="53"/>
                      <a:pt x="33" y="53"/>
                    </a:cubicBezTo>
                    <a:cubicBezTo>
                      <a:pt x="32" y="56"/>
                      <a:pt x="32" y="56"/>
                      <a:pt x="32" y="56"/>
                    </a:cubicBezTo>
                    <a:cubicBezTo>
                      <a:pt x="32" y="56"/>
                      <a:pt x="32" y="57"/>
                      <a:pt x="33" y="57"/>
                    </a:cubicBezTo>
                    <a:cubicBezTo>
                      <a:pt x="37" y="59"/>
                      <a:pt x="37" y="59"/>
                      <a:pt x="37" y="59"/>
                    </a:cubicBezTo>
                    <a:cubicBezTo>
                      <a:pt x="37" y="59"/>
                      <a:pt x="37" y="59"/>
                      <a:pt x="37" y="60"/>
                    </a:cubicBezTo>
                    <a:cubicBezTo>
                      <a:pt x="34" y="63"/>
                      <a:pt x="34" y="63"/>
                      <a:pt x="34" y="63"/>
                    </a:cubicBezTo>
                    <a:cubicBezTo>
                      <a:pt x="34" y="63"/>
                      <a:pt x="33" y="64"/>
                      <a:pt x="34" y="64"/>
                    </a:cubicBezTo>
                    <a:cubicBezTo>
                      <a:pt x="35" y="67"/>
                      <a:pt x="35" y="67"/>
                      <a:pt x="35" y="67"/>
                    </a:cubicBezTo>
                    <a:cubicBezTo>
                      <a:pt x="35" y="67"/>
                      <a:pt x="36" y="67"/>
                      <a:pt x="36" y="67"/>
                    </a:cubicBezTo>
                    <a:cubicBezTo>
                      <a:pt x="41" y="66"/>
                      <a:pt x="41" y="66"/>
                      <a:pt x="41" y="66"/>
                    </a:cubicBezTo>
                    <a:cubicBezTo>
                      <a:pt x="41" y="66"/>
                      <a:pt x="41" y="66"/>
                      <a:pt x="42" y="67"/>
                    </a:cubicBezTo>
                    <a:cubicBezTo>
                      <a:pt x="41" y="71"/>
                      <a:pt x="41" y="71"/>
                      <a:pt x="41" y="71"/>
                    </a:cubicBezTo>
                    <a:cubicBezTo>
                      <a:pt x="41" y="72"/>
                      <a:pt x="41" y="72"/>
                      <a:pt x="42" y="72"/>
                    </a:cubicBezTo>
                    <a:cubicBezTo>
                      <a:pt x="44" y="73"/>
                      <a:pt x="44" y="73"/>
                      <a:pt x="44" y="73"/>
                    </a:cubicBezTo>
                    <a:cubicBezTo>
                      <a:pt x="45" y="73"/>
                      <a:pt x="45" y="73"/>
                      <a:pt x="45" y="73"/>
                    </a:cubicBezTo>
                    <a:cubicBezTo>
                      <a:pt x="48" y="69"/>
                      <a:pt x="48" y="69"/>
                      <a:pt x="48" y="69"/>
                    </a:cubicBezTo>
                    <a:cubicBezTo>
                      <a:pt x="48" y="69"/>
                      <a:pt x="48" y="69"/>
                      <a:pt x="49" y="69"/>
                    </a:cubicBezTo>
                    <a:cubicBezTo>
                      <a:pt x="49" y="69"/>
                      <a:pt x="49" y="69"/>
                      <a:pt x="49" y="69"/>
                    </a:cubicBezTo>
                    <a:cubicBezTo>
                      <a:pt x="52" y="73"/>
                      <a:pt x="52" y="73"/>
                      <a:pt x="52" y="73"/>
                    </a:cubicBezTo>
                    <a:cubicBezTo>
                      <a:pt x="52" y="73"/>
                      <a:pt x="52" y="73"/>
                      <a:pt x="53" y="73"/>
                    </a:cubicBezTo>
                    <a:cubicBezTo>
                      <a:pt x="56" y="72"/>
                      <a:pt x="56" y="72"/>
                      <a:pt x="56" y="72"/>
                    </a:cubicBezTo>
                    <a:cubicBezTo>
                      <a:pt x="56" y="72"/>
                      <a:pt x="56" y="72"/>
                      <a:pt x="56" y="71"/>
                    </a:cubicBezTo>
                    <a:cubicBezTo>
                      <a:pt x="56" y="67"/>
                      <a:pt x="56" y="67"/>
                      <a:pt x="56" y="67"/>
                    </a:cubicBezTo>
                    <a:cubicBezTo>
                      <a:pt x="56" y="66"/>
                      <a:pt x="56" y="66"/>
                      <a:pt x="57" y="66"/>
                    </a:cubicBezTo>
                    <a:cubicBezTo>
                      <a:pt x="61" y="67"/>
                      <a:pt x="61" y="67"/>
                      <a:pt x="61" y="67"/>
                    </a:cubicBezTo>
                    <a:cubicBezTo>
                      <a:pt x="61" y="67"/>
                      <a:pt x="62" y="67"/>
                      <a:pt x="62" y="67"/>
                    </a:cubicBezTo>
                    <a:cubicBezTo>
                      <a:pt x="64" y="64"/>
                      <a:pt x="64" y="64"/>
                      <a:pt x="64" y="64"/>
                    </a:cubicBezTo>
                    <a:cubicBezTo>
                      <a:pt x="64" y="64"/>
                      <a:pt x="64" y="63"/>
                      <a:pt x="63" y="63"/>
                    </a:cubicBezTo>
                    <a:cubicBezTo>
                      <a:pt x="60" y="60"/>
                      <a:pt x="60" y="60"/>
                      <a:pt x="60" y="60"/>
                    </a:cubicBezTo>
                    <a:cubicBezTo>
                      <a:pt x="60" y="59"/>
                      <a:pt x="60" y="59"/>
                      <a:pt x="60" y="59"/>
                    </a:cubicBezTo>
                    <a:cubicBezTo>
                      <a:pt x="64" y="57"/>
                      <a:pt x="64" y="57"/>
                      <a:pt x="64" y="57"/>
                    </a:cubicBezTo>
                    <a:cubicBezTo>
                      <a:pt x="65" y="57"/>
                      <a:pt x="65" y="56"/>
                      <a:pt x="65" y="56"/>
                    </a:cubicBezTo>
                    <a:close/>
                    <a:moveTo>
                      <a:pt x="55" y="57"/>
                    </a:moveTo>
                    <a:cubicBezTo>
                      <a:pt x="55" y="59"/>
                      <a:pt x="54" y="61"/>
                      <a:pt x="53" y="62"/>
                    </a:cubicBezTo>
                    <a:cubicBezTo>
                      <a:pt x="52" y="63"/>
                      <a:pt x="50" y="64"/>
                      <a:pt x="49" y="64"/>
                    </a:cubicBezTo>
                    <a:cubicBezTo>
                      <a:pt x="47" y="64"/>
                      <a:pt x="45" y="63"/>
                      <a:pt x="44" y="62"/>
                    </a:cubicBezTo>
                    <a:cubicBezTo>
                      <a:pt x="43" y="61"/>
                      <a:pt x="42" y="59"/>
                      <a:pt x="42" y="57"/>
                    </a:cubicBezTo>
                    <a:cubicBezTo>
                      <a:pt x="42" y="55"/>
                      <a:pt x="43" y="54"/>
                      <a:pt x="44" y="53"/>
                    </a:cubicBezTo>
                    <a:cubicBezTo>
                      <a:pt x="45" y="51"/>
                      <a:pt x="47" y="51"/>
                      <a:pt x="49" y="51"/>
                    </a:cubicBezTo>
                    <a:cubicBezTo>
                      <a:pt x="50" y="51"/>
                      <a:pt x="52" y="51"/>
                      <a:pt x="53" y="53"/>
                    </a:cubicBezTo>
                    <a:cubicBezTo>
                      <a:pt x="54" y="54"/>
                      <a:pt x="55" y="55"/>
                      <a:pt x="55" y="57"/>
                    </a:cubicBezTo>
                    <a:close/>
                    <a:moveTo>
                      <a:pt x="46" y="57"/>
                    </a:moveTo>
                    <a:cubicBezTo>
                      <a:pt x="46" y="56"/>
                      <a:pt x="47" y="54"/>
                      <a:pt x="49" y="54"/>
                    </a:cubicBezTo>
                    <a:cubicBezTo>
                      <a:pt x="50" y="54"/>
                      <a:pt x="52" y="56"/>
                      <a:pt x="52" y="57"/>
                    </a:cubicBezTo>
                    <a:cubicBezTo>
                      <a:pt x="52" y="59"/>
                      <a:pt x="50" y="60"/>
                      <a:pt x="49" y="60"/>
                    </a:cubicBezTo>
                    <a:cubicBezTo>
                      <a:pt x="47" y="60"/>
                      <a:pt x="46" y="59"/>
                      <a:pt x="46" y="57"/>
                    </a:cubicBezTo>
                    <a:close/>
                    <a:moveTo>
                      <a:pt x="75" y="47"/>
                    </a:moveTo>
                    <a:cubicBezTo>
                      <a:pt x="75" y="47"/>
                      <a:pt x="75" y="46"/>
                      <a:pt x="75" y="46"/>
                    </a:cubicBezTo>
                    <a:cubicBezTo>
                      <a:pt x="75" y="45"/>
                      <a:pt x="75" y="45"/>
                      <a:pt x="75" y="44"/>
                    </a:cubicBezTo>
                    <a:cubicBezTo>
                      <a:pt x="77" y="43"/>
                      <a:pt x="77" y="43"/>
                      <a:pt x="77" y="43"/>
                    </a:cubicBezTo>
                    <a:cubicBezTo>
                      <a:pt x="77" y="43"/>
                      <a:pt x="77" y="42"/>
                      <a:pt x="77" y="42"/>
                    </a:cubicBezTo>
                    <a:cubicBezTo>
                      <a:pt x="77" y="42"/>
                      <a:pt x="77" y="42"/>
                      <a:pt x="77" y="42"/>
                    </a:cubicBezTo>
                    <a:cubicBezTo>
                      <a:pt x="76" y="40"/>
                      <a:pt x="76" y="40"/>
                      <a:pt x="76" y="40"/>
                    </a:cubicBezTo>
                    <a:cubicBezTo>
                      <a:pt x="76" y="40"/>
                      <a:pt x="76" y="40"/>
                      <a:pt x="75" y="40"/>
                    </a:cubicBezTo>
                    <a:cubicBezTo>
                      <a:pt x="75" y="40"/>
                      <a:pt x="75" y="40"/>
                      <a:pt x="75" y="40"/>
                    </a:cubicBezTo>
                    <a:cubicBezTo>
                      <a:pt x="73" y="41"/>
                      <a:pt x="73" y="41"/>
                      <a:pt x="73" y="41"/>
                    </a:cubicBezTo>
                    <a:cubicBezTo>
                      <a:pt x="72" y="40"/>
                      <a:pt x="71" y="40"/>
                      <a:pt x="71" y="40"/>
                    </a:cubicBezTo>
                    <a:cubicBezTo>
                      <a:pt x="70" y="37"/>
                      <a:pt x="70" y="37"/>
                      <a:pt x="70" y="37"/>
                    </a:cubicBezTo>
                    <a:cubicBezTo>
                      <a:pt x="70" y="37"/>
                      <a:pt x="70" y="37"/>
                      <a:pt x="69" y="37"/>
                    </a:cubicBezTo>
                    <a:cubicBezTo>
                      <a:pt x="68" y="37"/>
                      <a:pt x="68" y="37"/>
                      <a:pt x="68" y="37"/>
                    </a:cubicBezTo>
                    <a:cubicBezTo>
                      <a:pt x="67" y="37"/>
                      <a:pt x="67" y="37"/>
                      <a:pt x="67" y="37"/>
                    </a:cubicBezTo>
                    <a:cubicBezTo>
                      <a:pt x="67" y="40"/>
                      <a:pt x="67" y="40"/>
                      <a:pt x="67" y="40"/>
                    </a:cubicBezTo>
                    <a:cubicBezTo>
                      <a:pt x="66" y="40"/>
                      <a:pt x="65" y="40"/>
                      <a:pt x="64" y="41"/>
                    </a:cubicBezTo>
                    <a:cubicBezTo>
                      <a:pt x="62" y="40"/>
                      <a:pt x="62" y="40"/>
                      <a:pt x="62" y="40"/>
                    </a:cubicBezTo>
                    <a:cubicBezTo>
                      <a:pt x="62" y="40"/>
                      <a:pt x="62" y="40"/>
                      <a:pt x="62" y="40"/>
                    </a:cubicBezTo>
                    <a:cubicBezTo>
                      <a:pt x="62" y="40"/>
                      <a:pt x="61" y="40"/>
                      <a:pt x="61" y="40"/>
                    </a:cubicBezTo>
                    <a:cubicBezTo>
                      <a:pt x="60" y="42"/>
                      <a:pt x="60" y="42"/>
                      <a:pt x="60" y="42"/>
                    </a:cubicBezTo>
                    <a:cubicBezTo>
                      <a:pt x="60" y="42"/>
                      <a:pt x="60" y="42"/>
                      <a:pt x="60" y="42"/>
                    </a:cubicBezTo>
                    <a:cubicBezTo>
                      <a:pt x="60" y="42"/>
                      <a:pt x="60" y="43"/>
                      <a:pt x="60" y="43"/>
                    </a:cubicBezTo>
                    <a:cubicBezTo>
                      <a:pt x="63" y="44"/>
                      <a:pt x="63" y="44"/>
                      <a:pt x="63" y="44"/>
                    </a:cubicBezTo>
                    <a:cubicBezTo>
                      <a:pt x="62" y="45"/>
                      <a:pt x="62" y="45"/>
                      <a:pt x="62" y="46"/>
                    </a:cubicBezTo>
                    <a:cubicBezTo>
                      <a:pt x="62" y="46"/>
                      <a:pt x="62" y="46"/>
                      <a:pt x="63" y="47"/>
                    </a:cubicBezTo>
                    <a:cubicBezTo>
                      <a:pt x="60" y="48"/>
                      <a:pt x="60" y="48"/>
                      <a:pt x="60" y="48"/>
                    </a:cubicBezTo>
                    <a:cubicBezTo>
                      <a:pt x="60" y="49"/>
                      <a:pt x="60" y="49"/>
                      <a:pt x="60" y="49"/>
                    </a:cubicBezTo>
                    <a:cubicBezTo>
                      <a:pt x="60" y="49"/>
                      <a:pt x="60" y="49"/>
                      <a:pt x="60" y="49"/>
                    </a:cubicBezTo>
                    <a:cubicBezTo>
                      <a:pt x="61" y="51"/>
                      <a:pt x="61" y="51"/>
                      <a:pt x="61" y="51"/>
                    </a:cubicBezTo>
                    <a:cubicBezTo>
                      <a:pt x="61" y="51"/>
                      <a:pt x="62" y="51"/>
                      <a:pt x="62" y="51"/>
                    </a:cubicBezTo>
                    <a:cubicBezTo>
                      <a:pt x="62" y="51"/>
                      <a:pt x="62" y="51"/>
                      <a:pt x="62" y="51"/>
                    </a:cubicBezTo>
                    <a:cubicBezTo>
                      <a:pt x="64" y="50"/>
                      <a:pt x="64" y="50"/>
                      <a:pt x="64" y="50"/>
                    </a:cubicBezTo>
                    <a:cubicBezTo>
                      <a:pt x="65" y="51"/>
                      <a:pt x="66" y="51"/>
                      <a:pt x="67" y="51"/>
                    </a:cubicBezTo>
                    <a:cubicBezTo>
                      <a:pt x="67" y="54"/>
                      <a:pt x="67" y="54"/>
                      <a:pt x="67" y="54"/>
                    </a:cubicBezTo>
                    <a:cubicBezTo>
                      <a:pt x="67" y="54"/>
                      <a:pt x="67" y="55"/>
                      <a:pt x="68" y="55"/>
                    </a:cubicBezTo>
                    <a:cubicBezTo>
                      <a:pt x="69" y="55"/>
                      <a:pt x="69" y="55"/>
                      <a:pt x="69" y="55"/>
                    </a:cubicBezTo>
                    <a:cubicBezTo>
                      <a:pt x="70" y="55"/>
                      <a:pt x="70" y="54"/>
                      <a:pt x="70" y="54"/>
                    </a:cubicBezTo>
                    <a:cubicBezTo>
                      <a:pt x="71" y="52"/>
                      <a:pt x="71" y="52"/>
                      <a:pt x="71" y="52"/>
                    </a:cubicBezTo>
                    <a:cubicBezTo>
                      <a:pt x="71" y="51"/>
                      <a:pt x="72" y="51"/>
                      <a:pt x="73" y="50"/>
                    </a:cubicBezTo>
                    <a:cubicBezTo>
                      <a:pt x="75" y="51"/>
                      <a:pt x="75" y="51"/>
                      <a:pt x="75" y="51"/>
                    </a:cubicBezTo>
                    <a:cubicBezTo>
                      <a:pt x="75" y="51"/>
                      <a:pt x="75" y="51"/>
                      <a:pt x="75" y="51"/>
                    </a:cubicBezTo>
                    <a:cubicBezTo>
                      <a:pt x="76" y="51"/>
                      <a:pt x="76" y="51"/>
                      <a:pt x="76" y="51"/>
                    </a:cubicBezTo>
                    <a:cubicBezTo>
                      <a:pt x="77" y="49"/>
                      <a:pt x="77" y="49"/>
                      <a:pt x="77" y="49"/>
                    </a:cubicBezTo>
                    <a:cubicBezTo>
                      <a:pt x="77" y="49"/>
                      <a:pt x="77" y="49"/>
                      <a:pt x="77" y="49"/>
                    </a:cubicBezTo>
                    <a:cubicBezTo>
                      <a:pt x="77" y="49"/>
                      <a:pt x="77" y="49"/>
                      <a:pt x="77" y="48"/>
                    </a:cubicBezTo>
                    <a:cubicBezTo>
                      <a:pt x="75" y="47"/>
                      <a:pt x="75" y="47"/>
                      <a:pt x="75" y="47"/>
                    </a:cubicBezTo>
                    <a:cubicBezTo>
                      <a:pt x="75" y="47"/>
                      <a:pt x="75" y="47"/>
                      <a:pt x="75" y="47"/>
                    </a:cubicBezTo>
                    <a:close/>
                    <a:moveTo>
                      <a:pt x="71" y="46"/>
                    </a:moveTo>
                    <a:cubicBezTo>
                      <a:pt x="71" y="47"/>
                      <a:pt x="70" y="48"/>
                      <a:pt x="69" y="48"/>
                    </a:cubicBezTo>
                    <a:cubicBezTo>
                      <a:pt x="67" y="48"/>
                      <a:pt x="66" y="47"/>
                      <a:pt x="66" y="46"/>
                    </a:cubicBezTo>
                    <a:cubicBezTo>
                      <a:pt x="66" y="44"/>
                      <a:pt x="67" y="43"/>
                      <a:pt x="69" y="43"/>
                    </a:cubicBezTo>
                    <a:cubicBezTo>
                      <a:pt x="70" y="43"/>
                      <a:pt x="71" y="44"/>
                      <a:pt x="71" y="46"/>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grpSp>
        <p:sp>
          <p:nvSpPr>
            <p:cNvPr id="134" name="Freeform 133"/>
            <p:cNvSpPr>
              <a:spLocks/>
            </p:cNvSpPr>
            <p:nvPr/>
          </p:nvSpPr>
          <p:spPr bwMode="auto">
            <a:xfrm flipH="1">
              <a:off x="1049401" y="1991332"/>
              <a:ext cx="641394" cy="42287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54" name="Freeform 53"/>
            <p:cNvSpPr/>
            <p:nvPr/>
          </p:nvSpPr>
          <p:spPr>
            <a:xfrm flipH="1">
              <a:off x="3482082" y="3831646"/>
              <a:ext cx="421402" cy="432260"/>
            </a:xfrm>
            <a:custGeom>
              <a:avLst/>
              <a:gdLst>
                <a:gd name="connsiteX0" fmla="*/ 260828 w 900424"/>
                <a:gd name="connsiteY0" fmla="*/ 764648 h 923624"/>
                <a:gd name="connsiteX1" fmla="*/ 260828 w 900424"/>
                <a:gd name="connsiteY1" fmla="*/ 794160 h 923624"/>
                <a:gd name="connsiteX2" fmla="*/ 752690 w 900424"/>
                <a:gd name="connsiteY2" fmla="*/ 794160 h 923624"/>
                <a:gd name="connsiteX3" fmla="*/ 752690 w 900424"/>
                <a:gd name="connsiteY3" fmla="*/ 764648 h 923624"/>
                <a:gd name="connsiteX4" fmla="*/ 523025 w 900424"/>
                <a:gd name="connsiteY4" fmla="*/ 689333 h 923624"/>
                <a:gd name="connsiteX5" fmla="*/ 529392 w 900424"/>
                <a:gd name="connsiteY5" fmla="*/ 718845 h 923624"/>
                <a:gd name="connsiteX6" fmla="*/ 752690 w 900424"/>
                <a:gd name="connsiteY6" fmla="*/ 718845 h 923624"/>
                <a:gd name="connsiteX7" fmla="*/ 752690 w 900424"/>
                <a:gd name="connsiteY7" fmla="*/ 689333 h 923624"/>
                <a:gd name="connsiteX8" fmla="*/ 260828 w 900424"/>
                <a:gd name="connsiteY8" fmla="*/ 689333 h 923624"/>
                <a:gd name="connsiteX9" fmla="*/ 260828 w 900424"/>
                <a:gd name="connsiteY9" fmla="*/ 718845 h 923624"/>
                <a:gd name="connsiteX10" fmla="*/ 520342 w 900424"/>
                <a:gd name="connsiteY10" fmla="*/ 718845 h 923624"/>
                <a:gd name="connsiteX11" fmla="*/ 427300 w 900424"/>
                <a:gd name="connsiteY11" fmla="*/ 689333 h 923624"/>
                <a:gd name="connsiteX12" fmla="*/ 506777 w 900424"/>
                <a:gd name="connsiteY12" fmla="*/ 614015 h 923624"/>
                <a:gd name="connsiteX13" fmla="*/ 513144 w 900424"/>
                <a:gd name="connsiteY13" fmla="*/ 643527 h 923624"/>
                <a:gd name="connsiteX14" fmla="*/ 752690 w 900424"/>
                <a:gd name="connsiteY14" fmla="*/ 643527 h 923624"/>
                <a:gd name="connsiteX15" fmla="*/ 752690 w 900424"/>
                <a:gd name="connsiteY15" fmla="*/ 614015 h 923624"/>
                <a:gd name="connsiteX16" fmla="*/ 260828 w 900424"/>
                <a:gd name="connsiteY16" fmla="*/ 614015 h 923624"/>
                <a:gd name="connsiteX17" fmla="*/ 260828 w 900424"/>
                <a:gd name="connsiteY17" fmla="*/ 643527 h 923624"/>
                <a:gd name="connsiteX18" fmla="*/ 334546 w 900424"/>
                <a:gd name="connsiteY18" fmla="*/ 643527 h 923624"/>
                <a:gd name="connsiteX19" fmla="*/ 307478 w 900424"/>
                <a:gd name="connsiteY19" fmla="*/ 614015 h 923624"/>
                <a:gd name="connsiteX20" fmla="*/ 467940 w 900424"/>
                <a:gd name="connsiteY20" fmla="*/ 571407 h 923624"/>
                <a:gd name="connsiteX21" fmla="*/ 385032 w 900424"/>
                <a:gd name="connsiteY21" fmla="*/ 646669 h 923624"/>
                <a:gd name="connsiteX22" fmla="*/ 506739 w 900424"/>
                <a:gd name="connsiteY22" fmla="*/ 697133 h 923624"/>
                <a:gd name="connsiteX23" fmla="*/ 260828 w 900424"/>
                <a:gd name="connsiteY23" fmla="*/ 563154 h 923624"/>
                <a:gd name="connsiteX24" fmla="*/ 260828 w 900424"/>
                <a:gd name="connsiteY24" fmla="*/ 568210 h 923624"/>
                <a:gd name="connsiteX25" fmla="*/ 265465 w 900424"/>
                <a:gd name="connsiteY25" fmla="*/ 568210 h 923624"/>
                <a:gd name="connsiteX26" fmla="*/ 477023 w 900424"/>
                <a:gd name="connsiteY26" fmla="*/ 538699 h 923624"/>
                <a:gd name="connsiteX27" fmla="*/ 477810 w 900424"/>
                <a:gd name="connsiteY27" fmla="*/ 539556 h 923624"/>
                <a:gd name="connsiteX28" fmla="*/ 481962 w 900424"/>
                <a:gd name="connsiteY28" fmla="*/ 568210 h 923624"/>
                <a:gd name="connsiteX29" fmla="*/ 752690 w 900424"/>
                <a:gd name="connsiteY29" fmla="*/ 568210 h 923624"/>
                <a:gd name="connsiteX30" fmla="*/ 752690 w 900424"/>
                <a:gd name="connsiteY30" fmla="*/ 538699 h 923624"/>
                <a:gd name="connsiteX31" fmla="*/ 407941 w 900424"/>
                <a:gd name="connsiteY31" fmla="*/ 463381 h 923624"/>
                <a:gd name="connsiteX32" fmla="*/ 435010 w 900424"/>
                <a:gd name="connsiteY32" fmla="*/ 492893 h 923624"/>
                <a:gd name="connsiteX33" fmla="*/ 752690 w 900424"/>
                <a:gd name="connsiteY33" fmla="*/ 492893 h 923624"/>
                <a:gd name="connsiteX34" fmla="*/ 752690 w 900424"/>
                <a:gd name="connsiteY34" fmla="*/ 463381 h 923624"/>
                <a:gd name="connsiteX35" fmla="*/ 338860 w 900424"/>
                <a:gd name="connsiteY35" fmla="*/ 388063 h 923624"/>
                <a:gd name="connsiteX36" fmla="*/ 365929 w 900424"/>
                <a:gd name="connsiteY36" fmla="*/ 417575 h 923624"/>
                <a:gd name="connsiteX37" fmla="*/ 752690 w 900424"/>
                <a:gd name="connsiteY37" fmla="*/ 417575 h 923624"/>
                <a:gd name="connsiteX38" fmla="*/ 752690 w 900424"/>
                <a:gd name="connsiteY38" fmla="*/ 388063 h 923624"/>
                <a:gd name="connsiteX39" fmla="*/ 208773 w 900424"/>
                <a:gd name="connsiteY39" fmla="*/ 287934 h 923624"/>
                <a:gd name="connsiteX40" fmla="*/ 191984 w 900424"/>
                <a:gd name="connsiteY40" fmla="*/ 292572 h 923624"/>
                <a:gd name="connsiteX41" fmla="*/ 127335 w 900424"/>
                <a:gd name="connsiteY41" fmla="*/ 351868 h 923624"/>
                <a:gd name="connsiteX42" fmla="*/ 129474 w 900424"/>
                <a:gd name="connsiteY42" fmla="*/ 386647 h 923624"/>
                <a:gd name="connsiteX43" fmla="*/ 350534 w 900424"/>
                <a:gd name="connsiteY43" fmla="*/ 627663 h 923624"/>
                <a:gd name="connsiteX44" fmla="*/ 384998 w 900424"/>
                <a:gd name="connsiteY44" fmla="*/ 632793 h 923624"/>
                <a:gd name="connsiteX45" fmla="*/ 449647 w 900424"/>
                <a:gd name="connsiteY45" fmla="*/ 573497 h 923624"/>
                <a:gd name="connsiteX46" fmla="*/ 447509 w 900424"/>
                <a:gd name="connsiteY46" fmla="*/ 538719 h 923624"/>
                <a:gd name="connsiteX47" fmla="*/ 226448 w 900424"/>
                <a:gd name="connsiteY47" fmla="*/ 297702 h 923624"/>
                <a:gd name="connsiteX48" fmla="*/ 208773 w 900424"/>
                <a:gd name="connsiteY48" fmla="*/ 287934 h 923624"/>
                <a:gd name="connsiteX49" fmla="*/ 260828 w 900424"/>
                <a:gd name="connsiteY49" fmla="*/ 270220 h 923624"/>
                <a:gd name="connsiteX50" fmla="*/ 260828 w 900424"/>
                <a:gd name="connsiteY50" fmla="*/ 302986 h 923624"/>
                <a:gd name="connsiteX51" fmla="*/ 266867 w 900424"/>
                <a:gd name="connsiteY51" fmla="*/ 309569 h 923624"/>
                <a:gd name="connsiteX52" fmla="*/ 555945 w 900424"/>
                <a:gd name="connsiteY52" fmla="*/ 309569 h 923624"/>
                <a:gd name="connsiteX53" fmla="*/ 555945 w 900424"/>
                <a:gd name="connsiteY53" fmla="*/ 270220 h 923624"/>
                <a:gd name="connsiteX54" fmla="*/ 593007 w 900424"/>
                <a:gd name="connsiteY54" fmla="*/ 119089 h 923624"/>
                <a:gd name="connsiteX55" fmla="*/ 593004 w 900424"/>
                <a:gd name="connsiteY55" fmla="*/ 272798 h 923624"/>
                <a:gd name="connsiteX56" fmla="*/ 636152 w 900424"/>
                <a:gd name="connsiteY56" fmla="*/ 321336 h 923624"/>
                <a:gd name="connsiteX57" fmla="*/ 797949 w 900424"/>
                <a:gd name="connsiteY57" fmla="*/ 324032 h 923624"/>
                <a:gd name="connsiteX58" fmla="*/ 655342 w 900424"/>
                <a:gd name="connsiteY58" fmla="*/ 99448 h 923624"/>
                <a:gd name="connsiteX59" fmla="*/ 721150 w 900424"/>
                <a:gd name="connsiteY59" fmla="*/ 99448 h 923624"/>
                <a:gd name="connsiteX60" fmla="*/ 900424 w 900424"/>
                <a:gd name="connsiteY60" fmla="*/ 281060 h 923624"/>
                <a:gd name="connsiteX61" fmla="*/ 900424 w 900424"/>
                <a:gd name="connsiteY61" fmla="*/ 853516 h 923624"/>
                <a:gd name="connsiteX62" fmla="*/ 852052 w 900424"/>
                <a:gd name="connsiteY62" fmla="*/ 905556 h 923624"/>
                <a:gd name="connsiteX63" fmla="*/ 828360 w 900424"/>
                <a:gd name="connsiteY63" fmla="*/ 905556 h 923624"/>
                <a:gd name="connsiteX64" fmla="*/ 849187 w 900424"/>
                <a:gd name="connsiteY64" fmla="*/ 863467 h 923624"/>
                <a:gd name="connsiteX65" fmla="*/ 849187 w 900424"/>
                <a:gd name="connsiteY65" fmla="*/ 293293 h 923624"/>
                <a:gd name="connsiteX66" fmla="*/ 284672 w 900424"/>
                <a:gd name="connsiteY66" fmla="*/ 26544 h 923624"/>
                <a:gd name="connsiteX67" fmla="*/ 306902 w 900424"/>
                <a:gd name="connsiteY67" fmla="*/ 26544 h 923624"/>
                <a:gd name="connsiteX68" fmla="*/ 312459 w 900424"/>
                <a:gd name="connsiteY68" fmla="*/ 32101 h 923624"/>
                <a:gd name="connsiteX69" fmla="*/ 312459 w 900424"/>
                <a:gd name="connsiteY69" fmla="*/ 71134 h 923624"/>
                <a:gd name="connsiteX70" fmla="*/ 341829 w 900424"/>
                <a:gd name="connsiteY70" fmla="*/ 71134 h 923624"/>
                <a:gd name="connsiteX71" fmla="*/ 341829 w 900424"/>
                <a:gd name="connsiteY71" fmla="*/ 32101 h 923624"/>
                <a:gd name="connsiteX72" fmla="*/ 347386 w 900424"/>
                <a:gd name="connsiteY72" fmla="*/ 26544 h 923624"/>
                <a:gd name="connsiteX73" fmla="*/ 369616 w 900424"/>
                <a:gd name="connsiteY73" fmla="*/ 26544 h 923624"/>
                <a:gd name="connsiteX74" fmla="*/ 375173 w 900424"/>
                <a:gd name="connsiteY74" fmla="*/ 32101 h 923624"/>
                <a:gd name="connsiteX75" fmla="*/ 375173 w 900424"/>
                <a:gd name="connsiteY75" fmla="*/ 71134 h 923624"/>
                <a:gd name="connsiteX76" fmla="*/ 404543 w 900424"/>
                <a:gd name="connsiteY76" fmla="*/ 71134 h 923624"/>
                <a:gd name="connsiteX77" fmla="*/ 404543 w 900424"/>
                <a:gd name="connsiteY77" fmla="*/ 32101 h 923624"/>
                <a:gd name="connsiteX78" fmla="*/ 410100 w 900424"/>
                <a:gd name="connsiteY78" fmla="*/ 26544 h 923624"/>
                <a:gd name="connsiteX79" fmla="*/ 432330 w 900424"/>
                <a:gd name="connsiteY79" fmla="*/ 26544 h 923624"/>
                <a:gd name="connsiteX80" fmla="*/ 437887 w 900424"/>
                <a:gd name="connsiteY80" fmla="*/ 32101 h 923624"/>
                <a:gd name="connsiteX81" fmla="*/ 437887 w 900424"/>
                <a:gd name="connsiteY81" fmla="*/ 71134 h 923624"/>
                <a:gd name="connsiteX82" fmla="*/ 467255 w 900424"/>
                <a:gd name="connsiteY82" fmla="*/ 71134 h 923624"/>
                <a:gd name="connsiteX83" fmla="*/ 467255 w 900424"/>
                <a:gd name="connsiteY83" fmla="*/ 32101 h 923624"/>
                <a:gd name="connsiteX84" fmla="*/ 472813 w 900424"/>
                <a:gd name="connsiteY84" fmla="*/ 26544 h 923624"/>
                <a:gd name="connsiteX85" fmla="*/ 495042 w 900424"/>
                <a:gd name="connsiteY85" fmla="*/ 26544 h 923624"/>
                <a:gd name="connsiteX86" fmla="*/ 500600 w 900424"/>
                <a:gd name="connsiteY86" fmla="*/ 32101 h 923624"/>
                <a:gd name="connsiteX87" fmla="*/ 500600 w 900424"/>
                <a:gd name="connsiteY87" fmla="*/ 71134 h 923624"/>
                <a:gd name="connsiteX88" fmla="*/ 606532 w 900424"/>
                <a:gd name="connsiteY88" fmla="*/ 71134 h 923624"/>
                <a:gd name="connsiteX89" fmla="*/ 833814 w 900424"/>
                <a:gd name="connsiteY89" fmla="*/ 298416 h 923624"/>
                <a:gd name="connsiteX90" fmla="*/ 833814 w 900424"/>
                <a:gd name="connsiteY90" fmla="*/ 868590 h 923624"/>
                <a:gd name="connsiteX91" fmla="*/ 778780 w 900424"/>
                <a:gd name="connsiteY91" fmla="*/ 923624 h 923624"/>
                <a:gd name="connsiteX92" fmla="*/ 239864 w 900424"/>
                <a:gd name="connsiteY92" fmla="*/ 923624 h 923624"/>
                <a:gd name="connsiteX93" fmla="*/ 184830 w 900424"/>
                <a:gd name="connsiteY93" fmla="*/ 868590 h 923624"/>
                <a:gd name="connsiteX94" fmla="*/ 184830 w 900424"/>
                <a:gd name="connsiteY94" fmla="*/ 480294 h 923624"/>
                <a:gd name="connsiteX95" fmla="*/ 108913 w 900424"/>
                <a:gd name="connsiteY95" fmla="*/ 397523 h 923624"/>
                <a:gd name="connsiteX96" fmla="*/ 110701 w 900424"/>
                <a:gd name="connsiteY96" fmla="*/ 356111 h 923624"/>
                <a:gd name="connsiteX97" fmla="*/ 184830 w 900424"/>
                <a:gd name="connsiteY97" fmla="*/ 288121 h 923624"/>
                <a:gd name="connsiteX98" fmla="*/ 184830 w 900424"/>
                <a:gd name="connsiteY98" fmla="*/ 255779 h 923624"/>
                <a:gd name="connsiteX99" fmla="*/ 182259 w 900424"/>
                <a:gd name="connsiteY99" fmla="*/ 258139 h 923624"/>
                <a:gd name="connsiteX100" fmla="*/ 181841 w 900424"/>
                <a:gd name="connsiteY100" fmla="*/ 251347 h 923624"/>
                <a:gd name="connsiteX101" fmla="*/ 140694 w 900424"/>
                <a:gd name="connsiteY101" fmla="*/ 206486 h 923624"/>
                <a:gd name="connsiteX102" fmla="*/ 121321 w 900424"/>
                <a:gd name="connsiteY102" fmla="*/ 203601 h 923624"/>
                <a:gd name="connsiteX103" fmla="*/ 42515 w 900424"/>
                <a:gd name="connsiteY103" fmla="*/ 275879 h 923624"/>
                <a:gd name="connsiteX104" fmla="*/ 43718 w 900424"/>
                <a:gd name="connsiteY104" fmla="*/ 295429 h 923624"/>
                <a:gd name="connsiteX105" fmla="*/ 84866 w 900424"/>
                <a:gd name="connsiteY105" fmla="*/ 340291 h 923624"/>
                <a:gd name="connsiteX106" fmla="*/ 91596 w 900424"/>
                <a:gd name="connsiteY106" fmla="*/ 341293 h 923624"/>
                <a:gd name="connsiteX107" fmla="*/ 83614 w 900424"/>
                <a:gd name="connsiteY107" fmla="*/ 348614 h 923624"/>
                <a:gd name="connsiteX108" fmla="*/ 60335 w 900424"/>
                <a:gd name="connsiteY108" fmla="*/ 347609 h 923624"/>
                <a:gd name="connsiteX109" fmla="*/ 15793 w 900424"/>
                <a:gd name="connsiteY109" fmla="*/ 299045 h 923624"/>
                <a:gd name="connsiteX110" fmla="*/ 16799 w 900424"/>
                <a:gd name="connsiteY110" fmla="*/ 275766 h 923624"/>
                <a:gd name="connsiteX111" fmla="*/ 122114 w 900424"/>
                <a:gd name="connsiteY111" fmla="*/ 179172 h 923624"/>
                <a:gd name="connsiteX112" fmla="*/ 145393 w 900424"/>
                <a:gd name="connsiteY112" fmla="*/ 180177 h 923624"/>
                <a:gd name="connsiteX113" fmla="*/ 184830 w 900424"/>
                <a:gd name="connsiteY113" fmla="*/ 223174 h 923624"/>
                <a:gd name="connsiteX114" fmla="*/ 184830 w 900424"/>
                <a:gd name="connsiteY114" fmla="*/ 126169 h 923624"/>
                <a:gd name="connsiteX115" fmla="*/ 239864 w 900424"/>
                <a:gd name="connsiteY115" fmla="*/ 71134 h 923624"/>
                <a:gd name="connsiteX116" fmla="*/ 279115 w 900424"/>
                <a:gd name="connsiteY116" fmla="*/ 71134 h 923624"/>
                <a:gd name="connsiteX117" fmla="*/ 279115 w 900424"/>
                <a:gd name="connsiteY117" fmla="*/ 32101 h 923624"/>
                <a:gd name="connsiteX118" fmla="*/ 284672 w 900424"/>
                <a:gd name="connsiteY118" fmla="*/ 26544 h 923624"/>
                <a:gd name="connsiteX119" fmla="*/ 185348 w 900424"/>
                <a:gd name="connsiteY119" fmla="*/ 0 h 923624"/>
                <a:gd name="connsiteX120" fmla="*/ 185239 w 900424"/>
                <a:gd name="connsiteY120" fmla="*/ 90 h 923624"/>
                <a:gd name="connsiteX121" fmla="*/ 177024 w 900424"/>
                <a:gd name="connsiteY121" fmla="*/ 4549 h 923624"/>
                <a:gd name="connsiteX122" fmla="*/ 69385 w 900424"/>
                <a:gd name="connsiteY122" fmla="*/ 97763 h 923624"/>
                <a:gd name="connsiteX123" fmla="*/ 0 w 900424"/>
                <a:gd name="connsiteY123" fmla="*/ 195399 h 923624"/>
                <a:gd name="connsiteX124" fmla="*/ 0 w 900424"/>
                <a:gd name="connsiteY124" fmla="*/ 195353 h 923624"/>
                <a:gd name="connsiteX125" fmla="*/ 69366 w 900424"/>
                <a:gd name="connsiteY125" fmla="*/ 97745 h 923624"/>
                <a:gd name="connsiteX126" fmla="*/ 177009 w 900424"/>
                <a:gd name="connsiteY126" fmla="*/ 4526 h 92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00424" h="923624">
                  <a:moveTo>
                    <a:pt x="260828" y="764648"/>
                  </a:moveTo>
                  <a:lnTo>
                    <a:pt x="260828" y="794160"/>
                  </a:lnTo>
                  <a:lnTo>
                    <a:pt x="752690" y="794160"/>
                  </a:lnTo>
                  <a:lnTo>
                    <a:pt x="752690" y="764648"/>
                  </a:lnTo>
                  <a:close/>
                  <a:moveTo>
                    <a:pt x="523025" y="689333"/>
                  </a:moveTo>
                  <a:lnTo>
                    <a:pt x="529392" y="718845"/>
                  </a:lnTo>
                  <a:lnTo>
                    <a:pt x="752690" y="718845"/>
                  </a:lnTo>
                  <a:lnTo>
                    <a:pt x="752690" y="689333"/>
                  </a:lnTo>
                  <a:close/>
                  <a:moveTo>
                    <a:pt x="260828" y="689333"/>
                  </a:moveTo>
                  <a:lnTo>
                    <a:pt x="260828" y="718845"/>
                  </a:lnTo>
                  <a:lnTo>
                    <a:pt x="520342" y="718845"/>
                  </a:lnTo>
                  <a:lnTo>
                    <a:pt x="427300" y="689333"/>
                  </a:lnTo>
                  <a:close/>
                  <a:moveTo>
                    <a:pt x="506777" y="614015"/>
                  </a:moveTo>
                  <a:lnTo>
                    <a:pt x="513144" y="643527"/>
                  </a:lnTo>
                  <a:lnTo>
                    <a:pt x="752690" y="643527"/>
                  </a:lnTo>
                  <a:lnTo>
                    <a:pt x="752690" y="614015"/>
                  </a:lnTo>
                  <a:close/>
                  <a:moveTo>
                    <a:pt x="260828" y="614015"/>
                  </a:moveTo>
                  <a:lnTo>
                    <a:pt x="260828" y="643527"/>
                  </a:lnTo>
                  <a:lnTo>
                    <a:pt x="334546" y="643527"/>
                  </a:lnTo>
                  <a:lnTo>
                    <a:pt x="307478" y="614015"/>
                  </a:lnTo>
                  <a:close/>
                  <a:moveTo>
                    <a:pt x="467940" y="571407"/>
                  </a:moveTo>
                  <a:lnTo>
                    <a:pt x="385032" y="646669"/>
                  </a:lnTo>
                  <a:lnTo>
                    <a:pt x="506739" y="697133"/>
                  </a:lnTo>
                  <a:close/>
                  <a:moveTo>
                    <a:pt x="260828" y="563154"/>
                  </a:moveTo>
                  <a:lnTo>
                    <a:pt x="260828" y="568210"/>
                  </a:lnTo>
                  <a:lnTo>
                    <a:pt x="265465" y="568210"/>
                  </a:lnTo>
                  <a:close/>
                  <a:moveTo>
                    <a:pt x="477023" y="538699"/>
                  </a:moveTo>
                  <a:lnTo>
                    <a:pt x="477810" y="539556"/>
                  </a:lnTo>
                  <a:cubicBezTo>
                    <a:pt x="485324" y="547748"/>
                    <a:pt x="487299" y="559060"/>
                    <a:pt x="481962" y="568210"/>
                  </a:cubicBezTo>
                  <a:lnTo>
                    <a:pt x="752690" y="568210"/>
                  </a:lnTo>
                  <a:lnTo>
                    <a:pt x="752690" y="538699"/>
                  </a:lnTo>
                  <a:close/>
                  <a:moveTo>
                    <a:pt x="407941" y="463381"/>
                  </a:moveTo>
                  <a:lnTo>
                    <a:pt x="435010" y="492893"/>
                  </a:lnTo>
                  <a:lnTo>
                    <a:pt x="752690" y="492893"/>
                  </a:lnTo>
                  <a:lnTo>
                    <a:pt x="752690" y="463381"/>
                  </a:lnTo>
                  <a:close/>
                  <a:moveTo>
                    <a:pt x="338860" y="388063"/>
                  </a:moveTo>
                  <a:lnTo>
                    <a:pt x="365929" y="417575"/>
                  </a:lnTo>
                  <a:lnTo>
                    <a:pt x="752690" y="417575"/>
                  </a:lnTo>
                  <a:lnTo>
                    <a:pt x="752690" y="388063"/>
                  </a:lnTo>
                  <a:close/>
                  <a:moveTo>
                    <a:pt x="208773" y="287934"/>
                  </a:moveTo>
                  <a:cubicBezTo>
                    <a:pt x="202536" y="287006"/>
                    <a:pt x="196448" y="288478"/>
                    <a:pt x="191984" y="292572"/>
                  </a:cubicBezTo>
                  <a:lnTo>
                    <a:pt x="127335" y="351868"/>
                  </a:lnTo>
                  <a:cubicBezTo>
                    <a:pt x="118408" y="360056"/>
                    <a:pt x="119366" y="375627"/>
                    <a:pt x="129474" y="386647"/>
                  </a:cubicBezTo>
                  <a:lnTo>
                    <a:pt x="350534" y="627663"/>
                  </a:lnTo>
                  <a:cubicBezTo>
                    <a:pt x="360643" y="638684"/>
                    <a:pt x="376072" y="640981"/>
                    <a:pt x="384998" y="632793"/>
                  </a:cubicBezTo>
                  <a:lnTo>
                    <a:pt x="449647" y="573497"/>
                  </a:lnTo>
                  <a:cubicBezTo>
                    <a:pt x="458574" y="565310"/>
                    <a:pt x="457616" y="549739"/>
                    <a:pt x="447509" y="538719"/>
                  </a:cubicBezTo>
                  <a:lnTo>
                    <a:pt x="226448" y="297702"/>
                  </a:lnTo>
                  <a:cubicBezTo>
                    <a:pt x="221394" y="292192"/>
                    <a:pt x="215010" y="288864"/>
                    <a:pt x="208773" y="287934"/>
                  </a:cubicBezTo>
                  <a:close/>
                  <a:moveTo>
                    <a:pt x="260828" y="270220"/>
                  </a:moveTo>
                  <a:lnTo>
                    <a:pt x="260828" y="302986"/>
                  </a:lnTo>
                  <a:lnTo>
                    <a:pt x="266867" y="309569"/>
                  </a:lnTo>
                  <a:lnTo>
                    <a:pt x="555945" y="309569"/>
                  </a:lnTo>
                  <a:lnTo>
                    <a:pt x="555945" y="270220"/>
                  </a:lnTo>
                  <a:close/>
                  <a:moveTo>
                    <a:pt x="593007" y="119089"/>
                  </a:moveTo>
                  <a:cubicBezTo>
                    <a:pt x="593007" y="170326"/>
                    <a:pt x="593004" y="221561"/>
                    <a:pt x="593004" y="272798"/>
                  </a:cubicBezTo>
                  <a:cubicBezTo>
                    <a:pt x="592019" y="301786"/>
                    <a:pt x="619210" y="317966"/>
                    <a:pt x="636152" y="321336"/>
                  </a:cubicBezTo>
                  <a:lnTo>
                    <a:pt x="797949" y="324032"/>
                  </a:lnTo>
                  <a:close/>
                  <a:moveTo>
                    <a:pt x="655342" y="99448"/>
                  </a:moveTo>
                  <a:lnTo>
                    <a:pt x="721150" y="99448"/>
                  </a:lnTo>
                  <a:lnTo>
                    <a:pt x="900424" y="281060"/>
                  </a:lnTo>
                  <a:lnTo>
                    <a:pt x="900424" y="853516"/>
                  </a:lnTo>
                  <a:cubicBezTo>
                    <a:pt x="900424" y="882257"/>
                    <a:pt x="878768" y="905556"/>
                    <a:pt x="852052" y="905556"/>
                  </a:cubicBezTo>
                  <a:lnTo>
                    <a:pt x="828360" y="905556"/>
                  </a:lnTo>
                  <a:cubicBezTo>
                    <a:pt x="841265" y="896085"/>
                    <a:pt x="849187" y="880701"/>
                    <a:pt x="849187" y="863467"/>
                  </a:cubicBezTo>
                  <a:lnTo>
                    <a:pt x="849187" y="293293"/>
                  </a:lnTo>
                  <a:close/>
                  <a:moveTo>
                    <a:pt x="284672" y="26544"/>
                  </a:moveTo>
                  <a:lnTo>
                    <a:pt x="306902" y="26544"/>
                  </a:lnTo>
                  <a:cubicBezTo>
                    <a:pt x="309971" y="26544"/>
                    <a:pt x="312459" y="29032"/>
                    <a:pt x="312459" y="32101"/>
                  </a:cubicBezTo>
                  <a:lnTo>
                    <a:pt x="312459" y="71134"/>
                  </a:lnTo>
                  <a:lnTo>
                    <a:pt x="341829" y="71134"/>
                  </a:lnTo>
                  <a:lnTo>
                    <a:pt x="341829" y="32101"/>
                  </a:lnTo>
                  <a:lnTo>
                    <a:pt x="347386" y="26544"/>
                  </a:lnTo>
                  <a:lnTo>
                    <a:pt x="369616" y="26544"/>
                  </a:lnTo>
                  <a:cubicBezTo>
                    <a:pt x="372685" y="26544"/>
                    <a:pt x="375173" y="29032"/>
                    <a:pt x="375173" y="32101"/>
                  </a:cubicBezTo>
                  <a:lnTo>
                    <a:pt x="375173" y="71134"/>
                  </a:lnTo>
                  <a:lnTo>
                    <a:pt x="404543" y="71134"/>
                  </a:lnTo>
                  <a:lnTo>
                    <a:pt x="404543" y="32101"/>
                  </a:lnTo>
                  <a:lnTo>
                    <a:pt x="410100" y="26544"/>
                  </a:lnTo>
                  <a:lnTo>
                    <a:pt x="432330" y="26544"/>
                  </a:lnTo>
                  <a:cubicBezTo>
                    <a:pt x="435399" y="26544"/>
                    <a:pt x="437887" y="29032"/>
                    <a:pt x="437887" y="32101"/>
                  </a:cubicBezTo>
                  <a:lnTo>
                    <a:pt x="437887" y="71134"/>
                  </a:lnTo>
                  <a:lnTo>
                    <a:pt x="467255" y="71134"/>
                  </a:lnTo>
                  <a:lnTo>
                    <a:pt x="467255" y="32101"/>
                  </a:lnTo>
                  <a:lnTo>
                    <a:pt x="472813" y="26544"/>
                  </a:lnTo>
                  <a:lnTo>
                    <a:pt x="495042" y="26544"/>
                  </a:lnTo>
                  <a:cubicBezTo>
                    <a:pt x="498112" y="26544"/>
                    <a:pt x="500600" y="29032"/>
                    <a:pt x="500600" y="32101"/>
                  </a:cubicBezTo>
                  <a:lnTo>
                    <a:pt x="500600" y="71134"/>
                  </a:lnTo>
                  <a:lnTo>
                    <a:pt x="606532" y="71134"/>
                  </a:lnTo>
                  <a:lnTo>
                    <a:pt x="833814" y="298416"/>
                  </a:lnTo>
                  <a:lnTo>
                    <a:pt x="833814" y="868590"/>
                  </a:lnTo>
                  <a:cubicBezTo>
                    <a:pt x="833814" y="898985"/>
                    <a:pt x="809174" y="923624"/>
                    <a:pt x="778780" y="923624"/>
                  </a:cubicBezTo>
                  <a:lnTo>
                    <a:pt x="239864" y="923624"/>
                  </a:lnTo>
                  <a:cubicBezTo>
                    <a:pt x="209468" y="923624"/>
                    <a:pt x="184830" y="898985"/>
                    <a:pt x="184830" y="868590"/>
                  </a:cubicBezTo>
                  <a:lnTo>
                    <a:pt x="184830" y="480294"/>
                  </a:lnTo>
                  <a:lnTo>
                    <a:pt x="108913" y="397523"/>
                  </a:lnTo>
                  <a:cubicBezTo>
                    <a:pt x="97970" y="385594"/>
                    <a:pt x="98771" y="367054"/>
                    <a:pt x="110701" y="356111"/>
                  </a:cubicBezTo>
                  <a:lnTo>
                    <a:pt x="184830" y="288121"/>
                  </a:lnTo>
                  <a:lnTo>
                    <a:pt x="184830" y="255779"/>
                  </a:lnTo>
                  <a:lnTo>
                    <a:pt x="182259" y="258139"/>
                  </a:lnTo>
                  <a:lnTo>
                    <a:pt x="181841" y="251347"/>
                  </a:lnTo>
                  <a:lnTo>
                    <a:pt x="140694" y="206486"/>
                  </a:lnTo>
                  <a:cubicBezTo>
                    <a:pt x="135010" y="200289"/>
                    <a:pt x="126337" y="198998"/>
                    <a:pt x="121321" y="203601"/>
                  </a:cubicBezTo>
                  <a:lnTo>
                    <a:pt x="42515" y="275879"/>
                  </a:lnTo>
                  <a:cubicBezTo>
                    <a:pt x="37498" y="280481"/>
                    <a:pt x="38036" y="289234"/>
                    <a:pt x="43718" y="295429"/>
                  </a:cubicBezTo>
                  <a:lnTo>
                    <a:pt x="84866" y="340291"/>
                  </a:lnTo>
                  <a:cubicBezTo>
                    <a:pt x="86431" y="341998"/>
                    <a:pt x="88223" y="343333"/>
                    <a:pt x="91596" y="341293"/>
                  </a:cubicBezTo>
                  <a:lnTo>
                    <a:pt x="83614" y="348614"/>
                  </a:lnTo>
                  <a:cubicBezTo>
                    <a:pt x="76908" y="354765"/>
                    <a:pt x="66487" y="354315"/>
                    <a:pt x="60335" y="347609"/>
                  </a:cubicBezTo>
                  <a:lnTo>
                    <a:pt x="15793" y="299045"/>
                  </a:lnTo>
                  <a:cubicBezTo>
                    <a:pt x="9642" y="292339"/>
                    <a:pt x="10092" y="281917"/>
                    <a:pt x="16799" y="275766"/>
                  </a:cubicBezTo>
                  <a:lnTo>
                    <a:pt x="122114" y="179172"/>
                  </a:lnTo>
                  <a:cubicBezTo>
                    <a:pt x="128819" y="173020"/>
                    <a:pt x="139241" y="173471"/>
                    <a:pt x="145393" y="180177"/>
                  </a:cubicBezTo>
                  <a:lnTo>
                    <a:pt x="184830" y="223174"/>
                  </a:lnTo>
                  <a:lnTo>
                    <a:pt x="184830" y="126169"/>
                  </a:lnTo>
                  <a:cubicBezTo>
                    <a:pt x="184830" y="95774"/>
                    <a:pt x="209468" y="71134"/>
                    <a:pt x="239864" y="71134"/>
                  </a:cubicBezTo>
                  <a:lnTo>
                    <a:pt x="279115" y="71134"/>
                  </a:lnTo>
                  <a:lnTo>
                    <a:pt x="279115" y="32101"/>
                  </a:lnTo>
                  <a:cubicBezTo>
                    <a:pt x="279115" y="29032"/>
                    <a:pt x="281603" y="26544"/>
                    <a:pt x="284672" y="26544"/>
                  </a:cubicBezTo>
                  <a:close/>
                  <a:moveTo>
                    <a:pt x="185348" y="0"/>
                  </a:moveTo>
                  <a:lnTo>
                    <a:pt x="185239" y="90"/>
                  </a:lnTo>
                  <a:lnTo>
                    <a:pt x="177024" y="4549"/>
                  </a:lnTo>
                  <a:cubicBezTo>
                    <a:pt x="137501" y="31251"/>
                    <a:pt x="101362" y="62581"/>
                    <a:pt x="69385" y="97763"/>
                  </a:cubicBezTo>
                  <a:lnTo>
                    <a:pt x="0" y="195399"/>
                  </a:lnTo>
                  <a:lnTo>
                    <a:pt x="0" y="195353"/>
                  </a:lnTo>
                  <a:lnTo>
                    <a:pt x="69366" y="97745"/>
                  </a:lnTo>
                  <a:cubicBezTo>
                    <a:pt x="101344" y="62561"/>
                    <a:pt x="137484" y="31229"/>
                    <a:pt x="177009" y="4526"/>
                  </a:cubicBezTo>
                  <a:close/>
                </a:path>
              </a:pathLst>
            </a:custGeom>
            <a:solidFill>
              <a:srgbClr val="FFB900"/>
            </a:solidFill>
            <a:ln w="10795" cap="flat" cmpd="sng" algn="ctr">
              <a:noFill/>
              <a:prstDash val="solid"/>
            </a:ln>
            <a:effectLst/>
          </p:spPr>
          <p:txBody>
            <a:bodyPr wrap="square"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a:defRPr/>
              </a:pPr>
              <a:endParaRPr lang="en-US" sz="1836" dirty="0">
                <a:solidFill>
                  <a:prstClr val="white"/>
                </a:solidFill>
                <a:latin typeface="Segoe UI"/>
              </a:endParaRPr>
            </a:p>
          </p:txBody>
        </p:sp>
        <p:sp>
          <p:nvSpPr>
            <p:cNvPr id="55" name="Freeform 54"/>
            <p:cNvSpPr>
              <a:spLocks noEditPoints="1"/>
            </p:cNvSpPr>
            <p:nvPr/>
          </p:nvSpPr>
          <p:spPr bwMode="auto">
            <a:xfrm flipH="1">
              <a:off x="3782682" y="4354875"/>
              <a:ext cx="337748" cy="338784"/>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solidFill>
              <a:srgbClr val="0070C0"/>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grpSp>
          <p:nvGrpSpPr>
            <p:cNvPr id="56" name="Group 55"/>
            <p:cNvGrpSpPr/>
            <p:nvPr/>
          </p:nvGrpSpPr>
          <p:grpSpPr>
            <a:xfrm flipH="1">
              <a:off x="2161699" y="2351478"/>
              <a:ext cx="582253" cy="370901"/>
              <a:chOff x="10423525" y="1774826"/>
              <a:chExt cx="892176" cy="568325"/>
            </a:xfrm>
          </p:grpSpPr>
          <p:sp>
            <p:nvSpPr>
              <p:cNvPr id="93" name="Freeform 92"/>
              <p:cNvSpPr>
                <a:spLocks/>
              </p:cNvSpPr>
              <p:nvPr/>
            </p:nvSpPr>
            <p:spPr bwMode="auto">
              <a:xfrm>
                <a:off x="11069638" y="1908176"/>
                <a:ext cx="246063" cy="69850"/>
              </a:xfrm>
              <a:custGeom>
                <a:avLst/>
                <a:gdLst>
                  <a:gd name="T0" fmla="*/ 113 w 126"/>
                  <a:gd name="T1" fmla="*/ 1 h 36"/>
                  <a:gd name="T2" fmla="*/ 125 w 126"/>
                  <a:gd name="T3" fmla="*/ 8 h 36"/>
                  <a:gd name="T4" fmla="*/ 125 w 126"/>
                  <a:gd name="T5" fmla="*/ 8 h 36"/>
                  <a:gd name="T6" fmla="*/ 115 w 126"/>
                  <a:gd name="T7" fmla="*/ 19 h 36"/>
                  <a:gd name="T8" fmla="*/ 13 w 126"/>
                  <a:gd name="T9" fmla="*/ 35 h 36"/>
                  <a:gd name="T10" fmla="*/ 1 w 126"/>
                  <a:gd name="T11" fmla="*/ 28 h 36"/>
                  <a:gd name="T12" fmla="*/ 1 w 126"/>
                  <a:gd name="T13" fmla="*/ 28 h 36"/>
                  <a:gd name="T14" fmla="*/ 10 w 126"/>
                  <a:gd name="T15" fmla="*/ 18 h 36"/>
                  <a:gd name="T16" fmla="*/ 113 w 126"/>
                  <a:gd name="T1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3" y="1"/>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1" y="28"/>
                    </a:cubicBezTo>
                    <a:cubicBezTo>
                      <a:pt x="1" y="28"/>
                      <a:pt x="1" y="28"/>
                      <a:pt x="1" y="28"/>
                    </a:cubicBezTo>
                    <a:cubicBezTo>
                      <a:pt x="0" y="23"/>
                      <a:pt x="3" y="19"/>
                      <a:pt x="10" y="18"/>
                    </a:cubicBezTo>
                    <a:lnTo>
                      <a:pt x="113"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94" name="Freeform 93"/>
              <p:cNvSpPr>
                <a:spLocks/>
              </p:cNvSpPr>
              <p:nvPr/>
            </p:nvSpPr>
            <p:spPr bwMode="auto">
              <a:xfrm>
                <a:off x="11077575" y="1876426"/>
                <a:ext cx="228600" cy="134938"/>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8"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95" name="Freeform 94"/>
              <p:cNvSpPr>
                <a:spLocks/>
              </p:cNvSpPr>
              <p:nvPr/>
            </p:nvSpPr>
            <p:spPr bwMode="auto">
              <a:xfrm>
                <a:off x="11125200" y="1828801"/>
                <a:ext cx="134938" cy="23018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9"/>
                      <a:pt x="2" y="4"/>
                      <a:pt x="6" y="2"/>
                    </a:cubicBezTo>
                    <a:cubicBezTo>
                      <a:pt x="6" y="2"/>
                      <a:pt x="6" y="2"/>
                      <a:pt x="6" y="2"/>
                    </a:cubicBezTo>
                    <a:cubicBezTo>
                      <a:pt x="10" y="0"/>
                      <a:pt x="16" y="2"/>
                      <a:pt x="19" y="8"/>
                    </a:cubicBezTo>
                    <a:lnTo>
                      <a:pt x="66" y="10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96" name="Freeform 95"/>
              <p:cNvSpPr>
                <a:spLocks/>
              </p:cNvSpPr>
              <p:nvPr/>
            </p:nvSpPr>
            <p:spPr bwMode="auto">
              <a:xfrm>
                <a:off x="11158538" y="1819276"/>
                <a:ext cx="69850" cy="247650"/>
              </a:xfrm>
              <a:custGeom>
                <a:avLst/>
                <a:gdLst>
                  <a:gd name="T0" fmla="*/ 18 w 36"/>
                  <a:gd name="T1" fmla="*/ 116 h 126"/>
                  <a:gd name="T2" fmla="*/ 8 w 36"/>
                  <a:gd name="T3" fmla="*/ 125 h 126"/>
                  <a:gd name="T4" fmla="*/ 8 w 36"/>
                  <a:gd name="T5" fmla="*/ 125 h 126"/>
                  <a:gd name="T6" fmla="*/ 1 w 36"/>
                  <a:gd name="T7" fmla="*/ 113 h 126"/>
                  <a:gd name="T8" fmla="*/ 17 w 36"/>
                  <a:gd name="T9" fmla="*/ 11 h 126"/>
                  <a:gd name="T10" fmla="*/ 28 w 36"/>
                  <a:gd name="T11" fmla="*/ 1 h 126"/>
                  <a:gd name="T12" fmla="*/ 28 w 36"/>
                  <a:gd name="T13" fmla="*/ 1 h 126"/>
                  <a:gd name="T14" fmla="*/ 35 w 36"/>
                  <a:gd name="T15" fmla="*/ 13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5"/>
                    </a:cubicBezTo>
                    <a:cubicBezTo>
                      <a:pt x="8" y="125"/>
                      <a:pt x="8" y="125"/>
                      <a:pt x="8" y="125"/>
                    </a:cubicBezTo>
                    <a:cubicBezTo>
                      <a:pt x="3" y="125"/>
                      <a:pt x="0" y="120"/>
                      <a:pt x="1" y="113"/>
                    </a:cubicBezTo>
                    <a:cubicBezTo>
                      <a:pt x="17" y="11"/>
                      <a:pt x="17" y="11"/>
                      <a:pt x="17" y="11"/>
                    </a:cubicBezTo>
                    <a:cubicBezTo>
                      <a:pt x="18" y="3"/>
                      <a:pt x="23" y="0"/>
                      <a:pt x="28" y="1"/>
                    </a:cubicBezTo>
                    <a:cubicBezTo>
                      <a:pt x="28" y="1"/>
                      <a:pt x="28" y="1"/>
                      <a:pt x="28" y="1"/>
                    </a:cubicBezTo>
                    <a:cubicBezTo>
                      <a:pt x="32" y="2"/>
                      <a:pt x="36" y="6"/>
                      <a:pt x="35" y="13"/>
                    </a:cubicBezTo>
                    <a:lnTo>
                      <a:pt x="18" y="1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97" name="Freeform 96"/>
              <p:cNvSpPr>
                <a:spLocks/>
              </p:cNvSpPr>
              <p:nvPr/>
            </p:nvSpPr>
            <p:spPr bwMode="auto">
              <a:xfrm>
                <a:off x="11099800" y="1849438"/>
                <a:ext cx="187325" cy="187325"/>
              </a:xfrm>
              <a:custGeom>
                <a:avLst/>
                <a:gdLst>
                  <a:gd name="T0" fmla="*/ 17 w 96"/>
                  <a:gd name="T1" fmla="*/ 91 h 96"/>
                  <a:gd name="T2" fmla="*/ 3 w 96"/>
                  <a:gd name="T3" fmla="*/ 93 h 96"/>
                  <a:gd name="T4" fmla="*/ 3 w 96"/>
                  <a:gd name="T5" fmla="*/ 93 h 96"/>
                  <a:gd name="T6" fmla="*/ 5 w 96"/>
                  <a:gd name="T7" fmla="*/ 79 h 96"/>
                  <a:gd name="T8" fmla="*/ 78 w 96"/>
                  <a:gd name="T9" fmla="*/ 5 h 96"/>
                  <a:gd name="T10" fmla="*/ 92 w 96"/>
                  <a:gd name="T11" fmla="*/ 4 h 96"/>
                  <a:gd name="T12" fmla="*/ 92 w 96"/>
                  <a:gd name="T13" fmla="*/ 4 h 96"/>
                  <a:gd name="T14" fmla="*/ 91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5"/>
                      <a:pt x="78" y="5"/>
                      <a:pt x="78" y="5"/>
                    </a:cubicBezTo>
                    <a:cubicBezTo>
                      <a:pt x="83" y="0"/>
                      <a:pt x="89" y="0"/>
                      <a:pt x="92" y="4"/>
                    </a:cubicBezTo>
                    <a:cubicBezTo>
                      <a:pt x="92" y="4"/>
                      <a:pt x="92" y="4"/>
                      <a:pt x="92" y="4"/>
                    </a:cubicBezTo>
                    <a:cubicBezTo>
                      <a:pt x="96" y="7"/>
                      <a:pt x="96" y="13"/>
                      <a:pt x="91" y="18"/>
                    </a:cubicBezTo>
                    <a:lnTo>
                      <a:pt x="17" y="9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98" name="Freeform 97"/>
              <p:cNvSpPr>
                <a:spLocks/>
              </p:cNvSpPr>
              <p:nvPr/>
            </p:nvSpPr>
            <p:spPr bwMode="auto">
              <a:xfrm>
                <a:off x="11087100" y="1839913"/>
                <a:ext cx="209550" cy="2095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99" name="Freeform 98"/>
              <p:cNvSpPr>
                <a:spLocks/>
              </p:cNvSpPr>
              <p:nvPr/>
            </p:nvSpPr>
            <p:spPr bwMode="auto">
              <a:xfrm>
                <a:off x="10561638" y="1862138"/>
                <a:ext cx="246063" cy="71438"/>
              </a:xfrm>
              <a:custGeom>
                <a:avLst/>
                <a:gdLst>
                  <a:gd name="T0" fmla="*/ 112 w 126"/>
                  <a:gd name="T1" fmla="*/ 2 h 36"/>
                  <a:gd name="T2" fmla="*/ 125 w 126"/>
                  <a:gd name="T3" fmla="*/ 8 h 36"/>
                  <a:gd name="T4" fmla="*/ 125 w 126"/>
                  <a:gd name="T5" fmla="*/ 8 h 36"/>
                  <a:gd name="T6" fmla="*/ 115 w 126"/>
                  <a:gd name="T7" fmla="*/ 19 h 36"/>
                  <a:gd name="T8" fmla="*/ 13 w 126"/>
                  <a:gd name="T9" fmla="*/ 35 h 36"/>
                  <a:gd name="T10" fmla="*/ 0 w 126"/>
                  <a:gd name="T11" fmla="*/ 28 h 36"/>
                  <a:gd name="T12" fmla="*/ 0 w 126"/>
                  <a:gd name="T13" fmla="*/ 28 h 36"/>
                  <a:gd name="T14" fmla="*/ 10 w 126"/>
                  <a:gd name="T15" fmla="*/ 18 h 36"/>
                  <a:gd name="T16" fmla="*/ 112 w 126"/>
                  <a:gd name="T1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2" y="2"/>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0" y="28"/>
                    </a:cubicBezTo>
                    <a:cubicBezTo>
                      <a:pt x="0" y="28"/>
                      <a:pt x="0" y="28"/>
                      <a:pt x="0" y="28"/>
                    </a:cubicBezTo>
                    <a:cubicBezTo>
                      <a:pt x="0" y="23"/>
                      <a:pt x="3" y="19"/>
                      <a:pt x="10" y="18"/>
                    </a:cubicBezTo>
                    <a:lnTo>
                      <a:pt x="112" y="2"/>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00" name="Freeform 99"/>
              <p:cNvSpPr>
                <a:spLocks/>
              </p:cNvSpPr>
              <p:nvPr/>
            </p:nvSpPr>
            <p:spPr bwMode="auto">
              <a:xfrm>
                <a:off x="10569575" y="1831976"/>
                <a:ext cx="228600" cy="134938"/>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7"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01" name="Freeform 100"/>
              <p:cNvSpPr>
                <a:spLocks/>
              </p:cNvSpPr>
              <p:nvPr/>
            </p:nvSpPr>
            <p:spPr bwMode="auto">
              <a:xfrm>
                <a:off x="10617200" y="1784351"/>
                <a:ext cx="134938" cy="23018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10"/>
                      <a:pt x="2" y="4"/>
                      <a:pt x="6" y="2"/>
                    </a:cubicBezTo>
                    <a:cubicBezTo>
                      <a:pt x="6" y="2"/>
                      <a:pt x="6" y="2"/>
                      <a:pt x="6" y="2"/>
                    </a:cubicBezTo>
                    <a:cubicBezTo>
                      <a:pt x="10" y="0"/>
                      <a:pt x="16" y="2"/>
                      <a:pt x="19" y="8"/>
                    </a:cubicBezTo>
                    <a:lnTo>
                      <a:pt x="66" y="10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02" name="Freeform 101"/>
              <p:cNvSpPr>
                <a:spLocks/>
              </p:cNvSpPr>
              <p:nvPr/>
            </p:nvSpPr>
            <p:spPr bwMode="auto">
              <a:xfrm>
                <a:off x="10650538" y="1774826"/>
                <a:ext cx="69850" cy="247650"/>
              </a:xfrm>
              <a:custGeom>
                <a:avLst/>
                <a:gdLst>
                  <a:gd name="T0" fmla="*/ 18 w 36"/>
                  <a:gd name="T1" fmla="*/ 116 h 126"/>
                  <a:gd name="T2" fmla="*/ 8 w 36"/>
                  <a:gd name="T3" fmla="*/ 126 h 126"/>
                  <a:gd name="T4" fmla="*/ 8 w 36"/>
                  <a:gd name="T5" fmla="*/ 126 h 126"/>
                  <a:gd name="T6" fmla="*/ 1 w 36"/>
                  <a:gd name="T7" fmla="*/ 113 h 126"/>
                  <a:gd name="T8" fmla="*/ 17 w 36"/>
                  <a:gd name="T9" fmla="*/ 11 h 126"/>
                  <a:gd name="T10" fmla="*/ 28 w 36"/>
                  <a:gd name="T11" fmla="*/ 1 h 126"/>
                  <a:gd name="T12" fmla="*/ 28 w 36"/>
                  <a:gd name="T13" fmla="*/ 1 h 126"/>
                  <a:gd name="T14" fmla="*/ 34 w 36"/>
                  <a:gd name="T15" fmla="*/ 14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6"/>
                    </a:cubicBezTo>
                    <a:cubicBezTo>
                      <a:pt x="8" y="126"/>
                      <a:pt x="8" y="126"/>
                      <a:pt x="8" y="126"/>
                    </a:cubicBezTo>
                    <a:cubicBezTo>
                      <a:pt x="3" y="125"/>
                      <a:pt x="0" y="120"/>
                      <a:pt x="1" y="113"/>
                    </a:cubicBezTo>
                    <a:cubicBezTo>
                      <a:pt x="17" y="11"/>
                      <a:pt x="17" y="11"/>
                      <a:pt x="17" y="11"/>
                    </a:cubicBezTo>
                    <a:cubicBezTo>
                      <a:pt x="18" y="4"/>
                      <a:pt x="23" y="0"/>
                      <a:pt x="28" y="1"/>
                    </a:cubicBezTo>
                    <a:cubicBezTo>
                      <a:pt x="28" y="1"/>
                      <a:pt x="28" y="1"/>
                      <a:pt x="28" y="1"/>
                    </a:cubicBezTo>
                    <a:cubicBezTo>
                      <a:pt x="32" y="2"/>
                      <a:pt x="36" y="6"/>
                      <a:pt x="34" y="14"/>
                    </a:cubicBezTo>
                    <a:lnTo>
                      <a:pt x="18" y="116"/>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03" name="Freeform 102"/>
              <p:cNvSpPr>
                <a:spLocks/>
              </p:cNvSpPr>
              <p:nvPr/>
            </p:nvSpPr>
            <p:spPr bwMode="auto">
              <a:xfrm>
                <a:off x="10591800" y="1803401"/>
                <a:ext cx="187325" cy="188913"/>
              </a:xfrm>
              <a:custGeom>
                <a:avLst/>
                <a:gdLst>
                  <a:gd name="T0" fmla="*/ 17 w 96"/>
                  <a:gd name="T1" fmla="*/ 91 h 96"/>
                  <a:gd name="T2" fmla="*/ 3 w 96"/>
                  <a:gd name="T3" fmla="*/ 93 h 96"/>
                  <a:gd name="T4" fmla="*/ 3 w 96"/>
                  <a:gd name="T5" fmla="*/ 93 h 96"/>
                  <a:gd name="T6" fmla="*/ 5 w 96"/>
                  <a:gd name="T7" fmla="*/ 79 h 96"/>
                  <a:gd name="T8" fmla="*/ 78 w 96"/>
                  <a:gd name="T9" fmla="*/ 6 h 96"/>
                  <a:gd name="T10" fmla="*/ 92 w 96"/>
                  <a:gd name="T11" fmla="*/ 4 h 96"/>
                  <a:gd name="T12" fmla="*/ 92 w 96"/>
                  <a:gd name="T13" fmla="*/ 4 h 96"/>
                  <a:gd name="T14" fmla="*/ 90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6"/>
                      <a:pt x="78" y="6"/>
                      <a:pt x="78" y="6"/>
                    </a:cubicBezTo>
                    <a:cubicBezTo>
                      <a:pt x="83" y="0"/>
                      <a:pt x="89" y="0"/>
                      <a:pt x="92" y="4"/>
                    </a:cubicBezTo>
                    <a:cubicBezTo>
                      <a:pt x="92" y="4"/>
                      <a:pt x="92" y="4"/>
                      <a:pt x="92" y="4"/>
                    </a:cubicBezTo>
                    <a:cubicBezTo>
                      <a:pt x="96" y="7"/>
                      <a:pt x="96" y="13"/>
                      <a:pt x="90" y="18"/>
                    </a:cubicBezTo>
                    <a:lnTo>
                      <a:pt x="17" y="91"/>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04" name="Freeform 103"/>
              <p:cNvSpPr>
                <a:spLocks/>
              </p:cNvSpPr>
              <p:nvPr/>
            </p:nvSpPr>
            <p:spPr bwMode="auto">
              <a:xfrm>
                <a:off x="10579100" y="1793876"/>
                <a:ext cx="209550" cy="2095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05" name="Freeform 104"/>
              <p:cNvSpPr>
                <a:spLocks/>
              </p:cNvSpPr>
              <p:nvPr/>
            </p:nvSpPr>
            <p:spPr bwMode="auto">
              <a:xfrm>
                <a:off x="10615613" y="1828801"/>
                <a:ext cx="138113" cy="138113"/>
              </a:xfrm>
              <a:custGeom>
                <a:avLst/>
                <a:gdLst>
                  <a:gd name="T0" fmla="*/ 13 w 71"/>
                  <a:gd name="T1" fmla="*/ 13 h 70"/>
                  <a:gd name="T2" fmla="*/ 13 w 71"/>
                  <a:gd name="T3" fmla="*/ 58 h 70"/>
                  <a:gd name="T4" fmla="*/ 58 w 71"/>
                  <a:gd name="T5" fmla="*/ 58 h 70"/>
                  <a:gd name="T6" fmla="*/ 58 w 71"/>
                  <a:gd name="T7" fmla="*/ 13 h 70"/>
                  <a:gd name="T8" fmla="*/ 13 w 71"/>
                  <a:gd name="T9" fmla="*/ 13 h 70"/>
                </a:gdLst>
                <a:ahLst/>
                <a:cxnLst>
                  <a:cxn ang="0">
                    <a:pos x="T0" y="T1"/>
                  </a:cxn>
                  <a:cxn ang="0">
                    <a:pos x="T2" y="T3"/>
                  </a:cxn>
                  <a:cxn ang="0">
                    <a:pos x="T4" y="T5"/>
                  </a:cxn>
                  <a:cxn ang="0">
                    <a:pos x="T6" y="T7"/>
                  </a:cxn>
                  <a:cxn ang="0">
                    <a:pos x="T8" y="T9"/>
                  </a:cxn>
                </a:cxnLst>
                <a:rect l="0" t="0" r="r" b="b"/>
                <a:pathLst>
                  <a:path w="71" h="70">
                    <a:moveTo>
                      <a:pt x="13" y="13"/>
                    </a:moveTo>
                    <a:cubicBezTo>
                      <a:pt x="0" y="25"/>
                      <a:pt x="0" y="45"/>
                      <a:pt x="13" y="58"/>
                    </a:cubicBezTo>
                    <a:cubicBezTo>
                      <a:pt x="25" y="70"/>
                      <a:pt x="46" y="70"/>
                      <a:pt x="58" y="58"/>
                    </a:cubicBezTo>
                    <a:cubicBezTo>
                      <a:pt x="71" y="45"/>
                      <a:pt x="71" y="25"/>
                      <a:pt x="58" y="13"/>
                    </a:cubicBezTo>
                    <a:cubicBezTo>
                      <a:pt x="46" y="0"/>
                      <a:pt x="25" y="0"/>
                      <a:pt x="13" y="13"/>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06" name="Freeform 105"/>
              <p:cNvSpPr>
                <a:spLocks noEditPoints="1"/>
              </p:cNvSpPr>
              <p:nvPr/>
            </p:nvSpPr>
            <p:spPr bwMode="auto">
              <a:xfrm>
                <a:off x="10645775" y="1809751"/>
                <a:ext cx="101600" cy="49213"/>
              </a:xfrm>
              <a:custGeom>
                <a:avLst/>
                <a:gdLst>
                  <a:gd name="T0" fmla="*/ 50 w 52"/>
                  <a:gd name="T1" fmla="*/ 15 h 25"/>
                  <a:gd name="T2" fmla="*/ 5 w 52"/>
                  <a:gd name="T3" fmla="*/ 5 h 25"/>
                  <a:gd name="T4" fmla="*/ 4 w 52"/>
                  <a:gd name="T5" fmla="*/ 6 h 25"/>
                  <a:gd name="T6" fmla="*/ 2 w 52"/>
                  <a:gd name="T7" fmla="*/ 7 h 25"/>
                  <a:gd name="T8" fmla="*/ 2 w 52"/>
                  <a:gd name="T9" fmla="*/ 14 h 25"/>
                  <a:gd name="T10" fmla="*/ 7 w 52"/>
                  <a:gd name="T11" fmla="*/ 16 h 25"/>
                  <a:gd name="T12" fmla="*/ 7 w 52"/>
                  <a:gd name="T13" fmla="*/ 16 h 25"/>
                  <a:gd name="T14" fmla="*/ 7 w 52"/>
                  <a:gd name="T15" fmla="*/ 16 h 25"/>
                  <a:gd name="T16" fmla="*/ 42 w 52"/>
                  <a:gd name="T17" fmla="*/ 23 h 25"/>
                  <a:gd name="T18" fmla="*/ 50 w 52"/>
                  <a:gd name="T19" fmla="*/ 23 h 25"/>
                  <a:gd name="T20" fmla="*/ 50 w 52"/>
                  <a:gd name="T21" fmla="*/ 15 h 25"/>
                  <a:gd name="T22" fmla="*/ 9 w 52"/>
                  <a:gd name="T23" fmla="*/ 15 h 25"/>
                  <a:gd name="T24" fmla="*/ 9 w 52"/>
                  <a:gd name="T25" fmla="*/ 15 h 25"/>
                  <a:gd name="T26" fmla="*/ 9 w 52"/>
                  <a:gd name="T2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25">
                    <a:moveTo>
                      <a:pt x="50" y="15"/>
                    </a:moveTo>
                    <a:cubicBezTo>
                      <a:pt x="38" y="3"/>
                      <a:pt x="20" y="0"/>
                      <a:pt x="5" y="5"/>
                    </a:cubicBezTo>
                    <a:cubicBezTo>
                      <a:pt x="4" y="5"/>
                      <a:pt x="4" y="6"/>
                      <a:pt x="4" y="6"/>
                    </a:cubicBezTo>
                    <a:cubicBezTo>
                      <a:pt x="3" y="6"/>
                      <a:pt x="3" y="6"/>
                      <a:pt x="2" y="7"/>
                    </a:cubicBezTo>
                    <a:cubicBezTo>
                      <a:pt x="0" y="9"/>
                      <a:pt x="0" y="12"/>
                      <a:pt x="2" y="14"/>
                    </a:cubicBezTo>
                    <a:cubicBezTo>
                      <a:pt x="4" y="16"/>
                      <a:pt x="6" y="16"/>
                      <a:pt x="7" y="16"/>
                    </a:cubicBezTo>
                    <a:cubicBezTo>
                      <a:pt x="7" y="16"/>
                      <a:pt x="7" y="16"/>
                      <a:pt x="7" y="16"/>
                    </a:cubicBezTo>
                    <a:cubicBezTo>
                      <a:pt x="7" y="16"/>
                      <a:pt x="7" y="16"/>
                      <a:pt x="7" y="16"/>
                    </a:cubicBezTo>
                    <a:cubicBezTo>
                      <a:pt x="19" y="11"/>
                      <a:pt x="33" y="13"/>
                      <a:pt x="42" y="23"/>
                    </a:cubicBezTo>
                    <a:cubicBezTo>
                      <a:pt x="44" y="25"/>
                      <a:pt x="48" y="25"/>
                      <a:pt x="50" y="23"/>
                    </a:cubicBezTo>
                    <a:cubicBezTo>
                      <a:pt x="52" y="21"/>
                      <a:pt x="52" y="17"/>
                      <a:pt x="50" y="15"/>
                    </a:cubicBezTo>
                    <a:close/>
                    <a:moveTo>
                      <a:pt x="9" y="15"/>
                    </a:moveTo>
                    <a:cubicBezTo>
                      <a:pt x="9" y="15"/>
                      <a:pt x="9" y="15"/>
                      <a:pt x="9" y="15"/>
                    </a:cubicBezTo>
                    <a:cubicBezTo>
                      <a:pt x="9" y="15"/>
                      <a:pt x="9" y="15"/>
                      <a:pt x="9" y="15"/>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07" name="Freeform 106"/>
              <p:cNvSpPr>
                <a:spLocks/>
              </p:cNvSpPr>
              <p:nvPr/>
            </p:nvSpPr>
            <p:spPr bwMode="auto">
              <a:xfrm>
                <a:off x="10625138" y="1836738"/>
                <a:ext cx="20638" cy="23813"/>
              </a:xfrm>
              <a:custGeom>
                <a:avLst/>
                <a:gdLst>
                  <a:gd name="T0" fmla="*/ 2 w 11"/>
                  <a:gd name="T1" fmla="*/ 10 h 12"/>
                  <a:gd name="T2" fmla="*/ 9 w 11"/>
                  <a:gd name="T3" fmla="*/ 10 h 12"/>
                  <a:gd name="T4" fmla="*/ 9 w 11"/>
                  <a:gd name="T5" fmla="*/ 2 h 12"/>
                  <a:gd name="T6" fmla="*/ 4 w 11"/>
                  <a:gd name="T7" fmla="*/ 1 h 12"/>
                  <a:gd name="T8" fmla="*/ 3 w 11"/>
                  <a:gd name="T9" fmla="*/ 1 h 12"/>
                  <a:gd name="T10" fmla="*/ 2 w 11"/>
                  <a:gd name="T11" fmla="*/ 2 h 12"/>
                  <a:gd name="T12" fmla="*/ 2 w 11"/>
                  <a:gd name="T13" fmla="*/ 1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0"/>
                    </a:moveTo>
                    <a:cubicBezTo>
                      <a:pt x="4" y="12"/>
                      <a:pt x="7" y="12"/>
                      <a:pt x="9" y="10"/>
                    </a:cubicBezTo>
                    <a:cubicBezTo>
                      <a:pt x="11" y="8"/>
                      <a:pt x="11" y="4"/>
                      <a:pt x="9" y="2"/>
                    </a:cubicBezTo>
                    <a:cubicBezTo>
                      <a:pt x="8" y="1"/>
                      <a:pt x="6" y="0"/>
                      <a:pt x="4" y="1"/>
                    </a:cubicBezTo>
                    <a:cubicBezTo>
                      <a:pt x="4" y="1"/>
                      <a:pt x="3" y="1"/>
                      <a:pt x="3" y="1"/>
                    </a:cubicBezTo>
                    <a:cubicBezTo>
                      <a:pt x="3" y="1"/>
                      <a:pt x="2" y="2"/>
                      <a:pt x="2" y="2"/>
                    </a:cubicBezTo>
                    <a:cubicBezTo>
                      <a:pt x="0" y="4"/>
                      <a:pt x="0" y="8"/>
                      <a:pt x="2" y="1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08" name="Freeform 107"/>
              <p:cNvSpPr>
                <a:spLocks/>
              </p:cNvSpPr>
              <p:nvPr/>
            </p:nvSpPr>
            <p:spPr bwMode="auto">
              <a:xfrm>
                <a:off x="10706100" y="2125663"/>
                <a:ext cx="369888" cy="66675"/>
              </a:xfrm>
              <a:custGeom>
                <a:avLst/>
                <a:gdLst>
                  <a:gd name="T0" fmla="*/ 11 w 189"/>
                  <a:gd name="T1" fmla="*/ 33 h 34"/>
                  <a:gd name="T2" fmla="*/ 1 w 189"/>
                  <a:gd name="T3" fmla="*/ 25 h 34"/>
                  <a:gd name="T4" fmla="*/ 1 w 189"/>
                  <a:gd name="T5" fmla="*/ 25 h 34"/>
                  <a:gd name="T6" fmla="*/ 9 w 189"/>
                  <a:gd name="T7" fmla="*/ 15 h 34"/>
                  <a:gd name="T8" fmla="*/ 178 w 189"/>
                  <a:gd name="T9" fmla="*/ 0 h 34"/>
                  <a:gd name="T10" fmla="*/ 188 w 189"/>
                  <a:gd name="T11" fmla="*/ 9 h 34"/>
                  <a:gd name="T12" fmla="*/ 188 w 189"/>
                  <a:gd name="T13" fmla="*/ 9 h 34"/>
                  <a:gd name="T14" fmla="*/ 180 w 189"/>
                  <a:gd name="T15" fmla="*/ 18 h 34"/>
                  <a:gd name="T16" fmla="*/ 11 w 189"/>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
                    <a:moveTo>
                      <a:pt x="11" y="33"/>
                    </a:moveTo>
                    <a:cubicBezTo>
                      <a:pt x="4" y="34"/>
                      <a:pt x="1" y="30"/>
                      <a:pt x="1" y="25"/>
                    </a:cubicBezTo>
                    <a:cubicBezTo>
                      <a:pt x="1" y="25"/>
                      <a:pt x="1" y="25"/>
                      <a:pt x="1" y="25"/>
                    </a:cubicBezTo>
                    <a:cubicBezTo>
                      <a:pt x="0" y="20"/>
                      <a:pt x="2" y="16"/>
                      <a:pt x="9" y="15"/>
                    </a:cubicBezTo>
                    <a:cubicBezTo>
                      <a:pt x="178" y="0"/>
                      <a:pt x="178" y="0"/>
                      <a:pt x="178" y="0"/>
                    </a:cubicBezTo>
                    <a:cubicBezTo>
                      <a:pt x="185" y="0"/>
                      <a:pt x="188" y="4"/>
                      <a:pt x="188" y="9"/>
                    </a:cubicBezTo>
                    <a:cubicBezTo>
                      <a:pt x="188" y="9"/>
                      <a:pt x="188" y="9"/>
                      <a:pt x="188" y="9"/>
                    </a:cubicBezTo>
                    <a:cubicBezTo>
                      <a:pt x="189" y="14"/>
                      <a:pt x="187" y="18"/>
                      <a:pt x="180" y="18"/>
                    </a:cubicBezTo>
                    <a:lnTo>
                      <a:pt x="11" y="3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09" name="Freeform 108"/>
              <p:cNvSpPr>
                <a:spLocks/>
              </p:cNvSpPr>
              <p:nvPr/>
            </p:nvSpPr>
            <p:spPr bwMode="auto">
              <a:xfrm>
                <a:off x="10734675" y="2041526"/>
                <a:ext cx="314325" cy="234950"/>
              </a:xfrm>
              <a:custGeom>
                <a:avLst/>
                <a:gdLst>
                  <a:gd name="T0" fmla="*/ 6 w 161"/>
                  <a:gd name="T1" fmla="*/ 18 h 120"/>
                  <a:gd name="T2" fmla="*/ 3 w 161"/>
                  <a:gd name="T3" fmla="*/ 6 h 120"/>
                  <a:gd name="T4" fmla="*/ 3 w 161"/>
                  <a:gd name="T5" fmla="*/ 6 h 120"/>
                  <a:gd name="T6" fmla="*/ 16 w 161"/>
                  <a:gd name="T7" fmla="*/ 4 h 120"/>
                  <a:gd name="T8" fmla="*/ 155 w 161"/>
                  <a:gd name="T9" fmla="*/ 101 h 120"/>
                  <a:gd name="T10" fmla="*/ 158 w 161"/>
                  <a:gd name="T11" fmla="*/ 114 h 120"/>
                  <a:gd name="T12" fmla="*/ 158 w 161"/>
                  <a:gd name="T13" fmla="*/ 114 h 120"/>
                  <a:gd name="T14" fmla="*/ 145 w 161"/>
                  <a:gd name="T15" fmla="*/ 116 h 120"/>
                  <a:gd name="T16" fmla="*/ 6 w 161"/>
                  <a:gd name="T17"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20">
                    <a:moveTo>
                      <a:pt x="6" y="18"/>
                    </a:moveTo>
                    <a:cubicBezTo>
                      <a:pt x="0" y="14"/>
                      <a:pt x="1" y="10"/>
                      <a:pt x="3" y="6"/>
                    </a:cubicBezTo>
                    <a:cubicBezTo>
                      <a:pt x="3" y="6"/>
                      <a:pt x="3" y="6"/>
                      <a:pt x="3" y="6"/>
                    </a:cubicBezTo>
                    <a:cubicBezTo>
                      <a:pt x="6" y="2"/>
                      <a:pt x="10" y="0"/>
                      <a:pt x="16" y="4"/>
                    </a:cubicBezTo>
                    <a:cubicBezTo>
                      <a:pt x="155" y="101"/>
                      <a:pt x="155" y="101"/>
                      <a:pt x="155" y="101"/>
                    </a:cubicBezTo>
                    <a:cubicBezTo>
                      <a:pt x="161" y="105"/>
                      <a:pt x="160" y="110"/>
                      <a:pt x="158" y="114"/>
                    </a:cubicBezTo>
                    <a:cubicBezTo>
                      <a:pt x="158" y="114"/>
                      <a:pt x="158" y="114"/>
                      <a:pt x="158" y="114"/>
                    </a:cubicBezTo>
                    <a:cubicBezTo>
                      <a:pt x="155" y="118"/>
                      <a:pt x="151" y="120"/>
                      <a:pt x="145" y="116"/>
                    </a:cubicBezTo>
                    <a:lnTo>
                      <a:pt x="6" y="1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10" name="Freeform 109"/>
              <p:cNvSpPr>
                <a:spLocks/>
              </p:cNvSpPr>
              <p:nvPr/>
            </p:nvSpPr>
            <p:spPr bwMode="auto">
              <a:xfrm>
                <a:off x="10828338" y="1978026"/>
                <a:ext cx="127000" cy="361950"/>
              </a:xfrm>
              <a:custGeom>
                <a:avLst/>
                <a:gdLst>
                  <a:gd name="T0" fmla="*/ 2 w 65"/>
                  <a:gd name="T1" fmla="*/ 12 h 184"/>
                  <a:gd name="T2" fmla="*/ 8 w 65"/>
                  <a:gd name="T3" fmla="*/ 1 h 184"/>
                  <a:gd name="T4" fmla="*/ 8 w 65"/>
                  <a:gd name="T5" fmla="*/ 1 h 184"/>
                  <a:gd name="T6" fmla="*/ 19 w 65"/>
                  <a:gd name="T7" fmla="*/ 7 h 184"/>
                  <a:gd name="T8" fmla="*/ 63 w 65"/>
                  <a:gd name="T9" fmla="*/ 172 h 184"/>
                  <a:gd name="T10" fmla="*/ 57 w 65"/>
                  <a:gd name="T11" fmla="*/ 183 h 184"/>
                  <a:gd name="T12" fmla="*/ 57 w 65"/>
                  <a:gd name="T13" fmla="*/ 183 h 184"/>
                  <a:gd name="T14" fmla="*/ 46 w 65"/>
                  <a:gd name="T15" fmla="*/ 176 h 184"/>
                  <a:gd name="T16" fmla="*/ 2 w 65"/>
                  <a:gd name="T17" fmla="*/ 1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84">
                    <a:moveTo>
                      <a:pt x="2" y="12"/>
                    </a:moveTo>
                    <a:cubicBezTo>
                      <a:pt x="0" y="5"/>
                      <a:pt x="3" y="2"/>
                      <a:pt x="8" y="1"/>
                    </a:cubicBezTo>
                    <a:cubicBezTo>
                      <a:pt x="8" y="1"/>
                      <a:pt x="8" y="1"/>
                      <a:pt x="8" y="1"/>
                    </a:cubicBezTo>
                    <a:cubicBezTo>
                      <a:pt x="13" y="0"/>
                      <a:pt x="17" y="1"/>
                      <a:pt x="19" y="7"/>
                    </a:cubicBezTo>
                    <a:cubicBezTo>
                      <a:pt x="63" y="172"/>
                      <a:pt x="63" y="172"/>
                      <a:pt x="63" y="172"/>
                    </a:cubicBezTo>
                    <a:cubicBezTo>
                      <a:pt x="65" y="178"/>
                      <a:pt x="62" y="181"/>
                      <a:pt x="57" y="183"/>
                    </a:cubicBezTo>
                    <a:cubicBezTo>
                      <a:pt x="57" y="183"/>
                      <a:pt x="57" y="183"/>
                      <a:pt x="57" y="183"/>
                    </a:cubicBezTo>
                    <a:cubicBezTo>
                      <a:pt x="52" y="184"/>
                      <a:pt x="48" y="183"/>
                      <a:pt x="46" y="176"/>
                    </a:cubicBezTo>
                    <a:lnTo>
                      <a:pt x="2" y="12"/>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11" name="Freeform 110"/>
              <p:cNvSpPr>
                <a:spLocks/>
              </p:cNvSpPr>
              <p:nvPr/>
            </p:nvSpPr>
            <p:spPr bwMode="auto">
              <a:xfrm>
                <a:off x="10798175" y="1985963"/>
                <a:ext cx="185738" cy="344488"/>
              </a:xfrm>
              <a:custGeom>
                <a:avLst/>
                <a:gdLst>
                  <a:gd name="T0" fmla="*/ 75 w 95"/>
                  <a:gd name="T1" fmla="*/ 7 h 175"/>
                  <a:gd name="T2" fmla="*/ 87 w 95"/>
                  <a:gd name="T3" fmla="*/ 3 h 175"/>
                  <a:gd name="T4" fmla="*/ 87 w 95"/>
                  <a:gd name="T5" fmla="*/ 3 h 175"/>
                  <a:gd name="T6" fmla="*/ 92 w 95"/>
                  <a:gd name="T7" fmla="*/ 15 h 175"/>
                  <a:gd name="T8" fmla="*/ 20 w 95"/>
                  <a:gd name="T9" fmla="*/ 169 h 175"/>
                  <a:gd name="T10" fmla="*/ 8 w 95"/>
                  <a:gd name="T11" fmla="*/ 173 h 175"/>
                  <a:gd name="T12" fmla="*/ 8 w 95"/>
                  <a:gd name="T13" fmla="*/ 173 h 175"/>
                  <a:gd name="T14" fmla="*/ 3 w 95"/>
                  <a:gd name="T15" fmla="*/ 161 h 175"/>
                  <a:gd name="T16" fmla="*/ 75 w 95"/>
                  <a:gd name="T17" fmla="*/ 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75">
                    <a:moveTo>
                      <a:pt x="75" y="7"/>
                    </a:moveTo>
                    <a:cubicBezTo>
                      <a:pt x="78" y="1"/>
                      <a:pt x="83" y="0"/>
                      <a:pt x="87" y="3"/>
                    </a:cubicBezTo>
                    <a:cubicBezTo>
                      <a:pt x="87" y="3"/>
                      <a:pt x="87" y="3"/>
                      <a:pt x="87" y="3"/>
                    </a:cubicBezTo>
                    <a:cubicBezTo>
                      <a:pt x="92" y="5"/>
                      <a:pt x="95" y="8"/>
                      <a:pt x="92" y="15"/>
                    </a:cubicBezTo>
                    <a:cubicBezTo>
                      <a:pt x="20" y="169"/>
                      <a:pt x="20" y="169"/>
                      <a:pt x="20" y="169"/>
                    </a:cubicBezTo>
                    <a:cubicBezTo>
                      <a:pt x="17" y="175"/>
                      <a:pt x="12" y="175"/>
                      <a:pt x="8" y="173"/>
                    </a:cubicBezTo>
                    <a:cubicBezTo>
                      <a:pt x="8" y="173"/>
                      <a:pt x="8" y="173"/>
                      <a:pt x="8" y="173"/>
                    </a:cubicBezTo>
                    <a:cubicBezTo>
                      <a:pt x="3" y="171"/>
                      <a:pt x="0" y="167"/>
                      <a:pt x="3" y="161"/>
                    </a:cubicBezTo>
                    <a:lnTo>
                      <a:pt x="75" y="7"/>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12" name="Freeform 111"/>
              <p:cNvSpPr>
                <a:spLocks/>
              </p:cNvSpPr>
              <p:nvPr/>
            </p:nvSpPr>
            <p:spPr bwMode="auto">
              <a:xfrm>
                <a:off x="10720388" y="2066926"/>
                <a:ext cx="341313" cy="184150"/>
              </a:xfrm>
              <a:custGeom>
                <a:avLst/>
                <a:gdLst>
                  <a:gd name="T0" fmla="*/ 161 w 175"/>
                  <a:gd name="T1" fmla="*/ 3 h 94"/>
                  <a:gd name="T2" fmla="*/ 173 w 175"/>
                  <a:gd name="T3" fmla="*/ 7 h 94"/>
                  <a:gd name="T4" fmla="*/ 173 w 175"/>
                  <a:gd name="T5" fmla="*/ 7 h 94"/>
                  <a:gd name="T6" fmla="*/ 168 w 175"/>
                  <a:gd name="T7" fmla="*/ 19 h 94"/>
                  <a:gd name="T8" fmla="*/ 14 w 175"/>
                  <a:gd name="T9" fmla="*/ 91 h 94"/>
                  <a:gd name="T10" fmla="*/ 2 w 175"/>
                  <a:gd name="T11" fmla="*/ 86 h 94"/>
                  <a:gd name="T12" fmla="*/ 2 w 175"/>
                  <a:gd name="T13" fmla="*/ 86 h 94"/>
                  <a:gd name="T14" fmla="*/ 7 w 175"/>
                  <a:gd name="T15" fmla="*/ 74 h 94"/>
                  <a:gd name="T16" fmla="*/ 161 w 175"/>
                  <a:gd name="T17" fmla="*/ 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94">
                    <a:moveTo>
                      <a:pt x="161" y="3"/>
                    </a:moveTo>
                    <a:cubicBezTo>
                      <a:pt x="167" y="0"/>
                      <a:pt x="171" y="2"/>
                      <a:pt x="173" y="7"/>
                    </a:cubicBezTo>
                    <a:cubicBezTo>
                      <a:pt x="173" y="7"/>
                      <a:pt x="173" y="7"/>
                      <a:pt x="173" y="7"/>
                    </a:cubicBezTo>
                    <a:cubicBezTo>
                      <a:pt x="175" y="12"/>
                      <a:pt x="175" y="16"/>
                      <a:pt x="168" y="19"/>
                    </a:cubicBezTo>
                    <a:cubicBezTo>
                      <a:pt x="14" y="91"/>
                      <a:pt x="14" y="91"/>
                      <a:pt x="14" y="91"/>
                    </a:cubicBezTo>
                    <a:cubicBezTo>
                      <a:pt x="8" y="94"/>
                      <a:pt x="4" y="91"/>
                      <a:pt x="2" y="86"/>
                    </a:cubicBezTo>
                    <a:cubicBezTo>
                      <a:pt x="2" y="86"/>
                      <a:pt x="2" y="86"/>
                      <a:pt x="2" y="86"/>
                    </a:cubicBezTo>
                    <a:cubicBezTo>
                      <a:pt x="0" y="82"/>
                      <a:pt x="0" y="77"/>
                      <a:pt x="7" y="74"/>
                    </a:cubicBezTo>
                    <a:lnTo>
                      <a:pt x="161" y="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13" name="Freeform 112"/>
              <p:cNvSpPr>
                <a:spLocks/>
              </p:cNvSpPr>
              <p:nvPr/>
            </p:nvSpPr>
            <p:spPr bwMode="auto">
              <a:xfrm>
                <a:off x="10710863" y="2093913"/>
                <a:ext cx="360363" cy="128588"/>
              </a:xfrm>
              <a:custGeom>
                <a:avLst/>
                <a:gdLst>
                  <a:gd name="T0" fmla="*/ 177 w 185"/>
                  <a:gd name="T1" fmla="*/ 46 h 65"/>
                  <a:gd name="T2" fmla="*/ 183 w 185"/>
                  <a:gd name="T3" fmla="*/ 57 h 65"/>
                  <a:gd name="T4" fmla="*/ 183 w 185"/>
                  <a:gd name="T5" fmla="*/ 57 h 65"/>
                  <a:gd name="T6" fmla="*/ 172 w 185"/>
                  <a:gd name="T7" fmla="*/ 63 h 65"/>
                  <a:gd name="T8" fmla="*/ 8 w 185"/>
                  <a:gd name="T9" fmla="*/ 19 h 65"/>
                  <a:gd name="T10" fmla="*/ 2 w 185"/>
                  <a:gd name="T11" fmla="*/ 8 h 65"/>
                  <a:gd name="T12" fmla="*/ 2 w 185"/>
                  <a:gd name="T13" fmla="*/ 8 h 65"/>
                  <a:gd name="T14" fmla="*/ 13 w 185"/>
                  <a:gd name="T15" fmla="*/ 2 h 65"/>
                  <a:gd name="T16" fmla="*/ 177 w 185"/>
                  <a:gd name="T1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65">
                    <a:moveTo>
                      <a:pt x="177" y="46"/>
                    </a:moveTo>
                    <a:cubicBezTo>
                      <a:pt x="184" y="48"/>
                      <a:pt x="185" y="52"/>
                      <a:pt x="183" y="57"/>
                    </a:cubicBezTo>
                    <a:cubicBezTo>
                      <a:pt x="183" y="57"/>
                      <a:pt x="183" y="57"/>
                      <a:pt x="183" y="57"/>
                    </a:cubicBezTo>
                    <a:cubicBezTo>
                      <a:pt x="182" y="62"/>
                      <a:pt x="179" y="65"/>
                      <a:pt x="172" y="63"/>
                    </a:cubicBezTo>
                    <a:cubicBezTo>
                      <a:pt x="8" y="19"/>
                      <a:pt x="8" y="19"/>
                      <a:pt x="8" y="19"/>
                    </a:cubicBezTo>
                    <a:cubicBezTo>
                      <a:pt x="1" y="18"/>
                      <a:pt x="0" y="13"/>
                      <a:pt x="2" y="8"/>
                    </a:cubicBezTo>
                    <a:cubicBezTo>
                      <a:pt x="2" y="8"/>
                      <a:pt x="2" y="8"/>
                      <a:pt x="2" y="8"/>
                    </a:cubicBezTo>
                    <a:cubicBezTo>
                      <a:pt x="3" y="4"/>
                      <a:pt x="6" y="0"/>
                      <a:pt x="13" y="2"/>
                    </a:cubicBezTo>
                    <a:lnTo>
                      <a:pt x="177" y="46"/>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14" name="Freeform 113"/>
              <p:cNvSpPr>
                <a:spLocks/>
              </p:cNvSpPr>
              <p:nvPr/>
            </p:nvSpPr>
            <p:spPr bwMode="auto">
              <a:xfrm>
                <a:off x="10772775" y="2000251"/>
                <a:ext cx="236538" cy="315913"/>
              </a:xfrm>
              <a:custGeom>
                <a:avLst/>
                <a:gdLst>
                  <a:gd name="T0" fmla="*/ 117 w 121"/>
                  <a:gd name="T1" fmla="*/ 145 h 161"/>
                  <a:gd name="T2" fmla="*/ 114 w 121"/>
                  <a:gd name="T3" fmla="*/ 158 h 161"/>
                  <a:gd name="T4" fmla="*/ 114 w 121"/>
                  <a:gd name="T5" fmla="*/ 158 h 161"/>
                  <a:gd name="T6" fmla="*/ 102 w 121"/>
                  <a:gd name="T7" fmla="*/ 156 h 161"/>
                  <a:gd name="T8" fmla="*/ 4 w 121"/>
                  <a:gd name="T9" fmla="*/ 16 h 161"/>
                  <a:gd name="T10" fmla="*/ 7 w 121"/>
                  <a:gd name="T11" fmla="*/ 4 h 161"/>
                  <a:gd name="T12" fmla="*/ 7 w 121"/>
                  <a:gd name="T13" fmla="*/ 4 h 161"/>
                  <a:gd name="T14" fmla="*/ 19 w 121"/>
                  <a:gd name="T15" fmla="*/ 6 h 161"/>
                  <a:gd name="T16" fmla="*/ 117 w 121"/>
                  <a:gd name="T17" fmla="*/ 14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1">
                    <a:moveTo>
                      <a:pt x="117" y="145"/>
                    </a:moveTo>
                    <a:cubicBezTo>
                      <a:pt x="121" y="151"/>
                      <a:pt x="119" y="155"/>
                      <a:pt x="114" y="158"/>
                    </a:cubicBezTo>
                    <a:cubicBezTo>
                      <a:pt x="114" y="158"/>
                      <a:pt x="114" y="158"/>
                      <a:pt x="114" y="158"/>
                    </a:cubicBezTo>
                    <a:cubicBezTo>
                      <a:pt x="110" y="161"/>
                      <a:pt x="106" y="161"/>
                      <a:pt x="102" y="156"/>
                    </a:cubicBezTo>
                    <a:cubicBezTo>
                      <a:pt x="4" y="16"/>
                      <a:pt x="4" y="16"/>
                      <a:pt x="4" y="16"/>
                    </a:cubicBezTo>
                    <a:cubicBezTo>
                      <a:pt x="0" y="11"/>
                      <a:pt x="2" y="7"/>
                      <a:pt x="7" y="4"/>
                    </a:cubicBezTo>
                    <a:cubicBezTo>
                      <a:pt x="7" y="4"/>
                      <a:pt x="7" y="4"/>
                      <a:pt x="7" y="4"/>
                    </a:cubicBezTo>
                    <a:cubicBezTo>
                      <a:pt x="11" y="1"/>
                      <a:pt x="15" y="0"/>
                      <a:pt x="19" y="6"/>
                    </a:cubicBezTo>
                    <a:lnTo>
                      <a:pt x="117" y="14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15" name="Freeform 114"/>
              <p:cNvSpPr>
                <a:spLocks/>
              </p:cNvSpPr>
              <p:nvPr/>
            </p:nvSpPr>
            <p:spPr bwMode="auto">
              <a:xfrm>
                <a:off x="10856913" y="1974851"/>
                <a:ext cx="68263" cy="368300"/>
              </a:xfrm>
              <a:custGeom>
                <a:avLst/>
                <a:gdLst>
                  <a:gd name="T0" fmla="*/ 19 w 35"/>
                  <a:gd name="T1" fmla="*/ 179 h 188"/>
                  <a:gd name="T2" fmla="*/ 9 w 35"/>
                  <a:gd name="T3" fmla="*/ 187 h 188"/>
                  <a:gd name="T4" fmla="*/ 9 w 35"/>
                  <a:gd name="T5" fmla="*/ 187 h 188"/>
                  <a:gd name="T6" fmla="*/ 1 w 35"/>
                  <a:gd name="T7" fmla="*/ 178 h 188"/>
                  <a:gd name="T8" fmla="*/ 16 w 35"/>
                  <a:gd name="T9" fmla="*/ 8 h 188"/>
                  <a:gd name="T10" fmla="*/ 26 w 35"/>
                  <a:gd name="T11" fmla="*/ 0 h 188"/>
                  <a:gd name="T12" fmla="*/ 26 w 35"/>
                  <a:gd name="T13" fmla="*/ 0 h 188"/>
                  <a:gd name="T14" fmla="*/ 34 w 35"/>
                  <a:gd name="T15" fmla="*/ 10 h 188"/>
                  <a:gd name="T16" fmla="*/ 19 w 35"/>
                  <a:gd name="T17" fmla="*/ 17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88">
                    <a:moveTo>
                      <a:pt x="19" y="179"/>
                    </a:moveTo>
                    <a:cubicBezTo>
                      <a:pt x="18" y="186"/>
                      <a:pt x="14" y="188"/>
                      <a:pt x="9" y="187"/>
                    </a:cubicBezTo>
                    <a:cubicBezTo>
                      <a:pt x="9" y="187"/>
                      <a:pt x="9" y="187"/>
                      <a:pt x="9" y="187"/>
                    </a:cubicBezTo>
                    <a:cubicBezTo>
                      <a:pt x="4" y="187"/>
                      <a:pt x="0" y="185"/>
                      <a:pt x="1" y="178"/>
                    </a:cubicBezTo>
                    <a:cubicBezTo>
                      <a:pt x="16" y="8"/>
                      <a:pt x="16" y="8"/>
                      <a:pt x="16" y="8"/>
                    </a:cubicBezTo>
                    <a:cubicBezTo>
                      <a:pt x="17" y="1"/>
                      <a:pt x="21" y="0"/>
                      <a:pt x="26" y="0"/>
                    </a:cubicBezTo>
                    <a:cubicBezTo>
                      <a:pt x="26" y="0"/>
                      <a:pt x="26" y="0"/>
                      <a:pt x="26" y="0"/>
                    </a:cubicBezTo>
                    <a:cubicBezTo>
                      <a:pt x="31" y="0"/>
                      <a:pt x="35" y="3"/>
                      <a:pt x="34" y="10"/>
                    </a:cubicBezTo>
                    <a:lnTo>
                      <a:pt x="19" y="17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16" name="Freeform 115"/>
              <p:cNvSpPr>
                <a:spLocks/>
              </p:cNvSpPr>
              <p:nvPr/>
            </p:nvSpPr>
            <p:spPr bwMode="auto">
              <a:xfrm>
                <a:off x="10752138" y="2017713"/>
                <a:ext cx="279400" cy="280988"/>
              </a:xfrm>
              <a:custGeom>
                <a:avLst/>
                <a:gdLst>
                  <a:gd name="T0" fmla="*/ 18 w 143"/>
                  <a:gd name="T1" fmla="*/ 138 h 143"/>
                  <a:gd name="T2" fmla="*/ 5 w 143"/>
                  <a:gd name="T3" fmla="*/ 138 h 143"/>
                  <a:gd name="T4" fmla="*/ 5 w 143"/>
                  <a:gd name="T5" fmla="*/ 138 h 143"/>
                  <a:gd name="T6" fmla="*/ 5 w 143"/>
                  <a:gd name="T7" fmla="*/ 125 h 143"/>
                  <a:gd name="T8" fmla="*/ 125 w 143"/>
                  <a:gd name="T9" fmla="*/ 5 h 143"/>
                  <a:gd name="T10" fmla="*/ 138 w 143"/>
                  <a:gd name="T11" fmla="*/ 5 h 143"/>
                  <a:gd name="T12" fmla="*/ 138 w 143"/>
                  <a:gd name="T13" fmla="*/ 5 h 143"/>
                  <a:gd name="T14" fmla="*/ 138 w 143"/>
                  <a:gd name="T15" fmla="*/ 18 h 143"/>
                  <a:gd name="T16" fmla="*/ 18 w 143"/>
                  <a:gd name="T1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18" y="138"/>
                    </a:moveTo>
                    <a:cubicBezTo>
                      <a:pt x="13" y="143"/>
                      <a:pt x="9" y="142"/>
                      <a:pt x="5" y="138"/>
                    </a:cubicBezTo>
                    <a:cubicBezTo>
                      <a:pt x="5" y="138"/>
                      <a:pt x="5" y="138"/>
                      <a:pt x="5" y="138"/>
                    </a:cubicBezTo>
                    <a:cubicBezTo>
                      <a:pt x="1" y="135"/>
                      <a:pt x="0" y="130"/>
                      <a:pt x="5" y="125"/>
                    </a:cubicBezTo>
                    <a:cubicBezTo>
                      <a:pt x="125" y="5"/>
                      <a:pt x="125" y="5"/>
                      <a:pt x="125" y="5"/>
                    </a:cubicBezTo>
                    <a:cubicBezTo>
                      <a:pt x="130" y="0"/>
                      <a:pt x="134" y="2"/>
                      <a:pt x="138" y="5"/>
                    </a:cubicBezTo>
                    <a:cubicBezTo>
                      <a:pt x="138" y="5"/>
                      <a:pt x="138" y="5"/>
                      <a:pt x="138" y="5"/>
                    </a:cubicBezTo>
                    <a:cubicBezTo>
                      <a:pt x="142" y="9"/>
                      <a:pt x="143" y="13"/>
                      <a:pt x="138" y="18"/>
                    </a:cubicBezTo>
                    <a:lnTo>
                      <a:pt x="18" y="13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17" name="Freeform 116"/>
              <p:cNvSpPr>
                <a:spLocks/>
              </p:cNvSpPr>
              <p:nvPr/>
            </p:nvSpPr>
            <p:spPr bwMode="auto">
              <a:xfrm>
                <a:off x="10714038" y="1981201"/>
                <a:ext cx="354013" cy="354013"/>
              </a:xfrm>
              <a:custGeom>
                <a:avLst/>
                <a:gdLst>
                  <a:gd name="T0" fmla="*/ 149 w 181"/>
                  <a:gd name="T1" fmla="*/ 149 h 181"/>
                  <a:gd name="T2" fmla="*/ 32 w 181"/>
                  <a:gd name="T3" fmla="*/ 149 h 181"/>
                  <a:gd name="T4" fmla="*/ 32 w 181"/>
                  <a:gd name="T5" fmla="*/ 32 h 181"/>
                  <a:gd name="T6" fmla="*/ 149 w 181"/>
                  <a:gd name="T7" fmla="*/ 32 h 181"/>
                  <a:gd name="T8" fmla="*/ 149 w 181"/>
                  <a:gd name="T9" fmla="*/ 149 h 181"/>
                </a:gdLst>
                <a:ahLst/>
                <a:cxnLst>
                  <a:cxn ang="0">
                    <a:pos x="T0" y="T1"/>
                  </a:cxn>
                  <a:cxn ang="0">
                    <a:pos x="T2" y="T3"/>
                  </a:cxn>
                  <a:cxn ang="0">
                    <a:pos x="T4" y="T5"/>
                  </a:cxn>
                  <a:cxn ang="0">
                    <a:pos x="T6" y="T7"/>
                  </a:cxn>
                  <a:cxn ang="0">
                    <a:pos x="T8" y="T9"/>
                  </a:cxn>
                </a:cxnLst>
                <a:rect l="0" t="0" r="r" b="b"/>
                <a:pathLst>
                  <a:path w="181" h="181">
                    <a:moveTo>
                      <a:pt x="149" y="149"/>
                    </a:moveTo>
                    <a:cubicBezTo>
                      <a:pt x="117" y="181"/>
                      <a:pt x="64" y="181"/>
                      <a:pt x="32" y="149"/>
                    </a:cubicBezTo>
                    <a:cubicBezTo>
                      <a:pt x="0" y="117"/>
                      <a:pt x="0" y="65"/>
                      <a:pt x="32" y="32"/>
                    </a:cubicBezTo>
                    <a:cubicBezTo>
                      <a:pt x="64" y="0"/>
                      <a:pt x="117" y="0"/>
                      <a:pt x="149" y="32"/>
                    </a:cubicBezTo>
                    <a:cubicBezTo>
                      <a:pt x="181" y="65"/>
                      <a:pt x="181" y="117"/>
                      <a:pt x="149" y="149"/>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18" name="Freeform 117"/>
              <p:cNvSpPr>
                <a:spLocks/>
              </p:cNvSpPr>
              <p:nvPr/>
            </p:nvSpPr>
            <p:spPr bwMode="auto">
              <a:xfrm>
                <a:off x="10423525" y="2136776"/>
                <a:ext cx="242888" cy="44450"/>
              </a:xfrm>
              <a:custGeom>
                <a:avLst/>
                <a:gdLst>
                  <a:gd name="T0" fmla="*/ 7 w 124"/>
                  <a:gd name="T1" fmla="*/ 22 h 22"/>
                  <a:gd name="T2" fmla="*/ 0 w 124"/>
                  <a:gd name="T3" fmla="*/ 16 h 22"/>
                  <a:gd name="T4" fmla="*/ 0 w 124"/>
                  <a:gd name="T5" fmla="*/ 16 h 22"/>
                  <a:gd name="T6" fmla="*/ 6 w 124"/>
                  <a:gd name="T7" fmla="*/ 10 h 22"/>
                  <a:gd name="T8" fmla="*/ 117 w 124"/>
                  <a:gd name="T9" fmla="*/ 0 h 22"/>
                  <a:gd name="T10" fmla="*/ 124 w 124"/>
                  <a:gd name="T11" fmla="*/ 5 h 22"/>
                  <a:gd name="T12" fmla="*/ 124 w 124"/>
                  <a:gd name="T13" fmla="*/ 5 h 22"/>
                  <a:gd name="T14" fmla="*/ 118 w 124"/>
                  <a:gd name="T15" fmla="*/ 12 h 22"/>
                  <a:gd name="T16" fmla="*/ 7 w 124"/>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2">
                    <a:moveTo>
                      <a:pt x="7" y="22"/>
                    </a:moveTo>
                    <a:cubicBezTo>
                      <a:pt x="2" y="22"/>
                      <a:pt x="0" y="19"/>
                      <a:pt x="0" y="16"/>
                    </a:cubicBezTo>
                    <a:cubicBezTo>
                      <a:pt x="0" y="16"/>
                      <a:pt x="0" y="16"/>
                      <a:pt x="0" y="16"/>
                    </a:cubicBezTo>
                    <a:cubicBezTo>
                      <a:pt x="0" y="13"/>
                      <a:pt x="1" y="10"/>
                      <a:pt x="6" y="10"/>
                    </a:cubicBezTo>
                    <a:cubicBezTo>
                      <a:pt x="117" y="0"/>
                      <a:pt x="117" y="0"/>
                      <a:pt x="117" y="0"/>
                    </a:cubicBezTo>
                    <a:cubicBezTo>
                      <a:pt x="122" y="0"/>
                      <a:pt x="123" y="2"/>
                      <a:pt x="124" y="5"/>
                    </a:cubicBezTo>
                    <a:cubicBezTo>
                      <a:pt x="124" y="5"/>
                      <a:pt x="124" y="5"/>
                      <a:pt x="124" y="5"/>
                    </a:cubicBezTo>
                    <a:cubicBezTo>
                      <a:pt x="124" y="9"/>
                      <a:pt x="123" y="11"/>
                      <a:pt x="118" y="12"/>
                    </a:cubicBezTo>
                    <a:lnTo>
                      <a:pt x="7"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19" name="Freeform 118"/>
              <p:cNvSpPr>
                <a:spLocks/>
              </p:cNvSpPr>
              <p:nvPr/>
            </p:nvSpPr>
            <p:spPr bwMode="auto">
              <a:xfrm>
                <a:off x="10440988" y="2081213"/>
                <a:ext cx="207963" cy="153988"/>
              </a:xfrm>
              <a:custGeom>
                <a:avLst/>
                <a:gdLst>
                  <a:gd name="T0" fmla="*/ 4 w 106"/>
                  <a:gd name="T1" fmla="*/ 12 h 79"/>
                  <a:gd name="T2" fmla="*/ 2 w 106"/>
                  <a:gd name="T3" fmla="*/ 4 h 79"/>
                  <a:gd name="T4" fmla="*/ 2 w 106"/>
                  <a:gd name="T5" fmla="*/ 4 h 79"/>
                  <a:gd name="T6" fmla="*/ 10 w 106"/>
                  <a:gd name="T7" fmla="*/ 3 h 79"/>
                  <a:gd name="T8" fmla="*/ 102 w 106"/>
                  <a:gd name="T9" fmla="*/ 67 h 79"/>
                  <a:gd name="T10" fmla="*/ 104 w 106"/>
                  <a:gd name="T11" fmla="*/ 75 h 79"/>
                  <a:gd name="T12" fmla="*/ 104 w 106"/>
                  <a:gd name="T13" fmla="*/ 75 h 79"/>
                  <a:gd name="T14" fmla="*/ 95 w 106"/>
                  <a:gd name="T15" fmla="*/ 77 h 79"/>
                  <a:gd name="T16" fmla="*/ 4 w 106"/>
                  <a:gd name="T17"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4" y="12"/>
                    </a:moveTo>
                    <a:cubicBezTo>
                      <a:pt x="0" y="10"/>
                      <a:pt x="0" y="7"/>
                      <a:pt x="2" y="4"/>
                    </a:cubicBezTo>
                    <a:cubicBezTo>
                      <a:pt x="2" y="4"/>
                      <a:pt x="2" y="4"/>
                      <a:pt x="2" y="4"/>
                    </a:cubicBezTo>
                    <a:cubicBezTo>
                      <a:pt x="4" y="2"/>
                      <a:pt x="7" y="0"/>
                      <a:pt x="10" y="3"/>
                    </a:cubicBezTo>
                    <a:cubicBezTo>
                      <a:pt x="102" y="67"/>
                      <a:pt x="102" y="67"/>
                      <a:pt x="102" y="67"/>
                    </a:cubicBezTo>
                    <a:cubicBezTo>
                      <a:pt x="106" y="70"/>
                      <a:pt x="105" y="73"/>
                      <a:pt x="104" y="75"/>
                    </a:cubicBezTo>
                    <a:cubicBezTo>
                      <a:pt x="104" y="75"/>
                      <a:pt x="104" y="75"/>
                      <a:pt x="104" y="75"/>
                    </a:cubicBezTo>
                    <a:cubicBezTo>
                      <a:pt x="102" y="78"/>
                      <a:pt x="99" y="79"/>
                      <a:pt x="95" y="77"/>
                    </a:cubicBezTo>
                    <a:lnTo>
                      <a:pt x="4" y="1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20" name="Freeform 119"/>
              <p:cNvSpPr>
                <a:spLocks/>
              </p:cNvSpPr>
              <p:nvPr/>
            </p:nvSpPr>
            <p:spPr bwMode="auto">
              <a:xfrm>
                <a:off x="10501313" y="2039938"/>
                <a:ext cx="84138" cy="236538"/>
              </a:xfrm>
              <a:custGeom>
                <a:avLst/>
                <a:gdLst>
                  <a:gd name="T0" fmla="*/ 2 w 43"/>
                  <a:gd name="T1" fmla="*/ 8 h 121"/>
                  <a:gd name="T2" fmla="*/ 6 w 43"/>
                  <a:gd name="T3" fmla="*/ 1 h 121"/>
                  <a:gd name="T4" fmla="*/ 6 w 43"/>
                  <a:gd name="T5" fmla="*/ 1 h 121"/>
                  <a:gd name="T6" fmla="*/ 13 w 43"/>
                  <a:gd name="T7" fmla="*/ 5 h 121"/>
                  <a:gd name="T8" fmla="*/ 42 w 43"/>
                  <a:gd name="T9" fmla="*/ 113 h 121"/>
                  <a:gd name="T10" fmla="*/ 38 w 43"/>
                  <a:gd name="T11" fmla="*/ 121 h 121"/>
                  <a:gd name="T12" fmla="*/ 38 w 43"/>
                  <a:gd name="T13" fmla="*/ 121 h 121"/>
                  <a:gd name="T14" fmla="*/ 31 w 43"/>
                  <a:gd name="T15" fmla="*/ 116 h 121"/>
                  <a:gd name="T16" fmla="*/ 2 w 43"/>
                  <a:gd name="T17"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21">
                    <a:moveTo>
                      <a:pt x="2" y="8"/>
                    </a:moveTo>
                    <a:cubicBezTo>
                      <a:pt x="0" y="4"/>
                      <a:pt x="3" y="2"/>
                      <a:pt x="6" y="1"/>
                    </a:cubicBezTo>
                    <a:cubicBezTo>
                      <a:pt x="6" y="1"/>
                      <a:pt x="6" y="1"/>
                      <a:pt x="6" y="1"/>
                    </a:cubicBezTo>
                    <a:cubicBezTo>
                      <a:pt x="9" y="0"/>
                      <a:pt x="12" y="1"/>
                      <a:pt x="13" y="5"/>
                    </a:cubicBezTo>
                    <a:cubicBezTo>
                      <a:pt x="42" y="113"/>
                      <a:pt x="42" y="113"/>
                      <a:pt x="42" y="113"/>
                    </a:cubicBezTo>
                    <a:cubicBezTo>
                      <a:pt x="43" y="118"/>
                      <a:pt x="41" y="120"/>
                      <a:pt x="38" y="121"/>
                    </a:cubicBezTo>
                    <a:cubicBezTo>
                      <a:pt x="38" y="121"/>
                      <a:pt x="38" y="121"/>
                      <a:pt x="38" y="121"/>
                    </a:cubicBezTo>
                    <a:cubicBezTo>
                      <a:pt x="35" y="121"/>
                      <a:pt x="32" y="121"/>
                      <a:pt x="31" y="116"/>
                    </a:cubicBezTo>
                    <a:lnTo>
                      <a:pt x="2" y="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21" name="Freeform 120"/>
              <p:cNvSpPr>
                <a:spLocks/>
              </p:cNvSpPr>
              <p:nvPr/>
            </p:nvSpPr>
            <p:spPr bwMode="auto">
              <a:xfrm>
                <a:off x="10483850" y="2044701"/>
                <a:ext cx="120650" cy="227013"/>
              </a:xfrm>
              <a:custGeom>
                <a:avLst/>
                <a:gdLst>
                  <a:gd name="T0" fmla="*/ 49 w 62"/>
                  <a:gd name="T1" fmla="*/ 4 h 115"/>
                  <a:gd name="T2" fmla="*/ 57 w 62"/>
                  <a:gd name="T3" fmla="*/ 2 h 115"/>
                  <a:gd name="T4" fmla="*/ 57 w 62"/>
                  <a:gd name="T5" fmla="*/ 2 h 115"/>
                  <a:gd name="T6" fmla="*/ 60 w 62"/>
                  <a:gd name="T7" fmla="*/ 10 h 115"/>
                  <a:gd name="T8" fmla="*/ 13 w 62"/>
                  <a:gd name="T9" fmla="*/ 111 h 115"/>
                  <a:gd name="T10" fmla="*/ 5 w 62"/>
                  <a:gd name="T11" fmla="*/ 114 h 115"/>
                  <a:gd name="T12" fmla="*/ 5 w 62"/>
                  <a:gd name="T13" fmla="*/ 114 h 115"/>
                  <a:gd name="T14" fmla="*/ 2 w 62"/>
                  <a:gd name="T15" fmla="*/ 106 h 115"/>
                  <a:gd name="T16" fmla="*/ 49 w 62"/>
                  <a:gd name="T17" fmla="*/ 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15">
                    <a:moveTo>
                      <a:pt x="49" y="4"/>
                    </a:moveTo>
                    <a:cubicBezTo>
                      <a:pt x="51" y="0"/>
                      <a:pt x="54" y="0"/>
                      <a:pt x="57" y="2"/>
                    </a:cubicBezTo>
                    <a:cubicBezTo>
                      <a:pt x="57" y="2"/>
                      <a:pt x="57" y="2"/>
                      <a:pt x="57" y="2"/>
                    </a:cubicBezTo>
                    <a:cubicBezTo>
                      <a:pt x="60" y="3"/>
                      <a:pt x="62" y="5"/>
                      <a:pt x="60" y="10"/>
                    </a:cubicBezTo>
                    <a:cubicBezTo>
                      <a:pt x="13" y="111"/>
                      <a:pt x="13" y="111"/>
                      <a:pt x="13" y="111"/>
                    </a:cubicBezTo>
                    <a:cubicBezTo>
                      <a:pt x="11" y="115"/>
                      <a:pt x="8" y="115"/>
                      <a:pt x="5" y="114"/>
                    </a:cubicBezTo>
                    <a:cubicBezTo>
                      <a:pt x="5" y="114"/>
                      <a:pt x="5" y="114"/>
                      <a:pt x="5" y="114"/>
                    </a:cubicBezTo>
                    <a:cubicBezTo>
                      <a:pt x="2" y="112"/>
                      <a:pt x="0" y="110"/>
                      <a:pt x="2" y="106"/>
                    </a:cubicBezTo>
                    <a:lnTo>
                      <a:pt x="49"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22" name="Freeform 121"/>
              <p:cNvSpPr>
                <a:spLocks/>
              </p:cNvSpPr>
              <p:nvPr/>
            </p:nvSpPr>
            <p:spPr bwMode="auto">
              <a:xfrm>
                <a:off x="10431463" y="2098676"/>
                <a:ext cx="223838" cy="120650"/>
              </a:xfrm>
              <a:custGeom>
                <a:avLst/>
                <a:gdLst>
                  <a:gd name="T0" fmla="*/ 106 w 115"/>
                  <a:gd name="T1" fmla="*/ 2 h 62"/>
                  <a:gd name="T2" fmla="*/ 114 w 115"/>
                  <a:gd name="T3" fmla="*/ 5 h 62"/>
                  <a:gd name="T4" fmla="*/ 114 w 115"/>
                  <a:gd name="T5" fmla="*/ 5 h 62"/>
                  <a:gd name="T6" fmla="*/ 111 w 115"/>
                  <a:gd name="T7" fmla="*/ 12 h 62"/>
                  <a:gd name="T8" fmla="*/ 10 w 115"/>
                  <a:gd name="T9" fmla="*/ 60 h 62"/>
                  <a:gd name="T10" fmla="*/ 2 w 115"/>
                  <a:gd name="T11" fmla="*/ 57 h 62"/>
                  <a:gd name="T12" fmla="*/ 2 w 115"/>
                  <a:gd name="T13" fmla="*/ 57 h 62"/>
                  <a:gd name="T14" fmla="*/ 5 w 115"/>
                  <a:gd name="T15" fmla="*/ 49 h 62"/>
                  <a:gd name="T16" fmla="*/ 106 w 115"/>
                  <a:gd name="T17"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62">
                    <a:moveTo>
                      <a:pt x="106" y="2"/>
                    </a:moveTo>
                    <a:cubicBezTo>
                      <a:pt x="110" y="0"/>
                      <a:pt x="113" y="2"/>
                      <a:pt x="114" y="5"/>
                    </a:cubicBezTo>
                    <a:cubicBezTo>
                      <a:pt x="114" y="5"/>
                      <a:pt x="114" y="5"/>
                      <a:pt x="114" y="5"/>
                    </a:cubicBezTo>
                    <a:cubicBezTo>
                      <a:pt x="115" y="8"/>
                      <a:pt x="115" y="11"/>
                      <a:pt x="111" y="12"/>
                    </a:cubicBezTo>
                    <a:cubicBezTo>
                      <a:pt x="10" y="60"/>
                      <a:pt x="10" y="60"/>
                      <a:pt x="10" y="60"/>
                    </a:cubicBezTo>
                    <a:cubicBezTo>
                      <a:pt x="5" y="62"/>
                      <a:pt x="3" y="60"/>
                      <a:pt x="2" y="57"/>
                    </a:cubicBezTo>
                    <a:cubicBezTo>
                      <a:pt x="2" y="57"/>
                      <a:pt x="2" y="57"/>
                      <a:pt x="2" y="57"/>
                    </a:cubicBezTo>
                    <a:cubicBezTo>
                      <a:pt x="0" y="54"/>
                      <a:pt x="0" y="51"/>
                      <a:pt x="5" y="49"/>
                    </a:cubicBezTo>
                    <a:lnTo>
                      <a:pt x="106" y="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23" name="Freeform 122"/>
              <p:cNvSpPr>
                <a:spLocks/>
              </p:cNvSpPr>
              <p:nvPr/>
            </p:nvSpPr>
            <p:spPr bwMode="auto">
              <a:xfrm>
                <a:off x="10425113" y="2116138"/>
                <a:ext cx="238125" cy="84138"/>
              </a:xfrm>
              <a:custGeom>
                <a:avLst/>
                <a:gdLst>
                  <a:gd name="T0" fmla="*/ 116 w 122"/>
                  <a:gd name="T1" fmla="*/ 30 h 43"/>
                  <a:gd name="T2" fmla="*/ 121 w 122"/>
                  <a:gd name="T3" fmla="*/ 38 h 43"/>
                  <a:gd name="T4" fmla="*/ 121 w 122"/>
                  <a:gd name="T5" fmla="*/ 38 h 43"/>
                  <a:gd name="T6" fmla="*/ 113 w 122"/>
                  <a:gd name="T7" fmla="*/ 42 h 43"/>
                  <a:gd name="T8" fmla="*/ 5 w 122"/>
                  <a:gd name="T9" fmla="*/ 13 h 43"/>
                  <a:gd name="T10" fmla="*/ 1 w 122"/>
                  <a:gd name="T11" fmla="*/ 6 h 43"/>
                  <a:gd name="T12" fmla="*/ 1 w 122"/>
                  <a:gd name="T13" fmla="*/ 6 h 43"/>
                  <a:gd name="T14" fmla="*/ 8 w 122"/>
                  <a:gd name="T15" fmla="*/ 2 h 43"/>
                  <a:gd name="T16" fmla="*/ 116 w 122"/>
                  <a:gd name="T17"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43">
                    <a:moveTo>
                      <a:pt x="116" y="30"/>
                    </a:moveTo>
                    <a:cubicBezTo>
                      <a:pt x="121" y="32"/>
                      <a:pt x="122" y="35"/>
                      <a:pt x="121" y="38"/>
                    </a:cubicBezTo>
                    <a:cubicBezTo>
                      <a:pt x="121" y="38"/>
                      <a:pt x="121" y="38"/>
                      <a:pt x="121" y="38"/>
                    </a:cubicBezTo>
                    <a:cubicBezTo>
                      <a:pt x="120" y="41"/>
                      <a:pt x="118" y="43"/>
                      <a:pt x="113" y="42"/>
                    </a:cubicBezTo>
                    <a:cubicBezTo>
                      <a:pt x="5" y="13"/>
                      <a:pt x="5" y="13"/>
                      <a:pt x="5" y="13"/>
                    </a:cubicBezTo>
                    <a:cubicBezTo>
                      <a:pt x="1" y="12"/>
                      <a:pt x="0" y="9"/>
                      <a:pt x="1" y="6"/>
                    </a:cubicBezTo>
                    <a:cubicBezTo>
                      <a:pt x="1" y="6"/>
                      <a:pt x="1" y="6"/>
                      <a:pt x="1" y="6"/>
                    </a:cubicBezTo>
                    <a:cubicBezTo>
                      <a:pt x="2" y="3"/>
                      <a:pt x="4" y="0"/>
                      <a:pt x="8" y="2"/>
                    </a:cubicBezTo>
                    <a:lnTo>
                      <a:pt x="116" y="3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24" name="Freeform 123"/>
              <p:cNvSpPr>
                <a:spLocks/>
              </p:cNvSpPr>
              <p:nvPr/>
            </p:nvSpPr>
            <p:spPr bwMode="auto">
              <a:xfrm>
                <a:off x="10466388" y="2055813"/>
                <a:ext cx="153988" cy="207963"/>
              </a:xfrm>
              <a:custGeom>
                <a:avLst/>
                <a:gdLst>
                  <a:gd name="T0" fmla="*/ 77 w 79"/>
                  <a:gd name="T1" fmla="*/ 95 h 106"/>
                  <a:gd name="T2" fmla="*/ 75 w 79"/>
                  <a:gd name="T3" fmla="*/ 103 h 106"/>
                  <a:gd name="T4" fmla="*/ 75 w 79"/>
                  <a:gd name="T5" fmla="*/ 103 h 106"/>
                  <a:gd name="T6" fmla="*/ 67 w 79"/>
                  <a:gd name="T7" fmla="*/ 102 h 106"/>
                  <a:gd name="T8" fmla="*/ 3 w 79"/>
                  <a:gd name="T9" fmla="*/ 10 h 106"/>
                  <a:gd name="T10" fmla="*/ 4 w 79"/>
                  <a:gd name="T11" fmla="*/ 2 h 106"/>
                  <a:gd name="T12" fmla="*/ 4 w 79"/>
                  <a:gd name="T13" fmla="*/ 2 h 106"/>
                  <a:gd name="T14" fmla="*/ 13 w 79"/>
                  <a:gd name="T15" fmla="*/ 3 h 106"/>
                  <a:gd name="T16" fmla="*/ 77 w 79"/>
                  <a:gd name="T17" fmla="*/ 9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6">
                    <a:moveTo>
                      <a:pt x="77" y="95"/>
                    </a:moveTo>
                    <a:cubicBezTo>
                      <a:pt x="79" y="99"/>
                      <a:pt x="78" y="102"/>
                      <a:pt x="75" y="103"/>
                    </a:cubicBezTo>
                    <a:cubicBezTo>
                      <a:pt x="75" y="103"/>
                      <a:pt x="75" y="103"/>
                      <a:pt x="75" y="103"/>
                    </a:cubicBezTo>
                    <a:cubicBezTo>
                      <a:pt x="73" y="105"/>
                      <a:pt x="70" y="106"/>
                      <a:pt x="67" y="102"/>
                    </a:cubicBezTo>
                    <a:cubicBezTo>
                      <a:pt x="3" y="10"/>
                      <a:pt x="3" y="10"/>
                      <a:pt x="3" y="10"/>
                    </a:cubicBezTo>
                    <a:cubicBezTo>
                      <a:pt x="0" y="7"/>
                      <a:pt x="2" y="4"/>
                      <a:pt x="4" y="2"/>
                    </a:cubicBezTo>
                    <a:cubicBezTo>
                      <a:pt x="4" y="2"/>
                      <a:pt x="4" y="2"/>
                      <a:pt x="4" y="2"/>
                    </a:cubicBezTo>
                    <a:cubicBezTo>
                      <a:pt x="7" y="0"/>
                      <a:pt x="10" y="0"/>
                      <a:pt x="13" y="3"/>
                    </a:cubicBezTo>
                    <a:lnTo>
                      <a:pt x="77" y="9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25" name="Freeform 124"/>
              <p:cNvSpPr>
                <a:spLocks/>
              </p:cNvSpPr>
              <p:nvPr/>
            </p:nvSpPr>
            <p:spPr bwMode="auto">
              <a:xfrm>
                <a:off x="10523538" y="2036763"/>
                <a:ext cx="42863" cy="244475"/>
              </a:xfrm>
              <a:custGeom>
                <a:avLst/>
                <a:gdLst>
                  <a:gd name="T0" fmla="*/ 12 w 22"/>
                  <a:gd name="T1" fmla="*/ 118 h 124"/>
                  <a:gd name="T2" fmla="*/ 5 w 22"/>
                  <a:gd name="T3" fmla="*/ 123 h 124"/>
                  <a:gd name="T4" fmla="*/ 5 w 22"/>
                  <a:gd name="T5" fmla="*/ 123 h 124"/>
                  <a:gd name="T6" fmla="*/ 0 w 22"/>
                  <a:gd name="T7" fmla="*/ 117 h 124"/>
                  <a:gd name="T8" fmla="*/ 10 w 22"/>
                  <a:gd name="T9" fmla="*/ 5 h 124"/>
                  <a:gd name="T10" fmla="*/ 16 w 22"/>
                  <a:gd name="T11" fmla="*/ 0 h 124"/>
                  <a:gd name="T12" fmla="*/ 16 w 22"/>
                  <a:gd name="T13" fmla="*/ 0 h 124"/>
                  <a:gd name="T14" fmla="*/ 22 w 22"/>
                  <a:gd name="T15" fmla="*/ 6 h 124"/>
                  <a:gd name="T16" fmla="*/ 12 w 22"/>
                  <a:gd name="T17" fmla="*/ 1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4">
                    <a:moveTo>
                      <a:pt x="12" y="118"/>
                    </a:moveTo>
                    <a:cubicBezTo>
                      <a:pt x="11" y="123"/>
                      <a:pt x="9" y="124"/>
                      <a:pt x="5" y="123"/>
                    </a:cubicBezTo>
                    <a:cubicBezTo>
                      <a:pt x="5" y="123"/>
                      <a:pt x="5" y="123"/>
                      <a:pt x="5" y="123"/>
                    </a:cubicBezTo>
                    <a:cubicBezTo>
                      <a:pt x="2" y="123"/>
                      <a:pt x="0" y="122"/>
                      <a:pt x="0" y="117"/>
                    </a:cubicBezTo>
                    <a:cubicBezTo>
                      <a:pt x="10" y="5"/>
                      <a:pt x="10" y="5"/>
                      <a:pt x="10" y="5"/>
                    </a:cubicBezTo>
                    <a:cubicBezTo>
                      <a:pt x="10" y="1"/>
                      <a:pt x="13" y="0"/>
                      <a:pt x="16" y="0"/>
                    </a:cubicBezTo>
                    <a:cubicBezTo>
                      <a:pt x="16" y="0"/>
                      <a:pt x="16" y="0"/>
                      <a:pt x="16" y="0"/>
                    </a:cubicBezTo>
                    <a:cubicBezTo>
                      <a:pt x="20" y="0"/>
                      <a:pt x="22" y="2"/>
                      <a:pt x="22" y="6"/>
                    </a:cubicBezTo>
                    <a:lnTo>
                      <a:pt x="12" y="11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26" name="Freeform 125"/>
              <p:cNvSpPr>
                <a:spLocks/>
              </p:cNvSpPr>
              <p:nvPr/>
            </p:nvSpPr>
            <p:spPr bwMode="auto">
              <a:xfrm>
                <a:off x="10453688" y="2066926"/>
                <a:ext cx="182563" cy="184150"/>
              </a:xfrm>
              <a:custGeom>
                <a:avLst/>
                <a:gdLst>
                  <a:gd name="T0" fmla="*/ 11 w 94"/>
                  <a:gd name="T1" fmla="*/ 91 h 94"/>
                  <a:gd name="T2" fmla="*/ 3 w 94"/>
                  <a:gd name="T3" fmla="*/ 91 h 94"/>
                  <a:gd name="T4" fmla="*/ 3 w 94"/>
                  <a:gd name="T5" fmla="*/ 91 h 94"/>
                  <a:gd name="T6" fmla="*/ 3 w 94"/>
                  <a:gd name="T7" fmla="*/ 82 h 94"/>
                  <a:gd name="T8" fmla="*/ 82 w 94"/>
                  <a:gd name="T9" fmla="*/ 3 h 94"/>
                  <a:gd name="T10" fmla="*/ 91 w 94"/>
                  <a:gd name="T11" fmla="*/ 3 h 94"/>
                  <a:gd name="T12" fmla="*/ 91 w 94"/>
                  <a:gd name="T13" fmla="*/ 3 h 94"/>
                  <a:gd name="T14" fmla="*/ 91 w 94"/>
                  <a:gd name="T15" fmla="*/ 11 h 94"/>
                  <a:gd name="T16" fmla="*/ 11 w 94"/>
                  <a:gd name="T17" fmla="*/ 9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4">
                    <a:moveTo>
                      <a:pt x="11" y="91"/>
                    </a:moveTo>
                    <a:cubicBezTo>
                      <a:pt x="8" y="94"/>
                      <a:pt x="5" y="93"/>
                      <a:pt x="3" y="91"/>
                    </a:cubicBezTo>
                    <a:cubicBezTo>
                      <a:pt x="3" y="91"/>
                      <a:pt x="3" y="91"/>
                      <a:pt x="3" y="91"/>
                    </a:cubicBezTo>
                    <a:cubicBezTo>
                      <a:pt x="1" y="88"/>
                      <a:pt x="0" y="85"/>
                      <a:pt x="3" y="82"/>
                    </a:cubicBezTo>
                    <a:cubicBezTo>
                      <a:pt x="82" y="3"/>
                      <a:pt x="82" y="3"/>
                      <a:pt x="82" y="3"/>
                    </a:cubicBezTo>
                    <a:cubicBezTo>
                      <a:pt x="85" y="0"/>
                      <a:pt x="88" y="1"/>
                      <a:pt x="91" y="3"/>
                    </a:cubicBezTo>
                    <a:cubicBezTo>
                      <a:pt x="91" y="3"/>
                      <a:pt x="91" y="3"/>
                      <a:pt x="91" y="3"/>
                    </a:cubicBezTo>
                    <a:cubicBezTo>
                      <a:pt x="93" y="5"/>
                      <a:pt x="94" y="8"/>
                      <a:pt x="91" y="11"/>
                    </a:cubicBezTo>
                    <a:lnTo>
                      <a:pt x="11" y="9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127" name="Freeform 126"/>
              <p:cNvSpPr>
                <a:spLocks/>
              </p:cNvSpPr>
              <p:nvPr/>
            </p:nvSpPr>
            <p:spPr bwMode="auto">
              <a:xfrm>
                <a:off x="10428288" y="2041526"/>
                <a:ext cx="233363" cy="233363"/>
              </a:xfrm>
              <a:custGeom>
                <a:avLst/>
                <a:gdLst>
                  <a:gd name="T0" fmla="*/ 98 w 120"/>
                  <a:gd name="T1" fmla="*/ 98 h 119"/>
                  <a:gd name="T2" fmla="*/ 21 w 120"/>
                  <a:gd name="T3" fmla="*/ 98 h 119"/>
                  <a:gd name="T4" fmla="*/ 21 w 120"/>
                  <a:gd name="T5" fmla="*/ 21 h 119"/>
                  <a:gd name="T6" fmla="*/ 98 w 120"/>
                  <a:gd name="T7" fmla="*/ 21 h 119"/>
                  <a:gd name="T8" fmla="*/ 98 w 120"/>
                  <a:gd name="T9" fmla="*/ 98 h 119"/>
                </a:gdLst>
                <a:ahLst/>
                <a:cxnLst>
                  <a:cxn ang="0">
                    <a:pos x="T0" y="T1"/>
                  </a:cxn>
                  <a:cxn ang="0">
                    <a:pos x="T2" y="T3"/>
                  </a:cxn>
                  <a:cxn ang="0">
                    <a:pos x="T4" y="T5"/>
                  </a:cxn>
                  <a:cxn ang="0">
                    <a:pos x="T6" y="T7"/>
                  </a:cxn>
                  <a:cxn ang="0">
                    <a:pos x="T8" y="T9"/>
                  </a:cxn>
                </a:cxnLst>
                <a:rect l="0" t="0" r="r" b="b"/>
                <a:pathLst>
                  <a:path w="120" h="119">
                    <a:moveTo>
                      <a:pt x="98" y="98"/>
                    </a:moveTo>
                    <a:cubicBezTo>
                      <a:pt x="77" y="119"/>
                      <a:pt x="43" y="119"/>
                      <a:pt x="21" y="98"/>
                    </a:cubicBezTo>
                    <a:cubicBezTo>
                      <a:pt x="0" y="77"/>
                      <a:pt x="0" y="43"/>
                      <a:pt x="21" y="21"/>
                    </a:cubicBezTo>
                    <a:cubicBezTo>
                      <a:pt x="43" y="0"/>
                      <a:pt x="77" y="0"/>
                      <a:pt x="98" y="21"/>
                    </a:cubicBezTo>
                    <a:cubicBezTo>
                      <a:pt x="120" y="43"/>
                      <a:pt x="120" y="77"/>
                      <a:pt x="98" y="98"/>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grpSp>
        <p:grpSp>
          <p:nvGrpSpPr>
            <p:cNvPr id="57" name="Group 56"/>
            <p:cNvGrpSpPr/>
            <p:nvPr/>
          </p:nvGrpSpPr>
          <p:grpSpPr>
            <a:xfrm flipH="1">
              <a:off x="2899286" y="5090169"/>
              <a:ext cx="582253" cy="370901"/>
              <a:chOff x="10423525" y="1774826"/>
              <a:chExt cx="892176" cy="568325"/>
            </a:xfrm>
          </p:grpSpPr>
          <p:sp>
            <p:nvSpPr>
              <p:cNvPr id="58" name="Freeform 57"/>
              <p:cNvSpPr>
                <a:spLocks/>
              </p:cNvSpPr>
              <p:nvPr/>
            </p:nvSpPr>
            <p:spPr bwMode="auto">
              <a:xfrm>
                <a:off x="11069638" y="1908176"/>
                <a:ext cx="246063" cy="69850"/>
              </a:xfrm>
              <a:custGeom>
                <a:avLst/>
                <a:gdLst>
                  <a:gd name="T0" fmla="*/ 113 w 126"/>
                  <a:gd name="T1" fmla="*/ 1 h 36"/>
                  <a:gd name="T2" fmla="*/ 125 w 126"/>
                  <a:gd name="T3" fmla="*/ 8 h 36"/>
                  <a:gd name="T4" fmla="*/ 125 w 126"/>
                  <a:gd name="T5" fmla="*/ 8 h 36"/>
                  <a:gd name="T6" fmla="*/ 115 w 126"/>
                  <a:gd name="T7" fmla="*/ 19 h 36"/>
                  <a:gd name="T8" fmla="*/ 13 w 126"/>
                  <a:gd name="T9" fmla="*/ 35 h 36"/>
                  <a:gd name="T10" fmla="*/ 1 w 126"/>
                  <a:gd name="T11" fmla="*/ 28 h 36"/>
                  <a:gd name="T12" fmla="*/ 1 w 126"/>
                  <a:gd name="T13" fmla="*/ 28 h 36"/>
                  <a:gd name="T14" fmla="*/ 10 w 126"/>
                  <a:gd name="T15" fmla="*/ 18 h 36"/>
                  <a:gd name="T16" fmla="*/ 113 w 126"/>
                  <a:gd name="T1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3" y="1"/>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1" y="28"/>
                    </a:cubicBezTo>
                    <a:cubicBezTo>
                      <a:pt x="1" y="28"/>
                      <a:pt x="1" y="28"/>
                      <a:pt x="1" y="28"/>
                    </a:cubicBezTo>
                    <a:cubicBezTo>
                      <a:pt x="0" y="23"/>
                      <a:pt x="3" y="19"/>
                      <a:pt x="10" y="18"/>
                    </a:cubicBezTo>
                    <a:lnTo>
                      <a:pt x="113"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59" name="Freeform 58"/>
              <p:cNvSpPr>
                <a:spLocks/>
              </p:cNvSpPr>
              <p:nvPr/>
            </p:nvSpPr>
            <p:spPr bwMode="auto">
              <a:xfrm>
                <a:off x="11077575" y="1876426"/>
                <a:ext cx="228600" cy="134938"/>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8"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60" name="Freeform 59"/>
              <p:cNvSpPr>
                <a:spLocks/>
              </p:cNvSpPr>
              <p:nvPr/>
            </p:nvSpPr>
            <p:spPr bwMode="auto">
              <a:xfrm>
                <a:off x="11125200" y="1828801"/>
                <a:ext cx="134938" cy="23018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9"/>
                      <a:pt x="2" y="4"/>
                      <a:pt x="6" y="2"/>
                    </a:cubicBezTo>
                    <a:cubicBezTo>
                      <a:pt x="6" y="2"/>
                      <a:pt x="6" y="2"/>
                      <a:pt x="6" y="2"/>
                    </a:cubicBezTo>
                    <a:cubicBezTo>
                      <a:pt x="10" y="0"/>
                      <a:pt x="16" y="2"/>
                      <a:pt x="19" y="8"/>
                    </a:cubicBezTo>
                    <a:lnTo>
                      <a:pt x="66" y="10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61" name="Freeform 60"/>
              <p:cNvSpPr>
                <a:spLocks/>
              </p:cNvSpPr>
              <p:nvPr/>
            </p:nvSpPr>
            <p:spPr bwMode="auto">
              <a:xfrm>
                <a:off x="11158538" y="1819276"/>
                <a:ext cx="69850" cy="247650"/>
              </a:xfrm>
              <a:custGeom>
                <a:avLst/>
                <a:gdLst>
                  <a:gd name="T0" fmla="*/ 18 w 36"/>
                  <a:gd name="T1" fmla="*/ 116 h 126"/>
                  <a:gd name="T2" fmla="*/ 8 w 36"/>
                  <a:gd name="T3" fmla="*/ 125 h 126"/>
                  <a:gd name="T4" fmla="*/ 8 w 36"/>
                  <a:gd name="T5" fmla="*/ 125 h 126"/>
                  <a:gd name="T6" fmla="*/ 1 w 36"/>
                  <a:gd name="T7" fmla="*/ 113 h 126"/>
                  <a:gd name="T8" fmla="*/ 17 w 36"/>
                  <a:gd name="T9" fmla="*/ 11 h 126"/>
                  <a:gd name="T10" fmla="*/ 28 w 36"/>
                  <a:gd name="T11" fmla="*/ 1 h 126"/>
                  <a:gd name="T12" fmla="*/ 28 w 36"/>
                  <a:gd name="T13" fmla="*/ 1 h 126"/>
                  <a:gd name="T14" fmla="*/ 35 w 36"/>
                  <a:gd name="T15" fmla="*/ 13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5"/>
                    </a:cubicBezTo>
                    <a:cubicBezTo>
                      <a:pt x="8" y="125"/>
                      <a:pt x="8" y="125"/>
                      <a:pt x="8" y="125"/>
                    </a:cubicBezTo>
                    <a:cubicBezTo>
                      <a:pt x="3" y="125"/>
                      <a:pt x="0" y="120"/>
                      <a:pt x="1" y="113"/>
                    </a:cubicBezTo>
                    <a:cubicBezTo>
                      <a:pt x="17" y="11"/>
                      <a:pt x="17" y="11"/>
                      <a:pt x="17" y="11"/>
                    </a:cubicBezTo>
                    <a:cubicBezTo>
                      <a:pt x="18" y="3"/>
                      <a:pt x="23" y="0"/>
                      <a:pt x="28" y="1"/>
                    </a:cubicBezTo>
                    <a:cubicBezTo>
                      <a:pt x="28" y="1"/>
                      <a:pt x="28" y="1"/>
                      <a:pt x="28" y="1"/>
                    </a:cubicBezTo>
                    <a:cubicBezTo>
                      <a:pt x="32" y="2"/>
                      <a:pt x="36" y="6"/>
                      <a:pt x="35" y="13"/>
                    </a:cubicBezTo>
                    <a:lnTo>
                      <a:pt x="18" y="1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62" name="Freeform 61"/>
              <p:cNvSpPr>
                <a:spLocks/>
              </p:cNvSpPr>
              <p:nvPr/>
            </p:nvSpPr>
            <p:spPr bwMode="auto">
              <a:xfrm>
                <a:off x="11099800" y="1849438"/>
                <a:ext cx="187325" cy="187325"/>
              </a:xfrm>
              <a:custGeom>
                <a:avLst/>
                <a:gdLst>
                  <a:gd name="T0" fmla="*/ 17 w 96"/>
                  <a:gd name="T1" fmla="*/ 91 h 96"/>
                  <a:gd name="T2" fmla="*/ 3 w 96"/>
                  <a:gd name="T3" fmla="*/ 93 h 96"/>
                  <a:gd name="T4" fmla="*/ 3 w 96"/>
                  <a:gd name="T5" fmla="*/ 93 h 96"/>
                  <a:gd name="T6" fmla="*/ 5 w 96"/>
                  <a:gd name="T7" fmla="*/ 79 h 96"/>
                  <a:gd name="T8" fmla="*/ 78 w 96"/>
                  <a:gd name="T9" fmla="*/ 5 h 96"/>
                  <a:gd name="T10" fmla="*/ 92 w 96"/>
                  <a:gd name="T11" fmla="*/ 4 h 96"/>
                  <a:gd name="T12" fmla="*/ 92 w 96"/>
                  <a:gd name="T13" fmla="*/ 4 h 96"/>
                  <a:gd name="T14" fmla="*/ 91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5"/>
                      <a:pt x="78" y="5"/>
                      <a:pt x="78" y="5"/>
                    </a:cubicBezTo>
                    <a:cubicBezTo>
                      <a:pt x="83" y="0"/>
                      <a:pt x="89" y="0"/>
                      <a:pt x="92" y="4"/>
                    </a:cubicBezTo>
                    <a:cubicBezTo>
                      <a:pt x="92" y="4"/>
                      <a:pt x="92" y="4"/>
                      <a:pt x="92" y="4"/>
                    </a:cubicBezTo>
                    <a:cubicBezTo>
                      <a:pt x="96" y="7"/>
                      <a:pt x="96" y="13"/>
                      <a:pt x="91" y="18"/>
                    </a:cubicBezTo>
                    <a:lnTo>
                      <a:pt x="17" y="9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63" name="Freeform 62"/>
              <p:cNvSpPr>
                <a:spLocks/>
              </p:cNvSpPr>
              <p:nvPr/>
            </p:nvSpPr>
            <p:spPr bwMode="auto">
              <a:xfrm>
                <a:off x="11087100" y="1839913"/>
                <a:ext cx="209550" cy="2095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64" name="Freeform 63"/>
              <p:cNvSpPr>
                <a:spLocks/>
              </p:cNvSpPr>
              <p:nvPr/>
            </p:nvSpPr>
            <p:spPr bwMode="auto">
              <a:xfrm>
                <a:off x="10561638" y="1862138"/>
                <a:ext cx="246063" cy="71438"/>
              </a:xfrm>
              <a:custGeom>
                <a:avLst/>
                <a:gdLst>
                  <a:gd name="T0" fmla="*/ 112 w 126"/>
                  <a:gd name="T1" fmla="*/ 2 h 36"/>
                  <a:gd name="T2" fmla="*/ 125 w 126"/>
                  <a:gd name="T3" fmla="*/ 8 h 36"/>
                  <a:gd name="T4" fmla="*/ 125 w 126"/>
                  <a:gd name="T5" fmla="*/ 8 h 36"/>
                  <a:gd name="T6" fmla="*/ 115 w 126"/>
                  <a:gd name="T7" fmla="*/ 19 h 36"/>
                  <a:gd name="T8" fmla="*/ 13 w 126"/>
                  <a:gd name="T9" fmla="*/ 35 h 36"/>
                  <a:gd name="T10" fmla="*/ 0 w 126"/>
                  <a:gd name="T11" fmla="*/ 28 h 36"/>
                  <a:gd name="T12" fmla="*/ 0 w 126"/>
                  <a:gd name="T13" fmla="*/ 28 h 36"/>
                  <a:gd name="T14" fmla="*/ 10 w 126"/>
                  <a:gd name="T15" fmla="*/ 18 h 36"/>
                  <a:gd name="T16" fmla="*/ 112 w 126"/>
                  <a:gd name="T1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2" y="2"/>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0" y="28"/>
                    </a:cubicBezTo>
                    <a:cubicBezTo>
                      <a:pt x="0" y="28"/>
                      <a:pt x="0" y="28"/>
                      <a:pt x="0" y="28"/>
                    </a:cubicBezTo>
                    <a:cubicBezTo>
                      <a:pt x="0" y="23"/>
                      <a:pt x="3" y="19"/>
                      <a:pt x="10" y="18"/>
                    </a:cubicBezTo>
                    <a:lnTo>
                      <a:pt x="112" y="2"/>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65" name="Freeform 64"/>
              <p:cNvSpPr>
                <a:spLocks/>
              </p:cNvSpPr>
              <p:nvPr/>
            </p:nvSpPr>
            <p:spPr bwMode="auto">
              <a:xfrm>
                <a:off x="10569575" y="1831976"/>
                <a:ext cx="228600" cy="134938"/>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7"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66" name="Freeform 65"/>
              <p:cNvSpPr>
                <a:spLocks/>
              </p:cNvSpPr>
              <p:nvPr/>
            </p:nvSpPr>
            <p:spPr bwMode="auto">
              <a:xfrm>
                <a:off x="10617200" y="1784351"/>
                <a:ext cx="134938" cy="23018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10"/>
                      <a:pt x="2" y="4"/>
                      <a:pt x="6" y="2"/>
                    </a:cubicBezTo>
                    <a:cubicBezTo>
                      <a:pt x="6" y="2"/>
                      <a:pt x="6" y="2"/>
                      <a:pt x="6" y="2"/>
                    </a:cubicBezTo>
                    <a:cubicBezTo>
                      <a:pt x="10" y="0"/>
                      <a:pt x="16" y="2"/>
                      <a:pt x="19" y="8"/>
                    </a:cubicBezTo>
                    <a:lnTo>
                      <a:pt x="66" y="10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67" name="Freeform 66"/>
              <p:cNvSpPr>
                <a:spLocks/>
              </p:cNvSpPr>
              <p:nvPr/>
            </p:nvSpPr>
            <p:spPr bwMode="auto">
              <a:xfrm>
                <a:off x="10650538" y="1774826"/>
                <a:ext cx="69850" cy="247650"/>
              </a:xfrm>
              <a:custGeom>
                <a:avLst/>
                <a:gdLst>
                  <a:gd name="T0" fmla="*/ 18 w 36"/>
                  <a:gd name="T1" fmla="*/ 116 h 126"/>
                  <a:gd name="T2" fmla="*/ 8 w 36"/>
                  <a:gd name="T3" fmla="*/ 126 h 126"/>
                  <a:gd name="T4" fmla="*/ 8 w 36"/>
                  <a:gd name="T5" fmla="*/ 126 h 126"/>
                  <a:gd name="T6" fmla="*/ 1 w 36"/>
                  <a:gd name="T7" fmla="*/ 113 h 126"/>
                  <a:gd name="T8" fmla="*/ 17 w 36"/>
                  <a:gd name="T9" fmla="*/ 11 h 126"/>
                  <a:gd name="T10" fmla="*/ 28 w 36"/>
                  <a:gd name="T11" fmla="*/ 1 h 126"/>
                  <a:gd name="T12" fmla="*/ 28 w 36"/>
                  <a:gd name="T13" fmla="*/ 1 h 126"/>
                  <a:gd name="T14" fmla="*/ 34 w 36"/>
                  <a:gd name="T15" fmla="*/ 14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6"/>
                    </a:cubicBezTo>
                    <a:cubicBezTo>
                      <a:pt x="8" y="126"/>
                      <a:pt x="8" y="126"/>
                      <a:pt x="8" y="126"/>
                    </a:cubicBezTo>
                    <a:cubicBezTo>
                      <a:pt x="3" y="125"/>
                      <a:pt x="0" y="120"/>
                      <a:pt x="1" y="113"/>
                    </a:cubicBezTo>
                    <a:cubicBezTo>
                      <a:pt x="17" y="11"/>
                      <a:pt x="17" y="11"/>
                      <a:pt x="17" y="11"/>
                    </a:cubicBezTo>
                    <a:cubicBezTo>
                      <a:pt x="18" y="4"/>
                      <a:pt x="23" y="0"/>
                      <a:pt x="28" y="1"/>
                    </a:cubicBezTo>
                    <a:cubicBezTo>
                      <a:pt x="28" y="1"/>
                      <a:pt x="28" y="1"/>
                      <a:pt x="28" y="1"/>
                    </a:cubicBezTo>
                    <a:cubicBezTo>
                      <a:pt x="32" y="2"/>
                      <a:pt x="36" y="6"/>
                      <a:pt x="34" y="14"/>
                    </a:cubicBezTo>
                    <a:lnTo>
                      <a:pt x="18" y="116"/>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68" name="Freeform 67"/>
              <p:cNvSpPr>
                <a:spLocks/>
              </p:cNvSpPr>
              <p:nvPr/>
            </p:nvSpPr>
            <p:spPr bwMode="auto">
              <a:xfrm>
                <a:off x="10591800" y="1803401"/>
                <a:ext cx="187325" cy="188913"/>
              </a:xfrm>
              <a:custGeom>
                <a:avLst/>
                <a:gdLst>
                  <a:gd name="T0" fmla="*/ 17 w 96"/>
                  <a:gd name="T1" fmla="*/ 91 h 96"/>
                  <a:gd name="T2" fmla="*/ 3 w 96"/>
                  <a:gd name="T3" fmla="*/ 93 h 96"/>
                  <a:gd name="T4" fmla="*/ 3 w 96"/>
                  <a:gd name="T5" fmla="*/ 93 h 96"/>
                  <a:gd name="T6" fmla="*/ 5 w 96"/>
                  <a:gd name="T7" fmla="*/ 79 h 96"/>
                  <a:gd name="T8" fmla="*/ 78 w 96"/>
                  <a:gd name="T9" fmla="*/ 6 h 96"/>
                  <a:gd name="T10" fmla="*/ 92 w 96"/>
                  <a:gd name="T11" fmla="*/ 4 h 96"/>
                  <a:gd name="T12" fmla="*/ 92 w 96"/>
                  <a:gd name="T13" fmla="*/ 4 h 96"/>
                  <a:gd name="T14" fmla="*/ 90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6"/>
                      <a:pt x="78" y="6"/>
                      <a:pt x="78" y="6"/>
                    </a:cubicBezTo>
                    <a:cubicBezTo>
                      <a:pt x="83" y="0"/>
                      <a:pt x="89" y="0"/>
                      <a:pt x="92" y="4"/>
                    </a:cubicBezTo>
                    <a:cubicBezTo>
                      <a:pt x="92" y="4"/>
                      <a:pt x="92" y="4"/>
                      <a:pt x="92" y="4"/>
                    </a:cubicBezTo>
                    <a:cubicBezTo>
                      <a:pt x="96" y="7"/>
                      <a:pt x="96" y="13"/>
                      <a:pt x="90" y="18"/>
                    </a:cubicBezTo>
                    <a:lnTo>
                      <a:pt x="17" y="91"/>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69" name="Freeform 68"/>
              <p:cNvSpPr>
                <a:spLocks/>
              </p:cNvSpPr>
              <p:nvPr/>
            </p:nvSpPr>
            <p:spPr bwMode="auto">
              <a:xfrm>
                <a:off x="10579100" y="1793876"/>
                <a:ext cx="209550" cy="2095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70" name="Freeform 69"/>
              <p:cNvSpPr>
                <a:spLocks/>
              </p:cNvSpPr>
              <p:nvPr/>
            </p:nvSpPr>
            <p:spPr bwMode="auto">
              <a:xfrm>
                <a:off x="10615613" y="1828801"/>
                <a:ext cx="138113" cy="138113"/>
              </a:xfrm>
              <a:custGeom>
                <a:avLst/>
                <a:gdLst>
                  <a:gd name="T0" fmla="*/ 13 w 71"/>
                  <a:gd name="T1" fmla="*/ 13 h 70"/>
                  <a:gd name="T2" fmla="*/ 13 w 71"/>
                  <a:gd name="T3" fmla="*/ 58 h 70"/>
                  <a:gd name="T4" fmla="*/ 58 w 71"/>
                  <a:gd name="T5" fmla="*/ 58 h 70"/>
                  <a:gd name="T6" fmla="*/ 58 w 71"/>
                  <a:gd name="T7" fmla="*/ 13 h 70"/>
                  <a:gd name="T8" fmla="*/ 13 w 71"/>
                  <a:gd name="T9" fmla="*/ 13 h 70"/>
                </a:gdLst>
                <a:ahLst/>
                <a:cxnLst>
                  <a:cxn ang="0">
                    <a:pos x="T0" y="T1"/>
                  </a:cxn>
                  <a:cxn ang="0">
                    <a:pos x="T2" y="T3"/>
                  </a:cxn>
                  <a:cxn ang="0">
                    <a:pos x="T4" y="T5"/>
                  </a:cxn>
                  <a:cxn ang="0">
                    <a:pos x="T6" y="T7"/>
                  </a:cxn>
                  <a:cxn ang="0">
                    <a:pos x="T8" y="T9"/>
                  </a:cxn>
                </a:cxnLst>
                <a:rect l="0" t="0" r="r" b="b"/>
                <a:pathLst>
                  <a:path w="71" h="70">
                    <a:moveTo>
                      <a:pt x="13" y="13"/>
                    </a:moveTo>
                    <a:cubicBezTo>
                      <a:pt x="0" y="25"/>
                      <a:pt x="0" y="45"/>
                      <a:pt x="13" y="58"/>
                    </a:cubicBezTo>
                    <a:cubicBezTo>
                      <a:pt x="25" y="70"/>
                      <a:pt x="46" y="70"/>
                      <a:pt x="58" y="58"/>
                    </a:cubicBezTo>
                    <a:cubicBezTo>
                      <a:pt x="71" y="45"/>
                      <a:pt x="71" y="25"/>
                      <a:pt x="58" y="13"/>
                    </a:cubicBezTo>
                    <a:cubicBezTo>
                      <a:pt x="46" y="0"/>
                      <a:pt x="25" y="0"/>
                      <a:pt x="13" y="13"/>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71" name="Freeform 70"/>
              <p:cNvSpPr>
                <a:spLocks noEditPoints="1"/>
              </p:cNvSpPr>
              <p:nvPr/>
            </p:nvSpPr>
            <p:spPr bwMode="auto">
              <a:xfrm>
                <a:off x="10645775" y="1809751"/>
                <a:ext cx="101600" cy="49213"/>
              </a:xfrm>
              <a:custGeom>
                <a:avLst/>
                <a:gdLst>
                  <a:gd name="T0" fmla="*/ 50 w 52"/>
                  <a:gd name="T1" fmla="*/ 15 h 25"/>
                  <a:gd name="T2" fmla="*/ 5 w 52"/>
                  <a:gd name="T3" fmla="*/ 5 h 25"/>
                  <a:gd name="T4" fmla="*/ 4 w 52"/>
                  <a:gd name="T5" fmla="*/ 6 h 25"/>
                  <a:gd name="T6" fmla="*/ 2 w 52"/>
                  <a:gd name="T7" fmla="*/ 7 h 25"/>
                  <a:gd name="T8" fmla="*/ 2 w 52"/>
                  <a:gd name="T9" fmla="*/ 14 h 25"/>
                  <a:gd name="T10" fmla="*/ 7 w 52"/>
                  <a:gd name="T11" fmla="*/ 16 h 25"/>
                  <a:gd name="T12" fmla="*/ 7 w 52"/>
                  <a:gd name="T13" fmla="*/ 16 h 25"/>
                  <a:gd name="T14" fmla="*/ 7 w 52"/>
                  <a:gd name="T15" fmla="*/ 16 h 25"/>
                  <a:gd name="T16" fmla="*/ 42 w 52"/>
                  <a:gd name="T17" fmla="*/ 23 h 25"/>
                  <a:gd name="T18" fmla="*/ 50 w 52"/>
                  <a:gd name="T19" fmla="*/ 23 h 25"/>
                  <a:gd name="T20" fmla="*/ 50 w 52"/>
                  <a:gd name="T21" fmla="*/ 15 h 25"/>
                  <a:gd name="T22" fmla="*/ 9 w 52"/>
                  <a:gd name="T23" fmla="*/ 15 h 25"/>
                  <a:gd name="T24" fmla="*/ 9 w 52"/>
                  <a:gd name="T25" fmla="*/ 15 h 25"/>
                  <a:gd name="T26" fmla="*/ 9 w 52"/>
                  <a:gd name="T2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25">
                    <a:moveTo>
                      <a:pt x="50" y="15"/>
                    </a:moveTo>
                    <a:cubicBezTo>
                      <a:pt x="38" y="3"/>
                      <a:pt x="20" y="0"/>
                      <a:pt x="5" y="5"/>
                    </a:cubicBezTo>
                    <a:cubicBezTo>
                      <a:pt x="4" y="5"/>
                      <a:pt x="4" y="6"/>
                      <a:pt x="4" y="6"/>
                    </a:cubicBezTo>
                    <a:cubicBezTo>
                      <a:pt x="3" y="6"/>
                      <a:pt x="3" y="6"/>
                      <a:pt x="2" y="7"/>
                    </a:cubicBezTo>
                    <a:cubicBezTo>
                      <a:pt x="0" y="9"/>
                      <a:pt x="0" y="12"/>
                      <a:pt x="2" y="14"/>
                    </a:cubicBezTo>
                    <a:cubicBezTo>
                      <a:pt x="4" y="16"/>
                      <a:pt x="6" y="16"/>
                      <a:pt x="7" y="16"/>
                    </a:cubicBezTo>
                    <a:cubicBezTo>
                      <a:pt x="7" y="16"/>
                      <a:pt x="7" y="16"/>
                      <a:pt x="7" y="16"/>
                    </a:cubicBezTo>
                    <a:cubicBezTo>
                      <a:pt x="7" y="16"/>
                      <a:pt x="7" y="16"/>
                      <a:pt x="7" y="16"/>
                    </a:cubicBezTo>
                    <a:cubicBezTo>
                      <a:pt x="19" y="11"/>
                      <a:pt x="33" y="13"/>
                      <a:pt x="42" y="23"/>
                    </a:cubicBezTo>
                    <a:cubicBezTo>
                      <a:pt x="44" y="25"/>
                      <a:pt x="48" y="25"/>
                      <a:pt x="50" y="23"/>
                    </a:cubicBezTo>
                    <a:cubicBezTo>
                      <a:pt x="52" y="21"/>
                      <a:pt x="52" y="17"/>
                      <a:pt x="50" y="15"/>
                    </a:cubicBezTo>
                    <a:close/>
                    <a:moveTo>
                      <a:pt x="9" y="15"/>
                    </a:moveTo>
                    <a:cubicBezTo>
                      <a:pt x="9" y="15"/>
                      <a:pt x="9" y="15"/>
                      <a:pt x="9" y="15"/>
                    </a:cubicBezTo>
                    <a:cubicBezTo>
                      <a:pt x="9" y="15"/>
                      <a:pt x="9" y="15"/>
                      <a:pt x="9" y="15"/>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72" name="Freeform 71"/>
              <p:cNvSpPr>
                <a:spLocks/>
              </p:cNvSpPr>
              <p:nvPr/>
            </p:nvSpPr>
            <p:spPr bwMode="auto">
              <a:xfrm>
                <a:off x="10625138" y="1836738"/>
                <a:ext cx="20638" cy="23813"/>
              </a:xfrm>
              <a:custGeom>
                <a:avLst/>
                <a:gdLst>
                  <a:gd name="T0" fmla="*/ 2 w 11"/>
                  <a:gd name="T1" fmla="*/ 10 h 12"/>
                  <a:gd name="T2" fmla="*/ 9 w 11"/>
                  <a:gd name="T3" fmla="*/ 10 h 12"/>
                  <a:gd name="T4" fmla="*/ 9 w 11"/>
                  <a:gd name="T5" fmla="*/ 2 h 12"/>
                  <a:gd name="T6" fmla="*/ 4 w 11"/>
                  <a:gd name="T7" fmla="*/ 1 h 12"/>
                  <a:gd name="T8" fmla="*/ 3 w 11"/>
                  <a:gd name="T9" fmla="*/ 1 h 12"/>
                  <a:gd name="T10" fmla="*/ 2 w 11"/>
                  <a:gd name="T11" fmla="*/ 2 h 12"/>
                  <a:gd name="T12" fmla="*/ 2 w 11"/>
                  <a:gd name="T13" fmla="*/ 1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0"/>
                    </a:moveTo>
                    <a:cubicBezTo>
                      <a:pt x="4" y="12"/>
                      <a:pt x="7" y="12"/>
                      <a:pt x="9" y="10"/>
                    </a:cubicBezTo>
                    <a:cubicBezTo>
                      <a:pt x="11" y="8"/>
                      <a:pt x="11" y="4"/>
                      <a:pt x="9" y="2"/>
                    </a:cubicBezTo>
                    <a:cubicBezTo>
                      <a:pt x="8" y="1"/>
                      <a:pt x="6" y="0"/>
                      <a:pt x="4" y="1"/>
                    </a:cubicBezTo>
                    <a:cubicBezTo>
                      <a:pt x="4" y="1"/>
                      <a:pt x="3" y="1"/>
                      <a:pt x="3" y="1"/>
                    </a:cubicBezTo>
                    <a:cubicBezTo>
                      <a:pt x="3" y="1"/>
                      <a:pt x="2" y="2"/>
                      <a:pt x="2" y="2"/>
                    </a:cubicBezTo>
                    <a:cubicBezTo>
                      <a:pt x="0" y="4"/>
                      <a:pt x="0" y="8"/>
                      <a:pt x="2" y="1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73" name="Freeform 72"/>
              <p:cNvSpPr>
                <a:spLocks/>
              </p:cNvSpPr>
              <p:nvPr/>
            </p:nvSpPr>
            <p:spPr bwMode="auto">
              <a:xfrm>
                <a:off x="10706100" y="2125663"/>
                <a:ext cx="369888" cy="66675"/>
              </a:xfrm>
              <a:custGeom>
                <a:avLst/>
                <a:gdLst>
                  <a:gd name="T0" fmla="*/ 11 w 189"/>
                  <a:gd name="T1" fmla="*/ 33 h 34"/>
                  <a:gd name="T2" fmla="*/ 1 w 189"/>
                  <a:gd name="T3" fmla="*/ 25 h 34"/>
                  <a:gd name="T4" fmla="*/ 1 w 189"/>
                  <a:gd name="T5" fmla="*/ 25 h 34"/>
                  <a:gd name="T6" fmla="*/ 9 w 189"/>
                  <a:gd name="T7" fmla="*/ 15 h 34"/>
                  <a:gd name="T8" fmla="*/ 178 w 189"/>
                  <a:gd name="T9" fmla="*/ 0 h 34"/>
                  <a:gd name="T10" fmla="*/ 188 w 189"/>
                  <a:gd name="T11" fmla="*/ 9 h 34"/>
                  <a:gd name="T12" fmla="*/ 188 w 189"/>
                  <a:gd name="T13" fmla="*/ 9 h 34"/>
                  <a:gd name="T14" fmla="*/ 180 w 189"/>
                  <a:gd name="T15" fmla="*/ 18 h 34"/>
                  <a:gd name="T16" fmla="*/ 11 w 189"/>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
                    <a:moveTo>
                      <a:pt x="11" y="33"/>
                    </a:moveTo>
                    <a:cubicBezTo>
                      <a:pt x="4" y="34"/>
                      <a:pt x="1" y="30"/>
                      <a:pt x="1" y="25"/>
                    </a:cubicBezTo>
                    <a:cubicBezTo>
                      <a:pt x="1" y="25"/>
                      <a:pt x="1" y="25"/>
                      <a:pt x="1" y="25"/>
                    </a:cubicBezTo>
                    <a:cubicBezTo>
                      <a:pt x="0" y="20"/>
                      <a:pt x="2" y="16"/>
                      <a:pt x="9" y="15"/>
                    </a:cubicBezTo>
                    <a:cubicBezTo>
                      <a:pt x="178" y="0"/>
                      <a:pt x="178" y="0"/>
                      <a:pt x="178" y="0"/>
                    </a:cubicBezTo>
                    <a:cubicBezTo>
                      <a:pt x="185" y="0"/>
                      <a:pt x="188" y="4"/>
                      <a:pt x="188" y="9"/>
                    </a:cubicBezTo>
                    <a:cubicBezTo>
                      <a:pt x="188" y="9"/>
                      <a:pt x="188" y="9"/>
                      <a:pt x="188" y="9"/>
                    </a:cubicBezTo>
                    <a:cubicBezTo>
                      <a:pt x="189" y="14"/>
                      <a:pt x="187" y="18"/>
                      <a:pt x="180" y="18"/>
                    </a:cubicBezTo>
                    <a:lnTo>
                      <a:pt x="11" y="3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74" name="Freeform 73"/>
              <p:cNvSpPr>
                <a:spLocks/>
              </p:cNvSpPr>
              <p:nvPr/>
            </p:nvSpPr>
            <p:spPr bwMode="auto">
              <a:xfrm>
                <a:off x="10734675" y="2041526"/>
                <a:ext cx="314325" cy="234950"/>
              </a:xfrm>
              <a:custGeom>
                <a:avLst/>
                <a:gdLst>
                  <a:gd name="T0" fmla="*/ 6 w 161"/>
                  <a:gd name="T1" fmla="*/ 18 h 120"/>
                  <a:gd name="T2" fmla="*/ 3 w 161"/>
                  <a:gd name="T3" fmla="*/ 6 h 120"/>
                  <a:gd name="T4" fmla="*/ 3 w 161"/>
                  <a:gd name="T5" fmla="*/ 6 h 120"/>
                  <a:gd name="T6" fmla="*/ 16 w 161"/>
                  <a:gd name="T7" fmla="*/ 4 h 120"/>
                  <a:gd name="T8" fmla="*/ 155 w 161"/>
                  <a:gd name="T9" fmla="*/ 101 h 120"/>
                  <a:gd name="T10" fmla="*/ 158 w 161"/>
                  <a:gd name="T11" fmla="*/ 114 h 120"/>
                  <a:gd name="T12" fmla="*/ 158 w 161"/>
                  <a:gd name="T13" fmla="*/ 114 h 120"/>
                  <a:gd name="T14" fmla="*/ 145 w 161"/>
                  <a:gd name="T15" fmla="*/ 116 h 120"/>
                  <a:gd name="T16" fmla="*/ 6 w 161"/>
                  <a:gd name="T17"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20">
                    <a:moveTo>
                      <a:pt x="6" y="18"/>
                    </a:moveTo>
                    <a:cubicBezTo>
                      <a:pt x="0" y="14"/>
                      <a:pt x="1" y="10"/>
                      <a:pt x="3" y="6"/>
                    </a:cubicBezTo>
                    <a:cubicBezTo>
                      <a:pt x="3" y="6"/>
                      <a:pt x="3" y="6"/>
                      <a:pt x="3" y="6"/>
                    </a:cubicBezTo>
                    <a:cubicBezTo>
                      <a:pt x="6" y="2"/>
                      <a:pt x="10" y="0"/>
                      <a:pt x="16" y="4"/>
                    </a:cubicBezTo>
                    <a:cubicBezTo>
                      <a:pt x="155" y="101"/>
                      <a:pt x="155" y="101"/>
                      <a:pt x="155" y="101"/>
                    </a:cubicBezTo>
                    <a:cubicBezTo>
                      <a:pt x="161" y="105"/>
                      <a:pt x="160" y="110"/>
                      <a:pt x="158" y="114"/>
                    </a:cubicBezTo>
                    <a:cubicBezTo>
                      <a:pt x="158" y="114"/>
                      <a:pt x="158" y="114"/>
                      <a:pt x="158" y="114"/>
                    </a:cubicBezTo>
                    <a:cubicBezTo>
                      <a:pt x="155" y="118"/>
                      <a:pt x="151" y="120"/>
                      <a:pt x="145" y="116"/>
                    </a:cubicBezTo>
                    <a:lnTo>
                      <a:pt x="6" y="1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75" name="Freeform 74"/>
              <p:cNvSpPr>
                <a:spLocks/>
              </p:cNvSpPr>
              <p:nvPr/>
            </p:nvSpPr>
            <p:spPr bwMode="auto">
              <a:xfrm>
                <a:off x="10828338" y="1978026"/>
                <a:ext cx="127000" cy="361950"/>
              </a:xfrm>
              <a:custGeom>
                <a:avLst/>
                <a:gdLst>
                  <a:gd name="T0" fmla="*/ 2 w 65"/>
                  <a:gd name="T1" fmla="*/ 12 h 184"/>
                  <a:gd name="T2" fmla="*/ 8 w 65"/>
                  <a:gd name="T3" fmla="*/ 1 h 184"/>
                  <a:gd name="T4" fmla="*/ 8 w 65"/>
                  <a:gd name="T5" fmla="*/ 1 h 184"/>
                  <a:gd name="T6" fmla="*/ 19 w 65"/>
                  <a:gd name="T7" fmla="*/ 7 h 184"/>
                  <a:gd name="T8" fmla="*/ 63 w 65"/>
                  <a:gd name="T9" fmla="*/ 172 h 184"/>
                  <a:gd name="T10" fmla="*/ 57 w 65"/>
                  <a:gd name="T11" fmla="*/ 183 h 184"/>
                  <a:gd name="T12" fmla="*/ 57 w 65"/>
                  <a:gd name="T13" fmla="*/ 183 h 184"/>
                  <a:gd name="T14" fmla="*/ 46 w 65"/>
                  <a:gd name="T15" fmla="*/ 176 h 184"/>
                  <a:gd name="T16" fmla="*/ 2 w 65"/>
                  <a:gd name="T17" fmla="*/ 1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84">
                    <a:moveTo>
                      <a:pt x="2" y="12"/>
                    </a:moveTo>
                    <a:cubicBezTo>
                      <a:pt x="0" y="5"/>
                      <a:pt x="3" y="2"/>
                      <a:pt x="8" y="1"/>
                    </a:cubicBezTo>
                    <a:cubicBezTo>
                      <a:pt x="8" y="1"/>
                      <a:pt x="8" y="1"/>
                      <a:pt x="8" y="1"/>
                    </a:cubicBezTo>
                    <a:cubicBezTo>
                      <a:pt x="13" y="0"/>
                      <a:pt x="17" y="1"/>
                      <a:pt x="19" y="7"/>
                    </a:cubicBezTo>
                    <a:cubicBezTo>
                      <a:pt x="63" y="172"/>
                      <a:pt x="63" y="172"/>
                      <a:pt x="63" y="172"/>
                    </a:cubicBezTo>
                    <a:cubicBezTo>
                      <a:pt x="65" y="178"/>
                      <a:pt x="62" y="181"/>
                      <a:pt x="57" y="183"/>
                    </a:cubicBezTo>
                    <a:cubicBezTo>
                      <a:pt x="57" y="183"/>
                      <a:pt x="57" y="183"/>
                      <a:pt x="57" y="183"/>
                    </a:cubicBezTo>
                    <a:cubicBezTo>
                      <a:pt x="52" y="184"/>
                      <a:pt x="48" y="183"/>
                      <a:pt x="46" y="176"/>
                    </a:cubicBezTo>
                    <a:lnTo>
                      <a:pt x="2" y="12"/>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76" name="Freeform 75"/>
              <p:cNvSpPr>
                <a:spLocks/>
              </p:cNvSpPr>
              <p:nvPr/>
            </p:nvSpPr>
            <p:spPr bwMode="auto">
              <a:xfrm>
                <a:off x="10798175" y="1985963"/>
                <a:ext cx="185738" cy="344488"/>
              </a:xfrm>
              <a:custGeom>
                <a:avLst/>
                <a:gdLst>
                  <a:gd name="T0" fmla="*/ 75 w 95"/>
                  <a:gd name="T1" fmla="*/ 7 h 175"/>
                  <a:gd name="T2" fmla="*/ 87 w 95"/>
                  <a:gd name="T3" fmla="*/ 3 h 175"/>
                  <a:gd name="T4" fmla="*/ 87 w 95"/>
                  <a:gd name="T5" fmla="*/ 3 h 175"/>
                  <a:gd name="T6" fmla="*/ 92 w 95"/>
                  <a:gd name="T7" fmla="*/ 15 h 175"/>
                  <a:gd name="T8" fmla="*/ 20 w 95"/>
                  <a:gd name="T9" fmla="*/ 169 h 175"/>
                  <a:gd name="T10" fmla="*/ 8 w 95"/>
                  <a:gd name="T11" fmla="*/ 173 h 175"/>
                  <a:gd name="T12" fmla="*/ 8 w 95"/>
                  <a:gd name="T13" fmla="*/ 173 h 175"/>
                  <a:gd name="T14" fmla="*/ 3 w 95"/>
                  <a:gd name="T15" fmla="*/ 161 h 175"/>
                  <a:gd name="T16" fmla="*/ 75 w 95"/>
                  <a:gd name="T17" fmla="*/ 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75">
                    <a:moveTo>
                      <a:pt x="75" y="7"/>
                    </a:moveTo>
                    <a:cubicBezTo>
                      <a:pt x="78" y="1"/>
                      <a:pt x="83" y="0"/>
                      <a:pt x="87" y="3"/>
                    </a:cubicBezTo>
                    <a:cubicBezTo>
                      <a:pt x="87" y="3"/>
                      <a:pt x="87" y="3"/>
                      <a:pt x="87" y="3"/>
                    </a:cubicBezTo>
                    <a:cubicBezTo>
                      <a:pt x="92" y="5"/>
                      <a:pt x="95" y="8"/>
                      <a:pt x="92" y="15"/>
                    </a:cubicBezTo>
                    <a:cubicBezTo>
                      <a:pt x="20" y="169"/>
                      <a:pt x="20" y="169"/>
                      <a:pt x="20" y="169"/>
                    </a:cubicBezTo>
                    <a:cubicBezTo>
                      <a:pt x="17" y="175"/>
                      <a:pt x="12" y="175"/>
                      <a:pt x="8" y="173"/>
                    </a:cubicBezTo>
                    <a:cubicBezTo>
                      <a:pt x="8" y="173"/>
                      <a:pt x="8" y="173"/>
                      <a:pt x="8" y="173"/>
                    </a:cubicBezTo>
                    <a:cubicBezTo>
                      <a:pt x="3" y="171"/>
                      <a:pt x="0" y="167"/>
                      <a:pt x="3" y="161"/>
                    </a:cubicBezTo>
                    <a:lnTo>
                      <a:pt x="75" y="7"/>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77" name="Freeform 76"/>
              <p:cNvSpPr>
                <a:spLocks/>
              </p:cNvSpPr>
              <p:nvPr/>
            </p:nvSpPr>
            <p:spPr bwMode="auto">
              <a:xfrm>
                <a:off x="10720388" y="2066926"/>
                <a:ext cx="341313" cy="184150"/>
              </a:xfrm>
              <a:custGeom>
                <a:avLst/>
                <a:gdLst>
                  <a:gd name="T0" fmla="*/ 161 w 175"/>
                  <a:gd name="T1" fmla="*/ 3 h 94"/>
                  <a:gd name="T2" fmla="*/ 173 w 175"/>
                  <a:gd name="T3" fmla="*/ 7 h 94"/>
                  <a:gd name="T4" fmla="*/ 173 w 175"/>
                  <a:gd name="T5" fmla="*/ 7 h 94"/>
                  <a:gd name="T6" fmla="*/ 168 w 175"/>
                  <a:gd name="T7" fmla="*/ 19 h 94"/>
                  <a:gd name="T8" fmla="*/ 14 w 175"/>
                  <a:gd name="T9" fmla="*/ 91 h 94"/>
                  <a:gd name="T10" fmla="*/ 2 w 175"/>
                  <a:gd name="T11" fmla="*/ 86 h 94"/>
                  <a:gd name="T12" fmla="*/ 2 w 175"/>
                  <a:gd name="T13" fmla="*/ 86 h 94"/>
                  <a:gd name="T14" fmla="*/ 7 w 175"/>
                  <a:gd name="T15" fmla="*/ 74 h 94"/>
                  <a:gd name="T16" fmla="*/ 161 w 175"/>
                  <a:gd name="T17" fmla="*/ 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94">
                    <a:moveTo>
                      <a:pt x="161" y="3"/>
                    </a:moveTo>
                    <a:cubicBezTo>
                      <a:pt x="167" y="0"/>
                      <a:pt x="171" y="2"/>
                      <a:pt x="173" y="7"/>
                    </a:cubicBezTo>
                    <a:cubicBezTo>
                      <a:pt x="173" y="7"/>
                      <a:pt x="173" y="7"/>
                      <a:pt x="173" y="7"/>
                    </a:cubicBezTo>
                    <a:cubicBezTo>
                      <a:pt x="175" y="12"/>
                      <a:pt x="175" y="16"/>
                      <a:pt x="168" y="19"/>
                    </a:cubicBezTo>
                    <a:cubicBezTo>
                      <a:pt x="14" y="91"/>
                      <a:pt x="14" y="91"/>
                      <a:pt x="14" y="91"/>
                    </a:cubicBezTo>
                    <a:cubicBezTo>
                      <a:pt x="8" y="94"/>
                      <a:pt x="4" y="91"/>
                      <a:pt x="2" y="86"/>
                    </a:cubicBezTo>
                    <a:cubicBezTo>
                      <a:pt x="2" y="86"/>
                      <a:pt x="2" y="86"/>
                      <a:pt x="2" y="86"/>
                    </a:cubicBezTo>
                    <a:cubicBezTo>
                      <a:pt x="0" y="82"/>
                      <a:pt x="0" y="77"/>
                      <a:pt x="7" y="74"/>
                    </a:cubicBezTo>
                    <a:lnTo>
                      <a:pt x="161" y="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78" name="Freeform 77"/>
              <p:cNvSpPr>
                <a:spLocks/>
              </p:cNvSpPr>
              <p:nvPr/>
            </p:nvSpPr>
            <p:spPr bwMode="auto">
              <a:xfrm>
                <a:off x="10710863" y="2093913"/>
                <a:ext cx="360363" cy="128588"/>
              </a:xfrm>
              <a:custGeom>
                <a:avLst/>
                <a:gdLst>
                  <a:gd name="T0" fmla="*/ 177 w 185"/>
                  <a:gd name="T1" fmla="*/ 46 h 65"/>
                  <a:gd name="T2" fmla="*/ 183 w 185"/>
                  <a:gd name="T3" fmla="*/ 57 h 65"/>
                  <a:gd name="T4" fmla="*/ 183 w 185"/>
                  <a:gd name="T5" fmla="*/ 57 h 65"/>
                  <a:gd name="T6" fmla="*/ 172 w 185"/>
                  <a:gd name="T7" fmla="*/ 63 h 65"/>
                  <a:gd name="T8" fmla="*/ 8 w 185"/>
                  <a:gd name="T9" fmla="*/ 19 h 65"/>
                  <a:gd name="T10" fmla="*/ 2 w 185"/>
                  <a:gd name="T11" fmla="*/ 8 h 65"/>
                  <a:gd name="T12" fmla="*/ 2 w 185"/>
                  <a:gd name="T13" fmla="*/ 8 h 65"/>
                  <a:gd name="T14" fmla="*/ 13 w 185"/>
                  <a:gd name="T15" fmla="*/ 2 h 65"/>
                  <a:gd name="T16" fmla="*/ 177 w 185"/>
                  <a:gd name="T1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65">
                    <a:moveTo>
                      <a:pt x="177" y="46"/>
                    </a:moveTo>
                    <a:cubicBezTo>
                      <a:pt x="184" y="48"/>
                      <a:pt x="185" y="52"/>
                      <a:pt x="183" y="57"/>
                    </a:cubicBezTo>
                    <a:cubicBezTo>
                      <a:pt x="183" y="57"/>
                      <a:pt x="183" y="57"/>
                      <a:pt x="183" y="57"/>
                    </a:cubicBezTo>
                    <a:cubicBezTo>
                      <a:pt x="182" y="62"/>
                      <a:pt x="179" y="65"/>
                      <a:pt x="172" y="63"/>
                    </a:cubicBezTo>
                    <a:cubicBezTo>
                      <a:pt x="8" y="19"/>
                      <a:pt x="8" y="19"/>
                      <a:pt x="8" y="19"/>
                    </a:cubicBezTo>
                    <a:cubicBezTo>
                      <a:pt x="1" y="18"/>
                      <a:pt x="0" y="13"/>
                      <a:pt x="2" y="8"/>
                    </a:cubicBezTo>
                    <a:cubicBezTo>
                      <a:pt x="2" y="8"/>
                      <a:pt x="2" y="8"/>
                      <a:pt x="2" y="8"/>
                    </a:cubicBezTo>
                    <a:cubicBezTo>
                      <a:pt x="3" y="4"/>
                      <a:pt x="6" y="0"/>
                      <a:pt x="13" y="2"/>
                    </a:cubicBezTo>
                    <a:lnTo>
                      <a:pt x="177" y="46"/>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79" name="Freeform 78"/>
              <p:cNvSpPr>
                <a:spLocks/>
              </p:cNvSpPr>
              <p:nvPr/>
            </p:nvSpPr>
            <p:spPr bwMode="auto">
              <a:xfrm>
                <a:off x="10772775" y="2000251"/>
                <a:ext cx="236538" cy="315913"/>
              </a:xfrm>
              <a:custGeom>
                <a:avLst/>
                <a:gdLst>
                  <a:gd name="T0" fmla="*/ 117 w 121"/>
                  <a:gd name="T1" fmla="*/ 145 h 161"/>
                  <a:gd name="T2" fmla="*/ 114 w 121"/>
                  <a:gd name="T3" fmla="*/ 158 h 161"/>
                  <a:gd name="T4" fmla="*/ 114 w 121"/>
                  <a:gd name="T5" fmla="*/ 158 h 161"/>
                  <a:gd name="T6" fmla="*/ 102 w 121"/>
                  <a:gd name="T7" fmla="*/ 156 h 161"/>
                  <a:gd name="T8" fmla="*/ 4 w 121"/>
                  <a:gd name="T9" fmla="*/ 16 h 161"/>
                  <a:gd name="T10" fmla="*/ 7 w 121"/>
                  <a:gd name="T11" fmla="*/ 4 h 161"/>
                  <a:gd name="T12" fmla="*/ 7 w 121"/>
                  <a:gd name="T13" fmla="*/ 4 h 161"/>
                  <a:gd name="T14" fmla="*/ 19 w 121"/>
                  <a:gd name="T15" fmla="*/ 6 h 161"/>
                  <a:gd name="T16" fmla="*/ 117 w 121"/>
                  <a:gd name="T17" fmla="*/ 14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1">
                    <a:moveTo>
                      <a:pt x="117" y="145"/>
                    </a:moveTo>
                    <a:cubicBezTo>
                      <a:pt x="121" y="151"/>
                      <a:pt x="119" y="155"/>
                      <a:pt x="114" y="158"/>
                    </a:cubicBezTo>
                    <a:cubicBezTo>
                      <a:pt x="114" y="158"/>
                      <a:pt x="114" y="158"/>
                      <a:pt x="114" y="158"/>
                    </a:cubicBezTo>
                    <a:cubicBezTo>
                      <a:pt x="110" y="161"/>
                      <a:pt x="106" y="161"/>
                      <a:pt x="102" y="156"/>
                    </a:cubicBezTo>
                    <a:cubicBezTo>
                      <a:pt x="4" y="16"/>
                      <a:pt x="4" y="16"/>
                      <a:pt x="4" y="16"/>
                    </a:cubicBezTo>
                    <a:cubicBezTo>
                      <a:pt x="0" y="11"/>
                      <a:pt x="2" y="7"/>
                      <a:pt x="7" y="4"/>
                    </a:cubicBezTo>
                    <a:cubicBezTo>
                      <a:pt x="7" y="4"/>
                      <a:pt x="7" y="4"/>
                      <a:pt x="7" y="4"/>
                    </a:cubicBezTo>
                    <a:cubicBezTo>
                      <a:pt x="11" y="1"/>
                      <a:pt x="15" y="0"/>
                      <a:pt x="19" y="6"/>
                    </a:cubicBezTo>
                    <a:lnTo>
                      <a:pt x="117" y="14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80" name="Freeform 79"/>
              <p:cNvSpPr>
                <a:spLocks/>
              </p:cNvSpPr>
              <p:nvPr/>
            </p:nvSpPr>
            <p:spPr bwMode="auto">
              <a:xfrm>
                <a:off x="10856913" y="1974851"/>
                <a:ext cx="68263" cy="368300"/>
              </a:xfrm>
              <a:custGeom>
                <a:avLst/>
                <a:gdLst>
                  <a:gd name="T0" fmla="*/ 19 w 35"/>
                  <a:gd name="T1" fmla="*/ 179 h 188"/>
                  <a:gd name="T2" fmla="*/ 9 w 35"/>
                  <a:gd name="T3" fmla="*/ 187 h 188"/>
                  <a:gd name="T4" fmla="*/ 9 w 35"/>
                  <a:gd name="T5" fmla="*/ 187 h 188"/>
                  <a:gd name="T6" fmla="*/ 1 w 35"/>
                  <a:gd name="T7" fmla="*/ 178 h 188"/>
                  <a:gd name="T8" fmla="*/ 16 w 35"/>
                  <a:gd name="T9" fmla="*/ 8 h 188"/>
                  <a:gd name="T10" fmla="*/ 26 w 35"/>
                  <a:gd name="T11" fmla="*/ 0 h 188"/>
                  <a:gd name="T12" fmla="*/ 26 w 35"/>
                  <a:gd name="T13" fmla="*/ 0 h 188"/>
                  <a:gd name="T14" fmla="*/ 34 w 35"/>
                  <a:gd name="T15" fmla="*/ 10 h 188"/>
                  <a:gd name="T16" fmla="*/ 19 w 35"/>
                  <a:gd name="T17" fmla="*/ 17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88">
                    <a:moveTo>
                      <a:pt x="19" y="179"/>
                    </a:moveTo>
                    <a:cubicBezTo>
                      <a:pt x="18" y="186"/>
                      <a:pt x="14" y="188"/>
                      <a:pt x="9" y="187"/>
                    </a:cubicBezTo>
                    <a:cubicBezTo>
                      <a:pt x="9" y="187"/>
                      <a:pt x="9" y="187"/>
                      <a:pt x="9" y="187"/>
                    </a:cubicBezTo>
                    <a:cubicBezTo>
                      <a:pt x="4" y="187"/>
                      <a:pt x="0" y="185"/>
                      <a:pt x="1" y="178"/>
                    </a:cubicBezTo>
                    <a:cubicBezTo>
                      <a:pt x="16" y="8"/>
                      <a:pt x="16" y="8"/>
                      <a:pt x="16" y="8"/>
                    </a:cubicBezTo>
                    <a:cubicBezTo>
                      <a:pt x="17" y="1"/>
                      <a:pt x="21" y="0"/>
                      <a:pt x="26" y="0"/>
                    </a:cubicBezTo>
                    <a:cubicBezTo>
                      <a:pt x="26" y="0"/>
                      <a:pt x="26" y="0"/>
                      <a:pt x="26" y="0"/>
                    </a:cubicBezTo>
                    <a:cubicBezTo>
                      <a:pt x="31" y="0"/>
                      <a:pt x="35" y="3"/>
                      <a:pt x="34" y="10"/>
                    </a:cubicBezTo>
                    <a:lnTo>
                      <a:pt x="19" y="17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81" name="Freeform 80"/>
              <p:cNvSpPr>
                <a:spLocks/>
              </p:cNvSpPr>
              <p:nvPr/>
            </p:nvSpPr>
            <p:spPr bwMode="auto">
              <a:xfrm>
                <a:off x="10752138" y="2017713"/>
                <a:ext cx="279400" cy="280988"/>
              </a:xfrm>
              <a:custGeom>
                <a:avLst/>
                <a:gdLst>
                  <a:gd name="T0" fmla="*/ 18 w 143"/>
                  <a:gd name="T1" fmla="*/ 138 h 143"/>
                  <a:gd name="T2" fmla="*/ 5 w 143"/>
                  <a:gd name="T3" fmla="*/ 138 h 143"/>
                  <a:gd name="T4" fmla="*/ 5 w 143"/>
                  <a:gd name="T5" fmla="*/ 138 h 143"/>
                  <a:gd name="T6" fmla="*/ 5 w 143"/>
                  <a:gd name="T7" fmla="*/ 125 h 143"/>
                  <a:gd name="T8" fmla="*/ 125 w 143"/>
                  <a:gd name="T9" fmla="*/ 5 h 143"/>
                  <a:gd name="T10" fmla="*/ 138 w 143"/>
                  <a:gd name="T11" fmla="*/ 5 h 143"/>
                  <a:gd name="T12" fmla="*/ 138 w 143"/>
                  <a:gd name="T13" fmla="*/ 5 h 143"/>
                  <a:gd name="T14" fmla="*/ 138 w 143"/>
                  <a:gd name="T15" fmla="*/ 18 h 143"/>
                  <a:gd name="T16" fmla="*/ 18 w 143"/>
                  <a:gd name="T1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18" y="138"/>
                    </a:moveTo>
                    <a:cubicBezTo>
                      <a:pt x="13" y="143"/>
                      <a:pt x="9" y="142"/>
                      <a:pt x="5" y="138"/>
                    </a:cubicBezTo>
                    <a:cubicBezTo>
                      <a:pt x="5" y="138"/>
                      <a:pt x="5" y="138"/>
                      <a:pt x="5" y="138"/>
                    </a:cubicBezTo>
                    <a:cubicBezTo>
                      <a:pt x="1" y="135"/>
                      <a:pt x="0" y="130"/>
                      <a:pt x="5" y="125"/>
                    </a:cubicBezTo>
                    <a:cubicBezTo>
                      <a:pt x="125" y="5"/>
                      <a:pt x="125" y="5"/>
                      <a:pt x="125" y="5"/>
                    </a:cubicBezTo>
                    <a:cubicBezTo>
                      <a:pt x="130" y="0"/>
                      <a:pt x="134" y="2"/>
                      <a:pt x="138" y="5"/>
                    </a:cubicBezTo>
                    <a:cubicBezTo>
                      <a:pt x="138" y="5"/>
                      <a:pt x="138" y="5"/>
                      <a:pt x="138" y="5"/>
                    </a:cubicBezTo>
                    <a:cubicBezTo>
                      <a:pt x="142" y="9"/>
                      <a:pt x="143" y="13"/>
                      <a:pt x="138" y="18"/>
                    </a:cubicBezTo>
                    <a:lnTo>
                      <a:pt x="18" y="13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82" name="Freeform 81"/>
              <p:cNvSpPr>
                <a:spLocks/>
              </p:cNvSpPr>
              <p:nvPr/>
            </p:nvSpPr>
            <p:spPr bwMode="auto">
              <a:xfrm>
                <a:off x="10714038" y="1981201"/>
                <a:ext cx="354013" cy="354013"/>
              </a:xfrm>
              <a:custGeom>
                <a:avLst/>
                <a:gdLst>
                  <a:gd name="T0" fmla="*/ 149 w 181"/>
                  <a:gd name="T1" fmla="*/ 149 h 181"/>
                  <a:gd name="T2" fmla="*/ 32 w 181"/>
                  <a:gd name="T3" fmla="*/ 149 h 181"/>
                  <a:gd name="T4" fmla="*/ 32 w 181"/>
                  <a:gd name="T5" fmla="*/ 32 h 181"/>
                  <a:gd name="T6" fmla="*/ 149 w 181"/>
                  <a:gd name="T7" fmla="*/ 32 h 181"/>
                  <a:gd name="T8" fmla="*/ 149 w 181"/>
                  <a:gd name="T9" fmla="*/ 149 h 181"/>
                </a:gdLst>
                <a:ahLst/>
                <a:cxnLst>
                  <a:cxn ang="0">
                    <a:pos x="T0" y="T1"/>
                  </a:cxn>
                  <a:cxn ang="0">
                    <a:pos x="T2" y="T3"/>
                  </a:cxn>
                  <a:cxn ang="0">
                    <a:pos x="T4" y="T5"/>
                  </a:cxn>
                  <a:cxn ang="0">
                    <a:pos x="T6" y="T7"/>
                  </a:cxn>
                  <a:cxn ang="0">
                    <a:pos x="T8" y="T9"/>
                  </a:cxn>
                </a:cxnLst>
                <a:rect l="0" t="0" r="r" b="b"/>
                <a:pathLst>
                  <a:path w="181" h="181">
                    <a:moveTo>
                      <a:pt x="149" y="149"/>
                    </a:moveTo>
                    <a:cubicBezTo>
                      <a:pt x="117" y="181"/>
                      <a:pt x="64" y="181"/>
                      <a:pt x="32" y="149"/>
                    </a:cubicBezTo>
                    <a:cubicBezTo>
                      <a:pt x="0" y="117"/>
                      <a:pt x="0" y="65"/>
                      <a:pt x="32" y="32"/>
                    </a:cubicBezTo>
                    <a:cubicBezTo>
                      <a:pt x="64" y="0"/>
                      <a:pt x="117" y="0"/>
                      <a:pt x="149" y="32"/>
                    </a:cubicBezTo>
                    <a:cubicBezTo>
                      <a:pt x="181" y="65"/>
                      <a:pt x="181" y="117"/>
                      <a:pt x="149" y="149"/>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83" name="Freeform 82"/>
              <p:cNvSpPr>
                <a:spLocks/>
              </p:cNvSpPr>
              <p:nvPr/>
            </p:nvSpPr>
            <p:spPr bwMode="auto">
              <a:xfrm>
                <a:off x="10423525" y="2136776"/>
                <a:ext cx="242888" cy="44450"/>
              </a:xfrm>
              <a:custGeom>
                <a:avLst/>
                <a:gdLst>
                  <a:gd name="T0" fmla="*/ 7 w 124"/>
                  <a:gd name="T1" fmla="*/ 22 h 22"/>
                  <a:gd name="T2" fmla="*/ 0 w 124"/>
                  <a:gd name="T3" fmla="*/ 16 h 22"/>
                  <a:gd name="T4" fmla="*/ 0 w 124"/>
                  <a:gd name="T5" fmla="*/ 16 h 22"/>
                  <a:gd name="T6" fmla="*/ 6 w 124"/>
                  <a:gd name="T7" fmla="*/ 10 h 22"/>
                  <a:gd name="T8" fmla="*/ 117 w 124"/>
                  <a:gd name="T9" fmla="*/ 0 h 22"/>
                  <a:gd name="T10" fmla="*/ 124 w 124"/>
                  <a:gd name="T11" fmla="*/ 5 h 22"/>
                  <a:gd name="T12" fmla="*/ 124 w 124"/>
                  <a:gd name="T13" fmla="*/ 5 h 22"/>
                  <a:gd name="T14" fmla="*/ 118 w 124"/>
                  <a:gd name="T15" fmla="*/ 12 h 22"/>
                  <a:gd name="T16" fmla="*/ 7 w 124"/>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2">
                    <a:moveTo>
                      <a:pt x="7" y="22"/>
                    </a:moveTo>
                    <a:cubicBezTo>
                      <a:pt x="2" y="22"/>
                      <a:pt x="0" y="19"/>
                      <a:pt x="0" y="16"/>
                    </a:cubicBezTo>
                    <a:cubicBezTo>
                      <a:pt x="0" y="16"/>
                      <a:pt x="0" y="16"/>
                      <a:pt x="0" y="16"/>
                    </a:cubicBezTo>
                    <a:cubicBezTo>
                      <a:pt x="0" y="13"/>
                      <a:pt x="1" y="10"/>
                      <a:pt x="6" y="10"/>
                    </a:cubicBezTo>
                    <a:cubicBezTo>
                      <a:pt x="117" y="0"/>
                      <a:pt x="117" y="0"/>
                      <a:pt x="117" y="0"/>
                    </a:cubicBezTo>
                    <a:cubicBezTo>
                      <a:pt x="122" y="0"/>
                      <a:pt x="123" y="2"/>
                      <a:pt x="124" y="5"/>
                    </a:cubicBezTo>
                    <a:cubicBezTo>
                      <a:pt x="124" y="5"/>
                      <a:pt x="124" y="5"/>
                      <a:pt x="124" y="5"/>
                    </a:cubicBezTo>
                    <a:cubicBezTo>
                      <a:pt x="124" y="9"/>
                      <a:pt x="123" y="11"/>
                      <a:pt x="118" y="12"/>
                    </a:cubicBezTo>
                    <a:lnTo>
                      <a:pt x="7"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84" name="Freeform 83"/>
              <p:cNvSpPr>
                <a:spLocks/>
              </p:cNvSpPr>
              <p:nvPr/>
            </p:nvSpPr>
            <p:spPr bwMode="auto">
              <a:xfrm>
                <a:off x="10440988" y="2081213"/>
                <a:ext cx="207963" cy="153988"/>
              </a:xfrm>
              <a:custGeom>
                <a:avLst/>
                <a:gdLst>
                  <a:gd name="T0" fmla="*/ 4 w 106"/>
                  <a:gd name="T1" fmla="*/ 12 h 79"/>
                  <a:gd name="T2" fmla="*/ 2 w 106"/>
                  <a:gd name="T3" fmla="*/ 4 h 79"/>
                  <a:gd name="T4" fmla="*/ 2 w 106"/>
                  <a:gd name="T5" fmla="*/ 4 h 79"/>
                  <a:gd name="T6" fmla="*/ 10 w 106"/>
                  <a:gd name="T7" fmla="*/ 3 h 79"/>
                  <a:gd name="T8" fmla="*/ 102 w 106"/>
                  <a:gd name="T9" fmla="*/ 67 h 79"/>
                  <a:gd name="T10" fmla="*/ 104 w 106"/>
                  <a:gd name="T11" fmla="*/ 75 h 79"/>
                  <a:gd name="T12" fmla="*/ 104 w 106"/>
                  <a:gd name="T13" fmla="*/ 75 h 79"/>
                  <a:gd name="T14" fmla="*/ 95 w 106"/>
                  <a:gd name="T15" fmla="*/ 77 h 79"/>
                  <a:gd name="T16" fmla="*/ 4 w 106"/>
                  <a:gd name="T17"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4" y="12"/>
                    </a:moveTo>
                    <a:cubicBezTo>
                      <a:pt x="0" y="10"/>
                      <a:pt x="0" y="7"/>
                      <a:pt x="2" y="4"/>
                    </a:cubicBezTo>
                    <a:cubicBezTo>
                      <a:pt x="2" y="4"/>
                      <a:pt x="2" y="4"/>
                      <a:pt x="2" y="4"/>
                    </a:cubicBezTo>
                    <a:cubicBezTo>
                      <a:pt x="4" y="2"/>
                      <a:pt x="7" y="0"/>
                      <a:pt x="10" y="3"/>
                    </a:cubicBezTo>
                    <a:cubicBezTo>
                      <a:pt x="102" y="67"/>
                      <a:pt x="102" y="67"/>
                      <a:pt x="102" y="67"/>
                    </a:cubicBezTo>
                    <a:cubicBezTo>
                      <a:pt x="106" y="70"/>
                      <a:pt x="105" y="73"/>
                      <a:pt x="104" y="75"/>
                    </a:cubicBezTo>
                    <a:cubicBezTo>
                      <a:pt x="104" y="75"/>
                      <a:pt x="104" y="75"/>
                      <a:pt x="104" y="75"/>
                    </a:cubicBezTo>
                    <a:cubicBezTo>
                      <a:pt x="102" y="78"/>
                      <a:pt x="99" y="79"/>
                      <a:pt x="95" y="77"/>
                    </a:cubicBezTo>
                    <a:lnTo>
                      <a:pt x="4" y="1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85" name="Freeform 84"/>
              <p:cNvSpPr>
                <a:spLocks/>
              </p:cNvSpPr>
              <p:nvPr/>
            </p:nvSpPr>
            <p:spPr bwMode="auto">
              <a:xfrm>
                <a:off x="10501313" y="2039938"/>
                <a:ext cx="84138" cy="236538"/>
              </a:xfrm>
              <a:custGeom>
                <a:avLst/>
                <a:gdLst>
                  <a:gd name="T0" fmla="*/ 2 w 43"/>
                  <a:gd name="T1" fmla="*/ 8 h 121"/>
                  <a:gd name="T2" fmla="*/ 6 w 43"/>
                  <a:gd name="T3" fmla="*/ 1 h 121"/>
                  <a:gd name="T4" fmla="*/ 6 w 43"/>
                  <a:gd name="T5" fmla="*/ 1 h 121"/>
                  <a:gd name="T6" fmla="*/ 13 w 43"/>
                  <a:gd name="T7" fmla="*/ 5 h 121"/>
                  <a:gd name="T8" fmla="*/ 42 w 43"/>
                  <a:gd name="T9" fmla="*/ 113 h 121"/>
                  <a:gd name="T10" fmla="*/ 38 w 43"/>
                  <a:gd name="T11" fmla="*/ 121 h 121"/>
                  <a:gd name="T12" fmla="*/ 38 w 43"/>
                  <a:gd name="T13" fmla="*/ 121 h 121"/>
                  <a:gd name="T14" fmla="*/ 31 w 43"/>
                  <a:gd name="T15" fmla="*/ 116 h 121"/>
                  <a:gd name="T16" fmla="*/ 2 w 43"/>
                  <a:gd name="T17"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21">
                    <a:moveTo>
                      <a:pt x="2" y="8"/>
                    </a:moveTo>
                    <a:cubicBezTo>
                      <a:pt x="0" y="4"/>
                      <a:pt x="3" y="2"/>
                      <a:pt x="6" y="1"/>
                    </a:cubicBezTo>
                    <a:cubicBezTo>
                      <a:pt x="6" y="1"/>
                      <a:pt x="6" y="1"/>
                      <a:pt x="6" y="1"/>
                    </a:cubicBezTo>
                    <a:cubicBezTo>
                      <a:pt x="9" y="0"/>
                      <a:pt x="12" y="1"/>
                      <a:pt x="13" y="5"/>
                    </a:cubicBezTo>
                    <a:cubicBezTo>
                      <a:pt x="42" y="113"/>
                      <a:pt x="42" y="113"/>
                      <a:pt x="42" y="113"/>
                    </a:cubicBezTo>
                    <a:cubicBezTo>
                      <a:pt x="43" y="118"/>
                      <a:pt x="41" y="120"/>
                      <a:pt x="38" y="121"/>
                    </a:cubicBezTo>
                    <a:cubicBezTo>
                      <a:pt x="38" y="121"/>
                      <a:pt x="38" y="121"/>
                      <a:pt x="38" y="121"/>
                    </a:cubicBezTo>
                    <a:cubicBezTo>
                      <a:pt x="35" y="121"/>
                      <a:pt x="32" y="121"/>
                      <a:pt x="31" y="116"/>
                    </a:cubicBezTo>
                    <a:lnTo>
                      <a:pt x="2" y="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86" name="Freeform 85"/>
              <p:cNvSpPr>
                <a:spLocks/>
              </p:cNvSpPr>
              <p:nvPr/>
            </p:nvSpPr>
            <p:spPr bwMode="auto">
              <a:xfrm>
                <a:off x="10483850" y="2044701"/>
                <a:ext cx="120650" cy="227013"/>
              </a:xfrm>
              <a:custGeom>
                <a:avLst/>
                <a:gdLst>
                  <a:gd name="T0" fmla="*/ 49 w 62"/>
                  <a:gd name="T1" fmla="*/ 4 h 115"/>
                  <a:gd name="T2" fmla="*/ 57 w 62"/>
                  <a:gd name="T3" fmla="*/ 2 h 115"/>
                  <a:gd name="T4" fmla="*/ 57 w 62"/>
                  <a:gd name="T5" fmla="*/ 2 h 115"/>
                  <a:gd name="T6" fmla="*/ 60 w 62"/>
                  <a:gd name="T7" fmla="*/ 10 h 115"/>
                  <a:gd name="T8" fmla="*/ 13 w 62"/>
                  <a:gd name="T9" fmla="*/ 111 h 115"/>
                  <a:gd name="T10" fmla="*/ 5 w 62"/>
                  <a:gd name="T11" fmla="*/ 114 h 115"/>
                  <a:gd name="T12" fmla="*/ 5 w 62"/>
                  <a:gd name="T13" fmla="*/ 114 h 115"/>
                  <a:gd name="T14" fmla="*/ 2 w 62"/>
                  <a:gd name="T15" fmla="*/ 106 h 115"/>
                  <a:gd name="T16" fmla="*/ 49 w 62"/>
                  <a:gd name="T17" fmla="*/ 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15">
                    <a:moveTo>
                      <a:pt x="49" y="4"/>
                    </a:moveTo>
                    <a:cubicBezTo>
                      <a:pt x="51" y="0"/>
                      <a:pt x="54" y="0"/>
                      <a:pt x="57" y="2"/>
                    </a:cubicBezTo>
                    <a:cubicBezTo>
                      <a:pt x="57" y="2"/>
                      <a:pt x="57" y="2"/>
                      <a:pt x="57" y="2"/>
                    </a:cubicBezTo>
                    <a:cubicBezTo>
                      <a:pt x="60" y="3"/>
                      <a:pt x="62" y="5"/>
                      <a:pt x="60" y="10"/>
                    </a:cubicBezTo>
                    <a:cubicBezTo>
                      <a:pt x="13" y="111"/>
                      <a:pt x="13" y="111"/>
                      <a:pt x="13" y="111"/>
                    </a:cubicBezTo>
                    <a:cubicBezTo>
                      <a:pt x="11" y="115"/>
                      <a:pt x="8" y="115"/>
                      <a:pt x="5" y="114"/>
                    </a:cubicBezTo>
                    <a:cubicBezTo>
                      <a:pt x="5" y="114"/>
                      <a:pt x="5" y="114"/>
                      <a:pt x="5" y="114"/>
                    </a:cubicBezTo>
                    <a:cubicBezTo>
                      <a:pt x="2" y="112"/>
                      <a:pt x="0" y="110"/>
                      <a:pt x="2" y="106"/>
                    </a:cubicBezTo>
                    <a:lnTo>
                      <a:pt x="49"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87" name="Freeform 86"/>
              <p:cNvSpPr>
                <a:spLocks/>
              </p:cNvSpPr>
              <p:nvPr/>
            </p:nvSpPr>
            <p:spPr bwMode="auto">
              <a:xfrm>
                <a:off x="10431463" y="2098676"/>
                <a:ext cx="223838" cy="120650"/>
              </a:xfrm>
              <a:custGeom>
                <a:avLst/>
                <a:gdLst>
                  <a:gd name="T0" fmla="*/ 106 w 115"/>
                  <a:gd name="T1" fmla="*/ 2 h 62"/>
                  <a:gd name="T2" fmla="*/ 114 w 115"/>
                  <a:gd name="T3" fmla="*/ 5 h 62"/>
                  <a:gd name="T4" fmla="*/ 114 w 115"/>
                  <a:gd name="T5" fmla="*/ 5 h 62"/>
                  <a:gd name="T6" fmla="*/ 111 w 115"/>
                  <a:gd name="T7" fmla="*/ 12 h 62"/>
                  <a:gd name="T8" fmla="*/ 10 w 115"/>
                  <a:gd name="T9" fmla="*/ 60 h 62"/>
                  <a:gd name="T10" fmla="*/ 2 w 115"/>
                  <a:gd name="T11" fmla="*/ 57 h 62"/>
                  <a:gd name="T12" fmla="*/ 2 w 115"/>
                  <a:gd name="T13" fmla="*/ 57 h 62"/>
                  <a:gd name="T14" fmla="*/ 5 w 115"/>
                  <a:gd name="T15" fmla="*/ 49 h 62"/>
                  <a:gd name="T16" fmla="*/ 106 w 115"/>
                  <a:gd name="T17"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62">
                    <a:moveTo>
                      <a:pt x="106" y="2"/>
                    </a:moveTo>
                    <a:cubicBezTo>
                      <a:pt x="110" y="0"/>
                      <a:pt x="113" y="2"/>
                      <a:pt x="114" y="5"/>
                    </a:cubicBezTo>
                    <a:cubicBezTo>
                      <a:pt x="114" y="5"/>
                      <a:pt x="114" y="5"/>
                      <a:pt x="114" y="5"/>
                    </a:cubicBezTo>
                    <a:cubicBezTo>
                      <a:pt x="115" y="8"/>
                      <a:pt x="115" y="11"/>
                      <a:pt x="111" y="12"/>
                    </a:cubicBezTo>
                    <a:cubicBezTo>
                      <a:pt x="10" y="60"/>
                      <a:pt x="10" y="60"/>
                      <a:pt x="10" y="60"/>
                    </a:cubicBezTo>
                    <a:cubicBezTo>
                      <a:pt x="5" y="62"/>
                      <a:pt x="3" y="60"/>
                      <a:pt x="2" y="57"/>
                    </a:cubicBezTo>
                    <a:cubicBezTo>
                      <a:pt x="2" y="57"/>
                      <a:pt x="2" y="57"/>
                      <a:pt x="2" y="57"/>
                    </a:cubicBezTo>
                    <a:cubicBezTo>
                      <a:pt x="0" y="54"/>
                      <a:pt x="0" y="51"/>
                      <a:pt x="5" y="49"/>
                    </a:cubicBezTo>
                    <a:lnTo>
                      <a:pt x="106" y="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88" name="Freeform 87"/>
              <p:cNvSpPr>
                <a:spLocks/>
              </p:cNvSpPr>
              <p:nvPr/>
            </p:nvSpPr>
            <p:spPr bwMode="auto">
              <a:xfrm>
                <a:off x="10425113" y="2116138"/>
                <a:ext cx="238125" cy="84138"/>
              </a:xfrm>
              <a:custGeom>
                <a:avLst/>
                <a:gdLst>
                  <a:gd name="T0" fmla="*/ 116 w 122"/>
                  <a:gd name="T1" fmla="*/ 30 h 43"/>
                  <a:gd name="T2" fmla="*/ 121 w 122"/>
                  <a:gd name="T3" fmla="*/ 38 h 43"/>
                  <a:gd name="T4" fmla="*/ 121 w 122"/>
                  <a:gd name="T5" fmla="*/ 38 h 43"/>
                  <a:gd name="T6" fmla="*/ 113 w 122"/>
                  <a:gd name="T7" fmla="*/ 42 h 43"/>
                  <a:gd name="T8" fmla="*/ 5 w 122"/>
                  <a:gd name="T9" fmla="*/ 13 h 43"/>
                  <a:gd name="T10" fmla="*/ 1 w 122"/>
                  <a:gd name="T11" fmla="*/ 6 h 43"/>
                  <a:gd name="T12" fmla="*/ 1 w 122"/>
                  <a:gd name="T13" fmla="*/ 6 h 43"/>
                  <a:gd name="T14" fmla="*/ 8 w 122"/>
                  <a:gd name="T15" fmla="*/ 2 h 43"/>
                  <a:gd name="T16" fmla="*/ 116 w 122"/>
                  <a:gd name="T17"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43">
                    <a:moveTo>
                      <a:pt x="116" y="30"/>
                    </a:moveTo>
                    <a:cubicBezTo>
                      <a:pt x="121" y="32"/>
                      <a:pt x="122" y="35"/>
                      <a:pt x="121" y="38"/>
                    </a:cubicBezTo>
                    <a:cubicBezTo>
                      <a:pt x="121" y="38"/>
                      <a:pt x="121" y="38"/>
                      <a:pt x="121" y="38"/>
                    </a:cubicBezTo>
                    <a:cubicBezTo>
                      <a:pt x="120" y="41"/>
                      <a:pt x="118" y="43"/>
                      <a:pt x="113" y="42"/>
                    </a:cubicBezTo>
                    <a:cubicBezTo>
                      <a:pt x="5" y="13"/>
                      <a:pt x="5" y="13"/>
                      <a:pt x="5" y="13"/>
                    </a:cubicBezTo>
                    <a:cubicBezTo>
                      <a:pt x="1" y="12"/>
                      <a:pt x="0" y="9"/>
                      <a:pt x="1" y="6"/>
                    </a:cubicBezTo>
                    <a:cubicBezTo>
                      <a:pt x="1" y="6"/>
                      <a:pt x="1" y="6"/>
                      <a:pt x="1" y="6"/>
                    </a:cubicBezTo>
                    <a:cubicBezTo>
                      <a:pt x="2" y="3"/>
                      <a:pt x="4" y="0"/>
                      <a:pt x="8" y="2"/>
                    </a:cubicBezTo>
                    <a:lnTo>
                      <a:pt x="116" y="3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89" name="Freeform 88"/>
              <p:cNvSpPr>
                <a:spLocks/>
              </p:cNvSpPr>
              <p:nvPr/>
            </p:nvSpPr>
            <p:spPr bwMode="auto">
              <a:xfrm>
                <a:off x="10466388" y="2055813"/>
                <a:ext cx="153988" cy="207963"/>
              </a:xfrm>
              <a:custGeom>
                <a:avLst/>
                <a:gdLst>
                  <a:gd name="T0" fmla="*/ 77 w 79"/>
                  <a:gd name="T1" fmla="*/ 95 h 106"/>
                  <a:gd name="T2" fmla="*/ 75 w 79"/>
                  <a:gd name="T3" fmla="*/ 103 h 106"/>
                  <a:gd name="T4" fmla="*/ 75 w 79"/>
                  <a:gd name="T5" fmla="*/ 103 h 106"/>
                  <a:gd name="T6" fmla="*/ 67 w 79"/>
                  <a:gd name="T7" fmla="*/ 102 h 106"/>
                  <a:gd name="T8" fmla="*/ 3 w 79"/>
                  <a:gd name="T9" fmla="*/ 10 h 106"/>
                  <a:gd name="T10" fmla="*/ 4 w 79"/>
                  <a:gd name="T11" fmla="*/ 2 h 106"/>
                  <a:gd name="T12" fmla="*/ 4 w 79"/>
                  <a:gd name="T13" fmla="*/ 2 h 106"/>
                  <a:gd name="T14" fmla="*/ 13 w 79"/>
                  <a:gd name="T15" fmla="*/ 3 h 106"/>
                  <a:gd name="T16" fmla="*/ 77 w 79"/>
                  <a:gd name="T17" fmla="*/ 9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6">
                    <a:moveTo>
                      <a:pt x="77" y="95"/>
                    </a:moveTo>
                    <a:cubicBezTo>
                      <a:pt x="79" y="99"/>
                      <a:pt x="78" y="102"/>
                      <a:pt x="75" y="103"/>
                    </a:cubicBezTo>
                    <a:cubicBezTo>
                      <a:pt x="75" y="103"/>
                      <a:pt x="75" y="103"/>
                      <a:pt x="75" y="103"/>
                    </a:cubicBezTo>
                    <a:cubicBezTo>
                      <a:pt x="73" y="105"/>
                      <a:pt x="70" y="106"/>
                      <a:pt x="67" y="102"/>
                    </a:cubicBezTo>
                    <a:cubicBezTo>
                      <a:pt x="3" y="10"/>
                      <a:pt x="3" y="10"/>
                      <a:pt x="3" y="10"/>
                    </a:cubicBezTo>
                    <a:cubicBezTo>
                      <a:pt x="0" y="7"/>
                      <a:pt x="2" y="4"/>
                      <a:pt x="4" y="2"/>
                    </a:cubicBezTo>
                    <a:cubicBezTo>
                      <a:pt x="4" y="2"/>
                      <a:pt x="4" y="2"/>
                      <a:pt x="4" y="2"/>
                    </a:cubicBezTo>
                    <a:cubicBezTo>
                      <a:pt x="7" y="0"/>
                      <a:pt x="10" y="0"/>
                      <a:pt x="13" y="3"/>
                    </a:cubicBezTo>
                    <a:lnTo>
                      <a:pt x="77" y="9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90" name="Freeform 89"/>
              <p:cNvSpPr>
                <a:spLocks/>
              </p:cNvSpPr>
              <p:nvPr/>
            </p:nvSpPr>
            <p:spPr bwMode="auto">
              <a:xfrm>
                <a:off x="10523538" y="2036763"/>
                <a:ext cx="42863" cy="244475"/>
              </a:xfrm>
              <a:custGeom>
                <a:avLst/>
                <a:gdLst>
                  <a:gd name="T0" fmla="*/ 12 w 22"/>
                  <a:gd name="T1" fmla="*/ 118 h 124"/>
                  <a:gd name="T2" fmla="*/ 5 w 22"/>
                  <a:gd name="T3" fmla="*/ 123 h 124"/>
                  <a:gd name="T4" fmla="*/ 5 w 22"/>
                  <a:gd name="T5" fmla="*/ 123 h 124"/>
                  <a:gd name="T6" fmla="*/ 0 w 22"/>
                  <a:gd name="T7" fmla="*/ 117 h 124"/>
                  <a:gd name="T8" fmla="*/ 10 w 22"/>
                  <a:gd name="T9" fmla="*/ 5 h 124"/>
                  <a:gd name="T10" fmla="*/ 16 w 22"/>
                  <a:gd name="T11" fmla="*/ 0 h 124"/>
                  <a:gd name="T12" fmla="*/ 16 w 22"/>
                  <a:gd name="T13" fmla="*/ 0 h 124"/>
                  <a:gd name="T14" fmla="*/ 22 w 22"/>
                  <a:gd name="T15" fmla="*/ 6 h 124"/>
                  <a:gd name="T16" fmla="*/ 12 w 22"/>
                  <a:gd name="T17" fmla="*/ 1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4">
                    <a:moveTo>
                      <a:pt x="12" y="118"/>
                    </a:moveTo>
                    <a:cubicBezTo>
                      <a:pt x="11" y="123"/>
                      <a:pt x="9" y="124"/>
                      <a:pt x="5" y="123"/>
                    </a:cubicBezTo>
                    <a:cubicBezTo>
                      <a:pt x="5" y="123"/>
                      <a:pt x="5" y="123"/>
                      <a:pt x="5" y="123"/>
                    </a:cubicBezTo>
                    <a:cubicBezTo>
                      <a:pt x="2" y="123"/>
                      <a:pt x="0" y="122"/>
                      <a:pt x="0" y="117"/>
                    </a:cubicBezTo>
                    <a:cubicBezTo>
                      <a:pt x="10" y="5"/>
                      <a:pt x="10" y="5"/>
                      <a:pt x="10" y="5"/>
                    </a:cubicBezTo>
                    <a:cubicBezTo>
                      <a:pt x="10" y="1"/>
                      <a:pt x="13" y="0"/>
                      <a:pt x="16" y="0"/>
                    </a:cubicBezTo>
                    <a:cubicBezTo>
                      <a:pt x="16" y="0"/>
                      <a:pt x="16" y="0"/>
                      <a:pt x="16" y="0"/>
                    </a:cubicBezTo>
                    <a:cubicBezTo>
                      <a:pt x="20" y="0"/>
                      <a:pt x="22" y="2"/>
                      <a:pt x="22" y="6"/>
                    </a:cubicBezTo>
                    <a:lnTo>
                      <a:pt x="12" y="11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91" name="Freeform 90"/>
              <p:cNvSpPr>
                <a:spLocks/>
              </p:cNvSpPr>
              <p:nvPr/>
            </p:nvSpPr>
            <p:spPr bwMode="auto">
              <a:xfrm>
                <a:off x="10453688" y="2066926"/>
                <a:ext cx="182563" cy="184150"/>
              </a:xfrm>
              <a:custGeom>
                <a:avLst/>
                <a:gdLst>
                  <a:gd name="T0" fmla="*/ 11 w 94"/>
                  <a:gd name="T1" fmla="*/ 91 h 94"/>
                  <a:gd name="T2" fmla="*/ 3 w 94"/>
                  <a:gd name="T3" fmla="*/ 91 h 94"/>
                  <a:gd name="T4" fmla="*/ 3 w 94"/>
                  <a:gd name="T5" fmla="*/ 91 h 94"/>
                  <a:gd name="T6" fmla="*/ 3 w 94"/>
                  <a:gd name="T7" fmla="*/ 82 h 94"/>
                  <a:gd name="T8" fmla="*/ 82 w 94"/>
                  <a:gd name="T9" fmla="*/ 3 h 94"/>
                  <a:gd name="T10" fmla="*/ 91 w 94"/>
                  <a:gd name="T11" fmla="*/ 3 h 94"/>
                  <a:gd name="T12" fmla="*/ 91 w 94"/>
                  <a:gd name="T13" fmla="*/ 3 h 94"/>
                  <a:gd name="T14" fmla="*/ 91 w 94"/>
                  <a:gd name="T15" fmla="*/ 11 h 94"/>
                  <a:gd name="T16" fmla="*/ 11 w 94"/>
                  <a:gd name="T17" fmla="*/ 9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4">
                    <a:moveTo>
                      <a:pt x="11" y="91"/>
                    </a:moveTo>
                    <a:cubicBezTo>
                      <a:pt x="8" y="94"/>
                      <a:pt x="5" y="93"/>
                      <a:pt x="3" y="91"/>
                    </a:cubicBezTo>
                    <a:cubicBezTo>
                      <a:pt x="3" y="91"/>
                      <a:pt x="3" y="91"/>
                      <a:pt x="3" y="91"/>
                    </a:cubicBezTo>
                    <a:cubicBezTo>
                      <a:pt x="1" y="88"/>
                      <a:pt x="0" y="85"/>
                      <a:pt x="3" y="82"/>
                    </a:cubicBezTo>
                    <a:cubicBezTo>
                      <a:pt x="82" y="3"/>
                      <a:pt x="82" y="3"/>
                      <a:pt x="82" y="3"/>
                    </a:cubicBezTo>
                    <a:cubicBezTo>
                      <a:pt x="85" y="0"/>
                      <a:pt x="88" y="1"/>
                      <a:pt x="91" y="3"/>
                    </a:cubicBezTo>
                    <a:cubicBezTo>
                      <a:pt x="91" y="3"/>
                      <a:pt x="91" y="3"/>
                      <a:pt x="91" y="3"/>
                    </a:cubicBezTo>
                    <a:cubicBezTo>
                      <a:pt x="93" y="5"/>
                      <a:pt x="94" y="8"/>
                      <a:pt x="91" y="11"/>
                    </a:cubicBezTo>
                    <a:lnTo>
                      <a:pt x="11" y="9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sp>
            <p:nvSpPr>
              <p:cNvPr id="92" name="Freeform 91"/>
              <p:cNvSpPr>
                <a:spLocks/>
              </p:cNvSpPr>
              <p:nvPr/>
            </p:nvSpPr>
            <p:spPr bwMode="auto">
              <a:xfrm>
                <a:off x="10428288" y="2041526"/>
                <a:ext cx="233363" cy="233363"/>
              </a:xfrm>
              <a:custGeom>
                <a:avLst/>
                <a:gdLst>
                  <a:gd name="T0" fmla="*/ 98 w 120"/>
                  <a:gd name="T1" fmla="*/ 98 h 119"/>
                  <a:gd name="T2" fmla="*/ 21 w 120"/>
                  <a:gd name="T3" fmla="*/ 98 h 119"/>
                  <a:gd name="T4" fmla="*/ 21 w 120"/>
                  <a:gd name="T5" fmla="*/ 21 h 119"/>
                  <a:gd name="T6" fmla="*/ 98 w 120"/>
                  <a:gd name="T7" fmla="*/ 21 h 119"/>
                  <a:gd name="T8" fmla="*/ 98 w 120"/>
                  <a:gd name="T9" fmla="*/ 98 h 119"/>
                </a:gdLst>
                <a:ahLst/>
                <a:cxnLst>
                  <a:cxn ang="0">
                    <a:pos x="T0" y="T1"/>
                  </a:cxn>
                  <a:cxn ang="0">
                    <a:pos x="T2" y="T3"/>
                  </a:cxn>
                  <a:cxn ang="0">
                    <a:pos x="T4" y="T5"/>
                  </a:cxn>
                  <a:cxn ang="0">
                    <a:pos x="T6" y="T7"/>
                  </a:cxn>
                  <a:cxn ang="0">
                    <a:pos x="T8" y="T9"/>
                  </a:cxn>
                </a:cxnLst>
                <a:rect l="0" t="0" r="r" b="b"/>
                <a:pathLst>
                  <a:path w="120" h="119">
                    <a:moveTo>
                      <a:pt x="98" y="98"/>
                    </a:moveTo>
                    <a:cubicBezTo>
                      <a:pt x="77" y="119"/>
                      <a:pt x="43" y="119"/>
                      <a:pt x="21" y="98"/>
                    </a:cubicBezTo>
                    <a:cubicBezTo>
                      <a:pt x="0" y="77"/>
                      <a:pt x="0" y="43"/>
                      <a:pt x="21" y="21"/>
                    </a:cubicBezTo>
                    <a:cubicBezTo>
                      <a:pt x="43" y="0"/>
                      <a:pt x="77" y="0"/>
                      <a:pt x="98" y="21"/>
                    </a:cubicBezTo>
                    <a:cubicBezTo>
                      <a:pt x="120" y="43"/>
                      <a:pt x="120" y="77"/>
                      <a:pt x="98" y="98"/>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dirty="0">
                  <a:solidFill>
                    <a:srgbClr val="FFFFFF"/>
                  </a:solidFill>
                  <a:latin typeface="Segoe UI"/>
                </a:endParaRPr>
              </a:p>
            </p:txBody>
          </p:sp>
        </p:grpSp>
        <p:grpSp>
          <p:nvGrpSpPr>
            <p:cNvPr id="215" name="Group 214"/>
            <p:cNvGrpSpPr/>
            <p:nvPr/>
          </p:nvGrpSpPr>
          <p:grpSpPr>
            <a:xfrm flipH="1">
              <a:off x="2429807" y="1675489"/>
              <a:ext cx="1189945" cy="1001525"/>
              <a:chOff x="7659909" y="3778912"/>
              <a:chExt cx="1187629" cy="999576"/>
            </a:xfrm>
          </p:grpSpPr>
          <p:sp>
            <p:nvSpPr>
              <p:cNvPr id="216" name="Freeform 215"/>
              <p:cNvSpPr>
                <a:spLocks/>
              </p:cNvSpPr>
              <p:nvPr/>
            </p:nvSpPr>
            <p:spPr bwMode="auto">
              <a:xfrm>
                <a:off x="8159063" y="3778912"/>
                <a:ext cx="688475" cy="45391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217" name="Freeform 216"/>
              <p:cNvSpPr>
                <a:spLocks noEditPoints="1"/>
              </p:cNvSpPr>
              <p:nvPr/>
            </p:nvSpPr>
            <p:spPr bwMode="auto">
              <a:xfrm>
                <a:off x="7659909" y="4013874"/>
                <a:ext cx="766883" cy="764614"/>
              </a:xfrm>
              <a:custGeom>
                <a:avLst/>
                <a:gdLst>
                  <a:gd name="T0" fmla="*/ 266 w 483"/>
                  <a:gd name="T1" fmla="*/ 475 h 482"/>
                  <a:gd name="T2" fmla="*/ 216 w 483"/>
                  <a:gd name="T3" fmla="*/ 481 h 482"/>
                  <a:gd name="T4" fmla="*/ 217 w 483"/>
                  <a:gd name="T5" fmla="*/ 475 h 482"/>
                  <a:gd name="T6" fmla="*/ 290 w 483"/>
                  <a:gd name="T7" fmla="*/ 471 h 482"/>
                  <a:gd name="T8" fmla="*/ 292 w 483"/>
                  <a:gd name="T9" fmla="*/ 477 h 482"/>
                  <a:gd name="T10" fmla="*/ 146 w 483"/>
                  <a:gd name="T11" fmla="*/ 456 h 482"/>
                  <a:gd name="T12" fmla="*/ 340 w 483"/>
                  <a:gd name="T13" fmla="*/ 462 h 482"/>
                  <a:gd name="T14" fmla="*/ 362 w 483"/>
                  <a:gd name="T15" fmla="*/ 450 h 482"/>
                  <a:gd name="T16" fmla="*/ 100 w 483"/>
                  <a:gd name="T17" fmla="*/ 436 h 482"/>
                  <a:gd name="T18" fmla="*/ 121 w 483"/>
                  <a:gd name="T19" fmla="*/ 450 h 482"/>
                  <a:gd name="T20" fmla="*/ 399 w 483"/>
                  <a:gd name="T21" fmla="*/ 416 h 482"/>
                  <a:gd name="T22" fmla="*/ 80 w 483"/>
                  <a:gd name="T23" fmla="*/ 421 h 482"/>
                  <a:gd name="T24" fmla="*/ 84 w 483"/>
                  <a:gd name="T25" fmla="*/ 416 h 482"/>
                  <a:gd name="T26" fmla="*/ 416 w 483"/>
                  <a:gd name="T27" fmla="*/ 398 h 482"/>
                  <a:gd name="T28" fmla="*/ 421 w 483"/>
                  <a:gd name="T29" fmla="*/ 403 h 482"/>
                  <a:gd name="T30" fmla="*/ 38 w 483"/>
                  <a:gd name="T31" fmla="*/ 359 h 482"/>
                  <a:gd name="T32" fmla="*/ 450 w 483"/>
                  <a:gd name="T33" fmla="*/ 362 h 482"/>
                  <a:gd name="T34" fmla="*/ 462 w 483"/>
                  <a:gd name="T35" fmla="*/ 339 h 482"/>
                  <a:gd name="T36" fmla="*/ 12 w 483"/>
                  <a:gd name="T37" fmla="*/ 316 h 482"/>
                  <a:gd name="T38" fmla="*/ 21 w 483"/>
                  <a:gd name="T39" fmla="*/ 340 h 482"/>
                  <a:gd name="T40" fmla="*/ 471 w 483"/>
                  <a:gd name="T41" fmla="*/ 290 h 482"/>
                  <a:gd name="T42" fmla="*/ 5 w 483"/>
                  <a:gd name="T43" fmla="*/ 292 h 482"/>
                  <a:gd name="T44" fmla="*/ 11 w 483"/>
                  <a:gd name="T45" fmla="*/ 290 h 482"/>
                  <a:gd name="T46" fmla="*/ 475 w 483"/>
                  <a:gd name="T47" fmla="*/ 266 h 482"/>
                  <a:gd name="T48" fmla="*/ 483 w 483"/>
                  <a:gd name="T49" fmla="*/ 241 h 482"/>
                  <a:gd name="T50" fmla="*/ 0 w 483"/>
                  <a:gd name="T51" fmla="*/ 241 h 482"/>
                  <a:gd name="T52" fmla="*/ 8 w 483"/>
                  <a:gd name="T53" fmla="*/ 217 h 482"/>
                  <a:gd name="T54" fmla="*/ 475 w 483"/>
                  <a:gd name="T55" fmla="*/ 216 h 482"/>
                  <a:gd name="T56" fmla="*/ 481 w 483"/>
                  <a:gd name="T57" fmla="*/ 215 h 482"/>
                  <a:gd name="T58" fmla="*/ 5 w 483"/>
                  <a:gd name="T59" fmla="*/ 191 h 482"/>
                  <a:gd name="T60" fmla="*/ 11 w 483"/>
                  <a:gd name="T61" fmla="*/ 193 h 482"/>
                  <a:gd name="T62" fmla="*/ 462 w 483"/>
                  <a:gd name="T63" fmla="*/ 143 h 482"/>
                  <a:gd name="T64" fmla="*/ 27 w 483"/>
                  <a:gd name="T65" fmla="*/ 146 h 482"/>
                  <a:gd name="T66" fmla="*/ 38 w 483"/>
                  <a:gd name="T67" fmla="*/ 124 h 482"/>
                  <a:gd name="T68" fmla="*/ 431 w 483"/>
                  <a:gd name="T69" fmla="*/ 103 h 482"/>
                  <a:gd name="T70" fmla="*/ 445 w 483"/>
                  <a:gd name="T71" fmla="*/ 123 h 482"/>
                  <a:gd name="T72" fmla="*/ 62 w 483"/>
                  <a:gd name="T73" fmla="*/ 80 h 482"/>
                  <a:gd name="T74" fmla="*/ 416 w 483"/>
                  <a:gd name="T75" fmla="*/ 84 h 482"/>
                  <a:gd name="T76" fmla="*/ 420 w 483"/>
                  <a:gd name="T77" fmla="*/ 79 h 482"/>
                  <a:gd name="T78" fmla="*/ 80 w 483"/>
                  <a:gd name="T79" fmla="*/ 62 h 482"/>
                  <a:gd name="T80" fmla="*/ 84 w 483"/>
                  <a:gd name="T81" fmla="*/ 67 h 482"/>
                  <a:gd name="T82" fmla="*/ 362 w 483"/>
                  <a:gd name="T83" fmla="*/ 32 h 482"/>
                  <a:gd name="T84" fmla="*/ 124 w 483"/>
                  <a:gd name="T85" fmla="*/ 38 h 482"/>
                  <a:gd name="T86" fmla="*/ 145 w 483"/>
                  <a:gd name="T87" fmla="*/ 27 h 482"/>
                  <a:gd name="T88" fmla="*/ 314 w 483"/>
                  <a:gd name="T89" fmla="*/ 17 h 482"/>
                  <a:gd name="T90" fmla="*/ 337 w 483"/>
                  <a:gd name="T91" fmla="*/ 26 h 482"/>
                  <a:gd name="T92" fmla="*/ 191 w 483"/>
                  <a:gd name="T93" fmla="*/ 5 h 482"/>
                  <a:gd name="T94" fmla="*/ 290 w 483"/>
                  <a:gd name="T95" fmla="*/ 11 h 482"/>
                  <a:gd name="T96" fmla="*/ 291 w 483"/>
                  <a:gd name="T97" fmla="*/ 5 h 482"/>
                  <a:gd name="T98" fmla="*/ 216 w 483"/>
                  <a:gd name="T99" fmla="*/ 1 h 482"/>
                  <a:gd name="T100" fmla="*/ 216 w 483"/>
                  <a:gd name="T101" fmla="*/ 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3" h="482">
                    <a:moveTo>
                      <a:pt x="241" y="482"/>
                    </a:moveTo>
                    <a:cubicBezTo>
                      <a:pt x="241" y="476"/>
                      <a:pt x="241" y="476"/>
                      <a:pt x="241" y="476"/>
                    </a:cubicBezTo>
                    <a:cubicBezTo>
                      <a:pt x="250" y="476"/>
                      <a:pt x="258" y="476"/>
                      <a:pt x="266" y="475"/>
                    </a:cubicBezTo>
                    <a:cubicBezTo>
                      <a:pt x="267" y="481"/>
                      <a:pt x="267" y="481"/>
                      <a:pt x="267" y="481"/>
                    </a:cubicBezTo>
                    <a:cubicBezTo>
                      <a:pt x="258" y="482"/>
                      <a:pt x="250" y="482"/>
                      <a:pt x="241" y="482"/>
                    </a:cubicBezTo>
                    <a:close/>
                    <a:moveTo>
                      <a:pt x="216" y="481"/>
                    </a:moveTo>
                    <a:cubicBezTo>
                      <a:pt x="208" y="480"/>
                      <a:pt x="200" y="479"/>
                      <a:pt x="191" y="477"/>
                    </a:cubicBezTo>
                    <a:cubicBezTo>
                      <a:pt x="193" y="471"/>
                      <a:pt x="193" y="471"/>
                      <a:pt x="193" y="471"/>
                    </a:cubicBezTo>
                    <a:cubicBezTo>
                      <a:pt x="201" y="473"/>
                      <a:pt x="209" y="474"/>
                      <a:pt x="217" y="475"/>
                    </a:cubicBezTo>
                    <a:lnTo>
                      <a:pt x="216" y="481"/>
                    </a:lnTo>
                    <a:close/>
                    <a:moveTo>
                      <a:pt x="292" y="477"/>
                    </a:moveTo>
                    <a:cubicBezTo>
                      <a:pt x="290" y="471"/>
                      <a:pt x="290" y="471"/>
                      <a:pt x="290" y="471"/>
                    </a:cubicBezTo>
                    <a:cubicBezTo>
                      <a:pt x="298" y="469"/>
                      <a:pt x="306" y="467"/>
                      <a:pt x="314" y="465"/>
                    </a:cubicBezTo>
                    <a:cubicBezTo>
                      <a:pt x="316" y="471"/>
                      <a:pt x="316" y="471"/>
                      <a:pt x="316" y="471"/>
                    </a:cubicBezTo>
                    <a:cubicBezTo>
                      <a:pt x="308" y="473"/>
                      <a:pt x="300" y="475"/>
                      <a:pt x="292" y="477"/>
                    </a:cubicBezTo>
                    <a:close/>
                    <a:moveTo>
                      <a:pt x="167" y="471"/>
                    </a:moveTo>
                    <a:cubicBezTo>
                      <a:pt x="159" y="468"/>
                      <a:pt x="151" y="465"/>
                      <a:pt x="143" y="462"/>
                    </a:cubicBezTo>
                    <a:cubicBezTo>
                      <a:pt x="146" y="456"/>
                      <a:pt x="146" y="456"/>
                      <a:pt x="146" y="456"/>
                    </a:cubicBezTo>
                    <a:cubicBezTo>
                      <a:pt x="153" y="459"/>
                      <a:pt x="161" y="462"/>
                      <a:pt x="169" y="465"/>
                    </a:cubicBezTo>
                    <a:lnTo>
                      <a:pt x="167" y="471"/>
                    </a:lnTo>
                    <a:close/>
                    <a:moveTo>
                      <a:pt x="340" y="462"/>
                    </a:moveTo>
                    <a:cubicBezTo>
                      <a:pt x="337" y="456"/>
                      <a:pt x="337" y="456"/>
                      <a:pt x="337" y="456"/>
                    </a:cubicBezTo>
                    <a:cubicBezTo>
                      <a:pt x="344" y="453"/>
                      <a:pt x="352" y="449"/>
                      <a:pt x="359" y="445"/>
                    </a:cubicBezTo>
                    <a:cubicBezTo>
                      <a:pt x="362" y="450"/>
                      <a:pt x="362" y="450"/>
                      <a:pt x="362" y="450"/>
                    </a:cubicBezTo>
                    <a:cubicBezTo>
                      <a:pt x="355" y="454"/>
                      <a:pt x="347" y="458"/>
                      <a:pt x="340" y="462"/>
                    </a:cubicBezTo>
                    <a:close/>
                    <a:moveTo>
                      <a:pt x="121" y="450"/>
                    </a:moveTo>
                    <a:cubicBezTo>
                      <a:pt x="114" y="446"/>
                      <a:pt x="106" y="441"/>
                      <a:pt x="100" y="436"/>
                    </a:cubicBezTo>
                    <a:cubicBezTo>
                      <a:pt x="103" y="431"/>
                      <a:pt x="103" y="431"/>
                      <a:pt x="103" y="431"/>
                    </a:cubicBezTo>
                    <a:cubicBezTo>
                      <a:pt x="110" y="436"/>
                      <a:pt x="117" y="441"/>
                      <a:pt x="124" y="445"/>
                    </a:cubicBezTo>
                    <a:lnTo>
                      <a:pt x="121" y="450"/>
                    </a:lnTo>
                    <a:close/>
                    <a:moveTo>
                      <a:pt x="383" y="436"/>
                    </a:moveTo>
                    <a:cubicBezTo>
                      <a:pt x="380" y="431"/>
                      <a:pt x="380" y="431"/>
                      <a:pt x="380" y="431"/>
                    </a:cubicBezTo>
                    <a:cubicBezTo>
                      <a:pt x="386" y="426"/>
                      <a:pt x="393" y="421"/>
                      <a:pt x="399" y="416"/>
                    </a:cubicBezTo>
                    <a:cubicBezTo>
                      <a:pt x="403" y="420"/>
                      <a:pt x="403" y="420"/>
                      <a:pt x="403" y="420"/>
                    </a:cubicBezTo>
                    <a:cubicBezTo>
                      <a:pt x="397" y="426"/>
                      <a:pt x="390" y="431"/>
                      <a:pt x="383" y="436"/>
                    </a:cubicBezTo>
                    <a:close/>
                    <a:moveTo>
                      <a:pt x="80" y="421"/>
                    </a:moveTo>
                    <a:cubicBezTo>
                      <a:pt x="74" y="415"/>
                      <a:pt x="68" y="409"/>
                      <a:pt x="62" y="403"/>
                    </a:cubicBezTo>
                    <a:cubicBezTo>
                      <a:pt x="67" y="399"/>
                      <a:pt x="67" y="399"/>
                      <a:pt x="67" y="399"/>
                    </a:cubicBezTo>
                    <a:cubicBezTo>
                      <a:pt x="72" y="405"/>
                      <a:pt x="78" y="410"/>
                      <a:pt x="84" y="416"/>
                    </a:cubicBezTo>
                    <a:lnTo>
                      <a:pt x="80" y="421"/>
                    </a:lnTo>
                    <a:close/>
                    <a:moveTo>
                      <a:pt x="421" y="403"/>
                    </a:moveTo>
                    <a:cubicBezTo>
                      <a:pt x="416" y="398"/>
                      <a:pt x="416" y="398"/>
                      <a:pt x="416" y="398"/>
                    </a:cubicBezTo>
                    <a:cubicBezTo>
                      <a:pt x="421" y="392"/>
                      <a:pt x="427" y="386"/>
                      <a:pt x="431" y="379"/>
                    </a:cubicBezTo>
                    <a:cubicBezTo>
                      <a:pt x="437" y="383"/>
                      <a:pt x="437" y="383"/>
                      <a:pt x="437" y="383"/>
                    </a:cubicBezTo>
                    <a:cubicBezTo>
                      <a:pt x="432" y="390"/>
                      <a:pt x="426" y="396"/>
                      <a:pt x="421" y="403"/>
                    </a:cubicBezTo>
                    <a:close/>
                    <a:moveTo>
                      <a:pt x="46" y="383"/>
                    </a:moveTo>
                    <a:cubicBezTo>
                      <a:pt x="41" y="376"/>
                      <a:pt x="37" y="369"/>
                      <a:pt x="32" y="362"/>
                    </a:cubicBezTo>
                    <a:cubicBezTo>
                      <a:pt x="38" y="359"/>
                      <a:pt x="38" y="359"/>
                      <a:pt x="38" y="359"/>
                    </a:cubicBezTo>
                    <a:cubicBezTo>
                      <a:pt x="42" y="366"/>
                      <a:pt x="47" y="373"/>
                      <a:pt x="51" y="379"/>
                    </a:cubicBezTo>
                    <a:lnTo>
                      <a:pt x="46" y="383"/>
                    </a:lnTo>
                    <a:close/>
                    <a:moveTo>
                      <a:pt x="450" y="362"/>
                    </a:moveTo>
                    <a:cubicBezTo>
                      <a:pt x="445" y="359"/>
                      <a:pt x="445" y="359"/>
                      <a:pt x="445" y="359"/>
                    </a:cubicBezTo>
                    <a:cubicBezTo>
                      <a:pt x="449" y="352"/>
                      <a:pt x="453" y="344"/>
                      <a:pt x="456" y="337"/>
                    </a:cubicBezTo>
                    <a:cubicBezTo>
                      <a:pt x="462" y="339"/>
                      <a:pt x="462" y="339"/>
                      <a:pt x="462" y="339"/>
                    </a:cubicBezTo>
                    <a:cubicBezTo>
                      <a:pt x="458" y="347"/>
                      <a:pt x="455" y="355"/>
                      <a:pt x="450" y="362"/>
                    </a:cubicBezTo>
                    <a:close/>
                    <a:moveTo>
                      <a:pt x="21" y="340"/>
                    </a:moveTo>
                    <a:cubicBezTo>
                      <a:pt x="18" y="332"/>
                      <a:pt x="14" y="324"/>
                      <a:pt x="12" y="316"/>
                    </a:cubicBezTo>
                    <a:cubicBezTo>
                      <a:pt x="18" y="314"/>
                      <a:pt x="18" y="314"/>
                      <a:pt x="18" y="314"/>
                    </a:cubicBezTo>
                    <a:cubicBezTo>
                      <a:pt x="20" y="322"/>
                      <a:pt x="23" y="329"/>
                      <a:pt x="27" y="337"/>
                    </a:cubicBezTo>
                    <a:lnTo>
                      <a:pt x="21" y="340"/>
                    </a:lnTo>
                    <a:close/>
                    <a:moveTo>
                      <a:pt x="471" y="316"/>
                    </a:moveTo>
                    <a:cubicBezTo>
                      <a:pt x="465" y="314"/>
                      <a:pt x="465" y="314"/>
                      <a:pt x="465" y="314"/>
                    </a:cubicBezTo>
                    <a:cubicBezTo>
                      <a:pt x="467" y="306"/>
                      <a:pt x="470" y="298"/>
                      <a:pt x="471" y="290"/>
                    </a:cubicBezTo>
                    <a:cubicBezTo>
                      <a:pt x="477" y="291"/>
                      <a:pt x="477" y="291"/>
                      <a:pt x="477" y="291"/>
                    </a:cubicBezTo>
                    <a:cubicBezTo>
                      <a:pt x="476" y="300"/>
                      <a:pt x="473" y="308"/>
                      <a:pt x="471" y="316"/>
                    </a:cubicBezTo>
                    <a:close/>
                    <a:moveTo>
                      <a:pt x="5" y="292"/>
                    </a:moveTo>
                    <a:cubicBezTo>
                      <a:pt x="4" y="283"/>
                      <a:pt x="2" y="275"/>
                      <a:pt x="1" y="267"/>
                    </a:cubicBezTo>
                    <a:cubicBezTo>
                      <a:pt x="8" y="266"/>
                      <a:pt x="8" y="266"/>
                      <a:pt x="8" y="266"/>
                    </a:cubicBezTo>
                    <a:cubicBezTo>
                      <a:pt x="9" y="274"/>
                      <a:pt x="10" y="282"/>
                      <a:pt x="11" y="290"/>
                    </a:cubicBezTo>
                    <a:lnTo>
                      <a:pt x="5" y="292"/>
                    </a:lnTo>
                    <a:close/>
                    <a:moveTo>
                      <a:pt x="481" y="266"/>
                    </a:moveTo>
                    <a:cubicBezTo>
                      <a:pt x="475" y="266"/>
                      <a:pt x="475" y="266"/>
                      <a:pt x="475" y="266"/>
                    </a:cubicBezTo>
                    <a:cubicBezTo>
                      <a:pt x="476" y="258"/>
                      <a:pt x="476" y="249"/>
                      <a:pt x="476" y="241"/>
                    </a:cubicBezTo>
                    <a:cubicBezTo>
                      <a:pt x="476" y="241"/>
                      <a:pt x="476" y="241"/>
                      <a:pt x="476" y="241"/>
                    </a:cubicBezTo>
                    <a:cubicBezTo>
                      <a:pt x="483" y="241"/>
                      <a:pt x="483" y="241"/>
                      <a:pt x="483" y="241"/>
                    </a:cubicBezTo>
                    <a:cubicBezTo>
                      <a:pt x="483" y="241"/>
                      <a:pt x="483" y="241"/>
                      <a:pt x="483" y="241"/>
                    </a:cubicBezTo>
                    <a:cubicBezTo>
                      <a:pt x="483" y="250"/>
                      <a:pt x="482" y="258"/>
                      <a:pt x="481" y="266"/>
                    </a:cubicBezTo>
                    <a:close/>
                    <a:moveTo>
                      <a:pt x="0" y="241"/>
                    </a:moveTo>
                    <a:cubicBezTo>
                      <a:pt x="0" y="241"/>
                      <a:pt x="0" y="241"/>
                      <a:pt x="0" y="241"/>
                    </a:cubicBezTo>
                    <a:cubicBezTo>
                      <a:pt x="0" y="233"/>
                      <a:pt x="0" y="224"/>
                      <a:pt x="1" y="216"/>
                    </a:cubicBezTo>
                    <a:cubicBezTo>
                      <a:pt x="8" y="217"/>
                      <a:pt x="8" y="217"/>
                      <a:pt x="8" y="217"/>
                    </a:cubicBezTo>
                    <a:cubicBezTo>
                      <a:pt x="7" y="225"/>
                      <a:pt x="6" y="233"/>
                      <a:pt x="6" y="241"/>
                    </a:cubicBezTo>
                    <a:lnTo>
                      <a:pt x="0" y="241"/>
                    </a:lnTo>
                    <a:close/>
                    <a:moveTo>
                      <a:pt x="475" y="216"/>
                    </a:moveTo>
                    <a:cubicBezTo>
                      <a:pt x="474" y="208"/>
                      <a:pt x="473" y="200"/>
                      <a:pt x="471" y="192"/>
                    </a:cubicBezTo>
                    <a:cubicBezTo>
                      <a:pt x="477" y="190"/>
                      <a:pt x="477" y="190"/>
                      <a:pt x="477" y="190"/>
                    </a:cubicBezTo>
                    <a:cubicBezTo>
                      <a:pt x="479" y="199"/>
                      <a:pt x="480" y="207"/>
                      <a:pt x="481" y="215"/>
                    </a:cubicBezTo>
                    <a:lnTo>
                      <a:pt x="475" y="216"/>
                    </a:lnTo>
                    <a:close/>
                    <a:moveTo>
                      <a:pt x="11" y="193"/>
                    </a:moveTo>
                    <a:cubicBezTo>
                      <a:pt x="5" y="191"/>
                      <a:pt x="5" y="191"/>
                      <a:pt x="5" y="191"/>
                    </a:cubicBezTo>
                    <a:cubicBezTo>
                      <a:pt x="7" y="183"/>
                      <a:pt x="9" y="175"/>
                      <a:pt x="12" y="167"/>
                    </a:cubicBezTo>
                    <a:cubicBezTo>
                      <a:pt x="18" y="169"/>
                      <a:pt x="18" y="169"/>
                      <a:pt x="18" y="169"/>
                    </a:cubicBezTo>
                    <a:cubicBezTo>
                      <a:pt x="15" y="177"/>
                      <a:pt x="13" y="185"/>
                      <a:pt x="11" y="193"/>
                    </a:cubicBezTo>
                    <a:close/>
                    <a:moveTo>
                      <a:pt x="465" y="168"/>
                    </a:moveTo>
                    <a:cubicBezTo>
                      <a:pt x="462" y="160"/>
                      <a:pt x="459" y="153"/>
                      <a:pt x="456" y="145"/>
                    </a:cubicBezTo>
                    <a:cubicBezTo>
                      <a:pt x="462" y="143"/>
                      <a:pt x="462" y="143"/>
                      <a:pt x="462" y="143"/>
                    </a:cubicBezTo>
                    <a:cubicBezTo>
                      <a:pt x="465" y="150"/>
                      <a:pt x="468" y="158"/>
                      <a:pt x="471" y="166"/>
                    </a:cubicBezTo>
                    <a:lnTo>
                      <a:pt x="465" y="168"/>
                    </a:lnTo>
                    <a:close/>
                    <a:moveTo>
                      <a:pt x="27" y="146"/>
                    </a:moveTo>
                    <a:cubicBezTo>
                      <a:pt x="21" y="143"/>
                      <a:pt x="21" y="143"/>
                      <a:pt x="21" y="143"/>
                    </a:cubicBezTo>
                    <a:cubicBezTo>
                      <a:pt x="24" y="136"/>
                      <a:pt x="28" y="128"/>
                      <a:pt x="32" y="121"/>
                    </a:cubicBezTo>
                    <a:cubicBezTo>
                      <a:pt x="38" y="124"/>
                      <a:pt x="38" y="124"/>
                      <a:pt x="38" y="124"/>
                    </a:cubicBezTo>
                    <a:cubicBezTo>
                      <a:pt x="34" y="131"/>
                      <a:pt x="30" y="138"/>
                      <a:pt x="27" y="146"/>
                    </a:cubicBezTo>
                    <a:close/>
                    <a:moveTo>
                      <a:pt x="445" y="123"/>
                    </a:moveTo>
                    <a:cubicBezTo>
                      <a:pt x="441" y="116"/>
                      <a:pt x="436" y="109"/>
                      <a:pt x="431" y="103"/>
                    </a:cubicBezTo>
                    <a:cubicBezTo>
                      <a:pt x="436" y="99"/>
                      <a:pt x="436" y="99"/>
                      <a:pt x="436" y="99"/>
                    </a:cubicBezTo>
                    <a:cubicBezTo>
                      <a:pt x="441" y="106"/>
                      <a:pt x="446" y="113"/>
                      <a:pt x="450" y="120"/>
                    </a:cubicBezTo>
                    <a:lnTo>
                      <a:pt x="445" y="123"/>
                    </a:lnTo>
                    <a:close/>
                    <a:moveTo>
                      <a:pt x="51" y="103"/>
                    </a:moveTo>
                    <a:cubicBezTo>
                      <a:pt x="46" y="100"/>
                      <a:pt x="46" y="100"/>
                      <a:pt x="46" y="100"/>
                    </a:cubicBezTo>
                    <a:cubicBezTo>
                      <a:pt x="51" y="93"/>
                      <a:pt x="56" y="86"/>
                      <a:pt x="62" y="80"/>
                    </a:cubicBezTo>
                    <a:cubicBezTo>
                      <a:pt x="67" y="84"/>
                      <a:pt x="67" y="84"/>
                      <a:pt x="67" y="84"/>
                    </a:cubicBezTo>
                    <a:cubicBezTo>
                      <a:pt x="61" y="90"/>
                      <a:pt x="56" y="97"/>
                      <a:pt x="51" y="103"/>
                    </a:cubicBezTo>
                    <a:close/>
                    <a:moveTo>
                      <a:pt x="416" y="84"/>
                    </a:moveTo>
                    <a:cubicBezTo>
                      <a:pt x="410" y="78"/>
                      <a:pt x="404" y="72"/>
                      <a:pt x="398" y="66"/>
                    </a:cubicBezTo>
                    <a:cubicBezTo>
                      <a:pt x="402" y="62"/>
                      <a:pt x="402" y="62"/>
                      <a:pt x="402" y="62"/>
                    </a:cubicBezTo>
                    <a:cubicBezTo>
                      <a:pt x="409" y="67"/>
                      <a:pt x="415" y="73"/>
                      <a:pt x="420" y="79"/>
                    </a:cubicBezTo>
                    <a:lnTo>
                      <a:pt x="416" y="84"/>
                    </a:lnTo>
                    <a:close/>
                    <a:moveTo>
                      <a:pt x="84" y="67"/>
                    </a:moveTo>
                    <a:cubicBezTo>
                      <a:pt x="80" y="62"/>
                      <a:pt x="80" y="62"/>
                      <a:pt x="80" y="62"/>
                    </a:cubicBezTo>
                    <a:cubicBezTo>
                      <a:pt x="86" y="56"/>
                      <a:pt x="92" y="51"/>
                      <a:pt x="99" y="46"/>
                    </a:cubicBezTo>
                    <a:cubicBezTo>
                      <a:pt x="103" y="51"/>
                      <a:pt x="103" y="51"/>
                      <a:pt x="103" y="51"/>
                    </a:cubicBezTo>
                    <a:cubicBezTo>
                      <a:pt x="96" y="56"/>
                      <a:pt x="90" y="61"/>
                      <a:pt x="84" y="67"/>
                    </a:cubicBezTo>
                    <a:close/>
                    <a:moveTo>
                      <a:pt x="379" y="51"/>
                    </a:moveTo>
                    <a:cubicBezTo>
                      <a:pt x="372" y="46"/>
                      <a:pt x="366" y="41"/>
                      <a:pt x="358" y="37"/>
                    </a:cubicBezTo>
                    <a:cubicBezTo>
                      <a:pt x="362" y="32"/>
                      <a:pt x="362" y="32"/>
                      <a:pt x="362" y="32"/>
                    </a:cubicBezTo>
                    <a:cubicBezTo>
                      <a:pt x="369" y="36"/>
                      <a:pt x="376" y="41"/>
                      <a:pt x="383" y="46"/>
                    </a:cubicBezTo>
                    <a:lnTo>
                      <a:pt x="379" y="51"/>
                    </a:lnTo>
                    <a:close/>
                    <a:moveTo>
                      <a:pt x="124" y="38"/>
                    </a:moveTo>
                    <a:cubicBezTo>
                      <a:pt x="120" y="32"/>
                      <a:pt x="120" y="32"/>
                      <a:pt x="120" y="32"/>
                    </a:cubicBezTo>
                    <a:cubicBezTo>
                      <a:pt x="128" y="28"/>
                      <a:pt x="135" y="24"/>
                      <a:pt x="143" y="21"/>
                    </a:cubicBezTo>
                    <a:cubicBezTo>
                      <a:pt x="145" y="27"/>
                      <a:pt x="145" y="27"/>
                      <a:pt x="145" y="27"/>
                    </a:cubicBezTo>
                    <a:cubicBezTo>
                      <a:pt x="138" y="30"/>
                      <a:pt x="131" y="34"/>
                      <a:pt x="124" y="38"/>
                    </a:cubicBezTo>
                    <a:close/>
                    <a:moveTo>
                      <a:pt x="337" y="26"/>
                    </a:moveTo>
                    <a:cubicBezTo>
                      <a:pt x="329" y="23"/>
                      <a:pt x="321" y="20"/>
                      <a:pt x="314" y="17"/>
                    </a:cubicBezTo>
                    <a:cubicBezTo>
                      <a:pt x="316" y="11"/>
                      <a:pt x="316" y="11"/>
                      <a:pt x="316" y="11"/>
                    </a:cubicBezTo>
                    <a:cubicBezTo>
                      <a:pt x="324" y="14"/>
                      <a:pt x="331" y="17"/>
                      <a:pt x="339" y="20"/>
                    </a:cubicBezTo>
                    <a:lnTo>
                      <a:pt x="337" y="26"/>
                    </a:lnTo>
                    <a:close/>
                    <a:moveTo>
                      <a:pt x="168" y="18"/>
                    </a:moveTo>
                    <a:cubicBezTo>
                      <a:pt x="166" y="12"/>
                      <a:pt x="166" y="12"/>
                      <a:pt x="166" y="12"/>
                    </a:cubicBezTo>
                    <a:cubicBezTo>
                      <a:pt x="174" y="9"/>
                      <a:pt x="183" y="7"/>
                      <a:pt x="191" y="5"/>
                    </a:cubicBezTo>
                    <a:cubicBezTo>
                      <a:pt x="192" y="11"/>
                      <a:pt x="192" y="11"/>
                      <a:pt x="192" y="11"/>
                    </a:cubicBezTo>
                    <a:cubicBezTo>
                      <a:pt x="184" y="13"/>
                      <a:pt x="176" y="15"/>
                      <a:pt x="168" y="18"/>
                    </a:cubicBezTo>
                    <a:close/>
                    <a:moveTo>
                      <a:pt x="290" y="11"/>
                    </a:moveTo>
                    <a:cubicBezTo>
                      <a:pt x="282" y="10"/>
                      <a:pt x="274" y="8"/>
                      <a:pt x="266" y="7"/>
                    </a:cubicBezTo>
                    <a:cubicBezTo>
                      <a:pt x="266" y="1"/>
                      <a:pt x="266" y="1"/>
                      <a:pt x="266" y="1"/>
                    </a:cubicBezTo>
                    <a:cubicBezTo>
                      <a:pt x="275" y="2"/>
                      <a:pt x="283" y="3"/>
                      <a:pt x="291" y="5"/>
                    </a:cubicBezTo>
                    <a:lnTo>
                      <a:pt x="290" y="11"/>
                    </a:lnTo>
                    <a:close/>
                    <a:moveTo>
                      <a:pt x="216" y="7"/>
                    </a:moveTo>
                    <a:cubicBezTo>
                      <a:pt x="216" y="1"/>
                      <a:pt x="216" y="1"/>
                      <a:pt x="216" y="1"/>
                    </a:cubicBezTo>
                    <a:cubicBezTo>
                      <a:pt x="224" y="0"/>
                      <a:pt x="233" y="0"/>
                      <a:pt x="241" y="0"/>
                    </a:cubicBezTo>
                    <a:cubicBezTo>
                      <a:pt x="241" y="6"/>
                      <a:pt x="241" y="6"/>
                      <a:pt x="241" y="6"/>
                    </a:cubicBezTo>
                    <a:cubicBezTo>
                      <a:pt x="233" y="6"/>
                      <a:pt x="224" y="7"/>
                      <a:pt x="2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218" name="Oval 217"/>
              <p:cNvSpPr>
                <a:spLocks noChangeArrowheads="1"/>
              </p:cNvSpPr>
              <p:nvPr/>
            </p:nvSpPr>
            <p:spPr bwMode="auto">
              <a:xfrm>
                <a:off x="7665581" y="4134125"/>
                <a:ext cx="640960" cy="639825"/>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219" name="Freeform 218"/>
              <p:cNvSpPr>
                <a:spLocks noEditPoints="1"/>
              </p:cNvSpPr>
              <p:nvPr/>
            </p:nvSpPr>
            <p:spPr bwMode="auto">
              <a:xfrm>
                <a:off x="7659909" y="4129587"/>
                <a:ext cx="651170" cy="648901"/>
              </a:xfrm>
              <a:custGeom>
                <a:avLst/>
                <a:gdLst>
                  <a:gd name="T0" fmla="*/ 193 w 410"/>
                  <a:gd name="T1" fmla="*/ 403 h 409"/>
                  <a:gd name="T2" fmla="*/ 205 w 410"/>
                  <a:gd name="T3" fmla="*/ 409 h 409"/>
                  <a:gd name="T4" fmla="*/ 144 w 410"/>
                  <a:gd name="T5" fmla="*/ 394 h 409"/>
                  <a:gd name="T6" fmla="*/ 243 w 410"/>
                  <a:gd name="T7" fmla="*/ 406 h 409"/>
                  <a:gd name="T8" fmla="*/ 268 w 410"/>
                  <a:gd name="T9" fmla="*/ 399 h 409"/>
                  <a:gd name="T10" fmla="*/ 95 w 410"/>
                  <a:gd name="T11" fmla="*/ 378 h 409"/>
                  <a:gd name="T12" fmla="*/ 118 w 410"/>
                  <a:gd name="T13" fmla="*/ 390 h 409"/>
                  <a:gd name="T14" fmla="*/ 311 w 410"/>
                  <a:gd name="T15" fmla="*/ 372 h 409"/>
                  <a:gd name="T16" fmla="*/ 74 w 410"/>
                  <a:gd name="T17" fmla="*/ 363 h 409"/>
                  <a:gd name="T18" fmla="*/ 79 w 410"/>
                  <a:gd name="T19" fmla="*/ 358 h 409"/>
                  <a:gd name="T20" fmla="*/ 332 w 410"/>
                  <a:gd name="T21" fmla="*/ 358 h 409"/>
                  <a:gd name="T22" fmla="*/ 336 w 410"/>
                  <a:gd name="T23" fmla="*/ 362 h 409"/>
                  <a:gd name="T24" fmla="*/ 31 w 410"/>
                  <a:gd name="T25" fmla="*/ 300 h 409"/>
                  <a:gd name="T26" fmla="*/ 371 w 410"/>
                  <a:gd name="T27" fmla="*/ 325 h 409"/>
                  <a:gd name="T28" fmla="*/ 385 w 410"/>
                  <a:gd name="T29" fmla="*/ 303 h 409"/>
                  <a:gd name="T30" fmla="*/ 7 w 410"/>
                  <a:gd name="T31" fmla="*/ 256 h 409"/>
                  <a:gd name="T32" fmla="*/ 14 w 410"/>
                  <a:gd name="T33" fmla="*/ 280 h 409"/>
                  <a:gd name="T34" fmla="*/ 397 w 410"/>
                  <a:gd name="T35" fmla="*/ 254 h 409"/>
                  <a:gd name="T36" fmla="*/ 2 w 410"/>
                  <a:gd name="T37" fmla="*/ 231 h 409"/>
                  <a:gd name="T38" fmla="*/ 8 w 410"/>
                  <a:gd name="T39" fmla="*/ 230 h 409"/>
                  <a:gd name="T40" fmla="*/ 402 w 410"/>
                  <a:gd name="T41" fmla="*/ 229 h 409"/>
                  <a:gd name="T42" fmla="*/ 410 w 410"/>
                  <a:gd name="T43" fmla="*/ 204 h 409"/>
                  <a:gd name="T44" fmla="*/ 8 w 410"/>
                  <a:gd name="T45" fmla="*/ 180 h 409"/>
                  <a:gd name="T46" fmla="*/ 12 w 410"/>
                  <a:gd name="T47" fmla="*/ 156 h 409"/>
                  <a:gd name="T48" fmla="*/ 397 w 410"/>
                  <a:gd name="T49" fmla="*/ 155 h 409"/>
                  <a:gd name="T50" fmla="*/ 402 w 410"/>
                  <a:gd name="T51" fmla="*/ 179 h 409"/>
                  <a:gd name="T52" fmla="*/ 25 w 410"/>
                  <a:gd name="T53" fmla="*/ 106 h 409"/>
                  <a:gd name="T54" fmla="*/ 389 w 410"/>
                  <a:gd name="T55" fmla="*/ 131 h 409"/>
                  <a:gd name="T56" fmla="*/ 395 w 410"/>
                  <a:gd name="T57" fmla="*/ 129 h 409"/>
                  <a:gd name="T58" fmla="*/ 39 w 410"/>
                  <a:gd name="T59" fmla="*/ 84 h 409"/>
                  <a:gd name="T60" fmla="*/ 44 w 410"/>
                  <a:gd name="T61" fmla="*/ 88 h 409"/>
                  <a:gd name="T62" fmla="*/ 354 w 410"/>
                  <a:gd name="T63" fmla="*/ 64 h 409"/>
                  <a:gd name="T64" fmla="*/ 78 w 410"/>
                  <a:gd name="T65" fmla="*/ 52 h 409"/>
                  <a:gd name="T66" fmla="*/ 98 w 410"/>
                  <a:gd name="T67" fmla="*/ 37 h 409"/>
                  <a:gd name="T68" fmla="*/ 311 w 410"/>
                  <a:gd name="T69" fmla="*/ 37 h 409"/>
                  <a:gd name="T70" fmla="*/ 331 w 410"/>
                  <a:gd name="T71" fmla="*/ 51 h 409"/>
                  <a:gd name="T72" fmla="*/ 141 w 410"/>
                  <a:gd name="T73" fmla="*/ 10 h 409"/>
                  <a:gd name="T74" fmla="*/ 289 w 410"/>
                  <a:gd name="T75" fmla="*/ 25 h 409"/>
                  <a:gd name="T76" fmla="*/ 292 w 410"/>
                  <a:gd name="T77" fmla="*/ 19 h 409"/>
                  <a:gd name="T78" fmla="*/ 166 w 410"/>
                  <a:gd name="T79" fmla="*/ 3 h 409"/>
                  <a:gd name="T80" fmla="*/ 167 w 410"/>
                  <a:gd name="T81" fmla="*/ 10 h 409"/>
                  <a:gd name="T82" fmla="*/ 217 w 410"/>
                  <a:gd name="T8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409">
                    <a:moveTo>
                      <a:pt x="205" y="409"/>
                    </a:moveTo>
                    <a:cubicBezTo>
                      <a:pt x="201" y="409"/>
                      <a:pt x="196" y="409"/>
                      <a:pt x="192" y="409"/>
                    </a:cubicBezTo>
                    <a:cubicBezTo>
                      <a:pt x="193" y="403"/>
                      <a:pt x="193" y="403"/>
                      <a:pt x="193" y="403"/>
                    </a:cubicBezTo>
                    <a:cubicBezTo>
                      <a:pt x="201" y="403"/>
                      <a:pt x="209" y="403"/>
                      <a:pt x="218" y="403"/>
                    </a:cubicBezTo>
                    <a:cubicBezTo>
                      <a:pt x="218" y="409"/>
                      <a:pt x="218" y="409"/>
                      <a:pt x="218" y="409"/>
                    </a:cubicBezTo>
                    <a:cubicBezTo>
                      <a:pt x="214" y="409"/>
                      <a:pt x="209" y="409"/>
                      <a:pt x="205" y="409"/>
                    </a:cubicBezTo>
                    <a:close/>
                    <a:moveTo>
                      <a:pt x="167" y="406"/>
                    </a:moveTo>
                    <a:cubicBezTo>
                      <a:pt x="158" y="404"/>
                      <a:pt x="150" y="402"/>
                      <a:pt x="142" y="400"/>
                    </a:cubicBezTo>
                    <a:cubicBezTo>
                      <a:pt x="144" y="394"/>
                      <a:pt x="144" y="394"/>
                      <a:pt x="144" y="394"/>
                    </a:cubicBezTo>
                    <a:cubicBezTo>
                      <a:pt x="152" y="396"/>
                      <a:pt x="160" y="398"/>
                      <a:pt x="168" y="400"/>
                    </a:cubicBezTo>
                    <a:lnTo>
                      <a:pt x="167" y="406"/>
                    </a:lnTo>
                    <a:close/>
                    <a:moveTo>
                      <a:pt x="243" y="406"/>
                    </a:moveTo>
                    <a:cubicBezTo>
                      <a:pt x="242" y="400"/>
                      <a:pt x="242" y="400"/>
                      <a:pt x="242" y="400"/>
                    </a:cubicBezTo>
                    <a:cubicBezTo>
                      <a:pt x="250" y="398"/>
                      <a:pt x="259" y="396"/>
                      <a:pt x="266" y="393"/>
                    </a:cubicBezTo>
                    <a:cubicBezTo>
                      <a:pt x="268" y="399"/>
                      <a:pt x="268" y="399"/>
                      <a:pt x="268" y="399"/>
                    </a:cubicBezTo>
                    <a:cubicBezTo>
                      <a:pt x="260" y="402"/>
                      <a:pt x="252" y="404"/>
                      <a:pt x="243" y="406"/>
                    </a:cubicBezTo>
                    <a:close/>
                    <a:moveTo>
                      <a:pt x="118" y="390"/>
                    </a:moveTo>
                    <a:cubicBezTo>
                      <a:pt x="110" y="386"/>
                      <a:pt x="103" y="382"/>
                      <a:pt x="95" y="378"/>
                    </a:cubicBezTo>
                    <a:cubicBezTo>
                      <a:pt x="99" y="372"/>
                      <a:pt x="99" y="372"/>
                      <a:pt x="99" y="372"/>
                    </a:cubicBezTo>
                    <a:cubicBezTo>
                      <a:pt x="106" y="377"/>
                      <a:pt x="113" y="381"/>
                      <a:pt x="121" y="384"/>
                    </a:cubicBezTo>
                    <a:lnTo>
                      <a:pt x="118" y="390"/>
                    </a:lnTo>
                    <a:close/>
                    <a:moveTo>
                      <a:pt x="292" y="390"/>
                    </a:moveTo>
                    <a:cubicBezTo>
                      <a:pt x="290" y="384"/>
                      <a:pt x="290" y="384"/>
                      <a:pt x="290" y="384"/>
                    </a:cubicBezTo>
                    <a:cubicBezTo>
                      <a:pt x="297" y="381"/>
                      <a:pt x="304" y="377"/>
                      <a:pt x="311" y="372"/>
                    </a:cubicBezTo>
                    <a:cubicBezTo>
                      <a:pt x="315" y="378"/>
                      <a:pt x="315" y="378"/>
                      <a:pt x="315" y="378"/>
                    </a:cubicBezTo>
                    <a:cubicBezTo>
                      <a:pt x="308" y="382"/>
                      <a:pt x="300" y="386"/>
                      <a:pt x="292" y="390"/>
                    </a:cubicBezTo>
                    <a:close/>
                    <a:moveTo>
                      <a:pt x="74" y="363"/>
                    </a:moveTo>
                    <a:cubicBezTo>
                      <a:pt x="68" y="357"/>
                      <a:pt x="62" y="351"/>
                      <a:pt x="56" y="345"/>
                    </a:cubicBezTo>
                    <a:cubicBezTo>
                      <a:pt x="60" y="341"/>
                      <a:pt x="60" y="341"/>
                      <a:pt x="60" y="341"/>
                    </a:cubicBezTo>
                    <a:cubicBezTo>
                      <a:pt x="66" y="347"/>
                      <a:pt x="72" y="352"/>
                      <a:pt x="79" y="358"/>
                    </a:cubicBezTo>
                    <a:lnTo>
                      <a:pt x="74" y="363"/>
                    </a:lnTo>
                    <a:close/>
                    <a:moveTo>
                      <a:pt x="336" y="362"/>
                    </a:moveTo>
                    <a:cubicBezTo>
                      <a:pt x="332" y="358"/>
                      <a:pt x="332" y="358"/>
                      <a:pt x="332" y="358"/>
                    </a:cubicBezTo>
                    <a:cubicBezTo>
                      <a:pt x="338" y="352"/>
                      <a:pt x="344" y="346"/>
                      <a:pt x="350" y="340"/>
                    </a:cubicBezTo>
                    <a:cubicBezTo>
                      <a:pt x="354" y="345"/>
                      <a:pt x="354" y="345"/>
                      <a:pt x="354" y="345"/>
                    </a:cubicBezTo>
                    <a:cubicBezTo>
                      <a:pt x="348" y="351"/>
                      <a:pt x="342" y="357"/>
                      <a:pt x="336" y="362"/>
                    </a:cubicBezTo>
                    <a:close/>
                    <a:moveTo>
                      <a:pt x="39" y="325"/>
                    </a:moveTo>
                    <a:cubicBezTo>
                      <a:pt x="34" y="318"/>
                      <a:pt x="30" y="311"/>
                      <a:pt x="25" y="304"/>
                    </a:cubicBezTo>
                    <a:cubicBezTo>
                      <a:pt x="31" y="300"/>
                      <a:pt x="31" y="300"/>
                      <a:pt x="31" y="300"/>
                    </a:cubicBezTo>
                    <a:cubicBezTo>
                      <a:pt x="35" y="308"/>
                      <a:pt x="40" y="315"/>
                      <a:pt x="44" y="321"/>
                    </a:cubicBezTo>
                    <a:lnTo>
                      <a:pt x="39" y="325"/>
                    </a:lnTo>
                    <a:close/>
                    <a:moveTo>
                      <a:pt x="371" y="325"/>
                    </a:moveTo>
                    <a:cubicBezTo>
                      <a:pt x="366" y="321"/>
                      <a:pt x="366" y="321"/>
                      <a:pt x="366" y="321"/>
                    </a:cubicBezTo>
                    <a:cubicBezTo>
                      <a:pt x="370" y="315"/>
                      <a:pt x="375" y="307"/>
                      <a:pt x="379" y="300"/>
                    </a:cubicBezTo>
                    <a:cubicBezTo>
                      <a:pt x="385" y="303"/>
                      <a:pt x="385" y="303"/>
                      <a:pt x="385" y="303"/>
                    </a:cubicBezTo>
                    <a:cubicBezTo>
                      <a:pt x="380" y="311"/>
                      <a:pt x="376" y="318"/>
                      <a:pt x="371" y="325"/>
                    </a:cubicBezTo>
                    <a:close/>
                    <a:moveTo>
                      <a:pt x="14" y="280"/>
                    </a:moveTo>
                    <a:cubicBezTo>
                      <a:pt x="11" y="272"/>
                      <a:pt x="9" y="264"/>
                      <a:pt x="7" y="256"/>
                    </a:cubicBezTo>
                    <a:cubicBezTo>
                      <a:pt x="13" y="254"/>
                      <a:pt x="13" y="254"/>
                      <a:pt x="13" y="254"/>
                    </a:cubicBezTo>
                    <a:cubicBezTo>
                      <a:pt x="15" y="262"/>
                      <a:pt x="17" y="270"/>
                      <a:pt x="20" y="278"/>
                    </a:cubicBezTo>
                    <a:lnTo>
                      <a:pt x="14" y="280"/>
                    </a:lnTo>
                    <a:close/>
                    <a:moveTo>
                      <a:pt x="395" y="280"/>
                    </a:moveTo>
                    <a:cubicBezTo>
                      <a:pt x="390" y="278"/>
                      <a:pt x="390" y="278"/>
                      <a:pt x="390" y="278"/>
                    </a:cubicBezTo>
                    <a:cubicBezTo>
                      <a:pt x="393" y="270"/>
                      <a:pt x="395" y="262"/>
                      <a:pt x="397" y="254"/>
                    </a:cubicBezTo>
                    <a:cubicBezTo>
                      <a:pt x="403" y="255"/>
                      <a:pt x="403" y="255"/>
                      <a:pt x="403" y="255"/>
                    </a:cubicBezTo>
                    <a:cubicBezTo>
                      <a:pt x="401" y="264"/>
                      <a:pt x="399" y="272"/>
                      <a:pt x="395" y="280"/>
                    </a:cubicBezTo>
                    <a:close/>
                    <a:moveTo>
                      <a:pt x="2" y="231"/>
                    </a:moveTo>
                    <a:cubicBezTo>
                      <a:pt x="1" y="222"/>
                      <a:pt x="0" y="213"/>
                      <a:pt x="0" y="205"/>
                    </a:cubicBezTo>
                    <a:cubicBezTo>
                      <a:pt x="6" y="205"/>
                      <a:pt x="6" y="205"/>
                      <a:pt x="6" y="205"/>
                    </a:cubicBezTo>
                    <a:cubicBezTo>
                      <a:pt x="6" y="213"/>
                      <a:pt x="7" y="222"/>
                      <a:pt x="8" y="230"/>
                    </a:cubicBezTo>
                    <a:lnTo>
                      <a:pt x="2" y="231"/>
                    </a:lnTo>
                    <a:close/>
                    <a:moveTo>
                      <a:pt x="408" y="230"/>
                    </a:moveTo>
                    <a:cubicBezTo>
                      <a:pt x="402" y="229"/>
                      <a:pt x="402" y="229"/>
                      <a:pt x="402" y="229"/>
                    </a:cubicBezTo>
                    <a:cubicBezTo>
                      <a:pt x="403" y="221"/>
                      <a:pt x="404" y="213"/>
                      <a:pt x="404" y="205"/>
                    </a:cubicBezTo>
                    <a:cubicBezTo>
                      <a:pt x="404" y="204"/>
                      <a:pt x="404" y="204"/>
                      <a:pt x="404" y="204"/>
                    </a:cubicBezTo>
                    <a:cubicBezTo>
                      <a:pt x="410" y="204"/>
                      <a:pt x="410" y="204"/>
                      <a:pt x="410" y="204"/>
                    </a:cubicBezTo>
                    <a:cubicBezTo>
                      <a:pt x="410" y="205"/>
                      <a:pt x="410" y="205"/>
                      <a:pt x="410" y="205"/>
                    </a:cubicBezTo>
                    <a:cubicBezTo>
                      <a:pt x="410" y="213"/>
                      <a:pt x="409" y="222"/>
                      <a:pt x="408" y="230"/>
                    </a:cubicBezTo>
                    <a:close/>
                    <a:moveTo>
                      <a:pt x="8" y="180"/>
                    </a:moveTo>
                    <a:cubicBezTo>
                      <a:pt x="2" y="179"/>
                      <a:pt x="2" y="179"/>
                      <a:pt x="2" y="179"/>
                    </a:cubicBezTo>
                    <a:cubicBezTo>
                      <a:pt x="3" y="171"/>
                      <a:pt x="4" y="162"/>
                      <a:pt x="6" y="154"/>
                    </a:cubicBezTo>
                    <a:cubicBezTo>
                      <a:pt x="12" y="156"/>
                      <a:pt x="12" y="156"/>
                      <a:pt x="12" y="156"/>
                    </a:cubicBezTo>
                    <a:cubicBezTo>
                      <a:pt x="10" y="164"/>
                      <a:pt x="9" y="172"/>
                      <a:pt x="8" y="180"/>
                    </a:cubicBezTo>
                    <a:close/>
                    <a:moveTo>
                      <a:pt x="402" y="179"/>
                    </a:moveTo>
                    <a:cubicBezTo>
                      <a:pt x="401" y="171"/>
                      <a:pt x="399" y="163"/>
                      <a:pt x="397" y="155"/>
                    </a:cubicBezTo>
                    <a:cubicBezTo>
                      <a:pt x="403" y="153"/>
                      <a:pt x="403" y="153"/>
                      <a:pt x="403" y="153"/>
                    </a:cubicBezTo>
                    <a:cubicBezTo>
                      <a:pt x="405" y="161"/>
                      <a:pt x="407" y="170"/>
                      <a:pt x="408" y="178"/>
                    </a:cubicBezTo>
                    <a:lnTo>
                      <a:pt x="402" y="179"/>
                    </a:lnTo>
                    <a:close/>
                    <a:moveTo>
                      <a:pt x="20" y="132"/>
                    </a:moveTo>
                    <a:cubicBezTo>
                      <a:pt x="14" y="129"/>
                      <a:pt x="14" y="129"/>
                      <a:pt x="14" y="129"/>
                    </a:cubicBezTo>
                    <a:cubicBezTo>
                      <a:pt x="17" y="122"/>
                      <a:pt x="21" y="114"/>
                      <a:pt x="25" y="106"/>
                    </a:cubicBezTo>
                    <a:cubicBezTo>
                      <a:pt x="31" y="109"/>
                      <a:pt x="31" y="109"/>
                      <a:pt x="31" y="109"/>
                    </a:cubicBezTo>
                    <a:cubicBezTo>
                      <a:pt x="27" y="116"/>
                      <a:pt x="23" y="124"/>
                      <a:pt x="20" y="132"/>
                    </a:cubicBezTo>
                    <a:close/>
                    <a:moveTo>
                      <a:pt x="389" y="131"/>
                    </a:moveTo>
                    <a:cubicBezTo>
                      <a:pt x="386" y="123"/>
                      <a:pt x="383" y="116"/>
                      <a:pt x="379" y="108"/>
                    </a:cubicBezTo>
                    <a:cubicBezTo>
                      <a:pt x="384" y="105"/>
                      <a:pt x="384" y="105"/>
                      <a:pt x="384" y="105"/>
                    </a:cubicBezTo>
                    <a:cubicBezTo>
                      <a:pt x="388" y="113"/>
                      <a:pt x="392" y="121"/>
                      <a:pt x="395" y="129"/>
                    </a:cubicBezTo>
                    <a:lnTo>
                      <a:pt x="389" y="131"/>
                    </a:lnTo>
                    <a:close/>
                    <a:moveTo>
                      <a:pt x="44" y="88"/>
                    </a:moveTo>
                    <a:cubicBezTo>
                      <a:pt x="39" y="84"/>
                      <a:pt x="39" y="84"/>
                      <a:pt x="39" y="84"/>
                    </a:cubicBezTo>
                    <a:cubicBezTo>
                      <a:pt x="44" y="77"/>
                      <a:pt x="49" y="71"/>
                      <a:pt x="55" y="65"/>
                    </a:cubicBezTo>
                    <a:cubicBezTo>
                      <a:pt x="60" y="69"/>
                      <a:pt x="60" y="69"/>
                      <a:pt x="60" y="69"/>
                    </a:cubicBezTo>
                    <a:cubicBezTo>
                      <a:pt x="54" y="75"/>
                      <a:pt x="49" y="81"/>
                      <a:pt x="44" y="88"/>
                    </a:cubicBezTo>
                    <a:close/>
                    <a:moveTo>
                      <a:pt x="365" y="87"/>
                    </a:moveTo>
                    <a:cubicBezTo>
                      <a:pt x="360" y="81"/>
                      <a:pt x="355" y="74"/>
                      <a:pt x="349" y="68"/>
                    </a:cubicBezTo>
                    <a:cubicBezTo>
                      <a:pt x="354" y="64"/>
                      <a:pt x="354" y="64"/>
                      <a:pt x="354" y="64"/>
                    </a:cubicBezTo>
                    <a:cubicBezTo>
                      <a:pt x="360" y="70"/>
                      <a:pt x="365" y="77"/>
                      <a:pt x="370" y="84"/>
                    </a:cubicBezTo>
                    <a:lnTo>
                      <a:pt x="365" y="87"/>
                    </a:lnTo>
                    <a:close/>
                    <a:moveTo>
                      <a:pt x="78" y="52"/>
                    </a:moveTo>
                    <a:cubicBezTo>
                      <a:pt x="74" y="47"/>
                      <a:pt x="74" y="47"/>
                      <a:pt x="74" y="47"/>
                    </a:cubicBezTo>
                    <a:cubicBezTo>
                      <a:pt x="81" y="41"/>
                      <a:pt x="88" y="36"/>
                      <a:pt x="95" y="32"/>
                    </a:cubicBezTo>
                    <a:cubicBezTo>
                      <a:pt x="98" y="37"/>
                      <a:pt x="98" y="37"/>
                      <a:pt x="98" y="37"/>
                    </a:cubicBezTo>
                    <a:cubicBezTo>
                      <a:pt x="91" y="42"/>
                      <a:pt x="84" y="46"/>
                      <a:pt x="78" y="52"/>
                    </a:cubicBezTo>
                    <a:close/>
                    <a:moveTo>
                      <a:pt x="331" y="51"/>
                    </a:moveTo>
                    <a:cubicBezTo>
                      <a:pt x="325" y="46"/>
                      <a:pt x="318" y="41"/>
                      <a:pt x="311" y="37"/>
                    </a:cubicBezTo>
                    <a:cubicBezTo>
                      <a:pt x="314" y="31"/>
                      <a:pt x="314" y="31"/>
                      <a:pt x="314" y="31"/>
                    </a:cubicBezTo>
                    <a:cubicBezTo>
                      <a:pt x="322" y="36"/>
                      <a:pt x="329" y="41"/>
                      <a:pt x="335" y="46"/>
                    </a:cubicBezTo>
                    <a:lnTo>
                      <a:pt x="331" y="51"/>
                    </a:lnTo>
                    <a:close/>
                    <a:moveTo>
                      <a:pt x="120" y="25"/>
                    </a:moveTo>
                    <a:cubicBezTo>
                      <a:pt x="117" y="19"/>
                      <a:pt x="117" y="19"/>
                      <a:pt x="117" y="19"/>
                    </a:cubicBezTo>
                    <a:cubicBezTo>
                      <a:pt x="125" y="16"/>
                      <a:pt x="133" y="12"/>
                      <a:pt x="141" y="10"/>
                    </a:cubicBezTo>
                    <a:cubicBezTo>
                      <a:pt x="143" y="16"/>
                      <a:pt x="143" y="16"/>
                      <a:pt x="143" y="16"/>
                    </a:cubicBezTo>
                    <a:cubicBezTo>
                      <a:pt x="135" y="18"/>
                      <a:pt x="127" y="21"/>
                      <a:pt x="120" y="25"/>
                    </a:cubicBezTo>
                    <a:close/>
                    <a:moveTo>
                      <a:pt x="289" y="25"/>
                    </a:moveTo>
                    <a:cubicBezTo>
                      <a:pt x="282" y="21"/>
                      <a:pt x="274" y="18"/>
                      <a:pt x="266" y="16"/>
                    </a:cubicBezTo>
                    <a:cubicBezTo>
                      <a:pt x="268" y="10"/>
                      <a:pt x="268" y="10"/>
                      <a:pt x="268" y="10"/>
                    </a:cubicBezTo>
                    <a:cubicBezTo>
                      <a:pt x="276" y="12"/>
                      <a:pt x="284" y="15"/>
                      <a:pt x="292" y="19"/>
                    </a:cubicBezTo>
                    <a:lnTo>
                      <a:pt x="289" y="25"/>
                    </a:lnTo>
                    <a:close/>
                    <a:moveTo>
                      <a:pt x="167" y="10"/>
                    </a:moveTo>
                    <a:cubicBezTo>
                      <a:pt x="166" y="3"/>
                      <a:pt x="166" y="3"/>
                      <a:pt x="166" y="3"/>
                    </a:cubicBezTo>
                    <a:cubicBezTo>
                      <a:pt x="174" y="2"/>
                      <a:pt x="183" y="1"/>
                      <a:pt x="192" y="0"/>
                    </a:cubicBezTo>
                    <a:cubicBezTo>
                      <a:pt x="192" y="6"/>
                      <a:pt x="192" y="6"/>
                      <a:pt x="192" y="6"/>
                    </a:cubicBezTo>
                    <a:cubicBezTo>
                      <a:pt x="184" y="7"/>
                      <a:pt x="175" y="8"/>
                      <a:pt x="167" y="10"/>
                    </a:cubicBezTo>
                    <a:close/>
                    <a:moveTo>
                      <a:pt x="242" y="9"/>
                    </a:moveTo>
                    <a:cubicBezTo>
                      <a:pt x="234" y="8"/>
                      <a:pt x="225" y="7"/>
                      <a:pt x="217" y="6"/>
                    </a:cubicBezTo>
                    <a:cubicBezTo>
                      <a:pt x="217" y="0"/>
                      <a:pt x="217" y="0"/>
                      <a:pt x="217" y="0"/>
                    </a:cubicBezTo>
                    <a:cubicBezTo>
                      <a:pt x="226" y="1"/>
                      <a:pt x="234" y="2"/>
                      <a:pt x="243" y="3"/>
                    </a:cubicBezTo>
                    <a:lnTo>
                      <a:pt x="242" y="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220" name="Oval 219"/>
              <p:cNvSpPr>
                <a:spLocks noChangeArrowheads="1"/>
              </p:cNvSpPr>
              <p:nvPr/>
            </p:nvSpPr>
            <p:spPr bwMode="auto">
              <a:xfrm>
                <a:off x="7665581" y="4257779"/>
                <a:ext cx="517306" cy="516172"/>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221" name="Freeform 220"/>
              <p:cNvSpPr>
                <a:spLocks noEditPoints="1"/>
              </p:cNvSpPr>
              <p:nvPr/>
            </p:nvSpPr>
            <p:spPr bwMode="auto">
              <a:xfrm>
                <a:off x="7659909" y="4252107"/>
                <a:ext cx="527516" cy="526381"/>
              </a:xfrm>
              <a:custGeom>
                <a:avLst/>
                <a:gdLst>
                  <a:gd name="T0" fmla="*/ 166 w 332"/>
                  <a:gd name="T1" fmla="*/ 332 h 332"/>
                  <a:gd name="T2" fmla="*/ 141 w 332"/>
                  <a:gd name="T3" fmla="*/ 324 h 332"/>
                  <a:gd name="T4" fmla="*/ 166 w 332"/>
                  <a:gd name="T5" fmla="*/ 332 h 332"/>
                  <a:gd name="T6" fmla="*/ 191 w 332"/>
                  <a:gd name="T7" fmla="*/ 324 h 332"/>
                  <a:gd name="T8" fmla="*/ 218 w 332"/>
                  <a:gd name="T9" fmla="*/ 324 h 332"/>
                  <a:gd name="T10" fmla="*/ 115 w 332"/>
                  <a:gd name="T11" fmla="*/ 324 h 332"/>
                  <a:gd name="T12" fmla="*/ 94 w 332"/>
                  <a:gd name="T13" fmla="*/ 309 h 332"/>
                  <a:gd name="T14" fmla="*/ 115 w 332"/>
                  <a:gd name="T15" fmla="*/ 324 h 332"/>
                  <a:gd name="T16" fmla="*/ 239 w 332"/>
                  <a:gd name="T17" fmla="*/ 309 h 332"/>
                  <a:gd name="T18" fmla="*/ 264 w 332"/>
                  <a:gd name="T19" fmla="*/ 301 h 332"/>
                  <a:gd name="T20" fmla="*/ 69 w 332"/>
                  <a:gd name="T21" fmla="*/ 301 h 332"/>
                  <a:gd name="T22" fmla="*/ 53 w 332"/>
                  <a:gd name="T23" fmla="*/ 280 h 332"/>
                  <a:gd name="T24" fmla="*/ 69 w 332"/>
                  <a:gd name="T25" fmla="*/ 301 h 332"/>
                  <a:gd name="T26" fmla="*/ 279 w 332"/>
                  <a:gd name="T27" fmla="*/ 279 h 332"/>
                  <a:gd name="T28" fmla="*/ 300 w 332"/>
                  <a:gd name="T29" fmla="*/ 264 h 332"/>
                  <a:gd name="T30" fmla="*/ 32 w 332"/>
                  <a:gd name="T31" fmla="*/ 264 h 332"/>
                  <a:gd name="T32" fmla="*/ 24 w 332"/>
                  <a:gd name="T33" fmla="*/ 239 h 332"/>
                  <a:gd name="T34" fmla="*/ 32 w 332"/>
                  <a:gd name="T35" fmla="*/ 264 h 332"/>
                  <a:gd name="T36" fmla="*/ 308 w 332"/>
                  <a:gd name="T37" fmla="*/ 239 h 332"/>
                  <a:gd name="T38" fmla="*/ 324 w 332"/>
                  <a:gd name="T39" fmla="*/ 218 h 332"/>
                  <a:gd name="T40" fmla="*/ 8 w 332"/>
                  <a:gd name="T41" fmla="*/ 218 h 332"/>
                  <a:gd name="T42" fmla="*/ 8 w 332"/>
                  <a:gd name="T43" fmla="*/ 192 h 332"/>
                  <a:gd name="T44" fmla="*/ 8 w 332"/>
                  <a:gd name="T45" fmla="*/ 218 h 332"/>
                  <a:gd name="T46" fmla="*/ 324 w 332"/>
                  <a:gd name="T47" fmla="*/ 191 h 332"/>
                  <a:gd name="T48" fmla="*/ 326 w 332"/>
                  <a:gd name="T49" fmla="*/ 166 h 332"/>
                  <a:gd name="T50" fmla="*/ 332 w 332"/>
                  <a:gd name="T51" fmla="*/ 166 h 332"/>
                  <a:gd name="T52" fmla="*/ 6 w 332"/>
                  <a:gd name="T53" fmla="*/ 167 h 332"/>
                  <a:gd name="T54" fmla="*/ 0 w 332"/>
                  <a:gd name="T55" fmla="*/ 166 h 332"/>
                  <a:gd name="T56" fmla="*/ 8 w 332"/>
                  <a:gd name="T57" fmla="*/ 142 h 332"/>
                  <a:gd name="T58" fmla="*/ 6 w 332"/>
                  <a:gd name="T59" fmla="*/ 167 h 332"/>
                  <a:gd name="T60" fmla="*/ 318 w 332"/>
                  <a:gd name="T61" fmla="*/ 116 h 332"/>
                  <a:gd name="T62" fmla="*/ 330 w 332"/>
                  <a:gd name="T63" fmla="*/ 140 h 332"/>
                  <a:gd name="T64" fmla="*/ 14 w 332"/>
                  <a:gd name="T65" fmla="*/ 117 h 332"/>
                  <a:gd name="T66" fmla="*/ 18 w 332"/>
                  <a:gd name="T67" fmla="*/ 91 h 332"/>
                  <a:gd name="T68" fmla="*/ 14 w 332"/>
                  <a:gd name="T69" fmla="*/ 117 h 332"/>
                  <a:gd name="T70" fmla="*/ 295 w 332"/>
                  <a:gd name="T71" fmla="*/ 72 h 332"/>
                  <a:gd name="T72" fmla="*/ 314 w 332"/>
                  <a:gd name="T73" fmla="*/ 90 h 332"/>
                  <a:gd name="T74" fmla="*/ 37 w 332"/>
                  <a:gd name="T75" fmla="*/ 73 h 332"/>
                  <a:gd name="T76" fmla="*/ 48 w 332"/>
                  <a:gd name="T77" fmla="*/ 49 h 332"/>
                  <a:gd name="T78" fmla="*/ 37 w 332"/>
                  <a:gd name="T79" fmla="*/ 73 h 332"/>
                  <a:gd name="T80" fmla="*/ 260 w 332"/>
                  <a:gd name="T81" fmla="*/ 37 h 332"/>
                  <a:gd name="T82" fmla="*/ 283 w 332"/>
                  <a:gd name="T83" fmla="*/ 49 h 332"/>
                  <a:gd name="T84" fmla="*/ 72 w 332"/>
                  <a:gd name="T85" fmla="*/ 37 h 332"/>
                  <a:gd name="T86" fmla="*/ 90 w 332"/>
                  <a:gd name="T87" fmla="*/ 19 h 332"/>
                  <a:gd name="T88" fmla="*/ 72 w 332"/>
                  <a:gd name="T89" fmla="*/ 37 h 332"/>
                  <a:gd name="T90" fmla="*/ 215 w 332"/>
                  <a:gd name="T91" fmla="*/ 14 h 332"/>
                  <a:gd name="T92" fmla="*/ 241 w 332"/>
                  <a:gd name="T93" fmla="*/ 18 h 332"/>
                  <a:gd name="T94" fmla="*/ 116 w 332"/>
                  <a:gd name="T95" fmla="*/ 15 h 332"/>
                  <a:gd name="T96" fmla="*/ 140 w 332"/>
                  <a:gd name="T97" fmla="*/ 2 h 332"/>
                  <a:gd name="T98" fmla="*/ 116 w 332"/>
                  <a:gd name="T99" fmla="*/ 15 h 332"/>
                  <a:gd name="T100" fmla="*/ 166 w 332"/>
                  <a:gd name="T101" fmla="*/ 7 h 332"/>
                  <a:gd name="T102" fmla="*/ 166 w 332"/>
                  <a:gd name="T103" fmla="*/ 0 h 332"/>
                  <a:gd name="T104" fmla="*/ 192 w 332"/>
                  <a:gd name="T105" fmla="*/ 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2">
                    <a:moveTo>
                      <a:pt x="166" y="332"/>
                    </a:moveTo>
                    <a:cubicBezTo>
                      <a:pt x="166" y="332"/>
                      <a:pt x="166" y="332"/>
                      <a:pt x="166" y="332"/>
                    </a:cubicBezTo>
                    <a:cubicBezTo>
                      <a:pt x="157" y="332"/>
                      <a:pt x="149" y="332"/>
                      <a:pt x="140" y="330"/>
                    </a:cubicBezTo>
                    <a:cubicBezTo>
                      <a:pt x="141" y="324"/>
                      <a:pt x="141" y="324"/>
                      <a:pt x="141" y="324"/>
                    </a:cubicBezTo>
                    <a:cubicBezTo>
                      <a:pt x="149" y="325"/>
                      <a:pt x="158" y="326"/>
                      <a:pt x="166" y="326"/>
                    </a:cubicBezTo>
                    <a:lnTo>
                      <a:pt x="166" y="332"/>
                    </a:lnTo>
                    <a:close/>
                    <a:moveTo>
                      <a:pt x="192" y="330"/>
                    </a:moveTo>
                    <a:cubicBezTo>
                      <a:pt x="191" y="324"/>
                      <a:pt x="191" y="324"/>
                      <a:pt x="191" y="324"/>
                    </a:cubicBezTo>
                    <a:cubicBezTo>
                      <a:pt x="199" y="323"/>
                      <a:pt x="208" y="321"/>
                      <a:pt x="216" y="318"/>
                    </a:cubicBezTo>
                    <a:cubicBezTo>
                      <a:pt x="218" y="324"/>
                      <a:pt x="218" y="324"/>
                      <a:pt x="218" y="324"/>
                    </a:cubicBezTo>
                    <a:cubicBezTo>
                      <a:pt x="209" y="327"/>
                      <a:pt x="201" y="329"/>
                      <a:pt x="192" y="330"/>
                    </a:cubicBezTo>
                    <a:close/>
                    <a:moveTo>
                      <a:pt x="115" y="324"/>
                    </a:moveTo>
                    <a:cubicBezTo>
                      <a:pt x="107" y="322"/>
                      <a:pt x="99" y="318"/>
                      <a:pt x="91" y="314"/>
                    </a:cubicBezTo>
                    <a:cubicBezTo>
                      <a:pt x="94" y="309"/>
                      <a:pt x="94" y="309"/>
                      <a:pt x="94" y="309"/>
                    </a:cubicBezTo>
                    <a:cubicBezTo>
                      <a:pt x="101" y="313"/>
                      <a:pt x="109" y="316"/>
                      <a:pt x="117" y="318"/>
                    </a:cubicBezTo>
                    <a:lnTo>
                      <a:pt x="115" y="324"/>
                    </a:lnTo>
                    <a:close/>
                    <a:moveTo>
                      <a:pt x="242" y="314"/>
                    </a:moveTo>
                    <a:cubicBezTo>
                      <a:pt x="239" y="309"/>
                      <a:pt x="239" y="309"/>
                      <a:pt x="239" y="309"/>
                    </a:cubicBezTo>
                    <a:cubicBezTo>
                      <a:pt x="246" y="305"/>
                      <a:pt x="253" y="300"/>
                      <a:pt x="260" y="296"/>
                    </a:cubicBezTo>
                    <a:cubicBezTo>
                      <a:pt x="264" y="301"/>
                      <a:pt x="264" y="301"/>
                      <a:pt x="264" y="301"/>
                    </a:cubicBezTo>
                    <a:cubicBezTo>
                      <a:pt x="257" y="306"/>
                      <a:pt x="249" y="310"/>
                      <a:pt x="242" y="314"/>
                    </a:cubicBezTo>
                    <a:close/>
                    <a:moveTo>
                      <a:pt x="69" y="301"/>
                    </a:moveTo>
                    <a:cubicBezTo>
                      <a:pt x="62" y="296"/>
                      <a:pt x="55" y="290"/>
                      <a:pt x="49" y="284"/>
                    </a:cubicBezTo>
                    <a:cubicBezTo>
                      <a:pt x="53" y="280"/>
                      <a:pt x="53" y="280"/>
                      <a:pt x="53" y="280"/>
                    </a:cubicBezTo>
                    <a:cubicBezTo>
                      <a:pt x="59" y="285"/>
                      <a:pt x="66" y="291"/>
                      <a:pt x="72" y="296"/>
                    </a:cubicBezTo>
                    <a:lnTo>
                      <a:pt x="69" y="301"/>
                    </a:lnTo>
                    <a:close/>
                    <a:moveTo>
                      <a:pt x="284" y="284"/>
                    </a:moveTo>
                    <a:cubicBezTo>
                      <a:pt x="279" y="279"/>
                      <a:pt x="279" y="279"/>
                      <a:pt x="279" y="279"/>
                    </a:cubicBezTo>
                    <a:cubicBezTo>
                      <a:pt x="285" y="273"/>
                      <a:pt x="290" y="267"/>
                      <a:pt x="295" y="260"/>
                    </a:cubicBezTo>
                    <a:cubicBezTo>
                      <a:pt x="300" y="264"/>
                      <a:pt x="300" y="264"/>
                      <a:pt x="300" y="264"/>
                    </a:cubicBezTo>
                    <a:cubicBezTo>
                      <a:pt x="295" y="271"/>
                      <a:pt x="290" y="278"/>
                      <a:pt x="284" y="284"/>
                    </a:cubicBezTo>
                    <a:close/>
                    <a:moveTo>
                      <a:pt x="32" y="264"/>
                    </a:moveTo>
                    <a:cubicBezTo>
                      <a:pt x="27" y="257"/>
                      <a:pt x="22" y="250"/>
                      <a:pt x="18" y="242"/>
                    </a:cubicBezTo>
                    <a:cubicBezTo>
                      <a:pt x="24" y="239"/>
                      <a:pt x="24" y="239"/>
                      <a:pt x="24" y="239"/>
                    </a:cubicBezTo>
                    <a:cubicBezTo>
                      <a:pt x="28" y="247"/>
                      <a:pt x="32" y="254"/>
                      <a:pt x="37" y="260"/>
                    </a:cubicBezTo>
                    <a:lnTo>
                      <a:pt x="32" y="264"/>
                    </a:lnTo>
                    <a:close/>
                    <a:moveTo>
                      <a:pt x="314" y="242"/>
                    </a:moveTo>
                    <a:cubicBezTo>
                      <a:pt x="308" y="239"/>
                      <a:pt x="308" y="239"/>
                      <a:pt x="308" y="239"/>
                    </a:cubicBezTo>
                    <a:cubicBezTo>
                      <a:pt x="312" y="231"/>
                      <a:pt x="316" y="224"/>
                      <a:pt x="318" y="216"/>
                    </a:cubicBezTo>
                    <a:cubicBezTo>
                      <a:pt x="324" y="218"/>
                      <a:pt x="324" y="218"/>
                      <a:pt x="324" y="218"/>
                    </a:cubicBezTo>
                    <a:cubicBezTo>
                      <a:pt x="321" y="226"/>
                      <a:pt x="318" y="234"/>
                      <a:pt x="314" y="242"/>
                    </a:cubicBezTo>
                    <a:close/>
                    <a:moveTo>
                      <a:pt x="8" y="218"/>
                    </a:moveTo>
                    <a:cubicBezTo>
                      <a:pt x="6" y="210"/>
                      <a:pt x="3" y="201"/>
                      <a:pt x="2" y="193"/>
                    </a:cubicBezTo>
                    <a:cubicBezTo>
                      <a:pt x="8" y="192"/>
                      <a:pt x="8" y="192"/>
                      <a:pt x="8" y="192"/>
                    </a:cubicBezTo>
                    <a:cubicBezTo>
                      <a:pt x="10" y="200"/>
                      <a:pt x="12" y="208"/>
                      <a:pt x="14" y="216"/>
                    </a:cubicBezTo>
                    <a:lnTo>
                      <a:pt x="8" y="218"/>
                    </a:lnTo>
                    <a:close/>
                    <a:moveTo>
                      <a:pt x="330" y="192"/>
                    </a:moveTo>
                    <a:cubicBezTo>
                      <a:pt x="324" y="191"/>
                      <a:pt x="324" y="191"/>
                      <a:pt x="324" y="191"/>
                    </a:cubicBezTo>
                    <a:cubicBezTo>
                      <a:pt x="325" y="183"/>
                      <a:pt x="326" y="175"/>
                      <a:pt x="326" y="166"/>
                    </a:cubicBezTo>
                    <a:cubicBezTo>
                      <a:pt x="326" y="166"/>
                      <a:pt x="326" y="166"/>
                      <a:pt x="326" y="166"/>
                    </a:cubicBezTo>
                    <a:cubicBezTo>
                      <a:pt x="332" y="166"/>
                      <a:pt x="332" y="166"/>
                      <a:pt x="332" y="166"/>
                    </a:cubicBezTo>
                    <a:cubicBezTo>
                      <a:pt x="332" y="166"/>
                      <a:pt x="332" y="166"/>
                      <a:pt x="332" y="166"/>
                    </a:cubicBezTo>
                    <a:cubicBezTo>
                      <a:pt x="332" y="175"/>
                      <a:pt x="331" y="184"/>
                      <a:pt x="330" y="192"/>
                    </a:cubicBezTo>
                    <a:close/>
                    <a:moveTo>
                      <a:pt x="6" y="167"/>
                    </a:moveTo>
                    <a:cubicBezTo>
                      <a:pt x="0" y="167"/>
                      <a:pt x="0" y="167"/>
                      <a:pt x="0" y="167"/>
                    </a:cubicBezTo>
                    <a:cubicBezTo>
                      <a:pt x="0" y="166"/>
                      <a:pt x="0" y="166"/>
                      <a:pt x="0" y="166"/>
                    </a:cubicBezTo>
                    <a:cubicBezTo>
                      <a:pt x="0" y="158"/>
                      <a:pt x="1" y="149"/>
                      <a:pt x="2" y="141"/>
                    </a:cubicBezTo>
                    <a:cubicBezTo>
                      <a:pt x="8" y="142"/>
                      <a:pt x="8" y="142"/>
                      <a:pt x="8" y="142"/>
                    </a:cubicBezTo>
                    <a:cubicBezTo>
                      <a:pt x="7" y="150"/>
                      <a:pt x="6" y="158"/>
                      <a:pt x="6" y="166"/>
                    </a:cubicBezTo>
                    <a:lnTo>
                      <a:pt x="6" y="167"/>
                    </a:lnTo>
                    <a:close/>
                    <a:moveTo>
                      <a:pt x="324" y="141"/>
                    </a:moveTo>
                    <a:cubicBezTo>
                      <a:pt x="322" y="133"/>
                      <a:pt x="320" y="124"/>
                      <a:pt x="318" y="116"/>
                    </a:cubicBezTo>
                    <a:cubicBezTo>
                      <a:pt x="324" y="114"/>
                      <a:pt x="324" y="114"/>
                      <a:pt x="324" y="114"/>
                    </a:cubicBezTo>
                    <a:cubicBezTo>
                      <a:pt x="327" y="123"/>
                      <a:pt x="329" y="131"/>
                      <a:pt x="330" y="140"/>
                    </a:cubicBezTo>
                    <a:lnTo>
                      <a:pt x="324" y="141"/>
                    </a:lnTo>
                    <a:close/>
                    <a:moveTo>
                      <a:pt x="14" y="117"/>
                    </a:moveTo>
                    <a:cubicBezTo>
                      <a:pt x="8" y="115"/>
                      <a:pt x="8" y="115"/>
                      <a:pt x="8" y="115"/>
                    </a:cubicBezTo>
                    <a:cubicBezTo>
                      <a:pt x="11" y="107"/>
                      <a:pt x="14" y="99"/>
                      <a:pt x="18" y="91"/>
                    </a:cubicBezTo>
                    <a:cubicBezTo>
                      <a:pt x="24" y="94"/>
                      <a:pt x="24" y="94"/>
                      <a:pt x="24" y="94"/>
                    </a:cubicBezTo>
                    <a:cubicBezTo>
                      <a:pt x="20" y="102"/>
                      <a:pt x="17" y="109"/>
                      <a:pt x="14" y="117"/>
                    </a:cubicBezTo>
                    <a:close/>
                    <a:moveTo>
                      <a:pt x="308" y="93"/>
                    </a:moveTo>
                    <a:cubicBezTo>
                      <a:pt x="304" y="86"/>
                      <a:pt x="300" y="79"/>
                      <a:pt x="295" y="72"/>
                    </a:cubicBezTo>
                    <a:cubicBezTo>
                      <a:pt x="300" y="68"/>
                      <a:pt x="300" y="68"/>
                      <a:pt x="300" y="68"/>
                    </a:cubicBezTo>
                    <a:cubicBezTo>
                      <a:pt x="305" y="75"/>
                      <a:pt x="310" y="83"/>
                      <a:pt x="314" y="90"/>
                    </a:cubicBezTo>
                    <a:lnTo>
                      <a:pt x="308" y="93"/>
                    </a:lnTo>
                    <a:close/>
                    <a:moveTo>
                      <a:pt x="37" y="73"/>
                    </a:moveTo>
                    <a:cubicBezTo>
                      <a:pt x="32" y="69"/>
                      <a:pt x="32" y="69"/>
                      <a:pt x="32" y="69"/>
                    </a:cubicBezTo>
                    <a:cubicBezTo>
                      <a:pt x="37" y="62"/>
                      <a:pt x="42" y="55"/>
                      <a:pt x="48" y="49"/>
                    </a:cubicBezTo>
                    <a:cubicBezTo>
                      <a:pt x="53" y="54"/>
                      <a:pt x="53" y="54"/>
                      <a:pt x="53" y="54"/>
                    </a:cubicBezTo>
                    <a:cubicBezTo>
                      <a:pt x="47" y="60"/>
                      <a:pt x="42" y="66"/>
                      <a:pt x="37" y="73"/>
                    </a:cubicBezTo>
                    <a:close/>
                    <a:moveTo>
                      <a:pt x="279" y="53"/>
                    </a:moveTo>
                    <a:cubicBezTo>
                      <a:pt x="273" y="47"/>
                      <a:pt x="266" y="42"/>
                      <a:pt x="260" y="37"/>
                    </a:cubicBezTo>
                    <a:cubicBezTo>
                      <a:pt x="263" y="32"/>
                      <a:pt x="263" y="32"/>
                      <a:pt x="263" y="32"/>
                    </a:cubicBezTo>
                    <a:cubicBezTo>
                      <a:pt x="270" y="37"/>
                      <a:pt x="277" y="42"/>
                      <a:pt x="283" y="49"/>
                    </a:cubicBezTo>
                    <a:lnTo>
                      <a:pt x="279" y="53"/>
                    </a:lnTo>
                    <a:close/>
                    <a:moveTo>
                      <a:pt x="72" y="37"/>
                    </a:moveTo>
                    <a:cubicBezTo>
                      <a:pt x="68" y="32"/>
                      <a:pt x="68" y="32"/>
                      <a:pt x="68" y="32"/>
                    </a:cubicBezTo>
                    <a:cubicBezTo>
                      <a:pt x="75" y="27"/>
                      <a:pt x="83" y="23"/>
                      <a:pt x="90" y="19"/>
                    </a:cubicBezTo>
                    <a:cubicBezTo>
                      <a:pt x="93" y="24"/>
                      <a:pt x="93" y="24"/>
                      <a:pt x="93" y="24"/>
                    </a:cubicBezTo>
                    <a:cubicBezTo>
                      <a:pt x="86" y="28"/>
                      <a:pt x="79" y="32"/>
                      <a:pt x="72" y="37"/>
                    </a:cubicBezTo>
                    <a:close/>
                    <a:moveTo>
                      <a:pt x="238" y="24"/>
                    </a:moveTo>
                    <a:cubicBezTo>
                      <a:pt x="231" y="20"/>
                      <a:pt x="223" y="17"/>
                      <a:pt x="215" y="14"/>
                    </a:cubicBezTo>
                    <a:cubicBezTo>
                      <a:pt x="217" y="8"/>
                      <a:pt x="217" y="8"/>
                      <a:pt x="217" y="8"/>
                    </a:cubicBezTo>
                    <a:cubicBezTo>
                      <a:pt x="225" y="11"/>
                      <a:pt x="233" y="14"/>
                      <a:pt x="241" y="18"/>
                    </a:cubicBezTo>
                    <a:lnTo>
                      <a:pt x="238" y="24"/>
                    </a:lnTo>
                    <a:close/>
                    <a:moveTo>
                      <a:pt x="116" y="15"/>
                    </a:moveTo>
                    <a:cubicBezTo>
                      <a:pt x="114" y="9"/>
                      <a:pt x="114" y="9"/>
                      <a:pt x="114" y="9"/>
                    </a:cubicBezTo>
                    <a:cubicBezTo>
                      <a:pt x="123" y="6"/>
                      <a:pt x="131" y="4"/>
                      <a:pt x="140" y="2"/>
                    </a:cubicBezTo>
                    <a:cubicBezTo>
                      <a:pt x="141" y="9"/>
                      <a:pt x="141" y="9"/>
                      <a:pt x="141" y="9"/>
                    </a:cubicBezTo>
                    <a:cubicBezTo>
                      <a:pt x="132" y="10"/>
                      <a:pt x="124" y="12"/>
                      <a:pt x="116" y="15"/>
                    </a:cubicBezTo>
                    <a:close/>
                    <a:moveTo>
                      <a:pt x="191" y="9"/>
                    </a:moveTo>
                    <a:cubicBezTo>
                      <a:pt x="183" y="7"/>
                      <a:pt x="174" y="7"/>
                      <a:pt x="166" y="7"/>
                    </a:cubicBezTo>
                    <a:cubicBezTo>
                      <a:pt x="166" y="7"/>
                      <a:pt x="166" y="7"/>
                      <a:pt x="166" y="7"/>
                    </a:cubicBezTo>
                    <a:cubicBezTo>
                      <a:pt x="166" y="0"/>
                      <a:pt x="166" y="0"/>
                      <a:pt x="166" y="0"/>
                    </a:cubicBezTo>
                    <a:cubicBezTo>
                      <a:pt x="166" y="0"/>
                      <a:pt x="166" y="0"/>
                      <a:pt x="166" y="0"/>
                    </a:cubicBezTo>
                    <a:cubicBezTo>
                      <a:pt x="175" y="0"/>
                      <a:pt x="183" y="1"/>
                      <a:pt x="192" y="2"/>
                    </a:cubicBezTo>
                    <a:lnTo>
                      <a:pt x="191" y="9"/>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222" name="Oval 221"/>
              <p:cNvSpPr>
                <a:spLocks noChangeArrowheads="1"/>
              </p:cNvSpPr>
              <p:nvPr/>
            </p:nvSpPr>
            <p:spPr bwMode="auto">
              <a:xfrm>
                <a:off x="7665581" y="4367820"/>
                <a:ext cx="406130" cy="406130"/>
              </a:xfrm>
              <a:prstGeom prst="ellipse">
                <a:avLst/>
              </a:pr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sp>
            <p:nvSpPr>
              <p:cNvPr id="223" name="Freeform 222"/>
              <p:cNvSpPr>
                <a:spLocks noEditPoints="1"/>
              </p:cNvSpPr>
              <p:nvPr/>
            </p:nvSpPr>
            <p:spPr bwMode="auto">
              <a:xfrm>
                <a:off x="7765412" y="4488071"/>
                <a:ext cx="203066" cy="171301"/>
              </a:xfrm>
              <a:custGeom>
                <a:avLst/>
                <a:gdLst>
                  <a:gd name="T0" fmla="*/ 121 w 128"/>
                  <a:gd name="T1" fmla="*/ 102 h 108"/>
                  <a:gd name="T2" fmla="*/ 0 w 128"/>
                  <a:gd name="T3" fmla="*/ 19 h 108"/>
                  <a:gd name="T4" fmla="*/ 0 w 128"/>
                  <a:gd name="T5" fmla="*/ 108 h 108"/>
                  <a:gd name="T6" fmla="*/ 128 w 128"/>
                  <a:gd name="T7" fmla="*/ 0 h 108"/>
                  <a:gd name="T8" fmla="*/ 0 w 128"/>
                  <a:gd name="T9" fmla="*/ 0 h 108"/>
                  <a:gd name="T10" fmla="*/ 75 w 128"/>
                  <a:gd name="T11" fmla="*/ 61 h 108"/>
                  <a:gd name="T12" fmla="*/ 71 w 128"/>
                  <a:gd name="T13" fmla="*/ 55 h 108"/>
                  <a:gd name="T14" fmla="*/ 67 w 128"/>
                  <a:gd name="T15" fmla="*/ 51 h 108"/>
                  <a:gd name="T16" fmla="*/ 60 w 128"/>
                  <a:gd name="T17" fmla="*/ 48 h 108"/>
                  <a:gd name="T18" fmla="*/ 54 w 128"/>
                  <a:gd name="T19" fmla="*/ 48 h 108"/>
                  <a:gd name="T20" fmla="*/ 47 w 128"/>
                  <a:gd name="T21" fmla="*/ 51 h 108"/>
                  <a:gd name="T22" fmla="*/ 43 w 128"/>
                  <a:gd name="T23" fmla="*/ 55 h 108"/>
                  <a:gd name="T24" fmla="*/ 40 w 128"/>
                  <a:gd name="T25" fmla="*/ 61 h 108"/>
                  <a:gd name="T26" fmla="*/ 38 w 128"/>
                  <a:gd name="T27" fmla="*/ 66 h 108"/>
                  <a:gd name="T28" fmla="*/ 40 w 128"/>
                  <a:gd name="T29" fmla="*/ 74 h 108"/>
                  <a:gd name="T30" fmla="*/ 42 w 128"/>
                  <a:gd name="T31" fmla="*/ 78 h 108"/>
                  <a:gd name="T32" fmla="*/ 48 w 128"/>
                  <a:gd name="T33" fmla="*/ 83 h 108"/>
                  <a:gd name="T34" fmla="*/ 53 w 128"/>
                  <a:gd name="T35" fmla="*/ 85 h 108"/>
                  <a:gd name="T36" fmla="*/ 58 w 128"/>
                  <a:gd name="T37" fmla="*/ 80 h 108"/>
                  <a:gd name="T38" fmla="*/ 65 w 128"/>
                  <a:gd name="T39" fmla="*/ 84 h 108"/>
                  <a:gd name="T40" fmla="*/ 66 w 128"/>
                  <a:gd name="T41" fmla="*/ 77 h 108"/>
                  <a:gd name="T42" fmla="*/ 75 w 128"/>
                  <a:gd name="T43" fmla="*/ 75 h 108"/>
                  <a:gd name="T44" fmla="*/ 71 w 128"/>
                  <a:gd name="T45" fmla="*/ 69 h 108"/>
                  <a:gd name="T46" fmla="*/ 65 w 128"/>
                  <a:gd name="T47" fmla="*/ 67 h 108"/>
                  <a:gd name="T48" fmla="*/ 52 w 128"/>
                  <a:gd name="T49" fmla="*/ 72 h 108"/>
                  <a:gd name="T50" fmla="*/ 57 w 128"/>
                  <a:gd name="T51" fmla="*/ 59 h 108"/>
                  <a:gd name="T52" fmla="*/ 54 w 128"/>
                  <a:gd name="T53" fmla="*/ 67 h 108"/>
                  <a:gd name="T54" fmla="*/ 57 w 128"/>
                  <a:gd name="T55" fmla="*/ 70 h 108"/>
                  <a:gd name="T56" fmla="*/ 88 w 128"/>
                  <a:gd name="T57" fmla="*/ 53 h 108"/>
                  <a:gd name="T58" fmla="*/ 90 w 128"/>
                  <a:gd name="T59" fmla="*/ 49 h 108"/>
                  <a:gd name="T60" fmla="*/ 88 w 128"/>
                  <a:gd name="T61" fmla="*/ 47 h 108"/>
                  <a:gd name="T62" fmla="*/ 83 w 128"/>
                  <a:gd name="T63" fmla="*/ 46 h 108"/>
                  <a:gd name="T64" fmla="*/ 80 w 128"/>
                  <a:gd name="T65" fmla="*/ 43 h 108"/>
                  <a:gd name="T66" fmla="*/ 76 w 128"/>
                  <a:gd name="T67" fmla="*/ 48 h 108"/>
                  <a:gd name="T68" fmla="*/ 72 w 128"/>
                  <a:gd name="T69" fmla="*/ 47 h 108"/>
                  <a:gd name="T70" fmla="*/ 71 w 128"/>
                  <a:gd name="T71" fmla="*/ 50 h 108"/>
                  <a:gd name="T72" fmla="*/ 73 w 128"/>
                  <a:gd name="T73" fmla="*/ 55 h 108"/>
                  <a:gd name="T74" fmla="*/ 71 w 128"/>
                  <a:gd name="T75" fmla="*/ 58 h 108"/>
                  <a:gd name="T76" fmla="*/ 73 w 128"/>
                  <a:gd name="T77" fmla="*/ 60 h 108"/>
                  <a:gd name="T78" fmla="*/ 79 w 128"/>
                  <a:gd name="T79" fmla="*/ 63 h 108"/>
                  <a:gd name="T80" fmla="*/ 82 w 128"/>
                  <a:gd name="T81" fmla="*/ 63 h 108"/>
                  <a:gd name="T82" fmla="*/ 88 w 128"/>
                  <a:gd name="T83" fmla="*/ 60 h 108"/>
                  <a:gd name="T84" fmla="*/ 90 w 128"/>
                  <a:gd name="T85" fmla="*/ 58 h 108"/>
                  <a:gd name="T86" fmla="*/ 88 w 128"/>
                  <a:gd name="T87" fmla="*/ 55 h 108"/>
                  <a:gd name="T88" fmla="*/ 81 w 128"/>
                  <a:gd name="T89" fmla="*/ 56 h 108"/>
                  <a:gd name="T90" fmla="*/ 83 w 128"/>
                  <a:gd name="T91" fmla="*/ 5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08">
                    <a:moveTo>
                      <a:pt x="7" y="25"/>
                    </a:moveTo>
                    <a:cubicBezTo>
                      <a:pt x="7" y="102"/>
                      <a:pt x="7" y="102"/>
                      <a:pt x="7" y="102"/>
                    </a:cubicBezTo>
                    <a:cubicBezTo>
                      <a:pt x="121" y="102"/>
                      <a:pt x="121" y="102"/>
                      <a:pt x="121" y="102"/>
                    </a:cubicBezTo>
                    <a:cubicBezTo>
                      <a:pt x="121" y="25"/>
                      <a:pt x="121" y="25"/>
                      <a:pt x="121" y="25"/>
                    </a:cubicBezTo>
                    <a:cubicBezTo>
                      <a:pt x="7" y="25"/>
                      <a:pt x="7" y="25"/>
                      <a:pt x="7" y="25"/>
                    </a:cubicBezTo>
                    <a:close/>
                    <a:moveTo>
                      <a:pt x="0" y="19"/>
                    </a:moveTo>
                    <a:cubicBezTo>
                      <a:pt x="128" y="19"/>
                      <a:pt x="128" y="19"/>
                      <a:pt x="128" y="19"/>
                    </a:cubicBezTo>
                    <a:cubicBezTo>
                      <a:pt x="128" y="108"/>
                      <a:pt x="128" y="108"/>
                      <a:pt x="128" y="108"/>
                    </a:cubicBezTo>
                    <a:cubicBezTo>
                      <a:pt x="0" y="108"/>
                      <a:pt x="0" y="108"/>
                      <a:pt x="0" y="108"/>
                    </a:cubicBezTo>
                    <a:cubicBezTo>
                      <a:pt x="0" y="19"/>
                      <a:pt x="0" y="19"/>
                      <a:pt x="0" y="19"/>
                    </a:cubicBezTo>
                    <a:close/>
                    <a:moveTo>
                      <a:pt x="0" y="0"/>
                    </a:moveTo>
                    <a:cubicBezTo>
                      <a:pt x="128" y="0"/>
                      <a:pt x="128" y="0"/>
                      <a:pt x="128" y="0"/>
                    </a:cubicBezTo>
                    <a:cubicBezTo>
                      <a:pt x="128" y="12"/>
                      <a:pt x="128" y="12"/>
                      <a:pt x="128" y="12"/>
                    </a:cubicBezTo>
                    <a:cubicBezTo>
                      <a:pt x="0" y="12"/>
                      <a:pt x="0" y="12"/>
                      <a:pt x="0" y="12"/>
                    </a:cubicBezTo>
                    <a:cubicBezTo>
                      <a:pt x="0" y="0"/>
                      <a:pt x="0" y="0"/>
                      <a:pt x="0" y="0"/>
                    </a:cubicBezTo>
                    <a:close/>
                    <a:moveTo>
                      <a:pt x="76" y="65"/>
                    </a:moveTo>
                    <a:cubicBezTo>
                      <a:pt x="75" y="62"/>
                      <a:pt x="75" y="62"/>
                      <a:pt x="75" y="62"/>
                    </a:cubicBezTo>
                    <a:cubicBezTo>
                      <a:pt x="75" y="61"/>
                      <a:pt x="75" y="61"/>
                      <a:pt x="75" y="61"/>
                    </a:cubicBezTo>
                    <a:cubicBezTo>
                      <a:pt x="69" y="61"/>
                      <a:pt x="69" y="61"/>
                      <a:pt x="69" y="61"/>
                    </a:cubicBezTo>
                    <a:cubicBezTo>
                      <a:pt x="69" y="60"/>
                      <a:pt x="69" y="60"/>
                      <a:pt x="68" y="59"/>
                    </a:cubicBezTo>
                    <a:cubicBezTo>
                      <a:pt x="71" y="55"/>
                      <a:pt x="71" y="55"/>
                      <a:pt x="71" y="55"/>
                    </a:cubicBezTo>
                    <a:cubicBezTo>
                      <a:pt x="71" y="54"/>
                      <a:pt x="71" y="54"/>
                      <a:pt x="71" y="53"/>
                    </a:cubicBezTo>
                    <a:cubicBezTo>
                      <a:pt x="68" y="51"/>
                      <a:pt x="68" y="51"/>
                      <a:pt x="68" y="51"/>
                    </a:cubicBezTo>
                    <a:cubicBezTo>
                      <a:pt x="68" y="51"/>
                      <a:pt x="67" y="51"/>
                      <a:pt x="67" y="51"/>
                    </a:cubicBezTo>
                    <a:cubicBezTo>
                      <a:pt x="62" y="54"/>
                      <a:pt x="62" y="54"/>
                      <a:pt x="62" y="54"/>
                    </a:cubicBezTo>
                    <a:cubicBezTo>
                      <a:pt x="62" y="54"/>
                      <a:pt x="62" y="54"/>
                      <a:pt x="61" y="54"/>
                    </a:cubicBezTo>
                    <a:cubicBezTo>
                      <a:pt x="60" y="48"/>
                      <a:pt x="60" y="48"/>
                      <a:pt x="60" y="48"/>
                    </a:cubicBezTo>
                    <a:cubicBezTo>
                      <a:pt x="60" y="47"/>
                      <a:pt x="59" y="47"/>
                      <a:pt x="59" y="47"/>
                    </a:cubicBezTo>
                    <a:cubicBezTo>
                      <a:pt x="55" y="47"/>
                      <a:pt x="55" y="47"/>
                      <a:pt x="55" y="47"/>
                    </a:cubicBezTo>
                    <a:cubicBezTo>
                      <a:pt x="55" y="47"/>
                      <a:pt x="54" y="47"/>
                      <a:pt x="54" y="48"/>
                    </a:cubicBezTo>
                    <a:cubicBezTo>
                      <a:pt x="53" y="54"/>
                      <a:pt x="53" y="54"/>
                      <a:pt x="53" y="54"/>
                    </a:cubicBezTo>
                    <a:cubicBezTo>
                      <a:pt x="52" y="54"/>
                      <a:pt x="52" y="54"/>
                      <a:pt x="52" y="54"/>
                    </a:cubicBezTo>
                    <a:cubicBezTo>
                      <a:pt x="47" y="51"/>
                      <a:pt x="47" y="51"/>
                      <a:pt x="47" y="51"/>
                    </a:cubicBezTo>
                    <a:cubicBezTo>
                      <a:pt x="47" y="51"/>
                      <a:pt x="46" y="51"/>
                      <a:pt x="46" y="51"/>
                    </a:cubicBezTo>
                    <a:cubicBezTo>
                      <a:pt x="43" y="53"/>
                      <a:pt x="43" y="53"/>
                      <a:pt x="43" y="53"/>
                    </a:cubicBezTo>
                    <a:cubicBezTo>
                      <a:pt x="43" y="54"/>
                      <a:pt x="43" y="54"/>
                      <a:pt x="43" y="55"/>
                    </a:cubicBezTo>
                    <a:cubicBezTo>
                      <a:pt x="46" y="59"/>
                      <a:pt x="46" y="59"/>
                      <a:pt x="46" y="59"/>
                    </a:cubicBezTo>
                    <a:cubicBezTo>
                      <a:pt x="45" y="60"/>
                      <a:pt x="45" y="60"/>
                      <a:pt x="45" y="61"/>
                    </a:cubicBezTo>
                    <a:cubicBezTo>
                      <a:pt x="40" y="61"/>
                      <a:pt x="40" y="61"/>
                      <a:pt x="40" y="61"/>
                    </a:cubicBezTo>
                    <a:cubicBezTo>
                      <a:pt x="39" y="61"/>
                      <a:pt x="39" y="61"/>
                      <a:pt x="38" y="62"/>
                    </a:cubicBezTo>
                    <a:cubicBezTo>
                      <a:pt x="38" y="65"/>
                      <a:pt x="38" y="65"/>
                      <a:pt x="38" y="65"/>
                    </a:cubicBezTo>
                    <a:cubicBezTo>
                      <a:pt x="38" y="66"/>
                      <a:pt x="38" y="66"/>
                      <a:pt x="38" y="66"/>
                    </a:cubicBezTo>
                    <a:cubicBezTo>
                      <a:pt x="44" y="69"/>
                      <a:pt x="44" y="69"/>
                      <a:pt x="44" y="69"/>
                    </a:cubicBezTo>
                    <a:cubicBezTo>
                      <a:pt x="44" y="69"/>
                      <a:pt x="44" y="69"/>
                      <a:pt x="44" y="70"/>
                    </a:cubicBezTo>
                    <a:cubicBezTo>
                      <a:pt x="40" y="74"/>
                      <a:pt x="40" y="74"/>
                      <a:pt x="40" y="74"/>
                    </a:cubicBezTo>
                    <a:cubicBezTo>
                      <a:pt x="40" y="74"/>
                      <a:pt x="39" y="74"/>
                      <a:pt x="40" y="75"/>
                    </a:cubicBezTo>
                    <a:cubicBezTo>
                      <a:pt x="41" y="78"/>
                      <a:pt x="41" y="78"/>
                      <a:pt x="41" y="78"/>
                    </a:cubicBezTo>
                    <a:cubicBezTo>
                      <a:pt x="42" y="78"/>
                      <a:pt x="42" y="78"/>
                      <a:pt x="42" y="78"/>
                    </a:cubicBezTo>
                    <a:cubicBezTo>
                      <a:pt x="48" y="77"/>
                      <a:pt x="48" y="77"/>
                      <a:pt x="48" y="77"/>
                    </a:cubicBezTo>
                    <a:cubicBezTo>
                      <a:pt x="48" y="77"/>
                      <a:pt x="48" y="77"/>
                      <a:pt x="49" y="78"/>
                    </a:cubicBezTo>
                    <a:cubicBezTo>
                      <a:pt x="48" y="83"/>
                      <a:pt x="48" y="83"/>
                      <a:pt x="48" y="83"/>
                    </a:cubicBezTo>
                    <a:cubicBezTo>
                      <a:pt x="48" y="84"/>
                      <a:pt x="48" y="84"/>
                      <a:pt x="49" y="84"/>
                    </a:cubicBezTo>
                    <a:cubicBezTo>
                      <a:pt x="52" y="85"/>
                      <a:pt x="52" y="85"/>
                      <a:pt x="52" y="85"/>
                    </a:cubicBezTo>
                    <a:cubicBezTo>
                      <a:pt x="53" y="85"/>
                      <a:pt x="53" y="85"/>
                      <a:pt x="53" y="85"/>
                    </a:cubicBezTo>
                    <a:cubicBezTo>
                      <a:pt x="56" y="80"/>
                      <a:pt x="56" y="80"/>
                      <a:pt x="56" y="80"/>
                    </a:cubicBezTo>
                    <a:cubicBezTo>
                      <a:pt x="56" y="80"/>
                      <a:pt x="57" y="80"/>
                      <a:pt x="57" y="80"/>
                    </a:cubicBezTo>
                    <a:cubicBezTo>
                      <a:pt x="57" y="80"/>
                      <a:pt x="58" y="80"/>
                      <a:pt x="58" y="80"/>
                    </a:cubicBezTo>
                    <a:cubicBezTo>
                      <a:pt x="61" y="85"/>
                      <a:pt x="61" y="85"/>
                      <a:pt x="61" y="85"/>
                    </a:cubicBezTo>
                    <a:cubicBezTo>
                      <a:pt x="61" y="85"/>
                      <a:pt x="61" y="85"/>
                      <a:pt x="62" y="85"/>
                    </a:cubicBezTo>
                    <a:cubicBezTo>
                      <a:pt x="65" y="84"/>
                      <a:pt x="65" y="84"/>
                      <a:pt x="65" y="84"/>
                    </a:cubicBezTo>
                    <a:cubicBezTo>
                      <a:pt x="66" y="84"/>
                      <a:pt x="66" y="84"/>
                      <a:pt x="66" y="83"/>
                    </a:cubicBezTo>
                    <a:cubicBezTo>
                      <a:pt x="65" y="78"/>
                      <a:pt x="65" y="78"/>
                      <a:pt x="65" y="78"/>
                    </a:cubicBezTo>
                    <a:cubicBezTo>
                      <a:pt x="65" y="77"/>
                      <a:pt x="66" y="77"/>
                      <a:pt x="66" y="77"/>
                    </a:cubicBezTo>
                    <a:cubicBezTo>
                      <a:pt x="72" y="78"/>
                      <a:pt x="72" y="78"/>
                      <a:pt x="72" y="78"/>
                    </a:cubicBezTo>
                    <a:cubicBezTo>
                      <a:pt x="72" y="78"/>
                      <a:pt x="73" y="78"/>
                      <a:pt x="73" y="78"/>
                    </a:cubicBezTo>
                    <a:cubicBezTo>
                      <a:pt x="75" y="75"/>
                      <a:pt x="75" y="75"/>
                      <a:pt x="75" y="75"/>
                    </a:cubicBezTo>
                    <a:cubicBezTo>
                      <a:pt x="75" y="74"/>
                      <a:pt x="75" y="74"/>
                      <a:pt x="74" y="74"/>
                    </a:cubicBezTo>
                    <a:cubicBezTo>
                      <a:pt x="70" y="70"/>
                      <a:pt x="70" y="70"/>
                      <a:pt x="70" y="70"/>
                    </a:cubicBezTo>
                    <a:cubicBezTo>
                      <a:pt x="70" y="69"/>
                      <a:pt x="70" y="69"/>
                      <a:pt x="71" y="69"/>
                    </a:cubicBezTo>
                    <a:cubicBezTo>
                      <a:pt x="76" y="66"/>
                      <a:pt x="76" y="66"/>
                      <a:pt x="76" y="66"/>
                    </a:cubicBezTo>
                    <a:cubicBezTo>
                      <a:pt x="76" y="66"/>
                      <a:pt x="76" y="66"/>
                      <a:pt x="76" y="65"/>
                    </a:cubicBezTo>
                    <a:close/>
                    <a:moveTo>
                      <a:pt x="65" y="67"/>
                    </a:moveTo>
                    <a:cubicBezTo>
                      <a:pt x="65" y="69"/>
                      <a:pt x="64" y="71"/>
                      <a:pt x="62" y="72"/>
                    </a:cubicBezTo>
                    <a:cubicBezTo>
                      <a:pt x="61" y="74"/>
                      <a:pt x="59" y="74"/>
                      <a:pt x="57" y="74"/>
                    </a:cubicBezTo>
                    <a:cubicBezTo>
                      <a:pt x="55" y="74"/>
                      <a:pt x="53" y="74"/>
                      <a:pt x="52" y="72"/>
                    </a:cubicBezTo>
                    <a:cubicBezTo>
                      <a:pt x="50" y="71"/>
                      <a:pt x="50" y="69"/>
                      <a:pt x="50" y="67"/>
                    </a:cubicBezTo>
                    <a:cubicBezTo>
                      <a:pt x="50" y="65"/>
                      <a:pt x="50" y="63"/>
                      <a:pt x="52" y="61"/>
                    </a:cubicBezTo>
                    <a:cubicBezTo>
                      <a:pt x="53" y="60"/>
                      <a:pt x="55" y="59"/>
                      <a:pt x="57" y="59"/>
                    </a:cubicBezTo>
                    <a:cubicBezTo>
                      <a:pt x="59" y="59"/>
                      <a:pt x="61" y="60"/>
                      <a:pt x="62" y="61"/>
                    </a:cubicBezTo>
                    <a:cubicBezTo>
                      <a:pt x="64" y="63"/>
                      <a:pt x="65" y="65"/>
                      <a:pt x="65" y="67"/>
                    </a:cubicBezTo>
                    <a:close/>
                    <a:moveTo>
                      <a:pt x="54" y="67"/>
                    </a:moveTo>
                    <a:cubicBezTo>
                      <a:pt x="54" y="65"/>
                      <a:pt x="55" y="63"/>
                      <a:pt x="57" y="63"/>
                    </a:cubicBezTo>
                    <a:cubicBezTo>
                      <a:pt x="59" y="63"/>
                      <a:pt x="61" y="65"/>
                      <a:pt x="61" y="67"/>
                    </a:cubicBezTo>
                    <a:cubicBezTo>
                      <a:pt x="61" y="69"/>
                      <a:pt x="59" y="70"/>
                      <a:pt x="57" y="70"/>
                    </a:cubicBezTo>
                    <a:cubicBezTo>
                      <a:pt x="55" y="70"/>
                      <a:pt x="54" y="69"/>
                      <a:pt x="54" y="67"/>
                    </a:cubicBezTo>
                    <a:close/>
                    <a:moveTo>
                      <a:pt x="88" y="55"/>
                    </a:moveTo>
                    <a:cubicBezTo>
                      <a:pt x="88" y="54"/>
                      <a:pt x="88" y="54"/>
                      <a:pt x="88" y="53"/>
                    </a:cubicBezTo>
                    <a:cubicBezTo>
                      <a:pt x="88" y="53"/>
                      <a:pt x="88" y="52"/>
                      <a:pt x="88" y="52"/>
                    </a:cubicBezTo>
                    <a:cubicBezTo>
                      <a:pt x="90" y="50"/>
                      <a:pt x="90" y="50"/>
                      <a:pt x="90" y="50"/>
                    </a:cubicBezTo>
                    <a:cubicBezTo>
                      <a:pt x="90" y="50"/>
                      <a:pt x="90" y="49"/>
                      <a:pt x="90" y="49"/>
                    </a:cubicBezTo>
                    <a:cubicBezTo>
                      <a:pt x="90" y="49"/>
                      <a:pt x="90" y="49"/>
                      <a:pt x="90" y="49"/>
                    </a:cubicBezTo>
                    <a:cubicBezTo>
                      <a:pt x="89" y="47"/>
                      <a:pt x="89" y="47"/>
                      <a:pt x="89" y="47"/>
                    </a:cubicBezTo>
                    <a:cubicBezTo>
                      <a:pt x="89" y="47"/>
                      <a:pt x="89" y="47"/>
                      <a:pt x="88" y="47"/>
                    </a:cubicBezTo>
                    <a:cubicBezTo>
                      <a:pt x="88" y="47"/>
                      <a:pt x="88" y="47"/>
                      <a:pt x="88" y="47"/>
                    </a:cubicBezTo>
                    <a:cubicBezTo>
                      <a:pt x="85" y="48"/>
                      <a:pt x="85" y="48"/>
                      <a:pt x="85" y="48"/>
                    </a:cubicBezTo>
                    <a:cubicBezTo>
                      <a:pt x="85" y="47"/>
                      <a:pt x="84" y="47"/>
                      <a:pt x="83" y="46"/>
                    </a:cubicBezTo>
                    <a:cubicBezTo>
                      <a:pt x="82" y="43"/>
                      <a:pt x="82" y="43"/>
                      <a:pt x="82" y="43"/>
                    </a:cubicBezTo>
                    <a:cubicBezTo>
                      <a:pt x="82" y="43"/>
                      <a:pt x="82" y="43"/>
                      <a:pt x="81" y="43"/>
                    </a:cubicBezTo>
                    <a:cubicBezTo>
                      <a:pt x="80" y="43"/>
                      <a:pt x="80" y="43"/>
                      <a:pt x="80" y="43"/>
                    </a:cubicBezTo>
                    <a:cubicBezTo>
                      <a:pt x="79" y="43"/>
                      <a:pt x="79" y="43"/>
                      <a:pt x="79" y="43"/>
                    </a:cubicBezTo>
                    <a:cubicBezTo>
                      <a:pt x="78" y="46"/>
                      <a:pt x="78" y="46"/>
                      <a:pt x="78" y="46"/>
                    </a:cubicBezTo>
                    <a:cubicBezTo>
                      <a:pt x="77" y="47"/>
                      <a:pt x="76" y="47"/>
                      <a:pt x="76" y="48"/>
                    </a:cubicBezTo>
                    <a:cubicBezTo>
                      <a:pt x="73" y="47"/>
                      <a:pt x="73" y="47"/>
                      <a:pt x="73" y="47"/>
                    </a:cubicBezTo>
                    <a:cubicBezTo>
                      <a:pt x="73" y="47"/>
                      <a:pt x="73" y="47"/>
                      <a:pt x="73" y="47"/>
                    </a:cubicBezTo>
                    <a:cubicBezTo>
                      <a:pt x="72" y="47"/>
                      <a:pt x="72" y="47"/>
                      <a:pt x="72" y="47"/>
                    </a:cubicBezTo>
                    <a:cubicBezTo>
                      <a:pt x="71" y="49"/>
                      <a:pt x="71" y="49"/>
                      <a:pt x="71" y="49"/>
                    </a:cubicBezTo>
                    <a:cubicBezTo>
                      <a:pt x="71" y="49"/>
                      <a:pt x="71" y="49"/>
                      <a:pt x="71" y="49"/>
                    </a:cubicBezTo>
                    <a:cubicBezTo>
                      <a:pt x="71" y="49"/>
                      <a:pt x="71" y="50"/>
                      <a:pt x="71" y="50"/>
                    </a:cubicBezTo>
                    <a:cubicBezTo>
                      <a:pt x="73" y="52"/>
                      <a:pt x="73" y="52"/>
                      <a:pt x="73" y="52"/>
                    </a:cubicBezTo>
                    <a:cubicBezTo>
                      <a:pt x="73" y="52"/>
                      <a:pt x="73" y="53"/>
                      <a:pt x="73" y="53"/>
                    </a:cubicBezTo>
                    <a:cubicBezTo>
                      <a:pt x="73" y="54"/>
                      <a:pt x="73" y="54"/>
                      <a:pt x="73" y="55"/>
                    </a:cubicBezTo>
                    <a:cubicBezTo>
                      <a:pt x="71" y="57"/>
                      <a:pt x="71" y="57"/>
                      <a:pt x="71" y="57"/>
                    </a:cubicBezTo>
                    <a:cubicBezTo>
                      <a:pt x="71" y="57"/>
                      <a:pt x="71" y="57"/>
                      <a:pt x="71" y="57"/>
                    </a:cubicBezTo>
                    <a:cubicBezTo>
                      <a:pt x="71" y="57"/>
                      <a:pt x="71" y="57"/>
                      <a:pt x="71" y="58"/>
                    </a:cubicBezTo>
                    <a:cubicBezTo>
                      <a:pt x="72" y="59"/>
                      <a:pt x="72" y="59"/>
                      <a:pt x="72" y="59"/>
                    </a:cubicBezTo>
                    <a:cubicBezTo>
                      <a:pt x="72" y="60"/>
                      <a:pt x="72" y="60"/>
                      <a:pt x="73" y="60"/>
                    </a:cubicBezTo>
                    <a:cubicBezTo>
                      <a:pt x="73" y="60"/>
                      <a:pt x="73" y="60"/>
                      <a:pt x="73" y="60"/>
                    </a:cubicBezTo>
                    <a:cubicBezTo>
                      <a:pt x="76" y="59"/>
                      <a:pt x="76" y="59"/>
                      <a:pt x="76" y="59"/>
                    </a:cubicBezTo>
                    <a:cubicBezTo>
                      <a:pt x="76" y="59"/>
                      <a:pt x="77" y="60"/>
                      <a:pt x="78" y="60"/>
                    </a:cubicBezTo>
                    <a:cubicBezTo>
                      <a:pt x="79" y="63"/>
                      <a:pt x="79" y="63"/>
                      <a:pt x="79" y="63"/>
                    </a:cubicBezTo>
                    <a:cubicBezTo>
                      <a:pt x="79" y="63"/>
                      <a:pt x="79" y="64"/>
                      <a:pt x="80" y="64"/>
                    </a:cubicBezTo>
                    <a:cubicBezTo>
                      <a:pt x="81" y="64"/>
                      <a:pt x="81" y="64"/>
                      <a:pt x="81" y="64"/>
                    </a:cubicBezTo>
                    <a:cubicBezTo>
                      <a:pt x="82" y="64"/>
                      <a:pt x="82" y="63"/>
                      <a:pt x="82" y="63"/>
                    </a:cubicBezTo>
                    <a:cubicBezTo>
                      <a:pt x="83" y="60"/>
                      <a:pt x="83" y="60"/>
                      <a:pt x="83" y="60"/>
                    </a:cubicBezTo>
                    <a:cubicBezTo>
                      <a:pt x="84" y="60"/>
                      <a:pt x="85" y="59"/>
                      <a:pt x="85" y="59"/>
                    </a:cubicBezTo>
                    <a:cubicBezTo>
                      <a:pt x="88" y="60"/>
                      <a:pt x="88" y="60"/>
                      <a:pt x="88" y="60"/>
                    </a:cubicBezTo>
                    <a:cubicBezTo>
                      <a:pt x="88" y="60"/>
                      <a:pt x="88" y="60"/>
                      <a:pt x="88" y="60"/>
                    </a:cubicBezTo>
                    <a:cubicBezTo>
                      <a:pt x="89" y="60"/>
                      <a:pt x="89" y="60"/>
                      <a:pt x="89" y="59"/>
                    </a:cubicBezTo>
                    <a:cubicBezTo>
                      <a:pt x="90" y="58"/>
                      <a:pt x="90" y="58"/>
                      <a:pt x="90" y="58"/>
                    </a:cubicBezTo>
                    <a:cubicBezTo>
                      <a:pt x="90" y="57"/>
                      <a:pt x="90" y="57"/>
                      <a:pt x="90" y="57"/>
                    </a:cubicBezTo>
                    <a:cubicBezTo>
                      <a:pt x="90" y="57"/>
                      <a:pt x="90" y="57"/>
                      <a:pt x="90" y="57"/>
                    </a:cubicBezTo>
                    <a:cubicBezTo>
                      <a:pt x="88" y="55"/>
                      <a:pt x="88" y="55"/>
                      <a:pt x="88" y="55"/>
                    </a:cubicBezTo>
                    <a:cubicBezTo>
                      <a:pt x="88" y="55"/>
                      <a:pt x="88" y="55"/>
                      <a:pt x="88" y="55"/>
                    </a:cubicBezTo>
                    <a:close/>
                    <a:moveTo>
                      <a:pt x="83" y="53"/>
                    </a:moveTo>
                    <a:cubicBezTo>
                      <a:pt x="83" y="55"/>
                      <a:pt x="82" y="56"/>
                      <a:pt x="81" y="56"/>
                    </a:cubicBezTo>
                    <a:cubicBezTo>
                      <a:pt x="79" y="56"/>
                      <a:pt x="78" y="55"/>
                      <a:pt x="78" y="53"/>
                    </a:cubicBezTo>
                    <a:cubicBezTo>
                      <a:pt x="78" y="52"/>
                      <a:pt x="79" y="50"/>
                      <a:pt x="81" y="50"/>
                    </a:cubicBezTo>
                    <a:cubicBezTo>
                      <a:pt x="82" y="50"/>
                      <a:pt x="83" y="52"/>
                      <a:pt x="83" y="53"/>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IN" sz="1836" kern="0" dirty="0">
                  <a:solidFill>
                    <a:srgbClr val="505050"/>
                  </a:solidFill>
                  <a:latin typeface="Segoe UI"/>
                </a:endParaRPr>
              </a:p>
            </p:txBody>
          </p:sp>
        </p:grpSp>
      </p:grpSp>
      <p:sp>
        <p:nvSpPr>
          <p:cNvPr id="4" name="Slide Number Placeholder 3"/>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43</a:t>
            </a:fld>
            <a:endParaRPr lang="en-US" sz="1836" kern="0" dirty="0">
              <a:solidFill>
                <a:sysClr val="windowText" lastClr="000000"/>
              </a:solidFill>
            </a:endParaRPr>
          </a:p>
        </p:txBody>
      </p:sp>
    </p:spTree>
    <p:extLst>
      <p:ext uri="{BB962C8B-B14F-4D97-AF65-F5344CB8AC3E}">
        <p14:creationId xmlns:p14="http://schemas.microsoft.com/office/powerpoint/2010/main" val="32725730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500"/>
                                        <p:tgtEl>
                                          <p:spTgt spid="19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12303" name="think-cell Slide" r:id="rId5" imgW="377" imgH="377" progId="TCLayout.ActiveDocument.1">
                  <p:embed/>
                </p:oleObj>
              </mc:Choice>
              <mc:Fallback>
                <p:oleObj name="think-cell Slide" r:id="rId5" imgW="377" imgH="377" progId="TCLayout.ActiveDocument.1">
                  <p:embed/>
                  <p:pic>
                    <p:nvPicPr>
                      <p:cNvPr id="8" name="Object 7"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6" name="Rectangle 5"/>
          <p:cNvSpPr/>
          <p:nvPr/>
        </p:nvSpPr>
        <p:spPr bwMode="auto">
          <a:xfrm>
            <a:off x="4534369" y="0"/>
            <a:ext cx="7901224" cy="69945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5" name="Title 4"/>
          <p:cNvSpPr>
            <a:spLocks noGrp="1"/>
          </p:cNvSpPr>
          <p:nvPr>
            <p:ph type="title"/>
          </p:nvPr>
        </p:nvSpPr>
        <p:spPr>
          <a:xfrm>
            <a:off x="444517" y="292082"/>
            <a:ext cx="4089853" cy="946413"/>
          </a:xfrm>
        </p:spPr>
        <p:txBody>
          <a:bodyPr/>
          <a:lstStyle/>
          <a:p>
            <a:r>
              <a:rPr lang="en-US" dirty="0"/>
              <a:t>File Preview</a:t>
            </a:r>
            <a:endParaRPr lang="en-GB" dirty="0"/>
          </a:p>
        </p:txBody>
      </p:sp>
      <p:pic>
        <p:nvPicPr>
          <p:cNvPr id="188" name="Picture 187"/>
          <p:cNvPicPr>
            <a:picLocks noChangeAspect="1"/>
          </p:cNvPicPr>
          <p:nvPr/>
        </p:nvPicPr>
        <p:blipFill>
          <a:blip r:embed="rId7"/>
          <a:stretch>
            <a:fillRect/>
          </a:stretch>
        </p:blipFill>
        <p:spPr>
          <a:xfrm>
            <a:off x="4601710" y="500647"/>
            <a:ext cx="3089249" cy="4050996"/>
          </a:xfrm>
          <a:prstGeom prst="rect">
            <a:avLst/>
          </a:prstGeom>
          <a:noFill/>
          <a:ln w="3175">
            <a:solidFill>
              <a:schemeClr val="bg1">
                <a:lumMod val="75000"/>
              </a:schemeClr>
            </a:solidFill>
          </a:ln>
        </p:spPr>
      </p:pic>
      <p:pic>
        <p:nvPicPr>
          <p:cNvPr id="191" name="Picture 190"/>
          <p:cNvPicPr>
            <a:picLocks noChangeAspect="1"/>
          </p:cNvPicPr>
          <p:nvPr/>
        </p:nvPicPr>
        <p:blipFill>
          <a:blip r:embed="rId8"/>
          <a:stretch>
            <a:fillRect/>
          </a:stretch>
        </p:blipFill>
        <p:spPr>
          <a:xfrm>
            <a:off x="6757746" y="1165959"/>
            <a:ext cx="5220865" cy="4025542"/>
          </a:xfrm>
          <a:prstGeom prst="rect">
            <a:avLst/>
          </a:prstGeom>
          <a:noFill/>
          <a:ln w="3175">
            <a:solidFill>
              <a:schemeClr val="bg1">
                <a:lumMod val="75000"/>
              </a:schemeClr>
            </a:solidFill>
          </a:ln>
        </p:spPr>
      </p:pic>
      <p:sp>
        <p:nvSpPr>
          <p:cNvPr id="192" name="TextBox 191"/>
          <p:cNvSpPr txBox="1"/>
          <p:nvPr/>
        </p:nvSpPr>
        <p:spPr>
          <a:xfrm>
            <a:off x="4597335" y="5191501"/>
            <a:ext cx="7394624" cy="1448541"/>
          </a:xfrm>
          <a:prstGeom prst="rect">
            <a:avLst/>
          </a:prstGeom>
          <a:noFill/>
        </p:spPr>
        <p:txBody>
          <a:bodyPr wrap="square" lIns="93260" tIns="46630" rIns="93260" bIns="46630" rtlCol="0" anchor="ctr">
            <a:noAutofit/>
          </a:bodyPr>
          <a:lstStyle/>
          <a:p>
            <a:pPr marL="167867" indent="-167867" defTabSz="932597" fontAlgn="base">
              <a:spcBef>
                <a:spcPts val="306"/>
              </a:spcBef>
              <a:buClr>
                <a:srgbClr val="50B347"/>
              </a:buClr>
              <a:buSzPct val="100000"/>
              <a:buBlip>
                <a:blip r:embed="rId9"/>
              </a:buBlip>
              <a:tabLst>
                <a:tab pos="671470" algn="l"/>
              </a:tabLst>
            </a:pPr>
            <a:r>
              <a:rPr lang="en-US" sz="1632" kern="0" dirty="0">
                <a:solidFill>
                  <a:sysClr val="windowText" lastClr="000000"/>
                </a:solidFill>
                <a:ea typeface="Segoe UI" pitchFamily="34" charset="0"/>
                <a:cs typeface="Segoe UI" pitchFamily="34" charset="0"/>
              </a:rPr>
              <a:t>Input and output files can be previewed directly in the portal without having to download them.</a:t>
            </a:r>
          </a:p>
          <a:p>
            <a:pPr marL="167867" indent="-167867" defTabSz="932597" fontAlgn="base">
              <a:spcBef>
                <a:spcPts val="306"/>
              </a:spcBef>
              <a:buClr>
                <a:srgbClr val="50B347"/>
              </a:buClr>
              <a:buSzPct val="100000"/>
              <a:buBlip>
                <a:blip r:embed="rId9"/>
              </a:buBlip>
              <a:tabLst>
                <a:tab pos="671470" algn="l"/>
              </a:tabLst>
            </a:pPr>
            <a:r>
              <a:rPr lang="en-US" sz="1632" kern="0" dirty="0">
                <a:solidFill>
                  <a:sysClr val="windowText" lastClr="000000"/>
                </a:solidFill>
                <a:ea typeface="Segoe UI" pitchFamily="34" charset="0"/>
                <a:cs typeface="Segoe UI" pitchFamily="34" charset="0"/>
              </a:rPr>
              <a:t>The preview shows the first few rows.</a:t>
            </a:r>
          </a:p>
          <a:p>
            <a:pPr marL="167867" indent="-167867" defTabSz="932597" fontAlgn="base">
              <a:spcBef>
                <a:spcPts val="306"/>
              </a:spcBef>
              <a:buClr>
                <a:srgbClr val="50B347"/>
              </a:buClr>
              <a:buSzPct val="100000"/>
              <a:buBlip>
                <a:blip r:embed="rId9"/>
              </a:buBlip>
              <a:tabLst>
                <a:tab pos="671470" algn="l"/>
              </a:tabLst>
            </a:pPr>
            <a:r>
              <a:rPr lang="en-US" sz="1632" kern="0" dirty="0">
                <a:solidFill>
                  <a:sysClr val="windowText" lastClr="000000"/>
                </a:solidFill>
                <a:ea typeface="Segoe UI" pitchFamily="34" charset="0"/>
                <a:cs typeface="Segoe UI" pitchFamily="34" charset="0"/>
              </a:rPr>
              <a:t>Column numbers are automatically assigned</a:t>
            </a:r>
          </a:p>
          <a:p>
            <a:pPr marL="167867" indent="-167867" defTabSz="932597" fontAlgn="base">
              <a:spcBef>
                <a:spcPts val="306"/>
              </a:spcBef>
              <a:buClr>
                <a:srgbClr val="50B347"/>
              </a:buClr>
              <a:buSzPct val="100000"/>
              <a:buBlip>
                <a:blip r:embed="rId9"/>
              </a:buBlip>
              <a:tabLst>
                <a:tab pos="671470" algn="l"/>
              </a:tabLst>
            </a:pPr>
            <a:r>
              <a:rPr lang="en-US" sz="1632" kern="0" dirty="0">
                <a:solidFill>
                  <a:sysClr val="windowText" lastClr="000000"/>
                </a:solidFill>
                <a:ea typeface="Segoe UI" pitchFamily="34" charset="0"/>
                <a:cs typeface="Segoe UI" pitchFamily="34" charset="0"/>
              </a:rPr>
              <a:t>Understands CSV and TSV formats.</a:t>
            </a:r>
          </a:p>
        </p:txBody>
      </p:sp>
      <p:grpSp>
        <p:nvGrpSpPr>
          <p:cNvPr id="4" name="Group 3"/>
          <p:cNvGrpSpPr/>
          <p:nvPr/>
        </p:nvGrpSpPr>
        <p:grpSpPr>
          <a:xfrm>
            <a:off x="1317696" y="2526144"/>
            <a:ext cx="2798626" cy="4468380"/>
            <a:chOff x="805827" y="1614810"/>
            <a:chExt cx="3166217" cy="5055287"/>
          </a:xfrm>
        </p:grpSpPr>
        <p:grpSp>
          <p:nvGrpSpPr>
            <p:cNvPr id="226" name="Group 225"/>
            <p:cNvGrpSpPr/>
            <p:nvPr/>
          </p:nvGrpSpPr>
          <p:grpSpPr>
            <a:xfrm>
              <a:off x="2226816" y="1614810"/>
              <a:ext cx="1745228" cy="5055287"/>
              <a:chOff x="10218293" y="770261"/>
              <a:chExt cx="1745228" cy="5055287"/>
            </a:xfrm>
          </p:grpSpPr>
          <p:sp>
            <p:nvSpPr>
              <p:cNvPr id="260" name="Freeform 259"/>
              <p:cNvSpPr>
                <a:spLocks/>
              </p:cNvSpPr>
              <p:nvPr/>
            </p:nvSpPr>
            <p:spPr bwMode="auto">
              <a:xfrm>
                <a:off x="10218293" y="770261"/>
                <a:ext cx="1745228" cy="1742250"/>
              </a:xfrm>
              <a:custGeom>
                <a:avLst/>
                <a:gdLst>
                  <a:gd name="T0" fmla="*/ 622 w 1244"/>
                  <a:gd name="T1" fmla="*/ 0 h 1244"/>
                  <a:gd name="T2" fmla="*/ 0 w 1244"/>
                  <a:gd name="T3" fmla="*/ 622 h 1244"/>
                  <a:gd name="T4" fmla="*/ 622 w 1244"/>
                  <a:gd name="T5" fmla="*/ 1244 h 1244"/>
                  <a:gd name="T6" fmla="*/ 622 w 1244"/>
                  <a:gd name="T7" fmla="*/ 1244 h 1244"/>
                  <a:gd name="T8" fmla="*/ 622 w 1244"/>
                  <a:gd name="T9" fmla="*/ 1027 h 1244"/>
                  <a:gd name="T10" fmla="*/ 622 w 1244"/>
                  <a:gd name="T11" fmla="*/ 1027 h 1244"/>
                  <a:gd name="T12" fmla="*/ 216 w 1244"/>
                  <a:gd name="T13" fmla="*/ 622 h 1244"/>
                  <a:gd name="T14" fmla="*/ 622 w 1244"/>
                  <a:gd name="T15" fmla="*/ 216 h 1244"/>
                  <a:gd name="T16" fmla="*/ 1028 w 1244"/>
                  <a:gd name="T17" fmla="*/ 622 h 1244"/>
                  <a:gd name="T18" fmla="*/ 634 w 1244"/>
                  <a:gd name="T19" fmla="*/ 1027 h 1244"/>
                  <a:gd name="T20" fmla="*/ 634 w 1244"/>
                  <a:gd name="T21" fmla="*/ 1243 h 1244"/>
                  <a:gd name="T22" fmla="*/ 1244 w 1244"/>
                  <a:gd name="T23" fmla="*/ 622 h 1244"/>
                  <a:gd name="T24" fmla="*/ 622 w 1244"/>
                  <a:gd name="T25"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4" h="1244">
                    <a:moveTo>
                      <a:pt x="622" y="0"/>
                    </a:moveTo>
                    <a:cubicBezTo>
                      <a:pt x="279" y="0"/>
                      <a:pt x="0" y="278"/>
                      <a:pt x="0" y="622"/>
                    </a:cubicBezTo>
                    <a:cubicBezTo>
                      <a:pt x="0" y="965"/>
                      <a:pt x="279" y="1244"/>
                      <a:pt x="622" y="1244"/>
                    </a:cubicBezTo>
                    <a:cubicBezTo>
                      <a:pt x="622" y="1244"/>
                      <a:pt x="622" y="1244"/>
                      <a:pt x="622" y="1244"/>
                    </a:cubicBezTo>
                    <a:cubicBezTo>
                      <a:pt x="622" y="1027"/>
                      <a:pt x="622" y="1027"/>
                      <a:pt x="622" y="1027"/>
                    </a:cubicBezTo>
                    <a:cubicBezTo>
                      <a:pt x="622" y="1027"/>
                      <a:pt x="622" y="1027"/>
                      <a:pt x="622" y="1027"/>
                    </a:cubicBezTo>
                    <a:cubicBezTo>
                      <a:pt x="398" y="1027"/>
                      <a:pt x="216" y="846"/>
                      <a:pt x="216" y="622"/>
                    </a:cubicBezTo>
                    <a:cubicBezTo>
                      <a:pt x="216" y="398"/>
                      <a:pt x="398" y="216"/>
                      <a:pt x="622" y="216"/>
                    </a:cubicBezTo>
                    <a:cubicBezTo>
                      <a:pt x="846" y="216"/>
                      <a:pt x="1028" y="398"/>
                      <a:pt x="1028" y="622"/>
                    </a:cubicBezTo>
                    <a:cubicBezTo>
                      <a:pt x="1028" y="842"/>
                      <a:pt x="853" y="1021"/>
                      <a:pt x="634" y="1027"/>
                    </a:cubicBezTo>
                    <a:cubicBezTo>
                      <a:pt x="634" y="1243"/>
                      <a:pt x="634" y="1243"/>
                      <a:pt x="634" y="1243"/>
                    </a:cubicBezTo>
                    <a:cubicBezTo>
                      <a:pt x="972" y="1237"/>
                      <a:pt x="1244" y="961"/>
                      <a:pt x="1244" y="622"/>
                    </a:cubicBezTo>
                    <a:cubicBezTo>
                      <a:pt x="1244" y="278"/>
                      <a:pt x="965" y="0"/>
                      <a:pt x="622" y="0"/>
                    </a:cubicBezTo>
                  </a:path>
                </a:pathLst>
              </a:custGeom>
              <a:solidFill>
                <a:schemeClr val="bg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61" name="Freeform 260"/>
              <p:cNvSpPr>
                <a:spLocks noEditPoints="1"/>
              </p:cNvSpPr>
              <p:nvPr/>
            </p:nvSpPr>
            <p:spPr bwMode="auto">
              <a:xfrm>
                <a:off x="10522069" y="1074037"/>
                <a:ext cx="1137674" cy="1134697"/>
              </a:xfrm>
              <a:custGeom>
                <a:avLst/>
                <a:gdLst>
                  <a:gd name="T0" fmla="*/ 213 w 812"/>
                  <a:gd name="T1" fmla="*/ 397 h 811"/>
                  <a:gd name="T2" fmla="*/ 412 w 812"/>
                  <a:gd name="T3" fmla="*/ 199 h 811"/>
                  <a:gd name="T4" fmla="*/ 611 w 812"/>
                  <a:gd name="T5" fmla="*/ 398 h 811"/>
                  <a:gd name="T6" fmla="*/ 549 w 812"/>
                  <a:gd name="T7" fmla="*/ 543 h 811"/>
                  <a:gd name="T8" fmla="*/ 521 w 812"/>
                  <a:gd name="T9" fmla="*/ 577 h 811"/>
                  <a:gd name="T10" fmla="*/ 521 w 812"/>
                  <a:gd name="T11" fmla="*/ 577 h 811"/>
                  <a:gd name="T12" fmla="*/ 521 w 812"/>
                  <a:gd name="T13" fmla="*/ 577 h 811"/>
                  <a:gd name="T14" fmla="*/ 489 w 812"/>
                  <a:gd name="T15" fmla="*/ 658 h 811"/>
                  <a:gd name="T16" fmla="*/ 489 w 812"/>
                  <a:gd name="T17" fmla="*/ 664 h 811"/>
                  <a:gd name="T18" fmla="*/ 489 w 812"/>
                  <a:gd name="T19" fmla="*/ 664 h 811"/>
                  <a:gd name="T20" fmla="*/ 489 w 812"/>
                  <a:gd name="T21" fmla="*/ 664 h 811"/>
                  <a:gd name="T22" fmla="*/ 489 w 812"/>
                  <a:gd name="T23" fmla="*/ 667 h 811"/>
                  <a:gd name="T24" fmla="*/ 416 w 812"/>
                  <a:gd name="T25" fmla="*/ 700 h 811"/>
                  <a:gd name="T26" fmla="*/ 415 w 812"/>
                  <a:gd name="T27" fmla="*/ 703 h 811"/>
                  <a:gd name="T28" fmla="*/ 412 w 812"/>
                  <a:gd name="T29" fmla="*/ 701 h 811"/>
                  <a:gd name="T30" fmla="*/ 409 w 812"/>
                  <a:gd name="T31" fmla="*/ 703 h 811"/>
                  <a:gd name="T32" fmla="*/ 408 w 812"/>
                  <a:gd name="T33" fmla="*/ 700 h 811"/>
                  <a:gd name="T34" fmla="*/ 335 w 812"/>
                  <a:gd name="T35" fmla="*/ 667 h 811"/>
                  <a:gd name="T36" fmla="*/ 273 w 812"/>
                  <a:gd name="T37" fmla="*/ 540 h 811"/>
                  <a:gd name="T38" fmla="*/ 273 w 812"/>
                  <a:gd name="T39" fmla="*/ 540 h 811"/>
                  <a:gd name="T40" fmla="*/ 273 w 812"/>
                  <a:gd name="T41" fmla="*/ 540 h 811"/>
                  <a:gd name="T42" fmla="*/ 273 w 812"/>
                  <a:gd name="T43" fmla="*/ 540 h 811"/>
                  <a:gd name="T44" fmla="*/ 213 w 812"/>
                  <a:gd name="T45" fmla="*/ 398 h 811"/>
                  <a:gd name="T46" fmla="*/ 213 w 812"/>
                  <a:gd name="T47" fmla="*/ 398 h 811"/>
                  <a:gd name="T48" fmla="*/ 213 w 812"/>
                  <a:gd name="T49" fmla="*/ 398 h 811"/>
                  <a:gd name="T50" fmla="*/ 213 w 812"/>
                  <a:gd name="T51" fmla="*/ 398 h 811"/>
                  <a:gd name="T52" fmla="*/ 213 w 812"/>
                  <a:gd name="T53" fmla="*/ 397 h 811"/>
                  <a:gd name="T54" fmla="*/ 213 w 812"/>
                  <a:gd name="T55" fmla="*/ 397 h 811"/>
                  <a:gd name="T56" fmla="*/ 213 w 812"/>
                  <a:gd name="T57" fmla="*/ 397 h 811"/>
                  <a:gd name="T58" fmla="*/ 213 w 812"/>
                  <a:gd name="T59" fmla="*/ 397 h 811"/>
                  <a:gd name="T60" fmla="*/ 213 w 812"/>
                  <a:gd name="T61" fmla="*/ 397 h 811"/>
                  <a:gd name="T62" fmla="*/ 213 w 812"/>
                  <a:gd name="T63" fmla="*/ 397 h 811"/>
                  <a:gd name="T64" fmla="*/ 406 w 812"/>
                  <a:gd name="T65" fmla="*/ 0 h 811"/>
                  <a:gd name="T66" fmla="*/ 0 w 812"/>
                  <a:gd name="T67" fmla="*/ 406 h 811"/>
                  <a:gd name="T68" fmla="*/ 406 w 812"/>
                  <a:gd name="T69" fmla="*/ 811 h 811"/>
                  <a:gd name="T70" fmla="*/ 406 w 812"/>
                  <a:gd name="T71" fmla="*/ 811 h 811"/>
                  <a:gd name="T72" fmla="*/ 406 w 812"/>
                  <a:gd name="T73" fmla="*/ 758 h 811"/>
                  <a:gd name="T74" fmla="*/ 418 w 812"/>
                  <a:gd name="T75" fmla="*/ 758 h 811"/>
                  <a:gd name="T76" fmla="*/ 418 w 812"/>
                  <a:gd name="T77" fmla="*/ 811 h 811"/>
                  <a:gd name="T78" fmla="*/ 812 w 812"/>
                  <a:gd name="T79" fmla="*/ 406 h 811"/>
                  <a:gd name="T80" fmla="*/ 406 w 812"/>
                  <a:gd name="T81"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2" h="811">
                    <a:moveTo>
                      <a:pt x="213" y="397"/>
                    </a:moveTo>
                    <a:cubicBezTo>
                      <a:pt x="214" y="287"/>
                      <a:pt x="303" y="199"/>
                      <a:pt x="412" y="199"/>
                    </a:cubicBezTo>
                    <a:cubicBezTo>
                      <a:pt x="522" y="199"/>
                      <a:pt x="611" y="288"/>
                      <a:pt x="611" y="398"/>
                    </a:cubicBezTo>
                    <a:cubicBezTo>
                      <a:pt x="611" y="455"/>
                      <a:pt x="587" y="506"/>
                      <a:pt x="549" y="543"/>
                    </a:cubicBezTo>
                    <a:cubicBezTo>
                      <a:pt x="538" y="554"/>
                      <a:pt x="529" y="566"/>
                      <a:pt x="521" y="577"/>
                    </a:cubicBezTo>
                    <a:cubicBezTo>
                      <a:pt x="521" y="577"/>
                      <a:pt x="521" y="577"/>
                      <a:pt x="521" y="577"/>
                    </a:cubicBezTo>
                    <a:cubicBezTo>
                      <a:pt x="521" y="577"/>
                      <a:pt x="521" y="577"/>
                      <a:pt x="521" y="577"/>
                    </a:cubicBezTo>
                    <a:cubicBezTo>
                      <a:pt x="499" y="611"/>
                      <a:pt x="492" y="643"/>
                      <a:pt x="489" y="658"/>
                    </a:cubicBezTo>
                    <a:cubicBezTo>
                      <a:pt x="489" y="661"/>
                      <a:pt x="489" y="663"/>
                      <a:pt x="489" y="664"/>
                    </a:cubicBezTo>
                    <a:cubicBezTo>
                      <a:pt x="489" y="664"/>
                      <a:pt x="489" y="664"/>
                      <a:pt x="489" y="664"/>
                    </a:cubicBezTo>
                    <a:cubicBezTo>
                      <a:pt x="489" y="664"/>
                      <a:pt x="489" y="664"/>
                      <a:pt x="489" y="664"/>
                    </a:cubicBezTo>
                    <a:cubicBezTo>
                      <a:pt x="489" y="666"/>
                      <a:pt x="489" y="667"/>
                      <a:pt x="489" y="667"/>
                    </a:cubicBezTo>
                    <a:cubicBezTo>
                      <a:pt x="416" y="700"/>
                      <a:pt x="416" y="700"/>
                      <a:pt x="416" y="700"/>
                    </a:cubicBezTo>
                    <a:cubicBezTo>
                      <a:pt x="415" y="703"/>
                      <a:pt x="415" y="703"/>
                      <a:pt x="415" y="703"/>
                    </a:cubicBezTo>
                    <a:cubicBezTo>
                      <a:pt x="412" y="701"/>
                      <a:pt x="412" y="701"/>
                      <a:pt x="412" y="701"/>
                    </a:cubicBezTo>
                    <a:cubicBezTo>
                      <a:pt x="409" y="703"/>
                      <a:pt x="409" y="703"/>
                      <a:pt x="409" y="703"/>
                    </a:cubicBezTo>
                    <a:cubicBezTo>
                      <a:pt x="408" y="700"/>
                      <a:pt x="408" y="700"/>
                      <a:pt x="408" y="700"/>
                    </a:cubicBezTo>
                    <a:cubicBezTo>
                      <a:pt x="335" y="667"/>
                      <a:pt x="335" y="667"/>
                      <a:pt x="335" y="667"/>
                    </a:cubicBezTo>
                    <a:cubicBezTo>
                      <a:pt x="335" y="667"/>
                      <a:pt x="333" y="601"/>
                      <a:pt x="273" y="540"/>
                    </a:cubicBezTo>
                    <a:cubicBezTo>
                      <a:pt x="273" y="540"/>
                      <a:pt x="273" y="540"/>
                      <a:pt x="273" y="540"/>
                    </a:cubicBezTo>
                    <a:cubicBezTo>
                      <a:pt x="273" y="540"/>
                      <a:pt x="273" y="540"/>
                      <a:pt x="273" y="540"/>
                    </a:cubicBezTo>
                    <a:cubicBezTo>
                      <a:pt x="273" y="540"/>
                      <a:pt x="273" y="540"/>
                      <a:pt x="273" y="540"/>
                    </a:cubicBezTo>
                    <a:cubicBezTo>
                      <a:pt x="236" y="504"/>
                      <a:pt x="213" y="454"/>
                      <a:pt x="213" y="398"/>
                    </a:cubicBezTo>
                    <a:cubicBezTo>
                      <a:pt x="213" y="398"/>
                      <a:pt x="213" y="398"/>
                      <a:pt x="213" y="398"/>
                    </a:cubicBezTo>
                    <a:cubicBezTo>
                      <a:pt x="213" y="398"/>
                      <a:pt x="213" y="398"/>
                      <a:pt x="213" y="398"/>
                    </a:cubicBezTo>
                    <a:cubicBezTo>
                      <a:pt x="213" y="398"/>
                      <a:pt x="213" y="398"/>
                      <a:pt x="213" y="398"/>
                    </a:cubicBezTo>
                    <a:cubicBezTo>
                      <a:pt x="213" y="398"/>
                      <a:pt x="213" y="398"/>
                      <a:pt x="213" y="397"/>
                    </a:cubicBezTo>
                    <a:cubicBezTo>
                      <a:pt x="213" y="397"/>
                      <a:pt x="213" y="397"/>
                      <a:pt x="213" y="397"/>
                    </a:cubicBezTo>
                    <a:cubicBezTo>
                      <a:pt x="213" y="397"/>
                      <a:pt x="213" y="397"/>
                      <a:pt x="213" y="397"/>
                    </a:cubicBezTo>
                    <a:cubicBezTo>
                      <a:pt x="213" y="397"/>
                      <a:pt x="213" y="397"/>
                      <a:pt x="213" y="397"/>
                    </a:cubicBezTo>
                    <a:cubicBezTo>
                      <a:pt x="213" y="397"/>
                      <a:pt x="213" y="397"/>
                      <a:pt x="213" y="397"/>
                    </a:cubicBezTo>
                    <a:cubicBezTo>
                      <a:pt x="213" y="397"/>
                      <a:pt x="213" y="397"/>
                      <a:pt x="213" y="397"/>
                    </a:cubicBezTo>
                    <a:moveTo>
                      <a:pt x="406" y="0"/>
                    </a:moveTo>
                    <a:cubicBezTo>
                      <a:pt x="182" y="0"/>
                      <a:pt x="0" y="182"/>
                      <a:pt x="0" y="406"/>
                    </a:cubicBezTo>
                    <a:cubicBezTo>
                      <a:pt x="0" y="630"/>
                      <a:pt x="182" y="811"/>
                      <a:pt x="406" y="811"/>
                    </a:cubicBezTo>
                    <a:cubicBezTo>
                      <a:pt x="406" y="811"/>
                      <a:pt x="406" y="811"/>
                      <a:pt x="406" y="811"/>
                    </a:cubicBezTo>
                    <a:cubicBezTo>
                      <a:pt x="406" y="758"/>
                      <a:pt x="406" y="758"/>
                      <a:pt x="406" y="758"/>
                    </a:cubicBezTo>
                    <a:cubicBezTo>
                      <a:pt x="418" y="758"/>
                      <a:pt x="418" y="758"/>
                      <a:pt x="418" y="758"/>
                    </a:cubicBezTo>
                    <a:cubicBezTo>
                      <a:pt x="418" y="811"/>
                      <a:pt x="418" y="811"/>
                      <a:pt x="418" y="811"/>
                    </a:cubicBezTo>
                    <a:cubicBezTo>
                      <a:pt x="637" y="805"/>
                      <a:pt x="812" y="626"/>
                      <a:pt x="812" y="406"/>
                    </a:cubicBezTo>
                    <a:cubicBezTo>
                      <a:pt x="812" y="182"/>
                      <a:pt x="630" y="0"/>
                      <a:pt x="406" y="0"/>
                    </a:cubicBezTo>
                  </a:path>
                </a:pathLst>
              </a:custGeom>
              <a:solidFill>
                <a:schemeClr val="bg1">
                  <a:alpha val="6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62" name="Freeform 261"/>
              <p:cNvSpPr>
                <a:spLocks/>
              </p:cNvSpPr>
              <p:nvPr/>
            </p:nvSpPr>
            <p:spPr bwMode="auto">
              <a:xfrm>
                <a:off x="10819889" y="1353989"/>
                <a:ext cx="559902" cy="705836"/>
              </a:xfrm>
              <a:custGeom>
                <a:avLst/>
                <a:gdLst>
                  <a:gd name="T0" fmla="*/ 398 w 398"/>
                  <a:gd name="T1" fmla="*/ 199 h 504"/>
                  <a:gd name="T2" fmla="*/ 199 w 398"/>
                  <a:gd name="T3" fmla="*/ 0 h 504"/>
                  <a:gd name="T4" fmla="*/ 0 w 398"/>
                  <a:gd name="T5" fmla="*/ 199 h 504"/>
                  <a:gd name="T6" fmla="*/ 60 w 398"/>
                  <a:gd name="T7" fmla="*/ 341 h 504"/>
                  <a:gd name="T8" fmla="*/ 60 w 398"/>
                  <a:gd name="T9" fmla="*/ 341 h 504"/>
                  <a:gd name="T10" fmla="*/ 122 w 398"/>
                  <a:gd name="T11" fmla="*/ 468 h 504"/>
                  <a:gd name="T12" fmla="*/ 195 w 398"/>
                  <a:gd name="T13" fmla="*/ 501 h 504"/>
                  <a:gd name="T14" fmla="*/ 196 w 398"/>
                  <a:gd name="T15" fmla="*/ 504 h 504"/>
                  <a:gd name="T16" fmla="*/ 199 w 398"/>
                  <a:gd name="T17" fmla="*/ 502 h 504"/>
                  <a:gd name="T18" fmla="*/ 202 w 398"/>
                  <a:gd name="T19" fmla="*/ 504 h 504"/>
                  <a:gd name="T20" fmla="*/ 203 w 398"/>
                  <a:gd name="T21" fmla="*/ 501 h 504"/>
                  <a:gd name="T22" fmla="*/ 276 w 398"/>
                  <a:gd name="T23" fmla="*/ 468 h 504"/>
                  <a:gd name="T24" fmla="*/ 336 w 398"/>
                  <a:gd name="T25" fmla="*/ 344 h 504"/>
                  <a:gd name="T26" fmla="*/ 398 w 398"/>
                  <a:gd name="T27" fmla="*/ 199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8" h="504">
                    <a:moveTo>
                      <a:pt x="398" y="199"/>
                    </a:moveTo>
                    <a:cubicBezTo>
                      <a:pt x="398" y="89"/>
                      <a:pt x="309" y="0"/>
                      <a:pt x="199" y="0"/>
                    </a:cubicBezTo>
                    <a:cubicBezTo>
                      <a:pt x="89" y="0"/>
                      <a:pt x="0" y="89"/>
                      <a:pt x="0" y="199"/>
                    </a:cubicBezTo>
                    <a:cubicBezTo>
                      <a:pt x="0" y="255"/>
                      <a:pt x="23" y="305"/>
                      <a:pt x="60" y="341"/>
                    </a:cubicBezTo>
                    <a:cubicBezTo>
                      <a:pt x="60" y="341"/>
                      <a:pt x="60" y="341"/>
                      <a:pt x="60" y="341"/>
                    </a:cubicBezTo>
                    <a:cubicBezTo>
                      <a:pt x="120" y="402"/>
                      <a:pt x="122" y="468"/>
                      <a:pt x="122" y="468"/>
                    </a:cubicBezTo>
                    <a:cubicBezTo>
                      <a:pt x="195" y="501"/>
                      <a:pt x="195" y="501"/>
                      <a:pt x="195" y="501"/>
                    </a:cubicBezTo>
                    <a:cubicBezTo>
                      <a:pt x="196" y="504"/>
                      <a:pt x="196" y="504"/>
                      <a:pt x="196" y="504"/>
                    </a:cubicBezTo>
                    <a:cubicBezTo>
                      <a:pt x="199" y="502"/>
                      <a:pt x="199" y="502"/>
                      <a:pt x="199" y="502"/>
                    </a:cubicBezTo>
                    <a:cubicBezTo>
                      <a:pt x="202" y="504"/>
                      <a:pt x="202" y="504"/>
                      <a:pt x="202" y="504"/>
                    </a:cubicBezTo>
                    <a:cubicBezTo>
                      <a:pt x="203" y="501"/>
                      <a:pt x="203" y="501"/>
                      <a:pt x="203" y="501"/>
                    </a:cubicBezTo>
                    <a:cubicBezTo>
                      <a:pt x="276" y="468"/>
                      <a:pt x="276" y="468"/>
                      <a:pt x="276" y="468"/>
                    </a:cubicBezTo>
                    <a:cubicBezTo>
                      <a:pt x="276" y="468"/>
                      <a:pt x="278" y="403"/>
                      <a:pt x="336" y="344"/>
                    </a:cubicBezTo>
                    <a:cubicBezTo>
                      <a:pt x="374" y="307"/>
                      <a:pt x="398" y="256"/>
                      <a:pt x="398" y="19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63" name="Rectangle 262"/>
              <p:cNvSpPr>
                <a:spLocks noChangeArrowheads="1"/>
              </p:cNvSpPr>
              <p:nvPr/>
            </p:nvSpPr>
            <p:spPr bwMode="auto">
              <a:xfrm>
                <a:off x="11049212" y="4105849"/>
                <a:ext cx="101258" cy="714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64" name="Rectangle 263"/>
              <p:cNvSpPr>
                <a:spLocks noChangeArrowheads="1"/>
              </p:cNvSpPr>
              <p:nvPr/>
            </p:nvSpPr>
            <p:spPr bwMode="auto">
              <a:xfrm>
                <a:off x="11090907" y="2137257"/>
                <a:ext cx="17869" cy="1983483"/>
              </a:xfrm>
              <a:prstGeom prst="rect">
                <a:avLst/>
              </a:prstGeom>
              <a:solidFill>
                <a:schemeClr val="tx1"/>
              </a:solidFill>
              <a:ln w="9525">
                <a:solidFill>
                  <a:schemeClr val="tx1"/>
                </a:solidFill>
                <a:miter lim="800000"/>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65" name="Rectangle 264"/>
              <p:cNvSpPr>
                <a:spLocks noChangeArrowheads="1"/>
              </p:cNvSpPr>
              <p:nvPr/>
            </p:nvSpPr>
            <p:spPr bwMode="auto">
              <a:xfrm>
                <a:off x="11090907" y="2137257"/>
                <a:ext cx="17869" cy="1983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66" name="Freeform 265"/>
              <p:cNvSpPr>
                <a:spLocks noEditPoints="1"/>
              </p:cNvSpPr>
              <p:nvPr/>
            </p:nvSpPr>
            <p:spPr bwMode="auto">
              <a:xfrm>
                <a:off x="10819889" y="1630963"/>
                <a:ext cx="431840" cy="372277"/>
              </a:xfrm>
              <a:custGeom>
                <a:avLst/>
                <a:gdLst>
                  <a:gd name="T0" fmla="*/ 276 w 308"/>
                  <a:gd name="T1" fmla="*/ 267 h 267"/>
                  <a:gd name="T2" fmla="*/ 276 w 308"/>
                  <a:gd name="T3" fmla="*/ 267 h 267"/>
                  <a:gd name="T4" fmla="*/ 276 w 308"/>
                  <a:gd name="T5" fmla="*/ 267 h 267"/>
                  <a:gd name="T6" fmla="*/ 276 w 308"/>
                  <a:gd name="T7" fmla="*/ 267 h 267"/>
                  <a:gd name="T8" fmla="*/ 308 w 308"/>
                  <a:gd name="T9" fmla="*/ 180 h 267"/>
                  <a:gd name="T10" fmla="*/ 276 w 308"/>
                  <a:gd name="T11" fmla="*/ 261 h 267"/>
                  <a:gd name="T12" fmla="*/ 308 w 308"/>
                  <a:gd name="T13" fmla="*/ 180 h 267"/>
                  <a:gd name="T14" fmla="*/ 308 w 308"/>
                  <a:gd name="T15" fmla="*/ 180 h 267"/>
                  <a:gd name="T16" fmla="*/ 308 w 308"/>
                  <a:gd name="T17" fmla="*/ 180 h 267"/>
                  <a:gd name="T18" fmla="*/ 0 w 308"/>
                  <a:gd name="T19" fmla="*/ 1 h 267"/>
                  <a:gd name="T20" fmla="*/ 0 w 308"/>
                  <a:gd name="T21" fmla="*/ 1 h 267"/>
                  <a:gd name="T22" fmla="*/ 0 w 308"/>
                  <a:gd name="T23" fmla="*/ 1 h 267"/>
                  <a:gd name="T24" fmla="*/ 0 w 308"/>
                  <a:gd name="T25" fmla="*/ 1 h 267"/>
                  <a:gd name="T26" fmla="*/ 0 w 308"/>
                  <a:gd name="T27" fmla="*/ 0 h 267"/>
                  <a:gd name="T28" fmla="*/ 0 w 308"/>
                  <a:gd name="T29" fmla="*/ 0 h 267"/>
                  <a:gd name="T30" fmla="*/ 0 w 308"/>
                  <a:gd name="T31" fmla="*/ 0 h 267"/>
                  <a:gd name="T32" fmla="*/ 0 w 308"/>
                  <a:gd name="T33" fmla="*/ 0 h 267"/>
                  <a:gd name="T34" fmla="*/ 0 w 308"/>
                  <a:gd name="T35" fmla="*/ 0 h 267"/>
                  <a:gd name="T36" fmla="*/ 0 w 308"/>
                  <a:gd name="T37" fmla="*/ 0 h 267"/>
                  <a:gd name="T38" fmla="*/ 0 w 308"/>
                  <a:gd name="T39" fmla="*/ 0 h 267"/>
                  <a:gd name="T40" fmla="*/ 0 w 308"/>
                  <a:gd name="T41" fmla="*/ 0 h 267"/>
                  <a:gd name="T42" fmla="*/ 0 w 308"/>
                  <a:gd name="T4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67">
                    <a:moveTo>
                      <a:pt x="276" y="267"/>
                    </a:moveTo>
                    <a:cubicBezTo>
                      <a:pt x="276" y="267"/>
                      <a:pt x="276" y="267"/>
                      <a:pt x="276" y="267"/>
                    </a:cubicBezTo>
                    <a:cubicBezTo>
                      <a:pt x="276" y="267"/>
                      <a:pt x="276" y="267"/>
                      <a:pt x="276" y="267"/>
                    </a:cubicBezTo>
                    <a:cubicBezTo>
                      <a:pt x="276" y="267"/>
                      <a:pt x="276" y="267"/>
                      <a:pt x="276" y="267"/>
                    </a:cubicBezTo>
                    <a:moveTo>
                      <a:pt x="308" y="180"/>
                    </a:moveTo>
                    <a:cubicBezTo>
                      <a:pt x="286" y="214"/>
                      <a:pt x="279" y="246"/>
                      <a:pt x="276" y="261"/>
                    </a:cubicBezTo>
                    <a:cubicBezTo>
                      <a:pt x="279" y="246"/>
                      <a:pt x="286" y="214"/>
                      <a:pt x="308" y="180"/>
                    </a:cubicBezTo>
                    <a:cubicBezTo>
                      <a:pt x="308" y="180"/>
                      <a:pt x="308" y="180"/>
                      <a:pt x="308" y="180"/>
                    </a:cubicBezTo>
                    <a:cubicBezTo>
                      <a:pt x="308" y="180"/>
                      <a:pt x="308" y="180"/>
                      <a:pt x="308" y="180"/>
                    </a:cubicBezTo>
                    <a:moveTo>
                      <a:pt x="0" y="1"/>
                    </a:moveTo>
                    <a:cubicBezTo>
                      <a:pt x="0" y="1"/>
                      <a:pt x="0" y="1"/>
                      <a:pt x="0" y="1"/>
                    </a:cubicBez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A8C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67" name="Freeform 266"/>
              <p:cNvSpPr>
                <a:spLocks/>
              </p:cNvSpPr>
              <p:nvPr/>
            </p:nvSpPr>
            <p:spPr bwMode="auto">
              <a:xfrm>
                <a:off x="10819889" y="1490987"/>
                <a:ext cx="431840" cy="518208"/>
              </a:xfrm>
              <a:custGeom>
                <a:avLst/>
                <a:gdLst>
                  <a:gd name="T0" fmla="*/ 28 w 308"/>
                  <a:gd name="T1" fmla="*/ 0 h 370"/>
                  <a:gd name="T2" fmla="*/ 0 w 308"/>
                  <a:gd name="T3" fmla="*/ 100 h 370"/>
                  <a:gd name="T4" fmla="*/ 0 w 308"/>
                  <a:gd name="T5" fmla="*/ 100 h 370"/>
                  <a:gd name="T6" fmla="*/ 0 w 308"/>
                  <a:gd name="T7" fmla="*/ 100 h 370"/>
                  <a:gd name="T8" fmla="*/ 0 w 308"/>
                  <a:gd name="T9" fmla="*/ 100 h 370"/>
                  <a:gd name="T10" fmla="*/ 0 w 308"/>
                  <a:gd name="T11" fmla="*/ 100 h 370"/>
                  <a:gd name="T12" fmla="*/ 0 w 308"/>
                  <a:gd name="T13" fmla="*/ 100 h 370"/>
                  <a:gd name="T14" fmla="*/ 0 w 308"/>
                  <a:gd name="T15" fmla="*/ 101 h 370"/>
                  <a:gd name="T16" fmla="*/ 0 w 308"/>
                  <a:gd name="T17" fmla="*/ 101 h 370"/>
                  <a:gd name="T18" fmla="*/ 60 w 308"/>
                  <a:gd name="T19" fmla="*/ 243 h 370"/>
                  <a:gd name="T20" fmla="*/ 60 w 308"/>
                  <a:gd name="T21" fmla="*/ 243 h 370"/>
                  <a:gd name="T22" fmla="*/ 60 w 308"/>
                  <a:gd name="T23" fmla="*/ 243 h 370"/>
                  <a:gd name="T24" fmla="*/ 60 w 308"/>
                  <a:gd name="T25" fmla="*/ 243 h 370"/>
                  <a:gd name="T26" fmla="*/ 122 w 308"/>
                  <a:gd name="T27" fmla="*/ 370 h 370"/>
                  <a:gd name="T28" fmla="*/ 276 w 308"/>
                  <a:gd name="T29" fmla="*/ 367 h 370"/>
                  <a:gd name="T30" fmla="*/ 276 w 308"/>
                  <a:gd name="T31" fmla="*/ 367 h 370"/>
                  <a:gd name="T32" fmla="*/ 276 w 308"/>
                  <a:gd name="T33" fmla="*/ 367 h 370"/>
                  <a:gd name="T34" fmla="*/ 276 w 308"/>
                  <a:gd name="T35" fmla="*/ 361 h 370"/>
                  <a:gd name="T36" fmla="*/ 308 w 308"/>
                  <a:gd name="T37" fmla="*/ 280 h 370"/>
                  <a:gd name="T38" fmla="*/ 28 w 308"/>
                  <a:gd name="T39"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8" h="370">
                    <a:moveTo>
                      <a:pt x="28" y="0"/>
                    </a:moveTo>
                    <a:cubicBezTo>
                      <a:pt x="10" y="29"/>
                      <a:pt x="0" y="63"/>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0"/>
                      <a:pt x="0" y="100"/>
                      <a:pt x="0" y="100"/>
                    </a:cubicBezTo>
                    <a:cubicBezTo>
                      <a:pt x="0" y="101"/>
                      <a:pt x="0" y="101"/>
                      <a:pt x="0" y="101"/>
                    </a:cubicBezTo>
                    <a:cubicBezTo>
                      <a:pt x="0" y="101"/>
                      <a:pt x="0" y="101"/>
                      <a:pt x="0" y="101"/>
                    </a:cubicBezTo>
                    <a:cubicBezTo>
                      <a:pt x="0" y="157"/>
                      <a:pt x="23" y="207"/>
                      <a:pt x="60" y="243"/>
                    </a:cubicBezTo>
                    <a:cubicBezTo>
                      <a:pt x="60" y="243"/>
                      <a:pt x="60" y="243"/>
                      <a:pt x="60" y="243"/>
                    </a:cubicBezTo>
                    <a:cubicBezTo>
                      <a:pt x="60" y="243"/>
                      <a:pt x="60" y="243"/>
                      <a:pt x="60" y="243"/>
                    </a:cubicBezTo>
                    <a:cubicBezTo>
                      <a:pt x="60" y="243"/>
                      <a:pt x="60" y="243"/>
                      <a:pt x="60" y="243"/>
                    </a:cubicBezTo>
                    <a:cubicBezTo>
                      <a:pt x="120" y="304"/>
                      <a:pt x="122" y="370"/>
                      <a:pt x="122" y="370"/>
                    </a:cubicBezTo>
                    <a:cubicBezTo>
                      <a:pt x="276" y="367"/>
                      <a:pt x="276" y="367"/>
                      <a:pt x="276" y="367"/>
                    </a:cubicBezTo>
                    <a:cubicBezTo>
                      <a:pt x="276" y="367"/>
                      <a:pt x="276" y="367"/>
                      <a:pt x="276" y="367"/>
                    </a:cubicBezTo>
                    <a:cubicBezTo>
                      <a:pt x="276" y="367"/>
                      <a:pt x="276" y="367"/>
                      <a:pt x="276" y="367"/>
                    </a:cubicBezTo>
                    <a:cubicBezTo>
                      <a:pt x="276" y="366"/>
                      <a:pt x="276" y="364"/>
                      <a:pt x="276" y="361"/>
                    </a:cubicBezTo>
                    <a:cubicBezTo>
                      <a:pt x="279" y="346"/>
                      <a:pt x="286" y="314"/>
                      <a:pt x="308" y="280"/>
                    </a:cubicBezTo>
                    <a:cubicBezTo>
                      <a:pt x="28" y="0"/>
                      <a:pt x="28" y="0"/>
                      <a:pt x="28"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68" name="Rectangle 267"/>
              <p:cNvSpPr>
                <a:spLocks noChangeArrowheads="1"/>
              </p:cNvSpPr>
              <p:nvPr/>
            </p:nvSpPr>
            <p:spPr bwMode="auto">
              <a:xfrm>
                <a:off x="10992625" y="2003237"/>
                <a:ext cx="214431" cy="13402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69" name="Freeform 268"/>
              <p:cNvSpPr>
                <a:spLocks/>
              </p:cNvSpPr>
              <p:nvPr/>
            </p:nvSpPr>
            <p:spPr bwMode="auto">
              <a:xfrm>
                <a:off x="10807976" y="3781226"/>
                <a:ext cx="1054285" cy="857723"/>
              </a:xfrm>
              <a:custGeom>
                <a:avLst/>
                <a:gdLst>
                  <a:gd name="T0" fmla="*/ 129 w 752"/>
                  <a:gd name="T1" fmla="*/ 552 h 614"/>
                  <a:gd name="T2" fmla="*/ 1 w 752"/>
                  <a:gd name="T3" fmla="*/ 312 h 614"/>
                  <a:gd name="T4" fmla="*/ 98 w 752"/>
                  <a:gd name="T5" fmla="*/ 121 h 614"/>
                  <a:gd name="T6" fmla="*/ 195 w 752"/>
                  <a:gd name="T7" fmla="*/ 133 h 614"/>
                  <a:gd name="T8" fmla="*/ 171 w 752"/>
                  <a:gd name="T9" fmla="*/ 209 h 614"/>
                  <a:gd name="T10" fmla="*/ 133 w 752"/>
                  <a:gd name="T11" fmla="*/ 285 h 614"/>
                  <a:gd name="T12" fmla="*/ 229 w 752"/>
                  <a:gd name="T13" fmla="*/ 354 h 614"/>
                  <a:gd name="T14" fmla="*/ 319 w 752"/>
                  <a:gd name="T15" fmla="*/ 243 h 614"/>
                  <a:gd name="T16" fmla="*/ 269 w 752"/>
                  <a:gd name="T17" fmla="*/ 174 h 614"/>
                  <a:gd name="T18" fmla="*/ 210 w 752"/>
                  <a:gd name="T19" fmla="*/ 114 h 614"/>
                  <a:gd name="T20" fmla="*/ 330 w 752"/>
                  <a:gd name="T21" fmla="*/ 56 h 614"/>
                  <a:gd name="T22" fmla="*/ 425 w 752"/>
                  <a:gd name="T23" fmla="*/ 270 h 614"/>
                  <a:gd name="T24" fmla="*/ 566 w 752"/>
                  <a:gd name="T25" fmla="*/ 22 h 614"/>
                  <a:gd name="T26" fmla="*/ 501 w 752"/>
                  <a:gd name="T27" fmla="*/ 298 h 614"/>
                  <a:gd name="T28" fmla="*/ 662 w 752"/>
                  <a:gd name="T29" fmla="*/ 192 h 614"/>
                  <a:gd name="T30" fmla="*/ 413 w 752"/>
                  <a:gd name="T31" fmla="*/ 552 h 614"/>
                  <a:gd name="T32" fmla="*/ 278 w 752"/>
                  <a:gd name="T33" fmla="*/ 614 h 614"/>
                  <a:gd name="T34" fmla="*/ 129 w 752"/>
                  <a:gd name="T35" fmla="*/ 552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2" h="614">
                    <a:moveTo>
                      <a:pt x="129" y="552"/>
                    </a:moveTo>
                    <a:cubicBezTo>
                      <a:pt x="129" y="552"/>
                      <a:pt x="1" y="412"/>
                      <a:pt x="1" y="312"/>
                    </a:cubicBezTo>
                    <a:cubicBezTo>
                      <a:pt x="1" y="312"/>
                      <a:pt x="0" y="198"/>
                      <a:pt x="98" y="121"/>
                    </a:cubicBezTo>
                    <a:cubicBezTo>
                      <a:pt x="98" y="121"/>
                      <a:pt x="157" y="76"/>
                      <a:pt x="195" y="133"/>
                    </a:cubicBezTo>
                    <a:cubicBezTo>
                      <a:pt x="195" y="133"/>
                      <a:pt x="223" y="166"/>
                      <a:pt x="171" y="209"/>
                    </a:cubicBezTo>
                    <a:cubicBezTo>
                      <a:pt x="171" y="209"/>
                      <a:pt x="133" y="237"/>
                      <a:pt x="133" y="285"/>
                    </a:cubicBezTo>
                    <a:cubicBezTo>
                      <a:pt x="133" y="285"/>
                      <a:pt x="133" y="361"/>
                      <a:pt x="229" y="354"/>
                    </a:cubicBezTo>
                    <a:cubicBezTo>
                      <a:pt x="229" y="354"/>
                      <a:pt x="327" y="353"/>
                      <a:pt x="319" y="243"/>
                    </a:cubicBezTo>
                    <a:cubicBezTo>
                      <a:pt x="319" y="243"/>
                      <a:pt x="320" y="192"/>
                      <a:pt x="269" y="174"/>
                    </a:cubicBezTo>
                    <a:cubicBezTo>
                      <a:pt x="269" y="174"/>
                      <a:pt x="210" y="167"/>
                      <a:pt x="210" y="114"/>
                    </a:cubicBezTo>
                    <a:cubicBezTo>
                      <a:pt x="210" y="114"/>
                      <a:pt x="206" y="49"/>
                      <a:pt x="330" y="56"/>
                    </a:cubicBezTo>
                    <a:cubicBezTo>
                      <a:pt x="330" y="56"/>
                      <a:pt x="450" y="56"/>
                      <a:pt x="425" y="270"/>
                    </a:cubicBezTo>
                    <a:cubicBezTo>
                      <a:pt x="425" y="270"/>
                      <a:pt x="482" y="0"/>
                      <a:pt x="566" y="22"/>
                    </a:cubicBezTo>
                    <a:cubicBezTo>
                      <a:pt x="566" y="22"/>
                      <a:pt x="639" y="43"/>
                      <a:pt x="501" y="298"/>
                    </a:cubicBezTo>
                    <a:cubicBezTo>
                      <a:pt x="501" y="298"/>
                      <a:pt x="617" y="133"/>
                      <a:pt x="662" y="192"/>
                    </a:cubicBezTo>
                    <a:cubicBezTo>
                      <a:pt x="662" y="192"/>
                      <a:pt x="752" y="281"/>
                      <a:pt x="413" y="552"/>
                    </a:cubicBezTo>
                    <a:cubicBezTo>
                      <a:pt x="278" y="614"/>
                      <a:pt x="278" y="614"/>
                      <a:pt x="278" y="614"/>
                    </a:cubicBezTo>
                    <a:cubicBezTo>
                      <a:pt x="129" y="552"/>
                      <a:pt x="129" y="552"/>
                      <a:pt x="129" y="552"/>
                    </a:cubicBezTo>
                  </a:path>
                </a:pathLst>
              </a:custGeom>
              <a:solidFill>
                <a:srgbClr val="FFFFFF">
                  <a:lumMod val="8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70" name="Freeform 269"/>
              <p:cNvSpPr>
                <a:spLocks noEditPoints="1"/>
              </p:cNvSpPr>
              <p:nvPr/>
            </p:nvSpPr>
            <p:spPr bwMode="auto">
              <a:xfrm>
                <a:off x="10807976" y="3927157"/>
                <a:ext cx="330582" cy="351428"/>
              </a:xfrm>
              <a:custGeom>
                <a:avLst/>
                <a:gdLst>
                  <a:gd name="T0" fmla="*/ 216 w 236"/>
                  <a:gd name="T1" fmla="*/ 251 h 251"/>
                  <a:gd name="T2" fmla="*/ 216 w 236"/>
                  <a:gd name="T3" fmla="*/ 251 h 251"/>
                  <a:gd name="T4" fmla="*/ 216 w 236"/>
                  <a:gd name="T5" fmla="*/ 251 h 251"/>
                  <a:gd name="T6" fmla="*/ 216 w 236"/>
                  <a:gd name="T7" fmla="*/ 251 h 251"/>
                  <a:gd name="T8" fmla="*/ 227 w 236"/>
                  <a:gd name="T9" fmla="*/ 250 h 251"/>
                  <a:gd name="T10" fmla="*/ 216 w 236"/>
                  <a:gd name="T11" fmla="*/ 251 h 251"/>
                  <a:gd name="T12" fmla="*/ 227 w 236"/>
                  <a:gd name="T13" fmla="*/ 250 h 251"/>
                  <a:gd name="T14" fmla="*/ 236 w 236"/>
                  <a:gd name="T15" fmla="*/ 249 h 251"/>
                  <a:gd name="T16" fmla="*/ 228 w 236"/>
                  <a:gd name="T17" fmla="*/ 250 h 251"/>
                  <a:gd name="T18" fmla="*/ 228 w 236"/>
                  <a:gd name="T19" fmla="*/ 250 h 251"/>
                  <a:gd name="T20" fmla="*/ 228 w 236"/>
                  <a:gd name="T21" fmla="*/ 250 h 251"/>
                  <a:gd name="T22" fmla="*/ 236 w 236"/>
                  <a:gd name="T23" fmla="*/ 249 h 251"/>
                  <a:gd name="T24" fmla="*/ 236 w 236"/>
                  <a:gd name="T25" fmla="*/ 249 h 251"/>
                  <a:gd name="T26" fmla="*/ 194 w 236"/>
                  <a:gd name="T27" fmla="*/ 29 h 251"/>
                  <a:gd name="T28" fmla="*/ 194 w 236"/>
                  <a:gd name="T29" fmla="*/ 29 h 251"/>
                  <a:gd name="T30" fmla="*/ 202 w 236"/>
                  <a:gd name="T31" fmla="*/ 53 h 251"/>
                  <a:gd name="T32" fmla="*/ 194 w 236"/>
                  <a:gd name="T33" fmla="*/ 29 h 251"/>
                  <a:gd name="T34" fmla="*/ 194 w 236"/>
                  <a:gd name="T35" fmla="*/ 29 h 251"/>
                  <a:gd name="T36" fmla="*/ 145 w 236"/>
                  <a:gd name="T37" fmla="*/ 0 h 251"/>
                  <a:gd name="T38" fmla="*/ 97 w 236"/>
                  <a:gd name="T39" fmla="*/ 17 h 251"/>
                  <a:gd name="T40" fmla="*/ 0 w 236"/>
                  <a:gd name="T41" fmla="*/ 208 h 251"/>
                  <a:gd name="T42" fmla="*/ 97 w 236"/>
                  <a:gd name="T43" fmla="*/ 17 h 251"/>
                  <a:gd name="T44" fmla="*/ 145 w 236"/>
                  <a:gd name="T45" fmla="*/ 0 h 251"/>
                  <a:gd name="T46" fmla="*/ 145 w 236"/>
                  <a:gd name="T47" fmla="*/ 0 h 251"/>
                  <a:gd name="T48" fmla="*/ 145 w 236"/>
                  <a:gd name="T49" fmla="*/ 0 h 251"/>
                  <a:gd name="T50" fmla="*/ 145 w 236"/>
                  <a:gd name="T51" fmla="*/ 0 h 251"/>
                  <a:gd name="T52" fmla="*/ 145 w 236"/>
                  <a:gd name="T5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6" h="251">
                    <a:moveTo>
                      <a:pt x="216" y="251"/>
                    </a:moveTo>
                    <a:cubicBezTo>
                      <a:pt x="216" y="251"/>
                      <a:pt x="216" y="251"/>
                      <a:pt x="216" y="251"/>
                    </a:cubicBezTo>
                    <a:cubicBezTo>
                      <a:pt x="216" y="251"/>
                      <a:pt x="216" y="251"/>
                      <a:pt x="216" y="251"/>
                    </a:cubicBezTo>
                    <a:cubicBezTo>
                      <a:pt x="216" y="251"/>
                      <a:pt x="216" y="251"/>
                      <a:pt x="216" y="251"/>
                    </a:cubicBezTo>
                    <a:moveTo>
                      <a:pt x="227" y="250"/>
                    </a:moveTo>
                    <a:cubicBezTo>
                      <a:pt x="223" y="250"/>
                      <a:pt x="219" y="251"/>
                      <a:pt x="216" y="251"/>
                    </a:cubicBezTo>
                    <a:cubicBezTo>
                      <a:pt x="219" y="251"/>
                      <a:pt x="223" y="250"/>
                      <a:pt x="227" y="250"/>
                    </a:cubicBezTo>
                    <a:moveTo>
                      <a:pt x="236" y="249"/>
                    </a:moveTo>
                    <a:cubicBezTo>
                      <a:pt x="231" y="250"/>
                      <a:pt x="228" y="250"/>
                      <a:pt x="228" y="250"/>
                    </a:cubicBezTo>
                    <a:cubicBezTo>
                      <a:pt x="228" y="250"/>
                      <a:pt x="228" y="250"/>
                      <a:pt x="228" y="250"/>
                    </a:cubicBezTo>
                    <a:cubicBezTo>
                      <a:pt x="228" y="250"/>
                      <a:pt x="228" y="250"/>
                      <a:pt x="228" y="250"/>
                    </a:cubicBezTo>
                    <a:cubicBezTo>
                      <a:pt x="228" y="250"/>
                      <a:pt x="231" y="250"/>
                      <a:pt x="236" y="249"/>
                    </a:cubicBezTo>
                    <a:cubicBezTo>
                      <a:pt x="236" y="249"/>
                      <a:pt x="236" y="249"/>
                      <a:pt x="236" y="249"/>
                    </a:cubicBezTo>
                    <a:moveTo>
                      <a:pt x="194" y="29"/>
                    </a:moveTo>
                    <a:cubicBezTo>
                      <a:pt x="194" y="29"/>
                      <a:pt x="194" y="29"/>
                      <a:pt x="194" y="29"/>
                    </a:cubicBezTo>
                    <a:cubicBezTo>
                      <a:pt x="194" y="29"/>
                      <a:pt x="202" y="38"/>
                      <a:pt x="202" y="53"/>
                    </a:cubicBezTo>
                    <a:cubicBezTo>
                      <a:pt x="202" y="38"/>
                      <a:pt x="194" y="29"/>
                      <a:pt x="194" y="29"/>
                    </a:cubicBezTo>
                    <a:cubicBezTo>
                      <a:pt x="194" y="29"/>
                      <a:pt x="194" y="29"/>
                      <a:pt x="194" y="29"/>
                    </a:cubicBezTo>
                    <a:moveTo>
                      <a:pt x="145" y="0"/>
                    </a:moveTo>
                    <a:cubicBezTo>
                      <a:pt x="119" y="0"/>
                      <a:pt x="97" y="17"/>
                      <a:pt x="97" y="17"/>
                    </a:cubicBezTo>
                    <a:cubicBezTo>
                      <a:pt x="1" y="92"/>
                      <a:pt x="0" y="202"/>
                      <a:pt x="0" y="208"/>
                    </a:cubicBezTo>
                    <a:cubicBezTo>
                      <a:pt x="0" y="202"/>
                      <a:pt x="1" y="92"/>
                      <a:pt x="97" y="17"/>
                    </a:cubicBezTo>
                    <a:cubicBezTo>
                      <a:pt x="97" y="17"/>
                      <a:pt x="119" y="0"/>
                      <a:pt x="145" y="0"/>
                    </a:cubicBezTo>
                    <a:moveTo>
                      <a:pt x="145" y="0"/>
                    </a:moveTo>
                    <a:cubicBezTo>
                      <a:pt x="145" y="0"/>
                      <a:pt x="145" y="0"/>
                      <a:pt x="145" y="0"/>
                    </a:cubicBezTo>
                    <a:cubicBezTo>
                      <a:pt x="145" y="0"/>
                      <a:pt x="145" y="0"/>
                      <a:pt x="145" y="0"/>
                    </a:cubicBezTo>
                    <a:cubicBezTo>
                      <a:pt x="145" y="0"/>
                      <a:pt x="145" y="0"/>
                      <a:pt x="145" y="0"/>
                    </a:cubicBezTo>
                  </a:path>
                </a:pathLst>
              </a:custGeom>
              <a:solidFill>
                <a:srgbClr val="E00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71" name="Freeform 270"/>
              <p:cNvSpPr>
                <a:spLocks/>
              </p:cNvSpPr>
              <p:nvPr/>
            </p:nvSpPr>
            <p:spPr bwMode="auto">
              <a:xfrm>
                <a:off x="10807976" y="3927157"/>
                <a:ext cx="419927" cy="705836"/>
              </a:xfrm>
              <a:custGeom>
                <a:avLst/>
                <a:gdLst>
                  <a:gd name="T0" fmla="*/ 145 w 300"/>
                  <a:gd name="T1" fmla="*/ 0 h 504"/>
                  <a:gd name="T2" fmla="*/ 145 w 300"/>
                  <a:gd name="T3" fmla="*/ 0 h 504"/>
                  <a:gd name="T4" fmla="*/ 97 w 300"/>
                  <a:gd name="T5" fmla="*/ 17 h 504"/>
                  <a:gd name="T6" fmla="*/ 0 w 300"/>
                  <a:gd name="T7" fmla="*/ 208 h 504"/>
                  <a:gd name="T8" fmla="*/ 0 w 300"/>
                  <a:gd name="T9" fmla="*/ 208 h 504"/>
                  <a:gd name="T10" fmla="*/ 128 w 300"/>
                  <a:gd name="T11" fmla="*/ 448 h 504"/>
                  <a:gd name="T12" fmla="*/ 197 w 300"/>
                  <a:gd name="T13" fmla="*/ 477 h 504"/>
                  <a:gd name="T14" fmla="*/ 265 w 300"/>
                  <a:gd name="T15" fmla="*/ 504 h 504"/>
                  <a:gd name="T16" fmla="*/ 299 w 300"/>
                  <a:gd name="T17" fmla="*/ 450 h 504"/>
                  <a:gd name="T18" fmla="*/ 299 w 300"/>
                  <a:gd name="T19" fmla="*/ 449 h 504"/>
                  <a:gd name="T20" fmla="*/ 299 w 300"/>
                  <a:gd name="T21" fmla="*/ 449 h 504"/>
                  <a:gd name="T22" fmla="*/ 299 w 300"/>
                  <a:gd name="T23" fmla="*/ 449 h 504"/>
                  <a:gd name="T24" fmla="*/ 299 w 300"/>
                  <a:gd name="T25" fmla="*/ 448 h 504"/>
                  <a:gd name="T26" fmla="*/ 237 w 300"/>
                  <a:gd name="T27" fmla="*/ 260 h 504"/>
                  <a:gd name="T28" fmla="*/ 236 w 300"/>
                  <a:gd name="T29" fmla="*/ 249 h 504"/>
                  <a:gd name="T30" fmla="*/ 228 w 300"/>
                  <a:gd name="T31" fmla="*/ 250 h 504"/>
                  <a:gd name="T32" fmla="*/ 228 w 300"/>
                  <a:gd name="T33" fmla="*/ 250 h 504"/>
                  <a:gd name="T34" fmla="*/ 227 w 300"/>
                  <a:gd name="T35" fmla="*/ 250 h 504"/>
                  <a:gd name="T36" fmla="*/ 216 w 300"/>
                  <a:gd name="T37" fmla="*/ 251 h 504"/>
                  <a:gd name="T38" fmla="*/ 216 w 300"/>
                  <a:gd name="T39" fmla="*/ 251 h 504"/>
                  <a:gd name="T40" fmla="*/ 216 w 300"/>
                  <a:gd name="T41" fmla="*/ 251 h 504"/>
                  <a:gd name="T42" fmla="*/ 216 w 300"/>
                  <a:gd name="T43" fmla="*/ 251 h 504"/>
                  <a:gd name="T44" fmla="*/ 216 w 300"/>
                  <a:gd name="T45" fmla="*/ 251 h 504"/>
                  <a:gd name="T46" fmla="*/ 132 w 300"/>
                  <a:gd name="T47" fmla="*/ 181 h 504"/>
                  <a:gd name="T48" fmla="*/ 132 w 300"/>
                  <a:gd name="T49" fmla="*/ 181 h 504"/>
                  <a:gd name="T50" fmla="*/ 132 w 300"/>
                  <a:gd name="T51" fmla="*/ 181 h 504"/>
                  <a:gd name="T52" fmla="*/ 132 w 300"/>
                  <a:gd name="T53" fmla="*/ 181 h 504"/>
                  <a:gd name="T54" fmla="*/ 170 w 300"/>
                  <a:gd name="T55" fmla="*/ 105 h 504"/>
                  <a:gd name="T56" fmla="*/ 202 w 300"/>
                  <a:gd name="T57" fmla="*/ 53 h 504"/>
                  <a:gd name="T58" fmla="*/ 194 w 300"/>
                  <a:gd name="T59" fmla="*/ 29 h 504"/>
                  <a:gd name="T60" fmla="*/ 194 w 300"/>
                  <a:gd name="T61" fmla="*/ 29 h 504"/>
                  <a:gd name="T62" fmla="*/ 145 w 300"/>
                  <a:gd name="T63" fmla="*/ 0 h 504"/>
                  <a:gd name="T64" fmla="*/ 145 w 300"/>
                  <a:gd name="T65"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0" h="504">
                    <a:moveTo>
                      <a:pt x="145" y="0"/>
                    </a:moveTo>
                    <a:cubicBezTo>
                      <a:pt x="145" y="0"/>
                      <a:pt x="145" y="0"/>
                      <a:pt x="145" y="0"/>
                    </a:cubicBezTo>
                    <a:cubicBezTo>
                      <a:pt x="119" y="0"/>
                      <a:pt x="97" y="17"/>
                      <a:pt x="97" y="17"/>
                    </a:cubicBezTo>
                    <a:cubicBezTo>
                      <a:pt x="1" y="92"/>
                      <a:pt x="0" y="202"/>
                      <a:pt x="0" y="208"/>
                    </a:cubicBezTo>
                    <a:cubicBezTo>
                      <a:pt x="0" y="208"/>
                      <a:pt x="0" y="208"/>
                      <a:pt x="0" y="208"/>
                    </a:cubicBezTo>
                    <a:cubicBezTo>
                      <a:pt x="0" y="308"/>
                      <a:pt x="128" y="448"/>
                      <a:pt x="128" y="448"/>
                    </a:cubicBezTo>
                    <a:cubicBezTo>
                      <a:pt x="197" y="477"/>
                      <a:pt x="197" y="477"/>
                      <a:pt x="197" y="477"/>
                    </a:cubicBezTo>
                    <a:cubicBezTo>
                      <a:pt x="265" y="504"/>
                      <a:pt x="265" y="504"/>
                      <a:pt x="265" y="504"/>
                    </a:cubicBezTo>
                    <a:cubicBezTo>
                      <a:pt x="299" y="450"/>
                      <a:pt x="299" y="450"/>
                      <a:pt x="299" y="450"/>
                    </a:cubicBezTo>
                    <a:cubicBezTo>
                      <a:pt x="300" y="449"/>
                      <a:pt x="300" y="449"/>
                      <a:pt x="299" y="449"/>
                    </a:cubicBezTo>
                    <a:cubicBezTo>
                      <a:pt x="299" y="449"/>
                      <a:pt x="299" y="449"/>
                      <a:pt x="299" y="449"/>
                    </a:cubicBezTo>
                    <a:cubicBezTo>
                      <a:pt x="299" y="449"/>
                      <a:pt x="299" y="449"/>
                      <a:pt x="299" y="449"/>
                    </a:cubicBezTo>
                    <a:cubicBezTo>
                      <a:pt x="298" y="449"/>
                      <a:pt x="298" y="449"/>
                      <a:pt x="299" y="448"/>
                    </a:cubicBezTo>
                    <a:cubicBezTo>
                      <a:pt x="237" y="260"/>
                      <a:pt x="237" y="260"/>
                      <a:pt x="237" y="260"/>
                    </a:cubicBezTo>
                    <a:cubicBezTo>
                      <a:pt x="236" y="249"/>
                      <a:pt x="236" y="249"/>
                      <a:pt x="236" y="249"/>
                    </a:cubicBezTo>
                    <a:cubicBezTo>
                      <a:pt x="231" y="250"/>
                      <a:pt x="228" y="250"/>
                      <a:pt x="228" y="250"/>
                    </a:cubicBezTo>
                    <a:cubicBezTo>
                      <a:pt x="228" y="250"/>
                      <a:pt x="228" y="250"/>
                      <a:pt x="228" y="250"/>
                    </a:cubicBezTo>
                    <a:cubicBezTo>
                      <a:pt x="228" y="250"/>
                      <a:pt x="228" y="250"/>
                      <a:pt x="227" y="250"/>
                    </a:cubicBezTo>
                    <a:cubicBezTo>
                      <a:pt x="223" y="250"/>
                      <a:pt x="219" y="251"/>
                      <a:pt x="216" y="251"/>
                    </a:cubicBezTo>
                    <a:cubicBezTo>
                      <a:pt x="216" y="251"/>
                      <a:pt x="216" y="251"/>
                      <a:pt x="216" y="251"/>
                    </a:cubicBezTo>
                    <a:cubicBezTo>
                      <a:pt x="216" y="251"/>
                      <a:pt x="216" y="251"/>
                      <a:pt x="216" y="251"/>
                    </a:cubicBezTo>
                    <a:cubicBezTo>
                      <a:pt x="216" y="251"/>
                      <a:pt x="216" y="251"/>
                      <a:pt x="216" y="251"/>
                    </a:cubicBezTo>
                    <a:cubicBezTo>
                      <a:pt x="216" y="251"/>
                      <a:pt x="216" y="251"/>
                      <a:pt x="216" y="251"/>
                    </a:cubicBezTo>
                    <a:cubicBezTo>
                      <a:pt x="132" y="251"/>
                      <a:pt x="132" y="181"/>
                      <a:pt x="132" y="181"/>
                    </a:cubicBezTo>
                    <a:cubicBezTo>
                      <a:pt x="132" y="181"/>
                      <a:pt x="132" y="181"/>
                      <a:pt x="132" y="181"/>
                    </a:cubicBezTo>
                    <a:cubicBezTo>
                      <a:pt x="132" y="181"/>
                      <a:pt x="132" y="181"/>
                      <a:pt x="132" y="181"/>
                    </a:cubicBezTo>
                    <a:cubicBezTo>
                      <a:pt x="132" y="181"/>
                      <a:pt x="132" y="181"/>
                      <a:pt x="132" y="181"/>
                    </a:cubicBezTo>
                    <a:cubicBezTo>
                      <a:pt x="132" y="133"/>
                      <a:pt x="170" y="105"/>
                      <a:pt x="170" y="105"/>
                    </a:cubicBezTo>
                    <a:cubicBezTo>
                      <a:pt x="195" y="85"/>
                      <a:pt x="202" y="66"/>
                      <a:pt x="202" y="53"/>
                    </a:cubicBezTo>
                    <a:cubicBezTo>
                      <a:pt x="202" y="38"/>
                      <a:pt x="194" y="29"/>
                      <a:pt x="194" y="29"/>
                    </a:cubicBezTo>
                    <a:cubicBezTo>
                      <a:pt x="194" y="29"/>
                      <a:pt x="194" y="29"/>
                      <a:pt x="194" y="29"/>
                    </a:cubicBezTo>
                    <a:cubicBezTo>
                      <a:pt x="179" y="7"/>
                      <a:pt x="161" y="0"/>
                      <a:pt x="145" y="0"/>
                    </a:cubicBezTo>
                    <a:cubicBezTo>
                      <a:pt x="145" y="0"/>
                      <a:pt x="145" y="0"/>
                      <a:pt x="145" y="0"/>
                    </a:cubicBezTo>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72" name="Rectangle 271"/>
              <p:cNvSpPr>
                <a:spLocks noChangeArrowheads="1"/>
              </p:cNvSpPr>
              <p:nvPr/>
            </p:nvSpPr>
            <p:spPr bwMode="auto">
              <a:xfrm>
                <a:off x="10986669" y="4552578"/>
                <a:ext cx="399079" cy="12729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grpSp>
        <p:grpSp>
          <p:nvGrpSpPr>
            <p:cNvPr id="227" name="Group 226"/>
            <p:cNvGrpSpPr/>
            <p:nvPr/>
          </p:nvGrpSpPr>
          <p:grpSpPr>
            <a:xfrm>
              <a:off x="805827" y="3273375"/>
              <a:ext cx="2152137" cy="1518374"/>
              <a:chOff x="8448709" y="4325938"/>
              <a:chExt cx="2651092" cy="1870394"/>
            </a:xfrm>
          </p:grpSpPr>
          <p:sp>
            <p:nvSpPr>
              <p:cNvPr id="230" name="Freeform 229"/>
              <p:cNvSpPr>
                <a:spLocks/>
              </p:cNvSpPr>
              <p:nvPr/>
            </p:nvSpPr>
            <p:spPr bwMode="auto">
              <a:xfrm>
                <a:off x="9518650" y="4325938"/>
                <a:ext cx="1249363" cy="1427163"/>
              </a:xfrm>
              <a:custGeom>
                <a:avLst/>
                <a:gdLst>
                  <a:gd name="T0" fmla="*/ 205 w 237"/>
                  <a:gd name="T1" fmla="*/ 0 h 271"/>
                  <a:gd name="T2" fmla="*/ 0 w 237"/>
                  <a:gd name="T3" fmla="*/ 0 h 271"/>
                  <a:gd name="T4" fmla="*/ 0 w 237"/>
                  <a:gd name="T5" fmla="*/ 63 h 271"/>
                  <a:gd name="T6" fmla="*/ 31 w 237"/>
                  <a:gd name="T7" fmla="*/ 63 h 271"/>
                  <a:gd name="T8" fmla="*/ 31 w 237"/>
                  <a:gd name="T9" fmla="*/ 271 h 271"/>
                  <a:gd name="T10" fmla="*/ 237 w 237"/>
                  <a:gd name="T11" fmla="*/ 271 h 271"/>
                  <a:gd name="T12" fmla="*/ 237 w 237"/>
                  <a:gd name="T13" fmla="*/ 31 h 271"/>
                  <a:gd name="T14" fmla="*/ 205 w 237"/>
                  <a:gd name="T15" fmla="*/ 0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271">
                    <a:moveTo>
                      <a:pt x="205" y="0"/>
                    </a:moveTo>
                    <a:cubicBezTo>
                      <a:pt x="0" y="0"/>
                      <a:pt x="0" y="0"/>
                      <a:pt x="0" y="0"/>
                    </a:cubicBezTo>
                    <a:cubicBezTo>
                      <a:pt x="0" y="63"/>
                      <a:pt x="0" y="63"/>
                      <a:pt x="0" y="63"/>
                    </a:cubicBezTo>
                    <a:cubicBezTo>
                      <a:pt x="31" y="63"/>
                      <a:pt x="31" y="63"/>
                      <a:pt x="31" y="63"/>
                    </a:cubicBezTo>
                    <a:cubicBezTo>
                      <a:pt x="31" y="271"/>
                      <a:pt x="31" y="271"/>
                      <a:pt x="31" y="271"/>
                    </a:cubicBezTo>
                    <a:cubicBezTo>
                      <a:pt x="237" y="271"/>
                      <a:pt x="237" y="271"/>
                      <a:pt x="237" y="271"/>
                    </a:cubicBezTo>
                    <a:cubicBezTo>
                      <a:pt x="237" y="31"/>
                      <a:pt x="237" y="31"/>
                      <a:pt x="237" y="31"/>
                    </a:cubicBezTo>
                    <a:cubicBezTo>
                      <a:pt x="237" y="14"/>
                      <a:pt x="223" y="0"/>
                      <a:pt x="205" y="0"/>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31" name="Rounded Rectangle 230"/>
              <p:cNvSpPr/>
              <p:nvPr/>
            </p:nvSpPr>
            <p:spPr bwMode="auto">
              <a:xfrm>
                <a:off x="9771818" y="5079206"/>
                <a:ext cx="531852" cy="66676"/>
              </a:xfrm>
              <a:prstGeom prst="roundRect">
                <a:avLst>
                  <a:gd name="adj" fmla="val 50000"/>
                </a:avLst>
              </a:prstGeom>
              <a:solidFill>
                <a:srgbClr val="505050">
                  <a:lumMod val="60000"/>
                  <a:lumOff val="40000"/>
                </a:srgbClr>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spcBef>
                    <a:spcPct val="0"/>
                  </a:spcBef>
                  <a:spcAft>
                    <a:spcPct val="0"/>
                  </a:spcAft>
                  <a:defRPr/>
                </a:pPr>
                <a:endParaRPr lang="en-US" sz="2040" kern="0" dirty="0">
                  <a:solidFill>
                    <a:srgbClr val="505050"/>
                  </a:solidFill>
                  <a:latin typeface="Segoe UI"/>
                  <a:ea typeface="Segoe UI" pitchFamily="34" charset="0"/>
                  <a:cs typeface="Segoe UI" pitchFamily="34" charset="0"/>
                </a:endParaRPr>
              </a:p>
            </p:txBody>
          </p:sp>
          <p:sp>
            <p:nvSpPr>
              <p:cNvPr id="232" name="Rounded Rectangle 231"/>
              <p:cNvSpPr/>
              <p:nvPr/>
            </p:nvSpPr>
            <p:spPr bwMode="auto">
              <a:xfrm>
                <a:off x="9771817" y="5203031"/>
                <a:ext cx="553397" cy="66676"/>
              </a:xfrm>
              <a:prstGeom prst="roundRect">
                <a:avLst>
                  <a:gd name="adj" fmla="val 50000"/>
                </a:avLst>
              </a:prstGeom>
              <a:solidFill>
                <a:srgbClr val="505050">
                  <a:lumMod val="60000"/>
                  <a:lumOff val="40000"/>
                </a:srgbClr>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spcBef>
                    <a:spcPct val="0"/>
                  </a:spcBef>
                  <a:spcAft>
                    <a:spcPct val="0"/>
                  </a:spcAft>
                  <a:defRPr/>
                </a:pPr>
                <a:endParaRPr lang="en-US" sz="2040" kern="0" dirty="0">
                  <a:solidFill>
                    <a:srgbClr val="505050"/>
                  </a:solidFill>
                  <a:latin typeface="Segoe UI"/>
                  <a:ea typeface="Segoe UI" pitchFamily="34" charset="0"/>
                  <a:cs typeface="Segoe UI" pitchFamily="34" charset="0"/>
                </a:endParaRPr>
              </a:p>
            </p:txBody>
          </p:sp>
          <p:sp>
            <p:nvSpPr>
              <p:cNvPr id="233" name="Rounded Rectangle 232"/>
              <p:cNvSpPr/>
              <p:nvPr/>
            </p:nvSpPr>
            <p:spPr bwMode="auto">
              <a:xfrm>
                <a:off x="9771817" y="5322093"/>
                <a:ext cx="553397" cy="66676"/>
              </a:xfrm>
              <a:prstGeom prst="roundRect">
                <a:avLst>
                  <a:gd name="adj" fmla="val 50000"/>
                </a:avLst>
              </a:prstGeom>
              <a:solidFill>
                <a:srgbClr val="505050">
                  <a:lumMod val="60000"/>
                  <a:lumOff val="40000"/>
                </a:srgbClr>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spcBef>
                    <a:spcPct val="0"/>
                  </a:spcBef>
                  <a:spcAft>
                    <a:spcPct val="0"/>
                  </a:spcAft>
                  <a:defRPr/>
                </a:pPr>
                <a:endParaRPr lang="en-US" sz="2040" kern="0" dirty="0">
                  <a:solidFill>
                    <a:srgbClr val="505050"/>
                  </a:solidFill>
                  <a:latin typeface="Segoe UI"/>
                  <a:ea typeface="Segoe UI" pitchFamily="34" charset="0"/>
                  <a:cs typeface="Segoe UI" pitchFamily="34" charset="0"/>
                </a:endParaRPr>
              </a:p>
            </p:txBody>
          </p:sp>
          <p:sp>
            <p:nvSpPr>
              <p:cNvPr id="234" name="Rounded Rectangle 233"/>
              <p:cNvSpPr/>
              <p:nvPr/>
            </p:nvSpPr>
            <p:spPr bwMode="auto">
              <a:xfrm>
                <a:off x="9771817" y="5450680"/>
                <a:ext cx="553397" cy="66676"/>
              </a:xfrm>
              <a:prstGeom prst="roundRect">
                <a:avLst>
                  <a:gd name="adj" fmla="val 50000"/>
                </a:avLst>
              </a:prstGeom>
              <a:solidFill>
                <a:srgbClr val="505050">
                  <a:lumMod val="60000"/>
                  <a:lumOff val="40000"/>
                </a:srgbClr>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spcBef>
                    <a:spcPct val="0"/>
                  </a:spcBef>
                  <a:spcAft>
                    <a:spcPct val="0"/>
                  </a:spcAft>
                  <a:defRPr/>
                </a:pPr>
                <a:endParaRPr lang="en-US" sz="2040" kern="0" dirty="0">
                  <a:solidFill>
                    <a:srgbClr val="505050"/>
                  </a:solidFill>
                  <a:latin typeface="Segoe UI"/>
                  <a:ea typeface="Segoe UI" pitchFamily="34" charset="0"/>
                  <a:cs typeface="Segoe UI" pitchFamily="34" charset="0"/>
                </a:endParaRPr>
              </a:p>
            </p:txBody>
          </p:sp>
          <p:sp>
            <p:nvSpPr>
              <p:cNvPr id="235" name="Rectangle 234"/>
              <p:cNvSpPr>
                <a:spLocks noChangeArrowheads="1"/>
              </p:cNvSpPr>
              <p:nvPr/>
            </p:nvSpPr>
            <p:spPr bwMode="auto">
              <a:xfrm>
                <a:off x="9518650" y="4510088"/>
                <a:ext cx="163513" cy="147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36" name="Oval 235"/>
              <p:cNvSpPr>
                <a:spLocks noChangeArrowheads="1"/>
              </p:cNvSpPr>
              <p:nvPr/>
            </p:nvSpPr>
            <p:spPr bwMode="auto">
              <a:xfrm>
                <a:off x="9350375" y="4325938"/>
                <a:ext cx="331788" cy="33178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37" name="Oval 236"/>
              <p:cNvSpPr>
                <a:spLocks noChangeArrowheads="1"/>
              </p:cNvSpPr>
              <p:nvPr/>
            </p:nvSpPr>
            <p:spPr bwMode="auto">
              <a:xfrm>
                <a:off x="10768013" y="5584825"/>
                <a:ext cx="331788" cy="3317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38" name="Line 77"/>
              <p:cNvSpPr>
                <a:spLocks noChangeShapeType="1"/>
              </p:cNvSpPr>
              <p:nvPr/>
            </p:nvSpPr>
            <p:spPr bwMode="auto">
              <a:xfrm>
                <a:off x="9802813" y="4651375"/>
                <a:ext cx="838200"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39" name="Line 78"/>
              <p:cNvSpPr>
                <a:spLocks noChangeShapeType="1"/>
              </p:cNvSpPr>
              <p:nvPr/>
            </p:nvSpPr>
            <p:spPr bwMode="auto">
              <a:xfrm>
                <a:off x="9802813" y="5116513"/>
                <a:ext cx="838200"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40" name="Line 79"/>
              <p:cNvSpPr>
                <a:spLocks noChangeShapeType="1"/>
              </p:cNvSpPr>
              <p:nvPr/>
            </p:nvSpPr>
            <p:spPr bwMode="auto">
              <a:xfrm>
                <a:off x="9802813" y="5237163"/>
                <a:ext cx="681038"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41" name="Line 80"/>
              <p:cNvSpPr>
                <a:spLocks noChangeShapeType="1"/>
              </p:cNvSpPr>
              <p:nvPr/>
            </p:nvSpPr>
            <p:spPr bwMode="auto">
              <a:xfrm>
                <a:off x="9802813" y="5357813"/>
                <a:ext cx="742950"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42" name="Line 81"/>
              <p:cNvSpPr>
                <a:spLocks noChangeShapeType="1"/>
              </p:cNvSpPr>
              <p:nvPr/>
            </p:nvSpPr>
            <p:spPr bwMode="auto">
              <a:xfrm>
                <a:off x="9802813" y="5484813"/>
                <a:ext cx="590550"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43" name="Line 82"/>
              <p:cNvSpPr>
                <a:spLocks noChangeShapeType="1"/>
              </p:cNvSpPr>
              <p:nvPr/>
            </p:nvSpPr>
            <p:spPr bwMode="auto">
              <a:xfrm>
                <a:off x="9802813" y="4899025"/>
                <a:ext cx="796925"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44" name="Line 83"/>
              <p:cNvSpPr>
                <a:spLocks noChangeShapeType="1"/>
              </p:cNvSpPr>
              <p:nvPr/>
            </p:nvSpPr>
            <p:spPr bwMode="auto">
              <a:xfrm>
                <a:off x="9802813" y="4778375"/>
                <a:ext cx="681038" cy="0"/>
              </a:xfrm>
              <a:prstGeom prst="line">
                <a:avLst/>
              </a:prstGeom>
              <a:noFill/>
              <a:ln w="31750"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45" name="Rectangle 244"/>
              <p:cNvSpPr/>
              <p:nvPr/>
            </p:nvSpPr>
            <p:spPr bwMode="auto">
              <a:xfrm>
                <a:off x="9570244" y="4689009"/>
                <a:ext cx="195020" cy="928959"/>
              </a:xfrm>
              <a:prstGeom prst="rect">
                <a:avLst/>
              </a:prstGeom>
              <a:solidFill>
                <a:srgbClr val="FFFFFF">
                  <a:lumMod val="95000"/>
                </a:srgbClr>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spcBef>
                    <a:spcPct val="0"/>
                  </a:spcBef>
                  <a:spcAft>
                    <a:spcPct val="0"/>
                  </a:spcAft>
                  <a:defRPr/>
                </a:pPr>
                <a:endParaRPr lang="en-US" sz="2040" kern="0" dirty="0">
                  <a:solidFill>
                    <a:srgbClr val="505050"/>
                  </a:solidFill>
                  <a:latin typeface="Segoe UI"/>
                  <a:ea typeface="Segoe UI" pitchFamily="34" charset="0"/>
                  <a:cs typeface="Segoe UI" pitchFamily="34" charset="0"/>
                </a:endParaRPr>
              </a:p>
            </p:txBody>
          </p:sp>
          <p:grpSp>
            <p:nvGrpSpPr>
              <p:cNvPr id="246" name="Group 245"/>
              <p:cNvGrpSpPr/>
              <p:nvPr/>
            </p:nvGrpSpPr>
            <p:grpSpPr>
              <a:xfrm>
                <a:off x="9309098" y="5584687"/>
                <a:ext cx="981501" cy="375583"/>
                <a:chOff x="9504360" y="5541824"/>
                <a:chExt cx="981501" cy="375583"/>
              </a:xfrm>
            </p:grpSpPr>
            <p:sp>
              <p:nvSpPr>
                <p:cNvPr id="258" name="Rectangle 75"/>
                <p:cNvSpPr>
                  <a:spLocks noChangeArrowheads="1"/>
                </p:cNvSpPr>
                <p:nvPr/>
              </p:nvSpPr>
              <p:spPr bwMode="auto">
                <a:xfrm>
                  <a:off x="9694438" y="5541825"/>
                  <a:ext cx="791423" cy="375582"/>
                </a:xfrm>
                <a:custGeom>
                  <a:avLst/>
                  <a:gdLst>
                    <a:gd name="connsiteX0" fmla="*/ 0 w 791423"/>
                    <a:gd name="connsiteY0" fmla="*/ 0 h 374789"/>
                    <a:gd name="connsiteX1" fmla="*/ 791423 w 791423"/>
                    <a:gd name="connsiteY1" fmla="*/ 0 h 374789"/>
                    <a:gd name="connsiteX2" fmla="*/ 791423 w 791423"/>
                    <a:gd name="connsiteY2" fmla="*/ 374789 h 374789"/>
                    <a:gd name="connsiteX3" fmla="*/ 0 w 791423"/>
                    <a:gd name="connsiteY3" fmla="*/ 374789 h 374789"/>
                    <a:gd name="connsiteX4" fmla="*/ 0 w 791423"/>
                    <a:gd name="connsiteY4" fmla="*/ 0 h 374789"/>
                    <a:gd name="connsiteX0" fmla="*/ 0 w 791423"/>
                    <a:gd name="connsiteY0" fmla="*/ 0 h 375582"/>
                    <a:gd name="connsiteX1" fmla="*/ 791423 w 791423"/>
                    <a:gd name="connsiteY1" fmla="*/ 0 h 375582"/>
                    <a:gd name="connsiteX2" fmla="*/ 791423 w 791423"/>
                    <a:gd name="connsiteY2" fmla="*/ 374789 h 375582"/>
                    <a:gd name="connsiteX3" fmla="*/ 359199 w 791423"/>
                    <a:gd name="connsiteY3" fmla="*/ 375582 h 375582"/>
                    <a:gd name="connsiteX4" fmla="*/ 0 w 791423"/>
                    <a:gd name="connsiteY4" fmla="*/ 374789 h 375582"/>
                    <a:gd name="connsiteX5" fmla="*/ 0 w 791423"/>
                    <a:gd name="connsiteY5" fmla="*/ 0 h 375582"/>
                    <a:gd name="connsiteX0" fmla="*/ 0 w 791423"/>
                    <a:gd name="connsiteY0" fmla="*/ 0 h 375582"/>
                    <a:gd name="connsiteX1" fmla="*/ 791423 w 791423"/>
                    <a:gd name="connsiteY1" fmla="*/ 0 h 375582"/>
                    <a:gd name="connsiteX2" fmla="*/ 359199 w 791423"/>
                    <a:gd name="connsiteY2" fmla="*/ 375582 h 375582"/>
                    <a:gd name="connsiteX3" fmla="*/ 0 w 791423"/>
                    <a:gd name="connsiteY3" fmla="*/ 374789 h 375582"/>
                    <a:gd name="connsiteX4" fmla="*/ 0 w 791423"/>
                    <a:gd name="connsiteY4" fmla="*/ 0 h 375582"/>
                    <a:gd name="connsiteX0" fmla="*/ 0 w 791423"/>
                    <a:gd name="connsiteY0" fmla="*/ 0 h 375582"/>
                    <a:gd name="connsiteX1" fmla="*/ 791423 w 791423"/>
                    <a:gd name="connsiteY1" fmla="*/ 0 h 375582"/>
                    <a:gd name="connsiteX2" fmla="*/ 359199 w 791423"/>
                    <a:gd name="connsiteY2" fmla="*/ 375582 h 375582"/>
                    <a:gd name="connsiteX3" fmla="*/ 0 w 791423"/>
                    <a:gd name="connsiteY3" fmla="*/ 374789 h 375582"/>
                    <a:gd name="connsiteX4" fmla="*/ 0 w 791423"/>
                    <a:gd name="connsiteY4" fmla="*/ 0 h 375582"/>
                    <a:gd name="connsiteX0" fmla="*/ 0 w 791423"/>
                    <a:gd name="connsiteY0" fmla="*/ 0 h 375582"/>
                    <a:gd name="connsiteX1" fmla="*/ 791423 w 791423"/>
                    <a:gd name="connsiteY1" fmla="*/ 0 h 375582"/>
                    <a:gd name="connsiteX2" fmla="*/ 359199 w 791423"/>
                    <a:gd name="connsiteY2" fmla="*/ 375582 h 375582"/>
                    <a:gd name="connsiteX3" fmla="*/ 0 w 791423"/>
                    <a:gd name="connsiteY3" fmla="*/ 374789 h 375582"/>
                    <a:gd name="connsiteX4" fmla="*/ 0 w 791423"/>
                    <a:gd name="connsiteY4" fmla="*/ 0 h 37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423" h="375582">
                      <a:moveTo>
                        <a:pt x="0" y="0"/>
                      </a:moveTo>
                      <a:lnTo>
                        <a:pt x="791423" y="0"/>
                      </a:lnTo>
                      <a:cubicBezTo>
                        <a:pt x="664017" y="237113"/>
                        <a:pt x="538992" y="290869"/>
                        <a:pt x="359199" y="375582"/>
                      </a:cubicBezTo>
                      <a:lnTo>
                        <a:pt x="0" y="374789"/>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59" name="Oval 258"/>
                <p:cNvSpPr>
                  <a:spLocks noChangeArrowheads="1"/>
                </p:cNvSpPr>
                <p:nvPr/>
              </p:nvSpPr>
              <p:spPr bwMode="auto">
                <a:xfrm>
                  <a:off x="9504360" y="5541824"/>
                  <a:ext cx="374792" cy="374789"/>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grpSp>
          <p:sp>
            <p:nvSpPr>
              <p:cNvPr id="247" name="Rectangle 246"/>
              <p:cNvSpPr>
                <a:spLocks noChangeArrowheads="1"/>
              </p:cNvSpPr>
              <p:nvPr/>
            </p:nvSpPr>
            <p:spPr bwMode="auto">
              <a:xfrm>
                <a:off x="9762893" y="5584825"/>
                <a:ext cx="1179745" cy="3317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48" name="Rounded Rectangle 247"/>
              <p:cNvSpPr/>
              <p:nvPr/>
            </p:nvSpPr>
            <p:spPr bwMode="auto">
              <a:xfrm>
                <a:off x="9771817" y="4860131"/>
                <a:ext cx="405945" cy="66676"/>
              </a:xfrm>
              <a:prstGeom prst="roundRect">
                <a:avLst>
                  <a:gd name="adj" fmla="val 50000"/>
                </a:avLst>
              </a:prstGeom>
              <a:solidFill>
                <a:srgbClr val="505050">
                  <a:lumMod val="60000"/>
                  <a:lumOff val="40000"/>
                </a:srgbClr>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spcBef>
                    <a:spcPct val="0"/>
                  </a:spcBef>
                  <a:spcAft>
                    <a:spcPct val="0"/>
                  </a:spcAft>
                  <a:defRPr/>
                </a:pPr>
                <a:endParaRPr lang="en-US" sz="2040" kern="0" dirty="0">
                  <a:solidFill>
                    <a:srgbClr val="505050"/>
                  </a:solidFill>
                  <a:latin typeface="Segoe UI"/>
                  <a:ea typeface="Segoe UI" pitchFamily="34" charset="0"/>
                  <a:cs typeface="Segoe UI" pitchFamily="34" charset="0"/>
                </a:endParaRPr>
              </a:p>
            </p:txBody>
          </p:sp>
          <p:sp>
            <p:nvSpPr>
              <p:cNvPr id="249" name="Rounded Rectangle 248"/>
              <p:cNvSpPr/>
              <p:nvPr/>
            </p:nvSpPr>
            <p:spPr bwMode="auto">
              <a:xfrm>
                <a:off x="9771817" y="4748212"/>
                <a:ext cx="272295" cy="66676"/>
              </a:xfrm>
              <a:prstGeom prst="roundRect">
                <a:avLst>
                  <a:gd name="adj" fmla="val 50000"/>
                </a:avLst>
              </a:prstGeom>
              <a:solidFill>
                <a:srgbClr val="505050">
                  <a:lumMod val="60000"/>
                  <a:lumOff val="40000"/>
                </a:srgbClr>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spcBef>
                    <a:spcPct val="0"/>
                  </a:spcBef>
                  <a:spcAft>
                    <a:spcPct val="0"/>
                  </a:spcAft>
                  <a:defRPr/>
                </a:pPr>
                <a:endParaRPr lang="en-US" sz="2040" kern="0" dirty="0">
                  <a:solidFill>
                    <a:srgbClr val="505050"/>
                  </a:solidFill>
                  <a:latin typeface="Segoe UI"/>
                  <a:ea typeface="Segoe UI" pitchFamily="34" charset="0"/>
                  <a:cs typeface="Segoe UI" pitchFamily="34" charset="0"/>
                </a:endParaRPr>
              </a:p>
            </p:txBody>
          </p:sp>
          <p:grpSp>
            <p:nvGrpSpPr>
              <p:cNvPr id="250" name="Group 249"/>
              <p:cNvGrpSpPr/>
              <p:nvPr/>
            </p:nvGrpSpPr>
            <p:grpSpPr>
              <a:xfrm rot="19371966" flipH="1">
                <a:off x="8448709" y="4839020"/>
                <a:ext cx="1972596" cy="1357312"/>
                <a:chOff x="6196012" y="5310188"/>
                <a:chExt cx="1358901" cy="935038"/>
              </a:xfrm>
            </p:grpSpPr>
            <p:sp>
              <p:nvSpPr>
                <p:cNvPr id="251" name="Oval 250"/>
                <p:cNvSpPr>
                  <a:spLocks noChangeArrowheads="1"/>
                </p:cNvSpPr>
                <p:nvPr/>
              </p:nvSpPr>
              <p:spPr bwMode="auto">
                <a:xfrm>
                  <a:off x="6240463" y="5354638"/>
                  <a:ext cx="847725" cy="846138"/>
                </a:xfrm>
                <a:prstGeom prst="ellipse">
                  <a:avLst/>
                </a:prstGeom>
                <a:solidFill>
                  <a:srgbClr val="F5F5F5">
                    <a:alpha val="34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52" name="Rectangle 251"/>
                <p:cNvSpPr>
                  <a:spLocks noChangeArrowheads="1"/>
                </p:cNvSpPr>
                <p:nvPr/>
              </p:nvSpPr>
              <p:spPr bwMode="auto">
                <a:xfrm>
                  <a:off x="7105650" y="5732463"/>
                  <a:ext cx="88900" cy="1285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53" name="Rectangle 252"/>
                <p:cNvSpPr>
                  <a:spLocks noChangeArrowheads="1"/>
                </p:cNvSpPr>
                <p:nvPr/>
              </p:nvSpPr>
              <p:spPr bwMode="auto">
                <a:xfrm>
                  <a:off x="7245350" y="5732463"/>
                  <a:ext cx="276225" cy="1285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54" name="Freeform 253"/>
                <p:cNvSpPr>
                  <a:spLocks noChangeArrowheads="1"/>
                </p:cNvSpPr>
                <p:nvPr/>
              </p:nvSpPr>
              <p:spPr bwMode="auto">
                <a:xfrm>
                  <a:off x="6196012" y="5310188"/>
                  <a:ext cx="936626" cy="935038"/>
                </a:xfrm>
                <a:custGeom>
                  <a:avLst/>
                  <a:gdLst>
                    <a:gd name="connsiteX0" fmla="*/ 468313 w 936626"/>
                    <a:gd name="connsiteY0" fmla="*/ 44450 h 935038"/>
                    <a:gd name="connsiteX1" fmla="*/ 44450 w 936626"/>
                    <a:gd name="connsiteY1" fmla="*/ 467519 h 935038"/>
                    <a:gd name="connsiteX2" fmla="*/ 468313 w 936626"/>
                    <a:gd name="connsiteY2" fmla="*/ 890588 h 935038"/>
                    <a:gd name="connsiteX3" fmla="*/ 892176 w 936626"/>
                    <a:gd name="connsiteY3" fmla="*/ 467519 h 935038"/>
                    <a:gd name="connsiteX4" fmla="*/ 468313 w 936626"/>
                    <a:gd name="connsiteY4" fmla="*/ 44450 h 935038"/>
                    <a:gd name="connsiteX5" fmla="*/ 468313 w 936626"/>
                    <a:gd name="connsiteY5" fmla="*/ 0 h 935038"/>
                    <a:gd name="connsiteX6" fmla="*/ 936626 w 936626"/>
                    <a:gd name="connsiteY6" fmla="*/ 467519 h 935038"/>
                    <a:gd name="connsiteX7" fmla="*/ 468313 w 936626"/>
                    <a:gd name="connsiteY7" fmla="*/ 935038 h 935038"/>
                    <a:gd name="connsiteX8" fmla="*/ 0 w 936626"/>
                    <a:gd name="connsiteY8" fmla="*/ 467519 h 935038"/>
                    <a:gd name="connsiteX9" fmla="*/ 468313 w 936626"/>
                    <a:gd name="connsiteY9" fmla="*/ 0 h 9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626" h="935038">
                      <a:moveTo>
                        <a:pt x="468313" y="44450"/>
                      </a:moveTo>
                      <a:cubicBezTo>
                        <a:pt x="234220" y="44450"/>
                        <a:pt x="44450" y="233864"/>
                        <a:pt x="44450" y="467519"/>
                      </a:cubicBezTo>
                      <a:cubicBezTo>
                        <a:pt x="44450" y="701174"/>
                        <a:pt x="234220" y="890588"/>
                        <a:pt x="468313" y="890588"/>
                      </a:cubicBezTo>
                      <a:cubicBezTo>
                        <a:pt x="702406" y="890588"/>
                        <a:pt x="892176" y="701174"/>
                        <a:pt x="892176" y="467519"/>
                      </a:cubicBezTo>
                      <a:cubicBezTo>
                        <a:pt x="892176" y="233864"/>
                        <a:pt x="702406" y="44450"/>
                        <a:pt x="468313" y="44450"/>
                      </a:cubicBezTo>
                      <a:close/>
                      <a:moveTo>
                        <a:pt x="468313" y="0"/>
                      </a:moveTo>
                      <a:cubicBezTo>
                        <a:pt x="726955" y="0"/>
                        <a:pt x="936626" y="209315"/>
                        <a:pt x="936626" y="467519"/>
                      </a:cubicBezTo>
                      <a:cubicBezTo>
                        <a:pt x="936626" y="725723"/>
                        <a:pt x="726955" y="935038"/>
                        <a:pt x="468313" y="935038"/>
                      </a:cubicBezTo>
                      <a:cubicBezTo>
                        <a:pt x="209671" y="935038"/>
                        <a:pt x="0" y="725723"/>
                        <a:pt x="0" y="467519"/>
                      </a:cubicBezTo>
                      <a:cubicBezTo>
                        <a:pt x="0" y="209315"/>
                        <a:pt x="209671" y="0"/>
                        <a:pt x="468313"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55" name="Freeform 254"/>
                <p:cNvSpPr>
                  <a:spLocks/>
                </p:cNvSpPr>
                <p:nvPr/>
              </p:nvSpPr>
              <p:spPr bwMode="auto">
                <a:xfrm>
                  <a:off x="7194550" y="5681663"/>
                  <a:ext cx="66675" cy="230188"/>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6" y="104"/>
                        <a:pt x="15" y="104"/>
                      </a:cubicBezTo>
                      <a:cubicBezTo>
                        <a:pt x="23" y="104"/>
                        <a:pt x="30" y="98"/>
                        <a:pt x="30" y="89"/>
                      </a:cubicBezTo>
                      <a:cubicBezTo>
                        <a:pt x="30" y="15"/>
                        <a:pt x="30" y="15"/>
                        <a:pt x="30" y="15"/>
                      </a:cubicBezTo>
                      <a:cubicBezTo>
                        <a:pt x="30" y="7"/>
                        <a:pt x="23" y="0"/>
                        <a:pt x="15" y="0"/>
                      </a:cubicBezTo>
                      <a:cubicBezTo>
                        <a:pt x="6"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56" name="Freeform 255"/>
                <p:cNvSpPr>
                  <a:spLocks/>
                </p:cNvSpPr>
                <p:nvPr/>
              </p:nvSpPr>
              <p:spPr bwMode="auto">
                <a:xfrm>
                  <a:off x="7488238" y="5681663"/>
                  <a:ext cx="66675" cy="230188"/>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7" y="104"/>
                        <a:pt x="15" y="104"/>
                      </a:cubicBezTo>
                      <a:cubicBezTo>
                        <a:pt x="23" y="104"/>
                        <a:pt x="30" y="98"/>
                        <a:pt x="30" y="89"/>
                      </a:cubicBezTo>
                      <a:cubicBezTo>
                        <a:pt x="30" y="15"/>
                        <a:pt x="30" y="15"/>
                        <a:pt x="30" y="15"/>
                      </a:cubicBezTo>
                      <a:cubicBezTo>
                        <a:pt x="30" y="7"/>
                        <a:pt x="23" y="0"/>
                        <a:pt x="15" y="0"/>
                      </a:cubicBezTo>
                      <a:cubicBezTo>
                        <a:pt x="7"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sp>
              <p:nvSpPr>
                <p:cNvPr id="257" name="Freeform 256"/>
                <p:cNvSpPr>
                  <a:spLocks/>
                </p:cNvSpPr>
                <p:nvPr/>
              </p:nvSpPr>
              <p:spPr bwMode="auto">
                <a:xfrm>
                  <a:off x="6310313" y="5411787"/>
                  <a:ext cx="709613" cy="280988"/>
                </a:xfrm>
                <a:custGeom>
                  <a:avLst/>
                  <a:gdLst>
                    <a:gd name="connsiteX0" fmla="*/ 355688 w 709613"/>
                    <a:gd name="connsiteY0" fmla="*/ 0 h 280988"/>
                    <a:gd name="connsiteX1" fmla="*/ 631825 w 709613"/>
                    <a:gd name="connsiteY1" fmla="*/ 127000 h 280988"/>
                    <a:gd name="connsiteX2" fmla="*/ 631156 w 709613"/>
                    <a:gd name="connsiteY2" fmla="*/ 127000 h 280988"/>
                    <a:gd name="connsiteX3" fmla="*/ 675340 w 709613"/>
                    <a:gd name="connsiteY3" fmla="*/ 191693 h 280988"/>
                    <a:gd name="connsiteX4" fmla="*/ 706437 w 709613"/>
                    <a:gd name="connsiteY4" fmla="*/ 265112 h 280988"/>
                    <a:gd name="connsiteX5" fmla="*/ 707320 w 709613"/>
                    <a:gd name="connsiteY5" fmla="*/ 265112 h 280988"/>
                    <a:gd name="connsiteX6" fmla="*/ 709613 w 709613"/>
                    <a:gd name="connsiteY6" fmla="*/ 280987 h 280988"/>
                    <a:gd name="connsiteX7" fmla="*/ 688975 w 709613"/>
                    <a:gd name="connsiteY7" fmla="*/ 265112 h 280988"/>
                    <a:gd name="connsiteX8" fmla="*/ 688667 w 709613"/>
                    <a:gd name="connsiteY8" fmla="*/ 265112 h 280988"/>
                    <a:gd name="connsiteX9" fmla="*/ 355488 w 709613"/>
                    <a:gd name="connsiteY9" fmla="*/ 175781 h 280988"/>
                    <a:gd name="connsiteX10" fmla="*/ 257756 w 709613"/>
                    <a:gd name="connsiteY10" fmla="*/ 182202 h 280988"/>
                    <a:gd name="connsiteX11" fmla="*/ 166688 w 709613"/>
                    <a:gd name="connsiteY11" fmla="*/ 200347 h 280988"/>
                    <a:gd name="connsiteX12" fmla="*/ 166688 w 709613"/>
                    <a:gd name="connsiteY12" fmla="*/ 200534 h 280988"/>
                    <a:gd name="connsiteX13" fmla="*/ 0 w 709613"/>
                    <a:gd name="connsiteY13" fmla="*/ 280988 h 280988"/>
                    <a:gd name="connsiteX14" fmla="*/ 109076 w 709613"/>
                    <a:gd name="connsiteY14" fmla="*/ 94623 h 280988"/>
                    <a:gd name="connsiteX15" fmla="*/ 166687 w 709613"/>
                    <a:gd name="connsiteY15" fmla="*/ 50801 h 280988"/>
                    <a:gd name="connsiteX16" fmla="*/ 166687 w 709613"/>
                    <a:gd name="connsiteY16" fmla="*/ 50719 h 280988"/>
                    <a:gd name="connsiteX17" fmla="*/ 311064 w 709613"/>
                    <a:gd name="connsiteY17" fmla="*/ 1587 h 280988"/>
                    <a:gd name="connsiteX18" fmla="*/ 311064 w 709613"/>
                    <a:gd name="connsiteY18" fmla="*/ 126649 h 280988"/>
                    <a:gd name="connsiteX19" fmla="*/ 311150 w 709613"/>
                    <a:gd name="connsiteY19" fmla="*/ 126649 h 280988"/>
                    <a:gd name="connsiteX20" fmla="*/ 311150 w 709613"/>
                    <a:gd name="connsiteY20" fmla="*/ 125050 h 280988"/>
                    <a:gd name="connsiteX21" fmla="*/ 311150 w 709613"/>
                    <a:gd name="connsiteY21" fmla="*/ 2228 h 280988"/>
                    <a:gd name="connsiteX22" fmla="*/ 355688 w 709613"/>
                    <a:gd name="connsiteY22" fmla="*/ 0 h 28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9613" h="280988">
                      <a:moveTo>
                        <a:pt x="355688" y="0"/>
                      </a:moveTo>
                      <a:cubicBezTo>
                        <a:pt x="464807" y="0"/>
                        <a:pt x="565017" y="49017"/>
                        <a:pt x="631825" y="127000"/>
                      </a:cubicBezTo>
                      <a:lnTo>
                        <a:pt x="631156" y="127000"/>
                      </a:lnTo>
                      <a:lnTo>
                        <a:pt x="675340" y="191693"/>
                      </a:lnTo>
                      <a:cubicBezTo>
                        <a:pt x="688112" y="214863"/>
                        <a:pt x="698663" y="239429"/>
                        <a:pt x="706437" y="265112"/>
                      </a:cubicBezTo>
                      <a:lnTo>
                        <a:pt x="707320" y="265112"/>
                      </a:lnTo>
                      <a:cubicBezTo>
                        <a:pt x="707320" y="271916"/>
                        <a:pt x="709613" y="276452"/>
                        <a:pt x="709613" y="280987"/>
                      </a:cubicBezTo>
                      <a:cubicBezTo>
                        <a:pt x="702734" y="276452"/>
                        <a:pt x="695855" y="269648"/>
                        <a:pt x="688975" y="265112"/>
                      </a:cubicBezTo>
                      <a:lnTo>
                        <a:pt x="688667" y="265112"/>
                      </a:lnTo>
                      <a:cubicBezTo>
                        <a:pt x="602041" y="209280"/>
                        <a:pt x="484317" y="175781"/>
                        <a:pt x="355488" y="175781"/>
                      </a:cubicBezTo>
                      <a:cubicBezTo>
                        <a:pt x="322170" y="175781"/>
                        <a:pt x="289408" y="178014"/>
                        <a:pt x="257756" y="182202"/>
                      </a:cubicBezTo>
                      <a:lnTo>
                        <a:pt x="166688" y="200347"/>
                      </a:lnTo>
                      <a:lnTo>
                        <a:pt x="166688" y="200534"/>
                      </a:lnTo>
                      <a:cubicBezTo>
                        <a:pt x="104458" y="218412"/>
                        <a:pt x="46672" y="247465"/>
                        <a:pt x="0" y="280988"/>
                      </a:cubicBezTo>
                      <a:cubicBezTo>
                        <a:pt x="16669" y="207238"/>
                        <a:pt x="55840" y="143545"/>
                        <a:pt x="109076" y="94623"/>
                      </a:cubicBezTo>
                      <a:lnTo>
                        <a:pt x="166687" y="50801"/>
                      </a:lnTo>
                      <a:lnTo>
                        <a:pt x="166687" y="50719"/>
                      </a:lnTo>
                      <a:cubicBezTo>
                        <a:pt x="211111" y="26153"/>
                        <a:pt x="259977" y="8287"/>
                        <a:pt x="311064" y="1587"/>
                      </a:cubicBezTo>
                      <a:cubicBezTo>
                        <a:pt x="311064" y="1587"/>
                        <a:pt x="311064" y="1587"/>
                        <a:pt x="311064" y="126649"/>
                      </a:cubicBezTo>
                      <a:lnTo>
                        <a:pt x="311150" y="126649"/>
                      </a:lnTo>
                      <a:lnTo>
                        <a:pt x="311150" y="125050"/>
                      </a:lnTo>
                      <a:cubicBezTo>
                        <a:pt x="311150" y="119202"/>
                        <a:pt x="311150" y="95807"/>
                        <a:pt x="311150" y="2228"/>
                      </a:cubicBezTo>
                      <a:cubicBezTo>
                        <a:pt x="326738" y="0"/>
                        <a:pt x="340100" y="0"/>
                        <a:pt x="355688" y="0"/>
                      </a:cubicBezTo>
                      <a:close/>
                    </a:path>
                  </a:pathLst>
                </a:custGeom>
                <a:solidFill>
                  <a:srgbClr val="FFFFFF">
                    <a:alpha val="41000"/>
                  </a:srgbClr>
                </a:solidFill>
                <a:ln>
                  <a:noFill/>
                </a:ln>
              </p:spPr>
              <p:txBody>
                <a:bodyPr vert="horz" wrap="square" lIns="93260" tIns="46630" rIns="93260" bIns="4663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endParaRPr lang="en-US" sz="1836" kern="0" dirty="0">
                    <a:solidFill>
                      <a:srgbClr val="FFFFFF"/>
                    </a:solidFill>
                    <a:latin typeface="Segoe UI"/>
                  </a:endParaRPr>
                </a:p>
              </p:txBody>
            </p:sp>
          </p:grpSp>
        </p:grpSp>
      </p:grpSp>
      <p:sp>
        <p:nvSpPr>
          <p:cNvPr id="365" name="Rectangle 364"/>
          <p:cNvSpPr/>
          <p:nvPr/>
        </p:nvSpPr>
        <p:spPr bwMode="auto">
          <a:xfrm>
            <a:off x="4840290" y="962933"/>
            <a:ext cx="526298" cy="539594"/>
          </a:xfrm>
          <a:prstGeom prst="rect">
            <a:avLst/>
          </a:prstGeom>
          <a:noFill/>
          <a:ln w="38100">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2" name="Slide Number Placeholder 1"/>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44</a:t>
            </a:fld>
            <a:endParaRPr lang="en-US" sz="1836" kern="0" dirty="0">
              <a:solidFill>
                <a:sysClr val="windowText" lastClr="000000"/>
              </a:solidFill>
            </a:endParaRPr>
          </a:p>
        </p:txBody>
      </p:sp>
    </p:spTree>
    <p:extLst>
      <p:ext uri="{BB962C8B-B14F-4D97-AF65-F5344CB8AC3E}">
        <p14:creationId xmlns:p14="http://schemas.microsoft.com/office/powerpoint/2010/main" val="16156777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500"/>
                                        <p:tgtEl>
                                          <p:spTgt spid="18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5"/>
                                        </p:tgtEl>
                                        <p:attrNameLst>
                                          <p:attrName>style.visibility</p:attrName>
                                        </p:attrNameLst>
                                      </p:cBhvr>
                                      <p:to>
                                        <p:strVal val="visible"/>
                                      </p:to>
                                    </p:set>
                                    <p:animEffect transition="in" filter="fade">
                                      <p:cBhvr>
                                        <p:cTn id="11" dur="500"/>
                                        <p:tgtEl>
                                          <p:spTgt spid="36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1"/>
                                        </p:tgtEl>
                                        <p:attrNameLst>
                                          <p:attrName>style.visibility</p:attrName>
                                        </p:attrNameLst>
                                      </p:cBhvr>
                                      <p:to>
                                        <p:strVal val="visible"/>
                                      </p:to>
                                    </p:set>
                                    <p:animEffect transition="in" filter="fade">
                                      <p:cBhvr>
                                        <p:cTn id="15" dur="500"/>
                                        <p:tgtEl>
                                          <p:spTgt spid="19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2">
                                            <p:txEl>
                                              <p:pRg st="0" end="0"/>
                                            </p:txEl>
                                          </p:spTgt>
                                        </p:tgtEl>
                                        <p:attrNameLst>
                                          <p:attrName>style.visibility</p:attrName>
                                        </p:attrNameLst>
                                      </p:cBhvr>
                                      <p:to>
                                        <p:strVal val="visible"/>
                                      </p:to>
                                    </p:set>
                                    <p:animEffect transition="in" filter="wipe(left)">
                                      <p:cBhvr>
                                        <p:cTn id="19" dur="1000"/>
                                        <p:tgtEl>
                                          <p:spTgt spid="192">
                                            <p:txEl>
                                              <p:pRg st="0" end="0"/>
                                            </p:txEl>
                                          </p:spTgt>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192">
                                            <p:txEl>
                                              <p:pRg st="1" end="1"/>
                                            </p:txEl>
                                          </p:spTgt>
                                        </p:tgtEl>
                                        <p:attrNameLst>
                                          <p:attrName>style.visibility</p:attrName>
                                        </p:attrNameLst>
                                      </p:cBhvr>
                                      <p:to>
                                        <p:strVal val="visible"/>
                                      </p:to>
                                    </p:set>
                                    <p:animEffect transition="in" filter="wipe(left)">
                                      <p:cBhvr>
                                        <p:cTn id="23" dur="750"/>
                                        <p:tgtEl>
                                          <p:spTgt spid="192">
                                            <p:txEl>
                                              <p:pRg st="1" end="1"/>
                                            </p:txEl>
                                          </p:spTgt>
                                        </p:tgtEl>
                                      </p:cBhvr>
                                    </p:animEffect>
                                  </p:childTnLst>
                                </p:cTn>
                              </p:par>
                            </p:childTnLst>
                          </p:cTn>
                        </p:par>
                        <p:par>
                          <p:cTn id="24" fill="hold">
                            <p:stCondLst>
                              <p:cond delay="3250"/>
                            </p:stCondLst>
                            <p:childTnLst>
                              <p:par>
                                <p:cTn id="25" presetID="22" presetClass="entr" presetSubtype="8" fill="hold" nodeType="afterEffect">
                                  <p:stCondLst>
                                    <p:cond delay="0"/>
                                  </p:stCondLst>
                                  <p:childTnLst>
                                    <p:set>
                                      <p:cBhvr>
                                        <p:cTn id="26" dur="1" fill="hold">
                                          <p:stCondLst>
                                            <p:cond delay="0"/>
                                          </p:stCondLst>
                                        </p:cTn>
                                        <p:tgtEl>
                                          <p:spTgt spid="192">
                                            <p:txEl>
                                              <p:pRg st="2" end="2"/>
                                            </p:txEl>
                                          </p:spTgt>
                                        </p:tgtEl>
                                        <p:attrNameLst>
                                          <p:attrName>style.visibility</p:attrName>
                                        </p:attrNameLst>
                                      </p:cBhvr>
                                      <p:to>
                                        <p:strVal val="visible"/>
                                      </p:to>
                                    </p:set>
                                    <p:animEffect transition="in" filter="wipe(left)">
                                      <p:cBhvr>
                                        <p:cTn id="27" dur="750"/>
                                        <p:tgtEl>
                                          <p:spTgt spid="192">
                                            <p:txEl>
                                              <p:pRg st="2" end="2"/>
                                            </p:txEl>
                                          </p:spTgt>
                                        </p:tgtEl>
                                      </p:cBhvr>
                                    </p:animEffect>
                                  </p:childTnLst>
                                </p:cTn>
                              </p:par>
                            </p:childTnLst>
                          </p:cTn>
                        </p:par>
                        <p:par>
                          <p:cTn id="28" fill="hold">
                            <p:stCondLst>
                              <p:cond delay="4000"/>
                            </p:stCondLst>
                            <p:childTnLst>
                              <p:par>
                                <p:cTn id="29" presetID="22" presetClass="entr" presetSubtype="8" fill="hold" nodeType="afterEffect">
                                  <p:stCondLst>
                                    <p:cond delay="0"/>
                                  </p:stCondLst>
                                  <p:childTnLst>
                                    <p:set>
                                      <p:cBhvr>
                                        <p:cTn id="30" dur="1" fill="hold">
                                          <p:stCondLst>
                                            <p:cond delay="0"/>
                                          </p:stCondLst>
                                        </p:cTn>
                                        <p:tgtEl>
                                          <p:spTgt spid="192">
                                            <p:txEl>
                                              <p:pRg st="3" end="3"/>
                                            </p:txEl>
                                          </p:spTgt>
                                        </p:tgtEl>
                                        <p:attrNameLst>
                                          <p:attrName>style.visibility</p:attrName>
                                        </p:attrNameLst>
                                      </p:cBhvr>
                                      <p:to>
                                        <p:strVal val="visible"/>
                                      </p:to>
                                    </p:set>
                                    <p:animEffect transition="in" filter="wipe(left)">
                                      <p:cBhvr>
                                        <p:cTn id="31" dur="750"/>
                                        <p:tgtEl>
                                          <p:spTgt spid="1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 Development </a:t>
            </a:r>
            <a:r>
              <a:rPr lang="en-US" sz="5507" dirty="0"/>
              <a:t>– </a:t>
            </a:r>
            <a:r>
              <a:rPr lang="en-US" dirty="0"/>
              <a:t>Languages </a:t>
            </a:r>
            <a:r>
              <a:rPr lang="en-US"/>
              <a:t>and Tools</a:t>
            </a:r>
            <a:r>
              <a:rPr lang="en-US" sz="2856">
                <a:solidFill>
                  <a:schemeClr val="accent2"/>
                </a:solidFill>
              </a:rPr>
              <a:t/>
            </a:r>
            <a:br>
              <a:rPr lang="en-US" sz="2856">
                <a:solidFill>
                  <a:schemeClr val="accent2"/>
                </a:solidFill>
              </a:rPr>
            </a:br>
            <a:r>
              <a:rPr lang="en-US" sz="2856">
                <a:solidFill>
                  <a:schemeClr val="accent2"/>
                </a:solidFill>
              </a:rPr>
              <a:t>Azure Data Lake Store supports multiple languages for application development</a:t>
            </a:r>
            <a:br>
              <a:rPr lang="en-US" sz="2856">
                <a:solidFill>
                  <a:schemeClr val="accent2"/>
                </a:solidFill>
              </a:rPr>
            </a:br>
            <a:endParaRPr lang="en-US" sz="2856" dirty="0">
              <a:solidFill>
                <a:schemeClr val="accent2"/>
              </a:solidFill>
            </a:endParaRPr>
          </a:p>
        </p:txBody>
      </p:sp>
      <p:sp>
        <p:nvSpPr>
          <p:cNvPr id="132" name="Rectangle 131"/>
          <p:cNvSpPr/>
          <p:nvPr/>
        </p:nvSpPr>
        <p:spPr>
          <a:xfrm>
            <a:off x="444516" y="6115603"/>
            <a:ext cx="11149832" cy="320182"/>
          </a:xfrm>
          <a:prstGeom prst="rect">
            <a:avLst/>
          </a:prstGeom>
        </p:spPr>
        <p:txBody>
          <a:bodyPr wrap="square" lIns="0" tIns="0" rIns="0" bIns="0" anchor="b">
            <a:spAutoFit/>
          </a:bodyPr>
          <a:lstStyle/>
          <a:p>
            <a:pPr defTabSz="932597">
              <a:spcAft>
                <a:spcPts val="612"/>
              </a:spcAft>
            </a:pPr>
            <a:r>
              <a:rPr lang="en-US" sz="1020" kern="0" dirty="0">
                <a:solidFill>
                  <a:schemeClr val="tx2"/>
                </a:solidFill>
                <a:ea typeface="Calibri" panose="020F0502020204030204" pitchFamily="34" charset="0"/>
              </a:rPr>
              <a:t>Note: If you are using Hadoop (Map Reduce programs or Hive or HBase) or Spark, then you will not be programming directly to the Azure Data Lake Store as they all will transparently access Azure Data Lake Store under the covers. </a:t>
            </a:r>
          </a:p>
        </p:txBody>
      </p:sp>
      <p:grpSp>
        <p:nvGrpSpPr>
          <p:cNvPr id="15" name="Group 14"/>
          <p:cNvGrpSpPr/>
          <p:nvPr/>
        </p:nvGrpSpPr>
        <p:grpSpPr>
          <a:xfrm>
            <a:off x="459450" y="2080273"/>
            <a:ext cx="4308071" cy="3231830"/>
            <a:chOff x="449618" y="2039669"/>
            <a:chExt cx="4223982" cy="3168748"/>
          </a:xfrm>
        </p:grpSpPr>
        <p:sp>
          <p:nvSpPr>
            <p:cNvPr id="196" name="Rectangle 195"/>
            <p:cNvSpPr/>
            <p:nvPr>
              <p:custDataLst>
                <p:tags r:id="rId5"/>
              </p:custDataLst>
            </p:nvPr>
          </p:nvSpPr>
          <p:spPr bwMode="auto">
            <a:xfrm>
              <a:off x="449618" y="2039669"/>
              <a:ext cx="4223982"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93260" rIns="93260" bIns="93260" numCol="1" spcCol="0" rtlCol="0" fromWordArt="0" anchor="ctr" anchorCtr="0" forceAA="0" compatLnSpc="1">
              <a:prstTxWarp prst="textNoShape">
                <a:avLst/>
              </a:prstTxWarp>
              <a:noAutofit/>
            </a:bodyPr>
            <a:lstStyle/>
            <a:p>
              <a:pPr defTabSz="951028"/>
              <a:r>
                <a:rPr lang="en-US" sz="2040" kern="0" dirty="0">
                  <a:solidFill>
                    <a:schemeClr val="accent1"/>
                  </a:solidFill>
                </a:rPr>
                <a:t>Java Developers</a:t>
              </a:r>
            </a:p>
          </p:txBody>
        </p:sp>
        <p:pic>
          <p:nvPicPr>
            <p:cNvPr id="205" name="Picture 12" descr="http://www.chamber.uz/upload/image/l12866_java_eps_logo_99090.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5703" y="2060280"/>
              <a:ext cx="699857" cy="699857"/>
            </a:xfrm>
            <a:prstGeom prst="rect">
              <a:avLst/>
            </a:prstGeom>
            <a:noFill/>
            <a:extLst>
              <a:ext uri="{909E8E84-426E-40DD-AFC4-6F175D3DCCD1}">
                <a14:hiddenFill xmlns:a14="http://schemas.microsoft.com/office/drawing/2010/main">
                  <a:solidFill>
                    <a:srgbClr val="FFFFFF"/>
                  </a:solidFill>
                </a14:hiddenFill>
              </a:ext>
            </a:extLst>
          </p:spPr>
        </p:pic>
        <p:sp>
          <p:nvSpPr>
            <p:cNvPr id="206" name="Rectangle 205"/>
            <p:cNvSpPr/>
            <p:nvPr>
              <p:custDataLst>
                <p:tags r:id="rId6"/>
              </p:custDataLst>
            </p:nvPr>
          </p:nvSpPr>
          <p:spPr bwMode="auto">
            <a:xfrm>
              <a:off x="449618" y="2854253"/>
              <a:ext cx="4223982"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93260" rIns="93260" bIns="93260" numCol="1" spcCol="0" rtlCol="0" fromWordArt="0" anchor="ctr" anchorCtr="0" forceAA="0" compatLnSpc="1">
              <a:prstTxWarp prst="textNoShape">
                <a:avLst/>
              </a:prstTxWarp>
              <a:noAutofit/>
            </a:bodyPr>
            <a:lstStyle/>
            <a:p>
              <a:pPr defTabSz="951028"/>
              <a:r>
                <a:rPr lang="en-US" sz="2040" kern="0" dirty="0">
                  <a:solidFill>
                    <a:schemeClr val="accent1"/>
                  </a:solidFill>
                </a:rPr>
                <a:t>C++ Developers</a:t>
              </a:r>
            </a:p>
          </p:txBody>
        </p:sp>
        <p:sp>
          <p:nvSpPr>
            <p:cNvPr id="207" name="Rectangle 206"/>
            <p:cNvSpPr/>
            <p:nvPr>
              <p:custDataLst>
                <p:tags r:id="rId7"/>
              </p:custDataLst>
            </p:nvPr>
          </p:nvSpPr>
          <p:spPr bwMode="auto">
            <a:xfrm>
              <a:off x="449618" y="3668837"/>
              <a:ext cx="4223982"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93260" rIns="93260" bIns="93260" numCol="1" spcCol="0" rtlCol="0" fromWordArt="0" anchor="ctr" anchorCtr="0" forceAA="0" compatLnSpc="1">
              <a:prstTxWarp prst="textNoShape">
                <a:avLst/>
              </a:prstTxWarp>
              <a:noAutofit/>
            </a:bodyPr>
            <a:lstStyle/>
            <a:p>
              <a:pPr defTabSz="951028"/>
              <a:r>
                <a:rPr lang="en-US" sz="2040" kern="0" dirty="0">
                  <a:solidFill>
                    <a:schemeClr val="accent1"/>
                  </a:solidFill>
                </a:rPr>
                <a:t>.NET Developers</a:t>
              </a:r>
            </a:p>
          </p:txBody>
        </p:sp>
        <p:sp>
          <p:nvSpPr>
            <p:cNvPr id="208" name="Rectangle 207"/>
            <p:cNvSpPr/>
            <p:nvPr>
              <p:custDataLst>
                <p:tags r:id="rId8"/>
              </p:custDataLst>
            </p:nvPr>
          </p:nvSpPr>
          <p:spPr bwMode="auto">
            <a:xfrm>
              <a:off x="449618" y="4483420"/>
              <a:ext cx="4223982"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51028"/>
              <a:r>
                <a:rPr lang="en-US" sz="2040" kern="0" dirty="0">
                  <a:solidFill>
                    <a:schemeClr val="accent1"/>
                  </a:solidFill>
                </a:rPr>
                <a:t>Other languages</a:t>
              </a:r>
            </a:p>
          </p:txBody>
        </p:sp>
        <p:pic>
          <p:nvPicPr>
            <p:cNvPr id="210" name="Picture 8" descr="http://t09.deviantart.net/kjQyJM9v33sMaWSOXhp-UkR7smw=/fit-in/150x150/filters:no_upscale():origin()/pre10/67b6/th/pre/f/2015/006/f/e/eclipse_luna_c___ide_icon_by_asoliard-d8cvma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0929" y="3009206"/>
              <a:ext cx="429403" cy="41509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6" descr="https://www.mulesoft.com/sites/default/files/icon-microsoft.net-big_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1701" y="3807405"/>
              <a:ext cx="447860" cy="44786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p:cNvCxnSpPr/>
            <p:nvPr/>
          </p:nvCxnSpPr>
          <p:spPr>
            <a:xfrm>
              <a:off x="1213185" y="2230717"/>
              <a:ext cx="0" cy="342900"/>
            </a:xfrm>
            <a:prstGeom prst="line">
              <a:avLst/>
            </a:prstGeom>
            <a:ln w="63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1213185" y="3045301"/>
              <a:ext cx="0" cy="342900"/>
            </a:xfrm>
            <a:prstGeom prst="line">
              <a:avLst/>
            </a:prstGeom>
            <a:ln w="63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1213185" y="3859885"/>
              <a:ext cx="0" cy="342900"/>
            </a:xfrm>
            <a:prstGeom prst="line">
              <a:avLst/>
            </a:prstGeom>
            <a:ln w="63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p:nvGrpSpPr>
        <p:grpSpPr>
          <a:xfrm>
            <a:off x="5635360" y="2080273"/>
            <a:ext cx="3837280" cy="3231830"/>
            <a:chOff x="4676270" y="2039669"/>
            <a:chExt cx="2867530" cy="3168748"/>
          </a:xfrm>
        </p:grpSpPr>
        <p:sp>
          <p:nvSpPr>
            <p:cNvPr id="215" name="Rectangle 214"/>
            <p:cNvSpPr/>
            <p:nvPr>
              <p:custDataLst>
                <p:tags r:id="rId1"/>
              </p:custDataLst>
            </p:nvPr>
          </p:nvSpPr>
          <p:spPr bwMode="auto">
            <a:xfrm>
              <a:off x="4676270" y="2039669"/>
              <a:ext cx="2867530"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51028"/>
              <a:r>
                <a:rPr lang="en-US" sz="2040" kern="0" dirty="0">
                  <a:solidFill>
                    <a:schemeClr val="accent1"/>
                  </a:solidFill>
                </a:rPr>
                <a:t>WebHDFS</a:t>
              </a:r>
            </a:p>
          </p:txBody>
        </p:sp>
        <p:sp>
          <p:nvSpPr>
            <p:cNvPr id="217" name="Rectangle 216"/>
            <p:cNvSpPr/>
            <p:nvPr>
              <p:custDataLst>
                <p:tags r:id="rId2"/>
              </p:custDataLst>
            </p:nvPr>
          </p:nvSpPr>
          <p:spPr bwMode="auto">
            <a:xfrm>
              <a:off x="4676270" y="2854253"/>
              <a:ext cx="2867530"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51028"/>
              <a:r>
                <a:rPr lang="en-US" sz="2040" kern="0" dirty="0">
                  <a:solidFill>
                    <a:schemeClr val="accent1"/>
                  </a:solidFill>
                </a:rPr>
                <a:t>LibWebHDFS</a:t>
              </a:r>
            </a:p>
          </p:txBody>
        </p:sp>
        <p:sp>
          <p:nvSpPr>
            <p:cNvPr id="218" name="Rectangle 217"/>
            <p:cNvSpPr/>
            <p:nvPr>
              <p:custDataLst>
                <p:tags r:id="rId3"/>
              </p:custDataLst>
            </p:nvPr>
          </p:nvSpPr>
          <p:spPr bwMode="auto">
            <a:xfrm>
              <a:off x="4676270" y="3668837"/>
              <a:ext cx="2867530"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51028"/>
              <a:r>
                <a:rPr lang="en-US" sz="2040" kern="0" dirty="0">
                  <a:solidFill>
                    <a:schemeClr val="accent1"/>
                  </a:solidFill>
                </a:rPr>
                <a:t>Azure .NET SDK</a:t>
              </a:r>
            </a:p>
          </p:txBody>
        </p:sp>
        <p:sp>
          <p:nvSpPr>
            <p:cNvPr id="219" name="Rectangle 218"/>
            <p:cNvSpPr/>
            <p:nvPr>
              <p:custDataLst>
                <p:tags r:id="rId4"/>
              </p:custDataLst>
            </p:nvPr>
          </p:nvSpPr>
          <p:spPr bwMode="auto">
            <a:xfrm>
              <a:off x="4676270" y="4483420"/>
              <a:ext cx="2867530"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51028"/>
              <a:r>
                <a:rPr lang="en-US" sz="2040" kern="0" dirty="0">
                  <a:solidFill>
                    <a:schemeClr val="accent1"/>
                  </a:solidFill>
                </a:rPr>
                <a:t>x-plat SDK</a:t>
              </a:r>
            </a:p>
          </p:txBody>
        </p:sp>
      </p:grpSp>
      <p:cxnSp>
        <p:nvCxnSpPr>
          <p:cNvPr id="226" name="Straight Arrow Connector 225"/>
          <p:cNvCxnSpPr>
            <a:stCxn id="196" idx="3"/>
            <a:endCxn id="215" idx="1"/>
          </p:cNvCxnSpPr>
          <p:nvPr/>
        </p:nvCxnSpPr>
        <p:spPr>
          <a:xfrm>
            <a:off x="4767521" y="2449988"/>
            <a:ext cx="867838"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a:stCxn id="206" idx="3"/>
            <a:endCxn id="217" idx="1"/>
          </p:cNvCxnSpPr>
          <p:nvPr/>
        </p:nvCxnSpPr>
        <p:spPr>
          <a:xfrm>
            <a:off x="4767521" y="3280789"/>
            <a:ext cx="867838"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a:stCxn id="207" idx="3"/>
            <a:endCxn id="218" idx="1"/>
          </p:cNvCxnSpPr>
          <p:nvPr/>
        </p:nvCxnSpPr>
        <p:spPr>
          <a:xfrm>
            <a:off x="4767521" y="4111589"/>
            <a:ext cx="867838"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stCxn id="208" idx="3"/>
            <a:endCxn id="219" idx="1"/>
          </p:cNvCxnSpPr>
          <p:nvPr/>
        </p:nvCxnSpPr>
        <p:spPr>
          <a:xfrm>
            <a:off x="4767521" y="4942388"/>
            <a:ext cx="867838"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230" name="Picture 4" descr="http://www.gnx.dk/wp-content/uploads/2015/06/visual_studio.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186803" y="3098649"/>
            <a:ext cx="1805156" cy="1195080"/>
          </a:xfrm>
          <a:prstGeom prst="rect">
            <a:avLst/>
          </a:prstGeom>
          <a:noFill/>
          <a:extLst>
            <a:ext uri="{909E8E84-426E-40DD-AFC4-6F175D3DCCD1}">
              <a14:hiddenFill xmlns:a14="http://schemas.microsoft.com/office/drawing/2010/main">
                <a:solidFill>
                  <a:srgbClr val="FFFFFF"/>
                </a:solidFill>
              </a14:hiddenFill>
            </a:ext>
          </a:extLst>
        </p:spPr>
      </p:pic>
      <p:grpSp>
        <p:nvGrpSpPr>
          <p:cNvPr id="249" name="Group 248"/>
          <p:cNvGrpSpPr/>
          <p:nvPr/>
        </p:nvGrpSpPr>
        <p:grpSpPr>
          <a:xfrm>
            <a:off x="9472641" y="2449989"/>
            <a:ext cx="909930" cy="2492400"/>
            <a:chOff x="9286881" y="2402168"/>
            <a:chExt cx="892169" cy="2443751"/>
          </a:xfrm>
        </p:grpSpPr>
        <p:cxnSp>
          <p:nvCxnSpPr>
            <p:cNvPr id="240" name="Elbow Connector 239"/>
            <p:cNvCxnSpPr/>
            <p:nvPr/>
          </p:nvCxnSpPr>
          <p:spPr>
            <a:xfrm>
              <a:off x="9286881" y="2402168"/>
              <a:ext cx="12700" cy="2443751"/>
            </a:xfrm>
            <a:prstGeom prst="bentConnector3">
              <a:avLst>
                <a:gd name="adj1" fmla="val 1800000"/>
              </a:avLst>
            </a:prstGeom>
            <a:ln w="25400">
              <a:solidFill>
                <a:schemeClr val="bg1">
                  <a:lumMod val="50000"/>
                </a:schemeClr>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p:nvPr/>
          </p:nvCxnSpPr>
          <p:spPr>
            <a:xfrm>
              <a:off x="9506991" y="3624043"/>
              <a:ext cx="672059"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1"/>
          </p:nvPr>
        </p:nvSpPr>
        <p:spPr/>
        <p:txBody>
          <a:bodyPr/>
          <a:lstStyle/>
          <a:p>
            <a:pPr defTabSz="932597" fontAlgn="auto">
              <a:spcBef>
                <a:spcPts val="0"/>
              </a:spcBef>
              <a:spcAft>
                <a:spcPts val="0"/>
              </a:spcAft>
              <a:defRPr/>
            </a:pPr>
            <a:fld id="{F8A0AC42-AA1D-4944-8D96-660DE70C7E1B}" type="slidenum">
              <a:rPr lang="en-US" sz="1836" kern="0">
                <a:solidFill>
                  <a:sysClr val="windowText" lastClr="000000"/>
                </a:solidFill>
              </a:rPr>
              <a:pPr defTabSz="932597" fontAlgn="auto">
                <a:spcBef>
                  <a:spcPts val="0"/>
                </a:spcBef>
                <a:spcAft>
                  <a:spcPts val="0"/>
                </a:spcAft>
                <a:defRPr/>
              </a:pPr>
              <a:t>45</a:t>
            </a:fld>
            <a:endParaRPr lang="en-US" sz="1836" kern="0" dirty="0">
              <a:solidFill>
                <a:sysClr val="windowText" lastClr="000000"/>
              </a:solidFill>
            </a:endParaRPr>
          </a:p>
        </p:txBody>
      </p:sp>
    </p:spTree>
    <p:extLst>
      <p:ext uri="{BB962C8B-B14F-4D97-AF65-F5344CB8AC3E}">
        <p14:creationId xmlns:p14="http://schemas.microsoft.com/office/powerpoint/2010/main" val="8981810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26"/>
                                        </p:tgtEl>
                                        <p:attrNameLst>
                                          <p:attrName>style.visibility</p:attrName>
                                        </p:attrNameLst>
                                      </p:cBhvr>
                                      <p:to>
                                        <p:strVal val="visible"/>
                                      </p:to>
                                    </p:set>
                                    <p:animEffect transition="in" filter="wipe(left)">
                                      <p:cBhvr>
                                        <p:cTn id="11" dur="500"/>
                                        <p:tgtEl>
                                          <p:spTgt spid="226"/>
                                        </p:tgtEl>
                                      </p:cBhvr>
                                    </p:animEffect>
                                  </p:childTnLst>
                                </p:cTn>
                              </p:par>
                              <p:par>
                                <p:cTn id="12" presetID="22" presetClass="entr" presetSubtype="8" fill="hold" nodeType="withEffect">
                                  <p:stCondLst>
                                    <p:cond delay="0"/>
                                  </p:stCondLst>
                                  <p:childTnLst>
                                    <p:set>
                                      <p:cBhvr>
                                        <p:cTn id="13" dur="1" fill="hold">
                                          <p:stCondLst>
                                            <p:cond delay="0"/>
                                          </p:stCondLst>
                                        </p:cTn>
                                        <p:tgtEl>
                                          <p:spTgt spid="227"/>
                                        </p:tgtEl>
                                        <p:attrNameLst>
                                          <p:attrName>style.visibility</p:attrName>
                                        </p:attrNameLst>
                                      </p:cBhvr>
                                      <p:to>
                                        <p:strVal val="visible"/>
                                      </p:to>
                                    </p:set>
                                    <p:animEffect transition="in" filter="wipe(left)">
                                      <p:cBhvr>
                                        <p:cTn id="14" dur="500"/>
                                        <p:tgtEl>
                                          <p:spTgt spid="227"/>
                                        </p:tgtEl>
                                      </p:cBhvr>
                                    </p:animEffect>
                                  </p:childTnLst>
                                </p:cTn>
                              </p:par>
                              <p:par>
                                <p:cTn id="15" presetID="22" presetClass="entr" presetSubtype="8" fill="hold" nodeType="withEffect">
                                  <p:stCondLst>
                                    <p:cond delay="0"/>
                                  </p:stCondLst>
                                  <p:childTnLst>
                                    <p:set>
                                      <p:cBhvr>
                                        <p:cTn id="16" dur="1" fill="hold">
                                          <p:stCondLst>
                                            <p:cond delay="0"/>
                                          </p:stCondLst>
                                        </p:cTn>
                                        <p:tgtEl>
                                          <p:spTgt spid="228"/>
                                        </p:tgtEl>
                                        <p:attrNameLst>
                                          <p:attrName>style.visibility</p:attrName>
                                        </p:attrNameLst>
                                      </p:cBhvr>
                                      <p:to>
                                        <p:strVal val="visible"/>
                                      </p:to>
                                    </p:set>
                                    <p:animEffect transition="in" filter="wipe(left)">
                                      <p:cBhvr>
                                        <p:cTn id="17" dur="500"/>
                                        <p:tgtEl>
                                          <p:spTgt spid="228"/>
                                        </p:tgtEl>
                                      </p:cBhvr>
                                    </p:animEffect>
                                  </p:childTnLst>
                                </p:cTn>
                              </p:par>
                              <p:par>
                                <p:cTn id="18" presetID="22" presetClass="entr" presetSubtype="8" fill="hold" nodeType="withEffect">
                                  <p:stCondLst>
                                    <p:cond delay="0"/>
                                  </p:stCondLst>
                                  <p:childTnLst>
                                    <p:set>
                                      <p:cBhvr>
                                        <p:cTn id="19" dur="1" fill="hold">
                                          <p:stCondLst>
                                            <p:cond delay="0"/>
                                          </p:stCondLst>
                                        </p:cTn>
                                        <p:tgtEl>
                                          <p:spTgt spid="229"/>
                                        </p:tgtEl>
                                        <p:attrNameLst>
                                          <p:attrName>style.visibility</p:attrName>
                                        </p:attrNameLst>
                                      </p:cBhvr>
                                      <p:to>
                                        <p:strVal val="visible"/>
                                      </p:to>
                                    </p:set>
                                    <p:animEffect transition="in" filter="wipe(left)">
                                      <p:cBhvr>
                                        <p:cTn id="20" dur="500"/>
                                        <p:tgtEl>
                                          <p:spTgt spid="229"/>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46"/>
                                        </p:tgtEl>
                                        <p:attrNameLst>
                                          <p:attrName>style.visibility</p:attrName>
                                        </p:attrNameLst>
                                      </p:cBhvr>
                                      <p:to>
                                        <p:strVal val="visible"/>
                                      </p:to>
                                    </p:set>
                                    <p:animEffect transition="in" filter="fade">
                                      <p:cBhvr>
                                        <p:cTn id="24" dur="1000"/>
                                        <p:tgtEl>
                                          <p:spTgt spid="246"/>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249"/>
                                        </p:tgtEl>
                                        <p:attrNameLst>
                                          <p:attrName>style.visibility</p:attrName>
                                        </p:attrNameLst>
                                      </p:cBhvr>
                                      <p:to>
                                        <p:strVal val="visible"/>
                                      </p:to>
                                    </p:set>
                                    <p:animEffect transition="in" filter="wipe(left)">
                                      <p:cBhvr>
                                        <p:cTn id="28" dur="500"/>
                                        <p:tgtEl>
                                          <p:spTgt spid="249"/>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30"/>
                                        </p:tgtEl>
                                        <p:attrNameLst>
                                          <p:attrName>style.visibility</p:attrName>
                                        </p:attrNameLst>
                                      </p:cBhvr>
                                      <p:to>
                                        <p:strVal val="visible"/>
                                      </p:to>
                                    </p:set>
                                    <p:animEffect transition="in" filter="fade">
                                      <p:cBhvr>
                                        <p:cTn id="32" dur="500"/>
                                        <p:tgtEl>
                                          <p:spTgt spid="230"/>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132"/>
                                        </p:tgtEl>
                                        <p:attrNameLst>
                                          <p:attrName>style.visibility</p:attrName>
                                        </p:attrNameLst>
                                      </p:cBhvr>
                                      <p:to>
                                        <p:strVal val="visible"/>
                                      </p:to>
                                    </p:set>
                                    <p:animEffect transition="in" filter="fade">
                                      <p:cBhvr>
                                        <p:cTn id="3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Developing scripting applications</a:t>
            </a:r>
          </a:p>
        </p:txBody>
      </p:sp>
      <p:sp>
        <p:nvSpPr>
          <p:cNvPr id="6" name="Text Placeholder 5"/>
          <p:cNvSpPr>
            <a:spLocks noGrp="1"/>
          </p:cNvSpPr>
          <p:nvPr>
            <p:ph type="body" sz="quarter" idx="11"/>
          </p:nvPr>
        </p:nvSpPr>
        <p:spPr>
          <a:xfrm>
            <a:off x="273117" y="1309817"/>
            <a:ext cx="5349290" cy="5180341"/>
          </a:xfrm>
        </p:spPr>
        <p:txBody>
          <a:bodyPr vert="horz" wrap="square" lIns="182880" tIns="0" rIns="182880" bIns="146304" numCol="1" anchor="t" anchorCtr="0" compatLnSpc="1">
            <a:prstTxWarp prst="textNoShape">
              <a:avLst/>
            </a:prstTxWarp>
          </a:bodyPr>
          <a:lstStyle/>
          <a:p>
            <a:pPr>
              <a:lnSpc>
                <a:spcPct val="100000"/>
              </a:lnSpc>
              <a:spcBef>
                <a:spcPts val="1224"/>
              </a:spcBef>
            </a:pPr>
            <a:r>
              <a:rPr lang="en-US" sz="2856" dirty="0">
                <a:solidFill>
                  <a:schemeClr val="accent2"/>
                </a:solidFill>
              </a:rPr>
              <a:t>Provides native Windows and cross-platform (Mac, Linux) scripting experience</a:t>
            </a:r>
          </a:p>
          <a:p>
            <a:pPr>
              <a:lnSpc>
                <a:spcPct val="100000"/>
              </a:lnSpc>
              <a:spcBef>
                <a:spcPts val="1224"/>
              </a:spcBef>
            </a:pPr>
            <a:r>
              <a:rPr lang="en-US" sz="2856" dirty="0">
                <a:solidFill>
                  <a:schemeClr val="tx2"/>
                </a:solidFill>
              </a:rPr>
              <a:t>Scripting operations include</a:t>
            </a:r>
          </a:p>
          <a:p>
            <a:pPr marL="587536" indent="-466298" defTabSz="932597">
              <a:lnSpc>
                <a:spcPct val="100000"/>
              </a:lnSpc>
              <a:spcBef>
                <a:spcPts val="204"/>
              </a:spcBef>
              <a:spcAft>
                <a:spcPts val="408"/>
              </a:spcAft>
              <a:buClr>
                <a:srgbClr val="50B347"/>
              </a:buClr>
              <a:buSzPct val="100000"/>
              <a:buBlip>
                <a:blip r:embed="rId3"/>
              </a:buBlip>
              <a:tabLst>
                <a:tab pos="671470" algn="l"/>
              </a:tabLst>
            </a:pPr>
            <a:r>
              <a:rPr lang="en-US" sz="2448" dirty="0">
                <a:solidFill>
                  <a:srgbClr val="505050"/>
                </a:solidFill>
                <a:latin typeface="Segoe UI Light" panose="020B0502040204020203" pitchFamily="34" charset="0"/>
                <a:ea typeface="Segoe UI" pitchFamily="34" charset="0"/>
                <a:cs typeface="Segoe UI Light" panose="020B0502040204020203" pitchFamily="34" charset="0"/>
              </a:rPr>
              <a:t>Create new directories</a:t>
            </a:r>
          </a:p>
          <a:p>
            <a:pPr marL="587536" indent="-466298" defTabSz="932597">
              <a:lnSpc>
                <a:spcPct val="100000"/>
              </a:lnSpc>
              <a:spcBef>
                <a:spcPts val="204"/>
              </a:spcBef>
              <a:spcAft>
                <a:spcPts val="408"/>
              </a:spcAft>
              <a:buClr>
                <a:srgbClr val="50B347"/>
              </a:buClr>
              <a:buSzPct val="100000"/>
              <a:buBlip>
                <a:blip r:embed="rId3"/>
              </a:buBlip>
              <a:tabLst>
                <a:tab pos="671470" algn="l"/>
              </a:tabLst>
            </a:pPr>
            <a:r>
              <a:rPr lang="en-US" sz="2448" dirty="0">
                <a:solidFill>
                  <a:srgbClr val="505050"/>
                </a:solidFill>
                <a:latin typeface="Segoe UI Light" panose="020B0502040204020203" pitchFamily="34" charset="0"/>
                <a:ea typeface="Segoe UI" pitchFamily="34" charset="0"/>
                <a:cs typeface="Segoe UI Light" panose="020B0502040204020203" pitchFamily="34" charset="0"/>
              </a:rPr>
              <a:t>Listing the contents of a directory</a:t>
            </a:r>
          </a:p>
          <a:p>
            <a:pPr marL="587536" indent="-466298" defTabSz="932597">
              <a:lnSpc>
                <a:spcPct val="100000"/>
              </a:lnSpc>
              <a:spcBef>
                <a:spcPts val="204"/>
              </a:spcBef>
              <a:spcAft>
                <a:spcPts val="408"/>
              </a:spcAft>
              <a:buClr>
                <a:srgbClr val="50B347"/>
              </a:buClr>
              <a:buSzPct val="100000"/>
              <a:buBlip>
                <a:blip r:embed="rId3"/>
              </a:buBlip>
              <a:tabLst>
                <a:tab pos="671470" algn="l"/>
              </a:tabLst>
            </a:pPr>
            <a:r>
              <a:rPr lang="en-US" sz="2448" dirty="0">
                <a:solidFill>
                  <a:srgbClr val="505050"/>
                </a:solidFill>
                <a:latin typeface="Segoe UI Light" panose="020B0502040204020203" pitchFamily="34" charset="0"/>
                <a:ea typeface="Segoe UI" pitchFamily="34" charset="0"/>
                <a:cs typeface="Segoe UI Light" panose="020B0502040204020203" pitchFamily="34" charset="0"/>
              </a:rPr>
              <a:t>Upload files to directory</a:t>
            </a:r>
          </a:p>
          <a:p>
            <a:pPr marL="587536" indent="-466298" defTabSz="932597">
              <a:lnSpc>
                <a:spcPct val="100000"/>
              </a:lnSpc>
              <a:spcBef>
                <a:spcPts val="204"/>
              </a:spcBef>
              <a:spcAft>
                <a:spcPts val="408"/>
              </a:spcAft>
              <a:buClr>
                <a:srgbClr val="50B347"/>
              </a:buClr>
              <a:buSzPct val="100000"/>
              <a:buBlip>
                <a:blip r:embed="rId3"/>
              </a:buBlip>
              <a:tabLst>
                <a:tab pos="671470" algn="l"/>
              </a:tabLst>
            </a:pPr>
            <a:r>
              <a:rPr lang="en-US" sz="2448" dirty="0">
                <a:solidFill>
                  <a:srgbClr val="505050"/>
                </a:solidFill>
                <a:latin typeface="Segoe UI Light" panose="020B0502040204020203" pitchFamily="34" charset="0"/>
                <a:ea typeface="Segoe UI" pitchFamily="34" charset="0"/>
                <a:cs typeface="Segoe UI Light" panose="020B0502040204020203" pitchFamily="34" charset="0"/>
              </a:rPr>
              <a:t>Delete files/directories</a:t>
            </a:r>
          </a:p>
          <a:p>
            <a:pPr marL="587536" indent="-466298" defTabSz="932597">
              <a:lnSpc>
                <a:spcPct val="100000"/>
              </a:lnSpc>
              <a:spcBef>
                <a:spcPts val="204"/>
              </a:spcBef>
              <a:spcAft>
                <a:spcPts val="408"/>
              </a:spcAft>
              <a:buClr>
                <a:srgbClr val="50B347"/>
              </a:buClr>
              <a:buSzPct val="100000"/>
              <a:buBlip>
                <a:blip r:embed="rId3"/>
              </a:buBlip>
              <a:tabLst>
                <a:tab pos="671470" algn="l"/>
              </a:tabLst>
            </a:pPr>
            <a:r>
              <a:rPr lang="en-US" sz="2448" dirty="0">
                <a:solidFill>
                  <a:srgbClr val="505050"/>
                </a:solidFill>
                <a:latin typeface="Segoe UI Light" panose="020B0502040204020203" pitchFamily="34" charset="0"/>
                <a:ea typeface="Segoe UI" pitchFamily="34" charset="0"/>
                <a:cs typeface="Segoe UI Light" panose="020B0502040204020203" pitchFamily="34" charset="0"/>
              </a:rPr>
              <a:t>Rename files/directories</a:t>
            </a:r>
          </a:p>
          <a:p>
            <a:pPr marL="587536" indent="-466298" defTabSz="932597">
              <a:lnSpc>
                <a:spcPct val="100000"/>
              </a:lnSpc>
              <a:spcBef>
                <a:spcPts val="204"/>
              </a:spcBef>
              <a:spcAft>
                <a:spcPts val="408"/>
              </a:spcAft>
              <a:buClr>
                <a:srgbClr val="50B347"/>
              </a:buClr>
              <a:buSzPct val="100000"/>
              <a:buBlip>
                <a:blip r:embed="rId3"/>
              </a:buBlip>
              <a:tabLst>
                <a:tab pos="671470" algn="l"/>
              </a:tabLst>
            </a:pPr>
            <a:r>
              <a:rPr lang="en-US" sz="2448" dirty="0">
                <a:solidFill>
                  <a:srgbClr val="505050"/>
                </a:solidFill>
                <a:latin typeface="Segoe UI Light" panose="020B0502040204020203" pitchFamily="34" charset="0"/>
                <a:ea typeface="Segoe UI" pitchFamily="34" charset="0"/>
                <a:cs typeface="Segoe UI Light" panose="020B0502040204020203" pitchFamily="34" charset="0"/>
              </a:rPr>
              <a:t>…</a:t>
            </a:r>
          </a:p>
        </p:txBody>
      </p:sp>
      <p:sp>
        <p:nvSpPr>
          <p:cNvPr id="7" name="Slide Number Placeholder 6"/>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46</a:t>
            </a:fld>
            <a:endParaRPr lang="en-US" sz="1836" kern="0" dirty="0">
              <a:solidFill>
                <a:sysClr val="windowText" lastClr="000000"/>
              </a:solidFill>
            </a:endParaRPr>
          </a:p>
        </p:txBody>
      </p:sp>
      <p:grpSp>
        <p:nvGrpSpPr>
          <p:cNvPr id="9" name="Group 8"/>
          <p:cNvGrpSpPr/>
          <p:nvPr/>
        </p:nvGrpSpPr>
        <p:grpSpPr>
          <a:xfrm>
            <a:off x="5649388" y="1309817"/>
            <a:ext cx="6342571" cy="4480428"/>
            <a:chOff x="5538254" y="1284251"/>
            <a:chExt cx="6218771" cy="4392975"/>
          </a:xfrm>
        </p:grpSpPr>
        <p:sp>
          <p:nvSpPr>
            <p:cNvPr id="8" name="Rectangle 7"/>
            <p:cNvSpPr/>
            <p:nvPr/>
          </p:nvSpPr>
          <p:spPr bwMode="auto">
            <a:xfrm>
              <a:off x="5538254" y="3864183"/>
              <a:ext cx="6218771" cy="1813043"/>
            </a:xfrm>
            <a:prstGeom prst="rect">
              <a:avLst/>
            </a:prstGeom>
            <a:solidFill>
              <a:srgbClr val="00205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kern="0" dirty="0">
                <a:solidFill>
                  <a:schemeClr val="bg1"/>
                </a:solidFill>
                <a:latin typeface="+mj-lt"/>
                <a:ea typeface="Segoe UI" pitchFamily="34" charset="0"/>
                <a:cs typeface="Segoe UI" pitchFamily="34" charset="0"/>
              </a:endParaRPr>
            </a:p>
          </p:txBody>
        </p:sp>
        <p:sp>
          <p:nvSpPr>
            <p:cNvPr id="10" name="TextBox 9"/>
            <p:cNvSpPr txBox="1"/>
            <p:nvPr/>
          </p:nvSpPr>
          <p:spPr>
            <a:xfrm>
              <a:off x="7050997" y="5061101"/>
              <a:ext cx="3193285" cy="572171"/>
            </a:xfrm>
            <a:prstGeom prst="rect">
              <a:avLst/>
            </a:prstGeom>
            <a:noFill/>
          </p:spPr>
          <p:txBody>
            <a:bodyPr wrap="square" lIns="182854" tIns="146283" rIns="182854" bIns="146283" rtlCol="0">
              <a:spAutoFit/>
            </a:bodyPr>
            <a:lstStyle/>
            <a:p>
              <a:pPr algn="ctr" defTabSz="932563">
                <a:defRPr/>
              </a:pPr>
              <a:r>
                <a:rPr lang="en-US" sz="1836" kern="0" dirty="0">
                  <a:solidFill>
                    <a:schemeClr val="bg1"/>
                  </a:solidFill>
                  <a:latin typeface="Segoe UI Semibold" panose="020B0702040204020203" pitchFamily="34" charset="0"/>
                  <a:cs typeface="Segoe UI Semibold" panose="020B0702040204020203" pitchFamily="34" charset="0"/>
                </a:rPr>
                <a:t>Azure Data Lake Store</a:t>
              </a:r>
            </a:p>
          </p:txBody>
        </p:sp>
        <p:sp>
          <p:nvSpPr>
            <p:cNvPr id="12" name="Rectangle 11"/>
            <p:cNvSpPr/>
            <p:nvPr/>
          </p:nvSpPr>
          <p:spPr bwMode="auto">
            <a:xfrm>
              <a:off x="8695779" y="1284687"/>
              <a:ext cx="3061246" cy="2188928"/>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428" b="1" kern="0" dirty="0">
                <a:solidFill>
                  <a:schemeClr val="bg1"/>
                </a:solidFill>
                <a:latin typeface="+mj-lt"/>
                <a:ea typeface="Segoe UI" pitchFamily="34" charset="0"/>
                <a:cs typeface="Segoe UI" pitchFamily="34" charset="0"/>
              </a:endParaRPr>
            </a:p>
          </p:txBody>
        </p:sp>
        <p:pic>
          <p:nvPicPr>
            <p:cNvPr id="17" name="Picture 4" descr="http://mean.io/system/assets/img/logos/nodejs.png"/>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57361" y="2505393"/>
              <a:ext cx="2103825" cy="56540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9122116" y="3100264"/>
              <a:ext cx="2208573" cy="312073"/>
            </a:xfrm>
            <a:prstGeom prst="rect">
              <a:avLst/>
            </a:prstGeom>
          </p:spPr>
          <p:txBody>
            <a:bodyPr wrap="square">
              <a:spAutoFit/>
            </a:bodyPr>
            <a:lstStyle/>
            <a:p>
              <a:pPr algn="ctr" defTabSz="932597"/>
              <a:r>
                <a:rPr lang="en-IN" sz="1428" kern="0" dirty="0">
                  <a:solidFill>
                    <a:schemeClr val="tx2"/>
                  </a:solidFill>
                </a:rPr>
                <a:t>JavaScript CLI</a:t>
              </a:r>
              <a:endParaRPr lang="en-US" sz="1428" kern="0" dirty="0">
                <a:solidFill>
                  <a:schemeClr val="tx2"/>
                </a:solidFill>
              </a:endParaRPr>
            </a:p>
          </p:txBody>
        </p:sp>
        <p:pic>
          <p:nvPicPr>
            <p:cNvPr id="14" name="Picture 2" descr="http://hardsoftpcrepair.com/images/misc/linu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78760" y="1479284"/>
              <a:ext cx="686471" cy="8073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farm1.static.flickr.com/56/120704019_162b7f0a2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90807" y="1479284"/>
              <a:ext cx="596319" cy="7851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s://cdn2.iconfinder.com/data/icons/metro-uinvert-dock/128/OS_Windows_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84066" y="1482538"/>
              <a:ext cx="781867" cy="78186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a:off x="5538254" y="1284251"/>
              <a:ext cx="3112667" cy="2188928"/>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428" b="1" kern="0" dirty="0">
                <a:solidFill>
                  <a:schemeClr val="tx2"/>
                </a:solidFill>
                <a:latin typeface="+mj-lt"/>
                <a:ea typeface="Segoe UI" pitchFamily="34" charset="0"/>
                <a:cs typeface="Segoe UI" pitchFamily="34" charset="0"/>
              </a:endParaRPr>
            </a:p>
          </p:txBody>
        </p:sp>
        <p:sp>
          <p:nvSpPr>
            <p:cNvPr id="23" name="Rectangle 22"/>
            <p:cNvSpPr/>
            <p:nvPr/>
          </p:nvSpPr>
          <p:spPr>
            <a:xfrm>
              <a:off x="5970374" y="3139159"/>
              <a:ext cx="2248427" cy="305982"/>
            </a:xfrm>
            <a:prstGeom prst="rect">
              <a:avLst/>
            </a:prstGeom>
          </p:spPr>
          <p:txBody>
            <a:bodyPr wrap="square">
              <a:spAutoFit/>
            </a:bodyPr>
            <a:lstStyle/>
            <a:p>
              <a:pPr defTabSz="932597"/>
              <a:r>
                <a:rPr lang="en-IN" sz="1428" kern="0" dirty="0">
                  <a:solidFill>
                    <a:schemeClr val="tx2"/>
                  </a:solidFill>
                </a:rPr>
                <a:t>Azure PowerShell cmdlets</a:t>
              </a:r>
              <a:endParaRPr lang="en-US" sz="1428" kern="0" dirty="0">
                <a:solidFill>
                  <a:schemeClr val="tx2"/>
                </a:solidFill>
              </a:endParaRPr>
            </a:p>
          </p:txBody>
        </p:sp>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25017" y="2534524"/>
              <a:ext cx="637272" cy="611501"/>
            </a:xfrm>
            <a:prstGeom prst="rect">
              <a:avLst/>
            </a:prstGeom>
            <a:noFill/>
            <a:ln>
              <a:noFill/>
            </a:ln>
          </p:spPr>
        </p:pic>
        <p:pic>
          <p:nvPicPr>
            <p:cNvPr id="22" name="Picture 6" descr="https://cdn2.iconfinder.com/data/icons/metro-uinvert-dock/128/OS_Windows_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1298" y="1361106"/>
              <a:ext cx="781867" cy="78186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bwMode="auto">
            <a:xfrm>
              <a:off x="5538254" y="3503083"/>
              <a:ext cx="6218771" cy="361100"/>
            </a:xfrm>
            <a:prstGeom prst="rect">
              <a:avLst/>
            </a:prstGeom>
            <a:solidFill>
              <a:schemeClr val="accent4"/>
            </a:solidFill>
            <a:ln>
              <a:solidFill>
                <a:srgbClr val="A5A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kern="0" dirty="0">
                  <a:solidFill>
                    <a:schemeClr val="bg1"/>
                  </a:solidFill>
                  <a:latin typeface="Segoe UI Semibold" panose="020B0702040204020203" pitchFamily="34" charset="0"/>
                  <a:cs typeface="Segoe UI Semibold" panose="020B0702040204020203" pitchFamily="34" charset="0"/>
                </a:rPr>
                <a:t>Scripting</a:t>
              </a:r>
              <a:endParaRPr lang="en-US" sz="2040" b="1" kern="0" dirty="0">
                <a:solidFill>
                  <a:schemeClr val="bg1"/>
                </a:solidFill>
                <a:latin typeface="+mj-lt"/>
                <a:ea typeface="Segoe UI" pitchFamily="34" charset="0"/>
                <a:cs typeface="Segoe UI" pitchFamily="34" charset="0"/>
              </a:endParaRPr>
            </a:p>
          </p:txBody>
        </p:sp>
        <p:pic>
          <p:nvPicPr>
            <p:cNvPr id="3" name="Picture 2"/>
            <p:cNvPicPr>
              <a:picLocks noChangeAspect="1"/>
            </p:cNvPicPr>
            <p:nvPr/>
          </p:nvPicPr>
          <p:blipFill>
            <a:blip r:embed="rId9">
              <a:biLevel thresh="50000"/>
              <a:extLst>
                <a:ext uri="{28A0092B-C50C-407E-A947-70E740481C1C}">
                  <a14:useLocalDpi xmlns:a14="http://schemas.microsoft.com/office/drawing/2010/main" val="0"/>
                </a:ext>
              </a:extLst>
            </a:blip>
            <a:stretch>
              <a:fillRect/>
            </a:stretch>
          </p:blipFill>
          <p:spPr>
            <a:xfrm>
              <a:off x="8306994" y="4305993"/>
              <a:ext cx="681290" cy="681290"/>
            </a:xfrm>
            <a:prstGeom prst="rect">
              <a:avLst/>
            </a:prstGeom>
          </p:spPr>
        </p:pic>
      </p:grpSp>
    </p:spTree>
    <p:extLst>
      <p:ext uri="{BB962C8B-B14F-4D97-AF65-F5344CB8AC3E}">
        <p14:creationId xmlns:p14="http://schemas.microsoft.com/office/powerpoint/2010/main" val="567609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left)">
                                      <p:cBhvr>
                                        <p:cTn id="19" dur="750"/>
                                        <p:tgtEl>
                                          <p:spTgt spid="6">
                                            <p:txEl>
                                              <p:pRg st="2" end="2"/>
                                            </p:txEl>
                                          </p:spTgt>
                                        </p:tgtEl>
                                      </p:cBhvr>
                                    </p:animEffect>
                                  </p:childTnLst>
                                </p:cTn>
                              </p:par>
                            </p:childTnLst>
                          </p:cTn>
                        </p:par>
                        <p:par>
                          <p:cTn id="20" fill="hold">
                            <p:stCondLst>
                              <p:cond delay="2750"/>
                            </p:stCondLst>
                            <p:childTnLst>
                              <p:par>
                                <p:cTn id="21" presetID="22" presetClass="entr" presetSubtype="8" fill="hold"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left)">
                                      <p:cBhvr>
                                        <p:cTn id="23" dur="750"/>
                                        <p:tgtEl>
                                          <p:spTgt spid="6">
                                            <p:txEl>
                                              <p:pRg st="3" end="3"/>
                                            </p:txEl>
                                          </p:spTgt>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750"/>
                                        <p:tgtEl>
                                          <p:spTgt spid="6">
                                            <p:txEl>
                                              <p:pRg st="4" end="4"/>
                                            </p:txEl>
                                          </p:spTgt>
                                        </p:tgtEl>
                                      </p:cBhvr>
                                    </p:animEffect>
                                  </p:childTnLst>
                                </p:cTn>
                              </p:par>
                            </p:childTnLst>
                          </p:cTn>
                        </p:par>
                        <p:par>
                          <p:cTn id="28" fill="hold">
                            <p:stCondLst>
                              <p:cond delay="4250"/>
                            </p:stCondLst>
                            <p:childTnLst>
                              <p:par>
                                <p:cTn id="29" presetID="22" presetClass="entr" presetSubtype="8" fill="hold"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wipe(left)">
                                      <p:cBhvr>
                                        <p:cTn id="31" dur="750"/>
                                        <p:tgtEl>
                                          <p:spTgt spid="6">
                                            <p:txEl>
                                              <p:pRg st="5" end="5"/>
                                            </p:txEl>
                                          </p:spTgt>
                                        </p:tgtEl>
                                      </p:cBhvr>
                                    </p:animEffect>
                                  </p:childTnLst>
                                </p:cTn>
                              </p:par>
                            </p:childTnLst>
                          </p:cTn>
                        </p:par>
                        <p:par>
                          <p:cTn id="32" fill="hold">
                            <p:stCondLst>
                              <p:cond delay="5000"/>
                            </p:stCondLst>
                            <p:childTnLst>
                              <p:par>
                                <p:cTn id="33" presetID="22" presetClass="entr" presetSubtype="8" fill="hold" nodeType="after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wipe(left)">
                                      <p:cBhvr>
                                        <p:cTn id="35" dur="750"/>
                                        <p:tgtEl>
                                          <p:spTgt spid="6">
                                            <p:txEl>
                                              <p:pRg st="6" end="6"/>
                                            </p:txEl>
                                          </p:spTgt>
                                        </p:tgtEl>
                                      </p:cBhvr>
                                    </p:animEffect>
                                  </p:childTnLst>
                                </p:cTn>
                              </p:par>
                            </p:childTnLst>
                          </p:cTn>
                        </p:par>
                        <p:par>
                          <p:cTn id="36" fill="hold">
                            <p:stCondLst>
                              <p:cond delay="5750"/>
                            </p:stCondLst>
                            <p:childTnLst>
                              <p:par>
                                <p:cTn id="37" presetID="22" presetClass="entr" presetSubtype="8" fill="hold" nodeType="after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wipe(left)">
                                      <p:cBhvr>
                                        <p:cTn id="39" dur="75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5156397" y="-1"/>
            <a:ext cx="7279196"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endParaRPr lang="en-US" sz="6119" kern="0" dirty="0">
              <a:solidFill>
                <a:schemeClr val="bg1"/>
              </a:solidFill>
              <a:latin typeface="+mj-lt"/>
              <a:ea typeface="Segoe UI" pitchFamily="34" charset="0"/>
              <a:cs typeface="Segoe UI" pitchFamily="34" charset="0"/>
            </a:endParaRPr>
          </a:p>
        </p:txBody>
      </p:sp>
      <p:grpSp>
        <p:nvGrpSpPr>
          <p:cNvPr id="284" name="Group 77"/>
          <p:cNvGrpSpPr>
            <a:grpSpLocks noChangeAspect="1"/>
          </p:cNvGrpSpPr>
          <p:nvPr/>
        </p:nvGrpSpPr>
        <p:grpSpPr bwMode="auto">
          <a:xfrm>
            <a:off x="5133893" y="-132473"/>
            <a:ext cx="7091052" cy="7282433"/>
            <a:chOff x="6544" y="890"/>
            <a:chExt cx="704" cy="723"/>
          </a:xfrm>
        </p:grpSpPr>
        <p:sp>
          <p:nvSpPr>
            <p:cNvPr id="287" name="Freeform 79"/>
            <p:cNvSpPr>
              <a:spLocks/>
            </p:cNvSpPr>
            <p:nvPr/>
          </p:nvSpPr>
          <p:spPr bwMode="auto">
            <a:xfrm>
              <a:off x="6544" y="890"/>
              <a:ext cx="704" cy="723"/>
            </a:xfrm>
            <a:custGeom>
              <a:avLst/>
              <a:gdLst>
                <a:gd name="T0" fmla="*/ 1476 w 1496"/>
                <a:gd name="T1" fmla="*/ 630 h 1537"/>
                <a:gd name="T2" fmla="*/ 631 w 1496"/>
                <a:gd name="T3" fmla="*/ 81 h 1537"/>
                <a:gd name="T4" fmla="*/ 82 w 1496"/>
                <a:gd name="T5" fmla="*/ 927 h 1537"/>
                <a:gd name="T6" fmla="*/ 192 w 1496"/>
                <a:gd name="T7" fmla="*/ 1182 h 1537"/>
                <a:gd name="T8" fmla="*/ 927 w 1496"/>
                <a:gd name="T9" fmla="*/ 1476 h 1537"/>
                <a:gd name="T10" fmla="*/ 1489 w 1496"/>
                <a:gd name="T11" fmla="*/ 846 h 1537"/>
                <a:gd name="T12" fmla="*/ 1476 w 1496"/>
                <a:gd name="T13" fmla="*/ 630 h 1537"/>
              </a:gdLst>
              <a:ahLst/>
              <a:cxnLst>
                <a:cxn ang="0">
                  <a:pos x="T0" y="T1"/>
                </a:cxn>
                <a:cxn ang="0">
                  <a:pos x="T2" y="T3"/>
                </a:cxn>
                <a:cxn ang="0">
                  <a:pos x="T4" y="T5"/>
                </a:cxn>
                <a:cxn ang="0">
                  <a:pos x="T6" y="T7"/>
                </a:cxn>
                <a:cxn ang="0">
                  <a:pos x="T8" y="T9"/>
                </a:cxn>
                <a:cxn ang="0">
                  <a:pos x="T10" y="T11"/>
                </a:cxn>
                <a:cxn ang="0">
                  <a:pos x="T12" y="T13"/>
                </a:cxn>
              </a:cxnLst>
              <a:rect l="0" t="0" r="r" b="b"/>
              <a:pathLst>
                <a:path w="1496" h="1537">
                  <a:moveTo>
                    <a:pt x="1476" y="630"/>
                  </a:moveTo>
                  <a:cubicBezTo>
                    <a:pt x="1394" y="245"/>
                    <a:pt x="1016" y="0"/>
                    <a:pt x="631" y="81"/>
                  </a:cubicBezTo>
                  <a:cubicBezTo>
                    <a:pt x="246" y="163"/>
                    <a:pt x="0" y="542"/>
                    <a:pt x="82" y="927"/>
                  </a:cubicBezTo>
                  <a:cubicBezTo>
                    <a:pt x="102" y="1021"/>
                    <a:pt x="140" y="1107"/>
                    <a:pt x="192" y="1182"/>
                  </a:cubicBezTo>
                  <a:cubicBezTo>
                    <a:pt x="350" y="1413"/>
                    <a:pt x="637" y="1537"/>
                    <a:pt x="927" y="1476"/>
                  </a:cubicBezTo>
                  <a:cubicBezTo>
                    <a:pt x="1240" y="1409"/>
                    <a:pt x="1460" y="1148"/>
                    <a:pt x="1489" y="846"/>
                  </a:cubicBezTo>
                  <a:cubicBezTo>
                    <a:pt x="1496" y="776"/>
                    <a:pt x="1492" y="703"/>
                    <a:pt x="1476" y="63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88" name="Freeform 80"/>
            <p:cNvSpPr>
              <a:spLocks/>
            </p:cNvSpPr>
            <p:nvPr/>
          </p:nvSpPr>
          <p:spPr bwMode="auto">
            <a:xfrm>
              <a:off x="6657" y="918"/>
              <a:ext cx="322" cy="118"/>
            </a:xfrm>
            <a:custGeom>
              <a:avLst/>
              <a:gdLst>
                <a:gd name="T0" fmla="*/ 38 w 684"/>
                <a:gd name="T1" fmla="*/ 232 h 250"/>
                <a:gd name="T2" fmla="*/ 155 w 684"/>
                <a:gd name="T3" fmla="*/ 222 h 250"/>
                <a:gd name="T4" fmla="*/ 243 w 684"/>
                <a:gd name="T5" fmla="*/ 211 h 250"/>
                <a:gd name="T6" fmla="*/ 241 w 684"/>
                <a:gd name="T7" fmla="*/ 208 h 250"/>
                <a:gd name="T8" fmla="*/ 238 w 684"/>
                <a:gd name="T9" fmla="*/ 198 h 250"/>
                <a:gd name="T10" fmla="*/ 243 w 684"/>
                <a:gd name="T11" fmla="*/ 190 h 250"/>
                <a:gd name="T12" fmla="*/ 303 w 684"/>
                <a:gd name="T13" fmla="*/ 155 h 250"/>
                <a:gd name="T14" fmla="*/ 385 w 684"/>
                <a:gd name="T15" fmla="*/ 138 h 250"/>
                <a:gd name="T16" fmla="*/ 424 w 684"/>
                <a:gd name="T17" fmla="*/ 137 h 250"/>
                <a:gd name="T18" fmla="*/ 434 w 684"/>
                <a:gd name="T19" fmla="*/ 142 h 250"/>
                <a:gd name="T20" fmla="*/ 445 w 684"/>
                <a:gd name="T21" fmla="*/ 159 h 250"/>
                <a:gd name="T22" fmla="*/ 453 w 684"/>
                <a:gd name="T23" fmla="*/ 152 h 250"/>
                <a:gd name="T24" fmla="*/ 480 w 684"/>
                <a:gd name="T25" fmla="*/ 112 h 250"/>
                <a:gd name="T26" fmla="*/ 483 w 684"/>
                <a:gd name="T27" fmla="*/ 108 h 250"/>
                <a:gd name="T28" fmla="*/ 512 w 684"/>
                <a:gd name="T29" fmla="*/ 89 h 250"/>
                <a:gd name="T30" fmla="*/ 504 w 684"/>
                <a:gd name="T31" fmla="*/ 85 h 250"/>
                <a:gd name="T32" fmla="*/ 496 w 684"/>
                <a:gd name="T33" fmla="*/ 73 h 250"/>
                <a:gd name="T34" fmla="*/ 504 w 684"/>
                <a:gd name="T35" fmla="*/ 61 h 250"/>
                <a:gd name="T36" fmla="*/ 569 w 684"/>
                <a:gd name="T37" fmla="*/ 36 h 250"/>
                <a:gd name="T38" fmla="*/ 571 w 684"/>
                <a:gd name="T39" fmla="*/ 36 h 250"/>
                <a:gd name="T40" fmla="*/ 656 w 684"/>
                <a:gd name="T41" fmla="*/ 17 h 250"/>
                <a:gd name="T42" fmla="*/ 670 w 684"/>
                <a:gd name="T43" fmla="*/ 24 h 250"/>
                <a:gd name="T44" fmla="*/ 671 w 684"/>
                <a:gd name="T45" fmla="*/ 25 h 250"/>
                <a:gd name="T46" fmla="*/ 684 w 684"/>
                <a:gd name="T47" fmla="*/ 21 h 250"/>
                <a:gd name="T48" fmla="*/ 389 w 684"/>
                <a:gd name="T49" fmla="*/ 21 h 250"/>
                <a:gd name="T50" fmla="*/ 0 w 684"/>
                <a:gd name="T51" fmla="*/ 250 h 250"/>
                <a:gd name="T52" fmla="*/ 33 w 684"/>
                <a:gd name="T53" fmla="*/ 233 h 250"/>
                <a:gd name="T54" fmla="*/ 38 w 684"/>
                <a:gd name="T55" fmla="*/ 23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4" h="250">
                  <a:moveTo>
                    <a:pt x="38" y="232"/>
                  </a:moveTo>
                  <a:cubicBezTo>
                    <a:pt x="155" y="222"/>
                    <a:pt x="155" y="222"/>
                    <a:pt x="155" y="222"/>
                  </a:cubicBezTo>
                  <a:cubicBezTo>
                    <a:pt x="243" y="211"/>
                    <a:pt x="243" y="211"/>
                    <a:pt x="243" y="211"/>
                  </a:cubicBezTo>
                  <a:cubicBezTo>
                    <a:pt x="241" y="208"/>
                    <a:pt x="241" y="208"/>
                    <a:pt x="241" y="208"/>
                  </a:cubicBezTo>
                  <a:cubicBezTo>
                    <a:pt x="238" y="206"/>
                    <a:pt x="237" y="202"/>
                    <a:pt x="238" y="198"/>
                  </a:cubicBezTo>
                  <a:cubicBezTo>
                    <a:pt x="238" y="195"/>
                    <a:pt x="240" y="192"/>
                    <a:pt x="243" y="190"/>
                  </a:cubicBezTo>
                  <a:cubicBezTo>
                    <a:pt x="253" y="182"/>
                    <a:pt x="287" y="158"/>
                    <a:pt x="303" y="155"/>
                  </a:cubicBezTo>
                  <a:cubicBezTo>
                    <a:pt x="385" y="138"/>
                    <a:pt x="385" y="138"/>
                    <a:pt x="385" y="138"/>
                  </a:cubicBezTo>
                  <a:cubicBezTo>
                    <a:pt x="395" y="135"/>
                    <a:pt x="419" y="137"/>
                    <a:pt x="424" y="137"/>
                  </a:cubicBezTo>
                  <a:cubicBezTo>
                    <a:pt x="428" y="137"/>
                    <a:pt x="432" y="139"/>
                    <a:pt x="434" y="142"/>
                  </a:cubicBezTo>
                  <a:cubicBezTo>
                    <a:pt x="435" y="144"/>
                    <a:pt x="440" y="151"/>
                    <a:pt x="445" y="159"/>
                  </a:cubicBezTo>
                  <a:cubicBezTo>
                    <a:pt x="448" y="157"/>
                    <a:pt x="451" y="155"/>
                    <a:pt x="453" y="152"/>
                  </a:cubicBezTo>
                  <a:cubicBezTo>
                    <a:pt x="480" y="112"/>
                    <a:pt x="480" y="112"/>
                    <a:pt x="480" y="112"/>
                  </a:cubicBezTo>
                  <a:cubicBezTo>
                    <a:pt x="481" y="110"/>
                    <a:pt x="482" y="109"/>
                    <a:pt x="483" y="108"/>
                  </a:cubicBezTo>
                  <a:cubicBezTo>
                    <a:pt x="512" y="89"/>
                    <a:pt x="512" y="89"/>
                    <a:pt x="512" y="89"/>
                  </a:cubicBezTo>
                  <a:cubicBezTo>
                    <a:pt x="504" y="85"/>
                    <a:pt x="504" y="85"/>
                    <a:pt x="504" y="85"/>
                  </a:cubicBezTo>
                  <a:cubicBezTo>
                    <a:pt x="499" y="83"/>
                    <a:pt x="496" y="79"/>
                    <a:pt x="496" y="73"/>
                  </a:cubicBezTo>
                  <a:cubicBezTo>
                    <a:pt x="496" y="68"/>
                    <a:pt x="499" y="63"/>
                    <a:pt x="504" y="61"/>
                  </a:cubicBezTo>
                  <a:cubicBezTo>
                    <a:pt x="569" y="36"/>
                    <a:pt x="569" y="36"/>
                    <a:pt x="569" y="36"/>
                  </a:cubicBezTo>
                  <a:cubicBezTo>
                    <a:pt x="570" y="36"/>
                    <a:pt x="570" y="36"/>
                    <a:pt x="571" y="36"/>
                  </a:cubicBezTo>
                  <a:cubicBezTo>
                    <a:pt x="656" y="17"/>
                    <a:pt x="656" y="17"/>
                    <a:pt x="656" y="17"/>
                  </a:cubicBezTo>
                  <a:cubicBezTo>
                    <a:pt x="662" y="16"/>
                    <a:pt x="667" y="19"/>
                    <a:pt x="670" y="24"/>
                  </a:cubicBezTo>
                  <a:cubicBezTo>
                    <a:pt x="670" y="24"/>
                    <a:pt x="671" y="25"/>
                    <a:pt x="671" y="25"/>
                  </a:cubicBezTo>
                  <a:cubicBezTo>
                    <a:pt x="684" y="21"/>
                    <a:pt x="684" y="21"/>
                    <a:pt x="684" y="21"/>
                  </a:cubicBezTo>
                  <a:cubicBezTo>
                    <a:pt x="590" y="1"/>
                    <a:pt x="489" y="0"/>
                    <a:pt x="389" y="21"/>
                  </a:cubicBezTo>
                  <a:cubicBezTo>
                    <a:pt x="232" y="55"/>
                    <a:pt x="98" y="138"/>
                    <a:pt x="0" y="250"/>
                  </a:cubicBezTo>
                  <a:cubicBezTo>
                    <a:pt x="33" y="233"/>
                    <a:pt x="33" y="233"/>
                    <a:pt x="33" y="233"/>
                  </a:cubicBezTo>
                  <a:cubicBezTo>
                    <a:pt x="35" y="233"/>
                    <a:pt x="36" y="232"/>
                    <a:pt x="38" y="23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89" name="Freeform 81"/>
            <p:cNvSpPr>
              <a:spLocks/>
            </p:cNvSpPr>
            <p:nvPr/>
          </p:nvSpPr>
          <p:spPr bwMode="auto">
            <a:xfrm>
              <a:off x="6602" y="926"/>
              <a:ext cx="465" cy="612"/>
            </a:xfrm>
            <a:custGeom>
              <a:avLst/>
              <a:gdLst>
                <a:gd name="T0" fmla="*/ 51 w 988"/>
                <a:gd name="T1" fmla="*/ 392 h 1300"/>
                <a:gd name="T2" fmla="*/ 179 w 988"/>
                <a:gd name="T3" fmla="*/ 351 h 1300"/>
                <a:gd name="T4" fmla="*/ 159 w 988"/>
                <a:gd name="T5" fmla="*/ 500 h 1300"/>
                <a:gd name="T6" fmla="*/ 184 w 988"/>
                <a:gd name="T7" fmla="*/ 575 h 1300"/>
                <a:gd name="T8" fmla="*/ 272 w 988"/>
                <a:gd name="T9" fmla="*/ 673 h 1300"/>
                <a:gd name="T10" fmla="*/ 242 w 988"/>
                <a:gd name="T11" fmla="*/ 589 h 1300"/>
                <a:gd name="T12" fmla="*/ 295 w 988"/>
                <a:gd name="T13" fmla="*/ 686 h 1300"/>
                <a:gd name="T14" fmla="*/ 382 w 988"/>
                <a:gd name="T15" fmla="*/ 714 h 1300"/>
                <a:gd name="T16" fmla="*/ 430 w 988"/>
                <a:gd name="T17" fmla="*/ 719 h 1300"/>
                <a:gd name="T18" fmla="*/ 490 w 988"/>
                <a:gd name="T19" fmla="*/ 754 h 1300"/>
                <a:gd name="T20" fmla="*/ 546 w 988"/>
                <a:gd name="T21" fmla="*/ 763 h 1300"/>
                <a:gd name="T22" fmla="*/ 527 w 988"/>
                <a:gd name="T23" fmla="*/ 861 h 1300"/>
                <a:gd name="T24" fmla="*/ 680 w 988"/>
                <a:gd name="T25" fmla="*/ 992 h 1300"/>
                <a:gd name="T26" fmla="*/ 774 w 988"/>
                <a:gd name="T27" fmla="*/ 1257 h 1300"/>
                <a:gd name="T28" fmla="*/ 826 w 988"/>
                <a:gd name="T29" fmla="*/ 1294 h 1300"/>
                <a:gd name="T30" fmla="*/ 902 w 988"/>
                <a:gd name="T31" fmla="*/ 1291 h 1300"/>
                <a:gd name="T32" fmla="*/ 836 w 988"/>
                <a:gd name="T33" fmla="*/ 1169 h 1300"/>
                <a:gd name="T34" fmla="*/ 964 w 988"/>
                <a:gd name="T35" fmla="*/ 822 h 1300"/>
                <a:gd name="T36" fmla="*/ 924 w 988"/>
                <a:gd name="T37" fmla="*/ 767 h 1300"/>
                <a:gd name="T38" fmla="*/ 796 w 988"/>
                <a:gd name="T39" fmla="*/ 720 h 1300"/>
                <a:gd name="T40" fmla="*/ 577 w 988"/>
                <a:gd name="T41" fmla="*/ 688 h 1300"/>
                <a:gd name="T42" fmla="*/ 521 w 988"/>
                <a:gd name="T43" fmla="*/ 714 h 1300"/>
                <a:gd name="T44" fmla="*/ 472 w 988"/>
                <a:gd name="T45" fmla="*/ 675 h 1300"/>
                <a:gd name="T46" fmla="*/ 461 w 988"/>
                <a:gd name="T47" fmla="*/ 625 h 1300"/>
                <a:gd name="T48" fmla="*/ 419 w 988"/>
                <a:gd name="T49" fmla="*/ 647 h 1300"/>
                <a:gd name="T50" fmla="*/ 465 w 988"/>
                <a:gd name="T51" fmla="*/ 552 h 1300"/>
                <a:gd name="T52" fmla="*/ 522 w 988"/>
                <a:gd name="T53" fmla="*/ 584 h 1300"/>
                <a:gd name="T54" fmla="*/ 564 w 988"/>
                <a:gd name="T55" fmla="*/ 483 h 1300"/>
                <a:gd name="T56" fmla="*/ 638 w 988"/>
                <a:gd name="T57" fmla="*/ 380 h 1300"/>
                <a:gd name="T58" fmla="*/ 687 w 988"/>
                <a:gd name="T59" fmla="*/ 335 h 1300"/>
                <a:gd name="T60" fmla="*/ 671 w 988"/>
                <a:gd name="T61" fmla="*/ 310 h 1300"/>
                <a:gd name="T62" fmla="*/ 736 w 988"/>
                <a:gd name="T63" fmla="*/ 279 h 1300"/>
                <a:gd name="T64" fmla="*/ 673 w 988"/>
                <a:gd name="T65" fmla="*/ 222 h 1300"/>
                <a:gd name="T66" fmla="*/ 590 w 988"/>
                <a:gd name="T67" fmla="*/ 216 h 1300"/>
                <a:gd name="T68" fmla="*/ 554 w 988"/>
                <a:gd name="T69" fmla="*/ 281 h 1300"/>
                <a:gd name="T70" fmla="*/ 502 w 988"/>
                <a:gd name="T71" fmla="*/ 267 h 1300"/>
                <a:gd name="T72" fmla="*/ 587 w 988"/>
                <a:gd name="T73" fmla="*/ 202 h 1300"/>
                <a:gd name="T74" fmla="*/ 641 w 988"/>
                <a:gd name="T75" fmla="*/ 186 h 1300"/>
                <a:gd name="T76" fmla="*/ 658 w 988"/>
                <a:gd name="T77" fmla="*/ 192 h 1300"/>
                <a:gd name="T78" fmla="*/ 698 w 988"/>
                <a:gd name="T79" fmla="*/ 177 h 1300"/>
                <a:gd name="T80" fmla="*/ 719 w 988"/>
                <a:gd name="T81" fmla="*/ 119 h 1300"/>
                <a:gd name="T82" fmla="*/ 671 w 988"/>
                <a:gd name="T83" fmla="*/ 96 h 1300"/>
                <a:gd name="T84" fmla="*/ 790 w 988"/>
                <a:gd name="T85" fmla="*/ 101 h 1300"/>
                <a:gd name="T86" fmla="*/ 779 w 988"/>
                <a:gd name="T87" fmla="*/ 161 h 1300"/>
                <a:gd name="T88" fmla="*/ 865 w 988"/>
                <a:gd name="T89" fmla="*/ 157 h 1300"/>
                <a:gd name="T90" fmla="*/ 974 w 988"/>
                <a:gd name="T91" fmla="*/ 90 h 1300"/>
                <a:gd name="T92" fmla="*/ 788 w 988"/>
                <a:gd name="T93" fmla="*/ 9 h 1300"/>
                <a:gd name="T94" fmla="*/ 688 w 988"/>
                <a:gd name="T95" fmla="*/ 20 h 1300"/>
                <a:gd name="T96" fmla="*/ 613 w 988"/>
                <a:gd name="T97" fmla="*/ 57 h 1300"/>
                <a:gd name="T98" fmla="*/ 600 w 988"/>
                <a:gd name="T99" fmla="*/ 92 h 1300"/>
                <a:gd name="T100" fmla="*/ 562 w 988"/>
                <a:gd name="T101" fmla="*/ 143 h 1300"/>
                <a:gd name="T102" fmla="*/ 502 w 988"/>
                <a:gd name="T103" fmla="*/ 122 h 1300"/>
                <a:gd name="T104" fmla="*/ 355 w 988"/>
                <a:gd name="T105" fmla="*/ 182 h 1300"/>
                <a:gd name="T106" fmla="*/ 272 w 988"/>
                <a:gd name="T107" fmla="*/ 206 h 1300"/>
                <a:gd name="T108" fmla="*/ 117 w 988"/>
                <a:gd name="T109" fmla="*/ 234 h 1300"/>
                <a:gd name="T110" fmla="*/ 13 w 988"/>
                <a:gd name="T111" fmla="*/ 416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8" h="1300">
                  <a:moveTo>
                    <a:pt x="13" y="416"/>
                  </a:moveTo>
                  <a:cubicBezTo>
                    <a:pt x="50" y="393"/>
                    <a:pt x="50" y="393"/>
                    <a:pt x="50" y="393"/>
                  </a:cubicBezTo>
                  <a:cubicBezTo>
                    <a:pt x="50" y="392"/>
                    <a:pt x="50" y="392"/>
                    <a:pt x="51" y="392"/>
                  </a:cubicBezTo>
                  <a:cubicBezTo>
                    <a:pt x="98" y="356"/>
                    <a:pt x="98" y="356"/>
                    <a:pt x="98" y="356"/>
                  </a:cubicBezTo>
                  <a:cubicBezTo>
                    <a:pt x="131" y="342"/>
                    <a:pt x="131" y="342"/>
                    <a:pt x="131" y="342"/>
                  </a:cubicBezTo>
                  <a:cubicBezTo>
                    <a:pt x="179" y="351"/>
                    <a:pt x="179" y="351"/>
                    <a:pt x="179" y="351"/>
                  </a:cubicBezTo>
                  <a:cubicBezTo>
                    <a:pt x="187" y="376"/>
                    <a:pt x="187" y="376"/>
                    <a:pt x="187" y="376"/>
                  </a:cubicBezTo>
                  <a:cubicBezTo>
                    <a:pt x="181" y="432"/>
                    <a:pt x="181" y="432"/>
                    <a:pt x="181" y="432"/>
                  </a:cubicBezTo>
                  <a:cubicBezTo>
                    <a:pt x="159" y="500"/>
                    <a:pt x="159" y="500"/>
                    <a:pt x="159" y="500"/>
                  </a:cubicBezTo>
                  <a:cubicBezTo>
                    <a:pt x="158" y="502"/>
                    <a:pt x="158" y="505"/>
                    <a:pt x="159" y="508"/>
                  </a:cubicBezTo>
                  <a:cubicBezTo>
                    <a:pt x="182" y="571"/>
                    <a:pt x="182" y="571"/>
                    <a:pt x="182" y="571"/>
                  </a:cubicBezTo>
                  <a:cubicBezTo>
                    <a:pt x="182" y="573"/>
                    <a:pt x="183" y="574"/>
                    <a:pt x="184" y="575"/>
                  </a:cubicBezTo>
                  <a:cubicBezTo>
                    <a:pt x="224" y="621"/>
                    <a:pt x="224" y="621"/>
                    <a:pt x="224" y="621"/>
                  </a:cubicBezTo>
                  <a:cubicBezTo>
                    <a:pt x="258" y="668"/>
                    <a:pt x="258" y="668"/>
                    <a:pt x="258" y="668"/>
                  </a:cubicBezTo>
                  <a:cubicBezTo>
                    <a:pt x="261" y="673"/>
                    <a:pt x="267" y="675"/>
                    <a:pt x="272" y="673"/>
                  </a:cubicBezTo>
                  <a:cubicBezTo>
                    <a:pt x="278" y="672"/>
                    <a:pt x="283" y="665"/>
                    <a:pt x="281" y="658"/>
                  </a:cubicBezTo>
                  <a:cubicBezTo>
                    <a:pt x="281" y="656"/>
                    <a:pt x="280" y="654"/>
                    <a:pt x="279" y="653"/>
                  </a:cubicBezTo>
                  <a:cubicBezTo>
                    <a:pt x="242" y="589"/>
                    <a:pt x="242" y="589"/>
                    <a:pt x="242" y="589"/>
                  </a:cubicBezTo>
                  <a:cubicBezTo>
                    <a:pt x="250" y="584"/>
                    <a:pt x="250" y="584"/>
                    <a:pt x="250" y="584"/>
                  </a:cubicBezTo>
                  <a:cubicBezTo>
                    <a:pt x="282" y="634"/>
                    <a:pt x="282" y="634"/>
                    <a:pt x="282" y="634"/>
                  </a:cubicBezTo>
                  <a:cubicBezTo>
                    <a:pt x="295" y="686"/>
                    <a:pt x="295" y="686"/>
                    <a:pt x="295" y="686"/>
                  </a:cubicBezTo>
                  <a:cubicBezTo>
                    <a:pt x="296" y="690"/>
                    <a:pt x="299" y="694"/>
                    <a:pt x="304" y="695"/>
                  </a:cubicBezTo>
                  <a:cubicBezTo>
                    <a:pt x="372" y="715"/>
                    <a:pt x="372" y="715"/>
                    <a:pt x="372" y="715"/>
                  </a:cubicBezTo>
                  <a:cubicBezTo>
                    <a:pt x="375" y="716"/>
                    <a:pt x="379" y="715"/>
                    <a:pt x="382" y="714"/>
                  </a:cubicBezTo>
                  <a:cubicBezTo>
                    <a:pt x="395" y="707"/>
                    <a:pt x="395" y="707"/>
                    <a:pt x="395" y="707"/>
                  </a:cubicBezTo>
                  <a:cubicBezTo>
                    <a:pt x="425" y="718"/>
                    <a:pt x="425" y="718"/>
                    <a:pt x="425" y="718"/>
                  </a:cubicBezTo>
                  <a:cubicBezTo>
                    <a:pt x="426" y="719"/>
                    <a:pt x="428" y="719"/>
                    <a:pt x="430" y="719"/>
                  </a:cubicBezTo>
                  <a:cubicBezTo>
                    <a:pt x="459" y="717"/>
                    <a:pt x="459" y="717"/>
                    <a:pt x="459" y="717"/>
                  </a:cubicBezTo>
                  <a:cubicBezTo>
                    <a:pt x="483" y="749"/>
                    <a:pt x="483" y="749"/>
                    <a:pt x="483" y="749"/>
                  </a:cubicBezTo>
                  <a:cubicBezTo>
                    <a:pt x="485" y="752"/>
                    <a:pt x="488" y="753"/>
                    <a:pt x="490" y="754"/>
                  </a:cubicBezTo>
                  <a:cubicBezTo>
                    <a:pt x="534" y="765"/>
                    <a:pt x="534" y="765"/>
                    <a:pt x="534" y="765"/>
                  </a:cubicBezTo>
                  <a:cubicBezTo>
                    <a:pt x="538" y="766"/>
                    <a:pt x="541" y="766"/>
                    <a:pt x="544" y="764"/>
                  </a:cubicBezTo>
                  <a:cubicBezTo>
                    <a:pt x="546" y="763"/>
                    <a:pt x="546" y="763"/>
                    <a:pt x="546" y="763"/>
                  </a:cubicBezTo>
                  <a:cubicBezTo>
                    <a:pt x="549" y="771"/>
                    <a:pt x="549" y="771"/>
                    <a:pt x="549" y="771"/>
                  </a:cubicBezTo>
                  <a:cubicBezTo>
                    <a:pt x="525" y="849"/>
                    <a:pt x="525" y="849"/>
                    <a:pt x="525" y="849"/>
                  </a:cubicBezTo>
                  <a:cubicBezTo>
                    <a:pt x="523" y="854"/>
                    <a:pt x="524" y="858"/>
                    <a:pt x="527" y="861"/>
                  </a:cubicBezTo>
                  <a:cubicBezTo>
                    <a:pt x="610" y="959"/>
                    <a:pt x="610" y="959"/>
                    <a:pt x="610" y="959"/>
                  </a:cubicBezTo>
                  <a:cubicBezTo>
                    <a:pt x="611" y="961"/>
                    <a:pt x="612" y="962"/>
                    <a:pt x="614" y="963"/>
                  </a:cubicBezTo>
                  <a:cubicBezTo>
                    <a:pt x="680" y="992"/>
                    <a:pt x="680" y="992"/>
                    <a:pt x="680" y="992"/>
                  </a:cubicBezTo>
                  <a:cubicBezTo>
                    <a:pt x="735" y="1194"/>
                    <a:pt x="735" y="1194"/>
                    <a:pt x="735" y="1194"/>
                  </a:cubicBezTo>
                  <a:cubicBezTo>
                    <a:pt x="736" y="1195"/>
                    <a:pt x="736" y="1196"/>
                    <a:pt x="737" y="1197"/>
                  </a:cubicBezTo>
                  <a:cubicBezTo>
                    <a:pt x="774" y="1257"/>
                    <a:pt x="774" y="1257"/>
                    <a:pt x="774" y="1257"/>
                  </a:cubicBezTo>
                  <a:cubicBezTo>
                    <a:pt x="775" y="1259"/>
                    <a:pt x="776" y="1260"/>
                    <a:pt x="778" y="1261"/>
                  </a:cubicBezTo>
                  <a:cubicBezTo>
                    <a:pt x="820" y="1291"/>
                    <a:pt x="820" y="1291"/>
                    <a:pt x="820" y="1291"/>
                  </a:cubicBezTo>
                  <a:cubicBezTo>
                    <a:pt x="822" y="1293"/>
                    <a:pt x="824" y="1294"/>
                    <a:pt x="826" y="1294"/>
                  </a:cubicBezTo>
                  <a:cubicBezTo>
                    <a:pt x="888" y="1300"/>
                    <a:pt x="888" y="1300"/>
                    <a:pt x="888" y="1300"/>
                  </a:cubicBezTo>
                  <a:cubicBezTo>
                    <a:pt x="889" y="1300"/>
                    <a:pt x="891" y="1300"/>
                    <a:pt x="892" y="1299"/>
                  </a:cubicBezTo>
                  <a:cubicBezTo>
                    <a:pt x="896" y="1298"/>
                    <a:pt x="900" y="1295"/>
                    <a:pt x="902" y="1291"/>
                  </a:cubicBezTo>
                  <a:cubicBezTo>
                    <a:pt x="903" y="1285"/>
                    <a:pt x="901" y="1279"/>
                    <a:pt x="896" y="1276"/>
                  </a:cubicBezTo>
                  <a:cubicBezTo>
                    <a:pt x="853" y="1247"/>
                    <a:pt x="853" y="1247"/>
                    <a:pt x="853" y="1247"/>
                  </a:cubicBezTo>
                  <a:cubicBezTo>
                    <a:pt x="836" y="1169"/>
                    <a:pt x="836" y="1169"/>
                    <a:pt x="836" y="1169"/>
                  </a:cubicBezTo>
                  <a:cubicBezTo>
                    <a:pt x="943" y="955"/>
                    <a:pt x="943" y="955"/>
                    <a:pt x="943" y="955"/>
                  </a:cubicBezTo>
                  <a:cubicBezTo>
                    <a:pt x="943" y="954"/>
                    <a:pt x="944" y="952"/>
                    <a:pt x="944" y="951"/>
                  </a:cubicBezTo>
                  <a:cubicBezTo>
                    <a:pt x="964" y="822"/>
                    <a:pt x="964" y="822"/>
                    <a:pt x="964" y="822"/>
                  </a:cubicBezTo>
                  <a:cubicBezTo>
                    <a:pt x="964" y="819"/>
                    <a:pt x="963" y="815"/>
                    <a:pt x="961" y="813"/>
                  </a:cubicBezTo>
                  <a:cubicBezTo>
                    <a:pt x="934" y="773"/>
                    <a:pt x="934" y="773"/>
                    <a:pt x="934" y="773"/>
                  </a:cubicBezTo>
                  <a:cubicBezTo>
                    <a:pt x="932" y="770"/>
                    <a:pt x="928" y="768"/>
                    <a:pt x="924" y="767"/>
                  </a:cubicBezTo>
                  <a:cubicBezTo>
                    <a:pt x="879" y="767"/>
                    <a:pt x="827" y="766"/>
                    <a:pt x="808" y="763"/>
                  </a:cubicBezTo>
                  <a:cubicBezTo>
                    <a:pt x="808" y="753"/>
                    <a:pt x="805" y="739"/>
                    <a:pt x="803" y="729"/>
                  </a:cubicBezTo>
                  <a:cubicBezTo>
                    <a:pt x="802" y="725"/>
                    <a:pt x="800" y="722"/>
                    <a:pt x="796" y="720"/>
                  </a:cubicBezTo>
                  <a:cubicBezTo>
                    <a:pt x="692" y="666"/>
                    <a:pt x="692" y="666"/>
                    <a:pt x="692" y="666"/>
                  </a:cubicBezTo>
                  <a:cubicBezTo>
                    <a:pt x="689" y="665"/>
                    <a:pt x="686" y="664"/>
                    <a:pt x="683" y="665"/>
                  </a:cubicBezTo>
                  <a:cubicBezTo>
                    <a:pt x="577" y="688"/>
                    <a:pt x="577" y="688"/>
                    <a:pt x="577" y="688"/>
                  </a:cubicBezTo>
                  <a:cubicBezTo>
                    <a:pt x="574" y="688"/>
                    <a:pt x="572" y="689"/>
                    <a:pt x="571" y="691"/>
                  </a:cubicBezTo>
                  <a:cubicBezTo>
                    <a:pt x="543" y="716"/>
                    <a:pt x="543" y="716"/>
                    <a:pt x="543" y="716"/>
                  </a:cubicBezTo>
                  <a:cubicBezTo>
                    <a:pt x="521" y="714"/>
                    <a:pt x="521" y="714"/>
                    <a:pt x="521" y="714"/>
                  </a:cubicBezTo>
                  <a:cubicBezTo>
                    <a:pt x="515" y="688"/>
                    <a:pt x="515" y="688"/>
                    <a:pt x="515" y="688"/>
                  </a:cubicBezTo>
                  <a:cubicBezTo>
                    <a:pt x="514" y="682"/>
                    <a:pt x="509" y="678"/>
                    <a:pt x="503" y="677"/>
                  </a:cubicBezTo>
                  <a:cubicBezTo>
                    <a:pt x="472" y="675"/>
                    <a:pt x="472" y="675"/>
                    <a:pt x="472" y="675"/>
                  </a:cubicBezTo>
                  <a:cubicBezTo>
                    <a:pt x="477" y="640"/>
                    <a:pt x="477" y="640"/>
                    <a:pt x="477" y="640"/>
                  </a:cubicBezTo>
                  <a:cubicBezTo>
                    <a:pt x="477" y="636"/>
                    <a:pt x="476" y="631"/>
                    <a:pt x="473" y="629"/>
                  </a:cubicBezTo>
                  <a:cubicBezTo>
                    <a:pt x="470" y="626"/>
                    <a:pt x="466" y="624"/>
                    <a:pt x="461" y="625"/>
                  </a:cubicBezTo>
                  <a:cubicBezTo>
                    <a:pt x="434" y="631"/>
                    <a:pt x="434" y="631"/>
                    <a:pt x="434" y="631"/>
                  </a:cubicBezTo>
                  <a:cubicBezTo>
                    <a:pt x="431" y="632"/>
                    <a:pt x="427" y="634"/>
                    <a:pt x="426" y="638"/>
                  </a:cubicBezTo>
                  <a:cubicBezTo>
                    <a:pt x="424" y="641"/>
                    <a:pt x="421" y="645"/>
                    <a:pt x="419" y="647"/>
                  </a:cubicBezTo>
                  <a:cubicBezTo>
                    <a:pt x="414" y="647"/>
                    <a:pt x="404" y="646"/>
                    <a:pt x="393" y="645"/>
                  </a:cubicBezTo>
                  <a:cubicBezTo>
                    <a:pt x="396" y="589"/>
                    <a:pt x="396" y="589"/>
                    <a:pt x="396" y="589"/>
                  </a:cubicBezTo>
                  <a:cubicBezTo>
                    <a:pt x="465" y="552"/>
                    <a:pt x="465" y="552"/>
                    <a:pt x="465" y="552"/>
                  </a:cubicBezTo>
                  <a:cubicBezTo>
                    <a:pt x="490" y="585"/>
                    <a:pt x="490" y="585"/>
                    <a:pt x="490" y="585"/>
                  </a:cubicBezTo>
                  <a:cubicBezTo>
                    <a:pt x="493" y="589"/>
                    <a:pt x="499" y="591"/>
                    <a:pt x="504" y="590"/>
                  </a:cubicBezTo>
                  <a:cubicBezTo>
                    <a:pt x="522" y="584"/>
                    <a:pt x="522" y="584"/>
                    <a:pt x="522" y="584"/>
                  </a:cubicBezTo>
                  <a:cubicBezTo>
                    <a:pt x="528" y="582"/>
                    <a:pt x="531" y="577"/>
                    <a:pt x="531" y="571"/>
                  </a:cubicBezTo>
                  <a:cubicBezTo>
                    <a:pt x="527" y="529"/>
                    <a:pt x="527" y="529"/>
                    <a:pt x="527" y="529"/>
                  </a:cubicBezTo>
                  <a:cubicBezTo>
                    <a:pt x="564" y="483"/>
                    <a:pt x="564" y="483"/>
                    <a:pt x="564" y="483"/>
                  </a:cubicBezTo>
                  <a:cubicBezTo>
                    <a:pt x="566" y="481"/>
                    <a:pt x="567" y="477"/>
                    <a:pt x="567" y="474"/>
                  </a:cubicBezTo>
                  <a:cubicBezTo>
                    <a:pt x="565" y="450"/>
                    <a:pt x="565" y="450"/>
                    <a:pt x="565" y="450"/>
                  </a:cubicBezTo>
                  <a:cubicBezTo>
                    <a:pt x="638" y="380"/>
                    <a:pt x="638" y="380"/>
                    <a:pt x="638" y="380"/>
                  </a:cubicBezTo>
                  <a:cubicBezTo>
                    <a:pt x="676" y="372"/>
                    <a:pt x="676" y="372"/>
                    <a:pt x="676" y="372"/>
                  </a:cubicBezTo>
                  <a:cubicBezTo>
                    <a:pt x="682" y="371"/>
                    <a:pt x="686" y="365"/>
                    <a:pt x="686" y="359"/>
                  </a:cubicBezTo>
                  <a:cubicBezTo>
                    <a:pt x="687" y="335"/>
                    <a:pt x="687" y="335"/>
                    <a:pt x="687" y="335"/>
                  </a:cubicBezTo>
                  <a:cubicBezTo>
                    <a:pt x="687" y="331"/>
                    <a:pt x="685" y="327"/>
                    <a:pt x="682" y="324"/>
                  </a:cubicBezTo>
                  <a:cubicBezTo>
                    <a:pt x="668" y="314"/>
                    <a:pt x="668" y="314"/>
                    <a:pt x="668" y="314"/>
                  </a:cubicBezTo>
                  <a:cubicBezTo>
                    <a:pt x="671" y="310"/>
                    <a:pt x="671" y="310"/>
                    <a:pt x="671" y="310"/>
                  </a:cubicBezTo>
                  <a:cubicBezTo>
                    <a:pt x="712" y="302"/>
                    <a:pt x="712" y="302"/>
                    <a:pt x="712" y="302"/>
                  </a:cubicBezTo>
                  <a:cubicBezTo>
                    <a:pt x="715" y="301"/>
                    <a:pt x="717" y="300"/>
                    <a:pt x="719" y="298"/>
                  </a:cubicBezTo>
                  <a:cubicBezTo>
                    <a:pt x="736" y="279"/>
                    <a:pt x="736" y="279"/>
                    <a:pt x="736" y="279"/>
                  </a:cubicBezTo>
                  <a:cubicBezTo>
                    <a:pt x="738" y="276"/>
                    <a:pt x="740" y="272"/>
                    <a:pt x="739" y="269"/>
                  </a:cubicBezTo>
                  <a:cubicBezTo>
                    <a:pt x="738" y="265"/>
                    <a:pt x="736" y="261"/>
                    <a:pt x="733" y="259"/>
                  </a:cubicBezTo>
                  <a:cubicBezTo>
                    <a:pt x="673" y="222"/>
                    <a:pt x="673" y="222"/>
                    <a:pt x="673" y="222"/>
                  </a:cubicBezTo>
                  <a:cubicBezTo>
                    <a:pt x="655" y="207"/>
                    <a:pt x="655" y="207"/>
                    <a:pt x="655" y="207"/>
                  </a:cubicBezTo>
                  <a:cubicBezTo>
                    <a:pt x="652" y="205"/>
                    <a:pt x="648" y="204"/>
                    <a:pt x="644" y="205"/>
                  </a:cubicBezTo>
                  <a:cubicBezTo>
                    <a:pt x="590" y="216"/>
                    <a:pt x="590" y="216"/>
                    <a:pt x="590" y="216"/>
                  </a:cubicBezTo>
                  <a:cubicBezTo>
                    <a:pt x="584" y="217"/>
                    <a:pt x="580" y="222"/>
                    <a:pt x="580" y="227"/>
                  </a:cubicBezTo>
                  <a:cubicBezTo>
                    <a:pt x="575" y="272"/>
                    <a:pt x="575" y="272"/>
                    <a:pt x="575" y="272"/>
                  </a:cubicBezTo>
                  <a:cubicBezTo>
                    <a:pt x="554" y="281"/>
                    <a:pt x="554" y="281"/>
                    <a:pt x="554" y="281"/>
                  </a:cubicBezTo>
                  <a:cubicBezTo>
                    <a:pt x="554" y="280"/>
                    <a:pt x="553" y="278"/>
                    <a:pt x="553" y="278"/>
                  </a:cubicBezTo>
                  <a:cubicBezTo>
                    <a:pt x="551" y="275"/>
                    <a:pt x="547" y="273"/>
                    <a:pt x="544" y="272"/>
                  </a:cubicBezTo>
                  <a:cubicBezTo>
                    <a:pt x="502" y="267"/>
                    <a:pt x="502" y="267"/>
                    <a:pt x="502" y="267"/>
                  </a:cubicBezTo>
                  <a:cubicBezTo>
                    <a:pt x="525" y="231"/>
                    <a:pt x="525" y="231"/>
                    <a:pt x="525" y="231"/>
                  </a:cubicBezTo>
                  <a:cubicBezTo>
                    <a:pt x="578" y="216"/>
                    <a:pt x="578" y="216"/>
                    <a:pt x="578" y="216"/>
                  </a:cubicBezTo>
                  <a:cubicBezTo>
                    <a:pt x="584" y="214"/>
                    <a:pt x="588" y="208"/>
                    <a:pt x="587" y="202"/>
                  </a:cubicBezTo>
                  <a:cubicBezTo>
                    <a:pt x="586" y="179"/>
                    <a:pt x="586" y="179"/>
                    <a:pt x="586" y="179"/>
                  </a:cubicBezTo>
                  <a:cubicBezTo>
                    <a:pt x="624" y="171"/>
                    <a:pt x="624" y="171"/>
                    <a:pt x="624" y="171"/>
                  </a:cubicBezTo>
                  <a:cubicBezTo>
                    <a:pt x="641" y="186"/>
                    <a:pt x="641" y="186"/>
                    <a:pt x="641" y="186"/>
                  </a:cubicBezTo>
                  <a:cubicBezTo>
                    <a:pt x="642" y="188"/>
                    <a:pt x="644" y="189"/>
                    <a:pt x="646" y="189"/>
                  </a:cubicBezTo>
                  <a:cubicBezTo>
                    <a:pt x="654" y="192"/>
                    <a:pt x="654" y="192"/>
                    <a:pt x="654" y="192"/>
                  </a:cubicBezTo>
                  <a:cubicBezTo>
                    <a:pt x="655" y="192"/>
                    <a:pt x="657" y="192"/>
                    <a:pt x="658" y="192"/>
                  </a:cubicBezTo>
                  <a:cubicBezTo>
                    <a:pt x="684" y="190"/>
                    <a:pt x="684" y="190"/>
                    <a:pt x="684" y="190"/>
                  </a:cubicBezTo>
                  <a:cubicBezTo>
                    <a:pt x="689" y="190"/>
                    <a:pt x="692" y="187"/>
                    <a:pt x="695" y="184"/>
                  </a:cubicBezTo>
                  <a:cubicBezTo>
                    <a:pt x="698" y="177"/>
                    <a:pt x="698" y="177"/>
                    <a:pt x="698" y="177"/>
                  </a:cubicBezTo>
                  <a:cubicBezTo>
                    <a:pt x="721" y="169"/>
                    <a:pt x="721" y="169"/>
                    <a:pt x="721" y="169"/>
                  </a:cubicBezTo>
                  <a:cubicBezTo>
                    <a:pt x="728" y="167"/>
                    <a:pt x="732" y="160"/>
                    <a:pt x="730" y="153"/>
                  </a:cubicBezTo>
                  <a:cubicBezTo>
                    <a:pt x="719" y="119"/>
                    <a:pt x="719" y="119"/>
                    <a:pt x="719" y="119"/>
                  </a:cubicBezTo>
                  <a:cubicBezTo>
                    <a:pt x="717" y="115"/>
                    <a:pt x="714" y="112"/>
                    <a:pt x="710" y="111"/>
                  </a:cubicBezTo>
                  <a:cubicBezTo>
                    <a:pt x="674" y="99"/>
                    <a:pt x="674" y="99"/>
                    <a:pt x="674" y="99"/>
                  </a:cubicBezTo>
                  <a:cubicBezTo>
                    <a:pt x="671" y="96"/>
                    <a:pt x="671" y="96"/>
                    <a:pt x="671" y="96"/>
                  </a:cubicBezTo>
                  <a:cubicBezTo>
                    <a:pt x="724" y="73"/>
                    <a:pt x="724" y="73"/>
                    <a:pt x="724" y="73"/>
                  </a:cubicBezTo>
                  <a:cubicBezTo>
                    <a:pt x="767" y="82"/>
                    <a:pt x="767" y="82"/>
                    <a:pt x="767" y="82"/>
                  </a:cubicBezTo>
                  <a:cubicBezTo>
                    <a:pt x="790" y="101"/>
                    <a:pt x="790" y="101"/>
                    <a:pt x="790" y="101"/>
                  </a:cubicBezTo>
                  <a:cubicBezTo>
                    <a:pt x="781" y="112"/>
                    <a:pt x="781" y="112"/>
                    <a:pt x="781" y="112"/>
                  </a:cubicBezTo>
                  <a:cubicBezTo>
                    <a:pt x="779" y="114"/>
                    <a:pt x="778" y="116"/>
                    <a:pt x="778" y="119"/>
                  </a:cubicBezTo>
                  <a:cubicBezTo>
                    <a:pt x="774" y="152"/>
                    <a:pt x="778" y="159"/>
                    <a:pt x="779" y="161"/>
                  </a:cubicBezTo>
                  <a:cubicBezTo>
                    <a:pt x="781" y="164"/>
                    <a:pt x="784" y="169"/>
                    <a:pt x="819" y="192"/>
                  </a:cubicBezTo>
                  <a:cubicBezTo>
                    <a:pt x="825" y="195"/>
                    <a:pt x="832" y="194"/>
                    <a:pt x="836" y="190"/>
                  </a:cubicBezTo>
                  <a:cubicBezTo>
                    <a:pt x="865" y="157"/>
                    <a:pt x="865" y="157"/>
                    <a:pt x="865" y="157"/>
                  </a:cubicBezTo>
                  <a:cubicBezTo>
                    <a:pt x="885" y="135"/>
                    <a:pt x="885" y="135"/>
                    <a:pt x="885" y="135"/>
                  </a:cubicBezTo>
                  <a:cubicBezTo>
                    <a:pt x="970" y="93"/>
                    <a:pt x="970" y="93"/>
                    <a:pt x="970" y="93"/>
                  </a:cubicBezTo>
                  <a:cubicBezTo>
                    <a:pt x="971" y="93"/>
                    <a:pt x="973" y="91"/>
                    <a:pt x="974" y="90"/>
                  </a:cubicBezTo>
                  <a:cubicBezTo>
                    <a:pt x="988" y="73"/>
                    <a:pt x="988" y="73"/>
                    <a:pt x="988" y="73"/>
                  </a:cubicBezTo>
                  <a:cubicBezTo>
                    <a:pt x="930" y="42"/>
                    <a:pt x="867" y="19"/>
                    <a:pt x="801" y="5"/>
                  </a:cubicBezTo>
                  <a:cubicBezTo>
                    <a:pt x="788" y="9"/>
                    <a:pt x="788" y="9"/>
                    <a:pt x="788" y="9"/>
                  </a:cubicBezTo>
                  <a:cubicBezTo>
                    <a:pt x="788" y="9"/>
                    <a:pt x="787" y="8"/>
                    <a:pt x="787" y="8"/>
                  </a:cubicBezTo>
                  <a:cubicBezTo>
                    <a:pt x="784" y="3"/>
                    <a:pt x="779" y="0"/>
                    <a:pt x="773" y="1"/>
                  </a:cubicBezTo>
                  <a:cubicBezTo>
                    <a:pt x="688" y="20"/>
                    <a:pt x="688" y="20"/>
                    <a:pt x="688" y="20"/>
                  </a:cubicBezTo>
                  <a:cubicBezTo>
                    <a:pt x="687" y="20"/>
                    <a:pt x="687" y="20"/>
                    <a:pt x="686" y="20"/>
                  </a:cubicBezTo>
                  <a:cubicBezTo>
                    <a:pt x="621" y="45"/>
                    <a:pt x="621" y="45"/>
                    <a:pt x="621" y="45"/>
                  </a:cubicBezTo>
                  <a:cubicBezTo>
                    <a:pt x="616" y="47"/>
                    <a:pt x="613" y="52"/>
                    <a:pt x="613" y="57"/>
                  </a:cubicBezTo>
                  <a:cubicBezTo>
                    <a:pt x="613" y="63"/>
                    <a:pt x="616" y="67"/>
                    <a:pt x="621" y="69"/>
                  </a:cubicBezTo>
                  <a:cubicBezTo>
                    <a:pt x="629" y="73"/>
                    <a:pt x="629" y="73"/>
                    <a:pt x="629" y="73"/>
                  </a:cubicBezTo>
                  <a:cubicBezTo>
                    <a:pt x="600" y="92"/>
                    <a:pt x="600" y="92"/>
                    <a:pt x="600" y="92"/>
                  </a:cubicBezTo>
                  <a:cubicBezTo>
                    <a:pt x="599" y="93"/>
                    <a:pt x="598" y="94"/>
                    <a:pt x="597" y="96"/>
                  </a:cubicBezTo>
                  <a:cubicBezTo>
                    <a:pt x="570" y="136"/>
                    <a:pt x="570" y="136"/>
                    <a:pt x="570" y="136"/>
                  </a:cubicBezTo>
                  <a:cubicBezTo>
                    <a:pt x="568" y="139"/>
                    <a:pt x="565" y="141"/>
                    <a:pt x="562" y="143"/>
                  </a:cubicBezTo>
                  <a:cubicBezTo>
                    <a:pt x="557" y="135"/>
                    <a:pt x="552" y="128"/>
                    <a:pt x="551" y="126"/>
                  </a:cubicBezTo>
                  <a:cubicBezTo>
                    <a:pt x="549" y="123"/>
                    <a:pt x="545" y="121"/>
                    <a:pt x="541" y="121"/>
                  </a:cubicBezTo>
                  <a:cubicBezTo>
                    <a:pt x="536" y="121"/>
                    <a:pt x="512" y="119"/>
                    <a:pt x="502" y="122"/>
                  </a:cubicBezTo>
                  <a:cubicBezTo>
                    <a:pt x="420" y="139"/>
                    <a:pt x="420" y="139"/>
                    <a:pt x="420" y="139"/>
                  </a:cubicBezTo>
                  <a:cubicBezTo>
                    <a:pt x="404" y="142"/>
                    <a:pt x="370" y="166"/>
                    <a:pt x="360" y="174"/>
                  </a:cubicBezTo>
                  <a:cubicBezTo>
                    <a:pt x="357" y="176"/>
                    <a:pt x="355" y="179"/>
                    <a:pt x="355" y="182"/>
                  </a:cubicBezTo>
                  <a:cubicBezTo>
                    <a:pt x="354" y="186"/>
                    <a:pt x="355" y="190"/>
                    <a:pt x="358" y="192"/>
                  </a:cubicBezTo>
                  <a:cubicBezTo>
                    <a:pt x="360" y="195"/>
                    <a:pt x="360" y="195"/>
                    <a:pt x="360" y="195"/>
                  </a:cubicBezTo>
                  <a:cubicBezTo>
                    <a:pt x="272" y="206"/>
                    <a:pt x="272" y="206"/>
                    <a:pt x="272" y="206"/>
                  </a:cubicBezTo>
                  <a:cubicBezTo>
                    <a:pt x="155" y="216"/>
                    <a:pt x="155" y="216"/>
                    <a:pt x="155" y="216"/>
                  </a:cubicBezTo>
                  <a:cubicBezTo>
                    <a:pt x="153" y="216"/>
                    <a:pt x="152" y="217"/>
                    <a:pt x="150" y="217"/>
                  </a:cubicBezTo>
                  <a:cubicBezTo>
                    <a:pt x="117" y="234"/>
                    <a:pt x="117" y="234"/>
                    <a:pt x="117" y="234"/>
                  </a:cubicBezTo>
                  <a:cubicBezTo>
                    <a:pt x="69" y="289"/>
                    <a:pt x="29" y="352"/>
                    <a:pt x="0" y="419"/>
                  </a:cubicBezTo>
                  <a:cubicBezTo>
                    <a:pt x="9" y="417"/>
                    <a:pt x="9" y="417"/>
                    <a:pt x="9" y="417"/>
                  </a:cubicBezTo>
                  <a:cubicBezTo>
                    <a:pt x="11" y="417"/>
                    <a:pt x="12" y="416"/>
                    <a:pt x="13"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90" name="Freeform 82"/>
            <p:cNvSpPr>
              <a:spLocks/>
            </p:cNvSpPr>
            <p:nvPr/>
          </p:nvSpPr>
          <p:spPr bwMode="auto">
            <a:xfrm>
              <a:off x="6939" y="1058"/>
              <a:ext cx="27" cy="25"/>
            </a:xfrm>
            <a:custGeom>
              <a:avLst/>
              <a:gdLst>
                <a:gd name="T0" fmla="*/ 2 w 57"/>
                <a:gd name="T1" fmla="*/ 51 h 54"/>
                <a:gd name="T2" fmla="*/ 4 w 57"/>
                <a:gd name="T3" fmla="*/ 54 h 54"/>
                <a:gd name="T4" fmla="*/ 57 w 57"/>
                <a:gd name="T5" fmla="*/ 43 h 54"/>
                <a:gd name="T6" fmla="*/ 55 w 57"/>
                <a:gd name="T7" fmla="*/ 37 h 54"/>
                <a:gd name="T8" fmla="*/ 49 w 57"/>
                <a:gd name="T9" fmla="*/ 28 h 54"/>
                <a:gd name="T10" fmla="*/ 51 w 57"/>
                <a:gd name="T11" fmla="*/ 17 h 54"/>
                <a:gd name="T12" fmla="*/ 44 w 57"/>
                <a:gd name="T13" fmla="*/ 2 h 54"/>
                <a:gd name="T14" fmla="*/ 28 w 57"/>
                <a:gd name="T15" fmla="*/ 6 h 54"/>
                <a:gd name="T16" fmla="*/ 3 w 57"/>
                <a:gd name="T17" fmla="*/ 37 h 54"/>
                <a:gd name="T18" fmla="*/ 2 w 57"/>
                <a:gd name="T19"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4">
                  <a:moveTo>
                    <a:pt x="2" y="51"/>
                  </a:moveTo>
                  <a:cubicBezTo>
                    <a:pt x="3" y="52"/>
                    <a:pt x="3" y="53"/>
                    <a:pt x="4" y="54"/>
                  </a:cubicBezTo>
                  <a:cubicBezTo>
                    <a:pt x="57" y="43"/>
                    <a:pt x="57" y="43"/>
                    <a:pt x="57" y="43"/>
                  </a:cubicBezTo>
                  <a:cubicBezTo>
                    <a:pt x="57" y="41"/>
                    <a:pt x="56" y="38"/>
                    <a:pt x="55" y="37"/>
                  </a:cubicBezTo>
                  <a:cubicBezTo>
                    <a:pt x="49" y="28"/>
                    <a:pt x="49" y="28"/>
                    <a:pt x="49" y="28"/>
                  </a:cubicBezTo>
                  <a:cubicBezTo>
                    <a:pt x="51" y="17"/>
                    <a:pt x="51" y="17"/>
                    <a:pt x="51" y="17"/>
                  </a:cubicBezTo>
                  <a:cubicBezTo>
                    <a:pt x="52" y="11"/>
                    <a:pt x="49" y="5"/>
                    <a:pt x="44" y="2"/>
                  </a:cubicBezTo>
                  <a:cubicBezTo>
                    <a:pt x="38" y="0"/>
                    <a:pt x="32" y="1"/>
                    <a:pt x="28" y="6"/>
                  </a:cubicBezTo>
                  <a:cubicBezTo>
                    <a:pt x="3" y="37"/>
                    <a:pt x="3" y="37"/>
                    <a:pt x="3" y="37"/>
                  </a:cubicBezTo>
                  <a:cubicBezTo>
                    <a:pt x="0" y="41"/>
                    <a:pt x="0" y="46"/>
                    <a:pt x="2"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91" name="Freeform 83"/>
            <p:cNvSpPr>
              <a:spLocks/>
            </p:cNvSpPr>
            <p:nvPr/>
          </p:nvSpPr>
          <p:spPr bwMode="auto">
            <a:xfrm>
              <a:off x="6831" y="1209"/>
              <a:ext cx="53" cy="25"/>
            </a:xfrm>
            <a:custGeom>
              <a:avLst/>
              <a:gdLst>
                <a:gd name="T0" fmla="*/ 103 w 114"/>
                <a:gd name="T1" fmla="*/ 12 h 54"/>
                <a:gd name="T2" fmla="*/ 75 w 114"/>
                <a:gd name="T3" fmla="*/ 7 h 54"/>
                <a:gd name="T4" fmla="*/ 55 w 114"/>
                <a:gd name="T5" fmla="*/ 1 h 54"/>
                <a:gd name="T6" fmla="*/ 49 w 114"/>
                <a:gd name="T7" fmla="*/ 0 h 54"/>
                <a:gd name="T8" fmla="*/ 11 w 114"/>
                <a:gd name="T9" fmla="*/ 8 h 54"/>
                <a:gd name="T10" fmla="*/ 1 w 114"/>
                <a:gd name="T11" fmla="*/ 24 h 54"/>
                <a:gd name="T12" fmla="*/ 16 w 114"/>
                <a:gd name="T13" fmla="*/ 34 h 54"/>
                <a:gd name="T14" fmla="*/ 51 w 114"/>
                <a:gd name="T15" fmla="*/ 26 h 54"/>
                <a:gd name="T16" fmla="*/ 52 w 114"/>
                <a:gd name="T17" fmla="*/ 27 h 54"/>
                <a:gd name="T18" fmla="*/ 50 w 114"/>
                <a:gd name="T19" fmla="*/ 28 h 54"/>
                <a:gd name="T20" fmla="*/ 41 w 114"/>
                <a:gd name="T21" fmla="*/ 44 h 54"/>
                <a:gd name="T22" fmla="*/ 56 w 114"/>
                <a:gd name="T23" fmla="*/ 53 h 54"/>
                <a:gd name="T24" fmla="*/ 58 w 114"/>
                <a:gd name="T25" fmla="*/ 52 h 54"/>
                <a:gd name="T26" fmla="*/ 105 w 114"/>
                <a:gd name="T27" fmla="*/ 37 h 54"/>
                <a:gd name="T28" fmla="*/ 113 w 114"/>
                <a:gd name="T29" fmla="*/ 23 h 54"/>
                <a:gd name="T30" fmla="*/ 103 w 114"/>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54">
                  <a:moveTo>
                    <a:pt x="103" y="12"/>
                  </a:moveTo>
                  <a:cubicBezTo>
                    <a:pt x="75" y="7"/>
                    <a:pt x="75" y="7"/>
                    <a:pt x="75" y="7"/>
                  </a:cubicBezTo>
                  <a:cubicBezTo>
                    <a:pt x="55" y="1"/>
                    <a:pt x="55" y="1"/>
                    <a:pt x="55" y="1"/>
                  </a:cubicBezTo>
                  <a:cubicBezTo>
                    <a:pt x="53" y="0"/>
                    <a:pt x="51" y="0"/>
                    <a:pt x="49" y="0"/>
                  </a:cubicBezTo>
                  <a:cubicBezTo>
                    <a:pt x="11" y="8"/>
                    <a:pt x="11" y="8"/>
                    <a:pt x="11" y="8"/>
                  </a:cubicBezTo>
                  <a:cubicBezTo>
                    <a:pt x="4" y="10"/>
                    <a:pt x="0" y="17"/>
                    <a:pt x="1" y="24"/>
                  </a:cubicBezTo>
                  <a:cubicBezTo>
                    <a:pt x="3" y="31"/>
                    <a:pt x="9" y="35"/>
                    <a:pt x="16" y="34"/>
                  </a:cubicBezTo>
                  <a:cubicBezTo>
                    <a:pt x="51" y="26"/>
                    <a:pt x="51" y="26"/>
                    <a:pt x="51" y="26"/>
                  </a:cubicBezTo>
                  <a:cubicBezTo>
                    <a:pt x="52" y="27"/>
                    <a:pt x="52" y="27"/>
                    <a:pt x="52" y="27"/>
                  </a:cubicBezTo>
                  <a:cubicBezTo>
                    <a:pt x="50" y="28"/>
                    <a:pt x="50" y="28"/>
                    <a:pt x="50" y="28"/>
                  </a:cubicBezTo>
                  <a:cubicBezTo>
                    <a:pt x="43" y="30"/>
                    <a:pt x="39" y="37"/>
                    <a:pt x="41" y="44"/>
                  </a:cubicBezTo>
                  <a:cubicBezTo>
                    <a:pt x="43" y="50"/>
                    <a:pt x="50" y="54"/>
                    <a:pt x="56" y="53"/>
                  </a:cubicBezTo>
                  <a:cubicBezTo>
                    <a:pt x="57" y="53"/>
                    <a:pt x="57" y="52"/>
                    <a:pt x="58" y="52"/>
                  </a:cubicBezTo>
                  <a:cubicBezTo>
                    <a:pt x="105" y="37"/>
                    <a:pt x="105" y="37"/>
                    <a:pt x="105" y="37"/>
                  </a:cubicBezTo>
                  <a:cubicBezTo>
                    <a:pt x="110" y="35"/>
                    <a:pt x="114" y="29"/>
                    <a:pt x="113" y="23"/>
                  </a:cubicBezTo>
                  <a:cubicBezTo>
                    <a:pt x="113" y="18"/>
                    <a:pt x="109" y="13"/>
                    <a:pt x="103"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92" name="Freeform 84"/>
            <p:cNvSpPr>
              <a:spLocks/>
            </p:cNvSpPr>
            <p:nvPr/>
          </p:nvSpPr>
          <p:spPr bwMode="auto">
            <a:xfrm>
              <a:off x="6895" y="1210"/>
              <a:ext cx="34" cy="15"/>
            </a:xfrm>
            <a:custGeom>
              <a:avLst/>
              <a:gdLst>
                <a:gd name="T0" fmla="*/ 58 w 72"/>
                <a:gd name="T1" fmla="*/ 0 h 30"/>
                <a:gd name="T2" fmla="*/ 13 w 72"/>
                <a:gd name="T3" fmla="*/ 4 h 30"/>
                <a:gd name="T4" fmla="*/ 1 w 72"/>
                <a:gd name="T5" fmla="*/ 17 h 30"/>
                <a:gd name="T6" fmla="*/ 14 w 72"/>
                <a:gd name="T7" fmla="*/ 29 h 30"/>
                <a:gd name="T8" fmla="*/ 60 w 72"/>
                <a:gd name="T9" fmla="*/ 26 h 30"/>
                <a:gd name="T10" fmla="*/ 62 w 72"/>
                <a:gd name="T11" fmla="*/ 26 h 30"/>
                <a:gd name="T12" fmla="*/ 72 w 72"/>
                <a:gd name="T13" fmla="*/ 12 h 30"/>
                <a:gd name="T14" fmla="*/ 58 w 72"/>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30">
                  <a:moveTo>
                    <a:pt x="58" y="0"/>
                  </a:moveTo>
                  <a:cubicBezTo>
                    <a:pt x="13" y="4"/>
                    <a:pt x="13" y="4"/>
                    <a:pt x="13" y="4"/>
                  </a:cubicBezTo>
                  <a:cubicBezTo>
                    <a:pt x="5" y="4"/>
                    <a:pt x="0" y="10"/>
                    <a:pt x="1" y="17"/>
                  </a:cubicBezTo>
                  <a:cubicBezTo>
                    <a:pt x="1" y="24"/>
                    <a:pt x="7" y="30"/>
                    <a:pt x="14" y="29"/>
                  </a:cubicBezTo>
                  <a:cubicBezTo>
                    <a:pt x="60" y="26"/>
                    <a:pt x="60" y="26"/>
                    <a:pt x="60" y="26"/>
                  </a:cubicBezTo>
                  <a:cubicBezTo>
                    <a:pt x="61" y="26"/>
                    <a:pt x="61" y="26"/>
                    <a:pt x="62" y="26"/>
                  </a:cubicBezTo>
                  <a:cubicBezTo>
                    <a:pt x="68" y="25"/>
                    <a:pt x="72" y="19"/>
                    <a:pt x="72" y="12"/>
                  </a:cubicBezTo>
                  <a:cubicBezTo>
                    <a:pt x="72" y="5"/>
                    <a:pt x="65" y="0"/>
                    <a:pt x="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93" name="Freeform 85"/>
            <p:cNvSpPr>
              <a:spLocks/>
            </p:cNvSpPr>
            <p:nvPr/>
          </p:nvSpPr>
          <p:spPr bwMode="auto">
            <a:xfrm>
              <a:off x="6928" y="1220"/>
              <a:ext cx="18" cy="20"/>
            </a:xfrm>
            <a:custGeom>
              <a:avLst/>
              <a:gdLst>
                <a:gd name="T0" fmla="*/ 34 w 38"/>
                <a:gd name="T1" fmla="*/ 23 h 43"/>
                <a:gd name="T2" fmla="*/ 26 w 38"/>
                <a:gd name="T3" fmla="*/ 8 h 43"/>
                <a:gd name="T4" fmla="*/ 8 w 38"/>
                <a:gd name="T5" fmla="*/ 3 h 43"/>
                <a:gd name="T6" fmla="*/ 3 w 38"/>
                <a:gd name="T7" fmla="*/ 21 h 43"/>
                <a:gd name="T8" fmla="*/ 12 w 38"/>
                <a:gd name="T9" fmla="*/ 36 h 43"/>
                <a:gd name="T10" fmla="*/ 26 w 38"/>
                <a:gd name="T11" fmla="*/ 42 h 43"/>
                <a:gd name="T12" fmla="*/ 30 w 38"/>
                <a:gd name="T13" fmla="*/ 41 h 43"/>
                <a:gd name="T14" fmla="*/ 34 w 38"/>
                <a:gd name="T15" fmla="*/ 2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3">
                  <a:moveTo>
                    <a:pt x="34" y="23"/>
                  </a:moveTo>
                  <a:cubicBezTo>
                    <a:pt x="26" y="8"/>
                    <a:pt x="26" y="8"/>
                    <a:pt x="26" y="8"/>
                  </a:cubicBezTo>
                  <a:cubicBezTo>
                    <a:pt x="22" y="2"/>
                    <a:pt x="14" y="0"/>
                    <a:pt x="8" y="3"/>
                  </a:cubicBezTo>
                  <a:cubicBezTo>
                    <a:pt x="2" y="7"/>
                    <a:pt x="0" y="15"/>
                    <a:pt x="3" y="21"/>
                  </a:cubicBezTo>
                  <a:cubicBezTo>
                    <a:pt x="12" y="36"/>
                    <a:pt x="12" y="36"/>
                    <a:pt x="12" y="36"/>
                  </a:cubicBezTo>
                  <a:cubicBezTo>
                    <a:pt x="15" y="41"/>
                    <a:pt x="21" y="43"/>
                    <a:pt x="26" y="42"/>
                  </a:cubicBezTo>
                  <a:cubicBezTo>
                    <a:pt x="27" y="42"/>
                    <a:pt x="29" y="41"/>
                    <a:pt x="30" y="41"/>
                  </a:cubicBezTo>
                  <a:cubicBezTo>
                    <a:pt x="36" y="37"/>
                    <a:pt x="38" y="29"/>
                    <a:pt x="3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grpSp>
      <p:sp>
        <p:nvSpPr>
          <p:cNvPr id="184" name="Rectangle 183"/>
          <p:cNvSpPr/>
          <p:nvPr/>
        </p:nvSpPr>
        <p:spPr bwMode="auto">
          <a:xfrm>
            <a:off x="5156397" y="5662129"/>
            <a:ext cx="7279196" cy="1344120"/>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040" b="1" kern="0" dirty="0">
              <a:solidFill>
                <a:schemeClr val="bg1"/>
              </a:solidFill>
              <a:latin typeface="+mj-lt"/>
              <a:ea typeface="Segoe UI" pitchFamily="34" charset="0"/>
              <a:cs typeface="Segoe UI" pitchFamily="34" charset="0"/>
            </a:endParaRPr>
          </a:p>
        </p:txBody>
      </p:sp>
      <p:graphicFrame>
        <p:nvGraphicFramePr>
          <p:cNvPr id="2" name="Object 1" hidden="1"/>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13327"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3" name="TextBox 2"/>
          <p:cNvSpPr txBox="1"/>
          <p:nvPr/>
        </p:nvSpPr>
        <p:spPr>
          <a:xfrm>
            <a:off x="147013" y="2455857"/>
            <a:ext cx="5009383" cy="2742798"/>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4896" kern="0" dirty="0">
                <a:solidFill>
                  <a:schemeClr val="bg1"/>
                </a:solidFill>
                <a:latin typeface="+mj-lt"/>
                <a:ea typeface="Segoe UI" pitchFamily="34" charset="0"/>
                <a:cs typeface="Segoe UI" pitchFamily="34" charset="0"/>
              </a:rPr>
              <a:t>Implementation </a:t>
            </a:r>
            <a:r>
              <a:rPr lang="en-US" sz="3672" kern="0" dirty="0">
                <a:solidFill>
                  <a:schemeClr val="accent1"/>
                </a:solidFill>
                <a:latin typeface="+mj-lt"/>
                <a:ea typeface="Segoe UI" pitchFamily="34" charset="0"/>
                <a:cs typeface="Segoe UI" pitchFamily="34" charset="0"/>
              </a:rPr>
              <a:t>Common customer patterns</a:t>
            </a:r>
          </a:p>
          <a:p>
            <a:pPr defTabSz="932597">
              <a:lnSpc>
                <a:spcPct val="90000"/>
              </a:lnSpc>
              <a:spcAft>
                <a:spcPts val="612"/>
              </a:spcAft>
              <a:defRPr/>
            </a:pPr>
            <a:endParaRPr lang="en-US" sz="4488" kern="0" dirty="0">
              <a:solidFill>
                <a:schemeClr val="accent2"/>
              </a:solidFill>
              <a:latin typeface="+mj-lt"/>
              <a:ea typeface="Segoe UI" pitchFamily="34" charset="0"/>
              <a:cs typeface="Segoe UI" pitchFamily="34" charset="0"/>
            </a:endParaRPr>
          </a:p>
        </p:txBody>
      </p:sp>
      <p:grpSp>
        <p:nvGrpSpPr>
          <p:cNvPr id="294" name="Group 293"/>
          <p:cNvGrpSpPr/>
          <p:nvPr/>
        </p:nvGrpSpPr>
        <p:grpSpPr>
          <a:xfrm>
            <a:off x="5289747" y="2379904"/>
            <a:ext cx="2786909" cy="4295231"/>
            <a:chOff x="6606085" y="2870371"/>
            <a:chExt cx="2275226" cy="3506616"/>
          </a:xfrm>
        </p:grpSpPr>
        <p:sp>
          <p:nvSpPr>
            <p:cNvPr id="227" name="Freeform 20"/>
            <p:cNvSpPr>
              <a:spLocks/>
            </p:cNvSpPr>
            <p:nvPr/>
          </p:nvSpPr>
          <p:spPr bwMode="auto">
            <a:xfrm>
              <a:off x="7168774" y="2984540"/>
              <a:ext cx="1594288" cy="733943"/>
            </a:xfrm>
            <a:custGeom>
              <a:avLst/>
              <a:gdLst>
                <a:gd name="T0" fmla="*/ 0 w 391"/>
                <a:gd name="T1" fmla="*/ 159 h 180"/>
                <a:gd name="T2" fmla="*/ 8 w 391"/>
                <a:gd name="T3" fmla="*/ 180 h 180"/>
                <a:gd name="T4" fmla="*/ 391 w 391"/>
                <a:gd name="T5" fmla="*/ 61 h 180"/>
                <a:gd name="T6" fmla="*/ 367 w 391"/>
                <a:gd name="T7" fmla="*/ 0 h 180"/>
                <a:gd name="T8" fmla="*/ 0 w 391"/>
                <a:gd name="T9" fmla="*/ 159 h 180"/>
              </a:gdLst>
              <a:ahLst/>
              <a:cxnLst>
                <a:cxn ang="0">
                  <a:pos x="T0" y="T1"/>
                </a:cxn>
                <a:cxn ang="0">
                  <a:pos x="T2" y="T3"/>
                </a:cxn>
                <a:cxn ang="0">
                  <a:pos x="T4" y="T5"/>
                </a:cxn>
                <a:cxn ang="0">
                  <a:pos x="T6" y="T7"/>
                </a:cxn>
                <a:cxn ang="0">
                  <a:pos x="T8" y="T9"/>
                </a:cxn>
              </a:cxnLst>
              <a:rect l="0" t="0" r="r" b="b"/>
              <a:pathLst>
                <a:path w="391" h="180">
                  <a:moveTo>
                    <a:pt x="0" y="159"/>
                  </a:moveTo>
                  <a:lnTo>
                    <a:pt x="8" y="180"/>
                  </a:lnTo>
                  <a:lnTo>
                    <a:pt x="391" y="61"/>
                  </a:lnTo>
                  <a:lnTo>
                    <a:pt x="367" y="0"/>
                  </a:lnTo>
                  <a:lnTo>
                    <a:pt x="0" y="1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28" name="Freeform 21"/>
            <p:cNvSpPr>
              <a:spLocks/>
            </p:cNvSpPr>
            <p:nvPr/>
          </p:nvSpPr>
          <p:spPr bwMode="auto">
            <a:xfrm>
              <a:off x="7168774" y="2984540"/>
              <a:ext cx="1594288" cy="733943"/>
            </a:xfrm>
            <a:custGeom>
              <a:avLst/>
              <a:gdLst>
                <a:gd name="T0" fmla="*/ 0 w 391"/>
                <a:gd name="T1" fmla="*/ 159 h 180"/>
                <a:gd name="T2" fmla="*/ 8 w 391"/>
                <a:gd name="T3" fmla="*/ 180 h 180"/>
                <a:gd name="T4" fmla="*/ 391 w 391"/>
                <a:gd name="T5" fmla="*/ 61 h 180"/>
                <a:gd name="T6" fmla="*/ 367 w 391"/>
                <a:gd name="T7" fmla="*/ 0 h 180"/>
                <a:gd name="T8" fmla="*/ 0 w 391"/>
                <a:gd name="T9" fmla="*/ 159 h 180"/>
              </a:gdLst>
              <a:ahLst/>
              <a:cxnLst>
                <a:cxn ang="0">
                  <a:pos x="T0" y="T1"/>
                </a:cxn>
                <a:cxn ang="0">
                  <a:pos x="T2" y="T3"/>
                </a:cxn>
                <a:cxn ang="0">
                  <a:pos x="T4" y="T5"/>
                </a:cxn>
                <a:cxn ang="0">
                  <a:pos x="T6" y="T7"/>
                </a:cxn>
                <a:cxn ang="0">
                  <a:pos x="T8" y="T9"/>
                </a:cxn>
              </a:cxnLst>
              <a:rect l="0" t="0" r="r" b="b"/>
              <a:pathLst>
                <a:path w="391" h="180">
                  <a:moveTo>
                    <a:pt x="0" y="159"/>
                  </a:moveTo>
                  <a:lnTo>
                    <a:pt x="8" y="180"/>
                  </a:lnTo>
                  <a:lnTo>
                    <a:pt x="391" y="61"/>
                  </a:lnTo>
                  <a:lnTo>
                    <a:pt x="367" y="0"/>
                  </a:lnTo>
                  <a:lnTo>
                    <a:pt x="0" y="1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29" name="Freeform 22"/>
            <p:cNvSpPr>
              <a:spLocks/>
            </p:cNvSpPr>
            <p:nvPr/>
          </p:nvSpPr>
          <p:spPr bwMode="auto">
            <a:xfrm>
              <a:off x="8551035" y="2870371"/>
              <a:ext cx="330276" cy="481140"/>
            </a:xfrm>
            <a:custGeom>
              <a:avLst/>
              <a:gdLst>
                <a:gd name="T0" fmla="*/ 0 w 81"/>
                <a:gd name="T1" fmla="*/ 16 h 118"/>
                <a:gd name="T2" fmla="*/ 40 w 81"/>
                <a:gd name="T3" fmla="*/ 118 h 118"/>
                <a:gd name="T4" fmla="*/ 81 w 81"/>
                <a:gd name="T5" fmla="*/ 102 h 118"/>
                <a:gd name="T6" fmla="*/ 40 w 81"/>
                <a:gd name="T7" fmla="*/ 0 h 118"/>
                <a:gd name="T8" fmla="*/ 0 w 81"/>
                <a:gd name="T9" fmla="*/ 16 h 118"/>
              </a:gdLst>
              <a:ahLst/>
              <a:cxnLst>
                <a:cxn ang="0">
                  <a:pos x="T0" y="T1"/>
                </a:cxn>
                <a:cxn ang="0">
                  <a:pos x="T2" y="T3"/>
                </a:cxn>
                <a:cxn ang="0">
                  <a:pos x="T4" y="T5"/>
                </a:cxn>
                <a:cxn ang="0">
                  <a:pos x="T6" y="T7"/>
                </a:cxn>
                <a:cxn ang="0">
                  <a:pos x="T8" y="T9"/>
                </a:cxn>
              </a:cxnLst>
              <a:rect l="0" t="0" r="r" b="b"/>
              <a:pathLst>
                <a:path w="81" h="118">
                  <a:moveTo>
                    <a:pt x="0" y="16"/>
                  </a:moveTo>
                  <a:lnTo>
                    <a:pt x="40" y="118"/>
                  </a:lnTo>
                  <a:lnTo>
                    <a:pt x="81" y="102"/>
                  </a:lnTo>
                  <a:lnTo>
                    <a:pt x="40" y="0"/>
                  </a:lnTo>
                  <a:lnTo>
                    <a:pt x="0" y="1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0" name="Freeform 23"/>
            <p:cNvSpPr>
              <a:spLocks/>
            </p:cNvSpPr>
            <p:nvPr/>
          </p:nvSpPr>
          <p:spPr bwMode="auto">
            <a:xfrm>
              <a:off x="8551035" y="2870371"/>
              <a:ext cx="330276" cy="481140"/>
            </a:xfrm>
            <a:custGeom>
              <a:avLst/>
              <a:gdLst>
                <a:gd name="T0" fmla="*/ 0 w 81"/>
                <a:gd name="T1" fmla="*/ 16 h 118"/>
                <a:gd name="T2" fmla="*/ 40 w 81"/>
                <a:gd name="T3" fmla="*/ 118 h 118"/>
                <a:gd name="T4" fmla="*/ 81 w 81"/>
                <a:gd name="T5" fmla="*/ 102 h 118"/>
                <a:gd name="T6" fmla="*/ 40 w 81"/>
                <a:gd name="T7" fmla="*/ 0 h 118"/>
                <a:gd name="T8" fmla="*/ 0 w 81"/>
                <a:gd name="T9" fmla="*/ 16 h 118"/>
              </a:gdLst>
              <a:ahLst/>
              <a:cxnLst>
                <a:cxn ang="0">
                  <a:pos x="T0" y="T1"/>
                </a:cxn>
                <a:cxn ang="0">
                  <a:pos x="T2" y="T3"/>
                </a:cxn>
                <a:cxn ang="0">
                  <a:pos x="T4" y="T5"/>
                </a:cxn>
                <a:cxn ang="0">
                  <a:pos x="T6" y="T7"/>
                </a:cxn>
                <a:cxn ang="0">
                  <a:pos x="T8" y="T9"/>
                </a:cxn>
              </a:cxnLst>
              <a:rect l="0" t="0" r="r" b="b"/>
              <a:pathLst>
                <a:path w="81" h="118">
                  <a:moveTo>
                    <a:pt x="0" y="16"/>
                  </a:moveTo>
                  <a:lnTo>
                    <a:pt x="40" y="118"/>
                  </a:lnTo>
                  <a:lnTo>
                    <a:pt x="81" y="102"/>
                  </a:lnTo>
                  <a:lnTo>
                    <a:pt x="40" y="0"/>
                  </a:lnTo>
                  <a:lnTo>
                    <a:pt x="0"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1" name="Freeform 24"/>
            <p:cNvSpPr>
              <a:spLocks/>
            </p:cNvSpPr>
            <p:nvPr/>
          </p:nvSpPr>
          <p:spPr bwMode="auto">
            <a:xfrm>
              <a:off x="7278867" y="3588004"/>
              <a:ext cx="860346" cy="1117224"/>
            </a:xfrm>
            <a:custGeom>
              <a:avLst/>
              <a:gdLst>
                <a:gd name="T0" fmla="*/ 0 w 449"/>
                <a:gd name="T1" fmla="*/ 461 h 582"/>
                <a:gd name="T2" fmla="*/ 1 w 449"/>
                <a:gd name="T3" fmla="*/ 469 h 582"/>
                <a:gd name="T4" fmla="*/ 0 w 449"/>
                <a:gd name="T5" fmla="*/ 461 h 582"/>
                <a:gd name="T6" fmla="*/ 1 w 449"/>
                <a:gd name="T7" fmla="*/ 461 h 582"/>
                <a:gd name="T8" fmla="*/ 7 w 449"/>
                <a:gd name="T9" fmla="*/ 461 h 582"/>
                <a:gd name="T10" fmla="*/ 29 w 449"/>
                <a:gd name="T11" fmla="*/ 459 h 582"/>
                <a:gd name="T12" fmla="*/ 106 w 449"/>
                <a:gd name="T13" fmla="*/ 443 h 582"/>
                <a:gd name="T14" fmla="*/ 277 w 449"/>
                <a:gd name="T15" fmla="*/ 324 h 582"/>
                <a:gd name="T16" fmla="*/ 327 w 449"/>
                <a:gd name="T17" fmla="*/ 135 h 582"/>
                <a:gd name="T18" fmla="*/ 316 w 449"/>
                <a:gd name="T19" fmla="*/ 22 h 582"/>
                <a:gd name="T20" fmla="*/ 435 w 449"/>
                <a:gd name="T21" fmla="*/ 0 h 582"/>
                <a:gd name="T22" fmla="*/ 448 w 449"/>
                <a:gd name="T23" fmla="*/ 135 h 582"/>
                <a:gd name="T24" fmla="*/ 378 w 449"/>
                <a:gd name="T25" fmla="*/ 391 h 582"/>
                <a:gd name="T26" fmla="*/ 222 w 449"/>
                <a:gd name="T27" fmla="*/ 526 h 582"/>
                <a:gd name="T28" fmla="*/ 2 w 449"/>
                <a:gd name="T29" fmla="*/ 582 h 582"/>
                <a:gd name="T30" fmla="*/ 0 w 449"/>
                <a:gd name="T31" fmla="*/ 4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9" h="582">
                  <a:moveTo>
                    <a:pt x="0" y="461"/>
                  </a:moveTo>
                  <a:cubicBezTo>
                    <a:pt x="1" y="469"/>
                    <a:pt x="1" y="469"/>
                    <a:pt x="1" y="469"/>
                  </a:cubicBezTo>
                  <a:cubicBezTo>
                    <a:pt x="0" y="461"/>
                    <a:pt x="0" y="461"/>
                    <a:pt x="0" y="461"/>
                  </a:cubicBezTo>
                  <a:cubicBezTo>
                    <a:pt x="1" y="461"/>
                    <a:pt x="1" y="461"/>
                    <a:pt x="1" y="461"/>
                  </a:cubicBezTo>
                  <a:cubicBezTo>
                    <a:pt x="3" y="461"/>
                    <a:pt x="4" y="461"/>
                    <a:pt x="7" y="461"/>
                  </a:cubicBezTo>
                  <a:cubicBezTo>
                    <a:pt x="12" y="461"/>
                    <a:pt x="20" y="460"/>
                    <a:pt x="29" y="459"/>
                  </a:cubicBezTo>
                  <a:cubicBezTo>
                    <a:pt x="49" y="457"/>
                    <a:pt x="76" y="452"/>
                    <a:pt x="106" y="443"/>
                  </a:cubicBezTo>
                  <a:cubicBezTo>
                    <a:pt x="166" y="424"/>
                    <a:pt x="234" y="389"/>
                    <a:pt x="277" y="324"/>
                  </a:cubicBezTo>
                  <a:cubicBezTo>
                    <a:pt x="306" y="280"/>
                    <a:pt x="327" y="221"/>
                    <a:pt x="327" y="135"/>
                  </a:cubicBezTo>
                  <a:cubicBezTo>
                    <a:pt x="327" y="102"/>
                    <a:pt x="324" y="64"/>
                    <a:pt x="316" y="22"/>
                  </a:cubicBezTo>
                  <a:cubicBezTo>
                    <a:pt x="435" y="0"/>
                    <a:pt x="435" y="0"/>
                    <a:pt x="435" y="0"/>
                  </a:cubicBezTo>
                  <a:cubicBezTo>
                    <a:pt x="444" y="49"/>
                    <a:pt x="448" y="94"/>
                    <a:pt x="448" y="135"/>
                  </a:cubicBezTo>
                  <a:cubicBezTo>
                    <a:pt x="449" y="241"/>
                    <a:pt x="421" y="326"/>
                    <a:pt x="378" y="391"/>
                  </a:cubicBezTo>
                  <a:cubicBezTo>
                    <a:pt x="334" y="455"/>
                    <a:pt x="277" y="498"/>
                    <a:pt x="222" y="526"/>
                  </a:cubicBezTo>
                  <a:cubicBezTo>
                    <a:pt x="111" y="582"/>
                    <a:pt x="7" y="582"/>
                    <a:pt x="2" y="582"/>
                  </a:cubicBezTo>
                  <a:cubicBezTo>
                    <a:pt x="0" y="461"/>
                    <a:pt x="0" y="461"/>
                    <a:pt x="0" y="46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2" name="Freeform 25"/>
            <p:cNvSpPr>
              <a:spLocks/>
            </p:cNvSpPr>
            <p:nvPr/>
          </p:nvSpPr>
          <p:spPr bwMode="auto">
            <a:xfrm>
              <a:off x="7523515" y="3588004"/>
              <a:ext cx="615698" cy="1076450"/>
            </a:xfrm>
            <a:custGeom>
              <a:avLst/>
              <a:gdLst>
                <a:gd name="T0" fmla="*/ 308 w 321"/>
                <a:gd name="T1" fmla="*/ 0 h 561"/>
                <a:gd name="T2" fmla="*/ 189 w 321"/>
                <a:gd name="T3" fmla="*/ 22 h 561"/>
                <a:gd name="T4" fmla="*/ 200 w 321"/>
                <a:gd name="T5" fmla="*/ 135 h 561"/>
                <a:gd name="T6" fmla="*/ 200 w 321"/>
                <a:gd name="T7" fmla="*/ 135 h 561"/>
                <a:gd name="T8" fmla="*/ 200 w 321"/>
                <a:gd name="T9" fmla="*/ 135 h 561"/>
                <a:gd name="T10" fmla="*/ 150 w 321"/>
                <a:gd name="T11" fmla="*/ 324 h 561"/>
                <a:gd name="T12" fmla="*/ 0 w 321"/>
                <a:gd name="T13" fmla="*/ 436 h 561"/>
                <a:gd name="T14" fmla="*/ 5 w 321"/>
                <a:gd name="T15" fmla="*/ 467 h 561"/>
                <a:gd name="T16" fmla="*/ 5 w 321"/>
                <a:gd name="T17" fmla="*/ 561 h 561"/>
                <a:gd name="T18" fmla="*/ 95 w 321"/>
                <a:gd name="T19" fmla="*/ 526 h 561"/>
                <a:gd name="T20" fmla="*/ 251 w 321"/>
                <a:gd name="T21" fmla="*/ 391 h 561"/>
                <a:gd name="T22" fmla="*/ 321 w 321"/>
                <a:gd name="T23" fmla="*/ 137 h 561"/>
                <a:gd name="T24" fmla="*/ 321 w 321"/>
                <a:gd name="T25" fmla="*/ 135 h 561"/>
                <a:gd name="T26" fmla="*/ 308 w 321"/>
                <a:gd name="T27"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561">
                  <a:moveTo>
                    <a:pt x="308" y="0"/>
                  </a:moveTo>
                  <a:cubicBezTo>
                    <a:pt x="189" y="22"/>
                    <a:pt x="189" y="22"/>
                    <a:pt x="189" y="22"/>
                  </a:cubicBezTo>
                  <a:cubicBezTo>
                    <a:pt x="197" y="64"/>
                    <a:pt x="200" y="102"/>
                    <a:pt x="200" y="135"/>
                  </a:cubicBezTo>
                  <a:cubicBezTo>
                    <a:pt x="200" y="135"/>
                    <a:pt x="200" y="135"/>
                    <a:pt x="200" y="135"/>
                  </a:cubicBezTo>
                  <a:cubicBezTo>
                    <a:pt x="200" y="135"/>
                    <a:pt x="200" y="135"/>
                    <a:pt x="200" y="135"/>
                  </a:cubicBezTo>
                  <a:cubicBezTo>
                    <a:pt x="200" y="221"/>
                    <a:pt x="179" y="280"/>
                    <a:pt x="150" y="324"/>
                  </a:cubicBezTo>
                  <a:cubicBezTo>
                    <a:pt x="112" y="381"/>
                    <a:pt x="54" y="416"/>
                    <a:pt x="0" y="436"/>
                  </a:cubicBezTo>
                  <a:cubicBezTo>
                    <a:pt x="3" y="444"/>
                    <a:pt x="5" y="455"/>
                    <a:pt x="5" y="467"/>
                  </a:cubicBezTo>
                  <a:cubicBezTo>
                    <a:pt x="5" y="561"/>
                    <a:pt x="5" y="561"/>
                    <a:pt x="5" y="561"/>
                  </a:cubicBezTo>
                  <a:cubicBezTo>
                    <a:pt x="33" y="553"/>
                    <a:pt x="63" y="542"/>
                    <a:pt x="95" y="526"/>
                  </a:cubicBezTo>
                  <a:cubicBezTo>
                    <a:pt x="150" y="498"/>
                    <a:pt x="207" y="455"/>
                    <a:pt x="251" y="391"/>
                  </a:cubicBezTo>
                  <a:cubicBezTo>
                    <a:pt x="294" y="327"/>
                    <a:pt x="321" y="242"/>
                    <a:pt x="321" y="137"/>
                  </a:cubicBezTo>
                  <a:cubicBezTo>
                    <a:pt x="321" y="136"/>
                    <a:pt x="321" y="136"/>
                    <a:pt x="321" y="135"/>
                  </a:cubicBezTo>
                  <a:cubicBezTo>
                    <a:pt x="321" y="94"/>
                    <a:pt x="317" y="49"/>
                    <a:pt x="308"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3" name="Freeform 26"/>
            <p:cNvSpPr>
              <a:spLocks noEditPoints="1"/>
            </p:cNvSpPr>
            <p:nvPr/>
          </p:nvSpPr>
          <p:spPr bwMode="auto">
            <a:xfrm>
              <a:off x="8477641" y="3021238"/>
              <a:ext cx="199797" cy="273191"/>
            </a:xfrm>
            <a:custGeom>
              <a:avLst/>
              <a:gdLst>
                <a:gd name="T0" fmla="*/ 49 w 49"/>
                <a:gd name="T1" fmla="*/ 59 h 67"/>
                <a:gd name="T2" fmla="*/ 23 w 49"/>
                <a:gd name="T3" fmla="*/ 67 h 67"/>
                <a:gd name="T4" fmla="*/ 23 w 49"/>
                <a:gd name="T5" fmla="*/ 67 h 67"/>
                <a:gd name="T6" fmla="*/ 49 w 49"/>
                <a:gd name="T7" fmla="*/ 59 h 67"/>
                <a:gd name="T8" fmla="*/ 49 w 49"/>
                <a:gd name="T9" fmla="*/ 59 h 67"/>
                <a:gd name="T10" fmla="*/ 26 w 49"/>
                <a:gd name="T11" fmla="*/ 0 h 67"/>
                <a:gd name="T12" fmla="*/ 0 w 49"/>
                <a:gd name="T13" fmla="*/ 11 h 67"/>
                <a:gd name="T14" fmla="*/ 26 w 49"/>
                <a:gd name="T15" fmla="*/ 0 h 67"/>
                <a:gd name="T16" fmla="*/ 26 w 49"/>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67">
                  <a:moveTo>
                    <a:pt x="49" y="59"/>
                  </a:moveTo>
                  <a:lnTo>
                    <a:pt x="23" y="67"/>
                  </a:lnTo>
                  <a:lnTo>
                    <a:pt x="23" y="67"/>
                  </a:lnTo>
                  <a:lnTo>
                    <a:pt x="49" y="59"/>
                  </a:lnTo>
                  <a:lnTo>
                    <a:pt x="49" y="59"/>
                  </a:lnTo>
                  <a:close/>
                  <a:moveTo>
                    <a:pt x="26" y="0"/>
                  </a:moveTo>
                  <a:lnTo>
                    <a:pt x="0" y="11"/>
                  </a:lnTo>
                  <a:lnTo>
                    <a:pt x="26" y="0"/>
                  </a:lnTo>
                  <a:lnTo>
                    <a:pt x="26" y="0"/>
                  </a:lnTo>
                  <a:close/>
                </a:path>
              </a:pathLst>
            </a:custGeom>
            <a:solidFill>
              <a:srgbClr val="001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4" name="Freeform 27"/>
            <p:cNvSpPr>
              <a:spLocks noEditPoints="1"/>
            </p:cNvSpPr>
            <p:nvPr/>
          </p:nvSpPr>
          <p:spPr bwMode="auto">
            <a:xfrm>
              <a:off x="8477641" y="3021238"/>
              <a:ext cx="199797" cy="273191"/>
            </a:xfrm>
            <a:custGeom>
              <a:avLst/>
              <a:gdLst>
                <a:gd name="T0" fmla="*/ 49 w 49"/>
                <a:gd name="T1" fmla="*/ 59 h 67"/>
                <a:gd name="T2" fmla="*/ 23 w 49"/>
                <a:gd name="T3" fmla="*/ 67 h 67"/>
                <a:gd name="T4" fmla="*/ 23 w 49"/>
                <a:gd name="T5" fmla="*/ 67 h 67"/>
                <a:gd name="T6" fmla="*/ 49 w 49"/>
                <a:gd name="T7" fmla="*/ 59 h 67"/>
                <a:gd name="T8" fmla="*/ 49 w 49"/>
                <a:gd name="T9" fmla="*/ 59 h 67"/>
                <a:gd name="T10" fmla="*/ 26 w 49"/>
                <a:gd name="T11" fmla="*/ 0 h 67"/>
                <a:gd name="T12" fmla="*/ 0 w 49"/>
                <a:gd name="T13" fmla="*/ 11 h 67"/>
                <a:gd name="T14" fmla="*/ 26 w 49"/>
                <a:gd name="T15" fmla="*/ 0 h 67"/>
                <a:gd name="T16" fmla="*/ 26 w 49"/>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67">
                  <a:moveTo>
                    <a:pt x="49" y="59"/>
                  </a:moveTo>
                  <a:lnTo>
                    <a:pt x="23" y="67"/>
                  </a:lnTo>
                  <a:lnTo>
                    <a:pt x="23" y="67"/>
                  </a:lnTo>
                  <a:lnTo>
                    <a:pt x="49" y="59"/>
                  </a:lnTo>
                  <a:lnTo>
                    <a:pt x="49" y="59"/>
                  </a:lnTo>
                  <a:moveTo>
                    <a:pt x="26" y="0"/>
                  </a:moveTo>
                  <a:lnTo>
                    <a:pt x="0" y="11"/>
                  </a:lnTo>
                  <a:lnTo>
                    <a:pt x="26" y="0"/>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5" name="Freeform 28"/>
            <p:cNvSpPr>
              <a:spLocks/>
            </p:cNvSpPr>
            <p:nvPr/>
          </p:nvSpPr>
          <p:spPr bwMode="auto">
            <a:xfrm>
              <a:off x="8477641" y="3021238"/>
              <a:ext cx="199797" cy="273191"/>
            </a:xfrm>
            <a:custGeom>
              <a:avLst/>
              <a:gdLst>
                <a:gd name="T0" fmla="*/ 26 w 49"/>
                <a:gd name="T1" fmla="*/ 0 h 67"/>
                <a:gd name="T2" fmla="*/ 0 w 49"/>
                <a:gd name="T3" fmla="*/ 11 h 67"/>
                <a:gd name="T4" fmla="*/ 23 w 49"/>
                <a:gd name="T5" fmla="*/ 67 h 67"/>
                <a:gd name="T6" fmla="*/ 49 w 49"/>
                <a:gd name="T7" fmla="*/ 59 h 67"/>
                <a:gd name="T8" fmla="*/ 28 w 49"/>
                <a:gd name="T9" fmla="*/ 4 h 67"/>
                <a:gd name="T10" fmla="*/ 26 w 49"/>
                <a:gd name="T11" fmla="*/ 0 h 67"/>
              </a:gdLst>
              <a:ahLst/>
              <a:cxnLst>
                <a:cxn ang="0">
                  <a:pos x="T0" y="T1"/>
                </a:cxn>
                <a:cxn ang="0">
                  <a:pos x="T2" y="T3"/>
                </a:cxn>
                <a:cxn ang="0">
                  <a:pos x="T4" y="T5"/>
                </a:cxn>
                <a:cxn ang="0">
                  <a:pos x="T6" y="T7"/>
                </a:cxn>
                <a:cxn ang="0">
                  <a:pos x="T8" y="T9"/>
                </a:cxn>
                <a:cxn ang="0">
                  <a:pos x="T10" y="T11"/>
                </a:cxn>
              </a:cxnLst>
              <a:rect l="0" t="0" r="r" b="b"/>
              <a:pathLst>
                <a:path w="49" h="67">
                  <a:moveTo>
                    <a:pt x="26" y="0"/>
                  </a:moveTo>
                  <a:lnTo>
                    <a:pt x="0" y="11"/>
                  </a:lnTo>
                  <a:lnTo>
                    <a:pt x="23" y="67"/>
                  </a:lnTo>
                  <a:lnTo>
                    <a:pt x="49" y="59"/>
                  </a:lnTo>
                  <a:lnTo>
                    <a:pt x="28" y="4"/>
                  </a:lnTo>
                  <a:lnTo>
                    <a:pt x="26"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6" name="Freeform 29"/>
            <p:cNvSpPr>
              <a:spLocks/>
            </p:cNvSpPr>
            <p:nvPr/>
          </p:nvSpPr>
          <p:spPr bwMode="auto">
            <a:xfrm>
              <a:off x="8477641" y="3021238"/>
              <a:ext cx="199797" cy="273191"/>
            </a:xfrm>
            <a:custGeom>
              <a:avLst/>
              <a:gdLst>
                <a:gd name="T0" fmla="*/ 26 w 49"/>
                <a:gd name="T1" fmla="*/ 0 h 67"/>
                <a:gd name="T2" fmla="*/ 0 w 49"/>
                <a:gd name="T3" fmla="*/ 11 h 67"/>
                <a:gd name="T4" fmla="*/ 23 w 49"/>
                <a:gd name="T5" fmla="*/ 67 h 67"/>
                <a:gd name="T6" fmla="*/ 49 w 49"/>
                <a:gd name="T7" fmla="*/ 59 h 67"/>
                <a:gd name="T8" fmla="*/ 28 w 49"/>
                <a:gd name="T9" fmla="*/ 4 h 67"/>
                <a:gd name="T10" fmla="*/ 26 w 49"/>
                <a:gd name="T11" fmla="*/ 0 h 67"/>
              </a:gdLst>
              <a:ahLst/>
              <a:cxnLst>
                <a:cxn ang="0">
                  <a:pos x="T0" y="T1"/>
                </a:cxn>
                <a:cxn ang="0">
                  <a:pos x="T2" y="T3"/>
                </a:cxn>
                <a:cxn ang="0">
                  <a:pos x="T4" y="T5"/>
                </a:cxn>
                <a:cxn ang="0">
                  <a:pos x="T6" y="T7"/>
                </a:cxn>
                <a:cxn ang="0">
                  <a:pos x="T8" y="T9"/>
                </a:cxn>
                <a:cxn ang="0">
                  <a:pos x="T10" y="T11"/>
                </a:cxn>
              </a:cxnLst>
              <a:rect l="0" t="0" r="r" b="b"/>
              <a:pathLst>
                <a:path w="49" h="67">
                  <a:moveTo>
                    <a:pt x="26" y="0"/>
                  </a:moveTo>
                  <a:lnTo>
                    <a:pt x="0" y="11"/>
                  </a:lnTo>
                  <a:lnTo>
                    <a:pt x="23" y="67"/>
                  </a:lnTo>
                  <a:lnTo>
                    <a:pt x="49" y="59"/>
                  </a:lnTo>
                  <a:lnTo>
                    <a:pt x="28" y="4"/>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7" name="Freeform 30"/>
            <p:cNvSpPr>
              <a:spLocks/>
            </p:cNvSpPr>
            <p:nvPr/>
          </p:nvSpPr>
          <p:spPr bwMode="auto">
            <a:xfrm>
              <a:off x="8591809" y="3037548"/>
              <a:ext cx="85628" cy="224262"/>
            </a:xfrm>
            <a:custGeom>
              <a:avLst/>
              <a:gdLst>
                <a:gd name="T0" fmla="*/ 0 w 21"/>
                <a:gd name="T1" fmla="*/ 0 h 55"/>
                <a:gd name="T2" fmla="*/ 21 w 21"/>
                <a:gd name="T3" fmla="*/ 55 h 55"/>
                <a:gd name="T4" fmla="*/ 21 w 21"/>
                <a:gd name="T5" fmla="*/ 55 h 55"/>
                <a:gd name="T6" fmla="*/ 21 w 21"/>
                <a:gd name="T7" fmla="*/ 55 h 55"/>
                <a:gd name="T8" fmla="*/ 0 w 21"/>
                <a:gd name="T9" fmla="*/ 0 h 55"/>
              </a:gdLst>
              <a:ahLst/>
              <a:cxnLst>
                <a:cxn ang="0">
                  <a:pos x="T0" y="T1"/>
                </a:cxn>
                <a:cxn ang="0">
                  <a:pos x="T2" y="T3"/>
                </a:cxn>
                <a:cxn ang="0">
                  <a:pos x="T4" y="T5"/>
                </a:cxn>
                <a:cxn ang="0">
                  <a:pos x="T6" y="T7"/>
                </a:cxn>
                <a:cxn ang="0">
                  <a:pos x="T8" y="T9"/>
                </a:cxn>
              </a:cxnLst>
              <a:rect l="0" t="0" r="r" b="b"/>
              <a:pathLst>
                <a:path w="21" h="55">
                  <a:moveTo>
                    <a:pt x="0" y="0"/>
                  </a:moveTo>
                  <a:lnTo>
                    <a:pt x="21" y="55"/>
                  </a:lnTo>
                  <a:lnTo>
                    <a:pt x="21" y="55"/>
                  </a:lnTo>
                  <a:lnTo>
                    <a:pt x="21" y="55"/>
                  </a:lnTo>
                  <a:lnTo>
                    <a:pt x="0"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8" name="Freeform 31"/>
            <p:cNvSpPr>
              <a:spLocks/>
            </p:cNvSpPr>
            <p:nvPr/>
          </p:nvSpPr>
          <p:spPr bwMode="auto">
            <a:xfrm>
              <a:off x="8591809" y="3037548"/>
              <a:ext cx="85628" cy="224262"/>
            </a:xfrm>
            <a:custGeom>
              <a:avLst/>
              <a:gdLst>
                <a:gd name="T0" fmla="*/ 0 w 21"/>
                <a:gd name="T1" fmla="*/ 0 h 55"/>
                <a:gd name="T2" fmla="*/ 21 w 21"/>
                <a:gd name="T3" fmla="*/ 55 h 55"/>
                <a:gd name="T4" fmla="*/ 21 w 21"/>
                <a:gd name="T5" fmla="*/ 55 h 55"/>
                <a:gd name="T6" fmla="*/ 21 w 21"/>
                <a:gd name="T7" fmla="*/ 55 h 55"/>
                <a:gd name="T8" fmla="*/ 0 w 21"/>
                <a:gd name="T9" fmla="*/ 0 h 55"/>
              </a:gdLst>
              <a:ahLst/>
              <a:cxnLst>
                <a:cxn ang="0">
                  <a:pos x="T0" y="T1"/>
                </a:cxn>
                <a:cxn ang="0">
                  <a:pos x="T2" y="T3"/>
                </a:cxn>
                <a:cxn ang="0">
                  <a:pos x="T4" y="T5"/>
                </a:cxn>
                <a:cxn ang="0">
                  <a:pos x="T6" y="T7"/>
                </a:cxn>
                <a:cxn ang="0">
                  <a:pos x="T8" y="T9"/>
                </a:cxn>
              </a:cxnLst>
              <a:rect l="0" t="0" r="r" b="b"/>
              <a:pathLst>
                <a:path w="21" h="55">
                  <a:moveTo>
                    <a:pt x="0" y="0"/>
                  </a:moveTo>
                  <a:lnTo>
                    <a:pt x="21" y="55"/>
                  </a:lnTo>
                  <a:lnTo>
                    <a:pt x="21" y="55"/>
                  </a:lnTo>
                  <a:lnTo>
                    <a:pt x="21"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9" name="Freeform 32"/>
            <p:cNvSpPr>
              <a:spLocks/>
            </p:cNvSpPr>
            <p:nvPr/>
          </p:nvSpPr>
          <p:spPr bwMode="auto">
            <a:xfrm>
              <a:off x="7849712" y="3363745"/>
              <a:ext cx="265036" cy="269112"/>
            </a:xfrm>
            <a:custGeom>
              <a:avLst/>
              <a:gdLst>
                <a:gd name="T0" fmla="*/ 126 w 137"/>
                <a:gd name="T1" fmla="*/ 56 h 140"/>
                <a:gd name="T2" fmla="*/ 126 w 137"/>
                <a:gd name="T3" fmla="*/ 56 h 140"/>
                <a:gd name="T4" fmla="*/ 125 w 137"/>
                <a:gd name="T5" fmla="*/ 54 h 140"/>
                <a:gd name="T6" fmla="*/ 55 w 137"/>
                <a:gd name="T7" fmla="*/ 6 h 140"/>
                <a:gd name="T8" fmla="*/ 7 w 137"/>
                <a:gd name="T9" fmla="*/ 76 h 140"/>
                <a:gd name="T10" fmla="*/ 7 w 137"/>
                <a:gd name="T11" fmla="*/ 79 h 140"/>
                <a:gd name="T12" fmla="*/ 7 w 137"/>
                <a:gd name="T13" fmla="*/ 79 h 140"/>
                <a:gd name="T14" fmla="*/ 19 w 137"/>
                <a:gd name="T15" fmla="*/ 140 h 140"/>
                <a:gd name="T16" fmla="*/ 137 w 137"/>
                <a:gd name="T17" fmla="*/ 118 h 140"/>
                <a:gd name="T18" fmla="*/ 126 w 137"/>
                <a:gd name="T19" fmla="*/ 5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40">
                  <a:moveTo>
                    <a:pt x="126" y="56"/>
                  </a:moveTo>
                  <a:cubicBezTo>
                    <a:pt x="126" y="56"/>
                    <a:pt x="126" y="56"/>
                    <a:pt x="126" y="56"/>
                  </a:cubicBezTo>
                  <a:cubicBezTo>
                    <a:pt x="126" y="56"/>
                    <a:pt x="125" y="55"/>
                    <a:pt x="125" y="54"/>
                  </a:cubicBezTo>
                  <a:cubicBezTo>
                    <a:pt x="119" y="21"/>
                    <a:pt x="88" y="0"/>
                    <a:pt x="55" y="6"/>
                  </a:cubicBezTo>
                  <a:cubicBezTo>
                    <a:pt x="22" y="12"/>
                    <a:pt x="0" y="43"/>
                    <a:pt x="7" y="76"/>
                  </a:cubicBezTo>
                  <a:cubicBezTo>
                    <a:pt x="7" y="77"/>
                    <a:pt x="7" y="78"/>
                    <a:pt x="7" y="79"/>
                  </a:cubicBezTo>
                  <a:cubicBezTo>
                    <a:pt x="7" y="79"/>
                    <a:pt x="7" y="79"/>
                    <a:pt x="7" y="79"/>
                  </a:cubicBezTo>
                  <a:cubicBezTo>
                    <a:pt x="19" y="140"/>
                    <a:pt x="19" y="140"/>
                    <a:pt x="19" y="140"/>
                  </a:cubicBezTo>
                  <a:cubicBezTo>
                    <a:pt x="137" y="118"/>
                    <a:pt x="137" y="118"/>
                    <a:pt x="137" y="118"/>
                  </a:cubicBezTo>
                  <a:lnTo>
                    <a:pt x="126" y="56"/>
                  </a:lnTo>
                  <a:close/>
                </a:path>
              </a:pathLst>
            </a:custGeom>
            <a:solidFill>
              <a:srgbClr val="FBC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0" name="Oval 33"/>
            <p:cNvSpPr>
              <a:spLocks noChangeArrowheads="1"/>
            </p:cNvSpPr>
            <p:nvPr/>
          </p:nvSpPr>
          <p:spPr bwMode="auto">
            <a:xfrm>
              <a:off x="6618318" y="4338257"/>
              <a:ext cx="901120" cy="901120"/>
            </a:xfrm>
            <a:prstGeom prst="ellipse">
              <a:avLst/>
            </a:prstGeom>
            <a:solidFill>
              <a:srgbClr val="EE28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7" name="Freeform 40"/>
            <p:cNvSpPr>
              <a:spLocks/>
            </p:cNvSpPr>
            <p:nvPr/>
          </p:nvSpPr>
          <p:spPr bwMode="auto">
            <a:xfrm>
              <a:off x="6630549" y="3322971"/>
              <a:ext cx="758408" cy="998979"/>
            </a:xfrm>
            <a:custGeom>
              <a:avLst/>
              <a:gdLst>
                <a:gd name="T0" fmla="*/ 275 w 394"/>
                <a:gd name="T1" fmla="*/ 89 h 521"/>
                <a:gd name="T2" fmla="*/ 98 w 394"/>
                <a:gd name="T3" fmla="*/ 30 h 521"/>
                <a:gd name="T4" fmla="*/ 31 w 394"/>
                <a:gd name="T5" fmla="*/ 211 h 521"/>
                <a:gd name="T6" fmla="*/ 174 w 394"/>
                <a:gd name="T7" fmla="*/ 521 h 521"/>
                <a:gd name="T8" fmla="*/ 394 w 394"/>
                <a:gd name="T9" fmla="*/ 420 h 521"/>
                <a:gd name="T10" fmla="*/ 316 w 394"/>
                <a:gd name="T11" fmla="*/ 258 h 521"/>
                <a:gd name="T12" fmla="*/ 347 w 394"/>
                <a:gd name="T13" fmla="*/ 244 h 521"/>
                <a:gd name="T14" fmla="*/ 276 w 394"/>
                <a:gd name="T15" fmla="*/ 89 h 521"/>
                <a:gd name="T16" fmla="*/ 275 w 394"/>
                <a:gd name="T17" fmla="*/ 89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521">
                  <a:moveTo>
                    <a:pt x="275" y="89"/>
                  </a:moveTo>
                  <a:cubicBezTo>
                    <a:pt x="241" y="26"/>
                    <a:pt x="164" y="0"/>
                    <a:pt x="98" y="30"/>
                  </a:cubicBezTo>
                  <a:cubicBezTo>
                    <a:pt x="29" y="62"/>
                    <a:pt x="0" y="143"/>
                    <a:pt x="31" y="211"/>
                  </a:cubicBezTo>
                  <a:cubicBezTo>
                    <a:pt x="174" y="521"/>
                    <a:pt x="174" y="521"/>
                    <a:pt x="174" y="521"/>
                  </a:cubicBezTo>
                  <a:cubicBezTo>
                    <a:pt x="394" y="420"/>
                    <a:pt x="394" y="420"/>
                    <a:pt x="394" y="420"/>
                  </a:cubicBezTo>
                  <a:cubicBezTo>
                    <a:pt x="316" y="258"/>
                    <a:pt x="316" y="258"/>
                    <a:pt x="316" y="258"/>
                  </a:cubicBezTo>
                  <a:cubicBezTo>
                    <a:pt x="347" y="244"/>
                    <a:pt x="347" y="244"/>
                    <a:pt x="347" y="244"/>
                  </a:cubicBezTo>
                  <a:cubicBezTo>
                    <a:pt x="276" y="89"/>
                    <a:pt x="276" y="89"/>
                    <a:pt x="276" y="89"/>
                  </a:cubicBezTo>
                  <a:cubicBezTo>
                    <a:pt x="275" y="89"/>
                    <a:pt x="275" y="89"/>
                    <a:pt x="275" y="89"/>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8" name="Freeform 41"/>
            <p:cNvSpPr>
              <a:spLocks/>
            </p:cNvSpPr>
            <p:nvPr/>
          </p:nvSpPr>
          <p:spPr bwMode="auto">
            <a:xfrm>
              <a:off x="6630549" y="3327047"/>
              <a:ext cx="521915" cy="827726"/>
            </a:xfrm>
            <a:custGeom>
              <a:avLst/>
              <a:gdLst>
                <a:gd name="T0" fmla="*/ 98 w 272"/>
                <a:gd name="T1" fmla="*/ 29 h 432"/>
                <a:gd name="T2" fmla="*/ 31 w 272"/>
                <a:gd name="T3" fmla="*/ 210 h 432"/>
                <a:gd name="T4" fmla="*/ 87 w 272"/>
                <a:gd name="T5" fmla="*/ 331 h 432"/>
                <a:gd name="T6" fmla="*/ 133 w 272"/>
                <a:gd name="T7" fmla="*/ 432 h 432"/>
                <a:gd name="T8" fmla="*/ 187 w 272"/>
                <a:gd name="T9" fmla="*/ 385 h 432"/>
                <a:gd name="T10" fmla="*/ 206 w 272"/>
                <a:gd name="T11" fmla="*/ 345 h 432"/>
                <a:gd name="T12" fmla="*/ 160 w 272"/>
                <a:gd name="T13" fmla="*/ 245 h 432"/>
                <a:gd name="T14" fmla="*/ 161 w 272"/>
                <a:gd name="T15" fmla="*/ 207 h 432"/>
                <a:gd name="T16" fmla="*/ 272 w 272"/>
                <a:gd name="T17" fmla="*/ 81 h 432"/>
                <a:gd name="T18" fmla="*/ 98 w 272"/>
                <a:gd name="T19" fmla="*/ 2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432">
                  <a:moveTo>
                    <a:pt x="98" y="29"/>
                  </a:moveTo>
                  <a:cubicBezTo>
                    <a:pt x="29" y="61"/>
                    <a:pt x="0" y="142"/>
                    <a:pt x="31" y="210"/>
                  </a:cubicBezTo>
                  <a:cubicBezTo>
                    <a:pt x="87" y="331"/>
                    <a:pt x="87" y="331"/>
                    <a:pt x="87" y="331"/>
                  </a:cubicBezTo>
                  <a:cubicBezTo>
                    <a:pt x="133" y="432"/>
                    <a:pt x="133" y="432"/>
                    <a:pt x="133" y="432"/>
                  </a:cubicBezTo>
                  <a:cubicBezTo>
                    <a:pt x="133" y="432"/>
                    <a:pt x="172" y="406"/>
                    <a:pt x="187" y="385"/>
                  </a:cubicBezTo>
                  <a:cubicBezTo>
                    <a:pt x="202" y="365"/>
                    <a:pt x="206" y="345"/>
                    <a:pt x="206" y="345"/>
                  </a:cubicBezTo>
                  <a:cubicBezTo>
                    <a:pt x="160" y="245"/>
                    <a:pt x="160" y="245"/>
                    <a:pt x="160" y="245"/>
                  </a:cubicBezTo>
                  <a:cubicBezTo>
                    <a:pt x="164" y="233"/>
                    <a:pt x="161" y="207"/>
                    <a:pt x="161" y="207"/>
                  </a:cubicBezTo>
                  <a:cubicBezTo>
                    <a:pt x="233" y="173"/>
                    <a:pt x="267" y="92"/>
                    <a:pt x="272" y="81"/>
                  </a:cubicBezTo>
                  <a:cubicBezTo>
                    <a:pt x="236" y="23"/>
                    <a:pt x="161" y="0"/>
                    <a:pt x="98" y="29"/>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9" name="Freeform 42"/>
            <p:cNvSpPr>
              <a:spLocks/>
            </p:cNvSpPr>
            <p:nvPr/>
          </p:nvSpPr>
          <p:spPr bwMode="auto">
            <a:xfrm>
              <a:off x="6862966" y="3791877"/>
              <a:ext cx="167177" cy="220183"/>
            </a:xfrm>
            <a:custGeom>
              <a:avLst/>
              <a:gdLst>
                <a:gd name="T0" fmla="*/ 41 w 87"/>
                <a:gd name="T1" fmla="*/ 0 h 114"/>
                <a:gd name="T2" fmla="*/ 13 w 87"/>
                <a:gd name="T3" fmla="*/ 74 h 114"/>
                <a:gd name="T4" fmla="*/ 87 w 87"/>
                <a:gd name="T5" fmla="*/ 101 h 114"/>
                <a:gd name="T6" fmla="*/ 41 w 87"/>
                <a:gd name="T7" fmla="*/ 0 h 114"/>
              </a:gdLst>
              <a:ahLst/>
              <a:cxnLst>
                <a:cxn ang="0">
                  <a:pos x="T0" y="T1"/>
                </a:cxn>
                <a:cxn ang="0">
                  <a:pos x="T2" y="T3"/>
                </a:cxn>
                <a:cxn ang="0">
                  <a:pos x="T4" y="T5"/>
                </a:cxn>
                <a:cxn ang="0">
                  <a:pos x="T6" y="T7"/>
                </a:cxn>
              </a:cxnLst>
              <a:rect l="0" t="0" r="r" b="b"/>
              <a:pathLst>
                <a:path w="87" h="114">
                  <a:moveTo>
                    <a:pt x="41" y="0"/>
                  </a:moveTo>
                  <a:cubicBezTo>
                    <a:pt x="13" y="13"/>
                    <a:pt x="0" y="46"/>
                    <a:pt x="13" y="74"/>
                  </a:cubicBezTo>
                  <a:cubicBezTo>
                    <a:pt x="26" y="102"/>
                    <a:pt x="59" y="114"/>
                    <a:pt x="87" y="101"/>
                  </a:cubicBezTo>
                  <a:cubicBezTo>
                    <a:pt x="41" y="0"/>
                    <a:pt x="41" y="0"/>
                    <a:pt x="41"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50" name="Freeform 43"/>
            <p:cNvSpPr>
              <a:spLocks/>
            </p:cNvSpPr>
            <p:nvPr/>
          </p:nvSpPr>
          <p:spPr bwMode="auto">
            <a:xfrm>
              <a:off x="7111690" y="3685863"/>
              <a:ext cx="36698" cy="36698"/>
            </a:xfrm>
            <a:custGeom>
              <a:avLst/>
              <a:gdLst>
                <a:gd name="T0" fmla="*/ 2 w 19"/>
                <a:gd name="T1" fmla="*/ 13 h 19"/>
                <a:gd name="T2" fmla="*/ 6 w 19"/>
                <a:gd name="T3" fmla="*/ 1 h 19"/>
                <a:gd name="T4" fmla="*/ 17 w 19"/>
                <a:gd name="T5" fmla="*/ 6 h 19"/>
                <a:gd name="T6" fmla="*/ 13 w 19"/>
                <a:gd name="T7" fmla="*/ 17 h 19"/>
                <a:gd name="T8" fmla="*/ 2 w 19"/>
                <a:gd name="T9" fmla="*/ 13 h 19"/>
              </a:gdLst>
              <a:ahLst/>
              <a:cxnLst>
                <a:cxn ang="0">
                  <a:pos x="T0" y="T1"/>
                </a:cxn>
                <a:cxn ang="0">
                  <a:pos x="T2" y="T3"/>
                </a:cxn>
                <a:cxn ang="0">
                  <a:pos x="T4" y="T5"/>
                </a:cxn>
                <a:cxn ang="0">
                  <a:pos x="T6" y="T7"/>
                </a:cxn>
                <a:cxn ang="0">
                  <a:pos x="T8" y="T9"/>
                </a:cxn>
              </a:cxnLst>
              <a:rect l="0" t="0" r="r" b="b"/>
              <a:pathLst>
                <a:path w="19" h="19">
                  <a:moveTo>
                    <a:pt x="2" y="13"/>
                  </a:moveTo>
                  <a:cubicBezTo>
                    <a:pt x="0" y="9"/>
                    <a:pt x="2" y="3"/>
                    <a:pt x="6" y="1"/>
                  </a:cubicBezTo>
                  <a:cubicBezTo>
                    <a:pt x="10" y="0"/>
                    <a:pt x="16" y="1"/>
                    <a:pt x="17" y="6"/>
                  </a:cubicBezTo>
                  <a:cubicBezTo>
                    <a:pt x="19" y="10"/>
                    <a:pt x="18" y="15"/>
                    <a:pt x="13" y="17"/>
                  </a:cubicBezTo>
                  <a:cubicBezTo>
                    <a:pt x="9" y="19"/>
                    <a:pt x="4" y="17"/>
                    <a:pt x="2" y="1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51" name="Freeform 44"/>
            <p:cNvSpPr>
              <a:spLocks/>
            </p:cNvSpPr>
            <p:nvPr/>
          </p:nvSpPr>
          <p:spPr bwMode="auto">
            <a:xfrm>
              <a:off x="6606085" y="4330102"/>
              <a:ext cx="925585" cy="1223238"/>
            </a:xfrm>
            <a:custGeom>
              <a:avLst/>
              <a:gdLst>
                <a:gd name="T0" fmla="*/ 482 w 482"/>
                <a:gd name="T1" fmla="*/ 80 h 637"/>
                <a:gd name="T2" fmla="*/ 405 w 482"/>
                <a:gd name="T3" fmla="*/ 4 h 637"/>
                <a:gd name="T4" fmla="*/ 76 w 482"/>
                <a:gd name="T5" fmla="*/ 4 h 637"/>
                <a:gd name="T6" fmla="*/ 0 w 482"/>
                <a:gd name="T7" fmla="*/ 80 h 637"/>
                <a:gd name="T8" fmla="*/ 0 w 482"/>
                <a:gd name="T9" fmla="*/ 637 h 637"/>
                <a:gd name="T10" fmla="*/ 6 w 482"/>
                <a:gd name="T11" fmla="*/ 637 h 637"/>
                <a:gd name="T12" fmla="*/ 476 w 482"/>
                <a:gd name="T13" fmla="*/ 637 h 637"/>
                <a:gd name="T14" fmla="*/ 482 w 482"/>
                <a:gd name="T15" fmla="*/ 637 h 637"/>
                <a:gd name="T16" fmla="*/ 482 w 482"/>
                <a:gd name="T17" fmla="*/ 80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2" h="637">
                  <a:moveTo>
                    <a:pt x="482" y="80"/>
                  </a:moveTo>
                  <a:cubicBezTo>
                    <a:pt x="482" y="0"/>
                    <a:pt x="405" y="4"/>
                    <a:pt x="405" y="4"/>
                  </a:cubicBezTo>
                  <a:cubicBezTo>
                    <a:pt x="76" y="4"/>
                    <a:pt x="76" y="4"/>
                    <a:pt x="76" y="4"/>
                  </a:cubicBezTo>
                  <a:cubicBezTo>
                    <a:pt x="76" y="4"/>
                    <a:pt x="0" y="0"/>
                    <a:pt x="0" y="80"/>
                  </a:cubicBezTo>
                  <a:cubicBezTo>
                    <a:pt x="0" y="637"/>
                    <a:pt x="0" y="637"/>
                    <a:pt x="0" y="637"/>
                  </a:cubicBezTo>
                  <a:cubicBezTo>
                    <a:pt x="6" y="637"/>
                    <a:pt x="6" y="637"/>
                    <a:pt x="6" y="637"/>
                  </a:cubicBezTo>
                  <a:cubicBezTo>
                    <a:pt x="476" y="637"/>
                    <a:pt x="476" y="637"/>
                    <a:pt x="476" y="637"/>
                  </a:cubicBezTo>
                  <a:cubicBezTo>
                    <a:pt x="482" y="637"/>
                    <a:pt x="482" y="637"/>
                    <a:pt x="482" y="637"/>
                  </a:cubicBezTo>
                  <a:cubicBezTo>
                    <a:pt x="482" y="80"/>
                    <a:pt x="482" y="80"/>
                    <a:pt x="482" y="8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52" name="Freeform 45"/>
            <p:cNvSpPr>
              <a:spLocks/>
            </p:cNvSpPr>
            <p:nvPr/>
          </p:nvSpPr>
          <p:spPr bwMode="auto">
            <a:xfrm>
              <a:off x="6606085" y="4847941"/>
              <a:ext cx="925585" cy="705402"/>
            </a:xfrm>
            <a:custGeom>
              <a:avLst/>
              <a:gdLst>
                <a:gd name="T0" fmla="*/ 0 w 227"/>
                <a:gd name="T1" fmla="*/ 0 h 173"/>
                <a:gd name="T2" fmla="*/ 0 w 227"/>
                <a:gd name="T3" fmla="*/ 173 h 173"/>
                <a:gd name="T4" fmla="*/ 3 w 227"/>
                <a:gd name="T5" fmla="*/ 173 h 173"/>
                <a:gd name="T6" fmla="*/ 224 w 227"/>
                <a:gd name="T7" fmla="*/ 173 h 173"/>
                <a:gd name="T8" fmla="*/ 227 w 227"/>
                <a:gd name="T9" fmla="*/ 173 h 173"/>
                <a:gd name="T10" fmla="*/ 227 w 227"/>
                <a:gd name="T11" fmla="*/ 153 h 173"/>
                <a:gd name="T12" fmla="*/ 0 w 227"/>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227" h="173">
                  <a:moveTo>
                    <a:pt x="0" y="0"/>
                  </a:moveTo>
                  <a:lnTo>
                    <a:pt x="0" y="173"/>
                  </a:lnTo>
                  <a:lnTo>
                    <a:pt x="3" y="173"/>
                  </a:lnTo>
                  <a:lnTo>
                    <a:pt x="224" y="173"/>
                  </a:lnTo>
                  <a:lnTo>
                    <a:pt x="227" y="173"/>
                  </a:lnTo>
                  <a:lnTo>
                    <a:pt x="227" y="153"/>
                  </a:lnTo>
                  <a:lnTo>
                    <a:pt x="0" y="0"/>
                  </a:lnTo>
                  <a:close/>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53" name="Freeform 46"/>
            <p:cNvSpPr>
              <a:spLocks/>
            </p:cNvSpPr>
            <p:nvPr/>
          </p:nvSpPr>
          <p:spPr bwMode="auto">
            <a:xfrm>
              <a:off x="6606085" y="4847941"/>
              <a:ext cx="925585" cy="705402"/>
            </a:xfrm>
            <a:custGeom>
              <a:avLst/>
              <a:gdLst>
                <a:gd name="T0" fmla="*/ 0 w 227"/>
                <a:gd name="T1" fmla="*/ 0 h 173"/>
                <a:gd name="T2" fmla="*/ 0 w 227"/>
                <a:gd name="T3" fmla="*/ 173 h 173"/>
                <a:gd name="T4" fmla="*/ 3 w 227"/>
                <a:gd name="T5" fmla="*/ 173 h 173"/>
                <a:gd name="T6" fmla="*/ 224 w 227"/>
                <a:gd name="T7" fmla="*/ 173 h 173"/>
                <a:gd name="T8" fmla="*/ 227 w 227"/>
                <a:gd name="T9" fmla="*/ 173 h 173"/>
                <a:gd name="T10" fmla="*/ 227 w 227"/>
                <a:gd name="T11" fmla="*/ 153 h 173"/>
                <a:gd name="T12" fmla="*/ 0 w 227"/>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227" h="173">
                  <a:moveTo>
                    <a:pt x="0" y="0"/>
                  </a:moveTo>
                  <a:lnTo>
                    <a:pt x="0" y="173"/>
                  </a:lnTo>
                  <a:lnTo>
                    <a:pt x="3" y="173"/>
                  </a:lnTo>
                  <a:lnTo>
                    <a:pt x="224" y="173"/>
                  </a:lnTo>
                  <a:lnTo>
                    <a:pt x="227" y="173"/>
                  </a:lnTo>
                  <a:lnTo>
                    <a:pt x="227" y="15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54" name="Freeform 47"/>
            <p:cNvSpPr>
              <a:spLocks/>
            </p:cNvSpPr>
            <p:nvPr/>
          </p:nvSpPr>
          <p:spPr bwMode="auto">
            <a:xfrm>
              <a:off x="6606085" y="4607369"/>
              <a:ext cx="925585" cy="990824"/>
            </a:xfrm>
            <a:custGeom>
              <a:avLst/>
              <a:gdLst>
                <a:gd name="T0" fmla="*/ 482 w 482"/>
                <a:gd name="T1" fmla="*/ 321 h 516"/>
                <a:gd name="T2" fmla="*/ 0 w 482"/>
                <a:gd name="T3" fmla="*/ 226 h 516"/>
                <a:gd name="T4" fmla="*/ 0 w 482"/>
                <a:gd name="T5" fmla="*/ 0 h 516"/>
                <a:gd name="T6" fmla="*/ 182 w 482"/>
                <a:gd name="T7" fmla="*/ 6 h 516"/>
              </a:gdLst>
              <a:ahLst/>
              <a:cxnLst>
                <a:cxn ang="0">
                  <a:pos x="T0" y="T1"/>
                </a:cxn>
                <a:cxn ang="0">
                  <a:pos x="T2" y="T3"/>
                </a:cxn>
                <a:cxn ang="0">
                  <a:pos x="T4" y="T5"/>
                </a:cxn>
                <a:cxn ang="0">
                  <a:pos x="T6" y="T7"/>
                </a:cxn>
              </a:cxnLst>
              <a:rect l="0" t="0" r="r" b="b"/>
              <a:pathLst>
                <a:path w="482" h="516">
                  <a:moveTo>
                    <a:pt x="482" y="321"/>
                  </a:moveTo>
                  <a:cubicBezTo>
                    <a:pt x="482" y="321"/>
                    <a:pt x="116" y="516"/>
                    <a:pt x="0" y="226"/>
                  </a:cubicBezTo>
                  <a:cubicBezTo>
                    <a:pt x="0" y="0"/>
                    <a:pt x="0" y="0"/>
                    <a:pt x="0" y="0"/>
                  </a:cubicBezTo>
                  <a:cubicBezTo>
                    <a:pt x="182" y="6"/>
                    <a:pt x="182" y="6"/>
                    <a:pt x="182" y="6"/>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0" name="Freeform 53"/>
            <p:cNvSpPr>
              <a:spLocks/>
            </p:cNvSpPr>
            <p:nvPr/>
          </p:nvSpPr>
          <p:spPr bwMode="auto">
            <a:xfrm>
              <a:off x="7119845" y="5537030"/>
              <a:ext cx="1504584" cy="839957"/>
            </a:xfrm>
            <a:custGeom>
              <a:avLst/>
              <a:gdLst>
                <a:gd name="T0" fmla="*/ 780 w 783"/>
                <a:gd name="T1" fmla="*/ 175 h 438"/>
                <a:gd name="T2" fmla="*/ 779 w 783"/>
                <a:gd name="T3" fmla="*/ 158 h 438"/>
                <a:gd name="T4" fmla="*/ 761 w 783"/>
                <a:gd name="T5" fmla="*/ 162 h 438"/>
                <a:gd name="T6" fmla="*/ 449 w 783"/>
                <a:gd name="T7" fmla="*/ 11 h 438"/>
                <a:gd name="T8" fmla="*/ 391 w 783"/>
                <a:gd name="T9" fmla="*/ 19 h 438"/>
                <a:gd name="T10" fmla="*/ 24 w 783"/>
                <a:gd name="T11" fmla="*/ 236 h 438"/>
                <a:gd name="T12" fmla="*/ 1 w 783"/>
                <a:gd name="T13" fmla="*/ 240 h 438"/>
                <a:gd name="T14" fmla="*/ 0 w 783"/>
                <a:gd name="T15" fmla="*/ 263 h 438"/>
                <a:gd name="T16" fmla="*/ 1 w 783"/>
                <a:gd name="T17" fmla="*/ 263 h 438"/>
                <a:gd name="T18" fmla="*/ 8 w 783"/>
                <a:gd name="T19" fmla="*/ 269 h 438"/>
                <a:gd name="T20" fmla="*/ 332 w 783"/>
                <a:gd name="T21" fmla="*/ 426 h 438"/>
                <a:gd name="T22" fmla="*/ 390 w 783"/>
                <a:gd name="T23" fmla="*/ 418 h 438"/>
                <a:gd name="T24" fmla="*/ 760 w 783"/>
                <a:gd name="T25" fmla="*/ 199 h 438"/>
                <a:gd name="T26" fmla="*/ 780 w 783"/>
                <a:gd name="T27" fmla="*/ 175 h 438"/>
                <a:gd name="T28" fmla="*/ 780 w 783"/>
                <a:gd name="T29" fmla="*/ 17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3" h="438">
                  <a:moveTo>
                    <a:pt x="780" y="175"/>
                  </a:moveTo>
                  <a:cubicBezTo>
                    <a:pt x="779" y="158"/>
                    <a:pt x="779" y="158"/>
                    <a:pt x="779" y="158"/>
                  </a:cubicBezTo>
                  <a:cubicBezTo>
                    <a:pt x="761" y="162"/>
                    <a:pt x="761" y="162"/>
                    <a:pt x="761" y="162"/>
                  </a:cubicBezTo>
                  <a:cubicBezTo>
                    <a:pt x="449" y="11"/>
                    <a:pt x="449" y="11"/>
                    <a:pt x="449" y="11"/>
                  </a:cubicBezTo>
                  <a:cubicBezTo>
                    <a:pt x="449" y="11"/>
                    <a:pt x="425" y="0"/>
                    <a:pt x="391" y="19"/>
                  </a:cubicBezTo>
                  <a:cubicBezTo>
                    <a:pt x="24" y="236"/>
                    <a:pt x="24" y="236"/>
                    <a:pt x="24" y="236"/>
                  </a:cubicBezTo>
                  <a:cubicBezTo>
                    <a:pt x="1" y="240"/>
                    <a:pt x="1" y="240"/>
                    <a:pt x="1" y="240"/>
                  </a:cubicBezTo>
                  <a:cubicBezTo>
                    <a:pt x="0" y="263"/>
                    <a:pt x="0" y="263"/>
                    <a:pt x="0" y="263"/>
                  </a:cubicBezTo>
                  <a:cubicBezTo>
                    <a:pt x="1" y="263"/>
                    <a:pt x="1" y="263"/>
                    <a:pt x="1" y="263"/>
                  </a:cubicBezTo>
                  <a:cubicBezTo>
                    <a:pt x="2" y="265"/>
                    <a:pt x="4" y="268"/>
                    <a:pt x="8" y="269"/>
                  </a:cubicBezTo>
                  <a:cubicBezTo>
                    <a:pt x="332" y="426"/>
                    <a:pt x="332" y="426"/>
                    <a:pt x="332" y="426"/>
                  </a:cubicBezTo>
                  <a:cubicBezTo>
                    <a:pt x="332" y="426"/>
                    <a:pt x="355" y="438"/>
                    <a:pt x="390" y="418"/>
                  </a:cubicBezTo>
                  <a:cubicBezTo>
                    <a:pt x="760" y="199"/>
                    <a:pt x="760" y="199"/>
                    <a:pt x="760" y="199"/>
                  </a:cubicBezTo>
                  <a:cubicBezTo>
                    <a:pt x="760" y="199"/>
                    <a:pt x="783" y="186"/>
                    <a:pt x="780" y="175"/>
                  </a:cubicBezTo>
                  <a:cubicBezTo>
                    <a:pt x="780" y="175"/>
                    <a:pt x="780" y="175"/>
                    <a:pt x="780" y="175"/>
                  </a:cubicBezTo>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1" name="Freeform 54"/>
            <p:cNvSpPr>
              <a:spLocks/>
            </p:cNvSpPr>
            <p:nvPr/>
          </p:nvSpPr>
          <p:spPr bwMode="auto">
            <a:xfrm>
              <a:off x="7095380" y="5488101"/>
              <a:ext cx="1553514" cy="839957"/>
            </a:xfrm>
            <a:custGeom>
              <a:avLst/>
              <a:gdLst>
                <a:gd name="T0" fmla="*/ 787 w 810"/>
                <a:gd name="T1" fmla="*/ 168 h 438"/>
                <a:gd name="T2" fmla="*/ 463 w 810"/>
                <a:gd name="T3" fmla="*/ 11 h 438"/>
                <a:gd name="T4" fmla="*/ 405 w 810"/>
                <a:gd name="T5" fmla="*/ 20 h 438"/>
                <a:gd name="T6" fmla="*/ 35 w 810"/>
                <a:gd name="T7" fmla="*/ 239 h 438"/>
                <a:gd name="T8" fmla="*/ 23 w 810"/>
                <a:gd name="T9" fmla="*/ 270 h 438"/>
                <a:gd name="T10" fmla="*/ 346 w 810"/>
                <a:gd name="T11" fmla="*/ 427 h 438"/>
                <a:gd name="T12" fmla="*/ 404 w 810"/>
                <a:gd name="T13" fmla="*/ 418 h 438"/>
                <a:gd name="T14" fmla="*/ 775 w 810"/>
                <a:gd name="T15" fmla="*/ 199 h 438"/>
                <a:gd name="T16" fmla="*/ 787 w 810"/>
                <a:gd name="T17" fmla="*/ 16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0" h="438">
                  <a:moveTo>
                    <a:pt x="787" y="168"/>
                  </a:moveTo>
                  <a:cubicBezTo>
                    <a:pt x="463" y="11"/>
                    <a:pt x="463" y="11"/>
                    <a:pt x="463" y="11"/>
                  </a:cubicBezTo>
                  <a:cubicBezTo>
                    <a:pt x="463" y="11"/>
                    <a:pt x="440" y="0"/>
                    <a:pt x="405" y="20"/>
                  </a:cubicBezTo>
                  <a:cubicBezTo>
                    <a:pt x="35" y="239"/>
                    <a:pt x="35" y="239"/>
                    <a:pt x="35" y="239"/>
                  </a:cubicBezTo>
                  <a:cubicBezTo>
                    <a:pt x="35" y="239"/>
                    <a:pt x="0" y="259"/>
                    <a:pt x="23" y="270"/>
                  </a:cubicBezTo>
                  <a:cubicBezTo>
                    <a:pt x="346" y="427"/>
                    <a:pt x="346" y="427"/>
                    <a:pt x="346" y="427"/>
                  </a:cubicBezTo>
                  <a:cubicBezTo>
                    <a:pt x="346" y="427"/>
                    <a:pt x="370" y="438"/>
                    <a:pt x="404" y="418"/>
                  </a:cubicBezTo>
                  <a:cubicBezTo>
                    <a:pt x="775" y="199"/>
                    <a:pt x="775" y="199"/>
                    <a:pt x="775" y="199"/>
                  </a:cubicBezTo>
                  <a:cubicBezTo>
                    <a:pt x="775" y="199"/>
                    <a:pt x="810" y="179"/>
                    <a:pt x="787" y="168"/>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2" name="Freeform 55"/>
            <p:cNvSpPr>
              <a:spLocks/>
            </p:cNvSpPr>
            <p:nvPr/>
          </p:nvSpPr>
          <p:spPr bwMode="auto">
            <a:xfrm>
              <a:off x="7291098" y="5590038"/>
              <a:ext cx="1243627" cy="676858"/>
            </a:xfrm>
            <a:custGeom>
              <a:avLst/>
              <a:gdLst>
                <a:gd name="T0" fmla="*/ 305 w 305"/>
                <a:gd name="T1" fmla="*/ 63 h 166"/>
                <a:gd name="T2" fmla="*/ 175 w 305"/>
                <a:gd name="T3" fmla="*/ 0 h 166"/>
                <a:gd name="T4" fmla="*/ 0 w 305"/>
                <a:gd name="T5" fmla="*/ 103 h 166"/>
                <a:gd name="T6" fmla="*/ 131 w 305"/>
                <a:gd name="T7" fmla="*/ 166 h 166"/>
                <a:gd name="T8" fmla="*/ 305 w 305"/>
                <a:gd name="T9" fmla="*/ 63 h 166"/>
              </a:gdLst>
              <a:ahLst/>
              <a:cxnLst>
                <a:cxn ang="0">
                  <a:pos x="T0" y="T1"/>
                </a:cxn>
                <a:cxn ang="0">
                  <a:pos x="T2" y="T3"/>
                </a:cxn>
                <a:cxn ang="0">
                  <a:pos x="T4" y="T5"/>
                </a:cxn>
                <a:cxn ang="0">
                  <a:pos x="T6" y="T7"/>
                </a:cxn>
                <a:cxn ang="0">
                  <a:pos x="T8" y="T9"/>
                </a:cxn>
              </a:cxnLst>
              <a:rect l="0" t="0" r="r" b="b"/>
              <a:pathLst>
                <a:path w="305" h="166">
                  <a:moveTo>
                    <a:pt x="305" y="63"/>
                  </a:moveTo>
                  <a:lnTo>
                    <a:pt x="175" y="0"/>
                  </a:lnTo>
                  <a:lnTo>
                    <a:pt x="0" y="103"/>
                  </a:lnTo>
                  <a:lnTo>
                    <a:pt x="131" y="166"/>
                  </a:lnTo>
                  <a:lnTo>
                    <a:pt x="305" y="63"/>
                  </a:lnTo>
                  <a:close/>
                </a:path>
              </a:pathLst>
            </a:custGeom>
            <a:solidFill>
              <a:srgbClr val="F0EF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3" name="Freeform 56"/>
            <p:cNvSpPr>
              <a:spLocks/>
            </p:cNvSpPr>
            <p:nvPr/>
          </p:nvSpPr>
          <p:spPr bwMode="auto">
            <a:xfrm>
              <a:off x="7291098" y="5590038"/>
              <a:ext cx="1243627" cy="676858"/>
            </a:xfrm>
            <a:custGeom>
              <a:avLst/>
              <a:gdLst>
                <a:gd name="T0" fmla="*/ 305 w 305"/>
                <a:gd name="T1" fmla="*/ 63 h 166"/>
                <a:gd name="T2" fmla="*/ 175 w 305"/>
                <a:gd name="T3" fmla="*/ 0 h 166"/>
                <a:gd name="T4" fmla="*/ 0 w 305"/>
                <a:gd name="T5" fmla="*/ 103 h 166"/>
                <a:gd name="T6" fmla="*/ 131 w 305"/>
                <a:gd name="T7" fmla="*/ 166 h 166"/>
                <a:gd name="T8" fmla="*/ 305 w 305"/>
                <a:gd name="T9" fmla="*/ 63 h 166"/>
              </a:gdLst>
              <a:ahLst/>
              <a:cxnLst>
                <a:cxn ang="0">
                  <a:pos x="T0" y="T1"/>
                </a:cxn>
                <a:cxn ang="0">
                  <a:pos x="T2" y="T3"/>
                </a:cxn>
                <a:cxn ang="0">
                  <a:pos x="T4" y="T5"/>
                </a:cxn>
                <a:cxn ang="0">
                  <a:pos x="T6" y="T7"/>
                </a:cxn>
                <a:cxn ang="0">
                  <a:pos x="T8" y="T9"/>
                </a:cxn>
              </a:cxnLst>
              <a:rect l="0" t="0" r="r" b="b"/>
              <a:pathLst>
                <a:path w="305" h="166">
                  <a:moveTo>
                    <a:pt x="305" y="63"/>
                  </a:moveTo>
                  <a:lnTo>
                    <a:pt x="175" y="0"/>
                  </a:lnTo>
                  <a:lnTo>
                    <a:pt x="0" y="103"/>
                  </a:lnTo>
                  <a:lnTo>
                    <a:pt x="131" y="166"/>
                  </a:lnTo>
                  <a:lnTo>
                    <a:pt x="305" y="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4" name="Freeform 57"/>
            <p:cNvSpPr>
              <a:spLocks/>
            </p:cNvSpPr>
            <p:nvPr/>
          </p:nvSpPr>
          <p:spPr bwMode="auto">
            <a:xfrm>
              <a:off x="7947571" y="5504410"/>
              <a:ext cx="179408" cy="73394"/>
            </a:xfrm>
            <a:custGeom>
              <a:avLst/>
              <a:gdLst>
                <a:gd name="T0" fmla="*/ 0 w 92"/>
                <a:gd name="T1" fmla="*/ 0 h 39"/>
                <a:gd name="T2" fmla="*/ 0 w 92"/>
                <a:gd name="T3" fmla="*/ 0 h 39"/>
                <a:gd name="T4" fmla="*/ 17 w 92"/>
                <a:gd name="T5" fmla="*/ 3 h 39"/>
                <a:gd name="T6" fmla="*/ 92 w 92"/>
                <a:gd name="T7" fmla="*/ 39 h 39"/>
                <a:gd name="T8" fmla="*/ 92 w 92"/>
                <a:gd name="T9" fmla="*/ 39 h 39"/>
                <a:gd name="T10" fmla="*/ 18 w 92"/>
                <a:gd name="T11" fmla="*/ 3 h 39"/>
                <a:gd name="T12" fmla="*/ 0 w 92"/>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92" h="39">
                  <a:moveTo>
                    <a:pt x="0" y="0"/>
                  </a:moveTo>
                  <a:cubicBezTo>
                    <a:pt x="0" y="0"/>
                    <a:pt x="0" y="0"/>
                    <a:pt x="0" y="0"/>
                  </a:cubicBezTo>
                  <a:cubicBezTo>
                    <a:pt x="11" y="0"/>
                    <a:pt x="17" y="3"/>
                    <a:pt x="17" y="3"/>
                  </a:cubicBezTo>
                  <a:cubicBezTo>
                    <a:pt x="92" y="39"/>
                    <a:pt x="92" y="39"/>
                    <a:pt x="92" y="39"/>
                  </a:cubicBezTo>
                  <a:cubicBezTo>
                    <a:pt x="92" y="39"/>
                    <a:pt x="92" y="39"/>
                    <a:pt x="92" y="39"/>
                  </a:cubicBezTo>
                  <a:cubicBezTo>
                    <a:pt x="18" y="3"/>
                    <a:pt x="18" y="3"/>
                    <a:pt x="18" y="3"/>
                  </a:cubicBezTo>
                  <a:cubicBezTo>
                    <a:pt x="18" y="3"/>
                    <a:pt x="12" y="0"/>
                    <a:pt x="0" y="0"/>
                  </a:cubicBezTo>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5" name="Freeform 58"/>
            <p:cNvSpPr>
              <a:spLocks/>
            </p:cNvSpPr>
            <p:nvPr/>
          </p:nvSpPr>
          <p:spPr bwMode="auto">
            <a:xfrm>
              <a:off x="7095380" y="5504410"/>
              <a:ext cx="1031599" cy="733943"/>
            </a:xfrm>
            <a:custGeom>
              <a:avLst/>
              <a:gdLst>
                <a:gd name="T0" fmla="*/ 445 w 537"/>
                <a:gd name="T1" fmla="*/ 0 h 383"/>
                <a:gd name="T2" fmla="*/ 405 w 537"/>
                <a:gd name="T3" fmla="*/ 12 h 383"/>
                <a:gd name="T4" fmla="*/ 34 w 537"/>
                <a:gd name="T5" fmla="*/ 231 h 383"/>
                <a:gd name="T6" fmla="*/ 23 w 537"/>
                <a:gd name="T7" fmla="*/ 262 h 383"/>
                <a:gd name="T8" fmla="*/ 274 w 537"/>
                <a:gd name="T9" fmla="*/ 383 h 383"/>
                <a:gd name="T10" fmla="*/ 274 w 537"/>
                <a:gd name="T11" fmla="*/ 383 h 383"/>
                <a:gd name="T12" fmla="*/ 294 w 537"/>
                <a:gd name="T13" fmla="*/ 357 h 383"/>
                <a:gd name="T14" fmla="*/ 103 w 537"/>
                <a:gd name="T15" fmla="*/ 264 h 383"/>
                <a:gd name="T16" fmla="*/ 474 w 537"/>
                <a:gd name="T17" fmla="*/ 45 h 383"/>
                <a:gd name="T18" fmla="*/ 517 w 537"/>
                <a:gd name="T19" fmla="*/ 66 h 383"/>
                <a:gd name="T20" fmla="*/ 537 w 537"/>
                <a:gd name="T21" fmla="*/ 39 h 383"/>
                <a:gd name="T22" fmla="*/ 462 w 537"/>
                <a:gd name="T23" fmla="*/ 3 h 383"/>
                <a:gd name="T24" fmla="*/ 445 w 537"/>
                <a:gd name="T25"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383">
                  <a:moveTo>
                    <a:pt x="445" y="0"/>
                  </a:moveTo>
                  <a:cubicBezTo>
                    <a:pt x="435" y="0"/>
                    <a:pt x="421" y="3"/>
                    <a:pt x="405" y="12"/>
                  </a:cubicBezTo>
                  <a:cubicBezTo>
                    <a:pt x="34" y="231"/>
                    <a:pt x="34" y="231"/>
                    <a:pt x="34" y="231"/>
                  </a:cubicBezTo>
                  <a:cubicBezTo>
                    <a:pt x="34" y="231"/>
                    <a:pt x="0" y="251"/>
                    <a:pt x="23" y="262"/>
                  </a:cubicBezTo>
                  <a:cubicBezTo>
                    <a:pt x="274" y="383"/>
                    <a:pt x="274" y="383"/>
                    <a:pt x="274" y="383"/>
                  </a:cubicBezTo>
                  <a:cubicBezTo>
                    <a:pt x="274" y="383"/>
                    <a:pt x="274" y="383"/>
                    <a:pt x="274" y="383"/>
                  </a:cubicBezTo>
                  <a:cubicBezTo>
                    <a:pt x="294" y="357"/>
                    <a:pt x="294" y="357"/>
                    <a:pt x="294" y="357"/>
                  </a:cubicBezTo>
                  <a:cubicBezTo>
                    <a:pt x="103" y="264"/>
                    <a:pt x="103" y="264"/>
                    <a:pt x="103" y="264"/>
                  </a:cubicBezTo>
                  <a:cubicBezTo>
                    <a:pt x="474" y="45"/>
                    <a:pt x="474" y="45"/>
                    <a:pt x="474" y="45"/>
                  </a:cubicBezTo>
                  <a:cubicBezTo>
                    <a:pt x="517" y="66"/>
                    <a:pt x="517" y="66"/>
                    <a:pt x="517" y="66"/>
                  </a:cubicBezTo>
                  <a:cubicBezTo>
                    <a:pt x="537" y="39"/>
                    <a:pt x="537" y="39"/>
                    <a:pt x="537" y="39"/>
                  </a:cubicBezTo>
                  <a:cubicBezTo>
                    <a:pt x="462" y="3"/>
                    <a:pt x="462" y="3"/>
                    <a:pt x="462" y="3"/>
                  </a:cubicBezTo>
                  <a:cubicBezTo>
                    <a:pt x="462" y="3"/>
                    <a:pt x="456" y="0"/>
                    <a:pt x="445" y="0"/>
                  </a:cubicBezTo>
                </a:path>
              </a:pathLst>
            </a:custGeom>
            <a:solidFill>
              <a:srgbClr val="D00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6" name="Freeform 59"/>
            <p:cNvSpPr>
              <a:spLocks/>
            </p:cNvSpPr>
            <p:nvPr/>
          </p:nvSpPr>
          <p:spPr bwMode="auto">
            <a:xfrm>
              <a:off x="7291098" y="5590038"/>
              <a:ext cx="795106" cy="599388"/>
            </a:xfrm>
            <a:custGeom>
              <a:avLst/>
              <a:gdLst>
                <a:gd name="T0" fmla="*/ 175 w 195"/>
                <a:gd name="T1" fmla="*/ 0 h 147"/>
                <a:gd name="T2" fmla="*/ 0 w 195"/>
                <a:gd name="T3" fmla="*/ 103 h 147"/>
                <a:gd name="T4" fmla="*/ 90 w 195"/>
                <a:gd name="T5" fmla="*/ 147 h 147"/>
                <a:gd name="T6" fmla="*/ 195 w 195"/>
                <a:gd name="T7" fmla="*/ 10 h 147"/>
                <a:gd name="T8" fmla="*/ 175 w 195"/>
                <a:gd name="T9" fmla="*/ 0 h 147"/>
              </a:gdLst>
              <a:ahLst/>
              <a:cxnLst>
                <a:cxn ang="0">
                  <a:pos x="T0" y="T1"/>
                </a:cxn>
                <a:cxn ang="0">
                  <a:pos x="T2" y="T3"/>
                </a:cxn>
                <a:cxn ang="0">
                  <a:pos x="T4" y="T5"/>
                </a:cxn>
                <a:cxn ang="0">
                  <a:pos x="T6" y="T7"/>
                </a:cxn>
                <a:cxn ang="0">
                  <a:pos x="T8" y="T9"/>
                </a:cxn>
              </a:cxnLst>
              <a:rect l="0" t="0" r="r" b="b"/>
              <a:pathLst>
                <a:path w="195" h="147">
                  <a:moveTo>
                    <a:pt x="175" y="0"/>
                  </a:moveTo>
                  <a:lnTo>
                    <a:pt x="0" y="103"/>
                  </a:lnTo>
                  <a:lnTo>
                    <a:pt x="90" y="147"/>
                  </a:lnTo>
                  <a:lnTo>
                    <a:pt x="195" y="10"/>
                  </a:lnTo>
                  <a:lnTo>
                    <a:pt x="175" y="0"/>
                  </a:lnTo>
                  <a:close/>
                </a:path>
              </a:pathLst>
            </a:custGeom>
            <a:solidFill>
              <a:srgbClr val="D8D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7" name="Freeform 60"/>
            <p:cNvSpPr>
              <a:spLocks/>
            </p:cNvSpPr>
            <p:nvPr/>
          </p:nvSpPr>
          <p:spPr bwMode="auto">
            <a:xfrm>
              <a:off x="7291098" y="5590038"/>
              <a:ext cx="795106" cy="599388"/>
            </a:xfrm>
            <a:custGeom>
              <a:avLst/>
              <a:gdLst>
                <a:gd name="T0" fmla="*/ 175 w 195"/>
                <a:gd name="T1" fmla="*/ 0 h 147"/>
                <a:gd name="T2" fmla="*/ 0 w 195"/>
                <a:gd name="T3" fmla="*/ 103 h 147"/>
                <a:gd name="T4" fmla="*/ 90 w 195"/>
                <a:gd name="T5" fmla="*/ 147 h 147"/>
                <a:gd name="T6" fmla="*/ 195 w 195"/>
                <a:gd name="T7" fmla="*/ 10 h 147"/>
                <a:gd name="T8" fmla="*/ 175 w 195"/>
                <a:gd name="T9" fmla="*/ 0 h 147"/>
              </a:gdLst>
              <a:ahLst/>
              <a:cxnLst>
                <a:cxn ang="0">
                  <a:pos x="T0" y="T1"/>
                </a:cxn>
                <a:cxn ang="0">
                  <a:pos x="T2" y="T3"/>
                </a:cxn>
                <a:cxn ang="0">
                  <a:pos x="T4" y="T5"/>
                </a:cxn>
                <a:cxn ang="0">
                  <a:pos x="T6" y="T7"/>
                </a:cxn>
                <a:cxn ang="0">
                  <a:pos x="T8" y="T9"/>
                </a:cxn>
              </a:cxnLst>
              <a:rect l="0" t="0" r="r" b="b"/>
              <a:pathLst>
                <a:path w="195" h="147">
                  <a:moveTo>
                    <a:pt x="175" y="0"/>
                  </a:moveTo>
                  <a:lnTo>
                    <a:pt x="0" y="103"/>
                  </a:lnTo>
                  <a:lnTo>
                    <a:pt x="90" y="147"/>
                  </a:lnTo>
                  <a:lnTo>
                    <a:pt x="195" y="10"/>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8" name="Freeform 61"/>
            <p:cNvSpPr>
              <a:spLocks/>
            </p:cNvSpPr>
            <p:nvPr/>
          </p:nvSpPr>
          <p:spPr bwMode="auto">
            <a:xfrm>
              <a:off x="7633605" y="5308692"/>
              <a:ext cx="89704" cy="97859"/>
            </a:xfrm>
            <a:custGeom>
              <a:avLst/>
              <a:gdLst>
                <a:gd name="T0" fmla="*/ 44 w 47"/>
                <a:gd name="T1" fmla="*/ 22 h 52"/>
                <a:gd name="T2" fmla="*/ 34 w 47"/>
                <a:gd name="T3" fmla="*/ 0 h 52"/>
                <a:gd name="T4" fmla="*/ 0 w 47"/>
                <a:gd name="T5" fmla="*/ 16 h 52"/>
                <a:gd name="T6" fmla="*/ 10 w 47"/>
                <a:gd name="T7" fmla="*/ 38 h 52"/>
                <a:gd name="T8" fmla="*/ 29 w 47"/>
                <a:gd name="T9" fmla="*/ 52 h 52"/>
                <a:gd name="T10" fmla="*/ 47 w 47"/>
                <a:gd name="T11" fmla="*/ 33 h 52"/>
                <a:gd name="T12" fmla="*/ 44 w 47"/>
                <a:gd name="T13" fmla="*/ 22 h 52"/>
              </a:gdLst>
              <a:ahLst/>
              <a:cxnLst>
                <a:cxn ang="0">
                  <a:pos x="T0" y="T1"/>
                </a:cxn>
                <a:cxn ang="0">
                  <a:pos x="T2" y="T3"/>
                </a:cxn>
                <a:cxn ang="0">
                  <a:pos x="T4" y="T5"/>
                </a:cxn>
                <a:cxn ang="0">
                  <a:pos x="T6" y="T7"/>
                </a:cxn>
                <a:cxn ang="0">
                  <a:pos x="T8" y="T9"/>
                </a:cxn>
                <a:cxn ang="0">
                  <a:pos x="T10" y="T11"/>
                </a:cxn>
                <a:cxn ang="0">
                  <a:pos x="T12" y="T13"/>
                </a:cxn>
              </a:cxnLst>
              <a:rect l="0" t="0" r="r" b="b"/>
              <a:pathLst>
                <a:path w="47" h="52">
                  <a:moveTo>
                    <a:pt x="44" y="22"/>
                  </a:moveTo>
                  <a:cubicBezTo>
                    <a:pt x="34" y="0"/>
                    <a:pt x="34" y="0"/>
                    <a:pt x="34" y="0"/>
                  </a:cubicBezTo>
                  <a:cubicBezTo>
                    <a:pt x="0" y="16"/>
                    <a:pt x="0" y="16"/>
                    <a:pt x="0" y="16"/>
                  </a:cubicBezTo>
                  <a:cubicBezTo>
                    <a:pt x="10" y="38"/>
                    <a:pt x="10" y="38"/>
                    <a:pt x="10" y="38"/>
                  </a:cubicBezTo>
                  <a:cubicBezTo>
                    <a:pt x="13" y="46"/>
                    <a:pt x="20" y="52"/>
                    <a:pt x="29" y="52"/>
                  </a:cubicBezTo>
                  <a:cubicBezTo>
                    <a:pt x="39" y="52"/>
                    <a:pt x="47" y="43"/>
                    <a:pt x="47" y="33"/>
                  </a:cubicBezTo>
                  <a:cubicBezTo>
                    <a:pt x="47" y="29"/>
                    <a:pt x="46" y="25"/>
                    <a:pt x="44" y="22"/>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9" name="Freeform 62"/>
            <p:cNvSpPr>
              <a:spLocks/>
            </p:cNvSpPr>
            <p:nvPr/>
          </p:nvSpPr>
          <p:spPr bwMode="auto">
            <a:xfrm>
              <a:off x="7413422" y="4856096"/>
              <a:ext cx="309887" cy="513760"/>
            </a:xfrm>
            <a:custGeom>
              <a:avLst/>
              <a:gdLst>
                <a:gd name="T0" fmla="*/ 0 w 76"/>
                <a:gd name="T1" fmla="*/ 11 h 126"/>
                <a:gd name="T2" fmla="*/ 53 w 76"/>
                <a:gd name="T3" fmla="*/ 126 h 126"/>
                <a:gd name="T4" fmla="*/ 76 w 76"/>
                <a:gd name="T5" fmla="*/ 116 h 126"/>
                <a:gd name="T6" fmla="*/ 23 w 76"/>
                <a:gd name="T7" fmla="*/ 0 h 126"/>
                <a:gd name="T8" fmla="*/ 0 w 76"/>
                <a:gd name="T9" fmla="*/ 11 h 126"/>
              </a:gdLst>
              <a:ahLst/>
              <a:cxnLst>
                <a:cxn ang="0">
                  <a:pos x="T0" y="T1"/>
                </a:cxn>
                <a:cxn ang="0">
                  <a:pos x="T2" y="T3"/>
                </a:cxn>
                <a:cxn ang="0">
                  <a:pos x="T4" y="T5"/>
                </a:cxn>
                <a:cxn ang="0">
                  <a:pos x="T6" y="T7"/>
                </a:cxn>
                <a:cxn ang="0">
                  <a:pos x="T8" y="T9"/>
                </a:cxn>
              </a:cxnLst>
              <a:rect l="0" t="0" r="r" b="b"/>
              <a:pathLst>
                <a:path w="76" h="126">
                  <a:moveTo>
                    <a:pt x="0" y="11"/>
                  </a:moveTo>
                  <a:lnTo>
                    <a:pt x="53" y="126"/>
                  </a:lnTo>
                  <a:lnTo>
                    <a:pt x="76" y="116"/>
                  </a:lnTo>
                  <a:lnTo>
                    <a:pt x="23" y="0"/>
                  </a:lnTo>
                  <a:lnTo>
                    <a:pt x="0" y="1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70" name="Freeform 63"/>
            <p:cNvSpPr>
              <a:spLocks/>
            </p:cNvSpPr>
            <p:nvPr/>
          </p:nvSpPr>
          <p:spPr bwMode="auto">
            <a:xfrm>
              <a:off x="7450120" y="4941721"/>
              <a:ext cx="260957" cy="260957"/>
            </a:xfrm>
            <a:custGeom>
              <a:avLst/>
              <a:gdLst>
                <a:gd name="T0" fmla="*/ 44 w 137"/>
                <a:gd name="T1" fmla="*/ 13 h 137"/>
                <a:gd name="T2" fmla="*/ 124 w 137"/>
                <a:gd name="T3" fmla="*/ 44 h 137"/>
                <a:gd name="T4" fmla="*/ 93 w 137"/>
                <a:gd name="T5" fmla="*/ 124 h 137"/>
                <a:gd name="T6" fmla="*/ 14 w 137"/>
                <a:gd name="T7" fmla="*/ 93 h 137"/>
                <a:gd name="T8" fmla="*/ 44 w 137"/>
                <a:gd name="T9" fmla="*/ 13 h 137"/>
              </a:gdLst>
              <a:ahLst/>
              <a:cxnLst>
                <a:cxn ang="0">
                  <a:pos x="T0" y="T1"/>
                </a:cxn>
                <a:cxn ang="0">
                  <a:pos x="T2" y="T3"/>
                </a:cxn>
                <a:cxn ang="0">
                  <a:pos x="T4" y="T5"/>
                </a:cxn>
                <a:cxn ang="0">
                  <a:pos x="T6" y="T7"/>
                </a:cxn>
                <a:cxn ang="0">
                  <a:pos x="T8" y="T9"/>
                </a:cxn>
              </a:cxnLst>
              <a:rect l="0" t="0" r="r" b="b"/>
              <a:pathLst>
                <a:path w="137" h="137">
                  <a:moveTo>
                    <a:pt x="44" y="13"/>
                  </a:moveTo>
                  <a:cubicBezTo>
                    <a:pt x="74" y="0"/>
                    <a:pt x="110" y="13"/>
                    <a:pt x="124" y="44"/>
                  </a:cubicBezTo>
                  <a:cubicBezTo>
                    <a:pt x="137" y="74"/>
                    <a:pt x="124" y="110"/>
                    <a:pt x="93" y="124"/>
                  </a:cubicBezTo>
                  <a:cubicBezTo>
                    <a:pt x="63" y="137"/>
                    <a:pt x="27" y="124"/>
                    <a:pt x="14" y="93"/>
                  </a:cubicBezTo>
                  <a:cubicBezTo>
                    <a:pt x="0" y="63"/>
                    <a:pt x="13" y="27"/>
                    <a:pt x="44" y="13"/>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71" name="Freeform 64"/>
            <p:cNvSpPr>
              <a:spLocks/>
            </p:cNvSpPr>
            <p:nvPr/>
          </p:nvSpPr>
          <p:spPr bwMode="auto">
            <a:xfrm>
              <a:off x="7421577" y="4966186"/>
              <a:ext cx="199797" cy="260957"/>
            </a:xfrm>
            <a:custGeom>
              <a:avLst/>
              <a:gdLst>
                <a:gd name="T0" fmla="*/ 23 w 49"/>
                <a:gd name="T1" fmla="*/ 64 h 64"/>
                <a:gd name="T2" fmla="*/ 0 w 49"/>
                <a:gd name="T3" fmla="*/ 12 h 64"/>
                <a:gd name="T4" fmla="*/ 26 w 49"/>
                <a:gd name="T5" fmla="*/ 0 h 64"/>
                <a:gd name="T6" fmla="*/ 49 w 49"/>
                <a:gd name="T7" fmla="*/ 52 h 64"/>
                <a:gd name="T8" fmla="*/ 23 w 49"/>
                <a:gd name="T9" fmla="*/ 64 h 64"/>
              </a:gdLst>
              <a:ahLst/>
              <a:cxnLst>
                <a:cxn ang="0">
                  <a:pos x="T0" y="T1"/>
                </a:cxn>
                <a:cxn ang="0">
                  <a:pos x="T2" y="T3"/>
                </a:cxn>
                <a:cxn ang="0">
                  <a:pos x="T4" y="T5"/>
                </a:cxn>
                <a:cxn ang="0">
                  <a:pos x="T6" y="T7"/>
                </a:cxn>
                <a:cxn ang="0">
                  <a:pos x="T8" y="T9"/>
                </a:cxn>
              </a:cxnLst>
              <a:rect l="0" t="0" r="r" b="b"/>
              <a:pathLst>
                <a:path w="49" h="64">
                  <a:moveTo>
                    <a:pt x="23" y="64"/>
                  </a:moveTo>
                  <a:lnTo>
                    <a:pt x="0" y="12"/>
                  </a:lnTo>
                  <a:lnTo>
                    <a:pt x="26" y="0"/>
                  </a:lnTo>
                  <a:lnTo>
                    <a:pt x="49" y="52"/>
                  </a:lnTo>
                  <a:lnTo>
                    <a:pt x="23" y="6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75" name="Rectangle 68"/>
            <p:cNvSpPr>
              <a:spLocks noChangeArrowheads="1"/>
            </p:cNvSpPr>
            <p:nvPr/>
          </p:nvSpPr>
          <p:spPr bwMode="auto">
            <a:xfrm>
              <a:off x="7388957" y="4130308"/>
              <a:ext cx="4079" cy="4079"/>
            </a:xfrm>
            <a:prstGeom prst="rect">
              <a:avLst/>
            </a:prstGeom>
            <a:solidFill>
              <a:srgbClr val="001D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76" name="Freeform 69"/>
            <p:cNvSpPr>
              <a:spLocks/>
            </p:cNvSpPr>
            <p:nvPr/>
          </p:nvSpPr>
          <p:spPr bwMode="auto">
            <a:xfrm>
              <a:off x="7388957" y="413030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77" name="Freeform 70"/>
            <p:cNvSpPr>
              <a:spLocks/>
            </p:cNvSpPr>
            <p:nvPr/>
          </p:nvSpPr>
          <p:spPr bwMode="auto">
            <a:xfrm>
              <a:off x="6887431" y="3910125"/>
              <a:ext cx="501529" cy="411825"/>
            </a:xfrm>
            <a:custGeom>
              <a:avLst/>
              <a:gdLst>
                <a:gd name="T0" fmla="*/ 54 w 260"/>
                <a:gd name="T1" fmla="*/ 0 h 216"/>
                <a:gd name="T2" fmla="*/ 73 w 260"/>
                <a:gd name="T3" fmla="*/ 41 h 216"/>
                <a:gd name="T4" fmla="*/ 72 w 260"/>
                <a:gd name="T5" fmla="*/ 42 h 216"/>
                <a:gd name="T6" fmla="*/ 53 w 260"/>
                <a:gd name="T7" fmla="*/ 81 h 216"/>
                <a:gd name="T8" fmla="*/ 0 w 260"/>
                <a:gd name="T9" fmla="*/ 128 h 216"/>
                <a:gd name="T10" fmla="*/ 40 w 260"/>
                <a:gd name="T11" fmla="*/ 216 h 216"/>
                <a:gd name="T12" fmla="*/ 260 w 260"/>
                <a:gd name="T13" fmla="*/ 115 h 216"/>
                <a:gd name="T14" fmla="*/ 260 w 260"/>
                <a:gd name="T15" fmla="*/ 115 h 216"/>
                <a:gd name="T16" fmla="*/ 54 w 260"/>
                <a:gd name="T1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216">
                  <a:moveTo>
                    <a:pt x="54" y="0"/>
                  </a:moveTo>
                  <a:cubicBezTo>
                    <a:pt x="73" y="41"/>
                    <a:pt x="73" y="41"/>
                    <a:pt x="73" y="41"/>
                  </a:cubicBezTo>
                  <a:cubicBezTo>
                    <a:pt x="73" y="42"/>
                    <a:pt x="73" y="42"/>
                    <a:pt x="72" y="42"/>
                  </a:cubicBezTo>
                  <a:cubicBezTo>
                    <a:pt x="71" y="45"/>
                    <a:pt x="66" y="63"/>
                    <a:pt x="53" y="81"/>
                  </a:cubicBezTo>
                  <a:cubicBezTo>
                    <a:pt x="38" y="102"/>
                    <a:pt x="1" y="126"/>
                    <a:pt x="0" y="128"/>
                  </a:cubicBezTo>
                  <a:cubicBezTo>
                    <a:pt x="40" y="216"/>
                    <a:pt x="40" y="216"/>
                    <a:pt x="40" y="216"/>
                  </a:cubicBezTo>
                  <a:cubicBezTo>
                    <a:pt x="260" y="115"/>
                    <a:pt x="260" y="115"/>
                    <a:pt x="260" y="115"/>
                  </a:cubicBezTo>
                  <a:cubicBezTo>
                    <a:pt x="260" y="115"/>
                    <a:pt x="260" y="115"/>
                    <a:pt x="260" y="115"/>
                  </a:cubicBezTo>
                  <a:cubicBezTo>
                    <a:pt x="54" y="0"/>
                    <a:pt x="54" y="0"/>
                    <a:pt x="54" y="0"/>
                  </a:cubicBezTo>
                </a:path>
              </a:pathLst>
            </a:custGeom>
            <a:solidFill>
              <a:srgbClr val="E5E2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78" name="Freeform 71"/>
            <p:cNvSpPr>
              <a:spLocks/>
            </p:cNvSpPr>
            <p:nvPr/>
          </p:nvSpPr>
          <p:spPr bwMode="auto">
            <a:xfrm>
              <a:off x="6699868" y="3747026"/>
              <a:ext cx="326197" cy="407746"/>
            </a:xfrm>
            <a:custGeom>
              <a:avLst/>
              <a:gdLst>
                <a:gd name="T0" fmla="*/ 0 w 171"/>
                <a:gd name="T1" fmla="*/ 0 h 213"/>
                <a:gd name="T2" fmla="*/ 99 w 171"/>
                <a:gd name="T3" fmla="*/ 213 h 213"/>
                <a:gd name="T4" fmla="*/ 152 w 171"/>
                <a:gd name="T5" fmla="*/ 166 h 213"/>
                <a:gd name="T6" fmla="*/ 171 w 171"/>
                <a:gd name="T7" fmla="*/ 127 h 213"/>
                <a:gd name="T8" fmla="*/ 149 w 171"/>
                <a:gd name="T9" fmla="*/ 132 h 213"/>
                <a:gd name="T10" fmla="*/ 98 w 171"/>
                <a:gd name="T11" fmla="*/ 99 h 213"/>
                <a:gd name="T12" fmla="*/ 98 w 171"/>
                <a:gd name="T13" fmla="*/ 54 h 213"/>
                <a:gd name="T14" fmla="*/ 0 w 171"/>
                <a:gd name="T15" fmla="*/ 0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213">
                  <a:moveTo>
                    <a:pt x="0" y="0"/>
                  </a:moveTo>
                  <a:cubicBezTo>
                    <a:pt x="99" y="213"/>
                    <a:pt x="99" y="213"/>
                    <a:pt x="99" y="213"/>
                  </a:cubicBezTo>
                  <a:cubicBezTo>
                    <a:pt x="100" y="211"/>
                    <a:pt x="137" y="187"/>
                    <a:pt x="152" y="166"/>
                  </a:cubicBezTo>
                  <a:cubicBezTo>
                    <a:pt x="165" y="148"/>
                    <a:pt x="170" y="130"/>
                    <a:pt x="171" y="127"/>
                  </a:cubicBezTo>
                  <a:cubicBezTo>
                    <a:pt x="164" y="130"/>
                    <a:pt x="156" y="132"/>
                    <a:pt x="149" y="132"/>
                  </a:cubicBezTo>
                  <a:cubicBezTo>
                    <a:pt x="128" y="132"/>
                    <a:pt x="108" y="120"/>
                    <a:pt x="98" y="99"/>
                  </a:cubicBezTo>
                  <a:cubicBezTo>
                    <a:pt x="92" y="84"/>
                    <a:pt x="92" y="68"/>
                    <a:pt x="98" y="54"/>
                  </a:cubicBezTo>
                  <a:cubicBezTo>
                    <a:pt x="0" y="0"/>
                    <a:pt x="0" y="0"/>
                    <a:pt x="0" y="0"/>
                  </a:cubicBezTo>
                </a:path>
              </a:pathLst>
            </a:custGeom>
            <a:solidFill>
              <a:srgbClr val="D00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79" name="Freeform 72"/>
            <p:cNvSpPr>
              <a:spLocks/>
            </p:cNvSpPr>
            <p:nvPr/>
          </p:nvSpPr>
          <p:spPr bwMode="auto">
            <a:xfrm>
              <a:off x="6875197" y="3848962"/>
              <a:ext cx="154944" cy="150867"/>
            </a:xfrm>
            <a:custGeom>
              <a:avLst/>
              <a:gdLst>
                <a:gd name="T0" fmla="*/ 6 w 80"/>
                <a:gd name="T1" fmla="*/ 0 h 78"/>
                <a:gd name="T2" fmla="*/ 6 w 80"/>
                <a:gd name="T3" fmla="*/ 45 h 78"/>
                <a:gd name="T4" fmla="*/ 57 w 80"/>
                <a:gd name="T5" fmla="*/ 78 h 78"/>
                <a:gd name="T6" fmla="*/ 79 w 80"/>
                <a:gd name="T7" fmla="*/ 73 h 78"/>
                <a:gd name="T8" fmla="*/ 80 w 80"/>
                <a:gd name="T9" fmla="*/ 72 h 78"/>
                <a:gd name="T10" fmla="*/ 61 w 80"/>
                <a:gd name="T11" fmla="*/ 31 h 78"/>
                <a:gd name="T12" fmla="*/ 61 w 80"/>
                <a:gd name="T13" fmla="*/ 31 h 78"/>
                <a:gd name="T14" fmla="*/ 68 w 80"/>
                <a:gd name="T15" fmla="*/ 47 h 78"/>
                <a:gd name="T16" fmla="*/ 57 w 80"/>
                <a:gd name="T17" fmla="*/ 50 h 78"/>
                <a:gd name="T18" fmla="*/ 31 w 80"/>
                <a:gd name="T19" fmla="*/ 33 h 78"/>
                <a:gd name="T20" fmla="*/ 30 w 80"/>
                <a:gd name="T21" fmla="*/ 14 h 78"/>
                <a:gd name="T22" fmla="*/ 6 w 80"/>
                <a:gd name="T2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78">
                  <a:moveTo>
                    <a:pt x="6" y="0"/>
                  </a:moveTo>
                  <a:cubicBezTo>
                    <a:pt x="0" y="14"/>
                    <a:pt x="0" y="30"/>
                    <a:pt x="6" y="45"/>
                  </a:cubicBezTo>
                  <a:cubicBezTo>
                    <a:pt x="16" y="66"/>
                    <a:pt x="36" y="78"/>
                    <a:pt x="57" y="78"/>
                  </a:cubicBezTo>
                  <a:cubicBezTo>
                    <a:pt x="64" y="78"/>
                    <a:pt x="72" y="76"/>
                    <a:pt x="79" y="73"/>
                  </a:cubicBezTo>
                  <a:cubicBezTo>
                    <a:pt x="80" y="73"/>
                    <a:pt x="80" y="73"/>
                    <a:pt x="80" y="72"/>
                  </a:cubicBezTo>
                  <a:cubicBezTo>
                    <a:pt x="61" y="31"/>
                    <a:pt x="61" y="31"/>
                    <a:pt x="61" y="31"/>
                  </a:cubicBezTo>
                  <a:cubicBezTo>
                    <a:pt x="61" y="31"/>
                    <a:pt x="61" y="31"/>
                    <a:pt x="61" y="31"/>
                  </a:cubicBezTo>
                  <a:cubicBezTo>
                    <a:pt x="68" y="47"/>
                    <a:pt x="68" y="47"/>
                    <a:pt x="68" y="47"/>
                  </a:cubicBezTo>
                  <a:cubicBezTo>
                    <a:pt x="65" y="49"/>
                    <a:pt x="61" y="50"/>
                    <a:pt x="57" y="50"/>
                  </a:cubicBezTo>
                  <a:cubicBezTo>
                    <a:pt x="46" y="50"/>
                    <a:pt x="36" y="44"/>
                    <a:pt x="31" y="33"/>
                  </a:cubicBezTo>
                  <a:cubicBezTo>
                    <a:pt x="28" y="27"/>
                    <a:pt x="28" y="20"/>
                    <a:pt x="30" y="14"/>
                  </a:cubicBezTo>
                  <a:cubicBezTo>
                    <a:pt x="6" y="0"/>
                    <a:pt x="6" y="0"/>
                    <a:pt x="6" y="0"/>
                  </a:cubicBezTo>
                </a:path>
              </a:pathLst>
            </a:custGeom>
            <a:solidFill>
              <a:srgbClr val="E5E2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80" name="Freeform 73"/>
            <p:cNvSpPr>
              <a:spLocks/>
            </p:cNvSpPr>
            <p:nvPr/>
          </p:nvSpPr>
          <p:spPr bwMode="auto">
            <a:xfrm>
              <a:off x="6932282" y="3840807"/>
              <a:ext cx="61163" cy="69318"/>
            </a:xfrm>
            <a:custGeom>
              <a:avLst/>
              <a:gdLst>
                <a:gd name="T0" fmla="*/ 15 w 31"/>
                <a:gd name="T1" fmla="*/ 0 h 35"/>
                <a:gd name="T2" fmla="*/ 0 w 31"/>
                <a:gd name="T3" fmla="*/ 18 h 35"/>
                <a:gd name="T4" fmla="*/ 31 w 31"/>
                <a:gd name="T5" fmla="*/ 35 h 35"/>
                <a:gd name="T6" fmla="*/ 15 w 31"/>
                <a:gd name="T7" fmla="*/ 0 h 35"/>
              </a:gdLst>
              <a:ahLst/>
              <a:cxnLst>
                <a:cxn ang="0">
                  <a:pos x="T0" y="T1"/>
                </a:cxn>
                <a:cxn ang="0">
                  <a:pos x="T2" y="T3"/>
                </a:cxn>
                <a:cxn ang="0">
                  <a:pos x="T4" y="T5"/>
                </a:cxn>
                <a:cxn ang="0">
                  <a:pos x="T6" y="T7"/>
                </a:cxn>
              </a:cxnLst>
              <a:rect l="0" t="0" r="r" b="b"/>
              <a:pathLst>
                <a:path w="31" h="35">
                  <a:moveTo>
                    <a:pt x="15" y="0"/>
                  </a:moveTo>
                  <a:cubicBezTo>
                    <a:pt x="7" y="4"/>
                    <a:pt x="2" y="10"/>
                    <a:pt x="0" y="18"/>
                  </a:cubicBezTo>
                  <a:cubicBezTo>
                    <a:pt x="31" y="35"/>
                    <a:pt x="31" y="35"/>
                    <a:pt x="31" y="35"/>
                  </a:cubicBezTo>
                  <a:cubicBezTo>
                    <a:pt x="15" y="0"/>
                    <a:pt x="15" y="0"/>
                    <a:pt x="15" y="0"/>
                  </a:cubicBezTo>
                </a:path>
              </a:pathLst>
            </a:custGeom>
            <a:solidFill>
              <a:srgbClr val="E5E2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81" name="Freeform 74"/>
            <p:cNvSpPr>
              <a:spLocks/>
            </p:cNvSpPr>
            <p:nvPr/>
          </p:nvSpPr>
          <p:spPr bwMode="auto">
            <a:xfrm>
              <a:off x="6928205" y="3877505"/>
              <a:ext cx="77473" cy="65239"/>
            </a:xfrm>
            <a:custGeom>
              <a:avLst/>
              <a:gdLst>
                <a:gd name="T0" fmla="*/ 2 w 40"/>
                <a:gd name="T1" fmla="*/ 0 h 36"/>
                <a:gd name="T2" fmla="*/ 3 w 40"/>
                <a:gd name="T3" fmla="*/ 19 h 36"/>
                <a:gd name="T4" fmla="*/ 29 w 40"/>
                <a:gd name="T5" fmla="*/ 36 h 36"/>
                <a:gd name="T6" fmla="*/ 40 w 40"/>
                <a:gd name="T7" fmla="*/ 33 h 36"/>
                <a:gd name="T8" fmla="*/ 33 w 40"/>
                <a:gd name="T9" fmla="*/ 17 h 36"/>
                <a:gd name="T10" fmla="*/ 2 w 40"/>
                <a:gd name="T11" fmla="*/ 0 h 36"/>
              </a:gdLst>
              <a:ahLst/>
              <a:cxnLst>
                <a:cxn ang="0">
                  <a:pos x="T0" y="T1"/>
                </a:cxn>
                <a:cxn ang="0">
                  <a:pos x="T2" y="T3"/>
                </a:cxn>
                <a:cxn ang="0">
                  <a:pos x="T4" y="T5"/>
                </a:cxn>
                <a:cxn ang="0">
                  <a:pos x="T6" y="T7"/>
                </a:cxn>
                <a:cxn ang="0">
                  <a:pos x="T8" y="T9"/>
                </a:cxn>
                <a:cxn ang="0">
                  <a:pos x="T10" y="T11"/>
                </a:cxn>
              </a:cxnLst>
              <a:rect l="0" t="0" r="r" b="b"/>
              <a:pathLst>
                <a:path w="40" h="36">
                  <a:moveTo>
                    <a:pt x="2" y="0"/>
                  </a:moveTo>
                  <a:cubicBezTo>
                    <a:pt x="0" y="6"/>
                    <a:pt x="0" y="13"/>
                    <a:pt x="3" y="19"/>
                  </a:cubicBezTo>
                  <a:cubicBezTo>
                    <a:pt x="8" y="30"/>
                    <a:pt x="18" y="36"/>
                    <a:pt x="29" y="36"/>
                  </a:cubicBezTo>
                  <a:cubicBezTo>
                    <a:pt x="33" y="36"/>
                    <a:pt x="37" y="35"/>
                    <a:pt x="40" y="33"/>
                  </a:cubicBezTo>
                  <a:cubicBezTo>
                    <a:pt x="33" y="17"/>
                    <a:pt x="33" y="17"/>
                    <a:pt x="33" y="17"/>
                  </a:cubicBezTo>
                  <a:cubicBezTo>
                    <a:pt x="2" y="0"/>
                    <a:pt x="2" y="0"/>
                    <a:pt x="2" y="0"/>
                  </a:cubicBezTo>
                </a:path>
              </a:pathLst>
            </a:custGeom>
            <a:solidFill>
              <a:srgbClr val="CECB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grpSp>
      <p:pic>
        <p:nvPicPr>
          <p:cNvPr id="298" name="Picture 297"/>
          <p:cNvPicPr>
            <a:picLocks noChangeAspect="1"/>
          </p:cNvPicPr>
          <p:nvPr/>
        </p:nvPicPr>
        <p:blipFill>
          <a:blip r:embed="rId7"/>
          <a:stretch>
            <a:fillRect/>
          </a:stretch>
        </p:blipFill>
        <p:spPr>
          <a:xfrm>
            <a:off x="8339880" y="595085"/>
            <a:ext cx="658934" cy="853371"/>
          </a:xfrm>
          <a:prstGeom prst="rect">
            <a:avLst/>
          </a:prstGeom>
        </p:spPr>
      </p:pic>
      <p:pic>
        <p:nvPicPr>
          <p:cNvPr id="299" name="Picture 298"/>
          <p:cNvPicPr>
            <a:picLocks noChangeAspect="1"/>
          </p:cNvPicPr>
          <p:nvPr/>
        </p:nvPicPr>
        <p:blipFill>
          <a:blip r:embed="rId8"/>
          <a:stretch>
            <a:fillRect/>
          </a:stretch>
        </p:blipFill>
        <p:spPr>
          <a:xfrm>
            <a:off x="10662702" y="2407907"/>
            <a:ext cx="594123" cy="777757"/>
          </a:xfrm>
          <a:prstGeom prst="rect">
            <a:avLst/>
          </a:prstGeom>
        </p:spPr>
      </p:pic>
      <p:pic>
        <p:nvPicPr>
          <p:cNvPr id="300" name="Picture 299"/>
          <p:cNvPicPr>
            <a:picLocks noChangeAspect="1"/>
          </p:cNvPicPr>
          <p:nvPr/>
        </p:nvPicPr>
        <p:blipFill>
          <a:blip r:embed="rId7"/>
          <a:stretch>
            <a:fillRect/>
          </a:stretch>
        </p:blipFill>
        <p:spPr>
          <a:xfrm>
            <a:off x="8919050" y="4231831"/>
            <a:ext cx="292843" cy="379255"/>
          </a:xfrm>
          <a:prstGeom prst="rect">
            <a:avLst/>
          </a:prstGeom>
        </p:spPr>
      </p:pic>
      <p:pic>
        <p:nvPicPr>
          <p:cNvPr id="301" name="Picture 300"/>
          <p:cNvPicPr>
            <a:picLocks noChangeAspect="1"/>
          </p:cNvPicPr>
          <p:nvPr/>
        </p:nvPicPr>
        <p:blipFill>
          <a:blip r:embed="rId8"/>
          <a:stretch>
            <a:fillRect/>
          </a:stretch>
        </p:blipFill>
        <p:spPr>
          <a:xfrm>
            <a:off x="8857238" y="2690383"/>
            <a:ext cx="378342" cy="495281"/>
          </a:xfrm>
          <a:prstGeom prst="rect">
            <a:avLst/>
          </a:prstGeom>
        </p:spPr>
      </p:pic>
    </p:spTree>
    <p:extLst>
      <p:ext uri="{BB962C8B-B14F-4D97-AF65-F5344CB8AC3E}">
        <p14:creationId xmlns:p14="http://schemas.microsoft.com/office/powerpoint/2010/main" val="8186146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3" name="Rectangle 192"/>
          <p:cNvSpPr/>
          <p:nvPr/>
        </p:nvSpPr>
        <p:spPr bwMode="auto">
          <a:xfrm>
            <a:off x="115607" y="1212849"/>
            <a:ext cx="1872608" cy="5693321"/>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94" name="Rectangle 193"/>
          <p:cNvSpPr/>
          <p:nvPr/>
        </p:nvSpPr>
        <p:spPr bwMode="auto">
          <a:xfrm>
            <a:off x="3403673" y="1212849"/>
            <a:ext cx="6993466" cy="5693321"/>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195" name="Rectangle 194"/>
          <p:cNvSpPr/>
          <p:nvPr/>
        </p:nvSpPr>
        <p:spPr bwMode="auto">
          <a:xfrm>
            <a:off x="10599154" y="1212849"/>
            <a:ext cx="1580207" cy="5693321"/>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39">
                    <a:srgbClr val="F8F8F8"/>
                  </a:gs>
                  <a:gs pos="10000">
                    <a:srgbClr val="F8F8F8"/>
                  </a:gs>
                </a:gsLst>
                <a:lin ang="5400000" scaled="0"/>
              </a:gradFill>
            </a:endParaRPr>
          </a:p>
        </p:txBody>
      </p:sp>
      <p:sp>
        <p:nvSpPr>
          <p:cNvPr id="7" name="Rectangle 6"/>
          <p:cNvSpPr/>
          <p:nvPr/>
        </p:nvSpPr>
        <p:spPr>
          <a:xfrm>
            <a:off x="115607" y="1217978"/>
            <a:ext cx="1402399" cy="352357"/>
          </a:xfrm>
          <a:prstGeom prst="rect">
            <a:avLst/>
          </a:prstGeom>
          <a:noFill/>
        </p:spPr>
        <p:txBody>
          <a:bodyPr wrap="square" lIns="93260" tIns="74608" rIns="93260" bIns="74608" rtlCol="0">
            <a:spAutoFit/>
          </a:bodyPr>
          <a:lstStyle/>
          <a:p>
            <a:pPr defTabSz="932323">
              <a:lnSpc>
                <a:spcPct val="90000"/>
              </a:lnSpc>
              <a:spcBef>
                <a:spcPct val="0"/>
              </a:spcBef>
              <a:spcAft>
                <a:spcPts val="600"/>
              </a:spcAft>
              <a:defRPr/>
            </a:pPr>
            <a:r>
              <a:rPr lang="en-US" sz="1428" b="1" kern="0" spc="-30" dirty="0">
                <a:solidFill>
                  <a:sysClr val="windowText" lastClr="000000"/>
                </a:solidFill>
                <a:ea typeface="MS PGothic" panose="020B0600070205080204" pitchFamily="34" charset="-128"/>
                <a:cs typeface="Segoe UI Semilight" panose="020B0402040204020203" pitchFamily="34" charset="0"/>
              </a:rPr>
              <a:t>On Premises</a:t>
            </a:r>
          </a:p>
        </p:txBody>
      </p:sp>
      <p:sp>
        <p:nvSpPr>
          <p:cNvPr id="26" name="Rectangle 25"/>
          <p:cNvSpPr/>
          <p:nvPr/>
        </p:nvSpPr>
        <p:spPr>
          <a:xfrm>
            <a:off x="3403674" y="1217978"/>
            <a:ext cx="1310496" cy="352357"/>
          </a:xfrm>
          <a:prstGeom prst="rect">
            <a:avLst/>
          </a:prstGeom>
          <a:noFill/>
        </p:spPr>
        <p:txBody>
          <a:bodyPr wrap="square" lIns="93260" tIns="74608" rIns="93260" bIns="74608" rtlCol="0">
            <a:spAutoFit/>
          </a:bodyPr>
          <a:lstStyle/>
          <a:p>
            <a:pPr defTabSz="932323">
              <a:lnSpc>
                <a:spcPct val="90000"/>
              </a:lnSpc>
              <a:spcBef>
                <a:spcPct val="0"/>
              </a:spcBef>
              <a:spcAft>
                <a:spcPts val="600"/>
              </a:spcAft>
              <a:defRPr/>
            </a:pPr>
            <a:r>
              <a:rPr lang="en-US" sz="1428" b="1" kern="0" spc="-30" dirty="0">
                <a:solidFill>
                  <a:sysClr val="windowText" lastClr="000000"/>
                </a:solidFill>
                <a:ea typeface="MS PGothic" panose="020B0600070205080204" pitchFamily="34" charset="-128"/>
                <a:cs typeface="Segoe UI Semilight" panose="020B0402040204020203" pitchFamily="34" charset="0"/>
              </a:rPr>
              <a:t>Cloud</a:t>
            </a:r>
          </a:p>
        </p:txBody>
      </p:sp>
      <p:sp>
        <p:nvSpPr>
          <p:cNvPr id="55" name="Rectangle 54"/>
          <p:cNvSpPr/>
          <p:nvPr/>
        </p:nvSpPr>
        <p:spPr>
          <a:xfrm>
            <a:off x="5894980" y="3993807"/>
            <a:ext cx="1369148" cy="286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spAutoFit/>
          </a:bodyPr>
          <a:lstStyle/>
          <a:p>
            <a:pPr algn="ctr" defTabSz="932418">
              <a:defRPr/>
            </a:pPr>
            <a:r>
              <a:rPr lang="en-US" sz="1224" b="1" kern="0" dirty="0">
                <a:solidFill>
                  <a:schemeClr val="tx2"/>
                </a:solidFill>
              </a:rPr>
              <a:t>Data Lake Store</a:t>
            </a:r>
          </a:p>
        </p:txBody>
      </p:sp>
      <p:sp>
        <p:nvSpPr>
          <p:cNvPr id="87" name="Rectangle 86"/>
          <p:cNvSpPr/>
          <p:nvPr/>
        </p:nvSpPr>
        <p:spPr>
          <a:xfrm>
            <a:off x="10599153" y="1217978"/>
            <a:ext cx="1485699" cy="352357"/>
          </a:xfrm>
          <a:prstGeom prst="rect">
            <a:avLst/>
          </a:prstGeom>
          <a:noFill/>
        </p:spPr>
        <p:txBody>
          <a:bodyPr wrap="square" lIns="93260" tIns="74608" rIns="93260" bIns="74608" rtlCol="0">
            <a:spAutoFit/>
          </a:bodyPr>
          <a:lstStyle/>
          <a:p>
            <a:pPr defTabSz="932323">
              <a:lnSpc>
                <a:spcPct val="90000"/>
              </a:lnSpc>
              <a:spcBef>
                <a:spcPct val="0"/>
              </a:spcBef>
              <a:spcAft>
                <a:spcPts val="600"/>
              </a:spcAft>
              <a:defRPr/>
            </a:pPr>
            <a:r>
              <a:rPr lang="en-US" sz="1428" b="1" kern="0" spc="-30" dirty="0">
                <a:solidFill>
                  <a:sysClr val="windowText" lastClr="000000"/>
                </a:solidFill>
                <a:ea typeface="MS PGothic" panose="020B0600070205080204" pitchFamily="34" charset="-128"/>
                <a:cs typeface="Segoe UI Semilight" panose="020B0402040204020203" pitchFamily="34" charset="0"/>
              </a:rPr>
              <a:t>Consumption</a:t>
            </a:r>
          </a:p>
        </p:txBody>
      </p:sp>
      <p:sp>
        <p:nvSpPr>
          <p:cNvPr id="102" name="Rectangle 101"/>
          <p:cNvSpPr/>
          <p:nvPr/>
        </p:nvSpPr>
        <p:spPr>
          <a:xfrm>
            <a:off x="10779051" y="3057830"/>
            <a:ext cx="1238700" cy="286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spAutoFit/>
          </a:bodyPr>
          <a:lstStyle/>
          <a:p>
            <a:pPr algn="ctr" defTabSz="932418">
              <a:defRPr/>
            </a:pPr>
            <a:r>
              <a:rPr lang="en-US" sz="1224" kern="0" dirty="0">
                <a:solidFill>
                  <a:schemeClr val="tx2"/>
                </a:solidFill>
              </a:rPr>
              <a:t>Power BI</a:t>
            </a:r>
          </a:p>
        </p:txBody>
      </p:sp>
      <p:pic>
        <p:nvPicPr>
          <p:cNvPr id="79" name="Graphic 78"/>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523304" y="5040336"/>
            <a:ext cx="457135" cy="457135"/>
          </a:xfrm>
          <a:prstGeom prst="rect">
            <a:avLst/>
          </a:prstGeom>
        </p:spPr>
      </p:pic>
      <p:sp>
        <p:nvSpPr>
          <p:cNvPr id="4" name="Rectangle 3"/>
          <p:cNvSpPr/>
          <p:nvPr/>
        </p:nvSpPr>
        <p:spPr>
          <a:xfrm>
            <a:off x="2280854" y="5512548"/>
            <a:ext cx="942038" cy="286306"/>
          </a:xfrm>
          <a:prstGeom prst="rect">
            <a:avLst/>
          </a:prstGeom>
        </p:spPr>
        <p:txBody>
          <a:bodyPr wrap="none" anchor="ctr">
            <a:spAutoFit/>
          </a:bodyPr>
          <a:lstStyle/>
          <a:p>
            <a:pPr algn="ctr" defTabSz="932418">
              <a:defRPr/>
            </a:pPr>
            <a:r>
              <a:rPr lang="en-US" sz="1224" kern="0" dirty="0">
                <a:solidFill>
                  <a:schemeClr val="tx2"/>
                </a:solidFill>
              </a:rPr>
              <a:t>EventHubs</a:t>
            </a:r>
          </a:p>
        </p:txBody>
      </p:sp>
      <p:pic>
        <p:nvPicPr>
          <p:cNvPr id="10" name="Graphic 9"/>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198610" y="3281455"/>
            <a:ext cx="761892" cy="761892"/>
          </a:xfrm>
          <a:prstGeom prst="rect">
            <a:avLst/>
          </a:prstGeom>
        </p:spPr>
      </p:pic>
      <p:sp>
        <p:nvSpPr>
          <p:cNvPr id="32" name="Title 31"/>
          <p:cNvSpPr>
            <a:spLocks noGrp="1"/>
          </p:cNvSpPr>
          <p:nvPr>
            <p:ph type="title"/>
          </p:nvPr>
        </p:nvSpPr>
        <p:spPr>
          <a:xfrm>
            <a:off x="275481" y="295274"/>
            <a:ext cx="11887878" cy="917575"/>
          </a:xfrm>
        </p:spPr>
        <p:txBody>
          <a:bodyPr/>
          <a:lstStyle/>
          <a:p>
            <a:r>
              <a:rPr lang="en-US" dirty="0"/>
              <a:t>Lambda architecture</a:t>
            </a:r>
          </a:p>
        </p:txBody>
      </p:sp>
      <p:sp>
        <p:nvSpPr>
          <p:cNvPr id="120" name="Rectangle 119"/>
          <p:cNvSpPr/>
          <p:nvPr/>
        </p:nvSpPr>
        <p:spPr>
          <a:xfrm>
            <a:off x="10803757" y="5442134"/>
            <a:ext cx="1189288"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defTabSz="932418">
              <a:defRPr/>
            </a:pPr>
            <a:r>
              <a:rPr lang="en-US" sz="1224" kern="0" dirty="0">
                <a:solidFill>
                  <a:schemeClr val="tx2"/>
                </a:solidFill>
              </a:rPr>
              <a:t>Web Portals</a:t>
            </a:r>
          </a:p>
        </p:txBody>
      </p:sp>
      <p:sp>
        <p:nvSpPr>
          <p:cNvPr id="48" name="Rectangle 47"/>
          <p:cNvSpPr/>
          <p:nvPr/>
        </p:nvSpPr>
        <p:spPr>
          <a:xfrm>
            <a:off x="260272" y="3912464"/>
            <a:ext cx="1417609" cy="478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defTabSz="932418">
              <a:defRPr/>
            </a:pPr>
            <a:r>
              <a:rPr lang="en-US" sz="1224" kern="0" dirty="0">
                <a:solidFill>
                  <a:schemeClr val="tx2"/>
                </a:solidFill>
              </a:rPr>
              <a:t>Active Incoming Data</a:t>
            </a:r>
          </a:p>
        </p:txBody>
      </p:sp>
      <p:sp>
        <p:nvSpPr>
          <p:cNvPr id="52" name="Rectangle 51"/>
          <p:cNvSpPr/>
          <p:nvPr/>
        </p:nvSpPr>
        <p:spPr>
          <a:xfrm>
            <a:off x="260272" y="2575384"/>
            <a:ext cx="1417609"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defTabSz="932418">
              <a:defRPr/>
            </a:pPr>
            <a:r>
              <a:rPr lang="en-US" sz="1224" kern="0" dirty="0">
                <a:solidFill>
                  <a:schemeClr val="tx2"/>
                </a:solidFill>
              </a:rPr>
              <a:t>Relational DB</a:t>
            </a:r>
          </a:p>
        </p:txBody>
      </p:sp>
      <p:pic>
        <p:nvPicPr>
          <p:cNvPr id="59" name="Picture 5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01141" y="5941480"/>
            <a:ext cx="301464" cy="483746"/>
          </a:xfrm>
          <a:prstGeom prst="rect">
            <a:avLst/>
          </a:prstGeom>
        </p:spPr>
      </p:pic>
      <p:sp>
        <p:nvSpPr>
          <p:cNvPr id="67" name="Rectangle 66"/>
          <p:cNvSpPr/>
          <p:nvPr/>
        </p:nvSpPr>
        <p:spPr>
          <a:xfrm>
            <a:off x="2463964" y="6448551"/>
            <a:ext cx="575817" cy="286306"/>
          </a:xfrm>
          <a:prstGeom prst="rect">
            <a:avLst/>
          </a:prstGeom>
        </p:spPr>
        <p:txBody>
          <a:bodyPr wrap="none" anchor="ctr">
            <a:spAutoFit/>
          </a:bodyPr>
          <a:lstStyle/>
          <a:p>
            <a:pPr algn="ctr" defTabSz="932418">
              <a:defRPr/>
            </a:pPr>
            <a:r>
              <a:rPr lang="en-US" sz="1224" kern="0" dirty="0">
                <a:solidFill>
                  <a:schemeClr val="tx2"/>
                </a:solidFill>
              </a:rPr>
              <a:t>Kafka</a:t>
            </a:r>
          </a:p>
        </p:txBody>
      </p:sp>
      <p:sp>
        <p:nvSpPr>
          <p:cNvPr id="98" name="Rectangle 97"/>
          <p:cNvSpPr/>
          <p:nvPr/>
        </p:nvSpPr>
        <p:spPr>
          <a:xfrm>
            <a:off x="482911" y="6469127"/>
            <a:ext cx="972329"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418">
              <a:defRPr/>
            </a:pPr>
            <a:r>
              <a:rPr lang="en-US" sz="1224" kern="0" dirty="0">
                <a:solidFill>
                  <a:schemeClr val="tx2"/>
                </a:solidFill>
              </a:rPr>
              <a:t>Event data</a:t>
            </a:r>
          </a:p>
        </p:txBody>
      </p:sp>
      <p:sp>
        <p:nvSpPr>
          <p:cNvPr id="100" name="Rectangle 99"/>
          <p:cNvSpPr/>
          <p:nvPr/>
        </p:nvSpPr>
        <p:spPr>
          <a:xfrm>
            <a:off x="482911" y="5246731"/>
            <a:ext cx="972329"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418">
              <a:defRPr/>
            </a:pPr>
            <a:r>
              <a:rPr lang="en-US" sz="1224" kern="0" dirty="0">
                <a:solidFill>
                  <a:schemeClr val="tx2"/>
                </a:solidFill>
              </a:rPr>
              <a:t>Event data</a:t>
            </a:r>
          </a:p>
        </p:txBody>
      </p:sp>
      <p:sp>
        <p:nvSpPr>
          <p:cNvPr id="115" name="Rectangle 114"/>
          <p:cNvSpPr/>
          <p:nvPr/>
        </p:nvSpPr>
        <p:spPr>
          <a:xfrm>
            <a:off x="2069487" y="3773103"/>
            <a:ext cx="1288155"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defTabSz="932418">
              <a:defRPr/>
            </a:pPr>
            <a:r>
              <a:rPr lang="en-US" sz="1224" kern="0" dirty="0">
                <a:solidFill>
                  <a:schemeClr val="tx2"/>
                </a:solidFill>
              </a:rPr>
              <a:t>On-</a:t>
            </a:r>
            <a:r>
              <a:rPr lang="en-US" sz="1224" kern="0" dirty="0" err="1">
                <a:solidFill>
                  <a:schemeClr val="tx2"/>
                </a:solidFill>
              </a:rPr>
              <a:t>Prem</a:t>
            </a:r>
            <a:r>
              <a:rPr lang="en-US" sz="1224" kern="0" dirty="0">
                <a:solidFill>
                  <a:schemeClr val="tx2"/>
                </a:solidFill>
              </a:rPr>
              <a:t> HDFS</a:t>
            </a:r>
          </a:p>
        </p:txBody>
      </p:sp>
      <p:grpSp>
        <p:nvGrpSpPr>
          <p:cNvPr id="121" name="Group 120"/>
          <p:cNvGrpSpPr/>
          <p:nvPr/>
        </p:nvGrpSpPr>
        <p:grpSpPr>
          <a:xfrm>
            <a:off x="2382508" y="3266596"/>
            <a:ext cx="662115" cy="490811"/>
            <a:chOff x="1358900" y="3878269"/>
            <a:chExt cx="1638300" cy="1214439"/>
          </a:xfrm>
        </p:grpSpPr>
        <p:sp>
          <p:nvSpPr>
            <p:cNvPr id="122" name="Freeform 41"/>
            <p:cNvSpPr>
              <a:spLocks/>
            </p:cNvSpPr>
            <p:nvPr/>
          </p:nvSpPr>
          <p:spPr bwMode="auto">
            <a:xfrm>
              <a:off x="1376363" y="3897315"/>
              <a:ext cx="1606551" cy="1179515"/>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defTabSz="932418">
                <a:defRPr/>
              </a:pPr>
              <a:endParaRPr lang="en-US" sz="1224" kern="0" dirty="0">
                <a:solidFill>
                  <a:schemeClr val="tx2"/>
                </a:solidFill>
              </a:endParaRPr>
            </a:p>
          </p:txBody>
        </p:sp>
        <p:sp>
          <p:nvSpPr>
            <p:cNvPr id="123" name="Freeform 42"/>
            <p:cNvSpPr>
              <a:spLocks/>
            </p:cNvSpPr>
            <p:nvPr/>
          </p:nvSpPr>
          <p:spPr bwMode="auto">
            <a:xfrm>
              <a:off x="1376363" y="4618040"/>
              <a:ext cx="246061" cy="330199"/>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defTabSz="932418">
                <a:defRPr/>
              </a:pPr>
              <a:endParaRPr lang="en-US" sz="1224" kern="0" dirty="0">
                <a:solidFill>
                  <a:schemeClr val="tx2"/>
                </a:solidFill>
              </a:endParaRPr>
            </a:p>
          </p:txBody>
        </p:sp>
        <p:sp>
          <p:nvSpPr>
            <p:cNvPr id="124" name="Freeform 43"/>
            <p:cNvSpPr>
              <a:spLocks/>
            </p:cNvSpPr>
            <p:nvPr/>
          </p:nvSpPr>
          <p:spPr bwMode="auto">
            <a:xfrm>
              <a:off x="2203449" y="4699005"/>
              <a:ext cx="254001"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defTabSz="932418">
                <a:defRPr/>
              </a:pPr>
              <a:endParaRPr lang="en-US" sz="1224" kern="0" dirty="0">
                <a:solidFill>
                  <a:schemeClr val="tx2"/>
                </a:solidFill>
              </a:endParaRPr>
            </a:p>
          </p:txBody>
        </p:sp>
        <p:sp>
          <p:nvSpPr>
            <p:cNvPr id="125" name="Freeform 44"/>
            <p:cNvSpPr>
              <a:spLocks noEditPoints="1"/>
            </p:cNvSpPr>
            <p:nvPr/>
          </p:nvSpPr>
          <p:spPr bwMode="auto">
            <a:xfrm>
              <a:off x="1358900" y="3878269"/>
              <a:ext cx="1638300" cy="1214439"/>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defTabSz="932418">
                <a:defRPr/>
              </a:pPr>
              <a:endParaRPr lang="en-US" sz="1224" kern="0" dirty="0">
                <a:solidFill>
                  <a:schemeClr val="tx2"/>
                </a:solidFill>
              </a:endParaRPr>
            </a:p>
          </p:txBody>
        </p:sp>
        <p:sp>
          <p:nvSpPr>
            <p:cNvPr id="126" name="Freeform 45"/>
            <p:cNvSpPr>
              <a:spLocks/>
            </p:cNvSpPr>
            <p:nvPr/>
          </p:nvSpPr>
          <p:spPr bwMode="auto">
            <a:xfrm>
              <a:off x="1971676" y="4108452"/>
              <a:ext cx="220661" cy="225424"/>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defTabSz="932418">
                <a:defRPr/>
              </a:pPr>
              <a:endParaRPr lang="en-US" sz="1224" kern="0" dirty="0">
                <a:solidFill>
                  <a:schemeClr val="tx2"/>
                </a:solidFill>
              </a:endParaRPr>
            </a:p>
          </p:txBody>
        </p:sp>
      </p:grpSp>
      <p:cxnSp>
        <p:nvCxnSpPr>
          <p:cNvPr id="16" name="Straight Connector 15"/>
          <p:cNvCxnSpPr/>
          <p:nvPr/>
        </p:nvCxnSpPr>
        <p:spPr>
          <a:xfrm>
            <a:off x="338135" y="4461488"/>
            <a:ext cx="140002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Freeform 220"/>
          <p:cNvSpPr/>
          <p:nvPr/>
        </p:nvSpPr>
        <p:spPr bwMode="auto">
          <a:xfrm>
            <a:off x="11075085" y="4735946"/>
            <a:ext cx="646631" cy="646631"/>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kern="0" dirty="0" err="1">
              <a:solidFill>
                <a:schemeClr val="tx2"/>
              </a:solidFill>
              <a:ea typeface="Segoe UI" pitchFamily="34" charset="0"/>
              <a:cs typeface="Segoe UI" pitchFamily="34" charset="0"/>
            </a:endParaRPr>
          </a:p>
        </p:txBody>
      </p:sp>
      <p:sp>
        <p:nvSpPr>
          <p:cNvPr id="147" name="Freeform 271"/>
          <p:cNvSpPr/>
          <p:nvPr/>
        </p:nvSpPr>
        <p:spPr>
          <a:xfrm>
            <a:off x="11072514" y="2531782"/>
            <a:ext cx="651774" cy="4920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defRPr/>
            </a:pPr>
            <a:endParaRPr lang="en-US" sz="1224" kern="0">
              <a:solidFill>
                <a:schemeClr val="tx2"/>
              </a:solidFill>
            </a:endParaRPr>
          </a:p>
        </p:txBody>
      </p:sp>
      <p:cxnSp>
        <p:nvCxnSpPr>
          <p:cNvPr id="50" name="Straight Arrow Connector 49"/>
          <p:cNvCxnSpPr/>
          <p:nvPr/>
        </p:nvCxnSpPr>
        <p:spPr>
          <a:xfrm>
            <a:off x="3239088" y="3623350"/>
            <a:ext cx="2861484"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855740" y="3601808"/>
            <a:ext cx="398605"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855739" y="5848111"/>
            <a:ext cx="491454"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56" name="Graphic 4"/>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393638" y="5483624"/>
            <a:ext cx="349895" cy="349895"/>
          </a:xfrm>
          <a:prstGeom prst="rect">
            <a:avLst/>
          </a:prstGeom>
        </p:spPr>
      </p:pic>
      <p:sp>
        <p:nvSpPr>
          <p:cNvPr id="57" name="Rectangle 56"/>
          <p:cNvSpPr/>
          <p:nvPr/>
        </p:nvSpPr>
        <p:spPr>
          <a:xfrm>
            <a:off x="4089279" y="5887114"/>
            <a:ext cx="909340" cy="286306"/>
          </a:xfrm>
          <a:prstGeom prst="rect">
            <a:avLst/>
          </a:prstGeom>
        </p:spPr>
        <p:txBody>
          <a:bodyPr wrap="none">
            <a:spAutoFit/>
          </a:bodyPr>
          <a:lstStyle/>
          <a:p>
            <a:pPr algn="ctr" defTabSz="932418">
              <a:defRPr/>
            </a:pPr>
            <a:r>
              <a:rPr lang="en-US" sz="1224" kern="0" dirty="0">
                <a:solidFill>
                  <a:schemeClr val="tx2"/>
                </a:solidFill>
              </a:rPr>
              <a:t>Streaming</a:t>
            </a:r>
          </a:p>
        </p:txBody>
      </p:sp>
      <p:pic>
        <p:nvPicPr>
          <p:cNvPr id="61" name="Picture 60"/>
          <p:cNvPicPr>
            <a:picLocks noChangeAspect="1"/>
          </p:cNvPicPr>
          <p:nvPr/>
        </p:nvPicPr>
        <p:blipFill>
          <a:blip r:embed="rId10"/>
          <a:stretch>
            <a:fillRect/>
          </a:stretch>
        </p:blipFill>
        <p:spPr>
          <a:xfrm>
            <a:off x="3558289" y="5353969"/>
            <a:ext cx="801763" cy="293980"/>
          </a:xfrm>
          <a:prstGeom prst="rect">
            <a:avLst/>
          </a:prstGeom>
        </p:spPr>
      </p:pic>
      <p:cxnSp>
        <p:nvCxnSpPr>
          <p:cNvPr id="69" name="Straight Arrow Connector 68"/>
          <p:cNvCxnSpPr/>
          <p:nvPr/>
        </p:nvCxnSpPr>
        <p:spPr>
          <a:xfrm>
            <a:off x="3176174" y="5848111"/>
            <a:ext cx="622498"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5272029" y="4349012"/>
            <a:ext cx="1098724" cy="822669"/>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6231582" y="5364003"/>
            <a:ext cx="496819" cy="363033"/>
            <a:chOff x="1358900" y="3878269"/>
            <a:chExt cx="1638300" cy="1214439"/>
          </a:xfrm>
        </p:grpSpPr>
        <p:sp>
          <p:nvSpPr>
            <p:cNvPr id="73" name="Freeform 41"/>
            <p:cNvSpPr>
              <a:spLocks/>
            </p:cNvSpPr>
            <p:nvPr/>
          </p:nvSpPr>
          <p:spPr bwMode="auto">
            <a:xfrm>
              <a:off x="1376363" y="3897315"/>
              <a:ext cx="1606551" cy="1179515"/>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defTabSz="932418">
                <a:defRPr/>
              </a:pPr>
              <a:endParaRPr lang="en-US" sz="1224" kern="0" dirty="0">
                <a:solidFill>
                  <a:schemeClr val="tx2"/>
                </a:solidFill>
              </a:endParaRPr>
            </a:p>
          </p:txBody>
        </p:sp>
        <p:sp>
          <p:nvSpPr>
            <p:cNvPr id="74" name="Freeform 42"/>
            <p:cNvSpPr>
              <a:spLocks/>
            </p:cNvSpPr>
            <p:nvPr/>
          </p:nvSpPr>
          <p:spPr bwMode="auto">
            <a:xfrm>
              <a:off x="1376363" y="4618040"/>
              <a:ext cx="246061" cy="330199"/>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defTabSz="932418">
                <a:defRPr/>
              </a:pPr>
              <a:endParaRPr lang="en-US" sz="1224" kern="0" dirty="0">
                <a:solidFill>
                  <a:schemeClr val="tx2"/>
                </a:solidFill>
              </a:endParaRPr>
            </a:p>
          </p:txBody>
        </p:sp>
        <p:sp>
          <p:nvSpPr>
            <p:cNvPr id="75" name="Freeform 43"/>
            <p:cNvSpPr>
              <a:spLocks/>
            </p:cNvSpPr>
            <p:nvPr/>
          </p:nvSpPr>
          <p:spPr bwMode="auto">
            <a:xfrm>
              <a:off x="2203449" y="4699005"/>
              <a:ext cx="254001"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defTabSz="932418">
                <a:defRPr/>
              </a:pPr>
              <a:endParaRPr lang="en-US" sz="1224" kern="0" dirty="0">
                <a:solidFill>
                  <a:schemeClr val="tx2"/>
                </a:solidFill>
              </a:endParaRPr>
            </a:p>
          </p:txBody>
        </p:sp>
        <p:sp>
          <p:nvSpPr>
            <p:cNvPr id="76" name="Freeform 44"/>
            <p:cNvSpPr>
              <a:spLocks noEditPoints="1"/>
            </p:cNvSpPr>
            <p:nvPr/>
          </p:nvSpPr>
          <p:spPr bwMode="auto">
            <a:xfrm>
              <a:off x="1358900" y="3878269"/>
              <a:ext cx="1638300" cy="1214439"/>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defTabSz="932418">
                <a:defRPr/>
              </a:pPr>
              <a:endParaRPr lang="en-US" sz="1224" kern="0" dirty="0">
                <a:solidFill>
                  <a:schemeClr val="tx2"/>
                </a:solidFill>
              </a:endParaRPr>
            </a:p>
          </p:txBody>
        </p:sp>
        <p:sp>
          <p:nvSpPr>
            <p:cNvPr id="77" name="Freeform 45"/>
            <p:cNvSpPr>
              <a:spLocks/>
            </p:cNvSpPr>
            <p:nvPr/>
          </p:nvSpPr>
          <p:spPr bwMode="auto">
            <a:xfrm>
              <a:off x="1971676" y="4108452"/>
              <a:ext cx="220661" cy="225424"/>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ctr" anchorCtr="0" compatLnSpc="1">
              <a:prstTxWarp prst="textNoShape">
                <a:avLst/>
              </a:prstTxWarp>
            </a:bodyPr>
            <a:lstStyle/>
            <a:p>
              <a:pPr defTabSz="932418">
                <a:defRPr/>
              </a:pPr>
              <a:endParaRPr lang="en-US" sz="1224" kern="0" dirty="0">
                <a:solidFill>
                  <a:schemeClr val="tx2"/>
                </a:solidFill>
              </a:endParaRPr>
            </a:p>
          </p:txBody>
        </p:sp>
      </p:grpSp>
      <p:cxnSp>
        <p:nvCxnSpPr>
          <p:cNvPr id="78" name="Straight Arrow Connector 77"/>
          <p:cNvCxnSpPr/>
          <p:nvPr/>
        </p:nvCxnSpPr>
        <p:spPr>
          <a:xfrm flipH="1" flipV="1">
            <a:off x="6799648" y="4386534"/>
            <a:ext cx="9238" cy="967435"/>
          </a:xfrm>
          <a:prstGeom prst="straightConnector1">
            <a:avLst/>
          </a:prstGeom>
          <a:ln w="38100" cmpd="sng">
            <a:solidFill>
              <a:schemeClr val="accent1"/>
            </a:solidFill>
            <a:prstDash val="sysDash"/>
            <a:headEnd type="triangle"/>
            <a:tailEnd type="triangle" w="lg" len="med"/>
          </a:ln>
        </p:spPr>
        <p:style>
          <a:lnRef idx="1">
            <a:schemeClr val="accent1"/>
          </a:lnRef>
          <a:fillRef idx="0">
            <a:schemeClr val="accent1"/>
          </a:fillRef>
          <a:effectRef idx="0">
            <a:schemeClr val="accent1"/>
          </a:effectRef>
          <a:fontRef idx="minor">
            <a:schemeClr val="tx1"/>
          </a:fontRef>
        </p:style>
      </p:cxnSp>
      <p:pic>
        <p:nvPicPr>
          <p:cNvPr id="86" name="Graphic 1"/>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8844715" y="3173493"/>
            <a:ext cx="595228" cy="595228"/>
          </a:xfrm>
          <a:prstGeom prst="rect">
            <a:avLst/>
          </a:prstGeom>
        </p:spPr>
      </p:pic>
      <p:sp>
        <p:nvSpPr>
          <p:cNvPr id="88" name="Rectangle 87"/>
          <p:cNvSpPr/>
          <p:nvPr/>
        </p:nvSpPr>
        <p:spPr>
          <a:xfrm>
            <a:off x="8679309" y="3693084"/>
            <a:ext cx="926039" cy="478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spAutoFit/>
          </a:bodyPr>
          <a:lstStyle/>
          <a:p>
            <a:pPr algn="ctr" defTabSz="932418">
              <a:defRPr/>
            </a:pPr>
            <a:r>
              <a:rPr lang="en-US" sz="1224" kern="0" dirty="0">
                <a:solidFill>
                  <a:schemeClr val="tx2"/>
                </a:solidFill>
              </a:rPr>
              <a:t>SQL DB/DW</a:t>
            </a:r>
          </a:p>
        </p:txBody>
      </p:sp>
      <p:sp>
        <p:nvSpPr>
          <p:cNvPr id="118" name="Rectangle 117"/>
          <p:cNvSpPr/>
          <p:nvPr/>
        </p:nvSpPr>
        <p:spPr>
          <a:xfrm>
            <a:off x="3891562" y="4267884"/>
            <a:ext cx="1322308" cy="478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b" anchorCtr="0" forceAA="0" compatLnSpc="1">
            <a:prstTxWarp prst="textNoShape">
              <a:avLst/>
            </a:prstTxWarp>
            <a:spAutoFit/>
          </a:bodyPr>
          <a:lstStyle/>
          <a:p>
            <a:pPr algn="ctr" defTabSz="932418">
              <a:defRPr/>
            </a:pPr>
            <a:r>
              <a:rPr lang="en-US" sz="1224" kern="0" dirty="0">
                <a:solidFill>
                  <a:schemeClr val="tx2"/>
                </a:solidFill>
              </a:rPr>
              <a:t>Azure Data Factory DMG</a:t>
            </a:r>
          </a:p>
        </p:txBody>
      </p:sp>
      <p:pic>
        <p:nvPicPr>
          <p:cNvPr id="128" name="Graphic 5"/>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4373133" y="3916302"/>
            <a:ext cx="359168" cy="359168"/>
          </a:xfrm>
          <a:prstGeom prst="rect">
            <a:avLst/>
          </a:prstGeom>
        </p:spPr>
      </p:pic>
      <p:sp>
        <p:nvSpPr>
          <p:cNvPr id="129" name="Rectangle 128"/>
          <p:cNvSpPr/>
          <p:nvPr/>
        </p:nvSpPr>
        <p:spPr>
          <a:xfrm>
            <a:off x="7255148" y="4404746"/>
            <a:ext cx="1198387" cy="286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b" anchorCtr="0" forceAA="0" compatLnSpc="1">
            <a:prstTxWarp prst="textNoShape">
              <a:avLst/>
            </a:prstTxWarp>
            <a:spAutoFit/>
          </a:bodyPr>
          <a:lstStyle/>
          <a:p>
            <a:pPr algn="ctr" defTabSz="932418">
              <a:defRPr/>
            </a:pPr>
            <a:r>
              <a:rPr lang="en-US" sz="1224" kern="0" dirty="0">
                <a:solidFill>
                  <a:schemeClr val="tx2"/>
                </a:solidFill>
              </a:rPr>
              <a:t>Data Factory</a:t>
            </a:r>
          </a:p>
        </p:txBody>
      </p:sp>
      <p:pic>
        <p:nvPicPr>
          <p:cNvPr id="130" name="Graphic 5"/>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7657162" y="4000277"/>
            <a:ext cx="359168" cy="359168"/>
          </a:xfrm>
          <a:prstGeom prst="rect">
            <a:avLst/>
          </a:prstGeom>
        </p:spPr>
      </p:pic>
      <p:sp>
        <p:nvSpPr>
          <p:cNvPr id="131" name="Rectangle 130"/>
          <p:cNvSpPr/>
          <p:nvPr/>
        </p:nvSpPr>
        <p:spPr>
          <a:xfrm>
            <a:off x="5990464" y="2078161"/>
            <a:ext cx="1202171" cy="286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b" anchorCtr="0" forceAA="0" compatLnSpc="1">
            <a:prstTxWarp prst="textNoShape">
              <a:avLst/>
            </a:prstTxWarp>
            <a:spAutoFit/>
          </a:bodyPr>
          <a:lstStyle/>
          <a:p>
            <a:pPr algn="ctr" defTabSz="932418">
              <a:defRPr/>
            </a:pPr>
            <a:r>
              <a:rPr lang="en-US" sz="1224" kern="0" dirty="0">
                <a:solidFill>
                  <a:schemeClr val="tx2"/>
                </a:solidFill>
              </a:rPr>
              <a:t>ADL Analytics</a:t>
            </a:r>
          </a:p>
        </p:txBody>
      </p:sp>
      <p:sp>
        <p:nvSpPr>
          <p:cNvPr id="132" name="Rectangle 131"/>
          <p:cNvSpPr/>
          <p:nvPr/>
        </p:nvSpPr>
        <p:spPr>
          <a:xfrm>
            <a:off x="3798672" y="2395207"/>
            <a:ext cx="1238700" cy="286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spAutoFit/>
          </a:bodyPr>
          <a:lstStyle/>
          <a:p>
            <a:pPr algn="ctr" defTabSz="932418">
              <a:defRPr/>
            </a:pPr>
            <a:r>
              <a:rPr lang="en-US" sz="1224" kern="0" dirty="0">
                <a:solidFill>
                  <a:schemeClr val="tx2"/>
                </a:solidFill>
              </a:rPr>
              <a:t>Alerts</a:t>
            </a:r>
          </a:p>
        </p:txBody>
      </p:sp>
      <p:grpSp>
        <p:nvGrpSpPr>
          <p:cNvPr id="133" name="Group 132"/>
          <p:cNvGrpSpPr/>
          <p:nvPr/>
        </p:nvGrpSpPr>
        <p:grpSpPr>
          <a:xfrm>
            <a:off x="5407013" y="1932730"/>
            <a:ext cx="583452" cy="580945"/>
            <a:chOff x="2148168" y="645460"/>
            <a:chExt cx="2587625" cy="2576512"/>
          </a:xfrm>
        </p:grpSpPr>
        <p:sp>
          <p:nvSpPr>
            <p:cNvPr id="134" name="Freeform 19"/>
            <p:cNvSpPr>
              <a:spLocks noEditPoints="1"/>
            </p:cNvSpPr>
            <p:nvPr/>
          </p:nvSpPr>
          <p:spPr bwMode="auto">
            <a:xfrm>
              <a:off x="2364069" y="861361"/>
              <a:ext cx="2154236"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35" name="Freeform 20"/>
            <p:cNvSpPr>
              <a:spLocks/>
            </p:cNvSpPr>
            <p:nvPr/>
          </p:nvSpPr>
          <p:spPr bwMode="auto">
            <a:xfrm>
              <a:off x="2860955" y="645460"/>
              <a:ext cx="758827" cy="220663"/>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36" name="Freeform 21"/>
            <p:cNvSpPr>
              <a:spLocks/>
            </p:cNvSpPr>
            <p:nvPr/>
          </p:nvSpPr>
          <p:spPr bwMode="auto">
            <a:xfrm>
              <a:off x="4515130" y="1356661"/>
              <a:ext cx="220663" cy="760413"/>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37" name="Freeform 22"/>
            <p:cNvSpPr>
              <a:spLocks/>
            </p:cNvSpPr>
            <p:nvPr/>
          </p:nvSpPr>
          <p:spPr bwMode="auto">
            <a:xfrm>
              <a:off x="2148168" y="1934509"/>
              <a:ext cx="222249" cy="758827"/>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38" name="Freeform 23"/>
            <p:cNvSpPr>
              <a:spLocks/>
            </p:cNvSpPr>
            <p:nvPr/>
          </p:nvSpPr>
          <p:spPr bwMode="auto">
            <a:xfrm>
              <a:off x="3440393" y="3009246"/>
              <a:ext cx="758827" cy="212726"/>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39" name="Freeform 24"/>
            <p:cNvSpPr>
              <a:spLocks/>
            </p:cNvSpPr>
            <p:nvPr/>
          </p:nvSpPr>
          <p:spPr bwMode="auto">
            <a:xfrm>
              <a:off x="2521232" y="1015348"/>
              <a:ext cx="1839912" cy="1836736"/>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40" name="Freeform 25"/>
            <p:cNvSpPr>
              <a:spLocks/>
            </p:cNvSpPr>
            <p:nvPr/>
          </p:nvSpPr>
          <p:spPr bwMode="auto">
            <a:xfrm>
              <a:off x="3046692" y="1288398"/>
              <a:ext cx="792163" cy="1311276"/>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grpSp>
      <p:sp>
        <p:nvSpPr>
          <p:cNvPr id="141" name="Rectangle 140"/>
          <p:cNvSpPr/>
          <p:nvPr/>
        </p:nvSpPr>
        <p:spPr>
          <a:xfrm>
            <a:off x="4345645" y="2078161"/>
            <a:ext cx="926384" cy="286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b" anchorCtr="0" forceAA="0" compatLnSpc="1">
            <a:prstTxWarp prst="textNoShape">
              <a:avLst/>
            </a:prstTxWarp>
            <a:spAutoFit/>
          </a:bodyPr>
          <a:lstStyle/>
          <a:p>
            <a:pPr algn="ctr" defTabSz="932418">
              <a:defRPr/>
            </a:pPr>
            <a:r>
              <a:rPr lang="en-US" sz="1224" b="1" kern="0" dirty="0">
                <a:solidFill>
                  <a:schemeClr val="tx2"/>
                </a:solidFill>
              </a:rPr>
              <a:t>Cleansing</a:t>
            </a:r>
          </a:p>
        </p:txBody>
      </p:sp>
      <p:grpSp>
        <p:nvGrpSpPr>
          <p:cNvPr id="142" name="Group 141"/>
          <p:cNvGrpSpPr/>
          <p:nvPr/>
        </p:nvGrpSpPr>
        <p:grpSpPr>
          <a:xfrm>
            <a:off x="7295236" y="1932730"/>
            <a:ext cx="583452" cy="580945"/>
            <a:chOff x="2148168" y="645460"/>
            <a:chExt cx="2587625" cy="2576512"/>
          </a:xfrm>
        </p:grpSpPr>
        <p:sp>
          <p:nvSpPr>
            <p:cNvPr id="143" name="Freeform 19"/>
            <p:cNvSpPr>
              <a:spLocks noEditPoints="1"/>
            </p:cNvSpPr>
            <p:nvPr/>
          </p:nvSpPr>
          <p:spPr bwMode="auto">
            <a:xfrm>
              <a:off x="2364069" y="861361"/>
              <a:ext cx="2154236"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44" name="Freeform 20"/>
            <p:cNvSpPr>
              <a:spLocks/>
            </p:cNvSpPr>
            <p:nvPr/>
          </p:nvSpPr>
          <p:spPr bwMode="auto">
            <a:xfrm>
              <a:off x="2860955" y="645460"/>
              <a:ext cx="758827" cy="220663"/>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45" name="Freeform 21"/>
            <p:cNvSpPr>
              <a:spLocks/>
            </p:cNvSpPr>
            <p:nvPr/>
          </p:nvSpPr>
          <p:spPr bwMode="auto">
            <a:xfrm>
              <a:off x="4515130" y="1356661"/>
              <a:ext cx="220663" cy="760413"/>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46" name="Freeform 22"/>
            <p:cNvSpPr>
              <a:spLocks/>
            </p:cNvSpPr>
            <p:nvPr/>
          </p:nvSpPr>
          <p:spPr bwMode="auto">
            <a:xfrm>
              <a:off x="2148168" y="1934509"/>
              <a:ext cx="222249" cy="758827"/>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49" name="Freeform 23"/>
            <p:cNvSpPr>
              <a:spLocks/>
            </p:cNvSpPr>
            <p:nvPr/>
          </p:nvSpPr>
          <p:spPr bwMode="auto">
            <a:xfrm>
              <a:off x="3440393" y="3009246"/>
              <a:ext cx="758827" cy="212726"/>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50" name="Freeform 24"/>
            <p:cNvSpPr>
              <a:spLocks/>
            </p:cNvSpPr>
            <p:nvPr/>
          </p:nvSpPr>
          <p:spPr bwMode="auto">
            <a:xfrm>
              <a:off x="2521232" y="1015348"/>
              <a:ext cx="1839912" cy="1836736"/>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sp>
          <p:nvSpPr>
            <p:cNvPr id="151" name="Freeform 25"/>
            <p:cNvSpPr>
              <a:spLocks/>
            </p:cNvSpPr>
            <p:nvPr/>
          </p:nvSpPr>
          <p:spPr bwMode="auto">
            <a:xfrm>
              <a:off x="3046692" y="1288398"/>
              <a:ext cx="792163" cy="1311276"/>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40" kern="0" dirty="0">
                <a:solidFill>
                  <a:schemeClr val="tx2"/>
                </a:solidFill>
              </a:endParaRPr>
            </a:p>
          </p:txBody>
        </p:sp>
      </p:grpSp>
      <p:sp>
        <p:nvSpPr>
          <p:cNvPr id="152" name="Rectangle 151"/>
          <p:cNvSpPr/>
          <p:nvPr/>
        </p:nvSpPr>
        <p:spPr>
          <a:xfrm>
            <a:off x="8013242" y="2078161"/>
            <a:ext cx="824213" cy="286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b" anchorCtr="0" forceAA="0" compatLnSpc="1">
            <a:prstTxWarp prst="textNoShape">
              <a:avLst/>
            </a:prstTxWarp>
            <a:spAutoFit/>
          </a:bodyPr>
          <a:lstStyle/>
          <a:p>
            <a:pPr algn="ctr" defTabSz="932418">
              <a:defRPr/>
            </a:pPr>
            <a:r>
              <a:rPr lang="en-US" sz="1224" b="1" kern="0" dirty="0">
                <a:solidFill>
                  <a:schemeClr val="tx2"/>
                </a:solidFill>
              </a:rPr>
              <a:t>Analysis</a:t>
            </a:r>
          </a:p>
        </p:txBody>
      </p:sp>
      <p:cxnSp>
        <p:nvCxnSpPr>
          <p:cNvPr id="153" name="Straight Arrow Connector 152"/>
          <p:cNvCxnSpPr/>
          <p:nvPr/>
        </p:nvCxnSpPr>
        <p:spPr>
          <a:xfrm flipH="1" flipV="1">
            <a:off x="5725286" y="2587675"/>
            <a:ext cx="427013" cy="724024"/>
          </a:xfrm>
          <a:prstGeom prst="straightConnector1">
            <a:avLst/>
          </a:prstGeom>
          <a:ln w="38100" cmpd="sng">
            <a:solidFill>
              <a:schemeClr val="accent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flipV="1">
            <a:off x="6978312" y="2594233"/>
            <a:ext cx="545259" cy="785613"/>
          </a:xfrm>
          <a:prstGeom prst="straightConnector1">
            <a:avLst/>
          </a:prstGeom>
          <a:ln w="38100" cmpd="sng">
            <a:solidFill>
              <a:schemeClr val="accent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7071284" y="3623350"/>
            <a:ext cx="1650916"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165" name="Group 164"/>
          <p:cNvGrpSpPr/>
          <p:nvPr/>
        </p:nvGrpSpPr>
        <p:grpSpPr>
          <a:xfrm flipH="1">
            <a:off x="9727863" y="2777694"/>
            <a:ext cx="1257185" cy="2282234"/>
            <a:chOff x="778955" y="2315543"/>
            <a:chExt cx="291033" cy="2675519"/>
          </a:xfrm>
        </p:grpSpPr>
        <p:cxnSp>
          <p:nvCxnSpPr>
            <p:cNvPr id="166" name="Straight Connector 165"/>
            <p:cNvCxnSpPr/>
            <p:nvPr/>
          </p:nvCxnSpPr>
          <p:spPr>
            <a:xfrm>
              <a:off x="891733" y="2315543"/>
              <a:ext cx="7708" cy="2675519"/>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785855" y="2315543"/>
              <a:ext cx="99580" cy="0"/>
            </a:xfrm>
            <a:prstGeom prst="line">
              <a:avLst/>
            </a:prstGeom>
            <a:ln w="38100" cap="sq">
              <a:solidFill>
                <a:schemeClr val="accent1"/>
              </a:solidFill>
              <a:prstDash val="sysDash"/>
              <a:miter lim="800000"/>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H="1">
              <a:off x="902617" y="3355200"/>
              <a:ext cx="167371"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778955" y="4991062"/>
              <a:ext cx="120487" cy="0"/>
            </a:xfrm>
            <a:prstGeom prst="line">
              <a:avLst/>
            </a:prstGeom>
            <a:ln w="38100" cap="sq">
              <a:solidFill>
                <a:schemeClr val="accent1"/>
              </a:solidFill>
              <a:prstDash val="sysDash"/>
              <a:miter lim="800000"/>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75" name="Freeform 182"/>
          <p:cNvSpPr/>
          <p:nvPr/>
        </p:nvSpPr>
        <p:spPr bwMode="auto">
          <a:xfrm>
            <a:off x="782731" y="2035686"/>
            <a:ext cx="372688" cy="47799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Freeform 182"/>
          <p:cNvSpPr/>
          <p:nvPr/>
        </p:nvSpPr>
        <p:spPr bwMode="auto">
          <a:xfrm>
            <a:off x="782731" y="3386570"/>
            <a:ext cx="372688" cy="47799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Freeform 182"/>
          <p:cNvSpPr/>
          <p:nvPr/>
        </p:nvSpPr>
        <p:spPr bwMode="auto">
          <a:xfrm>
            <a:off x="782731" y="4715715"/>
            <a:ext cx="372688" cy="47799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Freeform 182"/>
          <p:cNvSpPr/>
          <p:nvPr/>
        </p:nvSpPr>
        <p:spPr bwMode="auto">
          <a:xfrm>
            <a:off x="782731" y="5947237"/>
            <a:ext cx="372688" cy="47799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0" name="Group 179"/>
          <p:cNvGrpSpPr/>
          <p:nvPr/>
        </p:nvGrpSpPr>
        <p:grpSpPr>
          <a:xfrm>
            <a:off x="1701398" y="2077698"/>
            <a:ext cx="131296" cy="2200504"/>
            <a:chOff x="2516027" y="1964052"/>
            <a:chExt cx="271724" cy="4592592"/>
          </a:xfrm>
        </p:grpSpPr>
        <p:cxnSp>
          <p:nvCxnSpPr>
            <p:cNvPr id="181" name="Straight Connector 180"/>
            <p:cNvCxnSpPr/>
            <p:nvPr/>
          </p:nvCxnSpPr>
          <p:spPr>
            <a:xfrm>
              <a:off x="2787751" y="1971989"/>
              <a:ext cx="0" cy="4584655"/>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2" name="Group 181"/>
            <p:cNvGrpSpPr/>
            <p:nvPr/>
          </p:nvGrpSpPr>
          <p:grpSpPr>
            <a:xfrm flipH="1">
              <a:off x="2516027" y="1964052"/>
              <a:ext cx="271344" cy="4592591"/>
              <a:chOff x="778955" y="2315543"/>
              <a:chExt cx="120487" cy="2675519"/>
            </a:xfrm>
          </p:grpSpPr>
          <p:cxnSp>
            <p:nvCxnSpPr>
              <p:cNvPr id="183" name="Straight Connector 182"/>
              <p:cNvCxnSpPr/>
              <p:nvPr/>
            </p:nvCxnSpPr>
            <p:spPr>
              <a:xfrm>
                <a:off x="785855" y="2315543"/>
                <a:ext cx="99580"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778955" y="4991062"/>
                <a:ext cx="120487"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85" name="Group 184"/>
          <p:cNvGrpSpPr/>
          <p:nvPr/>
        </p:nvGrpSpPr>
        <p:grpSpPr>
          <a:xfrm>
            <a:off x="1701398" y="4733786"/>
            <a:ext cx="131296" cy="1926556"/>
            <a:chOff x="2516027" y="1964052"/>
            <a:chExt cx="271724" cy="4592592"/>
          </a:xfrm>
        </p:grpSpPr>
        <p:cxnSp>
          <p:nvCxnSpPr>
            <p:cNvPr id="186" name="Straight Connector 185"/>
            <p:cNvCxnSpPr/>
            <p:nvPr/>
          </p:nvCxnSpPr>
          <p:spPr>
            <a:xfrm>
              <a:off x="2787751" y="1971989"/>
              <a:ext cx="0" cy="4584655"/>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7" name="Group 186"/>
            <p:cNvGrpSpPr/>
            <p:nvPr/>
          </p:nvGrpSpPr>
          <p:grpSpPr>
            <a:xfrm flipH="1">
              <a:off x="2516027" y="1964052"/>
              <a:ext cx="271344" cy="4592591"/>
              <a:chOff x="778955" y="2315543"/>
              <a:chExt cx="120487" cy="2675519"/>
            </a:xfrm>
          </p:grpSpPr>
          <p:cxnSp>
            <p:nvCxnSpPr>
              <p:cNvPr id="188" name="Straight Connector 187"/>
              <p:cNvCxnSpPr/>
              <p:nvPr/>
            </p:nvCxnSpPr>
            <p:spPr>
              <a:xfrm>
                <a:off x="785855" y="2315543"/>
                <a:ext cx="99580"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778955" y="4991062"/>
                <a:ext cx="120487" cy="0"/>
              </a:xfrm>
              <a:prstGeom prst="line">
                <a:avLst/>
              </a:prstGeom>
              <a:ln w="38100" cap="sq">
                <a:solidFill>
                  <a:schemeClr val="accent1"/>
                </a:solidFill>
                <a:prstDash val="sysDash"/>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pic>
        <p:nvPicPr>
          <p:cNvPr id="119" name="Picture 2" descr="http://www.ebaytechblog.com/wp-content/uploads/2014/05/spark_logo.png"/>
          <p:cNvPicPr>
            <a:picLocks noChangeAspect="1" noChangeArrowheads="1"/>
          </p:cNvPicPr>
          <p:nvPr/>
        </p:nvPicPr>
        <p:blipFill>
          <a:blip r:embed="rId15" cstate="print">
            <a:duotone>
              <a:schemeClr val="accent3">
                <a:shade val="45000"/>
                <a:satMod val="135000"/>
              </a:schemeClr>
              <a:prstClr val="white"/>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795447" y="5311632"/>
            <a:ext cx="523252" cy="27781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6" name="Picture 2" descr="http://www.ebaytechblog.com/wp-content/uploads/2014/05/spark_logo.png"/>
          <p:cNvPicPr>
            <a:picLocks noChangeAspect="1" noChangeArrowheads="1"/>
          </p:cNvPicPr>
          <p:nvPr/>
        </p:nvPicPr>
        <p:blipFill>
          <a:blip r:embed="rId17" cstate="print">
            <a:duotone>
              <a:schemeClr val="accent3">
                <a:shade val="45000"/>
                <a:satMod val="135000"/>
              </a:schemeClr>
              <a:prstClr val="white"/>
            </a:duotone>
            <a:extLst>
              <a:ext uri="{BEBA8EAE-BF5A-486C-A8C5-ECC9F3942E4B}">
                <a14:imgProps xmlns:a14="http://schemas.microsoft.com/office/drawing/2010/main">
                  <a14:imgLayer r:embed="rId1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774432" y="5382577"/>
            <a:ext cx="609428" cy="32356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7" name="Picture 15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567205" y="5832823"/>
            <a:ext cx="414453" cy="305719"/>
          </a:xfrm>
          <a:prstGeom prst="rect">
            <a:avLst/>
          </a:prstGeom>
        </p:spPr>
      </p:pic>
      <p:cxnSp>
        <p:nvCxnSpPr>
          <p:cNvPr id="12" name="Straight Connector 11"/>
          <p:cNvCxnSpPr/>
          <p:nvPr/>
        </p:nvCxnSpPr>
        <p:spPr>
          <a:xfrm>
            <a:off x="4543948" y="6238626"/>
            <a:ext cx="0" cy="512468"/>
          </a:xfrm>
          <a:prstGeom prst="line">
            <a:avLst/>
          </a:prstGeom>
          <a:ln w="38100" cmpd="sng">
            <a:solidFill>
              <a:schemeClr val="accent1"/>
            </a:solidFill>
            <a:prstDash val="sysDash"/>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552716" y="6732960"/>
            <a:ext cx="5052633" cy="20576"/>
          </a:xfrm>
          <a:prstGeom prst="line">
            <a:avLst/>
          </a:prstGeom>
          <a:ln w="38100" cmpd="sng">
            <a:solidFill>
              <a:schemeClr val="accent1"/>
            </a:solidFill>
            <a:prstDash val="sysDash"/>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9605348" y="4460534"/>
            <a:ext cx="0" cy="2290560"/>
          </a:xfrm>
          <a:prstGeom prst="line">
            <a:avLst/>
          </a:prstGeom>
          <a:ln w="38100" cmpd="sng">
            <a:solidFill>
              <a:schemeClr val="accent1"/>
            </a:solidFill>
            <a:prstDash val="sysDash"/>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567428" y="4460534"/>
            <a:ext cx="843431" cy="0"/>
          </a:xfrm>
          <a:prstGeom prst="straightConnector1">
            <a:avLst/>
          </a:prstGeom>
          <a:ln w="38100" cmpd="sng">
            <a:solidFill>
              <a:schemeClr val="accent1"/>
            </a:solidFill>
            <a:prstDash val="sysDash"/>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166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9" name="Rectangle 228"/>
          <p:cNvSpPr/>
          <p:nvPr/>
        </p:nvSpPr>
        <p:spPr bwMode="auto">
          <a:xfrm>
            <a:off x="5156397" y="-1"/>
            <a:ext cx="7279196"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endParaRPr lang="en-US" sz="6119" kern="0" dirty="0">
              <a:solidFill>
                <a:schemeClr val="bg1"/>
              </a:solidFill>
              <a:latin typeface="+mj-lt"/>
              <a:ea typeface="Segoe UI" pitchFamily="34" charset="0"/>
              <a:cs typeface="Segoe UI" pitchFamily="34" charset="0"/>
            </a:endParaRPr>
          </a:p>
        </p:txBody>
      </p:sp>
      <p:sp>
        <p:nvSpPr>
          <p:cNvPr id="173" name="Rectangle 172"/>
          <p:cNvSpPr/>
          <p:nvPr/>
        </p:nvSpPr>
        <p:spPr bwMode="auto">
          <a:xfrm>
            <a:off x="5156397" y="6633130"/>
            <a:ext cx="7279196" cy="373117"/>
          </a:xfrm>
          <a:prstGeom prst="rect">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040" b="1" kern="0" dirty="0">
              <a:solidFill>
                <a:schemeClr val="bg1"/>
              </a:solidFill>
              <a:latin typeface="+mj-lt"/>
              <a:ea typeface="Segoe UI" pitchFamily="34" charset="0"/>
              <a:cs typeface="Segoe UI" pitchFamily="34" charset="0"/>
            </a:endParaRPr>
          </a:p>
        </p:txBody>
      </p:sp>
      <p:graphicFrame>
        <p:nvGraphicFramePr>
          <p:cNvPr id="2" name="Object 1" hidden="1"/>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14351"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3" name="TextBox 2"/>
          <p:cNvSpPr txBox="1"/>
          <p:nvPr/>
        </p:nvSpPr>
        <p:spPr>
          <a:xfrm>
            <a:off x="147013" y="2455857"/>
            <a:ext cx="5009383" cy="245950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4896" kern="0" dirty="0">
                <a:solidFill>
                  <a:schemeClr val="bg1"/>
                </a:solidFill>
                <a:latin typeface="+mj-lt"/>
                <a:ea typeface="Segoe UI" pitchFamily="34" charset="0"/>
                <a:cs typeface="Segoe UI" pitchFamily="34" charset="0"/>
              </a:rPr>
              <a:t>ADL Store</a:t>
            </a:r>
            <a:endParaRPr lang="en-US" sz="4896" i="1" kern="0" dirty="0">
              <a:solidFill>
                <a:schemeClr val="bg1"/>
              </a:solidFill>
              <a:latin typeface="+mj-lt"/>
              <a:ea typeface="Segoe UI" pitchFamily="34" charset="0"/>
              <a:cs typeface="Segoe UI" pitchFamily="34" charset="0"/>
            </a:endParaRPr>
          </a:p>
          <a:p>
            <a:pPr defTabSz="932597">
              <a:lnSpc>
                <a:spcPct val="90000"/>
              </a:lnSpc>
              <a:spcBef>
                <a:spcPts val="1224"/>
              </a:spcBef>
              <a:spcAft>
                <a:spcPts val="612"/>
              </a:spcAft>
              <a:defRPr/>
            </a:pPr>
            <a:r>
              <a:rPr lang="en-US" sz="3672" kern="0" dirty="0">
                <a:solidFill>
                  <a:schemeClr val="accent1"/>
                </a:solidFill>
                <a:latin typeface="+mj-lt"/>
                <a:ea typeface="Segoe UI" pitchFamily="34" charset="0"/>
                <a:cs typeface="Segoe UI" pitchFamily="34" charset="0"/>
              </a:rPr>
              <a:t>Costs</a:t>
            </a:r>
          </a:p>
          <a:p>
            <a:pPr defTabSz="932597">
              <a:lnSpc>
                <a:spcPct val="90000"/>
              </a:lnSpc>
              <a:spcAft>
                <a:spcPts val="612"/>
              </a:spcAft>
              <a:defRPr/>
            </a:pPr>
            <a:endParaRPr lang="en-US" sz="4488" kern="0" dirty="0">
              <a:solidFill>
                <a:schemeClr val="accent2"/>
              </a:solidFill>
              <a:latin typeface="+mj-lt"/>
              <a:ea typeface="Segoe UI" pitchFamily="34" charset="0"/>
              <a:cs typeface="Segoe UI" pitchFamily="34" charset="0"/>
            </a:endParaRPr>
          </a:p>
        </p:txBody>
      </p:sp>
      <p:grpSp>
        <p:nvGrpSpPr>
          <p:cNvPr id="253" name="Group 252"/>
          <p:cNvGrpSpPr/>
          <p:nvPr/>
        </p:nvGrpSpPr>
        <p:grpSpPr>
          <a:xfrm>
            <a:off x="9106717" y="4860273"/>
            <a:ext cx="3328876" cy="1855338"/>
            <a:chOff x="8372475" y="2503488"/>
            <a:chExt cx="3446463" cy="1920875"/>
          </a:xfrm>
        </p:grpSpPr>
        <p:sp>
          <p:nvSpPr>
            <p:cNvPr id="6" name="Freeform 5"/>
            <p:cNvSpPr>
              <a:spLocks/>
            </p:cNvSpPr>
            <p:nvPr/>
          </p:nvSpPr>
          <p:spPr bwMode="auto">
            <a:xfrm>
              <a:off x="9236075" y="3125788"/>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39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39"/>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7" name="Freeform 6"/>
            <p:cNvSpPr>
              <a:spLocks/>
            </p:cNvSpPr>
            <p:nvPr/>
          </p:nvSpPr>
          <p:spPr bwMode="auto">
            <a:xfrm>
              <a:off x="9242425" y="2503488"/>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7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7"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 name="Freeform 7"/>
            <p:cNvSpPr>
              <a:spLocks/>
            </p:cNvSpPr>
            <p:nvPr/>
          </p:nvSpPr>
          <p:spPr bwMode="auto">
            <a:xfrm>
              <a:off x="9247188" y="3478213"/>
              <a:ext cx="2332038" cy="633412"/>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7" name="Freeform 8"/>
            <p:cNvSpPr>
              <a:spLocks/>
            </p:cNvSpPr>
            <p:nvPr/>
          </p:nvSpPr>
          <p:spPr bwMode="auto">
            <a:xfrm>
              <a:off x="8372475" y="4017963"/>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8" name="Freeform 9"/>
            <p:cNvSpPr>
              <a:spLocks/>
            </p:cNvSpPr>
            <p:nvPr/>
          </p:nvSpPr>
          <p:spPr bwMode="auto">
            <a:xfrm>
              <a:off x="9169400" y="3819525"/>
              <a:ext cx="2649538" cy="604837"/>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25" name="Freeform 10"/>
            <p:cNvSpPr>
              <a:spLocks/>
            </p:cNvSpPr>
            <p:nvPr/>
          </p:nvSpPr>
          <p:spPr bwMode="auto">
            <a:xfrm>
              <a:off x="10139363" y="3819525"/>
              <a:ext cx="935038" cy="49371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26" name="Freeform 11"/>
            <p:cNvSpPr>
              <a:spLocks/>
            </p:cNvSpPr>
            <p:nvPr/>
          </p:nvSpPr>
          <p:spPr bwMode="auto">
            <a:xfrm>
              <a:off x="10188575" y="3368675"/>
              <a:ext cx="517525" cy="471487"/>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4" name="Freeform 12"/>
            <p:cNvSpPr>
              <a:spLocks/>
            </p:cNvSpPr>
            <p:nvPr/>
          </p:nvSpPr>
          <p:spPr bwMode="auto">
            <a:xfrm>
              <a:off x="10388600" y="3490913"/>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5" name="Freeform 13"/>
            <p:cNvSpPr>
              <a:spLocks/>
            </p:cNvSpPr>
            <p:nvPr/>
          </p:nvSpPr>
          <p:spPr bwMode="auto">
            <a:xfrm>
              <a:off x="9917113" y="3413125"/>
              <a:ext cx="471488" cy="757237"/>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6" name="Freeform 14"/>
            <p:cNvSpPr>
              <a:spLocks/>
            </p:cNvSpPr>
            <p:nvPr/>
          </p:nvSpPr>
          <p:spPr bwMode="auto">
            <a:xfrm>
              <a:off x="10388600" y="3662363"/>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7" name="Freeform 15"/>
            <p:cNvSpPr>
              <a:spLocks/>
            </p:cNvSpPr>
            <p:nvPr/>
          </p:nvSpPr>
          <p:spPr bwMode="auto">
            <a:xfrm>
              <a:off x="10053638" y="3840163"/>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8" name="Freeform 16"/>
            <p:cNvSpPr>
              <a:spLocks/>
            </p:cNvSpPr>
            <p:nvPr/>
          </p:nvSpPr>
          <p:spPr bwMode="auto">
            <a:xfrm>
              <a:off x="10175875" y="3840163"/>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39" name="Freeform 17"/>
            <p:cNvSpPr>
              <a:spLocks/>
            </p:cNvSpPr>
            <p:nvPr/>
          </p:nvSpPr>
          <p:spPr bwMode="auto">
            <a:xfrm>
              <a:off x="10179050" y="4111625"/>
              <a:ext cx="1452563" cy="312737"/>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0" name="Rectangle 18"/>
            <p:cNvSpPr>
              <a:spLocks noChangeArrowheads="1"/>
            </p:cNvSpPr>
            <p:nvPr/>
          </p:nvSpPr>
          <p:spPr bwMode="auto">
            <a:xfrm>
              <a:off x="9309100" y="4059238"/>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1" name="Freeform 19"/>
            <p:cNvSpPr>
              <a:spLocks/>
            </p:cNvSpPr>
            <p:nvPr/>
          </p:nvSpPr>
          <p:spPr bwMode="auto">
            <a:xfrm>
              <a:off x="8872538" y="4117975"/>
              <a:ext cx="120650" cy="306387"/>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2" name="Freeform 20"/>
            <p:cNvSpPr>
              <a:spLocks/>
            </p:cNvSpPr>
            <p:nvPr/>
          </p:nvSpPr>
          <p:spPr bwMode="auto">
            <a:xfrm>
              <a:off x="9018588" y="3824288"/>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3" name="Freeform 21"/>
            <p:cNvSpPr>
              <a:spLocks/>
            </p:cNvSpPr>
            <p:nvPr/>
          </p:nvSpPr>
          <p:spPr bwMode="auto">
            <a:xfrm>
              <a:off x="9163050" y="3557588"/>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4" name="Freeform 22"/>
            <p:cNvSpPr>
              <a:spLocks/>
            </p:cNvSpPr>
            <p:nvPr/>
          </p:nvSpPr>
          <p:spPr bwMode="auto">
            <a:xfrm>
              <a:off x="9455150" y="3833813"/>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5" name="Freeform 23"/>
            <p:cNvSpPr>
              <a:spLocks/>
            </p:cNvSpPr>
            <p:nvPr/>
          </p:nvSpPr>
          <p:spPr bwMode="auto">
            <a:xfrm>
              <a:off x="8580438" y="4130675"/>
              <a:ext cx="122238" cy="293687"/>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6" name="Freeform 24"/>
            <p:cNvSpPr>
              <a:spLocks/>
            </p:cNvSpPr>
            <p:nvPr/>
          </p:nvSpPr>
          <p:spPr bwMode="auto">
            <a:xfrm>
              <a:off x="8728075" y="3648075"/>
              <a:ext cx="119063" cy="776287"/>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7" name="Rectangle 25"/>
            <p:cNvSpPr>
              <a:spLocks noChangeArrowheads="1"/>
            </p:cNvSpPr>
            <p:nvPr/>
          </p:nvSpPr>
          <p:spPr bwMode="auto">
            <a:xfrm>
              <a:off x="10933113" y="4114800"/>
              <a:ext cx="246063" cy="857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8" name="Rectangle 26"/>
            <p:cNvSpPr>
              <a:spLocks noChangeArrowheads="1"/>
            </p:cNvSpPr>
            <p:nvPr/>
          </p:nvSpPr>
          <p:spPr bwMode="auto">
            <a:xfrm>
              <a:off x="10933113" y="4200525"/>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49" name="Rectangle 27"/>
            <p:cNvSpPr>
              <a:spLocks noChangeArrowheads="1"/>
            </p:cNvSpPr>
            <p:nvPr/>
          </p:nvSpPr>
          <p:spPr bwMode="auto">
            <a:xfrm>
              <a:off x="11220450" y="3746500"/>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50" name="Rectangle 28"/>
            <p:cNvSpPr>
              <a:spLocks noChangeArrowheads="1"/>
            </p:cNvSpPr>
            <p:nvPr/>
          </p:nvSpPr>
          <p:spPr bwMode="auto">
            <a:xfrm>
              <a:off x="11220450" y="3990975"/>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51" name="Rectangle 29"/>
            <p:cNvSpPr>
              <a:spLocks noChangeArrowheads="1"/>
            </p:cNvSpPr>
            <p:nvPr/>
          </p:nvSpPr>
          <p:spPr bwMode="auto">
            <a:xfrm>
              <a:off x="11509375" y="4064000"/>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52" name="Rectangle 30"/>
            <p:cNvSpPr>
              <a:spLocks noChangeArrowheads="1"/>
            </p:cNvSpPr>
            <p:nvPr/>
          </p:nvSpPr>
          <p:spPr bwMode="auto">
            <a:xfrm>
              <a:off x="11509375" y="4311650"/>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grpSp>
      <p:sp>
        <p:nvSpPr>
          <p:cNvPr id="198" name="Freeform 36"/>
          <p:cNvSpPr>
            <a:spLocks/>
          </p:cNvSpPr>
          <p:nvPr/>
        </p:nvSpPr>
        <p:spPr bwMode="auto">
          <a:xfrm>
            <a:off x="9786475" y="4519755"/>
            <a:ext cx="801569" cy="528472"/>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accent6">
              <a:lumMod val="20000"/>
              <a:lumOff val="80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55" name="Freeform 127"/>
          <p:cNvSpPr/>
          <p:nvPr/>
        </p:nvSpPr>
        <p:spPr bwMode="auto">
          <a:xfrm>
            <a:off x="10125659" y="4613417"/>
            <a:ext cx="204615" cy="375753"/>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chemeClr val="accent6"/>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836" spc="-51" dirty="0" err="1">
              <a:solidFill>
                <a:schemeClr val="accent1"/>
              </a:solidFill>
              <a:latin typeface="Segoe UI" pitchFamily="34" charset="0"/>
              <a:ea typeface="Segoe UI" pitchFamily="34" charset="0"/>
              <a:cs typeface="Segoe UI" pitchFamily="34" charset="0"/>
            </a:endParaRPr>
          </a:p>
        </p:txBody>
      </p:sp>
      <p:sp>
        <p:nvSpPr>
          <p:cNvPr id="195" name="Freeform 36"/>
          <p:cNvSpPr>
            <a:spLocks/>
          </p:cNvSpPr>
          <p:nvPr/>
        </p:nvSpPr>
        <p:spPr bwMode="auto">
          <a:xfrm>
            <a:off x="10916817" y="3948862"/>
            <a:ext cx="582859" cy="384277"/>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accent6">
              <a:lumMod val="20000"/>
              <a:lumOff val="80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grpSp>
        <p:nvGrpSpPr>
          <p:cNvPr id="183" name="Group 182"/>
          <p:cNvGrpSpPr/>
          <p:nvPr/>
        </p:nvGrpSpPr>
        <p:grpSpPr>
          <a:xfrm>
            <a:off x="5937630" y="1267739"/>
            <a:ext cx="2902284" cy="5391139"/>
            <a:chOff x="5820871" y="1532303"/>
            <a:chExt cx="2689888" cy="4996602"/>
          </a:xfrm>
        </p:grpSpPr>
        <p:sp>
          <p:nvSpPr>
            <p:cNvPr id="43" name="Freeform 36"/>
            <p:cNvSpPr>
              <a:spLocks/>
            </p:cNvSpPr>
            <p:nvPr/>
          </p:nvSpPr>
          <p:spPr bwMode="auto">
            <a:xfrm>
              <a:off x="6544301" y="1532303"/>
              <a:ext cx="785923" cy="518157"/>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accent6">
                <a:lumMod val="20000"/>
                <a:lumOff val="80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62" name="Freeform 54"/>
            <p:cNvSpPr>
              <a:spLocks/>
            </p:cNvSpPr>
            <p:nvPr/>
          </p:nvSpPr>
          <p:spPr bwMode="auto">
            <a:xfrm>
              <a:off x="5945829" y="4460520"/>
              <a:ext cx="2065097" cy="2068385"/>
            </a:xfrm>
            <a:custGeom>
              <a:avLst/>
              <a:gdLst>
                <a:gd name="T0" fmla="*/ 251 w 628"/>
                <a:gd name="T1" fmla="*/ 66 h 629"/>
                <a:gd name="T2" fmla="*/ 251 w 628"/>
                <a:gd name="T3" fmla="*/ 0 h 629"/>
                <a:gd name="T4" fmla="*/ 89 w 628"/>
                <a:gd name="T5" fmla="*/ 0 h 629"/>
                <a:gd name="T6" fmla="*/ 89 w 628"/>
                <a:gd name="T7" fmla="*/ 66 h 629"/>
                <a:gd name="T8" fmla="*/ 0 w 628"/>
                <a:gd name="T9" fmla="*/ 66 h 629"/>
                <a:gd name="T10" fmla="*/ 0 w 628"/>
                <a:gd name="T11" fmla="*/ 82 h 629"/>
                <a:gd name="T12" fmla="*/ 21 w 628"/>
                <a:gd name="T13" fmla="*/ 82 h 629"/>
                <a:gd name="T14" fmla="*/ 21 w 628"/>
                <a:gd name="T15" fmla="*/ 629 h 629"/>
                <a:gd name="T16" fmla="*/ 607 w 628"/>
                <a:gd name="T17" fmla="*/ 629 h 629"/>
                <a:gd name="T18" fmla="*/ 607 w 628"/>
                <a:gd name="T19" fmla="*/ 82 h 629"/>
                <a:gd name="T20" fmla="*/ 628 w 628"/>
                <a:gd name="T21" fmla="*/ 82 h 629"/>
                <a:gd name="T22" fmla="*/ 628 w 628"/>
                <a:gd name="T23" fmla="*/ 66 h 629"/>
                <a:gd name="T24" fmla="*/ 251 w 628"/>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629">
                  <a:moveTo>
                    <a:pt x="251" y="66"/>
                  </a:moveTo>
                  <a:lnTo>
                    <a:pt x="251" y="0"/>
                  </a:lnTo>
                  <a:lnTo>
                    <a:pt x="89" y="0"/>
                  </a:lnTo>
                  <a:lnTo>
                    <a:pt x="89" y="66"/>
                  </a:lnTo>
                  <a:lnTo>
                    <a:pt x="0" y="66"/>
                  </a:lnTo>
                  <a:lnTo>
                    <a:pt x="0" y="82"/>
                  </a:lnTo>
                  <a:lnTo>
                    <a:pt x="21" y="82"/>
                  </a:lnTo>
                  <a:lnTo>
                    <a:pt x="21" y="629"/>
                  </a:lnTo>
                  <a:lnTo>
                    <a:pt x="607" y="629"/>
                  </a:lnTo>
                  <a:lnTo>
                    <a:pt x="607" y="82"/>
                  </a:lnTo>
                  <a:lnTo>
                    <a:pt x="628" y="82"/>
                  </a:lnTo>
                  <a:lnTo>
                    <a:pt x="628" y="66"/>
                  </a:lnTo>
                  <a:lnTo>
                    <a:pt x="251" y="6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15" name="Freeform 55"/>
            <p:cNvSpPr>
              <a:spLocks/>
            </p:cNvSpPr>
            <p:nvPr/>
          </p:nvSpPr>
          <p:spPr bwMode="auto">
            <a:xfrm>
              <a:off x="5945829" y="4460520"/>
              <a:ext cx="2065097" cy="2068385"/>
            </a:xfrm>
            <a:custGeom>
              <a:avLst/>
              <a:gdLst>
                <a:gd name="T0" fmla="*/ 251 w 628"/>
                <a:gd name="T1" fmla="*/ 66 h 629"/>
                <a:gd name="T2" fmla="*/ 251 w 628"/>
                <a:gd name="T3" fmla="*/ 0 h 629"/>
                <a:gd name="T4" fmla="*/ 89 w 628"/>
                <a:gd name="T5" fmla="*/ 0 h 629"/>
                <a:gd name="T6" fmla="*/ 89 w 628"/>
                <a:gd name="T7" fmla="*/ 66 h 629"/>
                <a:gd name="T8" fmla="*/ 0 w 628"/>
                <a:gd name="T9" fmla="*/ 66 h 629"/>
                <a:gd name="T10" fmla="*/ 0 w 628"/>
                <a:gd name="T11" fmla="*/ 82 h 629"/>
                <a:gd name="T12" fmla="*/ 21 w 628"/>
                <a:gd name="T13" fmla="*/ 82 h 629"/>
                <a:gd name="T14" fmla="*/ 21 w 628"/>
                <a:gd name="T15" fmla="*/ 629 h 629"/>
                <a:gd name="T16" fmla="*/ 607 w 628"/>
                <a:gd name="T17" fmla="*/ 629 h 629"/>
                <a:gd name="T18" fmla="*/ 607 w 628"/>
                <a:gd name="T19" fmla="*/ 82 h 629"/>
                <a:gd name="T20" fmla="*/ 628 w 628"/>
                <a:gd name="T21" fmla="*/ 82 h 629"/>
                <a:gd name="T22" fmla="*/ 628 w 628"/>
                <a:gd name="T23" fmla="*/ 66 h 629"/>
                <a:gd name="T24" fmla="*/ 251 w 628"/>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629">
                  <a:moveTo>
                    <a:pt x="251" y="66"/>
                  </a:moveTo>
                  <a:lnTo>
                    <a:pt x="251" y="0"/>
                  </a:lnTo>
                  <a:lnTo>
                    <a:pt x="89" y="0"/>
                  </a:lnTo>
                  <a:lnTo>
                    <a:pt x="89" y="66"/>
                  </a:lnTo>
                  <a:lnTo>
                    <a:pt x="0" y="66"/>
                  </a:lnTo>
                  <a:lnTo>
                    <a:pt x="0" y="82"/>
                  </a:lnTo>
                  <a:lnTo>
                    <a:pt x="21" y="82"/>
                  </a:lnTo>
                  <a:lnTo>
                    <a:pt x="21" y="629"/>
                  </a:lnTo>
                  <a:lnTo>
                    <a:pt x="607" y="629"/>
                  </a:lnTo>
                  <a:lnTo>
                    <a:pt x="607" y="82"/>
                  </a:lnTo>
                  <a:lnTo>
                    <a:pt x="628" y="82"/>
                  </a:lnTo>
                  <a:lnTo>
                    <a:pt x="628" y="66"/>
                  </a:lnTo>
                  <a:lnTo>
                    <a:pt x="251"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16" name="Freeform 56"/>
            <p:cNvSpPr>
              <a:spLocks/>
            </p:cNvSpPr>
            <p:nvPr/>
          </p:nvSpPr>
          <p:spPr bwMode="auto">
            <a:xfrm>
              <a:off x="6396336" y="2549976"/>
              <a:ext cx="1127911" cy="739883"/>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18" name="Freeform 57"/>
            <p:cNvSpPr>
              <a:spLocks/>
            </p:cNvSpPr>
            <p:nvPr/>
          </p:nvSpPr>
          <p:spPr bwMode="auto">
            <a:xfrm>
              <a:off x="7668936" y="3105711"/>
              <a:ext cx="404470" cy="263070"/>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27" name="Freeform 58"/>
            <p:cNvSpPr>
              <a:spLocks/>
            </p:cNvSpPr>
            <p:nvPr/>
          </p:nvSpPr>
          <p:spPr bwMode="auto">
            <a:xfrm>
              <a:off x="5870197" y="3240534"/>
              <a:ext cx="628079" cy="407758"/>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28" name="Rectangle 59"/>
            <p:cNvSpPr>
              <a:spLocks noChangeArrowheads="1"/>
            </p:cNvSpPr>
            <p:nvPr/>
          </p:nvSpPr>
          <p:spPr bwMode="auto">
            <a:xfrm>
              <a:off x="6718596" y="3625273"/>
              <a:ext cx="1377828" cy="114764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29" name="Rectangle 60"/>
            <p:cNvSpPr>
              <a:spLocks noChangeArrowheads="1"/>
            </p:cNvSpPr>
            <p:nvPr/>
          </p:nvSpPr>
          <p:spPr bwMode="auto">
            <a:xfrm>
              <a:off x="6718596" y="3625273"/>
              <a:ext cx="1377828" cy="114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30" name="Rectangle 61"/>
            <p:cNvSpPr>
              <a:spLocks noChangeArrowheads="1"/>
            </p:cNvSpPr>
            <p:nvPr/>
          </p:nvSpPr>
          <p:spPr bwMode="auto">
            <a:xfrm>
              <a:off x="6649541" y="3572659"/>
              <a:ext cx="1515939" cy="52614"/>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31" name="Rectangle 62"/>
            <p:cNvSpPr>
              <a:spLocks noChangeArrowheads="1"/>
            </p:cNvSpPr>
            <p:nvPr/>
          </p:nvSpPr>
          <p:spPr bwMode="auto">
            <a:xfrm>
              <a:off x="6649541" y="3572659"/>
              <a:ext cx="1515939" cy="5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32" name="Rectangle 63"/>
            <p:cNvSpPr>
              <a:spLocks noChangeArrowheads="1"/>
            </p:cNvSpPr>
            <p:nvPr/>
          </p:nvSpPr>
          <p:spPr bwMode="auto">
            <a:xfrm>
              <a:off x="6856708" y="3779827"/>
              <a:ext cx="1111470" cy="17757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33" name="Rectangle 64"/>
            <p:cNvSpPr>
              <a:spLocks noChangeArrowheads="1"/>
            </p:cNvSpPr>
            <p:nvPr/>
          </p:nvSpPr>
          <p:spPr bwMode="auto">
            <a:xfrm>
              <a:off x="6856708" y="3779827"/>
              <a:ext cx="1111470" cy="17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34" name="Rectangle 65"/>
            <p:cNvSpPr>
              <a:spLocks noChangeArrowheads="1"/>
            </p:cNvSpPr>
            <p:nvPr/>
          </p:nvSpPr>
          <p:spPr bwMode="auto">
            <a:xfrm>
              <a:off x="6856708" y="4092222"/>
              <a:ext cx="1111470" cy="17757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35" name="Rectangle 66"/>
            <p:cNvSpPr>
              <a:spLocks noChangeArrowheads="1"/>
            </p:cNvSpPr>
            <p:nvPr/>
          </p:nvSpPr>
          <p:spPr bwMode="auto">
            <a:xfrm>
              <a:off x="6856708" y="4092222"/>
              <a:ext cx="1111470" cy="17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36" name="Freeform 67"/>
            <p:cNvSpPr>
              <a:spLocks/>
            </p:cNvSpPr>
            <p:nvPr/>
          </p:nvSpPr>
          <p:spPr bwMode="auto">
            <a:xfrm>
              <a:off x="6718596" y="3625273"/>
              <a:ext cx="486679" cy="460372"/>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37" name="Freeform 68"/>
            <p:cNvSpPr>
              <a:spLocks/>
            </p:cNvSpPr>
            <p:nvPr/>
          </p:nvSpPr>
          <p:spPr bwMode="auto">
            <a:xfrm>
              <a:off x="6718596" y="3572659"/>
              <a:ext cx="486679" cy="52614"/>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38" name="Freeform 69"/>
            <p:cNvSpPr>
              <a:spLocks/>
            </p:cNvSpPr>
            <p:nvPr/>
          </p:nvSpPr>
          <p:spPr bwMode="auto">
            <a:xfrm>
              <a:off x="6856708" y="3779827"/>
              <a:ext cx="325549" cy="177572"/>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47" name="Rectangle 70"/>
            <p:cNvSpPr>
              <a:spLocks noChangeArrowheads="1"/>
            </p:cNvSpPr>
            <p:nvPr/>
          </p:nvSpPr>
          <p:spPr bwMode="auto">
            <a:xfrm>
              <a:off x="6856708" y="4401329"/>
              <a:ext cx="1111470" cy="17757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48" name="Rectangle 71"/>
            <p:cNvSpPr>
              <a:spLocks noChangeArrowheads="1"/>
            </p:cNvSpPr>
            <p:nvPr/>
          </p:nvSpPr>
          <p:spPr bwMode="auto">
            <a:xfrm>
              <a:off x="6856708" y="4401329"/>
              <a:ext cx="1111470" cy="17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49" name="Rectangle 72"/>
            <p:cNvSpPr>
              <a:spLocks noChangeArrowheads="1"/>
            </p:cNvSpPr>
            <p:nvPr/>
          </p:nvSpPr>
          <p:spPr bwMode="auto">
            <a:xfrm>
              <a:off x="6718596" y="4772915"/>
              <a:ext cx="1377828" cy="175599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50" name="Rectangle 73"/>
            <p:cNvSpPr>
              <a:spLocks noChangeArrowheads="1"/>
            </p:cNvSpPr>
            <p:nvPr/>
          </p:nvSpPr>
          <p:spPr bwMode="auto">
            <a:xfrm>
              <a:off x="6718596" y="4772915"/>
              <a:ext cx="1377828" cy="1755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351" name="Rectangle 74"/>
            <p:cNvSpPr>
              <a:spLocks noChangeArrowheads="1"/>
            </p:cNvSpPr>
            <p:nvPr/>
          </p:nvSpPr>
          <p:spPr bwMode="auto">
            <a:xfrm>
              <a:off x="6649541" y="4746608"/>
              <a:ext cx="1515939" cy="52614"/>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28" name="Rectangle 75"/>
            <p:cNvSpPr>
              <a:spLocks noChangeArrowheads="1"/>
            </p:cNvSpPr>
            <p:nvPr/>
          </p:nvSpPr>
          <p:spPr bwMode="auto">
            <a:xfrm>
              <a:off x="6649541" y="4746608"/>
              <a:ext cx="1515939" cy="5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29" name="Rectangle 76"/>
            <p:cNvSpPr>
              <a:spLocks noChangeArrowheads="1"/>
            </p:cNvSpPr>
            <p:nvPr/>
          </p:nvSpPr>
          <p:spPr bwMode="auto">
            <a:xfrm>
              <a:off x="7478210" y="6177049"/>
              <a:ext cx="177572" cy="34527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30" name="Rectangle 77"/>
            <p:cNvSpPr>
              <a:spLocks noChangeArrowheads="1"/>
            </p:cNvSpPr>
            <p:nvPr/>
          </p:nvSpPr>
          <p:spPr bwMode="auto">
            <a:xfrm>
              <a:off x="7162527" y="6177049"/>
              <a:ext cx="180860" cy="34527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31" name="Rectangle 78"/>
            <p:cNvSpPr>
              <a:spLocks noChangeArrowheads="1"/>
            </p:cNvSpPr>
            <p:nvPr/>
          </p:nvSpPr>
          <p:spPr bwMode="auto">
            <a:xfrm>
              <a:off x="7162527" y="6177049"/>
              <a:ext cx="180860" cy="34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32" name="Rectangle 79"/>
            <p:cNvSpPr>
              <a:spLocks noChangeArrowheads="1"/>
            </p:cNvSpPr>
            <p:nvPr/>
          </p:nvSpPr>
          <p:spPr bwMode="auto">
            <a:xfrm>
              <a:off x="6856708" y="4957064"/>
              <a:ext cx="1111470" cy="18086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33" name="Rectangle 80"/>
            <p:cNvSpPr>
              <a:spLocks noChangeArrowheads="1"/>
            </p:cNvSpPr>
            <p:nvPr/>
          </p:nvSpPr>
          <p:spPr bwMode="auto">
            <a:xfrm>
              <a:off x="6856708" y="4957064"/>
              <a:ext cx="1111470" cy="18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34" name="Rectangle 81"/>
            <p:cNvSpPr>
              <a:spLocks noChangeArrowheads="1"/>
            </p:cNvSpPr>
            <p:nvPr/>
          </p:nvSpPr>
          <p:spPr bwMode="auto">
            <a:xfrm>
              <a:off x="6856708" y="5266171"/>
              <a:ext cx="1111470" cy="18086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35" name="Rectangle 82"/>
            <p:cNvSpPr>
              <a:spLocks noChangeArrowheads="1"/>
            </p:cNvSpPr>
            <p:nvPr/>
          </p:nvSpPr>
          <p:spPr bwMode="auto">
            <a:xfrm>
              <a:off x="6856708" y="5266171"/>
              <a:ext cx="1111470" cy="18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36" name="Rectangle 83"/>
            <p:cNvSpPr>
              <a:spLocks noChangeArrowheads="1"/>
            </p:cNvSpPr>
            <p:nvPr/>
          </p:nvSpPr>
          <p:spPr bwMode="auto">
            <a:xfrm>
              <a:off x="6856708" y="5575277"/>
              <a:ext cx="1111470" cy="17757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37" name="Rectangle 84"/>
            <p:cNvSpPr>
              <a:spLocks noChangeArrowheads="1"/>
            </p:cNvSpPr>
            <p:nvPr/>
          </p:nvSpPr>
          <p:spPr bwMode="auto">
            <a:xfrm>
              <a:off x="6856708" y="5575277"/>
              <a:ext cx="1111470" cy="17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38" name="Rectangle 85"/>
            <p:cNvSpPr>
              <a:spLocks noChangeArrowheads="1"/>
            </p:cNvSpPr>
            <p:nvPr/>
          </p:nvSpPr>
          <p:spPr bwMode="auto">
            <a:xfrm>
              <a:off x="6856708" y="5887673"/>
              <a:ext cx="1111470" cy="18086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39" name="Rectangle 86"/>
            <p:cNvSpPr>
              <a:spLocks noChangeArrowheads="1"/>
            </p:cNvSpPr>
            <p:nvPr/>
          </p:nvSpPr>
          <p:spPr bwMode="auto">
            <a:xfrm>
              <a:off x="6856708" y="5887673"/>
              <a:ext cx="1111470" cy="18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40" name="Rectangle 87"/>
            <p:cNvSpPr>
              <a:spLocks noChangeArrowheads="1"/>
            </p:cNvSpPr>
            <p:nvPr/>
          </p:nvSpPr>
          <p:spPr bwMode="auto">
            <a:xfrm>
              <a:off x="6412778" y="6252682"/>
              <a:ext cx="75633" cy="27622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41" name="Oval 88"/>
            <p:cNvSpPr>
              <a:spLocks noChangeArrowheads="1"/>
            </p:cNvSpPr>
            <p:nvPr/>
          </p:nvSpPr>
          <p:spPr bwMode="auto">
            <a:xfrm>
              <a:off x="6268090" y="6012631"/>
              <a:ext cx="361721" cy="361721"/>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42" name="Oval 89"/>
            <p:cNvSpPr>
              <a:spLocks noChangeArrowheads="1"/>
            </p:cNvSpPr>
            <p:nvPr/>
          </p:nvSpPr>
          <p:spPr bwMode="auto">
            <a:xfrm>
              <a:off x="6314127" y="5821905"/>
              <a:ext cx="266358" cy="269646"/>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44" name="Rectangle 90"/>
            <p:cNvSpPr>
              <a:spLocks noChangeArrowheads="1"/>
            </p:cNvSpPr>
            <p:nvPr/>
          </p:nvSpPr>
          <p:spPr bwMode="auto">
            <a:xfrm>
              <a:off x="5968848" y="6252682"/>
              <a:ext cx="72344" cy="27622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45" name="Oval 91"/>
            <p:cNvSpPr>
              <a:spLocks noChangeArrowheads="1"/>
            </p:cNvSpPr>
            <p:nvPr/>
          </p:nvSpPr>
          <p:spPr bwMode="auto">
            <a:xfrm>
              <a:off x="5820871" y="6012631"/>
              <a:ext cx="361721" cy="361721"/>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46" name="Oval 92"/>
            <p:cNvSpPr>
              <a:spLocks noChangeArrowheads="1"/>
            </p:cNvSpPr>
            <p:nvPr/>
          </p:nvSpPr>
          <p:spPr bwMode="auto">
            <a:xfrm>
              <a:off x="5866908" y="5821905"/>
              <a:ext cx="266358" cy="269646"/>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47" name="Freeform 93"/>
            <p:cNvSpPr>
              <a:spLocks noEditPoints="1"/>
            </p:cNvSpPr>
            <p:nvPr/>
          </p:nvSpPr>
          <p:spPr bwMode="auto">
            <a:xfrm>
              <a:off x="6527871" y="3441125"/>
              <a:ext cx="450507" cy="384739"/>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48" name="Oval 94"/>
            <p:cNvSpPr>
              <a:spLocks noChangeArrowheads="1"/>
            </p:cNvSpPr>
            <p:nvPr/>
          </p:nvSpPr>
          <p:spPr bwMode="auto">
            <a:xfrm>
              <a:off x="6225341" y="3105711"/>
              <a:ext cx="901014" cy="897725"/>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50" name="Freeform 96"/>
            <p:cNvSpPr>
              <a:spLocks noEditPoints="1"/>
            </p:cNvSpPr>
            <p:nvPr/>
          </p:nvSpPr>
          <p:spPr bwMode="auto">
            <a:xfrm>
              <a:off x="6929052" y="4799222"/>
              <a:ext cx="585330" cy="466949"/>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51" name="Freeform 97"/>
            <p:cNvSpPr>
              <a:spLocks/>
            </p:cNvSpPr>
            <p:nvPr/>
          </p:nvSpPr>
          <p:spPr bwMode="auto">
            <a:xfrm>
              <a:off x="7080317" y="4763050"/>
              <a:ext cx="286088" cy="36172"/>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52" name="Freeform 98"/>
            <p:cNvSpPr>
              <a:spLocks/>
            </p:cNvSpPr>
            <p:nvPr/>
          </p:nvSpPr>
          <p:spPr bwMode="auto">
            <a:xfrm>
              <a:off x="6925764" y="4957064"/>
              <a:ext cx="598484" cy="180860"/>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53" name="Freeform 99"/>
            <p:cNvSpPr>
              <a:spLocks/>
            </p:cNvSpPr>
            <p:nvPr/>
          </p:nvSpPr>
          <p:spPr bwMode="auto">
            <a:xfrm>
              <a:off x="7001396" y="5266171"/>
              <a:ext cx="443930" cy="95363"/>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54" name="Oval 100"/>
            <p:cNvSpPr>
              <a:spLocks noChangeArrowheads="1"/>
            </p:cNvSpPr>
            <p:nvPr/>
          </p:nvSpPr>
          <p:spPr bwMode="auto">
            <a:xfrm>
              <a:off x="6886303" y="4726878"/>
              <a:ext cx="598484" cy="59848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58" name="Freeform 104"/>
            <p:cNvSpPr>
              <a:spLocks/>
            </p:cNvSpPr>
            <p:nvPr/>
          </p:nvSpPr>
          <p:spPr bwMode="auto">
            <a:xfrm>
              <a:off x="7652494" y="5308919"/>
              <a:ext cx="391316" cy="312395"/>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59" name="Freeform 105"/>
            <p:cNvSpPr>
              <a:spLocks/>
            </p:cNvSpPr>
            <p:nvPr/>
          </p:nvSpPr>
          <p:spPr bwMode="auto">
            <a:xfrm>
              <a:off x="7655782" y="5266171"/>
              <a:ext cx="312395" cy="180860"/>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60" name="Freeform 106"/>
            <p:cNvSpPr>
              <a:spLocks/>
            </p:cNvSpPr>
            <p:nvPr/>
          </p:nvSpPr>
          <p:spPr bwMode="auto">
            <a:xfrm>
              <a:off x="7688666" y="5575277"/>
              <a:ext cx="279512" cy="82209"/>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61" name="Oval 107"/>
            <p:cNvSpPr>
              <a:spLocks noChangeArrowheads="1"/>
            </p:cNvSpPr>
            <p:nvPr/>
          </p:nvSpPr>
          <p:spPr bwMode="auto">
            <a:xfrm>
              <a:off x="7616322" y="5229998"/>
              <a:ext cx="388028" cy="391316"/>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63" name="Freeform 109"/>
            <p:cNvSpPr>
              <a:spLocks noEditPoints="1"/>
            </p:cNvSpPr>
            <p:nvPr/>
          </p:nvSpPr>
          <p:spPr bwMode="auto">
            <a:xfrm>
              <a:off x="7218429" y="4269794"/>
              <a:ext cx="391316" cy="318972"/>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65" name="Freeform 110"/>
            <p:cNvSpPr>
              <a:spLocks/>
            </p:cNvSpPr>
            <p:nvPr/>
          </p:nvSpPr>
          <p:spPr bwMode="auto">
            <a:xfrm>
              <a:off x="7261178" y="4194162"/>
              <a:ext cx="309107" cy="75633"/>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66" name="Freeform 111"/>
            <p:cNvSpPr>
              <a:spLocks/>
            </p:cNvSpPr>
            <p:nvPr/>
          </p:nvSpPr>
          <p:spPr bwMode="auto">
            <a:xfrm>
              <a:off x="7218429" y="4401329"/>
              <a:ext cx="391316" cy="177572"/>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67" name="Oval 112"/>
            <p:cNvSpPr>
              <a:spLocks noChangeArrowheads="1"/>
            </p:cNvSpPr>
            <p:nvPr/>
          </p:nvSpPr>
          <p:spPr bwMode="auto">
            <a:xfrm>
              <a:off x="7146085" y="4125106"/>
              <a:ext cx="391316" cy="391316"/>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69" name="Freeform 114"/>
            <p:cNvSpPr>
              <a:spLocks/>
            </p:cNvSpPr>
            <p:nvPr/>
          </p:nvSpPr>
          <p:spPr bwMode="auto">
            <a:xfrm>
              <a:off x="7034280" y="5752849"/>
              <a:ext cx="450507" cy="134823"/>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72" name="Freeform 115"/>
            <p:cNvSpPr>
              <a:spLocks/>
            </p:cNvSpPr>
            <p:nvPr/>
          </p:nvSpPr>
          <p:spPr bwMode="auto">
            <a:xfrm>
              <a:off x="7201987" y="5749561"/>
              <a:ext cx="118381" cy="3288"/>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76" name="Freeform 116"/>
            <p:cNvSpPr>
              <a:spLocks/>
            </p:cNvSpPr>
            <p:nvPr/>
          </p:nvSpPr>
          <p:spPr bwMode="auto">
            <a:xfrm>
              <a:off x="7017838" y="6068533"/>
              <a:ext cx="486679" cy="167707"/>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77" name="Freeform 117"/>
            <p:cNvSpPr>
              <a:spLocks/>
            </p:cNvSpPr>
            <p:nvPr/>
          </p:nvSpPr>
          <p:spPr bwMode="auto">
            <a:xfrm>
              <a:off x="7162527" y="6177049"/>
              <a:ext cx="180860" cy="75633"/>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78" name="Freeform 118"/>
            <p:cNvSpPr>
              <a:spLocks/>
            </p:cNvSpPr>
            <p:nvPr/>
          </p:nvSpPr>
          <p:spPr bwMode="auto">
            <a:xfrm>
              <a:off x="7007973" y="5887673"/>
              <a:ext cx="506409" cy="180860"/>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179" name="Oval 119"/>
            <p:cNvSpPr>
              <a:spLocks noChangeArrowheads="1"/>
            </p:cNvSpPr>
            <p:nvPr/>
          </p:nvSpPr>
          <p:spPr bwMode="auto">
            <a:xfrm>
              <a:off x="6915899" y="5654198"/>
              <a:ext cx="499832" cy="506409"/>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24" name="Freeform 109"/>
            <p:cNvSpPr/>
            <p:nvPr/>
          </p:nvSpPr>
          <p:spPr>
            <a:xfrm flipH="1">
              <a:off x="6518403" y="3324199"/>
              <a:ext cx="314891" cy="460748"/>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36" tIns="46618" rIns="93236" bIns="4661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317">
                <a:defRPr/>
              </a:pPr>
              <a:endParaRPr lang="en-US" sz="1835">
                <a:solidFill>
                  <a:prstClr val="white"/>
                </a:solidFill>
              </a:endParaRPr>
            </a:p>
          </p:txBody>
        </p:sp>
        <p:sp>
          <p:nvSpPr>
            <p:cNvPr id="227" name="Freeform 533"/>
            <p:cNvSpPr/>
            <p:nvPr/>
          </p:nvSpPr>
          <p:spPr bwMode="auto">
            <a:xfrm>
              <a:off x="6991005" y="5732592"/>
              <a:ext cx="349621" cy="349620"/>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endParaRPr>
            </a:p>
          </p:txBody>
        </p:sp>
        <p:grpSp>
          <p:nvGrpSpPr>
            <p:cNvPr id="181" name="Group 180"/>
            <p:cNvGrpSpPr/>
            <p:nvPr/>
          </p:nvGrpSpPr>
          <p:grpSpPr>
            <a:xfrm>
              <a:off x="6261422" y="5104880"/>
              <a:ext cx="526230" cy="526230"/>
              <a:chOff x="6139752" y="4908035"/>
              <a:chExt cx="637944" cy="637944"/>
            </a:xfrm>
          </p:grpSpPr>
          <p:sp>
            <p:nvSpPr>
              <p:cNvPr id="352" name="Oval 102"/>
              <p:cNvSpPr>
                <a:spLocks noChangeArrowheads="1"/>
              </p:cNvSpPr>
              <p:nvPr/>
            </p:nvSpPr>
            <p:spPr bwMode="auto">
              <a:xfrm>
                <a:off x="6139752" y="4908035"/>
                <a:ext cx="637944" cy="637944"/>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22" name="Freeform 164"/>
              <p:cNvSpPr>
                <a:spLocks noEditPoints="1"/>
              </p:cNvSpPr>
              <p:nvPr/>
            </p:nvSpPr>
            <p:spPr bwMode="black">
              <a:xfrm>
                <a:off x="6324079" y="5040335"/>
                <a:ext cx="269290" cy="37334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83943" tIns="41972" rIns="83943" bIns="41972"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632"/>
              </a:p>
            </p:txBody>
          </p:sp>
        </p:grpSp>
        <p:sp>
          <p:nvSpPr>
            <p:cNvPr id="218" name="Round Diagonal Corner Rectangle 53"/>
            <p:cNvSpPr/>
            <p:nvPr/>
          </p:nvSpPr>
          <p:spPr bwMode="auto">
            <a:xfrm flipH="1">
              <a:off x="7046301" y="4852830"/>
              <a:ext cx="272724" cy="310430"/>
            </a:xfrm>
            <a:custGeom>
              <a:avLst/>
              <a:gdLst/>
              <a:ahLst/>
              <a:cxnLst/>
              <a:rect l="l" t="t" r="r" b="b"/>
              <a:pathLst>
                <a:path w="1069848" h="1217762">
                  <a:moveTo>
                    <a:pt x="859964" y="887952"/>
                  </a:moveTo>
                  <a:cubicBezTo>
                    <a:pt x="859964" y="887952"/>
                    <a:pt x="859964" y="887952"/>
                    <a:pt x="859964" y="887953"/>
                  </a:cubicBezTo>
                  <a:lnTo>
                    <a:pt x="859964" y="887953"/>
                  </a:lnTo>
                  <a:close/>
                  <a:moveTo>
                    <a:pt x="823054" y="851043"/>
                  </a:moveTo>
                  <a:lnTo>
                    <a:pt x="246792" y="851043"/>
                  </a:lnTo>
                  <a:cubicBezTo>
                    <a:pt x="226407" y="851043"/>
                    <a:pt x="209882" y="867568"/>
                    <a:pt x="209882" y="887953"/>
                  </a:cubicBezTo>
                  <a:lnTo>
                    <a:pt x="209883" y="887953"/>
                  </a:lnTo>
                  <a:cubicBezTo>
                    <a:pt x="209883" y="908338"/>
                    <a:pt x="226408" y="924863"/>
                    <a:pt x="246793" y="924863"/>
                  </a:cubicBezTo>
                  <a:lnTo>
                    <a:pt x="823054" y="924862"/>
                  </a:lnTo>
                  <a:cubicBezTo>
                    <a:pt x="843439" y="924862"/>
                    <a:pt x="859964" y="908337"/>
                    <a:pt x="859964" y="887953"/>
                  </a:cubicBezTo>
                  <a:cubicBezTo>
                    <a:pt x="859964" y="867568"/>
                    <a:pt x="843439" y="851043"/>
                    <a:pt x="823054" y="851043"/>
                  </a:cubicBezTo>
                  <a:close/>
                  <a:moveTo>
                    <a:pt x="859964" y="716502"/>
                  </a:moveTo>
                  <a:lnTo>
                    <a:pt x="859964" y="716503"/>
                  </a:lnTo>
                  <a:lnTo>
                    <a:pt x="859964" y="716503"/>
                  </a:lnTo>
                  <a:close/>
                  <a:moveTo>
                    <a:pt x="823054" y="679593"/>
                  </a:moveTo>
                  <a:lnTo>
                    <a:pt x="246792" y="679593"/>
                  </a:lnTo>
                  <a:cubicBezTo>
                    <a:pt x="226407" y="679593"/>
                    <a:pt x="209882" y="696118"/>
                    <a:pt x="209882" y="716503"/>
                  </a:cubicBezTo>
                  <a:lnTo>
                    <a:pt x="209883" y="716503"/>
                  </a:lnTo>
                  <a:cubicBezTo>
                    <a:pt x="209883" y="736888"/>
                    <a:pt x="226408" y="753413"/>
                    <a:pt x="246793" y="753413"/>
                  </a:cubicBezTo>
                  <a:lnTo>
                    <a:pt x="823054" y="753412"/>
                  </a:lnTo>
                  <a:cubicBezTo>
                    <a:pt x="843439" y="753412"/>
                    <a:pt x="859964" y="736887"/>
                    <a:pt x="859964" y="716503"/>
                  </a:cubicBezTo>
                  <a:cubicBezTo>
                    <a:pt x="859964" y="696118"/>
                    <a:pt x="843439" y="679593"/>
                    <a:pt x="823054" y="679593"/>
                  </a:cubicBezTo>
                  <a:close/>
                  <a:moveTo>
                    <a:pt x="859964" y="545051"/>
                  </a:moveTo>
                  <a:lnTo>
                    <a:pt x="859964" y="545052"/>
                  </a:lnTo>
                  <a:lnTo>
                    <a:pt x="859964" y="545052"/>
                  </a:lnTo>
                  <a:close/>
                  <a:moveTo>
                    <a:pt x="823054" y="508142"/>
                  </a:moveTo>
                  <a:lnTo>
                    <a:pt x="246792" y="508142"/>
                  </a:lnTo>
                  <a:cubicBezTo>
                    <a:pt x="226407" y="508142"/>
                    <a:pt x="209882" y="524667"/>
                    <a:pt x="209882" y="545052"/>
                  </a:cubicBezTo>
                  <a:lnTo>
                    <a:pt x="209883" y="545052"/>
                  </a:lnTo>
                  <a:cubicBezTo>
                    <a:pt x="209883" y="565437"/>
                    <a:pt x="226408" y="581962"/>
                    <a:pt x="246793" y="581962"/>
                  </a:cubicBezTo>
                  <a:lnTo>
                    <a:pt x="823054" y="581961"/>
                  </a:lnTo>
                  <a:cubicBezTo>
                    <a:pt x="843439" y="581961"/>
                    <a:pt x="859964" y="565436"/>
                    <a:pt x="859964" y="545052"/>
                  </a:cubicBezTo>
                  <a:cubicBezTo>
                    <a:pt x="859964" y="524667"/>
                    <a:pt x="843439" y="508142"/>
                    <a:pt x="823054" y="508142"/>
                  </a:cubicBezTo>
                  <a:close/>
                  <a:moveTo>
                    <a:pt x="607552" y="375982"/>
                  </a:moveTo>
                  <a:lnTo>
                    <a:pt x="607552" y="375983"/>
                  </a:lnTo>
                  <a:lnTo>
                    <a:pt x="607552" y="375983"/>
                  </a:lnTo>
                  <a:close/>
                  <a:moveTo>
                    <a:pt x="570642" y="339073"/>
                  </a:moveTo>
                  <a:lnTo>
                    <a:pt x="246792" y="339073"/>
                  </a:lnTo>
                  <a:cubicBezTo>
                    <a:pt x="226407" y="339073"/>
                    <a:pt x="209882" y="355598"/>
                    <a:pt x="209882" y="375983"/>
                  </a:cubicBezTo>
                  <a:lnTo>
                    <a:pt x="209883" y="375983"/>
                  </a:lnTo>
                  <a:cubicBezTo>
                    <a:pt x="209883" y="396368"/>
                    <a:pt x="226408" y="412893"/>
                    <a:pt x="246793" y="412893"/>
                  </a:cubicBezTo>
                  <a:lnTo>
                    <a:pt x="570642" y="412892"/>
                  </a:lnTo>
                  <a:cubicBezTo>
                    <a:pt x="591027" y="412892"/>
                    <a:pt x="607552" y="396367"/>
                    <a:pt x="607552" y="375983"/>
                  </a:cubicBezTo>
                  <a:cubicBezTo>
                    <a:pt x="607552" y="355598"/>
                    <a:pt x="591027" y="339073"/>
                    <a:pt x="570642" y="339073"/>
                  </a:cubicBezTo>
                  <a:close/>
                  <a:moveTo>
                    <a:pt x="679213" y="74747"/>
                  </a:moveTo>
                  <a:lnTo>
                    <a:pt x="679213" y="291168"/>
                  </a:lnTo>
                  <a:cubicBezTo>
                    <a:pt x="679213" y="325515"/>
                    <a:pt x="707057" y="353359"/>
                    <a:pt x="741404" y="353359"/>
                  </a:cubicBezTo>
                  <a:lnTo>
                    <a:pt x="992124" y="353359"/>
                  </a:lnTo>
                  <a:lnTo>
                    <a:pt x="992124" y="1044200"/>
                  </a:lnTo>
                  <a:cubicBezTo>
                    <a:pt x="992124" y="1097470"/>
                    <a:pt x="971294" y="1150179"/>
                    <a:pt x="897731" y="1140654"/>
                  </a:cubicBezTo>
                  <a:lnTo>
                    <a:pt x="77724" y="1140654"/>
                  </a:lnTo>
                  <a:lnTo>
                    <a:pt x="77724" y="173562"/>
                  </a:lnTo>
                  <a:cubicBezTo>
                    <a:pt x="80105" y="89336"/>
                    <a:pt x="119986" y="77108"/>
                    <a:pt x="172117" y="77108"/>
                  </a:cubicBezTo>
                  <a:close/>
                  <a:moveTo>
                    <a:pt x="733418" y="0"/>
                  </a:moveTo>
                  <a:lnTo>
                    <a:pt x="110440" y="0"/>
                  </a:lnTo>
                  <a:cubicBezTo>
                    <a:pt x="49446" y="0"/>
                    <a:pt x="0" y="49446"/>
                    <a:pt x="0" y="110440"/>
                  </a:cubicBezTo>
                  <a:lnTo>
                    <a:pt x="0" y="1217762"/>
                  </a:lnTo>
                  <a:lnTo>
                    <a:pt x="959408" y="1217762"/>
                  </a:lnTo>
                  <a:cubicBezTo>
                    <a:pt x="1020402" y="1217762"/>
                    <a:pt x="1069848" y="1168316"/>
                    <a:pt x="1069848" y="1107322"/>
                  </a:cubicBezTo>
                  <a:lnTo>
                    <a:pt x="1069848" y="31055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17" name="Freeform 13"/>
            <p:cNvSpPr>
              <a:spLocks noEditPoints="1"/>
            </p:cNvSpPr>
            <p:nvPr/>
          </p:nvSpPr>
          <p:spPr bwMode="black">
            <a:xfrm>
              <a:off x="7679646" y="5316492"/>
              <a:ext cx="261380" cy="22254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3940" tIns="41970" rIns="83940" bIns="41970"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755481">
                <a:defRPr/>
              </a:pPr>
              <a:endParaRPr lang="en-US" sz="1836" spc="-124">
                <a:solidFill>
                  <a:schemeClr val="tx1">
                    <a:lumMod val="50000"/>
                  </a:schemeClr>
                </a:solidFill>
                <a:latin typeface="Segoe Light" pitchFamily="34" charset="0"/>
              </a:endParaRPr>
            </a:p>
          </p:txBody>
        </p:sp>
        <p:grpSp>
          <p:nvGrpSpPr>
            <p:cNvPr id="216" name="Group 215"/>
            <p:cNvGrpSpPr/>
            <p:nvPr/>
          </p:nvGrpSpPr>
          <p:grpSpPr>
            <a:xfrm>
              <a:off x="7198970" y="4189435"/>
              <a:ext cx="259510" cy="265946"/>
              <a:chOff x="10461975" y="506077"/>
              <a:chExt cx="1348841" cy="1382292"/>
            </a:xfrm>
            <a:solidFill>
              <a:schemeClr val="bg1"/>
            </a:solidFill>
          </p:grpSpPr>
          <p:sp>
            <p:nvSpPr>
              <p:cNvPr id="209" name="Freeform 27"/>
              <p:cNvSpPr>
                <a:spLocks noChangeAspect="1" noEditPoints="1"/>
              </p:cNvSpPr>
              <p:nvPr/>
            </p:nvSpPr>
            <p:spPr bwMode="black">
              <a:xfrm>
                <a:off x="10864217" y="1301399"/>
                <a:ext cx="768710" cy="586970"/>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grpFill/>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1243196">
                  <a:defRPr/>
                </a:pPr>
                <a:endParaRPr lang="en-US" sz="2346" kern="0">
                  <a:ln>
                    <a:solidFill>
                      <a:schemeClr val="tx1">
                        <a:alpha val="0"/>
                      </a:schemeClr>
                    </a:solidFill>
                  </a:ln>
                  <a:solidFill>
                    <a:srgbClr val="000000"/>
                  </a:solidFill>
                </a:endParaRPr>
              </a:p>
            </p:txBody>
          </p:sp>
          <p:grpSp>
            <p:nvGrpSpPr>
              <p:cNvPr id="210" name="Group 209"/>
              <p:cNvGrpSpPr/>
              <p:nvPr/>
            </p:nvGrpSpPr>
            <p:grpSpPr>
              <a:xfrm>
                <a:off x="10461975" y="506077"/>
                <a:ext cx="1348841" cy="637489"/>
                <a:chOff x="4597127" y="1485062"/>
                <a:chExt cx="4900347" cy="2315999"/>
              </a:xfrm>
              <a:grpFill/>
            </p:grpSpPr>
            <p:sp>
              <p:nvSpPr>
                <p:cNvPr id="212" name="Freeform 95"/>
                <p:cNvSpPr/>
                <p:nvPr/>
              </p:nvSpPr>
              <p:spPr>
                <a:xfrm>
                  <a:off x="4597127" y="1972262"/>
                  <a:ext cx="3058803" cy="1828799"/>
                </a:xfrm>
                <a:custGeom>
                  <a:avLst/>
                  <a:gdLst>
                    <a:gd name="connsiteX0" fmla="*/ 160062 w 3058803"/>
                    <a:gd name="connsiteY0" fmla="*/ 144070 h 1828799"/>
                    <a:gd name="connsiteX1" fmla="*/ 160062 w 3058803"/>
                    <a:gd name="connsiteY1" fmla="*/ 1684729 h 1828799"/>
                    <a:gd name="connsiteX2" fmla="*/ 2898741 w 3058803"/>
                    <a:gd name="connsiteY2" fmla="*/ 1684729 h 1828799"/>
                    <a:gd name="connsiteX3" fmla="*/ 2898741 w 3058803"/>
                    <a:gd name="connsiteY3" fmla="*/ 144070 h 1828799"/>
                    <a:gd name="connsiteX4" fmla="*/ 133502 w 3058803"/>
                    <a:gd name="connsiteY4" fmla="*/ 0 h 1828799"/>
                    <a:gd name="connsiteX5" fmla="*/ 2925301 w 3058803"/>
                    <a:gd name="connsiteY5" fmla="*/ 0 h 1828799"/>
                    <a:gd name="connsiteX6" fmla="*/ 3058803 w 3058803"/>
                    <a:gd name="connsiteY6" fmla="*/ 133502 h 1828799"/>
                    <a:gd name="connsiteX7" fmla="*/ 3058803 w 3058803"/>
                    <a:gd name="connsiteY7" fmla="*/ 1695297 h 1828799"/>
                    <a:gd name="connsiteX8" fmla="*/ 2925301 w 3058803"/>
                    <a:gd name="connsiteY8" fmla="*/ 1828799 h 1828799"/>
                    <a:gd name="connsiteX9" fmla="*/ 133502 w 3058803"/>
                    <a:gd name="connsiteY9" fmla="*/ 1828799 h 1828799"/>
                    <a:gd name="connsiteX10" fmla="*/ 0 w 3058803"/>
                    <a:gd name="connsiteY10" fmla="*/ 1695297 h 1828799"/>
                    <a:gd name="connsiteX11" fmla="*/ 0 w 3058803"/>
                    <a:gd name="connsiteY11" fmla="*/ 133502 h 1828799"/>
                    <a:gd name="connsiteX12" fmla="*/ 133502 w 3058803"/>
                    <a:gd name="connsiteY12" fmla="*/ 0 h 182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8803" h="1828799">
                      <a:moveTo>
                        <a:pt x="160062" y="144070"/>
                      </a:moveTo>
                      <a:lnTo>
                        <a:pt x="160062" y="1684729"/>
                      </a:lnTo>
                      <a:lnTo>
                        <a:pt x="2898741" y="1684729"/>
                      </a:lnTo>
                      <a:lnTo>
                        <a:pt x="2898741" y="144070"/>
                      </a:lnTo>
                      <a:close/>
                      <a:moveTo>
                        <a:pt x="133502" y="0"/>
                      </a:moveTo>
                      <a:lnTo>
                        <a:pt x="2925301" y="0"/>
                      </a:lnTo>
                      <a:cubicBezTo>
                        <a:pt x="2999032" y="0"/>
                        <a:pt x="3058803" y="59771"/>
                        <a:pt x="3058803" y="133502"/>
                      </a:cubicBezTo>
                      <a:lnTo>
                        <a:pt x="3058803" y="1695297"/>
                      </a:lnTo>
                      <a:cubicBezTo>
                        <a:pt x="3058803" y="1769028"/>
                        <a:pt x="2999032" y="1828799"/>
                        <a:pt x="2925301" y="1828799"/>
                      </a:cubicBezTo>
                      <a:lnTo>
                        <a:pt x="133502" y="1828799"/>
                      </a:lnTo>
                      <a:cubicBezTo>
                        <a:pt x="59771" y="1828799"/>
                        <a:pt x="0" y="1769028"/>
                        <a:pt x="0" y="1695297"/>
                      </a:cubicBezTo>
                      <a:lnTo>
                        <a:pt x="0" y="133502"/>
                      </a:lnTo>
                      <a:cubicBezTo>
                        <a:pt x="0" y="59771"/>
                        <a:pt x="59771" y="0"/>
                        <a:pt x="1335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IN" sz="1836"/>
                </a:p>
              </p:txBody>
            </p:sp>
            <p:sp>
              <p:nvSpPr>
                <p:cNvPr id="213" name="Freeform 96"/>
                <p:cNvSpPr/>
                <p:nvPr/>
              </p:nvSpPr>
              <p:spPr>
                <a:xfrm>
                  <a:off x="8114451" y="1485062"/>
                  <a:ext cx="1383023" cy="2301293"/>
                </a:xfrm>
                <a:custGeom>
                  <a:avLst/>
                  <a:gdLst>
                    <a:gd name="connsiteX0" fmla="*/ 153350 w 1383024"/>
                    <a:gd name="connsiteY0" fmla="*/ 158752 h 2301294"/>
                    <a:gd name="connsiteX1" fmla="*/ 153350 w 1383024"/>
                    <a:gd name="connsiteY1" fmla="*/ 1958976 h 2301294"/>
                    <a:gd name="connsiteX2" fmla="*/ 1229675 w 1383024"/>
                    <a:gd name="connsiteY2" fmla="*/ 1958976 h 2301294"/>
                    <a:gd name="connsiteX3" fmla="*/ 1229675 w 1383024"/>
                    <a:gd name="connsiteY3" fmla="*/ 158752 h 2301294"/>
                    <a:gd name="connsiteX4" fmla="*/ 116838 w 1383024"/>
                    <a:gd name="connsiteY4" fmla="*/ 0 h 2301294"/>
                    <a:gd name="connsiteX5" fmla="*/ 1266186 w 1383024"/>
                    <a:gd name="connsiteY5" fmla="*/ 0 h 2301294"/>
                    <a:gd name="connsiteX6" fmla="*/ 1383024 w 1383024"/>
                    <a:gd name="connsiteY6" fmla="*/ 116838 h 2301294"/>
                    <a:gd name="connsiteX7" fmla="*/ 1383024 w 1383024"/>
                    <a:gd name="connsiteY7" fmla="*/ 2184456 h 2301294"/>
                    <a:gd name="connsiteX8" fmla="*/ 1266186 w 1383024"/>
                    <a:gd name="connsiteY8" fmla="*/ 2301294 h 2301294"/>
                    <a:gd name="connsiteX9" fmla="*/ 116838 w 1383024"/>
                    <a:gd name="connsiteY9" fmla="*/ 2301294 h 2301294"/>
                    <a:gd name="connsiteX10" fmla="*/ 0 w 1383024"/>
                    <a:gd name="connsiteY10" fmla="*/ 2184456 h 2301294"/>
                    <a:gd name="connsiteX11" fmla="*/ 0 w 1383024"/>
                    <a:gd name="connsiteY11" fmla="*/ 116838 h 2301294"/>
                    <a:gd name="connsiteX12" fmla="*/ 116838 w 1383024"/>
                    <a:gd name="connsiteY12" fmla="*/ 0 h 23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024" h="2301294">
                      <a:moveTo>
                        <a:pt x="153350" y="158752"/>
                      </a:moveTo>
                      <a:lnTo>
                        <a:pt x="153350" y="1958976"/>
                      </a:lnTo>
                      <a:lnTo>
                        <a:pt x="1229675" y="1958976"/>
                      </a:lnTo>
                      <a:lnTo>
                        <a:pt x="1229675" y="158752"/>
                      </a:lnTo>
                      <a:close/>
                      <a:moveTo>
                        <a:pt x="116838" y="0"/>
                      </a:moveTo>
                      <a:lnTo>
                        <a:pt x="1266186" y="0"/>
                      </a:lnTo>
                      <a:cubicBezTo>
                        <a:pt x="1330714" y="0"/>
                        <a:pt x="1383024" y="52310"/>
                        <a:pt x="1383024" y="116838"/>
                      </a:cubicBezTo>
                      <a:lnTo>
                        <a:pt x="1383024" y="2184456"/>
                      </a:lnTo>
                      <a:cubicBezTo>
                        <a:pt x="1383024" y="2248984"/>
                        <a:pt x="1330714" y="2301294"/>
                        <a:pt x="1266186" y="2301294"/>
                      </a:cubicBezTo>
                      <a:lnTo>
                        <a:pt x="116838" y="2301294"/>
                      </a:lnTo>
                      <a:cubicBezTo>
                        <a:pt x="52310" y="2301294"/>
                        <a:pt x="0" y="2248984"/>
                        <a:pt x="0" y="2184456"/>
                      </a:cubicBezTo>
                      <a:lnTo>
                        <a:pt x="0" y="116838"/>
                      </a:lnTo>
                      <a:cubicBezTo>
                        <a:pt x="0" y="52310"/>
                        <a:pt x="52310" y="0"/>
                        <a:pt x="11683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IN" sz="1836"/>
                </a:p>
              </p:txBody>
            </p:sp>
          </p:grpSp>
        </p:grpSp>
        <p:sp>
          <p:nvSpPr>
            <p:cNvPr id="353" name="Oval 112"/>
            <p:cNvSpPr>
              <a:spLocks noChangeArrowheads="1"/>
            </p:cNvSpPr>
            <p:nvPr/>
          </p:nvSpPr>
          <p:spPr bwMode="auto">
            <a:xfrm>
              <a:off x="7670823" y="4511606"/>
              <a:ext cx="520964" cy="520964"/>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20" name="Freeform 10"/>
            <p:cNvSpPr/>
            <p:nvPr/>
          </p:nvSpPr>
          <p:spPr>
            <a:xfrm rot="16200000">
              <a:off x="7767214" y="4608919"/>
              <a:ext cx="336623" cy="336623"/>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36">
                <a:solidFill>
                  <a:schemeClr val="tx1"/>
                </a:solidFill>
              </a:endParaRPr>
            </a:p>
          </p:txBody>
        </p:sp>
        <p:sp>
          <p:nvSpPr>
            <p:cNvPr id="230" name="Freeform 127"/>
            <p:cNvSpPr/>
            <p:nvPr/>
          </p:nvSpPr>
          <p:spPr bwMode="auto">
            <a:xfrm>
              <a:off x="6937262" y="2676627"/>
              <a:ext cx="273342" cy="501963"/>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836" spc="-51" dirty="0" err="1">
                <a:solidFill>
                  <a:schemeClr val="accent1"/>
                </a:solidFill>
                <a:latin typeface="Segoe UI" pitchFamily="34" charset="0"/>
                <a:ea typeface="Segoe UI" pitchFamily="34" charset="0"/>
                <a:cs typeface="Segoe UI" pitchFamily="34" charset="0"/>
              </a:endParaRPr>
            </a:p>
          </p:txBody>
        </p:sp>
        <p:sp>
          <p:nvSpPr>
            <p:cNvPr id="354" name="Freeform 127"/>
            <p:cNvSpPr/>
            <p:nvPr/>
          </p:nvSpPr>
          <p:spPr bwMode="auto">
            <a:xfrm>
              <a:off x="6845680" y="1621710"/>
              <a:ext cx="200621" cy="368419"/>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chemeClr val="accent6"/>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836" spc="-51" dirty="0" err="1">
                <a:solidFill>
                  <a:schemeClr val="accent1"/>
                </a:solidFill>
                <a:latin typeface="Segoe UI" pitchFamily="34" charset="0"/>
                <a:ea typeface="Segoe UI" pitchFamily="34" charset="0"/>
                <a:cs typeface="Segoe UI" pitchFamily="34" charset="0"/>
              </a:endParaRPr>
            </a:p>
          </p:txBody>
        </p:sp>
        <p:sp>
          <p:nvSpPr>
            <p:cNvPr id="156" name="Oval 102"/>
            <p:cNvSpPr>
              <a:spLocks noChangeArrowheads="1"/>
            </p:cNvSpPr>
            <p:nvPr/>
          </p:nvSpPr>
          <p:spPr bwMode="auto">
            <a:xfrm>
              <a:off x="7872815" y="3802845"/>
              <a:ext cx="637944" cy="637944"/>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endParaRPr>
            </a:p>
          </p:txBody>
        </p:sp>
        <p:sp>
          <p:nvSpPr>
            <p:cNvPr id="219" name="Freeform 7"/>
            <p:cNvSpPr>
              <a:spLocks noEditPoints="1"/>
            </p:cNvSpPr>
            <p:nvPr/>
          </p:nvSpPr>
          <p:spPr bwMode="black">
            <a:xfrm>
              <a:off x="8045537" y="3964684"/>
              <a:ext cx="292501" cy="314267"/>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3940" tIns="41970" rIns="83940" bIns="41970"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755481">
                <a:defRPr/>
              </a:pPr>
              <a:endParaRPr lang="en-US" sz="1836" spc="-124" dirty="0">
                <a:solidFill>
                  <a:schemeClr val="tx1">
                    <a:lumMod val="50000"/>
                  </a:schemeClr>
                </a:solidFill>
                <a:latin typeface="Segoe Light" pitchFamily="34" charset="0"/>
              </a:endParaRPr>
            </a:p>
          </p:txBody>
        </p:sp>
      </p:grpSp>
      <p:sp>
        <p:nvSpPr>
          <p:cNvPr id="356" name="Freeform 127"/>
          <p:cNvSpPr/>
          <p:nvPr/>
        </p:nvSpPr>
        <p:spPr bwMode="auto">
          <a:xfrm>
            <a:off x="11201916" y="4039767"/>
            <a:ext cx="125948" cy="231291"/>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chemeClr val="accent6"/>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46630" rIns="4663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836" spc="-51" dirty="0" err="1">
              <a:solidFill>
                <a:schemeClr val="accent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302837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Group 152"/>
          <p:cNvGrpSpPr/>
          <p:nvPr/>
        </p:nvGrpSpPr>
        <p:grpSpPr>
          <a:xfrm>
            <a:off x="8665725" y="572194"/>
            <a:ext cx="3769867" cy="6422331"/>
            <a:chOff x="8215732" y="561025"/>
            <a:chExt cx="3696284" cy="6296975"/>
          </a:xfrm>
        </p:grpSpPr>
        <p:sp>
          <p:nvSpPr>
            <p:cNvPr id="9" name="Freeform 5"/>
            <p:cNvSpPr>
              <a:spLocks/>
            </p:cNvSpPr>
            <p:nvPr/>
          </p:nvSpPr>
          <p:spPr bwMode="auto">
            <a:xfrm>
              <a:off x="8790290" y="4889891"/>
              <a:ext cx="1968110" cy="1968109"/>
            </a:xfrm>
            <a:custGeom>
              <a:avLst/>
              <a:gdLst>
                <a:gd name="T0" fmla="*/ 252 w 629"/>
                <a:gd name="T1" fmla="*/ 66 h 629"/>
                <a:gd name="T2" fmla="*/ 252 w 629"/>
                <a:gd name="T3" fmla="*/ 0 h 629"/>
                <a:gd name="T4" fmla="*/ 89 w 629"/>
                <a:gd name="T5" fmla="*/ 0 h 629"/>
                <a:gd name="T6" fmla="*/ 89 w 629"/>
                <a:gd name="T7" fmla="*/ 66 h 629"/>
                <a:gd name="T8" fmla="*/ 0 w 629"/>
                <a:gd name="T9" fmla="*/ 66 h 629"/>
                <a:gd name="T10" fmla="*/ 0 w 629"/>
                <a:gd name="T11" fmla="*/ 82 h 629"/>
                <a:gd name="T12" fmla="*/ 21 w 629"/>
                <a:gd name="T13" fmla="*/ 82 h 629"/>
                <a:gd name="T14" fmla="*/ 21 w 629"/>
                <a:gd name="T15" fmla="*/ 629 h 629"/>
                <a:gd name="T16" fmla="*/ 608 w 629"/>
                <a:gd name="T17" fmla="*/ 629 h 629"/>
                <a:gd name="T18" fmla="*/ 608 w 629"/>
                <a:gd name="T19" fmla="*/ 82 h 629"/>
                <a:gd name="T20" fmla="*/ 629 w 629"/>
                <a:gd name="T21" fmla="*/ 82 h 629"/>
                <a:gd name="T22" fmla="*/ 629 w 629"/>
                <a:gd name="T23" fmla="*/ 66 h 629"/>
                <a:gd name="T24" fmla="*/ 252 w 629"/>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629">
                  <a:moveTo>
                    <a:pt x="252" y="66"/>
                  </a:moveTo>
                  <a:lnTo>
                    <a:pt x="252" y="0"/>
                  </a:lnTo>
                  <a:lnTo>
                    <a:pt x="89" y="0"/>
                  </a:lnTo>
                  <a:lnTo>
                    <a:pt x="89" y="66"/>
                  </a:lnTo>
                  <a:lnTo>
                    <a:pt x="0" y="66"/>
                  </a:lnTo>
                  <a:lnTo>
                    <a:pt x="0" y="82"/>
                  </a:lnTo>
                  <a:lnTo>
                    <a:pt x="21" y="82"/>
                  </a:lnTo>
                  <a:lnTo>
                    <a:pt x="21" y="629"/>
                  </a:lnTo>
                  <a:lnTo>
                    <a:pt x="608" y="629"/>
                  </a:lnTo>
                  <a:lnTo>
                    <a:pt x="608" y="82"/>
                  </a:lnTo>
                  <a:lnTo>
                    <a:pt x="629" y="82"/>
                  </a:lnTo>
                  <a:lnTo>
                    <a:pt x="629" y="66"/>
                  </a:lnTo>
                  <a:lnTo>
                    <a:pt x="252" y="6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 name="Freeform 6"/>
            <p:cNvSpPr>
              <a:spLocks/>
            </p:cNvSpPr>
            <p:nvPr/>
          </p:nvSpPr>
          <p:spPr bwMode="auto">
            <a:xfrm>
              <a:off x="8790290" y="4889891"/>
              <a:ext cx="1968110" cy="1968109"/>
            </a:xfrm>
            <a:custGeom>
              <a:avLst/>
              <a:gdLst>
                <a:gd name="T0" fmla="*/ 252 w 629"/>
                <a:gd name="T1" fmla="*/ 66 h 629"/>
                <a:gd name="T2" fmla="*/ 252 w 629"/>
                <a:gd name="T3" fmla="*/ 0 h 629"/>
                <a:gd name="T4" fmla="*/ 89 w 629"/>
                <a:gd name="T5" fmla="*/ 0 h 629"/>
                <a:gd name="T6" fmla="*/ 89 w 629"/>
                <a:gd name="T7" fmla="*/ 66 h 629"/>
                <a:gd name="T8" fmla="*/ 0 w 629"/>
                <a:gd name="T9" fmla="*/ 66 h 629"/>
                <a:gd name="T10" fmla="*/ 0 w 629"/>
                <a:gd name="T11" fmla="*/ 82 h 629"/>
                <a:gd name="T12" fmla="*/ 21 w 629"/>
                <a:gd name="T13" fmla="*/ 82 h 629"/>
                <a:gd name="T14" fmla="*/ 21 w 629"/>
                <a:gd name="T15" fmla="*/ 629 h 629"/>
                <a:gd name="T16" fmla="*/ 608 w 629"/>
                <a:gd name="T17" fmla="*/ 629 h 629"/>
                <a:gd name="T18" fmla="*/ 608 w 629"/>
                <a:gd name="T19" fmla="*/ 82 h 629"/>
                <a:gd name="T20" fmla="*/ 629 w 629"/>
                <a:gd name="T21" fmla="*/ 82 h 629"/>
                <a:gd name="T22" fmla="*/ 629 w 629"/>
                <a:gd name="T23" fmla="*/ 66 h 629"/>
                <a:gd name="T24" fmla="*/ 252 w 629"/>
                <a:gd name="T25" fmla="*/ 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629">
                  <a:moveTo>
                    <a:pt x="252" y="66"/>
                  </a:moveTo>
                  <a:lnTo>
                    <a:pt x="252" y="0"/>
                  </a:lnTo>
                  <a:lnTo>
                    <a:pt x="89" y="0"/>
                  </a:lnTo>
                  <a:lnTo>
                    <a:pt x="89" y="66"/>
                  </a:lnTo>
                  <a:lnTo>
                    <a:pt x="0" y="66"/>
                  </a:lnTo>
                  <a:lnTo>
                    <a:pt x="0" y="82"/>
                  </a:lnTo>
                  <a:lnTo>
                    <a:pt x="21" y="82"/>
                  </a:lnTo>
                  <a:lnTo>
                    <a:pt x="21" y="629"/>
                  </a:lnTo>
                  <a:lnTo>
                    <a:pt x="608" y="629"/>
                  </a:lnTo>
                  <a:lnTo>
                    <a:pt x="608" y="82"/>
                  </a:lnTo>
                  <a:lnTo>
                    <a:pt x="629" y="82"/>
                  </a:lnTo>
                  <a:lnTo>
                    <a:pt x="629" y="66"/>
                  </a:lnTo>
                  <a:lnTo>
                    <a:pt x="252"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1" name="Freeform 7"/>
            <p:cNvSpPr>
              <a:spLocks/>
            </p:cNvSpPr>
            <p:nvPr/>
          </p:nvSpPr>
          <p:spPr bwMode="auto">
            <a:xfrm>
              <a:off x="9218955" y="3071973"/>
              <a:ext cx="1073230" cy="704014"/>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2" name="Freeform 8"/>
            <p:cNvSpPr>
              <a:spLocks/>
            </p:cNvSpPr>
            <p:nvPr/>
          </p:nvSpPr>
          <p:spPr bwMode="auto">
            <a:xfrm>
              <a:off x="10432987" y="3600764"/>
              <a:ext cx="384862" cy="250316"/>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 name="Freeform 9"/>
            <p:cNvSpPr>
              <a:spLocks/>
            </p:cNvSpPr>
            <p:nvPr/>
          </p:nvSpPr>
          <p:spPr bwMode="auto">
            <a:xfrm>
              <a:off x="8718323" y="3729052"/>
              <a:ext cx="597630" cy="38799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4" name="Rectangle 10"/>
            <p:cNvSpPr>
              <a:spLocks noChangeArrowheads="1"/>
            </p:cNvSpPr>
            <p:nvPr/>
          </p:nvSpPr>
          <p:spPr bwMode="auto">
            <a:xfrm>
              <a:off x="9525592" y="4095138"/>
              <a:ext cx="1314158" cy="1092004"/>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5" name="Rectangle 11"/>
            <p:cNvSpPr>
              <a:spLocks noChangeArrowheads="1"/>
            </p:cNvSpPr>
            <p:nvPr/>
          </p:nvSpPr>
          <p:spPr bwMode="auto">
            <a:xfrm>
              <a:off x="9525592" y="4095138"/>
              <a:ext cx="1314158" cy="1092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6" name="Rectangle 12"/>
            <p:cNvSpPr>
              <a:spLocks noChangeArrowheads="1"/>
            </p:cNvSpPr>
            <p:nvPr/>
          </p:nvSpPr>
          <p:spPr bwMode="auto">
            <a:xfrm>
              <a:off x="9459885" y="4045075"/>
              <a:ext cx="1445574" cy="500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7" name="Rectangle 13"/>
            <p:cNvSpPr>
              <a:spLocks noChangeArrowheads="1"/>
            </p:cNvSpPr>
            <p:nvPr/>
          </p:nvSpPr>
          <p:spPr bwMode="auto">
            <a:xfrm>
              <a:off x="9459885" y="4045075"/>
              <a:ext cx="1445574" cy="5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8" name="Rectangle 14"/>
            <p:cNvSpPr>
              <a:spLocks noChangeArrowheads="1"/>
            </p:cNvSpPr>
            <p:nvPr/>
          </p:nvSpPr>
          <p:spPr bwMode="auto">
            <a:xfrm>
              <a:off x="9657008" y="4242200"/>
              <a:ext cx="1060715" cy="168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9" name="Rectangle 15"/>
            <p:cNvSpPr>
              <a:spLocks noChangeArrowheads="1"/>
            </p:cNvSpPr>
            <p:nvPr/>
          </p:nvSpPr>
          <p:spPr bwMode="auto">
            <a:xfrm>
              <a:off x="9657008" y="4242200"/>
              <a:ext cx="1060715" cy="1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0" name="Rectangle 16"/>
            <p:cNvSpPr>
              <a:spLocks noChangeArrowheads="1"/>
            </p:cNvSpPr>
            <p:nvPr/>
          </p:nvSpPr>
          <p:spPr bwMode="auto">
            <a:xfrm>
              <a:off x="9657008" y="4539449"/>
              <a:ext cx="1060715" cy="168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1" name="Rectangle 17"/>
            <p:cNvSpPr>
              <a:spLocks noChangeArrowheads="1"/>
            </p:cNvSpPr>
            <p:nvPr/>
          </p:nvSpPr>
          <p:spPr bwMode="auto">
            <a:xfrm>
              <a:off x="9657008" y="4539449"/>
              <a:ext cx="1060715" cy="1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2" name="Freeform 18"/>
            <p:cNvSpPr>
              <a:spLocks/>
            </p:cNvSpPr>
            <p:nvPr/>
          </p:nvSpPr>
          <p:spPr bwMode="auto">
            <a:xfrm>
              <a:off x="9525592" y="4095138"/>
              <a:ext cx="466214" cy="438053"/>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3" name="Freeform 19"/>
            <p:cNvSpPr>
              <a:spLocks/>
            </p:cNvSpPr>
            <p:nvPr/>
          </p:nvSpPr>
          <p:spPr bwMode="auto">
            <a:xfrm>
              <a:off x="9525592" y="4045075"/>
              <a:ext cx="466214" cy="50063"/>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4" name="Freeform 20"/>
            <p:cNvSpPr>
              <a:spLocks/>
            </p:cNvSpPr>
            <p:nvPr/>
          </p:nvSpPr>
          <p:spPr bwMode="auto">
            <a:xfrm>
              <a:off x="9657008" y="4242200"/>
              <a:ext cx="312895" cy="16896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5" name="Rectangle 21"/>
            <p:cNvSpPr>
              <a:spLocks noChangeArrowheads="1"/>
            </p:cNvSpPr>
            <p:nvPr/>
          </p:nvSpPr>
          <p:spPr bwMode="auto">
            <a:xfrm>
              <a:off x="9657008" y="4833570"/>
              <a:ext cx="1060715" cy="168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6" name="Rectangle 22"/>
            <p:cNvSpPr>
              <a:spLocks noChangeArrowheads="1"/>
            </p:cNvSpPr>
            <p:nvPr/>
          </p:nvSpPr>
          <p:spPr bwMode="auto">
            <a:xfrm>
              <a:off x="9657008" y="4833570"/>
              <a:ext cx="1060715" cy="1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7" name="Rectangle 23"/>
            <p:cNvSpPr>
              <a:spLocks noChangeArrowheads="1"/>
            </p:cNvSpPr>
            <p:nvPr/>
          </p:nvSpPr>
          <p:spPr bwMode="auto">
            <a:xfrm>
              <a:off x="9525592" y="5187142"/>
              <a:ext cx="1314158" cy="167085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8" name="Rectangle 24"/>
            <p:cNvSpPr>
              <a:spLocks noChangeArrowheads="1"/>
            </p:cNvSpPr>
            <p:nvPr/>
          </p:nvSpPr>
          <p:spPr bwMode="auto">
            <a:xfrm>
              <a:off x="9525592" y="5187142"/>
              <a:ext cx="1314158" cy="1670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9" name="Rectangle 25"/>
            <p:cNvSpPr>
              <a:spLocks noChangeArrowheads="1"/>
            </p:cNvSpPr>
            <p:nvPr/>
          </p:nvSpPr>
          <p:spPr bwMode="auto">
            <a:xfrm>
              <a:off x="9459885" y="5162110"/>
              <a:ext cx="1445574" cy="500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0" name="Rectangle 26"/>
            <p:cNvSpPr>
              <a:spLocks noChangeArrowheads="1"/>
            </p:cNvSpPr>
            <p:nvPr/>
          </p:nvSpPr>
          <p:spPr bwMode="auto">
            <a:xfrm>
              <a:off x="9459885" y="5162110"/>
              <a:ext cx="1445574" cy="5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1" name="Rectangle 27"/>
            <p:cNvSpPr>
              <a:spLocks noChangeArrowheads="1"/>
            </p:cNvSpPr>
            <p:nvPr/>
          </p:nvSpPr>
          <p:spPr bwMode="auto">
            <a:xfrm>
              <a:off x="10248380" y="6523202"/>
              <a:ext cx="172093" cy="3285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 name="Rectangle 28"/>
            <p:cNvSpPr>
              <a:spLocks noChangeArrowheads="1"/>
            </p:cNvSpPr>
            <p:nvPr/>
          </p:nvSpPr>
          <p:spPr bwMode="auto">
            <a:xfrm>
              <a:off x="9951129" y="6523202"/>
              <a:ext cx="172093" cy="3285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 name="Rectangle 29"/>
            <p:cNvSpPr>
              <a:spLocks noChangeArrowheads="1"/>
            </p:cNvSpPr>
            <p:nvPr/>
          </p:nvSpPr>
          <p:spPr bwMode="auto">
            <a:xfrm>
              <a:off x="9951129" y="6523202"/>
              <a:ext cx="172093" cy="32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4" name="Rectangle 30"/>
            <p:cNvSpPr>
              <a:spLocks noChangeArrowheads="1"/>
            </p:cNvSpPr>
            <p:nvPr/>
          </p:nvSpPr>
          <p:spPr bwMode="auto">
            <a:xfrm>
              <a:off x="9657008" y="5362363"/>
              <a:ext cx="1060715" cy="17209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5" name="Rectangle 31"/>
            <p:cNvSpPr>
              <a:spLocks noChangeArrowheads="1"/>
            </p:cNvSpPr>
            <p:nvPr/>
          </p:nvSpPr>
          <p:spPr bwMode="auto">
            <a:xfrm>
              <a:off x="9657008" y="5362363"/>
              <a:ext cx="1060715" cy="17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6" name="Rectangle 32"/>
            <p:cNvSpPr>
              <a:spLocks noChangeArrowheads="1"/>
            </p:cNvSpPr>
            <p:nvPr/>
          </p:nvSpPr>
          <p:spPr bwMode="auto">
            <a:xfrm>
              <a:off x="9657008" y="5656484"/>
              <a:ext cx="1060715" cy="17209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7" name="Rectangle 33"/>
            <p:cNvSpPr>
              <a:spLocks noChangeArrowheads="1"/>
            </p:cNvSpPr>
            <p:nvPr/>
          </p:nvSpPr>
          <p:spPr bwMode="auto">
            <a:xfrm>
              <a:off x="9657008" y="5656484"/>
              <a:ext cx="1060715" cy="17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8" name="Rectangle 34"/>
            <p:cNvSpPr>
              <a:spLocks noChangeArrowheads="1"/>
            </p:cNvSpPr>
            <p:nvPr/>
          </p:nvSpPr>
          <p:spPr bwMode="auto">
            <a:xfrm>
              <a:off x="9657008" y="5950605"/>
              <a:ext cx="1060715" cy="168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9" name="Rectangle 35"/>
            <p:cNvSpPr>
              <a:spLocks noChangeArrowheads="1"/>
            </p:cNvSpPr>
            <p:nvPr/>
          </p:nvSpPr>
          <p:spPr bwMode="auto">
            <a:xfrm>
              <a:off x="9657008" y="5950605"/>
              <a:ext cx="1060715" cy="1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0" name="Rectangle 36"/>
            <p:cNvSpPr>
              <a:spLocks noChangeArrowheads="1"/>
            </p:cNvSpPr>
            <p:nvPr/>
          </p:nvSpPr>
          <p:spPr bwMode="auto">
            <a:xfrm>
              <a:off x="9657008" y="6247854"/>
              <a:ext cx="1060715" cy="17209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1" name="Rectangle 37"/>
            <p:cNvSpPr>
              <a:spLocks noChangeArrowheads="1"/>
            </p:cNvSpPr>
            <p:nvPr/>
          </p:nvSpPr>
          <p:spPr bwMode="auto">
            <a:xfrm>
              <a:off x="9657008" y="6247854"/>
              <a:ext cx="1060715" cy="17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8" name="Freeform 44"/>
            <p:cNvSpPr>
              <a:spLocks noEditPoints="1"/>
            </p:cNvSpPr>
            <p:nvPr/>
          </p:nvSpPr>
          <p:spPr bwMode="auto">
            <a:xfrm>
              <a:off x="9347243" y="3919917"/>
              <a:ext cx="428667" cy="36608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9" name="Oval 45"/>
            <p:cNvSpPr>
              <a:spLocks noChangeArrowheads="1"/>
            </p:cNvSpPr>
            <p:nvPr/>
          </p:nvSpPr>
          <p:spPr bwMode="auto">
            <a:xfrm>
              <a:off x="9056250" y="3600764"/>
              <a:ext cx="860462" cy="854204"/>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 name="Freeform 46"/>
            <p:cNvSpPr>
              <a:spLocks noEditPoints="1"/>
            </p:cNvSpPr>
            <p:nvPr/>
          </p:nvSpPr>
          <p:spPr bwMode="auto">
            <a:xfrm>
              <a:off x="9272148" y="3847952"/>
              <a:ext cx="428667" cy="36295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1" name="Freeform 47"/>
            <p:cNvSpPr>
              <a:spLocks noEditPoints="1"/>
            </p:cNvSpPr>
            <p:nvPr/>
          </p:nvSpPr>
          <p:spPr bwMode="auto">
            <a:xfrm>
              <a:off x="9725845" y="5212173"/>
              <a:ext cx="556953" cy="444311"/>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 name="Freeform 48"/>
            <p:cNvSpPr>
              <a:spLocks/>
            </p:cNvSpPr>
            <p:nvPr/>
          </p:nvSpPr>
          <p:spPr bwMode="auto">
            <a:xfrm>
              <a:off x="9872906" y="5177754"/>
              <a:ext cx="272220" cy="34419"/>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3" name="Freeform 49"/>
            <p:cNvSpPr>
              <a:spLocks/>
            </p:cNvSpPr>
            <p:nvPr/>
          </p:nvSpPr>
          <p:spPr bwMode="auto">
            <a:xfrm>
              <a:off x="9722717" y="5362363"/>
              <a:ext cx="569469" cy="17209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4" name="Freeform 50"/>
            <p:cNvSpPr>
              <a:spLocks/>
            </p:cNvSpPr>
            <p:nvPr/>
          </p:nvSpPr>
          <p:spPr bwMode="auto">
            <a:xfrm>
              <a:off x="9797812" y="5656484"/>
              <a:ext cx="419279" cy="90740"/>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5" name="Oval 51"/>
            <p:cNvSpPr>
              <a:spLocks noChangeArrowheads="1"/>
            </p:cNvSpPr>
            <p:nvPr/>
          </p:nvSpPr>
          <p:spPr bwMode="auto">
            <a:xfrm>
              <a:off x="9688297" y="5143337"/>
              <a:ext cx="569469" cy="569469"/>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6" name="Freeform 52"/>
            <p:cNvSpPr>
              <a:spLocks noEditPoints="1"/>
            </p:cNvSpPr>
            <p:nvPr/>
          </p:nvSpPr>
          <p:spPr bwMode="auto">
            <a:xfrm>
              <a:off x="9829101" y="5306042"/>
              <a:ext cx="284735" cy="244058"/>
            </a:xfrm>
            <a:custGeom>
              <a:avLst/>
              <a:gdLst>
                <a:gd name="T0" fmla="*/ 62 w 65"/>
                <a:gd name="T1" fmla="*/ 53 h 56"/>
                <a:gd name="T2" fmla="*/ 0 w 65"/>
                <a:gd name="T3" fmla="*/ 10 h 56"/>
                <a:gd name="T4" fmla="*/ 0 w 65"/>
                <a:gd name="T5" fmla="*/ 56 h 56"/>
                <a:gd name="T6" fmla="*/ 65 w 65"/>
                <a:gd name="T7" fmla="*/ 0 h 56"/>
                <a:gd name="T8" fmla="*/ 0 w 65"/>
                <a:gd name="T9" fmla="*/ 0 h 56"/>
                <a:gd name="T10" fmla="*/ 38 w 65"/>
                <a:gd name="T11" fmla="*/ 32 h 56"/>
                <a:gd name="T12" fmla="*/ 36 w 65"/>
                <a:gd name="T13" fmla="*/ 28 h 56"/>
                <a:gd name="T14" fmla="*/ 34 w 65"/>
                <a:gd name="T15" fmla="*/ 27 h 56"/>
                <a:gd name="T16" fmla="*/ 31 w 65"/>
                <a:gd name="T17" fmla="*/ 25 h 56"/>
                <a:gd name="T18" fmla="*/ 28 w 65"/>
                <a:gd name="T19" fmla="*/ 25 h 56"/>
                <a:gd name="T20" fmla="*/ 24 w 65"/>
                <a:gd name="T21" fmla="*/ 27 h 56"/>
                <a:gd name="T22" fmla="*/ 22 w 65"/>
                <a:gd name="T23" fmla="*/ 28 h 56"/>
                <a:gd name="T24" fmla="*/ 20 w 65"/>
                <a:gd name="T25" fmla="*/ 32 h 56"/>
                <a:gd name="T26" fmla="*/ 20 w 65"/>
                <a:gd name="T27" fmla="*/ 34 h 56"/>
                <a:gd name="T28" fmla="*/ 20 w 65"/>
                <a:gd name="T29" fmla="*/ 38 h 56"/>
                <a:gd name="T30" fmla="*/ 22 w 65"/>
                <a:gd name="T31" fmla="*/ 41 h 56"/>
                <a:gd name="T32" fmla="*/ 25 w 65"/>
                <a:gd name="T33" fmla="*/ 43 h 56"/>
                <a:gd name="T34" fmla="*/ 27 w 65"/>
                <a:gd name="T35" fmla="*/ 44 h 56"/>
                <a:gd name="T36" fmla="*/ 30 w 65"/>
                <a:gd name="T37" fmla="*/ 42 h 56"/>
                <a:gd name="T38" fmla="*/ 33 w 65"/>
                <a:gd name="T39" fmla="*/ 43 h 56"/>
                <a:gd name="T40" fmla="*/ 34 w 65"/>
                <a:gd name="T41" fmla="*/ 40 h 56"/>
                <a:gd name="T42" fmla="*/ 38 w 65"/>
                <a:gd name="T43" fmla="*/ 39 h 56"/>
                <a:gd name="T44" fmla="*/ 36 w 65"/>
                <a:gd name="T45" fmla="*/ 36 h 56"/>
                <a:gd name="T46" fmla="*/ 32 w 65"/>
                <a:gd name="T47" fmla="*/ 38 h 56"/>
                <a:gd name="T48" fmla="*/ 25 w 65"/>
                <a:gd name="T49" fmla="*/ 35 h 56"/>
                <a:gd name="T50" fmla="*/ 32 w 65"/>
                <a:gd name="T51" fmla="*/ 32 h 56"/>
                <a:gd name="T52" fmla="*/ 29 w 65"/>
                <a:gd name="T53" fmla="*/ 33 h 56"/>
                <a:gd name="T54" fmla="*/ 27 w 65"/>
                <a:gd name="T55" fmla="*/ 35 h 56"/>
                <a:gd name="T56" fmla="*/ 45 w 65"/>
                <a:gd name="T57" fmla="*/ 27 h 56"/>
                <a:gd name="T58" fmla="*/ 46 w 65"/>
                <a:gd name="T59" fmla="*/ 26 h 56"/>
                <a:gd name="T60" fmla="*/ 45 w 65"/>
                <a:gd name="T61" fmla="*/ 25 h 56"/>
                <a:gd name="T62" fmla="*/ 42 w 65"/>
                <a:gd name="T63" fmla="*/ 23 h 56"/>
                <a:gd name="T64" fmla="*/ 40 w 65"/>
                <a:gd name="T65" fmla="*/ 23 h 56"/>
                <a:gd name="T66" fmla="*/ 37 w 65"/>
                <a:gd name="T67" fmla="*/ 25 h 56"/>
                <a:gd name="T68" fmla="*/ 36 w 65"/>
                <a:gd name="T69" fmla="*/ 26 h 56"/>
                <a:gd name="T70" fmla="*/ 38 w 65"/>
                <a:gd name="T71" fmla="*/ 27 h 56"/>
                <a:gd name="T72" fmla="*/ 36 w 65"/>
                <a:gd name="T73" fmla="*/ 29 h 56"/>
                <a:gd name="T74" fmla="*/ 37 w 65"/>
                <a:gd name="T75" fmla="*/ 31 h 56"/>
                <a:gd name="T76" fmla="*/ 39 w 65"/>
                <a:gd name="T77" fmla="*/ 31 h 56"/>
                <a:gd name="T78" fmla="*/ 41 w 65"/>
                <a:gd name="T79" fmla="*/ 33 h 56"/>
                <a:gd name="T80" fmla="*/ 42 w 65"/>
                <a:gd name="T81" fmla="*/ 31 h 56"/>
                <a:gd name="T82" fmla="*/ 45 w 65"/>
                <a:gd name="T83" fmla="*/ 31 h 56"/>
                <a:gd name="T84" fmla="*/ 46 w 65"/>
                <a:gd name="T85" fmla="*/ 30 h 56"/>
                <a:gd name="T86" fmla="*/ 43 w 65"/>
                <a:gd name="T87" fmla="*/ 28 h 56"/>
                <a:gd name="T88" fmla="*/ 41 w 65"/>
                <a:gd name="T8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 h="56">
                  <a:moveTo>
                    <a:pt x="3" y="14"/>
                  </a:moveTo>
                  <a:cubicBezTo>
                    <a:pt x="3" y="53"/>
                    <a:pt x="3" y="53"/>
                    <a:pt x="3" y="53"/>
                  </a:cubicBezTo>
                  <a:cubicBezTo>
                    <a:pt x="62" y="53"/>
                    <a:pt x="62" y="53"/>
                    <a:pt x="62" y="53"/>
                  </a:cubicBezTo>
                  <a:cubicBezTo>
                    <a:pt x="62" y="14"/>
                    <a:pt x="62" y="14"/>
                    <a:pt x="62" y="14"/>
                  </a:cubicBezTo>
                  <a:cubicBezTo>
                    <a:pt x="3" y="14"/>
                    <a:pt x="3" y="14"/>
                    <a:pt x="3" y="14"/>
                  </a:cubicBezTo>
                  <a:close/>
                  <a:moveTo>
                    <a:pt x="0" y="10"/>
                  </a:moveTo>
                  <a:cubicBezTo>
                    <a:pt x="65" y="10"/>
                    <a:pt x="65" y="10"/>
                    <a:pt x="65" y="10"/>
                  </a:cubicBezTo>
                  <a:cubicBezTo>
                    <a:pt x="65" y="56"/>
                    <a:pt x="65" y="56"/>
                    <a:pt x="65" y="56"/>
                  </a:cubicBezTo>
                  <a:cubicBezTo>
                    <a:pt x="0" y="56"/>
                    <a:pt x="0" y="56"/>
                    <a:pt x="0" y="56"/>
                  </a:cubicBezTo>
                  <a:cubicBezTo>
                    <a:pt x="0" y="10"/>
                    <a:pt x="0" y="10"/>
                    <a:pt x="0" y="10"/>
                  </a:cubicBezTo>
                  <a:close/>
                  <a:moveTo>
                    <a:pt x="0" y="0"/>
                  </a:moveTo>
                  <a:cubicBezTo>
                    <a:pt x="65" y="0"/>
                    <a:pt x="65" y="0"/>
                    <a:pt x="65" y="0"/>
                  </a:cubicBezTo>
                  <a:cubicBezTo>
                    <a:pt x="65" y="7"/>
                    <a:pt x="65" y="7"/>
                    <a:pt x="65" y="7"/>
                  </a:cubicBezTo>
                  <a:cubicBezTo>
                    <a:pt x="0" y="7"/>
                    <a:pt x="0" y="7"/>
                    <a:pt x="0" y="7"/>
                  </a:cubicBezTo>
                  <a:cubicBezTo>
                    <a:pt x="0" y="0"/>
                    <a:pt x="0" y="0"/>
                    <a:pt x="0" y="0"/>
                  </a:cubicBezTo>
                  <a:close/>
                  <a:moveTo>
                    <a:pt x="39" y="34"/>
                  </a:moveTo>
                  <a:cubicBezTo>
                    <a:pt x="39" y="32"/>
                    <a:pt x="39" y="32"/>
                    <a:pt x="39" y="32"/>
                  </a:cubicBezTo>
                  <a:cubicBezTo>
                    <a:pt x="38" y="32"/>
                    <a:pt x="38" y="32"/>
                    <a:pt x="38" y="32"/>
                  </a:cubicBezTo>
                  <a:cubicBezTo>
                    <a:pt x="35" y="32"/>
                    <a:pt x="35" y="32"/>
                    <a:pt x="35" y="32"/>
                  </a:cubicBezTo>
                  <a:cubicBezTo>
                    <a:pt x="35" y="31"/>
                    <a:pt x="35" y="31"/>
                    <a:pt x="35" y="31"/>
                  </a:cubicBezTo>
                  <a:cubicBezTo>
                    <a:pt x="36" y="28"/>
                    <a:pt x="36" y="28"/>
                    <a:pt x="36" y="28"/>
                  </a:cubicBezTo>
                  <a:cubicBezTo>
                    <a:pt x="36" y="28"/>
                    <a:pt x="36" y="28"/>
                    <a:pt x="36" y="28"/>
                  </a:cubicBezTo>
                  <a:cubicBezTo>
                    <a:pt x="35" y="27"/>
                    <a:pt x="35" y="27"/>
                    <a:pt x="35" y="27"/>
                  </a:cubicBezTo>
                  <a:cubicBezTo>
                    <a:pt x="34" y="27"/>
                    <a:pt x="34" y="27"/>
                    <a:pt x="34" y="27"/>
                  </a:cubicBezTo>
                  <a:cubicBezTo>
                    <a:pt x="32" y="28"/>
                    <a:pt x="32" y="28"/>
                    <a:pt x="32" y="28"/>
                  </a:cubicBezTo>
                  <a:cubicBezTo>
                    <a:pt x="31" y="28"/>
                    <a:pt x="31" y="28"/>
                    <a:pt x="31" y="28"/>
                  </a:cubicBezTo>
                  <a:cubicBezTo>
                    <a:pt x="31" y="25"/>
                    <a:pt x="31" y="25"/>
                    <a:pt x="31" y="25"/>
                  </a:cubicBezTo>
                  <a:cubicBezTo>
                    <a:pt x="30" y="25"/>
                    <a:pt x="30" y="25"/>
                    <a:pt x="30" y="25"/>
                  </a:cubicBezTo>
                  <a:cubicBezTo>
                    <a:pt x="28" y="25"/>
                    <a:pt x="28" y="25"/>
                    <a:pt x="28" y="25"/>
                  </a:cubicBezTo>
                  <a:cubicBezTo>
                    <a:pt x="28" y="25"/>
                    <a:pt x="28" y="25"/>
                    <a:pt x="28" y="25"/>
                  </a:cubicBezTo>
                  <a:cubicBezTo>
                    <a:pt x="27" y="28"/>
                    <a:pt x="27" y="28"/>
                    <a:pt x="27" y="28"/>
                  </a:cubicBezTo>
                  <a:cubicBezTo>
                    <a:pt x="26" y="28"/>
                    <a:pt x="26" y="28"/>
                    <a:pt x="26" y="28"/>
                  </a:cubicBezTo>
                  <a:cubicBezTo>
                    <a:pt x="24" y="27"/>
                    <a:pt x="24" y="27"/>
                    <a:pt x="24" y="27"/>
                  </a:cubicBezTo>
                  <a:cubicBezTo>
                    <a:pt x="24" y="27"/>
                    <a:pt x="24" y="27"/>
                    <a:pt x="24" y="27"/>
                  </a:cubicBezTo>
                  <a:cubicBezTo>
                    <a:pt x="22" y="28"/>
                    <a:pt x="22" y="28"/>
                    <a:pt x="22" y="28"/>
                  </a:cubicBezTo>
                  <a:cubicBezTo>
                    <a:pt x="22" y="28"/>
                    <a:pt x="22" y="28"/>
                    <a:pt x="22" y="28"/>
                  </a:cubicBezTo>
                  <a:cubicBezTo>
                    <a:pt x="23" y="31"/>
                    <a:pt x="23" y="31"/>
                    <a:pt x="23" y="31"/>
                  </a:cubicBezTo>
                  <a:cubicBezTo>
                    <a:pt x="23" y="32"/>
                    <a:pt x="23" y="32"/>
                    <a:pt x="23" y="32"/>
                  </a:cubicBezTo>
                  <a:cubicBezTo>
                    <a:pt x="20" y="32"/>
                    <a:pt x="20" y="32"/>
                    <a:pt x="20" y="32"/>
                  </a:cubicBezTo>
                  <a:cubicBezTo>
                    <a:pt x="20" y="32"/>
                    <a:pt x="20" y="32"/>
                    <a:pt x="20" y="32"/>
                  </a:cubicBezTo>
                  <a:cubicBezTo>
                    <a:pt x="19" y="34"/>
                    <a:pt x="19" y="34"/>
                    <a:pt x="19" y="34"/>
                  </a:cubicBezTo>
                  <a:cubicBezTo>
                    <a:pt x="20" y="34"/>
                    <a:pt x="20" y="34"/>
                    <a:pt x="20" y="34"/>
                  </a:cubicBezTo>
                  <a:cubicBezTo>
                    <a:pt x="22" y="36"/>
                    <a:pt x="22" y="36"/>
                    <a:pt x="22" y="36"/>
                  </a:cubicBezTo>
                  <a:cubicBezTo>
                    <a:pt x="22" y="36"/>
                    <a:pt x="22" y="36"/>
                    <a:pt x="22" y="36"/>
                  </a:cubicBezTo>
                  <a:cubicBezTo>
                    <a:pt x="20" y="38"/>
                    <a:pt x="20" y="38"/>
                    <a:pt x="20" y="38"/>
                  </a:cubicBezTo>
                  <a:cubicBezTo>
                    <a:pt x="20" y="39"/>
                    <a:pt x="20" y="39"/>
                    <a:pt x="20" y="39"/>
                  </a:cubicBezTo>
                  <a:cubicBezTo>
                    <a:pt x="21" y="40"/>
                    <a:pt x="21" y="40"/>
                    <a:pt x="21" y="40"/>
                  </a:cubicBezTo>
                  <a:cubicBezTo>
                    <a:pt x="22" y="41"/>
                    <a:pt x="22" y="41"/>
                    <a:pt x="22" y="41"/>
                  </a:cubicBezTo>
                  <a:cubicBezTo>
                    <a:pt x="24" y="40"/>
                    <a:pt x="24" y="40"/>
                    <a:pt x="24" y="40"/>
                  </a:cubicBezTo>
                  <a:cubicBezTo>
                    <a:pt x="25" y="40"/>
                    <a:pt x="25" y="40"/>
                    <a:pt x="25" y="40"/>
                  </a:cubicBezTo>
                  <a:cubicBezTo>
                    <a:pt x="25" y="43"/>
                    <a:pt x="25" y="43"/>
                    <a:pt x="25" y="43"/>
                  </a:cubicBezTo>
                  <a:cubicBezTo>
                    <a:pt x="25" y="43"/>
                    <a:pt x="25" y="43"/>
                    <a:pt x="25" y="43"/>
                  </a:cubicBezTo>
                  <a:cubicBezTo>
                    <a:pt x="27" y="44"/>
                    <a:pt x="27" y="44"/>
                    <a:pt x="27" y="44"/>
                  </a:cubicBezTo>
                  <a:cubicBezTo>
                    <a:pt x="27" y="44"/>
                    <a:pt x="27" y="44"/>
                    <a:pt x="27" y="44"/>
                  </a:cubicBezTo>
                  <a:cubicBezTo>
                    <a:pt x="29" y="42"/>
                    <a:pt x="29" y="42"/>
                    <a:pt x="29" y="42"/>
                  </a:cubicBezTo>
                  <a:cubicBezTo>
                    <a:pt x="29" y="42"/>
                    <a:pt x="29" y="42"/>
                    <a:pt x="29" y="42"/>
                  </a:cubicBezTo>
                  <a:cubicBezTo>
                    <a:pt x="30" y="42"/>
                    <a:pt x="30" y="42"/>
                    <a:pt x="30" y="42"/>
                  </a:cubicBezTo>
                  <a:cubicBezTo>
                    <a:pt x="31" y="44"/>
                    <a:pt x="31" y="44"/>
                    <a:pt x="31" y="44"/>
                  </a:cubicBezTo>
                  <a:cubicBezTo>
                    <a:pt x="32" y="44"/>
                    <a:pt x="32" y="44"/>
                    <a:pt x="32" y="44"/>
                  </a:cubicBezTo>
                  <a:cubicBezTo>
                    <a:pt x="33" y="43"/>
                    <a:pt x="33" y="43"/>
                    <a:pt x="33" y="43"/>
                  </a:cubicBezTo>
                  <a:cubicBezTo>
                    <a:pt x="34" y="43"/>
                    <a:pt x="34" y="43"/>
                    <a:pt x="34" y="43"/>
                  </a:cubicBezTo>
                  <a:cubicBezTo>
                    <a:pt x="33" y="40"/>
                    <a:pt x="33" y="40"/>
                    <a:pt x="33" y="40"/>
                  </a:cubicBezTo>
                  <a:cubicBezTo>
                    <a:pt x="34" y="40"/>
                    <a:pt x="34" y="40"/>
                    <a:pt x="34" y="40"/>
                  </a:cubicBezTo>
                  <a:cubicBezTo>
                    <a:pt x="37" y="41"/>
                    <a:pt x="37" y="41"/>
                    <a:pt x="37" y="41"/>
                  </a:cubicBezTo>
                  <a:cubicBezTo>
                    <a:pt x="37" y="40"/>
                    <a:pt x="37" y="40"/>
                    <a:pt x="37" y="40"/>
                  </a:cubicBezTo>
                  <a:cubicBezTo>
                    <a:pt x="38" y="39"/>
                    <a:pt x="38" y="39"/>
                    <a:pt x="38" y="39"/>
                  </a:cubicBezTo>
                  <a:cubicBezTo>
                    <a:pt x="38" y="38"/>
                    <a:pt x="38" y="38"/>
                    <a:pt x="38" y="38"/>
                  </a:cubicBezTo>
                  <a:cubicBezTo>
                    <a:pt x="36" y="36"/>
                    <a:pt x="36" y="36"/>
                    <a:pt x="36" y="36"/>
                  </a:cubicBezTo>
                  <a:cubicBezTo>
                    <a:pt x="36" y="36"/>
                    <a:pt x="36" y="36"/>
                    <a:pt x="36" y="36"/>
                  </a:cubicBezTo>
                  <a:cubicBezTo>
                    <a:pt x="39" y="34"/>
                    <a:pt x="39" y="34"/>
                    <a:pt x="39" y="34"/>
                  </a:cubicBezTo>
                  <a:close/>
                  <a:moveTo>
                    <a:pt x="33" y="35"/>
                  </a:moveTo>
                  <a:cubicBezTo>
                    <a:pt x="33" y="36"/>
                    <a:pt x="33" y="37"/>
                    <a:pt x="32" y="38"/>
                  </a:cubicBezTo>
                  <a:cubicBezTo>
                    <a:pt x="31" y="38"/>
                    <a:pt x="30" y="39"/>
                    <a:pt x="29" y="39"/>
                  </a:cubicBezTo>
                  <a:cubicBezTo>
                    <a:pt x="28" y="39"/>
                    <a:pt x="27" y="38"/>
                    <a:pt x="26" y="38"/>
                  </a:cubicBezTo>
                  <a:cubicBezTo>
                    <a:pt x="26" y="37"/>
                    <a:pt x="25" y="36"/>
                    <a:pt x="25" y="35"/>
                  </a:cubicBezTo>
                  <a:cubicBezTo>
                    <a:pt x="25" y="34"/>
                    <a:pt x="26" y="33"/>
                    <a:pt x="26" y="32"/>
                  </a:cubicBezTo>
                  <a:cubicBezTo>
                    <a:pt x="27" y="31"/>
                    <a:pt x="28" y="31"/>
                    <a:pt x="29" y="31"/>
                  </a:cubicBezTo>
                  <a:cubicBezTo>
                    <a:pt x="30" y="31"/>
                    <a:pt x="31" y="31"/>
                    <a:pt x="32" y="32"/>
                  </a:cubicBezTo>
                  <a:cubicBezTo>
                    <a:pt x="33" y="33"/>
                    <a:pt x="33" y="34"/>
                    <a:pt x="33" y="35"/>
                  </a:cubicBezTo>
                  <a:close/>
                  <a:moveTo>
                    <a:pt x="27" y="35"/>
                  </a:moveTo>
                  <a:cubicBezTo>
                    <a:pt x="27" y="34"/>
                    <a:pt x="28" y="33"/>
                    <a:pt x="29" y="33"/>
                  </a:cubicBezTo>
                  <a:cubicBezTo>
                    <a:pt x="30" y="33"/>
                    <a:pt x="31" y="34"/>
                    <a:pt x="31" y="35"/>
                  </a:cubicBezTo>
                  <a:cubicBezTo>
                    <a:pt x="31" y="36"/>
                    <a:pt x="30" y="36"/>
                    <a:pt x="29" y="36"/>
                  </a:cubicBezTo>
                  <a:cubicBezTo>
                    <a:pt x="28" y="36"/>
                    <a:pt x="27" y="36"/>
                    <a:pt x="27" y="35"/>
                  </a:cubicBezTo>
                  <a:close/>
                  <a:moveTo>
                    <a:pt x="45" y="28"/>
                  </a:moveTo>
                  <a:cubicBezTo>
                    <a:pt x="45" y="28"/>
                    <a:pt x="45" y="28"/>
                    <a:pt x="45" y="28"/>
                  </a:cubicBezTo>
                  <a:cubicBezTo>
                    <a:pt x="45" y="27"/>
                    <a:pt x="45" y="27"/>
                    <a:pt x="45" y="27"/>
                  </a:cubicBezTo>
                  <a:cubicBezTo>
                    <a:pt x="46" y="26"/>
                    <a:pt x="46" y="26"/>
                    <a:pt x="46" y="26"/>
                  </a:cubicBezTo>
                  <a:cubicBezTo>
                    <a:pt x="46" y="26"/>
                    <a:pt x="46" y="26"/>
                    <a:pt x="46" y="26"/>
                  </a:cubicBezTo>
                  <a:cubicBezTo>
                    <a:pt x="46" y="26"/>
                    <a:pt x="46" y="26"/>
                    <a:pt x="46" y="26"/>
                  </a:cubicBezTo>
                  <a:cubicBezTo>
                    <a:pt x="46" y="25"/>
                    <a:pt x="46" y="25"/>
                    <a:pt x="46" y="25"/>
                  </a:cubicBezTo>
                  <a:cubicBezTo>
                    <a:pt x="45" y="25"/>
                    <a:pt x="45" y="25"/>
                    <a:pt x="45" y="25"/>
                  </a:cubicBezTo>
                  <a:cubicBezTo>
                    <a:pt x="45" y="25"/>
                    <a:pt x="45" y="25"/>
                    <a:pt x="45" y="25"/>
                  </a:cubicBezTo>
                  <a:cubicBezTo>
                    <a:pt x="44" y="25"/>
                    <a:pt x="44" y="25"/>
                    <a:pt x="44" y="25"/>
                  </a:cubicBezTo>
                  <a:cubicBezTo>
                    <a:pt x="43" y="25"/>
                    <a:pt x="43" y="24"/>
                    <a:pt x="42" y="24"/>
                  </a:cubicBezTo>
                  <a:cubicBezTo>
                    <a:pt x="42" y="23"/>
                    <a:pt x="42" y="23"/>
                    <a:pt x="42" y="23"/>
                  </a:cubicBezTo>
                  <a:cubicBezTo>
                    <a:pt x="42" y="22"/>
                    <a:pt x="42" y="22"/>
                    <a:pt x="42" y="22"/>
                  </a:cubicBezTo>
                  <a:cubicBezTo>
                    <a:pt x="41" y="22"/>
                    <a:pt x="41" y="22"/>
                    <a:pt x="41" y="22"/>
                  </a:cubicBezTo>
                  <a:cubicBezTo>
                    <a:pt x="40" y="23"/>
                    <a:pt x="40" y="23"/>
                    <a:pt x="40" y="23"/>
                  </a:cubicBezTo>
                  <a:cubicBezTo>
                    <a:pt x="40" y="24"/>
                    <a:pt x="40" y="24"/>
                    <a:pt x="40" y="24"/>
                  </a:cubicBezTo>
                  <a:cubicBezTo>
                    <a:pt x="39" y="24"/>
                    <a:pt x="39" y="25"/>
                    <a:pt x="39" y="25"/>
                  </a:cubicBezTo>
                  <a:cubicBezTo>
                    <a:pt x="37" y="25"/>
                    <a:pt x="37" y="25"/>
                    <a:pt x="37" y="25"/>
                  </a:cubicBezTo>
                  <a:cubicBezTo>
                    <a:pt x="37" y="25"/>
                    <a:pt x="37" y="25"/>
                    <a:pt x="37" y="25"/>
                  </a:cubicBezTo>
                  <a:cubicBezTo>
                    <a:pt x="37" y="25"/>
                    <a:pt x="37" y="25"/>
                    <a:pt x="37" y="25"/>
                  </a:cubicBezTo>
                  <a:cubicBezTo>
                    <a:pt x="36" y="26"/>
                    <a:pt x="36" y="26"/>
                    <a:pt x="36" y="26"/>
                  </a:cubicBezTo>
                  <a:cubicBezTo>
                    <a:pt x="36" y="26"/>
                    <a:pt x="36" y="26"/>
                    <a:pt x="36" y="26"/>
                  </a:cubicBezTo>
                  <a:cubicBezTo>
                    <a:pt x="36" y="26"/>
                    <a:pt x="36" y="26"/>
                    <a:pt x="36" y="26"/>
                  </a:cubicBezTo>
                  <a:cubicBezTo>
                    <a:pt x="38" y="27"/>
                    <a:pt x="38" y="27"/>
                    <a:pt x="38" y="27"/>
                  </a:cubicBezTo>
                  <a:cubicBezTo>
                    <a:pt x="37" y="28"/>
                    <a:pt x="37" y="28"/>
                    <a:pt x="37" y="28"/>
                  </a:cubicBezTo>
                  <a:cubicBezTo>
                    <a:pt x="38" y="28"/>
                    <a:pt x="38" y="28"/>
                    <a:pt x="38" y="28"/>
                  </a:cubicBezTo>
                  <a:cubicBezTo>
                    <a:pt x="36" y="29"/>
                    <a:pt x="36" y="29"/>
                    <a:pt x="36" y="29"/>
                  </a:cubicBezTo>
                  <a:cubicBezTo>
                    <a:pt x="36" y="30"/>
                    <a:pt x="36" y="30"/>
                    <a:pt x="36" y="30"/>
                  </a:cubicBezTo>
                  <a:cubicBezTo>
                    <a:pt x="36" y="30"/>
                    <a:pt x="36" y="30"/>
                    <a:pt x="36" y="30"/>
                  </a:cubicBezTo>
                  <a:cubicBezTo>
                    <a:pt x="37" y="31"/>
                    <a:pt x="37" y="31"/>
                    <a:pt x="37" y="31"/>
                  </a:cubicBezTo>
                  <a:cubicBezTo>
                    <a:pt x="37" y="31"/>
                    <a:pt x="37" y="31"/>
                    <a:pt x="37" y="31"/>
                  </a:cubicBezTo>
                  <a:cubicBezTo>
                    <a:pt x="37" y="31"/>
                    <a:pt x="37" y="31"/>
                    <a:pt x="37" y="31"/>
                  </a:cubicBezTo>
                  <a:cubicBezTo>
                    <a:pt x="39" y="31"/>
                    <a:pt x="39" y="31"/>
                    <a:pt x="39" y="31"/>
                  </a:cubicBezTo>
                  <a:cubicBezTo>
                    <a:pt x="39" y="31"/>
                    <a:pt x="39" y="31"/>
                    <a:pt x="40" y="31"/>
                  </a:cubicBezTo>
                  <a:cubicBezTo>
                    <a:pt x="40" y="33"/>
                    <a:pt x="40" y="33"/>
                    <a:pt x="40" y="33"/>
                  </a:cubicBezTo>
                  <a:cubicBezTo>
                    <a:pt x="41" y="33"/>
                    <a:pt x="41" y="33"/>
                    <a:pt x="41" y="33"/>
                  </a:cubicBezTo>
                  <a:cubicBezTo>
                    <a:pt x="42" y="33"/>
                    <a:pt x="42" y="33"/>
                    <a:pt x="42" y="33"/>
                  </a:cubicBezTo>
                  <a:cubicBezTo>
                    <a:pt x="42" y="33"/>
                    <a:pt x="42" y="33"/>
                    <a:pt x="42" y="33"/>
                  </a:cubicBezTo>
                  <a:cubicBezTo>
                    <a:pt x="42" y="31"/>
                    <a:pt x="42" y="31"/>
                    <a:pt x="42" y="31"/>
                  </a:cubicBezTo>
                  <a:cubicBezTo>
                    <a:pt x="43" y="31"/>
                    <a:pt x="43" y="31"/>
                    <a:pt x="44" y="31"/>
                  </a:cubicBezTo>
                  <a:cubicBezTo>
                    <a:pt x="45" y="31"/>
                    <a:pt x="45" y="31"/>
                    <a:pt x="45" y="31"/>
                  </a:cubicBezTo>
                  <a:cubicBezTo>
                    <a:pt x="45" y="31"/>
                    <a:pt x="45" y="31"/>
                    <a:pt x="45" y="31"/>
                  </a:cubicBezTo>
                  <a:cubicBezTo>
                    <a:pt x="46" y="31"/>
                    <a:pt x="46" y="31"/>
                    <a:pt x="46" y="31"/>
                  </a:cubicBezTo>
                  <a:cubicBezTo>
                    <a:pt x="46" y="30"/>
                    <a:pt x="46" y="30"/>
                    <a:pt x="46" y="30"/>
                  </a:cubicBezTo>
                  <a:cubicBezTo>
                    <a:pt x="46" y="30"/>
                    <a:pt x="46" y="30"/>
                    <a:pt x="46" y="30"/>
                  </a:cubicBezTo>
                  <a:cubicBezTo>
                    <a:pt x="46" y="29"/>
                    <a:pt x="46" y="29"/>
                    <a:pt x="46" y="29"/>
                  </a:cubicBezTo>
                  <a:cubicBezTo>
                    <a:pt x="45" y="28"/>
                    <a:pt x="45" y="28"/>
                    <a:pt x="45" y="28"/>
                  </a:cubicBezTo>
                  <a:close/>
                  <a:moveTo>
                    <a:pt x="43" y="28"/>
                  </a:moveTo>
                  <a:cubicBezTo>
                    <a:pt x="43" y="29"/>
                    <a:pt x="42" y="29"/>
                    <a:pt x="41" y="29"/>
                  </a:cubicBezTo>
                  <a:cubicBezTo>
                    <a:pt x="40" y="29"/>
                    <a:pt x="40" y="29"/>
                    <a:pt x="40" y="28"/>
                  </a:cubicBezTo>
                  <a:cubicBezTo>
                    <a:pt x="40" y="27"/>
                    <a:pt x="40" y="26"/>
                    <a:pt x="41" y="26"/>
                  </a:cubicBezTo>
                  <a:cubicBezTo>
                    <a:pt x="42" y="26"/>
                    <a:pt x="43" y="27"/>
                    <a:pt x="43"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7" name="Oval 53"/>
            <p:cNvSpPr>
              <a:spLocks noChangeArrowheads="1"/>
            </p:cNvSpPr>
            <p:nvPr/>
          </p:nvSpPr>
          <p:spPr bwMode="auto">
            <a:xfrm>
              <a:off x="10626982" y="4264101"/>
              <a:ext cx="607016" cy="607016"/>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8" name="Freeform 54"/>
            <p:cNvSpPr>
              <a:spLocks noEditPoints="1"/>
            </p:cNvSpPr>
            <p:nvPr/>
          </p:nvSpPr>
          <p:spPr bwMode="auto">
            <a:xfrm>
              <a:off x="10780301" y="4439322"/>
              <a:ext cx="300379" cy="256574"/>
            </a:xfrm>
            <a:custGeom>
              <a:avLst/>
              <a:gdLst>
                <a:gd name="T0" fmla="*/ 66 w 69"/>
                <a:gd name="T1" fmla="*/ 56 h 59"/>
                <a:gd name="T2" fmla="*/ 0 w 69"/>
                <a:gd name="T3" fmla="*/ 10 h 59"/>
                <a:gd name="T4" fmla="*/ 0 w 69"/>
                <a:gd name="T5" fmla="*/ 59 h 59"/>
                <a:gd name="T6" fmla="*/ 69 w 69"/>
                <a:gd name="T7" fmla="*/ 0 h 59"/>
                <a:gd name="T8" fmla="*/ 0 w 69"/>
                <a:gd name="T9" fmla="*/ 0 h 59"/>
                <a:gd name="T10" fmla="*/ 40 w 69"/>
                <a:gd name="T11" fmla="*/ 33 h 59"/>
                <a:gd name="T12" fmla="*/ 38 w 69"/>
                <a:gd name="T13" fmla="*/ 30 h 59"/>
                <a:gd name="T14" fmla="*/ 36 w 69"/>
                <a:gd name="T15" fmla="*/ 28 h 59"/>
                <a:gd name="T16" fmla="*/ 32 w 69"/>
                <a:gd name="T17" fmla="*/ 26 h 59"/>
                <a:gd name="T18" fmla="*/ 29 w 69"/>
                <a:gd name="T19" fmla="*/ 26 h 59"/>
                <a:gd name="T20" fmla="*/ 25 w 69"/>
                <a:gd name="T21" fmla="*/ 28 h 59"/>
                <a:gd name="T22" fmla="*/ 23 w 69"/>
                <a:gd name="T23" fmla="*/ 30 h 59"/>
                <a:gd name="T24" fmla="*/ 21 w 69"/>
                <a:gd name="T25" fmla="*/ 33 h 59"/>
                <a:gd name="T26" fmla="*/ 21 w 69"/>
                <a:gd name="T27" fmla="*/ 36 h 59"/>
                <a:gd name="T28" fmla="*/ 21 w 69"/>
                <a:gd name="T29" fmla="*/ 40 h 59"/>
                <a:gd name="T30" fmla="*/ 23 w 69"/>
                <a:gd name="T31" fmla="*/ 43 h 59"/>
                <a:gd name="T32" fmla="*/ 26 w 69"/>
                <a:gd name="T33" fmla="*/ 46 h 59"/>
                <a:gd name="T34" fmla="*/ 29 w 69"/>
                <a:gd name="T35" fmla="*/ 47 h 59"/>
                <a:gd name="T36" fmla="*/ 31 w 69"/>
                <a:gd name="T37" fmla="*/ 44 h 59"/>
                <a:gd name="T38" fmla="*/ 35 w 69"/>
                <a:gd name="T39" fmla="*/ 46 h 59"/>
                <a:gd name="T40" fmla="*/ 36 w 69"/>
                <a:gd name="T41" fmla="*/ 42 h 59"/>
                <a:gd name="T42" fmla="*/ 40 w 69"/>
                <a:gd name="T43" fmla="*/ 41 h 59"/>
                <a:gd name="T44" fmla="*/ 38 w 69"/>
                <a:gd name="T45" fmla="*/ 38 h 59"/>
                <a:gd name="T46" fmla="*/ 34 w 69"/>
                <a:gd name="T47" fmla="*/ 40 h 59"/>
                <a:gd name="T48" fmla="*/ 27 w 69"/>
                <a:gd name="T49" fmla="*/ 37 h 59"/>
                <a:gd name="T50" fmla="*/ 34 w 69"/>
                <a:gd name="T51" fmla="*/ 34 h 59"/>
                <a:gd name="T52" fmla="*/ 31 w 69"/>
                <a:gd name="T53" fmla="*/ 35 h 59"/>
                <a:gd name="T54" fmla="*/ 29 w 69"/>
                <a:gd name="T55" fmla="*/ 37 h 59"/>
                <a:gd name="T56" fmla="*/ 48 w 69"/>
                <a:gd name="T57" fmla="*/ 28 h 59"/>
                <a:gd name="T58" fmla="*/ 49 w 69"/>
                <a:gd name="T59" fmla="*/ 27 h 59"/>
                <a:gd name="T60" fmla="*/ 48 w 69"/>
                <a:gd name="T61" fmla="*/ 26 h 59"/>
                <a:gd name="T62" fmla="*/ 45 w 69"/>
                <a:gd name="T63" fmla="*/ 24 h 59"/>
                <a:gd name="T64" fmla="*/ 43 w 69"/>
                <a:gd name="T65" fmla="*/ 24 h 59"/>
                <a:gd name="T66" fmla="*/ 39 w 69"/>
                <a:gd name="T67" fmla="*/ 26 h 59"/>
                <a:gd name="T68" fmla="*/ 38 w 69"/>
                <a:gd name="T69" fmla="*/ 27 h 59"/>
                <a:gd name="T70" fmla="*/ 40 w 69"/>
                <a:gd name="T71" fmla="*/ 28 h 59"/>
                <a:gd name="T72" fmla="*/ 38 w 69"/>
                <a:gd name="T73" fmla="*/ 31 h 59"/>
                <a:gd name="T74" fmla="*/ 39 w 69"/>
                <a:gd name="T75" fmla="*/ 32 h 59"/>
                <a:gd name="T76" fmla="*/ 41 w 69"/>
                <a:gd name="T77" fmla="*/ 32 h 59"/>
                <a:gd name="T78" fmla="*/ 43 w 69"/>
                <a:gd name="T79" fmla="*/ 35 h 59"/>
                <a:gd name="T80" fmla="*/ 45 w 69"/>
                <a:gd name="T81" fmla="*/ 33 h 59"/>
                <a:gd name="T82" fmla="*/ 48 w 69"/>
                <a:gd name="T83" fmla="*/ 33 h 59"/>
                <a:gd name="T84" fmla="*/ 49 w 69"/>
                <a:gd name="T85" fmla="*/ 31 h 59"/>
                <a:gd name="T86" fmla="*/ 45 w 69"/>
                <a:gd name="T87" fmla="*/ 29 h 59"/>
                <a:gd name="T88" fmla="*/ 44 w 69"/>
                <a:gd name="T89"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59">
                  <a:moveTo>
                    <a:pt x="3" y="14"/>
                  </a:moveTo>
                  <a:cubicBezTo>
                    <a:pt x="3" y="56"/>
                    <a:pt x="3" y="56"/>
                    <a:pt x="3" y="56"/>
                  </a:cubicBezTo>
                  <a:cubicBezTo>
                    <a:pt x="66" y="56"/>
                    <a:pt x="66" y="56"/>
                    <a:pt x="66" y="56"/>
                  </a:cubicBezTo>
                  <a:cubicBezTo>
                    <a:pt x="66" y="14"/>
                    <a:pt x="66" y="14"/>
                    <a:pt x="66" y="14"/>
                  </a:cubicBezTo>
                  <a:cubicBezTo>
                    <a:pt x="3" y="14"/>
                    <a:pt x="3" y="14"/>
                    <a:pt x="3" y="14"/>
                  </a:cubicBezTo>
                  <a:close/>
                  <a:moveTo>
                    <a:pt x="0" y="10"/>
                  </a:moveTo>
                  <a:cubicBezTo>
                    <a:pt x="69" y="10"/>
                    <a:pt x="69" y="10"/>
                    <a:pt x="69" y="10"/>
                  </a:cubicBezTo>
                  <a:cubicBezTo>
                    <a:pt x="69" y="59"/>
                    <a:pt x="69" y="59"/>
                    <a:pt x="69" y="59"/>
                  </a:cubicBezTo>
                  <a:cubicBezTo>
                    <a:pt x="0" y="59"/>
                    <a:pt x="0" y="59"/>
                    <a:pt x="0" y="59"/>
                  </a:cubicBezTo>
                  <a:cubicBezTo>
                    <a:pt x="0" y="10"/>
                    <a:pt x="0" y="10"/>
                    <a:pt x="0" y="10"/>
                  </a:cubicBezTo>
                  <a:close/>
                  <a:moveTo>
                    <a:pt x="0" y="0"/>
                  </a:moveTo>
                  <a:cubicBezTo>
                    <a:pt x="69" y="0"/>
                    <a:pt x="69" y="0"/>
                    <a:pt x="69" y="0"/>
                  </a:cubicBezTo>
                  <a:cubicBezTo>
                    <a:pt x="69" y="7"/>
                    <a:pt x="69" y="7"/>
                    <a:pt x="69" y="7"/>
                  </a:cubicBezTo>
                  <a:cubicBezTo>
                    <a:pt x="0" y="7"/>
                    <a:pt x="0" y="7"/>
                    <a:pt x="0" y="7"/>
                  </a:cubicBezTo>
                  <a:cubicBezTo>
                    <a:pt x="0" y="0"/>
                    <a:pt x="0" y="0"/>
                    <a:pt x="0" y="0"/>
                  </a:cubicBezTo>
                  <a:close/>
                  <a:moveTo>
                    <a:pt x="41" y="36"/>
                  </a:moveTo>
                  <a:cubicBezTo>
                    <a:pt x="41" y="34"/>
                    <a:pt x="41" y="34"/>
                    <a:pt x="41" y="34"/>
                  </a:cubicBezTo>
                  <a:cubicBezTo>
                    <a:pt x="41" y="34"/>
                    <a:pt x="41" y="33"/>
                    <a:pt x="40" y="33"/>
                  </a:cubicBezTo>
                  <a:cubicBezTo>
                    <a:pt x="37" y="33"/>
                    <a:pt x="37" y="33"/>
                    <a:pt x="37" y="33"/>
                  </a:cubicBezTo>
                  <a:cubicBezTo>
                    <a:pt x="37" y="33"/>
                    <a:pt x="37" y="33"/>
                    <a:pt x="37" y="33"/>
                  </a:cubicBezTo>
                  <a:cubicBezTo>
                    <a:pt x="38" y="30"/>
                    <a:pt x="38" y="30"/>
                    <a:pt x="38" y="30"/>
                  </a:cubicBezTo>
                  <a:cubicBezTo>
                    <a:pt x="38" y="29"/>
                    <a:pt x="38" y="29"/>
                    <a:pt x="38" y="29"/>
                  </a:cubicBezTo>
                  <a:cubicBezTo>
                    <a:pt x="37" y="28"/>
                    <a:pt x="37" y="28"/>
                    <a:pt x="37" y="28"/>
                  </a:cubicBezTo>
                  <a:cubicBezTo>
                    <a:pt x="36" y="28"/>
                    <a:pt x="36" y="28"/>
                    <a:pt x="36" y="28"/>
                  </a:cubicBezTo>
                  <a:cubicBezTo>
                    <a:pt x="34" y="30"/>
                    <a:pt x="34" y="30"/>
                    <a:pt x="34" y="30"/>
                  </a:cubicBezTo>
                  <a:cubicBezTo>
                    <a:pt x="33" y="30"/>
                    <a:pt x="33" y="30"/>
                    <a:pt x="33" y="30"/>
                  </a:cubicBezTo>
                  <a:cubicBezTo>
                    <a:pt x="32" y="26"/>
                    <a:pt x="32" y="26"/>
                    <a:pt x="32" y="26"/>
                  </a:cubicBezTo>
                  <a:cubicBezTo>
                    <a:pt x="32" y="26"/>
                    <a:pt x="32" y="26"/>
                    <a:pt x="32" y="26"/>
                  </a:cubicBezTo>
                  <a:cubicBezTo>
                    <a:pt x="30" y="26"/>
                    <a:pt x="30" y="26"/>
                    <a:pt x="30" y="26"/>
                  </a:cubicBezTo>
                  <a:cubicBezTo>
                    <a:pt x="29" y="26"/>
                    <a:pt x="29" y="26"/>
                    <a:pt x="29" y="26"/>
                  </a:cubicBezTo>
                  <a:cubicBezTo>
                    <a:pt x="29" y="30"/>
                    <a:pt x="29" y="30"/>
                    <a:pt x="29" y="30"/>
                  </a:cubicBezTo>
                  <a:cubicBezTo>
                    <a:pt x="28" y="30"/>
                    <a:pt x="28" y="30"/>
                    <a:pt x="28" y="30"/>
                  </a:cubicBezTo>
                  <a:cubicBezTo>
                    <a:pt x="25" y="28"/>
                    <a:pt x="25" y="28"/>
                    <a:pt x="25" y="28"/>
                  </a:cubicBezTo>
                  <a:cubicBezTo>
                    <a:pt x="25" y="28"/>
                    <a:pt x="25" y="28"/>
                    <a:pt x="25" y="28"/>
                  </a:cubicBezTo>
                  <a:cubicBezTo>
                    <a:pt x="23" y="29"/>
                    <a:pt x="23" y="29"/>
                    <a:pt x="23" y="29"/>
                  </a:cubicBezTo>
                  <a:cubicBezTo>
                    <a:pt x="23" y="30"/>
                    <a:pt x="23" y="30"/>
                    <a:pt x="23" y="30"/>
                  </a:cubicBezTo>
                  <a:cubicBezTo>
                    <a:pt x="25" y="33"/>
                    <a:pt x="25" y="33"/>
                    <a:pt x="25" y="33"/>
                  </a:cubicBezTo>
                  <a:cubicBezTo>
                    <a:pt x="24" y="33"/>
                    <a:pt x="24" y="33"/>
                    <a:pt x="24" y="33"/>
                  </a:cubicBezTo>
                  <a:cubicBezTo>
                    <a:pt x="21" y="33"/>
                    <a:pt x="21" y="33"/>
                    <a:pt x="21" y="33"/>
                  </a:cubicBezTo>
                  <a:cubicBezTo>
                    <a:pt x="21" y="34"/>
                    <a:pt x="21" y="34"/>
                    <a:pt x="21" y="34"/>
                  </a:cubicBezTo>
                  <a:cubicBezTo>
                    <a:pt x="20" y="36"/>
                    <a:pt x="20" y="36"/>
                    <a:pt x="20" y="36"/>
                  </a:cubicBezTo>
                  <a:cubicBezTo>
                    <a:pt x="21" y="36"/>
                    <a:pt x="21" y="36"/>
                    <a:pt x="21" y="36"/>
                  </a:cubicBezTo>
                  <a:cubicBezTo>
                    <a:pt x="23" y="38"/>
                    <a:pt x="23" y="38"/>
                    <a:pt x="23" y="38"/>
                  </a:cubicBezTo>
                  <a:cubicBezTo>
                    <a:pt x="23" y="38"/>
                    <a:pt x="23" y="38"/>
                    <a:pt x="24" y="38"/>
                  </a:cubicBezTo>
                  <a:cubicBezTo>
                    <a:pt x="21" y="40"/>
                    <a:pt x="21" y="40"/>
                    <a:pt x="21" y="40"/>
                  </a:cubicBezTo>
                  <a:cubicBezTo>
                    <a:pt x="21" y="41"/>
                    <a:pt x="21" y="41"/>
                    <a:pt x="21" y="41"/>
                  </a:cubicBezTo>
                  <a:cubicBezTo>
                    <a:pt x="22" y="43"/>
                    <a:pt x="22" y="43"/>
                    <a:pt x="22" y="43"/>
                  </a:cubicBezTo>
                  <a:cubicBezTo>
                    <a:pt x="23" y="43"/>
                    <a:pt x="23" y="43"/>
                    <a:pt x="23" y="43"/>
                  </a:cubicBezTo>
                  <a:cubicBezTo>
                    <a:pt x="26" y="42"/>
                    <a:pt x="26" y="42"/>
                    <a:pt x="26" y="42"/>
                  </a:cubicBezTo>
                  <a:cubicBezTo>
                    <a:pt x="26" y="43"/>
                    <a:pt x="26" y="43"/>
                    <a:pt x="26" y="43"/>
                  </a:cubicBezTo>
                  <a:cubicBezTo>
                    <a:pt x="26" y="46"/>
                    <a:pt x="26" y="46"/>
                    <a:pt x="26" y="46"/>
                  </a:cubicBezTo>
                  <a:cubicBezTo>
                    <a:pt x="26" y="46"/>
                    <a:pt x="26" y="46"/>
                    <a:pt x="26" y="46"/>
                  </a:cubicBezTo>
                  <a:cubicBezTo>
                    <a:pt x="28" y="47"/>
                    <a:pt x="28" y="47"/>
                    <a:pt x="28" y="47"/>
                  </a:cubicBezTo>
                  <a:cubicBezTo>
                    <a:pt x="29" y="47"/>
                    <a:pt x="29" y="47"/>
                    <a:pt x="29" y="47"/>
                  </a:cubicBezTo>
                  <a:cubicBezTo>
                    <a:pt x="30" y="44"/>
                    <a:pt x="30" y="44"/>
                    <a:pt x="30" y="44"/>
                  </a:cubicBezTo>
                  <a:cubicBezTo>
                    <a:pt x="31" y="44"/>
                    <a:pt x="31" y="44"/>
                    <a:pt x="31" y="44"/>
                  </a:cubicBezTo>
                  <a:cubicBezTo>
                    <a:pt x="31" y="44"/>
                    <a:pt x="31" y="44"/>
                    <a:pt x="31" y="44"/>
                  </a:cubicBezTo>
                  <a:cubicBezTo>
                    <a:pt x="33" y="47"/>
                    <a:pt x="33" y="47"/>
                    <a:pt x="33" y="47"/>
                  </a:cubicBezTo>
                  <a:cubicBezTo>
                    <a:pt x="33" y="47"/>
                    <a:pt x="33" y="47"/>
                    <a:pt x="33" y="47"/>
                  </a:cubicBezTo>
                  <a:cubicBezTo>
                    <a:pt x="35" y="46"/>
                    <a:pt x="35" y="46"/>
                    <a:pt x="35" y="46"/>
                  </a:cubicBezTo>
                  <a:cubicBezTo>
                    <a:pt x="36" y="46"/>
                    <a:pt x="36" y="46"/>
                    <a:pt x="36" y="46"/>
                  </a:cubicBezTo>
                  <a:cubicBezTo>
                    <a:pt x="35" y="43"/>
                    <a:pt x="35" y="43"/>
                    <a:pt x="35" y="43"/>
                  </a:cubicBezTo>
                  <a:cubicBezTo>
                    <a:pt x="36" y="42"/>
                    <a:pt x="36" y="42"/>
                    <a:pt x="36" y="42"/>
                  </a:cubicBezTo>
                  <a:cubicBezTo>
                    <a:pt x="39" y="43"/>
                    <a:pt x="39" y="43"/>
                    <a:pt x="39" y="43"/>
                  </a:cubicBezTo>
                  <a:cubicBezTo>
                    <a:pt x="39" y="43"/>
                    <a:pt x="39" y="43"/>
                    <a:pt x="39" y="43"/>
                  </a:cubicBezTo>
                  <a:cubicBezTo>
                    <a:pt x="40" y="41"/>
                    <a:pt x="40" y="41"/>
                    <a:pt x="40" y="41"/>
                  </a:cubicBezTo>
                  <a:cubicBezTo>
                    <a:pt x="40" y="40"/>
                    <a:pt x="40" y="40"/>
                    <a:pt x="40" y="40"/>
                  </a:cubicBezTo>
                  <a:cubicBezTo>
                    <a:pt x="38" y="38"/>
                    <a:pt x="38" y="38"/>
                    <a:pt x="38" y="38"/>
                  </a:cubicBezTo>
                  <a:cubicBezTo>
                    <a:pt x="38" y="38"/>
                    <a:pt x="38" y="38"/>
                    <a:pt x="38" y="38"/>
                  </a:cubicBezTo>
                  <a:cubicBezTo>
                    <a:pt x="41" y="36"/>
                    <a:pt x="41" y="36"/>
                    <a:pt x="41" y="36"/>
                  </a:cubicBezTo>
                  <a:close/>
                  <a:moveTo>
                    <a:pt x="35" y="37"/>
                  </a:moveTo>
                  <a:cubicBezTo>
                    <a:pt x="35" y="38"/>
                    <a:pt x="34" y="39"/>
                    <a:pt x="34" y="40"/>
                  </a:cubicBezTo>
                  <a:cubicBezTo>
                    <a:pt x="33" y="40"/>
                    <a:pt x="32" y="41"/>
                    <a:pt x="31" y="41"/>
                  </a:cubicBezTo>
                  <a:cubicBezTo>
                    <a:pt x="30" y="41"/>
                    <a:pt x="29" y="40"/>
                    <a:pt x="28" y="40"/>
                  </a:cubicBezTo>
                  <a:cubicBezTo>
                    <a:pt x="27" y="39"/>
                    <a:pt x="27" y="38"/>
                    <a:pt x="27" y="37"/>
                  </a:cubicBezTo>
                  <a:cubicBezTo>
                    <a:pt x="27" y="35"/>
                    <a:pt x="27" y="34"/>
                    <a:pt x="28" y="34"/>
                  </a:cubicBezTo>
                  <a:cubicBezTo>
                    <a:pt x="29" y="33"/>
                    <a:pt x="30" y="32"/>
                    <a:pt x="31" y="32"/>
                  </a:cubicBezTo>
                  <a:cubicBezTo>
                    <a:pt x="32" y="32"/>
                    <a:pt x="33" y="33"/>
                    <a:pt x="34" y="34"/>
                  </a:cubicBezTo>
                  <a:cubicBezTo>
                    <a:pt x="34" y="34"/>
                    <a:pt x="35" y="35"/>
                    <a:pt x="35" y="37"/>
                  </a:cubicBezTo>
                  <a:close/>
                  <a:moveTo>
                    <a:pt x="29" y="37"/>
                  </a:moveTo>
                  <a:cubicBezTo>
                    <a:pt x="29" y="36"/>
                    <a:pt x="30" y="35"/>
                    <a:pt x="31" y="35"/>
                  </a:cubicBezTo>
                  <a:cubicBezTo>
                    <a:pt x="32" y="35"/>
                    <a:pt x="33" y="36"/>
                    <a:pt x="33" y="37"/>
                  </a:cubicBezTo>
                  <a:cubicBezTo>
                    <a:pt x="33" y="38"/>
                    <a:pt x="32" y="39"/>
                    <a:pt x="31" y="39"/>
                  </a:cubicBezTo>
                  <a:cubicBezTo>
                    <a:pt x="30" y="39"/>
                    <a:pt x="29" y="38"/>
                    <a:pt x="29" y="37"/>
                  </a:cubicBezTo>
                  <a:close/>
                  <a:moveTo>
                    <a:pt x="48" y="30"/>
                  </a:moveTo>
                  <a:cubicBezTo>
                    <a:pt x="48" y="29"/>
                    <a:pt x="48" y="29"/>
                    <a:pt x="48" y="29"/>
                  </a:cubicBezTo>
                  <a:cubicBezTo>
                    <a:pt x="48" y="28"/>
                    <a:pt x="48" y="28"/>
                    <a:pt x="48" y="28"/>
                  </a:cubicBezTo>
                  <a:cubicBezTo>
                    <a:pt x="49" y="27"/>
                    <a:pt x="49" y="27"/>
                    <a:pt x="49" y="27"/>
                  </a:cubicBezTo>
                  <a:cubicBezTo>
                    <a:pt x="49" y="27"/>
                    <a:pt x="49" y="27"/>
                    <a:pt x="49" y="27"/>
                  </a:cubicBezTo>
                  <a:cubicBezTo>
                    <a:pt x="49" y="27"/>
                    <a:pt x="49" y="27"/>
                    <a:pt x="49" y="27"/>
                  </a:cubicBezTo>
                  <a:cubicBezTo>
                    <a:pt x="48" y="26"/>
                    <a:pt x="48" y="26"/>
                    <a:pt x="48" y="26"/>
                  </a:cubicBezTo>
                  <a:cubicBezTo>
                    <a:pt x="48" y="26"/>
                    <a:pt x="48" y="26"/>
                    <a:pt x="48" y="26"/>
                  </a:cubicBezTo>
                  <a:cubicBezTo>
                    <a:pt x="48" y="26"/>
                    <a:pt x="48" y="26"/>
                    <a:pt x="48" y="26"/>
                  </a:cubicBezTo>
                  <a:cubicBezTo>
                    <a:pt x="46" y="26"/>
                    <a:pt x="46" y="26"/>
                    <a:pt x="46" y="26"/>
                  </a:cubicBezTo>
                  <a:cubicBezTo>
                    <a:pt x="46" y="26"/>
                    <a:pt x="45" y="26"/>
                    <a:pt x="45" y="25"/>
                  </a:cubicBezTo>
                  <a:cubicBezTo>
                    <a:pt x="45" y="24"/>
                    <a:pt x="45" y="24"/>
                    <a:pt x="45" y="24"/>
                  </a:cubicBezTo>
                  <a:cubicBezTo>
                    <a:pt x="44" y="24"/>
                    <a:pt x="44" y="24"/>
                    <a:pt x="44" y="24"/>
                  </a:cubicBezTo>
                  <a:cubicBezTo>
                    <a:pt x="43" y="24"/>
                    <a:pt x="43" y="24"/>
                    <a:pt x="43" y="24"/>
                  </a:cubicBezTo>
                  <a:cubicBezTo>
                    <a:pt x="43" y="24"/>
                    <a:pt x="43" y="24"/>
                    <a:pt x="43" y="24"/>
                  </a:cubicBezTo>
                  <a:cubicBezTo>
                    <a:pt x="42" y="25"/>
                    <a:pt x="42" y="25"/>
                    <a:pt x="42" y="25"/>
                  </a:cubicBezTo>
                  <a:cubicBezTo>
                    <a:pt x="42" y="26"/>
                    <a:pt x="41" y="26"/>
                    <a:pt x="41" y="26"/>
                  </a:cubicBezTo>
                  <a:cubicBezTo>
                    <a:pt x="39" y="26"/>
                    <a:pt x="39" y="26"/>
                    <a:pt x="39" y="26"/>
                  </a:cubicBezTo>
                  <a:cubicBezTo>
                    <a:pt x="39" y="26"/>
                    <a:pt x="39" y="26"/>
                    <a:pt x="39" y="26"/>
                  </a:cubicBezTo>
                  <a:cubicBezTo>
                    <a:pt x="39" y="26"/>
                    <a:pt x="39" y="26"/>
                    <a:pt x="39" y="26"/>
                  </a:cubicBezTo>
                  <a:cubicBezTo>
                    <a:pt x="38" y="27"/>
                    <a:pt x="38" y="27"/>
                    <a:pt x="38" y="27"/>
                  </a:cubicBezTo>
                  <a:cubicBezTo>
                    <a:pt x="38" y="27"/>
                    <a:pt x="38" y="27"/>
                    <a:pt x="38" y="27"/>
                  </a:cubicBezTo>
                  <a:cubicBezTo>
                    <a:pt x="38" y="27"/>
                    <a:pt x="38" y="27"/>
                    <a:pt x="38" y="27"/>
                  </a:cubicBezTo>
                  <a:cubicBezTo>
                    <a:pt x="40" y="28"/>
                    <a:pt x="40" y="28"/>
                    <a:pt x="40" y="28"/>
                  </a:cubicBezTo>
                  <a:cubicBezTo>
                    <a:pt x="39" y="29"/>
                    <a:pt x="39" y="29"/>
                    <a:pt x="39" y="29"/>
                  </a:cubicBezTo>
                  <a:cubicBezTo>
                    <a:pt x="40" y="30"/>
                    <a:pt x="40" y="30"/>
                    <a:pt x="40" y="30"/>
                  </a:cubicBezTo>
                  <a:cubicBezTo>
                    <a:pt x="38" y="31"/>
                    <a:pt x="38" y="31"/>
                    <a:pt x="38" y="31"/>
                  </a:cubicBezTo>
                  <a:cubicBezTo>
                    <a:pt x="38" y="31"/>
                    <a:pt x="38" y="31"/>
                    <a:pt x="38" y="31"/>
                  </a:cubicBezTo>
                  <a:cubicBezTo>
                    <a:pt x="38" y="32"/>
                    <a:pt x="38" y="32"/>
                    <a:pt x="38" y="32"/>
                  </a:cubicBezTo>
                  <a:cubicBezTo>
                    <a:pt x="39" y="32"/>
                    <a:pt x="39" y="32"/>
                    <a:pt x="39" y="32"/>
                  </a:cubicBezTo>
                  <a:cubicBezTo>
                    <a:pt x="39" y="33"/>
                    <a:pt x="39" y="33"/>
                    <a:pt x="39" y="33"/>
                  </a:cubicBezTo>
                  <a:cubicBezTo>
                    <a:pt x="39" y="33"/>
                    <a:pt x="39" y="33"/>
                    <a:pt x="39" y="33"/>
                  </a:cubicBezTo>
                  <a:cubicBezTo>
                    <a:pt x="41" y="32"/>
                    <a:pt x="41" y="32"/>
                    <a:pt x="41" y="32"/>
                  </a:cubicBezTo>
                  <a:cubicBezTo>
                    <a:pt x="41" y="33"/>
                    <a:pt x="42" y="33"/>
                    <a:pt x="42" y="33"/>
                  </a:cubicBezTo>
                  <a:cubicBezTo>
                    <a:pt x="43" y="35"/>
                    <a:pt x="43" y="35"/>
                    <a:pt x="43" y="35"/>
                  </a:cubicBezTo>
                  <a:cubicBezTo>
                    <a:pt x="43" y="35"/>
                    <a:pt x="43" y="35"/>
                    <a:pt x="43" y="35"/>
                  </a:cubicBezTo>
                  <a:cubicBezTo>
                    <a:pt x="44" y="35"/>
                    <a:pt x="44" y="35"/>
                    <a:pt x="44" y="35"/>
                  </a:cubicBezTo>
                  <a:cubicBezTo>
                    <a:pt x="45" y="35"/>
                    <a:pt x="45" y="35"/>
                    <a:pt x="45" y="35"/>
                  </a:cubicBezTo>
                  <a:cubicBezTo>
                    <a:pt x="45" y="33"/>
                    <a:pt x="45" y="33"/>
                    <a:pt x="45" y="33"/>
                  </a:cubicBezTo>
                  <a:cubicBezTo>
                    <a:pt x="45" y="33"/>
                    <a:pt x="46" y="33"/>
                    <a:pt x="46" y="32"/>
                  </a:cubicBezTo>
                  <a:cubicBezTo>
                    <a:pt x="48" y="33"/>
                    <a:pt x="48" y="33"/>
                    <a:pt x="48" y="33"/>
                  </a:cubicBezTo>
                  <a:cubicBezTo>
                    <a:pt x="48" y="33"/>
                    <a:pt x="48" y="33"/>
                    <a:pt x="48" y="33"/>
                  </a:cubicBezTo>
                  <a:cubicBezTo>
                    <a:pt x="48" y="32"/>
                    <a:pt x="48" y="32"/>
                    <a:pt x="48" y="32"/>
                  </a:cubicBezTo>
                  <a:cubicBezTo>
                    <a:pt x="49" y="32"/>
                    <a:pt x="49" y="32"/>
                    <a:pt x="49" y="32"/>
                  </a:cubicBezTo>
                  <a:cubicBezTo>
                    <a:pt x="49" y="31"/>
                    <a:pt x="49" y="31"/>
                    <a:pt x="49" y="31"/>
                  </a:cubicBezTo>
                  <a:cubicBezTo>
                    <a:pt x="49" y="31"/>
                    <a:pt x="49" y="31"/>
                    <a:pt x="49" y="31"/>
                  </a:cubicBezTo>
                  <a:cubicBezTo>
                    <a:pt x="48" y="30"/>
                    <a:pt x="48" y="30"/>
                    <a:pt x="48" y="30"/>
                  </a:cubicBezTo>
                  <a:close/>
                  <a:moveTo>
                    <a:pt x="45" y="29"/>
                  </a:moveTo>
                  <a:cubicBezTo>
                    <a:pt x="45" y="30"/>
                    <a:pt x="44" y="31"/>
                    <a:pt x="44" y="31"/>
                  </a:cubicBezTo>
                  <a:cubicBezTo>
                    <a:pt x="43" y="31"/>
                    <a:pt x="42" y="30"/>
                    <a:pt x="42" y="29"/>
                  </a:cubicBezTo>
                  <a:cubicBezTo>
                    <a:pt x="42" y="28"/>
                    <a:pt x="43" y="28"/>
                    <a:pt x="44" y="28"/>
                  </a:cubicBezTo>
                  <a:cubicBezTo>
                    <a:pt x="44" y="28"/>
                    <a:pt x="45" y="28"/>
                    <a:pt x="45" y="2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9" name="Freeform 55"/>
            <p:cNvSpPr>
              <a:spLocks/>
            </p:cNvSpPr>
            <p:nvPr/>
          </p:nvSpPr>
          <p:spPr bwMode="auto">
            <a:xfrm>
              <a:off x="10414213" y="5697159"/>
              <a:ext cx="372346" cy="297251"/>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0" name="Freeform 56"/>
            <p:cNvSpPr>
              <a:spLocks/>
            </p:cNvSpPr>
            <p:nvPr/>
          </p:nvSpPr>
          <p:spPr bwMode="auto">
            <a:xfrm>
              <a:off x="10420471" y="5656484"/>
              <a:ext cx="297251" cy="17209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1" name="Freeform 57"/>
            <p:cNvSpPr>
              <a:spLocks/>
            </p:cNvSpPr>
            <p:nvPr/>
          </p:nvSpPr>
          <p:spPr bwMode="auto">
            <a:xfrm>
              <a:off x="10451761" y="5950605"/>
              <a:ext cx="265962" cy="78225"/>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2" name="Oval 58"/>
            <p:cNvSpPr>
              <a:spLocks noChangeArrowheads="1"/>
            </p:cNvSpPr>
            <p:nvPr/>
          </p:nvSpPr>
          <p:spPr bwMode="auto">
            <a:xfrm>
              <a:off x="10379796" y="5622065"/>
              <a:ext cx="372346" cy="372346"/>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3" name="Freeform 59"/>
            <p:cNvSpPr>
              <a:spLocks noEditPoints="1"/>
            </p:cNvSpPr>
            <p:nvPr/>
          </p:nvSpPr>
          <p:spPr bwMode="auto">
            <a:xfrm>
              <a:off x="10476792" y="5731579"/>
              <a:ext cx="184609" cy="156447"/>
            </a:xfrm>
            <a:custGeom>
              <a:avLst/>
              <a:gdLst>
                <a:gd name="T0" fmla="*/ 40 w 42"/>
                <a:gd name="T1" fmla="*/ 34 h 36"/>
                <a:gd name="T2" fmla="*/ 0 w 42"/>
                <a:gd name="T3" fmla="*/ 6 h 36"/>
                <a:gd name="T4" fmla="*/ 0 w 42"/>
                <a:gd name="T5" fmla="*/ 36 h 36"/>
                <a:gd name="T6" fmla="*/ 42 w 42"/>
                <a:gd name="T7" fmla="*/ 0 h 36"/>
                <a:gd name="T8" fmla="*/ 0 w 42"/>
                <a:gd name="T9" fmla="*/ 0 h 36"/>
                <a:gd name="T10" fmla="*/ 24 w 42"/>
                <a:gd name="T11" fmla="*/ 20 h 36"/>
                <a:gd name="T12" fmla="*/ 23 w 42"/>
                <a:gd name="T13" fmla="*/ 18 h 36"/>
                <a:gd name="T14" fmla="*/ 22 w 42"/>
                <a:gd name="T15" fmla="*/ 17 h 36"/>
                <a:gd name="T16" fmla="*/ 19 w 42"/>
                <a:gd name="T17" fmla="*/ 16 h 36"/>
                <a:gd name="T18" fmla="*/ 18 w 42"/>
                <a:gd name="T19" fmla="*/ 16 h 36"/>
                <a:gd name="T20" fmla="*/ 15 w 42"/>
                <a:gd name="T21" fmla="*/ 17 h 36"/>
                <a:gd name="T22" fmla="*/ 14 w 42"/>
                <a:gd name="T23" fmla="*/ 18 h 36"/>
                <a:gd name="T24" fmla="*/ 13 w 42"/>
                <a:gd name="T25" fmla="*/ 20 h 36"/>
                <a:gd name="T26" fmla="*/ 12 w 42"/>
                <a:gd name="T27" fmla="*/ 22 h 36"/>
                <a:gd name="T28" fmla="*/ 13 w 42"/>
                <a:gd name="T29" fmla="*/ 24 h 36"/>
                <a:gd name="T30" fmla="*/ 14 w 42"/>
                <a:gd name="T31" fmla="*/ 26 h 36"/>
                <a:gd name="T32" fmla="*/ 16 w 42"/>
                <a:gd name="T33" fmla="*/ 28 h 36"/>
                <a:gd name="T34" fmla="*/ 17 w 42"/>
                <a:gd name="T35" fmla="*/ 28 h 36"/>
                <a:gd name="T36" fmla="*/ 19 w 42"/>
                <a:gd name="T37" fmla="*/ 27 h 36"/>
                <a:gd name="T38" fmla="*/ 21 w 42"/>
                <a:gd name="T39" fmla="*/ 28 h 36"/>
                <a:gd name="T40" fmla="*/ 22 w 42"/>
                <a:gd name="T41" fmla="*/ 26 h 36"/>
                <a:gd name="T42" fmla="*/ 24 w 42"/>
                <a:gd name="T43" fmla="*/ 25 h 36"/>
                <a:gd name="T44" fmla="*/ 23 w 42"/>
                <a:gd name="T45" fmla="*/ 23 h 36"/>
                <a:gd name="T46" fmla="*/ 20 w 42"/>
                <a:gd name="T47" fmla="*/ 24 h 36"/>
                <a:gd name="T48" fmla="*/ 16 w 42"/>
                <a:gd name="T49" fmla="*/ 22 h 36"/>
                <a:gd name="T50" fmla="*/ 20 w 42"/>
                <a:gd name="T51" fmla="*/ 20 h 36"/>
                <a:gd name="T52" fmla="*/ 19 w 42"/>
                <a:gd name="T53" fmla="*/ 21 h 36"/>
                <a:gd name="T54" fmla="*/ 17 w 42"/>
                <a:gd name="T55" fmla="*/ 22 h 36"/>
                <a:gd name="T56" fmla="*/ 29 w 42"/>
                <a:gd name="T57" fmla="*/ 17 h 36"/>
                <a:gd name="T58" fmla="*/ 30 w 42"/>
                <a:gd name="T59" fmla="*/ 16 h 36"/>
                <a:gd name="T60" fmla="*/ 29 w 42"/>
                <a:gd name="T61" fmla="*/ 16 h 36"/>
                <a:gd name="T62" fmla="*/ 27 w 42"/>
                <a:gd name="T63" fmla="*/ 14 h 36"/>
                <a:gd name="T64" fmla="*/ 26 w 42"/>
                <a:gd name="T65" fmla="*/ 14 h 36"/>
                <a:gd name="T66" fmla="*/ 24 w 42"/>
                <a:gd name="T67" fmla="*/ 16 h 36"/>
                <a:gd name="T68" fmla="*/ 23 w 42"/>
                <a:gd name="T69" fmla="*/ 16 h 36"/>
                <a:gd name="T70" fmla="*/ 24 w 42"/>
                <a:gd name="T71" fmla="*/ 17 h 36"/>
                <a:gd name="T72" fmla="*/ 23 w 42"/>
                <a:gd name="T73" fmla="*/ 19 h 36"/>
                <a:gd name="T74" fmla="*/ 24 w 42"/>
                <a:gd name="T75" fmla="*/ 20 h 36"/>
                <a:gd name="T76" fmla="*/ 25 w 42"/>
                <a:gd name="T77" fmla="*/ 20 h 36"/>
                <a:gd name="T78" fmla="*/ 26 w 42"/>
                <a:gd name="T79" fmla="*/ 21 h 36"/>
                <a:gd name="T80" fmla="*/ 27 w 42"/>
                <a:gd name="T81" fmla="*/ 20 h 36"/>
                <a:gd name="T82" fmla="*/ 29 w 42"/>
                <a:gd name="T83" fmla="*/ 20 h 36"/>
                <a:gd name="T84" fmla="*/ 30 w 42"/>
                <a:gd name="T85" fmla="*/ 19 h 36"/>
                <a:gd name="T86" fmla="*/ 27 w 42"/>
                <a:gd name="T87" fmla="*/ 18 h 36"/>
                <a:gd name="T88" fmla="*/ 26 w 42"/>
                <a:gd name="T8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36">
                  <a:moveTo>
                    <a:pt x="2" y="8"/>
                  </a:moveTo>
                  <a:cubicBezTo>
                    <a:pt x="2" y="34"/>
                    <a:pt x="2" y="34"/>
                    <a:pt x="2" y="34"/>
                  </a:cubicBezTo>
                  <a:cubicBezTo>
                    <a:pt x="40" y="34"/>
                    <a:pt x="40" y="34"/>
                    <a:pt x="40" y="34"/>
                  </a:cubicBezTo>
                  <a:cubicBezTo>
                    <a:pt x="40" y="8"/>
                    <a:pt x="40" y="8"/>
                    <a:pt x="40" y="8"/>
                  </a:cubicBezTo>
                  <a:cubicBezTo>
                    <a:pt x="2" y="8"/>
                    <a:pt x="2" y="8"/>
                    <a:pt x="2" y="8"/>
                  </a:cubicBezTo>
                  <a:close/>
                  <a:moveTo>
                    <a:pt x="0" y="6"/>
                  </a:moveTo>
                  <a:cubicBezTo>
                    <a:pt x="42" y="6"/>
                    <a:pt x="42" y="6"/>
                    <a:pt x="42" y="6"/>
                  </a:cubicBezTo>
                  <a:cubicBezTo>
                    <a:pt x="42" y="36"/>
                    <a:pt x="42" y="36"/>
                    <a:pt x="42" y="36"/>
                  </a:cubicBezTo>
                  <a:cubicBezTo>
                    <a:pt x="0" y="36"/>
                    <a:pt x="0" y="36"/>
                    <a:pt x="0" y="36"/>
                  </a:cubicBezTo>
                  <a:cubicBezTo>
                    <a:pt x="0" y="6"/>
                    <a:pt x="0" y="6"/>
                    <a:pt x="0" y="6"/>
                  </a:cubicBezTo>
                  <a:close/>
                  <a:moveTo>
                    <a:pt x="0" y="0"/>
                  </a:moveTo>
                  <a:cubicBezTo>
                    <a:pt x="42" y="0"/>
                    <a:pt x="42" y="0"/>
                    <a:pt x="42" y="0"/>
                  </a:cubicBezTo>
                  <a:cubicBezTo>
                    <a:pt x="42" y="4"/>
                    <a:pt x="42" y="4"/>
                    <a:pt x="42" y="4"/>
                  </a:cubicBezTo>
                  <a:cubicBezTo>
                    <a:pt x="0" y="4"/>
                    <a:pt x="0" y="4"/>
                    <a:pt x="0" y="4"/>
                  </a:cubicBezTo>
                  <a:cubicBezTo>
                    <a:pt x="0" y="0"/>
                    <a:pt x="0" y="0"/>
                    <a:pt x="0" y="0"/>
                  </a:cubicBezTo>
                  <a:close/>
                  <a:moveTo>
                    <a:pt x="25" y="22"/>
                  </a:moveTo>
                  <a:cubicBezTo>
                    <a:pt x="25" y="21"/>
                    <a:pt x="25" y="21"/>
                    <a:pt x="25" y="21"/>
                  </a:cubicBezTo>
                  <a:cubicBezTo>
                    <a:pt x="24" y="20"/>
                    <a:pt x="24" y="20"/>
                    <a:pt x="24" y="20"/>
                  </a:cubicBezTo>
                  <a:cubicBezTo>
                    <a:pt x="23" y="20"/>
                    <a:pt x="23" y="20"/>
                    <a:pt x="23" y="20"/>
                  </a:cubicBezTo>
                  <a:cubicBezTo>
                    <a:pt x="22" y="20"/>
                    <a:pt x="22" y="20"/>
                    <a:pt x="22" y="20"/>
                  </a:cubicBezTo>
                  <a:cubicBezTo>
                    <a:pt x="23" y="18"/>
                    <a:pt x="23" y="18"/>
                    <a:pt x="23" y="18"/>
                  </a:cubicBezTo>
                  <a:cubicBezTo>
                    <a:pt x="23" y="18"/>
                    <a:pt x="23" y="18"/>
                    <a:pt x="23" y="18"/>
                  </a:cubicBezTo>
                  <a:cubicBezTo>
                    <a:pt x="22" y="17"/>
                    <a:pt x="22" y="17"/>
                    <a:pt x="22" y="17"/>
                  </a:cubicBezTo>
                  <a:cubicBezTo>
                    <a:pt x="22" y="17"/>
                    <a:pt x="22" y="17"/>
                    <a:pt x="22" y="17"/>
                  </a:cubicBezTo>
                  <a:cubicBezTo>
                    <a:pt x="20" y="18"/>
                    <a:pt x="20" y="18"/>
                    <a:pt x="20" y="18"/>
                  </a:cubicBezTo>
                  <a:cubicBezTo>
                    <a:pt x="20" y="18"/>
                    <a:pt x="20" y="18"/>
                    <a:pt x="20" y="18"/>
                  </a:cubicBezTo>
                  <a:cubicBezTo>
                    <a:pt x="19" y="16"/>
                    <a:pt x="19" y="16"/>
                    <a:pt x="19" y="16"/>
                  </a:cubicBezTo>
                  <a:cubicBezTo>
                    <a:pt x="19" y="16"/>
                    <a:pt x="19" y="16"/>
                    <a:pt x="19" y="16"/>
                  </a:cubicBezTo>
                  <a:cubicBezTo>
                    <a:pt x="18" y="16"/>
                    <a:pt x="18" y="16"/>
                    <a:pt x="18" y="16"/>
                  </a:cubicBezTo>
                  <a:cubicBezTo>
                    <a:pt x="18" y="16"/>
                    <a:pt x="18" y="16"/>
                    <a:pt x="18" y="16"/>
                  </a:cubicBezTo>
                  <a:cubicBezTo>
                    <a:pt x="17" y="18"/>
                    <a:pt x="17" y="18"/>
                    <a:pt x="17" y="18"/>
                  </a:cubicBezTo>
                  <a:cubicBezTo>
                    <a:pt x="17" y="18"/>
                    <a:pt x="17" y="18"/>
                    <a:pt x="17" y="18"/>
                  </a:cubicBezTo>
                  <a:cubicBezTo>
                    <a:pt x="15" y="17"/>
                    <a:pt x="15" y="17"/>
                    <a:pt x="15" y="17"/>
                  </a:cubicBezTo>
                  <a:cubicBezTo>
                    <a:pt x="15" y="17"/>
                    <a:pt x="15" y="17"/>
                    <a:pt x="15" y="17"/>
                  </a:cubicBezTo>
                  <a:cubicBezTo>
                    <a:pt x="14" y="18"/>
                    <a:pt x="14" y="18"/>
                    <a:pt x="14" y="18"/>
                  </a:cubicBezTo>
                  <a:cubicBezTo>
                    <a:pt x="14" y="18"/>
                    <a:pt x="14" y="18"/>
                    <a:pt x="14" y="18"/>
                  </a:cubicBezTo>
                  <a:cubicBezTo>
                    <a:pt x="15" y="20"/>
                    <a:pt x="15" y="20"/>
                    <a:pt x="15" y="20"/>
                  </a:cubicBezTo>
                  <a:cubicBezTo>
                    <a:pt x="15" y="20"/>
                    <a:pt x="15" y="20"/>
                    <a:pt x="15" y="20"/>
                  </a:cubicBezTo>
                  <a:cubicBezTo>
                    <a:pt x="13" y="20"/>
                    <a:pt x="13" y="20"/>
                    <a:pt x="13" y="20"/>
                  </a:cubicBezTo>
                  <a:cubicBezTo>
                    <a:pt x="12" y="21"/>
                    <a:pt x="12" y="21"/>
                    <a:pt x="12" y="21"/>
                  </a:cubicBezTo>
                  <a:cubicBezTo>
                    <a:pt x="12" y="22"/>
                    <a:pt x="12" y="22"/>
                    <a:pt x="12" y="22"/>
                  </a:cubicBezTo>
                  <a:cubicBezTo>
                    <a:pt x="12" y="22"/>
                    <a:pt x="12" y="22"/>
                    <a:pt x="12" y="22"/>
                  </a:cubicBezTo>
                  <a:cubicBezTo>
                    <a:pt x="14" y="23"/>
                    <a:pt x="14" y="23"/>
                    <a:pt x="14" y="23"/>
                  </a:cubicBezTo>
                  <a:cubicBezTo>
                    <a:pt x="14" y="23"/>
                    <a:pt x="14" y="23"/>
                    <a:pt x="14" y="23"/>
                  </a:cubicBezTo>
                  <a:cubicBezTo>
                    <a:pt x="13" y="24"/>
                    <a:pt x="13" y="24"/>
                    <a:pt x="13" y="24"/>
                  </a:cubicBezTo>
                  <a:cubicBezTo>
                    <a:pt x="13" y="25"/>
                    <a:pt x="13" y="25"/>
                    <a:pt x="13" y="25"/>
                  </a:cubicBezTo>
                  <a:cubicBezTo>
                    <a:pt x="13" y="26"/>
                    <a:pt x="13" y="26"/>
                    <a:pt x="13" y="26"/>
                  </a:cubicBezTo>
                  <a:cubicBezTo>
                    <a:pt x="14" y="26"/>
                    <a:pt x="14" y="26"/>
                    <a:pt x="14" y="26"/>
                  </a:cubicBezTo>
                  <a:cubicBezTo>
                    <a:pt x="15" y="26"/>
                    <a:pt x="15" y="26"/>
                    <a:pt x="15" y="26"/>
                  </a:cubicBezTo>
                  <a:cubicBezTo>
                    <a:pt x="16" y="26"/>
                    <a:pt x="16" y="26"/>
                    <a:pt x="16" y="26"/>
                  </a:cubicBezTo>
                  <a:cubicBezTo>
                    <a:pt x="16" y="28"/>
                    <a:pt x="16" y="28"/>
                    <a:pt x="16" y="28"/>
                  </a:cubicBezTo>
                  <a:cubicBezTo>
                    <a:pt x="16" y="28"/>
                    <a:pt x="16" y="28"/>
                    <a:pt x="16" y="28"/>
                  </a:cubicBezTo>
                  <a:cubicBezTo>
                    <a:pt x="17" y="28"/>
                    <a:pt x="17" y="28"/>
                    <a:pt x="17" y="28"/>
                  </a:cubicBezTo>
                  <a:cubicBezTo>
                    <a:pt x="17" y="28"/>
                    <a:pt x="17" y="28"/>
                    <a:pt x="17" y="28"/>
                  </a:cubicBezTo>
                  <a:cubicBezTo>
                    <a:pt x="18" y="27"/>
                    <a:pt x="18" y="27"/>
                    <a:pt x="18" y="27"/>
                  </a:cubicBezTo>
                  <a:cubicBezTo>
                    <a:pt x="19" y="27"/>
                    <a:pt x="19" y="27"/>
                    <a:pt x="19" y="27"/>
                  </a:cubicBezTo>
                  <a:cubicBezTo>
                    <a:pt x="19" y="27"/>
                    <a:pt x="19" y="27"/>
                    <a:pt x="19" y="27"/>
                  </a:cubicBezTo>
                  <a:cubicBezTo>
                    <a:pt x="20" y="28"/>
                    <a:pt x="20" y="28"/>
                    <a:pt x="20" y="28"/>
                  </a:cubicBezTo>
                  <a:cubicBezTo>
                    <a:pt x="20" y="28"/>
                    <a:pt x="20" y="28"/>
                    <a:pt x="20" y="28"/>
                  </a:cubicBezTo>
                  <a:cubicBezTo>
                    <a:pt x="21" y="28"/>
                    <a:pt x="21" y="28"/>
                    <a:pt x="21" y="28"/>
                  </a:cubicBezTo>
                  <a:cubicBezTo>
                    <a:pt x="22" y="28"/>
                    <a:pt x="22" y="28"/>
                    <a:pt x="22" y="28"/>
                  </a:cubicBezTo>
                  <a:cubicBezTo>
                    <a:pt x="21" y="26"/>
                    <a:pt x="21" y="26"/>
                    <a:pt x="21" y="26"/>
                  </a:cubicBezTo>
                  <a:cubicBezTo>
                    <a:pt x="22" y="26"/>
                    <a:pt x="22" y="26"/>
                    <a:pt x="22" y="26"/>
                  </a:cubicBezTo>
                  <a:cubicBezTo>
                    <a:pt x="23" y="26"/>
                    <a:pt x="23" y="26"/>
                    <a:pt x="23" y="26"/>
                  </a:cubicBezTo>
                  <a:cubicBezTo>
                    <a:pt x="24" y="26"/>
                    <a:pt x="24" y="26"/>
                    <a:pt x="24" y="26"/>
                  </a:cubicBezTo>
                  <a:cubicBezTo>
                    <a:pt x="24" y="25"/>
                    <a:pt x="24" y="25"/>
                    <a:pt x="24" y="25"/>
                  </a:cubicBezTo>
                  <a:cubicBezTo>
                    <a:pt x="24" y="24"/>
                    <a:pt x="24" y="24"/>
                    <a:pt x="24" y="24"/>
                  </a:cubicBezTo>
                  <a:cubicBezTo>
                    <a:pt x="23" y="23"/>
                    <a:pt x="23" y="23"/>
                    <a:pt x="23" y="23"/>
                  </a:cubicBezTo>
                  <a:cubicBezTo>
                    <a:pt x="23" y="23"/>
                    <a:pt x="23" y="23"/>
                    <a:pt x="23" y="23"/>
                  </a:cubicBezTo>
                  <a:cubicBezTo>
                    <a:pt x="25" y="22"/>
                    <a:pt x="25" y="22"/>
                    <a:pt x="25" y="22"/>
                  </a:cubicBezTo>
                  <a:close/>
                  <a:moveTo>
                    <a:pt x="21" y="22"/>
                  </a:moveTo>
                  <a:cubicBezTo>
                    <a:pt x="21" y="23"/>
                    <a:pt x="21" y="24"/>
                    <a:pt x="20" y="24"/>
                  </a:cubicBezTo>
                  <a:cubicBezTo>
                    <a:pt x="20" y="24"/>
                    <a:pt x="19" y="25"/>
                    <a:pt x="19" y="25"/>
                  </a:cubicBezTo>
                  <a:cubicBezTo>
                    <a:pt x="18" y="25"/>
                    <a:pt x="17" y="24"/>
                    <a:pt x="17" y="24"/>
                  </a:cubicBezTo>
                  <a:cubicBezTo>
                    <a:pt x="16" y="24"/>
                    <a:pt x="16" y="23"/>
                    <a:pt x="16" y="22"/>
                  </a:cubicBezTo>
                  <a:cubicBezTo>
                    <a:pt x="16" y="22"/>
                    <a:pt x="16" y="21"/>
                    <a:pt x="17" y="20"/>
                  </a:cubicBezTo>
                  <a:cubicBezTo>
                    <a:pt x="17" y="20"/>
                    <a:pt x="18" y="20"/>
                    <a:pt x="19" y="20"/>
                  </a:cubicBezTo>
                  <a:cubicBezTo>
                    <a:pt x="19" y="20"/>
                    <a:pt x="20" y="20"/>
                    <a:pt x="20" y="20"/>
                  </a:cubicBezTo>
                  <a:cubicBezTo>
                    <a:pt x="21" y="21"/>
                    <a:pt x="21" y="22"/>
                    <a:pt x="21" y="22"/>
                  </a:cubicBezTo>
                  <a:close/>
                  <a:moveTo>
                    <a:pt x="17" y="22"/>
                  </a:moveTo>
                  <a:cubicBezTo>
                    <a:pt x="17" y="22"/>
                    <a:pt x="18" y="21"/>
                    <a:pt x="19" y="21"/>
                  </a:cubicBezTo>
                  <a:cubicBezTo>
                    <a:pt x="19" y="21"/>
                    <a:pt x="20" y="22"/>
                    <a:pt x="20" y="22"/>
                  </a:cubicBezTo>
                  <a:cubicBezTo>
                    <a:pt x="20" y="23"/>
                    <a:pt x="19" y="23"/>
                    <a:pt x="19" y="23"/>
                  </a:cubicBezTo>
                  <a:cubicBezTo>
                    <a:pt x="18" y="23"/>
                    <a:pt x="17" y="23"/>
                    <a:pt x="17" y="22"/>
                  </a:cubicBezTo>
                  <a:close/>
                  <a:moveTo>
                    <a:pt x="29" y="18"/>
                  </a:moveTo>
                  <a:cubicBezTo>
                    <a:pt x="29" y="18"/>
                    <a:pt x="29" y="18"/>
                    <a:pt x="29" y="18"/>
                  </a:cubicBezTo>
                  <a:cubicBezTo>
                    <a:pt x="29" y="17"/>
                    <a:pt x="29" y="17"/>
                    <a:pt x="29" y="17"/>
                  </a:cubicBezTo>
                  <a:cubicBezTo>
                    <a:pt x="29" y="17"/>
                    <a:pt x="29" y="17"/>
                    <a:pt x="29" y="17"/>
                  </a:cubicBezTo>
                  <a:cubicBezTo>
                    <a:pt x="30" y="16"/>
                    <a:pt x="30" y="16"/>
                    <a:pt x="30" y="16"/>
                  </a:cubicBezTo>
                  <a:cubicBezTo>
                    <a:pt x="30" y="16"/>
                    <a:pt x="30" y="16"/>
                    <a:pt x="30" y="16"/>
                  </a:cubicBezTo>
                  <a:cubicBezTo>
                    <a:pt x="29" y="16"/>
                    <a:pt x="29" y="16"/>
                    <a:pt x="29" y="16"/>
                  </a:cubicBezTo>
                  <a:cubicBezTo>
                    <a:pt x="29" y="16"/>
                    <a:pt x="29" y="16"/>
                    <a:pt x="29" y="16"/>
                  </a:cubicBezTo>
                  <a:cubicBezTo>
                    <a:pt x="29" y="16"/>
                    <a:pt x="29" y="16"/>
                    <a:pt x="29" y="16"/>
                  </a:cubicBezTo>
                  <a:cubicBezTo>
                    <a:pt x="28" y="16"/>
                    <a:pt x="28" y="16"/>
                    <a:pt x="28" y="16"/>
                  </a:cubicBezTo>
                  <a:cubicBezTo>
                    <a:pt x="27" y="15"/>
                    <a:pt x="27" y="15"/>
                    <a:pt x="27" y="15"/>
                  </a:cubicBezTo>
                  <a:cubicBezTo>
                    <a:pt x="27" y="14"/>
                    <a:pt x="27" y="14"/>
                    <a:pt x="27" y="14"/>
                  </a:cubicBezTo>
                  <a:cubicBezTo>
                    <a:pt x="27" y="14"/>
                    <a:pt x="27" y="14"/>
                    <a:pt x="27" y="14"/>
                  </a:cubicBezTo>
                  <a:cubicBezTo>
                    <a:pt x="26" y="14"/>
                    <a:pt x="26" y="14"/>
                    <a:pt x="26" y="14"/>
                  </a:cubicBezTo>
                  <a:cubicBezTo>
                    <a:pt x="26" y="14"/>
                    <a:pt x="26" y="14"/>
                    <a:pt x="26" y="14"/>
                  </a:cubicBezTo>
                  <a:cubicBezTo>
                    <a:pt x="26" y="15"/>
                    <a:pt x="26" y="15"/>
                    <a:pt x="26" y="15"/>
                  </a:cubicBezTo>
                  <a:cubicBezTo>
                    <a:pt x="25" y="16"/>
                    <a:pt x="25" y="16"/>
                    <a:pt x="25" y="16"/>
                  </a:cubicBezTo>
                  <a:cubicBezTo>
                    <a:pt x="24" y="16"/>
                    <a:pt x="24" y="16"/>
                    <a:pt x="24" y="16"/>
                  </a:cubicBezTo>
                  <a:cubicBezTo>
                    <a:pt x="24" y="16"/>
                    <a:pt x="24" y="16"/>
                    <a:pt x="24" y="16"/>
                  </a:cubicBezTo>
                  <a:cubicBezTo>
                    <a:pt x="24" y="16"/>
                    <a:pt x="24" y="16"/>
                    <a:pt x="24" y="16"/>
                  </a:cubicBezTo>
                  <a:cubicBezTo>
                    <a:pt x="23" y="16"/>
                    <a:pt x="23" y="16"/>
                    <a:pt x="23" y="16"/>
                  </a:cubicBezTo>
                  <a:cubicBezTo>
                    <a:pt x="23" y="16"/>
                    <a:pt x="23" y="16"/>
                    <a:pt x="23" y="16"/>
                  </a:cubicBezTo>
                  <a:cubicBezTo>
                    <a:pt x="23" y="17"/>
                    <a:pt x="23" y="17"/>
                    <a:pt x="23" y="17"/>
                  </a:cubicBezTo>
                  <a:cubicBezTo>
                    <a:pt x="24" y="17"/>
                    <a:pt x="24" y="17"/>
                    <a:pt x="24" y="17"/>
                  </a:cubicBezTo>
                  <a:cubicBezTo>
                    <a:pt x="24" y="18"/>
                    <a:pt x="24" y="18"/>
                    <a:pt x="24" y="18"/>
                  </a:cubicBezTo>
                  <a:cubicBezTo>
                    <a:pt x="24" y="18"/>
                    <a:pt x="24" y="18"/>
                    <a:pt x="24" y="18"/>
                  </a:cubicBezTo>
                  <a:cubicBezTo>
                    <a:pt x="23" y="19"/>
                    <a:pt x="23" y="19"/>
                    <a:pt x="23" y="19"/>
                  </a:cubicBezTo>
                  <a:cubicBezTo>
                    <a:pt x="23" y="19"/>
                    <a:pt x="23" y="19"/>
                    <a:pt x="23" y="19"/>
                  </a:cubicBezTo>
                  <a:cubicBezTo>
                    <a:pt x="23" y="19"/>
                    <a:pt x="23" y="19"/>
                    <a:pt x="23" y="19"/>
                  </a:cubicBezTo>
                  <a:cubicBezTo>
                    <a:pt x="24" y="20"/>
                    <a:pt x="24" y="20"/>
                    <a:pt x="24" y="20"/>
                  </a:cubicBezTo>
                  <a:cubicBezTo>
                    <a:pt x="24" y="20"/>
                    <a:pt x="24" y="20"/>
                    <a:pt x="24" y="20"/>
                  </a:cubicBezTo>
                  <a:cubicBezTo>
                    <a:pt x="24" y="20"/>
                    <a:pt x="24" y="20"/>
                    <a:pt x="24" y="20"/>
                  </a:cubicBezTo>
                  <a:cubicBezTo>
                    <a:pt x="25" y="20"/>
                    <a:pt x="25" y="20"/>
                    <a:pt x="25" y="20"/>
                  </a:cubicBezTo>
                  <a:cubicBezTo>
                    <a:pt x="26" y="20"/>
                    <a:pt x="26" y="20"/>
                    <a:pt x="26" y="20"/>
                  </a:cubicBezTo>
                  <a:cubicBezTo>
                    <a:pt x="26" y="21"/>
                    <a:pt x="26" y="21"/>
                    <a:pt x="26" y="21"/>
                  </a:cubicBezTo>
                  <a:cubicBezTo>
                    <a:pt x="26" y="21"/>
                    <a:pt x="26" y="21"/>
                    <a:pt x="26" y="21"/>
                  </a:cubicBezTo>
                  <a:cubicBezTo>
                    <a:pt x="27" y="21"/>
                    <a:pt x="27" y="21"/>
                    <a:pt x="27" y="21"/>
                  </a:cubicBezTo>
                  <a:cubicBezTo>
                    <a:pt x="27" y="21"/>
                    <a:pt x="27" y="21"/>
                    <a:pt x="27" y="21"/>
                  </a:cubicBezTo>
                  <a:cubicBezTo>
                    <a:pt x="27" y="20"/>
                    <a:pt x="27" y="20"/>
                    <a:pt x="27" y="20"/>
                  </a:cubicBezTo>
                  <a:cubicBezTo>
                    <a:pt x="28" y="20"/>
                    <a:pt x="28" y="20"/>
                    <a:pt x="28" y="20"/>
                  </a:cubicBezTo>
                  <a:cubicBezTo>
                    <a:pt x="29" y="20"/>
                    <a:pt x="29" y="20"/>
                    <a:pt x="29" y="20"/>
                  </a:cubicBezTo>
                  <a:cubicBezTo>
                    <a:pt x="29" y="20"/>
                    <a:pt x="29" y="20"/>
                    <a:pt x="29" y="20"/>
                  </a:cubicBezTo>
                  <a:cubicBezTo>
                    <a:pt x="29" y="20"/>
                    <a:pt x="29" y="20"/>
                    <a:pt x="29" y="20"/>
                  </a:cubicBezTo>
                  <a:cubicBezTo>
                    <a:pt x="30" y="19"/>
                    <a:pt x="30" y="19"/>
                    <a:pt x="30" y="19"/>
                  </a:cubicBezTo>
                  <a:cubicBezTo>
                    <a:pt x="30" y="19"/>
                    <a:pt x="30" y="19"/>
                    <a:pt x="30" y="19"/>
                  </a:cubicBezTo>
                  <a:cubicBezTo>
                    <a:pt x="29" y="19"/>
                    <a:pt x="29" y="19"/>
                    <a:pt x="29" y="19"/>
                  </a:cubicBezTo>
                  <a:cubicBezTo>
                    <a:pt x="29" y="18"/>
                    <a:pt x="29" y="18"/>
                    <a:pt x="29" y="18"/>
                  </a:cubicBezTo>
                  <a:close/>
                  <a:moveTo>
                    <a:pt x="27" y="18"/>
                  </a:moveTo>
                  <a:cubicBezTo>
                    <a:pt x="27" y="18"/>
                    <a:pt x="27" y="19"/>
                    <a:pt x="26" y="19"/>
                  </a:cubicBezTo>
                  <a:cubicBezTo>
                    <a:pt x="26" y="19"/>
                    <a:pt x="25" y="18"/>
                    <a:pt x="25" y="18"/>
                  </a:cubicBezTo>
                  <a:cubicBezTo>
                    <a:pt x="25" y="17"/>
                    <a:pt x="26" y="17"/>
                    <a:pt x="26" y="17"/>
                  </a:cubicBezTo>
                  <a:cubicBezTo>
                    <a:pt x="27" y="17"/>
                    <a:pt x="27" y="17"/>
                    <a:pt x="27"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4" name="Freeform 60"/>
            <p:cNvSpPr>
              <a:spLocks noEditPoints="1"/>
            </p:cNvSpPr>
            <p:nvPr/>
          </p:nvSpPr>
          <p:spPr bwMode="auto">
            <a:xfrm>
              <a:off x="10004322" y="4708412"/>
              <a:ext cx="372346" cy="303509"/>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5" name="Freeform 61"/>
            <p:cNvSpPr>
              <a:spLocks/>
            </p:cNvSpPr>
            <p:nvPr/>
          </p:nvSpPr>
          <p:spPr bwMode="auto">
            <a:xfrm>
              <a:off x="10041870" y="4636447"/>
              <a:ext cx="294121" cy="71967"/>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6" name="Freeform 62"/>
            <p:cNvSpPr>
              <a:spLocks/>
            </p:cNvSpPr>
            <p:nvPr/>
          </p:nvSpPr>
          <p:spPr bwMode="auto">
            <a:xfrm>
              <a:off x="10004322" y="4833570"/>
              <a:ext cx="372346" cy="16896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7" name="Oval 63"/>
            <p:cNvSpPr>
              <a:spLocks noChangeArrowheads="1"/>
            </p:cNvSpPr>
            <p:nvPr/>
          </p:nvSpPr>
          <p:spPr bwMode="auto">
            <a:xfrm>
              <a:off x="9932355" y="4570738"/>
              <a:ext cx="372346" cy="372346"/>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8" name="Freeform 64"/>
            <p:cNvSpPr>
              <a:spLocks noEditPoints="1"/>
            </p:cNvSpPr>
            <p:nvPr/>
          </p:nvSpPr>
          <p:spPr bwMode="auto">
            <a:xfrm>
              <a:off x="10026224" y="4673994"/>
              <a:ext cx="187737" cy="159577"/>
            </a:xfrm>
            <a:custGeom>
              <a:avLst/>
              <a:gdLst>
                <a:gd name="T0" fmla="*/ 41 w 43"/>
                <a:gd name="T1" fmla="*/ 34 h 36"/>
                <a:gd name="T2" fmla="*/ 0 w 43"/>
                <a:gd name="T3" fmla="*/ 6 h 36"/>
                <a:gd name="T4" fmla="*/ 0 w 43"/>
                <a:gd name="T5" fmla="*/ 36 h 36"/>
                <a:gd name="T6" fmla="*/ 43 w 43"/>
                <a:gd name="T7" fmla="*/ 0 h 36"/>
                <a:gd name="T8" fmla="*/ 0 w 43"/>
                <a:gd name="T9" fmla="*/ 0 h 36"/>
                <a:gd name="T10" fmla="*/ 25 w 43"/>
                <a:gd name="T11" fmla="*/ 20 h 36"/>
                <a:gd name="T12" fmla="*/ 24 w 43"/>
                <a:gd name="T13" fmla="*/ 18 h 36"/>
                <a:gd name="T14" fmla="*/ 22 w 43"/>
                <a:gd name="T15" fmla="*/ 17 h 36"/>
                <a:gd name="T16" fmla="*/ 20 w 43"/>
                <a:gd name="T17" fmla="*/ 16 h 36"/>
                <a:gd name="T18" fmla="*/ 18 w 43"/>
                <a:gd name="T19" fmla="*/ 16 h 36"/>
                <a:gd name="T20" fmla="*/ 16 w 43"/>
                <a:gd name="T21" fmla="*/ 17 h 36"/>
                <a:gd name="T22" fmla="*/ 15 w 43"/>
                <a:gd name="T23" fmla="*/ 18 h 36"/>
                <a:gd name="T24" fmla="*/ 13 w 43"/>
                <a:gd name="T25" fmla="*/ 20 h 36"/>
                <a:gd name="T26" fmla="*/ 13 w 43"/>
                <a:gd name="T27" fmla="*/ 22 h 36"/>
                <a:gd name="T28" fmla="*/ 14 w 43"/>
                <a:gd name="T29" fmla="*/ 25 h 36"/>
                <a:gd name="T30" fmla="*/ 14 w 43"/>
                <a:gd name="T31" fmla="*/ 26 h 36"/>
                <a:gd name="T32" fmla="*/ 16 w 43"/>
                <a:gd name="T33" fmla="*/ 28 h 36"/>
                <a:gd name="T34" fmla="*/ 18 w 43"/>
                <a:gd name="T35" fmla="*/ 29 h 36"/>
                <a:gd name="T36" fmla="*/ 19 w 43"/>
                <a:gd name="T37" fmla="*/ 27 h 36"/>
                <a:gd name="T38" fmla="*/ 22 w 43"/>
                <a:gd name="T39" fmla="*/ 28 h 36"/>
                <a:gd name="T40" fmla="*/ 22 w 43"/>
                <a:gd name="T41" fmla="*/ 26 h 36"/>
                <a:gd name="T42" fmla="*/ 25 w 43"/>
                <a:gd name="T43" fmla="*/ 25 h 36"/>
                <a:gd name="T44" fmla="*/ 24 w 43"/>
                <a:gd name="T45" fmla="*/ 23 h 36"/>
                <a:gd name="T46" fmla="*/ 22 w 43"/>
                <a:gd name="T47" fmla="*/ 22 h 36"/>
                <a:gd name="T48" fmla="*/ 17 w 43"/>
                <a:gd name="T49" fmla="*/ 24 h 36"/>
                <a:gd name="T50" fmla="*/ 19 w 43"/>
                <a:gd name="T51" fmla="*/ 20 h 36"/>
                <a:gd name="T52" fmla="*/ 18 w 43"/>
                <a:gd name="T53" fmla="*/ 22 h 36"/>
                <a:gd name="T54" fmla="*/ 19 w 43"/>
                <a:gd name="T55" fmla="*/ 24 h 36"/>
                <a:gd name="T56" fmla="*/ 30 w 43"/>
                <a:gd name="T57" fmla="*/ 18 h 36"/>
                <a:gd name="T58" fmla="*/ 30 w 43"/>
                <a:gd name="T59" fmla="*/ 17 h 36"/>
                <a:gd name="T60" fmla="*/ 30 w 43"/>
                <a:gd name="T61" fmla="*/ 16 h 36"/>
                <a:gd name="T62" fmla="*/ 28 w 43"/>
                <a:gd name="T63" fmla="*/ 16 h 36"/>
                <a:gd name="T64" fmla="*/ 27 w 43"/>
                <a:gd name="T65" fmla="*/ 14 h 36"/>
                <a:gd name="T66" fmla="*/ 25 w 43"/>
                <a:gd name="T67" fmla="*/ 16 h 36"/>
                <a:gd name="T68" fmla="*/ 24 w 43"/>
                <a:gd name="T69" fmla="*/ 16 h 36"/>
                <a:gd name="T70" fmla="*/ 24 w 43"/>
                <a:gd name="T71" fmla="*/ 17 h 36"/>
                <a:gd name="T72" fmla="*/ 25 w 43"/>
                <a:gd name="T73" fmla="*/ 18 h 36"/>
                <a:gd name="T74" fmla="*/ 24 w 43"/>
                <a:gd name="T75" fmla="*/ 19 h 36"/>
                <a:gd name="T76" fmla="*/ 25 w 43"/>
                <a:gd name="T77" fmla="*/ 20 h 36"/>
                <a:gd name="T78" fmla="*/ 26 w 43"/>
                <a:gd name="T79" fmla="*/ 21 h 36"/>
                <a:gd name="T80" fmla="*/ 28 w 43"/>
                <a:gd name="T81" fmla="*/ 21 h 36"/>
                <a:gd name="T82" fmla="*/ 30 w 43"/>
                <a:gd name="T83" fmla="*/ 20 h 36"/>
                <a:gd name="T84" fmla="*/ 30 w 43"/>
                <a:gd name="T85" fmla="*/ 19 h 36"/>
                <a:gd name="T86" fmla="*/ 29 w 43"/>
                <a:gd name="T87" fmla="*/ 18 h 36"/>
                <a:gd name="T88" fmla="*/ 26 w 43"/>
                <a:gd name="T8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36">
                  <a:moveTo>
                    <a:pt x="2" y="9"/>
                  </a:moveTo>
                  <a:cubicBezTo>
                    <a:pt x="2" y="34"/>
                    <a:pt x="2" y="34"/>
                    <a:pt x="2" y="34"/>
                  </a:cubicBezTo>
                  <a:cubicBezTo>
                    <a:pt x="41" y="34"/>
                    <a:pt x="41" y="34"/>
                    <a:pt x="41" y="34"/>
                  </a:cubicBezTo>
                  <a:cubicBezTo>
                    <a:pt x="41" y="9"/>
                    <a:pt x="41" y="9"/>
                    <a:pt x="41" y="9"/>
                  </a:cubicBezTo>
                  <a:cubicBezTo>
                    <a:pt x="2" y="9"/>
                    <a:pt x="2" y="9"/>
                    <a:pt x="2" y="9"/>
                  </a:cubicBezTo>
                  <a:close/>
                  <a:moveTo>
                    <a:pt x="0" y="6"/>
                  </a:moveTo>
                  <a:cubicBezTo>
                    <a:pt x="43" y="6"/>
                    <a:pt x="43" y="6"/>
                    <a:pt x="43" y="6"/>
                  </a:cubicBezTo>
                  <a:cubicBezTo>
                    <a:pt x="43" y="36"/>
                    <a:pt x="43" y="36"/>
                    <a:pt x="43" y="36"/>
                  </a:cubicBezTo>
                  <a:cubicBezTo>
                    <a:pt x="0" y="36"/>
                    <a:pt x="0" y="36"/>
                    <a:pt x="0" y="36"/>
                  </a:cubicBezTo>
                  <a:cubicBezTo>
                    <a:pt x="0" y="6"/>
                    <a:pt x="0" y="6"/>
                    <a:pt x="0" y="6"/>
                  </a:cubicBezTo>
                  <a:close/>
                  <a:moveTo>
                    <a:pt x="0" y="0"/>
                  </a:moveTo>
                  <a:cubicBezTo>
                    <a:pt x="43" y="0"/>
                    <a:pt x="43" y="0"/>
                    <a:pt x="43" y="0"/>
                  </a:cubicBezTo>
                  <a:cubicBezTo>
                    <a:pt x="43" y="4"/>
                    <a:pt x="43" y="4"/>
                    <a:pt x="43" y="4"/>
                  </a:cubicBezTo>
                  <a:cubicBezTo>
                    <a:pt x="0" y="4"/>
                    <a:pt x="0" y="4"/>
                    <a:pt x="0" y="4"/>
                  </a:cubicBezTo>
                  <a:cubicBezTo>
                    <a:pt x="0" y="0"/>
                    <a:pt x="0" y="0"/>
                    <a:pt x="0" y="0"/>
                  </a:cubicBezTo>
                  <a:close/>
                  <a:moveTo>
                    <a:pt x="26" y="22"/>
                  </a:moveTo>
                  <a:cubicBezTo>
                    <a:pt x="25" y="21"/>
                    <a:pt x="25" y="21"/>
                    <a:pt x="25" y="21"/>
                  </a:cubicBezTo>
                  <a:cubicBezTo>
                    <a:pt x="25" y="20"/>
                    <a:pt x="25" y="20"/>
                    <a:pt x="25" y="20"/>
                  </a:cubicBezTo>
                  <a:cubicBezTo>
                    <a:pt x="23" y="20"/>
                    <a:pt x="23" y="20"/>
                    <a:pt x="23" y="20"/>
                  </a:cubicBezTo>
                  <a:cubicBezTo>
                    <a:pt x="23" y="20"/>
                    <a:pt x="23" y="20"/>
                    <a:pt x="23" y="20"/>
                  </a:cubicBezTo>
                  <a:cubicBezTo>
                    <a:pt x="24" y="18"/>
                    <a:pt x="24" y="18"/>
                    <a:pt x="24" y="18"/>
                  </a:cubicBezTo>
                  <a:cubicBezTo>
                    <a:pt x="24" y="18"/>
                    <a:pt x="24" y="18"/>
                    <a:pt x="24" y="18"/>
                  </a:cubicBezTo>
                  <a:cubicBezTo>
                    <a:pt x="23" y="17"/>
                    <a:pt x="23" y="17"/>
                    <a:pt x="23" y="17"/>
                  </a:cubicBezTo>
                  <a:cubicBezTo>
                    <a:pt x="22" y="17"/>
                    <a:pt x="22" y="17"/>
                    <a:pt x="22" y="17"/>
                  </a:cubicBezTo>
                  <a:cubicBezTo>
                    <a:pt x="21" y="18"/>
                    <a:pt x="21" y="18"/>
                    <a:pt x="21" y="18"/>
                  </a:cubicBezTo>
                  <a:cubicBezTo>
                    <a:pt x="21" y="18"/>
                    <a:pt x="21" y="18"/>
                    <a:pt x="21" y="18"/>
                  </a:cubicBezTo>
                  <a:cubicBezTo>
                    <a:pt x="20" y="16"/>
                    <a:pt x="20" y="16"/>
                    <a:pt x="20" y="16"/>
                  </a:cubicBezTo>
                  <a:cubicBezTo>
                    <a:pt x="20" y="16"/>
                    <a:pt x="20" y="16"/>
                    <a:pt x="20" y="16"/>
                  </a:cubicBezTo>
                  <a:cubicBezTo>
                    <a:pt x="19" y="16"/>
                    <a:pt x="19" y="16"/>
                    <a:pt x="19" y="16"/>
                  </a:cubicBezTo>
                  <a:cubicBezTo>
                    <a:pt x="18" y="16"/>
                    <a:pt x="18" y="16"/>
                    <a:pt x="18" y="16"/>
                  </a:cubicBezTo>
                  <a:cubicBezTo>
                    <a:pt x="18" y="18"/>
                    <a:pt x="18" y="18"/>
                    <a:pt x="18" y="18"/>
                  </a:cubicBezTo>
                  <a:cubicBezTo>
                    <a:pt x="17" y="18"/>
                    <a:pt x="17" y="18"/>
                    <a:pt x="17" y="18"/>
                  </a:cubicBezTo>
                  <a:cubicBezTo>
                    <a:pt x="16" y="17"/>
                    <a:pt x="16" y="17"/>
                    <a:pt x="16" y="17"/>
                  </a:cubicBezTo>
                  <a:cubicBezTo>
                    <a:pt x="16" y="17"/>
                    <a:pt x="16" y="17"/>
                    <a:pt x="16" y="17"/>
                  </a:cubicBezTo>
                  <a:cubicBezTo>
                    <a:pt x="15" y="18"/>
                    <a:pt x="15" y="18"/>
                    <a:pt x="15" y="18"/>
                  </a:cubicBezTo>
                  <a:cubicBezTo>
                    <a:pt x="15" y="18"/>
                    <a:pt x="15" y="18"/>
                    <a:pt x="15" y="18"/>
                  </a:cubicBezTo>
                  <a:cubicBezTo>
                    <a:pt x="15" y="20"/>
                    <a:pt x="15" y="20"/>
                    <a:pt x="15" y="20"/>
                  </a:cubicBezTo>
                  <a:cubicBezTo>
                    <a:pt x="15" y="20"/>
                    <a:pt x="15" y="20"/>
                    <a:pt x="15" y="20"/>
                  </a:cubicBezTo>
                  <a:cubicBezTo>
                    <a:pt x="13" y="20"/>
                    <a:pt x="13" y="20"/>
                    <a:pt x="13" y="20"/>
                  </a:cubicBezTo>
                  <a:cubicBezTo>
                    <a:pt x="13" y="21"/>
                    <a:pt x="13" y="21"/>
                    <a:pt x="13" y="21"/>
                  </a:cubicBezTo>
                  <a:cubicBezTo>
                    <a:pt x="13" y="22"/>
                    <a:pt x="13" y="22"/>
                    <a:pt x="13" y="22"/>
                  </a:cubicBezTo>
                  <a:cubicBezTo>
                    <a:pt x="13" y="22"/>
                    <a:pt x="13" y="22"/>
                    <a:pt x="13" y="22"/>
                  </a:cubicBezTo>
                  <a:cubicBezTo>
                    <a:pt x="15" y="23"/>
                    <a:pt x="15" y="23"/>
                    <a:pt x="15" y="23"/>
                  </a:cubicBezTo>
                  <a:cubicBezTo>
                    <a:pt x="15" y="23"/>
                    <a:pt x="15" y="23"/>
                    <a:pt x="15" y="23"/>
                  </a:cubicBezTo>
                  <a:cubicBezTo>
                    <a:pt x="14" y="25"/>
                    <a:pt x="14" y="25"/>
                    <a:pt x="14" y="25"/>
                  </a:cubicBezTo>
                  <a:cubicBezTo>
                    <a:pt x="13" y="25"/>
                    <a:pt x="13" y="25"/>
                    <a:pt x="13" y="25"/>
                  </a:cubicBezTo>
                  <a:cubicBezTo>
                    <a:pt x="14" y="26"/>
                    <a:pt x="14" y="26"/>
                    <a:pt x="14" y="26"/>
                  </a:cubicBezTo>
                  <a:cubicBezTo>
                    <a:pt x="14" y="26"/>
                    <a:pt x="14" y="26"/>
                    <a:pt x="14" y="26"/>
                  </a:cubicBezTo>
                  <a:cubicBezTo>
                    <a:pt x="16" y="26"/>
                    <a:pt x="16" y="26"/>
                    <a:pt x="16" y="26"/>
                  </a:cubicBezTo>
                  <a:cubicBezTo>
                    <a:pt x="17" y="26"/>
                    <a:pt x="17" y="26"/>
                    <a:pt x="17" y="26"/>
                  </a:cubicBezTo>
                  <a:cubicBezTo>
                    <a:pt x="16" y="28"/>
                    <a:pt x="16" y="28"/>
                    <a:pt x="16" y="28"/>
                  </a:cubicBezTo>
                  <a:cubicBezTo>
                    <a:pt x="17" y="28"/>
                    <a:pt x="17" y="28"/>
                    <a:pt x="17" y="28"/>
                  </a:cubicBezTo>
                  <a:cubicBezTo>
                    <a:pt x="18" y="29"/>
                    <a:pt x="18" y="29"/>
                    <a:pt x="18" y="29"/>
                  </a:cubicBezTo>
                  <a:cubicBezTo>
                    <a:pt x="18" y="29"/>
                    <a:pt x="18" y="29"/>
                    <a:pt x="18" y="29"/>
                  </a:cubicBezTo>
                  <a:cubicBezTo>
                    <a:pt x="19" y="27"/>
                    <a:pt x="19" y="27"/>
                    <a:pt x="19" y="27"/>
                  </a:cubicBezTo>
                  <a:cubicBezTo>
                    <a:pt x="19" y="27"/>
                    <a:pt x="19" y="27"/>
                    <a:pt x="19" y="27"/>
                  </a:cubicBezTo>
                  <a:cubicBezTo>
                    <a:pt x="19" y="27"/>
                    <a:pt x="19" y="27"/>
                    <a:pt x="19" y="27"/>
                  </a:cubicBezTo>
                  <a:cubicBezTo>
                    <a:pt x="20" y="29"/>
                    <a:pt x="20" y="29"/>
                    <a:pt x="20" y="29"/>
                  </a:cubicBezTo>
                  <a:cubicBezTo>
                    <a:pt x="21" y="29"/>
                    <a:pt x="21" y="29"/>
                    <a:pt x="21" y="29"/>
                  </a:cubicBezTo>
                  <a:cubicBezTo>
                    <a:pt x="22" y="28"/>
                    <a:pt x="22" y="28"/>
                    <a:pt x="22" y="28"/>
                  </a:cubicBezTo>
                  <a:cubicBezTo>
                    <a:pt x="22" y="28"/>
                    <a:pt x="22" y="28"/>
                    <a:pt x="22" y="28"/>
                  </a:cubicBezTo>
                  <a:cubicBezTo>
                    <a:pt x="22" y="26"/>
                    <a:pt x="22" y="26"/>
                    <a:pt x="22" y="26"/>
                  </a:cubicBezTo>
                  <a:cubicBezTo>
                    <a:pt x="22" y="26"/>
                    <a:pt x="22" y="26"/>
                    <a:pt x="22" y="26"/>
                  </a:cubicBezTo>
                  <a:cubicBezTo>
                    <a:pt x="24" y="26"/>
                    <a:pt x="24" y="26"/>
                    <a:pt x="24" y="26"/>
                  </a:cubicBezTo>
                  <a:cubicBezTo>
                    <a:pt x="24" y="26"/>
                    <a:pt x="24" y="26"/>
                    <a:pt x="24" y="26"/>
                  </a:cubicBezTo>
                  <a:cubicBezTo>
                    <a:pt x="25" y="25"/>
                    <a:pt x="25" y="25"/>
                    <a:pt x="25" y="25"/>
                  </a:cubicBezTo>
                  <a:cubicBezTo>
                    <a:pt x="25" y="25"/>
                    <a:pt x="25" y="25"/>
                    <a:pt x="25" y="25"/>
                  </a:cubicBezTo>
                  <a:cubicBezTo>
                    <a:pt x="24" y="23"/>
                    <a:pt x="24" y="23"/>
                    <a:pt x="24" y="23"/>
                  </a:cubicBezTo>
                  <a:cubicBezTo>
                    <a:pt x="24" y="23"/>
                    <a:pt x="24" y="23"/>
                    <a:pt x="24" y="23"/>
                  </a:cubicBezTo>
                  <a:cubicBezTo>
                    <a:pt x="25" y="22"/>
                    <a:pt x="25" y="22"/>
                    <a:pt x="25" y="22"/>
                  </a:cubicBezTo>
                  <a:lnTo>
                    <a:pt x="26" y="22"/>
                  </a:lnTo>
                  <a:close/>
                  <a:moveTo>
                    <a:pt x="22" y="22"/>
                  </a:moveTo>
                  <a:cubicBezTo>
                    <a:pt x="22" y="23"/>
                    <a:pt x="21" y="24"/>
                    <a:pt x="21" y="24"/>
                  </a:cubicBezTo>
                  <a:cubicBezTo>
                    <a:pt x="21" y="25"/>
                    <a:pt x="20" y="25"/>
                    <a:pt x="19" y="25"/>
                  </a:cubicBezTo>
                  <a:cubicBezTo>
                    <a:pt x="19" y="25"/>
                    <a:pt x="18" y="25"/>
                    <a:pt x="17" y="24"/>
                  </a:cubicBezTo>
                  <a:cubicBezTo>
                    <a:pt x="17" y="24"/>
                    <a:pt x="17" y="23"/>
                    <a:pt x="17" y="22"/>
                  </a:cubicBezTo>
                  <a:cubicBezTo>
                    <a:pt x="17" y="22"/>
                    <a:pt x="17" y="21"/>
                    <a:pt x="17" y="21"/>
                  </a:cubicBezTo>
                  <a:cubicBezTo>
                    <a:pt x="18" y="20"/>
                    <a:pt x="19" y="20"/>
                    <a:pt x="19" y="20"/>
                  </a:cubicBezTo>
                  <a:cubicBezTo>
                    <a:pt x="20" y="20"/>
                    <a:pt x="21" y="20"/>
                    <a:pt x="21" y="21"/>
                  </a:cubicBezTo>
                  <a:cubicBezTo>
                    <a:pt x="21" y="21"/>
                    <a:pt x="22" y="22"/>
                    <a:pt x="22" y="22"/>
                  </a:cubicBezTo>
                  <a:close/>
                  <a:moveTo>
                    <a:pt x="18" y="22"/>
                  </a:moveTo>
                  <a:cubicBezTo>
                    <a:pt x="18" y="22"/>
                    <a:pt x="19" y="21"/>
                    <a:pt x="19" y="21"/>
                  </a:cubicBezTo>
                  <a:cubicBezTo>
                    <a:pt x="20" y="21"/>
                    <a:pt x="20" y="22"/>
                    <a:pt x="20" y="22"/>
                  </a:cubicBezTo>
                  <a:cubicBezTo>
                    <a:pt x="20" y="23"/>
                    <a:pt x="20" y="24"/>
                    <a:pt x="19" y="24"/>
                  </a:cubicBezTo>
                  <a:cubicBezTo>
                    <a:pt x="19" y="24"/>
                    <a:pt x="18" y="23"/>
                    <a:pt x="18" y="22"/>
                  </a:cubicBezTo>
                  <a:close/>
                  <a:moveTo>
                    <a:pt x="29" y="18"/>
                  </a:moveTo>
                  <a:cubicBezTo>
                    <a:pt x="30" y="18"/>
                    <a:pt x="30" y="18"/>
                    <a:pt x="30" y="18"/>
                  </a:cubicBezTo>
                  <a:cubicBezTo>
                    <a:pt x="29" y="17"/>
                    <a:pt x="29" y="17"/>
                    <a:pt x="29" y="17"/>
                  </a:cubicBezTo>
                  <a:cubicBezTo>
                    <a:pt x="30" y="17"/>
                    <a:pt x="30" y="17"/>
                    <a:pt x="30" y="17"/>
                  </a:cubicBezTo>
                  <a:cubicBezTo>
                    <a:pt x="30" y="17"/>
                    <a:pt x="30" y="17"/>
                    <a:pt x="30" y="17"/>
                  </a:cubicBezTo>
                  <a:cubicBezTo>
                    <a:pt x="30" y="16"/>
                    <a:pt x="30" y="16"/>
                    <a:pt x="30" y="16"/>
                  </a:cubicBezTo>
                  <a:cubicBezTo>
                    <a:pt x="30" y="16"/>
                    <a:pt x="30" y="16"/>
                    <a:pt x="30" y="16"/>
                  </a:cubicBezTo>
                  <a:cubicBezTo>
                    <a:pt x="30" y="16"/>
                    <a:pt x="30" y="16"/>
                    <a:pt x="30" y="16"/>
                  </a:cubicBezTo>
                  <a:cubicBezTo>
                    <a:pt x="30" y="16"/>
                    <a:pt x="30" y="16"/>
                    <a:pt x="30" y="16"/>
                  </a:cubicBezTo>
                  <a:cubicBezTo>
                    <a:pt x="29" y="16"/>
                    <a:pt x="29" y="16"/>
                    <a:pt x="29" y="16"/>
                  </a:cubicBezTo>
                  <a:cubicBezTo>
                    <a:pt x="28" y="16"/>
                    <a:pt x="28" y="16"/>
                    <a:pt x="28" y="16"/>
                  </a:cubicBezTo>
                  <a:cubicBezTo>
                    <a:pt x="28" y="15"/>
                    <a:pt x="28" y="15"/>
                    <a:pt x="28" y="15"/>
                  </a:cubicBezTo>
                  <a:cubicBezTo>
                    <a:pt x="27" y="14"/>
                    <a:pt x="27" y="14"/>
                    <a:pt x="27" y="14"/>
                  </a:cubicBezTo>
                  <a:cubicBezTo>
                    <a:pt x="27" y="14"/>
                    <a:pt x="27" y="14"/>
                    <a:pt x="27" y="14"/>
                  </a:cubicBezTo>
                  <a:cubicBezTo>
                    <a:pt x="26" y="15"/>
                    <a:pt x="26" y="15"/>
                    <a:pt x="26" y="15"/>
                  </a:cubicBezTo>
                  <a:cubicBezTo>
                    <a:pt x="26" y="16"/>
                    <a:pt x="26" y="16"/>
                    <a:pt x="26" y="16"/>
                  </a:cubicBezTo>
                  <a:cubicBezTo>
                    <a:pt x="25" y="16"/>
                    <a:pt x="25" y="16"/>
                    <a:pt x="25" y="16"/>
                  </a:cubicBezTo>
                  <a:cubicBezTo>
                    <a:pt x="25" y="16"/>
                    <a:pt x="25" y="16"/>
                    <a:pt x="25" y="16"/>
                  </a:cubicBezTo>
                  <a:cubicBezTo>
                    <a:pt x="24" y="16"/>
                    <a:pt x="24" y="16"/>
                    <a:pt x="24" y="16"/>
                  </a:cubicBezTo>
                  <a:cubicBezTo>
                    <a:pt x="24" y="16"/>
                    <a:pt x="24" y="16"/>
                    <a:pt x="24" y="16"/>
                  </a:cubicBezTo>
                  <a:cubicBezTo>
                    <a:pt x="24" y="16"/>
                    <a:pt x="24" y="16"/>
                    <a:pt x="24" y="16"/>
                  </a:cubicBezTo>
                  <a:cubicBezTo>
                    <a:pt x="24" y="17"/>
                    <a:pt x="24" y="17"/>
                    <a:pt x="24" y="17"/>
                  </a:cubicBezTo>
                  <a:cubicBezTo>
                    <a:pt x="24" y="17"/>
                    <a:pt x="24" y="17"/>
                    <a:pt x="24" y="17"/>
                  </a:cubicBezTo>
                  <a:cubicBezTo>
                    <a:pt x="25" y="17"/>
                    <a:pt x="25" y="17"/>
                    <a:pt x="25" y="17"/>
                  </a:cubicBezTo>
                  <a:cubicBezTo>
                    <a:pt x="25" y="18"/>
                    <a:pt x="25" y="18"/>
                    <a:pt x="25" y="18"/>
                  </a:cubicBezTo>
                  <a:cubicBezTo>
                    <a:pt x="25" y="18"/>
                    <a:pt x="25" y="18"/>
                    <a:pt x="25" y="18"/>
                  </a:cubicBezTo>
                  <a:cubicBezTo>
                    <a:pt x="24" y="19"/>
                    <a:pt x="24" y="19"/>
                    <a:pt x="24" y="19"/>
                  </a:cubicBezTo>
                  <a:cubicBezTo>
                    <a:pt x="24" y="19"/>
                    <a:pt x="24" y="19"/>
                    <a:pt x="24" y="19"/>
                  </a:cubicBezTo>
                  <a:cubicBezTo>
                    <a:pt x="24" y="19"/>
                    <a:pt x="24" y="19"/>
                    <a:pt x="24" y="19"/>
                  </a:cubicBezTo>
                  <a:cubicBezTo>
                    <a:pt x="24" y="20"/>
                    <a:pt x="24" y="20"/>
                    <a:pt x="24" y="20"/>
                  </a:cubicBezTo>
                  <a:cubicBezTo>
                    <a:pt x="24" y="20"/>
                    <a:pt x="24" y="20"/>
                    <a:pt x="24" y="20"/>
                  </a:cubicBezTo>
                  <a:cubicBezTo>
                    <a:pt x="25" y="20"/>
                    <a:pt x="25" y="20"/>
                    <a:pt x="25" y="20"/>
                  </a:cubicBezTo>
                  <a:cubicBezTo>
                    <a:pt x="25" y="20"/>
                    <a:pt x="25" y="20"/>
                    <a:pt x="25" y="20"/>
                  </a:cubicBezTo>
                  <a:cubicBezTo>
                    <a:pt x="26" y="20"/>
                    <a:pt x="26" y="20"/>
                    <a:pt x="26" y="20"/>
                  </a:cubicBezTo>
                  <a:cubicBezTo>
                    <a:pt x="26" y="21"/>
                    <a:pt x="26" y="21"/>
                    <a:pt x="26" y="21"/>
                  </a:cubicBezTo>
                  <a:cubicBezTo>
                    <a:pt x="27" y="21"/>
                    <a:pt x="27" y="21"/>
                    <a:pt x="27" y="21"/>
                  </a:cubicBezTo>
                  <a:cubicBezTo>
                    <a:pt x="27" y="21"/>
                    <a:pt x="27" y="21"/>
                    <a:pt x="27" y="21"/>
                  </a:cubicBezTo>
                  <a:cubicBezTo>
                    <a:pt x="28" y="21"/>
                    <a:pt x="28" y="21"/>
                    <a:pt x="28" y="21"/>
                  </a:cubicBezTo>
                  <a:cubicBezTo>
                    <a:pt x="28" y="20"/>
                    <a:pt x="28" y="20"/>
                    <a:pt x="28" y="20"/>
                  </a:cubicBezTo>
                  <a:cubicBezTo>
                    <a:pt x="29" y="20"/>
                    <a:pt x="29" y="20"/>
                    <a:pt x="29" y="20"/>
                  </a:cubicBezTo>
                  <a:cubicBezTo>
                    <a:pt x="30" y="20"/>
                    <a:pt x="30" y="20"/>
                    <a:pt x="30" y="20"/>
                  </a:cubicBezTo>
                  <a:cubicBezTo>
                    <a:pt x="30" y="20"/>
                    <a:pt x="30" y="20"/>
                    <a:pt x="30" y="20"/>
                  </a:cubicBezTo>
                  <a:cubicBezTo>
                    <a:pt x="30" y="20"/>
                    <a:pt x="30" y="20"/>
                    <a:pt x="30" y="20"/>
                  </a:cubicBezTo>
                  <a:cubicBezTo>
                    <a:pt x="30" y="19"/>
                    <a:pt x="30" y="19"/>
                    <a:pt x="30" y="19"/>
                  </a:cubicBezTo>
                  <a:cubicBezTo>
                    <a:pt x="30" y="19"/>
                    <a:pt x="30" y="19"/>
                    <a:pt x="30" y="19"/>
                  </a:cubicBezTo>
                  <a:cubicBezTo>
                    <a:pt x="30" y="19"/>
                    <a:pt x="30" y="19"/>
                    <a:pt x="30" y="19"/>
                  </a:cubicBezTo>
                  <a:cubicBezTo>
                    <a:pt x="29" y="18"/>
                    <a:pt x="29" y="18"/>
                    <a:pt x="29" y="18"/>
                  </a:cubicBezTo>
                  <a:close/>
                  <a:moveTo>
                    <a:pt x="28" y="18"/>
                  </a:moveTo>
                  <a:cubicBezTo>
                    <a:pt x="28" y="18"/>
                    <a:pt x="28" y="19"/>
                    <a:pt x="27" y="19"/>
                  </a:cubicBezTo>
                  <a:cubicBezTo>
                    <a:pt x="27" y="19"/>
                    <a:pt x="26" y="18"/>
                    <a:pt x="26" y="18"/>
                  </a:cubicBezTo>
                  <a:cubicBezTo>
                    <a:pt x="26" y="17"/>
                    <a:pt x="27" y="17"/>
                    <a:pt x="27" y="17"/>
                  </a:cubicBezTo>
                  <a:cubicBezTo>
                    <a:pt x="28" y="17"/>
                    <a:pt x="28" y="17"/>
                    <a:pt x="28"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9" name="Freeform 65"/>
            <p:cNvSpPr>
              <a:spLocks/>
            </p:cNvSpPr>
            <p:nvPr/>
          </p:nvSpPr>
          <p:spPr bwMode="auto">
            <a:xfrm>
              <a:off x="9829101" y="6119568"/>
              <a:ext cx="428667" cy="128288"/>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0" name="Freeform 66"/>
            <p:cNvSpPr>
              <a:spLocks/>
            </p:cNvSpPr>
            <p:nvPr/>
          </p:nvSpPr>
          <p:spPr bwMode="auto">
            <a:xfrm>
              <a:off x="9985548" y="6116438"/>
              <a:ext cx="115772" cy="313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1" name="Freeform 67"/>
            <p:cNvSpPr>
              <a:spLocks/>
            </p:cNvSpPr>
            <p:nvPr/>
          </p:nvSpPr>
          <p:spPr bwMode="auto">
            <a:xfrm>
              <a:off x="9810327" y="6419947"/>
              <a:ext cx="466214" cy="159577"/>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2" name="Freeform 68"/>
            <p:cNvSpPr>
              <a:spLocks/>
            </p:cNvSpPr>
            <p:nvPr/>
          </p:nvSpPr>
          <p:spPr bwMode="auto">
            <a:xfrm>
              <a:off x="9951129" y="6523202"/>
              <a:ext cx="172093" cy="71967"/>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3" name="Freeform 69"/>
            <p:cNvSpPr>
              <a:spLocks/>
            </p:cNvSpPr>
            <p:nvPr/>
          </p:nvSpPr>
          <p:spPr bwMode="auto">
            <a:xfrm>
              <a:off x="9800939" y="6247854"/>
              <a:ext cx="481858" cy="17209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4" name="Oval 70"/>
            <p:cNvSpPr>
              <a:spLocks noChangeArrowheads="1"/>
            </p:cNvSpPr>
            <p:nvPr/>
          </p:nvSpPr>
          <p:spPr bwMode="auto">
            <a:xfrm>
              <a:off x="9713329" y="6025700"/>
              <a:ext cx="478730" cy="48185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5" name="Freeform 71"/>
            <p:cNvSpPr>
              <a:spLocks noEditPoints="1"/>
            </p:cNvSpPr>
            <p:nvPr/>
          </p:nvSpPr>
          <p:spPr bwMode="auto">
            <a:xfrm>
              <a:off x="9832229" y="6163374"/>
              <a:ext cx="240930" cy="203383"/>
            </a:xfrm>
            <a:custGeom>
              <a:avLst/>
              <a:gdLst>
                <a:gd name="T0" fmla="*/ 52 w 55"/>
                <a:gd name="T1" fmla="*/ 44 h 46"/>
                <a:gd name="T2" fmla="*/ 0 w 55"/>
                <a:gd name="T3" fmla="*/ 8 h 46"/>
                <a:gd name="T4" fmla="*/ 0 w 55"/>
                <a:gd name="T5" fmla="*/ 46 h 46"/>
                <a:gd name="T6" fmla="*/ 55 w 55"/>
                <a:gd name="T7" fmla="*/ 0 h 46"/>
                <a:gd name="T8" fmla="*/ 0 w 55"/>
                <a:gd name="T9" fmla="*/ 0 h 46"/>
                <a:gd name="T10" fmla="*/ 32 w 55"/>
                <a:gd name="T11" fmla="*/ 26 h 46"/>
                <a:gd name="T12" fmla="*/ 30 w 55"/>
                <a:gd name="T13" fmla="*/ 23 h 46"/>
                <a:gd name="T14" fmla="*/ 29 w 55"/>
                <a:gd name="T15" fmla="*/ 22 h 46"/>
                <a:gd name="T16" fmla="*/ 26 w 55"/>
                <a:gd name="T17" fmla="*/ 20 h 46"/>
                <a:gd name="T18" fmla="*/ 23 w 55"/>
                <a:gd name="T19" fmla="*/ 20 h 46"/>
                <a:gd name="T20" fmla="*/ 20 w 55"/>
                <a:gd name="T21" fmla="*/ 22 h 46"/>
                <a:gd name="T22" fmla="*/ 18 w 55"/>
                <a:gd name="T23" fmla="*/ 23 h 46"/>
                <a:gd name="T24" fmla="*/ 17 w 55"/>
                <a:gd name="T25" fmla="*/ 26 h 46"/>
                <a:gd name="T26" fmla="*/ 16 w 55"/>
                <a:gd name="T27" fmla="*/ 28 h 46"/>
                <a:gd name="T28" fmla="*/ 17 w 55"/>
                <a:gd name="T29" fmla="*/ 31 h 46"/>
                <a:gd name="T30" fmla="*/ 18 w 55"/>
                <a:gd name="T31" fmla="*/ 33 h 46"/>
                <a:gd name="T32" fmla="*/ 21 w 55"/>
                <a:gd name="T33" fmla="*/ 36 h 46"/>
                <a:gd name="T34" fmla="*/ 23 w 55"/>
                <a:gd name="T35" fmla="*/ 36 h 46"/>
                <a:gd name="T36" fmla="*/ 25 w 55"/>
                <a:gd name="T37" fmla="*/ 34 h 46"/>
                <a:gd name="T38" fmla="*/ 28 w 55"/>
                <a:gd name="T39" fmla="*/ 36 h 46"/>
                <a:gd name="T40" fmla="*/ 28 w 55"/>
                <a:gd name="T41" fmla="*/ 33 h 46"/>
                <a:gd name="T42" fmla="*/ 32 w 55"/>
                <a:gd name="T43" fmla="*/ 32 h 46"/>
                <a:gd name="T44" fmla="*/ 30 w 55"/>
                <a:gd name="T45" fmla="*/ 29 h 46"/>
                <a:gd name="T46" fmla="*/ 28 w 55"/>
                <a:gd name="T47" fmla="*/ 29 h 46"/>
                <a:gd name="T48" fmla="*/ 22 w 55"/>
                <a:gd name="T49" fmla="*/ 31 h 46"/>
                <a:gd name="T50" fmla="*/ 24 w 55"/>
                <a:gd name="T51" fmla="*/ 25 h 46"/>
                <a:gd name="T52" fmla="*/ 23 w 55"/>
                <a:gd name="T53" fmla="*/ 29 h 46"/>
                <a:gd name="T54" fmla="*/ 24 w 55"/>
                <a:gd name="T55" fmla="*/ 30 h 46"/>
                <a:gd name="T56" fmla="*/ 38 w 55"/>
                <a:gd name="T57" fmla="*/ 23 h 46"/>
                <a:gd name="T58" fmla="*/ 39 w 55"/>
                <a:gd name="T59" fmla="*/ 21 h 46"/>
                <a:gd name="T60" fmla="*/ 38 w 55"/>
                <a:gd name="T61" fmla="*/ 20 h 46"/>
                <a:gd name="T62" fmla="*/ 36 w 55"/>
                <a:gd name="T63" fmla="*/ 20 h 46"/>
                <a:gd name="T64" fmla="*/ 34 w 55"/>
                <a:gd name="T65" fmla="*/ 18 h 46"/>
                <a:gd name="T66" fmla="*/ 32 w 55"/>
                <a:gd name="T67" fmla="*/ 20 h 46"/>
                <a:gd name="T68" fmla="*/ 31 w 55"/>
                <a:gd name="T69" fmla="*/ 20 h 46"/>
                <a:gd name="T70" fmla="*/ 30 w 55"/>
                <a:gd name="T71" fmla="*/ 21 h 46"/>
                <a:gd name="T72" fmla="*/ 31 w 55"/>
                <a:gd name="T73" fmla="*/ 23 h 46"/>
                <a:gd name="T74" fmla="*/ 30 w 55"/>
                <a:gd name="T75" fmla="*/ 25 h 46"/>
                <a:gd name="T76" fmla="*/ 31 w 55"/>
                <a:gd name="T77" fmla="*/ 25 h 46"/>
                <a:gd name="T78" fmla="*/ 34 w 55"/>
                <a:gd name="T79" fmla="*/ 27 h 46"/>
                <a:gd name="T80" fmla="*/ 35 w 55"/>
                <a:gd name="T81" fmla="*/ 27 h 46"/>
                <a:gd name="T82" fmla="*/ 38 w 55"/>
                <a:gd name="T83" fmla="*/ 25 h 46"/>
                <a:gd name="T84" fmla="*/ 39 w 55"/>
                <a:gd name="T85" fmla="*/ 25 h 46"/>
                <a:gd name="T86" fmla="*/ 38 w 55"/>
                <a:gd name="T87" fmla="*/ 23 h 46"/>
                <a:gd name="T88" fmla="*/ 33 w 55"/>
                <a:gd name="T89"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 h="46">
                  <a:moveTo>
                    <a:pt x="3" y="11"/>
                  </a:moveTo>
                  <a:cubicBezTo>
                    <a:pt x="3" y="44"/>
                    <a:pt x="3" y="44"/>
                    <a:pt x="3" y="44"/>
                  </a:cubicBezTo>
                  <a:cubicBezTo>
                    <a:pt x="52" y="44"/>
                    <a:pt x="52" y="44"/>
                    <a:pt x="52" y="44"/>
                  </a:cubicBezTo>
                  <a:cubicBezTo>
                    <a:pt x="52" y="11"/>
                    <a:pt x="52" y="11"/>
                    <a:pt x="52" y="11"/>
                  </a:cubicBezTo>
                  <a:cubicBezTo>
                    <a:pt x="3" y="11"/>
                    <a:pt x="3" y="11"/>
                    <a:pt x="3" y="11"/>
                  </a:cubicBezTo>
                  <a:close/>
                  <a:moveTo>
                    <a:pt x="0" y="8"/>
                  </a:moveTo>
                  <a:cubicBezTo>
                    <a:pt x="55" y="8"/>
                    <a:pt x="55" y="8"/>
                    <a:pt x="55" y="8"/>
                  </a:cubicBezTo>
                  <a:cubicBezTo>
                    <a:pt x="55" y="46"/>
                    <a:pt x="55" y="46"/>
                    <a:pt x="55" y="46"/>
                  </a:cubicBezTo>
                  <a:cubicBezTo>
                    <a:pt x="0" y="46"/>
                    <a:pt x="0" y="46"/>
                    <a:pt x="0" y="46"/>
                  </a:cubicBezTo>
                  <a:cubicBezTo>
                    <a:pt x="0" y="8"/>
                    <a:pt x="0" y="8"/>
                    <a:pt x="0" y="8"/>
                  </a:cubicBezTo>
                  <a:close/>
                  <a:moveTo>
                    <a:pt x="0" y="0"/>
                  </a:moveTo>
                  <a:cubicBezTo>
                    <a:pt x="55" y="0"/>
                    <a:pt x="55" y="0"/>
                    <a:pt x="55" y="0"/>
                  </a:cubicBezTo>
                  <a:cubicBezTo>
                    <a:pt x="55" y="5"/>
                    <a:pt x="55" y="5"/>
                    <a:pt x="55" y="5"/>
                  </a:cubicBezTo>
                  <a:cubicBezTo>
                    <a:pt x="0" y="5"/>
                    <a:pt x="0" y="5"/>
                    <a:pt x="0" y="5"/>
                  </a:cubicBezTo>
                  <a:cubicBezTo>
                    <a:pt x="0" y="0"/>
                    <a:pt x="0" y="0"/>
                    <a:pt x="0" y="0"/>
                  </a:cubicBezTo>
                  <a:close/>
                  <a:moveTo>
                    <a:pt x="33" y="28"/>
                  </a:moveTo>
                  <a:cubicBezTo>
                    <a:pt x="32" y="26"/>
                    <a:pt x="32" y="26"/>
                    <a:pt x="32" y="26"/>
                  </a:cubicBezTo>
                  <a:cubicBezTo>
                    <a:pt x="32" y="26"/>
                    <a:pt x="32" y="26"/>
                    <a:pt x="32" y="26"/>
                  </a:cubicBezTo>
                  <a:cubicBezTo>
                    <a:pt x="30" y="26"/>
                    <a:pt x="30" y="26"/>
                    <a:pt x="30" y="26"/>
                  </a:cubicBezTo>
                  <a:cubicBezTo>
                    <a:pt x="29" y="25"/>
                    <a:pt x="29" y="25"/>
                    <a:pt x="29" y="25"/>
                  </a:cubicBezTo>
                  <a:cubicBezTo>
                    <a:pt x="30" y="23"/>
                    <a:pt x="30" y="23"/>
                    <a:pt x="30" y="23"/>
                  </a:cubicBezTo>
                  <a:cubicBezTo>
                    <a:pt x="30" y="23"/>
                    <a:pt x="30" y="23"/>
                    <a:pt x="30" y="23"/>
                  </a:cubicBezTo>
                  <a:cubicBezTo>
                    <a:pt x="29" y="22"/>
                    <a:pt x="29" y="22"/>
                    <a:pt x="29" y="22"/>
                  </a:cubicBezTo>
                  <a:cubicBezTo>
                    <a:pt x="29" y="22"/>
                    <a:pt x="29" y="22"/>
                    <a:pt x="29" y="22"/>
                  </a:cubicBezTo>
                  <a:cubicBezTo>
                    <a:pt x="27" y="23"/>
                    <a:pt x="27" y="23"/>
                    <a:pt x="27" y="23"/>
                  </a:cubicBezTo>
                  <a:cubicBezTo>
                    <a:pt x="26" y="23"/>
                    <a:pt x="26" y="23"/>
                    <a:pt x="26" y="23"/>
                  </a:cubicBezTo>
                  <a:cubicBezTo>
                    <a:pt x="26" y="20"/>
                    <a:pt x="26" y="20"/>
                    <a:pt x="26" y="20"/>
                  </a:cubicBezTo>
                  <a:cubicBezTo>
                    <a:pt x="25" y="20"/>
                    <a:pt x="25" y="20"/>
                    <a:pt x="25" y="20"/>
                  </a:cubicBezTo>
                  <a:cubicBezTo>
                    <a:pt x="24" y="20"/>
                    <a:pt x="24" y="20"/>
                    <a:pt x="24" y="20"/>
                  </a:cubicBezTo>
                  <a:cubicBezTo>
                    <a:pt x="23" y="20"/>
                    <a:pt x="23" y="20"/>
                    <a:pt x="23" y="20"/>
                  </a:cubicBezTo>
                  <a:cubicBezTo>
                    <a:pt x="23" y="23"/>
                    <a:pt x="23" y="23"/>
                    <a:pt x="23" y="23"/>
                  </a:cubicBezTo>
                  <a:cubicBezTo>
                    <a:pt x="22" y="23"/>
                    <a:pt x="22" y="23"/>
                    <a:pt x="22" y="23"/>
                  </a:cubicBezTo>
                  <a:cubicBezTo>
                    <a:pt x="20" y="22"/>
                    <a:pt x="20" y="22"/>
                    <a:pt x="20" y="22"/>
                  </a:cubicBezTo>
                  <a:cubicBezTo>
                    <a:pt x="20" y="22"/>
                    <a:pt x="20" y="22"/>
                    <a:pt x="20" y="22"/>
                  </a:cubicBezTo>
                  <a:cubicBezTo>
                    <a:pt x="19" y="23"/>
                    <a:pt x="19" y="23"/>
                    <a:pt x="19" y="23"/>
                  </a:cubicBezTo>
                  <a:cubicBezTo>
                    <a:pt x="18" y="23"/>
                    <a:pt x="18" y="23"/>
                    <a:pt x="18" y="23"/>
                  </a:cubicBezTo>
                  <a:cubicBezTo>
                    <a:pt x="19" y="25"/>
                    <a:pt x="19" y="25"/>
                    <a:pt x="19" y="25"/>
                  </a:cubicBezTo>
                  <a:cubicBezTo>
                    <a:pt x="19" y="26"/>
                    <a:pt x="19" y="26"/>
                    <a:pt x="19" y="26"/>
                  </a:cubicBezTo>
                  <a:cubicBezTo>
                    <a:pt x="17" y="26"/>
                    <a:pt x="17" y="26"/>
                    <a:pt x="17" y="26"/>
                  </a:cubicBezTo>
                  <a:cubicBezTo>
                    <a:pt x="16" y="26"/>
                    <a:pt x="16" y="26"/>
                    <a:pt x="16" y="26"/>
                  </a:cubicBezTo>
                  <a:cubicBezTo>
                    <a:pt x="16" y="28"/>
                    <a:pt x="16" y="28"/>
                    <a:pt x="16" y="28"/>
                  </a:cubicBezTo>
                  <a:cubicBezTo>
                    <a:pt x="16" y="28"/>
                    <a:pt x="16" y="28"/>
                    <a:pt x="16" y="28"/>
                  </a:cubicBezTo>
                  <a:cubicBezTo>
                    <a:pt x="19" y="29"/>
                    <a:pt x="19" y="29"/>
                    <a:pt x="19" y="29"/>
                  </a:cubicBezTo>
                  <a:cubicBezTo>
                    <a:pt x="19" y="30"/>
                    <a:pt x="19" y="30"/>
                    <a:pt x="19" y="30"/>
                  </a:cubicBezTo>
                  <a:cubicBezTo>
                    <a:pt x="17" y="31"/>
                    <a:pt x="17" y="31"/>
                    <a:pt x="17" y="31"/>
                  </a:cubicBezTo>
                  <a:cubicBezTo>
                    <a:pt x="17" y="32"/>
                    <a:pt x="17" y="32"/>
                    <a:pt x="17" y="32"/>
                  </a:cubicBezTo>
                  <a:cubicBezTo>
                    <a:pt x="18" y="33"/>
                    <a:pt x="18" y="33"/>
                    <a:pt x="18" y="33"/>
                  </a:cubicBezTo>
                  <a:cubicBezTo>
                    <a:pt x="18" y="33"/>
                    <a:pt x="18" y="33"/>
                    <a:pt x="18" y="33"/>
                  </a:cubicBezTo>
                  <a:cubicBezTo>
                    <a:pt x="20" y="33"/>
                    <a:pt x="20" y="33"/>
                    <a:pt x="20" y="33"/>
                  </a:cubicBezTo>
                  <a:cubicBezTo>
                    <a:pt x="21" y="33"/>
                    <a:pt x="21" y="33"/>
                    <a:pt x="21" y="33"/>
                  </a:cubicBezTo>
                  <a:cubicBezTo>
                    <a:pt x="21" y="36"/>
                    <a:pt x="21" y="36"/>
                    <a:pt x="21" y="36"/>
                  </a:cubicBezTo>
                  <a:cubicBezTo>
                    <a:pt x="21" y="36"/>
                    <a:pt x="21" y="36"/>
                    <a:pt x="21" y="36"/>
                  </a:cubicBezTo>
                  <a:cubicBezTo>
                    <a:pt x="22" y="37"/>
                    <a:pt x="22" y="37"/>
                    <a:pt x="22" y="37"/>
                  </a:cubicBezTo>
                  <a:cubicBezTo>
                    <a:pt x="23" y="36"/>
                    <a:pt x="23" y="36"/>
                    <a:pt x="23" y="36"/>
                  </a:cubicBezTo>
                  <a:cubicBezTo>
                    <a:pt x="24" y="34"/>
                    <a:pt x="24" y="34"/>
                    <a:pt x="24" y="34"/>
                  </a:cubicBezTo>
                  <a:cubicBezTo>
                    <a:pt x="24" y="34"/>
                    <a:pt x="24" y="34"/>
                    <a:pt x="24" y="34"/>
                  </a:cubicBezTo>
                  <a:cubicBezTo>
                    <a:pt x="25" y="34"/>
                    <a:pt x="25" y="34"/>
                    <a:pt x="25" y="34"/>
                  </a:cubicBezTo>
                  <a:cubicBezTo>
                    <a:pt x="26" y="36"/>
                    <a:pt x="26" y="36"/>
                    <a:pt x="26" y="36"/>
                  </a:cubicBezTo>
                  <a:cubicBezTo>
                    <a:pt x="26" y="37"/>
                    <a:pt x="26" y="37"/>
                    <a:pt x="26" y="37"/>
                  </a:cubicBezTo>
                  <a:cubicBezTo>
                    <a:pt x="28" y="36"/>
                    <a:pt x="28" y="36"/>
                    <a:pt x="28" y="36"/>
                  </a:cubicBezTo>
                  <a:cubicBezTo>
                    <a:pt x="28" y="36"/>
                    <a:pt x="28" y="36"/>
                    <a:pt x="28" y="36"/>
                  </a:cubicBezTo>
                  <a:cubicBezTo>
                    <a:pt x="28" y="33"/>
                    <a:pt x="28" y="33"/>
                    <a:pt x="28" y="33"/>
                  </a:cubicBezTo>
                  <a:cubicBezTo>
                    <a:pt x="28" y="33"/>
                    <a:pt x="28" y="33"/>
                    <a:pt x="28" y="33"/>
                  </a:cubicBezTo>
                  <a:cubicBezTo>
                    <a:pt x="31" y="33"/>
                    <a:pt x="31" y="33"/>
                    <a:pt x="31" y="33"/>
                  </a:cubicBezTo>
                  <a:cubicBezTo>
                    <a:pt x="31" y="33"/>
                    <a:pt x="31" y="33"/>
                    <a:pt x="31" y="33"/>
                  </a:cubicBezTo>
                  <a:cubicBezTo>
                    <a:pt x="32" y="32"/>
                    <a:pt x="32" y="32"/>
                    <a:pt x="32" y="32"/>
                  </a:cubicBezTo>
                  <a:cubicBezTo>
                    <a:pt x="32" y="31"/>
                    <a:pt x="32" y="31"/>
                    <a:pt x="32" y="31"/>
                  </a:cubicBezTo>
                  <a:cubicBezTo>
                    <a:pt x="30" y="30"/>
                    <a:pt x="30" y="30"/>
                    <a:pt x="30" y="30"/>
                  </a:cubicBezTo>
                  <a:cubicBezTo>
                    <a:pt x="30" y="29"/>
                    <a:pt x="30" y="29"/>
                    <a:pt x="30" y="29"/>
                  </a:cubicBezTo>
                  <a:cubicBezTo>
                    <a:pt x="32" y="28"/>
                    <a:pt x="32" y="28"/>
                    <a:pt x="32" y="28"/>
                  </a:cubicBezTo>
                  <a:lnTo>
                    <a:pt x="33" y="28"/>
                  </a:lnTo>
                  <a:close/>
                  <a:moveTo>
                    <a:pt x="28" y="29"/>
                  </a:moveTo>
                  <a:cubicBezTo>
                    <a:pt x="28" y="29"/>
                    <a:pt x="27" y="30"/>
                    <a:pt x="27" y="31"/>
                  </a:cubicBezTo>
                  <a:cubicBezTo>
                    <a:pt x="26" y="31"/>
                    <a:pt x="25" y="32"/>
                    <a:pt x="24" y="32"/>
                  </a:cubicBezTo>
                  <a:cubicBezTo>
                    <a:pt x="23" y="32"/>
                    <a:pt x="23" y="31"/>
                    <a:pt x="22" y="31"/>
                  </a:cubicBezTo>
                  <a:cubicBezTo>
                    <a:pt x="22" y="30"/>
                    <a:pt x="21" y="29"/>
                    <a:pt x="21" y="29"/>
                  </a:cubicBezTo>
                  <a:cubicBezTo>
                    <a:pt x="21" y="28"/>
                    <a:pt x="22" y="27"/>
                    <a:pt x="22" y="26"/>
                  </a:cubicBezTo>
                  <a:cubicBezTo>
                    <a:pt x="23" y="26"/>
                    <a:pt x="23" y="25"/>
                    <a:pt x="24" y="25"/>
                  </a:cubicBezTo>
                  <a:cubicBezTo>
                    <a:pt x="25" y="25"/>
                    <a:pt x="26" y="26"/>
                    <a:pt x="27" y="26"/>
                  </a:cubicBezTo>
                  <a:cubicBezTo>
                    <a:pt x="27" y="27"/>
                    <a:pt x="28" y="28"/>
                    <a:pt x="28" y="29"/>
                  </a:cubicBezTo>
                  <a:close/>
                  <a:moveTo>
                    <a:pt x="23" y="29"/>
                  </a:moveTo>
                  <a:cubicBezTo>
                    <a:pt x="23" y="28"/>
                    <a:pt x="24" y="27"/>
                    <a:pt x="24" y="27"/>
                  </a:cubicBezTo>
                  <a:cubicBezTo>
                    <a:pt x="25" y="27"/>
                    <a:pt x="26" y="28"/>
                    <a:pt x="26" y="29"/>
                  </a:cubicBezTo>
                  <a:cubicBezTo>
                    <a:pt x="26" y="29"/>
                    <a:pt x="25" y="30"/>
                    <a:pt x="24" y="30"/>
                  </a:cubicBezTo>
                  <a:cubicBezTo>
                    <a:pt x="24" y="30"/>
                    <a:pt x="23" y="29"/>
                    <a:pt x="23" y="29"/>
                  </a:cubicBezTo>
                  <a:close/>
                  <a:moveTo>
                    <a:pt x="38" y="23"/>
                  </a:moveTo>
                  <a:cubicBezTo>
                    <a:pt x="38" y="23"/>
                    <a:pt x="38" y="23"/>
                    <a:pt x="38" y="23"/>
                  </a:cubicBezTo>
                  <a:cubicBezTo>
                    <a:pt x="38" y="22"/>
                    <a:pt x="38" y="22"/>
                    <a:pt x="38" y="22"/>
                  </a:cubicBezTo>
                  <a:cubicBezTo>
                    <a:pt x="38" y="21"/>
                    <a:pt x="38" y="21"/>
                    <a:pt x="38" y="21"/>
                  </a:cubicBezTo>
                  <a:cubicBezTo>
                    <a:pt x="39" y="21"/>
                    <a:pt x="39" y="21"/>
                    <a:pt x="39" y="21"/>
                  </a:cubicBezTo>
                  <a:cubicBezTo>
                    <a:pt x="39" y="21"/>
                    <a:pt x="39" y="21"/>
                    <a:pt x="39" y="21"/>
                  </a:cubicBezTo>
                  <a:cubicBezTo>
                    <a:pt x="38" y="20"/>
                    <a:pt x="38" y="20"/>
                    <a:pt x="38" y="20"/>
                  </a:cubicBezTo>
                  <a:cubicBezTo>
                    <a:pt x="38" y="20"/>
                    <a:pt x="38" y="20"/>
                    <a:pt x="38" y="20"/>
                  </a:cubicBezTo>
                  <a:cubicBezTo>
                    <a:pt x="38" y="20"/>
                    <a:pt x="38" y="20"/>
                    <a:pt x="38" y="20"/>
                  </a:cubicBezTo>
                  <a:cubicBezTo>
                    <a:pt x="37" y="20"/>
                    <a:pt x="37" y="20"/>
                    <a:pt x="37" y="20"/>
                  </a:cubicBezTo>
                  <a:cubicBezTo>
                    <a:pt x="36" y="20"/>
                    <a:pt x="36" y="20"/>
                    <a:pt x="36" y="20"/>
                  </a:cubicBezTo>
                  <a:cubicBezTo>
                    <a:pt x="35" y="19"/>
                    <a:pt x="35" y="19"/>
                    <a:pt x="35" y="19"/>
                  </a:cubicBezTo>
                  <a:cubicBezTo>
                    <a:pt x="35" y="18"/>
                    <a:pt x="35" y="18"/>
                    <a:pt x="35" y="18"/>
                  </a:cubicBezTo>
                  <a:cubicBezTo>
                    <a:pt x="34" y="18"/>
                    <a:pt x="34" y="18"/>
                    <a:pt x="34" y="18"/>
                  </a:cubicBezTo>
                  <a:cubicBezTo>
                    <a:pt x="34" y="19"/>
                    <a:pt x="34" y="19"/>
                    <a:pt x="34" y="19"/>
                  </a:cubicBezTo>
                  <a:cubicBezTo>
                    <a:pt x="33" y="20"/>
                    <a:pt x="33" y="20"/>
                    <a:pt x="33" y="20"/>
                  </a:cubicBezTo>
                  <a:cubicBezTo>
                    <a:pt x="33" y="20"/>
                    <a:pt x="33" y="20"/>
                    <a:pt x="32" y="20"/>
                  </a:cubicBezTo>
                  <a:cubicBezTo>
                    <a:pt x="31" y="20"/>
                    <a:pt x="31" y="20"/>
                    <a:pt x="31" y="20"/>
                  </a:cubicBezTo>
                  <a:cubicBezTo>
                    <a:pt x="31" y="20"/>
                    <a:pt x="31" y="20"/>
                    <a:pt x="31" y="20"/>
                  </a:cubicBezTo>
                  <a:cubicBezTo>
                    <a:pt x="31" y="20"/>
                    <a:pt x="31" y="20"/>
                    <a:pt x="31" y="20"/>
                  </a:cubicBezTo>
                  <a:cubicBezTo>
                    <a:pt x="30" y="21"/>
                    <a:pt x="30" y="21"/>
                    <a:pt x="30" y="21"/>
                  </a:cubicBezTo>
                  <a:cubicBezTo>
                    <a:pt x="30" y="21"/>
                    <a:pt x="30" y="21"/>
                    <a:pt x="30" y="21"/>
                  </a:cubicBezTo>
                  <a:cubicBezTo>
                    <a:pt x="30" y="21"/>
                    <a:pt x="30" y="21"/>
                    <a:pt x="30" y="21"/>
                  </a:cubicBezTo>
                  <a:cubicBezTo>
                    <a:pt x="31" y="22"/>
                    <a:pt x="31" y="22"/>
                    <a:pt x="31" y="22"/>
                  </a:cubicBezTo>
                  <a:cubicBezTo>
                    <a:pt x="31" y="23"/>
                    <a:pt x="31" y="23"/>
                    <a:pt x="31" y="23"/>
                  </a:cubicBezTo>
                  <a:cubicBezTo>
                    <a:pt x="31" y="23"/>
                    <a:pt x="31" y="23"/>
                    <a:pt x="31" y="23"/>
                  </a:cubicBezTo>
                  <a:cubicBezTo>
                    <a:pt x="30" y="24"/>
                    <a:pt x="30" y="24"/>
                    <a:pt x="30" y="24"/>
                  </a:cubicBezTo>
                  <a:cubicBezTo>
                    <a:pt x="30" y="24"/>
                    <a:pt x="30" y="24"/>
                    <a:pt x="30" y="24"/>
                  </a:cubicBezTo>
                  <a:cubicBezTo>
                    <a:pt x="30" y="25"/>
                    <a:pt x="30" y="25"/>
                    <a:pt x="30" y="25"/>
                  </a:cubicBezTo>
                  <a:cubicBezTo>
                    <a:pt x="31" y="25"/>
                    <a:pt x="31" y="25"/>
                    <a:pt x="31" y="25"/>
                  </a:cubicBezTo>
                  <a:cubicBezTo>
                    <a:pt x="31" y="25"/>
                    <a:pt x="31" y="25"/>
                    <a:pt x="31" y="25"/>
                  </a:cubicBezTo>
                  <a:cubicBezTo>
                    <a:pt x="31" y="25"/>
                    <a:pt x="31" y="25"/>
                    <a:pt x="31" y="25"/>
                  </a:cubicBezTo>
                  <a:cubicBezTo>
                    <a:pt x="32" y="25"/>
                    <a:pt x="32" y="25"/>
                    <a:pt x="32" y="25"/>
                  </a:cubicBezTo>
                  <a:cubicBezTo>
                    <a:pt x="33" y="25"/>
                    <a:pt x="33" y="26"/>
                    <a:pt x="33" y="26"/>
                  </a:cubicBezTo>
                  <a:cubicBezTo>
                    <a:pt x="34" y="27"/>
                    <a:pt x="34" y="27"/>
                    <a:pt x="34" y="27"/>
                  </a:cubicBezTo>
                  <a:cubicBezTo>
                    <a:pt x="34" y="27"/>
                    <a:pt x="34" y="27"/>
                    <a:pt x="34" y="27"/>
                  </a:cubicBezTo>
                  <a:cubicBezTo>
                    <a:pt x="35" y="27"/>
                    <a:pt x="35" y="27"/>
                    <a:pt x="35" y="27"/>
                  </a:cubicBezTo>
                  <a:cubicBezTo>
                    <a:pt x="35" y="27"/>
                    <a:pt x="35" y="27"/>
                    <a:pt x="35" y="27"/>
                  </a:cubicBezTo>
                  <a:cubicBezTo>
                    <a:pt x="36" y="26"/>
                    <a:pt x="36" y="26"/>
                    <a:pt x="36" y="26"/>
                  </a:cubicBezTo>
                  <a:cubicBezTo>
                    <a:pt x="36" y="26"/>
                    <a:pt x="36" y="25"/>
                    <a:pt x="37" y="25"/>
                  </a:cubicBezTo>
                  <a:cubicBezTo>
                    <a:pt x="38" y="25"/>
                    <a:pt x="38" y="25"/>
                    <a:pt x="38" y="25"/>
                  </a:cubicBezTo>
                  <a:cubicBezTo>
                    <a:pt x="38" y="25"/>
                    <a:pt x="38" y="25"/>
                    <a:pt x="38" y="25"/>
                  </a:cubicBezTo>
                  <a:cubicBezTo>
                    <a:pt x="38" y="25"/>
                    <a:pt x="38" y="25"/>
                    <a:pt x="38" y="25"/>
                  </a:cubicBezTo>
                  <a:cubicBezTo>
                    <a:pt x="39" y="25"/>
                    <a:pt x="39" y="25"/>
                    <a:pt x="39" y="25"/>
                  </a:cubicBezTo>
                  <a:cubicBezTo>
                    <a:pt x="39" y="24"/>
                    <a:pt x="39" y="24"/>
                    <a:pt x="39" y="24"/>
                  </a:cubicBezTo>
                  <a:cubicBezTo>
                    <a:pt x="38" y="24"/>
                    <a:pt x="38" y="24"/>
                    <a:pt x="38" y="24"/>
                  </a:cubicBezTo>
                  <a:cubicBezTo>
                    <a:pt x="38" y="23"/>
                    <a:pt x="38" y="23"/>
                    <a:pt x="38" y="23"/>
                  </a:cubicBezTo>
                  <a:close/>
                  <a:moveTo>
                    <a:pt x="36" y="23"/>
                  </a:moveTo>
                  <a:cubicBezTo>
                    <a:pt x="36" y="23"/>
                    <a:pt x="35" y="24"/>
                    <a:pt x="34" y="24"/>
                  </a:cubicBezTo>
                  <a:cubicBezTo>
                    <a:pt x="34" y="24"/>
                    <a:pt x="33" y="23"/>
                    <a:pt x="33" y="23"/>
                  </a:cubicBezTo>
                  <a:cubicBezTo>
                    <a:pt x="33" y="22"/>
                    <a:pt x="34" y="22"/>
                    <a:pt x="34" y="22"/>
                  </a:cubicBezTo>
                  <a:cubicBezTo>
                    <a:pt x="35" y="22"/>
                    <a:pt x="36" y="22"/>
                    <a:pt x="36" y="23"/>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8" name="Freeform 107"/>
            <p:cNvSpPr>
              <a:spLocks/>
            </p:cNvSpPr>
            <p:nvPr/>
          </p:nvSpPr>
          <p:spPr bwMode="auto">
            <a:xfrm>
              <a:off x="8347495" y="4756188"/>
              <a:ext cx="11113" cy="373063"/>
            </a:xfrm>
            <a:custGeom>
              <a:avLst/>
              <a:gdLst>
                <a:gd name="T0" fmla="*/ 2 w 5"/>
                <a:gd name="T1" fmla="*/ 168 h 168"/>
                <a:gd name="T2" fmla="*/ 0 w 5"/>
                <a:gd name="T3" fmla="*/ 166 h 168"/>
                <a:gd name="T4" fmla="*/ 0 w 5"/>
                <a:gd name="T5" fmla="*/ 2 h 168"/>
                <a:gd name="T6" fmla="*/ 2 w 5"/>
                <a:gd name="T7" fmla="*/ 0 h 168"/>
                <a:gd name="T8" fmla="*/ 5 w 5"/>
                <a:gd name="T9" fmla="*/ 2 h 168"/>
                <a:gd name="T10" fmla="*/ 5 w 5"/>
                <a:gd name="T11" fmla="*/ 166 h 168"/>
                <a:gd name="T12" fmla="*/ 2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2" y="168"/>
                  </a:moveTo>
                  <a:cubicBezTo>
                    <a:pt x="1" y="168"/>
                    <a:pt x="0" y="167"/>
                    <a:pt x="0" y="166"/>
                  </a:cubicBezTo>
                  <a:cubicBezTo>
                    <a:pt x="0" y="2"/>
                    <a:pt x="0" y="2"/>
                    <a:pt x="0" y="2"/>
                  </a:cubicBezTo>
                  <a:cubicBezTo>
                    <a:pt x="0" y="1"/>
                    <a:pt x="1" y="0"/>
                    <a:pt x="2" y="0"/>
                  </a:cubicBezTo>
                  <a:cubicBezTo>
                    <a:pt x="4" y="0"/>
                    <a:pt x="5" y="1"/>
                    <a:pt x="5" y="2"/>
                  </a:cubicBezTo>
                  <a:cubicBezTo>
                    <a:pt x="5" y="166"/>
                    <a:pt x="5" y="166"/>
                    <a:pt x="5" y="166"/>
                  </a:cubicBezTo>
                  <a:cubicBezTo>
                    <a:pt x="5" y="167"/>
                    <a:pt x="4" y="168"/>
                    <a:pt x="2"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9" name="Freeform 108"/>
            <p:cNvSpPr>
              <a:spLocks/>
            </p:cNvSpPr>
            <p:nvPr/>
          </p:nvSpPr>
          <p:spPr bwMode="auto">
            <a:xfrm>
              <a:off x="8371307" y="4756188"/>
              <a:ext cx="14288" cy="422275"/>
            </a:xfrm>
            <a:custGeom>
              <a:avLst/>
              <a:gdLst>
                <a:gd name="T0" fmla="*/ 3 w 6"/>
                <a:gd name="T1" fmla="*/ 190 h 190"/>
                <a:gd name="T2" fmla="*/ 0 w 6"/>
                <a:gd name="T3" fmla="*/ 188 h 190"/>
                <a:gd name="T4" fmla="*/ 0 w 6"/>
                <a:gd name="T5" fmla="*/ 2 h 190"/>
                <a:gd name="T6" fmla="*/ 3 w 6"/>
                <a:gd name="T7" fmla="*/ 0 h 190"/>
                <a:gd name="T8" fmla="*/ 6 w 6"/>
                <a:gd name="T9" fmla="*/ 2 h 190"/>
                <a:gd name="T10" fmla="*/ 6 w 6"/>
                <a:gd name="T11" fmla="*/ 188 h 190"/>
                <a:gd name="T12" fmla="*/ 3 w 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6" h="190">
                  <a:moveTo>
                    <a:pt x="3" y="190"/>
                  </a:moveTo>
                  <a:cubicBezTo>
                    <a:pt x="2" y="190"/>
                    <a:pt x="0" y="189"/>
                    <a:pt x="0" y="188"/>
                  </a:cubicBezTo>
                  <a:cubicBezTo>
                    <a:pt x="0" y="2"/>
                    <a:pt x="0" y="2"/>
                    <a:pt x="0" y="2"/>
                  </a:cubicBezTo>
                  <a:cubicBezTo>
                    <a:pt x="0" y="1"/>
                    <a:pt x="2" y="0"/>
                    <a:pt x="3" y="0"/>
                  </a:cubicBezTo>
                  <a:cubicBezTo>
                    <a:pt x="4" y="0"/>
                    <a:pt x="6" y="1"/>
                    <a:pt x="6" y="2"/>
                  </a:cubicBezTo>
                  <a:cubicBezTo>
                    <a:pt x="6" y="188"/>
                    <a:pt x="6" y="188"/>
                    <a:pt x="6" y="188"/>
                  </a:cubicBezTo>
                  <a:cubicBezTo>
                    <a:pt x="6" y="189"/>
                    <a:pt x="4" y="190"/>
                    <a:pt x="3"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0" name="Freeform 109"/>
            <p:cNvSpPr>
              <a:spLocks/>
            </p:cNvSpPr>
            <p:nvPr/>
          </p:nvSpPr>
          <p:spPr bwMode="auto">
            <a:xfrm>
              <a:off x="8398295" y="4756188"/>
              <a:ext cx="11113" cy="373063"/>
            </a:xfrm>
            <a:custGeom>
              <a:avLst/>
              <a:gdLst>
                <a:gd name="T0" fmla="*/ 3 w 5"/>
                <a:gd name="T1" fmla="*/ 168 h 168"/>
                <a:gd name="T2" fmla="*/ 0 w 5"/>
                <a:gd name="T3" fmla="*/ 166 h 168"/>
                <a:gd name="T4" fmla="*/ 0 w 5"/>
                <a:gd name="T5" fmla="*/ 2 h 168"/>
                <a:gd name="T6" fmla="*/ 3 w 5"/>
                <a:gd name="T7" fmla="*/ 0 h 168"/>
                <a:gd name="T8" fmla="*/ 5 w 5"/>
                <a:gd name="T9" fmla="*/ 2 h 168"/>
                <a:gd name="T10" fmla="*/ 5 w 5"/>
                <a:gd name="T11" fmla="*/ 166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6"/>
                  </a:cubicBezTo>
                  <a:cubicBezTo>
                    <a:pt x="0" y="2"/>
                    <a:pt x="0" y="2"/>
                    <a:pt x="0" y="2"/>
                  </a:cubicBezTo>
                  <a:cubicBezTo>
                    <a:pt x="0" y="1"/>
                    <a:pt x="1" y="0"/>
                    <a:pt x="3" y="0"/>
                  </a:cubicBezTo>
                  <a:cubicBezTo>
                    <a:pt x="4" y="0"/>
                    <a:pt x="5" y="1"/>
                    <a:pt x="5" y="2"/>
                  </a:cubicBezTo>
                  <a:cubicBezTo>
                    <a:pt x="5" y="166"/>
                    <a:pt x="5" y="166"/>
                    <a:pt x="5" y="166"/>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1" name="Rectangle 110"/>
            <p:cNvSpPr>
              <a:spLocks noChangeArrowheads="1"/>
            </p:cNvSpPr>
            <p:nvPr/>
          </p:nvSpPr>
          <p:spPr bwMode="auto">
            <a:xfrm>
              <a:off x="8285582" y="4511713"/>
              <a:ext cx="179388" cy="11588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2" name="Freeform 111"/>
            <p:cNvSpPr>
              <a:spLocks/>
            </p:cNvSpPr>
            <p:nvPr/>
          </p:nvSpPr>
          <p:spPr bwMode="auto">
            <a:xfrm>
              <a:off x="8285582" y="4368838"/>
              <a:ext cx="179388" cy="142875"/>
            </a:xfrm>
            <a:custGeom>
              <a:avLst/>
              <a:gdLst>
                <a:gd name="T0" fmla="*/ 26 w 81"/>
                <a:gd name="T1" fmla="*/ 64 h 64"/>
                <a:gd name="T2" fmla="*/ 0 w 81"/>
                <a:gd name="T3" fmla="*/ 64 h 64"/>
                <a:gd name="T4" fmla="*/ 0 w 81"/>
                <a:gd name="T5" fmla="*/ 46 h 64"/>
                <a:gd name="T6" fmla="*/ 0 w 81"/>
                <a:gd name="T7" fmla="*/ 45 h 64"/>
                <a:gd name="T8" fmla="*/ 31 w 81"/>
                <a:gd name="T9" fmla="*/ 0 h 64"/>
                <a:gd name="T10" fmla="*/ 50 w 81"/>
                <a:gd name="T11" fmla="*/ 0 h 64"/>
                <a:gd name="T12" fmla="*/ 81 w 81"/>
                <a:gd name="T13" fmla="*/ 45 h 64"/>
                <a:gd name="T14" fmla="*/ 81 w 81"/>
                <a:gd name="T15" fmla="*/ 46 h 64"/>
                <a:gd name="T16" fmla="*/ 81 w 81"/>
                <a:gd name="T17" fmla="*/ 46 h 64"/>
                <a:gd name="T18" fmla="*/ 81 w 81"/>
                <a:gd name="T19" fmla="*/ 64 h 64"/>
                <a:gd name="T20" fmla="*/ 26 w 81"/>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64">
                  <a:moveTo>
                    <a:pt x="26" y="64"/>
                  </a:moveTo>
                  <a:cubicBezTo>
                    <a:pt x="0" y="64"/>
                    <a:pt x="0" y="64"/>
                    <a:pt x="0" y="64"/>
                  </a:cubicBezTo>
                  <a:cubicBezTo>
                    <a:pt x="0" y="46"/>
                    <a:pt x="0" y="46"/>
                    <a:pt x="0" y="46"/>
                  </a:cubicBezTo>
                  <a:cubicBezTo>
                    <a:pt x="0" y="45"/>
                    <a:pt x="0" y="45"/>
                    <a:pt x="0" y="45"/>
                  </a:cubicBezTo>
                  <a:cubicBezTo>
                    <a:pt x="31" y="0"/>
                    <a:pt x="31" y="0"/>
                    <a:pt x="31" y="0"/>
                  </a:cubicBezTo>
                  <a:cubicBezTo>
                    <a:pt x="50" y="0"/>
                    <a:pt x="50" y="0"/>
                    <a:pt x="50" y="0"/>
                  </a:cubicBezTo>
                  <a:cubicBezTo>
                    <a:pt x="81" y="45"/>
                    <a:pt x="81" y="45"/>
                    <a:pt x="81" y="45"/>
                  </a:cubicBezTo>
                  <a:cubicBezTo>
                    <a:pt x="81" y="46"/>
                    <a:pt x="81" y="46"/>
                    <a:pt x="81" y="46"/>
                  </a:cubicBezTo>
                  <a:cubicBezTo>
                    <a:pt x="81" y="46"/>
                    <a:pt x="81" y="46"/>
                    <a:pt x="81" y="46"/>
                  </a:cubicBezTo>
                  <a:cubicBezTo>
                    <a:pt x="81" y="64"/>
                    <a:pt x="81" y="64"/>
                    <a:pt x="81" y="64"/>
                  </a:cubicBezTo>
                  <a:lnTo>
                    <a:pt x="26" y="64"/>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3" name="Freeform 112"/>
            <p:cNvSpPr>
              <a:spLocks/>
            </p:cNvSpPr>
            <p:nvPr/>
          </p:nvSpPr>
          <p:spPr bwMode="auto">
            <a:xfrm>
              <a:off x="8296695" y="4472025"/>
              <a:ext cx="44450" cy="39688"/>
            </a:xfrm>
            <a:custGeom>
              <a:avLst/>
              <a:gdLst>
                <a:gd name="T0" fmla="*/ 28 w 28"/>
                <a:gd name="T1" fmla="*/ 25 h 25"/>
                <a:gd name="T2" fmla="*/ 28 w 28"/>
                <a:gd name="T3" fmla="*/ 25 h 25"/>
                <a:gd name="T4" fmla="*/ 0 w 28"/>
                <a:gd name="T5" fmla="*/ 25 h 25"/>
                <a:gd name="T6" fmla="*/ 0 w 28"/>
                <a:gd name="T7" fmla="*/ 0 h 25"/>
                <a:gd name="T8" fmla="*/ 28 w 28"/>
                <a:gd name="T9" fmla="*/ 0 h 25"/>
                <a:gd name="T10" fmla="*/ 28 w 28"/>
                <a:gd name="T11" fmla="*/ 25 h 25"/>
              </a:gdLst>
              <a:ahLst/>
              <a:cxnLst>
                <a:cxn ang="0">
                  <a:pos x="T0" y="T1"/>
                </a:cxn>
                <a:cxn ang="0">
                  <a:pos x="T2" y="T3"/>
                </a:cxn>
                <a:cxn ang="0">
                  <a:pos x="T4" y="T5"/>
                </a:cxn>
                <a:cxn ang="0">
                  <a:pos x="T6" y="T7"/>
                </a:cxn>
                <a:cxn ang="0">
                  <a:pos x="T8" y="T9"/>
                </a:cxn>
                <a:cxn ang="0">
                  <a:pos x="T10" y="T11"/>
                </a:cxn>
              </a:cxnLst>
              <a:rect l="0" t="0" r="r" b="b"/>
              <a:pathLst>
                <a:path w="28" h="25">
                  <a:moveTo>
                    <a:pt x="28" y="25"/>
                  </a:moveTo>
                  <a:lnTo>
                    <a:pt x="28" y="25"/>
                  </a:lnTo>
                  <a:lnTo>
                    <a:pt x="0" y="25"/>
                  </a:lnTo>
                  <a:lnTo>
                    <a:pt x="0" y="0"/>
                  </a:lnTo>
                  <a:lnTo>
                    <a:pt x="28" y="0"/>
                  </a:lnTo>
                  <a:lnTo>
                    <a:pt x="28" y="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4" name="Freeform 113"/>
            <p:cNvSpPr>
              <a:spLocks/>
            </p:cNvSpPr>
            <p:nvPr/>
          </p:nvSpPr>
          <p:spPr bwMode="auto">
            <a:xfrm>
              <a:off x="8296695" y="4368838"/>
              <a:ext cx="80963" cy="103188"/>
            </a:xfrm>
            <a:custGeom>
              <a:avLst/>
              <a:gdLst>
                <a:gd name="T0" fmla="*/ 51 w 51"/>
                <a:gd name="T1" fmla="*/ 0 h 65"/>
                <a:gd name="T2" fmla="*/ 43 w 51"/>
                <a:gd name="T3" fmla="*/ 0 h 65"/>
                <a:gd name="T4" fmla="*/ 0 w 51"/>
                <a:gd name="T5" fmla="*/ 65 h 65"/>
                <a:gd name="T6" fmla="*/ 28 w 51"/>
                <a:gd name="T7" fmla="*/ 65 h 65"/>
                <a:gd name="T8" fmla="*/ 51 w 51"/>
                <a:gd name="T9" fmla="*/ 0 h 65"/>
              </a:gdLst>
              <a:ahLst/>
              <a:cxnLst>
                <a:cxn ang="0">
                  <a:pos x="T0" y="T1"/>
                </a:cxn>
                <a:cxn ang="0">
                  <a:pos x="T2" y="T3"/>
                </a:cxn>
                <a:cxn ang="0">
                  <a:pos x="T4" y="T5"/>
                </a:cxn>
                <a:cxn ang="0">
                  <a:pos x="T6" y="T7"/>
                </a:cxn>
                <a:cxn ang="0">
                  <a:pos x="T8" y="T9"/>
                </a:cxn>
              </a:cxnLst>
              <a:rect l="0" t="0" r="r" b="b"/>
              <a:pathLst>
                <a:path w="51" h="65">
                  <a:moveTo>
                    <a:pt x="51" y="0"/>
                  </a:moveTo>
                  <a:lnTo>
                    <a:pt x="43" y="0"/>
                  </a:lnTo>
                  <a:lnTo>
                    <a:pt x="0" y="65"/>
                  </a:lnTo>
                  <a:lnTo>
                    <a:pt x="28" y="65"/>
                  </a:lnTo>
                  <a:lnTo>
                    <a:pt x="51"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5" name="Rectangle 114"/>
            <p:cNvSpPr>
              <a:spLocks noChangeArrowheads="1"/>
            </p:cNvSpPr>
            <p:nvPr/>
          </p:nvSpPr>
          <p:spPr bwMode="auto">
            <a:xfrm>
              <a:off x="8296695" y="4511713"/>
              <a:ext cx="44450" cy="1158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6" name="Freeform 115"/>
            <p:cNvSpPr>
              <a:spLocks/>
            </p:cNvSpPr>
            <p:nvPr/>
          </p:nvSpPr>
          <p:spPr bwMode="auto">
            <a:xfrm>
              <a:off x="8215732" y="4568863"/>
              <a:ext cx="317500" cy="236538"/>
            </a:xfrm>
            <a:custGeom>
              <a:avLst/>
              <a:gdLst>
                <a:gd name="T0" fmla="*/ 143 w 143"/>
                <a:gd name="T1" fmla="*/ 53 h 106"/>
                <a:gd name="T2" fmla="*/ 130 w 143"/>
                <a:gd name="T3" fmla="*/ 39 h 106"/>
                <a:gd name="T4" fmla="*/ 130 w 143"/>
                <a:gd name="T5" fmla="*/ 38 h 106"/>
                <a:gd name="T6" fmla="*/ 108 w 143"/>
                <a:gd name="T7" fmla="*/ 16 h 106"/>
                <a:gd name="T8" fmla="*/ 93 w 143"/>
                <a:gd name="T9" fmla="*/ 22 h 106"/>
                <a:gd name="T10" fmla="*/ 63 w 143"/>
                <a:gd name="T11" fmla="*/ 0 h 106"/>
                <a:gd name="T12" fmla="*/ 38 w 143"/>
                <a:gd name="T13" fmla="*/ 14 h 106"/>
                <a:gd name="T14" fmla="*/ 29 w 143"/>
                <a:gd name="T15" fmla="*/ 12 h 106"/>
                <a:gd name="T16" fmla="*/ 19 w 143"/>
                <a:gd name="T17" fmla="*/ 15 h 106"/>
                <a:gd name="T18" fmla="*/ 11 w 143"/>
                <a:gd name="T19" fmla="*/ 29 h 106"/>
                <a:gd name="T20" fmla="*/ 0 w 143"/>
                <a:gd name="T21" fmla="*/ 50 h 106"/>
                <a:gd name="T22" fmla="*/ 0 w 143"/>
                <a:gd name="T23" fmla="*/ 52 h 106"/>
                <a:gd name="T24" fmla="*/ 0 w 143"/>
                <a:gd name="T25" fmla="*/ 53 h 106"/>
                <a:gd name="T26" fmla="*/ 18 w 143"/>
                <a:gd name="T27" fmla="*/ 74 h 106"/>
                <a:gd name="T28" fmla="*/ 18 w 143"/>
                <a:gd name="T29" fmla="*/ 75 h 106"/>
                <a:gd name="T30" fmla="*/ 49 w 143"/>
                <a:gd name="T31" fmla="*/ 106 h 106"/>
                <a:gd name="T32" fmla="*/ 75 w 143"/>
                <a:gd name="T33" fmla="*/ 92 h 106"/>
                <a:gd name="T34" fmla="*/ 83 w 143"/>
                <a:gd name="T35" fmla="*/ 95 h 106"/>
                <a:gd name="T36" fmla="*/ 93 w 143"/>
                <a:gd name="T37" fmla="*/ 92 h 106"/>
                <a:gd name="T38" fmla="*/ 95 w 143"/>
                <a:gd name="T39" fmla="*/ 91 h 106"/>
                <a:gd name="T40" fmla="*/ 98 w 143"/>
                <a:gd name="T41" fmla="*/ 91 h 106"/>
                <a:gd name="T42" fmla="*/ 116 w 143"/>
                <a:gd name="T43" fmla="*/ 81 h 106"/>
                <a:gd name="T44" fmla="*/ 122 w 143"/>
                <a:gd name="T45" fmla="*/ 83 h 106"/>
                <a:gd name="T46" fmla="*/ 130 w 143"/>
                <a:gd name="T47" fmla="*/ 81 h 106"/>
                <a:gd name="T48" fmla="*/ 135 w 143"/>
                <a:gd name="T49" fmla="*/ 70 h 106"/>
                <a:gd name="T50" fmla="*/ 143 w 143"/>
                <a:gd name="T51" fmla="*/ 56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6"/>
                    <a:pt x="138" y="40"/>
                    <a:pt x="130" y="39"/>
                  </a:cubicBezTo>
                  <a:cubicBezTo>
                    <a:pt x="130" y="38"/>
                    <a:pt x="130" y="38"/>
                    <a:pt x="130" y="38"/>
                  </a:cubicBezTo>
                  <a:cubicBezTo>
                    <a:pt x="130" y="25"/>
                    <a:pt x="121" y="16"/>
                    <a:pt x="108" y="16"/>
                  </a:cubicBezTo>
                  <a:cubicBezTo>
                    <a:pt x="102" y="16"/>
                    <a:pt x="97" y="18"/>
                    <a:pt x="93" y="22"/>
                  </a:cubicBezTo>
                  <a:cubicBezTo>
                    <a:pt x="89" y="9"/>
                    <a:pt x="77" y="0"/>
                    <a:pt x="63" y="0"/>
                  </a:cubicBezTo>
                  <a:cubicBezTo>
                    <a:pt x="53" y="0"/>
                    <a:pt x="43" y="6"/>
                    <a:pt x="38" y="14"/>
                  </a:cubicBezTo>
                  <a:cubicBezTo>
                    <a:pt x="35" y="13"/>
                    <a:pt x="32" y="12"/>
                    <a:pt x="29" y="12"/>
                  </a:cubicBezTo>
                  <a:cubicBezTo>
                    <a:pt x="25" y="12"/>
                    <a:pt x="22" y="13"/>
                    <a:pt x="19" y="15"/>
                  </a:cubicBezTo>
                  <a:cubicBezTo>
                    <a:pt x="14" y="18"/>
                    <a:pt x="11" y="23"/>
                    <a:pt x="11" y="29"/>
                  </a:cubicBezTo>
                  <a:cubicBezTo>
                    <a:pt x="5" y="34"/>
                    <a:pt x="0" y="41"/>
                    <a:pt x="0" y="50"/>
                  </a:cubicBezTo>
                  <a:cubicBezTo>
                    <a:pt x="0" y="50"/>
                    <a:pt x="0" y="51"/>
                    <a:pt x="0" y="52"/>
                  </a:cubicBezTo>
                  <a:cubicBezTo>
                    <a:pt x="0" y="52"/>
                    <a:pt x="0" y="53"/>
                    <a:pt x="0" y="53"/>
                  </a:cubicBezTo>
                  <a:cubicBezTo>
                    <a:pt x="0" y="64"/>
                    <a:pt x="8" y="72"/>
                    <a:pt x="18" y="74"/>
                  </a:cubicBezTo>
                  <a:cubicBezTo>
                    <a:pt x="18" y="74"/>
                    <a:pt x="18" y="75"/>
                    <a:pt x="18" y="75"/>
                  </a:cubicBezTo>
                  <a:cubicBezTo>
                    <a:pt x="18" y="92"/>
                    <a:pt x="32" y="106"/>
                    <a:pt x="49" y="106"/>
                  </a:cubicBezTo>
                  <a:cubicBezTo>
                    <a:pt x="60" y="106"/>
                    <a:pt x="69" y="101"/>
                    <a:pt x="75" y="92"/>
                  </a:cubicBezTo>
                  <a:cubicBezTo>
                    <a:pt x="77" y="94"/>
                    <a:pt x="80" y="95"/>
                    <a:pt x="83" y="95"/>
                  </a:cubicBezTo>
                  <a:cubicBezTo>
                    <a:pt x="87" y="95"/>
                    <a:pt x="90" y="94"/>
                    <a:pt x="93" y="92"/>
                  </a:cubicBezTo>
                  <a:cubicBezTo>
                    <a:pt x="94" y="91"/>
                    <a:pt x="94" y="91"/>
                    <a:pt x="95" y="91"/>
                  </a:cubicBezTo>
                  <a:cubicBezTo>
                    <a:pt x="96" y="91"/>
                    <a:pt x="97" y="91"/>
                    <a:pt x="98" y="91"/>
                  </a:cubicBezTo>
                  <a:cubicBezTo>
                    <a:pt x="106" y="91"/>
                    <a:pt x="112" y="87"/>
                    <a:pt x="116" y="81"/>
                  </a:cubicBezTo>
                  <a:cubicBezTo>
                    <a:pt x="118" y="82"/>
                    <a:pt x="120" y="83"/>
                    <a:pt x="122" y="83"/>
                  </a:cubicBezTo>
                  <a:cubicBezTo>
                    <a:pt x="125" y="83"/>
                    <a:pt x="128" y="82"/>
                    <a:pt x="130" y="81"/>
                  </a:cubicBezTo>
                  <a:cubicBezTo>
                    <a:pt x="133" y="78"/>
                    <a:pt x="135" y="75"/>
                    <a:pt x="135" y="70"/>
                  </a:cubicBezTo>
                  <a:cubicBezTo>
                    <a:pt x="140" y="67"/>
                    <a:pt x="143" y="62"/>
                    <a:pt x="143" y="56"/>
                  </a:cubicBezTo>
                  <a:cubicBezTo>
                    <a:pt x="143" y="55"/>
                    <a:pt x="143" y="55"/>
                    <a:pt x="143" y="54"/>
                  </a:cubicBezTo>
                  <a:cubicBezTo>
                    <a:pt x="143" y="54"/>
                    <a:pt x="143" y="54"/>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7" name="Freeform 116"/>
            <p:cNvSpPr>
              <a:spLocks/>
            </p:cNvSpPr>
            <p:nvPr/>
          </p:nvSpPr>
          <p:spPr bwMode="auto">
            <a:xfrm>
              <a:off x="8285582" y="4176750"/>
              <a:ext cx="177800" cy="23813"/>
            </a:xfrm>
            <a:custGeom>
              <a:avLst/>
              <a:gdLst>
                <a:gd name="T0" fmla="*/ 105 w 112"/>
                <a:gd name="T1" fmla="*/ 15 h 15"/>
                <a:gd name="T2" fmla="*/ 7 w 112"/>
                <a:gd name="T3" fmla="*/ 15 h 15"/>
                <a:gd name="T4" fmla="*/ 7 w 112"/>
                <a:gd name="T5" fmla="*/ 15 h 15"/>
                <a:gd name="T6" fmla="*/ 5 w 112"/>
                <a:gd name="T7" fmla="*/ 15 h 15"/>
                <a:gd name="T8" fmla="*/ 4 w 112"/>
                <a:gd name="T9" fmla="*/ 14 h 15"/>
                <a:gd name="T10" fmla="*/ 0 w 112"/>
                <a:gd name="T11" fmla="*/ 8 h 15"/>
                <a:gd name="T12" fmla="*/ 0 w 112"/>
                <a:gd name="T13" fmla="*/ 8 h 15"/>
                <a:gd name="T14" fmla="*/ 4 w 112"/>
                <a:gd name="T15" fmla="*/ 4 h 15"/>
                <a:gd name="T16" fmla="*/ 5 w 112"/>
                <a:gd name="T17" fmla="*/ 2 h 15"/>
                <a:gd name="T18" fmla="*/ 7 w 112"/>
                <a:gd name="T19" fmla="*/ 0 h 15"/>
                <a:gd name="T20" fmla="*/ 105 w 112"/>
                <a:gd name="T21" fmla="*/ 0 h 15"/>
                <a:gd name="T22" fmla="*/ 105 w 112"/>
                <a:gd name="T23" fmla="*/ 0 h 15"/>
                <a:gd name="T24" fmla="*/ 109 w 112"/>
                <a:gd name="T25" fmla="*/ 2 h 15"/>
                <a:gd name="T26" fmla="*/ 110 w 112"/>
                <a:gd name="T27" fmla="*/ 4 h 15"/>
                <a:gd name="T28" fmla="*/ 112 w 112"/>
                <a:gd name="T29" fmla="*/ 8 h 15"/>
                <a:gd name="T30" fmla="*/ 112 w 112"/>
                <a:gd name="T31" fmla="*/ 8 h 15"/>
                <a:gd name="T32" fmla="*/ 112 w 112"/>
                <a:gd name="T33" fmla="*/ 11 h 15"/>
                <a:gd name="T34" fmla="*/ 110 w 112"/>
                <a:gd name="T35" fmla="*/ 14 h 15"/>
                <a:gd name="T36" fmla="*/ 109 w 112"/>
                <a:gd name="T37" fmla="*/ 15 h 15"/>
                <a:gd name="T38" fmla="*/ 105 w 112"/>
                <a:gd name="T39" fmla="*/ 15 h 15"/>
                <a:gd name="T40" fmla="*/ 105 w 112"/>
                <a:gd name="T41" fmla="*/ 15 h 15"/>
                <a:gd name="T42" fmla="*/ 105 w 112"/>
                <a:gd name="T43" fmla="*/ 15 h 15"/>
                <a:gd name="T44" fmla="*/ 105 w 11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5">
                  <a:moveTo>
                    <a:pt x="105" y="15"/>
                  </a:moveTo>
                  <a:lnTo>
                    <a:pt x="7" y="15"/>
                  </a:lnTo>
                  <a:lnTo>
                    <a:pt x="7" y="15"/>
                  </a:lnTo>
                  <a:lnTo>
                    <a:pt x="5" y="15"/>
                  </a:lnTo>
                  <a:lnTo>
                    <a:pt x="4" y="14"/>
                  </a:lnTo>
                  <a:lnTo>
                    <a:pt x="0" y="8"/>
                  </a:lnTo>
                  <a:lnTo>
                    <a:pt x="0" y="8"/>
                  </a:lnTo>
                  <a:lnTo>
                    <a:pt x="4" y="4"/>
                  </a:lnTo>
                  <a:lnTo>
                    <a:pt x="5" y="2"/>
                  </a:lnTo>
                  <a:lnTo>
                    <a:pt x="7" y="0"/>
                  </a:lnTo>
                  <a:lnTo>
                    <a:pt x="105" y="0"/>
                  </a:lnTo>
                  <a:lnTo>
                    <a:pt x="105" y="0"/>
                  </a:lnTo>
                  <a:lnTo>
                    <a:pt x="109" y="2"/>
                  </a:lnTo>
                  <a:lnTo>
                    <a:pt x="110" y="4"/>
                  </a:lnTo>
                  <a:lnTo>
                    <a:pt x="112" y="8"/>
                  </a:lnTo>
                  <a:lnTo>
                    <a:pt x="112" y="8"/>
                  </a:lnTo>
                  <a:lnTo>
                    <a:pt x="112" y="11"/>
                  </a:lnTo>
                  <a:lnTo>
                    <a:pt x="110" y="14"/>
                  </a:lnTo>
                  <a:lnTo>
                    <a:pt x="109" y="15"/>
                  </a:lnTo>
                  <a:lnTo>
                    <a:pt x="105" y="15"/>
                  </a:lnTo>
                  <a:lnTo>
                    <a:pt x="105" y="15"/>
                  </a:lnTo>
                  <a:lnTo>
                    <a:pt x="105" y="15"/>
                  </a:lnTo>
                  <a:lnTo>
                    <a:pt x="105" y="15"/>
                  </a:lnTo>
                  <a:close/>
                </a:path>
              </a:pathLst>
            </a:custGeom>
            <a:solidFill>
              <a:schemeClr val="accent3">
                <a:lumMod val="75000"/>
              </a:schemeClr>
            </a:solidFill>
            <a:ln>
              <a:noFill/>
            </a:ln>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8" name="Freeform 117"/>
            <p:cNvSpPr>
              <a:spLocks/>
            </p:cNvSpPr>
            <p:nvPr/>
          </p:nvSpPr>
          <p:spPr bwMode="auto">
            <a:xfrm>
              <a:off x="8355432" y="4129125"/>
              <a:ext cx="107950" cy="25400"/>
            </a:xfrm>
            <a:custGeom>
              <a:avLst/>
              <a:gdLst>
                <a:gd name="T0" fmla="*/ 61 w 68"/>
                <a:gd name="T1" fmla="*/ 16 h 16"/>
                <a:gd name="T2" fmla="*/ 7 w 68"/>
                <a:gd name="T3" fmla="*/ 16 h 16"/>
                <a:gd name="T4" fmla="*/ 7 w 68"/>
                <a:gd name="T5" fmla="*/ 16 h 16"/>
                <a:gd name="T6" fmla="*/ 5 w 68"/>
                <a:gd name="T7" fmla="*/ 13 h 16"/>
                <a:gd name="T8" fmla="*/ 3 w 68"/>
                <a:gd name="T9" fmla="*/ 13 h 16"/>
                <a:gd name="T10" fmla="*/ 0 w 68"/>
                <a:gd name="T11" fmla="*/ 10 h 16"/>
                <a:gd name="T12" fmla="*/ 0 w 68"/>
                <a:gd name="T13" fmla="*/ 7 h 16"/>
                <a:gd name="T14" fmla="*/ 0 w 68"/>
                <a:gd name="T15" fmla="*/ 7 h 16"/>
                <a:gd name="T16" fmla="*/ 0 w 68"/>
                <a:gd name="T17" fmla="*/ 3 h 16"/>
                <a:gd name="T18" fmla="*/ 3 w 68"/>
                <a:gd name="T19" fmla="*/ 2 h 16"/>
                <a:gd name="T20" fmla="*/ 7 w 68"/>
                <a:gd name="T21" fmla="*/ 0 h 16"/>
                <a:gd name="T22" fmla="*/ 61 w 68"/>
                <a:gd name="T23" fmla="*/ 0 h 16"/>
                <a:gd name="T24" fmla="*/ 61 w 68"/>
                <a:gd name="T25" fmla="*/ 0 h 16"/>
                <a:gd name="T26" fmla="*/ 65 w 68"/>
                <a:gd name="T27" fmla="*/ 0 h 16"/>
                <a:gd name="T28" fmla="*/ 66 w 68"/>
                <a:gd name="T29" fmla="*/ 2 h 16"/>
                <a:gd name="T30" fmla="*/ 68 w 68"/>
                <a:gd name="T31" fmla="*/ 3 h 16"/>
                <a:gd name="T32" fmla="*/ 68 w 68"/>
                <a:gd name="T33" fmla="*/ 7 h 16"/>
                <a:gd name="T34" fmla="*/ 68 w 68"/>
                <a:gd name="T35" fmla="*/ 7 h 16"/>
                <a:gd name="T36" fmla="*/ 68 w 68"/>
                <a:gd name="T37" fmla="*/ 10 h 16"/>
                <a:gd name="T38" fmla="*/ 66 w 68"/>
                <a:gd name="T39" fmla="*/ 13 h 16"/>
                <a:gd name="T40" fmla="*/ 65 w 68"/>
                <a:gd name="T41" fmla="*/ 13 h 16"/>
                <a:gd name="T42" fmla="*/ 61 w 68"/>
                <a:gd name="T43" fmla="*/ 16 h 16"/>
                <a:gd name="T44" fmla="*/ 61 w 68"/>
                <a:gd name="T45" fmla="*/ 16 h 16"/>
                <a:gd name="T46" fmla="*/ 61 w 68"/>
                <a:gd name="T47" fmla="*/ 16 h 16"/>
                <a:gd name="T48" fmla="*/ 61 w 68"/>
                <a:gd name="T4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16">
                  <a:moveTo>
                    <a:pt x="61" y="16"/>
                  </a:moveTo>
                  <a:lnTo>
                    <a:pt x="7" y="16"/>
                  </a:lnTo>
                  <a:lnTo>
                    <a:pt x="7" y="16"/>
                  </a:lnTo>
                  <a:lnTo>
                    <a:pt x="5" y="13"/>
                  </a:lnTo>
                  <a:lnTo>
                    <a:pt x="3" y="13"/>
                  </a:lnTo>
                  <a:lnTo>
                    <a:pt x="0" y="10"/>
                  </a:lnTo>
                  <a:lnTo>
                    <a:pt x="0" y="7"/>
                  </a:lnTo>
                  <a:lnTo>
                    <a:pt x="0" y="7"/>
                  </a:lnTo>
                  <a:lnTo>
                    <a:pt x="0" y="3"/>
                  </a:lnTo>
                  <a:lnTo>
                    <a:pt x="3" y="2"/>
                  </a:lnTo>
                  <a:lnTo>
                    <a:pt x="7" y="0"/>
                  </a:lnTo>
                  <a:lnTo>
                    <a:pt x="61" y="0"/>
                  </a:lnTo>
                  <a:lnTo>
                    <a:pt x="61" y="0"/>
                  </a:lnTo>
                  <a:lnTo>
                    <a:pt x="65" y="0"/>
                  </a:lnTo>
                  <a:lnTo>
                    <a:pt x="66" y="2"/>
                  </a:lnTo>
                  <a:lnTo>
                    <a:pt x="68" y="3"/>
                  </a:lnTo>
                  <a:lnTo>
                    <a:pt x="68" y="7"/>
                  </a:lnTo>
                  <a:lnTo>
                    <a:pt x="68" y="7"/>
                  </a:lnTo>
                  <a:lnTo>
                    <a:pt x="68" y="10"/>
                  </a:lnTo>
                  <a:lnTo>
                    <a:pt x="66" y="13"/>
                  </a:lnTo>
                  <a:lnTo>
                    <a:pt x="65" y="13"/>
                  </a:lnTo>
                  <a:lnTo>
                    <a:pt x="61" y="16"/>
                  </a:lnTo>
                  <a:lnTo>
                    <a:pt x="61" y="16"/>
                  </a:lnTo>
                  <a:lnTo>
                    <a:pt x="61" y="16"/>
                  </a:lnTo>
                  <a:lnTo>
                    <a:pt x="61" y="16"/>
                  </a:lnTo>
                  <a:close/>
                </a:path>
              </a:pathLst>
            </a:custGeom>
            <a:solidFill>
              <a:schemeClr val="accent3">
                <a:lumMod val="75000"/>
              </a:schemeClr>
            </a:solidFill>
            <a:ln>
              <a:noFill/>
            </a:ln>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9" name="Freeform 118"/>
            <p:cNvSpPr>
              <a:spLocks/>
            </p:cNvSpPr>
            <p:nvPr/>
          </p:nvSpPr>
          <p:spPr bwMode="auto">
            <a:xfrm>
              <a:off x="8285582" y="4227550"/>
              <a:ext cx="177800" cy="23813"/>
            </a:xfrm>
            <a:custGeom>
              <a:avLst/>
              <a:gdLst>
                <a:gd name="T0" fmla="*/ 105 w 112"/>
                <a:gd name="T1" fmla="*/ 15 h 15"/>
                <a:gd name="T2" fmla="*/ 7 w 112"/>
                <a:gd name="T3" fmla="*/ 15 h 15"/>
                <a:gd name="T4" fmla="*/ 7 w 112"/>
                <a:gd name="T5" fmla="*/ 15 h 15"/>
                <a:gd name="T6" fmla="*/ 5 w 112"/>
                <a:gd name="T7" fmla="*/ 14 h 15"/>
                <a:gd name="T8" fmla="*/ 4 w 112"/>
                <a:gd name="T9" fmla="*/ 11 h 15"/>
                <a:gd name="T10" fmla="*/ 0 w 112"/>
                <a:gd name="T11" fmla="*/ 8 h 15"/>
                <a:gd name="T12" fmla="*/ 0 w 112"/>
                <a:gd name="T13" fmla="*/ 8 h 15"/>
                <a:gd name="T14" fmla="*/ 4 w 112"/>
                <a:gd name="T15" fmla="*/ 3 h 15"/>
                <a:gd name="T16" fmla="*/ 5 w 112"/>
                <a:gd name="T17" fmla="*/ 0 h 15"/>
                <a:gd name="T18" fmla="*/ 7 w 112"/>
                <a:gd name="T19" fmla="*/ 0 h 15"/>
                <a:gd name="T20" fmla="*/ 105 w 112"/>
                <a:gd name="T21" fmla="*/ 0 h 15"/>
                <a:gd name="T22" fmla="*/ 105 w 112"/>
                <a:gd name="T23" fmla="*/ 0 h 15"/>
                <a:gd name="T24" fmla="*/ 109 w 112"/>
                <a:gd name="T25" fmla="*/ 0 h 15"/>
                <a:gd name="T26" fmla="*/ 110 w 112"/>
                <a:gd name="T27" fmla="*/ 3 h 15"/>
                <a:gd name="T28" fmla="*/ 112 w 112"/>
                <a:gd name="T29" fmla="*/ 4 h 15"/>
                <a:gd name="T30" fmla="*/ 112 w 112"/>
                <a:gd name="T31" fmla="*/ 8 h 15"/>
                <a:gd name="T32" fmla="*/ 112 w 112"/>
                <a:gd name="T33" fmla="*/ 8 h 15"/>
                <a:gd name="T34" fmla="*/ 110 w 112"/>
                <a:gd name="T35" fmla="*/ 11 h 15"/>
                <a:gd name="T36" fmla="*/ 109 w 112"/>
                <a:gd name="T37" fmla="*/ 14 h 15"/>
                <a:gd name="T38" fmla="*/ 105 w 112"/>
                <a:gd name="T39" fmla="*/ 15 h 15"/>
                <a:gd name="T40" fmla="*/ 105 w 112"/>
                <a:gd name="T41" fmla="*/ 15 h 15"/>
                <a:gd name="T42" fmla="*/ 105 w 112"/>
                <a:gd name="T43" fmla="*/ 15 h 15"/>
                <a:gd name="T44" fmla="*/ 105 w 11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5">
                  <a:moveTo>
                    <a:pt x="105" y="15"/>
                  </a:moveTo>
                  <a:lnTo>
                    <a:pt x="7" y="15"/>
                  </a:lnTo>
                  <a:lnTo>
                    <a:pt x="7" y="15"/>
                  </a:lnTo>
                  <a:lnTo>
                    <a:pt x="5" y="14"/>
                  </a:lnTo>
                  <a:lnTo>
                    <a:pt x="4" y="11"/>
                  </a:lnTo>
                  <a:lnTo>
                    <a:pt x="0" y="8"/>
                  </a:lnTo>
                  <a:lnTo>
                    <a:pt x="0" y="8"/>
                  </a:lnTo>
                  <a:lnTo>
                    <a:pt x="4" y="3"/>
                  </a:lnTo>
                  <a:lnTo>
                    <a:pt x="5" y="0"/>
                  </a:lnTo>
                  <a:lnTo>
                    <a:pt x="7" y="0"/>
                  </a:lnTo>
                  <a:lnTo>
                    <a:pt x="105" y="0"/>
                  </a:lnTo>
                  <a:lnTo>
                    <a:pt x="105" y="0"/>
                  </a:lnTo>
                  <a:lnTo>
                    <a:pt x="109" y="0"/>
                  </a:lnTo>
                  <a:lnTo>
                    <a:pt x="110" y="3"/>
                  </a:lnTo>
                  <a:lnTo>
                    <a:pt x="112" y="4"/>
                  </a:lnTo>
                  <a:lnTo>
                    <a:pt x="112" y="8"/>
                  </a:lnTo>
                  <a:lnTo>
                    <a:pt x="112" y="8"/>
                  </a:lnTo>
                  <a:lnTo>
                    <a:pt x="110" y="11"/>
                  </a:lnTo>
                  <a:lnTo>
                    <a:pt x="109" y="14"/>
                  </a:lnTo>
                  <a:lnTo>
                    <a:pt x="105" y="15"/>
                  </a:lnTo>
                  <a:lnTo>
                    <a:pt x="105" y="15"/>
                  </a:lnTo>
                  <a:lnTo>
                    <a:pt x="105" y="15"/>
                  </a:lnTo>
                  <a:lnTo>
                    <a:pt x="105" y="15"/>
                  </a:lnTo>
                  <a:close/>
                </a:path>
              </a:pathLst>
            </a:custGeom>
            <a:solidFill>
              <a:schemeClr val="accent3">
                <a:lumMod val="75000"/>
              </a:schemeClr>
            </a:solidFill>
            <a:ln>
              <a:noFill/>
            </a:ln>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0" name="Freeform 119"/>
            <p:cNvSpPr>
              <a:spLocks/>
            </p:cNvSpPr>
            <p:nvPr/>
          </p:nvSpPr>
          <p:spPr bwMode="auto">
            <a:xfrm>
              <a:off x="8285582" y="4276763"/>
              <a:ext cx="177800" cy="23813"/>
            </a:xfrm>
            <a:custGeom>
              <a:avLst/>
              <a:gdLst>
                <a:gd name="T0" fmla="*/ 105 w 112"/>
                <a:gd name="T1" fmla="*/ 15 h 15"/>
                <a:gd name="T2" fmla="*/ 7 w 112"/>
                <a:gd name="T3" fmla="*/ 15 h 15"/>
                <a:gd name="T4" fmla="*/ 7 w 112"/>
                <a:gd name="T5" fmla="*/ 15 h 15"/>
                <a:gd name="T6" fmla="*/ 5 w 112"/>
                <a:gd name="T7" fmla="*/ 15 h 15"/>
                <a:gd name="T8" fmla="*/ 4 w 112"/>
                <a:gd name="T9" fmla="*/ 12 h 15"/>
                <a:gd name="T10" fmla="*/ 1 w 112"/>
                <a:gd name="T11" fmla="*/ 11 h 15"/>
                <a:gd name="T12" fmla="*/ 0 w 112"/>
                <a:gd name="T13" fmla="*/ 8 h 15"/>
                <a:gd name="T14" fmla="*/ 0 w 112"/>
                <a:gd name="T15" fmla="*/ 8 h 15"/>
                <a:gd name="T16" fmla="*/ 4 w 112"/>
                <a:gd name="T17" fmla="*/ 1 h 15"/>
                <a:gd name="T18" fmla="*/ 5 w 112"/>
                <a:gd name="T19" fmla="*/ 1 h 15"/>
                <a:gd name="T20" fmla="*/ 7 w 112"/>
                <a:gd name="T21" fmla="*/ 0 h 15"/>
                <a:gd name="T22" fmla="*/ 105 w 112"/>
                <a:gd name="T23" fmla="*/ 0 h 15"/>
                <a:gd name="T24" fmla="*/ 105 w 112"/>
                <a:gd name="T25" fmla="*/ 0 h 15"/>
                <a:gd name="T26" fmla="*/ 109 w 112"/>
                <a:gd name="T27" fmla="*/ 1 h 15"/>
                <a:gd name="T28" fmla="*/ 110 w 112"/>
                <a:gd name="T29" fmla="*/ 1 h 15"/>
                <a:gd name="T30" fmla="*/ 112 w 112"/>
                <a:gd name="T31" fmla="*/ 5 h 15"/>
                <a:gd name="T32" fmla="*/ 112 w 112"/>
                <a:gd name="T33" fmla="*/ 8 h 15"/>
                <a:gd name="T34" fmla="*/ 112 w 112"/>
                <a:gd name="T35" fmla="*/ 8 h 15"/>
                <a:gd name="T36" fmla="*/ 112 w 112"/>
                <a:gd name="T37" fmla="*/ 11 h 15"/>
                <a:gd name="T38" fmla="*/ 110 w 112"/>
                <a:gd name="T39" fmla="*/ 12 h 15"/>
                <a:gd name="T40" fmla="*/ 109 w 112"/>
                <a:gd name="T41" fmla="*/ 15 h 15"/>
                <a:gd name="T42" fmla="*/ 105 w 112"/>
                <a:gd name="T43" fmla="*/ 15 h 15"/>
                <a:gd name="T44" fmla="*/ 105 w 112"/>
                <a:gd name="T45" fmla="*/ 15 h 15"/>
                <a:gd name="T46" fmla="*/ 105 w 112"/>
                <a:gd name="T47" fmla="*/ 15 h 15"/>
                <a:gd name="T48" fmla="*/ 105 w 112"/>
                <a:gd name="T4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5">
                  <a:moveTo>
                    <a:pt x="105" y="15"/>
                  </a:moveTo>
                  <a:lnTo>
                    <a:pt x="7" y="15"/>
                  </a:lnTo>
                  <a:lnTo>
                    <a:pt x="7" y="15"/>
                  </a:lnTo>
                  <a:lnTo>
                    <a:pt x="5" y="15"/>
                  </a:lnTo>
                  <a:lnTo>
                    <a:pt x="4" y="12"/>
                  </a:lnTo>
                  <a:lnTo>
                    <a:pt x="1" y="11"/>
                  </a:lnTo>
                  <a:lnTo>
                    <a:pt x="0" y="8"/>
                  </a:lnTo>
                  <a:lnTo>
                    <a:pt x="0" y="8"/>
                  </a:lnTo>
                  <a:lnTo>
                    <a:pt x="4" y="1"/>
                  </a:lnTo>
                  <a:lnTo>
                    <a:pt x="5" y="1"/>
                  </a:lnTo>
                  <a:lnTo>
                    <a:pt x="7" y="0"/>
                  </a:lnTo>
                  <a:lnTo>
                    <a:pt x="105" y="0"/>
                  </a:lnTo>
                  <a:lnTo>
                    <a:pt x="105" y="0"/>
                  </a:lnTo>
                  <a:lnTo>
                    <a:pt x="109" y="1"/>
                  </a:lnTo>
                  <a:lnTo>
                    <a:pt x="110" y="1"/>
                  </a:lnTo>
                  <a:lnTo>
                    <a:pt x="112" y="5"/>
                  </a:lnTo>
                  <a:lnTo>
                    <a:pt x="112" y="8"/>
                  </a:lnTo>
                  <a:lnTo>
                    <a:pt x="112" y="8"/>
                  </a:lnTo>
                  <a:lnTo>
                    <a:pt x="112" y="11"/>
                  </a:lnTo>
                  <a:lnTo>
                    <a:pt x="110" y="12"/>
                  </a:lnTo>
                  <a:lnTo>
                    <a:pt x="109" y="15"/>
                  </a:lnTo>
                  <a:lnTo>
                    <a:pt x="105" y="15"/>
                  </a:lnTo>
                  <a:lnTo>
                    <a:pt x="105" y="15"/>
                  </a:lnTo>
                  <a:lnTo>
                    <a:pt x="105" y="15"/>
                  </a:lnTo>
                  <a:lnTo>
                    <a:pt x="105" y="15"/>
                  </a:lnTo>
                  <a:close/>
                </a:path>
              </a:pathLst>
            </a:custGeom>
            <a:solidFill>
              <a:schemeClr val="accent3">
                <a:lumMod val="75000"/>
              </a:schemeClr>
            </a:solidFill>
            <a:ln>
              <a:noFill/>
            </a:ln>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1" name="Freeform 120"/>
            <p:cNvSpPr>
              <a:spLocks noEditPoints="1"/>
            </p:cNvSpPr>
            <p:nvPr/>
          </p:nvSpPr>
          <p:spPr bwMode="auto">
            <a:xfrm>
              <a:off x="8231607" y="4033875"/>
              <a:ext cx="287338" cy="349250"/>
            </a:xfrm>
            <a:custGeom>
              <a:avLst/>
              <a:gdLst>
                <a:gd name="T0" fmla="*/ 162 w 181"/>
                <a:gd name="T1" fmla="*/ 0 h 220"/>
                <a:gd name="T2" fmla="*/ 59 w 181"/>
                <a:gd name="T3" fmla="*/ 0 h 220"/>
                <a:gd name="T4" fmla="*/ 0 w 181"/>
                <a:gd name="T5" fmla="*/ 55 h 220"/>
                <a:gd name="T6" fmla="*/ 0 w 181"/>
                <a:gd name="T7" fmla="*/ 202 h 220"/>
                <a:gd name="T8" fmla="*/ 0 w 181"/>
                <a:gd name="T9" fmla="*/ 202 h 220"/>
                <a:gd name="T10" fmla="*/ 3 w 181"/>
                <a:gd name="T11" fmla="*/ 209 h 220"/>
                <a:gd name="T12" fmla="*/ 6 w 181"/>
                <a:gd name="T13" fmla="*/ 214 h 220"/>
                <a:gd name="T14" fmla="*/ 11 w 181"/>
                <a:gd name="T15" fmla="*/ 218 h 220"/>
                <a:gd name="T16" fmla="*/ 18 w 181"/>
                <a:gd name="T17" fmla="*/ 220 h 220"/>
                <a:gd name="T18" fmla="*/ 181 w 181"/>
                <a:gd name="T19" fmla="*/ 220 h 220"/>
                <a:gd name="T20" fmla="*/ 181 w 181"/>
                <a:gd name="T21" fmla="*/ 18 h 220"/>
                <a:gd name="T22" fmla="*/ 181 w 181"/>
                <a:gd name="T23" fmla="*/ 18 h 220"/>
                <a:gd name="T24" fmla="*/ 179 w 181"/>
                <a:gd name="T25" fmla="*/ 11 h 220"/>
                <a:gd name="T26" fmla="*/ 175 w 181"/>
                <a:gd name="T27" fmla="*/ 6 h 220"/>
                <a:gd name="T28" fmla="*/ 169 w 181"/>
                <a:gd name="T29" fmla="*/ 1 h 220"/>
                <a:gd name="T30" fmla="*/ 162 w 181"/>
                <a:gd name="T31" fmla="*/ 0 h 220"/>
                <a:gd name="T32" fmla="*/ 162 w 181"/>
                <a:gd name="T33" fmla="*/ 0 h 220"/>
                <a:gd name="T34" fmla="*/ 162 w 181"/>
                <a:gd name="T35" fmla="*/ 0 h 220"/>
                <a:gd name="T36" fmla="*/ 162 w 181"/>
                <a:gd name="T37" fmla="*/ 0 h 220"/>
                <a:gd name="T38" fmla="*/ 167 w 181"/>
                <a:gd name="T39" fmla="*/ 204 h 220"/>
                <a:gd name="T40" fmla="*/ 25 w 181"/>
                <a:gd name="T41" fmla="*/ 204 h 220"/>
                <a:gd name="T42" fmla="*/ 25 w 181"/>
                <a:gd name="T43" fmla="*/ 204 h 220"/>
                <a:gd name="T44" fmla="*/ 21 w 181"/>
                <a:gd name="T45" fmla="*/ 204 h 220"/>
                <a:gd name="T46" fmla="*/ 18 w 181"/>
                <a:gd name="T47" fmla="*/ 203 h 220"/>
                <a:gd name="T48" fmla="*/ 15 w 181"/>
                <a:gd name="T49" fmla="*/ 197 h 220"/>
                <a:gd name="T50" fmla="*/ 15 w 181"/>
                <a:gd name="T51" fmla="*/ 193 h 220"/>
                <a:gd name="T52" fmla="*/ 15 w 181"/>
                <a:gd name="T53" fmla="*/ 63 h 220"/>
                <a:gd name="T54" fmla="*/ 49 w 181"/>
                <a:gd name="T55" fmla="*/ 63 h 220"/>
                <a:gd name="T56" fmla="*/ 49 w 181"/>
                <a:gd name="T57" fmla="*/ 63 h 220"/>
                <a:gd name="T58" fmla="*/ 55 w 181"/>
                <a:gd name="T59" fmla="*/ 63 h 220"/>
                <a:gd name="T60" fmla="*/ 60 w 181"/>
                <a:gd name="T61" fmla="*/ 60 h 220"/>
                <a:gd name="T62" fmla="*/ 63 w 181"/>
                <a:gd name="T63" fmla="*/ 55 h 220"/>
                <a:gd name="T64" fmla="*/ 66 w 181"/>
                <a:gd name="T65" fmla="*/ 46 h 220"/>
                <a:gd name="T66" fmla="*/ 66 w 181"/>
                <a:gd name="T67" fmla="*/ 14 h 220"/>
                <a:gd name="T68" fmla="*/ 157 w 181"/>
                <a:gd name="T69" fmla="*/ 14 h 220"/>
                <a:gd name="T70" fmla="*/ 157 w 181"/>
                <a:gd name="T71" fmla="*/ 14 h 220"/>
                <a:gd name="T72" fmla="*/ 160 w 181"/>
                <a:gd name="T73" fmla="*/ 14 h 220"/>
                <a:gd name="T74" fmla="*/ 162 w 181"/>
                <a:gd name="T75" fmla="*/ 17 h 220"/>
                <a:gd name="T76" fmla="*/ 167 w 181"/>
                <a:gd name="T77" fmla="*/ 21 h 220"/>
                <a:gd name="T78" fmla="*/ 167 w 181"/>
                <a:gd name="T79" fmla="*/ 27 h 220"/>
                <a:gd name="T80" fmla="*/ 167 w 181"/>
                <a:gd name="T81" fmla="*/ 204 h 220"/>
                <a:gd name="T82" fmla="*/ 167 w 181"/>
                <a:gd name="T83" fmla="*/ 204 h 220"/>
                <a:gd name="T84" fmla="*/ 167 w 181"/>
                <a:gd name="T85" fmla="*/ 20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 h="220">
                  <a:moveTo>
                    <a:pt x="162" y="0"/>
                  </a:moveTo>
                  <a:lnTo>
                    <a:pt x="59" y="0"/>
                  </a:lnTo>
                  <a:lnTo>
                    <a:pt x="0" y="55"/>
                  </a:lnTo>
                  <a:lnTo>
                    <a:pt x="0" y="202"/>
                  </a:lnTo>
                  <a:lnTo>
                    <a:pt x="0" y="202"/>
                  </a:lnTo>
                  <a:lnTo>
                    <a:pt x="3" y="209"/>
                  </a:lnTo>
                  <a:lnTo>
                    <a:pt x="6" y="214"/>
                  </a:lnTo>
                  <a:lnTo>
                    <a:pt x="11" y="218"/>
                  </a:lnTo>
                  <a:lnTo>
                    <a:pt x="18" y="220"/>
                  </a:lnTo>
                  <a:lnTo>
                    <a:pt x="181" y="220"/>
                  </a:lnTo>
                  <a:lnTo>
                    <a:pt x="181" y="18"/>
                  </a:lnTo>
                  <a:lnTo>
                    <a:pt x="181" y="18"/>
                  </a:lnTo>
                  <a:lnTo>
                    <a:pt x="179" y="11"/>
                  </a:lnTo>
                  <a:lnTo>
                    <a:pt x="175" y="6"/>
                  </a:lnTo>
                  <a:lnTo>
                    <a:pt x="169" y="1"/>
                  </a:lnTo>
                  <a:lnTo>
                    <a:pt x="162" y="0"/>
                  </a:lnTo>
                  <a:lnTo>
                    <a:pt x="162" y="0"/>
                  </a:lnTo>
                  <a:lnTo>
                    <a:pt x="162" y="0"/>
                  </a:lnTo>
                  <a:lnTo>
                    <a:pt x="162" y="0"/>
                  </a:lnTo>
                  <a:close/>
                  <a:moveTo>
                    <a:pt x="167" y="204"/>
                  </a:moveTo>
                  <a:lnTo>
                    <a:pt x="25" y="204"/>
                  </a:lnTo>
                  <a:lnTo>
                    <a:pt x="25" y="204"/>
                  </a:lnTo>
                  <a:lnTo>
                    <a:pt x="21" y="204"/>
                  </a:lnTo>
                  <a:lnTo>
                    <a:pt x="18" y="203"/>
                  </a:lnTo>
                  <a:lnTo>
                    <a:pt x="15" y="197"/>
                  </a:lnTo>
                  <a:lnTo>
                    <a:pt x="15" y="193"/>
                  </a:lnTo>
                  <a:lnTo>
                    <a:pt x="15" y="63"/>
                  </a:lnTo>
                  <a:lnTo>
                    <a:pt x="49" y="63"/>
                  </a:lnTo>
                  <a:lnTo>
                    <a:pt x="49" y="63"/>
                  </a:lnTo>
                  <a:lnTo>
                    <a:pt x="55" y="63"/>
                  </a:lnTo>
                  <a:lnTo>
                    <a:pt x="60" y="60"/>
                  </a:lnTo>
                  <a:lnTo>
                    <a:pt x="63" y="55"/>
                  </a:lnTo>
                  <a:lnTo>
                    <a:pt x="66" y="46"/>
                  </a:lnTo>
                  <a:lnTo>
                    <a:pt x="66" y="14"/>
                  </a:lnTo>
                  <a:lnTo>
                    <a:pt x="157" y="14"/>
                  </a:lnTo>
                  <a:lnTo>
                    <a:pt x="157" y="14"/>
                  </a:lnTo>
                  <a:lnTo>
                    <a:pt x="160" y="14"/>
                  </a:lnTo>
                  <a:lnTo>
                    <a:pt x="162" y="17"/>
                  </a:lnTo>
                  <a:lnTo>
                    <a:pt x="167" y="21"/>
                  </a:lnTo>
                  <a:lnTo>
                    <a:pt x="167" y="27"/>
                  </a:lnTo>
                  <a:lnTo>
                    <a:pt x="167" y="204"/>
                  </a:lnTo>
                  <a:lnTo>
                    <a:pt x="167" y="204"/>
                  </a:lnTo>
                  <a:lnTo>
                    <a:pt x="167" y="204"/>
                  </a:lnTo>
                  <a:close/>
                </a:path>
              </a:pathLst>
            </a:custGeom>
            <a:solidFill>
              <a:schemeClr val="accent3">
                <a:lumMod val="75000"/>
              </a:schemeClr>
            </a:solidFill>
            <a:ln>
              <a:noFill/>
            </a:ln>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nvGrpSpPr>
            <p:cNvPr id="92" name="Group 91"/>
            <p:cNvGrpSpPr/>
            <p:nvPr/>
          </p:nvGrpSpPr>
          <p:grpSpPr>
            <a:xfrm>
              <a:off x="8752622" y="1848943"/>
              <a:ext cx="317500" cy="1112837"/>
              <a:chOff x="9542463" y="3455988"/>
              <a:chExt cx="317500" cy="1112837"/>
            </a:xfrm>
          </p:grpSpPr>
          <p:sp>
            <p:nvSpPr>
              <p:cNvPr id="93" name="Rectangle 133"/>
              <p:cNvSpPr>
                <a:spLocks noChangeArrowheads="1"/>
              </p:cNvSpPr>
              <p:nvPr/>
            </p:nvSpPr>
            <p:spPr bwMode="auto">
              <a:xfrm>
                <a:off x="9609138" y="3890963"/>
                <a:ext cx="182563" cy="1143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4" name="Freeform 134"/>
              <p:cNvSpPr>
                <a:spLocks/>
              </p:cNvSpPr>
              <p:nvPr/>
            </p:nvSpPr>
            <p:spPr bwMode="auto">
              <a:xfrm>
                <a:off x="9609138" y="3746500"/>
                <a:ext cx="182563" cy="144463"/>
              </a:xfrm>
              <a:custGeom>
                <a:avLst/>
                <a:gdLst>
                  <a:gd name="T0" fmla="*/ 27 w 82"/>
                  <a:gd name="T1" fmla="*/ 65 h 65"/>
                  <a:gd name="T2" fmla="*/ 0 w 82"/>
                  <a:gd name="T3" fmla="*/ 65 h 65"/>
                  <a:gd name="T4" fmla="*/ 0 w 82"/>
                  <a:gd name="T5" fmla="*/ 46 h 65"/>
                  <a:gd name="T6" fmla="*/ 1 w 82"/>
                  <a:gd name="T7" fmla="*/ 46 h 65"/>
                  <a:gd name="T8" fmla="*/ 31 w 82"/>
                  <a:gd name="T9" fmla="*/ 0 h 65"/>
                  <a:gd name="T10" fmla="*/ 51 w 82"/>
                  <a:gd name="T11" fmla="*/ 0 h 65"/>
                  <a:gd name="T12" fmla="*/ 82 w 82"/>
                  <a:gd name="T13" fmla="*/ 46 h 65"/>
                  <a:gd name="T14" fmla="*/ 82 w 82"/>
                  <a:gd name="T15" fmla="*/ 46 h 65"/>
                  <a:gd name="T16" fmla="*/ 82 w 82"/>
                  <a:gd name="T17" fmla="*/ 46 h 65"/>
                  <a:gd name="T18" fmla="*/ 82 w 82"/>
                  <a:gd name="T19" fmla="*/ 65 h 65"/>
                  <a:gd name="T20" fmla="*/ 27 w 82"/>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27" y="65"/>
                    </a:moveTo>
                    <a:cubicBezTo>
                      <a:pt x="0" y="65"/>
                      <a:pt x="0" y="65"/>
                      <a:pt x="0" y="65"/>
                    </a:cubicBezTo>
                    <a:cubicBezTo>
                      <a:pt x="0" y="46"/>
                      <a:pt x="0" y="46"/>
                      <a:pt x="0" y="46"/>
                    </a:cubicBezTo>
                    <a:cubicBezTo>
                      <a:pt x="1" y="46"/>
                      <a:pt x="1" y="46"/>
                      <a:pt x="1" y="46"/>
                    </a:cubicBezTo>
                    <a:cubicBezTo>
                      <a:pt x="31" y="0"/>
                      <a:pt x="31" y="0"/>
                      <a:pt x="31" y="0"/>
                    </a:cubicBezTo>
                    <a:cubicBezTo>
                      <a:pt x="51" y="0"/>
                      <a:pt x="51" y="0"/>
                      <a:pt x="51" y="0"/>
                    </a:cubicBezTo>
                    <a:cubicBezTo>
                      <a:pt x="82" y="46"/>
                      <a:pt x="82" y="46"/>
                      <a:pt x="82" y="46"/>
                    </a:cubicBezTo>
                    <a:cubicBezTo>
                      <a:pt x="82" y="46"/>
                      <a:pt x="82" y="46"/>
                      <a:pt x="82" y="46"/>
                    </a:cubicBezTo>
                    <a:cubicBezTo>
                      <a:pt x="82" y="46"/>
                      <a:pt x="82" y="46"/>
                      <a:pt x="82" y="46"/>
                    </a:cubicBezTo>
                    <a:cubicBezTo>
                      <a:pt x="82" y="65"/>
                      <a:pt x="82" y="65"/>
                      <a:pt x="82" y="65"/>
                    </a:cubicBezTo>
                    <a:lnTo>
                      <a:pt x="27" y="65"/>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5" name="Freeform 135"/>
              <p:cNvSpPr>
                <a:spLocks/>
              </p:cNvSpPr>
              <p:nvPr/>
            </p:nvSpPr>
            <p:spPr bwMode="auto">
              <a:xfrm>
                <a:off x="9623425" y="3849688"/>
                <a:ext cx="44450" cy="41275"/>
              </a:xfrm>
              <a:custGeom>
                <a:avLst/>
                <a:gdLst>
                  <a:gd name="T0" fmla="*/ 28 w 28"/>
                  <a:gd name="T1" fmla="*/ 26 h 26"/>
                  <a:gd name="T2" fmla="*/ 26 w 28"/>
                  <a:gd name="T3" fmla="*/ 26 h 26"/>
                  <a:gd name="T4" fmla="*/ 0 w 28"/>
                  <a:gd name="T5" fmla="*/ 26 h 26"/>
                  <a:gd name="T6" fmla="*/ 0 w 28"/>
                  <a:gd name="T7" fmla="*/ 0 h 26"/>
                  <a:gd name="T8" fmla="*/ 28 w 28"/>
                  <a:gd name="T9" fmla="*/ 0 h 26"/>
                  <a:gd name="T10" fmla="*/ 28 w 28"/>
                  <a:gd name="T11" fmla="*/ 26 h 26"/>
                </a:gdLst>
                <a:ahLst/>
                <a:cxnLst>
                  <a:cxn ang="0">
                    <a:pos x="T0" y="T1"/>
                  </a:cxn>
                  <a:cxn ang="0">
                    <a:pos x="T2" y="T3"/>
                  </a:cxn>
                  <a:cxn ang="0">
                    <a:pos x="T4" y="T5"/>
                  </a:cxn>
                  <a:cxn ang="0">
                    <a:pos x="T6" y="T7"/>
                  </a:cxn>
                  <a:cxn ang="0">
                    <a:pos x="T8" y="T9"/>
                  </a:cxn>
                  <a:cxn ang="0">
                    <a:pos x="T10" y="T11"/>
                  </a:cxn>
                </a:cxnLst>
                <a:rect l="0" t="0" r="r" b="b"/>
                <a:pathLst>
                  <a:path w="28" h="26">
                    <a:moveTo>
                      <a:pt x="28" y="26"/>
                    </a:moveTo>
                    <a:lnTo>
                      <a:pt x="26" y="26"/>
                    </a:lnTo>
                    <a:lnTo>
                      <a:pt x="0" y="26"/>
                    </a:lnTo>
                    <a:lnTo>
                      <a:pt x="0" y="0"/>
                    </a:lnTo>
                    <a:lnTo>
                      <a:pt x="28" y="0"/>
                    </a:lnTo>
                    <a:lnTo>
                      <a:pt x="2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6" name="Freeform 136"/>
              <p:cNvSpPr>
                <a:spLocks/>
              </p:cNvSpPr>
              <p:nvPr/>
            </p:nvSpPr>
            <p:spPr bwMode="auto">
              <a:xfrm>
                <a:off x="9623425" y="3746500"/>
                <a:ext cx="80963" cy="103188"/>
              </a:xfrm>
              <a:custGeom>
                <a:avLst/>
                <a:gdLst>
                  <a:gd name="T0" fmla="*/ 51 w 51"/>
                  <a:gd name="T1" fmla="*/ 0 h 65"/>
                  <a:gd name="T2" fmla="*/ 42 w 51"/>
                  <a:gd name="T3" fmla="*/ 0 h 65"/>
                  <a:gd name="T4" fmla="*/ 0 w 51"/>
                  <a:gd name="T5" fmla="*/ 65 h 65"/>
                  <a:gd name="T6" fmla="*/ 28 w 51"/>
                  <a:gd name="T7" fmla="*/ 65 h 65"/>
                  <a:gd name="T8" fmla="*/ 51 w 51"/>
                  <a:gd name="T9" fmla="*/ 0 h 65"/>
                </a:gdLst>
                <a:ahLst/>
                <a:cxnLst>
                  <a:cxn ang="0">
                    <a:pos x="T0" y="T1"/>
                  </a:cxn>
                  <a:cxn ang="0">
                    <a:pos x="T2" y="T3"/>
                  </a:cxn>
                  <a:cxn ang="0">
                    <a:pos x="T4" y="T5"/>
                  </a:cxn>
                  <a:cxn ang="0">
                    <a:pos x="T6" y="T7"/>
                  </a:cxn>
                  <a:cxn ang="0">
                    <a:pos x="T8" y="T9"/>
                  </a:cxn>
                </a:cxnLst>
                <a:rect l="0" t="0" r="r" b="b"/>
                <a:pathLst>
                  <a:path w="51" h="65">
                    <a:moveTo>
                      <a:pt x="51" y="0"/>
                    </a:moveTo>
                    <a:lnTo>
                      <a:pt x="42" y="0"/>
                    </a:lnTo>
                    <a:lnTo>
                      <a:pt x="0" y="65"/>
                    </a:lnTo>
                    <a:lnTo>
                      <a:pt x="28" y="65"/>
                    </a:lnTo>
                    <a:lnTo>
                      <a:pt x="51"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7" name="Freeform 137"/>
              <p:cNvSpPr>
                <a:spLocks noEditPoints="1"/>
              </p:cNvSpPr>
              <p:nvPr/>
            </p:nvSpPr>
            <p:spPr bwMode="auto">
              <a:xfrm>
                <a:off x="9558338" y="3455988"/>
                <a:ext cx="284163" cy="338138"/>
              </a:xfrm>
              <a:custGeom>
                <a:avLst/>
                <a:gdLst>
                  <a:gd name="T0" fmla="*/ 64 w 128"/>
                  <a:gd name="T1" fmla="*/ 8 h 152"/>
                  <a:gd name="T2" fmla="*/ 117 w 128"/>
                  <a:gd name="T3" fmla="*/ 23 h 152"/>
                  <a:gd name="T4" fmla="*/ 64 w 128"/>
                  <a:gd name="T5" fmla="*/ 38 h 152"/>
                  <a:gd name="T6" fmla="*/ 11 w 128"/>
                  <a:gd name="T7" fmla="*/ 23 h 152"/>
                  <a:gd name="T8" fmla="*/ 64 w 128"/>
                  <a:gd name="T9" fmla="*/ 8 h 152"/>
                  <a:gd name="T10" fmla="*/ 64 w 128"/>
                  <a:gd name="T11" fmla="*/ 0 h 152"/>
                  <a:gd name="T12" fmla="*/ 39 w 128"/>
                  <a:gd name="T13" fmla="*/ 2 h 152"/>
                  <a:gd name="T14" fmla="*/ 19 w 128"/>
                  <a:gd name="T15" fmla="*/ 7 h 152"/>
                  <a:gd name="T16" fmla="*/ 5 w 128"/>
                  <a:gd name="T17" fmla="*/ 15 h 152"/>
                  <a:gd name="T18" fmla="*/ 1 w 128"/>
                  <a:gd name="T19" fmla="*/ 20 h 152"/>
                  <a:gd name="T20" fmla="*/ 0 w 128"/>
                  <a:gd name="T21" fmla="*/ 25 h 152"/>
                  <a:gd name="T22" fmla="*/ 0 w 128"/>
                  <a:gd name="T23" fmla="*/ 126 h 152"/>
                  <a:gd name="T24" fmla="*/ 1 w 128"/>
                  <a:gd name="T25" fmla="*/ 132 h 152"/>
                  <a:gd name="T26" fmla="*/ 5 w 128"/>
                  <a:gd name="T27" fmla="*/ 136 h 152"/>
                  <a:gd name="T28" fmla="*/ 19 w 128"/>
                  <a:gd name="T29" fmla="*/ 144 h 152"/>
                  <a:gd name="T30" fmla="*/ 39 w 128"/>
                  <a:gd name="T31" fmla="*/ 150 h 152"/>
                  <a:gd name="T32" fmla="*/ 64 w 128"/>
                  <a:gd name="T33" fmla="*/ 152 h 152"/>
                  <a:gd name="T34" fmla="*/ 110 w 128"/>
                  <a:gd name="T35" fmla="*/ 144 h 152"/>
                  <a:gd name="T36" fmla="*/ 123 w 128"/>
                  <a:gd name="T37" fmla="*/ 136 h 152"/>
                  <a:gd name="T38" fmla="*/ 127 w 128"/>
                  <a:gd name="T39" fmla="*/ 132 h 152"/>
                  <a:gd name="T40" fmla="*/ 128 w 128"/>
                  <a:gd name="T41" fmla="*/ 126 h 152"/>
                  <a:gd name="T42" fmla="*/ 128 w 128"/>
                  <a:gd name="T43" fmla="*/ 25 h 152"/>
                  <a:gd name="T44" fmla="*/ 123 w 128"/>
                  <a:gd name="T45" fmla="*/ 15 h 152"/>
                  <a:gd name="T46" fmla="*/ 110 w 128"/>
                  <a:gd name="T47" fmla="*/ 7 h 152"/>
                  <a:gd name="T48" fmla="*/ 89 w 128"/>
                  <a:gd name="T49" fmla="*/ 2 h 152"/>
                  <a:gd name="T50" fmla="*/ 64 w 128"/>
                  <a:gd name="T5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52">
                    <a:moveTo>
                      <a:pt x="64" y="8"/>
                    </a:moveTo>
                    <a:cubicBezTo>
                      <a:pt x="93" y="8"/>
                      <a:pt x="117" y="14"/>
                      <a:pt x="117" y="23"/>
                    </a:cubicBezTo>
                    <a:cubicBezTo>
                      <a:pt x="117" y="31"/>
                      <a:pt x="93" y="38"/>
                      <a:pt x="64" y="38"/>
                    </a:cubicBezTo>
                    <a:cubicBezTo>
                      <a:pt x="34" y="38"/>
                      <a:pt x="11" y="31"/>
                      <a:pt x="11" y="23"/>
                    </a:cubicBezTo>
                    <a:cubicBezTo>
                      <a:pt x="11" y="14"/>
                      <a:pt x="34" y="8"/>
                      <a:pt x="64" y="8"/>
                    </a:cubicBezTo>
                    <a:close/>
                    <a:moveTo>
                      <a:pt x="64" y="0"/>
                    </a:moveTo>
                    <a:cubicBezTo>
                      <a:pt x="39" y="2"/>
                      <a:pt x="39" y="2"/>
                      <a:pt x="39" y="2"/>
                    </a:cubicBezTo>
                    <a:cubicBezTo>
                      <a:pt x="19" y="7"/>
                      <a:pt x="19" y="7"/>
                      <a:pt x="19" y="7"/>
                    </a:cubicBezTo>
                    <a:cubicBezTo>
                      <a:pt x="5" y="15"/>
                      <a:pt x="5" y="15"/>
                      <a:pt x="5" y="15"/>
                    </a:cubicBezTo>
                    <a:cubicBezTo>
                      <a:pt x="1" y="20"/>
                      <a:pt x="1" y="20"/>
                      <a:pt x="1" y="20"/>
                    </a:cubicBezTo>
                    <a:cubicBezTo>
                      <a:pt x="0" y="25"/>
                      <a:pt x="0" y="25"/>
                      <a:pt x="0" y="25"/>
                    </a:cubicBezTo>
                    <a:cubicBezTo>
                      <a:pt x="0" y="126"/>
                      <a:pt x="0" y="126"/>
                      <a:pt x="0" y="126"/>
                    </a:cubicBezTo>
                    <a:cubicBezTo>
                      <a:pt x="1" y="132"/>
                      <a:pt x="1" y="132"/>
                      <a:pt x="1" y="132"/>
                    </a:cubicBezTo>
                    <a:cubicBezTo>
                      <a:pt x="5" y="136"/>
                      <a:pt x="5" y="136"/>
                      <a:pt x="5" y="136"/>
                    </a:cubicBezTo>
                    <a:cubicBezTo>
                      <a:pt x="19" y="144"/>
                      <a:pt x="19" y="144"/>
                      <a:pt x="19" y="144"/>
                    </a:cubicBezTo>
                    <a:cubicBezTo>
                      <a:pt x="39" y="150"/>
                      <a:pt x="39" y="150"/>
                      <a:pt x="39" y="150"/>
                    </a:cubicBezTo>
                    <a:cubicBezTo>
                      <a:pt x="47" y="151"/>
                      <a:pt x="55" y="152"/>
                      <a:pt x="64" y="152"/>
                    </a:cubicBezTo>
                    <a:cubicBezTo>
                      <a:pt x="82" y="152"/>
                      <a:pt x="98" y="149"/>
                      <a:pt x="110" y="144"/>
                    </a:cubicBezTo>
                    <a:cubicBezTo>
                      <a:pt x="115" y="142"/>
                      <a:pt x="120" y="139"/>
                      <a:pt x="123" y="136"/>
                    </a:cubicBezTo>
                    <a:cubicBezTo>
                      <a:pt x="125" y="135"/>
                      <a:pt x="126" y="133"/>
                      <a:pt x="127" y="132"/>
                    </a:cubicBezTo>
                    <a:cubicBezTo>
                      <a:pt x="128" y="130"/>
                      <a:pt x="128" y="128"/>
                      <a:pt x="128" y="126"/>
                    </a:cubicBezTo>
                    <a:cubicBezTo>
                      <a:pt x="128" y="25"/>
                      <a:pt x="128" y="25"/>
                      <a:pt x="128" y="25"/>
                    </a:cubicBezTo>
                    <a:cubicBezTo>
                      <a:pt x="128" y="22"/>
                      <a:pt x="127" y="18"/>
                      <a:pt x="123" y="15"/>
                    </a:cubicBezTo>
                    <a:cubicBezTo>
                      <a:pt x="120" y="12"/>
                      <a:pt x="115" y="10"/>
                      <a:pt x="110" y="7"/>
                    </a:cubicBezTo>
                    <a:cubicBezTo>
                      <a:pt x="104" y="5"/>
                      <a:pt x="97" y="3"/>
                      <a:pt x="89" y="2"/>
                    </a:cubicBezTo>
                    <a:cubicBezTo>
                      <a:pt x="82" y="1"/>
                      <a:pt x="73" y="0"/>
                      <a:pt x="64"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8" name="Rectangle 138"/>
              <p:cNvSpPr>
                <a:spLocks noChangeArrowheads="1"/>
              </p:cNvSpPr>
              <p:nvPr/>
            </p:nvSpPr>
            <p:spPr bwMode="auto">
              <a:xfrm>
                <a:off x="9623425" y="3890963"/>
                <a:ext cx="44450" cy="1143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9" name="Freeform 139"/>
              <p:cNvSpPr>
                <a:spLocks/>
              </p:cNvSpPr>
              <p:nvPr/>
            </p:nvSpPr>
            <p:spPr bwMode="auto">
              <a:xfrm>
                <a:off x="9542463" y="3949700"/>
                <a:ext cx="317500" cy="234950"/>
              </a:xfrm>
              <a:custGeom>
                <a:avLst/>
                <a:gdLst>
                  <a:gd name="T0" fmla="*/ 143 w 143"/>
                  <a:gd name="T1" fmla="*/ 53 h 106"/>
                  <a:gd name="T2" fmla="*/ 130 w 143"/>
                  <a:gd name="T3" fmla="*/ 38 h 106"/>
                  <a:gd name="T4" fmla="*/ 130 w 143"/>
                  <a:gd name="T5" fmla="*/ 37 h 106"/>
                  <a:gd name="T6" fmla="*/ 108 w 143"/>
                  <a:gd name="T7" fmla="*/ 15 h 106"/>
                  <a:gd name="T8" fmla="*/ 93 w 143"/>
                  <a:gd name="T9" fmla="*/ 21 h 106"/>
                  <a:gd name="T10" fmla="*/ 63 w 143"/>
                  <a:gd name="T11" fmla="*/ 0 h 106"/>
                  <a:gd name="T12" fmla="*/ 37 w 143"/>
                  <a:gd name="T13" fmla="*/ 13 h 106"/>
                  <a:gd name="T14" fmla="*/ 29 w 143"/>
                  <a:gd name="T15" fmla="*/ 11 h 106"/>
                  <a:gd name="T16" fmla="*/ 19 w 143"/>
                  <a:gd name="T17" fmla="*/ 14 h 106"/>
                  <a:gd name="T18" fmla="*/ 11 w 143"/>
                  <a:gd name="T19" fmla="*/ 29 h 106"/>
                  <a:gd name="T20" fmla="*/ 0 w 143"/>
                  <a:gd name="T21" fmla="*/ 49 h 106"/>
                  <a:gd name="T22" fmla="*/ 0 w 143"/>
                  <a:gd name="T23" fmla="*/ 51 h 106"/>
                  <a:gd name="T24" fmla="*/ 0 w 143"/>
                  <a:gd name="T25" fmla="*/ 52 h 106"/>
                  <a:gd name="T26" fmla="*/ 18 w 143"/>
                  <a:gd name="T27" fmla="*/ 73 h 106"/>
                  <a:gd name="T28" fmla="*/ 18 w 143"/>
                  <a:gd name="T29" fmla="*/ 75 h 106"/>
                  <a:gd name="T30" fmla="*/ 49 w 143"/>
                  <a:gd name="T31" fmla="*/ 106 h 106"/>
                  <a:gd name="T32" fmla="*/ 75 w 143"/>
                  <a:gd name="T33" fmla="*/ 92 h 106"/>
                  <a:gd name="T34" fmla="*/ 83 w 143"/>
                  <a:gd name="T35" fmla="*/ 94 h 106"/>
                  <a:gd name="T36" fmla="*/ 93 w 143"/>
                  <a:gd name="T37" fmla="*/ 91 h 106"/>
                  <a:gd name="T38" fmla="*/ 94 w 143"/>
                  <a:gd name="T39" fmla="*/ 90 h 106"/>
                  <a:gd name="T40" fmla="*/ 98 w 143"/>
                  <a:gd name="T41" fmla="*/ 90 h 106"/>
                  <a:gd name="T42" fmla="*/ 116 w 143"/>
                  <a:gd name="T43" fmla="*/ 80 h 106"/>
                  <a:gd name="T44" fmla="*/ 122 w 143"/>
                  <a:gd name="T45" fmla="*/ 82 h 106"/>
                  <a:gd name="T46" fmla="*/ 129 w 143"/>
                  <a:gd name="T47" fmla="*/ 80 h 106"/>
                  <a:gd name="T48" fmla="*/ 135 w 143"/>
                  <a:gd name="T49" fmla="*/ 70 h 106"/>
                  <a:gd name="T50" fmla="*/ 143 w 143"/>
                  <a:gd name="T51" fmla="*/ 55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5"/>
                      <a:pt x="137" y="39"/>
                      <a:pt x="130" y="38"/>
                    </a:cubicBezTo>
                    <a:cubicBezTo>
                      <a:pt x="130" y="38"/>
                      <a:pt x="130" y="37"/>
                      <a:pt x="130" y="37"/>
                    </a:cubicBezTo>
                    <a:cubicBezTo>
                      <a:pt x="130" y="25"/>
                      <a:pt x="120" y="15"/>
                      <a:pt x="108" y="15"/>
                    </a:cubicBezTo>
                    <a:cubicBezTo>
                      <a:pt x="102" y="15"/>
                      <a:pt x="97" y="17"/>
                      <a:pt x="93" y="21"/>
                    </a:cubicBezTo>
                    <a:cubicBezTo>
                      <a:pt x="89" y="9"/>
                      <a:pt x="77" y="0"/>
                      <a:pt x="63" y="0"/>
                    </a:cubicBezTo>
                    <a:cubicBezTo>
                      <a:pt x="52" y="0"/>
                      <a:pt x="43" y="5"/>
                      <a:pt x="37" y="13"/>
                    </a:cubicBezTo>
                    <a:cubicBezTo>
                      <a:pt x="35" y="12"/>
                      <a:pt x="32" y="11"/>
                      <a:pt x="29" y="11"/>
                    </a:cubicBezTo>
                    <a:cubicBezTo>
                      <a:pt x="25" y="11"/>
                      <a:pt x="22" y="12"/>
                      <a:pt x="19" y="14"/>
                    </a:cubicBezTo>
                    <a:cubicBezTo>
                      <a:pt x="14" y="17"/>
                      <a:pt x="11" y="23"/>
                      <a:pt x="11" y="29"/>
                    </a:cubicBezTo>
                    <a:cubicBezTo>
                      <a:pt x="4" y="33"/>
                      <a:pt x="0" y="41"/>
                      <a:pt x="0" y="49"/>
                    </a:cubicBezTo>
                    <a:cubicBezTo>
                      <a:pt x="0" y="50"/>
                      <a:pt x="0" y="50"/>
                      <a:pt x="0" y="51"/>
                    </a:cubicBezTo>
                    <a:cubicBezTo>
                      <a:pt x="0" y="51"/>
                      <a:pt x="0" y="52"/>
                      <a:pt x="0" y="52"/>
                    </a:cubicBezTo>
                    <a:cubicBezTo>
                      <a:pt x="0" y="63"/>
                      <a:pt x="8" y="72"/>
                      <a:pt x="18" y="73"/>
                    </a:cubicBezTo>
                    <a:cubicBezTo>
                      <a:pt x="18" y="74"/>
                      <a:pt x="18" y="74"/>
                      <a:pt x="18" y="75"/>
                    </a:cubicBezTo>
                    <a:cubicBezTo>
                      <a:pt x="18" y="92"/>
                      <a:pt x="32" y="106"/>
                      <a:pt x="49" y="106"/>
                    </a:cubicBezTo>
                    <a:cubicBezTo>
                      <a:pt x="59" y="106"/>
                      <a:pt x="69" y="100"/>
                      <a:pt x="75" y="92"/>
                    </a:cubicBezTo>
                    <a:cubicBezTo>
                      <a:pt x="77" y="93"/>
                      <a:pt x="80" y="94"/>
                      <a:pt x="83" y="94"/>
                    </a:cubicBezTo>
                    <a:cubicBezTo>
                      <a:pt x="87" y="94"/>
                      <a:pt x="90" y="93"/>
                      <a:pt x="93" y="91"/>
                    </a:cubicBezTo>
                    <a:cubicBezTo>
                      <a:pt x="94" y="91"/>
                      <a:pt x="94" y="90"/>
                      <a:pt x="94" y="90"/>
                    </a:cubicBezTo>
                    <a:cubicBezTo>
                      <a:pt x="96" y="90"/>
                      <a:pt x="97" y="90"/>
                      <a:pt x="98" y="90"/>
                    </a:cubicBezTo>
                    <a:cubicBezTo>
                      <a:pt x="105" y="90"/>
                      <a:pt x="112" y="86"/>
                      <a:pt x="116" y="80"/>
                    </a:cubicBezTo>
                    <a:cubicBezTo>
                      <a:pt x="118" y="81"/>
                      <a:pt x="120" y="82"/>
                      <a:pt x="122" y="82"/>
                    </a:cubicBezTo>
                    <a:cubicBezTo>
                      <a:pt x="125" y="82"/>
                      <a:pt x="127" y="81"/>
                      <a:pt x="129" y="80"/>
                    </a:cubicBezTo>
                    <a:cubicBezTo>
                      <a:pt x="133" y="78"/>
                      <a:pt x="135" y="74"/>
                      <a:pt x="135" y="70"/>
                    </a:cubicBezTo>
                    <a:cubicBezTo>
                      <a:pt x="140" y="66"/>
                      <a:pt x="143" y="61"/>
                      <a:pt x="143" y="55"/>
                    </a:cubicBezTo>
                    <a:cubicBezTo>
                      <a:pt x="143" y="55"/>
                      <a:pt x="143" y="54"/>
                      <a:pt x="143" y="54"/>
                    </a:cubicBezTo>
                    <a:cubicBezTo>
                      <a:pt x="143" y="53"/>
                      <a:pt x="143" y="53"/>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0" name="Freeform 140"/>
              <p:cNvSpPr>
                <a:spLocks/>
              </p:cNvSpPr>
              <p:nvPr/>
            </p:nvSpPr>
            <p:spPr bwMode="auto">
              <a:xfrm>
                <a:off x="9685338" y="4146550"/>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1" name="Freeform 141"/>
              <p:cNvSpPr>
                <a:spLocks/>
              </p:cNvSpPr>
              <p:nvPr/>
            </p:nvSpPr>
            <p:spPr bwMode="auto">
              <a:xfrm>
                <a:off x="9712325" y="4146550"/>
                <a:ext cx="11113" cy="422275"/>
              </a:xfrm>
              <a:custGeom>
                <a:avLst/>
                <a:gdLst>
                  <a:gd name="T0" fmla="*/ 2 w 5"/>
                  <a:gd name="T1" fmla="*/ 190 h 190"/>
                  <a:gd name="T2" fmla="*/ 0 w 5"/>
                  <a:gd name="T3" fmla="*/ 187 h 190"/>
                  <a:gd name="T4" fmla="*/ 0 w 5"/>
                  <a:gd name="T5" fmla="*/ 2 h 190"/>
                  <a:gd name="T6" fmla="*/ 2 w 5"/>
                  <a:gd name="T7" fmla="*/ 0 h 190"/>
                  <a:gd name="T8" fmla="*/ 5 w 5"/>
                  <a:gd name="T9" fmla="*/ 2 h 190"/>
                  <a:gd name="T10" fmla="*/ 5 w 5"/>
                  <a:gd name="T11" fmla="*/ 187 h 190"/>
                  <a:gd name="T12" fmla="*/ 2 w 5"/>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5" h="190">
                    <a:moveTo>
                      <a:pt x="2" y="190"/>
                    </a:moveTo>
                    <a:cubicBezTo>
                      <a:pt x="1" y="190"/>
                      <a:pt x="0" y="189"/>
                      <a:pt x="0" y="187"/>
                    </a:cubicBezTo>
                    <a:cubicBezTo>
                      <a:pt x="0" y="2"/>
                      <a:pt x="0" y="2"/>
                      <a:pt x="0" y="2"/>
                    </a:cubicBezTo>
                    <a:cubicBezTo>
                      <a:pt x="0" y="1"/>
                      <a:pt x="1" y="0"/>
                      <a:pt x="2" y="0"/>
                    </a:cubicBezTo>
                    <a:cubicBezTo>
                      <a:pt x="4" y="0"/>
                      <a:pt x="5" y="1"/>
                      <a:pt x="5" y="2"/>
                    </a:cubicBezTo>
                    <a:cubicBezTo>
                      <a:pt x="5" y="187"/>
                      <a:pt x="5" y="187"/>
                      <a:pt x="5" y="187"/>
                    </a:cubicBezTo>
                    <a:cubicBezTo>
                      <a:pt x="5" y="189"/>
                      <a:pt x="4" y="190"/>
                      <a:pt x="2"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2" name="Freeform 142"/>
              <p:cNvSpPr>
                <a:spLocks/>
              </p:cNvSpPr>
              <p:nvPr/>
            </p:nvSpPr>
            <p:spPr bwMode="auto">
              <a:xfrm>
                <a:off x="9736138" y="4146550"/>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sp>
          <p:nvSpPr>
            <p:cNvPr id="104" name="Freeform 143"/>
            <p:cNvSpPr>
              <a:spLocks/>
            </p:cNvSpPr>
            <p:nvPr/>
          </p:nvSpPr>
          <p:spPr bwMode="auto">
            <a:xfrm>
              <a:off x="10820330" y="610238"/>
              <a:ext cx="11113" cy="142875"/>
            </a:xfrm>
            <a:custGeom>
              <a:avLst/>
              <a:gdLst>
                <a:gd name="T0" fmla="*/ 2 w 5"/>
                <a:gd name="T1" fmla="*/ 0 h 65"/>
                <a:gd name="T2" fmla="*/ 5 w 5"/>
                <a:gd name="T3" fmla="*/ 2 h 65"/>
                <a:gd name="T4" fmla="*/ 5 w 5"/>
                <a:gd name="T5" fmla="*/ 63 h 65"/>
                <a:gd name="T6" fmla="*/ 2 w 5"/>
                <a:gd name="T7" fmla="*/ 65 h 65"/>
                <a:gd name="T8" fmla="*/ 0 w 5"/>
                <a:gd name="T9" fmla="*/ 63 h 65"/>
                <a:gd name="T10" fmla="*/ 0 w 5"/>
                <a:gd name="T11" fmla="*/ 2 h 65"/>
                <a:gd name="T12" fmla="*/ 2 w 5"/>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5" h="65">
                  <a:moveTo>
                    <a:pt x="2" y="0"/>
                  </a:moveTo>
                  <a:cubicBezTo>
                    <a:pt x="4" y="0"/>
                    <a:pt x="5" y="1"/>
                    <a:pt x="5" y="2"/>
                  </a:cubicBezTo>
                  <a:cubicBezTo>
                    <a:pt x="5" y="63"/>
                    <a:pt x="5" y="63"/>
                    <a:pt x="5" y="63"/>
                  </a:cubicBezTo>
                  <a:cubicBezTo>
                    <a:pt x="5" y="64"/>
                    <a:pt x="4" y="65"/>
                    <a:pt x="2" y="65"/>
                  </a:cubicBezTo>
                  <a:cubicBezTo>
                    <a:pt x="1" y="65"/>
                    <a:pt x="0" y="64"/>
                    <a:pt x="0" y="63"/>
                  </a:cubicBezTo>
                  <a:cubicBezTo>
                    <a:pt x="0" y="2"/>
                    <a:pt x="0" y="2"/>
                    <a:pt x="0" y="2"/>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5" name="Freeform 144"/>
            <p:cNvSpPr>
              <a:spLocks/>
            </p:cNvSpPr>
            <p:nvPr/>
          </p:nvSpPr>
          <p:spPr bwMode="auto">
            <a:xfrm>
              <a:off x="10794930" y="561025"/>
              <a:ext cx="12700" cy="192088"/>
            </a:xfrm>
            <a:custGeom>
              <a:avLst/>
              <a:gdLst>
                <a:gd name="T0" fmla="*/ 3 w 6"/>
                <a:gd name="T1" fmla="*/ 0 h 87"/>
                <a:gd name="T2" fmla="*/ 6 w 6"/>
                <a:gd name="T3" fmla="*/ 3 h 87"/>
                <a:gd name="T4" fmla="*/ 6 w 6"/>
                <a:gd name="T5" fmla="*/ 85 h 87"/>
                <a:gd name="T6" fmla="*/ 3 w 6"/>
                <a:gd name="T7" fmla="*/ 87 h 87"/>
                <a:gd name="T8" fmla="*/ 0 w 6"/>
                <a:gd name="T9" fmla="*/ 85 h 87"/>
                <a:gd name="T10" fmla="*/ 0 w 6"/>
                <a:gd name="T11" fmla="*/ 3 h 87"/>
                <a:gd name="T12" fmla="*/ 3 w 6"/>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6" h="87">
                  <a:moveTo>
                    <a:pt x="3" y="0"/>
                  </a:moveTo>
                  <a:cubicBezTo>
                    <a:pt x="4" y="0"/>
                    <a:pt x="6" y="1"/>
                    <a:pt x="6" y="3"/>
                  </a:cubicBezTo>
                  <a:cubicBezTo>
                    <a:pt x="6" y="85"/>
                    <a:pt x="6" y="85"/>
                    <a:pt x="6" y="85"/>
                  </a:cubicBezTo>
                  <a:cubicBezTo>
                    <a:pt x="6" y="86"/>
                    <a:pt x="4" y="87"/>
                    <a:pt x="3" y="87"/>
                  </a:cubicBezTo>
                  <a:cubicBezTo>
                    <a:pt x="2" y="87"/>
                    <a:pt x="0" y="86"/>
                    <a:pt x="0" y="85"/>
                  </a:cubicBezTo>
                  <a:cubicBezTo>
                    <a:pt x="0" y="3"/>
                    <a:pt x="0" y="3"/>
                    <a:pt x="0" y="3"/>
                  </a:cubicBezTo>
                  <a:cubicBezTo>
                    <a:pt x="0" y="1"/>
                    <a:pt x="2" y="0"/>
                    <a:pt x="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6" name="Freeform 145"/>
            <p:cNvSpPr>
              <a:spLocks/>
            </p:cNvSpPr>
            <p:nvPr/>
          </p:nvSpPr>
          <p:spPr bwMode="auto">
            <a:xfrm>
              <a:off x="10769530" y="610238"/>
              <a:ext cx="11113" cy="142875"/>
            </a:xfrm>
            <a:custGeom>
              <a:avLst/>
              <a:gdLst>
                <a:gd name="T0" fmla="*/ 2 w 5"/>
                <a:gd name="T1" fmla="*/ 0 h 65"/>
                <a:gd name="T2" fmla="*/ 5 w 5"/>
                <a:gd name="T3" fmla="*/ 2 h 65"/>
                <a:gd name="T4" fmla="*/ 5 w 5"/>
                <a:gd name="T5" fmla="*/ 63 h 65"/>
                <a:gd name="T6" fmla="*/ 2 w 5"/>
                <a:gd name="T7" fmla="*/ 65 h 65"/>
                <a:gd name="T8" fmla="*/ 0 w 5"/>
                <a:gd name="T9" fmla="*/ 63 h 65"/>
                <a:gd name="T10" fmla="*/ 0 w 5"/>
                <a:gd name="T11" fmla="*/ 2 h 65"/>
                <a:gd name="T12" fmla="*/ 2 w 5"/>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5" h="65">
                  <a:moveTo>
                    <a:pt x="2" y="0"/>
                  </a:moveTo>
                  <a:cubicBezTo>
                    <a:pt x="4" y="0"/>
                    <a:pt x="5" y="1"/>
                    <a:pt x="5" y="2"/>
                  </a:cubicBezTo>
                  <a:cubicBezTo>
                    <a:pt x="5" y="63"/>
                    <a:pt x="5" y="63"/>
                    <a:pt x="5" y="63"/>
                  </a:cubicBezTo>
                  <a:cubicBezTo>
                    <a:pt x="5" y="64"/>
                    <a:pt x="4" y="65"/>
                    <a:pt x="2" y="65"/>
                  </a:cubicBezTo>
                  <a:cubicBezTo>
                    <a:pt x="1" y="65"/>
                    <a:pt x="0" y="64"/>
                    <a:pt x="0" y="63"/>
                  </a:cubicBezTo>
                  <a:cubicBezTo>
                    <a:pt x="0" y="2"/>
                    <a:pt x="0" y="2"/>
                    <a:pt x="0" y="2"/>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7" name="Freeform 146"/>
            <p:cNvSpPr>
              <a:spLocks/>
            </p:cNvSpPr>
            <p:nvPr/>
          </p:nvSpPr>
          <p:spPr bwMode="auto">
            <a:xfrm>
              <a:off x="10521880" y="969013"/>
              <a:ext cx="285750" cy="300038"/>
            </a:xfrm>
            <a:custGeom>
              <a:avLst/>
              <a:gdLst>
                <a:gd name="T0" fmla="*/ 126 w 129"/>
                <a:gd name="T1" fmla="*/ 135 h 135"/>
                <a:gd name="T2" fmla="*/ 124 w 129"/>
                <a:gd name="T3" fmla="*/ 134 h 135"/>
                <a:gd name="T4" fmla="*/ 1 w 129"/>
                <a:gd name="T5" fmla="*/ 5 h 135"/>
                <a:gd name="T6" fmla="*/ 1 w 129"/>
                <a:gd name="T7" fmla="*/ 1 h 135"/>
                <a:gd name="T8" fmla="*/ 5 w 129"/>
                <a:gd name="T9" fmla="*/ 1 h 135"/>
                <a:gd name="T10" fmla="*/ 128 w 129"/>
                <a:gd name="T11" fmla="*/ 130 h 135"/>
                <a:gd name="T12" fmla="*/ 128 w 129"/>
                <a:gd name="T13" fmla="*/ 134 h 135"/>
                <a:gd name="T14" fmla="*/ 126 w 129"/>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35">
                  <a:moveTo>
                    <a:pt x="126" y="135"/>
                  </a:moveTo>
                  <a:cubicBezTo>
                    <a:pt x="125" y="135"/>
                    <a:pt x="124" y="135"/>
                    <a:pt x="124" y="134"/>
                  </a:cubicBezTo>
                  <a:cubicBezTo>
                    <a:pt x="1" y="5"/>
                    <a:pt x="1" y="5"/>
                    <a:pt x="1" y="5"/>
                  </a:cubicBezTo>
                  <a:cubicBezTo>
                    <a:pt x="0" y="4"/>
                    <a:pt x="0" y="2"/>
                    <a:pt x="1" y="1"/>
                  </a:cubicBezTo>
                  <a:cubicBezTo>
                    <a:pt x="3" y="0"/>
                    <a:pt x="4" y="0"/>
                    <a:pt x="5" y="1"/>
                  </a:cubicBezTo>
                  <a:cubicBezTo>
                    <a:pt x="128" y="130"/>
                    <a:pt x="128" y="130"/>
                    <a:pt x="128" y="130"/>
                  </a:cubicBezTo>
                  <a:cubicBezTo>
                    <a:pt x="129" y="131"/>
                    <a:pt x="129" y="133"/>
                    <a:pt x="128" y="134"/>
                  </a:cubicBezTo>
                  <a:cubicBezTo>
                    <a:pt x="127" y="135"/>
                    <a:pt x="127" y="135"/>
                    <a:pt x="126" y="1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8" name="Freeform 147"/>
            <p:cNvSpPr>
              <a:spLocks/>
            </p:cNvSpPr>
            <p:nvPr/>
          </p:nvSpPr>
          <p:spPr bwMode="auto">
            <a:xfrm>
              <a:off x="10633005" y="962663"/>
              <a:ext cx="174625" cy="306388"/>
            </a:xfrm>
            <a:custGeom>
              <a:avLst/>
              <a:gdLst>
                <a:gd name="T0" fmla="*/ 76 w 79"/>
                <a:gd name="T1" fmla="*/ 138 h 138"/>
                <a:gd name="T2" fmla="*/ 73 w 79"/>
                <a:gd name="T3" fmla="*/ 136 h 138"/>
                <a:gd name="T4" fmla="*/ 1 w 79"/>
                <a:gd name="T5" fmla="*/ 5 h 138"/>
                <a:gd name="T6" fmla="*/ 2 w 79"/>
                <a:gd name="T7" fmla="*/ 1 h 138"/>
                <a:gd name="T8" fmla="*/ 6 w 79"/>
                <a:gd name="T9" fmla="*/ 2 h 138"/>
                <a:gd name="T10" fmla="*/ 78 w 79"/>
                <a:gd name="T11" fmla="*/ 134 h 138"/>
                <a:gd name="T12" fmla="*/ 77 w 79"/>
                <a:gd name="T13" fmla="*/ 138 h 138"/>
                <a:gd name="T14" fmla="*/ 76 w 79"/>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38">
                  <a:moveTo>
                    <a:pt x="76" y="138"/>
                  </a:moveTo>
                  <a:cubicBezTo>
                    <a:pt x="75" y="138"/>
                    <a:pt x="74" y="137"/>
                    <a:pt x="73" y="136"/>
                  </a:cubicBezTo>
                  <a:cubicBezTo>
                    <a:pt x="1" y="5"/>
                    <a:pt x="1" y="5"/>
                    <a:pt x="1" y="5"/>
                  </a:cubicBezTo>
                  <a:cubicBezTo>
                    <a:pt x="0" y="3"/>
                    <a:pt x="1" y="2"/>
                    <a:pt x="2" y="1"/>
                  </a:cubicBezTo>
                  <a:cubicBezTo>
                    <a:pt x="3" y="0"/>
                    <a:pt x="5" y="1"/>
                    <a:pt x="6" y="2"/>
                  </a:cubicBezTo>
                  <a:cubicBezTo>
                    <a:pt x="78" y="134"/>
                    <a:pt x="78" y="134"/>
                    <a:pt x="78" y="134"/>
                  </a:cubicBezTo>
                  <a:cubicBezTo>
                    <a:pt x="79" y="135"/>
                    <a:pt x="79" y="137"/>
                    <a:pt x="77" y="138"/>
                  </a:cubicBezTo>
                  <a:cubicBezTo>
                    <a:pt x="77" y="138"/>
                    <a:pt x="76" y="138"/>
                    <a:pt x="76"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9" name="Freeform 148"/>
            <p:cNvSpPr>
              <a:spLocks/>
            </p:cNvSpPr>
            <p:nvPr/>
          </p:nvSpPr>
          <p:spPr bwMode="auto">
            <a:xfrm>
              <a:off x="10740955" y="962663"/>
              <a:ext cx="66675" cy="306388"/>
            </a:xfrm>
            <a:custGeom>
              <a:avLst/>
              <a:gdLst>
                <a:gd name="T0" fmla="*/ 27 w 30"/>
                <a:gd name="T1" fmla="*/ 138 h 138"/>
                <a:gd name="T2" fmla="*/ 24 w 30"/>
                <a:gd name="T3" fmla="*/ 136 h 138"/>
                <a:gd name="T4" fmla="*/ 0 w 30"/>
                <a:gd name="T5" fmla="*/ 4 h 138"/>
                <a:gd name="T6" fmla="*/ 2 w 30"/>
                <a:gd name="T7" fmla="*/ 1 h 138"/>
                <a:gd name="T8" fmla="*/ 6 w 30"/>
                <a:gd name="T9" fmla="*/ 3 h 138"/>
                <a:gd name="T10" fmla="*/ 30 w 30"/>
                <a:gd name="T11" fmla="*/ 135 h 138"/>
                <a:gd name="T12" fmla="*/ 27 w 30"/>
                <a:gd name="T13" fmla="*/ 138 h 138"/>
                <a:gd name="T14" fmla="*/ 27 w 30"/>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38">
                  <a:moveTo>
                    <a:pt x="27" y="138"/>
                  </a:moveTo>
                  <a:cubicBezTo>
                    <a:pt x="26" y="138"/>
                    <a:pt x="24" y="137"/>
                    <a:pt x="24" y="136"/>
                  </a:cubicBezTo>
                  <a:cubicBezTo>
                    <a:pt x="0" y="4"/>
                    <a:pt x="0" y="4"/>
                    <a:pt x="0" y="4"/>
                  </a:cubicBezTo>
                  <a:cubicBezTo>
                    <a:pt x="0" y="2"/>
                    <a:pt x="1" y="1"/>
                    <a:pt x="2" y="1"/>
                  </a:cubicBezTo>
                  <a:cubicBezTo>
                    <a:pt x="4" y="0"/>
                    <a:pt x="5" y="1"/>
                    <a:pt x="6" y="3"/>
                  </a:cubicBezTo>
                  <a:cubicBezTo>
                    <a:pt x="30" y="135"/>
                    <a:pt x="30" y="135"/>
                    <a:pt x="30" y="135"/>
                  </a:cubicBezTo>
                  <a:cubicBezTo>
                    <a:pt x="30" y="136"/>
                    <a:pt x="29" y="138"/>
                    <a:pt x="27" y="138"/>
                  </a:cubicBezTo>
                  <a:cubicBezTo>
                    <a:pt x="27" y="138"/>
                    <a:pt x="27" y="138"/>
                    <a:pt x="27"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10" name="Freeform 149"/>
            <p:cNvSpPr>
              <a:spLocks/>
            </p:cNvSpPr>
            <p:nvPr/>
          </p:nvSpPr>
          <p:spPr bwMode="auto">
            <a:xfrm>
              <a:off x="10794930" y="962663"/>
              <a:ext cx="66675" cy="306388"/>
            </a:xfrm>
            <a:custGeom>
              <a:avLst/>
              <a:gdLst>
                <a:gd name="T0" fmla="*/ 3 w 30"/>
                <a:gd name="T1" fmla="*/ 138 h 138"/>
                <a:gd name="T2" fmla="*/ 2 w 30"/>
                <a:gd name="T3" fmla="*/ 138 h 138"/>
                <a:gd name="T4" fmla="*/ 0 w 30"/>
                <a:gd name="T5" fmla="*/ 135 h 138"/>
                <a:gd name="T6" fmla="*/ 24 w 30"/>
                <a:gd name="T7" fmla="*/ 3 h 138"/>
                <a:gd name="T8" fmla="*/ 28 w 30"/>
                <a:gd name="T9" fmla="*/ 1 h 138"/>
                <a:gd name="T10" fmla="*/ 30 w 30"/>
                <a:gd name="T11" fmla="*/ 4 h 138"/>
                <a:gd name="T12" fmla="*/ 6 w 30"/>
                <a:gd name="T13" fmla="*/ 136 h 138"/>
                <a:gd name="T14" fmla="*/ 3 w 30"/>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38">
                  <a:moveTo>
                    <a:pt x="3" y="138"/>
                  </a:moveTo>
                  <a:cubicBezTo>
                    <a:pt x="3" y="138"/>
                    <a:pt x="3" y="138"/>
                    <a:pt x="2" y="138"/>
                  </a:cubicBezTo>
                  <a:cubicBezTo>
                    <a:pt x="1" y="138"/>
                    <a:pt x="0" y="136"/>
                    <a:pt x="0" y="135"/>
                  </a:cubicBezTo>
                  <a:cubicBezTo>
                    <a:pt x="24" y="3"/>
                    <a:pt x="24" y="3"/>
                    <a:pt x="24" y="3"/>
                  </a:cubicBezTo>
                  <a:cubicBezTo>
                    <a:pt x="25" y="1"/>
                    <a:pt x="26" y="0"/>
                    <a:pt x="28" y="1"/>
                  </a:cubicBezTo>
                  <a:cubicBezTo>
                    <a:pt x="29" y="1"/>
                    <a:pt x="30" y="2"/>
                    <a:pt x="30" y="4"/>
                  </a:cubicBezTo>
                  <a:cubicBezTo>
                    <a:pt x="6" y="136"/>
                    <a:pt x="6" y="136"/>
                    <a:pt x="6" y="136"/>
                  </a:cubicBezTo>
                  <a:cubicBezTo>
                    <a:pt x="5" y="137"/>
                    <a:pt x="4" y="138"/>
                    <a:pt x="3"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11" name="Freeform 150"/>
            <p:cNvSpPr>
              <a:spLocks/>
            </p:cNvSpPr>
            <p:nvPr/>
          </p:nvSpPr>
          <p:spPr bwMode="auto">
            <a:xfrm>
              <a:off x="10794930" y="962663"/>
              <a:ext cx="174625" cy="306388"/>
            </a:xfrm>
            <a:custGeom>
              <a:avLst/>
              <a:gdLst>
                <a:gd name="T0" fmla="*/ 3 w 79"/>
                <a:gd name="T1" fmla="*/ 138 h 138"/>
                <a:gd name="T2" fmla="*/ 2 w 79"/>
                <a:gd name="T3" fmla="*/ 138 h 138"/>
                <a:gd name="T4" fmla="*/ 0 w 79"/>
                <a:gd name="T5" fmla="*/ 134 h 138"/>
                <a:gd name="T6" fmla="*/ 73 w 79"/>
                <a:gd name="T7" fmla="*/ 2 h 138"/>
                <a:gd name="T8" fmla="*/ 77 w 79"/>
                <a:gd name="T9" fmla="*/ 1 h 138"/>
                <a:gd name="T10" fmla="*/ 78 w 79"/>
                <a:gd name="T11" fmla="*/ 5 h 138"/>
                <a:gd name="T12" fmla="*/ 5 w 79"/>
                <a:gd name="T13" fmla="*/ 136 h 138"/>
                <a:gd name="T14" fmla="*/ 3 w 79"/>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38">
                  <a:moveTo>
                    <a:pt x="3" y="138"/>
                  </a:moveTo>
                  <a:cubicBezTo>
                    <a:pt x="2" y="138"/>
                    <a:pt x="2" y="138"/>
                    <a:pt x="2" y="138"/>
                  </a:cubicBezTo>
                  <a:cubicBezTo>
                    <a:pt x="0" y="137"/>
                    <a:pt x="0" y="135"/>
                    <a:pt x="0" y="134"/>
                  </a:cubicBezTo>
                  <a:cubicBezTo>
                    <a:pt x="73" y="2"/>
                    <a:pt x="73" y="2"/>
                    <a:pt x="73" y="2"/>
                  </a:cubicBezTo>
                  <a:cubicBezTo>
                    <a:pt x="74" y="1"/>
                    <a:pt x="76" y="0"/>
                    <a:pt x="77" y="1"/>
                  </a:cubicBezTo>
                  <a:cubicBezTo>
                    <a:pt x="78" y="2"/>
                    <a:pt x="79" y="3"/>
                    <a:pt x="78" y="5"/>
                  </a:cubicBezTo>
                  <a:cubicBezTo>
                    <a:pt x="5" y="136"/>
                    <a:pt x="5" y="136"/>
                    <a:pt x="5" y="136"/>
                  </a:cubicBezTo>
                  <a:cubicBezTo>
                    <a:pt x="5" y="137"/>
                    <a:pt x="4" y="138"/>
                    <a:pt x="3"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12" name="Freeform 151"/>
            <p:cNvSpPr>
              <a:spLocks/>
            </p:cNvSpPr>
            <p:nvPr/>
          </p:nvSpPr>
          <p:spPr bwMode="auto">
            <a:xfrm>
              <a:off x="10794930" y="969013"/>
              <a:ext cx="285750" cy="300038"/>
            </a:xfrm>
            <a:custGeom>
              <a:avLst/>
              <a:gdLst>
                <a:gd name="T0" fmla="*/ 3 w 129"/>
                <a:gd name="T1" fmla="*/ 135 h 135"/>
                <a:gd name="T2" fmla="*/ 1 w 129"/>
                <a:gd name="T3" fmla="*/ 134 h 135"/>
                <a:gd name="T4" fmla="*/ 1 w 129"/>
                <a:gd name="T5" fmla="*/ 130 h 135"/>
                <a:gd name="T6" fmla="*/ 123 w 129"/>
                <a:gd name="T7" fmla="*/ 1 h 135"/>
                <a:gd name="T8" fmla="*/ 127 w 129"/>
                <a:gd name="T9" fmla="*/ 1 h 135"/>
                <a:gd name="T10" fmla="*/ 128 w 129"/>
                <a:gd name="T11" fmla="*/ 5 h 135"/>
                <a:gd name="T12" fmla="*/ 5 w 129"/>
                <a:gd name="T13" fmla="*/ 134 h 135"/>
                <a:gd name="T14" fmla="*/ 3 w 129"/>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35">
                  <a:moveTo>
                    <a:pt x="3" y="135"/>
                  </a:moveTo>
                  <a:cubicBezTo>
                    <a:pt x="2" y="135"/>
                    <a:pt x="2" y="135"/>
                    <a:pt x="1" y="134"/>
                  </a:cubicBezTo>
                  <a:cubicBezTo>
                    <a:pt x="0" y="133"/>
                    <a:pt x="0" y="131"/>
                    <a:pt x="1" y="130"/>
                  </a:cubicBezTo>
                  <a:cubicBezTo>
                    <a:pt x="123" y="1"/>
                    <a:pt x="123" y="1"/>
                    <a:pt x="123" y="1"/>
                  </a:cubicBezTo>
                  <a:cubicBezTo>
                    <a:pt x="125" y="0"/>
                    <a:pt x="126" y="0"/>
                    <a:pt x="127" y="1"/>
                  </a:cubicBezTo>
                  <a:cubicBezTo>
                    <a:pt x="129" y="2"/>
                    <a:pt x="129" y="4"/>
                    <a:pt x="128" y="5"/>
                  </a:cubicBezTo>
                  <a:cubicBezTo>
                    <a:pt x="5" y="134"/>
                    <a:pt x="5" y="134"/>
                    <a:pt x="5" y="134"/>
                  </a:cubicBezTo>
                  <a:cubicBezTo>
                    <a:pt x="4" y="135"/>
                    <a:pt x="4" y="135"/>
                    <a:pt x="3" y="1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13" name="Freeform 152"/>
            <p:cNvSpPr>
              <a:spLocks/>
            </p:cNvSpPr>
            <p:nvPr/>
          </p:nvSpPr>
          <p:spPr bwMode="auto">
            <a:xfrm>
              <a:off x="10528230" y="734063"/>
              <a:ext cx="544513" cy="241300"/>
            </a:xfrm>
            <a:custGeom>
              <a:avLst/>
              <a:gdLst>
                <a:gd name="T0" fmla="*/ 26 w 245"/>
                <a:gd name="T1" fmla="*/ 93 h 109"/>
                <a:gd name="T2" fmla="*/ 50 w 245"/>
                <a:gd name="T3" fmla="*/ 106 h 109"/>
                <a:gd name="T4" fmla="*/ 75 w 245"/>
                <a:gd name="T5" fmla="*/ 93 h 109"/>
                <a:gd name="T6" fmla="*/ 99 w 245"/>
                <a:gd name="T7" fmla="*/ 106 h 109"/>
                <a:gd name="T8" fmla="*/ 123 w 245"/>
                <a:gd name="T9" fmla="*/ 93 h 109"/>
                <a:gd name="T10" fmla="*/ 147 w 245"/>
                <a:gd name="T11" fmla="*/ 106 h 109"/>
                <a:gd name="T12" fmla="*/ 171 w 245"/>
                <a:gd name="T13" fmla="*/ 93 h 109"/>
                <a:gd name="T14" fmla="*/ 196 w 245"/>
                <a:gd name="T15" fmla="*/ 106 h 109"/>
                <a:gd name="T16" fmla="*/ 220 w 245"/>
                <a:gd name="T17" fmla="*/ 93 h 109"/>
                <a:gd name="T18" fmla="*/ 245 w 245"/>
                <a:gd name="T19" fmla="*/ 109 h 109"/>
                <a:gd name="T20" fmla="*/ 123 w 245"/>
                <a:gd name="T21" fmla="*/ 0 h 109"/>
                <a:gd name="T22" fmla="*/ 0 w 245"/>
                <a:gd name="T23" fmla="*/ 109 h 109"/>
                <a:gd name="T24" fmla="*/ 26 w 245"/>
                <a:gd name="T25" fmla="*/ 9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9">
                  <a:moveTo>
                    <a:pt x="26" y="93"/>
                  </a:moveTo>
                  <a:cubicBezTo>
                    <a:pt x="36" y="93"/>
                    <a:pt x="45" y="98"/>
                    <a:pt x="50" y="106"/>
                  </a:cubicBezTo>
                  <a:cubicBezTo>
                    <a:pt x="55" y="98"/>
                    <a:pt x="64" y="93"/>
                    <a:pt x="75" y="93"/>
                  </a:cubicBezTo>
                  <a:cubicBezTo>
                    <a:pt x="85" y="93"/>
                    <a:pt x="94" y="98"/>
                    <a:pt x="99" y="106"/>
                  </a:cubicBezTo>
                  <a:cubicBezTo>
                    <a:pt x="104" y="98"/>
                    <a:pt x="113" y="93"/>
                    <a:pt x="123" y="93"/>
                  </a:cubicBezTo>
                  <a:cubicBezTo>
                    <a:pt x="133" y="93"/>
                    <a:pt x="142" y="98"/>
                    <a:pt x="147" y="106"/>
                  </a:cubicBezTo>
                  <a:cubicBezTo>
                    <a:pt x="152" y="98"/>
                    <a:pt x="161" y="93"/>
                    <a:pt x="171" y="93"/>
                  </a:cubicBezTo>
                  <a:cubicBezTo>
                    <a:pt x="182" y="93"/>
                    <a:pt x="190" y="98"/>
                    <a:pt x="196" y="106"/>
                  </a:cubicBezTo>
                  <a:cubicBezTo>
                    <a:pt x="201" y="98"/>
                    <a:pt x="210" y="93"/>
                    <a:pt x="220" y="93"/>
                  </a:cubicBezTo>
                  <a:cubicBezTo>
                    <a:pt x="231" y="93"/>
                    <a:pt x="241" y="100"/>
                    <a:pt x="245" y="109"/>
                  </a:cubicBezTo>
                  <a:cubicBezTo>
                    <a:pt x="239" y="48"/>
                    <a:pt x="186" y="0"/>
                    <a:pt x="123" y="0"/>
                  </a:cubicBezTo>
                  <a:cubicBezTo>
                    <a:pt x="60" y="0"/>
                    <a:pt x="7" y="48"/>
                    <a:pt x="0" y="109"/>
                  </a:cubicBezTo>
                  <a:cubicBezTo>
                    <a:pt x="5" y="100"/>
                    <a:pt x="15" y="93"/>
                    <a:pt x="26" y="9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14" name="Freeform 153"/>
            <p:cNvSpPr>
              <a:spLocks/>
            </p:cNvSpPr>
            <p:nvPr/>
          </p:nvSpPr>
          <p:spPr bwMode="auto">
            <a:xfrm>
              <a:off x="10528230" y="734063"/>
              <a:ext cx="288925" cy="241300"/>
            </a:xfrm>
            <a:custGeom>
              <a:avLst/>
              <a:gdLst>
                <a:gd name="T0" fmla="*/ 130 w 130"/>
                <a:gd name="T1" fmla="*/ 0 h 109"/>
                <a:gd name="T2" fmla="*/ 123 w 130"/>
                <a:gd name="T3" fmla="*/ 0 h 109"/>
                <a:gd name="T4" fmla="*/ 0 w 130"/>
                <a:gd name="T5" fmla="*/ 109 h 109"/>
                <a:gd name="T6" fmla="*/ 26 w 130"/>
                <a:gd name="T7" fmla="*/ 93 h 109"/>
                <a:gd name="T8" fmla="*/ 50 w 130"/>
                <a:gd name="T9" fmla="*/ 106 h 109"/>
                <a:gd name="T10" fmla="*/ 130 w 130"/>
                <a:gd name="T11" fmla="*/ 0 h 109"/>
              </a:gdLst>
              <a:ahLst/>
              <a:cxnLst>
                <a:cxn ang="0">
                  <a:pos x="T0" y="T1"/>
                </a:cxn>
                <a:cxn ang="0">
                  <a:pos x="T2" y="T3"/>
                </a:cxn>
                <a:cxn ang="0">
                  <a:pos x="T4" y="T5"/>
                </a:cxn>
                <a:cxn ang="0">
                  <a:pos x="T6" y="T7"/>
                </a:cxn>
                <a:cxn ang="0">
                  <a:pos x="T8" y="T9"/>
                </a:cxn>
                <a:cxn ang="0">
                  <a:pos x="T10" y="T11"/>
                </a:cxn>
              </a:cxnLst>
              <a:rect l="0" t="0" r="r" b="b"/>
              <a:pathLst>
                <a:path w="130" h="109">
                  <a:moveTo>
                    <a:pt x="130" y="0"/>
                  </a:moveTo>
                  <a:cubicBezTo>
                    <a:pt x="128" y="0"/>
                    <a:pt x="125" y="0"/>
                    <a:pt x="123" y="0"/>
                  </a:cubicBezTo>
                  <a:cubicBezTo>
                    <a:pt x="60" y="0"/>
                    <a:pt x="7" y="48"/>
                    <a:pt x="0" y="109"/>
                  </a:cubicBezTo>
                  <a:cubicBezTo>
                    <a:pt x="5" y="100"/>
                    <a:pt x="15" y="93"/>
                    <a:pt x="26" y="93"/>
                  </a:cubicBezTo>
                  <a:cubicBezTo>
                    <a:pt x="36" y="93"/>
                    <a:pt x="45" y="98"/>
                    <a:pt x="50" y="106"/>
                  </a:cubicBezTo>
                  <a:cubicBezTo>
                    <a:pt x="57" y="59"/>
                    <a:pt x="88" y="19"/>
                    <a:pt x="130"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nvGrpSpPr>
            <p:cNvPr id="120" name="Group 119"/>
            <p:cNvGrpSpPr/>
            <p:nvPr/>
          </p:nvGrpSpPr>
          <p:grpSpPr>
            <a:xfrm>
              <a:off x="10570897" y="2595876"/>
              <a:ext cx="317500" cy="1112837"/>
              <a:chOff x="9542463" y="3455988"/>
              <a:chExt cx="317500" cy="1112837"/>
            </a:xfrm>
          </p:grpSpPr>
          <p:sp>
            <p:nvSpPr>
              <p:cNvPr id="121" name="Rectangle 133"/>
              <p:cNvSpPr>
                <a:spLocks noChangeArrowheads="1"/>
              </p:cNvSpPr>
              <p:nvPr/>
            </p:nvSpPr>
            <p:spPr bwMode="auto">
              <a:xfrm>
                <a:off x="9609138" y="3890963"/>
                <a:ext cx="182563" cy="1143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22" name="Freeform 134"/>
              <p:cNvSpPr>
                <a:spLocks/>
              </p:cNvSpPr>
              <p:nvPr/>
            </p:nvSpPr>
            <p:spPr bwMode="auto">
              <a:xfrm>
                <a:off x="9609138" y="3746500"/>
                <a:ext cx="182563" cy="144463"/>
              </a:xfrm>
              <a:custGeom>
                <a:avLst/>
                <a:gdLst>
                  <a:gd name="T0" fmla="*/ 27 w 82"/>
                  <a:gd name="T1" fmla="*/ 65 h 65"/>
                  <a:gd name="T2" fmla="*/ 0 w 82"/>
                  <a:gd name="T3" fmla="*/ 65 h 65"/>
                  <a:gd name="T4" fmla="*/ 0 w 82"/>
                  <a:gd name="T5" fmla="*/ 46 h 65"/>
                  <a:gd name="T6" fmla="*/ 1 w 82"/>
                  <a:gd name="T7" fmla="*/ 46 h 65"/>
                  <a:gd name="T8" fmla="*/ 31 w 82"/>
                  <a:gd name="T9" fmla="*/ 0 h 65"/>
                  <a:gd name="T10" fmla="*/ 51 w 82"/>
                  <a:gd name="T11" fmla="*/ 0 h 65"/>
                  <a:gd name="T12" fmla="*/ 82 w 82"/>
                  <a:gd name="T13" fmla="*/ 46 h 65"/>
                  <a:gd name="T14" fmla="*/ 82 w 82"/>
                  <a:gd name="T15" fmla="*/ 46 h 65"/>
                  <a:gd name="T16" fmla="*/ 82 w 82"/>
                  <a:gd name="T17" fmla="*/ 46 h 65"/>
                  <a:gd name="T18" fmla="*/ 82 w 82"/>
                  <a:gd name="T19" fmla="*/ 65 h 65"/>
                  <a:gd name="T20" fmla="*/ 27 w 82"/>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27" y="65"/>
                    </a:moveTo>
                    <a:cubicBezTo>
                      <a:pt x="0" y="65"/>
                      <a:pt x="0" y="65"/>
                      <a:pt x="0" y="65"/>
                    </a:cubicBezTo>
                    <a:cubicBezTo>
                      <a:pt x="0" y="46"/>
                      <a:pt x="0" y="46"/>
                      <a:pt x="0" y="46"/>
                    </a:cubicBezTo>
                    <a:cubicBezTo>
                      <a:pt x="1" y="46"/>
                      <a:pt x="1" y="46"/>
                      <a:pt x="1" y="46"/>
                    </a:cubicBezTo>
                    <a:cubicBezTo>
                      <a:pt x="31" y="0"/>
                      <a:pt x="31" y="0"/>
                      <a:pt x="31" y="0"/>
                    </a:cubicBezTo>
                    <a:cubicBezTo>
                      <a:pt x="51" y="0"/>
                      <a:pt x="51" y="0"/>
                      <a:pt x="51" y="0"/>
                    </a:cubicBezTo>
                    <a:cubicBezTo>
                      <a:pt x="82" y="46"/>
                      <a:pt x="82" y="46"/>
                      <a:pt x="82" y="46"/>
                    </a:cubicBezTo>
                    <a:cubicBezTo>
                      <a:pt x="82" y="46"/>
                      <a:pt x="82" y="46"/>
                      <a:pt x="82" y="46"/>
                    </a:cubicBezTo>
                    <a:cubicBezTo>
                      <a:pt x="82" y="46"/>
                      <a:pt x="82" y="46"/>
                      <a:pt x="82" y="46"/>
                    </a:cubicBezTo>
                    <a:cubicBezTo>
                      <a:pt x="82" y="65"/>
                      <a:pt x="82" y="65"/>
                      <a:pt x="82" y="65"/>
                    </a:cubicBezTo>
                    <a:lnTo>
                      <a:pt x="27" y="65"/>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23" name="Freeform 135"/>
              <p:cNvSpPr>
                <a:spLocks/>
              </p:cNvSpPr>
              <p:nvPr/>
            </p:nvSpPr>
            <p:spPr bwMode="auto">
              <a:xfrm>
                <a:off x="9623425" y="3849688"/>
                <a:ext cx="44450" cy="41275"/>
              </a:xfrm>
              <a:custGeom>
                <a:avLst/>
                <a:gdLst>
                  <a:gd name="T0" fmla="*/ 28 w 28"/>
                  <a:gd name="T1" fmla="*/ 26 h 26"/>
                  <a:gd name="T2" fmla="*/ 26 w 28"/>
                  <a:gd name="T3" fmla="*/ 26 h 26"/>
                  <a:gd name="T4" fmla="*/ 0 w 28"/>
                  <a:gd name="T5" fmla="*/ 26 h 26"/>
                  <a:gd name="T6" fmla="*/ 0 w 28"/>
                  <a:gd name="T7" fmla="*/ 0 h 26"/>
                  <a:gd name="T8" fmla="*/ 28 w 28"/>
                  <a:gd name="T9" fmla="*/ 0 h 26"/>
                  <a:gd name="T10" fmla="*/ 28 w 28"/>
                  <a:gd name="T11" fmla="*/ 26 h 26"/>
                </a:gdLst>
                <a:ahLst/>
                <a:cxnLst>
                  <a:cxn ang="0">
                    <a:pos x="T0" y="T1"/>
                  </a:cxn>
                  <a:cxn ang="0">
                    <a:pos x="T2" y="T3"/>
                  </a:cxn>
                  <a:cxn ang="0">
                    <a:pos x="T4" y="T5"/>
                  </a:cxn>
                  <a:cxn ang="0">
                    <a:pos x="T6" y="T7"/>
                  </a:cxn>
                  <a:cxn ang="0">
                    <a:pos x="T8" y="T9"/>
                  </a:cxn>
                  <a:cxn ang="0">
                    <a:pos x="T10" y="T11"/>
                  </a:cxn>
                </a:cxnLst>
                <a:rect l="0" t="0" r="r" b="b"/>
                <a:pathLst>
                  <a:path w="28" h="26">
                    <a:moveTo>
                      <a:pt x="28" y="26"/>
                    </a:moveTo>
                    <a:lnTo>
                      <a:pt x="26" y="26"/>
                    </a:lnTo>
                    <a:lnTo>
                      <a:pt x="0" y="26"/>
                    </a:lnTo>
                    <a:lnTo>
                      <a:pt x="0" y="0"/>
                    </a:lnTo>
                    <a:lnTo>
                      <a:pt x="28" y="0"/>
                    </a:lnTo>
                    <a:lnTo>
                      <a:pt x="2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24" name="Freeform 136"/>
              <p:cNvSpPr>
                <a:spLocks/>
              </p:cNvSpPr>
              <p:nvPr/>
            </p:nvSpPr>
            <p:spPr bwMode="auto">
              <a:xfrm>
                <a:off x="9623425" y="3746500"/>
                <a:ext cx="80963" cy="103188"/>
              </a:xfrm>
              <a:custGeom>
                <a:avLst/>
                <a:gdLst>
                  <a:gd name="T0" fmla="*/ 51 w 51"/>
                  <a:gd name="T1" fmla="*/ 0 h 65"/>
                  <a:gd name="T2" fmla="*/ 42 w 51"/>
                  <a:gd name="T3" fmla="*/ 0 h 65"/>
                  <a:gd name="T4" fmla="*/ 0 w 51"/>
                  <a:gd name="T5" fmla="*/ 65 h 65"/>
                  <a:gd name="T6" fmla="*/ 28 w 51"/>
                  <a:gd name="T7" fmla="*/ 65 h 65"/>
                  <a:gd name="T8" fmla="*/ 51 w 51"/>
                  <a:gd name="T9" fmla="*/ 0 h 65"/>
                </a:gdLst>
                <a:ahLst/>
                <a:cxnLst>
                  <a:cxn ang="0">
                    <a:pos x="T0" y="T1"/>
                  </a:cxn>
                  <a:cxn ang="0">
                    <a:pos x="T2" y="T3"/>
                  </a:cxn>
                  <a:cxn ang="0">
                    <a:pos x="T4" y="T5"/>
                  </a:cxn>
                  <a:cxn ang="0">
                    <a:pos x="T6" y="T7"/>
                  </a:cxn>
                  <a:cxn ang="0">
                    <a:pos x="T8" y="T9"/>
                  </a:cxn>
                </a:cxnLst>
                <a:rect l="0" t="0" r="r" b="b"/>
                <a:pathLst>
                  <a:path w="51" h="65">
                    <a:moveTo>
                      <a:pt x="51" y="0"/>
                    </a:moveTo>
                    <a:lnTo>
                      <a:pt x="42" y="0"/>
                    </a:lnTo>
                    <a:lnTo>
                      <a:pt x="0" y="65"/>
                    </a:lnTo>
                    <a:lnTo>
                      <a:pt x="28" y="65"/>
                    </a:lnTo>
                    <a:lnTo>
                      <a:pt x="51"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25" name="Freeform 137"/>
              <p:cNvSpPr>
                <a:spLocks noEditPoints="1"/>
              </p:cNvSpPr>
              <p:nvPr/>
            </p:nvSpPr>
            <p:spPr bwMode="auto">
              <a:xfrm>
                <a:off x="9558338" y="3455988"/>
                <a:ext cx="284163" cy="338138"/>
              </a:xfrm>
              <a:custGeom>
                <a:avLst/>
                <a:gdLst>
                  <a:gd name="T0" fmla="*/ 64 w 128"/>
                  <a:gd name="T1" fmla="*/ 8 h 152"/>
                  <a:gd name="T2" fmla="*/ 117 w 128"/>
                  <a:gd name="T3" fmla="*/ 23 h 152"/>
                  <a:gd name="T4" fmla="*/ 64 w 128"/>
                  <a:gd name="T5" fmla="*/ 38 h 152"/>
                  <a:gd name="T6" fmla="*/ 11 w 128"/>
                  <a:gd name="T7" fmla="*/ 23 h 152"/>
                  <a:gd name="T8" fmla="*/ 64 w 128"/>
                  <a:gd name="T9" fmla="*/ 8 h 152"/>
                  <a:gd name="T10" fmla="*/ 64 w 128"/>
                  <a:gd name="T11" fmla="*/ 0 h 152"/>
                  <a:gd name="T12" fmla="*/ 39 w 128"/>
                  <a:gd name="T13" fmla="*/ 2 h 152"/>
                  <a:gd name="T14" fmla="*/ 19 w 128"/>
                  <a:gd name="T15" fmla="*/ 7 h 152"/>
                  <a:gd name="T16" fmla="*/ 5 w 128"/>
                  <a:gd name="T17" fmla="*/ 15 h 152"/>
                  <a:gd name="T18" fmla="*/ 1 w 128"/>
                  <a:gd name="T19" fmla="*/ 20 h 152"/>
                  <a:gd name="T20" fmla="*/ 0 w 128"/>
                  <a:gd name="T21" fmla="*/ 25 h 152"/>
                  <a:gd name="T22" fmla="*/ 0 w 128"/>
                  <a:gd name="T23" fmla="*/ 126 h 152"/>
                  <a:gd name="T24" fmla="*/ 1 w 128"/>
                  <a:gd name="T25" fmla="*/ 132 h 152"/>
                  <a:gd name="T26" fmla="*/ 5 w 128"/>
                  <a:gd name="T27" fmla="*/ 136 h 152"/>
                  <a:gd name="T28" fmla="*/ 19 w 128"/>
                  <a:gd name="T29" fmla="*/ 144 h 152"/>
                  <a:gd name="T30" fmla="*/ 39 w 128"/>
                  <a:gd name="T31" fmla="*/ 150 h 152"/>
                  <a:gd name="T32" fmla="*/ 64 w 128"/>
                  <a:gd name="T33" fmla="*/ 152 h 152"/>
                  <a:gd name="T34" fmla="*/ 110 w 128"/>
                  <a:gd name="T35" fmla="*/ 144 h 152"/>
                  <a:gd name="T36" fmla="*/ 123 w 128"/>
                  <a:gd name="T37" fmla="*/ 136 h 152"/>
                  <a:gd name="T38" fmla="*/ 127 w 128"/>
                  <a:gd name="T39" fmla="*/ 132 h 152"/>
                  <a:gd name="T40" fmla="*/ 128 w 128"/>
                  <a:gd name="T41" fmla="*/ 126 h 152"/>
                  <a:gd name="T42" fmla="*/ 128 w 128"/>
                  <a:gd name="T43" fmla="*/ 25 h 152"/>
                  <a:gd name="T44" fmla="*/ 123 w 128"/>
                  <a:gd name="T45" fmla="*/ 15 h 152"/>
                  <a:gd name="T46" fmla="*/ 110 w 128"/>
                  <a:gd name="T47" fmla="*/ 7 h 152"/>
                  <a:gd name="T48" fmla="*/ 89 w 128"/>
                  <a:gd name="T49" fmla="*/ 2 h 152"/>
                  <a:gd name="T50" fmla="*/ 64 w 128"/>
                  <a:gd name="T5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52">
                    <a:moveTo>
                      <a:pt x="64" y="8"/>
                    </a:moveTo>
                    <a:cubicBezTo>
                      <a:pt x="93" y="8"/>
                      <a:pt x="117" y="14"/>
                      <a:pt x="117" y="23"/>
                    </a:cubicBezTo>
                    <a:cubicBezTo>
                      <a:pt x="117" y="31"/>
                      <a:pt x="93" y="38"/>
                      <a:pt x="64" y="38"/>
                    </a:cubicBezTo>
                    <a:cubicBezTo>
                      <a:pt x="34" y="38"/>
                      <a:pt x="11" y="31"/>
                      <a:pt x="11" y="23"/>
                    </a:cubicBezTo>
                    <a:cubicBezTo>
                      <a:pt x="11" y="14"/>
                      <a:pt x="34" y="8"/>
                      <a:pt x="64" y="8"/>
                    </a:cubicBezTo>
                    <a:close/>
                    <a:moveTo>
                      <a:pt x="64" y="0"/>
                    </a:moveTo>
                    <a:cubicBezTo>
                      <a:pt x="39" y="2"/>
                      <a:pt x="39" y="2"/>
                      <a:pt x="39" y="2"/>
                    </a:cubicBezTo>
                    <a:cubicBezTo>
                      <a:pt x="19" y="7"/>
                      <a:pt x="19" y="7"/>
                      <a:pt x="19" y="7"/>
                    </a:cubicBezTo>
                    <a:cubicBezTo>
                      <a:pt x="5" y="15"/>
                      <a:pt x="5" y="15"/>
                      <a:pt x="5" y="15"/>
                    </a:cubicBezTo>
                    <a:cubicBezTo>
                      <a:pt x="1" y="20"/>
                      <a:pt x="1" y="20"/>
                      <a:pt x="1" y="20"/>
                    </a:cubicBezTo>
                    <a:cubicBezTo>
                      <a:pt x="0" y="25"/>
                      <a:pt x="0" y="25"/>
                      <a:pt x="0" y="25"/>
                    </a:cubicBezTo>
                    <a:cubicBezTo>
                      <a:pt x="0" y="126"/>
                      <a:pt x="0" y="126"/>
                      <a:pt x="0" y="126"/>
                    </a:cubicBezTo>
                    <a:cubicBezTo>
                      <a:pt x="1" y="132"/>
                      <a:pt x="1" y="132"/>
                      <a:pt x="1" y="132"/>
                    </a:cubicBezTo>
                    <a:cubicBezTo>
                      <a:pt x="5" y="136"/>
                      <a:pt x="5" y="136"/>
                      <a:pt x="5" y="136"/>
                    </a:cubicBezTo>
                    <a:cubicBezTo>
                      <a:pt x="19" y="144"/>
                      <a:pt x="19" y="144"/>
                      <a:pt x="19" y="144"/>
                    </a:cubicBezTo>
                    <a:cubicBezTo>
                      <a:pt x="39" y="150"/>
                      <a:pt x="39" y="150"/>
                      <a:pt x="39" y="150"/>
                    </a:cubicBezTo>
                    <a:cubicBezTo>
                      <a:pt x="47" y="151"/>
                      <a:pt x="55" y="152"/>
                      <a:pt x="64" y="152"/>
                    </a:cubicBezTo>
                    <a:cubicBezTo>
                      <a:pt x="82" y="152"/>
                      <a:pt x="98" y="149"/>
                      <a:pt x="110" y="144"/>
                    </a:cubicBezTo>
                    <a:cubicBezTo>
                      <a:pt x="115" y="142"/>
                      <a:pt x="120" y="139"/>
                      <a:pt x="123" y="136"/>
                    </a:cubicBezTo>
                    <a:cubicBezTo>
                      <a:pt x="125" y="135"/>
                      <a:pt x="126" y="133"/>
                      <a:pt x="127" y="132"/>
                    </a:cubicBezTo>
                    <a:cubicBezTo>
                      <a:pt x="128" y="130"/>
                      <a:pt x="128" y="128"/>
                      <a:pt x="128" y="126"/>
                    </a:cubicBezTo>
                    <a:cubicBezTo>
                      <a:pt x="128" y="25"/>
                      <a:pt x="128" y="25"/>
                      <a:pt x="128" y="25"/>
                    </a:cubicBezTo>
                    <a:cubicBezTo>
                      <a:pt x="128" y="22"/>
                      <a:pt x="127" y="18"/>
                      <a:pt x="123" y="15"/>
                    </a:cubicBezTo>
                    <a:cubicBezTo>
                      <a:pt x="120" y="12"/>
                      <a:pt x="115" y="10"/>
                      <a:pt x="110" y="7"/>
                    </a:cubicBezTo>
                    <a:cubicBezTo>
                      <a:pt x="104" y="5"/>
                      <a:pt x="97" y="3"/>
                      <a:pt x="89" y="2"/>
                    </a:cubicBezTo>
                    <a:cubicBezTo>
                      <a:pt x="82" y="1"/>
                      <a:pt x="73" y="0"/>
                      <a:pt x="64" y="0"/>
                    </a:cubicBezTo>
                    <a:close/>
                  </a:path>
                </a:pathLst>
              </a:custGeom>
              <a:solidFill>
                <a:schemeClr val="accent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26" name="Rectangle 138"/>
              <p:cNvSpPr>
                <a:spLocks noChangeArrowheads="1"/>
              </p:cNvSpPr>
              <p:nvPr/>
            </p:nvSpPr>
            <p:spPr bwMode="auto">
              <a:xfrm>
                <a:off x="9623425" y="3890963"/>
                <a:ext cx="44450" cy="1143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27" name="Freeform 139"/>
              <p:cNvSpPr>
                <a:spLocks/>
              </p:cNvSpPr>
              <p:nvPr/>
            </p:nvSpPr>
            <p:spPr bwMode="auto">
              <a:xfrm>
                <a:off x="9542463" y="3949700"/>
                <a:ext cx="317500" cy="234950"/>
              </a:xfrm>
              <a:custGeom>
                <a:avLst/>
                <a:gdLst>
                  <a:gd name="T0" fmla="*/ 143 w 143"/>
                  <a:gd name="T1" fmla="*/ 53 h 106"/>
                  <a:gd name="T2" fmla="*/ 130 w 143"/>
                  <a:gd name="T3" fmla="*/ 38 h 106"/>
                  <a:gd name="T4" fmla="*/ 130 w 143"/>
                  <a:gd name="T5" fmla="*/ 37 h 106"/>
                  <a:gd name="T6" fmla="*/ 108 w 143"/>
                  <a:gd name="T7" fmla="*/ 15 h 106"/>
                  <a:gd name="T8" fmla="*/ 93 w 143"/>
                  <a:gd name="T9" fmla="*/ 21 h 106"/>
                  <a:gd name="T10" fmla="*/ 63 w 143"/>
                  <a:gd name="T11" fmla="*/ 0 h 106"/>
                  <a:gd name="T12" fmla="*/ 37 w 143"/>
                  <a:gd name="T13" fmla="*/ 13 h 106"/>
                  <a:gd name="T14" fmla="*/ 29 w 143"/>
                  <a:gd name="T15" fmla="*/ 11 h 106"/>
                  <a:gd name="T16" fmla="*/ 19 w 143"/>
                  <a:gd name="T17" fmla="*/ 14 h 106"/>
                  <a:gd name="T18" fmla="*/ 11 w 143"/>
                  <a:gd name="T19" fmla="*/ 29 h 106"/>
                  <a:gd name="T20" fmla="*/ 0 w 143"/>
                  <a:gd name="T21" fmla="*/ 49 h 106"/>
                  <a:gd name="T22" fmla="*/ 0 w 143"/>
                  <a:gd name="T23" fmla="*/ 51 h 106"/>
                  <a:gd name="T24" fmla="*/ 0 w 143"/>
                  <a:gd name="T25" fmla="*/ 52 h 106"/>
                  <a:gd name="T26" fmla="*/ 18 w 143"/>
                  <a:gd name="T27" fmla="*/ 73 h 106"/>
                  <a:gd name="T28" fmla="*/ 18 w 143"/>
                  <a:gd name="T29" fmla="*/ 75 h 106"/>
                  <a:gd name="T30" fmla="*/ 49 w 143"/>
                  <a:gd name="T31" fmla="*/ 106 h 106"/>
                  <a:gd name="T32" fmla="*/ 75 w 143"/>
                  <a:gd name="T33" fmla="*/ 92 h 106"/>
                  <a:gd name="T34" fmla="*/ 83 w 143"/>
                  <a:gd name="T35" fmla="*/ 94 h 106"/>
                  <a:gd name="T36" fmla="*/ 93 w 143"/>
                  <a:gd name="T37" fmla="*/ 91 h 106"/>
                  <a:gd name="T38" fmla="*/ 94 w 143"/>
                  <a:gd name="T39" fmla="*/ 90 h 106"/>
                  <a:gd name="T40" fmla="*/ 98 w 143"/>
                  <a:gd name="T41" fmla="*/ 90 h 106"/>
                  <a:gd name="T42" fmla="*/ 116 w 143"/>
                  <a:gd name="T43" fmla="*/ 80 h 106"/>
                  <a:gd name="T44" fmla="*/ 122 w 143"/>
                  <a:gd name="T45" fmla="*/ 82 h 106"/>
                  <a:gd name="T46" fmla="*/ 129 w 143"/>
                  <a:gd name="T47" fmla="*/ 80 h 106"/>
                  <a:gd name="T48" fmla="*/ 135 w 143"/>
                  <a:gd name="T49" fmla="*/ 70 h 106"/>
                  <a:gd name="T50" fmla="*/ 143 w 143"/>
                  <a:gd name="T51" fmla="*/ 55 h 106"/>
                  <a:gd name="T52" fmla="*/ 143 w 143"/>
                  <a:gd name="T53" fmla="*/ 54 h 106"/>
                  <a:gd name="T54" fmla="*/ 143 w 143"/>
                  <a:gd name="T5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06">
                    <a:moveTo>
                      <a:pt x="143" y="53"/>
                    </a:moveTo>
                    <a:cubicBezTo>
                      <a:pt x="143" y="45"/>
                      <a:pt x="137" y="39"/>
                      <a:pt x="130" y="38"/>
                    </a:cubicBezTo>
                    <a:cubicBezTo>
                      <a:pt x="130" y="38"/>
                      <a:pt x="130" y="37"/>
                      <a:pt x="130" y="37"/>
                    </a:cubicBezTo>
                    <a:cubicBezTo>
                      <a:pt x="130" y="25"/>
                      <a:pt x="120" y="15"/>
                      <a:pt x="108" y="15"/>
                    </a:cubicBezTo>
                    <a:cubicBezTo>
                      <a:pt x="102" y="15"/>
                      <a:pt x="97" y="17"/>
                      <a:pt x="93" y="21"/>
                    </a:cubicBezTo>
                    <a:cubicBezTo>
                      <a:pt x="89" y="9"/>
                      <a:pt x="77" y="0"/>
                      <a:pt x="63" y="0"/>
                    </a:cubicBezTo>
                    <a:cubicBezTo>
                      <a:pt x="52" y="0"/>
                      <a:pt x="43" y="5"/>
                      <a:pt x="37" y="13"/>
                    </a:cubicBezTo>
                    <a:cubicBezTo>
                      <a:pt x="35" y="12"/>
                      <a:pt x="32" y="11"/>
                      <a:pt x="29" y="11"/>
                    </a:cubicBezTo>
                    <a:cubicBezTo>
                      <a:pt x="25" y="11"/>
                      <a:pt x="22" y="12"/>
                      <a:pt x="19" y="14"/>
                    </a:cubicBezTo>
                    <a:cubicBezTo>
                      <a:pt x="14" y="17"/>
                      <a:pt x="11" y="23"/>
                      <a:pt x="11" y="29"/>
                    </a:cubicBezTo>
                    <a:cubicBezTo>
                      <a:pt x="4" y="33"/>
                      <a:pt x="0" y="41"/>
                      <a:pt x="0" y="49"/>
                    </a:cubicBezTo>
                    <a:cubicBezTo>
                      <a:pt x="0" y="50"/>
                      <a:pt x="0" y="50"/>
                      <a:pt x="0" y="51"/>
                    </a:cubicBezTo>
                    <a:cubicBezTo>
                      <a:pt x="0" y="51"/>
                      <a:pt x="0" y="52"/>
                      <a:pt x="0" y="52"/>
                    </a:cubicBezTo>
                    <a:cubicBezTo>
                      <a:pt x="0" y="63"/>
                      <a:pt x="8" y="72"/>
                      <a:pt x="18" y="73"/>
                    </a:cubicBezTo>
                    <a:cubicBezTo>
                      <a:pt x="18" y="74"/>
                      <a:pt x="18" y="74"/>
                      <a:pt x="18" y="75"/>
                    </a:cubicBezTo>
                    <a:cubicBezTo>
                      <a:pt x="18" y="92"/>
                      <a:pt x="32" y="106"/>
                      <a:pt x="49" y="106"/>
                    </a:cubicBezTo>
                    <a:cubicBezTo>
                      <a:pt x="59" y="106"/>
                      <a:pt x="69" y="100"/>
                      <a:pt x="75" y="92"/>
                    </a:cubicBezTo>
                    <a:cubicBezTo>
                      <a:pt x="77" y="93"/>
                      <a:pt x="80" y="94"/>
                      <a:pt x="83" y="94"/>
                    </a:cubicBezTo>
                    <a:cubicBezTo>
                      <a:pt x="87" y="94"/>
                      <a:pt x="90" y="93"/>
                      <a:pt x="93" y="91"/>
                    </a:cubicBezTo>
                    <a:cubicBezTo>
                      <a:pt x="94" y="91"/>
                      <a:pt x="94" y="90"/>
                      <a:pt x="94" y="90"/>
                    </a:cubicBezTo>
                    <a:cubicBezTo>
                      <a:pt x="96" y="90"/>
                      <a:pt x="97" y="90"/>
                      <a:pt x="98" y="90"/>
                    </a:cubicBezTo>
                    <a:cubicBezTo>
                      <a:pt x="105" y="90"/>
                      <a:pt x="112" y="86"/>
                      <a:pt x="116" y="80"/>
                    </a:cubicBezTo>
                    <a:cubicBezTo>
                      <a:pt x="118" y="81"/>
                      <a:pt x="120" y="82"/>
                      <a:pt x="122" y="82"/>
                    </a:cubicBezTo>
                    <a:cubicBezTo>
                      <a:pt x="125" y="82"/>
                      <a:pt x="127" y="81"/>
                      <a:pt x="129" y="80"/>
                    </a:cubicBezTo>
                    <a:cubicBezTo>
                      <a:pt x="133" y="78"/>
                      <a:pt x="135" y="74"/>
                      <a:pt x="135" y="70"/>
                    </a:cubicBezTo>
                    <a:cubicBezTo>
                      <a:pt x="140" y="66"/>
                      <a:pt x="143" y="61"/>
                      <a:pt x="143" y="55"/>
                    </a:cubicBezTo>
                    <a:cubicBezTo>
                      <a:pt x="143" y="55"/>
                      <a:pt x="143" y="54"/>
                      <a:pt x="143" y="54"/>
                    </a:cubicBezTo>
                    <a:cubicBezTo>
                      <a:pt x="143" y="53"/>
                      <a:pt x="143" y="53"/>
                      <a:pt x="143" y="5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28" name="Freeform 140"/>
              <p:cNvSpPr>
                <a:spLocks/>
              </p:cNvSpPr>
              <p:nvPr/>
            </p:nvSpPr>
            <p:spPr bwMode="auto">
              <a:xfrm>
                <a:off x="9685338" y="4146550"/>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29" name="Freeform 141"/>
              <p:cNvSpPr>
                <a:spLocks/>
              </p:cNvSpPr>
              <p:nvPr/>
            </p:nvSpPr>
            <p:spPr bwMode="auto">
              <a:xfrm>
                <a:off x="9712325" y="4146550"/>
                <a:ext cx="11113" cy="422275"/>
              </a:xfrm>
              <a:custGeom>
                <a:avLst/>
                <a:gdLst>
                  <a:gd name="T0" fmla="*/ 2 w 5"/>
                  <a:gd name="T1" fmla="*/ 190 h 190"/>
                  <a:gd name="T2" fmla="*/ 0 w 5"/>
                  <a:gd name="T3" fmla="*/ 187 h 190"/>
                  <a:gd name="T4" fmla="*/ 0 w 5"/>
                  <a:gd name="T5" fmla="*/ 2 h 190"/>
                  <a:gd name="T6" fmla="*/ 2 w 5"/>
                  <a:gd name="T7" fmla="*/ 0 h 190"/>
                  <a:gd name="T8" fmla="*/ 5 w 5"/>
                  <a:gd name="T9" fmla="*/ 2 h 190"/>
                  <a:gd name="T10" fmla="*/ 5 w 5"/>
                  <a:gd name="T11" fmla="*/ 187 h 190"/>
                  <a:gd name="T12" fmla="*/ 2 w 5"/>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5" h="190">
                    <a:moveTo>
                      <a:pt x="2" y="190"/>
                    </a:moveTo>
                    <a:cubicBezTo>
                      <a:pt x="1" y="190"/>
                      <a:pt x="0" y="189"/>
                      <a:pt x="0" y="187"/>
                    </a:cubicBezTo>
                    <a:cubicBezTo>
                      <a:pt x="0" y="2"/>
                      <a:pt x="0" y="2"/>
                      <a:pt x="0" y="2"/>
                    </a:cubicBezTo>
                    <a:cubicBezTo>
                      <a:pt x="0" y="1"/>
                      <a:pt x="1" y="0"/>
                      <a:pt x="2" y="0"/>
                    </a:cubicBezTo>
                    <a:cubicBezTo>
                      <a:pt x="4" y="0"/>
                      <a:pt x="5" y="1"/>
                      <a:pt x="5" y="2"/>
                    </a:cubicBezTo>
                    <a:cubicBezTo>
                      <a:pt x="5" y="187"/>
                      <a:pt x="5" y="187"/>
                      <a:pt x="5" y="187"/>
                    </a:cubicBezTo>
                    <a:cubicBezTo>
                      <a:pt x="5" y="189"/>
                      <a:pt x="4" y="190"/>
                      <a:pt x="2" y="19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0" name="Freeform 142"/>
              <p:cNvSpPr>
                <a:spLocks/>
              </p:cNvSpPr>
              <p:nvPr/>
            </p:nvSpPr>
            <p:spPr bwMode="auto">
              <a:xfrm>
                <a:off x="9736138" y="4146550"/>
                <a:ext cx="11113" cy="373063"/>
              </a:xfrm>
              <a:custGeom>
                <a:avLst/>
                <a:gdLst>
                  <a:gd name="T0" fmla="*/ 3 w 5"/>
                  <a:gd name="T1" fmla="*/ 168 h 168"/>
                  <a:gd name="T2" fmla="*/ 0 w 5"/>
                  <a:gd name="T3" fmla="*/ 165 h 168"/>
                  <a:gd name="T4" fmla="*/ 0 w 5"/>
                  <a:gd name="T5" fmla="*/ 2 h 168"/>
                  <a:gd name="T6" fmla="*/ 3 w 5"/>
                  <a:gd name="T7" fmla="*/ 0 h 168"/>
                  <a:gd name="T8" fmla="*/ 5 w 5"/>
                  <a:gd name="T9" fmla="*/ 2 h 168"/>
                  <a:gd name="T10" fmla="*/ 5 w 5"/>
                  <a:gd name="T11" fmla="*/ 165 h 168"/>
                  <a:gd name="T12" fmla="*/ 3 w 5"/>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5" h="168">
                    <a:moveTo>
                      <a:pt x="3" y="168"/>
                    </a:moveTo>
                    <a:cubicBezTo>
                      <a:pt x="1" y="168"/>
                      <a:pt x="0" y="167"/>
                      <a:pt x="0" y="165"/>
                    </a:cubicBezTo>
                    <a:cubicBezTo>
                      <a:pt x="0" y="2"/>
                      <a:pt x="0" y="2"/>
                      <a:pt x="0" y="2"/>
                    </a:cubicBezTo>
                    <a:cubicBezTo>
                      <a:pt x="0" y="1"/>
                      <a:pt x="1" y="0"/>
                      <a:pt x="3" y="0"/>
                    </a:cubicBezTo>
                    <a:cubicBezTo>
                      <a:pt x="4" y="0"/>
                      <a:pt x="5" y="1"/>
                      <a:pt x="5" y="2"/>
                    </a:cubicBezTo>
                    <a:cubicBezTo>
                      <a:pt x="5" y="165"/>
                      <a:pt x="5" y="165"/>
                      <a:pt x="5" y="165"/>
                    </a:cubicBezTo>
                    <a:cubicBezTo>
                      <a:pt x="5" y="167"/>
                      <a:pt x="4" y="168"/>
                      <a:pt x="3" y="16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sp>
          <p:nvSpPr>
            <p:cNvPr id="132" name="Freeform 143"/>
            <p:cNvSpPr>
              <a:spLocks/>
            </p:cNvSpPr>
            <p:nvPr/>
          </p:nvSpPr>
          <p:spPr bwMode="auto">
            <a:xfrm>
              <a:off x="11651666" y="3641267"/>
              <a:ext cx="11113" cy="142875"/>
            </a:xfrm>
            <a:custGeom>
              <a:avLst/>
              <a:gdLst>
                <a:gd name="T0" fmla="*/ 2 w 5"/>
                <a:gd name="T1" fmla="*/ 0 h 65"/>
                <a:gd name="T2" fmla="*/ 5 w 5"/>
                <a:gd name="T3" fmla="*/ 2 h 65"/>
                <a:gd name="T4" fmla="*/ 5 w 5"/>
                <a:gd name="T5" fmla="*/ 63 h 65"/>
                <a:gd name="T6" fmla="*/ 2 w 5"/>
                <a:gd name="T7" fmla="*/ 65 h 65"/>
                <a:gd name="T8" fmla="*/ 0 w 5"/>
                <a:gd name="T9" fmla="*/ 63 h 65"/>
                <a:gd name="T10" fmla="*/ 0 w 5"/>
                <a:gd name="T11" fmla="*/ 2 h 65"/>
                <a:gd name="T12" fmla="*/ 2 w 5"/>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5" h="65">
                  <a:moveTo>
                    <a:pt x="2" y="0"/>
                  </a:moveTo>
                  <a:cubicBezTo>
                    <a:pt x="4" y="0"/>
                    <a:pt x="5" y="1"/>
                    <a:pt x="5" y="2"/>
                  </a:cubicBezTo>
                  <a:cubicBezTo>
                    <a:pt x="5" y="63"/>
                    <a:pt x="5" y="63"/>
                    <a:pt x="5" y="63"/>
                  </a:cubicBezTo>
                  <a:cubicBezTo>
                    <a:pt x="5" y="64"/>
                    <a:pt x="4" y="65"/>
                    <a:pt x="2" y="65"/>
                  </a:cubicBezTo>
                  <a:cubicBezTo>
                    <a:pt x="1" y="65"/>
                    <a:pt x="0" y="64"/>
                    <a:pt x="0" y="63"/>
                  </a:cubicBezTo>
                  <a:cubicBezTo>
                    <a:pt x="0" y="2"/>
                    <a:pt x="0" y="2"/>
                    <a:pt x="0" y="2"/>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3" name="Freeform 144"/>
            <p:cNvSpPr>
              <a:spLocks/>
            </p:cNvSpPr>
            <p:nvPr/>
          </p:nvSpPr>
          <p:spPr bwMode="auto">
            <a:xfrm>
              <a:off x="11626266" y="3592054"/>
              <a:ext cx="12700" cy="192088"/>
            </a:xfrm>
            <a:custGeom>
              <a:avLst/>
              <a:gdLst>
                <a:gd name="T0" fmla="*/ 3 w 6"/>
                <a:gd name="T1" fmla="*/ 0 h 87"/>
                <a:gd name="T2" fmla="*/ 6 w 6"/>
                <a:gd name="T3" fmla="*/ 3 h 87"/>
                <a:gd name="T4" fmla="*/ 6 w 6"/>
                <a:gd name="T5" fmla="*/ 85 h 87"/>
                <a:gd name="T6" fmla="*/ 3 w 6"/>
                <a:gd name="T7" fmla="*/ 87 h 87"/>
                <a:gd name="T8" fmla="*/ 0 w 6"/>
                <a:gd name="T9" fmla="*/ 85 h 87"/>
                <a:gd name="T10" fmla="*/ 0 w 6"/>
                <a:gd name="T11" fmla="*/ 3 h 87"/>
                <a:gd name="T12" fmla="*/ 3 w 6"/>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6" h="87">
                  <a:moveTo>
                    <a:pt x="3" y="0"/>
                  </a:moveTo>
                  <a:cubicBezTo>
                    <a:pt x="4" y="0"/>
                    <a:pt x="6" y="1"/>
                    <a:pt x="6" y="3"/>
                  </a:cubicBezTo>
                  <a:cubicBezTo>
                    <a:pt x="6" y="85"/>
                    <a:pt x="6" y="85"/>
                    <a:pt x="6" y="85"/>
                  </a:cubicBezTo>
                  <a:cubicBezTo>
                    <a:pt x="6" y="86"/>
                    <a:pt x="4" y="87"/>
                    <a:pt x="3" y="87"/>
                  </a:cubicBezTo>
                  <a:cubicBezTo>
                    <a:pt x="2" y="87"/>
                    <a:pt x="0" y="86"/>
                    <a:pt x="0" y="85"/>
                  </a:cubicBezTo>
                  <a:cubicBezTo>
                    <a:pt x="0" y="3"/>
                    <a:pt x="0" y="3"/>
                    <a:pt x="0" y="3"/>
                  </a:cubicBezTo>
                  <a:cubicBezTo>
                    <a:pt x="0" y="1"/>
                    <a:pt x="2" y="0"/>
                    <a:pt x="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4" name="Freeform 145"/>
            <p:cNvSpPr>
              <a:spLocks/>
            </p:cNvSpPr>
            <p:nvPr/>
          </p:nvSpPr>
          <p:spPr bwMode="auto">
            <a:xfrm>
              <a:off x="11600866" y="3641267"/>
              <a:ext cx="11113" cy="142875"/>
            </a:xfrm>
            <a:custGeom>
              <a:avLst/>
              <a:gdLst>
                <a:gd name="T0" fmla="*/ 2 w 5"/>
                <a:gd name="T1" fmla="*/ 0 h 65"/>
                <a:gd name="T2" fmla="*/ 5 w 5"/>
                <a:gd name="T3" fmla="*/ 2 h 65"/>
                <a:gd name="T4" fmla="*/ 5 w 5"/>
                <a:gd name="T5" fmla="*/ 63 h 65"/>
                <a:gd name="T6" fmla="*/ 2 w 5"/>
                <a:gd name="T7" fmla="*/ 65 h 65"/>
                <a:gd name="T8" fmla="*/ 0 w 5"/>
                <a:gd name="T9" fmla="*/ 63 h 65"/>
                <a:gd name="T10" fmla="*/ 0 w 5"/>
                <a:gd name="T11" fmla="*/ 2 h 65"/>
                <a:gd name="T12" fmla="*/ 2 w 5"/>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5" h="65">
                  <a:moveTo>
                    <a:pt x="2" y="0"/>
                  </a:moveTo>
                  <a:cubicBezTo>
                    <a:pt x="4" y="0"/>
                    <a:pt x="5" y="1"/>
                    <a:pt x="5" y="2"/>
                  </a:cubicBezTo>
                  <a:cubicBezTo>
                    <a:pt x="5" y="63"/>
                    <a:pt x="5" y="63"/>
                    <a:pt x="5" y="63"/>
                  </a:cubicBezTo>
                  <a:cubicBezTo>
                    <a:pt x="5" y="64"/>
                    <a:pt x="4" y="65"/>
                    <a:pt x="2" y="65"/>
                  </a:cubicBezTo>
                  <a:cubicBezTo>
                    <a:pt x="1" y="65"/>
                    <a:pt x="0" y="64"/>
                    <a:pt x="0" y="63"/>
                  </a:cubicBezTo>
                  <a:cubicBezTo>
                    <a:pt x="0" y="2"/>
                    <a:pt x="0" y="2"/>
                    <a:pt x="0" y="2"/>
                  </a:cubicBezTo>
                  <a:cubicBezTo>
                    <a:pt x="0" y="1"/>
                    <a:pt x="1" y="0"/>
                    <a:pt x="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5" name="Freeform 146"/>
            <p:cNvSpPr>
              <a:spLocks/>
            </p:cNvSpPr>
            <p:nvPr/>
          </p:nvSpPr>
          <p:spPr bwMode="auto">
            <a:xfrm>
              <a:off x="11353216" y="4000042"/>
              <a:ext cx="285750" cy="300038"/>
            </a:xfrm>
            <a:custGeom>
              <a:avLst/>
              <a:gdLst>
                <a:gd name="T0" fmla="*/ 126 w 129"/>
                <a:gd name="T1" fmla="*/ 135 h 135"/>
                <a:gd name="T2" fmla="*/ 124 w 129"/>
                <a:gd name="T3" fmla="*/ 134 h 135"/>
                <a:gd name="T4" fmla="*/ 1 w 129"/>
                <a:gd name="T5" fmla="*/ 5 h 135"/>
                <a:gd name="T6" fmla="*/ 1 w 129"/>
                <a:gd name="T7" fmla="*/ 1 h 135"/>
                <a:gd name="T8" fmla="*/ 5 w 129"/>
                <a:gd name="T9" fmla="*/ 1 h 135"/>
                <a:gd name="T10" fmla="*/ 128 w 129"/>
                <a:gd name="T11" fmla="*/ 130 h 135"/>
                <a:gd name="T12" fmla="*/ 128 w 129"/>
                <a:gd name="T13" fmla="*/ 134 h 135"/>
                <a:gd name="T14" fmla="*/ 126 w 129"/>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35">
                  <a:moveTo>
                    <a:pt x="126" y="135"/>
                  </a:moveTo>
                  <a:cubicBezTo>
                    <a:pt x="125" y="135"/>
                    <a:pt x="124" y="135"/>
                    <a:pt x="124" y="134"/>
                  </a:cubicBezTo>
                  <a:cubicBezTo>
                    <a:pt x="1" y="5"/>
                    <a:pt x="1" y="5"/>
                    <a:pt x="1" y="5"/>
                  </a:cubicBezTo>
                  <a:cubicBezTo>
                    <a:pt x="0" y="4"/>
                    <a:pt x="0" y="2"/>
                    <a:pt x="1" y="1"/>
                  </a:cubicBezTo>
                  <a:cubicBezTo>
                    <a:pt x="3" y="0"/>
                    <a:pt x="4" y="0"/>
                    <a:pt x="5" y="1"/>
                  </a:cubicBezTo>
                  <a:cubicBezTo>
                    <a:pt x="128" y="130"/>
                    <a:pt x="128" y="130"/>
                    <a:pt x="128" y="130"/>
                  </a:cubicBezTo>
                  <a:cubicBezTo>
                    <a:pt x="129" y="131"/>
                    <a:pt x="129" y="133"/>
                    <a:pt x="128" y="134"/>
                  </a:cubicBezTo>
                  <a:cubicBezTo>
                    <a:pt x="127" y="135"/>
                    <a:pt x="127" y="135"/>
                    <a:pt x="126" y="1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6" name="Freeform 147"/>
            <p:cNvSpPr>
              <a:spLocks/>
            </p:cNvSpPr>
            <p:nvPr/>
          </p:nvSpPr>
          <p:spPr bwMode="auto">
            <a:xfrm>
              <a:off x="11464341" y="3993692"/>
              <a:ext cx="174625" cy="306388"/>
            </a:xfrm>
            <a:custGeom>
              <a:avLst/>
              <a:gdLst>
                <a:gd name="T0" fmla="*/ 76 w 79"/>
                <a:gd name="T1" fmla="*/ 138 h 138"/>
                <a:gd name="T2" fmla="*/ 73 w 79"/>
                <a:gd name="T3" fmla="*/ 136 h 138"/>
                <a:gd name="T4" fmla="*/ 1 w 79"/>
                <a:gd name="T5" fmla="*/ 5 h 138"/>
                <a:gd name="T6" fmla="*/ 2 w 79"/>
                <a:gd name="T7" fmla="*/ 1 h 138"/>
                <a:gd name="T8" fmla="*/ 6 w 79"/>
                <a:gd name="T9" fmla="*/ 2 h 138"/>
                <a:gd name="T10" fmla="*/ 78 w 79"/>
                <a:gd name="T11" fmla="*/ 134 h 138"/>
                <a:gd name="T12" fmla="*/ 77 w 79"/>
                <a:gd name="T13" fmla="*/ 138 h 138"/>
                <a:gd name="T14" fmla="*/ 76 w 79"/>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38">
                  <a:moveTo>
                    <a:pt x="76" y="138"/>
                  </a:moveTo>
                  <a:cubicBezTo>
                    <a:pt x="75" y="138"/>
                    <a:pt x="74" y="137"/>
                    <a:pt x="73" y="136"/>
                  </a:cubicBezTo>
                  <a:cubicBezTo>
                    <a:pt x="1" y="5"/>
                    <a:pt x="1" y="5"/>
                    <a:pt x="1" y="5"/>
                  </a:cubicBezTo>
                  <a:cubicBezTo>
                    <a:pt x="0" y="3"/>
                    <a:pt x="1" y="2"/>
                    <a:pt x="2" y="1"/>
                  </a:cubicBezTo>
                  <a:cubicBezTo>
                    <a:pt x="3" y="0"/>
                    <a:pt x="5" y="1"/>
                    <a:pt x="6" y="2"/>
                  </a:cubicBezTo>
                  <a:cubicBezTo>
                    <a:pt x="78" y="134"/>
                    <a:pt x="78" y="134"/>
                    <a:pt x="78" y="134"/>
                  </a:cubicBezTo>
                  <a:cubicBezTo>
                    <a:pt x="79" y="135"/>
                    <a:pt x="79" y="137"/>
                    <a:pt x="77" y="138"/>
                  </a:cubicBezTo>
                  <a:cubicBezTo>
                    <a:pt x="77" y="138"/>
                    <a:pt x="76" y="138"/>
                    <a:pt x="76"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7" name="Freeform 148"/>
            <p:cNvSpPr>
              <a:spLocks/>
            </p:cNvSpPr>
            <p:nvPr/>
          </p:nvSpPr>
          <p:spPr bwMode="auto">
            <a:xfrm>
              <a:off x="11572291" y="3993692"/>
              <a:ext cx="66675" cy="306388"/>
            </a:xfrm>
            <a:custGeom>
              <a:avLst/>
              <a:gdLst>
                <a:gd name="T0" fmla="*/ 27 w 30"/>
                <a:gd name="T1" fmla="*/ 138 h 138"/>
                <a:gd name="T2" fmla="*/ 24 w 30"/>
                <a:gd name="T3" fmla="*/ 136 h 138"/>
                <a:gd name="T4" fmla="*/ 0 w 30"/>
                <a:gd name="T5" fmla="*/ 4 h 138"/>
                <a:gd name="T6" fmla="*/ 2 w 30"/>
                <a:gd name="T7" fmla="*/ 1 h 138"/>
                <a:gd name="T8" fmla="*/ 6 w 30"/>
                <a:gd name="T9" fmla="*/ 3 h 138"/>
                <a:gd name="T10" fmla="*/ 30 w 30"/>
                <a:gd name="T11" fmla="*/ 135 h 138"/>
                <a:gd name="T12" fmla="*/ 27 w 30"/>
                <a:gd name="T13" fmla="*/ 138 h 138"/>
                <a:gd name="T14" fmla="*/ 27 w 30"/>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38">
                  <a:moveTo>
                    <a:pt x="27" y="138"/>
                  </a:moveTo>
                  <a:cubicBezTo>
                    <a:pt x="26" y="138"/>
                    <a:pt x="24" y="137"/>
                    <a:pt x="24" y="136"/>
                  </a:cubicBezTo>
                  <a:cubicBezTo>
                    <a:pt x="0" y="4"/>
                    <a:pt x="0" y="4"/>
                    <a:pt x="0" y="4"/>
                  </a:cubicBezTo>
                  <a:cubicBezTo>
                    <a:pt x="0" y="2"/>
                    <a:pt x="1" y="1"/>
                    <a:pt x="2" y="1"/>
                  </a:cubicBezTo>
                  <a:cubicBezTo>
                    <a:pt x="4" y="0"/>
                    <a:pt x="5" y="1"/>
                    <a:pt x="6" y="3"/>
                  </a:cubicBezTo>
                  <a:cubicBezTo>
                    <a:pt x="30" y="135"/>
                    <a:pt x="30" y="135"/>
                    <a:pt x="30" y="135"/>
                  </a:cubicBezTo>
                  <a:cubicBezTo>
                    <a:pt x="30" y="136"/>
                    <a:pt x="29" y="138"/>
                    <a:pt x="27" y="138"/>
                  </a:cubicBezTo>
                  <a:cubicBezTo>
                    <a:pt x="27" y="138"/>
                    <a:pt x="27" y="138"/>
                    <a:pt x="27"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8" name="Freeform 149"/>
            <p:cNvSpPr>
              <a:spLocks/>
            </p:cNvSpPr>
            <p:nvPr/>
          </p:nvSpPr>
          <p:spPr bwMode="auto">
            <a:xfrm>
              <a:off x="11626266" y="3993692"/>
              <a:ext cx="66675" cy="306388"/>
            </a:xfrm>
            <a:custGeom>
              <a:avLst/>
              <a:gdLst>
                <a:gd name="T0" fmla="*/ 3 w 30"/>
                <a:gd name="T1" fmla="*/ 138 h 138"/>
                <a:gd name="T2" fmla="*/ 2 w 30"/>
                <a:gd name="T3" fmla="*/ 138 h 138"/>
                <a:gd name="T4" fmla="*/ 0 w 30"/>
                <a:gd name="T5" fmla="*/ 135 h 138"/>
                <a:gd name="T6" fmla="*/ 24 w 30"/>
                <a:gd name="T7" fmla="*/ 3 h 138"/>
                <a:gd name="T8" fmla="*/ 28 w 30"/>
                <a:gd name="T9" fmla="*/ 1 h 138"/>
                <a:gd name="T10" fmla="*/ 30 w 30"/>
                <a:gd name="T11" fmla="*/ 4 h 138"/>
                <a:gd name="T12" fmla="*/ 6 w 30"/>
                <a:gd name="T13" fmla="*/ 136 h 138"/>
                <a:gd name="T14" fmla="*/ 3 w 30"/>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38">
                  <a:moveTo>
                    <a:pt x="3" y="138"/>
                  </a:moveTo>
                  <a:cubicBezTo>
                    <a:pt x="3" y="138"/>
                    <a:pt x="3" y="138"/>
                    <a:pt x="2" y="138"/>
                  </a:cubicBezTo>
                  <a:cubicBezTo>
                    <a:pt x="1" y="138"/>
                    <a:pt x="0" y="136"/>
                    <a:pt x="0" y="135"/>
                  </a:cubicBezTo>
                  <a:cubicBezTo>
                    <a:pt x="24" y="3"/>
                    <a:pt x="24" y="3"/>
                    <a:pt x="24" y="3"/>
                  </a:cubicBezTo>
                  <a:cubicBezTo>
                    <a:pt x="25" y="1"/>
                    <a:pt x="26" y="0"/>
                    <a:pt x="28" y="1"/>
                  </a:cubicBezTo>
                  <a:cubicBezTo>
                    <a:pt x="29" y="1"/>
                    <a:pt x="30" y="2"/>
                    <a:pt x="30" y="4"/>
                  </a:cubicBezTo>
                  <a:cubicBezTo>
                    <a:pt x="6" y="136"/>
                    <a:pt x="6" y="136"/>
                    <a:pt x="6" y="136"/>
                  </a:cubicBezTo>
                  <a:cubicBezTo>
                    <a:pt x="5" y="137"/>
                    <a:pt x="4" y="138"/>
                    <a:pt x="3"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9" name="Freeform 150"/>
            <p:cNvSpPr>
              <a:spLocks/>
            </p:cNvSpPr>
            <p:nvPr/>
          </p:nvSpPr>
          <p:spPr bwMode="auto">
            <a:xfrm>
              <a:off x="11626266" y="3993692"/>
              <a:ext cx="174625" cy="306388"/>
            </a:xfrm>
            <a:custGeom>
              <a:avLst/>
              <a:gdLst>
                <a:gd name="T0" fmla="*/ 3 w 79"/>
                <a:gd name="T1" fmla="*/ 138 h 138"/>
                <a:gd name="T2" fmla="*/ 2 w 79"/>
                <a:gd name="T3" fmla="*/ 138 h 138"/>
                <a:gd name="T4" fmla="*/ 0 w 79"/>
                <a:gd name="T5" fmla="*/ 134 h 138"/>
                <a:gd name="T6" fmla="*/ 73 w 79"/>
                <a:gd name="T7" fmla="*/ 2 h 138"/>
                <a:gd name="T8" fmla="*/ 77 w 79"/>
                <a:gd name="T9" fmla="*/ 1 h 138"/>
                <a:gd name="T10" fmla="*/ 78 w 79"/>
                <a:gd name="T11" fmla="*/ 5 h 138"/>
                <a:gd name="T12" fmla="*/ 5 w 79"/>
                <a:gd name="T13" fmla="*/ 136 h 138"/>
                <a:gd name="T14" fmla="*/ 3 w 79"/>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38">
                  <a:moveTo>
                    <a:pt x="3" y="138"/>
                  </a:moveTo>
                  <a:cubicBezTo>
                    <a:pt x="2" y="138"/>
                    <a:pt x="2" y="138"/>
                    <a:pt x="2" y="138"/>
                  </a:cubicBezTo>
                  <a:cubicBezTo>
                    <a:pt x="0" y="137"/>
                    <a:pt x="0" y="135"/>
                    <a:pt x="0" y="134"/>
                  </a:cubicBezTo>
                  <a:cubicBezTo>
                    <a:pt x="73" y="2"/>
                    <a:pt x="73" y="2"/>
                    <a:pt x="73" y="2"/>
                  </a:cubicBezTo>
                  <a:cubicBezTo>
                    <a:pt x="74" y="1"/>
                    <a:pt x="76" y="0"/>
                    <a:pt x="77" y="1"/>
                  </a:cubicBezTo>
                  <a:cubicBezTo>
                    <a:pt x="78" y="2"/>
                    <a:pt x="79" y="3"/>
                    <a:pt x="78" y="5"/>
                  </a:cubicBezTo>
                  <a:cubicBezTo>
                    <a:pt x="5" y="136"/>
                    <a:pt x="5" y="136"/>
                    <a:pt x="5" y="136"/>
                  </a:cubicBezTo>
                  <a:cubicBezTo>
                    <a:pt x="5" y="137"/>
                    <a:pt x="4" y="138"/>
                    <a:pt x="3" y="13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40" name="Freeform 151"/>
            <p:cNvSpPr>
              <a:spLocks/>
            </p:cNvSpPr>
            <p:nvPr/>
          </p:nvSpPr>
          <p:spPr bwMode="auto">
            <a:xfrm>
              <a:off x="11626266" y="4000042"/>
              <a:ext cx="285750" cy="300038"/>
            </a:xfrm>
            <a:custGeom>
              <a:avLst/>
              <a:gdLst>
                <a:gd name="T0" fmla="*/ 3 w 129"/>
                <a:gd name="T1" fmla="*/ 135 h 135"/>
                <a:gd name="T2" fmla="*/ 1 w 129"/>
                <a:gd name="T3" fmla="*/ 134 h 135"/>
                <a:gd name="T4" fmla="*/ 1 w 129"/>
                <a:gd name="T5" fmla="*/ 130 h 135"/>
                <a:gd name="T6" fmla="*/ 123 w 129"/>
                <a:gd name="T7" fmla="*/ 1 h 135"/>
                <a:gd name="T8" fmla="*/ 127 w 129"/>
                <a:gd name="T9" fmla="*/ 1 h 135"/>
                <a:gd name="T10" fmla="*/ 128 w 129"/>
                <a:gd name="T11" fmla="*/ 5 h 135"/>
                <a:gd name="T12" fmla="*/ 5 w 129"/>
                <a:gd name="T13" fmla="*/ 134 h 135"/>
                <a:gd name="T14" fmla="*/ 3 w 129"/>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35">
                  <a:moveTo>
                    <a:pt x="3" y="135"/>
                  </a:moveTo>
                  <a:cubicBezTo>
                    <a:pt x="2" y="135"/>
                    <a:pt x="2" y="135"/>
                    <a:pt x="1" y="134"/>
                  </a:cubicBezTo>
                  <a:cubicBezTo>
                    <a:pt x="0" y="133"/>
                    <a:pt x="0" y="131"/>
                    <a:pt x="1" y="130"/>
                  </a:cubicBezTo>
                  <a:cubicBezTo>
                    <a:pt x="123" y="1"/>
                    <a:pt x="123" y="1"/>
                    <a:pt x="123" y="1"/>
                  </a:cubicBezTo>
                  <a:cubicBezTo>
                    <a:pt x="125" y="0"/>
                    <a:pt x="126" y="0"/>
                    <a:pt x="127" y="1"/>
                  </a:cubicBezTo>
                  <a:cubicBezTo>
                    <a:pt x="129" y="2"/>
                    <a:pt x="129" y="4"/>
                    <a:pt x="128" y="5"/>
                  </a:cubicBezTo>
                  <a:cubicBezTo>
                    <a:pt x="5" y="134"/>
                    <a:pt x="5" y="134"/>
                    <a:pt x="5" y="134"/>
                  </a:cubicBezTo>
                  <a:cubicBezTo>
                    <a:pt x="4" y="135"/>
                    <a:pt x="4" y="135"/>
                    <a:pt x="3" y="1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41" name="Freeform 152"/>
            <p:cNvSpPr>
              <a:spLocks/>
            </p:cNvSpPr>
            <p:nvPr/>
          </p:nvSpPr>
          <p:spPr bwMode="auto">
            <a:xfrm>
              <a:off x="11359566" y="3765092"/>
              <a:ext cx="544513" cy="241300"/>
            </a:xfrm>
            <a:custGeom>
              <a:avLst/>
              <a:gdLst>
                <a:gd name="T0" fmla="*/ 26 w 245"/>
                <a:gd name="T1" fmla="*/ 93 h 109"/>
                <a:gd name="T2" fmla="*/ 50 w 245"/>
                <a:gd name="T3" fmla="*/ 106 h 109"/>
                <a:gd name="T4" fmla="*/ 75 w 245"/>
                <a:gd name="T5" fmla="*/ 93 h 109"/>
                <a:gd name="T6" fmla="*/ 99 w 245"/>
                <a:gd name="T7" fmla="*/ 106 h 109"/>
                <a:gd name="T8" fmla="*/ 123 w 245"/>
                <a:gd name="T9" fmla="*/ 93 h 109"/>
                <a:gd name="T10" fmla="*/ 147 w 245"/>
                <a:gd name="T11" fmla="*/ 106 h 109"/>
                <a:gd name="T12" fmla="*/ 171 w 245"/>
                <a:gd name="T13" fmla="*/ 93 h 109"/>
                <a:gd name="T14" fmla="*/ 196 w 245"/>
                <a:gd name="T15" fmla="*/ 106 h 109"/>
                <a:gd name="T16" fmla="*/ 220 w 245"/>
                <a:gd name="T17" fmla="*/ 93 h 109"/>
                <a:gd name="T18" fmla="*/ 245 w 245"/>
                <a:gd name="T19" fmla="*/ 109 h 109"/>
                <a:gd name="T20" fmla="*/ 123 w 245"/>
                <a:gd name="T21" fmla="*/ 0 h 109"/>
                <a:gd name="T22" fmla="*/ 0 w 245"/>
                <a:gd name="T23" fmla="*/ 109 h 109"/>
                <a:gd name="T24" fmla="*/ 26 w 245"/>
                <a:gd name="T25" fmla="*/ 9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109">
                  <a:moveTo>
                    <a:pt x="26" y="93"/>
                  </a:moveTo>
                  <a:cubicBezTo>
                    <a:pt x="36" y="93"/>
                    <a:pt x="45" y="98"/>
                    <a:pt x="50" y="106"/>
                  </a:cubicBezTo>
                  <a:cubicBezTo>
                    <a:pt x="55" y="98"/>
                    <a:pt x="64" y="93"/>
                    <a:pt x="75" y="93"/>
                  </a:cubicBezTo>
                  <a:cubicBezTo>
                    <a:pt x="85" y="93"/>
                    <a:pt x="94" y="98"/>
                    <a:pt x="99" y="106"/>
                  </a:cubicBezTo>
                  <a:cubicBezTo>
                    <a:pt x="104" y="98"/>
                    <a:pt x="113" y="93"/>
                    <a:pt x="123" y="93"/>
                  </a:cubicBezTo>
                  <a:cubicBezTo>
                    <a:pt x="133" y="93"/>
                    <a:pt x="142" y="98"/>
                    <a:pt x="147" y="106"/>
                  </a:cubicBezTo>
                  <a:cubicBezTo>
                    <a:pt x="152" y="98"/>
                    <a:pt x="161" y="93"/>
                    <a:pt x="171" y="93"/>
                  </a:cubicBezTo>
                  <a:cubicBezTo>
                    <a:pt x="182" y="93"/>
                    <a:pt x="190" y="98"/>
                    <a:pt x="196" y="106"/>
                  </a:cubicBezTo>
                  <a:cubicBezTo>
                    <a:pt x="201" y="98"/>
                    <a:pt x="210" y="93"/>
                    <a:pt x="220" y="93"/>
                  </a:cubicBezTo>
                  <a:cubicBezTo>
                    <a:pt x="231" y="93"/>
                    <a:pt x="241" y="100"/>
                    <a:pt x="245" y="109"/>
                  </a:cubicBezTo>
                  <a:cubicBezTo>
                    <a:pt x="239" y="48"/>
                    <a:pt x="186" y="0"/>
                    <a:pt x="123" y="0"/>
                  </a:cubicBezTo>
                  <a:cubicBezTo>
                    <a:pt x="60" y="0"/>
                    <a:pt x="7" y="48"/>
                    <a:pt x="0" y="109"/>
                  </a:cubicBezTo>
                  <a:cubicBezTo>
                    <a:pt x="5" y="100"/>
                    <a:pt x="15" y="93"/>
                    <a:pt x="26" y="93"/>
                  </a:cubicBezTo>
                  <a:close/>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42" name="Freeform 153"/>
            <p:cNvSpPr>
              <a:spLocks/>
            </p:cNvSpPr>
            <p:nvPr/>
          </p:nvSpPr>
          <p:spPr bwMode="auto">
            <a:xfrm>
              <a:off x="11359566" y="3765092"/>
              <a:ext cx="288925" cy="241300"/>
            </a:xfrm>
            <a:custGeom>
              <a:avLst/>
              <a:gdLst>
                <a:gd name="T0" fmla="*/ 130 w 130"/>
                <a:gd name="T1" fmla="*/ 0 h 109"/>
                <a:gd name="T2" fmla="*/ 123 w 130"/>
                <a:gd name="T3" fmla="*/ 0 h 109"/>
                <a:gd name="T4" fmla="*/ 0 w 130"/>
                <a:gd name="T5" fmla="*/ 109 h 109"/>
                <a:gd name="T6" fmla="*/ 26 w 130"/>
                <a:gd name="T7" fmla="*/ 93 h 109"/>
                <a:gd name="T8" fmla="*/ 50 w 130"/>
                <a:gd name="T9" fmla="*/ 106 h 109"/>
                <a:gd name="T10" fmla="*/ 130 w 130"/>
                <a:gd name="T11" fmla="*/ 0 h 109"/>
              </a:gdLst>
              <a:ahLst/>
              <a:cxnLst>
                <a:cxn ang="0">
                  <a:pos x="T0" y="T1"/>
                </a:cxn>
                <a:cxn ang="0">
                  <a:pos x="T2" y="T3"/>
                </a:cxn>
                <a:cxn ang="0">
                  <a:pos x="T4" y="T5"/>
                </a:cxn>
                <a:cxn ang="0">
                  <a:pos x="T6" y="T7"/>
                </a:cxn>
                <a:cxn ang="0">
                  <a:pos x="T8" y="T9"/>
                </a:cxn>
                <a:cxn ang="0">
                  <a:pos x="T10" y="T11"/>
                </a:cxn>
              </a:cxnLst>
              <a:rect l="0" t="0" r="r" b="b"/>
              <a:pathLst>
                <a:path w="130" h="109">
                  <a:moveTo>
                    <a:pt x="130" y="0"/>
                  </a:moveTo>
                  <a:cubicBezTo>
                    <a:pt x="128" y="0"/>
                    <a:pt x="125" y="0"/>
                    <a:pt x="123" y="0"/>
                  </a:cubicBezTo>
                  <a:cubicBezTo>
                    <a:pt x="60" y="0"/>
                    <a:pt x="7" y="48"/>
                    <a:pt x="0" y="109"/>
                  </a:cubicBezTo>
                  <a:cubicBezTo>
                    <a:pt x="5" y="100"/>
                    <a:pt x="15" y="93"/>
                    <a:pt x="26" y="93"/>
                  </a:cubicBezTo>
                  <a:cubicBezTo>
                    <a:pt x="36" y="93"/>
                    <a:pt x="45" y="98"/>
                    <a:pt x="50" y="106"/>
                  </a:cubicBezTo>
                  <a:cubicBezTo>
                    <a:pt x="57" y="59"/>
                    <a:pt x="88" y="19"/>
                    <a:pt x="130" y="0"/>
                  </a:cubicBezTo>
                  <a:close/>
                </a:path>
              </a:pathLst>
            </a:custGeom>
            <a:solidFill>
              <a:schemeClr val="accent6">
                <a:lumMod val="75000"/>
              </a:schemeClr>
            </a:solidFill>
            <a:ln>
              <a:noFill/>
            </a:ln>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49" name="Rectangle 148"/>
            <p:cNvSpPr/>
            <p:nvPr/>
          </p:nvSpPr>
          <p:spPr bwMode="auto">
            <a:xfrm>
              <a:off x="10724623" y="1213657"/>
              <a:ext cx="160300" cy="3955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51028" fontAlgn="base">
                <a:lnSpc>
                  <a:spcPct val="90000"/>
                </a:lnSpc>
                <a:spcBef>
                  <a:spcPct val="0"/>
                </a:spcBef>
                <a:spcAft>
                  <a:spcPct val="0"/>
                </a:spcAft>
              </a:pPr>
              <a:r>
                <a:rPr lang="en-US" sz="2856" kern="0" dirty="0">
                  <a:solidFill>
                    <a:schemeClr val="bg1"/>
                  </a:solidFill>
                  <a:ea typeface="Segoe UI" pitchFamily="34" charset="0"/>
                  <a:cs typeface="Segoe UI" pitchFamily="34" charset="0"/>
                </a:rPr>
                <a:t>?</a:t>
              </a:r>
            </a:p>
          </p:txBody>
        </p:sp>
        <p:sp>
          <p:nvSpPr>
            <p:cNvPr id="150" name="Rectangle 149"/>
            <p:cNvSpPr/>
            <p:nvPr/>
          </p:nvSpPr>
          <p:spPr bwMode="auto">
            <a:xfrm>
              <a:off x="11560561" y="4221200"/>
              <a:ext cx="160300" cy="3955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51028" fontAlgn="base">
                <a:lnSpc>
                  <a:spcPct val="90000"/>
                </a:lnSpc>
                <a:spcBef>
                  <a:spcPct val="0"/>
                </a:spcBef>
                <a:spcAft>
                  <a:spcPct val="0"/>
                </a:spcAft>
              </a:pPr>
              <a:r>
                <a:rPr lang="en-US" sz="2856" kern="0" dirty="0">
                  <a:solidFill>
                    <a:schemeClr val="bg1"/>
                  </a:solidFill>
                  <a:ea typeface="Segoe UI" pitchFamily="34" charset="0"/>
                  <a:cs typeface="Segoe UI" pitchFamily="34" charset="0"/>
                </a:rPr>
                <a:t>?</a:t>
              </a:r>
            </a:p>
          </p:txBody>
        </p:sp>
        <p:sp>
          <p:nvSpPr>
            <p:cNvPr id="151" name="Rectangle 150"/>
            <p:cNvSpPr/>
            <p:nvPr/>
          </p:nvSpPr>
          <p:spPr bwMode="auto">
            <a:xfrm>
              <a:off x="10654410" y="2702223"/>
              <a:ext cx="160300" cy="2260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51028" fontAlgn="base">
                <a:lnSpc>
                  <a:spcPct val="90000"/>
                </a:lnSpc>
                <a:spcBef>
                  <a:spcPct val="0"/>
                </a:spcBef>
                <a:spcAft>
                  <a:spcPct val="0"/>
                </a:spcAft>
              </a:pPr>
              <a:r>
                <a:rPr lang="en-US" sz="1632" kern="0" dirty="0">
                  <a:solidFill>
                    <a:schemeClr val="bg1"/>
                  </a:solidFill>
                  <a:ea typeface="Segoe UI" pitchFamily="34" charset="0"/>
                  <a:cs typeface="Segoe UI" pitchFamily="34" charset="0"/>
                </a:rPr>
                <a:t>?</a:t>
              </a:r>
            </a:p>
          </p:txBody>
        </p:sp>
        <p:sp>
          <p:nvSpPr>
            <p:cNvPr id="152" name="Rectangle 151"/>
            <p:cNvSpPr/>
            <p:nvPr/>
          </p:nvSpPr>
          <p:spPr bwMode="auto">
            <a:xfrm>
              <a:off x="8833584" y="1967158"/>
              <a:ext cx="160300" cy="2260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51028" fontAlgn="base">
                <a:lnSpc>
                  <a:spcPct val="90000"/>
                </a:lnSpc>
                <a:spcBef>
                  <a:spcPct val="0"/>
                </a:spcBef>
                <a:spcAft>
                  <a:spcPct val="0"/>
                </a:spcAft>
              </a:pPr>
              <a:r>
                <a:rPr lang="en-US" sz="1632" kern="0" dirty="0">
                  <a:solidFill>
                    <a:schemeClr val="tx2"/>
                  </a:solidFill>
                  <a:ea typeface="Segoe UI" pitchFamily="34" charset="0"/>
                  <a:cs typeface="Segoe UI" pitchFamily="34" charset="0"/>
                </a:rPr>
                <a:t>?</a:t>
              </a:r>
            </a:p>
          </p:txBody>
        </p:sp>
      </p:grpSp>
      <p:sp>
        <p:nvSpPr>
          <p:cNvPr id="2" name="Title 1"/>
          <p:cNvSpPr>
            <a:spLocks noGrp="1"/>
          </p:cNvSpPr>
          <p:nvPr>
            <p:ph type="title"/>
          </p:nvPr>
        </p:nvSpPr>
        <p:spPr/>
        <p:txBody>
          <a:bodyPr/>
          <a:lstStyle/>
          <a:p>
            <a:r>
              <a:rPr lang="en-US" dirty="0"/>
              <a:t>Why data lakes?</a:t>
            </a:r>
          </a:p>
        </p:txBody>
      </p:sp>
    </p:spTree>
    <p:extLst>
      <p:ext uri="{BB962C8B-B14F-4D97-AF65-F5344CB8AC3E}">
        <p14:creationId xmlns:p14="http://schemas.microsoft.com/office/powerpoint/2010/main" val="3011719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Costs breakdown by stage</a:t>
            </a:r>
          </a:p>
        </p:txBody>
      </p:sp>
      <p:sp>
        <p:nvSpPr>
          <p:cNvPr id="10" name="Rectangle 9"/>
          <p:cNvSpPr/>
          <p:nvPr/>
        </p:nvSpPr>
        <p:spPr bwMode="auto">
          <a:xfrm>
            <a:off x="588456" y="1483705"/>
            <a:ext cx="3543893" cy="839343"/>
          </a:xfrm>
          <a:prstGeom prst="rect">
            <a:avLst/>
          </a:prstGeom>
          <a:solidFill>
            <a:schemeClr val="tx2"/>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algn="ctr" defTabSz="932095" fontAlgn="base">
              <a:spcBef>
                <a:spcPct val="0"/>
              </a:spcBef>
              <a:spcAft>
                <a:spcPct val="0"/>
              </a:spcAft>
              <a:defRPr/>
            </a:pPr>
            <a:r>
              <a:rPr lang="en-US" sz="3264" kern="0" dirty="0">
                <a:gradFill>
                  <a:gsLst>
                    <a:gs pos="0">
                      <a:srgbClr val="FFFFFF"/>
                    </a:gs>
                    <a:gs pos="100000">
                      <a:srgbClr val="FFFFFF"/>
                    </a:gs>
                  </a:gsLst>
                  <a:lin ang="5400000" scaled="0"/>
                </a:gradFill>
              </a:rPr>
              <a:t>Ingestion</a:t>
            </a:r>
          </a:p>
        </p:txBody>
      </p:sp>
      <p:sp>
        <p:nvSpPr>
          <p:cNvPr id="11" name="Rectangle 10"/>
          <p:cNvSpPr/>
          <p:nvPr/>
        </p:nvSpPr>
        <p:spPr bwMode="auto">
          <a:xfrm>
            <a:off x="588456" y="2686290"/>
            <a:ext cx="3543893" cy="839343"/>
          </a:xfrm>
          <a:prstGeom prst="rect">
            <a:avLst/>
          </a:prstGeom>
          <a:solidFill>
            <a:schemeClr val="tx2"/>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algn="ctr" defTabSz="932095" fontAlgn="base">
              <a:spcBef>
                <a:spcPct val="0"/>
              </a:spcBef>
              <a:spcAft>
                <a:spcPct val="0"/>
              </a:spcAft>
              <a:defRPr/>
            </a:pPr>
            <a:r>
              <a:rPr lang="en-US" sz="3264" kern="0" dirty="0">
                <a:gradFill>
                  <a:gsLst>
                    <a:gs pos="0">
                      <a:srgbClr val="FFFFFF"/>
                    </a:gs>
                    <a:gs pos="100000">
                      <a:srgbClr val="FFFFFF"/>
                    </a:gs>
                  </a:gsLst>
                  <a:lin ang="5400000" scaled="0"/>
                </a:gradFill>
              </a:rPr>
              <a:t>Storage</a:t>
            </a:r>
          </a:p>
        </p:txBody>
      </p:sp>
      <p:sp>
        <p:nvSpPr>
          <p:cNvPr id="12" name="Rectangle 11"/>
          <p:cNvSpPr/>
          <p:nvPr/>
        </p:nvSpPr>
        <p:spPr bwMode="auto">
          <a:xfrm>
            <a:off x="588456" y="3888875"/>
            <a:ext cx="3543893" cy="839343"/>
          </a:xfrm>
          <a:prstGeom prst="rect">
            <a:avLst/>
          </a:prstGeom>
          <a:solidFill>
            <a:schemeClr val="tx2"/>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algn="ctr" defTabSz="932095" fontAlgn="base">
              <a:spcBef>
                <a:spcPct val="0"/>
              </a:spcBef>
              <a:spcAft>
                <a:spcPct val="0"/>
              </a:spcAft>
              <a:defRPr/>
            </a:pPr>
            <a:r>
              <a:rPr lang="en-US" sz="3264" kern="0" dirty="0">
                <a:gradFill>
                  <a:gsLst>
                    <a:gs pos="0">
                      <a:srgbClr val="FFFFFF"/>
                    </a:gs>
                    <a:gs pos="100000">
                      <a:srgbClr val="FFFFFF"/>
                    </a:gs>
                  </a:gsLst>
                  <a:lin ang="5400000" scaled="0"/>
                </a:gradFill>
              </a:rPr>
              <a:t>Processing</a:t>
            </a:r>
          </a:p>
        </p:txBody>
      </p:sp>
      <p:sp>
        <p:nvSpPr>
          <p:cNvPr id="13" name="Rectangle 12"/>
          <p:cNvSpPr/>
          <p:nvPr/>
        </p:nvSpPr>
        <p:spPr bwMode="auto">
          <a:xfrm>
            <a:off x="588456" y="5091461"/>
            <a:ext cx="3543893" cy="839343"/>
          </a:xfrm>
          <a:prstGeom prst="rect">
            <a:avLst/>
          </a:prstGeom>
          <a:solidFill>
            <a:schemeClr val="tx2"/>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algn="ctr" defTabSz="932095" fontAlgn="base">
              <a:spcBef>
                <a:spcPct val="0"/>
              </a:spcBef>
              <a:spcAft>
                <a:spcPct val="0"/>
              </a:spcAft>
              <a:defRPr/>
            </a:pPr>
            <a:r>
              <a:rPr lang="en-US" sz="3264" kern="0" dirty="0">
                <a:gradFill>
                  <a:gsLst>
                    <a:gs pos="0">
                      <a:srgbClr val="FFFFFF"/>
                    </a:gs>
                    <a:gs pos="100000">
                      <a:srgbClr val="FFFFFF"/>
                    </a:gs>
                  </a:gsLst>
                  <a:lin ang="5400000" scaled="0"/>
                </a:gradFill>
              </a:rPr>
              <a:t>Egress</a:t>
            </a:r>
          </a:p>
        </p:txBody>
      </p:sp>
      <p:sp>
        <p:nvSpPr>
          <p:cNvPr id="18" name="Rectangle 17"/>
          <p:cNvSpPr/>
          <p:nvPr/>
        </p:nvSpPr>
        <p:spPr bwMode="auto">
          <a:xfrm>
            <a:off x="4316996" y="1483705"/>
            <a:ext cx="3543893" cy="839343"/>
          </a:xfrm>
          <a:prstGeom prst="rect">
            <a:avLst/>
          </a:prstGeom>
          <a:solidFill>
            <a:schemeClr val="accent1"/>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algn="ctr" defTabSz="932095" fontAlgn="base">
              <a:spcBef>
                <a:spcPct val="0"/>
              </a:spcBef>
              <a:spcAft>
                <a:spcPct val="0"/>
              </a:spcAft>
              <a:defRPr/>
            </a:pPr>
            <a:r>
              <a:rPr lang="en-US" sz="1836" kern="0" dirty="0">
                <a:gradFill>
                  <a:gsLst>
                    <a:gs pos="0">
                      <a:srgbClr val="FFFFFF"/>
                    </a:gs>
                    <a:gs pos="100000">
                      <a:srgbClr val="FFFFFF"/>
                    </a:gs>
                  </a:gsLst>
                  <a:lin ang="5400000" scaled="0"/>
                </a:gradFill>
              </a:rPr>
              <a:t>Number of write transactions</a:t>
            </a:r>
          </a:p>
        </p:txBody>
      </p:sp>
      <p:sp>
        <p:nvSpPr>
          <p:cNvPr id="19" name="Rectangle 18"/>
          <p:cNvSpPr/>
          <p:nvPr/>
        </p:nvSpPr>
        <p:spPr bwMode="auto">
          <a:xfrm>
            <a:off x="4316996" y="2686290"/>
            <a:ext cx="3543893" cy="839343"/>
          </a:xfrm>
          <a:prstGeom prst="rect">
            <a:avLst/>
          </a:prstGeom>
          <a:solidFill>
            <a:schemeClr val="accent1"/>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algn="ctr" defTabSz="932095" fontAlgn="base">
              <a:spcBef>
                <a:spcPct val="0"/>
              </a:spcBef>
              <a:spcAft>
                <a:spcPct val="0"/>
              </a:spcAft>
              <a:defRPr/>
            </a:pPr>
            <a:r>
              <a:rPr lang="en-US" sz="1836" kern="0" dirty="0">
                <a:gradFill>
                  <a:gsLst>
                    <a:gs pos="0">
                      <a:srgbClr val="FFFFFF"/>
                    </a:gs>
                    <a:gs pos="100000">
                      <a:srgbClr val="FFFFFF"/>
                    </a:gs>
                  </a:gsLst>
                  <a:lin ang="5400000" scaled="0"/>
                </a:gradFill>
              </a:rPr>
              <a:t>Data stored per month</a:t>
            </a:r>
          </a:p>
        </p:txBody>
      </p:sp>
      <p:sp>
        <p:nvSpPr>
          <p:cNvPr id="20" name="Rectangle 19"/>
          <p:cNvSpPr/>
          <p:nvPr/>
        </p:nvSpPr>
        <p:spPr bwMode="auto">
          <a:xfrm>
            <a:off x="4316996" y="3888875"/>
            <a:ext cx="3543893" cy="839343"/>
          </a:xfrm>
          <a:prstGeom prst="rect">
            <a:avLst/>
          </a:prstGeom>
          <a:solidFill>
            <a:schemeClr val="accent1"/>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algn="ctr" defTabSz="932095" fontAlgn="base">
              <a:spcBef>
                <a:spcPct val="0"/>
              </a:spcBef>
              <a:spcAft>
                <a:spcPct val="0"/>
              </a:spcAft>
              <a:defRPr/>
            </a:pPr>
            <a:r>
              <a:rPr lang="en-US" sz="1836" kern="0" dirty="0">
                <a:gradFill>
                  <a:gsLst>
                    <a:gs pos="0">
                      <a:srgbClr val="FFFFFF"/>
                    </a:gs>
                    <a:gs pos="100000">
                      <a:srgbClr val="FFFFFF"/>
                    </a:gs>
                  </a:gsLst>
                  <a:lin ang="5400000" scaled="0"/>
                </a:gradFill>
              </a:rPr>
              <a:t>Number of read transactions</a:t>
            </a:r>
          </a:p>
          <a:p>
            <a:pPr algn="ctr" defTabSz="932095" fontAlgn="base">
              <a:spcBef>
                <a:spcPct val="0"/>
              </a:spcBef>
              <a:spcAft>
                <a:spcPct val="0"/>
              </a:spcAft>
              <a:defRPr/>
            </a:pPr>
            <a:r>
              <a:rPr lang="en-US" sz="1836" kern="0" dirty="0">
                <a:gradFill>
                  <a:gsLst>
                    <a:gs pos="0">
                      <a:srgbClr val="FFFFFF"/>
                    </a:gs>
                    <a:gs pos="100000">
                      <a:srgbClr val="FFFFFF"/>
                    </a:gs>
                  </a:gsLst>
                  <a:lin ang="5400000" scaled="0"/>
                </a:gradFill>
              </a:rPr>
              <a:t>Number of write transactions</a:t>
            </a:r>
          </a:p>
        </p:txBody>
      </p:sp>
      <p:sp>
        <p:nvSpPr>
          <p:cNvPr id="21" name="Rectangle 20"/>
          <p:cNvSpPr/>
          <p:nvPr/>
        </p:nvSpPr>
        <p:spPr bwMode="auto">
          <a:xfrm>
            <a:off x="4316996" y="5091461"/>
            <a:ext cx="3543893" cy="839343"/>
          </a:xfrm>
          <a:prstGeom prst="rect">
            <a:avLst/>
          </a:prstGeom>
          <a:solidFill>
            <a:schemeClr val="accent1"/>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algn="ctr" defTabSz="932095" fontAlgn="base">
              <a:spcBef>
                <a:spcPct val="0"/>
              </a:spcBef>
              <a:spcAft>
                <a:spcPct val="0"/>
              </a:spcAft>
              <a:defRPr/>
            </a:pPr>
            <a:r>
              <a:rPr lang="en-US" sz="1836" kern="0" dirty="0">
                <a:gradFill>
                  <a:gsLst>
                    <a:gs pos="0">
                      <a:srgbClr val="FFFFFF"/>
                    </a:gs>
                    <a:gs pos="100000">
                      <a:srgbClr val="FFFFFF"/>
                    </a:gs>
                  </a:gsLst>
                  <a:lin ang="5400000" scaled="0"/>
                </a:gradFill>
              </a:rPr>
              <a:t>Number of read transactions</a:t>
            </a:r>
          </a:p>
        </p:txBody>
      </p:sp>
      <p:sp>
        <p:nvSpPr>
          <p:cNvPr id="22" name="Rectangle 21"/>
          <p:cNvSpPr/>
          <p:nvPr/>
        </p:nvSpPr>
        <p:spPr>
          <a:xfrm>
            <a:off x="8437812" y="3382531"/>
            <a:ext cx="3589212" cy="1850250"/>
          </a:xfrm>
          <a:prstGeom prst="rect">
            <a:avLst/>
          </a:prstGeom>
        </p:spPr>
        <p:txBody>
          <a:bodyPr wrap="square">
            <a:spAutoFit/>
          </a:bodyPr>
          <a:lstStyle/>
          <a:p>
            <a:pPr defTabSz="914224">
              <a:defRPr/>
            </a:pPr>
            <a:r>
              <a:rPr lang="en-US" sz="2856" kern="0" dirty="0">
                <a:solidFill>
                  <a:sysClr val="windowText" lastClr="000000"/>
                </a:solidFill>
                <a:latin typeface="+mj-lt"/>
              </a:rPr>
              <a:t>Get all the advantages of ADL Store with</a:t>
            </a:r>
            <a:br>
              <a:rPr lang="en-US" sz="2856" kern="0" dirty="0">
                <a:solidFill>
                  <a:sysClr val="windowText" lastClr="000000"/>
                </a:solidFill>
                <a:latin typeface="+mj-lt"/>
              </a:rPr>
            </a:br>
            <a:r>
              <a:rPr lang="en-US" sz="2856" kern="0" dirty="0">
                <a:solidFill>
                  <a:sysClr val="windowText" lastClr="000000"/>
                </a:solidFill>
                <a:latin typeface="+mj-lt"/>
              </a:rPr>
              <a:t>cost concepts</a:t>
            </a:r>
            <a:br>
              <a:rPr lang="en-US" sz="2856" kern="0" dirty="0">
                <a:solidFill>
                  <a:sysClr val="windowText" lastClr="000000"/>
                </a:solidFill>
                <a:latin typeface="+mj-lt"/>
              </a:rPr>
            </a:br>
            <a:r>
              <a:rPr lang="en-US" sz="2856" kern="0" dirty="0">
                <a:solidFill>
                  <a:sysClr val="windowText" lastClr="000000"/>
                </a:solidFill>
                <a:latin typeface="+mj-lt"/>
              </a:rPr>
              <a:t>you are familiar with</a:t>
            </a:r>
          </a:p>
        </p:txBody>
      </p:sp>
    </p:spTree>
    <p:extLst>
      <p:ext uri="{BB962C8B-B14F-4D97-AF65-F5344CB8AC3E}">
        <p14:creationId xmlns:p14="http://schemas.microsoft.com/office/powerpoint/2010/main" val="18694997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ADLS with </a:t>
            </a:r>
            <a:r>
              <a:rPr lang="en-US" dirty="0" err="1">
                <a:latin typeface="Consolas" panose="020B0609020204030204" pitchFamily="49" charset="0"/>
              </a:rPr>
              <a:t>hdfs</a:t>
            </a:r>
            <a:r>
              <a:rPr lang="en-US" dirty="0">
                <a:latin typeface="Consolas" panose="020B0609020204030204" pitchFamily="49" charset="0"/>
              </a:rPr>
              <a:t> cli</a:t>
            </a:r>
            <a:endParaRPr lang="en-US" dirty="0">
              <a:solidFill>
                <a:schemeClr val="accent2"/>
              </a:solidFill>
              <a:latin typeface="Consolas" panose="020B0609020204030204" pitchFamily="49" charset="0"/>
            </a:endParaRPr>
          </a:p>
        </p:txBody>
      </p:sp>
      <p:grpSp>
        <p:nvGrpSpPr>
          <p:cNvPr id="54" name="Group 53"/>
          <p:cNvGrpSpPr/>
          <p:nvPr/>
        </p:nvGrpSpPr>
        <p:grpSpPr>
          <a:xfrm flipH="1">
            <a:off x="9972674" y="3536501"/>
            <a:ext cx="2517784" cy="3458023"/>
            <a:chOff x="6994525" y="808038"/>
            <a:chExt cx="1398588" cy="1920875"/>
          </a:xfrm>
        </p:grpSpPr>
        <p:sp>
          <p:nvSpPr>
            <p:cNvPr id="8" name="Freeform 5"/>
            <p:cNvSpPr>
              <a:spLocks/>
            </p:cNvSpPr>
            <p:nvPr/>
          </p:nvSpPr>
          <p:spPr bwMode="auto">
            <a:xfrm>
              <a:off x="6994525" y="2319338"/>
              <a:ext cx="669925" cy="409575"/>
            </a:xfrm>
            <a:custGeom>
              <a:avLst/>
              <a:gdLst>
                <a:gd name="T0" fmla="*/ 170 w 422"/>
                <a:gd name="T1" fmla="*/ 44 h 258"/>
                <a:gd name="T2" fmla="*/ 170 w 422"/>
                <a:gd name="T3" fmla="*/ 0 h 258"/>
                <a:gd name="T4" fmla="*/ 60 w 422"/>
                <a:gd name="T5" fmla="*/ 0 h 258"/>
                <a:gd name="T6" fmla="*/ 60 w 422"/>
                <a:gd name="T7" fmla="*/ 44 h 258"/>
                <a:gd name="T8" fmla="*/ 0 w 422"/>
                <a:gd name="T9" fmla="*/ 44 h 258"/>
                <a:gd name="T10" fmla="*/ 0 w 422"/>
                <a:gd name="T11" fmla="*/ 55 h 258"/>
                <a:gd name="T12" fmla="*/ 14 w 422"/>
                <a:gd name="T13" fmla="*/ 55 h 258"/>
                <a:gd name="T14" fmla="*/ 14 w 422"/>
                <a:gd name="T15" fmla="*/ 258 h 258"/>
                <a:gd name="T16" fmla="*/ 105 w 422"/>
                <a:gd name="T17" fmla="*/ 258 h 258"/>
                <a:gd name="T18" fmla="*/ 142 w 422"/>
                <a:gd name="T19" fmla="*/ 258 h 258"/>
                <a:gd name="T20" fmla="*/ 170 w 422"/>
                <a:gd name="T21" fmla="*/ 258 h 258"/>
                <a:gd name="T22" fmla="*/ 318 w 422"/>
                <a:gd name="T23" fmla="*/ 258 h 258"/>
                <a:gd name="T24" fmla="*/ 408 w 422"/>
                <a:gd name="T25" fmla="*/ 258 h 258"/>
                <a:gd name="T26" fmla="*/ 408 w 422"/>
                <a:gd name="T27" fmla="*/ 55 h 258"/>
                <a:gd name="T28" fmla="*/ 422 w 422"/>
                <a:gd name="T29" fmla="*/ 55 h 258"/>
                <a:gd name="T30" fmla="*/ 422 w 422"/>
                <a:gd name="T31" fmla="*/ 44 h 258"/>
                <a:gd name="T32" fmla="*/ 170 w 422"/>
                <a:gd name="T33" fmla="*/ 4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2" h="258">
                  <a:moveTo>
                    <a:pt x="170" y="44"/>
                  </a:moveTo>
                  <a:lnTo>
                    <a:pt x="170" y="0"/>
                  </a:lnTo>
                  <a:lnTo>
                    <a:pt x="60" y="0"/>
                  </a:lnTo>
                  <a:lnTo>
                    <a:pt x="60" y="44"/>
                  </a:lnTo>
                  <a:lnTo>
                    <a:pt x="0" y="44"/>
                  </a:lnTo>
                  <a:lnTo>
                    <a:pt x="0" y="55"/>
                  </a:lnTo>
                  <a:lnTo>
                    <a:pt x="14" y="55"/>
                  </a:lnTo>
                  <a:lnTo>
                    <a:pt x="14" y="258"/>
                  </a:lnTo>
                  <a:lnTo>
                    <a:pt x="105" y="258"/>
                  </a:lnTo>
                  <a:lnTo>
                    <a:pt x="142" y="258"/>
                  </a:lnTo>
                  <a:lnTo>
                    <a:pt x="170" y="258"/>
                  </a:lnTo>
                  <a:lnTo>
                    <a:pt x="318" y="258"/>
                  </a:lnTo>
                  <a:lnTo>
                    <a:pt x="408" y="258"/>
                  </a:lnTo>
                  <a:lnTo>
                    <a:pt x="408" y="55"/>
                  </a:lnTo>
                  <a:lnTo>
                    <a:pt x="422" y="55"/>
                  </a:lnTo>
                  <a:lnTo>
                    <a:pt x="422" y="44"/>
                  </a:lnTo>
                  <a:lnTo>
                    <a:pt x="170" y="4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 name="Freeform 6"/>
            <p:cNvSpPr>
              <a:spLocks/>
            </p:cNvSpPr>
            <p:nvPr/>
          </p:nvSpPr>
          <p:spPr bwMode="auto">
            <a:xfrm>
              <a:off x="7802563" y="2200275"/>
              <a:ext cx="550863" cy="528638"/>
            </a:xfrm>
            <a:custGeom>
              <a:avLst/>
              <a:gdLst>
                <a:gd name="T0" fmla="*/ 168 w 347"/>
                <a:gd name="T1" fmla="*/ 45 h 333"/>
                <a:gd name="T2" fmla="*/ 168 w 347"/>
                <a:gd name="T3" fmla="*/ 0 h 333"/>
                <a:gd name="T4" fmla="*/ 58 w 347"/>
                <a:gd name="T5" fmla="*/ 0 h 333"/>
                <a:gd name="T6" fmla="*/ 58 w 347"/>
                <a:gd name="T7" fmla="*/ 45 h 333"/>
                <a:gd name="T8" fmla="*/ 0 w 347"/>
                <a:gd name="T9" fmla="*/ 45 h 333"/>
                <a:gd name="T10" fmla="*/ 0 w 347"/>
                <a:gd name="T11" fmla="*/ 54 h 333"/>
                <a:gd name="T12" fmla="*/ 12 w 347"/>
                <a:gd name="T13" fmla="*/ 54 h 333"/>
                <a:gd name="T14" fmla="*/ 12 w 347"/>
                <a:gd name="T15" fmla="*/ 333 h 333"/>
                <a:gd name="T16" fmla="*/ 105 w 347"/>
                <a:gd name="T17" fmla="*/ 333 h 333"/>
                <a:gd name="T18" fmla="*/ 141 w 347"/>
                <a:gd name="T19" fmla="*/ 333 h 333"/>
                <a:gd name="T20" fmla="*/ 168 w 347"/>
                <a:gd name="T21" fmla="*/ 333 h 333"/>
                <a:gd name="T22" fmla="*/ 242 w 347"/>
                <a:gd name="T23" fmla="*/ 333 h 333"/>
                <a:gd name="T24" fmla="*/ 333 w 347"/>
                <a:gd name="T25" fmla="*/ 333 h 333"/>
                <a:gd name="T26" fmla="*/ 333 w 347"/>
                <a:gd name="T27" fmla="*/ 54 h 333"/>
                <a:gd name="T28" fmla="*/ 347 w 347"/>
                <a:gd name="T29" fmla="*/ 54 h 333"/>
                <a:gd name="T30" fmla="*/ 347 w 347"/>
                <a:gd name="T31" fmla="*/ 45 h 333"/>
                <a:gd name="T32" fmla="*/ 168 w 347"/>
                <a:gd name="T33" fmla="*/ 45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7" h="333">
                  <a:moveTo>
                    <a:pt x="168" y="45"/>
                  </a:moveTo>
                  <a:lnTo>
                    <a:pt x="168" y="0"/>
                  </a:lnTo>
                  <a:lnTo>
                    <a:pt x="58" y="0"/>
                  </a:lnTo>
                  <a:lnTo>
                    <a:pt x="58" y="45"/>
                  </a:lnTo>
                  <a:lnTo>
                    <a:pt x="0" y="45"/>
                  </a:lnTo>
                  <a:lnTo>
                    <a:pt x="0" y="54"/>
                  </a:lnTo>
                  <a:lnTo>
                    <a:pt x="12" y="54"/>
                  </a:lnTo>
                  <a:lnTo>
                    <a:pt x="12" y="333"/>
                  </a:lnTo>
                  <a:lnTo>
                    <a:pt x="105" y="333"/>
                  </a:lnTo>
                  <a:lnTo>
                    <a:pt x="141" y="333"/>
                  </a:lnTo>
                  <a:lnTo>
                    <a:pt x="168" y="333"/>
                  </a:lnTo>
                  <a:lnTo>
                    <a:pt x="242" y="333"/>
                  </a:lnTo>
                  <a:lnTo>
                    <a:pt x="333" y="333"/>
                  </a:lnTo>
                  <a:lnTo>
                    <a:pt x="333" y="54"/>
                  </a:lnTo>
                  <a:lnTo>
                    <a:pt x="347" y="54"/>
                  </a:lnTo>
                  <a:lnTo>
                    <a:pt x="347" y="45"/>
                  </a:lnTo>
                  <a:lnTo>
                    <a:pt x="168" y="4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 name="Rectangle 7"/>
            <p:cNvSpPr>
              <a:spLocks noChangeArrowheads="1"/>
            </p:cNvSpPr>
            <p:nvPr/>
          </p:nvSpPr>
          <p:spPr bwMode="auto">
            <a:xfrm>
              <a:off x="7470775" y="2168525"/>
              <a:ext cx="449263" cy="5603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1" name="Rectangle 8"/>
            <p:cNvSpPr>
              <a:spLocks noChangeArrowheads="1"/>
            </p:cNvSpPr>
            <p:nvPr/>
          </p:nvSpPr>
          <p:spPr bwMode="auto">
            <a:xfrm>
              <a:off x="7448550" y="2151063"/>
              <a:ext cx="493713" cy="1746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2" name="Rectangle 9"/>
            <p:cNvSpPr>
              <a:spLocks noChangeArrowheads="1"/>
            </p:cNvSpPr>
            <p:nvPr/>
          </p:nvSpPr>
          <p:spPr bwMode="auto">
            <a:xfrm>
              <a:off x="7716838" y="2616200"/>
              <a:ext cx="58738" cy="1127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 name="Rectangle 10"/>
            <p:cNvSpPr>
              <a:spLocks noChangeArrowheads="1"/>
            </p:cNvSpPr>
            <p:nvPr/>
          </p:nvSpPr>
          <p:spPr bwMode="auto">
            <a:xfrm>
              <a:off x="7615238" y="2616200"/>
              <a:ext cx="60325" cy="1127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4" name="Rectangle 11"/>
            <p:cNvSpPr>
              <a:spLocks noChangeArrowheads="1"/>
            </p:cNvSpPr>
            <p:nvPr/>
          </p:nvSpPr>
          <p:spPr bwMode="auto">
            <a:xfrm>
              <a:off x="7515225" y="2219325"/>
              <a:ext cx="361950"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5" name="Rectangle 12"/>
            <p:cNvSpPr>
              <a:spLocks noChangeArrowheads="1"/>
            </p:cNvSpPr>
            <p:nvPr/>
          </p:nvSpPr>
          <p:spPr bwMode="auto">
            <a:xfrm>
              <a:off x="7515225" y="2319338"/>
              <a:ext cx="361950"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6" name="Rectangle 13"/>
            <p:cNvSpPr>
              <a:spLocks noChangeArrowheads="1"/>
            </p:cNvSpPr>
            <p:nvPr/>
          </p:nvSpPr>
          <p:spPr bwMode="auto">
            <a:xfrm>
              <a:off x="7515225" y="2419350"/>
              <a:ext cx="361950"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7" name="Rectangle 14"/>
            <p:cNvSpPr>
              <a:spLocks noChangeArrowheads="1"/>
            </p:cNvSpPr>
            <p:nvPr/>
          </p:nvSpPr>
          <p:spPr bwMode="auto">
            <a:xfrm>
              <a:off x="7515225" y="2519363"/>
              <a:ext cx="361950" cy="603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8" name="Rectangle 15"/>
            <p:cNvSpPr>
              <a:spLocks noChangeArrowheads="1"/>
            </p:cNvSpPr>
            <p:nvPr/>
          </p:nvSpPr>
          <p:spPr bwMode="auto">
            <a:xfrm>
              <a:off x="7543800" y="2082800"/>
              <a:ext cx="173038" cy="682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1" name="Rectangle 28"/>
            <p:cNvSpPr>
              <a:spLocks noChangeArrowheads="1"/>
            </p:cNvSpPr>
            <p:nvPr/>
          </p:nvSpPr>
          <p:spPr bwMode="auto">
            <a:xfrm>
              <a:off x="7943850" y="2011363"/>
              <a:ext cx="88900" cy="1285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 name="Rectangle 29"/>
            <p:cNvSpPr>
              <a:spLocks noChangeArrowheads="1"/>
            </p:cNvSpPr>
            <p:nvPr/>
          </p:nvSpPr>
          <p:spPr bwMode="auto">
            <a:xfrm>
              <a:off x="8083550" y="2011363"/>
              <a:ext cx="276225" cy="1285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 name="Oval 30"/>
            <p:cNvSpPr>
              <a:spLocks noChangeArrowheads="1"/>
            </p:cNvSpPr>
            <p:nvPr/>
          </p:nvSpPr>
          <p:spPr bwMode="auto">
            <a:xfrm>
              <a:off x="7034213" y="1589088"/>
              <a:ext cx="936625" cy="93503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4" name="Oval 31"/>
            <p:cNvSpPr>
              <a:spLocks noChangeArrowheads="1"/>
            </p:cNvSpPr>
            <p:nvPr/>
          </p:nvSpPr>
          <p:spPr bwMode="auto">
            <a:xfrm>
              <a:off x="7078663" y="1633538"/>
              <a:ext cx="847725" cy="846138"/>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5" name="Freeform 32"/>
            <p:cNvSpPr>
              <a:spLocks/>
            </p:cNvSpPr>
            <p:nvPr/>
          </p:nvSpPr>
          <p:spPr bwMode="auto">
            <a:xfrm>
              <a:off x="8032750" y="1960563"/>
              <a:ext cx="66675" cy="230188"/>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6" y="104"/>
                    <a:pt x="15" y="104"/>
                  </a:cubicBezTo>
                  <a:cubicBezTo>
                    <a:pt x="23" y="104"/>
                    <a:pt x="30" y="98"/>
                    <a:pt x="30" y="89"/>
                  </a:cubicBezTo>
                  <a:cubicBezTo>
                    <a:pt x="30" y="15"/>
                    <a:pt x="30" y="15"/>
                    <a:pt x="30" y="15"/>
                  </a:cubicBezTo>
                  <a:cubicBezTo>
                    <a:pt x="30" y="7"/>
                    <a:pt x="23" y="0"/>
                    <a:pt x="15" y="0"/>
                  </a:cubicBezTo>
                  <a:cubicBezTo>
                    <a:pt x="6"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6" name="Freeform 33"/>
            <p:cNvSpPr>
              <a:spLocks/>
            </p:cNvSpPr>
            <p:nvPr/>
          </p:nvSpPr>
          <p:spPr bwMode="auto">
            <a:xfrm>
              <a:off x="8326438" y="1960563"/>
              <a:ext cx="66675" cy="230188"/>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7" y="104"/>
                    <a:pt x="15" y="104"/>
                  </a:cubicBezTo>
                  <a:cubicBezTo>
                    <a:pt x="23" y="104"/>
                    <a:pt x="30" y="98"/>
                    <a:pt x="30" y="89"/>
                  </a:cubicBezTo>
                  <a:cubicBezTo>
                    <a:pt x="30" y="15"/>
                    <a:pt x="30" y="15"/>
                    <a:pt x="30" y="15"/>
                  </a:cubicBezTo>
                  <a:cubicBezTo>
                    <a:pt x="30" y="7"/>
                    <a:pt x="23" y="0"/>
                    <a:pt x="15" y="0"/>
                  </a:cubicBezTo>
                  <a:cubicBezTo>
                    <a:pt x="7"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7" name="Freeform 34"/>
            <p:cNvSpPr>
              <a:spLocks/>
            </p:cNvSpPr>
            <p:nvPr/>
          </p:nvSpPr>
          <p:spPr bwMode="auto">
            <a:xfrm>
              <a:off x="7315200" y="1670050"/>
              <a:ext cx="566738" cy="771525"/>
            </a:xfrm>
            <a:custGeom>
              <a:avLst/>
              <a:gdLst>
                <a:gd name="T0" fmla="*/ 65 w 255"/>
                <a:gd name="T1" fmla="*/ 277 h 347"/>
                <a:gd name="T2" fmla="*/ 226 w 255"/>
                <a:gd name="T3" fmla="*/ 277 h 347"/>
                <a:gd name="T4" fmla="*/ 255 w 255"/>
                <a:gd name="T5" fmla="*/ 214 h 347"/>
                <a:gd name="T6" fmla="*/ 65 w 255"/>
                <a:gd name="T7" fmla="*/ 214 h 347"/>
                <a:gd name="T8" fmla="*/ 65 w 255"/>
                <a:gd name="T9" fmla="*/ 128 h 347"/>
                <a:gd name="T10" fmla="*/ 254 w 255"/>
                <a:gd name="T11" fmla="*/ 128 h 347"/>
                <a:gd name="T12" fmla="*/ 223 w 255"/>
                <a:gd name="T13" fmla="*/ 66 h 347"/>
                <a:gd name="T14" fmla="*/ 65 w 255"/>
                <a:gd name="T15" fmla="*/ 66 h 347"/>
                <a:gd name="T16" fmla="*/ 65 w 255"/>
                <a:gd name="T17" fmla="*/ 0 h 347"/>
                <a:gd name="T18" fmla="*/ 0 w 255"/>
                <a:gd name="T19" fmla="*/ 21 h 347"/>
                <a:gd name="T20" fmla="*/ 0 w 255"/>
                <a:gd name="T21" fmla="*/ 326 h 347"/>
                <a:gd name="T22" fmla="*/ 65 w 255"/>
                <a:gd name="T23" fmla="*/ 347 h 347"/>
                <a:gd name="T24" fmla="*/ 65 w 255"/>
                <a:gd name="T25" fmla="*/ 2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47">
                  <a:moveTo>
                    <a:pt x="65" y="277"/>
                  </a:moveTo>
                  <a:cubicBezTo>
                    <a:pt x="226" y="277"/>
                    <a:pt x="226" y="277"/>
                    <a:pt x="226" y="277"/>
                  </a:cubicBezTo>
                  <a:cubicBezTo>
                    <a:pt x="240" y="258"/>
                    <a:pt x="250" y="237"/>
                    <a:pt x="255" y="214"/>
                  </a:cubicBezTo>
                  <a:cubicBezTo>
                    <a:pt x="65" y="214"/>
                    <a:pt x="65" y="214"/>
                    <a:pt x="65" y="214"/>
                  </a:cubicBezTo>
                  <a:cubicBezTo>
                    <a:pt x="65" y="128"/>
                    <a:pt x="65" y="128"/>
                    <a:pt x="65" y="128"/>
                  </a:cubicBezTo>
                  <a:cubicBezTo>
                    <a:pt x="254" y="128"/>
                    <a:pt x="254" y="128"/>
                    <a:pt x="254" y="128"/>
                  </a:cubicBezTo>
                  <a:cubicBezTo>
                    <a:pt x="248" y="105"/>
                    <a:pt x="237" y="84"/>
                    <a:pt x="223" y="66"/>
                  </a:cubicBezTo>
                  <a:cubicBezTo>
                    <a:pt x="65" y="66"/>
                    <a:pt x="65" y="66"/>
                    <a:pt x="65" y="66"/>
                  </a:cubicBezTo>
                  <a:cubicBezTo>
                    <a:pt x="65" y="0"/>
                    <a:pt x="65" y="0"/>
                    <a:pt x="65" y="0"/>
                  </a:cubicBezTo>
                  <a:cubicBezTo>
                    <a:pt x="42" y="3"/>
                    <a:pt x="20" y="10"/>
                    <a:pt x="0" y="21"/>
                  </a:cubicBezTo>
                  <a:cubicBezTo>
                    <a:pt x="0" y="326"/>
                    <a:pt x="0" y="326"/>
                    <a:pt x="0" y="326"/>
                  </a:cubicBezTo>
                  <a:cubicBezTo>
                    <a:pt x="20" y="337"/>
                    <a:pt x="42" y="344"/>
                    <a:pt x="65" y="347"/>
                  </a:cubicBezTo>
                  <a:cubicBezTo>
                    <a:pt x="65" y="277"/>
                    <a:pt x="65" y="277"/>
                    <a:pt x="65" y="277"/>
                  </a:cubicBezTo>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8" name="Freeform 35"/>
            <p:cNvSpPr>
              <a:spLocks/>
            </p:cNvSpPr>
            <p:nvPr/>
          </p:nvSpPr>
          <p:spPr bwMode="auto">
            <a:xfrm>
              <a:off x="7459663" y="1668463"/>
              <a:ext cx="350838" cy="149225"/>
            </a:xfrm>
            <a:custGeom>
              <a:avLst/>
              <a:gdLst>
                <a:gd name="T0" fmla="*/ 158 w 158"/>
                <a:gd name="T1" fmla="*/ 67 h 67"/>
                <a:gd name="T2" fmla="*/ 20 w 158"/>
                <a:gd name="T3" fmla="*/ 0 h 67"/>
                <a:gd name="T4" fmla="*/ 0 w 158"/>
                <a:gd name="T5" fmla="*/ 1 h 67"/>
                <a:gd name="T6" fmla="*/ 0 w 158"/>
                <a:gd name="T7" fmla="*/ 67 h 67"/>
                <a:gd name="T8" fmla="*/ 158 w 158"/>
                <a:gd name="T9" fmla="*/ 67 h 67"/>
              </a:gdLst>
              <a:ahLst/>
              <a:cxnLst>
                <a:cxn ang="0">
                  <a:pos x="T0" y="T1"/>
                </a:cxn>
                <a:cxn ang="0">
                  <a:pos x="T2" y="T3"/>
                </a:cxn>
                <a:cxn ang="0">
                  <a:pos x="T4" y="T5"/>
                </a:cxn>
                <a:cxn ang="0">
                  <a:pos x="T6" y="T7"/>
                </a:cxn>
                <a:cxn ang="0">
                  <a:pos x="T8" y="T9"/>
                </a:cxn>
              </a:cxnLst>
              <a:rect l="0" t="0" r="r" b="b"/>
              <a:pathLst>
                <a:path w="158" h="67">
                  <a:moveTo>
                    <a:pt x="158" y="67"/>
                  </a:moveTo>
                  <a:cubicBezTo>
                    <a:pt x="126" y="26"/>
                    <a:pt x="76" y="0"/>
                    <a:pt x="20" y="0"/>
                  </a:cubicBezTo>
                  <a:cubicBezTo>
                    <a:pt x="14" y="0"/>
                    <a:pt x="7" y="0"/>
                    <a:pt x="0" y="1"/>
                  </a:cubicBezTo>
                  <a:cubicBezTo>
                    <a:pt x="0" y="67"/>
                    <a:pt x="0" y="67"/>
                    <a:pt x="0" y="67"/>
                  </a:cubicBezTo>
                  <a:cubicBezTo>
                    <a:pt x="158" y="67"/>
                    <a:pt x="158" y="67"/>
                    <a:pt x="158" y="67"/>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9" name="Freeform 36"/>
            <p:cNvSpPr>
              <a:spLocks/>
            </p:cNvSpPr>
            <p:nvPr/>
          </p:nvSpPr>
          <p:spPr bwMode="auto">
            <a:xfrm>
              <a:off x="7459663" y="1955800"/>
              <a:ext cx="433388" cy="190500"/>
            </a:xfrm>
            <a:custGeom>
              <a:avLst/>
              <a:gdLst>
                <a:gd name="T0" fmla="*/ 0 w 195"/>
                <a:gd name="T1" fmla="*/ 86 h 86"/>
                <a:gd name="T2" fmla="*/ 190 w 195"/>
                <a:gd name="T3" fmla="*/ 86 h 86"/>
                <a:gd name="T4" fmla="*/ 195 w 195"/>
                <a:gd name="T5" fmla="*/ 45 h 86"/>
                <a:gd name="T6" fmla="*/ 189 w 195"/>
                <a:gd name="T7" fmla="*/ 0 h 86"/>
                <a:gd name="T8" fmla="*/ 0 w 195"/>
                <a:gd name="T9" fmla="*/ 0 h 86"/>
                <a:gd name="T10" fmla="*/ 0 w 195"/>
                <a:gd name="T11" fmla="*/ 86 h 86"/>
              </a:gdLst>
              <a:ahLst/>
              <a:cxnLst>
                <a:cxn ang="0">
                  <a:pos x="T0" y="T1"/>
                </a:cxn>
                <a:cxn ang="0">
                  <a:pos x="T2" y="T3"/>
                </a:cxn>
                <a:cxn ang="0">
                  <a:pos x="T4" y="T5"/>
                </a:cxn>
                <a:cxn ang="0">
                  <a:pos x="T6" y="T7"/>
                </a:cxn>
                <a:cxn ang="0">
                  <a:pos x="T8" y="T9"/>
                </a:cxn>
                <a:cxn ang="0">
                  <a:pos x="T10" y="T11"/>
                </a:cxn>
              </a:cxnLst>
              <a:rect l="0" t="0" r="r" b="b"/>
              <a:pathLst>
                <a:path w="195" h="86">
                  <a:moveTo>
                    <a:pt x="0" y="86"/>
                  </a:moveTo>
                  <a:cubicBezTo>
                    <a:pt x="190" y="86"/>
                    <a:pt x="190" y="86"/>
                    <a:pt x="190" y="86"/>
                  </a:cubicBezTo>
                  <a:cubicBezTo>
                    <a:pt x="193" y="73"/>
                    <a:pt x="195" y="59"/>
                    <a:pt x="195" y="45"/>
                  </a:cubicBezTo>
                  <a:cubicBezTo>
                    <a:pt x="195" y="30"/>
                    <a:pt x="193" y="15"/>
                    <a:pt x="189" y="0"/>
                  </a:cubicBezTo>
                  <a:cubicBezTo>
                    <a:pt x="0" y="0"/>
                    <a:pt x="0" y="0"/>
                    <a:pt x="0" y="0"/>
                  </a:cubicBezTo>
                  <a:cubicBezTo>
                    <a:pt x="0" y="86"/>
                    <a:pt x="0" y="86"/>
                    <a:pt x="0" y="86"/>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0" name="Freeform 37"/>
            <p:cNvSpPr>
              <a:spLocks/>
            </p:cNvSpPr>
            <p:nvPr/>
          </p:nvSpPr>
          <p:spPr bwMode="auto">
            <a:xfrm>
              <a:off x="7459663" y="2286000"/>
              <a:ext cx="357188" cy="158750"/>
            </a:xfrm>
            <a:custGeom>
              <a:avLst/>
              <a:gdLst>
                <a:gd name="T0" fmla="*/ 0 w 161"/>
                <a:gd name="T1" fmla="*/ 70 h 71"/>
                <a:gd name="T2" fmla="*/ 20 w 161"/>
                <a:gd name="T3" fmla="*/ 71 h 71"/>
                <a:gd name="T4" fmla="*/ 161 w 161"/>
                <a:gd name="T5" fmla="*/ 0 h 71"/>
                <a:gd name="T6" fmla="*/ 0 w 161"/>
                <a:gd name="T7" fmla="*/ 0 h 71"/>
                <a:gd name="T8" fmla="*/ 0 w 161"/>
                <a:gd name="T9" fmla="*/ 70 h 71"/>
              </a:gdLst>
              <a:ahLst/>
              <a:cxnLst>
                <a:cxn ang="0">
                  <a:pos x="T0" y="T1"/>
                </a:cxn>
                <a:cxn ang="0">
                  <a:pos x="T2" y="T3"/>
                </a:cxn>
                <a:cxn ang="0">
                  <a:pos x="T4" y="T5"/>
                </a:cxn>
                <a:cxn ang="0">
                  <a:pos x="T6" y="T7"/>
                </a:cxn>
                <a:cxn ang="0">
                  <a:pos x="T8" y="T9"/>
                </a:cxn>
              </a:cxnLst>
              <a:rect l="0" t="0" r="r" b="b"/>
              <a:pathLst>
                <a:path w="161" h="71">
                  <a:moveTo>
                    <a:pt x="0" y="70"/>
                  </a:moveTo>
                  <a:cubicBezTo>
                    <a:pt x="7" y="71"/>
                    <a:pt x="14" y="71"/>
                    <a:pt x="20" y="71"/>
                  </a:cubicBezTo>
                  <a:cubicBezTo>
                    <a:pt x="78" y="71"/>
                    <a:pt x="129" y="43"/>
                    <a:pt x="161" y="0"/>
                  </a:cubicBezTo>
                  <a:cubicBezTo>
                    <a:pt x="0" y="0"/>
                    <a:pt x="0" y="0"/>
                    <a:pt x="0" y="0"/>
                  </a:cubicBezTo>
                  <a:lnTo>
                    <a:pt x="0" y="7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1" name="Freeform 38"/>
            <p:cNvSpPr>
              <a:spLocks/>
            </p:cNvSpPr>
            <p:nvPr/>
          </p:nvSpPr>
          <p:spPr bwMode="auto">
            <a:xfrm>
              <a:off x="7148513" y="1741488"/>
              <a:ext cx="166688" cy="230188"/>
            </a:xfrm>
            <a:custGeom>
              <a:avLst/>
              <a:gdLst>
                <a:gd name="T0" fmla="*/ 75 w 75"/>
                <a:gd name="T1" fmla="*/ 0 h 103"/>
                <a:gd name="T2" fmla="*/ 0 w 75"/>
                <a:gd name="T3" fmla="*/ 103 h 103"/>
                <a:gd name="T4" fmla="*/ 75 w 75"/>
                <a:gd name="T5" fmla="*/ 67 h 103"/>
                <a:gd name="T6" fmla="*/ 75 w 75"/>
                <a:gd name="T7" fmla="*/ 0 h 103"/>
              </a:gdLst>
              <a:ahLst/>
              <a:cxnLst>
                <a:cxn ang="0">
                  <a:pos x="T0" y="T1"/>
                </a:cxn>
                <a:cxn ang="0">
                  <a:pos x="T2" y="T3"/>
                </a:cxn>
                <a:cxn ang="0">
                  <a:pos x="T4" y="T5"/>
                </a:cxn>
                <a:cxn ang="0">
                  <a:pos x="T6" y="T7"/>
                </a:cxn>
              </a:cxnLst>
              <a:rect l="0" t="0" r="r" b="b"/>
              <a:pathLst>
                <a:path w="75" h="103">
                  <a:moveTo>
                    <a:pt x="75" y="0"/>
                  </a:moveTo>
                  <a:cubicBezTo>
                    <a:pt x="38" y="23"/>
                    <a:pt x="10" y="59"/>
                    <a:pt x="0" y="103"/>
                  </a:cubicBezTo>
                  <a:cubicBezTo>
                    <a:pt x="21" y="88"/>
                    <a:pt x="47" y="75"/>
                    <a:pt x="75" y="67"/>
                  </a:cubicBezTo>
                  <a:cubicBezTo>
                    <a:pt x="75" y="0"/>
                    <a:pt x="75" y="0"/>
                    <a:pt x="75"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2" name="Freeform 39"/>
            <p:cNvSpPr>
              <a:spLocks/>
            </p:cNvSpPr>
            <p:nvPr/>
          </p:nvSpPr>
          <p:spPr bwMode="auto">
            <a:xfrm>
              <a:off x="7315200" y="1692275"/>
              <a:ext cx="539750" cy="263525"/>
            </a:xfrm>
            <a:custGeom>
              <a:avLst/>
              <a:gdLst>
                <a:gd name="T0" fmla="*/ 65 w 243"/>
                <a:gd name="T1" fmla="*/ 0 h 118"/>
                <a:gd name="T2" fmla="*/ 0 w 243"/>
                <a:gd name="T3" fmla="*/ 22 h 118"/>
                <a:gd name="T4" fmla="*/ 0 w 243"/>
                <a:gd name="T5" fmla="*/ 89 h 118"/>
                <a:gd name="T6" fmla="*/ 85 w 243"/>
                <a:gd name="T7" fmla="*/ 78 h 118"/>
                <a:gd name="T8" fmla="*/ 235 w 243"/>
                <a:gd name="T9" fmla="*/ 118 h 118"/>
                <a:gd name="T10" fmla="*/ 243 w 243"/>
                <a:gd name="T11" fmla="*/ 118 h 118"/>
                <a:gd name="T12" fmla="*/ 209 w 243"/>
                <a:gd name="T13" fmla="*/ 56 h 118"/>
                <a:gd name="T14" fmla="*/ 65 w 243"/>
                <a:gd name="T15" fmla="*/ 56 h 118"/>
                <a:gd name="T16" fmla="*/ 65 w 243"/>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118">
                  <a:moveTo>
                    <a:pt x="65" y="0"/>
                  </a:moveTo>
                  <a:cubicBezTo>
                    <a:pt x="42" y="3"/>
                    <a:pt x="20" y="11"/>
                    <a:pt x="0" y="22"/>
                  </a:cubicBezTo>
                  <a:cubicBezTo>
                    <a:pt x="0" y="89"/>
                    <a:pt x="0" y="89"/>
                    <a:pt x="0" y="89"/>
                  </a:cubicBezTo>
                  <a:cubicBezTo>
                    <a:pt x="26" y="82"/>
                    <a:pt x="55" y="78"/>
                    <a:pt x="85" y="78"/>
                  </a:cubicBezTo>
                  <a:cubicBezTo>
                    <a:pt x="143" y="78"/>
                    <a:pt x="196" y="93"/>
                    <a:pt x="235" y="118"/>
                  </a:cubicBezTo>
                  <a:cubicBezTo>
                    <a:pt x="243" y="118"/>
                    <a:pt x="243" y="118"/>
                    <a:pt x="243" y="118"/>
                  </a:cubicBezTo>
                  <a:cubicBezTo>
                    <a:pt x="236" y="95"/>
                    <a:pt x="224" y="74"/>
                    <a:pt x="209" y="56"/>
                  </a:cubicBezTo>
                  <a:cubicBezTo>
                    <a:pt x="65" y="56"/>
                    <a:pt x="65" y="56"/>
                    <a:pt x="65" y="56"/>
                  </a:cubicBezTo>
                  <a:cubicBezTo>
                    <a:pt x="65" y="0"/>
                    <a:pt x="65" y="0"/>
                    <a:pt x="65" y="0"/>
                  </a:cubicBezTo>
                </a:path>
              </a:pathLst>
            </a:custGeom>
            <a:solidFill>
              <a:srgbClr val="CDA7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3" name="Freeform 40"/>
            <p:cNvSpPr>
              <a:spLocks/>
            </p:cNvSpPr>
            <p:nvPr/>
          </p:nvSpPr>
          <p:spPr bwMode="auto">
            <a:xfrm>
              <a:off x="7459663" y="1690688"/>
              <a:ext cx="320675" cy="127000"/>
            </a:xfrm>
            <a:custGeom>
              <a:avLst/>
              <a:gdLst>
                <a:gd name="T0" fmla="*/ 20 w 144"/>
                <a:gd name="T1" fmla="*/ 0 h 57"/>
                <a:gd name="T2" fmla="*/ 0 w 144"/>
                <a:gd name="T3" fmla="*/ 1 h 57"/>
                <a:gd name="T4" fmla="*/ 0 w 144"/>
                <a:gd name="T5" fmla="*/ 57 h 57"/>
                <a:gd name="T6" fmla="*/ 144 w 144"/>
                <a:gd name="T7" fmla="*/ 57 h 57"/>
                <a:gd name="T8" fmla="*/ 20 w 144"/>
                <a:gd name="T9" fmla="*/ 0 h 57"/>
              </a:gdLst>
              <a:ahLst/>
              <a:cxnLst>
                <a:cxn ang="0">
                  <a:pos x="T0" y="T1"/>
                </a:cxn>
                <a:cxn ang="0">
                  <a:pos x="T2" y="T3"/>
                </a:cxn>
                <a:cxn ang="0">
                  <a:pos x="T4" y="T5"/>
                </a:cxn>
                <a:cxn ang="0">
                  <a:pos x="T6" y="T7"/>
                </a:cxn>
                <a:cxn ang="0">
                  <a:pos x="T8" y="T9"/>
                </a:cxn>
              </a:cxnLst>
              <a:rect l="0" t="0" r="r" b="b"/>
              <a:pathLst>
                <a:path w="144" h="57">
                  <a:moveTo>
                    <a:pt x="20" y="0"/>
                  </a:moveTo>
                  <a:cubicBezTo>
                    <a:pt x="13" y="0"/>
                    <a:pt x="7" y="0"/>
                    <a:pt x="0" y="1"/>
                  </a:cubicBezTo>
                  <a:cubicBezTo>
                    <a:pt x="0" y="57"/>
                    <a:pt x="0" y="57"/>
                    <a:pt x="0" y="57"/>
                  </a:cubicBezTo>
                  <a:cubicBezTo>
                    <a:pt x="144" y="57"/>
                    <a:pt x="144" y="57"/>
                    <a:pt x="144" y="57"/>
                  </a:cubicBezTo>
                  <a:cubicBezTo>
                    <a:pt x="114" y="22"/>
                    <a:pt x="69" y="0"/>
                    <a:pt x="20" y="0"/>
                  </a:cubicBezTo>
                </a:path>
              </a:pathLst>
            </a:custGeom>
            <a:solidFill>
              <a:srgbClr val="B490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4" name="Freeform 41"/>
            <p:cNvSpPr>
              <a:spLocks/>
            </p:cNvSpPr>
            <p:nvPr/>
          </p:nvSpPr>
          <p:spPr bwMode="auto">
            <a:xfrm>
              <a:off x="7837488" y="1955800"/>
              <a:ext cx="20638" cy="15875"/>
            </a:xfrm>
            <a:custGeom>
              <a:avLst/>
              <a:gdLst>
                <a:gd name="T0" fmla="*/ 8 w 9"/>
                <a:gd name="T1" fmla="*/ 0 h 7"/>
                <a:gd name="T2" fmla="*/ 0 w 9"/>
                <a:gd name="T3" fmla="*/ 0 h 7"/>
                <a:gd name="T4" fmla="*/ 9 w 9"/>
                <a:gd name="T5" fmla="*/ 7 h 7"/>
                <a:gd name="T6" fmla="*/ 8 w 9"/>
                <a:gd name="T7" fmla="*/ 0 h 7"/>
              </a:gdLst>
              <a:ahLst/>
              <a:cxnLst>
                <a:cxn ang="0">
                  <a:pos x="T0" y="T1"/>
                </a:cxn>
                <a:cxn ang="0">
                  <a:pos x="T2" y="T3"/>
                </a:cxn>
                <a:cxn ang="0">
                  <a:pos x="T4" y="T5"/>
                </a:cxn>
                <a:cxn ang="0">
                  <a:pos x="T6" y="T7"/>
                </a:cxn>
              </a:cxnLst>
              <a:rect l="0" t="0" r="r" b="b"/>
              <a:pathLst>
                <a:path w="9" h="7">
                  <a:moveTo>
                    <a:pt x="8" y="0"/>
                  </a:moveTo>
                  <a:cubicBezTo>
                    <a:pt x="0" y="0"/>
                    <a:pt x="0" y="0"/>
                    <a:pt x="0" y="0"/>
                  </a:cubicBezTo>
                  <a:cubicBezTo>
                    <a:pt x="3" y="2"/>
                    <a:pt x="6" y="5"/>
                    <a:pt x="9" y="7"/>
                  </a:cubicBezTo>
                  <a:cubicBezTo>
                    <a:pt x="9" y="5"/>
                    <a:pt x="8" y="3"/>
                    <a:pt x="8" y="0"/>
                  </a:cubicBezTo>
                </a:path>
              </a:pathLst>
            </a:custGeom>
            <a:solidFill>
              <a:srgbClr val="B490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5" name="Freeform 42"/>
            <p:cNvSpPr>
              <a:spLocks/>
            </p:cNvSpPr>
            <p:nvPr/>
          </p:nvSpPr>
          <p:spPr bwMode="auto">
            <a:xfrm>
              <a:off x="7353300" y="1795463"/>
              <a:ext cx="301625" cy="301625"/>
            </a:xfrm>
            <a:custGeom>
              <a:avLst/>
              <a:gdLst>
                <a:gd name="T0" fmla="*/ 136 w 136"/>
                <a:gd name="T1" fmla="*/ 68 h 136"/>
                <a:gd name="T2" fmla="*/ 68 w 136"/>
                <a:gd name="T3" fmla="*/ 0 h 136"/>
                <a:gd name="T4" fmla="*/ 0 w 136"/>
                <a:gd name="T5" fmla="*/ 68 h 136"/>
                <a:gd name="T6" fmla="*/ 68 w 136"/>
                <a:gd name="T7" fmla="*/ 136 h 136"/>
                <a:gd name="T8" fmla="*/ 136 w 136"/>
                <a:gd name="T9" fmla="*/ 136 h 136"/>
                <a:gd name="T10" fmla="*/ 136 w 136"/>
                <a:gd name="T11" fmla="*/ 68 h 136"/>
              </a:gdLst>
              <a:ahLst/>
              <a:cxnLst>
                <a:cxn ang="0">
                  <a:pos x="T0" y="T1"/>
                </a:cxn>
                <a:cxn ang="0">
                  <a:pos x="T2" y="T3"/>
                </a:cxn>
                <a:cxn ang="0">
                  <a:pos x="T4" y="T5"/>
                </a:cxn>
                <a:cxn ang="0">
                  <a:pos x="T6" y="T7"/>
                </a:cxn>
                <a:cxn ang="0">
                  <a:pos x="T8" y="T9"/>
                </a:cxn>
                <a:cxn ang="0">
                  <a:pos x="T10" y="T11"/>
                </a:cxn>
              </a:cxnLst>
              <a:rect l="0" t="0" r="r" b="b"/>
              <a:pathLst>
                <a:path w="136" h="136">
                  <a:moveTo>
                    <a:pt x="136" y="68"/>
                  </a:moveTo>
                  <a:cubicBezTo>
                    <a:pt x="136" y="30"/>
                    <a:pt x="105" y="0"/>
                    <a:pt x="68" y="0"/>
                  </a:cubicBezTo>
                  <a:cubicBezTo>
                    <a:pt x="30" y="0"/>
                    <a:pt x="0" y="30"/>
                    <a:pt x="0" y="68"/>
                  </a:cubicBezTo>
                  <a:cubicBezTo>
                    <a:pt x="0" y="105"/>
                    <a:pt x="30" y="136"/>
                    <a:pt x="68" y="136"/>
                  </a:cubicBezTo>
                  <a:cubicBezTo>
                    <a:pt x="136" y="136"/>
                    <a:pt x="136" y="136"/>
                    <a:pt x="136" y="136"/>
                  </a:cubicBezTo>
                  <a:lnTo>
                    <a:pt x="136" y="6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6" name="Freeform 43"/>
            <p:cNvSpPr>
              <a:spLocks noEditPoints="1"/>
            </p:cNvSpPr>
            <p:nvPr/>
          </p:nvSpPr>
          <p:spPr bwMode="auto">
            <a:xfrm>
              <a:off x="7426325" y="1879600"/>
              <a:ext cx="173038" cy="147638"/>
            </a:xfrm>
            <a:custGeom>
              <a:avLst/>
              <a:gdLst>
                <a:gd name="T0" fmla="*/ 74 w 78"/>
                <a:gd name="T1" fmla="*/ 62 h 66"/>
                <a:gd name="T2" fmla="*/ 0 w 78"/>
                <a:gd name="T3" fmla="*/ 12 h 66"/>
                <a:gd name="T4" fmla="*/ 0 w 78"/>
                <a:gd name="T5" fmla="*/ 66 h 66"/>
                <a:gd name="T6" fmla="*/ 78 w 78"/>
                <a:gd name="T7" fmla="*/ 0 h 66"/>
                <a:gd name="T8" fmla="*/ 0 w 78"/>
                <a:gd name="T9" fmla="*/ 0 h 66"/>
                <a:gd name="T10" fmla="*/ 45 w 78"/>
                <a:gd name="T11" fmla="*/ 37 h 66"/>
                <a:gd name="T12" fmla="*/ 43 w 78"/>
                <a:gd name="T13" fmla="*/ 33 h 66"/>
                <a:gd name="T14" fmla="*/ 40 w 78"/>
                <a:gd name="T15" fmla="*/ 31 h 66"/>
                <a:gd name="T16" fmla="*/ 36 w 78"/>
                <a:gd name="T17" fmla="*/ 29 h 66"/>
                <a:gd name="T18" fmla="*/ 33 w 78"/>
                <a:gd name="T19" fmla="*/ 29 h 66"/>
                <a:gd name="T20" fmla="*/ 29 w 78"/>
                <a:gd name="T21" fmla="*/ 31 h 66"/>
                <a:gd name="T22" fmla="*/ 26 w 78"/>
                <a:gd name="T23" fmla="*/ 33 h 66"/>
                <a:gd name="T24" fmla="*/ 24 w 78"/>
                <a:gd name="T25" fmla="*/ 37 h 66"/>
                <a:gd name="T26" fmla="*/ 23 w 78"/>
                <a:gd name="T27" fmla="*/ 41 h 66"/>
                <a:gd name="T28" fmla="*/ 24 w 78"/>
                <a:gd name="T29" fmla="*/ 45 h 66"/>
                <a:gd name="T30" fmla="*/ 26 w 78"/>
                <a:gd name="T31" fmla="*/ 48 h 66"/>
                <a:gd name="T32" fmla="*/ 29 w 78"/>
                <a:gd name="T33" fmla="*/ 51 h 66"/>
                <a:gd name="T34" fmla="*/ 32 w 78"/>
                <a:gd name="T35" fmla="*/ 52 h 66"/>
                <a:gd name="T36" fmla="*/ 35 w 78"/>
                <a:gd name="T37" fmla="*/ 49 h 66"/>
                <a:gd name="T38" fmla="*/ 39 w 78"/>
                <a:gd name="T39" fmla="*/ 52 h 66"/>
                <a:gd name="T40" fmla="*/ 40 w 78"/>
                <a:gd name="T41" fmla="*/ 47 h 66"/>
                <a:gd name="T42" fmla="*/ 45 w 78"/>
                <a:gd name="T43" fmla="*/ 46 h 66"/>
                <a:gd name="T44" fmla="*/ 43 w 78"/>
                <a:gd name="T45" fmla="*/ 42 h 66"/>
                <a:gd name="T46" fmla="*/ 39 w 78"/>
                <a:gd name="T47" fmla="*/ 41 h 66"/>
                <a:gd name="T48" fmla="*/ 31 w 78"/>
                <a:gd name="T49" fmla="*/ 44 h 66"/>
                <a:gd name="T50" fmla="*/ 34 w 78"/>
                <a:gd name="T51" fmla="*/ 36 h 66"/>
                <a:gd name="T52" fmla="*/ 32 w 78"/>
                <a:gd name="T53" fmla="*/ 41 h 66"/>
                <a:gd name="T54" fmla="*/ 34 w 78"/>
                <a:gd name="T55" fmla="*/ 43 h 66"/>
                <a:gd name="T56" fmla="*/ 53 w 78"/>
                <a:gd name="T57" fmla="*/ 33 h 66"/>
                <a:gd name="T58" fmla="*/ 55 w 78"/>
                <a:gd name="T59" fmla="*/ 30 h 66"/>
                <a:gd name="T60" fmla="*/ 54 w 78"/>
                <a:gd name="T61" fmla="*/ 29 h 66"/>
                <a:gd name="T62" fmla="*/ 50 w 78"/>
                <a:gd name="T63" fmla="*/ 28 h 66"/>
                <a:gd name="T64" fmla="*/ 48 w 78"/>
                <a:gd name="T65" fmla="*/ 26 h 66"/>
                <a:gd name="T66" fmla="*/ 46 w 78"/>
                <a:gd name="T67" fmla="*/ 29 h 66"/>
                <a:gd name="T68" fmla="*/ 44 w 78"/>
                <a:gd name="T69" fmla="*/ 29 h 66"/>
                <a:gd name="T70" fmla="*/ 43 w 78"/>
                <a:gd name="T71" fmla="*/ 31 h 66"/>
                <a:gd name="T72" fmla="*/ 44 w 78"/>
                <a:gd name="T73" fmla="*/ 33 h 66"/>
                <a:gd name="T74" fmla="*/ 43 w 78"/>
                <a:gd name="T75" fmla="*/ 35 h 66"/>
                <a:gd name="T76" fmla="*/ 44 w 78"/>
                <a:gd name="T77" fmla="*/ 37 h 66"/>
                <a:gd name="T78" fmla="*/ 48 w 78"/>
                <a:gd name="T79" fmla="*/ 39 h 66"/>
                <a:gd name="T80" fmla="*/ 50 w 78"/>
                <a:gd name="T81" fmla="*/ 39 h 66"/>
                <a:gd name="T82" fmla="*/ 53 w 78"/>
                <a:gd name="T83" fmla="*/ 37 h 66"/>
                <a:gd name="T84" fmla="*/ 55 w 78"/>
                <a:gd name="T85" fmla="*/ 35 h 66"/>
                <a:gd name="T86" fmla="*/ 53 w 78"/>
                <a:gd name="T87" fmla="*/ 33 h 66"/>
                <a:gd name="T88" fmla="*/ 47 w 78"/>
                <a:gd name="T8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66">
                  <a:moveTo>
                    <a:pt x="4" y="16"/>
                  </a:moveTo>
                  <a:cubicBezTo>
                    <a:pt x="4" y="62"/>
                    <a:pt x="4" y="62"/>
                    <a:pt x="4" y="62"/>
                  </a:cubicBezTo>
                  <a:cubicBezTo>
                    <a:pt x="74" y="62"/>
                    <a:pt x="74" y="62"/>
                    <a:pt x="74" y="62"/>
                  </a:cubicBezTo>
                  <a:cubicBezTo>
                    <a:pt x="74" y="16"/>
                    <a:pt x="74" y="16"/>
                    <a:pt x="74" y="16"/>
                  </a:cubicBezTo>
                  <a:cubicBezTo>
                    <a:pt x="4" y="16"/>
                    <a:pt x="4" y="16"/>
                    <a:pt x="4" y="16"/>
                  </a:cubicBezTo>
                  <a:close/>
                  <a:moveTo>
                    <a:pt x="0" y="12"/>
                  </a:moveTo>
                  <a:cubicBezTo>
                    <a:pt x="78" y="12"/>
                    <a:pt x="78" y="12"/>
                    <a:pt x="78" y="12"/>
                  </a:cubicBezTo>
                  <a:cubicBezTo>
                    <a:pt x="78" y="66"/>
                    <a:pt x="78" y="66"/>
                    <a:pt x="78" y="66"/>
                  </a:cubicBezTo>
                  <a:cubicBezTo>
                    <a:pt x="0" y="66"/>
                    <a:pt x="0" y="66"/>
                    <a:pt x="0" y="66"/>
                  </a:cubicBezTo>
                  <a:cubicBezTo>
                    <a:pt x="0" y="12"/>
                    <a:pt x="0" y="12"/>
                    <a:pt x="0" y="12"/>
                  </a:cubicBezTo>
                  <a:close/>
                  <a:moveTo>
                    <a:pt x="0" y="0"/>
                  </a:moveTo>
                  <a:cubicBezTo>
                    <a:pt x="78" y="0"/>
                    <a:pt x="78" y="0"/>
                    <a:pt x="78" y="0"/>
                  </a:cubicBezTo>
                  <a:cubicBezTo>
                    <a:pt x="78" y="8"/>
                    <a:pt x="78" y="8"/>
                    <a:pt x="78" y="8"/>
                  </a:cubicBezTo>
                  <a:cubicBezTo>
                    <a:pt x="0" y="8"/>
                    <a:pt x="0" y="8"/>
                    <a:pt x="0" y="8"/>
                  </a:cubicBezTo>
                  <a:cubicBezTo>
                    <a:pt x="0" y="0"/>
                    <a:pt x="0" y="0"/>
                    <a:pt x="0" y="0"/>
                  </a:cubicBezTo>
                  <a:close/>
                  <a:moveTo>
                    <a:pt x="46" y="40"/>
                  </a:moveTo>
                  <a:cubicBezTo>
                    <a:pt x="46" y="38"/>
                    <a:pt x="46" y="38"/>
                    <a:pt x="46" y="38"/>
                  </a:cubicBezTo>
                  <a:cubicBezTo>
                    <a:pt x="46" y="38"/>
                    <a:pt x="46" y="37"/>
                    <a:pt x="45" y="37"/>
                  </a:cubicBezTo>
                  <a:cubicBezTo>
                    <a:pt x="42" y="37"/>
                    <a:pt x="42" y="37"/>
                    <a:pt x="42" y="37"/>
                  </a:cubicBezTo>
                  <a:cubicBezTo>
                    <a:pt x="41" y="36"/>
                    <a:pt x="41" y="36"/>
                    <a:pt x="41" y="36"/>
                  </a:cubicBezTo>
                  <a:cubicBezTo>
                    <a:pt x="43" y="33"/>
                    <a:pt x="43" y="33"/>
                    <a:pt x="43" y="33"/>
                  </a:cubicBezTo>
                  <a:cubicBezTo>
                    <a:pt x="43" y="33"/>
                    <a:pt x="43" y="33"/>
                    <a:pt x="43" y="33"/>
                  </a:cubicBezTo>
                  <a:cubicBezTo>
                    <a:pt x="41" y="31"/>
                    <a:pt x="41" y="31"/>
                    <a:pt x="41" y="31"/>
                  </a:cubicBezTo>
                  <a:cubicBezTo>
                    <a:pt x="40" y="31"/>
                    <a:pt x="40" y="31"/>
                    <a:pt x="40" y="31"/>
                  </a:cubicBezTo>
                  <a:cubicBezTo>
                    <a:pt x="38" y="33"/>
                    <a:pt x="38" y="33"/>
                    <a:pt x="38" y="33"/>
                  </a:cubicBezTo>
                  <a:cubicBezTo>
                    <a:pt x="37" y="33"/>
                    <a:pt x="37" y="33"/>
                    <a:pt x="37" y="33"/>
                  </a:cubicBezTo>
                  <a:cubicBezTo>
                    <a:pt x="36" y="29"/>
                    <a:pt x="36" y="29"/>
                    <a:pt x="36" y="29"/>
                  </a:cubicBezTo>
                  <a:cubicBezTo>
                    <a:pt x="36" y="29"/>
                    <a:pt x="36" y="29"/>
                    <a:pt x="36" y="29"/>
                  </a:cubicBezTo>
                  <a:cubicBezTo>
                    <a:pt x="33" y="29"/>
                    <a:pt x="33" y="29"/>
                    <a:pt x="33" y="29"/>
                  </a:cubicBezTo>
                  <a:cubicBezTo>
                    <a:pt x="33" y="29"/>
                    <a:pt x="33" y="29"/>
                    <a:pt x="33" y="29"/>
                  </a:cubicBezTo>
                  <a:cubicBezTo>
                    <a:pt x="32" y="33"/>
                    <a:pt x="32" y="33"/>
                    <a:pt x="32" y="33"/>
                  </a:cubicBezTo>
                  <a:cubicBezTo>
                    <a:pt x="32" y="33"/>
                    <a:pt x="31" y="33"/>
                    <a:pt x="31" y="33"/>
                  </a:cubicBezTo>
                  <a:cubicBezTo>
                    <a:pt x="29" y="31"/>
                    <a:pt x="29" y="31"/>
                    <a:pt x="29" y="31"/>
                  </a:cubicBezTo>
                  <a:cubicBezTo>
                    <a:pt x="28" y="31"/>
                    <a:pt x="28" y="31"/>
                    <a:pt x="28" y="31"/>
                  </a:cubicBezTo>
                  <a:cubicBezTo>
                    <a:pt x="26" y="33"/>
                    <a:pt x="26" y="33"/>
                    <a:pt x="26" y="33"/>
                  </a:cubicBezTo>
                  <a:cubicBezTo>
                    <a:pt x="26" y="33"/>
                    <a:pt x="26" y="33"/>
                    <a:pt x="26" y="33"/>
                  </a:cubicBezTo>
                  <a:cubicBezTo>
                    <a:pt x="27" y="36"/>
                    <a:pt x="27" y="36"/>
                    <a:pt x="27" y="36"/>
                  </a:cubicBezTo>
                  <a:cubicBezTo>
                    <a:pt x="27" y="37"/>
                    <a:pt x="27" y="37"/>
                    <a:pt x="27" y="37"/>
                  </a:cubicBezTo>
                  <a:cubicBezTo>
                    <a:pt x="24" y="37"/>
                    <a:pt x="24" y="37"/>
                    <a:pt x="24" y="37"/>
                  </a:cubicBezTo>
                  <a:cubicBezTo>
                    <a:pt x="23" y="37"/>
                    <a:pt x="23" y="38"/>
                    <a:pt x="23" y="38"/>
                  </a:cubicBezTo>
                  <a:cubicBezTo>
                    <a:pt x="23" y="40"/>
                    <a:pt x="23" y="40"/>
                    <a:pt x="23" y="40"/>
                  </a:cubicBezTo>
                  <a:cubicBezTo>
                    <a:pt x="23" y="41"/>
                    <a:pt x="23" y="41"/>
                    <a:pt x="23" y="41"/>
                  </a:cubicBezTo>
                  <a:cubicBezTo>
                    <a:pt x="26" y="42"/>
                    <a:pt x="26" y="42"/>
                    <a:pt x="26" y="42"/>
                  </a:cubicBezTo>
                  <a:cubicBezTo>
                    <a:pt x="26" y="42"/>
                    <a:pt x="26" y="43"/>
                    <a:pt x="26" y="43"/>
                  </a:cubicBezTo>
                  <a:cubicBezTo>
                    <a:pt x="24" y="45"/>
                    <a:pt x="24" y="45"/>
                    <a:pt x="24" y="45"/>
                  </a:cubicBezTo>
                  <a:cubicBezTo>
                    <a:pt x="24" y="46"/>
                    <a:pt x="24" y="46"/>
                    <a:pt x="24" y="46"/>
                  </a:cubicBezTo>
                  <a:cubicBezTo>
                    <a:pt x="25" y="48"/>
                    <a:pt x="25" y="48"/>
                    <a:pt x="25" y="48"/>
                  </a:cubicBezTo>
                  <a:cubicBezTo>
                    <a:pt x="26" y="48"/>
                    <a:pt x="26" y="48"/>
                    <a:pt x="26" y="48"/>
                  </a:cubicBezTo>
                  <a:cubicBezTo>
                    <a:pt x="29" y="47"/>
                    <a:pt x="29" y="47"/>
                    <a:pt x="29" y="47"/>
                  </a:cubicBezTo>
                  <a:cubicBezTo>
                    <a:pt x="29" y="48"/>
                    <a:pt x="29" y="48"/>
                    <a:pt x="29" y="48"/>
                  </a:cubicBezTo>
                  <a:cubicBezTo>
                    <a:pt x="29" y="51"/>
                    <a:pt x="29" y="51"/>
                    <a:pt x="29" y="51"/>
                  </a:cubicBezTo>
                  <a:cubicBezTo>
                    <a:pt x="29" y="52"/>
                    <a:pt x="29" y="52"/>
                    <a:pt x="29" y="52"/>
                  </a:cubicBezTo>
                  <a:cubicBezTo>
                    <a:pt x="31" y="52"/>
                    <a:pt x="31" y="52"/>
                    <a:pt x="31" y="52"/>
                  </a:cubicBezTo>
                  <a:cubicBezTo>
                    <a:pt x="32" y="52"/>
                    <a:pt x="32" y="52"/>
                    <a:pt x="32" y="52"/>
                  </a:cubicBezTo>
                  <a:cubicBezTo>
                    <a:pt x="34" y="49"/>
                    <a:pt x="34" y="49"/>
                    <a:pt x="34" y="49"/>
                  </a:cubicBezTo>
                  <a:cubicBezTo>
                    <a:pt x="34" y="49"/>
                    <a:pt x="34" y="49"/>
                    <a:pt x="34" y="49"/>
                  </a:cubicBezTo>
                  <a:cubicBezTo>
                    <a:pt x="35" y="49"/>
                    <a:pt x="35" y="49"/>
                    <a:pt x="35" y="49"/>
                  </a:cubicBezTo>
                  <a:cubicBezTo>
                    <a:pt x="37" y="52"/>
                    <a:pt x="37" y="52"/>
                    <a:pt x="37" y="52"/>
                  </a:cubicBezTo>
                  <a:cubicBezTo>
                    <a:pt x="37" y="52"/>
                    <a:pt x="37" y="52"/>
                    <a:pt x="37" y="52"/>
                  </a:cubicBezTo>
                  <a:cubicBezTo>
                    <a:pt x="39" y="52"/>
                    <a:pt x="39" y="52"/>
                    <a:pt x="39" y="52"/>
                  </a:cubicBezTo>
                  <a:cubicBezTo>
                    <a:pt x="40" y="51"/>
                    <a:pt x="40" y="51"/>
                    <a:pt x="40" y="51"/>
                  </a:cubicBezTo>
                  <a:cubicBezTo>
                    <a:pt x="39" y="48"/>
                    <a:pt x="39" y="48"/>
                    <a:pt x="39" y="48"/>
                  </a:cubicBezTo>
                  <a:cubicBezTo>
                    <a:pt x="40" y="47"/>
                    <a:pt x="40" y="47"/>
                    <a:pt x="40" y="47"/>
                  </a:cubicBezTo>
                  <a:cubicBezTo>
                    <a:pt x="43" y="48"/>
                    <a:pt x="43" y="48"/>
                    <a:pt x="43" y="48"/>
                  </a:cubicBezTo>
                  <a:cubicBezTo>
                    <a:pt x="44" y="48"/>
                    <a:pt x="44" y="48"/>
                    <a:pt x="44" y="48"/>
                  </a:cubicBezTo>
                  <a:cubicBezTo>
                    <a:pt x="45" y="46"/>
                    <a:pt x="45" y="46"/>
                    <a:pt x="45" y="46"/>
                  </a:cubicBezTo>
                  <a:cubicBezTo>
                    <a:pt x="45" y="45"/>
                    <a:pt x="45" y="45"/>
                    <a:pt x="45" y="45"/>
                  </a:cubicBezTo>
                  <a:cubicBezTo>
                    <a:pt x="43" y="43"/>
                    <a:pt x="43" y="43"/>
                    <a:pt x="43" y="43"/>
                  </a:cubicBezTo>
                  <a:cubicBezTo>
                    <a:pt x="43" y="43"/>
                    <a:pt x="43" y="42"/>
                    <a:pt x="43" y="42"/>
                  </a:cubicBezTo>
                  <a:cubicBezTo>
                    <a:pt x="46" y="41"/>
                    <a:pt x="46" y="41"/>
                    <a:pt x="46" y="41"/>
                  </a:cubicBezTo>
                  <a:cubicBezTo>
                    <a:pt x="46" y="41"/>
                    <a:pt x="46" y="40"/>
                    <a:pt x="46" y="40"/>
                  </a:cubicBezTo>
                  <a:close/>
                  <a:moveTo>
                    <a:pt x="39" y="41"/>
                  </a:moveTo>
                  <a:cubicBezTo>
                    <a:pt x="39" y="42"/>
                    <a:pt x="39" y="43"/>
                    <a:pt x="38" y="44"/>
                  </a:cubicBezTo>
                  <a:cubicBezTo>
                    <a:pt x="37" y="45"/>
                    <a:pt x="36" y="46"/>
                    <a:pt x="34" y="46"/>
                  </a:cubicBezTo>
                  <a:cubicBezTo>
                    <a:pt x="33" y="46"/>
                    <a:pt x="32" y="45"/>
                    <a:pt x="31" y="44"/>
                  </a:cubicBezTo>
                  <a:cubicBezTo>
                    <a:pt x="30" y="43"/>
                    <a:pt x="30" y="42"/>
                    <a:pt x="30" y="41"/>
                  </a:cubicBezTo>
                  <a:cubicBezTo>
                    <a:pt x="30" y="40"/>
                    <a:pt x="30" y="39"/>
                    <a:pt x="31" y="38"/>
                  </a:cubicBezTo>
                  <a:cubicBezTo>
                    <a:pt x="32" y="37"/>
                    <a:pt x="33" y="36"/>
                    <a:pt x="34" y="36"/>
                  </a:cubicBezTo>
                  <a:cubicBezTo>
                    <a:pt x="36" y="36"/>
                    <a:pt x="37" y="37"/>
                    <a:pt x="38" y="38"/>
                  </a:cubicBezTo>
                  <a:cubicBezTo>
                    <a:pt x="39" y="39"/>
                    <a:pt x="39" y="40"/>
                    <a:pt x="39" y="41"/>
                  </a:cubicBezTo>
                  <a:close/>
                  <a:moveTo>
                    <a:pt x="32" y="41"/>
                  </a:moveTo>
                  <a:cubicBezTo>
                    <a:pt x="32" y="40"/>
                    <a:pt x="33" y="39"/>
                    <a:pt x="34" y="39"/>
                  </a:cubicBezTo>
                  <a:cubicBezTo>
                    <a:pt x="36" y="39"/>
                    <a:pt x="37" y="40"/>
                    <a:pt x="37" y="41"/>
                  </a:cubicBezTo>
                  <a:cubicBezTo>
                    <a:pt x="37" y="42"/>
                    <a:pt x="36" y="43"/>
                    <a:pt x="34" y="43"/>
                  </a:cubicBezTo>
                  <a:cubicBezTo>
                    <a:pt x="33" y="43"/>
                    <a:pt x="32" y="42"/>
                    <a:pt x="32" y="41"/>
                  </a:cubicBezTo>
                  <a:close/>
                  <a:moveTo>
                    <a:pt x="53" y="33"/>
                  </a:moveTo>
                  <a:cubicBezTo>
                    <a:pt x="53" y="33"/>
                    <a:pt x="53" y="33"/>
                    <a:pt x="53" y="33"/>
                  </a:cubicBezTo>
                  <a:cubicBezTo>
                    <a:pt x="53" y="32"/>
                    <a:pt x="53" y="32"/>
                    <a:pt x="53" y="32"/>
                  </a:cubicBezTo>
                  <a:cubicBezTo>
                    <a:pt x="54" y="31"/>
                    <a:pt x="54" y="31"/>
                    <a:pt x="54" y="31"/>
                  </a:cubicBezTo>
                  <a:cubicBezTo>
                    <a:pt x="55" y="30"/>
                    <a:pt x="55" y="30"/>
                    <a:pt x="55" y="30"/>
                  </a:cubicBezTo>
                  <a:cubicBezTo>
                    <a:pt x="55" y="30"/>
                    <a:pt x="55" y="30"/>
                    <a:pt x="55" y="30"/>
                  </a:cubicBezTo>
                  <a:cubicBezTo>
                    <a:pt x="54" y="29"/>
                    <a:pt x="54" y="29"/>
                    <a:pt x="54" y="29"/>
                  </a:cubicBezTo>
                  <a:cubicBezTo>
                    <a:pt x="54" y="29"/>
                    <a:pt x="54" y="29"/>
                    <a:pt x="54" y="29"/>
                  </a:cubicBezTo>
                  <a:cubicBezTo>
                    <a:pt x="53" y="29"/>
                    <a:pt x="53" y="29"/>
                    <a:pt x="53" y="29"/>
                  </a:cubicBezTo>
                  <a:cubicBezTo>
                    <a:pt x="52" y="29"/>
                    <a:pt x="52" y="29"/>
                    <a:pt x="52" y="29"/>
                  </a:cubicBezTo>
                  <a:cubicBezTo>
                    <a:pt x="51" y="29"/>
                    <a:pt x="51" y="29"/>
                    <a:pt x="50" y="28"/>
                  </a:cubicBezTo>
                  <a:cubicBezTo>
                    <a:pt x="50" y="27"/>
                    <a:pt x="50" y="27"/>
                    <a:pt x="50" y="27"/>
                  </a:cubicBezTo>
                  <a:cubicBezTo>
                    <a:pt x="49" y="26"/>
                    <a:pt x="49" y="26"/>
                    <a:pt x="49" y="26"/>
                  </a:cubicBezTo>
                  <a:cubicBezTo>
                    <a:pt x="48" y="26"/>
                    <a:pt x="48" y="26"/>
                    <a:pt x="48" y="26"/>
                  </a:cubicBezTo>
                  <a:cubicBezTo>
                    <a:pt x="48" y="27"/>
                    <a:pt x="48" y="27"/>
                    <a:pt x="48" y="27"/>
                  </a:cubicBezTo>
                  <a:cubicBezTo>
                    <a:pt x="47" y="28"/>
                    <a:pt x="47" y="28"/>
                    <a:pt x="47" y="28"/>
                  </a:cubicBezTo>
                  <a:cubicBezTo>
                    <a:pt x="47" y="29"/>
                    <a:pt x="46" y="29"/>
                    <a:pt x="46" y="29"/>
                  </a:cubicBezTo>
                  <a:cubicBezTo>
                    <a:pt x="44" y="29"/>
                    <a:pt x="44" y="29"/>
                    <a:pt x="44" y="29"/>
                  </a:cubicBezTo>
                  <a:cubicBezTo>
                    <a:pt x="44" y="29"/>
                    <a:pt x="44" y="29"/>
                    <a:pt x="44" y="29"/>
                  </a:cubicBezTo>
                  <a:cubicBezTo>
                    <a:pt x="44" y="29"/>
                    <a:pt x="44" y="29"/>
                    <a:pt x="44" y="29"/>
                  </a:cubicBezTo>
                  <a:cubicBezTo>
                    <a:pt x="43" y="30"/>
                    <a:pt x="43" y="30"/>
                    <a:pt x="43" y="30"/>
                  </a:cubicBezTo>
                  <a:cubicBezTo>
                    <a:pt x="43" y="30"/>
                    <a:pt x="43" y="30"/>
                    <a:pt x="43" y="30"/>
                  </a:cubicBezTo>
                  <a:cubicBezTo>
                    <a:pt x="43" y="31"/>
                    <a:pt x="43" y="31"/>
                    <a:pt x="43" y="31"/>
                  </a:cubicBezTo>
                  <a:cubicBezTo>
                    <a:pt x="44" y="32"/>
                    <a:pt x="44" y="32"/>
                    <a:pt x="44" y="32"/>
                  </a:cubicBezTo>
                  <a:cubicBezTo>
                    <a:pt x="44" y="33"/>
                    <a:pt x="44" y="33"/>
                    <a:pt x="44" y="33"/>
                  </a:cubicBezTo>
                  <a:cubicBezTo>
                    <a:pt x="44" y="33"/>
                    <a:pt x="44" y="33"/>
                    <a:pt x="44" y="33"/>
                  </a:cubicBezTo>
                  <a:cubicBezTo>
                    <a:pt x="43" y="35"/>
                    <a:pt x="43" y="35"/>
                    <a:pt x="43" y="35"/>
                  </a:cubicBezTo>
                  <a:cubicBezTo>
                    <a:pt x="43" y="35"/>
                    <a:pt x="43" y="35"/>
                    <a:pt x="43" y="35"/>
                  </a:cubicBezTo>
                  <a:cubicBezTo>
                    <a:pt x="43" y="35"/>
                    <a:pt x="43" y="35"/>
                    <a:pt x="43" y="35"/>
                  </a:cubicBezTo>
                  <a:cubicBezTo>
                    <a:pt x="44" y="36"/>
                    <a:pt x="44" y="36"/>
                    <a:pt x="44" y="36"/>
                  </a:cubicBezTo>
                  <a:cubicBezTo>
                    <a:pt x="44" y="37"/>
                    <a:pt x="44" y="37"/>
                    <a:pt x="44" y="37"/>
                  </a:cubicBezTo>
                  <a:cubicBezTo>
                    <a:pt x="44" y="37"/>
                    <a:pt x="44" y="37"/>
                    <a:pt x="44" y="37"/>
                  </a:cubicBezTo>
                  <a:cubicBezTo>
                    <a:pt x="46" y="36"/>
                    <a:pt x="46" y="36"/>
                    <a:pt x="46" y="36"/>
                  </a:cubicBezTo>
                  <a:cubicBezTo>
                    <a:pt x="46" y="36"/>
                    <a:pt x="47" y="37"/>
                    <a:pt x="47" y="37"/>
                  </a:cubicBezTo>
                  <a:cubicBezTo>
                    <a:pt x="48" y="39"/>
                    <a:pt x="48" y="39"/>
                    <a:pt x="48" y="39"/>
                  </a:cubicBezTo>
                  <a:cubicBezTo>
                    <a:pt x="48" y="39"/>
                    <a:pt x="48" y="39"/>
                    <a:pt x="48" y="39"/>
                  </a:cubicBezTo>
                  <a:cubicBezTo>
                    <a:pt x="49" y="39"/>
                    <a:pt x="49" y="39"/>
                    <a:pt x="49" y="39"/>
                  </a:cubicBezTo>
                  <a:cubicBezTo>
                    <a:pt x="50" y="39"/>
                    <a:pt x="50" y="39"/>
                    <a:pt x="50" y="39"/>
                  </a:cubicBezTo>
                  <a:cubicBezTo>
                    <a:pt x="50" y="37"/>
                    <a:pt x="50" y="37"/>
                    <a:pt x="50" y="37"/>
                  </a:cubicBezTo>
                  <a:cubicBezTo>
                    <a:pt x="51" y="37"/>
                    <a:pt x="51" y="36"/>
                    <a:pt x="52" y="36"/>
                  </a:cubicBezTo>
                  <a:cubicBezTo>
                    <a:pt x="53" y="37"/>
                    <a:pt x="53" y="37"/>
                    <a:pt x="53" y="37"/>
                  </a:cubicBezTo>
                  <a:cubicBezTo>
                    <a:pt x="54" y="37"/>
                    <a:pt x="54" y="37"/>
                    <a:pt x="54" y="37"/>
                  </a:cubicBezTo>
                  <a:cubicBezTo>
                    <a:pt x="54" y="36"/>
                    <a:pt x="54" y="36"/>
                    <a:pt x="54" y="36"/>
                  </a:cubicBezTo>
                  <a:cubicBezTo>
                    <a:pt x="55" y="35"/>
                    <a:pt x="55" y="35"/>
                    <a:pt x="55" y="35"/>
                  </a:cubicBezTo>
                  <a:cubicBezTo>
                    <a:pt x="55" y="35"/>
                    <a:pt x="55" y="35"/>
                    <a:pt x="55" y="35"/>
                  </a:cubicBezTo>
                  <a:cubicBezTo>
                    <a:pt x="54" y="35"/>
                    <a:pt x="54" y="35"/>
                    <a:pt x="54" y="35"/>
                  </a:cubicBezTo>
                  <a:cubicBezTo>
                    <a:pt x="53" y="33"/>
                    <a:pt x="53" y="33"/>
                    <a:pt x="53" y="33"/>
                  </a:cubicBezTo>
                  <a:close/>
                  <a:moveTo>
                    <a:pt x="51" y="33"/>
                  </a:moveTo>
                  <a:cubicBezTo>
                    <a:pt x="51" y="34"/>
                    <a:pt x="50" y="34"/>
                    <a:pt x="49" y="34"/>
                  </a:cubicBezTo>
                  <a:cubicBezTo>
                    <a:pt x="48" y="34"/>
                    <a:pt x="47" y="34"/>
                    <a:pt x="47" y="33"/>
                  </a:cubicBezTo>
                  <a:cubicBezTo>
                    <a:pt x="47" y="32"/>
                    <a:pt x="48" y="31"/>
                    <a:pt x="49" y="31"/>
                  </a:cubicBezTo>
                  <a:cubicBezTo>
                    <a:pt x="50" y="31"/>
                    <a:pt x="51" y="32"/>
                    <a:pt x="51" y="3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7" name="Freeform 44"/>
            <p:cNvSpPr>
              <a:spLocks/>
            </p:cNvSpPr>
            <p:nvPr/>
          </p:nvSpPr>
          <p:spPr bwMode="auto">
            <a:xfrm>
              <a:off x="7512050" y="850900"/>
              <a:ext cx="409575" cy="268288"/>
            </a:xfrm>
            <a:custGeom>
              <a:avLst/>
              <a:gdLst>
                <a:gd name="T0" fmla="*/ 154 w 184"/>
                <a:gd name="T1" fmla="*/ 53 h 121"/>
                <a:gd name="T2" fmla="*/ 154 w 184"/>
                <a:gd name="T3" fmla="*/ 51 h 121"/>
                <a:gd name="T4" fmla="*/ 104 w 184"/>
                <a:gd name="T5" fmla="*/ 0 h 121"/>
                <a:gd name="T6" fmla="*/ 61 w 184"/>
                <a:gd name="T7" fmla="*/ 23 h 121"/>
                <a:gd name="T8" fmla="*/ 48 w 184"/>
                <a:gd name="T9" fmla="*/ 19 h 121"/>
                <a:gd name="T10" fmla="*/ 31 w 184"/>
                <a:gd name="T11" fmla="*/ 24 h 121"/>
                <a:gd name="T12" fmla="*/ 18 w 184"/>
                <a:gd name="T13" fmla="*/ 48 h 121"/>
                <a:gd name="T14" fmla="*/ 0 w 184"/>
                <a:gd name="T15" fmla="*/ 81 h 121"/>
                <a:gd name="T16" fmla="*/ 35 w 184"/>
                <a:gd name="T17" fmla="*/ 121 h 121"/>
                <a:gd name="T18" fmla="*/ 40 w 184"/>
                <a:gd name="T19" fmla="*/ 121 h 121"/>
                <a:gd name="T20" fmla="*/ 44 w 184"/>
                <a:gd name="T21" fmla="*/ 121 h 121"/>
                <a:gd name="T22" fmla="*/ 127 w 184"/>
                <a:gd name="T23" fmla="*/ 121 h 121"/>
                <a:gd name="T24" fmla="*/ 128 w 184"/>
                <a:gd name="T25" fmla="*/ 121 h 121"/>
                <a:gd name="T26" fmla="*/ 130 w 184"/>
                <a:gd name="T27" fmla="*/ 121 h 121"/>
                <a:gd name="T28" fmla="*/ 136 w 184"/>
                <a:gd name="T29" fmla="*/ 121 h 121"/>
                <a:gd name="T30" fmla="*/ 150 w 184"/>
                <a:gd name="T31" fmla="*/ 121 h 121"/>
                <a:gd name="T32" fmla="*/ 184 w 184"/>
                <a:gd name="T33" fmla="*/ 87 h 121"/>
                <a:gd name="T34" fmla="*/ 154 w 184"/>
                <a:gd name="T35" fmla="*/ 5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121">
                  <a:moveTo>
                    <a:pt x="154" y="53"/>
                  </a:moveTo>
                  <a:cubicBezTo>
                    <a:pt x="154" y="53"/>
                    <a:pt x="154" y="52"/>
                    <a:pt x="154" y="51"/>
                  </a:cubicBezTo>
                  <a:cubicBezTo>
                    <a:pt x="154" y="23"/>
                    <a:pt x="132" y="0"/>
                    <a:pt x="104" y="0"/>
                  </a:cubicBezTo>
                  <a:cubicBezTo>
                    <a:pt x="86" y="0"/>
                    <a:pt x="71" y="9"/>
                    <a:pt x="61" y="23"/>
                  </a:cubicBezTo>
                  <a:cubicBezTo>
                    <a:pt x="57" y="20"/>
                    <a:pt x="53" y="19"/>
                    <a:pt x="48" y="19"/>
                  </a:cubicBezTo>
                  <a:cubicBezTo>
                    <a:pt x="41" y="19"/>
                    <a:pt x="36" y="21"/>
                    <a:pt x="31" y="24"/>
                  </a:cubicBezTo>
                  <a:cubicBezTo>
                    <a:pt x="23" y="29"/>
                    <a:pt x="18" y="38"/>
                    <a:pt x="18" y="48"/>
                  </a:cubicBezTo>
                  <a:cubicBezTo>
                    <a:pt x="7" y="55"/>
                    <a:pt x="0" y="67"/>
                    <a:pt x="0" y="81"/>
                  </a:cubicBezTo>
                  <a:cubicBezTo>
                    <a:pt x="0" y="102"/>
                    <a:pt x="15" y="119"/>
                    <a:pt x="35" y="121"/>
                  </a:cubicBezTo>
                  <a:cubicBezTo>
                    <a:pt x="37" y="121"/>
                    <a:pt x="38" y="121"/>
                    <a:pt x="40" y="121"/>
                  </a:cubicBezTo>
                  <a:cubicBezTo>
                    <a:pt x="41" y="121"/>
                    <a:pt x="42" y="121"/>
                    <a:pt x="44" y="121"/>
                  </a:cubicBezTo>
                  <a:cubicBezTo>
                    <a:pt x="62" y="121"/>
                    <a:pt x="106" y="121"/>
                    <a:pt x="127" y="121"/>
                  </a:cubicBezTo>
                  <a:cubicBezTo>
                    <a:pt x="127" y="121"/>
                    <a:pt x="128" y="121"/>
                    <a:pt x="128" y="121"/>
                  </a:cubicBezTo>
                  <a:cubicBezTo>
                    <a:pt x="130" y="121"/>
                    <a:pt x="130" y="121"/>
                    <a:pt x="130" y="121"/>
                  </a:cubicBezTo>
                  <a:cubicBezTo>
                    <a:pt x="131" y="121"/>
                    <a:pt x="134" y="121"/>
                    <a:pt x="136" y="121"/>
                  </a:cubicBezTo>
                  <a:cubicBezTo>
                    <a:pt x="150" y="121"/>
                    <a:pt x="150" y="121"/>
                    <a:pt x="150" y="121"/>
                  </a:cubicBezTo>
                  <a:cubicBezTo>
                    <a:pt x="169" y="121"/>
                    <a:pt x="184" y="106"/>
                    <a:pt x="184" y="87"/>
                  </a:cubicBezTo>
                  <a:cubicBezTo>
                    <a:pt x="184" y="70"/>
                    <a:pt x="171" y="56"/>
                    <a:pt x="154" y="53"/>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8" name="Freeform 45"/>
            <p:cNvSpPr>
              <a:spLocks/>
            </p:cNvSpPr>
            <p:nvPr/>
          </p:nvSpPr>
          <p:spPr bwMode="auto">
            <a:xfrm>
              <a:off x="7908925" y="808038"/>
              <a:ext cx="295275" cy="193675"/>
            </a:xfrm>
            <a:custGeom>
              <a:avLst/>
              <a:gdLst>
                <a:gd name="T0" fmla="*/ 112 w 133"/>
                <a:gd name="T1" fmla="*/ 38 h 87"/>
                <a:gd name="T2" fmla="*/ 112 w 133"/>
                <a:gd name="T3" fmla="*/ 36 h 87"/>
                <a:gd name="T4" fmla="*/ 75 w 133"/>
                <a:gd name="T5" fmla="*/ 0 h 87"/>
                <a:gd name="T6" fmla="*/ 45 w 133"/>
                <a:gd name="T7" fmla="*/ 16 h 87"/>
                <a:gd name="T8" fmla="*/ 35 w 133"/>
                <a:gd name="T9" fmla="*/ 13 h 87"/>
                <a:gd name="T10" fmla="*/ 23 w 133"/>
                <a:gd name="T11" fmla="*/ 17 h 87"/>
                <a:gd name="T12" fmla="*/ 14 w 133"/>
                <a:gd name="T13" fmla="*/ 34 h 87"/>
                <a:gd name="T14" fmla="*/ 0 w 133"/>
                <a:gd name="T15" fmla="*/ 58 h 87"/>
                <a:gd name="T16" fmla="*/ 26 w 133"/>
                <a:gd name="T17" fmla="*/ 87 h 87"/>
                <a:gd name="T18" fmla="*/ 29 w 133"/>
                <a:gd name="T19" fmla="*/ 87 h 87"/>
                <a:gd name="T20" fmla="*/ 32 w 133"/>
                <a:gd name="T21" fmla="*/ 87 h 87"/>
                <a:gd name="T22" fmla="*/ 92 w 133"/>
                <a:gd name="T23" fmla="*/ 87 h 87"/>
                <a:gd name="T24" fmla="*/ 93 w 133"/>
                <a:gd name="T25" fmla="*/ 87 h 87"/>
                <a:gd name="T26" fmla="*/ 95 w 133"/>
                <a:gd name="T27" fmla="*/ 87 h 87"/>
                <a:gd name="T28" fmla="*/ 99 w 133"/>
                <a:gd name="T29" fmla="*/ 87 h 87"/>
                <a:gd name="T30" fmla="*/ 108 w 133"/>
                <a:gd name="T31" fmla="*/ 87 h 87"/>
                <a:gd name="T32" fmla="*/ 133 w 133"/>
                <a:gd name="T33" fmla="*/ 62 h 87"/>
                <a:gd name="T34" fmla="*/ 112 w 133"/>
                <a:gd name="T35" fmla="*/ 3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7">
                  <a:moveTo>
                    <a:pt x="112" y="38"/>
                  </a:moveTo>
                  <a:cubicBezTo>
                    <a:pt x="112" y="37"/>
                    <a:pt x="112" y="37"/>
                    <a:pt x="112" y="36"/>
                  </a:cubicBezTo>
                  <a:cubicBezTo>
                    <a:pt x="112" y="16"/>
                    <a:pt x="96" y="0"/>
                    <a:pt x="75" y="0"/>
                  </a:cubicBezTo>
                  <a:cubicBezTo>
                    <a:pt x="63" y="0"/>
                    <a:pt x="51" y="6"/>
                    <a:pt x="45" y="16"/>
                  </a:cubicBezTo>
                  <a:cubicBezTo>
                    <a:pt x="42" y="14"/>
                    <a:pt x="39" y="13"/>
                    <a:pt x="35" y="13"/>
                  </a:cubicBezTo>
                  <a:cubicBezTo>
                    <a:pt x="30" y="13"/>
                    <a:pt x="26" y="15"/>
                    <a:pt x="23" y="17"/>
                  </a:cubicBezTo>
                  <a:cubicBezTo>
                    <a:pt x="17" y="20"/>
                    <a:pt x="14" y="27"/>
                    <a:pt x="14" y="34"/>
                  </a:cubicBezTo>
                  <a:cubicBezTo>
                    <a:pt x="6" y="39"/>
                    <a:pt x="0" y="48"/>
                    <a:pt x="0" y="58"/>
                  </a:cubicBezTo>
                  <a:cubicBezTo>
                    <a:pt x="0" y="73"/>
                    <a:pt x="12" y="85"/>
                    <a:pt x="26" y="87"/>
                  </a:cubicBezTo>
                  <a:cubicBezTo>
                    <a:pt x="27" y="87"/>
                    <a:pt x="28" y="87"/>
                    <a:pt x="29" y="87"/>
                  </a:cubicBezTo>
                  <a:cubicBezTo>
                    <a:pt x="30" y="87"/>
                    <a:pt x="31" y="87"/>
                    <a:pt x="32" y="87"/>
                  </a:cubicBezTo>
                  <a:cubicBezTo>
                    <a:pt x="46" y="87"/>
                    <a:pt x="77" y="87"/>
                    <a:pt x="92" y="87"/>
                  </a:cubicBezTo>
                  <a:cubicBezTo>
                    <a:pt x="92" y="87"/>
                    <a:pt x="93" y="87"/>
                    <a:pt x="93" y="87"/>
                  </a:cubicBezTo>
                  <a:cubicBezTo>
                    <a:pt x="95" y="87"/>
                    <a:pt x="95" y="87"/>
                    <a:pt x="95" y="87"/>
                  </a:cubicBezTo>
                  <a:cubicBezTo>
                    <a:pt x="95" y="87"/>
                    <a:pt x="98" y="87"/>
                    <a:pt x="99" y="87"/>
                  </a:cubicBezTo>
                  <a:cubicBezTo>
                    <a:pt x="108" y="87"/>
                    <a:pt x="108" y="87"/>
                    <a:pt x="108" y="87"/>
                  </a:cubicBezTo>
                  <a:cubicBezTo>
                    <a:pt x="122" y="87"/>
                    <a:pt x="133" y="76"/>
                    <a:pt x="133" y="62"/>
                  </a:cubicBezTo>
                  <a:cubicBezTo>
                    <a:pt x="133" y="50"/>
                    <a:pt x="124" y="40"/>
                    <a:pt x="112" y="3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9" name="Freeform 46"/>
            <p:cNvSpPr>
              <a:spLocks/>
            </p:cNvSpPr>
            <p:nvPr/>
          </p:nvSpPr>
          <p:spPr bwMode="auto">
            <a:xfrm>
              <a:off x="7061200" y="896938"/>
              <a:ext cx="538163" cy="35560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 name="Freeform 47"/>
            <p:cNvSpPr>
              <a:spLocks/>
            </p:cNvSpPr>
            <p:nvPr/>
          </p:nvSpPr>
          <p:spPr bwMode="auto">
            <a:xfrm>
              <a:off x="7593013" y="1392238"/>
              <a:ext cx="223838" cy="52388"/>
            </a:xfrm>
            <a:custGeom>
              <a:avLst/>
              <a:gdLst>
                <a:gd name="T0" fmla="*/ 73 w 101"/>
                <a:gd name="T1" fmla="*/ 0 h 23"/>
                <a:gd name="T2" fmla="*/ 55 w 101"/>
                <a:gd name="T3" fmla="*/ 5 h 23"/>
                <a:gd name="T4" fmla="*/ 36 w 101"/>
                <a:gd name="T5" fmla="*/ 0 h 23"/>
                <a:gd name="T6" fmla="*/ 0 w 101"/>
                <a:gd name="T7" fmla="*/ 23 h 23"/>
                <a:gd name="T8" fmla="*/ 36 w 101"/>
                <a:gd name="T9" fmla="*/ 9 h 23"/>
                <a:gd name="T10" fmla="*/ 49 w 101"/>
                <a:gd name="T11" fmla="*/ 11 h 23"/>
                <a:gd name="T12" fmla="*/ 45 w 101"/>
                <a:gd name="T13" fmla="*/ 18 h 23"/>
                <a:gd name="T14" fmla="*/ 53 w 101"/>
                <a:gd name="T15" fmla="*/ 12 h 23"/>
                <a:gd name="T16" fmla="*/ 61 w 101"/>
                <a:gd name="T17" fmla="*/ 9 h 23"/>
                <a:gd name="T18" fmla="*/ 73 w 101"/>
                <a:gd name="T19" fmla="*/ 7 h 23"/>
                <a:gd name="T20" fmla="*/ 101 w 101"/>
                <a:gd name="T21" fmla="*/ 18 h 23"/>
                <a:gd name="T22" fmla="*/ 73 w 101"/>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23">
                  <a:moveTo>
                    <a:pt x="73" y="0"/>
                  </a:moveTo>
                  <a:cubicBezTo>
                    <a:pt x="66" y="0"/>
                    <a:pt x="60" y="2"/>
                    <a:pt x="55" y="5"/>
                  </a:cubicBezTo>
                  <a:cubicBezTo>
                    <a:pt x="50" y="2"/>
                    <a:pt x="43" y="0"/>
                    <a:pt x="36" y="0"/>
                  </a:cubicBezTo>
                  <a:cubicBezTo>
                    <a:pt x="20" y="0"/>
                    <a:pt x="6" y="9"/>
                    <a:pt x="0" y="23"/>
                  </a:cubicBezTo>
                  <a:cubicBezTo>
                    <a:pt x="8" y="15"/>
                    <a:pt x="21" y="9"/>
                    <a:pt x="36" y="9"/>
                  </a:cubicBezTo>
                  <a:cubicBezTo>
                    <a:pt x="40" y="9"/>
                    <a:pt x="45" y="10"/>
                    <a:pt x="49" y="11"/>
                  </a:cubicBezTo>
                  <a:cubicBezTo>
                    <a:pt x="48" y="13"/>
                    <a:pt x="46" y="15"/>
                    <a:pt x="45" y="18"/>
                  </a:cubicBezTo>
                  <a:cubicBezTo>
                    <a:pt x="47" y="15"/>
                    <a:pt x="50" y="13"/>
                    <a:pt x="53" y="12"/>
                  </a:cubicBezTo>
                  <a:cubicBezTo>
                    <a:pt x="55" y="11"/>
                    <a:pt x="58" y="10"/>
                    <a:pt x="61" y="9"/>
                  </a:cubicBezTo>
                  <a:cubicBezTo>
                    <a:pt x="64" y="8"/>
                    <a:pt x="69" y="7"/>
                    <a:pt x="73" y="7"/>
                  </a:cubicBezTo>
                  <a:cubicBezTo>
                    <a:pt x="84" y="7"/>
                    <a:pt x="94" y="11"/>
                    <a:pt x="101" y="18"/>
                  </a:cubicBezTo>
                  <a:cubicBezTo>
                    <a:pt x="96" y="7"/>
                    <a:pt x="85" y="0"/>
                    <a:pt x="73"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1" name="Freeform 48"/>
            <p:cNvSpPr>
              <a:spLocks/>
            </p:cNvSpPr>
            <p:nvPr/>
          </p:nvSpPr>
          <p:spPr bwMode="auto">
            <a:xfrm>
              <a:off x="7772400" y="1301750"/>
              <a:ext cx="222250" cy="49213"/>
            </a:xfrm>
            <a:custGeom>
              <a:avLst/>
              <a:gdLst>
                <a:gd name="T0" fmla="*/ 72 w 100"/>
                <a:gd name="T1" fmla="*/ 0 h 22"/>
                <a:gd name="T2" fmla="*/ 55 w 100"/>
                <a:gd name="T3" fmla="*/ 5 h 22"/>
                <a:gd name="T4" fmla="*/ 35 w 100"/>
                <a:gd name="T5" fmla="*/ 0 h 22"/>
                <a:gd name="T6" fmla="*/ 0 w 100"/>
                <a:gd name="T7" fmla="*/ 22 h 22"/>
                <a:gd name="T8" fmla="*/ 35 w 100"/>
                <a:gd name="T9" fmla="*/ 9 h 22"/>
                <a:gd name="T10" fmla="*/ 49 w 100"/>
                <a:gd name="T11" fmla="*/ 11 h 22"/>
                <a:gd name="T12" fmla="*/ 45 w 100"/>
                <a:gd name="T13" fmla="*/ 17 h 22"/>
                <a:gd name="T14" fmla="*/ 53 w 100"/>
                <a:gd name="T15" fmla="*/ 12 h 22"/>
                <a:gd name="T16" fmla="*/ 60 w 100"/>
                <a:gd name="T17" fmla="*/ 9 h 22"/>
                <a:gd name="T18" fmla="*/ 72 w 100"/>
                <a:gd name="T19" fmla="*/ 7 h 22"/>
                <a:gd name="T20" fmla="*/ 100 w 100"/>
                <a:gd name="T21" fmla="*/ 17 h 22"/>
                <a:gd name="T22" fmla="*/ 72 w 10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2">
                  <a:moveTo>
                    <a:pt x="72" y="0"/>
                  </a:moveTo>
                  <a:cubicBezTo>
                    <a:pt x="66" y="0"/>
                    <a:pt x="60" y="2"/>
                    <a:pt x="55" y="5"/>
                  </a:cubicBezTo>
                  <a:cubicBezTo>
                    <a:pt x="49" y="2"/>
                    <a:pt x="43" y="0"/>
                    <a:pt x="35" y="0"/>
                  </a:cubicBezTo>
                  <a:cubicBezTo>
                    <a:pt x="19" y="0"/>
                    <a:pt x="6" y="9"/>
                    <a:pt x="0" y="22"/>
                  </a:cubicBezTo>
                  <a:cubicBezTo>
                    <a:pt x="8" y="14"/>
                    <a:pt x="21" y="9"/>
                    <a:pt x="35" y="9"/>
                  </a:cubicBezTo>
                  <a:cubicBezTo>
                    <a:pt x="40" y="9"/>
                    <a:pt x="45" y="10"/>
                    <a:pt x="49" y="11"/>
                  </a:cubicBezTo>
                  <a:cubicBezTo>
                    <a:pt x="47" y="13"/>
                    <a:pt x="46" y="15"/>
                    <a:pt x="45" y="17"/>
                  </a:cubicBezTo>
                  <a:cubicBezTo>
                    <a:pt x="47" y="15"/>
                    <a:pt x="50" y="13"/>
                    <a:pt x="53" y="12"/>
                  </a:cubicBezTo>
                  <a:cubicBezTo>
                    <a:pt x="55" y="10"/>
                    <a:pt x="58" y="9"/>
                    <a:pt x="60" y="9"/>
                  </a:cubicBezTo>
                  <a:cubicBezTo>
                    <a:pt x="64" y="8"/>
                    <a:pt x="68" y="7"/>
                    <a:pt x="72" y="7"/>
                  </a:cubicBezTo>
                  <a:cubicBezTo>
                    <a:pt x="83" y="7"/>
                    <a:pt x="93" y="11"/>
                    <a:pt x="100" y="17"/>
                  </a:cubicBezTo>
                  <a:cubicBezTo>
                    <a:pt x="95" y="7"/>
                    <a:pt x="85" y="0"/>
                    <a:pt x="72"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 name="Freeform 49"/>
            <p:cNvSpPr>
              <a:spLocks/>
            </p:cNvSpPr>
            <p:nvPr/>
          </p:nvSpPr>
          <p:spPr bwMode="auto">
            <a:xfrm>
              <a:off x="7877175" y="1373188"/>
              <a:ext cx="225425" cy="52388"/>
            </a:xfrm>
            <a:custGeom>
              <a:avLst/>
              <a:gdLst>
                <a:gd name="T0" fmla="*/ 73 w 101"/>
                <a:gd name="T1" fmla="*/ 0 h 24"/>
                <a:gd name="T2" fmla="*/ 56 w 101"/>
                <a:gd name="T3" fmla="*/ 6 h 24"/>
                <a:gd name="T4" fmla="*/ 36 w 101"/>
                <a:gd name="T5" fmla="*/ 0 h 24"/>
                <a:gd name="T6" fmla="*/ 0 w 101"/>
                <a:gd name="T7" fmla="*/ 24 h 24"/>
                <a:gd name="T8" fmla="*/ 36 w 101"/>
                <a:gd name="T9" fmla="*/ 10 h 24"/>
                <a:gd name="T10" fmla="*/ 49 w 101"/>
                <a:gd name="T11" fmla="*/ 12 h 24"/>
                <a:gd name="T12" fmla="*/ 45 w 101"/>
                <a:gd name="T13" fmla="*/ 19 h 24"/>
                <a:gd name="T14" fmla="*/ 53 w 101"/>
                <a:gd name="T15" fmla="*/ 13 h 24"/>
                <a:gd name="T16" fmla="*/ 61 w 101"/>
                <a:gd name="T17" fmla="*/ 9 h 24"/>
                <a:gd name="T18" fmla="*/ 73 w 101"/>
                <a:gd name="T19" fmla="*/ 8 h 24"/>
                <a:gd name="T20" fmla="*/ 101 w 101"/>
                <a:gd name="T21" fmla="*/ 19 h 24"/>
                <a:gd name="T22" fmla="*/ 73 w 101"/>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24">
                  <a:moveTo>
                    <a:pt x="73" y="0"/>
                  </a:moveTo>
                  <a:cubicBezTo>
                    <a:pt x="67" y="0"/>
                    <a:pt x="61" y="2"/>
                    <a:pt x="56" y="6"/>
                  </a:cubicBezTo>
                  <a:cubicBezTo>
                    <a:pt x="50" y="2"/>
                    <a:pt x="43" y="0"/>
                    <a:pt x="36" y="0"/>
                  </a:cubicBezTo>
                  <a:cubicBezTo>
                    <a:pt x="20" y="0"/>
                    <a:pt x="6" y="10"/>
                    <a:pt x="0" y="24"/>
                  </a:cubicBezTo>
                  <a:cubicBezTo>
                    <a:pt x="9" y="15"/>
                    <a:pt x="22" y="10"/>
                    <a:pt x="36" y="10"/>
                  </a:cubicBezTo>
                  <a:cubicBezTo>
                    <a:pt x="41" y="10"/>
                    <a:pt x="45" y="10"/>
                    <a:pt x="49" y="12"/>
                  </a:cubicBezTo>
                  <a:cubicBezTo>
                    <a:pt x="48" y="14"/>
                    <a:pt x="46" y="16"/>
                    <a:pt x="45" y="19"/>
                  </a:cubicBezTo>
                  <a:cubicBezTo>
                    <a:pt x="48" y="16"/>
                    <a:pt x="50" y="14"/>
                    <a:pt x="53" y="13"/>
                  </a:cubicBezTo>
                  <a:cubicBezTo>
                    <a:pt x="56" y="11"/>
                    <a:pt x="58" y="10"/>
                    <a:pt x="61" y="9"/>
                  </a:cubicBezTo>
                  <a:cubicBezTo>
                    <a:pt x="65" y="8"/>
                    <a:pt x="69" y="8"/>
                    <a:pt x="73" y="8"/>
                  </a:cubicBezTo>
                  <a:cubicBezTo>
                    <a:pt x="84" y="8"/>
                    <a:pt x="94" y="12"/>
                    <a:pt x="101" y="19"/>
                  </a:cubicBezTo>
                  <a:cubicBezTo>
                    <a:pt x="96" y="8"/>
                    <a:pt x="85" y="0"/>
                    <a:pt x="73"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nvGrpSpPr>
          <p:cNvPr id="3" name="Group 2"/>
          <p:cNvGrpSpPr/>
          <p:nvPr/>
        </p:nvGrpSpPr>
        <p:grpSpPr>
          <a:xfrm>
            <a:off x="6426766" y="6347595"/>
            <a:ext cx="1551541" cy="683092"/>
            <a:chOff x="4738358" y="6214172"/>
            <a:chExt cx="1521257" cy="669759"/>
          </a:xfrm>
        </p:grpSpPr>
        <p:grpSp>
          <p:nvGrpSpPr>
            <p:cNvPr id="149" name="Group 148"/>
            <p:cNvGrpSpPr/>
            <p:nvPr/>
          </p:nvGrpSpPr>
          <p:grpSpPr>
            <a:xfrm>
              <a:off x="4738358" y="6314741"/>
              <a:ext cx="872002" cy="536615"/>
              <a:chOff x="6670675" y="4275930"/>
              <a:chExt cx="1224064" cy="753270"/>
            </a:xfrm>
          </p:grpSpPr>
          <p:sp>
            <p:nvSpPr>
              <p:cNvPr id="230" name="Freeform 229"/>
              <p:cNvSpPr>
                <a:spLocks/>
              </p:cNvSpPr>
              <p:nvPr/>
            </p:nvSpPr>
            <p:spPr bwMode="auto">
              <a:xfrm>
                <a:off x="6670675" y="4534582"/>
                <a:ext cx="620540" cy="494617"/>
              </a:xfrm>
              <a:custGeom>
                <a:avLst/>
                <a:gdLst>
                  <a:gd name="T0" fmla="*/ 182 w 547"/>
                  <a:gd name="T1" fmla="*/ 47 h 436"/>
                  <a:gd name="T2" fmla="*/ 182 w 547"/>
                  <a:gd name="T3" fmla="*/ 0 h 436"/>
                  <a:gd name="T4" fmla="*/ 65 w 547"/>
                  <a:gd name="T5" fmla="*/ 0 h 436"/>
                  <a:gd name="T6" fmla="*/ 65 w 547"/>
                  <a:gd name="T7" fmla="*/ 47 h 436"/>
                  <a:gd name="T8" fmla="*/ 0 w 547"/>
                  <a:gd name="T9" fmla="*/ 47 h 436"/>
                  <a:gd name="T10" fmla="*/ 0 w 547"/>
                  <a:gd name="T11" fmla="*/ 59 h 436"/>
                  <a:gd name="T12" fmla="*/ 15 w 547"/>
                  <a:gd name="T13" fmla="*/ 59 h 436"/>
                  <a:gd name="T14" fmla="*/ 15 w 547"/>
                  <a:gd name="T15" fmla="*/ 436 h 436"/>
                  <a:gd name="T16" fmla="*/ 531 w 547"/>
                  <a:gd name="T17" fmla="*/ 436 h 436"/>
                  <a:gd name="T18" fmla="*/ 531 w 547"/>
                  <a:gd name="T19" fmla="*/ 59 h 436"/>
                  <a:gd name="T20" fmla="*/ 547 w 547"/>
                  <a:gd name="T21" fmla="*/ 59 h 436"/>
                  <a:gd name="T22" fmla="*/ 547 w 547"/>
                  <a:gd name="T23" fmla="*/ 47 h 436"/>
                  <a:gd name="T24" fmla="*/ 182 w 547"/>
                  <a:gd name="T25" fmla="*/ 47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7" h="436">
                    <a:moveTo>
                      <a:pt x="182" y="47"/>
                    </a:moveTo>
                    <a:lnTo>
                      <a:pt x="182" y="0"/>
                    </a:lnTo>
                    <a:lnTo>
                      <a:pt x="65" y="0"/>
                    </a:lnTo>
                    <a:lnTo>
                      <a:pt x="65" y="47"/>
                    </a:lnTo>
                    <a:lnTo>
                      <a:pt x="0" y="47"/>
                    </a:lnTo>
                    <a:lnTo>
                      <a:pt x="0" y="59"/>
                    </a:lnTo>
                    <a:lnTo>
                      <a:pt x="15" y="59"/>
                    </a:lnTo>
                    <a:lnTo>
                      <a:pt x="15" y="436"/>
                    </a:lnTo>
                    <a:lnTo>
                      <a:pt x="531" y="436"/>
                    </a:lnTo>
                    <a:lnTo>
                      <a:pt x="531" y="59"/>
                    </a:lnTo>
                    <a:lnTo>
                      <a:pt x="547" y="59"/>
                    </a:lnTo>
                    <a:lnTo>
                      <a:pt x="547" y="47"/>
                    </a:lnTo>
                    <a:lnTo>
                      <a:pt x="182" y="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1" name="Freeform 230"/>
              <p:cNvSpPr>
                <a:spLocks/>
              </p:cNvSpPr>
              <p:nvPr/>
            </p:nvSpPr>
            <p:spPr bwMode="auto">
              <a:xfrm>
                <a:off x="7363820" y="4606053"/>
                <a:ext cx="530919" cy="423147"/>
              </a:xfrm>
              <a:custGeom>
                <a:avLst/>
                <a:gdLst>
                  <a:gd name="T0" fmla="*/ 155 w 468"/>
                  <a:gd name="T1" fmla="*/ 40 h 373"/>
                  <a:gd name="T2" fmla="*/ 155 w 468"/>
                  <a:gd name="T3" fmla="*/ 0 h 373"/>
                  <a:gd name="T4" fmla="*/ 56 w 468"/>
                  <a:gd name="T5" fmla="*/ 0 h 373"/>
                  <a:gd name="T6" fmla="*/ 56 w 468"/>
                  <a:gd name="T7" fmla="*/ 40 h 373"/>
                  <a:gd name="T8" fmla="*/ 0 w 468"/>
                  <a:gd name="T9" fmla="*/ 40 h 373"/>
                  <a:gd name="T10" fmla="*/ 0 w 468"/>
                  <a:gd name="T11" fmla="*/ 50 h 373"/>
                  <a:gd name="T12" fmla="*/ 13 w 468"/>
                  <a:gd name="T13" fmla="*/ 50 h 373"/>
                  <a:gd name="T14" fmla="*/ 13 w 468"/>
                  <a:gd name="T15" fmla="*/ 373 h 373"/>
                  <a:gd name="T16" fmla="*/ 456 w 468"/>
                  <a:gd name="T17" fmla="*/ 373 h 373"/>
                  <a:gd name="T18" fmla="*/ 456 w 468"/>
                  <a:gd name="T19" fmla="*/ 50 h 373"/>
                  <a:gd name="T20" fmla="*/ 468 w 468"/>
                  <a:gd name="T21" fmla="*/ 50 h 373"/>
                  <a:gd name="T22" fmla="*/ 468 w 468"/>
                  <a:gd name="T23" fmla="*/ 40 h 373"/>
                  <a:gd name="T24" fmla="*/ 155 w 468"/>
                  <a:gd name="T25" fmla="*/ 4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8" h="373">
                    <a:moveTo>
                      <a:pt x="155" y="40"/>
                    </a:moveTo>
                    <a:lnTo>
                      <a:pt x="155" y="0"/>
                    </a:lnTo>
                    <a:lnTo>
                      <a:pt x="56" y="0"/>
                    </a:lnTo>
                    <a:lnTo>
                      <a:pt x="56" y="40"/>
                    </a:lnTo>
                    <a:lnTo>
                      <a:pt x="0" y="40"/>
                    </a:lnTo>
                    <a:lnTo>
                      <a:pt x="0" y="50"/>
                    </a:lnTo>
                    <a:lnTo>
                      <a:pt x="13" y="50"/>
                    </a:lnTo>
                    <a:lnTo>
                      <a:pt x="13" y="373"/>
                    </a:lnTo>
                    <a:lnTo>
                      <a:pt x="456" y="373"/>
                    </a:lnTo>
                    <a:lnTo>
                      <a:pt x="456" y="50"/>
                    </a:lnTo>
                    <a:lnTo>
                      <a:pt x="468" y="50"/>
                    </a:lnTo>
                    <a:lnTo>
                      <a:pt x="468" y="40"/>
                    </a:lnTo>
                    <a:lnTo>
                      <a:pt x="155" y="4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2" name="Freeform 24"/>
              <p:cNvSpPr>
                <a:spLocks/>
              </p:cNvSpPr>
              <p:nvPr/>
            </p:nvSpPr>
            <p:spPr bwMode="auto">
              <a:xfrm>
                <a:off x="7016680" y="4275930"/>
                <a:ext cx="574028" cy="753270"/>
              </a:xfrm>
              <a:custGeom>
                <a:avLst/>
                <a:gdLst>
                  <a:gd name="T0" fmla="*/ 277 w 506"/>
                  <a:gd name="T1" fmla="*/ 71 h 664"/>
                  <a:gd name="T2" fmla="*/ 277 w 506"/>
                  <a:gd name="T3" fmla="*/ 0 h 664"/>
                  <a:gd name="T4" fmla="*/ 98 w 506"/>
                  <a:gd name="T5" fmla="*/ 0 h 664"/>
                  <a:gd name="T6" fmla="*/ 98 w 506"/>
                  <a:gd name="T7" fmla="*/ 71 h 664"/>
                  <a:gd name="T8" fmla="*/ 0 w 506"/>
                  <a:gd name="T9" fmla="*/ 71 h 664"/>
                  <a:gd name="T10" fmla="*/ 0 w 506"/>
                  <a:gd name="T11" fmla="*/ 89 h 664"/>
                  <a:gd name="T12" fmla="*/ 22 w 506"/>
                  <a:gd name="T13" fmla="*/ 89 h 664"/>
                  <a:gd name="T14" fmla="*/ 22 w 506"/>
                  <a:gd name="T15" fmla="*/ 664 h 664"/>
                  <a:gd name="T16" fmla="*/ 484 w 506"/>
                  <a:gd name="T17" fmla="*/ 664 h 664"/>
                  <a:gd name="T18" fmla="*/ 484 w 506"/>
                  <a:gd name="T19" fmla="*/ 89 h 664"/>
                  <a:gd name="T20" fmla="*/ 506 w 506"/>
                  <a:gd name="T21" fmla="*/ 89 h 664"/>
                  <a:gd name="T22" fmla="*/ 506 w 506"/>
                  <a:gd name="T23" fmla="*/ 71 h 664"/>
                  <a:gd name="T24" fmla="*/ 277 w 506"/>
                  <a:gd name="T25" fmla="*/ 71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6" h="664">
                    <a:moveTo>
                      <a:pt x="277" y="71"/>
                    </a:moveTo>
                    <a:lnTo>
                      <a:pt x="277" y="0"/>
                    </a:lnTo>
                    <a:lnTo>
                      <a:pt x="98" y="0"/>
                    </a:lnTo>
                    <a:lnTo>
                      <a:pt x="98" y="71"/>
                    </a:lnTo>
                    <a:lnTo>
                      <a:pt x="0" y="71"/>
                    </a:lnTo>
                    <a:lnTo>
                      <a:pt x="0" y="89"/>
                    </a:lnTo>
                    <a:lnTo>
                      <a:pt x="22" y="89"/>
                    </a:lnTo>
                    <a:lnTo>
                      <a:pt x="22" y="664"/>
                    </a:lnTo>
                    <a:lnTo>
                      <a:pt x="484" y="664"/>
                    </a:lnTo>
                    <a:lnTo>
                      <a:pt x="484" y="89"/>
                    </a:lnTo>
                    <a:lnTo>
                      <a:pt x="506" y="89"/>
                    </a:lnTo>
                    <a:lnTo>
                      <a:pt x="506" y="71"/>
                    </a:lnTo>
                    <a:lnTo>
                      <a:pt x="277" y="71"/>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3" name="Rectangle 25"/>
              <p:cNvSpPr>
                <a:spLocks noChangeArrowheads="1"/>
              </p:cNvSpPr>
              <p:nvPr/>
            </p:nvSpPr>
            <p:spPr bwMode="auto">
              <a:xfrm>
                <a:off x="7330920" y="4897604"/>
                <a:ext cx="68067" cy="1315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4" name="Rectangle 26"/>
              <p:cNvSpPr>
                <a:spLocks noChangeArrowheads="1"/>
              </p:cNvSpPr>
              <p:nvPr/>
            </p:nvSpPr>
            <p:spPr bwMode="auto">
              <a:xfrm>
                <a:off x="7211804" y="4897604"/>
                <a:ext cx="68067" cy="1315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5" name="Rectangle 27"/>
              <p:cNvSpPr>
                <a:spLocks noChangeArrowheads="1"/>
              </p:cNvSpPr>
              <p:nvPr/>
            </p:nvSpPr>
            <p:spPr bwMode="auto">
              <a:xfrm>
                <a:off x="7093822" y="4435886"/>
                <a:ext cx="422013" cy="669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6" name="Rectangle 28"/>
              <p:cNvSpPr>
                <a:spLocks noChangeArrowheads="1"/>
              </p:cNvSpPr>
              <p:nvPr/>
            </p:nvSpPr>
            <p:spPr bwMode="auto">
              <a:xfrm>
                <a:off x="7093822" y="4553868"/>
                <a:ext cx="422013" cy="6579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7" name="Rectangle 29"/>
              <p:cNvSpPr>
                <a:spLocks noChangeArrowheads="1"/>
              </p:cNvSpPr>
              <p:nvPr/>
            </p:nvSpPr>
            <p:spPr bwMode="auto">
              <a:xfrm>
                <a:off x="7093822" y="4670716"/>
                <a:ext cx="422013" cy="680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8" name="Rectangle 30"/>
              <p:cNvSpPr>
                <a:spLocks noChangeArrowheads="1"/>
              </p:cNvSpPr>
              <p:nvPr/>
            </p:nvSpPr>
            <p:spPr bwMode="auto">
              <a:xfrm>
                <a:off x="7093822" y="4788698"/>
                <a:ext cx="422013" cy="680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grpSp>
        <p:sp>
          <p:nvSpPr>
            <p:cNvPr id="168" name="Freeform 63"/>
            <p:cNvSpPr>
              <a:spLocks/>
            </p:cNvSpPr>
            <p:nvPr/>
          </p:nvSpPr>
          <p:spPr bwMode="auto">
            <a:xfrm>
              <a:off x="5874409" y="6553446"/>
              <a:ext cx="385206" cy="325703"/>
            </a:xfrm>
            <a:custGeom>
              <a:avLst/>
              <a:gdLst>
                <a:gd name="T0" fmla="*/ 166 w 369"/>
                <a:gd name="T1" fmla="*/ 53 h 312"/>
                <a:gd name="T2" fmla="*/ 166 w 369"/>
                <a:gd name="T3" fmla="*/ 0 h 312"/>
                <a:gd name="T4" fmla="*/ 126 w 369"/>
                <a:gd name="T5" fmla="*/ 0 h 312"/>
                <a:gd name="T6" fmla="*/ 126 w 369"/>
                <a:gd name="T7" fmla="*/ 53 h 312"/>
                <a:gd name="T8" fmla="*/ 112 w 369"/>
                <a:gd name="T9" fmla="*/ 53 h 312"/>
                <a:gd name="T10" fmla="*/ 112 w 369"/>
                <a:gd name="T11" fmla="*/ 0 h 312"/>
                <a:gd name="T12" fmla="*/ 73 w 369"/>
                <a:gd name="T13" fmla="*/ 0 h 312"/>
                <a:gd name="T14" fmla="*/ 73 w 369"/>
                <a:gd name="T15" fmla="*/ 53 h 312"/>
                <a:gd name="T16" fmla="*/ 0 w 369"/>
                <a:gd name="T17" fmla="*/ 53 h 312"/>
                <a:gd name="T18" fmla="*/ 0 w 369"/>
                <a:gd name="T19" fmla="*/ 65 h 312"/>
                <a:gd name="T20" fmla="*/ 17 w 369"/>
                <a:gd name="T21" fmla="*/ 65 h 312"/>
                <a:gd name="T22" fmla="*/ 17 w 369"/>
                <a:gd name="T23" fmla="*/ 312 h 312"/>
                <a:gd name="T24" fmla="*/ 353 w 369"/>
                <a:gd name="T25" fmla="*/ 312 h 312"/>
                <a:gd name="T26" fmla="*/ 353 w 369"/>
                <a:gd name="T27" fmla="*/ 65 h 312"/>
                <a:gd name="T28" fmla="*/ 369 w 369"/>
                <a:gd name="T29" fmla="*/ 65 h 312"/>
                <a:gd name="T30" fmla="*/ 369 w 369"/>
                <a:gd name="T31" fmla="*/ 53 h 312"/>
                <a:gd name="T32" fmla="*/ 166 w 369"/>
                <a:gd name="T33" fmla="*/ 5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9" h="312">
                  <a:moveTo>
                    <a:pt x="166" y="53"/>
                  </a:moveTo>
                  <a:lnTo>
                    <a:pt x="166" y="0"/>
                  </a:lnTo>
                  <a:lnTo>
                    <a:pt x="126" y="0"/>
                  </a:lnTo>
                  <a:lnTo>
                    <a:pt x="126" y="53"/>
                  </a:lnTo>
                  <a:lnTo>
                    <a:pt x="112" y="53"/>
                  </a:lnTo>
                  <a:lnTo>
                    <a:pt x="112" y="0"/>
                  </a:lnTo>
                  <a:lnTo>
                    <a:pt x="73" y="0"/>
                  </a:lnTo>
                  <a:lnTo>
                    <a:pt x="73" y="53"/>
                  </a:lnTo>
                  <a:lnTo>
                    <a:pt x="0" y="53"/>
                  </a:lnTo>
                  <a:lnTo>
                    <a:pt x="0" y="65"/>
                  </a:lnTo>
                  <a:lnTo>
                    <a:pt x="17" y="65"/>
                  </a:lnTo>
                  <a:lnTo>
                    <a:pt x="17" y="312"/>
                  </a:lnTo>
                  <a:lnTo>
                    <a:pt x="353" y="312"/>
                  </a:lnTo>
                  <a:lnTo>
                    <a:pt x="353" y="65"/>
                  </a:lnTo>
                  <a:lnTo>
                    <a:pt x="369" y="65"/>
                  </a:lnTo>
                  <a:lnTo>
                    <a:pt x="369" y="53"/>
                  </a:lnTo>
                  <a:lnTo>
                    <a:pt x="166" y="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grpSp>
          <p:nvGrpSpPr>
            <p:cNvPr id="244" name="Group 243"/>
            <p:cNvGrpSpPr/>
            <p:nvPr/>
          </p:nvGrpSpPr>
          <p:grpSpPr>
            <a:xfrm>
              <a:off x="5408821" y="6368371"/>
              <a:ext cx="648274" cy="508389"/>
              <a:chOff x="5408821" y="6245296"/>
              <a:chExt cx="648274" cy="508389"/>
            </a:xfrm>
          </p:grpSpPr>
          <p:sp>
            <p:nvSpPr>
              <p:cNvPr id="167" name="Freeform 62"/>
              <p:cNvSpPr>
                <a:spLocks/>
              </p:cNvSpPr>
              <p:nvPr/>
            </p:nvSpPr>
            <p:spPr bwMode="auto">
              <a:xfrm>
                <a:off x="5670845" y="6427982"/>
                <a:ext cx="386250" cy="325703"/>
              </a:xfrm>
              <a:custGeom>
                <a:avLst/>
                <a:gdLst>
                  <a:gd name="T0" fmla="*/ 167 w 370"/>
                  <a:gd name="T1" fmla="*/ 53 h 312"/>
                  <a:gd name="T2" fmla="*/ 167 w 370"/>
                  <a:gd name="T3" fmla="*/ 0 h 312"/>
                  <a:gd name="T4" fmla="*/ 126 w 370"/>
                  <a:gd name="T5" fmla="*/ 0 h 312"/>
                  <a:gd name="T6" fmla="*/ 126 w 370"/>
                  <a:gd name="T7" fmla="*/ 53 h 312"/>
                  <a:gd name="T8" fmla="*/ 112 w 370"/>
                  <a:gd name="T9" fmla="*/ 53 h 312"/>
                  <a:gd name="T10" fmla="*/ 112 w 370"/>
                  <a:gd name="T11" fmla="*/ 0 h 312"/>
                  <a:gd name="T12" fmla="*/ 72 w 370"/>
                  <a:gd name="T13" fmla="*/ 0 h 312"/>
                  <a:gd name="T14" fmla="*/ 72 w 370"/>
                  <a:gd name="T15" fmla="*/ 53 h 312"/>
                  <a:gd name="T16" fmla="*/ 0 w 370"/>
                  <a:gd name="T17" fmla="*/ 53 h 312"/>
                  <a:gd name="T18" fmla="*/ 0 w 370"/>
                  <a:gd name="T19" fmla="*/ 65 h 312"/>
                  <a:gd name="T20" fmla="*/ 17 w 370"/>
                  <a:gd name="T21" fmla="*/ 65 h 312"/>
                  <a:gd name="T22" fmla="*/ 17 w 370"/>
                  <a:gd name="T23" fmla="*/ 312 h 312"/>
                  <a:gd name="T24" fmla="*/ 353 w 370"/>
                  <a:gd name="T25" fmla="*/ 312 h 312"/>
                  <a:gd name="T26" fmla="*/ 353 w 370"/>
                  <a:gd name="T27" fmla="*/ 65 h 312"/>
                  <a:gd name="T28" fmla="*/ 370 w 370"/>
                  <a:gd name="T29" fmla="*/ 65 h 312"/>
                  <a:gd name="T30" fmla="*/ 370 w 370"/>
                  <a:gd name="T31" fmla="*/ 53 h 312"/>
                  <a:gd name="T32" fmla="*/ 167 w 370"/>
                  <a:gd name="T33" fmla="*/ 5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0" h="312">
                    <a:moveTo>
                      <a:pt x="167" y="53"/>
                    </a:moveTo>
                    <a:lnTo>
                      <a:pt x="167" y="0"/>
                    </a:lnTo>
                    <a:lnTo>
                      <a:pt x="126" y="0"/>
                    </a:lnTo>
                    <a:lnTo>
                      <a:pt x="126" y="53"/>
                    </a:lnTo>
                    <a:lnTo>
                      <a:pt x="112" y="53"/>
                    </a:lnTo>
                    <a:lnTo>
                      <a:pt x="112" y="0"/>
                    </a:lnTo>
                    <a:lnTo>
                      <a:pt x="72" y="0"/>
                    </a:lnTo>
                    <a:lnTo>
                      <a:pt x="72" y="53"/>
                    </a:lnTo>
                    <a:lnTo>
                      <a:pt x="0" y="53"/>
                    </a:lnTo>
                    <a:lnTo>
                      <a:pt x="0" y="65"/>
                    </a:lnTo>
                    <a:lnTo>
                      <a:pt x="17" y="65"/>
                    </a:lnTo>
                    <a:lnTo>
                      <a:pt x="17" y="312"/>
                    </a:lnTo>
                    <a:lnTo>
                      <a:pt x="353" y="312"/>
                    </a:lnTo>
                    <a:lnTo>
                      <a:pt x="353" y="65"/>
                    </a:lnTo>
                    <a:lnTo>
                      <a:pt x="370" y="65"/>
                    </a:lnTo>
                    <a:lnTo>
                      <a:pt x="370" y="53"/>
                    </a:lnTo>
                    <a:lnTo>
                      <a:pt x="167" y="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69" name="Rectangle 65"/>
              <p:cNvSpPr>
                <a:spLocks noChangeArrowheads="1"/>
              </p:cNvSpPr>
              <p:nvPr/>
            </p:nvSpPr>
            <p:spPr bwMode="auto">
              <a:xfrm>
                <a:off x="5425524" y="6313151"/>
                <a:ext cx="349713" cy="440534"/>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0" name="Rectangle 66"/>
              <p:cNvSpPr>
                <a:spLocks noChangeArrowheads="1"/>
              </p:cNvSpPr>
              <p:nvPr/>
            </p:nvSpPr>
            <p:spPr bwMode="auto">
              <a:xfrm>
                <a:off x="5408821" y="6300624"/>
                <a:ext cx="384162" cy="1252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1" name="Rectangle 67"/>
              <p:cNvSpPr>
                <a:spLocks noChangeArrowheads="1"/>
              </p:cNvSpPr>
              <p:nvPr/>
            </p:nvSpPr>
            <p:spPr bwMode="auto">
              <a:xfrm>
                <a:off x="5457886" y="6352820"/>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2" name="Rectangle 68"/>
              <p:cNvSpPr>
                <a:spLocks noChangeArrowheads="1"/>
              </p:cNvSpPr>
              <p:nvPr/>
            </p:nvSpPr>
            <p:spPr bwMode="auto">
              <a:xfrm>
                <a:off x="5457886" y="6352820"/>
                <a:ext cx="45932" cy="2401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3" name="Rectangle 69"/>
              <p:cNvSpPr>
                <a:spLocks noChangeArrowheads="1"/>
              </p:cNvSpPr>
              <p:nvPr/>
            </p:nvSpPr>
            <p:spPr bwMode="auto">
              <a:xfrm>
                <a:off x="5537223" y="6352820"/>
                <a:ext cx="44889"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4" name="Rectangle 70"/>
              <p:cNvSpPr>
                <a:spLocks noChangeArrowheads="1"/>
              </p:cNvSpPr>
              <p:nvPr/>
            </p:nvSpPr>
            <p:spPr bwMode="auto">
              <a:xfrm>
                <a:off x="5615517" y="6352820"/>
                <a:ext cx="46977"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5" name="Rectangle 71"/>
              <p:cNvSpPr>
                <a:spLocks noChangeArrowheads="1"/>
              </p:cNvSpPr>
              <p:nvPr/>
            </p:nvSpPr>
            <p:spPr bwMode="auto">
              <a:xfrm>
                <a:off x="5537223" y="6663908"/>
                <a:ext cx="44889" cy="897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6" name="Rectangle 72"/>
              <p:cNvSpPr>
                <a:spLocks noChangeArrowheads="1"/>
              </p:cNvSpPr>
              <p:nvPr/>
            </p:nvSpPr>
            <p:spPr bwMode="auto">
              <a:xfrm>
                <a:off x="5615517" y="6663908"/>
                <a:ext cx="46977" cy="897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7" name="Rectangle 73"/>
              <p:cNvSpPr>
                <a:spLocks noChangeArrowheads="1"/>
              </p:cNvSpPr>
              <p:nvPr/>
            </p:nvSpPr>
            <p:spPr bwMode="auto">
              <a:xfrm>
                <a:off x="5695899" y="6352820"/>
                <a:ext cx="45932"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8" name="Rectangle 74"/>
              <p:cNvSpPr>
                <a:spLocks noChangeArrowheads="1"/>
              </p:cNvSpPr>
              <p:nvPr/>
            </p:nvSpPr>
            <p:spPr bwMode="auto">
              <a:xfrm>
                <a:off x="5457886" y="6432158"/>
                <a:ext cx="45932"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9" name="Rectangle 75"/>
              <p:cNvSpPr>
                <a:spLocks noChangeArrowheads="1"/>
              </p:cNvSpPr>
              <p:nvPr/>
            </p:nvSpPr>
            <p:spPr bwMode="auto">
              <a:xfrm>
                <a:off x="5537223" y="6432158"/>
                <a:ext cx="44889"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0" name="Rectangle 76"/>
              <p:cNvSpPr>
                <a:spLocks noChangeArrowheads="1"/>
              </p:cNvSpPr>
              <p:nvPr/>
            </p:nvSpPr>
            <p:spPr bwMode="auto">
              <a:xfrm>
                <a:off x="5615517" y="6432158"/>
                <a:ext cx="46977"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1" name="Rectangle 77"/>
              <p:cNvSpPr>
                <a:spLocks noChangeArrowheads="1"/>
              </p:cNvSpPr>
              <p:nvPr/>
            </p:nvSpPr>
            <p:spPr bwMode="auto">
              <a:xfrm>
                <a:off x="5695899" y="6432158"/>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2" name="Rectangle 78"/>
              <p:cNvSpPr>
                <a:spLocks noChangeArrowheads="1"/>
              </p:cNvSpPr>
              <p:nvPr/>
            </p:nvSpPr>
            <p:spPr bwMode="auto">
              <a:xfrm>
                <a:off x="5457886" y="6512539"/>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3" name="Rectangle 79"/>
              <p:cNvSpPr>
                <a:spLocks noChangeArrowheads="1"/>
              </p:cNvSpPr>
              <p:nvPr/>
            </p:nvSpPr>
            <p:spPr bwMode="auto">
              <a:xfrm>
                <a:off x="5537223" y="6512539"/>
                <a:ext cx="44889"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4" name="Rectangle 80"/>
              <p:cNvSpPr>
                <a:spLocks noChangeArrowheads="1"/>
              </p:cNvSpPr>
              <p:nvPr/>
            </p:nvSpPr>
            <p:spPr bwMode="auto">
              <a:xfrm>
                <a:off x="5615517" y="6512539"/>
                <a:ext cx="46977" cy="448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5" name="Rectangle 81"/>
              <p:cNvSpPr>
                <a:spLocks noChangeArrowheads="1"/>
              </p:cNvSpPr>
              <p:nvPr/>
            </p:nvSpPr>
            <p:spPr bwMode="auto">
              <a:xfrm>
                <a:off x="5695899" y="6512539"/>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6" name="Rectangle 82"/>
              <p:cNvSpPr>
                <a:spLocks noChangeArrowheads="1"/>
              </p:cNvSpPr>
              <p:nvPr/>
            </p:nvSpPr>
            <p:spPr bwMode="auto">
              <a:xfrm>
                <a:off x="5457886" y="6590834"/>
                <a:ext cx="45932" cy="459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7" name="Rectangle 83"/>
              <p:cNvSpPr>
                <a:spLocks noChangeArrowheads="1"/>
              </p:cNvSpPr>
              <p:nvPr/>
            </p:nvSpPr>
            <p:spPr bwMode="auto">
              <a:xfrm>
                <a:off x="5537223" y="6590834"/>
                <a:ext cx="44889" cy="459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8" name="Rectangle 84"/>
              <p:cNvSpPr>
                <a:spLocks noChangeArrowheads="1"/>
              </p:cNvSpPr>
              <p:nvPr/>
            </p:nvSpPr>
            <p:spPr bwMode="auto">
              <a:xfrm>
                <a:off x="5615517" y="6590834"/>
                <a:ext cx="46977" cy="459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9" name="Rectangle 85"/>
              <p:cNvSpPr>
                <a:spLocks noChangeArrowheads="1"/>
              </p:cNvSpPr>
              <p:nvPr/>
            </p:nvSpPr>
            <p:spPr bwMode="auto">
              <a:xfrm>
                <a:off x="5695899" y="6590834"/>
                <a:ext cx="45932" cy="459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0" name="Rectangle 86"/>
              <p:cNvSpPr>
                <a:spLocks noChangeArrowheads="1"/>
              </p:cNvSpPr>
              <p:nvPr/>
            </p:nvSpPr>
            <p:spPr bwMode="auto">
              <a:xfrm>
                <a:off x="5457886" y="6512539"/>
                <a:ext cx="45932" cy="219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1" name="Rectangle 87"/>
              <p:cNvSpPr>
                <a:spLocks noChangeArrowheads="1"/>
              </p:cNvSpPr>
              <p:nvPr/>
            </p:nvSpPr>
            <p:spPr bwMode="auto">
              <a:xfrm>
                <a:off x="5695899" y="6512539"/>
                <a:ext cx="45932" cy="219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2" name="Rectangle 88"/>
              <p:cNvSpPr>
                <a:spLocks noChangeArrowheads="1"/>
              </p:cNvSpPr>
              <p:nvPr/>
            </p:nvSpPr>
            <p:spPr bwMode="auto">
              <a:xfrm>
                <a:off x="5695899" y="6432158"/>
                <a:ext cx="45932" cy="2296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3" name="Rectangle 96"/>
              <p:cNvSpPr>
                <a:spLocks noChangeArrowheads="1"/>
              </p:cNvSpPr>
              <p:nvPr/>
            </p:nvSpPr>
            <p:spPr bwMode="auto">
              <a:xfrm>
                <a:off x="5582111" y="6245296"/>
                <a:ext cx="135709" cy="553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grpSp>
        <p:sp>
          <p:nvSpPr>
            <p:cNvPr id="194" name="Rectangle 112"/>
            <p:cNvSpPr>
              <a:spLocks noChangeArrowheads="1"/>
            </p:cNvSpPr>
            <p:nvPr/>
          </p:nvSpPr>
          <p:spPr bwMode="auto">
            <a:xfrm>
              <a:off x="5833219" y="6287853"/>
              <a:ext cx="349713" cy="596078"/>
            </a:xfrm>
            <a:prstGeom prst="rect">
              <a:avLst/>
            </a:prstGeom>
            <a:solidFill>
              <a:srgbClr val="0A5B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5" name="Rectangle 113"/>
            <p:cNvSpPr>
              <a:spLocks noChangeArrowheads="1"/>
            </p:cNvSpPr>
            <p:nvPr/>
          </p:nvSpPr>
          <p:spPr bwMode="auto">
            <a:xfrm>
              <a:off x="5813705" y="6268456"/>
              <a:ext cx="384161" cy="14614"/>
            </a:xfrm>
            <a:prstGeom prst="rect">
              <a:avLst/>
            </a:prstGeom>
            <a:solidFill>
              <a:srgbClr val="002050">
                <a:lumMod val="90000"/>
                <a:lumOff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6" name="Rectangle 114"/>
            <p:cNvSpPr>
              <a:spLocks noChangeArrowheads="1"/>
            </p:cNvSpPr>
            <p:nvPr/>
          </p:nvSpPr>
          <p:spPr bwMode="auto">
            <a:xfrm>
              <a:off x="5885892" y="6478284"/>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7" name="Rectangle 115"/>
            <p:cNvSpPr>
              <a:spLocks noChangeArrowheads="1"/>
            </p:cNvSpPr>
            <p:nvPr/>
          </p:nvSpPr>
          <p:spPr bwMode="auto">
            <a:xfrm>
              <a:off x="5885892" y="6478284"/>
              <a:ext cx="45932" cy="2401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8" name="Rectangle 116"/>
            <p:cNvSpPr>
              <a:spLocks noChangeArrowheads="1"/>
            </p:cNvSpPr>
            <p:nvPr/>
          </p:nvSpPr>
          <p:spPr bwMode="auto">
            <a:xfrm>
              <a:off x="5965230" y="6478284"/>
              <a:ext cx="44889"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9" name="Rectangle 117"/>
            <p:cNvSpPr>
              <a:spLocks noChangeArrowheads="1"/>
            </p:cNvSpPr>
            <p:nvPr/>
          </p:nvSpPr>
          <p:spPr bwMode="auto">
            <a:xfrm>
              <a:off x="6043524" y="6478284"/>
              <a:ext cx="46977"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0" name="Rectangle 118"/>
            <p:cNvSpPr>
              <a:spLocks noChangeArrowheads="1"/>
            </p:cNvSpPr>
            <p:nvPr/>
          </p:nvSpPr>
          <p:spPr bwMode="auto">
            <a:xfrm>
              <a:off x="5965230" y="6789372"/>
              <a:ext cx="44889" cy="8977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1" name="Rectangle 119"/>
            <p:cNvSpPr>
              <a:spLocks noChangeArrowheads="1"/>
            </p:cNvSpPr>
            <p:nvPr/>
          </p:nvSpPr>
          <p:spPr bwMode="auto">
            <a:xfrm>
              <a:off x="6043524" y="6789372"/>
              <a:ext cx="46977" cy="8977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2" name="Rectangle 120"/>
            <p:cNvSpPr>
              <a:spLocks noChangeArrowheads="1"/>
            </p:cNvSpPr>
            <p:nvPr/>
          </p:nvSpPr>
          <p:spPr bwMode="auto">
            <a:xfrm>
              <a:off x="6123906" y="6478284"/>
              <a:ext cx="45932"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3" name="Rectangle 121"/>
            <p:cNvSpPr>
              <a:spLocks noChangeArrowheads="1"/>
            </p:cNvSpPr>
            <p:nvPr/>
          </p:nvSpPr>
          <p:spPr bwMode="auto">
            <a:xfrm>
              <a:off x="5885892" y="6557622"/>
              <a:ext cx="45932"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4" name="Rectangle 122"/>
            <p:cNvSpPr>
              <a:spLocks noChangeArrowheads="1"/>
            </p:cNvSpPr>
            <p:nvPr/>
          </p:nvSpPr>
          <p:spPr bwMode="auto">
            <a:xfrm>
              <a:off x="5965230" y="6557622"/>
              <a:ext cx="44889"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5" name="Rectangle 123"/>
            <p:cNvSpPr>
              <a:spLocks noChangeArrowheads="1"/>
            </p:cNvSpPr>
            <p:nvPr/>
          </p:nvSpPr>
          <p:spPr bwMode="auto">
            <a:xfrm>
              <a:off x="6043524" y="6557622"/>
              <a:ext cx="46977"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6" name="Rectangle 124"/>
            <p:cNvSpPr>
              <a:spLocks noChangeArrowheads="1"/>
            </p:cNvSpPr>
            <p:nvPr/>
          </p:nvSpPr>
          <p:spPr bwMode="auto">
            <a:xfrm>
              <a:off x="6123906" y="6557622"/>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7" name="Rectangle 125"/>
            <p:cNvSpPr>
              <a:spLocks noChangeArrowheads="1"/>
            </p:cNvSpPr>
            <p:nvPr/>
          </p:nvSpPr>
          <p:spPr bwMode="auto">
            <a:xfrm>
              <a:off x="5885892" y="6638003"/>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8" name="Rectangle 126"/>
            <p:cNvSpPr>
              <a:spLocks noChangeArrowheads="1"/>
            </p:cNvSpPr>
            <p:nvPr/>
          </p:nvSpPr>
          <p:spPr bwMode="auto">
            <a:xfrm>
              <a:off x="5965230" y="6638003"/>
              <a:ext cx="44889"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9" name="Rectangle 127"/>
            <p:cNvSpPr>
              <a:spLocks noChangeArrowheads="1"/>
            </p:cNvSpPr>
            <p:nvPr/>
          </p:nvSpPr>
          <p:spPr bwMode="auto">
            <a:xfrm>
              <a:off x="6043524" y="6638003"/>
              <a:ext cx="46977"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0" name="Rectangle 128"/>
            <p:cNvSpPr>
              <a:spLocks noChangeArrowheads="1"/>
            </p:cNvSpPr>
            <p:nvPr/>
          </p:nvSpPr>
          <p:spPr bwMode="auto">
            <a:xfrm>
              <a:off x="6123906" y="6638003"/>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1" name="Rectangle 129"/>
            <p:cNvSpPr>
              <a:spLocks noChangeArrowheads="1"/>
            </p:cNvSpPr>
            <p:nvPr/>
          </p:nvSpPr>
          <p:spPr bwMode="auto">
            <a:xfrm>
              <a:off x="5885892" y="6716298"/>
              <a:ext cx="45932" cy="459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2" name="Rectangle 130"/>
            <p:cNvSpPr>
              <a:spLocks noChangeArrowheads="1"/>
            </p:cNvSpPr>
            <p:nvPr/>
          </p:nvSpPr>
          <p:spPr bwMode="auto">
            <a:xfrm>
              <a:off x="5965230" y="6716298"/>
              <a:ext cx="44889" cy="459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3" name="Rectangle 131"/>
            <p:cNvSpPr>
              <a:spLocks noChangeArrowheads="1"/>
            </p:cNvSpPr>
            <p:nvPr/>
          </p:nvSpPr>
          <p:spPr bwMode="auto">
            <a:xfrm>
              <a:off x="6043524" y="6716298"/>
              <a:ext cx="46977" cy="459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4" name="Rectangle 132"/>
            <p:cNvSpPr>
              <a:spLocks noChangeArrowheads="1"/>
            </p:cNvSpPr>
            <p:nvPr/>
          </p:nvSpPr>
          <p:spPr bwMode="auto">
            <a:xfrm>
              <a:off x="6123906" y="6716298"/>
              <a:ext cx="45932" cy="459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5" name="Rectangle 133"/>
            <p:cNvSpPr>
              <a:spLocks noChangeArrowheads="1"/>
            </p:cNvSpPr>
            <p:nvPr/>
          </p:nvSpPr>
          <p:spPr bwMode="auto">
            <a:xfrm>
              <a:off x="5885892" y="6638003"/>
              <a:ext cx="45932" cy="219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6" name="Rectangle 134"/>
            <p:cNvSpPr>
              <a:spLocks noChangeArrowheads="1"/>
            </p:cNvSpPr>
            <p:nvPr/>
          </p:nvSpPr>
          <p:spPr bwMode="auto">
            <a:xfrm>
              <a:off x="6123906" y="6638003"/>
              <a:ext cx="45932" cy="219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7" name="Rectangle 135"/>
            <p:cNvSpPr>
              <a:spLocks noChangeArrowheads="1"/>
            </p:cNvSpPr>
            <p:nvPr/>
          </p:nvSpPr>
          <p:spPr bwMode="auto">
            <a:xfrm>
              <a:off x="6123906" y="6557622"/>
              <a:ext cx="45932" cy="229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8" name="Rectangle 136"/>
            <p:cNvSpPr>
              <a:spLocks noChangeArrowheads="1"/>
            </p:cNvSpPr>
            <p:nvPr/>
          </p:nvSpPr>
          <p:spPr bwMode="auto">
            <a:xfrm>
              <a:off x="5885892" y="6320652"/>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9" name="Rectangle 137"/>
            <p:cNvSpPr>
              <a:spLocks noChangeArrowheads="1"/>
            </p:cNvSpPr>
            <p:nvPr/>
          </p:nvSpPr>
          <p:spPr bwMode="auto">
            <a:xfrm>
              <a:off x="5885892" y="6320652"/>
              <a:ext cx="45932" cy="229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0" name="Rectangle 138"/>
            <p:cNvSpPr>
              <a:spLocks noChangeArrowheads="1"/>
            </p:cNvSpPr>
            <p:nvPr/>
          </p:nvSpPr>
          <p:spPr bwMode="auto">
            <a:xfrm>
              <a:off x="5965230" y="6320652"/>
              <a:ext cx="44889"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1" name="Rectangle 139"/>
            <p:cNvSpPr>
              <a:spLocks noChangeArrowheads="1"/>
            </p:cNvSpPr>
            <p:nvPr/>
          </p:nvSpPr>
          <p:spPr bwMode="auto">
            <a:xfrm>
              <a:off x="6043524" y="6320652"/>
              <a:ext cx="46977"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2" name="Rectangle 140"/>
            <p:cNvSpPr>
              <a:spLocks noChangeArrowheads="1"/>
            </p:cNvSpPr>
            <p:nvPr/>
          </p:nvSpPr>
          <p:spPr bwMode="auto">
            <a:xfrm>
              <a:off x="6123906" y="6320652"/>
              <a:ext cx="45932"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3" name="Rectangle 141"/>
            <p:cNvSpPr>
              <a:spLocks noChangeArrowheads="1"/>
            </p:cNvSpPr>
            <p:nvPr/>
          </p:nvSpPr>
          <p:spPr bwMode="auto">
            <a:xfrm>
              <a:off x="5885892" y="6399990"/>
              <a:ext cx="45932"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4" name="Rectangle 142"/>
            <p:cNvSpPr>
              <a:spLocks noChangeArrowheads="1"/>
            </p:cNvSpPr>
            <p:nvPr/>
          </p:nvSpPr>
          <p:spPr bwMode="auto">
            <a:xfrm>
              <a:off x="5965230" y="6399990"/>
              <a:ext cx="44889"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5" name="Rectangle 143"/>
            <p:cNvSpPr>
              <a:spLocks noChangeArrowheads="1"/>
            </p:cNvSpPr>
            <p:nvPr/>
          </p:nvSpPr>
          <p:spPr bwMode="auto">
            <a:xfrm>
              <a:off x="6043524" y="6399990"/>
              <a:ext cx="46977"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6" name="Rectangle 144"/>
            <p:cNvSpPr>
              <a:spLocks noChangeArrowheads="1"/>
            </p:cNvSpPr>
            <p:nvPr/>
          </p:nvSpPr>
          <p:spPr bwMode="auto">
            <a:xfrm>
              <a:off x="6123906" y="6399990"/>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7" name="Rectangle 145"/>
            <p:cNvSpPr>
              <a:spLocks noChangeArrowheads="1"/>
            </p:cNvSpPr>
            <p:nvPr/>
          </p:nvSpPr>
          <p:spPr bwMode="auto">
            <a:xfrm>
              <a:off x="6123906" y="6399990"/>
              <a:ext cx="45932" cy="229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8" name="Rectangle 146"/>
            <p:cNvSpPr>
              <a:spLocks noChangeArrowheads="1"/>
            </p:cNvSpPr>
            <p:nvPr/>
          </p:nvSpPr>
          <p:spPr bwMode="auto">
            <a:xfrm>
              <a:off x="5910946" y="6214172"/>
              <a:ext cx="41757" cy="542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9" name="Rectangle 147"/>
            <p:cNvSpPr>
              <a:spLocks noChangeArrowheads="1"/>
            </p:cNvSpPr>
            <p:nvPr/>
          </p:nvSpPr>
          <p:spPr bwMode="auto">
            <a:xfrm>
              <a:off x="5967318" y="6214172"/>
              <a:ext cx="41757" cy="542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grpSp>
    </p:spTree>
    <p:extLst>
      <p:ext uri="{BB962C8B-B14F-4D97-AF65-F5344CB8AC3E}">
        <p14:creationId xmlns:p14="http://schemas.microsoft.com/office/powerpoint/2010/main" val="2446280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HDInsight on ADLS</a:t>
            </a:r>
          </a:p>
        </p:txBody>
      </p:sp>
      <p:sp>
        <p:nvSpPr>
          <p:cNvPr id="27" name="Up Arrow 26"/>
          <p:cNvSpPr/>
          <p:nvPr/>
        </p:nvSpPr>
        <p:spPr bwMode="auto">
          <a:xfrm>
            <a:off x="9015018" y="2013346"/>
            <a:ext cx="459608" cy="523142"/>
          </a:xfrm>
          <a:prstGeom prst="upArrow">
            <a:avLst>
              <a:gd name="adj1" fmla="val 44460"/>
              <a:gd name="adj2" fmla="val 48991"/>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b="1" dirty="0">
              <a:solidFill>
                <a:schemeClr val="bg1"/>
              </a:solidFill>
              <a:latin typeface="+mj-lt"/>
              <a:ea typeface="Segoe UI" pitchFamily="34" charset="0"/>
              <a:cs typeface="Segoe UI" pitchFamily="34" charset="0"/>
            </a:endParaRPr>
          </a:p>
        </p:txBody>
      </p:sp>
      <p:sp>
        <p:nvSpPr>
          <p:cNvPr id="28" name="Up Arrow 27"/>
          <p:cNvSpPr/>
          <p:nvPr/>
        </p:nvSpPr>
        <p:spPr bwMode="auto">
          <a:xfrm>
            <a:off x="11021019" y="2013346"/>
            <a:ext cx="459608" cy="523142"/>
          </a:xfrm>
          <a:prstGeom prst="upArrow">
            <a:avLst>
              <a:gd name="adj1" fmla="val 44460"/>
              <a:gd name="adj2" fmla="val 48991"/>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b="1" dirty="0">
              <a:solidFill>
                <a:schemeClr val="bg1"/>
              </a:solidFill>
              <a:latin typeface="+mj-lt"/>
              <a:ea typeface="Segoe UI" pitchFamily="34" charset="0"/>
              <a:cs typeface="Segoe UI" pitchFamily="34" charset="0"/>
            </a:endParaRPr>
          </a:p>
        </p:txBody>
      </p:sp>
      <p:sp>
        <p:nvSpPr>
          <p:cNvPr id="9" name="Rectangle 8"/>
          <p:cNvSpPr/>
          <p:nvPr/>
        </p:nvSpPr>
        <p:spPr bwMode="auto">
          <a:xfrm>
            <a:off x="4481436" y="1306025"/>
            <a:ext cx="7528057" cy="698374"/>
          </a:xfrm>
          <a:prstGeom prst="rect">
            <a:avLst/>
          </a:prstGeom>
          <a:solidFill>
            <a:schemeClr val="accent3"/>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8" tIns="91440" rIns="18288" bIns="91440" numCol="1" spcCol="1270" anchor="ctr" anchorCtr="0">
            <a:noAutofit/>
          </a:bodyPr>
          <a:lstStyle/>
          <a:p>
            <a:pPr algn="ctr" defTabSz="725429">
              <a:spcBef>
                <a:spcPct val="0"/>
              </a:spcBef>
              <a:spcAft>
                <a:spcPct val="35000"/>
              </a:spcAft>
            </a:pPr>
            <a:r>
              <a:rPr lang="en-US" sz="2000" spc="-30" dirty="0">
                <a:solidFill>
                  <a:schemeClr val="bg1">
                    <a:alpha val="99000"/>
                  </a:schemeClr>
                </a:solidFill>
              </a:rPr>
              <a:t>adl://&lt;account&gt;.azuredatalakestore.net/clusters/</a:t>
            </a:r>
          </a:p>
        </p:txBody>
      </p:sp>
      <p:grpSp>
        <p:nvGrpSpPr>
          <p:cNvPr id="3" name="Group 2"/>
          <p:cNvGrpSpPr/>
          <p:nvPr/>
        </p:nvGrpSpPr>
        <p:grpSpPr>
          <a:xfrm>
            <a:off x="10492154" y="2409826"/>
            <a:ext cx="1517339" cy="4059238"/>
            <a:chOff x="10492154" y="2409826"/>
            <a:chExt cx="1517339" cy="4059238"/>
          </a:xfrm>
        </p:grpSpPr>
        <p:sp>
          <p:nvSpPr>
            <p:cNvPr id="10" name="Rounded Rectangle 104"/>
            <p:cNvSpPr/>
            <p:nvPr/>
          </p:nvSpPr>
          <p:spPr>
            <a:xfrm>
              <a:off x="10492154" y="2409826"/>
              <a:ext cx="1517339" cy="4059238"/>
            </a:xfrm>
            <a:prstGeom prst="rect">
              <a:avLst/>
            </a:prstGeom>
            <a:solidFill>
              <a:schemeClr val="bg1"/>
            </a:solidFill>
            <a:ln w="3175">
              <a:solidFill>
                <a:schemeClr val="bg1">
                  <a:lumMod val="7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wrap="square" lIns="73152" tIns="137160" rIns="73152" bIns="45720">
              <a:noAutofit/>
            </a:bodyPr>
            <a:lstStyle/>
            <a:p>
              <a:pPr algn="ctr"/>
              <a:r>
                <a:rPr lang="en-IN" dirty="0" err="1">
                  <a:solidFill>
                    <a:schemeClr val="tx2"/>
                  </a:solidFill>
                  <a:latin typeface="Segoe UI Semibold" panose="020B0702040204020203" pitchFamily="34" charset="0"/>
                  <a:cs typeface="Segoe UI Semibold" panose="020B0702040204020203" pitchFamily="34" charset="0"/>
                </a:rPr>
                <a:t>hdfs</a:t>
              </a:r>
              <a:endParaRPr lang="en-IN" dirty="0">
                <a:solidFill>
                  <a:schemeClr val="tx2"/>
                </a:solidFill>
                <a:latin typeface="Segoe UI Semibold" panose="020B0702040204020203" pitchFamily="34" charset="0"/>
                <a:cs typeface="Segoe UI Semibold" panose="020B0702040204020203" pitchFamily="34" charset="0"/>
              </a:endParaRPr>
            </a:p>
          </p:txBody>
        </p:sp>
        <p:sp>
          <p:nvSpPr>
            <p:cNvPr id="15" name="Rounded Rectangle 18"/>
            <p:cNvSpPr/>
            <p:nvPr/>
          </p:nvSpPr>
          <p:spPr>
            <a:xfrm>
              <a:off x="10624714" y="3327865"/>
              <a:ext cx="1266506" cy="912371"/>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endParaRPr lang="en-US" sz="1600" dirty="0">
                <a:solidFill>
                  <a:schemeClr val="bg1">
                    <a:alpha val="99000"/>
                  </a:schemeClr>
                </a:solidFill>
                <a:latin typeface="Segoe UI Semibold" panose="020B0702040204020203" pitchFamily="34" charset="0"/>
                <a:cs typeface="Segoe UI Semibold" panose="020B0702040204020203" pitchFamily="34" charset="0"/>
              </a:endParaRPr>
            </a:p>
          </p:txBody>
        </p:sp>
        <p:sp>
          <p:nvSpPr>
            <p:cNvPr id="16" name="Rounded Rectangle 22"/>
            <p:cNvSpPr/>
            <p:nvPr/>
          </p:nvSpPr>
          <p:spPr>
            <a:xfrm>
              <a:off x="10624714" y="4417383"/>
              <a:ext cx="1266506" cy="912371"/>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endParaRPr lang="en-US" sz="1600" dirty="0">
                <a:solidFill>
                  <a:schemeClr val="bg1">
                    <a:alpha val="99000"/>
                  </a:schemeClr>
                </a:solidFill>
                <a:latin typeface="Segoe UI Semibold" panose="020B0702040204020203" pitchFamily="34" charset="0"/>
                <a:cs typeface="Segoe UI Semibold" panose="020B0702040204020203" pitchFamily="34" charset="0"/>
              </a:endParaRPr>
            </a:p>
          </p:txBody>
        </p:sp>
      </p:grpSp>
      <p:grpSp>
        <p:nvGrpSpPr>
          <p:cNvPr id="31" name="Group 30"/>
          <p:cNvGrpSpPr/>
          <p:nvPr/>
        </p:nvGrpSpPr>
        <p:grpSpPr>
          <a:xfrm>
            <a:off x="8486153" y="2409826"/>
            <a:ext cx="1517339" cy="4059238"/>
            <a:chOff x="8486153" y="2409826"/>
            <a:chExt cx="1517339" cy="4059238"/>
          </a:xfrm>
        </p:grpSpPr>
        <p:sp>
          <p:nvSpPr>
            <p:cNvPr id="6" name="Rounded Rectangle 65"/>
            <p:cNvSpPr/>
            <p:nvPr/>
          </p:nvSpPr>
          <p:spPr>
            <a:xfrm>
              <a:off x="8486153" y="2409826"/>
              <a:ext cx="1517339" cy="4059238"/>
            </a:xfrm>
            <a:prstGeom prst="rect">
              <a:avLst/>
            </a:prstGeom>
            <a:solidFill>
              <a:schemeClr val="bg1"/>
            </a:solidFill>
            <a:ln w="3175">
              <a:solidFill>
                <a:schemeClr val="bg1">
                  <a:lumMod val="7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wrap="square" lIns="73152" tIns="137160" rIns="73152" bIns="45720">
              <a:noAutofit/>
            </a:bodyPr>
            <a:lstStyle/>
            <a:p>
              <a:pPr algn="ctr"/>
              <a:r>
                <a:rPr lang="en-IN" dirty="0">
                  <a:solidFill>
                    <a:schemeClr val="accent4"/>
                  </a:solidFill>
                  <a:latin typeface="Segoe UI Semibold" panose="020B0702040204020203" pitchFamily="34" charset="0"/>
                  <a:cs typeface="Segoe UI Semibold" panose="020B0702040204020203" pitchFamily="34" charset="0"/>
                </a:rPr>
                <a:t>Clusters</a:t>
              </a:r>
            </a:p>
          </p:txBody>
        </p:sp>
        <p:sp>
          <p:nvSpPr>
            <p:cNvPr id="12" name="Rounded Rectangle 18"/>
            <p:cNvSpPr/>
            <p:nvPr/>
          </p:nvSpPr>
          <p:spPr>
            <a:xfrm>
              <a:off x="8611569" y="3336752"/>
              <a:ext cx="1266506" cy="9123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err="1">
                  <a:solidFill>
                    <a:schemeClr val="bg1">
                      <a:alpha val="99000"/>
                    </a:schemeClr>
                  </a:solidFill>
                  <a:latin typeface="Segoe UI Semibold" panose="020B0702040204020203" pitchFamily="34" charset="0"/>
                  <a:cs typeface="Segoe UI Semibold" panose="020B0702040204020203" pitchFamily="34" charset="0"/>
                </a:rPr>
                <a:t>ContoHive</a:t>
              </a:r>
              <a:endParaRPr lang="en-US" sz="1600" dirty="0">
                <a:solidFill>
                  <a:schemeClr val="bg1">
                    <a:alpha val="99000"/>
                  </a:schemeClr>
                </a:solidFill>
                <a:latin typeface="Segoe UI Semibold" panose="020B0702040204020203" pitchFamily="34" charset="0"/>
                <a:cs typeface="Segoe UI Semibold" panose="020B0702040204020203" pitchFamily="34" charset="0"/>
              </a:endParaRPr>
            </a:p>
          </p:txBody>
        </p:sp>
        <p:sp>
          <p:nvSpPr>
            <p:cNvPr id="14" name="Rounded Rectangle 30"/>
            <p:cNvSpPr/>
            <p:nvPr/>
          </p:nvSpPr>
          <p:spPr>
            <a:xfrm>
              <a:off x="8611569" y="5444355"/>
              <a:ext cx="1266506" cy="9123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err="1">
                  <a:solidFill>
                    <a:schemeClr val="bg1">
                      <a:alpha val="99000"/>
                    </a:schemeClr>
                  </a:solidFill>
                  <a:latin typeface="Segoe UI Semibold" panose="020B0702040204020203" pitchFamily="34" charset="0"/>
                  <a:cs typeface="Segoe UI Semibold" panose="020B0702040204020203" pitchFamily="34" charset="0"/>
                </a:rPr>
                <a:t>ContosoRServer</a:t>
              </a:r>
              <a:endParaRPr lang="en-US" sz="1600" dirty="0">
                <a:solidFill>
                  <a:schemeClr val="bg1">
                    <a:alpha val="99000"/>
                  </a:schemeClr>
                </a:solidFill>
                <a:latin typeface="Segoe UI Semibold" panose="020B0702040204020203" pitchFamily="34" charset="0"/>
                <a:cs typeface="Segoe UI Semibold" panose="020B0702040204020203" pitchFamily="34" charset="0"/>
              </a:endParaRPr>
            </a:p>
          </p:txBody>
        </p:sp>
        <p:sp>
          <p:nvSpPr>
            <p:cNvPr id="17" name="Rounded Rectangle 22"/>
            <p:cNvSpPr/>
            <p:nvPr/>
          </p:nvSpPr>
          <p:spPr>
            <a:xfrm>
              <a:off x="8611569" y="4390551"/>
              <a:ext cx="1266506" cy="9123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err="1">
                  <a:solidFill>
                    <a:schemeClr val="bg1">
                      <a:alpha val="99000"/>
                    </a:schemeClr>
                  </a:solidFill>
                  <a:latin typeface="Segoe UI Semibold" panose="020B0702040204020203" pitchFamily="34" charset="0"/>
                  <a:cs typeface="Segoe UI Semibold" panose="020B0702040204020203" pitchFamily="34" charset="0"/>
                </a:rPr>
                <a:t>ContoSpark</a:t>
              </a:r>
              <a:endParaRPr lang="en-US" sz="1600" dirty="0">
                <a:solidFill>
                  <a:schemeClr val="bg1">
                    <a:alpha val="99000"/>
                  </a:schemeClr>
                </a:solidFill>
                <a:latin typeface="Segoe UI Semibold" panose="020B0702040204020203" pitchFamily="34" charset="0"/>
                <a:cs typeface="Segoe UI Semibold" panose="020B0702040204020203" pitchFamily="34" charset="0"/>
              </a:endParaRPr>
            </a:p>
          </p:txBody>
        </p:sp>
      </p:grpSp>
      <p:grpSp>
        <p:nvGrpSpPr>
          <p:cNvPr id="29" name="Group 28"/>
          <p:cNvGrpSpPr/>
          <p:nvPr/>
        </p:nvGrpSpPr>
        <p:grpSpPr>
          <a:xfrm>
            <a:off x="6147437" y="2566786"/>
            <a:ext cx="1517339" cy="4059238"/>
            <a:chOff x="4477794" y="2370612"/>
            <a:chExt cx="1517339" cy="4059238"/>
          </a:xfrm>
        </p:grpSpPr>
        <p:sp>
          <p:nvSpPr>
            <p:cNvPr id="8" name="Rounded Rectangle 71"/>
            <p:cNvSpPr/>
            <p:nvPr/>
          </p:nvSpPr>
          <p:spPr>
            <a:xfrm>
              <a:off x="4477794" y="2370612"/>
              <a:ext cx="1517339" cy="4059238"/>
            </a:xfrm>
            <a:prstGeom prst="rect">
              <a:avLst/>
            </a:prstGeom>
            <a:solidFill>
              <a:schemeClr val="bg1"/>
            </a:solidFill>
            <a:ln w="3175">
              <a:solidFill>
                <a:schemeClr val="bg1">
                  <a:lumMod val="7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wrap="square" lIns="73152" tIns="137160" rIns="73152" bIns="45720">
              <a:noAutofit/>
            </a:bodyPr>
            <a:lstStyle/>
            <a:p>
              <a:pPr algn="ctr"/>
              <a:r>
                <a:rPr lang="en-IN" dirty="0">
                  <a:solidFill>
                    <a:schemeClr val="accent1"/>
                  </a:solidFill>
                  <a:latin typeface="Segoe UI Semibold" panose="020B0702040204020203" pitchFamily="34" charset="0"/>
                  <a:cs typeface="Segoe UI Semibold" panose="020B0702040204020203" pitchFamily="34" charset="0"/>
                </a:rPr>
                <a:t>ADLS Account</a:t>
              </a:r>
            </a:p>
          </p:txBody>
        </p:sp>
        <p:sp>
          <p:nvSpPr>
            <p:cNvPr id="18" name="Rounded Rectangle 10"/>
            <p:cNvSpPr/>
            <p:nvPr/>
          </p:nvSpPr>
          <p:spPr>
            <a:xfrm>
              <a:off x="4599562" y="4390551"/>
              <a:ext cx="1266506" cy="91237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a:solidFill>
                    <a:schemeClr val="bg1">
                      <a:alpha val="99000"/>
                    </a:schemeClr>
                  </a:solidFill>
                  <a:latin typeface="Segoe UI Semibold" panose="020B0702040204020203" pitchFamily="34" charset="0"/>
                  <a:cs typeface="Segoe UI Semibold" panose="020B0702040204020203" pitchFamily="34" charset="0"/>
                </a:rPr>
                <a:t>Contoso</a:t>
              </a:r>
            </a:p>
          </p:txBody>
        </p:sp>
      </p:grpSp>
      <p:cxnSp>
        <p:nvCxnSpPr>
          <p:cNvPr id="21" name="Straight Arrow Connector 20"/>
          <p:cNvCxnSpPr/>
          <p:nvPr/>
        </p:nvCxnSpPr>
        <p:spPr>
          <a:xfrm flipV="1">
            <a:off x="7841767" y="4029738"/>
            <a:ext cx="488664" cy="367662"/>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833514" y="4846736"/>
            <a:ext cx="523574" cy="0"/>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831132" y="5373636"/>
            <a:ext cx="488664" cy="301772"/>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1"/>
          </p:nvPr>
        </p:nvSpPr>
        <p:spPr/>
        <p:txBody>
          <a:bodyPr/>
          <a:lstStyle/>
          <a:p>
            <a:pPr>
              <a:defRPr/>
            </a:pPr>
            <a:r>
              <a:rPr lang="en-IN" dirty="0"/>
              <a:t> </a:t>
            </a:r>
          </a:p>
        </p:txBody>
      </p:sp>
      <p:grpSp>
        <p:nvGrpSpPr>
          <p:cNvPr id="34" name="Group 33"/>
          <p:cNvGrpSpPr/>
          <p:nvPr/>
        </p:nvGrpSpPr>
        <p:grpSpPr>
          <a:xfrm>
            <a:off x="487669" y="1737269"/>
            <a:ext cx="3861060" cy="1107996"/>
            <a:chOff x="603233" y="1238495"/>
            <a:chExt cx="3861060" cy="1107996"/>
          </a:xfrm>
        </p:grpSpPr>
        <p:sp>
          <p:nvSpPr>
            <p:cNvPr id="35" name="Rectangle 34"/>
            <p:cNvSpPr/>
            <p:nvPr/>
          </p:nvSpPr>
          <p:spPr>
            <a:xfrm>
              <a:off x="899886" y="1238495"/>
              <a:ext cx="3564407" cy="1107996"/>
            </a:xfrm>
            <a:prstGeom prst="rect">
              <a:avLst/>
            </a:prstGeom>
          </p:spPr>
          <p:txBody>
            <a:bodyPr wrap="square">
              <a:spAutoFit/>
            </a:bodyPr>
            <a:lstStyle/>
            <a:p>
              <a:pPr marL="53975" marR="0" lvl="1" defTabSz="932133" fontAlgn="base">
                <a:spcBef>
                  <a:spcPts val="600"/>
                </a:spcBef>
                <a:spcAft>
                  <a:spcPts val="600"/>
                </a:spcAft>
                <a:buClr>
                  <a:schemeClr val="accent3">
                    <a:lumMod val="50000"/>
                  </a:schemeClr>
                </a:buClr>
                <a:tabLst>
                  <a:tab pos="658495" algn="l"/>
                </a:tabLst>
              </a:pPr>
              <a:r>
                <a:rPr lang="en-IN" sz="22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Unlike Blob Storage, ADLS has a hierarchical filesystem</a:t>
              </a:r>
            </a:p>
          </p:txBody>
        </p:sp>
        <p:sp>
          <p:nvSpPr>
            <p:cNvPr id="36" name="Freeform 35"/>
            <p:cNvSpPr>
              <a:spLocks/>
            </p:cNvSpPr>
            <p:nvPr/>
          </p:nvSpPr>
          <p:spPr bwMode="auto">
            <a:xfrm>
              <a:off x="603233" y="1369678"/>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N" sz="2200">
                <a:solidFill>
                  <a:srgbClr val="000000"/>
                </a:solidFill>
              </a:endParaRPr>
            </a:p>
          </p:txBody>
        </p:sp>
      </p:grpSp>
      <p:grpSp>
        <p:nvGrpSpPr>
          <p:cNvPr id="37" name="Group 36"/>
          <p:cNvGrpSpPr/>
          <p:nvPr/>
        </p:nvGrpSpPr>
        <p:grpSpPr>
          <a:xfrm>
            <a:off x="487669" y="2883686"/>
            <a:ext cx="3861060" cy="1107996"/>
            <a:chOff x="603233" y="2288574"/>
            <a:chExt cx="3861060" cy="1107996"/>
          </a:xfrm>
        </p:grpSpPr>
        <p:sp>
          <p:nvSpPr>
            <p:cNvPr id="38" name="Rectangle 37"/>
            <p:cNvSpPr/>
            <p:nvPr/>
          </p:nvSpPr>
          <p:spPr>
            <a:xfrm>
              <a:off x="899886" y="2288574"/>
              <a:ext cx="3564407" cy="1107996"/>
            </a:xfrm>
            <a:prstGeom prst="rect">
              <a:avLst/>
            </a:prstGeom>
          </p:spPr>
          <p:txBody>
            <a:bodyPr wrap="square">
              <a:spAutoFit/>
            </a:bodyPr>
            <a:lstStyle/>
            <a:p>
              <a:pPr marL="53975" marR="0" lvl="1" defTabSz="932133" fontAlgn="base">
                <a:spcBef>
                  <a:spcPts val="600"/>
                </a:spcBef>
                <a:spcAft>
                  <a:spcPts val="600"/>
                </a:spcAft>
                <a:buClr>
                  <a:schemeClr val="accent3">
                    <a:lumMod val="50000"/>
                  </a:schemeClr>
                </a:buClr>
                <a:tabLst>
                  <a:tab pos="658495" algn="l"/>
                </a:tabLst>
              </a:pPr>
              <a:r>
                <a:rPr lang="en-IN" sz="22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Additional clusters are provisioned under the </a:t>
              </a:r>
              <a:r>
                <a:rPr lang="en-IN" sz="2200" dirty="0">
                  <a:ln>
                    <a:solidFill>
                      <a:srgbClr val="FFFFFF">
                        <a:alpha val="0"/>
                      </a:srgbClr>
                    </a:solidFill>
                  </a:ln>
                  <a:gradFill>
                    <a:gsLst>
                      <a:gs pos="85321">
                        <a:srgbClr val="505050"/>
                      </a:gs>
                      <a:gs pos="57000">
                        <a:srgbClr val="505050"/>
                      </a:gs>
                    </a:gsLst>
                  </a:gradFill>
                  <a:latin typeface="Consolas" panose="020B0609020204030204" pitchFamily="49" charset="0"/>
                  <a:ea typeface="Segoe UI" pitchFamily="34" charset="0"/>
                  <a:cs typeface="Segoe UI" pitchFamily="34" charset="0"/>
                </a:rPr>
                <a:t>clusters/</a:t>
              </a:r>
              <a:r>
                <a:rPr lang="en-IN" sz="22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path</a:t>
              </a:r>
            </a:p>
          </p:txBody>
        </p:sp>
        <p:sp>
          <p:nvSpPr>
            <p:cNvPr id="39" name="Freeform 38"/>
            <p:cNvSpPr>
              <a:spLocks/>
            </p:cNvSpPr>
            <p:nvPr/>
          </p:nvSpPr>
          <p:spPr bwMode="auto">
            <a:xfrm>
              <a:off x="603233" y="2398378"/>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N" sz="2200">
                <a:solidFill>
                  <a:srgbClr val="000000"/>
                </a:solidFill>
              </a:endParaRPr>
            </a:p>
          </p:txBody>
        </p:sp>
      </p:grpSp>
      <p:grpSp>
        <p:nvGrpSpPr>
          <p:cNvPr id="40" name="Group 39"/>
          <p:cNvGrpSpPr/>
          <p:nvPr/>
        </p:nvGrpSpPr>
        <p:grpSpPr>
          <a:xfrm>
            <a:off x="487669" y="4166312"/>
            <a:ext cx="3861060" cy="769441"/>
            <a:chOff x="603233" y="3338653"/>
            <a:chExt cx="3861060" cy="769441"/>
          </a:xfrm>
        </p:grpSpPr>
        <p:sp>
          <p:nvSpPr>
            <p:cNvPr id="41" name="Rectangle 40"/>
            <p:cNvSpPr/>
            <p:nvPr/>
          </p:nvSpPr>
          <p:spPr>
            <a:xfrm>
              <a:off x="899886" y="3338653"/>
              <a:ext cx="3564407" cy="769441"/>
            </a:xfrm>
            <a:prstGeom prst="rect">
              <a:avLst/>
            </a:prstGeom>
          </p:spPr>
          <p:txBody>
            <a:bodyPr wrap="square">
              <a:spAutoFit/>
            </a:bodyPr>
            <a:lstStyle/>
            <a:p>
              <a:pPr marL="53975" marR="0" lvl="1" defTabSz="932133" fontAlgn="base">
                <a:spcBef>
                  <a:spcPts val="600"/>
                </a:spcBef>
                <a:spcAft>
                  <a:spcPts val="600"/>
                </a:spcAft>
                <a:buClr>
                  <a:schemeClr val="accent3">
                    <a:lumMod val="50000"/>
                  </a:schemeClr>
                </a:buClr>
                <a:tabLst>
                  <a:tab pos="658495" algn="l"/>
                </a:tabLst>
              </a:pPr>
              <a:r>
                <a:rPr lang="en-IN" sz="22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Can restrict individual clusters/folders with ACLs</a:t>
              </a:r>
            </a:p>
          </p:txBody>
        </p:sp>
        <p:sp>
          <p:nvSpPr>
            <p:cNvPr id="42" name="Freeform 41"/>
            <p:cNvSpPr>
              <a:spLocks/>
            </p:cNvSpPr>
            <p:nvPr/>
          </p:nvSpPr>
          <p:spPr bwMode="auto">
            <a:xfrm>
              <a:off x="603233" y="3455653"/>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N" sz="2200">
                <a:solidFill>
                  <a:srgbClr val="000000"/>
                </a:solidFill>
              </a:endParaRPr>
            </a:p>
          </p:txBody>
        </p:sp>
      </p:grpSp>
      <p:sp>
        <p:nvSpPr>
          <p:cNvPr id="46" name="Up Arrow 45"/>
          <p:cNvSpPr/>
          <p:nvPr/>
        </p:nvSpPr>
        <p:spPr bwMode="auto">
          <a:xfrm>
            <a:off x="6709956" y="2013346"/>
            <a:ext cx="459608" cy="523142"/>
          </a:xfrm>
          <a:prstGeom prst="upArrow">
            <a:avLst>
              <a:gd name="adj1" fmla="val 44460"/>
              <a:gd name="adj2" fmla="val 48991"/>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b="1" dirty="0">
              <a:solidFill>
                <a:schemeClr val="bg1"/>
              </a:solidFill>
              <a:latin typeface="+mj-lt"/>
              <a:ea typeface="Segoe UI" pitchFamily="34" charset="0"/>
              <a:cs typeface="Segoe UI" pitchFamily="34" charset="0"/>
            </a:endParaRPr>
          </a:p>
        </p:txBody>
      </p:sp>
      <p:sp>
        <p:nvSpPr>
          <p:cNvPr id="47" name="Rounded Rectangle 22"/>
          <p:cNvSpPr/>
          <p:nvPr/>
        </p:nvSpPr>
        <p:spPr>
          <a:xfrm>
            <a:off x="10622532" y="5499096"/>
            <a:ext cx="1266506" cy="912371"/>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endParaRPr lang="en-US" sz="1600" dirty="0">
              <a:solidFill>
                <a:schemeClr val="bg1">
                  <a:alpha val="99000"/>
                </a:schemeClr>
              </a:solidFill>
              <a:latin typeface="Segoe UI Semibold" panose="020B0702040204020203" pitchFamily="34" charset="0"/>
              <a:cs typeface="Segoe UI Semibold" panose="020B0702040204020203" pitchFamily="34" charset="0"/>
            </a:endParaRPr>
          </a:p>
        </p:txBody>
      </p:sp>
      <p:cxnSp>
        <p:nvCxnSpPr>
          <p:cNvPr id="48" name="Straight Arrow Connector 47"/>
          <p:cNvCxnSpPr/>
          <p:nvPr/>
        </p:nvCxnSpPr>
        <p:spPr>
          <a:xfrm flipV="1">
            <a:off x="9973002" y="4182138"/>
            <a:ext cx="488664" cy="367662"/>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9964749" y="4999136"/>
            <a:ext cx="523574" cy="0"/>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962367" y="5526036"/>
            <a:ext cx="488664" cy="301772"/>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13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par>
                                <p:cTn id="18" presetID="22" presetClass="entr" presetSubtype="8"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par>
                                <p:cTn id="21" presetID="22" presetClass="entr" presetSubtype="8"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par>
                          <p:cTn id="28" fill="hold">
                            <p:stCondLst>
                              <p:cond delay="1000"/>
                            </p:stCondLst>
                            <p:childTnLst>
                              <p:par>
                                <p:cTn id="29" presetID="22" presetClass="entr" presetSubtype="4"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down)">
                                      <p:cBhvr>
                                        <p:cTn id="31" dur="500"/>
                                        <p:tgtEl>
                                          <p:spTgt spid="27"/>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par>
                          <p:cTn id="36" fill="hold">
                            <p:stCondLst>
                              <p:cond delay="2000"/>
                            </p:stCondLst>
                            <p:childTnLst>
                              <p:par>
                                <p:cTn id="37" presetID="22" presetClass="entr" presetSubtype="4"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10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10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1000"/>
                                        <p:tgtEl>
                                          <p:spTgt spid="40"/>
                                        </p:tgtEl>
                                      </p:cBhvr>
                                    </p:animEffect>
                                  </p:childTnLst>
                                </p:cTn>
                              </p:par>
                            </p:childTnLst>
                          </p:cTn>
                        </p:par>
                        <p:par>
                          <p:cTn id="55" fill="hold">
                            <p:stCondLst>
                              <p:cond delay="1000"/>
                            </p:stCondLst>
                            <p:childTnLst>
                              <p:par>
                                <p:cTn id="56" presetID="22" presetClass="entr" presetSubtype="4" fill="hold" grpId="0"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down)">
                                      <p:cBhvr>
                                        <p:cTn id="58" dur="500"/>
                                        <p:tgtEl>
                                          <p:spTgt spid="4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wipe(left)">
                                      <p:cBhvr>
                                        <p:cTn id="63" dur="500"/>
                                        <p:tgtEl>
                                          <p:spTgt spid="48"/>
                                        </p:tgtEl>
                                      </p:cBhvr>
                                    </p:animEffect>
                                  </p:childTnLst>
                                </p:cTn>
                              </p:par>
                              <p:par>
                                <p:cTn id="64" presetID="22" presetClass="entr" presetSubtype="8"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ipe(left)">
                                      <p:cBhvr>
                                        <p:cTn id="66" dur="500"/>
                                        <p:tgtEl>
                                          <p:spTgt spid="49"/>
                                        </p:tgtEl>
                                      </p:cBhvr>
                                    </p:animEffect>
                                  </p:childTnLst>
                                </p:cTn>
                              </p:par>
                              <p:par>
                                <p:cTn id="67" presetID="22" presetClass="entr" presetSubtype="8"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left)">
                                      <p:cBhvr>
                                        <p:cTn id="6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9" grpId="0" animBg="1"/>
      <p:bldP spid="4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ADLS Data Through </a:t>
            </a:r>
            <a:r>
              <a:rPr lang="en-US" dirty="0" err="1">
                <a:latin typeface="Consolas" panose="020B0609020204030204" pitchFamily="49" charset="0"/>
              </a:rPr>
              <a:t>hdfs</a:t>
            </a:r>
            <a:r>
              <a:rPr lang="en-US" dirty="0">
                <a:latin typeface="Consolas" panose="020B0609020204030204" pitchFamily="49" charset="0"/>
              </a:rPr>
              <a:t> -</a:t>
            </a:r>
            <a:r>
              <a:rPr lang="en-US" dirty="0" err="1">
                <a:latin typeface="Consolas" panose="020B0609020204030204" pitchFamily="49" charset="0"/>
              </a:rPr>
              <a:t>dfs</a:t>
            </a:r>
            <a:endParaRPr lang="en-US" dirty="0">
              <a:latin typeface="Consolas" panose="020B0609020204030204" pitchFamily="49" charset="0"/>
            </a:endParaRP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53</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884848301"/>
              </p:ext>
            </p:extLst>
          </p:nvPr>
        </p:nvGraphicFramePr>
        <p:xfrm>
          <a:off x="1795240" y="1724780"/>
          <a:ext cx="8848362" cy="3987767"/>
        </p:xfrm>
        <a:graphic>
          <a:graphicData uri="http://schemas.openxmlformats.org/drawingml/2006/table">
            <a:tbl>
              <a:tblPr firstRow="1" bandRow="1">
                <a:tableStyleId>{F5AB1C69-6EDB-4FF4-983F-18BD219EF322}</a:tableStyleId>
              </a:tblPr>
              <a:tblGrid>
                <a:gridCol w="3483991">
                  <a:extLst>
                    <a:ext uri="{9D8B030D-6E8A-4147-A177-3AD203B41FA5}">
                      <a16:colId xmlns:a16="http://schemas.microsoft.com/office/drawing/2014/main" xmlns="" val="2554726682"/>
                    </a:ext>
                  </a:extLst>
                </a:gridCol>
                <a:gridCol w="5364371">
                  <a:extLst>
                    <a:ext uri="{9D8B030D-6E8A-4147-A177-3AD203B41FA5}">
                      <a16:colId xmlns:a16="http://schemas.microsoft.com/office/drawing/2014/main" xmlns="" val="3905785959"/>
                    </a:ext>
                  </a:extLst>
                </a:gridCol>
              </a:tblGrid>
              <a:tr h="378222">
                <a:tc>
                  <a:txBody>
                    <a:bodyPr/>
                    <a:lstStyle/>
                    <a:p>
                      <a:r>
                        <a:rPr lang="en-US" sz="1800" dirty="0"/>
                        <a:t>Command Name</a:t>
                      </a:r>
                    </a:p>
                  </a:txBody>
                  <a:tcPr marL="93260" marR="93260" marT="46630" marB="46630"/>
                </a:tc>
                <a:tc>
                  <a:txBody>
                    <a:bodyPr/>
                    <a:lstStyle/>
                    <a:p>
                      <a:r>
                        <a:rPr lang="en-US" sz="1800" dirty="0"/>
                        <a:t>Purpose</a:t>
                      </a:r>
                    </a:p>
                  </a:txBody>
                  <a:tcPr marL="93260" marR="93260" marT="46630" marB="46630"/>
                </a:tc>
                <a:extLst>
                  <a:ext uri="{0D108BD9-81ED-4DB2-BD59-A6C34878D82A}">
                    <a16:rowId xmlns:a16="http://schemas.microsoft.com/office/drawing/2014/main" xmlns="" val="975420755"/>
                  </a:ext>
                </a:extLst>
              </a:tr>
              <a:tr h="653081">
                <a:tc>
                  <a:txBody>
                    <a:bodyPr/>
                    <a:lstStyle/>
                    <a:p>
                      <a:r>
                        <a:rPr lang="en-US" sz="2000" dirty="0" err="1">
                          <a:solidFill>
                            <a:schemeClr val="bg2">
                              <a:lumMod val="25000"/>
                            </a:schemeClr>
                          </a:solidFill>
                          <a:latin typeface="Consolas" panose="020B0609020204030204" pitchFamily="49" charset="0"/>
                        </a:rPr>
                        <a:t>hdfs</a:t>
                      </a:r>
                      <a:r>
                        <a:rPr lang="en-US" sz="2000" dirty="0">
                          <a:solidFill>
                            <a:schemeClr val="bg2">
                              <a:lumMod val="25000"/>
                            </a:schemeClr>
                          </a:solidFill>
                          <a:latin typeface="Consolas" panose="020B0609020204030204" pitchFamily="49" charset="0"/>
                        </a:rPr>
                        <a:t> </a:t>
                      </a:r>
                      <a:r>
                        <a:rPr lang="en-US" sz="2000" dirty="0" err="1">
                          <a:solidFill>
                            <a:schemeClr val="bg2">
                              <a:lumMod val="25000"/>
                            </a:schemeClr>
                          </a:solidFill>
                          <a:latin typeface="Consolas" panose="020B0609020204030204" pitchFamily="49" charset="0"/>
                        </a:rPr>
                        <a:t>dfs</a:t>
                      </a:r>
                      <a:r>
                        <a:rPr lang="en-US" sz="2000" dirty="0">
                          <a:solidFill>
                            <a:schemeClr val="bg2">
                              <a:lumMod val="25000"/>
                            </a:schemeClr>
                          </a:solidFill>
                          <a:latin typeface="Consolas" panose="020B0609020204030204" pitchFamily="49" charset="0"/>
                        </a:rPr>
                        <a:t> -cat</a:t>
                      </a:r>
                    </a:p>
                  </a:txBody>
                  <a:tcPr marL="93260" marR="93260" marT="46630" marB="46630" anchor="ctr"/>
                </a:tc>
                <a:tc>
                  <a:txBody>
                    <a:bodyPr/>
                    <a:lstStyle/>
                    <a:p>
                      <a:r>
                        <a:rPr lang="en-US" sz="1800" dirty="0">
                          <a:solidFill>
                            <a:schemeClr val="bg2">
                              <a:lumMod val="25000"/>
                            </a:schemeClr>
                          </a:solidFill>
                        </a:rPr>
                        <a:t>Print file content (uncompressed files only)</a:t>
                      </a:r>
                    </a:p>
                  </a:txBody>
                  <a:tcPr marL="93260" marR="93260" marT="46630" marB="46630" anchor="ctr"/>
                </a:tc>
                <a:extLst>
                  <a:ext uri="{0D108BD9-81ED-4DB2-BD59-A6C34878D82A}">
                    <a16:rowId xmlns:a16="http://schemas.microsoft.com/office/drawing/2014/main" xmlns="" val="93176323"/>
                  </a:ext>
                </a:extLst>
              </a:tr>
              <a:tr h="378222">
                <a:tc>
                  <a:txBody>
                    <a:bodyPr/>
                    <a:lstStyle/>
                    <a:p>
                      <a:r>
                        <a:rPr lang="en-US" sz="1800" dirty="0" err="1">
                          <a:solidFill>
                            <a:schemeClr val="bg2">
                              <a:lumMod val="25000"/>
                            </a:schemeClr>
                          </a:solidFill>
                          <a:latin typeface="Consolas" panose="020B0609020204030204" pitchFamily="49" charset="0"/>
                        </a:rPr>
                        <a:t>hdfs</a:t>
                      </a:r>
                      <a:r>
                        <a:rPr lang="en-US" sz="1800" baseline="0" dirty="0">
                          <a:solidFill>
                            <a:schemeClr val="bg2">
                              <a:lumMod val="25000"/>
                            </a:schemeClr>
                          </a:solidFill>
                          <a:latin typeface="Consolas" panose="020B0609020204030204" pitchFamily="49" charset="0"/>
                        </a:rPr>
                        <a:t> </a:t>
                      </a:r>
                      <a:r>
                        <a:rPr lang="en-US" sz="1800" baseline="0" dirty="0" err="1">
                          <a:solidFill>
                            <a:schemeClr val="bg2">
                              <a:lumMod val="25000"/>
                            </a:schemeClr>
                          </a:solidFill>
                          <a:latin typeface="Consolas" panose="020B0609020204030204" pitchFamily="49" charset="0"/>
                        </a:rPr>
                        <a:t>dfs</a:t>
                      </a:r>
                      <a:r>
                        <a:rPr lang="en-US" sz="1800" baseline="0" dirty="0">
                          <a:solidFill>
                            <a:schemeClr val="bg2">
                              <a:lumMod val="25000"/>
                            </a:schemeClr>
                          </a:solidFill>
                          <a:latin typeface="Consolas" panose="020B0609020204030204" pitchFamily="49" charset="0"/>
                        </a:rPr>
                        <a:t> -ls</a:t>
                      </a:r>
                      <a:endParaRPr lang="en-US" sz="1800" dirty="0">
                        <a:solidFill>
                          <a:schemeClr val="bg2">
                            <a:lumMod val="25000"/>
                          </a:schemeClr>
                        </a:solidFill>
                        <a:latin typeface="Consolas" panose="020B0609020204030204" pitchFamily="49" charset="0"/>
                      </a:endParaRPr>
                    </a:p>
                  </a:txBody>
                  <a:tcPr marL="93260" marR="93260" marT="46630" marB="46630" anchor="ctr"/>
                </a:tc>
                <a:tc>
                  <a:txBody>
                    <a:bodyPr/>
                    <a:lstStyle/>
                    <a:p>
                      <a:r>
                        <a:rPr lang="en-US" sz="1800" dirty="0">
                          <a:solidFill>
                            <a:schemeClr val="bg2">
                              <a:lumMod val="25000"/>
                            </a:schemeClr>
                          </a:solidFill>
                        </a:rPr>
                        <a:t>List files in </a:t>
                      </a:r>
                      <a:r>
                        <a:rPr lang="en-US" sz="1800" dirty="0" err="1">
                          <a:solidFill>
                            <a:schemeClr val="bg2">
                              <a:lumMod val="25000"/>
                            </a:schemeClr>
                          </a:solidFill>
                        </a:rPr>
                        <a:t>hdfs</a:t>
                      </a:r>
                      <a:r>
                        <a:rPr lang="en-US" sz="1800" dirty="0">
                          <a:solidFill>
                            <a:schemeClr val="bg2">
                              <a:lumMod val="25000"/>
                            </a:schemeClr>
                          </a:solidFill>
                        </a:rPr>
                        <a:t> directory</a:t>
                      </a:r>
                    </a:p>
                  </a:txBody>
                  <a:tcPr marL="93260" marR="93260" marT="46630" marB="46630" anchor="ctr"/>
                </a:tc>
                <a:extLst>
                  <a:ext uri="{0D108BD9-81ED-4DB2-BD59-A6C34878D82A}">
                    <a16:rowId xmlns:a16="http://schemas.microsoft.com/office/drawing/2014/main" xmlns="" val="348965243"/>
                  </a:ext>
                </a:extLst>
              </a:tr>
              <a:tr h="378222">
                <a:tc>
                  <a:txBody>
                    <a:bodyPr/>
                    <a:lstStyle/>
                    <a:p>
                      <a:r>
                        <a:rPr lang="en-US" sz="1800" dirty="0" err="1">
                          <a:solidFill>
                            <a:schemeClr val="bg2">
                              <a:lumMod val="25000"/>
                            </a:schemeClr>
                          </a:solidFill>
                          <a:latin typeface="Consolas" panose="020B0609020204030204" pitchFamily="49" charset="0"/>
                        </a:rPr>
                        <a:t>hdfs</a:t>
                      </a:r>
                      <a:r>
                        <a:rPr lang="en-US" sz="1800" dirty="0">
                          <a:solidFill>
                            <a:schemeClr val="bg2">
                              <a:lumMod val="25000"/>
                            </a:schemeClr>
                          </a:solidFill>
                          <a:latin typeface="Consolas" panose="020B0609020204030204" pitchFamily="49" charset="0"/>
                        </a:rPr>
                        <a:t> </a:t>
                      </a:r>
                      <a:r>
                        <a:rPr lang="en-US" sz="1800" dirty="0" err="1">
                          <a:solidFill>
                            <a:schemeClr val="bg2">
                              <a:lumMod val="25000"/>
                            </a:schemeClr>
                          </a:solidFill>
                          <a:latin typeface="Consolas" panose="020B0609020204030204" pitchFamily="49" charset="0"/>
                        </a:rPr>
                        <a:t>dfs</a:t>
                      </a:r>
                      <a:r>
                        <a:rPr lang="en-US" sz="1800" dirty="0">
                          <a:solidFill>
                            <a:schemeClr val="bg2">
                              <a:lumMod val="25000"/>
                            </a:schemeClr>
                          </a:solidFill>
                          <a:latin typeface="Consolas" panose="020B0609020204030204" pitchFamily="49" charset="0"/>
                        </a:rPr>
                        <a:t> -text</a:t>
                      </a:r>
                    </a:p>
                  </a:txBody>
                  <a:tcPr marL="93260" marR="93260" marT="46630" marB="46630" anchor="ctr"/>
                </a:tc>
                <a:tc>
                  <a:txBody>
                    <a:bodyPr/>
                    <a:lstStyle/>
                    <a:p>
                      <a:r>
                        <a:rPr lang="en-US" sz="1800" dirty="0">
                          <a:solidFill>
                            <a:schemeClr val="bg2">
                              <a:lumMod val="25000"/>
                            </a:schemeClr>
                          </a:solidFill>
                        </a:rPr>
                        <a:t>Print file content</a:t>
                      </a:r>
                      <a:r>
                        <a:rPr lang="en-US" sz="1800" baseline="0" dirty="0">
                          <a:solidFill>
                            <a:schemeClr val="bg2">
                              <a:lumMod val="25000"/>
                            </a:schemeClr>
                          </a:solidFill>
                        </a:rPr>
                        <a:t> (works on compressed files too)</a:t>
                      </a:r>
                      <a:endParaRPr lang="en-US" sz="1800" dirty="0">
                        <a:solidFill>
                          <a:schemeClr val="bg2">
                            <a:lumMod val="25000"/>
                          </a:schemeClr>
                        </a:solidFill>
                      </a:endParaRPr>
                    </a:p>
                  </a:txBody>
                  <a:tcPr marL="93260" marR="93260" marT="46630" marB="46630" anchor="ctr"/>
                </a:tc>
                <a:extLst>
                  <a:ext uri="{0D108BD9-81ED-4DB2-BD59-A6C34878D82A}">
                    <a16:rowId xmlns:a16="http://schemas.microsoft.com/office/drawing/2014/main" xmlns="" val="1323372335"/>
                  </a:ext>
                </a:extLst>
              </a:tr>
              <a:tr h="378222">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dirty="0" err="1">
                          <a:solidFill>
                            <a:schemeClr val="bg2">
                              <a:lumMod val="25000"/>
                            </a:schemeClr>
                          </a:solidFill>
                          <a:latin typeface="Consolas" panose="020B0609020204030204" pitchFamily="49" charset="0"/>
                        </a:rPr>
                        <a:t>hdfs</a:t>
                      </a:r>
                      <a:r>
                        <a:rPr lang="en-US" sz="1800" dirty="0">
                          <a:solidFill>
                            <a:schemeClr val="bg2">
                              <a:lumMod val="25000"/>
                            </a:schemeClr>
                          </a:solidFill>
                          <a:latin typeface="Consolas" panose="020B0609020204030204" pitchFamily="49" charset="0"/>
                        </a:rPr>
                        <a:t> </a:t>
                      </a:r>
                      <a:r>
                        <a:rPr lang="en-US" sz="1800" dirty="0" err="1">
                          <a:solidFill>
                            <a:schemeClr val="bg2">
                              <a:lumMod val="25000"/>
                            </a:schemeClr>
                          </a:solidFill>
                          <a:latin typeface="Consolas" panose="020B0609020204030204" pitchFamily="49" charset="0"/>
                        </a:rPr>
                        <a:t>dfs</a:t>
                      </a:r>
                      <a:r>
                        <a:rPr lang="en-US" sz="1800" dirty="0">
                          <a:solidFill>
                            <a:schemeClr val="bg2">
                              <a:lumMod val="25000"/>
                            </a:schemeClr>
                          </a:solidFill>
                          <a:latin typeface="Consolas" panose="020B0609020204030204" pitchFamily="49" charset="0"/>
                        </a:rPr>
                        <a:t> –</a:t>
                      </a:r>
                      <a:r>
                        <a:rPr lang="en-US" sz="1800" dirty="0" err="1">
                          <a:solidFill>
                            <a:schemeClr val="bg2">
                              <a:lumMod val="25000"/>
                            </a:schemeClr>
                          </a:solidFill>
                          <a:latin typeface="Consolas" panose="020B0609020204030204" pitchFamily="49" charset="0"/>
                        </a:rPr>
                        <a:t>chown|chmod|chgrp</a:t>
                      </a:r>
                      <a:endParaRPr lang="en-US" sz="1800" dirty="0">
                        <a:solidFill>
                          <a:schemeClr val="bg2">
                            <a:lumMod val="25000"/>
                          </a:schemeClr>
                        </a:solidFill>
                        <a:latin typeface="Consolas" panose="020B0609020204030204" pitchFamily="49" charset="0"/>
                      </a:endParaRPr>
                    </a:p>
                  </a:txBody>
                  <a:tcPr marL="93260" marR="93260" marT="46630" marB="46630" anchor="ctr"/>
                </a:tc>
                <a:tc>
                  <a:txBody>
                    <a:bodyPr/>
                    <a:lstStyle/>
                    <a:p>
                      <a:r>
                        <a:rPr lang="en-US" sz="1800" dirty="0">
                          <a:solidFill>
                            <a:schemeClr val="bg2">
                              <a:lumMod val="25000"/>
                            </a:schemeClr>
                          </a:solidFill>
                        </a:rPr>
                        <a:t>Change file permissions</a:t>
                      </a:r>
                    </a:p>
                  </a:txBody>
                  <a:tcPr marL="93260" marR="93260" marT="46630" marB="46630" anchor="ctr"/>
                </a:tc>
                <a:extLst>
                  <a:ext uri="{0D108BD9-81ED-4DB2-BD59-A6C34878D82A}">
                    <a16:rowId xmlns:a16="http://schemas.microsoft.com/office/drawing/2014/main" xmlns="" val="4264237397"/>
                  </a:ext>
                </a:extLst>
              </a:tr>
              <a:tr h="378222">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dirty="0" err="1">
                          <a:solidFill>
                            <a:schemeClr val="bg2">
                              <a:lumMod val="25000"/>
                            </a:schemeClr>
                          </a:solidFill>
                          <a:latin typeface="Consolas" panose="020B0609020204030204" pitchFamily="49" charset="0"/>
                        </a:rPr>
                        <a:t>hdfs</a:t>
                      </a:r>
                      <a:r>
                        <a:rPr lang="en-US" sz="1800" dirty="0">
                          <a:solidFill>
                            <a:schemeClr val="bg2">
                              <a:lumMod val="25000"/>
                            </a:schemeClr>
                          </a:solidFill>
                          <a:latin typeface="Consolas" panose="020B0609020204030204" pitchFamily="49" charset="0"/>
                        </a:rPr>
                        <a:t> </a:t>
                      </a:r>
                      <a:r>
                        <a:rPr lang="en-US" sz="1800" dirty="0" err="1">
                          <a:solidFill>
                            <a:schemeClr val="bg2">
                              <a:lumMod val="25000"/>
                            </a:schemeClr>
                          </a:solidFill>
                          <a:latin typeface="Consolas" panose="020B0609020204030204" pitchFamily="49" charset="0"/>
                        </a:rPr>
                        <a:t>dfs</a:t>
                      </a:r>
                      <a:r>
                        <a:rPr lang="en-US" sz="1800" dirty="0">
                          <a:solidFill>
                            <a:schemeClr val="bg2">
                              <a:lumMod val="25000"/>
                            </a:schemeClr>
                          </a:solidFill>
                          <a:latin typeface="Consolas" panose="020B0609020204030204" pitchFamily="49" charset="0"/>
                        </a:rPr>
                        <a:t> –</a:t>
                      </a:r>
                      <a:r>
                        <a:rPr lang="en-US" sz="1800" baseline="0" dirty="0">
                          <a:solidFill>
                            <a:schemeClr val="bg2">
                              <a:lumMod val="25000"/>
                            </a:schemeClr>
                          </a:solidFill>
                          <a:latin typeface="Consolas" panose="020B0609020204030204" pitchFamily="49" charset="0"/>
                        </a:rPr>
                        <a:t>mv, </a:t>
                      </a:r>
                      <a:r>
                        <a:rPr lang="en-US" sz="1800" baseline="0" dirty="0" err="1">
                          <a:solidFill>
                            <a:schemeClr val="bg2">
                              <a:lumMod val="25000"/>
                            </a:schemeClr>
                          </a:solidFill>
                          <a:latin typeface="Consolas" panose="020B0609020204030204" pitchFamily="49" charset="0"/>
                        </a:rPr>
                        <a:t>mvFromLocal</a:t>
                      </a:r>
                      <a:r>
                        <a:rPr lang="en-US" sz="1800" baseline="0" dirty="0">
                          <a:solidFill>
                            <a:schemeClr val="bg2">
                              <a:lumMod val="25000"/>
                            </a:schemeClr>
                          </a:solidFill>
                          <a:latin typeface="Consolas" panose="020B0609020204030204" pitchFamily="49" charset="0"/>
                        </a:rPr>
                        <a:t>, </a:t>
                      </a:r>
                      <a:r>
                        <a:rPr lang="en-US" sz="1800" baseline="0" dirty="0" err="1">
                          <a:solidFill>
                            <a:schemeClr val="bg2">
                              <a:lumMod val="25000"/>
                            </a:schemeClr>
                          </a:solidFill>
                          <a:latin typeface="Consolas" panose="020B0609020204030204" pitchFamily="49" charset="0"/>
                        </a:rPr>
                        <a:t>mvToLocal</a:t>
                      </a:r>
                      <a:endParaRPr lang="en-US" sz="1800" dirty="0">
                        <a:solidFill>
                          <a:schemeClr val="bg2">
                            <a:lumMod val="25000"/>
                          </a:schemeClr>
                        </a:solidFill>
                        <a:latin typeface="Consolas" panose="020B0609020204030204" pitchFamily="49" charset="0"/>
                      </a:endParaRPr>
                    </a:p>
                  </a:txBody>
                  <a:tcPr marL="93260" marR="93260" marT="46630" marB="46630" anchor="ctr"/>
                </a:tc>
                <a:tc>
                  <a:txBody>
                    <a:bodyPr/>
                    <a:lstStyle/>
                    <a:p>
                      <a:r>
                        <a:rPr lang="en-US" sz="1800" dirty="0">
                          <a:solidFill>
                            <a:schemeClr val="bg2">
                              <a:lumMod val="25000"/>
                            </a:schemeClr>
                          </a:solidFill>
                        </a:rPr>
                        <a:t>Move files</a:t>
                      </a:r>
                    </a:p>
                  </a:txBody>
                  <a:tcPr marL="93260" marR="93260" marT="46630" marB="46630" anchor="ctr"/>
                </a:tc>
                <a:extLst>
                  <a:ext uri="{0D108BD9-81ED-4DB2-BD59-A6C34878D82A}">
                    <a16:rowId xmlns:a16="http://schemas.microsoft.com/office/drawing/2014/main" xmlns="" val="444285391"/>
                  </a:ext>
                </a:extLst>
              </a:tr>
              <a:tr h="378222">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dirty="0" err="1">
                          <a:solidFill>
                            <a:schemeClr val="bg2">
                              <a:lumMod val="25000"/>
                            </a:schemeClr>
                          </a:solidFill>
                          <a:latin typeface="Consolas" panose="020B0609020204030204" pitchFamily="49" charset="0"/>
                        </a:rPr>
                        <a:t>hdfs</a:t>
                      </a:r>
                      <a:r>
                        <a:rPr lang="en-US" sz="1800" dirty="0">
                          <a:solidFill>
                            <a:schemeClr val="bg2">
                              <a:lumMod val="25000"/>
                            </a:schemeClr>
                          </a:solidFill>
                          <a:latin typeface="Consolas" panose="020B0609020204030204" pitchFamily="49" charset="0"/>
                        </a:rPr>
                        <a:t> </a:t>
                      </a:r>
                      <a:r>
                        <a:rPr lang="en-US" sz="1800" dirty="0" err="1">
                          <a:solidFill>
                            <a:schemeClr val="bg2">
                              <a:lumMod val="25000"/>
                            </a:schemeClr>
                          </a:solidFill>
                          <a:latin typeface="Consolas" panose="020B0609020204030204" pitchFamily="49" charset="0"/>
                        </a:rPr>
                        <a:t>dfs</a:t>
                      </a:r>
                      <a:r>
                        <a:rPr lang="en-US" sz="1800" dirty="0">
                          <a:solidFill>
                            <a:schemeClr val="bg2">
                              <a:lumMod val="25000"/>
                            </a:schemeClr>
                          </a:solidFill>
                          <a:latin typeface="Consolas" panose="020B0609020204030204" pitchFamily="49" charset="0"/>
                        </a:rPr>
                        <a:t> </a:t>
                      </a:r>
                      <a:r>
                        <a:rPr lang="en-US" sz="1800" baseline="0" dirty="0">
                          <a:solidFill>
                            <a:schemeClr val="bg2">
                              <a:lumMod val="25000"/>
                            </a:schemeClr>
                          </a:solidFill>
                          <a:latin typeface="Consolas" panose="020B0609020204030204" pitchFamily="49" charset="0"/>
                        </a:rPr>
                        <a:t>-put, </a:t>
                      </a:r>
                      <a:r>
                        <a:rPr lang="en-US" sz="1800" baseline="0" dirty="0" err="1">
                          <a:solidFill>
                            <a:schemeClr val="bg2">
                              <a:lumMod val="25000"/>
                            </a:schemeClr>
                          </a:solidFill>
                          <a:latin typeface="Consolas" panose="020B0609020204030204" pitchFamily="49" charset="0"/>
                        </a:rPr>
                        <a:t>copyFromLocal</a:t>
                      </a:r>
                      <a:r>
                        <a:rPr lang="en-US" sz="1800" baseline="0" dirty="0">
                          <a:solidFill>
                            <a:schemeClr val="bg2">
                              <a:lumMod val="25000"/>
                            </a:schemeClr>
                          </a:solidFill>
                          <a:latin typeface="Consolas" panose="020B0609020204030204" pitchFamily="49" charset="0"/>
                        </a:rPr>
                        <a:t>, </a:t>
                      </a:r>
                      <a:r>
                        <a:rPr lang="en-US" sz="1800" baseline="0" dirty="0" err="1">
                          <a:solidFill>
                            <a:schemeClr val="bg2">
                              <a:lumMod val="25000"/>
                            </a:schemeClr>
                          </a:solidFill>
                          <a:latin typeface="Consolas" panose="020B0609020204030204" pitchFamily="49" charset="0"/>
                        </a:rPr>
                        <a:t>copyToLocal</a:t>
                      </a:r>
                      <a:endParaRPr lang="en-US" sz="1800" dirty="0">
                        <a:solidFill>
                          <a:schemeClr val="bg2">
                            <a:lumMod val="25000"/>
                          </a:schemeClr>
                        </a:solidFill>
                        <a:latin typeface="Consolas" panose="020B0609020204030204" pitchFamily="49" charset="0"/>
                      </a:endParaRPr>
                    </a:p>
                    <a:p>
                      <a:pPr marL="0" marR="0" lvl="0" indent="0" algn="l" defTabSz="932563" rtl="0" eaLnBrk="1" fontAlgn="auto" latinLnBrk="0" hangingPunct="1">
                        <a:lnSpc>
                          <a:spcPct val="100000"/>
                        </a:lnSpc>
                        <a:spcBef>
                          <a:spcPts val="0"/>
                        </a:spcBef>
                        <a:spcAft>
                          <a:spcPts val="0"/>
                        </a:spcAft>
                        <a:buClrTx/>
                        <a:buSzTx/>
                        <a:buFontTx/>
                        <a:buNone/>
                        <a:tabLst/>
                        <a:defRPr/>
                      </a:pPr>
                      <a:endParaRPr lang="en-US" sz="1800" dirty="0">
                        <a:solidFill>
                          <a:schemeClr val="bg2">
                            <a:lumMod val="25000"/>
                          </a:schemeClr>
                        </a:solidFill>
                        <a:latin typeface="Consolas" panose="020B0609020204030204" pitchFamily="49" charset="0"/>
                      </a:endParaRPr>
                    </a:p>
                  </a:txBody>
                  <a:tcPr marL="93260" marR="93260" marT="46630" marB="46630" anchor="ctr"/>
                </a:tc>
                <a:tc>
                  <a:txBody>
                    <a:bodyPr/>
                    <a:lstStyle/>
                    <a:p>
                      <a:r>
                        <a:rPr lang="en-US" sz="1800" dirty="0">
                          <a:solidFill>
                            <a:schemeClr val="bg2">
                              <a:lumMod val="25000"/>
                            </a:schemeClr>
                          </a:solidFill>
                        </a:rPr>
                        <a:t>Copy Files</a:t>
                      </a:r>
                    </a:p>
                  </a:txBody>
                  <a:tcPr marL="93260" marR="93260" marT="46630" marB="46630" anchor="ctr"/>
                </a:tc>
                <a:extLst>
                  <a:ext uri="{0D108BD9-81ED-4DB2-BD59-A6C34878D82A}">
                    <a16:rowId xmlns:a16="http://schemas.microsoft.com/office/drawing/2014/main" xmlns="" val="2549906123"/>
                  </a:ext>
                </a:extLst>
              </a:tr>
            </a:tbl>
          </a:graphicData>
        </a:graphic>
      </p:graphicFrame>
    </p:spTree>
    <p:extLst>
      <p:ext uri="{BB962C8B-B14F-4D97-AF65-F5344CB8AC3E}">
        <p14:creationId xmlns:p14="http://schemas.microsoft.com/office/powerpoint/2010/main" val="1839677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storage concepts</a:t>
            </a:r>
          </a:p>
        </p:txBody>
      </p:sp>
      <p:sp>
        <p:nvSpPr>
          <p:cNvPr id="26" name="Up Arrow 25"/>
          <p:cNvSpPr/>
          <p:nvPr/>
        </p:nvSpPr>
        <p:spPr bwMode="auto">
          <a:xfrm>
            <a:off x="5047457" y="2013346"/>
            <a:ext cx="459608" cy="523142"/>
          </a:xfrm>
          <a:prstGeom prst="upArrow">
            <a:avLst>
              <a:gd name="adj1" fmla="val 44460"/>
              <a:gd name="adj2" fmla="val 48991"/>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b="1" dirty="0">
              <a:solidFill>
                <a:schemeClr val="bg1"/>
              </a:solidFill>
              <a:latin typeface="+mj-lt"/>
              <a:ea typeface="Segoe UI" pitchFamily="34" charset="0"/>
              <a:cs typeface="Segoe UI" pitchFamily="34" charset="0"/>
            </a:endParaRPr>
          </a:p>
        </p:txBody>
      </p:sp>
      <p:sp>
        <p:nvSpPr>
          <p:cNvPr id="27" name="Up Arrow 26"/>
          <p:cNvSpPr/>
          <p:nvPr/>
        </p:nvSpPr>
        <p:spPr bwMode="auto">
          <a:xfrm>
            <a:off x="9015018" y="2013346"/>
            <a:ext cx="459608" cy="523142"/>
          </a:xfrm>
          <a:prstGeom prst="upArrow">
            <a:avLst>
              <a:gd name="adj1" fmla="val 44460"/>
              <a:gd name="adj2" fmla="val 48991"/>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b="1" dirty="0">
              <a:solidFill>
                <a:schemeClr val="bg1"/>
              </a:solidFill>
              <a:latin typeface="+mj-lt"/>
              <a:ea typeface="Segoe UI" pitchFamily="34" charset="0"/>
              <a:cs typeface="Segoe UI" pitchFamily="34" charset="0"/>
            </a:endParaRPr>
          </a:p>
        </p:txBody>
      </p:sp>
      <p:sp>
        <p:nvSpPr>
          <p:cNvPr id="28" name="Up Arrow 27"/>
          <p:cNvSpPr/>
          <p:nvPr/>
        </p:nvSpPr>
        <p:spPr bwMode="auto">
          <a:xfrm>
            <a:off x="11021019" y="2013346"/>
            <a:ext cx="459608" cy="523142"/>
          </a:xfrm>
          <a:prstGeom prst="upArrow">
            <a:avLst>
              <a:gd name="adj1" fmla="val 44460"/>
              <a:gd name="adj2" fmla="val 48991"/>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b="1" dirty="0">
              <a:solidFill>
                <a:schemeClr val="bg1"/>
              </a:solidFill>
              <a:latin typeface="+mj-lt"/>
              <a:ea typeface="Segoe UI" pitchFamily="34" charset="0"/>
              <a:cs typeface="Segoe UI" pitchFamily="34" charset="0"/>
            </a:endParaRPr>
          </a:p>
        </p:txBody>
      </p:sp>
      <p:sp>
        <p:nvSpPr>
          <p:cNvPr id="9" name="Rectangle 8"/>
          <p:cNvSpPr/>
          <p:nvPr/>
        </p:nvSpPr>
        <p:spPr bwMode="auto">
          <a:xfrm>
            <a:off x="4481436" y="1306025"/>
            <a:ext cx="7528057" cy="698374"/>
          </a:xfrm>
          <a:prstGeom prst="rect">
            <a:avLst/>
          </a:prstGeom>
          <a:solidFill>
            <a:schemeClr val="accent3"/>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8" tIns="91440" rIns="18288" bIns="91440" numCol="1" spcCol="1270" anchor="ctr" anchorCtr="0">
            <a:noAutofit/>
          </a:bodyPr>
          <a:lstStyle/>
          <a:p>
            <a:pPr algn="ctr" defTabSz="725429">
              <a:spcBef>
                <a:spcPct val="0"/>
              </a:spcBef>
              <a:spcAft>
                <a:spcPct val="35000"/>
              </a:spcAft>
            </a:pPr>
            <a:r>
              <a:rPr lang="en-US" sz="2000" spc="-30" dirty="0">
                <a:solidFill>
                  <a:schemeClr val="bg1">
                    <a:alpha val="99000"/>
                  </a:schemeClr>
                </a:solidFill>
              </a:rPr>
              <a:t>http://&lt;account&gt;.blob.core.windows.net/&lt;container&gt;/&lt;blobname&gt; </a:t>
            </a:r>
          </a:p>
        </p:txBody>
      </p:sp>
      <p:grpSp>
        <p:nvGrpSpPr>
          <p:cNvPr id="30" name="Group 29"/>
          <p:cNvGrpSpPr/>
          <p:nvPr/>
        </p:nvGrpSpPr>
        <p:grpSpPr>
          <a:xfrm>
            <a:off x="6480149" y="2409826"/>
            <a:ext cx="1517339" cy="4059238"/>
            <a:chOff x="6480149" y="2409826"/>
            <a:chExt cx="1517339" cy="4059238"/>
          </a:xfrm>
        </p:grpSpPr>
        <p:sp>
          <p:nvSpPr>
            <p:cNvPr id="7" name="Rounded Rectangle 68"/>
            <p:cNvSpPr/>
            <p:nvPr/>
          </p:nvSpPr>
          <p:spPr>
            <a:xfrm>
              <a:off x="6480149" y="2409826"/>
              <a:ext cx="1517339" cy="4059238"/>
            </a:xfrm>
            <a:prstGeom prst="rect">
              <a:avLst/>
            </a:prstGeom>
            <a:solidFill>
              <a:schemeClr val="bg1"/>
            </a:solidFill>
            <a:ln w="3175">
              <a:solidFill>
                <a:schemeClr val="bg1">
                  <a:lumMod val="7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wrap="square" lIns="73152" tIns="137160" rIns="73152" bIns="45720">
              <a:noAutofit/>
            </a:bodyPr>
            <a:lstStyle/>
            <a:p>
              <a:pPr algn="ctr"/>
              <a:r>
                <a:rPr lang="en-IN" dirty="0">
                  <a:solidFill>
                    <a:schemeClr val="accent2"/>
                  </a:solidFill>
                  <a:latin typeface="Segoe UI Semibold" panose="020B0702040204020203" pitchFamily="34" charset="0"/>
                  <a:cs typeface="Segoe UI Semibold" panose="020B0702040204020203" pitchFamily="34" charset="0"/>
                </a:rPr>
                <a:t>Container</a:t>
              </a:r>
            </a:p>
          </p:txBody>
        </p:sp>
        <p:sp>
          <p:nvSpPr>
            <p:cNvPr id="11" name="Rounded Rectangle 14"/>
            <p:cNvSpPr/>
            <p:nvPr/>
          </p:nvSpPr>
          <p:spPr>
            <a:xfrm>
              <a:off x="6605566" y="3863652"/>
              <a:ext cx="1266506" cy="91237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a:solidFill>
                    <a:schemeClr val="bg1">
                      <a:alpha val="99000"/>
                    </a:schemeClr>
                  </a:solidFill>
                  <a:latin typeface="Segoe UI Semibold" panose="020B0702040204020203" pitchFamily="34" charset="0"/>
                  <a:cs typeface="Segoe UI Semibold" panose="020B0702040204020203" pitchFamily="34" charset="0"/>
                </a:rPr>
                <a:t>Images</a:t>
              </a:r>
            </a:p>
          </p:txBody>
        </p:sp>
        <p:sp>
          <p:nvSpPr>
            <p:cNvPr id="13" name="Rectangle 12"/>
            <p:cNvSpPr/>
            <p:nvPr/>
          </p:nvSpPr>
          <p:spPr>
            <a:xfrm>
              <a:off x="6605566" y="4917451"/>
              <a:ext cx="1266506" cy="91237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a:solidFill>
                    <a:schemeClr val="bg1">
                      <a:alpha val="99000"/>
                    </a:schemeClr>
                  </a:solidFill>
                  <a:latin typeface="Segoe UI Semibold" panose="020B0702040204020203" pitchFamily="34" charset="0"/>
                  <a:cs typeface="Segoe UI Semibold" panose="020B0702040204020203" pitchFamily="34" charset="0"/>
                </a:rPr>
                <a:t>Video</a:t>
              </a:r>
            </a:p>
          </p:txBody>
        </p:sp>
      </p:grpSp>
      <p:grpSp>
        <p:nvGrpSpPr>
          <p:cNvPr id="3" name="Group 2"/>
          <p:cNvGrpSpPr/>
          <p:nvPr/>
        </p:nvGrpSpPr>
        <p:grpSpPr>
          <a:xfrm>
            <a:off x="10492154" y="2409826"/>
            <a:ext cx="1517339" cy="4059238"/>
            <a:chOff x="10492154" y="2409826"/>
            <a:chExt cx="1517339" cy="4059238"/>
          </a:xfrm>
        </p:grpSpPr>
        <p:sp>
          <p:nvSpPr>
            <p:cNvPr id="10" name="Rounded Rectangle 104"/>
            <p:cNvSpPr/>
            <p:nvPr/>
          </p:nvSpPr>
          <p:spPr>
            <a:xfrm>
              <a:off x="10492154" y="2409826"/>
              <a:ext cx="1517339" cy="4059238"/>
            </a:xfrm>
            <a:prstGeom prst="rect">
              <a:avLst/>
            </a:prstGeom>
            <a:solidFill>
              <a:schemeClr val="bg1"/>
            </a:solidFill>
            <a:ln w="3175">
              <a:solidFill>
                <a:schemeClr val="bg1">
                  <a:lumMod val="7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wrap="square" lIns="73152" tIns="137160" rIns="73152" bIns="45720">
              <a:noAutofit/>
            </a:bodyPr>
            <a:lstStyle/>
            <a:p>
              <a:pPr algn="ctr"/>
              <a:r>
                <a:rPr lang="en-IN" dirty="0">
                  <a:solidFill>
                    <a:schemeClr val="tx2"/>
                  </a:solidFill>
                  <a:latin typeface="Segoe UI Semibold" panose="020B0702040204020203" pitchFamily="34" charset="0"/>
                  <a:cs typeface="Segoe UI Semibold" panose="020B0702040204020203" pitchFamily="34" charset="0"/>
                </a:rPr>
                <a:t>Page/blocks</a:t>
              </a:r>
            </a:p>
          </p:txBody>
        </p:sp>
        <p:sp>
          <p:nvSpPr>
            <p:cNvPr id="15" name="Rounded Rectangle 18"/>
            <p:cNvSpPr/>
            <p:nvPr/>
          </p:nvSpPr>
          <p:spPr>
            <a:xfrm>
              <a:off x="10617570" y="3863652"/>
              <a:ext cx="1266506" cy="912371"/>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a:solidFill>
                    <a:schemeClr val="bg1">
                      <a:alpha val="99000"/>
                    </a:schemeClr>
                  </a:solidFill>
                  <a:latin typeface="Segoe UI Semibold" panose="020B0702040204020203" pitchFamily="34" charset="0"/>
                  <a:cs typeface="Segoe UI Semibold" panose="020B0702040204020203" pitchFamily="34" charset="0"/>
                </a:rPr>
                <a:t>Block/Page</a:t>
              </a:r>
            </a:p>
          </p:txBody>
        </p:sp>
        <p:sp>
          <p:nvSpPr>
            <p:cNvPr id="16" name="Rounded Rectangle 22"/>
            <p:cNvSpPr/>
            <p:nvPr/>
          </p:nvSpPr>
          <p:spPr>
            <a:xfrm>
              <a:off x="10617570" y="4917451"/>
              <a:ext cx="1266506" cy="912371"/>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a:solidFill>
                    <a:schemeClr val="bg1">
                      <a:alpha val="99000"/>
                    </a:schemeClr>
                  </a:solidFill>
                  <a:latin typeface="Segoe UI Semibold" panose="020B0702040204020203" pitchFamily="34" charset="0"/>
                  <a:cs typeface="Segoe UI Semibold" panose="020B0702040204020203" pitchFamily="34" charset="0"/>
                </a:rPr>
                <a:t>Block/Page</a:t>
              </a:r>
            </a:p>
          </p:txBody>
        </p:sp>
      </p:grpSp>
      <p:grpSp>
        <p:nvGrpSpPr>
          <p:cNvPr id="31" name="Group 30"/>
          <p:cNvGrpSpPr/>
          <p:nvPr/>
        </p:nvGrpSpPr>
        <p:grpSpPr>
          <a:xfrm>
            <a:off x="8486153" y="2409826"/>
            <a:ext cx="1517339" cy="4059238"/>
            <a:chOff x="8486153" y="2409826"/>
            <a:chExt cx="1517339" cy="4059238"/>
          </a:xfrm>
        </p:grpSpPr>
        <p:sp>
          <p:nvSpPr>
            <p:cNvPr id="6" name="Rounded Rectangle 65"/>
            <p:cNvSpPr/>
            <p:nvPr/>
          </p:nvSpPr>
          <p:spPr>
            <a:xfrm>
              <a:off x="8486153" y="2409826"/>
              <a:ext cx="1517339" cy="4059238"/>
            </a:xfrm>
            <a:prstGeom prst="rect">
              <a:avLst/>
            </a:prstGeom>
            <a:solidFill>
              <a:schemeClr val="bg1"/>
            </a:solidFill>
            <a:ln w="3175">
              <a:solidFill>
                <a:schemeClr val="bg1">
                  <a:lumMod val="7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wrap="square" lIns="73152" tIns="137160" rIns="73152" bIns="45720">
              <a:noAutofit/>
            </a:bodyPr>
            <a:lstStyle/>
            <a:p>
              <a:pPr algn="ctr"/>
              <a:r>
                <a:rPr lang="en-IN" dirty="0">
                  <a:solidFill>
                    <a:schemeClr val="accent4"/>
                  </a:solidFill>
                  <a:latin typeface="Segoe UI Semibold" panose="020B0702040204020203" pitchFamily="34" charset="0"/>
                  <a:cs typeface="Segoe UI Semibold" panose="020B0702040204020203" pitchFamily="34" charset="0"/>
                </a:rPr>
                <a:t>Blob</a:t>
              </a:r>
            </a:p>
          </p:txBody>
        </p:sp>
        <p:sp>
          <p:nvSpPr>
            <p:cNvPr id="12" name="Rounded Rectangle 18"/>
            <p:cNvSpPr/>
            <p:nvPr/>
          </p:nvSpPr>
          <p:spPr>
            <a:xfrm>
              <a:off x="8611569" y="3336752"/>
              <a:ext cx="1266506" cy="9123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a:solidFill>
                    <a:schemeClr val="bg1">
                      <a:alpha val="99000"/>
                    </a:schemeClr>
                  </a:solidFill>
                  <a:latin typeface="Segoe UI Semibold" panose="020B0702040204020203" pitchFamily="34" charset="0"/>
                  <a:cs typeface="Segoe UI Semibold" panose="020B0702040204020203" pitchFamily="34" charset="0"/>
                </a:rPr>
                <a:t>PIC01.JPG</a:t>
              </a:r>
            </a:p>
          </p:txBody>
        </p:sp>
        <p:sp>
          <p:nvSpPr>
            <p:cNvPr id="14" name="Rounded Rectangle 30"/>
            <p:cNvSpPr/>
            <p:nvPr/>
          </p:nvSpPr>
          <p:spPr>
            <a:xfrm>
              <a:off x="8611569" y="5444355"/>
              <a:ext cx="1266506" cy="9123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a:solidFill>
                    <a:schemeClr val="bg1">
                      <a:alpha val="99000"/>
                    </a:schemeClr>
                  </a:solidFill>
                  <a:latin typeface="Segoe UI Semibold" panose="020B0702040204020203" pitchFamily="34" charset="0"/>
                  <a:cs typeface="Segoe UI Semibold" panose="020B0702040204020203" pitchFamily="34" charset="0"/>
                </a:rPr>
                <a:t>VID1.AVI</a:t>
              </a:r>
            </a:p>
          </p:txBody>
        </p:sp>
        <p:sp>
          <p:nvSpPr>
            <p:cNvPr id="17" name="Rounded Rectangle 22"/>
            <p:cNvSpPr/>
            <p:nvPr/>
          </p:nvSpPr>
          <p:spPr>
            <a:xfrm>
              <a:off x="8611569" y="4390551"/>
              <a:ext cx="1266506" cy="9123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a:solidFill>
                    <a:schemeClr val="bg1">
                      <a:alpha val="99000"/>
                    </a:schemeClr>
                  </a:solidFill>
                  <a:latin typeface="Segoe UI Semibold" panose="020B0702040204020203" pitchFamily="34" charset="0"/>
                  <a:cs typeface="Segoe UI Semibold" panose="020B0702040204020203" pitchFamily="34" charset="0"/>
                </a:rPr>
                <a:t>PIC02.JPG</a:t>
              </a:r>
            </a:p>
          </p:txBody>
        </p:sp>
      </p:grpSp>
      <p:grpSp>
        <p:nvGrpSpPr>
          <p:cNvPr id="29" name="Group 28"/>
          <p:cNvGrpSpPr/>
          <p:nvPr/>
        </p:nvGrpSpPr>
        <p:grpSpPr>
          <a:xfrm>
            <a:off x="4474147" y="2409826"/>
            <a:ext cx="1517339" cy="4059238"/>
            <a:chOff x="4474147" y="2409826"/>
            <a:chExt cx="1517339" cy="4059238"/>
          </a:xfrm>
        </p:grpSpPr>
        <p:sp>
          <p:nvSpPr>
            <p:cNvPr id="8" name="Rounded Rectangle 71"/>
            <p:cNvSpPr/>
            <p:nvPr/>
          </p:nvSpPr>
          <p:spPr>
            <a:xfrm>
              <a:off x="4474147" y="2409826"/>
              <a:ext cx="1517339" cy="4059238"/>
            </a:xfrm>
            <a:prstGeom prst="rect">
              <a:avLst/>
            </a:prstGeom>
            <a:solidFill>
              <a:schemeClr val="bg1"/>
            </a:solidFill>
            <a:ln w="3175">
              <a:solidFill>
                <a:schemeClr val="bg1">
                  <a:lumMod val="75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wrap="square" lIns="73152" tIns="137160" rIns="73152" bIns="45720">
              <a:noAutofit/>
            </a:bodyPr>
            <a:lstStyle/>
            <a:p>
              <a:pPr algn="ctr"/>
              <a:r>
                <a:rPr lang="en-IN" dirty="0">
                  <a:solidFill>
                    <a:schemeClr val="accent1"/>
                  </a:solidFill>
                  <a:latin typeface="Segoe UI Semibold" panose="020B0702040204020203" pitchFamily="34" charset="0"/>
                  <a:cs typeface="Segoe UI Semibold" panose="020B0702040204020203" pitchFamily="34" charset="0"/>
                </a:rPr>
                <a:t>Account</a:t>
              </a:r>
            </a:p>
          </p:txBody>
        </p:sp>
        <p:sp>
          <p:nvSpPr>
            <p:cNvPr id="18" name="Rounded Rectangle 10"/>
            <p:cNvSpPr/>
            <p:nvPr/>
          </p:nvSpPr>
          <p:spPr>
            <a:xfrm>
              <a:off x="4599562" y="4390551"/>
              <a:ext cx="1266506" cy="91237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spcFirstLastPara="0" vert="horz" wrap="square" lIns="8635" tIns="45720" rIns="8635" bIns="45720" numCol="1" spcCol="1270" anchor="ctr" anchorCtr="0">
              <a:noAutofit/>
            </a:bodyPr>
            <a:lstStyle/>
            <a:p>
              <a:pPr algn="ctr" defTabSz="725429">
                <a:spcBef>
                  <a:spcPct val="0"/>
                </a:spcBef>
                <a:spcAft>
                  <a:spcPct val="35000"/>
                </a:spcAft>
              </a:pPr>
              <a:r>
                <a:rPr lang="en-US" sz="1600" dirty="0">
                  <a:solidFill>
                    <a:schemeClr val="bg1">
                      <a:alpha val="99000"/>
                    </a:schemeClr>
                  </a:solidFill>
                  <a:latin typeface="Segoe UI Semibold" panose="020B0702040204020203" pitchFamily="34" charset="0"/>
                  <a:cs typeface="Segoe UI Semibold" panose="020B0702040204020203" pitchFamily="34" charset="0"/>
                </a:rPr>
                <a:t>Contoso</a:t>
              </a:r>
            </a:p>
          </p:txBody>
        </p:sp>
      </p:grpSp>
      <p:cxnSp>
        <p:nvCxnSpPr>
          <p:cNvPr id="19" name="Straight Arrow Connector 18"/>
          <p:cNvCxnSpPr/>
          <p:nvPr/>
        </p:nvCxnSpPr>
        <p:spPr>
          <a:xfrm flipV="1">
            <a:off x="5991486" y="4288771"/>
            <a:ext cx="488664" cy="367662"/>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991486" y="5067654"/>
            <a:ext cx="488664" cy="301772"/>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7997488" y="3735814"/>
            <a:ext cx="488664" cy="367662"/>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997488" y="4514697"/>
            <a:ext cx="488664" cy="301772"/>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997488" y="5444355"/>
            <a:ext cx="488664" cy="301772"/>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0003490" y="4288771"/>
            <a:ext cx="488664" cy="367662"/>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0003490" y="5067654"/>
            <a:ext cx="488664" cy="301772"/>
          </a:xfrm>
          <a:prstGeom prst="straightConnector1">
            <a:avLst/>
          </a:prstGeom>
          <a:ln w="25400">
            <a:solidFill>
              <a:schemeClr val="bg1">
                <a:lumMod val="65000"/>
              </a:schemeClr>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1"/>
          </p:nvPr>
        </p:nvSpPr>
        <p:spPr/>
        <p:txBody>
          <a:bodyPr/>
          <a:lstStyle/>
          <a:p>
            <a:pPr>
              <a:defRPr/>
            </a:pPr>
            <a:r>
              <a:rPr lang="en-IN" dirty="0"/>
              <a:t> </a:t>
            </a:r>
          </a:p>
        </p:txBody>
      </p:sp>
      <p:grpSp>
        <p:nvGrpSpPr>
          <p:cNvPr id="34" name="Group 33"/>
          <p:cNvGrpSpPr/>
          <p:nvPr/>
        </p:nvGrpSpPr>
        <p:grpSpPr>
          <a:xfrm>
            <a:off x="487669" y="1737269"/>
            <a:ext cx="3861060" cy="1446550"/>
            <a:chOff x="603233" y="1238495"/>
            <a:chExt cx="3861060" cy="1446550"/>
          </a:xfrm>
        </p:grpSpPr>
        <p:sp>
          <p:nvSpPr>
            <p:cNvPr id="35" name="Rectangle 34"/>
            <p:cNvSpPr/>
            <p:nvPr/>
          </p:nvSpPr>
          <p:spPr>
            <a:xfrm>
              <a:off x="899886" y="1238495"/>
              <a:ext cx="3564407" cy="1446550"/>
            </a:xfrm>
            <a:prstGeom prst="rect">
              <a:avLst/>
            </a:prstGeom>
          </p:spPr>
          <p:txBody>
            <a:bodyPr wrap="square">
              <a:spAutoFit/>
            </a:bodyPr>
            <a:lstStyle/>
            <a:p>
              <a:pPr marL="53975" marR="0" lvl="1" defTabSz="932133" fontAlgn="base">
                <a:spcBef>
                  <a:spcPts val="600"/>
                </a:spcBef>
                <a:spcAft>
                  <a:spcPts val="600"/>
                </a:spcAft>
                <a:buClr>
                  <a:schemeClr val="accent3">
                    <a:lumMod val="50000"/>
                  </a:schemeClr>
                </a:buClr>
                <a:tabLst>
                  <a:tab pos="658495" algn="l"/>
                </a:tabLst>
              </a:pPr>
              <a:r>
                <a:rPr lang="en-IN" sz="22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Store large amounts of unstructured text or binary data with the fastest read performance</a:t>
              </a:r>
            </a:p>
          </p:txBody>
        </p:sp>
        <p:sp>
          <p:nvSpPr>
            <p:cNvPr id="36" name="Freeform 35"/>
            <p:cNvSpPr>
              <a:spLocks/>
            </p:cNvSpPr>
            <p:nvPr/>
          </p:nvSpPr>
          <p:spPr bwMode="auto">
            <a:xfrm>
              <a:off x="603233" y="1369678"/>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N" sz="2200">
                <a:solidFill>
                  <a:srgbClr val="000000"/>
                </a:solidFill>
              </a:endParaRPr>
            </a:p>
          </p:txBody>
        </p:sp>
      </p:grpSp>
      <p:grpSp>
        <p:nvGrpSpPr>
          <p:cNvPr id="37" name="Group 36"/>
          <p:cNvGrpSpPr/>
          <p:nvPr/>
        </p:nvGrpSpPr>
        <p:grpSpPr>
          <a:xfrm>
            <a:off x="487669" y="3331810"/>
            <a:ext cx="3861060" cy="1107996"/>
            <a:chOff x="603233" y="2288574"/>
            <a:chExt cx="3861060" cy="1107996"/>
          </a:xfrm>
        </p:grpSpPr>
        <p:sp>
          <p:nvSpPr>
            <p:cNvPr id="38" name="Rectangle 37"/>
            <p:cNvSpPr/>
            <p:nvPr/>
          </p:nvSpPr>
          <p:spPr>
            <a:xfrm>
              <a:off x="899886" y="2288574"/>
              <a:ext cx="3564407" cy="1107996"/>
            </a:xfrm>
            <a:prstGeom prst="rect">
              <a:avLst/>
            </a:prstGeom>
          </p:spPr>
          <p:txBody>
            <a:bodyPr wrap="square">
              <a:spAutoFit/>
            </a:bodyPr>
            <a:lstStyle/>
            <a:p>
              <a:pPr marL="53975" marR="0" lvl="1" defTabSz="932133" fontAlgn="base">
                <a:spcBef>
                  <a:spcPts val="600"/>
                </a:spcBef>
                <a:spcAft>
                  <a:spcPts val="600"/>
                </a:spcAft>
                <a:buClr>
                  <a:schemeClr val="accent3">
                    <a:lumMod val="50000"/>
                  </a:schemeClr>
                </a:buClr>
                <a:tabLst>
                  <a:tab pos="658495" algn="l"/>
                </a:tabLst>
              </a:pPr>
              <a:r>
                <a:rPr lang="en-IN" sz="22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Access a highly scalable, durable, and available file system</a:t>
              </a:r>
            </a:p>
          </p:txBody>
        </p:sp>
        <p:sp>
          <p:nvSpPr>
            <p:cNvPr id="39" name="Freeform 38"/>
            <p:cNvSpPr>
              <a:spLocks/>
            </p:cNvSpPr>
            <p:nvPr/>
          </p:nvSpPr>
          <p:spPr bwMode="auto">
            <a:xfrm>
              <a:off x="603233" y="2398378"/>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N" sz="2200">
                <a:solidFill>
                  <a:srgbClr val="000000"/>
                </a:solidFill>
              </a:endParaRPr>
            </a:p>
          </p:txBody>
        </p:sp>
      </p:grpSp>
      <p:grpSp>
        <p:nvGrpSpPr>
          <p:cNvPr id="40" name="Group 39"/>
          <p:cNvGrpSpPr/>
          <p:nvPr/>
        </p:nvGrpSpPr>
        <p:grpSpPr>
          <a:xfrm>
            <a:off x="487669" y="4587797"/>
            <a:ext cx="3861060" cy="769441"/>
            <a:chOff x="603233" y="3338653"/>
            <a:chExt cx="3861060" cy="769441"/>
          </a:xfrm>
        </p:grpSpPr>
        <p:sp>
          <p:nvSpPr>
            <p:cNvPr id="41" name="Rectangle 40"/>
            <p:cNvSpPr/>
            <p:nvPr/>
          </p:nvSpPr>
          <p:spPr>
            <a:xfrm>
              <a:off x="899886" y="3338653"/>
              <a:ext cx="3564407" cy="769441"/>
            </a:xfrm>
            <a:prstGeom prst="rect">
              <a:avLst/>
            </a:prstGeom>
          </p:spPr>
          <p:txBody>
            <a:bodyPr wrap="square">
              <a:spAutoFit/>
            </a:bodyPr>
            <a:lstStyle/>
            <a:p>
              <a:pPr marL="53975" marR="0" lvl="1" defTabSz="932133" fontAlgn="base">
                <a:spcBef>
                  <a:spcPts val="600"/>
                </a:spcBef>
                <a:spcAft>
                  <a:spcPts val="600"/>
                </a:spcAft>
                <a:buClr>
                  <a:schemeClr val="accent3">
                    <a:lumMod val="50000"/>
                  </a:schemeClr>
                </a:buClr>
                <a:tabLst>
                  <a:tab pos="658495" algn="l"/>
                </a:tabLst>
              </a:pPr>
              <a:r>
                <a:rPr lang="en-IN" sz="22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Expose blobs publically over HTTP</a:t>
              </a:r>
            </a:p>
          </p:txBody>
        </p:sp>
        <p:sp>
          <p:nvSpPr>
            <p:cNvPr id="42" name="Freeform 41"/>
            <p:cNvSpPr>
              <a:spLocks/>
            </p:cNvSpPr>
            <p:nvPr/>
          </p:nvSpPr>
          <p:spPr bwMode="auto">
            <a:xfrm>
              <a:off x="603233" y="3455653"/>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N" sz="2200">
                <a:solidFill>
                  <a:srgbClr val="000000"/>
                </a:solidFill>
              </a:endParaRPr>
            </a:p>
          </p:txBody>
        </p:sp>
      </p:grpSp>
      <p:grpSp>
        <p:nvGrpSpPr>
          <p:cNvPr id="43" name="Group 42"/>
          <p:cNvGrpSpPr/>
          <p:nvPr/>
        </p:nvGrpSpPr>
        <p:grpSpPr>
          <a:xfrm>
            <a:off x="487669" y="5505230"/>
            <a:ext cx="3861060" cy="769441"/>
            <a:chOff x="603233" y="4388732"/>
            <a:chExt cx="3861060" cy="769441"/>
          </a:xfrm>
        </p:grpSpPr>
        <p:sp>
          <p:nvSpPr>
            <p:cNvPr id="44" name="Rectangle 43"/>
            <p:cNvSpPr/>
            <p:nvPr/>
          </p:nvSpPr>
          <p:spPr>
            <a:xfrm>
              <a:off x="899886" y="4388732"/>
              <a:ext cx="3564407" cy="769441"/>
            </a:xfrm>
            <a:prstGeom prst="rect">
              <a:avLst/>
            </a:prstGeom>
          </p:spPr>
          <p:txBody>
            <a:bodyPr wrap="square">
              <a:spAutoFit/>
            </a:bodyPr>
            <a:lstStyle/>
            <a:p>
              <a:pPr marL="53975" marR="0" lvl="1" defTabSz="932133" fontAlgn="base">
                <a:spcBef>
                  <a:spcPts val="600"/>
                </a:spcBef>
                <a:spcAft>
                  <a:spcPts val="600"/>
                </a:spcAft>
                <a:buClr>
                  <a:schemeClr val="accent3">
                    <a:lumMod val="50000"/>
                  </a:schemeClr>
                </a:buClr>
                <a:tabLst>
                  <a:tab pos="658495" algn="l"/>
                </a:tabLst>
              </a:pPr>
              <a:r>
                <a:rPr lang="en-IN" sz="22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Securely lock down permissions</a:t>
              </a:r>
            </a:p>
          </p:txBody>
        </p:sp>
        <p:sp>
          <p:nvSpPr>
            <p:cNvPr id="45" name="Freeform 44"/>
            <p:cNvSpPr>
              <a:spLocks/>
            </p:cNvSpPr>
            <p:nvPr/>
          </p:nvSpPr>
          <p:spPr bwMode="auto">
            <a:xfrm>
              <a:off x="603233" y="4503403"/>
              <a:ext cx="341433" cy="2589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N" sz="2200">
                <a:solidFill>
                  <a:srgbClr val="000000"/>
                </a:solidFill>
              </a:endParaRPr>
            </a:p>
          </p:txBody>
        </p:sp>
      </p:grpSp>
    </p:spTree>
    <p:extLst>
      <p:ext uri="{BB962C8B-B14F-4D97-AF65-F5344CB8AC3E}">
        <p14:creationId xmlns:p14="http://schemas.microsoft.com/office/powerpoint/2010/main" val="392972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par>
                                <p:cTn id="22" presetID="22" presetClass="entr" presetSubtype="8"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22" presetClass="entr" presetSubtype="8"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par>
                                <p:cTn id="37" presetID="22" presetClass="entr" presetSubtype="8"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500"/>
                                        <p:tgtEl>
                                          <p:spTgt spid="23"/>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1000"/>
                            </p:stCondLst>
                            <p:childTnLst>
                              <p:par>
                                <p:cTn id="45" presetID="22" presetClass="entr" presetSubtype="4"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par>
                                <p:cTn id="53" presetID="22" presetClass="entr" presetSubtype="8"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left)">
                                      <p:cBhvr>
                                        <p:cTn id="55" dur="500"/>
                                        <p:tgtEl>
                                          <p:spTgt spid="25"/>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par>
                          <p:cTn id="60" fill="hold">
                            <p:stCondLst>
                              <p:cond delay="1000"/>
                            </p:stCondLst>
                            <p:childTnLst>
                              <p:par>
                                <p:cTn id="61" presetID="22" presetClass="entr" presetSubtype="4"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down)">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10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1000"/>
                                        <p:tgtEl>
                                          <p:spTgt spid="3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fade">
                                      <p:cBhvr>
                                        <p:cTn id="78" dur="1000"/>
                                        <p:tgtEl>
                                          <p:spTgt spid="4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 y="1119848"/>
          <a:ext cx="10913680" cy="5669217"/>
        </p:xfrm>
        <a:graphic>
          <a:graphicData uri="http://schemas.openxmlformats.org/drawingml/2006/table">
            <a:tbl>
              <a:tblPr firstRow="1" bandRow="1">
                <a:tableStyleId>{2D5ABB26-0587-4C30-8999-92F81FD0307C}</a:tableStyleId>
              </a:tblPr>
              <a:tblGrid>
                <a:gridCol w="4145491">
                  <a:extLst>
                    <a:ext uri="{9D8B030D-6E8A-4147-A177-3AD203B41FA5}">
                      <a16:colId xmlns:a16="http://schemas.microsoft.com/office/drawing/2014/main" xmlns="" val="3843484333"/>
                    </a:ext>
                  </a:extLst>
                </a:gridCol>
                <a:gridCol w="2622698">
                  <a:extLst>
                    <a:ext uri="{9D8B030D-6E8A-4147-A177-3AD203B41FA5}">
                      <a16:colId xmlns:a16="http://schemas.microsoft.com/office/drawing/2014/main" xmlns="" val="1684661260"/>
                    </a:ext>
                  </a:extLst>
                </a:gridCol>
                <a:gridCol w="4145491">
                  <a:extLst>
                    <a:ext uri="{9D8B030D-6E8A-4147-A177-3AD203B41FA5}">
                      <a16:colId xmlns:a16="http://schemas.microsoft.com/office/drawing/2014/main" xmlns="" val="3155245516"/>
                    </a:ext>
                  </a:extLst>
                </a:gridCol>
              </a:tblGrid>
              <a:tr h="564884">
                <a:tc>
                  <a:txBody>
                    <a:bodyPr/>
                    <a:lstStyle/>
                    <a:p>
                      <a:endParaRPr lang="en-US" sz="1050" dirty="0">
                        <a:solidFill>
                          <a:schemeClr val="tx1"/>
                        </a:solidFill>
                        <a:latin typeface="+mj-lt"/>
                      </a:endParaRPr>
                    </a:p>
                  </a:txBody>
                  <a:tcPr marL="93260" marR="93260" marT="46630" marB="46630" anchor="ct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latin typeface="+mj-lt"/>
                          <a:ea typeface="+mn-ea"/>
                          <a:cs typeface="+mn-cs"/>
                        </a:rPr>
                        <a:t>Azure Data Lake Store</a:t>
                      </a:r>
                    </a:p>
                  </a:txBody>
                  <a:tcPr marL="93260" marR="93260" marT="46630" marB="46630" anchor="ctr"/>
                </a:tc>
                <a:tc>
                  <a:txBody>
                    <a:bodyPr/>
                    <a:lstStyle/>
                    <a:p>
                      <a:r>
                        <a:rPr lang="en-US" sz="2000" dirty="0">
                          <a:solidFill>
                            <a:schemeClr val="tx1"/>
                          </a:solidFill>
                          <a:latin typeface="+mj-lt"/>
                        </a:rPr>
                        <a:t>Azure Blob Storage</a:t>
                      </a:r>
                    </a:p>
                  </a:txBody>
                  <a:tcPr marL="93260" marR="93260" marT="46630" marB="46630" anchor="ctr"/>
                </a:tc>
                <a:extLst>
                  <a:ext uri="{0D108BD9-81ED-4DB2-BD59-A6C34878D82A}">
                    <a16:rowId xmlns:a16="http://schemas.microsoft.com/office/drawing/2014/main" xmlns="" val="2816792845"/>
                  </a:ext>
                </a:extLst>
              </a:tr>
              <a:tr h="468437">
                <a:tc>
                  <a:txBody>
                    <a:bodyPr/>
                    <a:lstStyle/>
                    <a:p>
                      <a:pPr marL="0" marR="0" indent="0" algn="r" defTabSz="914192"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rPr>
                        <a:t>Purpose</a:t>
                      </a:r>
                    </a:p>
                  </a:txBody>
                  <a:tcPr marL="93260" marR="93260" marT="46630" marB="46630" anchor="ctr">
                    <a:noFill/>
                  </a:tcPr>
                </a:tc>
                <a:tc>
                  <a:txBody>
                    <a:bodyPr/>
                    <a:lstStyle/>
                    <a:p>
                      <a:pPr marL="0" indent="0" algn="l">
                        <a:buNone/>
                      </a:pPr>
                      <a:r>
                        <a:rPr lang="en-US" sz="1200" kern="1200" dirty="0">
                          <a:solidFill>
                            <a:schemeClr val="tx1"/>
                          </a:solidFill>
                          <a:latin typeface="+mn-lt"/>
                          <a:ea typeface="+mn-ea"/>
                          <a:cs typeface="+mn-cs"/>
                        </a:rPr>
                        <a:t>Optimized for Analytics</a:t>
                      </a: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General purpose bulk storage</a:t>
                      </a:r>
                    </a:p>
                  </a:txBody>
                  <a:tcPr marL="93260" marR="93260" marT="46630" marB="46630" anchor="ctr">
                    <a:noFill/>
                  </a:tcPr>
                </a:tc>
                <a:extLst>
                  <a:ext uri="{0D108BD9-81ED-4DB2-BD59-A6C34878D82A}">
                    <a16:rowId xmlns:a16="http://schemas.microsoft.com/office/drawing/2014/main" xmlns="" val="2509957243"/>
                  </a:ext>
                </a:extLst>
              </a:tr>
              <a:tr h="677476">
                <a:tc>
                  <a:txBody>
                    <a:bodyPr/>
                    <a:lstStyle/>
                    <a:p>
                      <a:pPr marL="0" marR="0" indent="0" algn="r" defTabSz="914192"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rPr>
                        <a:t>Scenarios</a:t>
                      </a:r>
                    </a:p>
                  </a:txBody>
                  <a:tcPr marL="93260" marR="93260" marT="46630" marB="46630" anchor="ctr">
                    <a:noFill/>
                  </a:tcPr>
                </a:tc>
                <a:tc>
                  <a:txBody>
                    <a:bodyPr/>
                    <a:lstStyle/>
                    <a:p>
                      <a:pPr marL="0" indent="0" algn="l">
                        <a:buNone/>
                      </a:pPr>
                      <a:r>
                        <a:rPr lang="en-US" sz="1200" kern="1200" dirty="0">
                          <a:solidFill>
                            <a:schemeClr val="tx1"/>
                          </a:solidFill>
                          <a:latin typeface="+mn-lt"/>
                          <a:ea typeface="+mn-ea"/>
                          <a:cs typeface="+mn-cs"/>
                        </a:rPr>
                        <a:t>Batch, Interactive, Streaming, ML</a:t>
                      </a:r>
                    </a:p>
                  </a:txBody>
                  <a:tcPr marL="93260" marR="93260" marT="46630" marB="46630" anchor="ctr">
                    <a:noFill/>
                  </a:tcPr>
                </a:tc>
                <a:tc>
                  <a:txBody>
                    <a:bodyPr/>
                    <a:lstStyle/>
                    <a:p>
                      <a:pPr marL="0" indent="0" algn="l">
                        <a:buFont typeface="Arial" pitchFamily="34" charset="0"/>
                        <a:buNone/>
                      </a:pPr>
                      <a:r>
                        <a:rPr lang="en-US" sz="1200" kern="1200" dirty="0">
                          <a:solidFill>
                            <a:schemeClr val="tx1"/>
                          </a:solidFill>
                          <a:latin typeface="+mn-lt"/>
                          <a:ea typeface="+mn-ea"/>
                          <a:cs typeface="+mn-cs"/>
                        </a:rPr>
                        <a:t>App backend, backup data, media storage for streaming</a:t>
                      </a:r>
                    </a:p>
                  </a:txBody>
                  <a:tcPr marL="93260" marR="93260" marT="46630" marB="46630" anchor="ctr">
                    <a:noFill/>
                  </a:tcPr>
                </a:tc>
                <a:extLst>
                  <a:ext uri="{0D108BD9-81ED-4DB2-BD59-A6C34878D82A}">
                    <a16:rowId xmlns:a16="http://schemas.microsoft.com/office/drawing/2014/main" xmlns="" val="1544757628"/>
                  </a:ext>
                </a:extLst>
              </a:tr>
              <a:tr h="573899">
                <a:tc>
                  <a:txBody>
                    <a:bodyPr/>
                    <a:lstStyle/>
                    <a:p>
                      <a:pPr marL="0" marR="0" indent="0" algn="r" defTabSz="914192"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rPr>
                        <a:t>Units of Storage</a:t>
                      </a:r>
                    </a:p>
                  </a:txBody>
                  <a:tcPr marL="93260" marR="93260" marT="46630" marB="46630" anchor="ctr">
                    <a:noFill/>
                  </a:tcPr>
                </a:tc>
                <a:tc>
                  <a:txBody>
                    <a:bodyPr/>
                    <a:lstStyle/>
                    <a:p>
                      <a:pPr marL="0" indent="0" algn="l">
                        <a:buNone/>
                      </a:pPr>
                      <a:r>
                        <a:rPr lang="en-US" sz="1200" kern="1200" dirty="0">
                          <a:solidFill>
                            <a:schemeClr val="tx1"/>
                          </a:solidFill>
                          <a:latin typeface="+mn-lt"/>
                          <a:ea typeface="+mn-ea"/>
                          <a:cs typeface="+mn-cs"/>
                        </a:rPr>
                        <a:t>Accounts / Folders / Files</a:t>
                      </a: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Accounts / Containers / Blobs</a:t>
                      </a:r>
                    </a:p>
                  </a:txBody>
                  <a:tcPr marL="93260" marR="93260" marT="46630" marB="46630" anchor="ctr">
                    <a:noFill/>
                  </a:tcPr>
                </a:tc>
                <a:extLst>
                  <a:ext uri="{0D108BD9-81ED-4DB2-BD59-A6C34878D82A}">
                    <a16:rowId xmlns:a16="http://schemas.microsoft.com/office/drawing/2014/main" xmlns="" val="1167410809"/>
                  </a:ext>
                </a:extLst>
              </a:tr>
              <a:tr h="573899">
                <a:tc>
                  <a:txBody>
                    <a:bodyPr/>
                    <a:lstStyle/>
                    <a:p>
                      <a:pPr marL="0" marR="0" indent="0" algn="r" defTabSz="914192"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rPr>
                        <a:t>Structure</a:t>
                      </a:r>
                    </a:p>
                  </a:txBody>
                  <a:tcPr marL="93260" marR="93260" marT="46630" marB="46630" anchor="ctr">
                    <a:noFill/>
                  </a:tcPr>
                </a:tc>
                <a:tc>
                  <a:txBody>
                    <a:bodyPr/>
                    <a:lstStyle/>
                    <a:p>
                      <a:pPr marL="0" indent="0" algn="l">
                        <a:buNone/>
                      </a:pPr>
                      <a:r>
                        <a:rPr lang="en-US" sz="1200" kern="1200" dirty="0">
                          <a:solidFill>
                            <a:schemeClr val="tx1"/>
                          </a:solidFill>
                          <a:latin typeface="+mn-lt"/>
                          <a:ea typeface="+mn-ea"/>
                          <a:cs typeface="+mn-cs"/>
                        </a:rPr>
                        <a:t>Hierarchical File System</a:t>
                      </a:r>
                    </a:p>
                  </a:txBody>
                  <a:tcPr marL="93260" marR="93260" marT="46630" marB="46630" anchor="ctr">
                    <a:noFill/>
                  </a:tcPr>
                </a:tc>
                <a:tc>
                  <a:txBody>
                    <a:bodyPr/>
                    <a:lstStyle/>
                    <a:p>
                      <a:pPr marL="0" indent="0" algn="l">
                        <a:buFont typeface="Arial" pitchFamily="34" charset="0"/>
                        <a:buNone/>
                      </a:pPr>
                      <a:r>
                        <a:rPr lang="en-US" sz="1200" kern="1200" dirty="0">
                          <a:solidFill>
                            <a:schemeClr val="tx1"/>
                          </a:solidFill>
                          <a:latin typeface="+mn-lt"/>
                          <a:ea typeface="+mn-ea"/>
                          <a:cs typeface="+mn-cs"/>
                        </a:rPr>
                        <a:t>Flat namespace</a:t>
                      </a:r>
                    </a:p>
                  </a:txBody>
                  <a:tcPr marL="93260" marR="93260" marT="46630" marB="46630" anchor="ctr">
                    <a:noFill/>
                  </a:tcPr>
                </a:tc>
                <a:extLst>
                  <a:ext uri="{0D108BD9-81ED-4DB2-BD59-A6C34878D82A}">
                    <a16:rowId xmlns:a16="http://schemas.microsoft.com/office/drawing/2014/main" xmlns="" val="4230116504"/>
                  </a:ext>
                </a:extLst>
              </a:tr>
              <a:tr h="468437">
                <a:tc>
                  <a:txBody>
                    <a:bodyPr/>
                    <a:lstStyle/>
                    <a:p>
                      <a:pPr algn="r"/>
                      <a:r>
                        <a:rPr lang="en-US" sz="1200" b="1" dirty="0">
                          <a:solidFill>
                            <a:schemeClr val="tx1"/>
                          </a:solidFill>
                          <a:latin typeface="+mn-lt"/>
                        </a:rPr>
                        <a:t>Supports </a:t>
                      </a:r>
                      <a:r>
                        <a:rPr lang="en-US" sz="1200" b="1" dirty="0" err="1">
                          <a:solidFill>
                            <a:schemeClr val="tx1"/>
                          </a:solidFill>
                          <a:latin typeface="+mn-lt"/>
                        </a:rPr>
                        <a:t>WebHDFS</a:t>
                      </a:r>
                      <a:r>
                        <a:rPr lang="en-US" sz="1200" b="1" dirty="0">
                          <a:solidFill>
                            <a:schemeClr val="tx1"/>
                          </a:solidFill>
                          <a:latin typeface="+mn-lt"/>
                        </a:rPr>
                        <a:t> </a:t>
                      </a:r>
                    </a:p>
                  </a:txBody>
                  <a:tcPr marL="93260" marR="93260" marT="46630" marB="46630" anchor="ctr">
                    <a:noFill/>
                  </a:tcPr>
                </a:tc>
                <a:tc>
                  <a:txBody>
                    <a:bodyPr/>
                    <a:lstStyle/>
                    <a:p>
                      <a:pPr marL="0" indent="0" algn="l">
                        <a:buNone/>
                      </a:pPr>
                      <a:r>
                        <a:rPr lang="en-US" sz="1200" kern="1200" dirty="0">
                          <a:solidFill>
                            <a:schemeClr val="tx1"/>
                          </a:solidFill>
                          <a:latin typeface="+mn-lt"/>
                          <a:ea typeface="+mn-ea"/>
                          <a:cs typeface="+mn-cs"/>
                        </a:rPr>
                        <a:t>Yes</a:t>
                      </a:r>
                    </a:p>
                  </a:txBody>
                  <a:tcPr marL="93260" marR="93260" marT="46630" marB="46630" anchor="ctr">
                    <a:noFill/>
                  </a:tcPr>
                </a:tc>
                <a:tc>
                  <a:txBody>
                    <a:bodyPr/>
                    <a:lstStyle/>
                    <a:p>
                      <a:pPr algn="l"/>
                      <a:r>
                        <a:rPr lang="en-US" sz="1200" kern="1200" dirty="0">
                          <a:solidFill>
                            <a:schemeClr val="tx1"/>
                          </a:solidFill>
                          <a:latin typeface="+mn-lt"/>
                          <a:ea typeface="+mn-ea"/>
                          <a:cs typeface="+mn-cs"/>
                        </a:rPr>
                        <a:t>No</a:t>
                      </a:r>
                    </a:p>
                  </a:txBody>
                  <a:tcPr marL="93260" marR="93260" marT="46630" marB="46630" anchor="ctr">
                    <a:noFill/>
                  </a:tcPr>
                </a:tc>
                <a:extLst>
                  <a:ext uri="{0D108BD9-81ED-4DB2-BD59-A6C34878D82A}">
                    <a16:rowId xmlns:a16="http://schemas.microsoft.com/office/drawing/2014/main" xmlns="" val="4266465012"/>
                  </a:ext>
                </a:extLst>
              </a:tr>
              <a:tr h="468437">
                <a:tc>
                  <a:txBody>
                    <a:bodyPr/>
                    <a:lstStyle/>
                    <a:p>
                      <a:pPr marL="0" marR="0" indent="0" algn="r" defTabSz="914192"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rPr>
                        <a:t>Billing</a:t>
                      </a: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Pay for data stored and for I/O</a:t>
                      </a: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Pay for data stored and for I/O</a:t>
                      </a:r>
                    </a:p>
                  </a:txBody>
                  <a:tcPr marL="93260" marR="93260" marT="46630" marB="46630" anchor="ctr">
                    <a:noFill/>
                  </a:tcPr>
                </a:tc>
                <a:extLst>
                  <a:ext uri="{0D108BD9-81ED-4DB2-BD59-A6C34878D82A}">
                    <a16:rowId xmlns:a16="http://schemas.microsoft.com/office/drawing/2014/main" xmlns="" val="1700344451"/>
                  </a:ext>
                </a:extLst>
              </a:tr>
              <a:tr h="468437">
                <a:tc>
                  <a:txBody>
                    <a:bodyPr/>
                    <a:lstStyle/>
                    <a:p>
                      <a:pPr marL="0" marR="0" indent="0" algn="r" defTabSz="914192"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rPr>
                        <a:t>Region Availability</a:t>
                      </a: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US (Other regions coming)</a:t>
                      </a: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All Azure Regions</a:t>
                      </a:r>
                    </a:p>
                  </a:txBody>
                  <a:tcPr marL="93260" marR="93260" marT="46630" marB="46630" anchor="ctr">
                    <a:noFill/>
                  </a:tcPr>
                </a:tc>
                <a:extLst>
                  <a:ext uri="{0D108BD9-81ED-4DB2-BD59-A6C34878D82A}">
                    <a16:rowId xmlns:a16="http://schemas.microsoft.com/office/drawing/2014/main" xmlns="" val="213601207"/>
                  </a:ext>
                </a:extLst>
              </a:tr>
              <a:tr h="468437">
                <a:tc>
                  <a:txBody>
                    <a:bodyPr/>
                    <a:lstStyle/>
                    <a:p>
                      <a:pPr marL="0" marR="0" indent="0" algn="r" defTabSz="914192"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rPr>
                        <a:t>Authentication</a:t>
                      </a: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Azure Active</a:t>
                      </a:r>
                      <a:r>
                        <a:rPr lang="en-US" sz="1200" kern="1200" baseline="0" dirty="0">
                          <a:solidFill>
                            <a:schemeClr val="tx1"/>
                          </a:solidFill>
                          <a:latin typeface="+mn-lt"/>
                          <a:ea typeface="+mn-ea"/>
                          <a:cs typeface="+mn-cs"/>
                        </a:rPr>
                        <a:t> Directory</a:t>
                      </a:r>
                      <a:endParaRPr lang="en-US" sz="1200" kern="1200" dirty="0">
                        <a:solidFill>
                          <a:schemeClr val="tx1"/>
                        </a:solidFill>
                        <a:latin typeface="+mn-lt"/>
                        <a:ea typeface="+mn-ea"/>
                        <a:cs typeface="+mn-cs"/>
                      </a:endParaRP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Access keys</a:t>
                      </a:r>
                    </a:p>
                  </a:txBody>
                  <a:tcPr marL="93260" marR="93260" marT="46630" marB="46630" anchor="ctr">
                    <a:noFill/>
                  </a:tcPr>
                </a:tc>
                <a:extLst>
                  <a:ext uri="{0D108BD9-81ED-4DB2-BD59-A6C34878D82A}">
                    <a16:rowId xmlns:a16="http://schemas.microsoft.com/office/drawing/2014/main" xmlns="" val="2942319282"/>
                  </a:ext>
                </a:extLst>
              </a:tr>
              <a:tr h="468437">
                <a:tc>
                  <a:txBody>
                    <a:bodyPr/>
                    <a:lstStyle/>
                    <a:p>
                      <a:pPr marL="0" marR="0" indent="0" algn="r" defTabSz="914192"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rPr>
                        <a:t>Authorization</a:t>
                      </a: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POSIX ACLs</a:t>
                      </a:r>
                      <a:r>
                        <a:rPr lang="en-US" sz="1200" kern="1200" baseline="0" dirty="0">
                          <a:solidFill>
                            <a:schemeClr val="tx1"/>
                          </a:solidFill>
                          <a:latin typeface="+mn-lt"/>
                          <a:ea typeface="+mn-ea"/>
                          <a:cs typeface="+mn-cs"/>
                        </a:rPr>
                        <a:t> on Files and Folders</a:t>
                      </a:r>
                      <a:endParaRPr lang="en-US" sz="1200" kern="1200" dirty="0">
                        <a:solidFill>
                          <a:schemeClr val="tx1"/>
                        </a:solidFill>
                        <a:latin typeface="+mn-lt"/>
                        <a:ea typeface="+mn-ea"/>
                        <a:cs typeface="+mn-cs"/>
                      </a:endParaRP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Access Keys</a:t>
                      </a:r>
                    </a:p>
                  </a:txBody>
                  <a:tcPr marL="93260" marR="93260" marT="46630" marB="46630" anchor="ctr">
                    <a:noFill/>
                  </a:tcPr>
                </a:tc>
                <a:extLst>
                  <a:ext uri="{0D108BD9-81ED-4DB2-BD59-A6C34878D82A}">
                    <a16:rowId xmlns:a16="http://schemas.microsoft.com/office/drawing/2014/main" xmlns="" val="2866354120"/>
                  </a:ext>
                </a:extLst>
              </a:tr>
              <a:tr h="468437">
                <a:tc>
                  <a:txBody>
                    <a:bodyPr/>
                    <a:lstStyle/>
                    <a:p>
                      <a:pPr marL="0" marR="0" indent="0" algn="r" defTabSz="914192"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rPr>
                        <a:t>Server-side</a:t>
                      </a:r>
                      <a:r>
                        <a:rPr lang="en-US" sz="1200" b="1" baseline="0" dirty="0">
                          <a:solidFill>
                            <a:schemeClr val="tx1"/>
                          </a:solidFill>
                          <a:latin typeface="+mn-lt"/>
                        </a:rPr>
                        <a:t> Encryption</a:t>
                      </a:r>
                      <a:endParaRPr lang="en-US" sz="1200" b="1" dirty="0">
                        <a:solidFill>
                          <a:schemeClr val="tx1"/>
                        </a:solidFill>
                        <a:latin typeface="+mn-lt"/>
                      </a:endParaRP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Yes</a:t>
                      </a:r>
                    </a:p>
                  </a:txBody>
                  <a:tcPr marL="93260" marR="93260" marT="46630" marB="46630" anchor="ctr">
                    <a:no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Yes</a:t>
                      </a:r>
                    </a:p>
                  </a:txBody>
                  <a:tcPr marL="93260" marR="93260" marT="46630" marB="46630" anchor="ctr">
                    <a:noFill/>
                  </a:tcPr>
                </a:tc>
                <a:extLst>
                  <a:ext uri="{0D108BD9-81ED-4DB2-BD59-A6C34878D82A}">
                    <a16:rowId xmlns:a16="http://schemas.microsoft.com/office/drawing/2014/main" xmlns="" val="172996410"/>
                  </a:ext>
                </a:extLst>
              </a:tr>
            </a:tbl>
          </a:graphicData>
        </a:graphic>
      </p:graphicFrame>
      <p:sp>
        <p:nvSpPr>
          <p:cNvPr id="6" name="Title 1"/>
          <p:cNvSpPr txBox="1">
            <a:spLocks/>
          </p:cNvSpPr>
          <p:nvPr/>
        </p:nvSpPr>
        <p:spPr>
          <a:xfrm>
            <a:off x="274320" y="292082"/>
            <a:ext cx="11887200" cy="946413"/>
          </a:xfrm>
          <a:prstGeom prst="rect">
            <a:avLst/>
          </a:prstGeom>
        </p:spPr>
        <p:txBody>
          <a:bodyPr/>
          <a:lstStyle>
            <a:lvl1pPr algn="l" defTabSz="931684" rtl="0" eaLnBrk="1" fontAlgn="base" hangingPunct="1">
              <a:lnSpc>
                <a:spcPct val="90000"/>
              </a:lnSpc>
              <a:spcBef>
                <a:spcPct val="0"/>
              </a:spcBef>
              <a:spcAft>
                <a:spcPct val="0"/>
              </a:spcAft>
              <a:defRPr lang="en-US" sz="4896"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r>
              <a:rPr lang="en-US" dirty="0">
                <a:solidFill>
                  <a:schemeClr val="tx1"/>
                </a:solidFill>
              </a:rPr>
              <a:t>Data Lake Store vs Blob Storage</a:t>
            </a:r>
          </a:p>
        </p:txBody>
      </p:sp>
    </p:spTree>
    <p:extLst>
      <p:ext uri="{BB962C8B-B14F-4D97-AF65-F5344CB8AC3E}">
        <p14:creationId xmlns:p14="http://schemas.microsoft.com/office/powerpoint/2010/main" val="789094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71732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1" name="Group 290"/>
          <p:cNvGrpSpPr/>
          <p:nvPr/>
        </p:nvGrpSpPr>
        <p:grpSpPr>
          <a:xfrm>
            <a:off x="897450" y="4400044"/>
            <a:ext cx="9760601" cy="1536731"/>
            <a:chOff x="879068" y="4314161"/>
            <a:chExt cx="9570085" cy="1506736"/>
          </a:xfrm>
        </p:grpSpPr>
        <p:sp>
          <p:nvSpPr>
            <p:cNvPr id="35" name="Rectangle 34"/>
            <p:cNvSpPr/>
            <p:nvPr/>
          </p:nvSpPr>
          <p:spPr bwMode="auto">
            <a:xfrm>
              <a:off x="4128788" y="4907058"/>
              <a:ext cx="1538113" cy="36933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040" kern="0" dirty="0">
                  <a:solidFill>
                    <a:schemeClr val="bg1"/>
                  </a:solidFill>
                  <a:ea typeface="Segoe UI" pitchFamily="34" charset="0"/>
                  <a:cs typeface="Segoe UI" pitchFamily="34" charset="0"/>
                </a:rPr>
                <a:t>ETL pipeline</a:t>
              </a:r>
            </a:p>
          </p:txBody>
        </p:sp>
        <p:cxnSp>
          <p:nvCxnSpPr>
            <p:cNvPr id="38" name="Straight Arrow Connector 37"/>
            <p:cNvCxnSpPr/>
            <p:nvPr/>
          </p:nvCxnSpPr>
          <p:spPr>
            <a:xfrm flipV="1">
              <a:off x="1950001" y="5096692"/>
              <a:ext cx="2178787" cy="0"/>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3"/>
            </p:cNvCxnSpPr>
            <p:nvPr/>
          </p:nvCxnSpPr>
          <p:spPr>
            <a:xfrm flipV="1">
              <a:off x="5666901" y="5085058"/>
              <a:ext cx="1597616" cy="0"/>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916096" y="5091724"/>
              <a:ext cx="1424922" cy="0"/>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946348" y="4314161"/>
              <a:ext cx="3902992" cy="332399"/>
            </a:xfrm>
            <a:prstGeom prst="rect">
              <a:avLst/>
            </a:prstGeom>
            <a:noFill/>
          </p:spPr>
          <p:txBody>
            <a:bodyPr wrap="square" lIns="0" tIns="0" rIns="0" bIns="0" rtlCol="0" anchor="ctr">
              <a:noAutofit/>
            </a:bodyPr>
            <a:lstStyle/>
            <a:p>
              <a:pPr algn="ctr" defTabSz="932597"/>
              <a:r>
                <a:rPr lang="en-US" sz="2448" kern="0" dirty="0">
                  <a:solidFill>
                    <a:schemeClr val="tx2"/>
                  </a:solidFill>
                  <a:latin typeface="+mj-lt"/>
                </a:rPr>
                <a:t>Dedicated ETL tools (e.g. SSIS)</a:t>
              </a:r>
            </a:p>
          </p:txBody>
        </p:sp>
        <p:cxnSp>
          <p:nvCxnSpPr>
            <p:cNvPr id="96" name="Straight Arrow Connector 95"/>
            <p:cNvCxnSpPr>
              <a:endCxn id="35" idx="0"/>
            </p:cNvCxnSpPr>
            <p:nvPr/>
          </p:nvCxnSpPr>
          <p:spPr>
            <a:xfrm>
              <a:off x="4897844" y="4635552"/>
              <a:ext cx="1" cy="271506"/>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6978443" y="5555256"/>
              <a:ext cx="1332096" cy="219740"/>
            </a:xfrm>
            <a:prstGeom prst="rect">
              <a:avLst/>
            </a:prstGeom>
            <a:noFill/>
          </p:spPr>
          <p:txBody>
            <a:bodyPr wrap="none" lIns="0" tIns="0" rIns="0" bIns="0" rtlCol="0" anchor="ctr">
              <a:spAutoFit/>
            </a:bodyPr>
            <a:lstStyle/>
            <a:p>
              <a:pPr algn="ctr" defTabSz="932597"/>
              <a:r>
                <a:rPr lang="en-US" sz="1428" kern="0" dirty="0">
                  <a:solidFill>
                    <a:schemeClr val="tx2"/>
                  </a:solidFill>
                  <a:latin typeface="Segoe UI Semibold" panose="020B0702040204020203" pitchFamily="34" charset="0"/>
                  <a:cs typeface="Segoe UI Semibold" panose="020B0702040204020203" pitchFamily="34" charset="0"/>
                </a:rPr>
                <a:t>Defined schema</a:t>
              </a:r>
            </a:p>
          </p:txBody>
        </p:sp>
        <p:sp>
          <p:nvSpPr>
            <p:cNvPr id="108" name="TextBox 107"/>
            <p:cNvSpPr txBox="1"/>
            <p:nvPr/>
          </p:nvSpPr>
          <p:spPr>
            <a:xfrm>
              <a:off x="8258825" y="4861970"/>
              <a:ext cx="634789" cy="219740"/>
            </a:xfrm>
            <a:prstGeom prst="rect">
              <a:avLst/>
            </a:prstGeom>
            <a:noFill/>
          </p:spPr>
          <p:txBody>
            <a:bodyPr wrap="none" lIns="0" tIns="0" rIns="0" bIns="0" rtlCol="0" anchor="ctr">
              <a:spAutoFit/>
            </a:bodyPr>
            <a:lstStyle/>
            <a:p>
              <a:pPr algn="ctr" defTabSz="932597"/>
              <a:r>
                <a:rPr lang="en-US" sz="1428" kern="0" dirty="0">
                  <a:solidFill>
                    <a:schemeClr val="tx2"/>
                  </a:solidFill>
                  <a:latin typeface="Segoe UI Semibold" panose="020B0702040204020203" pitchFamily="34" charset="0"/>
                  <a:cs typeface="Segoe UI Semibold" panose="020B0702040204020203" pitchFamily="34" charset="0"/>
                </a:rPr>
                <a:t>Queries</a:t>
              </a:r>
            </a:p>
          </p:txBody>
        </p:sp>
        <p:sp>
          <p:nvSpPr>
            <p:cNvPr id="150" name="TextBox 149"/>
            <p:cNvSpPr txBox="1"/>
            <p:nvPr/>
          </p:nvSpPr>
          <p:spPr>
            <a:xfrm>
              <a:off x="9523169" y="5468625"/>
              <a:ext cx="589905" cy="219740"/>
            </a:xfrm>
            <a:prstGeom prst="rect">
              <a:avLst/>
            </a:prstGeom>
            <a:noFill/>
          </p:spPr>
          <p:txBody>
            <a:bodyPr wrap="none" lIns="0" tIns="0" rIns="0" bIns="0" rtlCol="0">
              <a:spAutoFit/>
            </a:bodyPr>
            <a:lstStyle/>
            <a:p>
              <a:pPr algn="ctr" defTabSz="932597"/>
              <a:r>
                <a:rPr lang="en-US" sz="1428" kern="0" dirty="0">
                  <a:solidFill>
                    <a:schemeClr val="tx2"/>
                  </a:solidFill>
                  <a:latin typeface="Segoe UI Semibold" panose="020B0702040204020203" pitchFamily="34" charset="0"/>
                  <a:cs typeface="Segoe UI Semibold" panose="020B0702040204020203" pitchFamily="34" charset="0"/>
                </a:rPr>
                <a:t>Results</a:t>
              </a:r>
            </a:p>
          </p:txBody>
        </p:sp>
        <p:grpSp>
          <p:nvGrpSpPr>
            <p:cNvPr id="21" name="Group 20"/>
            <p:cNvGrpSpPr/>
            <p:nvPr/>
          </p:nvGrpSpPr>
          <p:grpSpPr>
            <a:xfrm>
              <a:off x="9187091" y="4752793"/>
              <a:ext cx="1262062" cy="677863"/>
              <a:chOff x="9187091" y="4637021"/>
              <a:chExt cx="1262062" cy="677863"/>
            </a:xfrm>
          </p:grpSpPr>
          <p:sp>
            <p:nvSpPr>
              <p:cNvPr id="151" name="Freeform 121"/>
              <p:cNvSpPr>
                <a:spLocks/>
              </p:cNvSpPr>
              <p:nvPr/>
            </p:nvSpPr>
            <p:spPr bwMode="auto">
              <a:xfrm>
                <a:off x="9349016" y="4637021"/>
                <a:ext cx="941387" cy="604838"/>
              </a:xfrm>
              <a:custGeom>
                <a:avLst/>
                <a:gdLst>
                  <a:gd name="T0" fmla="*/ 624 w 646"/>
                  <a:gd name="T1" fmla="*/ 0 h 415"/>
                  <a:gd name="T2" fmla="*/ 21 w 646"/>
                  <a:gd name="T3" fmla="*/ 0 h 415"/>
                  <a:gd name="T4" fmla="*/ 0 w 646"/>
                  <a:gd name="T5" fmla="*/ 22 h 415"/>
                  <a:gd name="T6" fmla="*/ 0 w 646"/>
                  <a:gd name="T7" fmla="*/ 393 h 415"/>
                  <a:gd name="T8" fmla="*/ 21 w 646"/>
                  <a:gd name="T9" fmla="*/ 415 h 415"/>
                  <a:gd name="T10" fmla="*/ 624 w 646"/>
                  <a:gd name="T11" fmla="*/ 415 h 415"/>
                  <a:gd name="T12" fmla="*/ 646 w 646"/>
                  <a:gd name="T13" fmla="*/ 393 h 415"/>
                  <a:gd name="T14" fmla="*/ 646 w 646"/>
                  <a:gd name="T15" fmla="*/ 22 h 415"/>
                  <a:gd name="T16" fmla="*/ 624 w 646"/>
                  <a:gd name="T17"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5">
                    <a:moveTo>
                      <a:pt x="624" y="0"/>
                    </a:moveTo>
                    <a:cubicBezTo>
                      <a:pt x="21" y="0"/>
                      <a:pt x="21" y="0"/>
                      <a:pt x="21" y="0"/>
                    </a:cubicBezTo>
                    <a:cubicBezTo>
                      <a:pt x="11" y="0"/>
                      <a:pt x="0" y="9"/>
                      <a:pt x="0" y="22"/>
                    </a:cubicBezTo>
                    <a:cubicBezTo>
                      <a:pt x="0" y="393"/>
                      <a:pt x="0" y="393"/>
                      <a:pt x="0" y="393"/>
                    </a:cubicBezTo>
                    <a:cubicBezTo>
                      <a:pt x="0" y="406"/>
                      <a:pt x="11" y="415"/>
                      <a:pt x="21" y="415"/>
                    </a:cubicBezTo>
                    <a:cubicBezTo>
                      <a:pt x="624" y="415"/>
                      <a:pt x="624" y="415"/>
                      <a:pt x="624" y="415"/>
                    </a:cubicBezTo>
                    <a:cubicBezTo>
                      <a:pt x="637" y="415"/>
                      <a:pt x="646" y="406"/>
                      <a:pt x="646" y="393"/>
                    </a:cubicBezTo>
                    <a:cubicBezTo>
                      <a:pt x="646" y="22"/>
                      <a:pt x="646" y="22"/>
                      <a:pt x="646" y="22"/>
                    </a:cubicBezTo>
                    <a:cubicBezTo>
                      <a:pt x="646" y="9"/>
                      <a:pt x="637" y="0"/>
                      <a:pt x="624" y="0"/>
                    </a:cubicBezTo>
                  </a:path>
                </a:pathLst>
              </a:custGeom>
              <a:solidFill>
                <a:srgbClr val="002050"/>
              </a:solidFill>
              <a:ln>
                <a:noFill/>
              </a:ln>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152" name="Freeform 122"/>
              <p:cNvSpPr>
                <a:spLocks/>
              </p:cNvSpPr>
              <p:nvPr/>
            </p:nvSpPr>
            <p:spPr bwMode="auto">
              <a:xfrm>
                <a:off x="9388704" y="4671946"/>
                <a:ext cx="862012" cy="531813"/>
              </a:xfrm>
              <a:custGeom>
                <a:avLst/>
                <a:gdLst>
                  <a:gd name="T0" fmla="*/ 590 w 590"/>
                  <a:gd name="T1" fmla="*/ 365 h 365"/>
                  <a:gd name="T2" fmla="*/ 0 w 590"/>
                  <a:gd name="T3" fmla="*/ 365 h 365"/>
                  <a:gd name="T4" fmla="*/ 0 w 590"/>
                  <a:gd name="T5" fmla="*/ 0 h 365"/>
                  <a:gd name="T6" fmla="*/ 590 w 590"/>
                  <a:gd name="T7" fmla="*/ 0 h 365"/>
                  <a:gd name="T8" fmla="*/ 590 w 590"/>
                  <a:gd name="T9" fmla="*/ 365 h 365"/>
                </a:gdLst>
                <a:ahLst/>
                <a:cxnLst>
                  <a:cxn ang="0">
                    <a:pos x="T0" y="T1"/>
                  </a:cxn>
                  <a:cxn ang="0">
                    <a:pos x="T2" y="T3"/>
                  </a:cxn>
                  <a:cxn ang="0">
                    <a:pos x="T4" y="T5"/>
                  </a:cxn>
                  <a:cxn ang="0">
                    <a:pos x="T6" y="T7"/>
                  </a:cxn>
                  <a:cxn ang="0">
                    <a:pos x="T8" y="T9"/>
                  </a:cxn>
                </a:cxnLst>
                <a:rect l="0" t="0" r="r" b="b"/>
                <a:pathLst>
                  <a:path w="590" h="365">
                    <a:moveTo>
                      <a:pt x="590" y="365"/>
                    </a:moveTo>
                    <a:cubicBezTo>
                      <a:pt x="0" y="365"/>
                      <a:pt x="0" y="365"/>
                      <a:pt x="0" y="365"/>
                    </a:cubicBezTo>
                    <a:cubicBezTo>
                      <a:pt x="0" y="0"/>
                      <a:pt x="0" y="0"/>
                      <a:pt x="0" y="0"/>
                    </a:cubicBezTo>
                    <a:cubicBezTo>
                      <a:pt x="590" y="0"/>
                      <a:pt x="590" y="0"/>
                      <a:pt x="590" y="0"/>
                    </a:cubicBezTo>
                    <a:cubicBezTo>
                      <a:pt x="590" y="365"/>
                      <a:pt x="590" y="365"/>
                      <a:pt x="590" y="36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153" name="Freeform 123"/>
              <p:cNvSpPr>
                <a:spLocks/>
              </p:cNvSpPr>
              <p:nvPr/>
            </p:nvSpPr>
            <p:spPr bwMode="auto">
              <a:xfrm>
                <a:off x="9187091" y="5264084"/>
                <a:ext cx="1262062" cy="50800"/>
              </a:xfrm>
              <a:custGeom>
                <a:avLst/>
                <a:gdLst>
                  <a:gd name="T0" fmla="*/ 492 w 864"/>
                  <a:gd name="T1" fmla="*/ 0 h 35"/>
                  <a:gd name="T2" fmla="*/ 492 w 864"/>
                  <a:gd name="T3" fmla="*/ 4 h 35"/>
                  <a:gd name="T4" fmla="*/ 484 w 864"/>
                  <a:gd name="T5" fmla="*/ 11 h 35"/>
                  <a:gd name="T6" fmla="*/ 382 w 864"/>
                  <a:gd name="T7" fmla="*/ 11 h 35"/>
                  <a:gd name="T8" fmla="*/ 373 w 864"/>
                  <a:gd name="T9" fmla="*/ 4 h 35"/>
                  <a:gd name="T10" fmla="*/ 373 w 864"/>
                  <a:gd name="T11" fmla="*/ 0 h 35"/>
                  <a:gd name="T12" fmla="*/ 0 w 864"/>
                  <a:gd name="T13" fmla="*/ 0 h 35"/>
                  <a:gd name="T14" fmla="*/ 0 w 864"/>
                  <a:gd name="T15" fmla="*/ 22 h 35"/>
                  <a:gd name="T16" fmla="*/ 28 w 864"/>
                  <a:gd name="T17" fmla="*/ 35 h 35"/>
                  <a:gd name="T18" fmla="*/ 836 w 864"/>
                  <a:gd name="T19" fmla="*/ 35 h 35"/>
                  <a:gd name="T20" fmla="*/ 864 w 864"/>
                  <a:gd name="T21" fmla="*/ 22 h 35"/>
                  <a:gd name="T22" fmla="*/ 864 w 864"/>
                  <a:gd name="T23" fmla="*/ 0 h 35"/>
                  <a:gd name="T24" fmla="*/ 492 w 864"/>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5">
                    <a:moveTo>
                      <a:pt x="492" y="0"/>
                    </a:moveTo>
                    <a:cubicBezTo>
                      <a:pt x="492" y="4"/>
                      <a:pt x="492" y="4"/>
                      <a:pt x="492" y="4"/>
                    </a:cubicBezTo>
                    <a:cubicBezTo>
                      <a:pt x="492" y="9"/>
                      <a:pt x="488" y="11"/>
                      <a:pt x="484" y="11"/>
                    </a:cubicBezTo>
                    <a:cubicBezTo>
                      <a:pt x="382" y="11"/>
                      <a:pt x="382" y="11"/>
                      <a:pt x="382" y="11"/>
                    </a:cubicBezTo>
                    <a:cubicBezTo>
                      <a:pt x="378" y="11"/>
                      <a:pt x="373" y="9"/>
                      <a:pt x="373" y="4"/>
                    </a:cubicBezTo>
                    <a:cubicBezTo>
                      <a:pt x="373" y="0"/>
                      <a:pt x="373" y="0"/>
                      <a:pt x="373" y="0"/>
                    </a:cubicBezTo>
                    <a:cubicBezTo>
                      <a:pt x="0" y="0"/>
                      <a:pt x="0" y="0"/>
                      <a:pt x="0" y="0"/>
                    </a:cubicBezTo>
                    <a:cubicBezTo>
                      <a:pt x="0" y="22"/>
                      <a:pt x="0" y="22"/>
                      <a:pt x="0" y="22"/>
                    </a:cubicBezTo>
                    <a:cubicBezTo>
                      <a:pt x="0" y="22"/>
                      <a:pt x="19" y="35"/>
                      <a:pt x="28" y="35"/>
                    </a:cubicBezTo>
                    <a:cubicBezTo>
                      <a:pt x="836" y="35"/>
                      <a:pt x="836" y="35"/>
                      <a:pt x="836" y="35"/>
                    </a:cubicBezTo>
                    <a:cubicBezTo>
                      <a:pt x="844" y="35"/>
                      <a:pt x="864" y="22"/>
                      <a:pt x="864" y="22"/>
                    </a:cubicBezTo>
                    <a:cubicBezTo>
                      <a:pt x="864" y="0"/>
                      <a:pt x="864" y="0"/>
                      <a:pt x="864" y="0"/>
                    </a:cubicBezTo>
                    <a:lnTo>
                      <a:pt x="492" y="0"/>
                    </a:lnTo>
                    <a:close/>
                  </a:path>
                </a:pathLst>
              </a:custGeom>
              <a:solidFill>
                <a:srgbClr val="002050"/>
              </a:solidFill>
              <a:ln>
                <a:noFill/>
              </a:ln>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154" name="Rectangle 124"/>
              <p:cNvSpPr>
                <a:spLocks noChangeArrowheads="1"/>
              </p:cNvSpPr>
              <p:nvPr/>
            </p:nvSpPr>
            <p:spPr bwMode="auto">
              <a:xfrm>
                <a:off x="9388704" y="4671946"/>
                <a:ext cx="862012" cy="531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sp>
            <p:nvSpPr>
              <p:cNvPr id="155" name="Rectangle 125"/>
              <p:cNvSpPr>
                <a:spLocks noChangeArrowheads="1"/>
              </p:cNvSpPr>
              <p:nvPr/>
            </p:nvSpPr>
            <p:spPr bwMode="auto">
              <a:xfrm>
                <a:off x="9388704" y="4671946"/>
                <a:ext cx="862012"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GB" sz="1836" kern="0" dirty="0">
                  <a:solidFill>
                    <a:srgbClr val="000000"/>
                  </a:solidFill>
                </a:endParaRPr>
              </a:p>
            </p:txBody>
          </p:sp>
          <p:grpSp>
            <p:nvGrpSpPr>
              <p:cNvPr id="20" name="Group 19"/>
              <p:cNvGrpSpPr/>
              <p:nvPr/>
            </p:nvGrpSpPr>
            <p:grpSpPr>
              <a:xfrm>
                <a:off x="9526245" y="4747496"/>
                <a:ext cx="586931" cy="380713"/>
                <a:chOff x="6833102" y="3915976"/>
                <a:chExt cx="398304" cy="258360"/>
              </a:xfrm>
            </p:grpSpPr>
            <p:sp>
              <p:nvSpPr>
                <p:cNvPr id="209" name="Rectangle 208"/>
                <p:cNvSpPr>
                  <a:spLocks noChangeArrowheads="1"/>
                </p:cNvSpPr>
                <p:nvPr/>
              </p:nvSpPr>
              <p:spPr bwMode="auto">
                <a:xfrm>
                  <a:off x="7172199" y="3915976"/>
                  <a:ext cx="59207" cy="25836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GB" sz="1836" kern="0" dirty="0">
                    <a:solidFill>
                      <a:sysClr val="windowText" lastClr="000000"/>
                    </a:solidFill>
                  </a:endParaRPr>
                </a:p>
              </p:txBody>
            </p:sp>
            <p:sp>
              <p:nvSpPr>
                <p:cNvPr id="210" name="Rectangle 209"/>
                <p:cNvSpPr>
                  <a:spLocks noChangeArrowheads="1"/>
                </p:cNvSpPr>
                <p:nvPr/>
              </p:nvSpPr>
              <p:spPr bwMode="auto">
                <a:xfrm>
                  <a:off x="7088772" y="4107054"/>
                  <a:ext cx="59207" cy="67282"/>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GB" sz="1836" kern="0" dirty="0">
                    <a:solidFill>
                      <a:sysClr val="windowText" lastClr="000000"/>
                    </a:solidFill>
                  </a:endParaRPr>
                </a:p>
              </p:txBody>
            </p:sp>
            <p:sp>
              <p:nvSpPr>
                <p:cNvPr id="211" name="Rectangle 210"/>
                <p:cNvSpPr>
                  <a:spLocks noChangeArrowheads="1"/>
                </p:cNvSpPr>
                <p:nvPr/>
              </p:nvSpPr>
              <p:spPr bwMode="auto">
                <a:xfrm>
                  <a:off x="7005342" y="3996714"/>
                  <a:ext cx="61899" cy="177622"/>
                </a:xfrm>
                <a:prstGeom prst="rect">
                  <a:avLst/>
                </a:prstGeom>
                <a:solidFill>
                  <a:srgbClr val="BBD9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GB" sz="1836" kern="0" dirty="0">
                    <a:solidFill>
                      <a:sysClr val="windowText" lastClr="000000"/>
                    </a:solidFill>
                  </a:endParaRPr>
                </a:p>
              </p:txBody>
            </p:sp>
            <p:sp>
              <p:nvSpPr>
                <p:cNvPr id="212" name="Rectangle 211"/>
                <p:cNvSpPr>
                  <a:spLocks noChangeArrowheads="1"/>
                </p:cNvSpPr>
                <p:nvPr/>
              </p:nvSpPr>
              <p:spPr bwMode="auto">
                <a:xfrm>
                  <a:off x="6919222" y="3950961"/>
                  <a:ext cx="56517" cy="22337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GB" sz="1836" kern="0" dirty="0">
                    <a:solidFill>
                      <a:sysClr val="windowText" lastClr="000000"/>
                    </a:solidFill>
                  </a:endParaRPr>
                </a:p>
              </p:txBody>
            </p:sp>
            <p:sp>
              <p:nvSpPr>
                <p:cNvPr id="213" name="Rectangle 212"/>
                <p:cNvSpPr>
                  <a:spLocks noChangeArrowheads="1"/>
                </p:cNvSpPr>
                <p:nvPr/>
              </p:nvSpPr>
              <p:spPr bwMode="auto">
                <a:xfrm>
                  <a:off x="6833102" y="4034391"/>
                  <a:ext cx="59207" cy="139945"/>
                </a:xfrm>
                <a:prstGeom prst="rect">
                  <a:avLst/>
                </a:prstGeom>
                <a:solidFill>
                  <a:srgbClr val="BBD9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GB" sz="1836" kern="0" dirty="0">
                    <a:solidFill>
                      <a:sysClr val="windowText" lastClr="000000"/>
                    </a:solidFill>
                  </a:endParaRPr>
                </a:p>
              </p:txBody>
            </p:sp>
          </p:grpSp>
        </p:grpSp>
        <p:grpSp>
          <p:nvGrpSpPr>
            <p:cNvPr id="24" name="Group 23"/>
            <p:cNvGrpSpPr/>
            <p:nvPr/>
          </p:nvGrpSpPr>
          <p:grpSpPr>
            <a:xfrm>
              <a:off x="879068" y="4362552"/>
              <a:ext cx="1070933" cy="1458345"/>
              <a:chOff x="879068" y="4467684"/>
              <a:chExt cx="1070933" cy="1458345"/>
            </a:xfrm>
          </p:grpSpPr>
          <p:grpSp>
            <p:nvGrpSpPr>
              <p:cNvPr id="19" name="Group 18"/>
              <p:cNvGrpSpPr/>
              <p:nvPr/>
            </p:nvGrpSpPr>
            <p:grpSpPr>
              <a:xfrm>
                <a:off x="879068" y="4467684"/>
                <a:ext cx="1070933" cy="685800"/>
                <a:chOff x="879068" y="5604818"/>
                <a:chExt cx="1070933" cy="685800"/>
              </a:xfrm>
            </p:grpSpPr>
            <p:sp>
              <p:nvSpPr>
                <p:cNvPr id="143" name="Rectangle 142"/>
                <p:cNvSpPr/>
                <p:nvPr>
                  <p:custDataLst>
                    <p:tags r:id="rId2"/>
                  </p:custDataLst>
                </p:nvPr>
              </p:nvSpPr>
              <p:spPr bwMode="auto">
                <a:xfrm>
                  <a:off x="879068" y="560481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27978" numCol="1" spcCol="0" rtlCol="0" fromWordArt="0" anchor="b" anchorCtr="0" forceAA="0" compatLnSpc="1">
                  <a:prstTxWarp prst="textNoShape">
                    <a:avLst/>
                  </a:prstTxWarp>
                  <a:noAutofit/>
                </a:bodyPr>
                <a:lstStyle/>
                <a:p>
                  <a:pPr algn="ctr" defTabSz="951028"/>
                  <a:r>
                    <a:rPr lang="en-US" sz="1020" kern="0" dirty="0">
                      <a:solidFill>
                        <a:schemeClr val="accent1"/>
                      </a:solidFill>
                    </a:rPr>
                    <a:t>Relational</a:t>
                  </a:r>
                </a:p>
              </p:txBody>
            </p:sp>
            <p:sp>
              <p:nvSpPr>
                <p:cNvPr id="144" name="Donut 18"/>
                <p:cNvSpPr/>
                <p:nvPr/>
              </p:nvSpPr>
              <p:spPr>
                <a:xfrm rot="20250901">
                  <a:off x="1177048" y="5680746"/>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224" kern="0" dirty="0">
                    <a:solidFill>
                      <a:schemeClr val="tx1"/>
                    </a:solidFill>
                  </a:endParaRPr>
                </a:p>
              </p:txBody>
            </p:sp>
          </p:grpSp>
          <p:sp>
            <p:nvSpPr>
              <p:cNvPr id="281" name="Rectangle 280"/>
              <p:cNvSpPr/>
              <p:nvPr>
                <p:custDataLst>
                  <p:tags r:id="rId1"/>
                </p:custDataLst>
              </p:nvPr>
            </p:nvSpPr>
            <p:spPr bwMode="auto">
              <a:xfrm>
                <a:off x="879068" y="5240229"/>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27978" numCol="1" spcCol="0" rtlCol="0" fromWordArt="0" anchor="b" anchorCtr="0" forceAA="0" compatLnSpc="1">
                <a:prstTxWarp prst="textNoShape">
                  <a:avLst/>
                </a:prstTxWarp>
                <a:noAutofit/>
              </a:bodyPr>
              <a:lstStyle/>
              <a:p>
                <a:pPr algn="ctr" defTabSz="951028"/>
                <a:r>
                  <a:rPr lang="en-US" sz="1020" kern="0" dirty="0">
                    <a:solidFill>
                      <a:schemeClr val="accent1"/>
                    </a:solidFill>
                  </a:rPr>
                  <a:t>LOB Applications</a:t>
                </a:r>
              </a:p>
            </p:txBody>
          </p:sp>
          <p:sp>
            <p:nvSpPr>
              <p:cNvPr id="282" name="Round Diagonal Corner Rectangle 53"/>
              <p:cNvSpPr/>
              <p:nvPr/>
            </p:nvSpPr>
            <p:spPr bwMode="auto">
              <a:xfrm>
                <a:off x="1288718" y="5303054"/>
                <a:ext cx="251633" cy="286423"/>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kern="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83" name="Group 282"/>
            <p:cNvGrpSpPr>
              <a:grpSpLocks noChangeAspect="1"/>
            </p:cNvGrpSpPr>
            <p:nvPr/>
          </p:nvGrpSpPr>
          <p:grpSpPr>
            <a:xfrm>
              <a:off x="7271302" y="4673060"/>
              <a:ext cx="644794" cy="837329"/>
              <a:chOff x="377825" y="1184276"/>
              <a:chExt cx="1020763" cy="1325563"/>
            </a:xfrm>
            <a:solidFill>
              <a:schemeClr val="accent1"/>
            </a:solidFill>
          </p:grpSpPr>
          <p:sp>
            <p:nvSpPr>
              <p:cNvPr id="284"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chemeClr val="bg1"/>
                  </a:solidFill>
                </a:endParaRPr>
              </a:p>
            </p:txBody>
          </p:sp>
          <p:sp>
            <p:nvSpPr>
              <p:cNvPr id="28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chemeClr val="bg1"/>
                  </a:solidFill>
                </a:endParaRPr>
              </a:p>
            </p:txBody>
          </p:sp>
        </p:grpSp>
      </p:grpSp>
      <p:sp>
        <p:nvSpPr>
          <p:cNvPr id="2" name="Title 1"/>
          <p:cNvSpPr>
            <a:spLocks noGrp="1"/>
          </p:cNvSpPr>
          <p:nvPr>
            <p:ph type="title"/>
          </p:nvPr>
        </p:nvSpPr>
        <p:spPr/>
        <p:txBody>
          <a:bodyPr/>
          <a:lstStyle/>
          <a:p>
            <a:r>
              <a:rPr lang="en-US" dirty="0"/>
              <a:t>Traditional business analytics process</a:t>
            </a:r>
          </a:p>
        </p:txBody>
      </p:sp>
      <p:grpSp>
        <p:nvGrpSpPr>
          <p:cNvPr id="9" name="Group 8"/>
          <p:cNvGrpSpPr/>
          <p:nvPr/>
        </p:nvGrpSpPr>
        <p:grpSpPr>
          <a:xfrm>
            <a:off x="9007629" y="1290036"/>
            <a:ext cx="2984330" cy="2984329"/>
            <a:chOff x="5362071" y="1172650"/>
            <a:chExt cx="2926079" cy="2926078"/>
          </a:xfrm>
        </p:grpSpPr>
        <p:sp>
          <p:nvSpPr>
            <p:cNvPr id="90" name="Block Arc 89"/>
            <p:cNvSpPr/>
            <p:nvPr/>
          </p:nvSpPr>
          <p:spPr bwMode="auto">
            <a:xfrm rot="20944188">
              <a:off x="5362071" y="1172650"/>
              <a:ext cx="2926079" cy="2926078"/>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89" name="Block Arc 32"/>
            <p:cNvSpPr/>
            <p:nvPr/>
          </p:nvSpPr>
          <p:spPr bwMode="auto">
            <a:xfrm rot="20943300">
              <a:off x="7336019" y="1888721"/>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7FBA00"/>
            </a:solidFill>
            <a:ln w="9525" cap="flat" cmpd="sng" algn="ctr">
              <a:noFill/>
              <a:prstDash val="solid"/>
              <a:headEnd type="none" w="med" len="med"/>
              <a:tailEnd type="none" w="med" len="med"/>
            </a:ln>
            <a:effectLst/>
            <a:scene3d>
              <a:camera prst="orthographicFront"/>
              <a:lightRig rig="glow" dir="t"/>
            </a:scene3d>
            <a:sp3d/>
          </p:spPr>
          <p:txBody>
            <a:bodyPr vert="horz" wrap="square" lIns="89530" tIns="44765" rIns="89530" bIns="44765"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5034" fontAlgn="base">
                <a:spcBef>
                  <a:spcPct val="0"/>
                </a:spcBef>
                <a:spcAft>
                  <a:spcPct val="0"/>
                </a:spcAft>
                <a:defRPr/>
              </a:pPr>
              <a:endParaRPr lang="en-US" sz="2448" kern="0" dirty="0">
                <a:solidFill>
                  <a:srgbClr val="FFFFFF"/>
                </a:solidFill>
              </a:endParaRPr>
            </a:p>
          </p:txBody>
        </p:sp>
        <p:sp>
          <p:nvSpPr>
            <p:cNvPr id="73" name="Rectangle 72"/>
            <p:cNvSpPr/>
            <p:nvPr/>
          </p:nvSpPr>
          <p:spPr>
            <a:xfrm rot="4247000">
              <a:off x="5754906" y="1656933"/>
              <a:ext cx="2120354" cy="2066631"/>
            </a:xfrm>
            <a:prstGeom prst="rect">
              <a:avLst/>
            </a:prstGeom>
            <a:noFill/>
          </p:spPr>
          <p:txBody>
            <a:bodyPr spcFirstLastPara="1" wrap="none" lIns="99460" tIns="49730" rIns="99460" bIns="49730" numCol="1">
              <a:prstTxWarp prst="textArchUp">
                <a:avLst>
                  <a:gd name="adj" fmla="val 10204252"/>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r>
                <a:rPr lang="en-US" sz="1122" b="1" kern="0" dirty="0">
                  <a:gradFill>
                    <a:gsLst>
                      <a:gs pos="0">
                        <a:srgbClr val="FFFFFF"/>
                      </a:gs>
                      <a:gs pos="100000">
                        <a:srgbClr val="FFFFFF"/>
                      </a:gs>
                    </a:gsLst>
                    <a:lin ang="5400000" scaled="0"/>
                  </a:gradFill>
                </a:rPr>
                <a:t>Identify </a:t>
              </a:r>
              <a:br>
                <a:rPr lang="en-US" sz="1122" b="1" kern="0" dirty="0">
                  <a:gradFill>
                    <a:gsLst>
                      <a:gs pos="0">
                        <a:srgbClr val="FFFFFF"/>
                      </a:gs>
                      <a:gs pos="100000">
                        <a:srgbClr val="FFFFFF"/>
                      </a:gs>
                    </a:gsLst>
                    <a:lin ang="5400000" scaled="0"/>
                  </a:gradFill>
                </a:rPr>
              </a:br>
              <a:r>
                <a:rPr lang="en-US" sz="1122" b="1" kern="0" dirty="0">
                  <a:gradFill>
                    <a:gsLst>
                      <a:gs pos="0">
                        <a:srgbClr val="FFFFFF"/>
                      </a:gs>
                      <a:gs pos="100000">
                        <a:srgbClr val="FFFFFF"/>
                      </a:gs>
                    </a:gsLst>
                    <a:lin ang="5400000" scaled="0"/>
                  </a:gradFill>
                </a:rPr>
                <a:t>data schema</a:t>
              </a:r>
              <a:br>
                <a:rPr lang="en-US" sz="1122" b="1" kern="0" dirty="0">
                  <a:gradFill>
                    <a:gsLst>
                      <a:gs pos="0">
                        <a:srgbClr val="FFFFFF"/>
                      </a:gs>
                      <a:gs pos="100000">
                        <a:srgbClr val="FFFFFF"/>
                      </a:gs>
                    </a:gsLst>
                    <a:lin ang="5400000" scaled="0"/>
                  </a:gradFill>
                </a:rPr>
              </a:br>
              <a:r>
                <a:rPr lang="en-US" sz="1122" b="1" kern="0" dirty="0">
                  <a:gradFill>
                    <a:gsLst>
                      <a:gs pos="0">
                        <a:srgbClr val="FFFFFF"/>
                      </a:gs>
                      <a:gs pos="100000">
                        <a:srgbClr val="FFFFFF"/>
                      </a:gs>
                    </a:gsLst>
                    <a:lin ang="5400000" scaled="0"/>
                  </a:gradFill>
                </a:rPr>
                <a:t>and queries</a:t>
              </a:r>
            </a:p>
          </p:txBody>
        </p:sp>
      </p:grpSp>
      <p:grpSp>
        <p:nvGrpSpPr>
          <p:cNvPr id="10" name="Group 9"/>
          <p:cNvGrpSpPr/>
          <p:nvPr/>
        </p:nvGrpSpPr>
        <p:grpSpPr>
          <a:xfrm>
            <a:off x="9007628" y="1290037"/>
            <a:ext cx="2984330" cy="2984329"/>
            <a:chOff x="5362070" y="1172651"/>
            <a:chExt cx="2926079" cy="2926078"/>
          </a:xfrm>
        </p:grpSpPr>
        <p:sp>
          <p:nvSpPr>
            <p:cNvPr id="91" name="Block Arc 90"/>
            <p:cNvSpPr/>
            <p:nvPr/>
          </p:nvSpPr>
          <p:spPr bwMode="auto">
            <a:xfrm rot="3673455">
              <a:off x="5362071" y="1172650"/>
              <a:ext cx="2926078" cy="2926079"/>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85" name="Block Arc 32"/>
            <p:cNvSpPr/>
            <p:nvPr/>
          </p:nvSpPr>
          <p:spPr bwMode="auto">
            <a:xfrm rot="3684843">
              <a:off x="7057358" y="2700843"/>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7FBA00"/>
            </a:solidFill>
            <a:ln w="9525" cap="flat" cmpd="sng" algn="ctr">
              <a:noFill/>
              <a:prstDash val="solid"/>
              <a:headEnd type="none" w="med" len="med"/>
              <a:tailEnd type="none" w="med" len="med"/>
            </a:ln>
            <a:effectLst/>
            <a:scene3d>
              <a:camera prst="orthographicFront"/>
              <a:lightRig rig="glow" dir="t"/>
            </a:scene3d>
            <a:sp3d/>
          </p:spPr>
          <p:txBody>
            <a:bodyPr vert="horz" wrap="square" lIns="89530" tIns="44765" rIns="89530" bIns="44765"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5034" fontAlgn="base">
                <a:spcBef>
                  <a:spcPct val="0"/>
                </a:spcBef>
                <a:spcAft>
                  <a:spcPct val="0"/>
                </a:spcAft>
                <a:defRPr/>
              </a:pPr>
              <a:endParaRPr lang="en-US" sz="2448" kern="0" dirty="0">
                <a:solidFill>
                  <a:srgbClr val="FFFFFF"/>
                </a:solidFill>
              </a:endParaRPr>
            </a:p>
          </p:txBody>
        </p:sp>
        <p:sp>
          <p:nvSpPr>
            <p:cNvPr id="79" name="Rectangle 78"/>
            <p:cNvSpPr/>
            <p:nvPr/>
          </p:nvSpPr>
          <p:spPr>
            <a:xfrm rot="19351157">
              <a:off x="5729496" y="1621330"/>
              <a:ext cx="2262520" cy="2133296"/>
            </a:xfrm>
            <a:prstGeom prst="rect">
              <a:avLst/>
            </a:prstGeom>
            <a:noFill/>
          </p:spPr>
          <p:txBody>
            <a:bodyPr spcFirstLastPara="1" wrap="none" lIns="99460" tIns="49730" rIns="99460" bIns="49730" numCol="1">
              <a:prstTxWarp prst="textArchDown">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r>
                <a:rPr lang="en-US" sz="1122" b="1" kern="0" dirty="0">
                  <a:gradFill>
                    <a:gsLst>
                      <a:gs pos="0">
                        <a:srgbClr val="FFFFFF"/>
                      </a:gs>
                      <a:gs pos="86000">
                        <a:srgbClr val="FFFFFF"/>
                      </a:gs>
                    </a:gsLst>
                    <a:lin ang="5400000" scaled="0"/>
                  </a:gradFill>
                </a:rPr>
                <a:t>Identify </a:t>
              </a:r>
              <a:br>
                <a:rPr lang="en-US" sz="1122" b="1" kern="0" dirty="0">
                  <a:gradFill>
                    <a:gsLst>
                      <a:gs pos="0">
                        <a:srgbClr val="FFFFFF"/>
                      </a:gs>
                      <a:gs pos="86000">
                        <a:srgbClr val="FFFFFF"/>
                      </a:gs>
                    </a:gsLst>
                    <a:lin ang="5400000" scaled="0"/>
                  </a:gradFill>
                </a:rPr>
              </a:br>
              <a:r>
                <a:rPr lang="en-US" sz="1122" b="1" kern="0" dirty="0">
                  <a:gradFill>
                    <a:gsLst>
                      <a:gs pos="0">
                        <a:srgbClr val="FFFFFF"/>
                      </a:gs>
                      <a:gs pos="86000">
                        <a:srgbClr val="FFFFFF"/>
                      </a:gs>
                    </a:gsLst>
                    <a:lin ang="5400000" scaled="0"/>
                  </a:gradFill>
                </a:rPr>
                <a:t>data sources</a:t>
              </a:r>
            </a:p>
          </p:txBody>
        </p:sp>
      </p:grpSp>
      <p:grpSp>
        <p:nvGrpSpPr>
          <p:cNvPr id="17" name="Group 16"/>
          <p:cNvGrpSpPr/>
          <p:nvPr/>
        </p:nvGrpSpPr>
        <p:grpSpPr>
          <a:xfrm>
            <a:off x="9007629" y="1290036"/>
            <a:ext cx="2984330" cy="2984329"/>
            <a:chOff x="5362071" y="1172650"/>
            <a:chExt cx="2926079" cy="2926078"/>
          </a:xfrm>
        </p:grpSpPr>
        <p:sp>
          <p:nvSpPr>
            <p:cNvPr id="93" name="Block Arc 92"/>
            <p:cNvSpPr/>
            <p:nvPr/>
          </p:nvSpPr>
          <p:spPr bwMode="auto">
            <a:xfrm rot="12332130">
              <a:off x="5362071" y="1172650"/>
              <a:ext cx="2926079" cy="2926078"/>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040" kern="0" dirty="0">
                <a:solidFill>
                  <a:schemeClr val="bg1"/>
                </a:solidFill>
                <a:latin typeface="Segoe UI"/>
              </a:endParaRPr>
            </a:p>
          </p:txBody>
        </p:sp>
        <p:sp>
          <p:nvSpPr>
            <p:cNvPr id="87" name="Block Arc 32"/>
            <p:cNvSpPr/>
            <p:nvPr/>
          </p:nvSpPr>
          <p:spPr bwMode="auto">
            <a:xfrm rot="12350672">
              <a:off x="5952048" y="1861100"/>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7FBA00"/>
            </a:solidFill>
            <a:ln w="9525" cap="flat" cmpd="sng" algn="ctr">
              <a:noFill/>
              <a:prstDash val="solid"/>
              <a:headEnd type="none" w="med" len="med"/>
              <a:tailEnd type="none" w="med" len="med"/>
            </a:ln>
            <a:effectLst/>
            <a:scene3d>
              <a:camera prst="orthographicFront"/>
              <a:lightRig rig="glow" dir="t"/>
            </a:scene3d>
            <a:sp3d/>
          </p:spPr>
          <p:txBody>
            <a:bodyPr vert="horz" wrap="square" lIns="89530" tIns="44765" rIns="89530" bIns="44765"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5034" fontAlgn="base">
                <a:spcBef>
                  <a:spcPct val="0"/>
                </a:spcBef>
                <a:spcAft>
                  <a:spcPct val="0"/>
                </a:spcAft>
                <a:defRPr/>
              </a:pPr>
              <a:endParaRPr lang="en-US" sz="2448" kern="0" dirty="0">
                <a:solidFill>
                  <a:schemeClr val="bg1"/>
                </a:solidFill>
              </a:endParaRPr>
            </a:p>
          </p:txBody>
        </p:sp>
        <p:sp>
          <p:nvSpPr>
            <p:cNvPr id="83" name="Rectangle 82"/>
            <p:cNvSpPr/>
            <p:nvPr/>
          </p:nvSpPr>
          <p:spPr>
            <a:xfrm rot="17428600">
              <a:off x="5659039" y="1633301"/>
              <a:ext cx="2147006" cy="1979430"/>
            </a:xfrm>
            <a:prstGeom prst="rect">
              <a:avLst/>
            </a:prstGeom>
            <a:noFill/>
          </p:spPr>
          <p:txBody>
            <a:bodyPr spcFirstLastPara="1" wrap="none" lIns="99460" tIns="49730" rIns="99460" bIns="49730" numCol="1">
              <a:prstTxWarp prst="textArchUp">
                <a:avLst>
                  <a:gd name="adj" fmla="val 10204252"/>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r>
                <a:rPr lang="en-US" sz="1122" b="1" kern="0" dirty="0">
                  <a:solidFill>
                    <a:schemeClr val="bg1"/>
                  </a:solidFill>
                </a:rPr>
                <a:t>Create reports</a:t>
              </a:r>
              <a:br>
                <a:rPr lang="en-US" sz="1122" b="1" kern="0" dirty="0">
                  <a:solidFill>
                    <a:schemeClr val="bg1"/>
                  </a:solidFill>
                </a:rPr>
              </a:br>
              <a:r>
                <a:rPr lang="en-US" sz="1122" b="1" kern="0" dirty="0">
                  <a:solidFill>
                    <a:schemeClr val="bg1"/>
                  </a:solidFill>
                </a:rPr>
                <a:t>Do analytics</a:t>
              </a:r>
            </a:p>
          </p:txBody>
        </p:sp>
      </p:grpSp>
      <p:grpSp>
        <p:nvGrpSpPr>
          <p:cNvPr id="16" name="Group 15"/>
          <p:cNvGrpSpPr/>
          <p:nvPr/>
        </p:nvGrpSpPr>
        <p:grpSpPr>
          <a:xfrm>
            <a:off x="9007629" y="1290037"/>
            <a:ext cx="2984330" cy="2984329"/>
            <a:chOff x="5362071" y="1172651"/>
            <a:chExt cx="2926079" cy="2926078"/>
          </a:xfrm>
        </p:grpSpPr>
        <p:sp>
          <p:nvSpPr>
            <p:cNvPr id="92" name="Block Arc 91"/>
            <p:cNvSpPr/>
            <p:nvPr/>
          </p:nvSpPr>
          <p:spPr bwMode="auto">
            <a:xfrm rot="8002982">
              <a:off x="5362072" y="1172650"/>
              <a:ext cx="2926078" cy="2926079"/>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040" kern="0" dirty="0">
                <a:solidFill>
                  <a:schemeClr val="bg1"/>
                </a:solidFill>
                <a:latin typeface="Segoe UI"/>
              </a:endParaRPr>
            </a:p>
          </p:txBody>
        </p:sp>
        <p:sp>
          <p:nvSpPr>
            <p:cNvPr id="86" name="Block Arc 32"/>
            <p:cNvSpPr/>
            <p:nvPr/>
          </p:nvSpPr>
          <p:spPr bwMode="auto">
            <a:xfrm rot="8009585">
              <a:off x="6198420" y="2685554"/>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7FBA00"/>
            </a:solidFill>
            <a:ln w="9525" cap="flat" cmpd="sng" algn="ctr">
              <a:noFill/>
              <a:prstDash val="solid"/>
              <a:headEnd type="none" w="med" len="med"/>
              <a:tailEnd type="none" w="med" len="med"/>
            </a:ln>
            <a:effectLst/>
            <a:scene3d>
              <a:camera prst="orthographicFront"/>
              <a:lightRig rig="glow" dir="t"/>
            </a:scene3d>
            <a:sp3d/>
          </p:spPr>
          <p:txBody>
            <a:bodyPr vert="horz" wrap="square" lIns="89530" tIns="44765" rIns="89530" bIns="44765"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5034" fontAlgn="base">
                <a:spcBef>
                  <a:spcPct val="0"/>
                </a:spcBef>
                <a:spcAft>
                  <a:spcPct val="0"/>
                </a:spcAft>
                <a:defRPr/>
              </a:pPr>
              <a:endParaRPr lang="en-US" sz="2448" kern="0" dirty="0">
                <a:solidFill>
                  <a:schemeClr val="bg1"/>
                </a:solidFill>
              </a:endParaRPr>
            </a:p>
          </p:txBody>
        </p:sp>
        <p:sp>
          <p:nvSpPr>
            <p:cNvPr id="84" name="Rectangle 83"/>
            <p:cNvSpPr/>
            <p:nvPr/>
          </p:nvSpPr>
          <p:spPr>
            <a:xfrm rot="2101838">
              <a:off x="5621656" y="1616578"/>
              <a:ext cx="2262520" cy="2133296"/>
            </a:xfrm>
            <a:prstGeom prst="rect">
              <a:avLst/>
            </a:prstGeom>
            <a:noFill/>
          </p:spPr>
          <p:txBody>
            <a:bodyPr spcFirstLastPara="1" wrap="none" lIns="99460" tIns="49730" rIns="99460" bIns="49730" numCol="1">
              <a:prstTxWarp prst="textArchDown">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r>
                <a:rPr lang="en-US" sz="1122" b="1" kern="0" dirty="0">
                  <a:solidFill>
                    <a:schemeClr val="bg1"/>
                  </a:solidFill>
                </a:rPr>
                <a:t>Create ETL </a:t>
              </a:r>
              <a:br>
                <a:rPr lang="en-US" sz="1122" b="1" kern="0" dirty="0">
                  <a:solidFill>
                    <a:schemeClr val="bg1"/>
                  </a:solidFill>
                </a:rPr>
              </a:br>
              <a:r>
                <a:rPr lang="en-US" sz="1122" b="1" kern="0" dirty="0">
                  <a:solidFill>
                    <a:schemeClr val="bg1"/>
                  </a:solidFill>
                </a:rPr>
                <a:t>pipeline </a:t>
              </a:r>
            </a:p>
          </p:txBody>
        </p:sp>
      </p:grpSp>
      <p:grpSp>
        <p:nvGrpSpPr>
          <p:cNvPr id="8" name="Group 7"/>
          <p:cNvGrpSpPr/>
          <p:nvPr/>
        </p:nvGrpSpPr>
        <p:grpSpPr>
          <a:xfrm>
            <a:off x="9007628" y="1290037"/>
            <a:ext cx="2984330" cy="2984329"/>
            <a:chOff x="5362070" y="1172651"/>
            <a:chExt cx="2926079" cy="2926078"/>
          </a:xfrm>
        </p:grpSpPr>
        <p:sp>
          <p:nvSpPr>
            <p:cNvPr id="95" name="Block Arc 94"/>
            <p:cNvSpPr/>
            <p:nvPr/>
          </p:nvSpPr>
          <p:spPr bwMode="auto">
            <a:xfrm rot="16573667">
              <a:off x="5362071" y="1172650"/>
              <a:ext cx="2926078" cy="2926079"/>
            </a:xfrm>
            <a:prstGeom prst="blockArc">
              <a:avLst>
                <a:gd name="adj1" fmla="val 19174529"/>
                <a:gd name="adj2" fmla="val 1738992"/>
                <a:gd name="adj3" fmla="val 18359"/>
              </a:avLst>
            </a:prstGeom>
            <a:solidFill>
              <a:schemeClr val="accent1"/>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88" name="Block Arc 32"/>
            <p:cNvSpPr/>
            <p:nvPr/>
          </p:nvSpPr>
          <p:spPr bwMode="auto">
            <a:xfrm rot="16624349">
              <a:off x="6657616" y="1376805"/>
              <a:ext cx="362840" cy="1047066"/>
            </a:xfrm>
            <a:custGeom>
              <a:avLst/>
              <a:gdLst/>
              <a:ahLst/>
              <a:cxnLst/>
              <a:rect l="l" t="t" r="r" b="b"/>
              <a:pathLst>
                <a:path w="497679" h="1436180">
                  <a:moveTo>
                    <a:pt x="485475" y="646717"/>
                  </a:moveTo>
                  <a:cubicBezTo>
                    <a:pt x="519499" y="888561"/>
                    <a:pt x="482703" y="1140010"/>
                    <a:pt x="371075" y="1368398"/>
                  </a:cubicBezTo>
                  <a:lnTo>
                    <a:pt x="461822" y="1417694"/>
                  </a:lnTo>
                  <a:lnTo>
                    <a:pt x="194534" y="1436180"/>
                  </a:lnTo>
                  <a:lnTo>
                    <a:pt x="64559" y="1201891"/>
                  </a:lnTo>
                  <a:lnTo>
                    <a:pt x="145565" y="1245895"/>
                  </a:lnTo>
                  <a:cubicBezTo>
                    <a:pt x="315843" y="891703"/>
                    <a:pt x="259268" y="469128"/>
                    <a:pt x="0" y="171110"/>
                  </a:cubicBezTo>
                  <a:lnTo>
                    <a:pt x="150635" y="140254"/>
                  </a:lnTo>
                  <a:lnTo>
                    <a:pt x="188385" y="0"/>
                  </a:lnTo>
                  <a:cubicBezTo>
                    <a:pt x="352534" y="185898"/>
                    <a:pt x="452422" y="411775"/>
                    <a:pt x="485475" y="646717"/>
                  </a:cubicBezTo>
                  <a:close/>
                </a:path>
              </a:pathLst>
            </a:custGeom>
            <a:solidFill>
              <a:srgbClr val="7FBA00"/>
            </a:solidFill>
            <a:ln w="9525" cap="flat" cmpd="sng" algn="ctr">
              <a:noFill/>
              <a:prstDash val="solid"/>
              <a:headEnd type="none" w="med" len="med"/>
              <a:tailEnd type="none" w="med" len="med"/>
            </a:ln>
            <a:effectLst/>
            <a:scene3d>
              <a:camera prst="orthographicFront"/>
              <a:lightRig rig="glow" dir="t"/>
            </a:scene3d>
            <a:sp3d/>
          </p:spPr>
          <p:txBody>
            <a:bodyPr vert="horz" wrap="square" lIns="89530" tIns="44765" rIns="89530" bIns="44765"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5034" fontAlgn="base">
                <a:spcBef>
                  <a:spcPct val="0"/>
                </a:spcBef>
                <a:spcAft>
                  <a:spcPct val="0"/>
                </a:spcAft>
                <a:defRPr/>
              </a:pPr>
              <a:endParaRPr lang="en-US" sz="2448" kern="0" dirty="0">
                <a:solidFill>
                  <a:srgbClr val="FFFFFF"/>
                </a:solidFill>
              </a:endParaRPr>
            </a:p>
          </p:txBody>
        </p:sp>
        <p:sp>
          <p:nvSpPr>
            <p:cNvPr id="97" name="Rectangle 96"/>
            <p:cNvSpPr/>
            <p:nvPr/>
          </p:nvSpPr>
          <p:spPr>
            <a:xfrm>
              <a:off x="5792706" y="1536832"/>
              <a:ext cx="2120354" cy="2066631"/>
            </a:xfrm>
            <a:prstGeom prst="rect">
              <a:avLst/>
            </a:prstGeom>
            <a:noFill/>
          </p:spPr>
          <p:txBody>
            <a:bodyPr spcFirstLastPara="1" wrap="none" lIns="99460" tIns="49730" rIns="99460" bIns="49730" numCol="1">
              <a:prstTxWarp prst="textArchUp">
                <a:avLst>
                  <a:gd name="adj" fmla="val 10204252"/>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32597">
                <a:defRPr/>
              </a:pPr>
              <a:r>
                <a:rPr lang="en-US" sz="1122" b="1" kern="0" dirty="0">
                  <a:gradFill>
                    <a:gsLst>
                      <a:gs pos="0">
                        <a:srgbClr val="FFFFFF"/>
                      </a:gs>
                      <a:gs pos="100000">
                        <a:srgbClr val="FFFFFF"/>
                      </a:gs>
                    </a:gsLst>
                    <a:lin ang="5400000" scaled="0"/>
                  </a:gradFill>
                </a:rPr>
                <a:t>New </a:t>
              </a:r>
            </a:p>
            <a:p>
              <a:pPr algn="ctr" defTabSz="932597">
                <a:defRPr/>
              </a:pPr>
              <a:r>
                <a:rPr lang="en-US" sz="1122" b="1" kern="0" dirty="0">
                  <a:gradFill>
                    <a:gsLst>
                      <a:gs pos="0">
                        <a:srgbClr val="FFFFFF"/>
                      </a:gs>
                      <a:gs pos="100000">
                        <a:srgbClr val="FFFFFF"/>
                      </a:gs>
                    </a:gsLst>
                    <a:lin ang="5400000" scaled="0"/>
                  </a:gradFill>
                </a:rPr>
                <a:t>requirements</a:t>
              </a:r>
            </a:p>
          </p:txBody>
        </p:sp>
      </p:grpSp>
      <p:sp>
        <p:nvSpPr>
          <p:cNvPr id="141" name="Rectangle 140"/>
          <p:cNvSpPr/>
          <p:nvPr/>
        </p:nvSpPr>
        <p:spPr>
          <a:xfrm>
            <a:off x="403726" y="1310059"/>
            <a:ext cx="8140664" cy="2979992"/>
          </a:xfrm>
          <a:prstGeom prst="rect">
            <a:avLst/>
          </a:prstGeom>
        </p:spPr>
        <p:txBody>
          <a:bodyPr wrap="square" lIns="0" tIns="0" rIns="0" bIns="0">
            <a:spAutoFit/>
          </a:bodyPr>
          <a:lstStyle/>
          <a:p>
            <a:pPr marL="408011" lvl="1" indent="-354581" defTabSz="950500" fontAlgn="base">
              <a:spcBef>
                <a:spcPts val="204"/>
              </a:spcBef>
              <a:spcAft>
                <a:spcPts val="612"/>
              </a:spcAft>
              <a:buClr>
                <a:schemeClr val="accent2"/>
              </a:buClr>
              <a:buFont typeface="+mj-lt"/>
              <a:buAutoNum type="arabicPeriod"/>
              <a:tabLst>
                <a:tab pos="671470" algn="l"/>
              </a:tabLst>
            </a:pPr>
            <a:r>
              <a:rPr lang="en-IN" sz="2040" kern="0" dirty="0">
                <a:solidFill>
                  <a:schemeClr val="tx2"/>
                </a:solidFill>
                <a:ea typeface="Segoe UI" pitchFamily="34" charset="0"/>
                <a:cs typeface="Segoe UI" pitchFamily="34" charset="0"/>
              </a:rPr>
              <a:t>Start with end-user requirements to identify desired reports</a:t>
            </a:r>
            <a:br>
              <a:rPr lang="en-IN" sz="2040" kern="0" dirty="0">
                <a:solidFill>
                  <a:schemeClr val="tx2"/>
                </a:solidFill>
                <a:ea typeface="Segoe UI" pitchFamily="34" charset="0"/>
                <a:cs typeface="Segoe UI" pitchFamily="34" charset="0"/>
              </a:rPr>
            </a:br>
            <a:r>
              <a:rPr lang="en-IN" sz="2040" kern="0" dirty="0">
                <a:solidFill>
                  <a:schemeClr val="tx2"/>
                </a:solidFill>
                <a:ea typeface="Segoe UI" pitchFamily="34" charset="0"/>
                <a:cs typeface="Segoe UI" pitchFamily="34" charset="0"/>
              </a:rPr>
              <a:t>and analysis</a:t>
            </a:r>
          </a:p>
          <a:p>
            <a:pPr marL="408011" lvl="1" indent="-354581" defTabSz="950500" fontAlgn="base">
              <a:spcBef>
                <a:spcPts val="204"/>
              </a:spcBef>
              <a:spcAft>
                <a:spcPts val="612"/>
              </a:spcAft>
              <a:buClr>
                <a:schemeClr val="accent2"/>
              </a:buClr>
              <a:buFont typeface="+mj-lt"/>
              <a:buAutoNum type="arabicPeriod"/>
              <a:tabLst>
                <a:tab pos="671470" algn="l"/>
              </a:tabLst>
            </a:pPr>
            <a:r>
              <a:rPr lang="en-IN" sz="2040" kern="0" dirty="0">
                <a:solidFill>
                  <a:schemeClr val="tx2"/>
                </a:solidFill>
                <a:ea typeface="Segoe UI" pitchFamily="34" charset="0"/>
                <a:cs typeface="Segoe UI" pitchFamily="34" charset="0"/>
              </a:rPr>
              <a:t>Define corresponding database schema and queries</a:t>
            </a:r>
          </a:p>
          <a:p>
            <a:pPr marL="408011" lvl="1" indent="-354581" defTabSz="950500" fontAlgn="base">
              <a:spcBef>
                <a:spcPts val="204"/>
              </a:spcBef>
              <a:spcAft>
                <a:spcPts val="612"/>
              </a:spcAft>
              <a:buClr>
                <a:schemeClr val="accent2"/>
              </a:buClr>
              <a:buFont typeface="+mj-lt"/>
              <a:buAutoNum type="arabicPeriod"/>
              <a:tabLst>
                <a:tab pos="671470" algn="l"/>
              </a:tabLst>
            </a:pPr>
            <a:r>
              <a:rPr lang="en-IN" sz="2040" kern="0" dirty="0">
                <a:solidFill>
                  <a:schemeClr val="tx2"/>
                </a:solidFill>
                <a:ea typeface="Segoe UI" pitchFamily="34" charset="0"/>
                <a:cs typeface="Segoe UI" pitchFamily="34" charset="0"/>
              </a:rPr>
              <a:t>Identify the required data sources</a:t>
            </a:r>
          </a:p>
          <a:p>
            <a:pPr marL="408011" lvl="1" indent="-354581" defTabSz="950500" fontAlgn="base">
              <a:spcBef>
                <a:spcPts val="204"/>
              </a:spcBef>
              <a:spcAft>
                <a:spcPts val="612"/>
              </a:spcAft>
              <a:buClr>
                <a:schemeClr val="accent2"/>
              </a:buClr>
              <a:buFont typeface="+mj-lt"/>
              <a:buAutoNum type="arabicPeriod"/>
              <a:tabLst>
                <a:tab pos="671470" algn="l"/>
              </a:tabLst>
            </a:pPr>
            <a:r>
              <a:rPr lang="en-IN" sz="2040" kern="0" dirty="0">
                <a:solidFill>
                  <a:schemeClr val="tx2"/>
                </a:solidFill>
                <a:ea typeface="Segoe UI" pitchFamily="34" charset="0"/>
                <a:cs typeface="Segoe UI" pitchFamily="34" charset="0"/>
              </a:rPr>
              <a:t>Create a Extract-Transform-Load (ETL) pipeline to extract</a:t>
            </a:r>
            <a:br>
              <a:rPr lang="en-IN" sz="2040" kern="0" dirty="0">
                <a:solidFill>
                  <a:schemeClr val="tx2"/>
                </a:solidFill>
                <a:ea typeface="Segoe UI" pitchFamily="34" charset="0"/>
                <a:cs typeface="Segoe UI" pitchFamily="34" charset="0"/>
              </a:rPr>
            </a:br>
            <a:r>
              <a:rPr lang="en-IN" sz="2040" kern="0" dirty="0">
                <a:solidFill>
                  <a:schemeClr val="tx2"/>
                </a:solidFill>
                <a:ea typeface="Segoe UI" pitchFamily="34" charset="0"/>
                <a:cs typeface="Segoe UI" pitchFamily="34" charset="0"/>
              </a:rPr>
              <a:t>required data (curation) and transform it to target schema (‘</a:t>
            </a:r>
            <a:r>
              <a:rPr lang="en-IN" sz="2040" i="1" kern="0" dirty="0">
                <a:solidFill>
                  <a:schemeClr val="tx2"/>
                </a:solidFill>
                <a:ea typeface="Segoe UI" pitchFamily="34" charset="0"/>
                <a:cs typeface="Segoe UI" pitchFamily="34" charset="0"/>
              </a:rPr>
              <a:t>schema-on-write’</a:t>
            </a:r>
            <a:r>
              <a:rPr lang="en-IN" sz="2040" kern="0" dirty="0">
                <a:solidFill>
                  <a:schemeClr val="tx2"/>
                </a:solidFill>
                <a:ea typeface="Segoe UI" pitchFamily="34" charset="0"/>
                <a:cs typeface="Segoe UI" pitchFamily="34" charset="0"/>
              </a:rPr>
              <a:t>)</a:t>
            </a:r>
          </a:p>
          <a:p>
            <a:pPr marL="408011" lvl="1" indent="-354581" defTabSz="950500" fontAlgn="base">
              <a:spcBef>
                <a:spcPts val="204"/>
              </a:spcBef>
              <a:spcAft>
                <a:spcPts val="612"/>
              </a:spcAft>
              <a:buClr>
                <a:schemeClr val="accent2"/>
              </a:buClr>
              <a:buFont typeface="+mj-lt"/>
              <a:buAutoNum type="arabicPeriod"/>
              <a:tabLst>
                <a:tab pos="671470" algn="l"/>
              </a:tabLst>
            </a:pPr>
            <a:r>
              <a:rPr lang="en-IN" sz="2040" kern="0" dirty="0">
                <a:solidFill>
                  <a:schemeClr val="tx2"/>
                </a:solidFill>
                <a:ea typeface="Segoe UI" pitchFamily="34" charset="0"/>
                <a:cs typeface="Segoe UI" pitchFamily="34" charset="0"/>
              </a:rPr>
              <a:t>Create reports. </a:t>
            </a:r>
            <a:r>
              <a:rPr lang="en-IN" sz="2040" kern="0" dirty="0" err="1">
                <a:solidFill>
                  <a:schemeClr val="tx2"/>
                </a:solidFill>
                <a:ea typeface="Segoe UI" pitchFamily="34" charset="0"/>
                <a:cs typeface="Segoe UI" pitchFamily="34" charset="0"/>
              </a:rPr>
              <a:t>Analyze</a:t>
            </a:r>
            <a:r>
              <a:rPr lang="en-IN" sz="2040" kern="0" dirty="0">
                <a:solidFill>
                  <a:schemeClr val="tx2"/>
                </a:solidFill>
                <a:ea typeface="Segoe UI" pitchFamily="34" charset="0"/>
                <a:cs typeface="Segoe UI" pitchFamily="34" charset="0"/>
              </a:rPr>
              <a:t> data</a:t>
            </a:r>
          </a:p>
        </p:txBody>
      </p:sp>
      <p:sp>
        <p:nvSpPr>
          <p:cNvPr id="78" name="TextBox 77"/>
          <p:cNvSpPr txBox="1"/>
          <p:nvPr/>
        </p:nvSpPr>
        <p:spPr>
          <a:xfrm>
            <a:off x="444516" y="6026047"/>
            <a:ext cx="11547443" cy="478376"/>
          </a:xfrm>
          <a:prstGeom prst="rect">
            <a:avLst/>
          </a:prstGeom>
          <a:solidFill>
            <a:srgbClr val="002050"/>
          </a:solidFill>
          <a:ln w="3175">
            <a:noFill/>
            <a:miter lim="800000"/>
          </a:ln>
        </p:spPr>
        <p:txBody>
          <a:bodyPr wrap="square" lIns="932603" tIns="46630" rIns="932603" bIns="46630" rtlCol="0" anchor="ctr">
            <a:spAutoFit/>
          </a:bodyPr>
          <a:lstStyle/>
          <a:p>
            <a:pPr algn="ctr" defTabSz="932597"/>
            <a:r>
              <a:rPr lang="en-US" sz="2448" kern="0" dirty="0">
                <a:solidFill>
                  <a:schemeClr val="bg1"/>
                </a:solidFill>
                <a:latin typeface="+mj-lt"/>
              </a:rPr>
              <a:t>All data not immediately required is discarded or archived</a:t>
            </a:r>
          </a:p>
        </p:txBody>
      </p:sp>
      <p:sp>
        <p:nvSpPr>
          <p:cNvPr id="3" name="Slide Number Placeholder 2"/>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6</a:t>
            </a:fld>
            <a:endParaRPr lang="en-US" sz="1836" kern="0" dirty="0">
              <a:solidFill>
                <a:sysClr val="windowText" lastClr="000000"/>
              </a:solidFill>
            </a:endParaRPr>
          </a:p>
        </p:txBody>
      </p:sp>
    </p:spTree>
    <p:extLst>
      <p:ext uri="{BB962C8B-B14F-4D97-AF65-F5344CB8AC3E}">
        <p14:creationId xmlns:p14="http://schemas.microsoft.com/office/powerpoint/2010/main" val="9466102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Effect transition="in" filter="wipe(left)">
                                      <p:cBhvr>
                                        <p:cTn id="7" dur="750"/>
                                        <p:tgtEl>
                                          <p:spTgt spid="141">
                                            <p:txEl>
                                              <p:pRg st="0" end="0"/>
                                            </p:txEl>
                                          </p:spTgt>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animEffect transition="in" filter="wipe(left)">
                                      <p:cBhvr>
                                        <p:cTn id="11" dur="750"/>
                                        <p:tgtEl>
                                          <p:spTgt spid="141">
                                            <p:txEl>
                                              <p:pRg st="1" end="1"/>
                                            </p:txEl>
                                          </p:spTgt>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141">
                                            <p:txEl>
                                              <p:pRg st="2" end="2"/>
                                            </p:txEl>
                                          </p:spTgt>
                                        </p:tgtEl>
                                        <p:attrNameLst>
                                          <p:attrName>style.visibility</p:attrName>
                                        </p:attrNameLst>
                                      </p:cBhvr>
                                      <p:to>
                                        <p:strVal val="visible"/>
                                      </p:to>
                                    </p:set>
                                    <p:animEffect transition="in" filter="wipe(left)">
                                      <p:cBhvr>
                                        <p:cTn id="15" dur="500"/>
                                        <p:tgtEl>
                                          <p:spTgt spid="141">
                                            <p:txEl>
                                              <p:pRg st="2" end="2"/>
                                            </p:txEl>
                                          </p:spTgt>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141">
                                            <p:txEl>
                                              <p:pRg st="3" end="3"/>
                                            </p:txEl>
                                          </p:spTgt>
                                        </p:tgtEl>
                                        <p:attrNameLst>
                                          <p:attrName>style.visibility</p:attrName>
                                        </p:attrNameLst>
                                      </p:cBhvr>
                                      <p:to>
                                        <p:strVal val="visible"/>
                                      </p:to>
                                    </p:set>
                                    <p:animEffect transition="in" filter="wipe(left)">
                                      <p:cBhvr>
                                        <p:cTn id="19" dur="1000"/>
                                        <p:tgtEl>
                                          <p:spTgt spid="141">
                                            <p:txEl>
                                              <p:pRg st="3" end="3"/>
                                            </p:txEl>
                                          </p:spTgt>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141">
                                            <p:txEl>
                                              <p:pRg st="4" end="4"/>
                                            </p:txEl>
                                          </p:spTgt>
                                        </p:tgtEl>
                                        <p:attrNameLst>
                                          <p:attrName>style.visibility</p:attrName>
                                        </p:attrNameLst>
                                      </p:cBhvr>
                                      <p:to>
                                        <p:strVal val="visible"/>
                                      </p:to>
                                    </p:set>
                                    <p:animEffect transition="in" filter="wipe(left)">
                                      <p:cBhvr>
                                        <p:cTn id="23" dur="500"/>
                                        <p:tgtEl>
                                          <p:spTgt spid="141">
                                            <p:txEl>
                                              <p:pRg st="4" end="4"/>
                                            </p:txEl>
                                          </p:spTgt>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par>
                                <p:cTn id="28" presetID="21" presetClass="entr" presetSubtype="1" fill="hold" nodeType="withEffect">
                                  <p:stCondLst>
                                    <p:cond delay="250"/>
                                  </p:stCondLst>
                                  <p:childTnLst>
                                    <p:set>
                                      <p:cBhvr>
                                        <p:cTn id="29" dur="1" fill="hold">
                                          <p:stCondLst>
                                            <p:cond delay="0"/>
                                          </p:stCondLst>
                                        </p:cTn>
                                        <p:tgtEl>
                                          <p:spTgt spid="9"/>
                                        </p:tgtEl>
                                        <p:attrNameLst>
                                          <p:attrName>style.visibility</p:attrName>
                                        </p:attrNameLst>
                                      </p:cBhvr>
                                      <p:to>
                                        <p:strVal val="visible"/>
                                      </p:to>
                                    </p:set>
                                    <p:animEffect transition="in" filter="wheel(1)">
                                      <p:cBhvr>
                                        <p:cTn id="30" dur="2000"/>
                                        <p:tgtEl>
                                          <p:spTgt spid="9"/>
                                        </p:tgtEl>
                                      </p:cBhvr>
                                    </p:animEffect>
                                  </p:childTnLst>
                                </p:cTn>
                              </p:par>
                              <p:par>
                                <p:cTn id="31" presetID="21" presetClass="entr" presetSubtype="1" fill="hold" nodeType="withEffect">
                                  <p:stCondLst>
                                    <p:cond delay="30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2000"/>
                                        <p:tgtEl>
                                          <p:spTgt spid="10"/>
                                        </p:tgtEl>
                                      </p:cBhvr>
                                    </p:animEffect>
                                  </p:childTnLst>
                                </p:cTn>
                              </p:par>
                              <p:par>
                                <p:cTn id="34" presetID="21" presetClass="entr" presetSubtype="1" fill="hold" nodeType="withEffect">
                                  <p:stCondLst>
                                    <p:cond delay="300"/>
                                  </p:stCondLst>
                                  <p:childTnLst>
                                    <p:set>
                                      <p:cBhvr>
                                        <p:cTn id="35" dur="1" fill="hold">
                                          <p:stCondLst>
                                            <p:cond delay="0"/>
                                          </p:stCondLst>
                                        </p:cTn>
                                        <p:tgtEl>
                                          <p:spTgt spid="16"/>
                                        </p:tgtEl>
                                        <p:attrNameLst>
                                          <p:attrName>style.visibility</p:attrName>
                                        </p:attrNameLst>
                                      </p:cBhvr>
                                      <p:to>
                                        <p:strVal val="visible"/>
                                      </p:to>
                                    </p:set>
                                    <p:animEffect transition="in" filter="wheel(1)">
                                      <p:cBhvr>
                                        <p:cTn id="36" dur="2000"/>
                                        <p:tgtEl>
                                          <p:spTgt spid="16"/>
                                        </p:tgtEl>
                                      </p:cBhvr>
                                    </p:animEffect>
                                  </p:childTnLst>
                                </p:cTn>
                              </p:par>
                              <p:par>
                                <p:cTn id="37" presetID="21" presetClass="entr" presetSubtype="1" fill="hold" nodeType="withEffect">
                                  <p:stCondLst>
                                    <p:cond delay="300"/>
                                  </p:stCondLst>
                                  <p:childTnLst>
                                    <p:set>
                                      <p:cBhvr>
                                        <p:cTn id="38" dur="1" fill="hold">
                                          <p:stCondLst>
                                            <p:cond delay="0"/>
                                          </p:stCondLst>
                                        </p:cTn>
                                        <p:tgtEl>
                                          <p:spTgt spid="17"/>
                                        </p:tgtEl>
                                        <p:attrNameLst>
                                          <p:attrName>style.visibility</p:attrName>
                                        </p:attrNameLst>
                                      </p:cBhvr>
                                      <p:to>
                                        <p:strVal val="visible"/>
                                      </p:to>
                                    </p:set>
                                    <p:animEffect transition="in" filter="wheel(1)">
                                      <p:cBhvr>
                                        <p:cTn id="39" dur="2000"/>
                                        <p:tgtEl>
                                          <p:spTgt spid="17"/>
                                        </p:tgtEl>
                                      </p:cBhvr>
                                    </p:animEffect>
                                  </p:childTnLst>
                                </p:cTn>
                              </p:par>
                            </p:childTnLst>
                          </p:cTn>
                        </p:par>
                        <p:par>
                          <p:cTn id="40" fill="hold">
                            <p:stCondLst>
                              <p:cond delay="5800"/>
                            </p:stCondLst>
                            <p:childTnLst>
                              <p:par>
                                <p:cTn id="41" presetID="22" presetClass="entr" presetSubtype="8" fill="hold" nodeType="afterEffect">
                                  <p:stCondLst>
                                    <p:cond delay="0"/>
                                  </p:stCondLst>
                                  <p:childTnLst>
                                    <p:set>
                                      <p:cBhvr>
                                        <p:cTn id="42" dur="1" fill="hold">
                                          <p:stCondLst>
                                            <p:cond delay="0"/>
                                          </p:stCondLst>
                                        </p:cTn>
                                        <p:tgtEl>
                                          <p:spTgt spid="291"/>
                                        </p:tgtEl>
                                        <p:attrNameLst>
                                          <p:attrName>style.visibility</p:attrName>
                                        </p:attrNameLst>
                                      </p:cBhvr>
                                      <p:to>
                                        <p:strVal val="visible"/>
                                      </p:to>
                                    </p:set>
                                    <p:animEffect transition="in" filter="wipe(left)">
                                      <p:cBhvr>
                                        <p:cTn id="43" dur="1250"/>
                                        <p:tgtEl>
                                          <p:spTgt spid="291"/>
                                        </p:tgtEl>
                                      </p:cBhvr>
                                    </p:animEffect>
                                  </p:childTnLst>
                                </p:cTn>
                              </p:par>
                            </p:childTnLst>
                          </p:cTn>
                        </p:par>
                        <p:par>
                          <p:cTn id="44" fill="hold">
                            <p:stCondLst>
                              <p:cond delay="7050"/>
                            </p:stCondLst>
                            <p:childTnLst>
                              <p:par>
                                <p:cTn id="45" presetID="10" presetClass="entr" presetSubtype="0" fill="hold" grpId="0" nodeType="after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3306443" y="4633525"/>
            <a:ext cx="2518029" cy="1119124"/>
          </a:xfrm>
          <a:prstGeom prst="rect">
            <a:avLst/>
          </a:prstGeom>
          <a:solidFill>
            <a:srgbClr val="7FBA00"/>
          </a:solidFill>
        </p:spPr>
        <p:txBody>
          <a:bodyPr wrap="square" lIns="93260" tIns="93260" rIns="93260" bIns="93260" rtlCol="0" anchor="ctr">
            <a:noAutofit/>
          </a:bodyPr>
          <a:lstStyle/>
          <a:p>
            <a:pPr algn="ctr" defTabSz="932597"/>
            <a:r>
              <a:rPr lang="en-US" sz="1836" kern="0" dirty="0">
                <a:solidFill>
                  <a:schemeClr val="bg1"/>
                </a:solidFill>
                <a:latin typeface="Segoe UI Semibold" panose="020B0702040204020203" pitchFamily="34" charset="0"/>
                <a:cs typeface="Segoe UI Semibold" panose="020B0702040204020203" pitchFamily="34" charset="0"/>
              </a:rPr>
              <a:t>Store indefinitely</a:t>
            </a:r>
          </a:p>
        </p:txBody>
      </p:sp>
      <p:sp>
        <p:nvSpPr>
          <p:cNvPr id="62" name="TextBox 61"/>
          <p:cNvSpPr txBox="1"/>
          <p:nvPr/>
        </p:nvSpPr>
        <p:spPr>
          <a:xfrm>
            <a:off x="6612004" y="4633525"/>
            <a:ext cx="2518029" cy="1119124"/>
          </a:xfrm>
          <a:prstGeom prst="rect">
            <a:avLst/>
          </a:prstGeom>
          <a:solidFill>
            <a:srgbClr val="FF8C00"/>
          </a:solidFill>
        </p:spPr>
        <p:txBody>
          <a:bodyPr wrap="square" lIns="93260" tIns="93260" rIns="93260" bIns="93260" rtlCol="0" anchor="ctr">
            <a:noAutofit/>
          </a:bodyPr>
          <a:lstStyle/>
          <a:p>
            <a:pPr algn="ctr" defTabSz="932597"/>
            <a:r>
              <a:rPr lang="en-US" sz="1836" kern="0" dirty="0">
                <a:solidFill>
                  <a:schemeClr val="bg1"/>
                </a:solidFill>
                <a:latin typeface="Segoe UI Semibold" panose="020B0702040204020203" pitchFamily="34" charset="0"/>
                <a:cs typeface="Segoe UI Semibold" panose="020B0702040204020203" pitchFamily="34" charset="0"/>
              </a:rPr>
              <a:t>Analyze</a:t>
            </a:r>
          </a:p>
        </p:txBody>
      </p:sp>
      <p:sp>
        <p:nvSpPr>
          <p:cNvPr id="63" name="TextBox 62"/>
          <p:cNvSpPr txBox="1"/>
          <p:nvPr/>
        </p:nvSpPr>
        <p:spPr>
          <a:xfrm>
            <a:off x="9917564" y="4633525"/>
            <a:ext cx="2518029" cy="1119124"/>
          </a:xfrm>
          <a:prstGeom prst="rect">
            <a:avLst/>
          </a:prstGeom>
          <a:solidFill>
            <a:srgbClr val="00BCF2"/>
          </a:solidFill>
        </p:spPr>
        <p:txBody>
          <a:bodyPr wrap="square" lIns="93260" tIns="93260" rIns="93260" bIns="93260" rtlCol="0" anchor="ctr">
            <a:noAutofit/>
          </a:bodyPr>
          <a:lstStyle/>
          <a:p>
            <a:pPr algn="ctr" defTabSz="932597"/>
            <a:r>
              <a:rPr lang="en-US" sz="1836" kern="0" dirty="0">
                <a:solidFill>
                  <a:schemeClr val="bg1"/>
                </a:solidFill>
                <a:latin typeface="Segoe UI Semibold" panose="020B0702040204020203" pitchFamily="34" charset="0"/>
                <a:cs typeface="Segoe UI Semibold" panose="020B0702040204020203" pitchFamily="34" charset="0"/>
              </a:rPr>
              <a:t>See results</a:t>
            </a:r>
          </a:p>
        </p:txBody>
      </p:sp>
      <p:sp>
        <p:nvSpPr>
          <p:cNvPr id="60" name="TextBox 59"/>
          <p:cNvSpPr txBox="1"/>
          <p:nvPr/>
        </p:nvSpPr>
        <p:spPr>
          <a:xfrm>
            <a:off x="882" y="4633525"/>
            <a:ext cx="2518029" cy="1119124"/>
          </a:xfrm>
          <a:prstGeom prst="rect">
            <a:avLst/>
          </a:prstGeom>
          <a:solidFill>
            <a:srgbClr val="002050"/>
          </a:solidFill>
        </p:spPr>
        <p:txBody>
          <a:bodyPr wrap="square" lIns="93260" tIns="93260" rIns="93260" bIns="93260" rtlCol="0" anchor="ctr">
            <a:noAutofit/>
          </a:bodyPr>
          <a:lstStyle/>
          <a:p>
            <a:pPr algn="ctr" defTabSz="932597"/>
            <a:r>
              <a:rPr lang="en-US" sz="1836" kern="0" dirty="0">
                <a:solidFill>
                  <a:schemeClr val="bg1"/>
                </a:solidFill>
                <a:latin typeface="Segoe UI Semibold" panose="020B0702040204020203" pitchFamily="34" charset="0"/>
                <a:cs typeface="Segoe UI Semibold" panose="020B0702040204020203" pitchFamily="34" charset="0"/>
              </a:rPr>
              <a:t>Gather data </a:t>
            </a:r>
            <a:br>
              <a:rPr lang="en-US" sz="1836" kern="0" dirty="0">
                <a:solidFill>
                  <a:schemeClr val="bg1"/>
                </a:solidFill>
                <a:latin typeface="Segoe UI Semibold" panose="020B0702040204020203" pitchFamily="34" charset="0"/>
                <a:cs typeface="Segoe UI Semibold" panose="020B0702040204020203" pitchFamily="34" charset="0"/>
              </a:rPr>
            </a:br>
            <a:r>
              <a:rPr lang="en-US" sz="1836" kern="0" dirty="0">
                <a:solidFill>
                  <a:schemeClr val="bg1"/>
                </a:solidFill>
                <a:latin typeface="Segoe UI Semibold" panose="020B0702040204020203" pitchFamily="34" charset="0"/>
                <a:cs typeface="Segoe UI Semibold" panose="020B0702040204020203" pitchFamily="34" charset="0"/>
              </a:rPr>
              <a:t>from all sources</a:t>
            </a:r>
          </a:p>
        </p:txBody>
      </p:sp>
      <p:grpSp>
        <p:nvGrpSpPr>
          <p:cNvPr id="6" name="Group 5"/>
          <p:cNvGrpSpPr/>
          <p:nvPr/>
        </p:nvGrpSpPr>
        <p:grpSpPr>
          <a:xfrm>
            <a:off x="7871019" y="4188520"/>
            <a:ext cx="3305560" cy="470561"/>
            <a:chOff x="7722871" y="4333990"/>
            <a:chExt cx="3241039" cy="215444"/>
          </a:xfrm>
        </p:grpSpPr>
        <p:sp>
          <p:nvSpPr>
            <p:cNvPr id="66" name="TextBox 65"/>
            <p:cNvSpPr txBox="1"/>
            <p:nvPr/>
          </p:nvSpPr>
          <p:spPr>
            <a:xfrm>
              <a:off x="9078317" y="4333990"/>
              <a:ext cx="543418" cy="102610"/>
            </a:xfrm>
            <a:prstGeom prst="rect">
              <a:avLst/>
            </a:prstGeom>
            <a:noFill/>
            <a:ln>
              <a:noFill/>
            </a:ln>
          </p:spPr>
          <p:txBody>
            <a:bodyPr wrap="none" lIns="0" tIns="0" rIns="0" bIns="0" rtlCol="0">
              <a:spAutoFit/>
            </a:bodyPr>
            <a:lstStyle/>
            <a:p>
              <a:pPr defTabSz="932597"/>
              <a:r>
                <a:rPr lang="en-US" sz="1428" kern="0" dirty="0">
                  <a:solidFill>
                    <a:schemeClr val="tx2"/>
                  </a:solidFill>
                  <a:latin typeface="Segoe UI Semibold" panose="020B0702040204020203" pitchFamily="34" charset="0"/>
                  <a:cs typeface="Segoe UI Semibold" panose="020B0702040204020203" pitchFamily="34" charset="0"/>
                </a:rPr>
                <a:t>Iterate</a:t>
              </a:r>
            </a:p>
          </p:txBody>
        </p:sp>
        <p:cxnSp>
          <p:nvCxnSpPr>
            <p:cNvPr id="11" name="Elbow Connector 10"/>
            <p:cNvCxnSpPr>
              <a:stCxn id="63" idx="0"/>
              <a:endCxn id="62" idx="0"/>
            </p:cNvCxnSpPr>
            <p:nvPr/>
          </p:nvCxnSpPr>
          <p:spPr>
            <a:xfrm rot="16200000" flipV="1">
              <a:off x="9337041" y="2922564"/>
              <a:ext cx="12700" cy="3241039"/>
            </a:xfrm>
            <a:prstGeom prst="bentConnector3">
              <a:avLst>
                <a:gd name="adj1" fmla="val 1800000"/>
              </a:avLst>
            </a:prstGeom>
            <a:ln w="76200">
              <a:solidFill>
                <a:schemeClr val="accent2"/>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p:cNvCxnSpPr>
            <a:stCxn id="60" idx="3"/>
            <a:endCxn id="61" idx="1"/>
          </p:cNvCxnSpPr>
          <p:nvPr/>
        </p:nvCxnSpPr>
        <p:spPr>
          <a:xfrm>
            <a:off x="2518911" y="5193087"/>
            <a:ext cx="787532" cy="0"/>
          </a:xfrm>
          <a:prstGeom prst="straightConnector1">
            <a:avLst/>
          </a:prstGeom>
          <a:ln w="76200">
            <a:solidFill>
              <a:schemeClr val="accent2"/>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1" idx="3"/>
            <a:endCxn id="62" idx="1"/>
          </p:cNvCxnSpPr>
          <p:nvPr/>
        </p:nvCxnSpPr>
        <p:spPr>
          <a:xfrm>
            <a:off x="5824472" y="5193087"/>
            <a:ext cx="787532" cy="0"/>
          </a:xfrm>
          <a:prstGeom prst="straightConnector1">
            <a:avLst/>
          </a:prstGeom>
          <a:ln w="76200">
            <a:solidFill>
              <a:schemeClr val="accent2"/>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62" idx="3"/>
            <a:endCxn id="63" idx="1"/>
          </p:cNvCxnSpPr>
          <p:nvPr/>
        </p:nvCxnSpPr>
        <p:spPr>
          <a:xfrm>
            <a:off x="9130033" y="5193087"/>
            <a:ext cx="787531" cy="0"/>
          </a:xfrm>
          <a:prstGeom prst="straightConnector1">
            <a:avLst/>
          </a:prstGeom>
          <a:ln w="76200">
            <a:solidFill>
              <a:schemeClr val="accent2"/>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New big data thinking: </a:t>
            </a:r>
            <a:r>
              <a:rPr lang="en-US" dirty="0">
                <a:solidFill>
                  <a:schemeClr val="accent2"/>
                </a:solidFill>
              </a:rPr>
              <a:t>All data has value</a:t>
            </a:r>
          </a:p>
        </p:txBody>
      </p:sp>
      <p:sp>
        <p:nvSpPr>
          <p:cNvPr id="141" name="Rectangle 140"/>
          <p:cNvSpPr/>
          <p:nvPr/>
        </p:nvSpPr>
        <p:spPr>
          <a:xfrm>
            <a:off x="423802" y="1529031"/>
            <a:ext cx="11808908" cy="2293898"/>
          </a:xfrm>
          <a:prstGeom prst="rect">
            <a:avLst/>
          </a:prstGeom>
        </p:spPr>
        <p:txBody>
          <a:bodyPr wrap="square" lIns="0" tIns="0" rIns="0" bIns="0">
            <a:spAutoFit/>
          </a:bodyPr>
          <a:lstStyle/>
          <a:p>
            <a:pPr marL="346486" indent="-288198" defTabSz="932597" fontAlgn="base">
              <a:spcBef>
                <a:spcPts val="204"/>
              </a:spcBef>
              <a:spcAft>
                <a:spcPts val="612"/>
              </a:spcAft>
              <a:buClr>
                <a:srgbClr val="50B347"/>
              </a:buClr>
              <a:buSzPct val="100000"/>
              <a:buBlip>
                <a:blip r:embed="rId3"/>
              </a:buBlip>
              <a:tabLst>
                <a:tab pos="671470" algn="l"/>
              </a:tabLst>
            </a:pPr>
            <a:r>
              <a:rPr lang="en-US" sz="2448" kern="0" dirty="0">
                <a:solidFill>
                  <a:srgbClr val="505050"/>
                </a:solidFill>
                <a:ea typeface="Segoe UI" pitchFamily="34" charset="0"/>
                <a:cs typeface="Segoe UI" pitchFamily="34" charset="0"/>
              </a:rPr>
              <a:t>All data has potential value</a:t>
            </a:r>
          </a:p>
          <a:p>
            <a:pPr marL="346486" indent="-288198" defTabSz="932597" fontAlgn="base">
              <a:spcBef>
                <a:spcPts val="204"/>
              </a:spcBef>
              <a:spcAft>
                <a:spcPts val="612"/>
              </a:spcAft>
              <a:buClr>
                <a:srgbClr val="50B347"/>
              </a:buClr>
              <a:buSzPct val="100000"/>
              <a:buBlip>
                <a:blip r:embed="rId3"/>
              </a:buBlip>
              <a:tabLst>
                <a:tab pos="671470" algn="l"/>
              </a:tabLst>
            </a:pPr>
            <a:r>
              <a:rPr lang="en-US" sz="2448" kern="0" dirty="0">
                <a:solidFill>
                  <a:srgbClr val="505050"/>
                </a:solidFill>
                <a:ea typeface="Segoe UI" pitchFamily="34" charset="0"/>
                <a:cs typeface="Segoe UI" pitchFamily="34" charset="0"/>
              </a:rPr>
              <a:t>Data hoarding</a:t>
            </a:r>
          </a:p>
          <a:p>
            <a:pPr marL="346486" indent="-288198" defTabSz="932597" fontAlgn="base">
              <a:spcBef>
                <a:spcPts val="204"/>
              </a:spcBef>
              <a:spcAft>
                <a:spcPts val="612"/>
              </a:spcAft>
              <a:buClr>
                <a:srgbClr val="50B347"/>
              </a:buClr>
              <a:buSzPct val="100000"/>
              <a:buBlip>
                <a:blip r:embed="rId3"/>
              </a:buBlip>
              <a:tabLst>
                <a:tab pos="671470" algn="l"/>
              </a:tabLst>
            </a:pPr>
            <a:r>
              <a:rPr lang="en-US" sz="2448" kern="0" dirty="0">
                <a:solidFill>
                  <a:srgbClr val="505050"/>
                </a:solidFill>
                <a:ea typeface="Segoe UI" pitchFamily="34" charset="0"/>
                <a:cs typeface="Segoe UI" pitchFamily="34" charset="0"/>
              </a:rPr>
              <a:t>No defined schema—stored in native format, (un)-(semi)-structured – all are </a:t>
            </a:r>
            <a:r>
              <a:rPr lang="en-US" sz="2448" kern="0" dirty="0" err="1">
                <a:solidFill>
                  <a:srgbClr val="505050"/>
                </a:solidFill>
                <a:ea typeface="Segoe UI" pitchFamily="34" charset="0"/>
                <a:cs typeface="Segoe UI" pitchFamily="34" charset="0"/>
              </a:rPr>
              <a:t>wesl</a:t>
            </a:r>
            <a:endParaRPr lang="en-US" sz="2448" kern="0" dirty="0">
              <a:solidFill>
                <a:srgbClr val="505050"/>
              </a:solidFill>
              <a:ea typeface="Segoe UI" pitchFamily="34" charset="0"/>
              <a:cs typeface="Segoe UI" pitchFamily="34" charset="0"/>
            </a:endParaRPr>
          </a:p>
          <a:p>
            <a:pPr marL="346486" indent="-288198" defTabSz="932597" fontAlgn="base">
              <a:spcBef>
                <a:spcPts val="204"/>
              </a:spcBef>
              <a:spcAft>
                <a:spcPts val="612"/>
              </a:spcAft>
              <a:buClr>
                <a:srgbClr val="50B347"/>
              </a:buClr>
              <a:buSzPct val="100000"/>
              <a:buBlip>
                <a:blip r:embed="rId3"/>
              </a:buBlip>
              <a:tabLst>
                <a:tab pos="671470" algn="l"/>
              </a:tabLst>
            </a:pPr>
            <a:r>
              <a:rPr lang="en-US" sz="2448" kern="0" dirty="0">
                <a:solidFill>
                  <a:srgbClr val="505050"/>
                </a:solidFill>
                <a:ea typeface="Segoe UI" pitchFamily="34" charset="0"/>
                <a:cs typeface="Segoe UI" pitchFamily="34" charset="0"/>
              </a:rPr>
              <a:t>Schema is imposed and transformations are done at query time </a:t>
            </a:r>
            <a:r>
              <a:rPr lang="en-US" sz="2448" i="1" kern="0" dirty="0">
                <a:solidFill>
                  <a:srgbClr val="505050"/>
                </a:solidFill>
                <a:ea typeface="Segoe UI" pitchFamily="34" charset="0"/>
                <a:cs typeface="Segoe UI" pitchFamily="34" charset="0"/>
              </a:rPr>
              <a:t>(schema-on-read). </a:t>
            </a:r>
          </a:p>
          <a:p>
            <a:pPr marL="346486" indent="-288198" defTabSz="932597" fontAlgn="base">
              <a:spcBef>
                <a:spcPts val="204"/>
              </a:spcBef>
              <a:spcAft>
                <a:spcPts val="612"/>
              </a:spcAft>
              <a:buClr>
                <a:srgbClr val="50B347"/>
              </a:buClr>
              <a:buSzPct val="100000"/>
              <a:buBlip>
                <a:blip r:embed="rId3"/>
              </a:buBlip>
              <a:tabLst>
                <a:tab pos="671470" algn="l"/>
              </a:tabLst>
            </a:pPr>
            <a:r>
              <a:rPr lang="en-US" sz="2448" kern="0" dirty="0">
                <a:solidFill>
                  <a:srgbClr val="505050"/>
                </a:solidFill>
                <a:ea typeface="Segoe UI" pitchFamily="34" charset="0"/>
                <a:cs typeface="Segoe UI" pitchFamily="34" charset="0"/>
              </a:rPr>
              <a:t>Apps and users interpret the data as they see fit</a:t>
            </a:r>
          </a:p>
        </p:txBody>
      </p:sp>
      <p:sp>
        <p:nvSpPr>
          <p:cNvPr id="3" name="Slide Number Placeholder 2"/>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7</a:t>
            </a:fld>
            <a:endParaRPr lang="en-US" sz="1836" kern="0" dirty="0">
              <a:solidFill>
                <a:sysClr val="windowText" lastClr="000000"/>
              </a:solidFill>
            </a:endParaRPr>
          </a:p>
        </p:txBody>
      </p:sp>
    </p:spTree>
    <p:extLst>
      <p:ext uri="{BB962C8B-B14F-4D97-AF65-F5344CB8AC3E}">
        <p14:creationId xmlns:p14="http://schemas.microsoft.com/office/powerpoint/2010/main" val="26321685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Effect transition="in" filter="wipe(left)">
                                      <p:cBhvr>
                                        <p:cTn id="7" dur="1250"/>
                                        <p:tgtEl>
                                          <p:spTgt spid="141">
                                            <p:txEl>
                                              <p:pRg st="0" end="0"/>
                                            </p:txEl>
                                          </p:spTgt>
                                        </p:tgtEl>
                                      </p:cBhvr>
                                    </p:animEffect>
                                  </p:childTnLst>
                                </p:cTn>
                              </p:par>
                            </p:childTnLst>
                          </p:cTn>
                        </p:par>
                        <p:par>
                          <p:cTn id="8" fill="hold">
                            <p:stCondLst>
                              <p:cond delay="1250"/>
                            </p:stCondLst>
                            <p:childTnLst>
                              <p:par>
                                <p:cTn id="9" presetID="22" presetClass="entr" presetSubtype="8" fill="hold" nodeType="after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animEffect transition="in" filter="wipe(left)">
                                      <p:cBhvr>
                                        <p:cTn id="11" dur="1000"/>
                                        <p:tgtEl>
                                          <p:spTgt spid="141">
                                            <p:txEl>
                                              <p:pRg st="1" end="1"/>
                                            </p:txEl>
                                          </p:spTgt>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41">
                                            <p:txEl>
                                              <p:pRg st="2" end="2"/>
                                            </p:txEl>
                                          </p:spTgt>
                                        </p:tgtEl>
                                        <p:attrNameLst>
                                          <p:attrName>style.visibility</p:attrName>
                                        </p:attrNameLst>
                                      </p:cBhvr>
                                      <p:to>
                                        <p:strVal val="visible"/>
                                      </p:to>
                                    </p:set>
                                    <p:animEffect transition="in" filter="wipe(left)">
                                      <p:cBhvr>
                                        <p:cTn id="15" dur="1000"/>
                                        <p:tgtEl>
                                          <p:spTgt spid="141">
                                            <p:txEl>
                                              <p:pRg st="2" end="2"/>
                                            </p:txEl>
                                          </p:spTgt>
                                        </p:tgtEl>
                                      </p:cBhvr>
                                    </p:animEffect>
                                  </p:childTnLst>
                                </p:cTn>
                              </p:par>
                            </p:childTnLst>
                          </p:cTn>
                        </p:par>
                        <p:par>
                          <p:cTn id="16" fill="hold">
                            <p:stCondLst>
                              <p:cond delay="3250"/>
                            </p:stCondLst>
                            <p:childTnLst>
                              <p:par>
                                <p:cTn id="17" presetID="22" presetClass="entr" presetSubtype="8" fill="hold" nodeType="afterEffect">
                                  <p:stCondLst>
                                    <p:cond delay="0"/>
                                  </p:stCondLst>
                                  <p:childTnLst>
                                    <p:set>
                                      <p:cBhvr>
                                        <p:cTn id="18" dur="1" fill="hold">
                                          <p:stCondLst>
                                            <p:cond delay="0"/>
                                          </p:stCondLst>
                                        </p:cTn>
                                        <p:tgtEl>
                                          <p:spTgt spid="141">
                                            <p:txEl>
                                              <p:pRg st="3" end="3"/>
                                            </p:txEl>
                                          </p:spTgt>
                                        </p:tgtEl>
                                        <p:attrNameLst>
                                          <p:attrName>style.visibility</p:attrName>
                                        </p:attrNameLst>
                                      </p:cBhvr>
                                      <p:to>
                                        <p:strVal val="visible"/>
                                      </p:to>
                                    </p:set>
                                    <p:animEffect transition="in" filter="wipe(left)">
                                      <p:cBhvr>
                                        <p:cTn id="19" dur="1000"/>
                                        <p:tgtEl>
                                          <p:spTgt spid="141">
                                            <p:txEl>
                                              <p:pRg st="3" end="3"/>
                                            </p:txEl>
                                          </p:spTgt>
                                        </p:tgtEl>
                                      </p:cBhvr>
                                    </p:animEffect>
                                  </p:childTnLst>
                                </p:cTn>
                              </p:par>
                            </p:childTnLst>
                          </p:cTn>
                        </p:par>
                        <p:par>
                          <p:cTn id="20" fill="hold">
                            <p:stCondLst>
                              <p:cond delay="4250"/>
                            </p:stCondLst>
                            <p:childTnLst>
                              <p:par>
                                <p:cTn id="21" presetID="22" presetClass="entr" presetSubtype="8" fill="hold" nodeType="afterEffect">
                                  <p:stCondLst>
                                    <p:cond delay="0"/>
                                  </p:stCondLst>
                                  <p:childTnLst>
                                    <p:set>
                                      <p:cBhvr>
                                        <p:cTn id="22" dur="1" fill="hold">
                                          <p:stCondLst>
                                            <p:cond delay="0"/>
                                          </p:stCondLst>
                                        </p:cTn>
                                        <p:tgtEl>
                                          <p:spTgt spid="141">
                                            <p:txEl>
                                              <p:pRg st="4" end="4"/>
                                            </p:txEl>
                                          </p:spTgt>
                                        </p:tgtEl>
                                        <p:attrNameLst>
                                          <p:attrName>style.visibility</p:attrName>
                                        </p:attrNameLst>
                                      </p:cBhvr>
                                      <p:to>
                                        <p:strVal val="visible"/>
                                      </p:to>
                                    </p:set>
                                    <p:animEffect transition="in" filter="wipe(left)">
                                      <p:cBhvr>
                                        <p:cTn id="23" dur="1000"/>
                                        <p:tgtEl>
                                          <p:spTgt spid="141">
                                            <p:txEl>
                                              <p:pRg st="4" end="4"/>
                                            </p:txEl>
                                          </p:spTgt>
                                        </p:tgtEl>
                                      </p:cBhvr>
                                    </p:animEffect>
                                  </p:childTnLst>
                                </p:cTn>
                              </p:par>
                            </p:childTnLst>
                          </p:cTn>
                        </p:par>
                        <p:par>
                          <p:cTn id="24" fill="hold">
                            <p:stCondLst>
                              <p:cond delay="5250"/>
                            </p:stCondLst>
                            <p:childTnLst>
                              <p:par>
                                <p:cTn id="25" presetID="22" presetClass="entr" presetSubtype="8"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250"/>
                                        <p:tgtEl>
                                          <p:spTgt spid="14"/>
                                        </p:tgtEl>
                                      </p:cBhvr>
                                    </p:animEffect>
                                  </p:childTnLst>
                                </p:cTn>
                              </p:par>
                            </p:childTnLst>
                          </p:cTn>
                        </p:par>
                        <p:par>
                          <p:cTn id="28" fill="hold">
                            <p:stCondLst>
                              <p:cond delay="5500"/>
                            </p:stCondLst>
                            <p:childTnLst>
                              <p:par>
                                <p:cTn id="29" presetID="10" presetClass="entr" presetSubtype="0" fill="hold" grpId="0"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childTnLst>
                          </p:cTn>
                        </p:par>
                        <p:par>
                          <p:cTn id="32" fill="hold">
                            <p:stCondLst>
                              <p:cond delay="6000"/>
                            </p:stCondLst>
                            <p:childTnLst>
                              <p:par>
                                <p:cTn id="33" presetID="22" presetClass="entr" presetSubtype="8"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250"/>
                                        <p:tgtEl>
                                          <p:spTgt spid="18"/>
                                        </p:tgtEl>
                                      </p:cBhvr>
                                    </p:animEffect>
                                  </p:childTnLst>
                                </p:cTn>
                              </p:par>
                            </p:childTnLst>
                          </p:cTn>
                        </p:par>
                        <p:par>
                          <p:cTn id="36" fill="hold">
                            <p:stCondLst>
                              <p:cond delay="6250"/>
                            </p:stCondLst>
                            <p:childTnLst>
                              <p:par>
                                <p:cTn id="37" presetID="22" presetClass="entr" presetSubtype="8"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250"/>
                                        <p:tgtEl>
                                          <p:spTgt spid="23"/>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par>
                          <p:cTn id="44" fill="hold">
                            <p:stCondLst>
                              <p:cond delay="7000"/>
                            </p:stCondLst>
                            <p:childTnLst>
                              <p:par>
                                <p:cTn id="45" presetID="22" presetClass="entr" presetSubtype="2"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right)">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Lake Store: </a:t>
            </a:r>
            <a:r>
              <a:rPr lang="en-US" dirty="0">
                <a:solidFill>
                  <a:schemeClr val="accent2"/>
                </a:solidFill>
              </a:rPr>
              <a:t>Technical Requirements</a:t>
            </a:r>
          </a:p>
        </p:txBody>
      </p:sp>
      <p:sp>
        <p:nvSpPr>
          <p:cNvPr id="24" name="Slide Number Placeholder 23"/>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8</a:t>
            </a:fld>
            <a:endParaRPr lang="en-US" sz="1836" kern="0" dirty="0">
              <a:solidFill>
                <a:sysClr val="windowText" lastClr="000000"/>
              </a:solidFill>
            </a:endParaRPr>
          </a:p>
        </p:txBody>
      </p:sp>
      <p:grpSp>
        <p:nvGrpSpPr>
          <p:cNvPr id="891" name="Group 890"/>
          <p:cNvGrpSpPr/>
          <p:nvPr/>
        </p:nvGrpSpPr>
        <p:grpSpPr>
          <a:xfrm>
            <a:off x="882" y="1529423"/>
            <a:ext cx="11991074" cy="559562"/>
            <a:chOff x="1" y="1274534"/>
            <a:chExt cx="11757022" cy="548640"/>
          </a:xfrm>
        </p:grpSpPr>
        <p:sp>
          <p:nvSpPr>
            <p:cNvPr id="5" name="Rectangle 4"/>
            <p:cNvSpPr/>
            <p:nvPr/>
          </p:nvSpPr>
          <p:spPr bwMode="auto">
            <a:xfrm>
              <a:off x="1" y="1274534"/>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46630" rIns="93260" bIns="46630" numCol="1" spcCol="0" rtlCol="0" fromWordArt="0" anchor="ctr" anchorCtr="0" forceAA="0" compatLnSpc="1">
              <a:prstTxWarp prst="textNoShape">
                <a:avLst/>
              </a:prstTxWarp>
              <a:noAutofit/>
            </a:bodyPr>
            <a:lstStyle/>
            <a:p>
              <a:pPr defTabSz="951028" fontAlgn="base"/>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	Secure</a:t>
              </a:r>
            </a:p>
          </p:txBody>
        </p:sp>
        <p:sp>
          <p:nvSpPr>
            <p:cNvPr id="16" name="Rectangle 15"/>
            <p:cNvSpPr/>
            <p:nvPr/>
          </p:nvSpPr>
          <p:spPr>
            <a:xfrm>
              <a:off x="3248024" y="1274534"/>
              <a:ext cx="8508999" cy="548640"/>
            </a:xfrm>
            <a:prstGeom prst="rect">
              <a:avLst/>
            </a:prstGeom>
            <a:solidFill>
              <a:schemeClr val="bg1">
                <a:lumMod val="95000"/>
              </a:schemeClr>
            </a:solidFill>
          </p:spPr>
          <p:txBody>
            <a:bodyPr wrap="square" lIns="93260" anchor="ctr">
              <a:noAutofit/>
            </a:bodyPr>
            <a:lstStyle/>
            <a:p>
              <a:pPr marL="55039" lvl="1" defTabSz="950500" fontAlgn="base">
                <a:buClr>
                  <a:srgbClr val="68217A">
                    <a:lumMod val="50000"/>
                  </a:srgbClr>
                </a:buClr>
                <a:tabLst>
                  <a:tab pos="671470" algn="l"/>
                </a:tabLst>
              </a:pPr>
              <a:r>
                <a:rPr lang="en-IN" sz="1428" kern="0" dirty="0">
                  <a:solidFill>
                    <a:sysClr val="windowText" lastClr="000000"/>
                  </a:solidFill>
                  <a:ea typeface="Segoe UI" pitchFamily="34" charset="0"/>
                  <a:cs typeface="Segoe UI" pitchFamily="34" charset="0"/>
                </a:rPr>
                <a:t>Must be highly secure to prevent unauthorized access (especially as all data is in one place). </a:t>
              </a:r>
            </a:p>
          </p:txBody>
        </p:sp>
        <p:grpSp>
          <p:nvGrpSpPr>
            <p:cNvPr id="48" name="Group 47"/>
            <p:cNvGrpSpPr/>
            <p:nvPr/>
          </p:nvGrpSpPr>
          <p:grpSpPr>
            <a:xfrm>
              <a:off x="759876" y="1341674"/>
              <a:ext cx="254812" cy="414360"/>
              <a:chOff x="825500" y="1389063"/>
              <a:chExt cx="522287" cy="849312"/>
            </a:xfrm>
          </p:grpSpPr>
          <p:sp>
            <p:nvSpPr>
              <p:cNvPr id="31" name="Freeform 10"/>
              <p:cNvSpPr>
                <a:spLocks/>
              </p:cNvSpPr>
              <p:nvPr/>
            </p:nvSpPr>
            <p:spPr bwMode="auto">
              <a:xfrm>
                <a:off x="925513" y="1389063"/>
                <a:ext cx="322262" cy="369887"/>
              </a:xfrm>
              <a:custGeom>
                <a:avLst/>
                <a:gdLst>
                  <a:gd name="T0" fmla="*/ 200 w 200"/>
                  <a:gd name="T1" fmla="*/ 229 h 229"/>
                  <a:gd name="T2" fmla="*/ 156 w 200"/>
                  <a:gd name="T3" fmla="*/ 229 h 229"/>
                  <a:gd name="T4" fmla="*/ 156 w 200"/>
                  <a:gd name="T5" fmla="*/ 100 h 229"/>
                  <a:gd name="T6" fmla="*/ 100 w 200"/>
                  <a:gd name="T7" fmla="*/ 44 h 229"/>
                  <a:gd name="T8" fmla="*/ 44 w 200"/>
                  <a:gd name="T9" fmla="*/ 100 h 229"/>
                  <a:gd name="T10" fmla="*/ 44 w 200"/>
                  <a:gd name="T11" fmla="*/ 229 h 229"/>
                  <a:gd name="T12" fmla="*/ 0 w 200"/>
                  <a:gd name="T13" fmla="*/ 229 h 229"/>
                  <a:gd name="T14" fmla="*/ 0 w 200"/>
                  <a:gd name="T15" fmla="*/ 100 h 229"/>
                  <a:gd name="T16" fmla="*/ 100 w 200"/>
                  <a:gd name="T17" fmla="*/ 0 h 229"/>
                  <a:gd name="T18" fmla="*/ 200 w 200"/>
                  <a:gd name="T19" fmla="*/ 100 h 229"/>
                  <a:gd name="T20" fmla="*/ 200 w 200"/>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9">
                    <a:moveTo>
                      <a:pt x="200" y="229"/>
                    </a:moveTo>
                    <a:cubicBezTo>
                      <a:pt x="156" y="229"/>
                      <a:pt x="156" y="229"/>
                      <a:pt x="156" y="229"/>
                    </a:cubicBezTo>
                    <a:cubicBezTo>
                      <a:pt x="156" y="100"/>
                      <a:pt x="156" y="100"/>
                      <a:pt x="156" y="100"/>
                    </a:cubicBezTo>
                    <a:cubicBezTo>
                      <a:pt x="156" y="69"/>
                      <a:pt x="131" y="44"/>
                      <a:pt x="100" y="44"/>
                    </a:cubicBezTo>
                    <a:cubicBezTo>
                      <a:pt x="69" y="44"/>
                      <a:pt x="44" y="69"/>
                      <a:pt x="44" y="100"/>
                    </a:cubicBezTo>
                    <a:cubicBezTo>
                      <a:pt x="44" y="229"/>
                      <a:pt x="44" y="229"/>
                      <a:pt x="44" y="229"/>
                    </a:cubicBezTo>
                    <a:cubicBezTo>
                      <a:pt x="0" y="229"/>
                      <a:pt x="0" y="229"/>
                      <a:pt x="0" y="229"/>
                    </a:cubicBezTo>
                    <a:cubicBezTo>
                      <a:pt x="0" y="100"/>
                      <a:pt x="0" y="100"/>
                      <a:pt x="0" y="100"/>
                    </a:cubicBezTo>
                    <a:cubicBezTo>
                      <a:pt x="0" y="45"/>
                      <a:pt x="45" y="0"/>
                      <a:pt x="100" y="0"/>
                    </a:cubicBezTo>
                    <a:cubicBezTo>
                      <a:pt x="155" y="0"/>
                      <a:pt x="200" y="45"/>
                      <a:pt x="200" y="100"/>
                    </a:cubicBezTo>
                    <a:lnTo>
                      <a:pt x="200" y="22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5" name="Rectangle 11"/>
              <p:cNvSpPr>
                <a:spLocks noChangeArrowheads="1"/>
              </p:cNvSpPr>
              <p:nvPr/>
            </p:nvSpPr>
            <p:spPr bwMode="auto">
              <a:xfrm>
                <a:off x="825500" y="1746250"/>
                <a:ext cx="522287" cy="4921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6" name="Rectangle 12"/>
              <p:cNvSpPr>
                <a:spLocks noChangeArrowheads="1"/>
              </p:cNvSpPr>
              <p:nvPr/>
            </p:nvSpPr>
            <p:spPr bwMode="auto">
              <a:xfrm>
                <a:off x="825500" y="1746250"/>
                <a:ext cx="134937" cy="4921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7" name="Freeform 13"/>
              <p:cNvSpPr>
                <a:spLocks/>
              </p:cNvSpPr>
              <p:nvPr/>
            </p:nvSpPr>
            <p:spPr bwMode="auto">
              <a:xfrm>
                <a:off x="1033463" y="1903413"/>
                <a:ext cx="106362" cy="187325"/>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grpSp>
        <p:nvGrpSpPr>
          <p:cNvPr id="898" name="Group 897"/>
          <p:cNvGrpSpPr/>
          <p:nvPr/>
        </p:nvGrpSpPr>
        <p:grpSpPr>
          <a:xfrm>
            <a:off x="881" y="4427689"/>
            <a:ext cx="11991074" cy="559562"/>
            <a:chOff x="1" y="4689848"/>
            <a:chExt cx="11757022" cy="548640"/>
          </a:xfrm>
        </p:grpSpPr>
        <p:sp>
          <p:nvSpPr>
            <p:cNvPr id="10" name="Rectangle 9"/>
            <p:cNvSpPr/>
            <p:nvPr/>
          </p:nvSpPr>
          <p:spPr bwMode="auto">
            <a:xfrm>
              <a:off x="1" y="4689848"/>
              <a:ext cx="3248023"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46630" rIns="93260" bIns="46630" numCol="1" spcCol="0" rtlCol="0" fromWordArt="0" anchor="ctr" anchorCtr="0" forceAA="0" compatLnSpc="1">
              <a:prstTxWarp prst="textNoShape">
                <a:avLst/>
              </a:prstTxWarp>
              <a:noAutofit/>
            </a:bodyPr>
            <a:lstStyle/>
            <a:p>
              <a:pPr defTabSz="951028" fontAlgn="base"/>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	Native format</a:t>
              </a:r>
            </a:p>
          </p:txBody>
        </p:sp>
        <p:sp>
          <p:nvSpPr>
            <p:cNvPr id="22" name="Rectangle 21"/>
            <p:cNvSpPr/>
            <p:nvPr/>
          </p:nvSpPr>
          <p:spPr>
            <a:xfrm>
              <a:off x="3248024" y="4689848"/>
              <a:ext cx="8508999" cy="548640"/>
            </a:xfrm>
            <a:prstGeom prst="rect">
              <a:avLst/>
            </a:prstGeom>
            <a:solidFill>
              <a:schemeClr val="bg1">
                <a:lumMod val="95000"/>
              </a:schemeClr>
            </a:solidFill>
          </p:spPr>
          <p:txBody>
            <a:bodyPr wrap="square" lIns="93260" anchor="ctr">
              <a:noAutofit/>
            </a:bodyPr>
            <a:lstStyle/>
            <a:p>
              <a:pPr marL="55039" lvl="1" defTabSz="950500" fontAlgn="base">
                <a:buClr>
                  <a:srgbClr val="68217A">
                    <a:lumMod val="50000"/>
                  </a:srgbClr>
                </a:buClr>
                <a:tabLst>
                  <a:tab pos="671470" algn="l"/>
                </a:tabLst>
              </a:pPr>
              <a:r>
                <a:rPr lang="en-IN" sz="1428" kern="0" dirty="0">
                  <a:solidFill>
                    <a:sysClr val="windowText" lastClr="000000"/>
                  </a:solidFill>
                  <a:ea typeface="Segoe UI" pitchFamily="34" charset="0"/>
                  <a:cs typeface="Segoe UI" pitchFamily="34" charset="0"/>
                </a:rPr>
                <a:t>Must permit data to be stored in its ‘native format’ to track lineage &amp; for data provenance.</a:t>
              </a:r>
            </a:p>
          </p:txBody>
        </p:sp>
        <p:grpSp>
          <p:nvGrpSpPr>
            <p:cNvPr id="302" name="Group 301"/>
            <p:cNvGrpSpPr/>
            <p:nvPr/>
          </p:nvGrpSpPr>
          <p:grpSpPr>
            <a:xfrm>
              <a:off x="678492" y="4718226"/>
              <a:ext cx="417580" cy="491884"/>
              <a:chOff x="1982899" y="2348599"/>
              <a:chExt cx="1315670" cy="1549782"/>
            </a:xfrm>
          </p:grpSpPr>
          <p:sp>
            <p:nvSpPr>
              <p:cNvPr id="303" name="Freeform 32"/>
              <p:cNvSpPr>
                <a:spLocks/>
              </p:cNvSpPr>
              <p:nvPr/>
            </p:nvSpPr>
            <p:spPr bwMode="auto">
              <a:xfrm>
                <a:off x="2126074" y="3089631"/>
                <a:ext cx="1172495" cy="808750"/>
              </a:xfrm>
              <a:custGeom>
                <a:avLst/>
                <a:gdLst>
                  <a:gd name="T0" fmla="*/ 303 w 303"/>
                  <a:gd name="T1" fmla="*/ 209 h 209"/>
                  <a:gd name="T2" fmla="*/ 303 w 303"/>
                  <a:gd name="T3" fmla="*/ 0 h 209"/>
                  <a:gd name="T4" fmla="*/ 152 w 303"/>
                  <a:gd name="T5" fmla="*/ 0 h 209"/>
                  <a:gd name="T6" fmla="*/ 0 w 303"/>
                  <a:gd name="T7" fmla="*/ 0 h 209"/>
                  <a:gd name="T8" fmla="*/ 0 w 303"/>
                  <a:gd name="T9" fmla="*/ 209 h 209"/>
                  <a:gd name="T10" fmla="*/ 152 w 303"/>
                  <a:gd name="T11" fmla="*/ 209 h 209"/>
                  <a:gd name="T12" fmla="*/ 303 w 303"/>
                  <a:gd name="T13" fmla="*/ 209 h 209"/>
                </a:gdLst>
                <a:ahLst/>
                <a:cxnLst>
                  <a:cxn ang="0">
                    <a:pos x="T0" y="T1"/>
                  </a:cxn>
                  <a:cxn ang="0">
                    <a:pos x="T2" y="T3"/>
                  </a:cxn>
                  <a:cxn ang="0">
                    <a:pos x="T4" y="T5"/>
                  </a:cxn>
                  <a:cxn ang="0">
                    <a:pos x="T6" y="T7"/>
                  </a:cxn>
                  <a:cxn ang="0">
                    <a:pos x="T8" y="T9"/>
                  </a:cxn>
                  <a:cxn ang="0">
                    <a:pos x="T10" y="T11"/>
                  </a:cxn>
                  <a:cxn ang="0">
                    <a:pos x="T12" y="T13"/>
                  </a:cxn>
                </a:cxnLst>
                <a:rect l="0" t="0" r="r" b="b"/>
                <a:pathLst>
                  <a:path w="303" h="209">
                    <a:moveTo>
                      <a:pt x="303" y="209"/>
                    </a:moveTo>
                    <a:lnTo>
                      <a:pt x="303" y="0"/>
                    </a:lnTo>
                    <a:lnTo>
                      <a:pt x="152" y="0"/>
                    </a:lnTo>
                    <a:lnTo>
                      <a:pt x="0" y="0"/>
                    </a:lnTo>
                    <a:lnTo>
                      <a:pt x="0" y="209"/>
                    </a:lnTo>
                    <a:lnTo>
                      <a:pt x="152" y="209"/>
                    </a:lnTo>
                    <a:lnTo>
                      <a:pt x="303" y="209"/>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04" name="Rectangle 33"/>
              <p:cNvSpPr>
                <a:spLocks noChangeArrowheads="1"/>
              </p:cNvSpPr>
              <p:nvPr/>
            </p:nvSpPr>
            <p:spPr bwMode="auto">
              <a:xfrm>
                <a:off x="2184119" y="3132196"/>
                <a:ext cx="1056406" cy="634617"/>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05" name="Freeform 37"/>
              <p:cNvSpPr>
                <a:spLocks/>
              </p:cNvSpPr>
              <p:nvPr/>
            </p:nvSpPr>
            <p:spPr bwMode="auto">
              <a:xfrm>
                <a:off x="1982899" y="2780061"/>
                <a:ext cx="692662" cy="615269"/>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nvGrpSpPr>
              <p:cNvPr id="306" name="Group 305"/>
              <p:cNvGrpSpPr/>
              <p:nvPr/>
            </p:nvGrpSpPr>
            <p:grpSpPr>
              <a:xfrm>
                <a:off x="2273120" y="2348599"/>
                <a:ext cx="568834" cy="564964"/>
                <a:chOff x="4029927" y="3894511"/>
                <a:chExt cx="568834" cy="564964"/>
              </a:xfrm>
            </p:grpSpPr>
            <p:sp>
              <p:nvSpPr>
                <p:cNvPr id="309" name="Rectangle 34"/>
                <p:cNvSpPr>
                  <a:spLocks noChangeArrowheads="1"/>
                </p:cNvSpPr>
                <p:nvPr/>
              </p:nvSpPr>
              <p:spPr bwMode="auto">
                <a:xfrm>
                  <a:off x="4068623" y="3921598"/>
                  <a:ext cx="495311" cy="4914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10" name="Rectangle 35"/>
                <p:cNvSpPr>
                  <a:spLocks noChangeArrowheads="1"/>
                </p:cNvSpPr>
                <p:nvPr/>
              </p:nvSpPr>
              <p:spPr bwMode="auto">
                <a:xfrm>
                  <a:off x="4037666" y="3898381"/>
                  <a:ext cx="553356" cy="557225"/>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11" name="Freeform 36"/>
                <p:cNvSpPr>
                  <a:spLocks noEditPoints="1"/>
                </p:cNvSpPr>
                <p:nvPr/>
              </p:nvSpPr>
              <p:spPr bwMode="auto">
                <a:xfrm>
                  <a:off x="4029927" y="3894511"/>
                  <a:ext cx="568834" cy="564964"/>
                </a:xfrm>
                <a:custGeom>
                  <a:avLst/>
                  <a:gdLst>
                    <a:gd name="T0" fmla="*/ 147 w 147"/>
                    <a:gd name="T1" fmla="*/ 0 h 146"/>
                    <a:gd name="T2" fmla="*/ 143 w 147"/>
                    <a:gd name="T3" fmla="*/ 0 h 146"/>
                    <a:gd name="T4" fmla="*/ 4 w 147"/>
                    <a:gd name="T5" fmla="*/ 0 h 146"/>
                    <a:gd name="T6" fmla="*/ 0 w 147"/>
                    <a:gd name="T7" fmla="*/ 0 h 146"/>
                    <a:gd name="T8" fmla="*/ 0 w 147"/>
                    <a:gd name="T9" fmla="*/ 3 h 146"/>
                    <a:gd name="T10" fmla="*/ 0 w 147"/>
                    <a:gd name="T11" fmla="*/ 143 h 146"/>
                    <a:gd name="T12" fmla="*/ 0 w 147"/>
                    <a:gd name="T13" fmla="*/ 146 h 146"/>
                    <a:gd name="T14" fmla="*/ 4 w 147"/>
                    <a:gd name="T15" fmla="*/ 146 h 146"/>
                    <a:gd name="T16" fmla="*/ 143 w 147"/>
                    <a:gd name="T17" fmla="*/ 146 h 146"/>
                    <a:gd name="T18" fmla="*/ 147 w 147"/>
                    <a:gd name="T19" fmla="*/ 146 h 146"/>
                    <a:gd name="T20" fmla="*/ 147 w 147"/>
                    <a:gd name="T21" fmla="*/ 143 h 146"/>
                    <a:gd name="T22" fmla="*/ 147 w 147"/>
                    <a:gd name="T23" fmla="*/ 3 h 146"/>
                    <a:gd name="T24" fmla="*/ 147 w 147"/>
                    <a:gd name="T25" fmla="*/ 0 h 146"/>
                    <a:gd name="T26" fmla="*/ 143 w 147"/>
                    <a:gd name="T27" fmla="*/ 143 h 146"/>
                    <a:gd name="T28" fmla="*/ 4 w 147"/>
                    <a:gd name="T29" fmla="*/ 143 h 146"/>
                    <a:gd name="T30" fmla="*/ 4 w 147"/>
                    <a:gd name="T31" fmla="*/ 3 h 146"/>
                    <a:gd name="T32" fmla="*/ 143 w 147"/>
                    <a:gd name="T33" fmla="*/ 3 h 146"/>
                    <a:gd name="T34" fmla="*/ 143 w 147"/>
                    <a:gd name="T35" fmla="*/ 1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146">
                      <a:moveTo>
                        <a:pt x="147" y="0"/>
                      </a:moveTo>
                      <a:lnTo>
                        <a:pt x="143" y="0"/>
                      </a:lnTo>
                      <a:lnTo>
                        <a:pt x="4" y="0"/>
                      </a:lnTo>
                      <a:lnTo>
                        <a:pt x="0" y="0"/>
                      </a:lnTo>
                      <a:lnTo>
                        <a:pt x="0" y="3"/>
                      </a:lnTo>
                      <a:lnTo>
                        <a:pt x="0" y="143"/>
                      </a:lnTo>
                      <a:lnTo>
                        <a:pt x="0" y="146"/>
                      </a:lnTo>
                      <a:lnTo>
                        <a:pt x="4" y="146"/>
                      </a:lnTo>
                      <a:lnTo>
                        <a:pt x="143" y="146"/>
                      </a:lnTo>
                      <a:lnTo>
                        <a:pt x="147" y="146"/>
                      </a:lnTo>
                      <a:lnTo>
                        <a:pt x="147" y="143"/>
                      </a:lnTo>
                      <a:lnTo>
                        <a:pt x="147" y="3"/>
                      </a:lnTo>
                      <a:lnTo>
                        <a:pt x="147" y="0"/>
                      </a:lnTo>
                      <a:close/>
                      <a:moveTo>
                        <a:pt x="143" y="143"/>
                      </a:moveTo>
                      <a:lnTo>
                        <a:pt x="4" y="143"/>
                      </a:lnTo>
                      <a:lnTo>
                        <a:pt x="4" y="3"/>
                      </a:lnTo>
                      <a:lnTo>
                        <a:pt x="143" y="3"/>
                      </a:lnTo>
                      <a:lnTo>
                        <a:pt x="143"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12" name="Freeform 71"/>
                <p:cNvSpPr>
                  <a:spLocks/>
                </p:cNvSpPr>
                <p:nvPr/>
              </p:nvSpPr>
              <p:spPr bwMode="auto">
                <a:xfrm>
                  <a:off x="4285322" y="4037687"/>
                  <a:ext cx="232177" cy="27861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13" name="Freeform 72"/>
                <p:cNvSpPr>
                  <a:spLocks/>
                </p:cNvSpPr>
                <p:nvPr/>
              </p:nvSpPr>
              <p:spPr bwMode="auto">
                <a:xfrm>
                  <a:off x="4296931" y="4053165"/>
                  <a:ext cx="205090" cy="247656"/>
                </a:xfrm>
                <a:custGeom>
                  <a:avLst/>
                  <a:gdLst>
                    <a:gd name="T0" fmla="*/ 3 w 114"/>
                    <a:gd name="T1" fmla="*/ 0 h 138"/>
                    <a:gd name="T2" fmla="*/ 111 w 114"/>
                    <a:gd name="T3" fmla="*/ 0 h 138"/>
                    <a:gd name="T4" fmla="*/ 114 w 114"/>
                    <a:gd name="T5" fmla="*/ 3 h 138"/>
                    <a:gd name="T6" fmla="*/ 114 w 114"/>
                    <a:gd name="T7" fmla="*/ 136 h 138"/>
                    <a:gd name="T8" fmla="*/ 111 w 114"/>
                    <a:gd name="T9" fmla="*/ 138 h 138"/>
                    <a:gd name="T10" fmla="*/ 3 w 114"/>
                    <a:gd name="T11" fmla="*/ 138 h 138"/>
                    <a:gd name="T12" fmla="*/ 0 w 114"/>
                    <a:gd name="T13" fmla="*/ 135 h 138"/>
                    <a:gd name="T14" fmla="*/ 0 w 114"/>
                    <a:gd name="T15" fmla="*/ 3 h 138"/>
                    <a:gd name="T16" fmla="*/ 3 w 114"/>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8">
                      <a:moveTo>
                        <a:pt x="3" y="0"/>
                      </a:moveTo>
                      <a:cubicBezTo>
                        <a:pt x="111" y="0"/>
                        <a:pt x="111" y="0"/>
                        <a:pt x="111" y="0"/>
                      </a:cubicBezTo>
                      <a:cubicBezTo>
                        <a:pt x="113" y="0"/>
                        <a:pt x="114" y="1"/>
                        <a:pt x="114" y="3"/>
                      </a:cubicBezTo>
                      <a:cubicBezTo>
                        <a:pt x="114" y="136"/>
                        <a:pt x="114" y="136"/>
                        <a:pt x="114" y="136"/>
                      </a:cubicBezTo>
                      <a:cubicBezTo>
                        <a:pt x="114" y="138"/>
                        <a:pt x="113" y="138"/>
                        <a:pt x="111" y="138"/>
                      </a:cubicBezTo>
                      <a:cubicBezTo>
                        <a:pt x="3" y="138"/>
                        <a:pt x="3" y="138"/>
                        <a:pt x="3" y="138"/>
                      </a:cubicBezTo>
                      <a:cubicBezTo>
                        <a:pt x="1" y="138"/>
                        <a:pt x="0" y="137"/>
                        <a:pt x="0" y="135"/>
                      </a:cubicBezTo>
                      <a:cubicBezTo>
                        <a:pt x="0" y="3"/>
                        <a:pt x="0" y="3"/>
                        <a:pt x="0" y="3"/>
                      </a:cubicBezTo>
                      <a:cubicBezTo>
                        <a:pt x="0" y="2"/>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14" name="Freeform 73"/>
                <p:cNvSpPr>
                  <a:spLocks noEditPoints="1"/>
                </p:cNvSpPr>
                <p:nvPr/>
              </p:nvSpPr>
              <p:spPr bwMode="auto">
                <a:xfrm>
                  <a:off x="4347236" y="4068644"/>
                  <a:ext cx="139306" cy="216699"/>
                </a:xfrm>
                <a:custGeom>
                  <a:avLst/>
                  <a:gdLst>
                    <a:gd name="T0" fmla="*/ 0 w 36"/>
                    <a:gd name="T1" fmla="*/ 56 h 56"/>
                    <a:gd name="T2" fmla="*/ 0 w 36"/>
                    <a:gd name="T3" fmla="*/ 48 h 56"/>
                    <a:gd name="T4" fmla="*/ 16 w 36"/>
                    <a:gd name="T5" fmla="*/ 48 h 56"/>
                    <a:gd name="T6" fmla="*/ 16 w 36"/>
                    <a:gd name="T7" fmla="*/ 56 h 56"/>
                    <a:gd name="T8" fmla="*/ 0 w 36"/>
                    <a:gd name="T9" fmla="*/ 56 h 56"/>
                    <a:gd name="T10" fmla="*/ 20 w 36"/>
                    <a:gd name="T11" fmla="*/ 56 h 56"/>
                    <a:gd name="T12" fmla="*/ 20 w 36"/>
                    <a:gd name="T13" fmla="*/ 48 h 56"/>
                    <a:gd name="T14" fmla="*/ 36 w 36"/>
                    <a:gd name="T15" fmla="*/ 48 h 56"/>
                    <a:gd name="T16" fmla="*/ 36 w 36"/>
                    <a:gd name="T17" fmla="*/ 56 h 56"/>
                    <a:gd name="T18" fmla="*/ 20 w 36"/>
                    <a:gd name="T19" fmla="*/ 56 h 56"/>
                    <a:gd name="T20" fmla="*/ 0 w 36"/>
                    <a:gd name="T21" fmla="*/ 44 h 56"/>
                    <a:gd name="T22" fmla="*/ 0 w 36"/>
                    <a:gd name="T23" fmla="*/ 36 h 56"/>
                    <a:gd name="T24" fmla="*/ 16 w 36"/>
                    <a:gd name="T25" fmla="*/ 36 h 56"/>
                    <a:gd name="T26" fmla="*/ 16 w 36"/>
                    <a:gd name="T27" fmla="*/ 44 h 56"/>
                    <a:gd name="T28" fmla="*/ 0 w 36"/>
                    <a:gd name="T29" fmla="*/ 44 h 56"/>
                    <a:gd name="T30" fmla="*/ 20 w 36"/>
                    <a:gd name="T31" fmla="*/ 44 h 56"/>
                    <a:gd name="T32" fmla="*/ 20 w 36"/>
                    <a:gd name="T33" fmla="*/ 36 h 56"/>
                    <a:gd name="T34" fmla="*/ 36 w 36"/>
                    <a:gd name="T35" fmla="*/ 36 h 56"/>
                    <a:gd name="T36" fmla="*/ 36 w 36"/>
                    <a:gd name="T37" fmla="*/ 44 h 56"/>
                    <a:gd name="T38" fmla="*/ 20 w 36"/>
                    <a:gd name="T39" fmla="*/ 44 h 56"/>
                    <a:gd name="T40" fmla="*/ 0 w 36"/>
                    <a:gd name="T41" fmla="*/ 32 h 56"/>
                    <a:gd name="T42" fmla="*/ 0 w 36"/>
                    <a:gd name="T43" fmla="*/ 24 h 56"/>
                    <a:gd name="T44" fmla="*/ 16 w 36"/>
                    <a:gd name="T45" fmla="*/ 24 h 56"/>
                    <a:gd name="T46" fmla="*/ 16 w 36"/>
                    <a:gd name="T47" fmla="*/ 32 h 56"/>
                    <a:gd name="T48" fmla="*/ 0 w 36"/>
                    <a:gd name="T49" fmla="*/ 32 h 56"/>
                    <a:gd name="T50" fmla="*/ 20 w 36"/>
                    <a:gd name="T51" fmla="*/ 32 h 56"/>
                    <a:gd name="T52" fmla="*/ 20 w 36"/>
                    <a:gd name="T53" fmla="*/ 24 h 56"/>
                    <a:gd name="T54" fmla="*/ 36 w 36"/>
                    <a:gd name="T55" fmla="*/ 24 h 56"/>
                    <a:gd name="T56" fmla="*/ 36 w 36"/>
                    <a:gd name="T57" fmla="*/ 32 h 56"/>
                    <a:gd name="T58" fmla="*/ 20 w 36"/>
                    <a:gd name="T59" fmla="*/ 32 h 56"/>
                    <a:gd name="T60" fmla="*/ 0 w 36"/>
                    <a:gd name="T61" fmla="*/ 20 h 56"/>
                    <a:gd name="T62" fmla="*/ 0 w 36"/>
                    <a:gd name="T63" fmla="*/ 12 h 56"/>
                    <a:gd name="T64" fmla="*/ 16 w 36"/>
                    <a:gd name="T65" fmla="*/ 12 h 56"/>
                    <a:gd name="T66" fmla="*/ 16 w 36"/>
                    <a:gd name="T67" fmla="*/ 20 h 56"/>
                    <a:gd name="T68" fmla="*/ 0 w 36"/>
                    <a:gd name="T69" fmla="*/ 20 h 56"/>
                    <a:gd name="T70" fmla="*/ 20 w 36"/>
                    <a:gd name="T71" fmla="*/ 20 h 56"/>
                    <a:gd name="T72" fmla="*/ 20 w 36"/>
                    <a:gd name="T73" fmla="*/ 12 h 56"/>
                    <a:gd name="T74" fmla="*/ 36 w 36"/>
                    <a:gd name="T75" fmla="*/ 12 h 56"/>
                    <a:gd name="T76" fmla="*/ 36 w 36"/>
                    <a:gd name="T77" fmla="*/ 20 h 56"/>
                    <a:gd name="T78" fmla="*/ 20 w 36"/>
                    <a:gd name="T79" fmla="*/ 20 h 56"/>
                    <a:gd name="T80" fmla="*/ 0 w 36"/>
                    <a:gd name="T81" fmla="*/ 8 h 56"/>
                    <a:gd name="T82" fmla="*/ 0 w 36"/>
                    <a:gd name="T83" fmla="*/ 0 h 56"/>
                    <a:gd name="T84" fmla="*/ 16 w 36"/>
                    <a:gd name="T85" fmla="*/ 0 h 56"/>
                    <a:gd name="T86" fmla="*/ 16 w 36"/>
                    <a:gd name="T87" fmla="*/ 8 h 56"/>
                    <a:gd name="T88" fmla="*/ 0 w 36"/>
                    <a:gd name="T89" fmla="*/ 8 h 56"/>
                    <a:gd name="T90" fmla="*/ 20 w 36"/>
                    <a:gd name="T91" fmla="*/ 8 h 56"/>
                    <a:gd name="T92" fmla="*/ 20 w 36"/>
                    <a:gd name="T93" fmla="*/ 0 h 56"/>
                    <a:gd name="T94" fmla="*/ 36 w 36"/>
                    <a:gd name="T95" fmla="*/ 0 h 56"/>
                    <a:gd name="T96" fmla="*/ 36 w 36"/>
                    <a:gd name="T97" fmla="*/ 8 h 56"/>
                    <a:gd name="T98" fmla="*/ 20 w 36"/>
                    <a:gd name="T9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56">
                      <a:moveTo>
                        <a:pt x="0" y="56"/>
                      </a:moveTo>
                      <a:lnTo>
                        <a:pt x="0" y="48"/>
                      </a:lnTo>
                      <a:lnTo>
                        <a:pt x="16" y="48"/>
                      </a:lnTo>
                      <a:lnTo>
                        <a:pt x="16" y="56"/>
                      </a:lnTo>
                      <a:lnTo>
                        <a:pt x="0" y="56"/>
                      </a:lnTo>
                      <a:close/>
                      <a:moveTo>
                        <a:pt x="20" y="56"/>
                      </a:moveTo>
                      <a:lnTo>
                        <a:pt x="20" y="48"/>
                      </a:lnTo>
                      <a:lnTo>
                        <a:pt x="36" y="48"/>
                      </a:lnTo>
                      <a:lnTo>
                        <a:pt x="36" y="56"/>
                      </a:lnTo>
                      <a:lnTo>
                        <a:pt x="20" y="56"/>
                      </a:lnTo>
                      <a:close/>
                      <a:moveTo>
                        <a:pt x="0" y="44"/>
                      </a:moveTo>
                      <a:lnTo>
                        <a:pt x="0" y="36"/>
                      </a:lnTo>
                      <a:lnTo>
                        <a:pt x="16" y="36"/>
                      </a:lnTo>
                      <a:lnTo>
                        <a:pt x="16" y="44"/>
                      </a:lnTo>
                      <a:lnTo>
                        <a:pt x="0" y="44"/>
                      </a:lnTo>
                      <a:close/>
                      <a:moveTo>
                        <a:pt x="20" y="44"/>
                      </a:moveTo>
                      <a:lnTo>
                        <a:pt x="20" y="36"/>
                      </a:lnTo>
                      <a:lnTo>
                        <a:pt x="36" y="36"/>
                      </a:lnTo>
                      <a:lnTo>
                        <a:pt x="36" y="44"/>
                      </a:lnTo>
                      <a:lnTo>
                        <a:pt x="20" y="44"/>
                      </a:lnTo>
                      <a:close/>
                      <a:moveTo>
                        <a:pt x="0" y="32"/>
                      </a:moveTo>
                      <a:lnTo>
                        <a:pt x="0" y="24"/>
                      </a:lnTo>
                      <a:lnTo>
                        <a:pt x="16" y="24"/>
                      </a:lnTo>
                      <a:lnTo>
                        <a:pt x="16" y="32"/>
                      </a:lnTo>
                      <a:lnTo>
                        <a:pt x="0" y="32"/>
                      </a:lnTo>
                      <a:close/>
                      <a:moveTo>
                        <a:pt x="20" y="32"/>
                      </a:moveTo>
                      <a:lnTo>
                        <a:pt x="20" y="24"/>
                      </a:lnTo>
                      <a:lnTo>
                        <a:pt x="36" y="24"/>
                      </a:lnTo>
                      <a:lnTo>
                        <a:pt x="36" y="32"/>
                      </a:lnTo>
                      <a:lnTo>
                        <a:pt x="20" y="32"/>
                      </a:lnTo>
                      <a:close/>
                      <a:moveTo>
                        <a:pt x="0" y="20"/>
                      </a:moveTo>
                      <a:lnTo>
                        <a:pt x="0" y="12"/>
                      </a:lnTo>
                      <a:lnTo>
                        <a:pt x="16" y="12"/>
                      </a:lnTo>
                      <a:lnTo>
                        <a:pt x="16" y="20"/>
                      </a:lnTo>
                      <a:lnTo>
                        <a:pt x="0" y="20"/>
                      </a:lnTo>
                      <a:close/>
                      <a:moveTo>
                        <a:pt x="20" y="20"/>
                      </a:moveTo>
                      <a:lnTo>
                        <a:pt x="20" y="12"/>
                      </a:lnTo>
                      <a:lnTo>
                        <a:pt x="36" y="12"/>
                      </a:lnTo>
                      <a:lnTo>
                        <a:pt x="36" y="20"/>
                      </a:lnTo>
                      <a:lnTo>
                        <a:pt x="20" y="20"/>
                      </a:lnTo>
                      <a:close/>
                      <a:moveTo>
                        <a:pt x="0" y="8"/>
                      </a:moveTo>
                      <a:lnTo>
                        <a:pt x="0" y="0"/>
                      </a:lnTo>
                      <a:lnTo>
                        <a:pt x="16" y="0"/>
                      </a:lnTo>
                      <a:lnTo>
                        <a:pt x="16" y="8"/>
                      </a:lnTo>
                      <a:lnTo>
                        <a:pt x="0" y="8"/>
                      </a:lnTo>
                      <a:close/>
                      <a:moveTo>
                        <a:pt x="20" y="8"/>
                      </a:moveTo>
                      <a:lnTo>
                        <a:pt x="20" y="0"/>
                      </a:lnTo>
                      <a:lnTo>
                        <a:pt x="36" y="0"/>
                      </a:lnTo>
                      <a:lnTo>
                        <a:pt x="36" y="8"/>
                      </a:lnTo>
                      <a:lnTo>
                        <a:pt x="20"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15" name="Freeform 74"/>
                <p:cNvSpPr>
                  <a:spLocks/>
                </p:cNvSpPr>
                <p:nvPr/>
              </p:nvSpPr>
              <p:spPr bwMode="auto">
                <a:xfrm>
                  <a:off x="4146016" y="3991252"/>
                  <a:ext cx="216699" cy="371483"/>
                </a:xfrm>
                <a:custGeom>
                  <a:avLst/>
                  <a:gdLst>
                    <a:gd name="T0" fmla="*/ 56 w 56"/>
                    <a:gd name="T1" fmla="*/ 0 h 96"/>
                    <a:gd name="T2" fmla="*/ 0 w 56"/>
                    <a:gd name="T3" fmla="*/ 10 h 96"/>
                    <a:gd name="T4" fmla="*/ 0 w 56"/>
                    <a:gd name="T5" fmla="*/ 86 h 96"/>
                    <a:gd name="T6" fmla="*/ 56 w 56"/>
                    <a:gd name="T7" fmla="*/ 96 h 96"/>
                    <a:gd name="T8" fmla="*/ 56 w 56"/>
                    <a:gd name="T9" fmla="*/ 0 h 96"/>
                  </a:gdLst>
                  <a:ahLst/>
                  <a:cxnLst>
                    <a:cxn ang="0">
                      <a:pos x="T0" y="T1"/>
                    </a:cxn>
                    <a:cxn ang="0">
                      <a:pos x="T2" y="T3"/>
                    </a:cxn>
                    <a:cxn ang="0">
                      <a:pos x="T4" y="T5"/>
                    </a:cxn>
                    <a:cxn ang="0">
                      <a:pos x="T6" y="T7"/>
                    </a:cxn>
                    <a:cxn ang="0">
                      <a:pos x="T8" y="T9"/>
                    </a:cxn>
                  </a:cxnLst>
                  <a:rect l="0" t="0" r="r" b="b"/>
                  <a:pathLst>
                    <a:path w="56" h="96">
                      <a:moveTo>
                        <a:pt x="56" y="0"/>
                      </a:moveTo>
                      <a:lnTo>
                        <a:pt x="0" y="10"/>
                      </a:lnTo>
                      <a:lnTo>
                        <a:pt x="0" y="86"/>
                      </a:lnTo>
                      <a:lnTo>
                        <a:pt x="56" y="96"/>
                      </a:lnTo>
                      <a:lnTo>
                        <a:pt x="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16" name="Freeform 75"/>
                <p:cNvSpPr>
                  <a:spLocks/>
                </p:cNvSpPr>
                <p:nvPr/>
              </p:nvSpPr>
              <p:spPr bwMode="auto">
                <a:xfrm>
                  <a:off x="4188581" y="4099601"/>
                  <a:ext cx="119958" cy="154785"/>
                </a:xfrm>
                <a:custGeom>
                  <a:avLst/>
                  <a:gdLst>
                    <a:gd name="T0" fmla="*/ 66 w 67"/>
                    <a:gd name="T1" fmla="*/ 0 h 88"/>
                    <a:gd name="T2" fmla="*/ 47 w 67"/>
                    <a:gd name="T3" fmla="*/ 1 h 88"/>
                    <a:gd name="T4" fmla="*/ 35 w 67"/>
                    <a:gd name="T5" fmla="*/ 27 h 88"/>
                    <a:gd name="T6" fmla="*/ 35 w 67"/>
                    <a:gd name="T7" fmla="*/ 29 h 88"/>
                    <a:gd name="T8" fmla="*/ 34 w 67"/>
                    <a:gd name="T9" fmla="*/ 31 h 88"/>
                    <a:gd name="T10" fmla="*/ 34 w 67"/>
                    <a:gd name="T11" fmla="*/ 33 h 88"/>
                    <a:gd name="T12" fmla="*/ 33 w 67"/>
                    <a:gd name="T13" fmla="*/ 34 h 88"/>
                    <a:gd name="T14" fmla="*/ 33 w 67"/>
                    <a:gd name="T15" fmla="*/ 34 h 88"/>
                    <a:gd name="T16" fmla="*/ 33 w 67"/>
                    <a:gd name="T17" fmla="*/ 32 h 88"/>
                    <a:gd name="T18" fmla="*/ 32 w 67"/>
                    <a:gd name="T19" fmla="*/ 31 h 88"/>
                    <a:gd name="T20" fmla="*/ 31 w 67"/>
                    <a:gd name="T21" fmla="*/ 29 h 88"/>
                    <a:gd name="T22" fmla="*/ 31 w 67"/>
                    <a:gd name="T23" fmla="*/ 27 h 88"/>
                    <a:gd name="T24" fmla="*/ 21 w 67"/>
                    <a:gd name="T25" fmla="*/ 3 h 88"/>
                    <a:gd name="T26" fmla="*/ 2 w 67"/>
                    <a:gd name="T27" fmla="*/ 4 h 88"/>
                    <a:gd name="T28" fmla="*/ 22 w 67"/>
                    <a:gd name="T29" fmla="*/ 44 h 88"/>
                    <a:gd name="T30" fmla="*/ 0 w 67"/>
                    <a:gd name="T31" fmla="*/ 85 h 88"/>
                    <a:gd name="T32" fmla="*/ 18 w 67"/>
                    <a:gd name="T33" fmla="*/ 86 h 88"/>
                    <a:gd name="T34" fmla="*/ 31 w 67"/>
                    <a:gd name="T35" fmla="*/ 59 h 88"/>
                    <a:gd name="T36" fmla="*/ 31 w 67"/>
                    <a:gd name="T37" fmla="*/ 57 h 88"/>
                    <a:gd name="T38" fmla="*/ 32 w 67"/>
                    <a:gd name="T39" fmla="*/ 56 h 88"/>
                    <a:gd name="T40" fmla="*/ 32 w 67"/>
                    <a:gd name="T41" fmla="*/ 54 h 88"/>
                    <a:gd name="T42" fmla="*/ 32 w 67"/>
                    <a:gd name="T43" fmla="*/ 53 h 88"/>
                    <a:gd name="T44" fmla="*/ 32 w 67"/>
                    <a:gd name="T45" fmla="*/ 53 h 88"/>
                    <a:gd name="T46" fmla="*/ 33 w 67"/>
                    <a:gd name="T47" fmla="*/ 55 h 88"/>
                    <a:gd name="T48" fmla="*/ 33 w 67"/>
                    <a:gd name="T49" fmla="*/ 57 h 88"/>
                    <a:gd name="T50" fmla="*/ 34 w 67"/>
                    <a:gd name="T51" fmla="*/ 58 h 88"/>
                    <a:gd name="T52" fmla="*/ 34 w 67"/>
                    <a:gd name="T53" fmla="*/ 59 h 88"/>
                    <a:gd name="T54" fmla="*/ 47 w 67"/>
                    <a:gd name="T55" fmla="*/ 87 h 88"/>
                    <a:gd name="T56" fmla="*/ 67 w 67"/>
                    <a:gd name="T57" fmla="*/ 88 h 88"/>
                    <a:gd name="T58" fmla="*/ 44 w 67"/>
                    <a:gd name="T59" fmla="*/ 44 h 88"/>
                    <a:gd name="T60" fmla="*/ 66 w 67"/>
                    <a:gd name="T6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7" h="88">
                      <a:moveTo>
                        <a:pt x="66" y="0"/>
                      </a:moveTo>
                      <a:cubicBezTo>
                        <a:pt x="47" y="1"/>
                        <a:pt x="47" y="1"/>
                        <a:pt x="47" y="1"/>
                      </a:cubicBezTo>
                      <a:cubicBezTo>
                        <a:pt x="35" y="27"/>
                        <a:pt x="35" y="27"/>
                        <a:pt x="35" y="27"/>
                      </a:cubicBezTo>
                      <a:cubicBezTo>
                        <a:pt x="35" y="28"/>
                        <a:pt x="35" y="28"/>
                        <a:pt x="35" y="29"/>
                      </a:cubicBezTo>
                      <a:cubicBezTo>
                        <a:pt x="34" y="30"/>
                        <a:pt x="34" y="31"/>
                        <a:pt x="34" y="31"/>
                      </a:cubicBezTo>
                      <a:cubicBezTo>
                        <a:pt x="34" y="32"/>
                        <a:pt x="34" y="32"/>
                        <a:pt x="34" y="33"/>
                      </a:cubicBezTo>
                      <a:cubicBezTo>
                        <a:pt x="33" y="33"/>
                        <a:pt x="33" y="34"/>
                        <a:pt x="33" y="34"/>
                      </a:cubicBezTo>
                      <a:cubicBezTo>
                        <a:pt x="33" y="34"/>
                        <a:pt x="33" y="34"/>
                        <a:pt x="33" y="34"/>
                      </a:cubicBezTo>
                      <a:cubicBezTo>
                        <a:pt x="33" y="34"/>
                        <a:pt x="33" y="33"/>
                        <a:pt x="33" y="32"/>
                      </a:cubicBezTo>
                      <a:cubicBezTo>
                        <a:pt x="32" y="32"/>
                        <a:pt x="32" y="31"/>
                        <a:pt x="32" y="31"/>
                      </a:cubicBezTo>
                      <a:cubicBezTo>
                        <a:pt x="32" y="30"/>
                        <a:pt x="32" y="29"/>
                        <a:pt x="31" y="29"/>
                      </a:cubicBezTo>
                      <a:cubicBezTo>
                        <a:pt x="31" y="28"/>
                        <a:pt x="31" y="28"/>
                        <a:pt x="31" y="27"/>
                      </a:cubicBezTo>
                      <a:cubicBezTo>
                        <a:pt x="21" y="3"/>
                        <a:pt x="21" y="3"/>
                        <a:pt x="21" y="3"/>
                      </a:cubicBezTo>
                      <a:cubicBezTo>
                        <a:pt x="2" y="4"/>
                        <a:pt x="2" y="4"/>
                        <a:pt x="2" y="4"/>
                      </a:cubicBezTo>
                      <a:cubicBezTo>
                        <a:pt x="22" y="44"/>
                        <a:pt x="22" y="44"/>
                        <a:pt x="22" y="44"/>
                      </a:cubicBezTo>
                      <a:cubicBezTo>
                        <a:pt x="0" y="85"/>
                        <a:pt x="0" y="85"/>
                        <a:pt x="0" y="85"/>
                      </a:cubicBezTo>
                      <a:cubicBezTo>
                        <a:pt x="18" y="86"/>
                        <a:pt x="18" y="86"/>
                        <a:pt x="18" y="86"/>
                      </a:cubicBezTo>
                      <a:cubicBezTo>
                        <a:pt x="31" y="59"/>
                        <a:pt x="31" y="59"/>
                        <a:pt x="31" y="59"/>
                      </a:cubicBezTo>
                      <a:cubicBezTo>
                        <a:pt x="31" y="58"/>
                        <a:pt x="31" y="58"/>
                        <a:pt x="31" y="57"/>
                      </a:cubicBezTo>
                      <a:cubicBezTo>
                        <a:pt x="31" y="57"/>
                        <a:pt x="32" y="56"/>
                        <a:pt x="32" y="56"/>
                      </a:cubicBezTo>
                      <a:cubicBezTo>
                        <a:pt x="32" y="55"/>
                        <a:pt x="32" y="55"/>
                        <a:pt x="32" y="54"/>
                      </a:cubicBezTo>
                      <a:cubicBezTo>
                        <a:pt x="32" y="54"/>
                        <a:pt x="32" y="54"/>
                        <a:pt x="32" y="53"/>
                      </a:cubicBezTo>
                      <a:cubicBezTo>
                        <a:pt x="32" y="53"/>
                        <a:pt x="32" y="53"/>
                        <a:pt x="32" y="53"/>
                      </a:cubicBezTo>
                      <a:cubicBezTo>
                        <a:pt x="33" y="54"/>
                        <a:pt x="33" y="55"/>
                        <a:pt x="33" y="55"/>
                      </a:cubicBezTo>
                      <a:cubicBezTo>
                        <a:pt x="33" y="56"/>
                        <a:pt x="33" y="56"/>
                        <a:pt x="33" y="57"/>
                      </a:cubicBezTo>
                      <a:cubicBezTo>
                        <a:pt x="33" y="57"/>
                        <a:pt x="34" y="58"/>
                        <a:pt x="34" y="58"/>
                      </a:cubicBezTo>
                      <a:cubicBezTo>
                        <a:pt x="34" y="58"/>
                        <a:pt x="34" y="59"/>
                        <a:pt x="34" y="59"/>
                      </a:cubicBezTo>
                      <a:cubicBezTo>
                        <a:pt x="47" y="87"/>
                        <a:pt x="47" y="87"/>
                        <a:pt x="47" y="87"/>
                      </a:cubicBezTo>
                      <a:cubicBezTo>
                        <a:pt x="67" y="88"/>
                        <a:pt x="67" y="88"/>
                        <a:pt x="67" y="88"/>
                      </a:cubicBezTo>
                      <a:cubicBezTo>
                        <a:pt x="44" y="44"/>
                        <a:pt x="44" y="44"/>
                        <a:pt x="44" y="44"/>
                      </a:cubicBezTo>
                      <a:cubicBezTo>
                        <a:pt x="66" y="0"/>
                        <a:pt x="66" y="0"/>
                        <a:pt x="66" y="0"/>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sp>
            <p:nvSpPr>
              <p:cNvPr id="307" name="Freeform 38"/>
              <p:cNvSpPr>
                <a:spLocks/>
              </p:cNvSpPr>
              <p:nvPr/>
            </p:nvSpPr>
            <p:spPr bwMode="auto">
              <a:xfrm>
                <a:off x="2408557" y="3329547"/>
                <a:ext cx="340526" cy="437267"/>
              </a:xfrm>
              <a:custGeom>
                <a:avLst/>
                <a:gdLst>
                  <a:gd name="T0" fmla="*/ 0 w 88"/>
                  <a:gd name="T1" fmla="*/ 113 h 113"/>
                  <a:gd name="T2" fmla="*/ 88 w 88"/>
                  <a:gd name="T3" fmla="*/ 113 h 113"/>
                  <a:gd name="T4" fmla="*/ 88 w 88"/>
                  <a:gd name="T5" fmla="*/ 0 h 113"/>
                  <a:gd name="T6" fmla="*/ 13 w 88"/>
                  <a:gd name="T7" fmla="*/ 39 h 113"/>
                  <a:gd name="T8" fmla="*/ 0 w 88"/>
                  <a:gd name="T9" fmla="*/ 113 h 113"/>
                </a:gdLst>
                <a:ahLst/>
                <a:cxnLst>
                  <a:cxn ang="0">
                    <a:pos x="T0" y="T1"/>
                  </a:cxn>
                  <a:cxn ang="0">
                    <a:pos x="T2" y="T3"/>
                  </a:cxn>
                  <a:cxn ang="0">
                    <a:pos x="T4" y="T5"/>
                  </a:cxn>
                  <a:cxn ang="0">
                    <a:pos x="T6" y="T7"/>
                  </a:cxn>
                  <a:cxn ang="0">
                    <a:pos x="T8" y="T9"/>
                  </a:cxn>
                </a:cxnLst>
                <a:rect l="0" t="0" r="r" b="b"/>
                <a:pathLst>
                  <a:path w="88" h="113">
                    <a:moveTo>
                      <a:pt x="0" y="113"/>
                    </a:moveTo>
                    <a:lnTo>
                      <a:pt x="88" y="113"/>
                    </a:lnTo>
                    <a:lnTo>
                      <a:pt x="88" y="0"/>
                    </a:lnTo>
                    <a:lnTo>
                      <a:pt x="13" y="39"/>
                    </a:lnTo>
                    <a:lnTo>
                      <a:pt x="0" y="113"/>
                    </a:lnTo>
                    <a:close/>
                  </a:path>
                </a:pathLst>
              </a:custGeom>
              <a:solidFill>
                <a:srgbClr val="AB2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08" name="Freeform 39"/>
              <p:cNvSpPr>
                <a:spLocks/>
              </p:cNvSpPr>
              <p:nvPr/>
            </p:nvSpPr>
            <p:spPr bwMode="auto">
              <a:xfrm>
                <a:off x="2431774" y="3259894"/>
                <a:ext cx="313439" cy="216699"/>
              </a:xfrm>
              <a:custGeom>
                <a:avLst/>
                <a:gdLst>
                  <a:gd name="T0" fmla="*/ 0 w 81"/>
                  <a:gd name="T1" fmla="*/ 37 h 56"/>
                  <a:gd name="T2" fmla="*/ 10 w 81"/>
                  <a:gd name="T3" fmla="*/ 56 h 56"/>
                  <a:gd name="T4" fmla="*/ 81 w 81"/>
                  <a:gd name="T5" fmla="*/ 19 h 56"/>
                  <a:gd name="T6" fmla="*/ 71 w 81"/>
                  <a:gd name="T7" fmla="*/ 0 h 56"/>
                  <a:gd name="T8" fmla="*/ 0 w 81"/>
                  <a:gd name="T9" fmla="*/ 37 h 56"/>
                </a:gdLst>
                <a:ahLst/>
                <a:cxnLst>
                  <a:cxn ang="0">
                    <a:pos x="T0" y="T1"/>
                  </a:cxn>
                  <a:cxn ang="0">
                    <a:pos x="T2" y="T3"/>
                  </a:cxn>
                  <a:cxn ang="0">
                    <a:pos x="T4" y="T5"/>
                  </a:cxn>
                  <a:cxn ang="0">
                    <a:pos x="T6" y="T7"/>
                  </a:cxn>
                  <a:cxn ang="0">
                    <a:pos x="T8" y="T9"/>
                  </a:cxn>
                </a:cxnLst>
                <a:rect l="0" t="0" r="r" b="b"/>
                <a:pathLst>
                  <a:path w="81" h="56">
                    <a:moveTo>
                      <a:pt x="0" y="37"/>
                    </a:moveTo>
                    <a:lnTo>
                      <a:pt x="10" y="56"/>
                    </a:lnTo>
                    <a:lnTo>
                      <a:pt x="81" y="19"/>
                    </a:lnTo>
                    <a:lnTo>
                      <a:pt x="71" y="0"/>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grpSp>
        <p:nvGrpSpPr>
          <p:cNvPr id="900" name="Group 899"/>
          <p:cNvGrpSpPr/>
          <p:nvPr/>
        </p:nvGrpSpPr>
        <p:grpSpPr>
          <a:xfrm>
            <a:off x="881" y="5588789"/>
            <a:ext cx="11991074" cy="559562"/>
            <a:chOff x="1" y="5828285"/>
            <a:chExt cx="11757022" cy="548640"/>
          </a:xfrm>
        </p:grpSpPr>
        <p:sp>
          <p:nvSpPr>
            <p:cNvPr id="4" name="Rectangle 3"/>
            <p:cNvSpPr/>
            <p:nvPr/>
          </p:nvSpPr>
          <p:spPr>
            <a:xfrm>
              <a:off x="3248024" y="5828285"/>
              <a:ext cx="8508999" cy="548640"/>
            </a:xfrm>
            <a:prstGeom prst="rect">
              <a:avLst/>
            </a:prstGeom>
            <a:solidFill>
              <a:schemeClr val="bg1">
                <a:lumMod val="95000"/>
              </a:schemeClr>
            </a:solidFill>
          </p:spPr>
          <p:txBody>
            <a:bodyPr wrap="square" lIns="93260" anchor="ctr">
              <a:noAutofit/>
            </a:bodyPr>
            <a:lstStyle/>
            <a:p>
              <a:pPr marL="55039" lvl="1" defTabSz="950500" fontAlgn="base">
                <a:buClr>
                  <a:srgbClr val="68217A">
                    <a:lumMod val="50000"/>
                  </a:srgbClr>
                </a:buClr>
                <a:tabLst>
                  <a:tab pos="671470" algn="l"/>
                </a:tabLst>
              </a:pPr>
              <a:r>
                <a:rPr lang="en-IN" sz="1428" kern="0" dirty="0">
                  <a:solidFill>
                    <a:sysClr val="windowText" lastClr="000000"/>
                  </a:solidFill>
                  <a:ea typeface="Segoe UI" pitchFamily="34" charset="0"/>
                  <a:cs typeface="Segoe UI" pitchFamily="34" charset="0"/>
                </a:rPr>
                <a:t>Must support multiple analytic frameworks—Batch, Real-time, Streaming, ML etc. </a:t>
              </a:r>
              <a:br>
                <a:rPr lang="en-IN" sz="1428" kern="0" dirty="0">
                  <a:solidFill>
                    <a:sysClr val="windowText" lastClr="000000"/>
                  </a:solidFill>
                  <a:ea typeface="Segoe UI" pitchFamily="34" charset="0"/>
                  <a:cs typeface="Segoe UI" pitchFamily="34" charset="0"/>
                </a:rPr>
              </a:br>
              <a:r>
                <a:rPr lang="en-IN" sz="1428" kern="0" dirty="0">
                  <a:solidFill>
                    <a:sysClr val="windowText" lastClr="000000"/>
                  </a:solidFill>
                  <a:ea typeface="Segoe UI" pitchFamily="34" charset="0"/>
                  <a:cs typeface="Segoe UI" pitchFamily="34" charset="0"/>
                </a:rPr>
                <a:t>No one analytic framework can work for all data and all types of analysis.</a:t>
              </a:r>
            </a:p>
          </p:txBody>
        </p:sp>
        <p:sp>
          <p:nvSpPr>
            <p:cNvPr id="12" name="Rectangle 11"/>
            <p:cNvSpPr/>
            <p:nvPr/>
          </p:nvSpPr>
          <p:spPr bwMode="auto">
            <a:xfrm>
              <a:off x="1" y="5828285"/>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46630" rIns="93260" bIns="46630" numCol="1" spcCol="0" rtlCol="0" fromWordArt="0" anchor="ctr" anchorCtr="0" forceAA="0" compatLnSpc="1">
              <a:prstTxWarp prst="textNoShape">
                <a:avLst/>
              </a:prstTxWarp>
              <a:noAutofit/>
            </a:bodyPr>
            <a:lstStyle/>
            <a:p>
              <a:pPr defTabSz="951028" fontAlgn="base"/>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	Multiple analytic 	frameworks</a:t>
              </a:r>
            </a:p>
          </p:txBody>
        </p:sp>
        <p:grpSp>
          <p:nvGrpSpPr>
            <p:cNvPr id="498" name="Group 497"/>
            <p:cNvGrpSpPr/>
            <p:nvPr/>
          </p:nvGrpSpPr>
          <p:grpSpPr>
            <a:xfrm>
              <a:off x="585657" y="5860989"/>
              <a:ext cx="603250" cy="483233"/>
              <a:chOff x="996950" y="1795463"/>
              <a:chExt cx="3327400" cy="2665413"/>
            </a:xfrm>
          </p:grpSpPr>
          <p:sp>
            <p:nvSpPr>
              <p:cNvPr id="499" name="Freeform 303"/>
              <p:cNvSpPr>
                <a:spLocks/>
              </p:cNvSpPr>
              <p:nvPr/>
            </p:nvSpPr>
            <p:spPr bwMode="auto">
              <a:xfrm>
                <a:off x="1744663" y="1965325"/>
                <a:ext cx="1598613" cy="2441575"/>
              </a:xfrm>
              <a:custGeom>
                <a:avLst/>
                <a:gdLst>
                  <a:gd name="T0" fmla="*/ 1007 w 1007"/>
                  <a:gd name="T1" fmla="*/ 277 h 1539"/>
                  <a:gd name="T2" fmla="*/ 933 w 1007"/>
                  <a:gd name="T3" fmla="*/ 203 h 1539"/>
                  <a:gd name="T4" fmla="*/ 859 w 1007"/>
                  <a:gd name="T5" fmla="*/ 277 h 1539"/>
                  <a:gd name="T6" fmla="*/ 859 w 1007"/>
                  <a:gd name="T7" fmla="*/ 689 h 1539"/>
                  <a:gd name="T8" fmla="*/ 823 w 1007"/>
                  <a:gd name="T9" fmla="*/ 689 h 1539"/>
                  <a:gd name="T10" fmla="*/ 823 w 1007"/>
                  <a:gd name="T11" fmla="*/ 197 h 1539"/>
                  <a:gd name="T12" fmla="*/ 823 w 1007"/>
                  <a:gd name="T13" fmla="*/ 197 h 1539"/>
                  <a:gd name="T14" fmla="*/ 749 w 1007"/>
                  <a:gd name="T15" fmla="*/ 124 h 1539"/>
                  <a:gd name="T16" fmla="*/ 676 w 1007"/>
                  <a:gd name="T17" fmla="*/ 197 h 1539"/>
                  <a:gd name="T18" fmla="*/ 676 w 1007"/>
                  <a:gd name="T19" fmla="*/ 197 h 1539"/>
                  <a:gd name="T20" fmla="*/ 676 w 1007"/>
                  <a:gd name="T21" fmla="*/ 646 h 1539"/>
                  <a:gd name="T22" fmla="*/ 639 w 1007"/>
                  <a:gd name="T23" fmla="*/ 646 h 1539"/>
                  <a:gd name="T24" fmla="*/ 639 w 1007"/>
                  <a:gd name="T25" fmla="*/ 73 h 1539"/>
                  <a:gd name="T26" fmla="*/ 566 w 1007"/>
                  <a:gd name="T27" fmla="*/ 0 h 1539"/>
                  <a:gd name="T28" fmla="*/ 492 w 1007"/>
                  <a:gd name="T29" fmla="*/ 73 h 1539"/>
                  <a:gd name="T30" fmla="*/ 492 w 1007"/>
                  <a:gd name="T31" fmla="*/ 603 h 1539"/>
                  <a:gd name="T32" fmla="*/ 455 w 1007"/>
                  <a:gd name="T33" fmla="*/ 603 h 1539"/>
                  <a:gd name="T34" fmla="*/ 455 w 1007"/>
                  <a:gd name="T35" fmla="*/ 391 h 1539"/>
                  <a:gd name="T36" fmla="*/ 455 w 1007"/>
                  <a:gd name="T37" fmla="*/ 160 h 1539"/>
                  <a:gd name="T38" fmla="*/ 382 w 1007"/>
                  <a:gd name="T39" fmla="*/ 86 h 1539"/>
                  <a:gd name="T40" fmla="*/ 308 w 1007"/>
                  <a:gd name="T41" fmla="*/ 160 h 1539"/>
                  <a:gd name="T42" fmla="*/ 308 w 1007"/>
                  <a:gd name="T43" fmla="*/ 689 h 1539"/>
                  <a:gd name="T44" fmla="*/ 309 w 1007"/>
                  <a:gd name="T45" fmla="*/ 690 h 1539"/>
                  <a:gd name="T46" fmla="*/ 309 w 1007"/>
                  <a:gd name="T47" fmla="*/ 867 h 1539"/>
                  <a:gd name="T48" fmla="*/ 146 w 1007"/>
                  <a:gd name="T49" fmla="*/ 552 h 1539"/>
                  <a:gd name="T50" fmla="*/ 44 w 1007"/>
                  <a:gd name="T51" fmla="*/ 530 h 1539"/>
                  <a:gd name="T52" fmla="*/ 22 w 1007"/>
                  <a:gd name="T53" fmla="*/ 631 h 1539"/>
                  <a:gd name="T54" fmla="*/ 210 w 1007"/>
                  <a:gd name="T55" fmla="*/ 1025 h 1539"/>
                  <a:gd name="T56" fmla="*/ 404 w 1007"/>
                  <a:gd name="T57" fmla="*/ 1296 h 1539"/>
                  <a:gd name="T58" fmla="*/ 404 w 1007"/>
                  <a:gd name="T59" fmla="*/ 1539 h 1539"/>
                  <a:gd name="T60" fmla="*/ 946 w 1007"/>
                  <a:gd name="T61" fmla="*/ 1539 h 1539"/>
                  <a:gd name="T62" fmla="*/ 945 w 1007"/>
                  <a:gd name="T63" fmla="*/ 1305 h 1539"/>
                  <a:gd name="T64" fmla="*/ 1007 w 1007"/>
                  <a:gd name="T65" fmla="*/ 1029 h 1539"/>
                  <a:gd name="T66" fmla="*/ 1007 w 1007"/>
                  <a:gd name="T67" fmla="*/ 277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7" h="1539">
                    <a:moveTo>
                      <a:pt x="1007" y="277"/>
                    </a:moveTo>
                    <a:cubicBezTo>
                      <a:pt x="1007" y="236"/>
                      <a:pt x="974" y="203"/>
                      <a:pt x="933" y="203"/>
                    </a:cubicBezTo>
                    <a:cubicBezTo>
                      <a:pt x="892" y="203"/>
                      <a:pt x="859" y="236"/>
                      <a:pt x="859" y="277"/>
                    </a:cubicBezTo>
                    <a:cubicBezTo>
                      <a:pt x="859" y="689"/>
                      <a:pt x="859" y="689"/>
                      <a:pt x="859" y="689"/>
                    </a:cubicBezTo>
                    <a:cubicBezTo>
                      <a:pt x="823" y="689"/>
                      <a:pt x="823" y="689"/>
                      <a:pt x="823" y="689"/>
                    </a:cubicBezTo>
                    <a:cubicBezTo>
                      <a:pt x="823" y="197"/>
                      <a:pt x="823" y="197"/>
                      <a:pt x="823" y="197"/>
                    </a:cubicBezTo>
                    <a:cubicBezTo>
                      <a:pt x="823" y="197"/>
                      <a:pt x="823" y="197"/>
                      <a:pt x="823" y="197"/>
                    </a:cubicBezTo>
                    <a:cubicBezTo>
                      <a:pt x="823" y="156"/>
                      <a:pt x="790" y="124"/>
                      <a:pt x="749" y="124"/>
                    </a:cubicBezTo>
                    <a:cubicBezTo>
                      <a:pt x="709" y="124"/>
                      <a:pt x="676" y="156"/>
                      <a:pt x="676" y="197"/>
                    </a:cubicBezTo>
                    <a:cubicBezTo>
                      <a:pt x="676" y="197"/>
                      <a:pt x="676" y="197"/>
                      <a:pt x="676" y="197"/>
                    </a:cubicBezTo>
                    <a:cubicBezTo>
                      <a:pt x="676" y="646"/>
                      <a:pt x="676" y="646"/>
                      <a:pt x="676" y="646"/>
                    </a:cubicBezTo>
                    <a:cubicBezTo>
                      <a:pt x="639" y="646"/>
                      <a:pt x="639" y="646"/>
                      <a:pt x="639" y="646"/>
                    </a:cubicBezTo>
                    <a:cubicBezTo>
                      <a:pt x="639" y="73"/>
                      <a:pt x="639" y="73"/>
                      <a:pt x="639" y="73"/>
                    </a:cubicBezTo>
                    <a:cubicBezTo>
                      <a:pt x="639" y="33"/>
                      <a:pt x="606" y="0"/>
                      <a:pt x="566" y="0"/>
                    </a:cubicBezTo>
                    <a:cubicBezTo>
                      <a:pt x="525" y="0"/>
                      <a:pt x="492" y="33"/>
                      <a:pt x="492" y="73"/>
                    </a:cubicBezTo>
                    <a:cubicBezTo>
                      <a:pt x="492" y="603"/>
                      <a:pt x="492" y="603"/>
                      <a:pt x="492" y="603"/>
                    </a:cubicBezTo>
                    <a:cubicBezTo>
                      <a:pt x="455" y="603"/>
                      <a:pt x="455" y="603"/>
                      <a:pt x="455" y="603"/>
                    </a:cubicBezTo>
                    <a:cubicBezTo>
                      <a:pt x="455" y="391"/>
                      <a:pt x="455" y="391"/>
                      <a:pt x="455" y="391"/>
                    </a:cubicBezTo>
                    <a:cubicBezTo>
                      <a:pt x="455" y="160"/>
                      <a:pt x="455" y="160"/>
                      <a:pt x="455" y="160"/>
                    </a:cubicBezTo>
                    <a:cubicBezTo>
                      <a:pt x="455" y="119"/>
                      <a:pt x="422" y="86"/>
                      <a:pt x="382" y="86"/>
                    </a:cubicBezTo>
                    <a:cubicBezTo>
                      <a:pt x="341" y="86"/>
                      <a:pt x="308" y="119"/>
                      <a:pt x="308" y="160"/>
                    </a:cubicBezTo>
                    <a:cubicBezTo>
                      <a:pt x="308" y="689"/>
                      <a:pt x="308" y="689"/>
                      <a:pt x="308" y="689"/>
                    </a:cubicBezTo>
                    <a:cubicBezTo>
                      <a:pt x="309" y="690"/>
                      <a:pt x="309" y="690"/>
                      <a:pt x="309" y="690"/>
                    </a:cubicBezTo>
                    <a:cubicBezTo>
                      <a:pt x="309" y="867"/>
                      <a:pt x="309" y="867"/>
                      <a:pt x="309" y="867"/>
                    </a:cubicBezTo>
                    <a:cubicBezTo>
                      <a:pt x="146" y="552"/>
                      <a:pt x="146" y="552"/>
                      <a:pt x="146" y="552"/>
                    </a:cubicBezTo>
                    <a:cubicBezTo>
                      <a:pt x="124" y="518"/>
                      <a:pt x="79" y="508"/>
                      <a:pt x="44" y="530"/>
                    </a:cubicBezTo>
                    <a:cubicBezTo>
                      <a:pt x="10" y="552"/>
                      <a:pt x="0" y="597"/>
                      <a:pt x="22" y="631"/>
                    </a:cubicBezTo>
                    <a:cubicBezTo>
                      <a:pt x="210" y="1025"/>
                      <a:pt x="210" y="1025"/>
                      <a:pt x="210" y="1025"/>
                    </a:cubicBezTo>
                    <a:cubicBezTo>
                      <a:pt x="404" y="1296"/>
                      <a:pt x="404" y="1296"/>
                      <a:pt x="404" y="1296"/>
                    </a:cubicBezTo>
                    <a:cubicBezTo>
                      <a:pt x="404" y="1539"/>
                      <a:pt x="404" y="1539"/>
                      <a:pt x="404" y="1539"/>
                    </a:cubicBezTo>
                    <a:cubicBezTo>
                      <a:pt x="946" y="1539"/>
                      <a:pt x="946" y="1539"/>
                      <a:pt x="946" y="1539"/>
                    </a:cubicBezTo>
                    <a:cubicBezTo>
                      <a:pt x="945" y="1305"/>
                      <a:pt x="945" y="1305"/>
                      <a:pt x="945" y="1305"/>
                    </a:cubicBezTo>
                    <a:cubicBezTo>
                      <a:pt x="1007" y="1029"/>
                      <a:pt x="1007" y="1029"/>
                      <a:pt x="1007" y="1029"/>
                    </a:cubicBezTo>
                    <a:lnTo>
                      <a:pt x="1007" y="27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0" name="Freeform 341"/>
              <p:cNvSpPr>
                <a:spLocks noEditPoints="1"/>
              </p:cNvSpPr>
              <p:nvPr/>
            </p:nvSpPr>
            <p:spPr bwMode="auto">
              <a:xfrm>
                <a:off x="3362325" y="2003425"/>
                <a:ext cx="588963" cy="350838"/>
              </a:xfrm>
              <a:custGeom>
                <a:avLst/>
                <a:gdLst>
                  <a:gd name="T0" fmla="*/ 281 w 372"/>
                  <a:gd name="T1" fmla="*/ 71 h 221"/>
                  <a:gd name="T2" fmla="*/ 284 w 372"/>
                  <a:gd name="T3" fmla="*/ 71 h 221"/>
                  <a:gd name="T4" fmla="*/ 206 w 372"/>
                  <a:gd name="T5" fmla="*/ 0 h 221"/>
                  <a:gd name="T6" fmla="*/ 136 w 372"/>
                  <a:gd name="T7" fmla="*/ 42 h 221"/>
                  <a:gd name="T8" fmla="*/ 106 w 372"/>
                  <a:gd name="T9" fmla="*/ 34 h 221"/>
                  <a:gd name="T10" fmla="*/ 46 w 372"/>
                  <a:gd name="T11" fmla="*/ 94 h 221"/>
                  <a:gd name="T12" fmla="*/ 47 w 372"/>
                  <a:gd name="T13" fmla="*/ 104 h 221"/>
                  <a:gd name="T14" fmla="*/ 0 w 372"/>
                  <a:gd name="T15" fmla="*/ 153 h 221"/>
                  <a:gd name="T16" fmla="*/ 46 w 372"/>
                  <a:gd name="T17" fmla="*/ 202 h 221"/>
                  <a:gd name="T18" fmla="*/ 46 w 372"/>
                  <a:gd name="T19" fmla="*/ 202 h 221"/>
                  <a:gd name="T20" fmla="*/ 49 w 372"/>
                  <a:gd name="T21" fmla="*/ 202 h 221"/>
                  <a:gd name="T22" fmla="*/ 49 w 372"/>
                  <a:gd name="T23" fmla="*/ 202 h 221"/>
                  <a:gd name="T24" fmla="*/ 49 w 372"/>
                  <a:gd name="T25" fmla="*/ 202 h 221"/>
                  <a:gd name="T26" fmla="*/ 82 w 372"/>
                  <a:gd name="T27" fmla="*/ 202 h 221"/>
                  <a:gd name="T28" fmla="*/ 72 w 372"/>
                  <a:gd name="T29" fmla="*/ 171 h 221"/>
                  <a:gd name="T30" fmla="*/ 125 w 372"/>
                  <a:gd name="T31" fmla="*/ 113 h 221"/>
                  <a:gd name="T32" fmla="*/ 200 w 372"/>
                  <a:gd name="T33" fmla="*/ 49 h 221"/>
                  <a:gd name="T34" fmla="*/ 259 w 372"/>
                  <a:gd name="T35" fmla="*/ 76 h 221"/>
                  <a:gd name="T36" fmla="*/ 281 w 372"/>
                  <a:gd name="T37" fmla="*/ 71 h 221"/>
                  <a:gd name="T38" fmla="*/ 336 w 372"/>
                  <a:gd name="T39" fmla="*/ 139 h 221"/>
                  <a:gd name="T40" fmla="*/ 337 w 372"/>
                  <a:gd name="T41" fmla="*/ 136 h 221"/>
                  <a:gd name="T42" fmla="*/ 283 w 372"/>
                  <a:gd name="T43" fmla="*/ 82 h 221"/>
                  <a:gd name="T44" fmla="*/ 256 w 372"/>
                  <a:gd name="T45" fmla="*/ 89 h 221"/>
                  <a:gd name="T46" fmla="*/ 200 w 372"/>
                  <a:gd name="T47" fmla="*/ 58 h 221"/>
                  <a:gd name="T48" fmla="*/ 136 w 372"/>
                  <a:gd name="T49" fmla="*/ 122 h 221"/>
                  <a:gd name="T50" fmla="*/ 133 w 372"/>
                  <a:gd name="T51" fmla="*/ 121 h 221"/>
                  <a:gd name="T52" fmla="*/ 84 w 372"/>
                  <a:gd name="T53" fmla="*/ 171 h 221"/>
                  <a:gd name="T54" fmla="*/ 133 w 372"/>
                  <a:gd name="T55" fmla="*/ 220 h 221"/>
                  <a:gd name="T56" fmla="*/ 133 w 372"/>
                  <a:gd name="T57" fmla="*/ 220 h 221"/>
                  <a:gd name="T58" fmla="*/ 133 w 372"/>
                  <a:gd name="T59" fmla="*/ 220 h 221"/>
                  <a:gd name="T60" fmla="*/ 322 w 372"/>
                  <a:gd name="T61" fmla="*/ 220 h 221"/>
                  <a:gd name="T62" fmla="*/ 331 w 372"/>
                  <a:gd name="T63" fmla="*/ 221 h 221"/>
                  <a:gd name="T64" fmla="*/ 372 w 372"/>
                  <a:gd name="T65" fmla="*/ 180 h 221"/>
                  <a:gd name="T66" fmla="*/ 336 w 372"/>
                  <a:gd name="T67" fmla="*/ 13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21">
                    <a:moveTo>
                      <a:pt x="281" y="71"/>
                    </a:moveTo>
                    <a:cubicBezTo>
                      <a:pt x="282" y="71"/>
                      <a:pt x="283" y="71"/>
                      <a:pt x="284" y="71"/>
                    </a:cubicBezTo>
                    <a:cubicBezTo>
                      <a:pt x="280" y="31"/>
                      <a:pt x="247" y="0"/>
                      <a:pt x="206" y="0"/>
                    </a:cubicBezTo>
                    <a:cubicBezTo>
                      <a:pt x="176" y="0"/>
                      <a:pt x="149" y="17"/>
                      <a:pt x="136" y="42"/>
                    </a:cubicBezTo>
                    <a:cubicBezTo>
                      <a:pt x="127" y="37"/>
                      <a:pt x="117" y="34"/>
                      <a:pt x="106" y="34"/>
                    </a:cubicBezTo>
                    <a:cubicBezTo>
                      <a:pt x="73" y="34"/>
                      <a:pt x="46" y="61"/>
                      <a:pt x="46" y="94"/>
                    </a:cubicBezTo>
                    <a:cubicBezTo>
                      <a:pt x="46" y="97"/>
                      <a:pt x="46" y="101"/>
                      <a:pt x="47" y="104"/>
                    </a:cubicBezTo>
                    <a:cubicBezTo>
                      <a:pt x="21" y="105"/>
                      <a:pt x="0" y="127"/>
                      <a:pt x="0" y="153"/>
                    </a:cubicBezTo>
                    <a:cubicBezTo>
                      <a:pt x="0" y="179"/>
                      <a:pt x="20" y="201"/>
                      <a:pt x="46" y="202"/>
                    </a:cubicBezTo>
                    <a:cubicBezTo>
                      <a:pt x="46" y="202"/>
                      <a:pt x="46" y="202"/>
                      <a:pt x="46" y="202"/>
                    </a:cubicBezTo>
                    <a:cubicBezTo>
                      <a:pt x="49" y="202"/>
                      <a:pt x="49" y="202"/>
                      <a:pt x="49" y="202"/>
                    </a:cubicBezTo>
                    <a:cubicBezTo>
                      <a:pt x="49" y="202"/>
                      <a:pt x="49" y="202"/>
                      <a:pt x="49" y="202"/>
                    </a:cubicBezTo>
                    <a:cubicBezTo>
                      <a:pt x="49" y="202"/>
                      <a:pt x="49" y="202"/>
                      <a:pt x="49" y="202"/>
                    </a:cubicBezTo>
                    <a:cubicBezTo>
                      <a:pt x="82" y="202"/>
                      <a:pt x="82" y="202"/>
                      <a:pt x="82" y="202"/>
                    </a:cubicBezTo>
                    <a:cubicBezTo>
                      <a:pt x="76" y="193"/>
                      <a:pt x="72" y="182"/>
                      <a:pt x="72" y="171"/>
                    </a:cubicBezTo>
                    <a:cubicBezTo>
                      <a:pt x="72" y="140"/>
                      <a:pt x="96" y="115"/>
                      <a:pt x="125" y="113"/>
                    </a:cubicBezTo>
                    <a:cubicBezTo>
                      <a:pt x="131" y="76"/>
                      <a:pt x="162" y="49"/>
                      <a:pt x="200" y="49"/>
                    </a:cubicBezTo>
                    <a:cubicBezTo>
                      <a:pt x="224" y="49"/>
                      <a:pt x="245" y="59"/>
                      <a:pt x="259" y="76"/>
                    </a:cubicBezTo>
                    <a:cubicBezTo>
                      <a:pt x="266" y="73"/>
                      <a:pt x="273" y="71"/>
                      <a:pt x="281" y="71"/>
                    </a:cubicBezTo>
                    <a:moveTo>
                      <a:pt x="336" y="139"/>
                    </a:moveTo>
                    <a:cubicBezTo>
                      <a:pt x="336" y="138"/>
                      <a:pt x="337" y="137"/>
                      <a:pt x="337" y="136"/>
                    </a:cubicBezTo>
                    <a:cubicBezTo>
                      <a:pt x="337" y="106"/>
                      <a:pt x="312" y="82"/>
                      <a:pt x="283" y="82"/>
                    </a:cubicBezTo>
                    <a:cubicBezTo>
                      <a:pt x="273" y="82"/>
                      <a:pt x="264" y="85"/>
                      <a:pt x="256" y="89"/>
                    </a:cubicBezTo>
                    <a:cubicBezTo>
                      <a:pt x="244" y="71"/>
                      <a:pt x="224" y="58"/>
                      <a:pt x="200" y="58"/>
                    </a:cubicBezTo>
                    <a:cubicBezTo>
                      <a:pt x="165" y="58"/>
                      <a:pt x="136" y="87"/>
                      <a:pt x="136" y="122"/>
                    </a:cubicBezTo>
                    <a:cubicBezTo>
                      <a:pt x="135" y="121"/>
                      <a:pt x="134" y="121"/>
                      <a:pt x="133" y="121"/>
                    </a:cubicBezTo>
                    <a:cubicBezTo>
                      <a:pt x="106" y="121"/>
                      <a:pt x="84" y="144"/>
                      <a:pt x="84" y="171"/>
                    </a:cubicBezTo>
                    <a:cubicBezTo>
                      <a:pt x="84" y="198"/>
                      <a:pt x="106" y="220"/>
                      <a:pt x="133" y="220"/>
                    </a:cubicBezTo>
                    <a:cubicBezTo>
                      <a:pt x="133" y="220"/>
                      <a:pt x="133" y="220"/>
                      <a:pt x="133" y="220"/>
                    </a:cubicBezTo>
                    <a:cubicBezTo>
                      <a:pt x="133" y="220"/>
                      <a:pt x="133" y="220"/>
                      <a:pt x="133" y="220"/>
                    </a:cubicBezTo>
                    <a:cubicBezTo>
                      <a:pt x="322" y="220"/>
                      <a:pt x="322" y="220"/>
                      <a:pt x="322" y="220"/>
                    </a:cubicBezTo>
                    <a:cubicBezTo>
                      <a:pt x="325" y="220"/>
                      <a:pt x="328" y="221"/>
                      <a:pt x="331" y="221"/>
                    </a:cubicBezTo>
                    <a:cubicBezTo>
                      <a:pt x="353" y="221"/>
                      <a:pt x="372" y="202"/>
                      <a:pt x="372" y="180"/>
                    </a:cubicBezTo>
                    <a:cubicBezTo>
                      <a:pt x="372" y="159"/>
                      <a:pt x="356" y="142"/>
                      <a:pt x="336" y="13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1" name="Freeform 343"/>
              <p:cNvSpPr>
                <a:spLocks noEditPoints="1"/>
              </p:cNvSpPr>
              <p:nvPr/>
            </p:nvSpPr>
            <p:spPr bwMode="auto">
              <a:xfrm>
                <a:off x="996950" y="1795463"/>
                <a:ext cx="3327400" cy="2665413"/>
              </a:xfrm>
              <a:custGeom>
                <a:avLst/>
                <a:gdLst>
                  <a:gd name="T0" fmla="*/ 970 w 2098"/>
                  <a:gd name="T1" fmla="*/ 548 h 1680"/>
                  <a:gd name="T2" fmla="*/ 927 w 2098"/>
                  <a:gd name="T3" fmla="*/ 511 h 1680"/>
                  <a:gd name="T4" fmla="*/ 1111 w 2098"/>
                  <a:gd name="T5" fmla="*/ 577 h 1680"/>
                  <a:gd name="T6" fmla="*/ 1144 w 2098"/>
                  <a:gd name="T7" fmla="*/ 524 h 1680"/>
                  <a:gd name="T8" fmla="*/ 1111 w 2098"/>
                  <a:gd name="T9" fmla="*/ 577 h 1680"/>
                  <a:gd name="T10" fmla="*/ 1111 w 2098"/>
                  <a:gd name="T11" fmla="*/ 718 h 1680"/>
                  <a:gd name="T12" fmla="*/ 1148 w 2098"/>
                  <a:gd name="T13" fmla="*/ 727 h 1680"/>
                  <a:gd name="T14" fmla="*/ 1639 w 2098"/>
                  <a:gd name="T15" fmla="*/ 202 h 1680"/>
                  <a:gd name="T16" fmla="*/ 1552 w 2098"/>
                  <a:gd name="T17" fmla="*/ 88 h 1680"/>
                  <a:gd name="T18" fmla="*/ 1295 w 2098"/>
                  <a:gd name="T19" fmla="*/ 362 h 1680"/>
                  <a:gd name="T20" fmla="*/ 1631 w 2098"/>
                  <a:gd name="T21" fmla="*/ 198 h 1680"/>
                  <a:gd name="T22" fmla="*/ 1100 w 2098"/>
                  <a:gd name="T23" fmla="*/ 972 h 1680"/>
                  <a:gd name="T24" fmla="*/ 999 w 2098"/>
                  <a:gd name="T25" fmla="*/ 972 h 1680"/>
                  <a:gd name="T26" fmla="*/ 1100 w 2098"/>
                  <a:gd name="T27" fmla="*/ 972 h 1680"/>
                  <a:gd name="T28" fmla="*/ 1924 w 2098"/>
                  <a:gd name="T29" fmla="*/ 773 h 1680"/>
                  <a:gd name="T30" fmla="*/ 1479 w 2098"/>
                  <a:gd name="T31" fmla="*/ 737 h 1680"/>
                  <a:gd name="T32" fmla="*/ 2090 w 2098"/>
                  <a:gd name="T33" fmla="*/ 845 h 1680"/>
                  <a:gd name="T34" fmla="*/ 1119 w 2098"/>
                  <a:gd name="T35" fmla="*/ 963 h 1680"/>
                  <a:gd name="T36" fmla="*/ 1295 w 2098"/>
                  <a:gd name="T37" fmla="*/ 730 h 1680"/>
                  <a:gd name="T38" fmla="*/ 1331 w 2098"/>
                  <a:gd name="T39" fmla="*/ 722 h 1680"/>
                  <a:gd name="T40" fmla="*/ 1566 w 2098"/>
                  <a:gd name="T41" fmla="*/ 329 h 1680"/>
                  <a:gd name="T42" fmla="*/ 1143 w 2098"/>
                  <a:gd name="T43" fmla="*/ 917 h 1680"/>
                  <a:gd name="T44" fmla="*/ 1049 w 2098"/>
                  <a:gd name="T45" fmla="*/ 963 h 1680"/>
                  <a:gd name="T46" fmla="*/ 957 w 2098"/>
                  <a:gd name="T47" fmla="*/ 918 h 1680"/>
                  <a:gd name="T48" fmla="*/ 402 w 2098"/>
                  <a:gd name="T49" fmla="*/ 31 h 1680"/>
                  <a:gd name="T50" fmla="*/ 780 w 2098"/>
                  <a:gd name="T51" fmla="*/ 346 h 1680"/>
                  <a:gd name="T52" fmla="*/ 531 w 2098"/>
                  <a:gd name="T53" fmla="*/ 90 h 1680"/>
                  <a:gd name="T54" fmla="*/ 409 w 2098"/>
                  <a:gd name="T55" fmla="*/ 123 h 1680"/>
                  <a:gd name="T56" fmla="*/ 950 w 2098"/>
                  <a:gd name="T57" fmla="*/ 924 h 1680"/>
                  <a:gd name="T58" fmla="*/ 311 w 2098"/>
                  <a:gd name="T59" fmla="*/ 927 h 1680"/>
                  <a:gd name="T60" fmla="*/ 140 w 2098"/>
                  <a:gd name="T61" fmla="*/ 789 h 1680"/>
                  <a:gd name="T62" fmla="*/ 493 w 2098"/>
                  <a:gd name="T63" fmla="*/ 736 h 1680"/>
                  <a:gd name="T64" fmla="*/ 0 w 2098"/>
                  <a:gd name="T65" fmla="*/ 845 h 1680"/>
                  <a:gd name="T66" fmla="*/ 310 w 2098"/>
                  <a:gd name="T67" fmla="*/ 936 h 1680"/>
                  <a:gd name="T68" fmla="*/ 1045 w 2098"/>
                  <a:gd name="T69" fmla="*/ 1042 h 1680"/>
                  <a:gd name="T70" fmla="*/ 413 w 2098"/>
                  <a:gd name="T71" fmla="*/ 1667 h 1680"/>
                  <a:gd name="T72" fmla="*/ 577 w 2098"/>
                  <a:gd name="T73" fmla="*/ 1290 h 1680"/>
                  <a:gd name="T74" fmla="*/ 407 w 2098"/>
                  <a:gd name="T75" fmla="*/ 1674 h 1680"/>
                  <a:gd name="T76" fmla="*/ 501 w 2098"/>
                  <a:gd name="T77" fmla="*/ 1639 h 1680"/>
                  <a:gd name="T78" fmla="*/ 1051 w 2098"/>
                  <a:gd name="T79" fmla="*/ 1049 h 1680"/>
                  <a:gd name="T80" fmla="*/ 1609 w 2098"/>
                  <a:gd name="T81" fmla="*/ 1631 h 1680"/>
                  <a:gd name="T82" fmla="*/ 1702 w 2098"/>
                  <a:gd name="T83" fmla="*/ 1666 h 1680"/>
                  <a:gd name="T84" fmla="*/ 1464 w 2098"/>
                  <a:gd name="T85" fmla="*/ 1204 h 1680"/>
                  <a:gd name="T86" fmla="*/ 1444 w 2098"/>
                  <a:gd name="T87" fmla="*/ 1474 h 1680"/>
                  <a:gd name="T88" fmla="*/ 1112 w 2098"/>
                  <a:gd name="T89" fmla="*/ 972 h 1680"/>
                  <a:gd name="T90" fmla="*/ 2013 w 2098"/>
                  <a:gd name="T91" fmla="*/ 897 h 1680"/>
                  <a:gd name="T92" fmla="*/ 657 w 2098"/>
                  <a:gd name="T93" fmla="*/ 735 h 1680"/>
                  <a:gd name="T94" fmla="*/ 780 w 2098"/>
                  <a:gd name="T95" fmla="*/ 722 h 1680"/>
                  <a:gd name="T96" fmla="*/ 657 w 2098"/>
                  <a:gd name="T97" fmla="*/ 735 h 1680"/>
                  <a:gd name="T98" fmla="*/ 624 w 2098"/>
                  <a:gd name="T99" fmla="*/ 1217 h 1680"/>
                  <a:gd name="T100" fmla="*/ 687 w 2098"/>
                  <a:gd name="T101" fmla="*/ 11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8" h="1680">
                    <a:moveTo>
                      <a:pt x="964" y="554"/>
                    </a:moveTo>
                    <a:cubicBezTo>
                      <a:pt x="970" y="548"/>
                      <a:pt x="970" y="548"/>
                      <a:pt x="970" y="548"/>
                    </a:cubicBezTo>
                    <a:cubicBezTo>
                      <a:pt x="958" y="533"/>
                      <a:pt x="940" y="512"/>
                      <a:pt x="927" y="498"/>
                    </a:cubicBezTo>
                    <a:cubicBezTo>
                      <a:pt x="927" y="511"/>
                      <a:pt x="927" y="511"/>
                      <a:pt x="927" y="511"/>
                    </a:cubicBezTo>
                    <a:cubicBezTo>
                      <a:pt x="940" y="526"/>
                      <a:pt x="951" y="539"/>
                      <a:pt x="964" y="554"/>
                    </a:cubicBezTo>
                    <a:moveTo>
                      <a:pt x="1111" y="577"/>
                    </a:moveTo>
                    <a:cubicBezTo>
                      <a:pt x="1125" y="561"/>
                      <a:pt x="1138" y="545"/>
                      <a:pt x="1151" y="529"/>
                    </a:cubicBezTo>
                    <a:cubicBezTo>
                      <a:pt x="1144" y="524"/>
                      <a:pt x="1144" y="524"/>
                      <a:pt x="1144" y="524"/>
                    </a:cubicBezTo>
                    <a:cubicBezTo>
                      <a:pt x="1131" y="539"/>
                      <a:pt x="1118" y="555"/>
                      <a:pt x="1105" y="571"/>
                    </a:cubicBezTo>
                    <a:lnTo>
                      <a:pt x="1111" y="577"/>
                    </a:lnTo>
                    <a:close/>
                    <a:moveTo>
                      <a:pt x="1148" y="718"/>
                    </a:moveTo>
                    <a:cubicBezTo>
                      <a:pt x="1137" y="718"/>
                      <a:pt x="1122" y="718"/>
                      <a:pt x="1111" y="718"/>
                    </a:cubicBezTo>
                    <a:cubicBezTo>
                      <a:pt x="1111" y="727"/>
                      <a:pt x="1111" y="727"/>
                      <a:pt x="1111" y="727"/>
                    </a:cubicBezTo>
                    <a:cubicBezTo>
                      <a:pt x="1122" y="727"/>
                      <a:pt x="1137" y="727"/>
                      <a:pt x="1148" y="727"/>
                    </a:cubicBezTo>
                    <a:lnTo>
                      <a:pt x="1148" y="718"/>
                    </a:lnTo>
                    <a:close/>
                    <a:moveTo>
                      <a:pt x="1639" y="202"/>
                    </a:moveTo>
                    <a:cubicBezTo>
                      <a:pt x="1696" y="93"/>
                      <a:pt x="1713" y="32"/>
                      <a:pt x="1692" y="15"/>
                    </a:cubicBezTo>
                    <a:cubicBezTo>
                      <a:pt x="1672" y="0"/>
                      <a:pt x="1627" y="24"/>
                      <a:pt x="1552" y="88"/>
                    </a:cubicBezTo>
                    <a:cubicBezTo>
                      <a:pt x="1484" y="147"/>
                      <a:pt x="1396" y="236"/>
                      <a:pt x="1295" y="349"/>
                    </a:cubicBezTo>
                    <a:cubicBezTo>
                      <a:pt x="1295" y="362"/>
                      <a:pt x="1295" y="362"/>
                      <a:pt x="1295" y="362"/>
                    </a:cubicBezTo>
                    <a:cubicBezTo>
                      <a:pt x="1542" y="86"/>
                      <a:pt x="1662" y="4"/>
                      <a:pt x="1686" y="22"/>
                    </a:cubicBezTo>
                    <a:cubicBezTo>
                      <a:pt x="1694" y="29"/>
                      <a:pt x="1705" y="58"/>
                      <a:pt x="1631" y="198"/>
                    </a:cubicBezTo>
                    <a:lnTo>
                      <a:pt x="1639" y="202"/>
                    </a:lnTo>
                    <a:close/>
                    <a:moveTo>
                      <a:pt x="1100" y="972"/>
                    </a:moveTo>
                    <a:cubicBezTo>
                      <a:pt x="1084" y="993"/>
                      <a:pt x="1067" y="1014"/>
                      <a:pt x="1051" y="1035"/>
                    </a:cubicBezTo>
                    <a:cubicBezTo>
                      <a:pt x="1034" y="1014"/>
                      <a:pt x="1017" y="993"/>
                      <a:pt x="999" y="972"/>
                    </a:cubicBezTo>
                    <a:cubicBezTo>
                      <a:pt x="1016" y="972"/>
                      <a:pt x="1033" y="972"/>
                      <a:pt x="1049" y="972"/>
                    </a:cubicBezTo>
                    <a:cubicBezTo>
                      <a:pt x="1066" y="972"/>
                      <a:pt x="1083" y="972"/>
                      <a:pt x="1100" y="972"/>
                    </a:cubicBezTo>
                    <a:moveTo>
                      <a:pt x="2098" y="845"/>
                    </a:moveTo>
                    <a:cubicBezTo>
                      <a:pt x="2098" y="818"/>
                      <a:pt x="2041" y="794"/>
                      <a:pt x="1924" y="773"/>
                    </a:cubicBezTo>
                    <a:cubicBezTo>
                      <a:pt x="1814" y="753"/>
                      <a:pt x="1659" y="738"/>
                      <a:pt x="1479" y="728"/>
                    </a:cubicBezTo>
                    <a:cubicBezTo>
                      <a:pt x="1479" y="737"/>
                      <a:pt x="1479" y="737"/>
                      <a:pt x="1479" y="737"/>
                    </a:cubicBezTo>
                    <a:cubicBezTo>
                      <a:pt x="1659" y="747"/>
                      <a:pt x="1813" y="762"/>
                      <a:pt x="1922" y="782"/>
                    </a:cubicBezTo>
                    <a:cubicBezTo>
                      <a:pt x="2073" y="809"/>
                      <a:pt x="2090" y="835"/>
                      <a:pt x="2090" y="845"/>
                    </a:cubicBezTo>
                    <a:cubicBezTo>
                      <a:pt x="2090" y="856"/>
                      <a:pt x="2068" y="894"/>
                      <a:pt x="1787" y="927"/>
                    </a:cubicBezTo>
                    <a:cubicBezTo>
                      <a:pt x="1607" y="949"/>
                      <a:pt x="1371" y="961"/>
                      <a:pt x="1119" y="963"/>
                    </a:cubicBezTo>
                    <a:cubicBezTo>
                      <a:pt x="1129" y="950"/>
                      <a:pt x="1140" y="936"/>
                      <a:pt x="1150" y="923"/>
                    </a:cubicBezTo>
                    <a:cubicBezTo>
                      <a:pt x="1200" y="858"/>
                      <a:pt x="1249" y="793"/>
                      <a:pt x="1295" y="730"/>
                    </a:cubicBezTo>
                    <a:cubicBezTo>
                      <a:pt x="1307" y="730"/>
                      <a:pt x="1319" y="730"/>
                      <a:pt x="1331" y="731"/>
                    </a:cubicBezTo>
                    <a:cubicBezTo>
                      <a:pt x="1331" y="722"/>
                      <a:pt x="1331" y="722"/>
                      <a:pt x="1331" y="722"/>
                    </a:cubicBezTo>
                    <a:cubicBezTo>
                      <a:pt x="1321" y="722"/>
                      <a:pt x="1312" y="721"/>
                      <a:pt x="1301" y="721"/>
                    </a:cubicBezTo>
                    <a:cubicBezTo>
                      <a:pt x="1405" y="579"/>
                      <a:pt x="1496" y="444"/>
                      <a:pt x="1566" y="329"/>
                    </a:cubicBezTo>
                    <a:cubicBezTo>
                      <a:pt x="1559" y="324"/>
                      <a:pt x="1559" y="324"/>
                      <a:pt x="1559" y="324"/>
                    </a:cubicBezTo>
                    <a:cubicBezTo>
                      <a:pt x="1457" y="492"/>
                      <a:pt x="1309" y="703"/>
                      <a:pt x="1143" y="917"/>
                    </a:cubicBezTo>
                    <a:cubicBezTo>
                      <a:pt x="1131" y="933"/>
                      <a:pt x="1119" y="948"/>
                      <a:pt x="1107" y="963"/>
                    </a:cubicBezTo>
                    <a:cubicBezTo>
                      <a:pt x="1088" y="963"/>
                      <a:pt x="1069" y="963"/>
                      <a:pt x="1049" y="963"/>
                    </a:cubicBezTo>
                    <a:cubicBezTo>
                      <a:pt x="1030" y="963"/>
                      <a:pt x="1011" y="963"/>
                      <a:pt x="992" y="963"/>
                    </a:cubicBezTo>
                    <a:cubicBezTo>
                      <a:pt x="980" y="948"/>
                      <a:pt x="969" y="933"/>
                      <a:pt x="957" y="918"/>
                    </a:cubicBezTo>
                    <a:cubicBezTo>
                      <a:pt x="783" y="700"/>
                      <a:pt x="630" y="487"/>
                      <a:pt x="525" y="318"/>
                    </a:cubicBezTo>
                    <a:cubicBezTo>
                      <a:pt x="377" y="79"/>
                      <a:pt x="393" y="38"/>
                      <a:pt x="402" y="31"/>
                    </a:cubicBezTo>
                    <a:cubicBezTo>
                      <a:pt x="416" y="19"/>
                      <a:pt x="461" y="44"/>
                      <a:pt x="526" y="97"/>
                    </a:cubicBezTo>
                    <a:cubicBezTo>
                      <a:pt x="592" y="152"/>
                      <a:pt x="681" y="240"/>
                      <a:pt x="780" y="346"/>
                    </a:cubicBezTo>
                    <a:cubicBezTo>
                      <a:pt x="780" y="333"/>
                      <a:pt x="780" y="333"/>
                      <a:pt x="780" y="333"/>
                    </a:cubicBezTo>
                    <a:cubicBezTo>
                      <a:pt x="681" y="226"/>
                      <a:pt x="598" y="145"/>
                      <a:pt x="531" y="90"/>
                    </a:cubicBezTo>
                    <a:cubicBezTo>
                      <a:pt x="459" y="31"/>
                      <a:pt x="415" y="9"/>
                      <a:pt x="396" y="24"/>
                    </a:cubicBezTo>
                    <a:cubicBezTo>
                      <a:pt x="381" y="36"/>
                      <a:pt x="386" y="68"/>
                      <a:pt x="409" y="123"/>
                    </a:cubicBezTo>
                    <a:cubicBezTo>
                      <a:pt x="430" y="173"/>
                      <a:pt x="467" y="241"/>
                      <a:pt x="518" y="323"/>
                    </a:cubicBezTo>
                    <a:cubicBezTo>
                      <a:pt x="623" y="492"/>
                      <a:pt x="776" y="705"/>
                      <a:pt x="950" y="924"/>
                    </a:cubicBezTo>
                    <a:cubicBezTo>
                      <a:pt x="960" y="937"/>
                      <a:pt x="971" y="950"/>
                      <a:pt x="981" y="963"/>
                    </a:cubicBezTo>
                    <a:cubicBezTo>
                      <a:pt x="728" y="961"/>
                      <a:pt x="492" y="949"/>
                      <a:pt x="311" y="927"/>
                    </a:cubicBezTo>
                    <a:cubicBezTo>
                      <a:pt x="31" y="894"/>
                      <a:pt x="9" y="856"/>
                      <a:pt x="9" y="845"/>
                    </a:cubicBezTo>
                    <a:cubicBezTo>
                      <a:pt x="9" y="836"/>
                      <a:pt x="22" y="813"/>
                      <a:pt x="140" y="789"/>
                    </a:cubicBezTo>
                    <a:cubicBezTo>
                      <a:pt x="226" y="771"/>
                      <a:pt x="350" y="756"/>
                      <a:pt x="497" y="745"/>
                    </a:cubicBezTo>
                    <a:cubicBezTo>
                      <a:pt x="493" y="736"/>
                      <a:pt x="493" y="736"/>
                      <a:pt x="493" y="736"/>
                    </a:cubicBezTo>
                    <a:cubicBezTo>
                      <a:pt x="346" y="747"/>
                      <a:pt x="224" y="762"/>
                      <a:pt x="139" y="780"/>
                    </a:cubicBezTo>
                    <a:cubicBezTo>
                      <a:pt x="46" y="799"/>
                      <a:pt x="0" y="821"/>
                      <a:pt x="0" y="845"/>
                    </a:cubicBezTo>
                    <a:cubicBezTo>
                      <a:pt x="0" y="864"/>
                      <a:pt x="28" y="881"/>
                      <a:pt x="86" y="897"/>
                    </a:cubicBezTo>
                    <a:cubicBezTo>
                      <a:pt x="139" y="911"/>
                      <a:pt x="214" y="925"/>
                      <a:pt x="310" y="936"/>
                    </a:cubicBezTo>
                    <a:cubicBezTo>
                      <a:pt x="493" y="957"/>
                      <a:pt x="732" y="970"/>
                      <a:pt x="988" y="972"/>
                    </a:cubicBezTo>
                    <a:cubicBezTo>
                      <a:pt x="1007" y="995"/>
                      <a:pt x="1026" y="1019"/>
                      <a:pt x="1045" y="1042"/>
                    </a:cubicBezTo>
                    <a:cubicBezTo>
                      <a:pt x="908" y="1212"/>
                      <a:pt x="775" y="1364"/>
                      <a:pt x="663" y="1479"/>
                    </a:cubicBezTo>
                    <a:cubicBezTo>
                      <a:pt x="465" y="1680"/>
                      <a:pt x="421" y="1674"/>
                      <a:pt x="413" y="1667"/>
                    </a:cubicBezTo>
                    <a:cubicBezTo>
                      <a:pt x="391" y="1651"/>
                      <a:pt x="425" y="1544"/>
                      <a:pt x="584" y="1294"/>
                    </a:cubicBezTo>
                    <a:cubicBezTo>
                      <a:pt x="577" y="1290"/>
                      <a:pt x="577" y="1290"/>
                      <a:pt x="577" y="1290"/>
                    </a:cubicBezTo>
                    <a:cubicBezTo>
                      <a:pt x="510" y="1394"/>
                      <a:pt x="459" y="1483"/>
                      <a:pt x="430" y="1548"/>
                    </a:cubicBezTo>
                    <a:cubicBezTo>
                      <a:pt x="397" y="1620"/>
                      <a:pt x="390" y="1661"/>
                      <a:pt x="407" y="1674"/>
                    </a:cubicBezTo>
                    <a:cubicBezTo>
                      <a:pt x="411" y="1677"/>
                      <a:pt x="416" y="1679"/>
                      <a:pt x="421" y="1679"/>
                    </a:cubicBezTo>
                    <a:cubicBezTo>
                      <a:pt x="439" y="1679"/>
                      <a:pt x="465" y="1665"/>
                      <a:pt x="501" y="1639"/>
                    </a:cubicBezTo>
                    <a:cubicBezTo>
                      <a:pt x="545" y="1606"/>
                      <a:pt x="601" y="1554"/>
                      <a:pt x="669" y="1485"/>
                    </a:cubicBezTo>
                    <a:cubicBezTo>
                      <a:pt x="781" y="1371"/>
                      <a:pt x="914" y="1219"/>
                      <a:pt x="1051" y="1049"/>
                    </a:cubicBezTo>
                    <a:cubicBezTo>
                      <a:pt x="1190" y="1217"/>
                      <a:pt x="1324" y="1367"/>
                      <a:pt x="1438" y="1480"/>
                    </a:cubicBezTo>
                    <a:cubicBezTo>
                      <a:pt x="1507" y="1548"/>
                      <a:pt x="1564" y="1599"/>
                      <a:pt x="1609" y="1631"/>
                    </a:cubicBezTo>
                    <a:cubicBezTo>
                      <a:pt x="1644" y="1657"/>
                      <a:pt x="1671" y="1670"/>
                      <a:pt x="1688" y="1670"/>
                    </a:cubicBezTo>
                    <a:cubicBezTo>
                      <a:pt x="1694" y="1670"/>
                      <a:pt x="1699" y="1669"/>
                      <a:pt x="1702" y="1666"/>
                    </a:cubicBezTo>
                    <a:cubicBezTo>
                      <a:pt x="1754" y="1624"/>
                      <a:pt x="1554" y="1319"/>
                      <a:pt x="1466" y="1192"/>
                    </a:cubicBezTo>
                    <a:cubicBezTo>
                      <a:pt x="1464" y="1204"/>
                      <a:pt x="1464" y="1204"/>
                      <a:pt x="1464" y="1204"/>
                    </a:cubicBezTo>
                    <a:cubicBezTo>
                      <a:pt x="1675" y="1511"/>
                      <a:pt x="1721" y="1640"/>
                      <a:pt x="1697" y="1659"/>
                    </a:cubicBezTo>
                    <a:cubicBezTo>
                      <a:pt x="1688" y="1666"/>
                      <a:pt x="1645" y="1673"/>
                      <a:pt x="1444" y="1474"/>
                    </a:cubicBezTo>
                    <a:cubicBezTo>
                      <a:pt x="1330" y="1361"/>
                      <a:pt x="1196" y="1210"/>
                      <a:pt x="1056" y="1042"/>
                    </a:cubicBezTo>
                    <a:cubicBezTo>
                      <a:pt x="1075" y="1019"/>
                      <a:pt x="1093" y="995"/>
                      <a:pt x="1112" y="972"/>
                    </a:cubicBezTo>
                    <a:cubicBezTo>
                      <a:pt x="1367" y="970"/>
                      <a:pt x="1606" y="957"/>
                      <a:pt x="1788" y="936"/>
                    </a:cubicBezTo>
                    <a:cubicBezTo>
                      <a:pt x="1885" y="925"/>
                      <a:pt x="1960" y="911"/>
                      <a:pt x="2013" y="897"/>
                    </a:cubicBezTo>
                    <a:cubicBezTo>
                      <a:pt x="2070" y="881"/>
                      <a:pt x="2098" y="864"/>
                      <a:pt x="2098" y="845"/>
                    </a:cubicBezTo>
                    <a:moveTo>
                      <a:pt x="657" y="735"/>
                    </a:moveTo>
                    <a:cubicBezTo>
                      <a:pt x="697" y="733"/>
                      <a:pt x="738" y="732"/>
                      <a:pt x="780" y="730"/>
                    </a:cubicBezTo>
                    <a:cubicBezTo>
                      <a:pt x="780" y="722"/>
                      <a:pt x="780" y="722"/>
                      <a:pt x="780" y="722"/>
                    </a:cubicBezTo>
                    <a:cubicBezTo>
                      <a:pt x="738" y="723"/>
                      <a:pt x="693" y="725"/>
                      <a:pt x="653" y="727"/>
                    </a:cubicBezTo>
                    <a:lnTo>
                      <a:pt x="657" y="735"/>
                    </a:lnTo>
                    <a:close/>
                    <a:moveTo>
                      <a:pt x="682" y="1131"/>
                    </a:moveTo>
                    <a:cubicBezTo>
                      <a:pt x="662" y="1160"/>
                      <a:pt x="643" y="1189"/>
                      <a:pt x="624" y="1217"/>
                    </a:cubicBezTo>
                    <a:cubicBezTo>
                      <a:pt x="631" y="1222"/>
                      <a:pt x="631" y="1222"/>
                      <a:pt x="631" y="1222"/>
                    </a:cubicBezTo>
                    <a:cubicBezTo>
                      <a:pt x="649" y="1195"/>
                      <a:pt x="668" y="1167"/>
                      <a:pt x="687" y="1139"/>
                    </a:cubicBezTo>
                    <a:cubicBezTo>
                      <a:pt x="685" y="1135"/>
                      <a:pt x="682" y="1131"/>
                      <a:pt x="682" y="113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2" name="Freeform 344"/>
              <p:cNvSpPr>
                <a:spLocks/>
              </p:cNvSpPr>
              <p:nvPr/>
            </p:nvSpPr>
            <p:spPr bwMode="auto">
              <a:xfrm>
                <a:off x="1662113" y="2155825"/>
                <a:ext cx="196850" cy="207963"/>
              </a:xfrm>
              <a:custGeom>
                <a:avLst/>
                <a:gdLst>
                  <a:gd name="T0" fmla="*/ 125 w 125"/>
                  <a:gd name="T1" fmla="*/ 131 h 131"/>
                  <a:gd name="T2" fmla="*/ 0 w 125"/>
                  <a:gd name="T3" fmla="*/ 90 h 131"/>
                  <a:gd name="T4" fmla="*/ 125 w 125"/>
                  <a:gd name="T5" fmla="*/ 0 h 131"/>
                  <a:gd name="T6" fmla="*/ 125 w 125"/>
                  <a:gd name="T7" fmla="*/ 131 h 131"/>
                </a:gdLst>
                <a:ahLst/>
                <a:cxnLst>
                  <a:cxn ang="0">
                    <a:pos x="T0" y="T1"/>
                  </a:cxn>
                  <a:cxn ang="0">
                    <a:pos x="T2" y="T3"/>
                  </a:cxn>
                  <a:cxn ang="0">
                    <a:pos x="T4" y="T5"/>
                  </a:cxn>
                  <a:cxn ang="0">
                    <a:pos x="T6" y="T7"/>
                  </a:cxn>
                </a:cxnLst>
                <a:rect l="0" t="0" r="r" b="b"/>
                <a:pathLst>
                  <a:path w="125" h="131">
                    <a:moveTo>
                      <a:pt x="125" y="131"/>
                    </a:moveTo>
                    <a:cubicBezTo>
                      <a:pt x="0" y="90"/>
                      <a:pt x="0" y="90"/>
                      <a:pt x="0" y="90"/>
                    </a:cubicBezTo>
                    <a:cubicBezTo>
                      <a:pt x="18" y="35"/>
                      <a:pt x="67" y="0"/>
                      <a:pt x="125" y="0"/>
                    </a:cubicBezTo>
                    <a:lnTo>
                      <a:pt x="125" y="1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3" name="Freeform 345"/>
              <p:cNvSpPr>
                <a:spLocks/>
              </p:cNvSpPr>
              <p:nvPr/>
            </p:nvSpPr>
            <p:spPr bwMode="auto">
              <a:xfrm>
                <a:off x="1647825" y="2298700"/>
                <a:ext cx="211138" cy="130175"/>
              </a:xfrm>
              <a:custGeom>
                <a:avLst/>
                <a:gdLst>
                  <a:gd name="T0" fmla="*/ 134 w 134"/>
                  <a:gd name="T1" fmla="*/ 41 h 82"/>
                  <a:gd name="T2" fmla="*/ 9 w 134"/>
                  <a:gd name="T3" fmla="*/ 82 h 82"/>
                  <a:gd name="T4" fmla="*/ 9 w 134"/>
                  <a:gd name="T5" fmla="*/ 0 h 82"/>
                  <a:gd name="T6" fmla="*/ 134 w 134"/>
                  <a:gd name="T7" fmla="*/ 41 h 82"/>
                </a:gdLst>
                <a:ahLst/>
                <a:cxnLst>
                  <a:cxn ang="0">
                    <a:pos x="T0" y="T1"/>
                  </a:cxn>
                  <a:cxn ang="0">
                    <a:pos x="T2" y="T3"/>
                  </a:cxn>
                  <a:cxn ang="0">
                    <a:pos x="T4" y="T5"/>
                  </a:cxn>
                  <a:cxn ang="0">
                    <a:pos x="T6" y="T7"/>
                  </a:cxn>
                </a:cxnLst>
                <a:rect l="0" t="0" r="r" b="b"/>
                <a:pathLst>
                  <a:path w="134" h="82">
                    <a:moveTo>
                      <a:pt x="134" y="41"/>
                    </a:moveTo>
                    <a:cubicBezTo>
                      <a:pt x="9" y="82"/>
                      <a:pt x="9" y="82"/>
                      <a:pt x="9" y="82"/>
                    </a:cubicBezTo>
                    <a:cubicBezTo>
                      <a:pt x="0" y="54"/>
                      <a:pt x="0" y="28"/>
                      <a:pt x="9" y="0"/>
                    </a:cubicBezTo>
                    <a:lnTo>
                      <a:pt x="134" y="4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4" name="Freeform 346"/>
              <p:cNvSpPr>
                <a:spLocks/>
              </p:cNvSpPr>
              <p:nvPr/>
            </p:nvSpPr>
            <p:spPr bwMode="auto">
              <a:xfrm>
                <a:off x="1662113" y="2363788"/>
                <a:ext cx="196850" cy="168275"/>
              </a:xfrm>
              <a:custGeom>
                <a:avLst/>
                <a:gdLst>
                  <a:gd name="T0" fmla="*/ 125 w 125"/>
                  <a:gd name="T1" fmla="*/ 0 h 106"/>
                  <a:gd name="T2" fmla="*/ 48 w 125"/>
                  <a:gd name="T3" fmla="*/ 106 h 106"/>
                  <a:gd name="T4" fmla="*/ 0 w 125"/>
                  <a:gd name="T5" fmla="*/ 41 h 106"/>
                  <a:gd name="T6" fmla="*/ 125 w 125"/>
                  <a:gd name="T7" fmla="*/ 0 h 106"/>
                </a:gdLst>
                <a:ahLst/>
                <a:cxnLst>
                  <a:cxn ang="0">
                    <a:pos x="T0" y="T1"/>
                  </a:cxn>
                  <a:cxn ang="0">
                    <a:pos x="T2" y="T3"/>
                  </a:cxn>
                  <a:cxn ang="0">
                    <a:pos x="T4" y="T5"/>
                  </a:cxn>
                  <a:cxn ang="0">
                    <a:pos x="T6" y="T7"/>
                  </a:cxn>
                </a:cxnLst>
                <a:rect l="0" t="0" r="r" b="b"/>
                <a:pathLst>
                  <a:path w="125" h="106">
                    <a:moveTo>
                      <a:pt x="125" y="0"/>
                    </a:moveTo>
                    <a:cubicBezTo>
                      <a:pt x="48" y="106"/>
                      <a:pt x="48" y="106"/>
                      <a:pt x="48" y="106"/>
                    </a:cubicBezTo>
                    <a:cubicBezTo>
                      <a:pt x="25" y="89"/>
                      <a:pt x="9" y="68"/>
                      <a:pt x="0" y="41"/>
                    </a:cubicBezTo>
                    <a:lnTo>
                      <a:pt x="125"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5" name="Freeform 347"/>
              <p:cNvSpPr>
                <a:spLocks/>
              </p:cNvSpPr>
              <p:nvPr/>
            </p:nvSpPr>
            <p:spPr bwMode="auto">
              <a:xfrm>
                <a:off x="1736725" y="2363788"/>
                <a:ext cx="320675" cy="233363"/>
              </a:xfrm>
              <a:custGeom>
                <a:avLst/>
                <a:gdLst>
                  <a:gd name="T0" fmla="*/ 77 w 202"/>
                  <a:gd name="T1" fmla="*/ 0 h 147"/>
                  <a:gd name="T2" fmla="*/ 202 w 202"/>
                  <a:gd name="T3" fmla="*/ 41 h 147"/>
                  <a:gd name="T4" fmla="*/ 37 w 202"/>
                  <a:gd name="T5" fmla="*/ 125 h 147"/>
                  <a:gd name="T6" fmla="*/ 0 w 202"/>
                  <a:gd name="T7" fmla="*/ 106 h 147"/>
                  <a:gd name="T8" fmla="*/ 77 w 202"/>
                  <a:gd name="T9" fmla="*/ 0 h 147"/>
                </a:gdLst>
                <a:ahLst/>
                <a:cxnLst>
                  <a:cxn ang="0">
                    <a:pos x="T0" y="T1"/>
                  </a:cxn>
                  <a:cxn ang="0">
                    <a:pos x="T2" y="T3"/>
                  </a:cxn>
                  <a:cxn ang="0">
                    <a:pos x="T4" y="T5"/>
                  </a:cxn>
                  <a:cxn ang="0">
                    <a:pos x="T6" y="T7"/>
                  </a:cxn>
                  <a:cxn ang="0">
                    <a:pos x="T8" y="T9"/>
                  </a:cxn>
                </a:cxnLst>
                <a:rect l="0" t="0" r="r" b="b"/>
                <a:pathLst>
                  <a:path w="202" h="147">
                    <a:moveTo>
                      <a:pt x="77" y="0"/>
                    </a:moveTo>
                    <a:cubicBezTo>
                      <a:pt x="202" y="41"/>
                      <a:pt x="202" y="41"/>
                      <a:pt x="202" y="41"/>
                    </a:cubicBezTo>
                    <a:cubicBezTo>
                      <a:pt x="180" y="110"/>
                      <a:pt x="106" y="147"/>
                      <a:pt x="37" y="125"/>
                    </a:cubicBezTo>
                    <a:cubicBezTo>
                      <a:pt x="23" y="120"/>
                      <a:pt x="12" y="115"/>
                      <a:pt x="0" y="106"/>
                    </a:cubicBezTo>
                    <a:lnTo>
                      <a:pt x="77"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6" name="Freeform 348"/>
              <p:cNvSpPr>
                <a:spLocks/>
              </p:cNvSpPr>
              <p:nvPr/>
            </p:nvSpPr>
            <p:spPr bwMode="auto">
              <a:xfrm>
                <a:off x="1858963" y="2155825"/>
                <a:ext cx="207963" cy="273050"/>
              </a:xfrm>
              <a:custGeom>
                <a:avLst/>
                <a:gdLst>
                  <a:gd name="T0" fmla="*/ 0 w 131"/>
                  <a:gd name="T1" fmla="*/ 131 h 172"/>
                  <a:gd name="T2" fmla="*/ 0 w 131"/>
                  <a:gd name="T3" fmla="*/ 0 h 172"/>
                  <a:gd name="T4" fmla="*/ 131 w 131"/>
                  <a:gd name="T5" fmla="*/ 131 h 172"/>
                  <a:gd name="T6" fmla="*/ 125 w 131"/>
                  <a:gd name="T7" fmla="*/ 172 h 172"/>
                  <a:gd name="T8" fmla="*/ 0 w 131"/>
                  <a:gd name="T9" fmla="*/ 131 h 172"/>
                </a:gdLst>
                <a:ahLst/>
                <a:cxnLst>
                  <a:cxn ang="0">
                    <a:pos x="T0" y="T1"/>
                  </a:cxn>
                  <a:cxn ang="0">
                    <a:pos x="T2" y="T3"/>
                  </a:cxn>
                  <a:cxn ang="0">
                    <a:pos x="T4" y="T5"/>
                  </a:cxn>
                  <a:cxn ang="0">
                    <a:pos x="T6" y="T7"/>
                  </a:cxn>
                  <a:cxn ang="0">
                    <a:pos x="T8" y="T9"/>
                  </a:cxn>
                </a:cxnLst>
                <a:rect l="0" t="0" r="r" b="b"/>
                <a:pathLst>
                  <a:path w="131" h="172">
                    <a:moveTo>
                      <a:pt x="0" y="131"/>
                    </a:moveTo>
                    <a:cubicBezTo>
                      <a:pt x="0" y="0"/>
                      <a:pt x="0" y="0"/>
                      <a:pt x="0" y="0"/>
                    </a:cubicBezTo>
                    <a:cubicBezTo>
                      <a:pt x="73" y="0"/>
                      <a:pt x="131" y="59"/>
                      <a:pt x="131" y="131"/>
                    </a:cubicBezTo>
                    <a:cubicBezTo>
                      <a:pt x="131" y="146"/>
                      <a:pt x="129" y="158"/>
                      <a:pt x="125" y="172"/>
                    </a:cubicBezTo>
                    <a:lnTo>
                      <a:pt x="0" y="131"/>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7" name="Freeform 349"/>
              <p:cNvSpPr>
                <a:spLocks noEditPoints="1"/>
              </p:cNvSpPr>
              <p:nvPr/>
            </p:nvSpPr>
            <p:spPr bwMode="auto">
              <a:xfrm>
                <a:off x="3565525" y="2798763"/>
                <a:ext cx="461963" cy="339725"/>
              </a:xfrm>
              <a:custGeom>
                <a:avLst/>
                <a:gdLst>
                  <a:gd name="T0" fmla="*/ 141 w 292"/>
                  <a:gd name="T1" fmla="*/ 22 h 214"/>
                  <a:gd name="T2" fmla="*/ 267 w 292"/>
                  <a:gd name="T3" fmla="*/ 22 h 214"/>
                  <a:gd name="T4" fmla="*/ 256 w 292"/>
                  <a:gd name="T5" fmla="*/ 3 h 214"/>
                  <a:gd name="T6" fmla="*/ 251 w 292"/>
                  <a:gd name="T7" fmla="*/ 0 h 214"/>
                  <a:gd name="T8" fmla="*/ 158 w 292"/>
                  <a:gd name="T9" fmla="*/ 0 h 214"/>
                  <a:gd name="T10" fmla="*/ 153 w 292"/>
                  <a:gd name="T11" fmla="*/ 3 h 214"/>
                  <a:gd name="T12" fmla="*/ 141 w 292"/>
                  <a:gd name="T13" fmla="*/ 22 h 214"/>
                  <a:gd name="T14" fmla="*/ 292 w 292"/>
                  <a:gd name="T15" fmla="*/ 38 h 214"/>
                  <a:gd name="T16" fmla="*/ 285 w 292"/>
                  <a:gd name="T17" fmla="*/ 31 h 214"/>
                  <a:gd name="T18" fmla="*/ 232 w 292"/>
                  <a:gd name="T19" fmla="*/ 31 h 214"/>
                  <a:gd name="T20" fmla="*/ 61 w 292"/>
                  <a:gd name="T21" fmla="*/ 31 h 214"/>
                  <a:gd name="T22" fmla="*/ 8 w 292"/>
                  <a:gd name="T23" fmla="*/ 31 h 214"/>
                  <a:gd name="T24" fmla="*/ 0 w 292"/>
                  <a:gd name="T25" fmla="*/ 38 h 214"/>
                  <a:gd name="T26" fmla="*/ 0 w 292"/>
                  <a:gd name="T27" fmla="*/ 207 h 214"/>
                  <a:gd name="T28" fmla="*/ 8 w 292"/>
                  <a:gd name="T29" fmla="*/ 214 h 214"/>
                  <a:gd name="T30" fmla="*/ 61 w 292"/>
                  <a:gd name="T31" fmla="*/ 214 h 214"/>
                  <a:gd name="T32" fmla="*/ 232 w 292"/>
                  <a:gd name="T33" fmla="*/ 214 h 214"/>
                  <a:gd name="T34" fmla="*/ 285 w 292"/>
                  <a:gd name="T35" fmla="*/ 214 h 214"/>
                  <a:gd name="T36" fmla="*/ 292 w 292"/>
                  <a:gd name="T37" fmla="*/ 207 h 214"/>
                  <a:gd name="T38" fmla="*/ 292 w 292"/>
                  <a:gd name="T39" fmla="*/ 3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214">
                    <a:moveTo>
                      <a:pt x="141" y="22"/>
                    </a:moveTo>
                    <a:cubicBezTo>
                      <a:pt x="267" y="22"/>
                      <a:pt x="267" y="22"/>
                      <a:pt x="267" y="22"/>
                    </a:cubicBezTo>
                    <a:cubicBezTo>
                      <a:pt x="256" y="3"/>
                      <a:pt x="256" y="3"/>
                      <a:pt x="256" y="3"/>
                    </a:cubicBezTo>
                    <a:cubicBezTo>
                      <a:pt x="256" y="3"/>
                      <a:pt x="254" y="0"/>
                      <a:pt x="251" y="0"/>
                    </a:cubicBezTo>
                    <a:cubicBezTo>
                      <a:pt x="158" y="0"/>
                      <a:pt x="158" y="0"/>
                      <a:pt x="158" y="0"/>
                    </a:cubicBezTo>
                    <a:cubicBezTo>
                      <a:pt x="158" y="0"/>
                      <a:pt x="154" y="0"/>
                      <a:pt x="153" y="3"/>
                    </a:cubicBezTo>
                    <a:lnTo>
                      <a:pt x="141" y="22"/>
                    </a:lnTo>
                    <a:close/>
                    <a:moveTo>
                      <a:pt x="292" y="38"/>
                    </a:moveTo>
                    <a:cubicBezTo>
                      <a:pt x="292" y="38"/>
                      <a:pt x="292" y="31"/>
                      <a:pt x="285" y="31"/>
                    </a:cubicBezTo>
                    <a:cubicBezTo>
                      <a:pt x="232" y="31"/>
                      <a:pt x="232" y="31"/>
                      <a:pt x="232" y="31"/>
                    </a:cubicBezTo>
                    <a:cubicBezTo>
                      <a:pt x="61" y="31"/>
                      <a:pt x="61" y="31"/>
                      <a:pt x="61" y="31"/>
                    </a:cubicBezTo>
                    <a:cubicBezTo>
                      <a:pt x="8" y="31"/>
                      <a:pt x="8" y="31"/>
                      <a:pt x="8" y="31"/>
                    </a:cubicBezTo>
                    <a:cubicBezTo>
                      <a:pt x="0" y="31"/>
                      <a:pt x="0" y="38"/>
                      <a:pt x="0" y="38"/>
                    </a:cubicBezTo>
                    <a:cubicBezTo>
                      <a:pt x="0" y="207"/>
                      <a:pt x="0" y="207"/>
                      <a:pt x="0" y="207"/>
                    </a:cubicBezTo>
                    <a:cubicBezTo>
                      <a:pt x="0" y="214"/>
                      <a:pt x="8" y="214"/>
                      <a:pt x="8" y="214"/>
                    </a:cubicBezTo>
                    <a:cubicBezTo>
                      <a:pt x="61" y="214"/>
                      <a:pt x="61" y="214"/>
                      <a:pt x="61" y="214"/>
                    </a:cubicBezTo>
                    <a:cubicBezTo>
                      <a:pt x="232" y="214"/>
                      <a:pt x="232" y="214"/>
                      <a:pt x="232" y="214"/>
                    </a:cubicBezTo>
                    <a:cubicBezTo>
                      <a:pt x="285" y="214"/>
                      <a:pt x="285" y="214"/>
                      <a:pt x="285" y="214"/>
                    </a:cubicBezTo>
                    <a:cubicBezTo>
                      <a:pt x="285" y="214"/>
                      <a:pt x="292" y="214"/>
                      <a:pt x="292" y="207"/>
                    </a:cubicBezTo>
                    <a:lnTo>
                      <a:pt x="292" y="38"/>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8" name="Oval 350"/>
              <p:cNvSpPr>
                <a:spLocks noChangeArrowheads="1"/>
              </p:cNvSpPr>
              <p:nvPr/>
            </p:nvSpPr>
            <p:spPr bwMode="auto">
              <a:xfrm>
                <a:off x="3343275" y="3792538"/>
                <a:ext cx="414338" cy="417513"/>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9" name="Freeform 351"/>
              <p:cNvSpPr>
                <a:spLocks/>
              </p:cNvSpPr>
              <p:nvPr/>
            </p:nvSpPr>
            <p:spPr bwMode="auto">
              <a:xfrm>
                <a:off x="3511550" y="3914775"/>
                <a:ext cx="117475" cy="171450"/>
              </a:xfrm>
              <a:custGeom>
                <a:avLst/>
                <a:gdLst>
                  <a:gd name="T0" fmla="*/ 0 w 74"/>
                  <a:gd name="T1" fmla="*/ 108 h 108"/>
                  <a:gd name="T2" fmla="*/ 74 w 74"/>
                  <a:gd name="T3" fmla="*/ 54 h 108"/>
                  <a:gd name="T4" fmla="*/ 0 w 74"/>
                  <a:gd name="T5" fmla="*/ 0 h 108"/>
                  <a:gd name="T6" fmla="*/ 0 w 74"/>
                  <a:gd name="T7" fmla="*/ 108 h 108"/>
                </a:gdLst>
                <a:ahLst/>
                <a:cxnLst>
                  <a:cxn ang="0">
                    <a:pos x="T0" y="T1"/>
                  </a:cxn>
                  <a:cxn ang="0">
                    <a:pos x="T2" y="T3"/>
                  </a:cxn>
                  <a:cxn ang="0">
                    <a:pos x="T4" y="T5"/>
                  </a:cxn>
                  <a:cxn ang="0">
                    <a:pos x="T6" y="T7"/>
                  </a:cxn>
                </a:cxnLst>
                <a:rect l="0" t="0" r="r" b="b"/>
                <a:pathLst>
                  <a:path w="74" h="108">
                    <a:moveTo>
                      <a:pt x="0" y="108"/>
                    </a:moveTo>
                    <a:lnTo>
                      <a:pt x="74" y="54"/>
                    </a:lnTo>
                    <a:lnTo>
                      <a:pt x="0" y="0"/>
                    </a:lnTo>
                    <a:lnTo>
                      <a:pt x="0"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10" name="Freeform 352"/>
              <p:cNvSpPr>
                <a:spLocks noEditPoints="1"/>
              </p:cNvSpPr>
              <p:nvPr/>
            </p:nvSpPr>
            <p:spPr bwMode="auto">
              <a:xfrm>
                <a:off x="1604963" y="3679825"/>
                <a:ext cx="423863" cy="325438"/>
              </a:xfrm>
              <a:custGeom>
                <a:avLst/>
                <a:gdLst>
                  <a:gd name="T0" fmla="*/ 133 w 267"/>
                  <a:gd name="T1" fmla="*/ 115 h 205"/>
                  <a:gd name="T2" fmla="*/ 267 w 267"/>
                  <a:gd name="T3" fmla="*/ 19 h 205"/>
                  <a:gd name="T4" fmla="*/ 267 w 267"/>
                  <a:gd name="T5" fmla="*/ 0 h 205"/>
                  <a:gd name="T6" fmla="*/ 133 w 267"/>
                  <a:gd name="T7" fmla="*/ 0 h 205"/>
                  <a:gd name="T8" fmla="*/ 0 w 267"/>
                  <a:gd name="T9" fmla="*/ 0 h 205"/>
                  <a:gd name="T10" fmla="*/ 0 w 267"/>
                  <a:gd name="T11" fmla="*/ 19 h 205"/>
                  <a:gd name="T12" fmla="*/ 133 w 267"/>
                  <a:gd name="T13" fmla="*/ 115 h 205"/>
                  <a:gd name="T14" fmla="*/ 267 w 267"/>
                  <a:gd name="T15" fmla="*/ 205 h 205"/>
                  <a:gd name="T16" fmla="*/ 267 w 267"/>
                  <a:gd name="T17" fmla="*/ 38 h 205"/>
                  <a:gd name="T18" fmla="*/ 133 w 267"/>
                  <a:gd name="T19" fmla="*/ 136 h 205"/>
                  <a:gd name="T20" fmla="*/ 0 w 267"/>
                  <a:gd name="T21" fmla="*/ 38 h 205"/>
                  <a:gd name="T22" fmla="*/ 0 w 267"/>
                  <a:gd name="T23" fmla="*/ 205 h 205"/>
                  <a:gd name="T24" fmla="*/ 133 w 267"/>
                  <a:gd name="T25" fmla="*/ 205 h 205"/>
                  <a:gd name="T26" fmla="*/ 267 w 267"/>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7" h="205">
                    <a:moveTo>
                      <a:pt x="133" y="115"/>
                    </a:moveTo>
                    <a:lnTo>
                      <a:pt x="267" y="19"/>
                    </a:lnTo>
                    <a:lnTo>
                      <a:pt x="267" y="0"/>
                    </a:lnTo>
                    <a:lnTo>
                      <a:pt x="133" y="0"/>
                    </a:lnTo>
                    <a:lnTo>
                      <a:pt x="0" y="0"/>
                    </a:lnTo>
                    <a:lnTo>
                      <a:pt x="0" y="19"/>
                    </a:lnTo>
                    <a:lnTo>
                      <a:pt x="133" y="115"/>
                    </a:lnTo>
                    <a:close/>
                    <a:moveTo>
                      <a:pt x="267" y="205"/>
                    </a:moveTo>
                    <a:lnTo>
                      <a:pt x="267" y="38"/>
                    </a:lnTo>
                    <a:lnTo>
                      <a:pt x="133" y="136"/>
                    </a:lnTo>
                    <a:lnTo>
                      <a:pt x="0" y="38"/>
                    </a:lnTo>
                    <a:lnTo>
                      <a:pt x="0" y="205"/>
                    </a:lnTo>
                    <a:lnTo>
                      <a:pt x="133" y="205"/>
                    </a:lnTo>
                    <a:lnTo>
                      <a:pt x="267" y="205"/>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11" name="Freeform 353"/>
              <p:cNvSpPr>
                <a:spLocks/>
              </p:cNvSpPr>
              <p:nvPr/>
            </p:nvSpPr>
            <p:spPr bwMode="auto">
              <a:xfrm>
                <a:off x="1025525" y="3070225"/>
                <a:ext cx="698500" cy="398463"/>
              </a:xfrm>
              <a:custGeom>
                <a:avLst/>
                <a:gdLst>
                  <a:gd name="T0" fmla="*/ 347 w 440"/>
                  <a:gd name="T1" fmla="*/ 24 h 252"/>
                  <a:gd name="T2" fmla="*/ 293 w 440"/>
                  <a:gd name="T3" fmla="*/ 3 h 252"/>
                  <a:gd name="T4" fmla="*/ 257 w 440"/>
                  <a:gd name="T5" fmla="*/ 31 h 252"/>
                  <a:gd name="T6" fmla="*/ 220 w 440"/>
                  <a:gd name="T7" fmla="*/ 33 h 252"/>
                  <a:gd name="T8" fmla="*/ 184 w 440"/>
                  <a:gd name="T9" fmla="*/ 31 h 252"/>
                  <a:gd name="T10" fmla="*/ 148 w 440"/>
                  <a:gd name="T11" fmla="*/ 3 h 252"/>
                  <a:gd name="T12" fmla="*/ 94 w 440"/>
                  <a:gd name="T13" fmla="*/ 24 h 252"/>
                  <a:gd name="T14" fmla="*/ 69 w 440"/>
                  <a:gd name="T15" fmla="*/ 246 h 252"/>
                  <a:gd name="T16" fmla="*/ 128 w 440"/>
                  <a:gd name="T17" fmla="*/ 210 h 252"/>
                  <a:gd name="T18" fmla="*/ 220 w 440"/>
                  <a:gd name="T19" fmla="*/ 179 h 252"/>
                  <a:gd name="T20" fmla="*/ 312 w 440"/>
                  <a:gd name="T21" fmla="*/ 210 h 252"/>
                  <a:gd name="T22" fmla="*/ 372 w 440"/>
                  <a:gd name="T23" fmla="*/ 246 h 252"/>
                  <a:gd name="T24" fmla="*/ 347 w 440"/>
                  <a:gd name="T25" fmla="*/ 2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0" h="252">
                    <a:moveTo>
                      <a:pt x="347" y="24"/>
                    </a:moveTo>
                    <a:cubicBezTo>
                      <a:pt x="341" y="13"/>
                      <a:pt x="299" y="0"/>
                      <a:pt x="293" y="3"/>
                    </a:cubicBezTo>
                    <a:cubicBezTo>
                      <a:pt x="290" y="6"/>
                      <a:pt x="265" y="28"/>
                      <a:pt x="257" y="31"/>
                    </a:cubicBezTo>
                    <a:cubicBezTo>
                      <a:pt x="249" y="33"/>
                      <a:pt x="220" y="33"/>
                      <a:pt x="220" y="33"/>
                    </a:cubicBezTo>
                    <a:cubicBezTo>
                      <a:pt x="220" y="33"/>
                      <a:pt x="192" y="33"/>
                      <a:pt x="184" y="31"/>
                    </a:cubicBezTo>
                    <a:cubicBezTo>
                      <a:pt x="175" y="28"/>
                      <a:pt x="151" y="6"/>
                      <a:pt x="148" y="3"/>
                    </a:cubicBezTo>
                    <a:cubicBezTo>
                      <a:pt x="141" y="0"/>
                      <a:pt x="99" y="13"/>
                      <a:pt x="94" y="24"/>
                    </a:cubicBezTo>
                    <a:cubicBezTo>
                      <a:pt x="94" y="24"/>
                      <a:pt x="0" y="222"/>
                      <a:pt x="69" y="246"/>
                    </a:cubicBezTo>
                    <a:cubicBezTo>
                      <a:pt x="99" y="252"/>
                      <a:pt x="111" y="226"/>
                      <a:pt x="128" y="210"/>
                    </a:cubicBezTo>
                    <a:cubicBezTo>
                      <a:pt x="145" y="194"/>
                      <a:pt x="170" y="179"/>
                      <a:pt x="220" y="179"/>
                    </a:cubicBezTo>
                    <a:cubicBezTo>
                      <a:pt x="271" y="179"/>
                      <a:pt x="295" y="194"/>
                      <a:pt x="312" y="210"/>
                    </a:cubicBezTo>
                    <a:cubicBezTo>
                      <a:pt x="329" y="226"/>
                      <a:pt x="341" y="252"/>
                      <a:pt x="372" y="246"/>
                    </a:cubicBezTo>
                    <a:cubicBezTo>
                      <a:pt x="440" y="222"/>
                      <a:pt x="347" y="24"/>
                      <a:pt x="347" y="24"/>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12" name="Oval 354"/>
              <p:cNvSpPr>
                <a:spLocks noChangeArrowheads="1"/>
              </p:cNvSpPr>
              <p:nvPr/>
            </p:nvSpPr>
            <p:spPr bwMode="auto">
              <a:xfrm>
                <a:off x="1346200" y="3186113"/>
                <a:ext cx="58738" cy="57150"/>
              </a:xfrm>
              <a:prstGeom prst="ellipse">
                <a:avLst/>
              </a:prstGeom>
              <a:solidFill>
                <a:srgbClr val="45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grpSp>
        <p:nvGrpSpPr>
          <p:cNvPr id="897" name="Group 896"/>
          <p:cNvGrpSpPr/>
          <p:nvPr/>
        </p:nvGrpSpPr>
        <p:grpSpPr>
          <a:xfrm>
            <a:off x="881" y="3847138"/>
            <a:ext cx="11991074" cy="559562"/>
            <a:chOff x="1" y="4120629"/>
            <a:chExt cx="11757022" cy="548640"/>
          </a:xfrm>
        </p:grpSpPr>
        <p:sp>
          <p:nvSpPr>
            <p:cNvPr id="9" name="Rectangle 8"/>
            <p:cNvSpPr/>
            <p:nvPr/>
          </p:nvSpPr>
          <p:spPr bwMode="auto">
            <a:xfrm>
              <a:off x="1" y="4120629"/>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46630" rIns="93260" bIns="46630" numCol="1" spcCol="0" rtlCol="0" fromWordArt="0" anchor="ctr" anchorCtr="0" forceAA="0" compatLnSpc="1">
              <a:prstTxWarp prst="textNoShape">
                <a:avLst/>
              </a:prstTxWarp>
              <a:noAutofit/>
            </a:bodyPr>
            <a:lstStyle/>
            <a:p>
              <a:pPr defTabSz="951028" fontAlgn="base"/>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	Details</a:t>
              </a:r>
            </a:p>
          </p:txBody>
        </p:sp>
        <p:sp>
          <p:nvSpPr>
            <p:cNvPr id="21" name="Rectangle 20"/>
            <p:cNvSpPr/>
            <p:nvPr/>
          </p:nvSpPr>
          <p:spPr>
            <a:xfrm>
              <a:off x="3248024" y="4120629"/>
              <a:ext cx="8508999" cy="548640"/>
            </a:xfrm>
            <a:prstGeom prst="rect">
              <a:avLst/>
            </a:prstGeom>
            <a:solidFill>
              <a:schemeClr val="bg1">
                <a:lumMod val="95000"/>
              </a:schemeClr>
            </a:solidFill>
          </p:spPr>
          <p:txBody>
            <a:bodyPr wrap="square" lIns="93260" anchor="ctr">
              <a:noAutofit/>
            </a:bodyPr>
            <a:lstStyle/>
            <a:p>
              <a:pPr defTabSz="932597"/>
              <a:r>
                <a:rPr lang="en-IN" sz="1428" kern="0" dirty="0">
                  <a:solidFill>
                    <a:schemeClr val="tx2"/>
                  </a:solidFill>
                </a:rPr>
                <a:t> </a:t>
              </a:r>
              <a:r>
                <a:rPr lang="en-IN" sz="1428" kern="0" dirty="0">
                  <a:solidFill>
                    <a:sysClr val="windowText" lastClr="000000"/>
                  </a:solidFill>
                </a:rPr>
                <a:t>Must be able to store data with all details; aggregation may lead to loss of details.</a:t>
              </a:r>
              <a:endParaRPr lang="en-US" sz="1428" kern="0" dirty="0">
                <a:solidFill>
                  <a:sysClr val="windowText" lastClr="000000"/>
                </a:solidFill>
              </a:endParaRPr>
            </a:p>
          </p:txBody>
        </p:sp>
        <p:grpSp>
          <p:nvGrpSpPr>
            <p:cNvPr id="513" name="Group 512"/>
            <p:cNvGrpSpPr/>
            <p:nvPr/>
          </p:nvGrpSpPr>
          <p:grpSpPr>
            <a:xfrm>
              <a:off x="690860" y="4173818"/>
              <a:ext cx="392844" cy="442262"/>
              <a:chOff x="3917950" y="4414838"/>
              <a:chExt cx="1249363" cy="1406525"/>
            </a:xfrm>
          </p:grpSpPr>
          <p:sp>
            <p:nvSpPr>
              <p:cNvPr id="514" name="Freeform 359"/>
              <p:cNvSpPr>
                <a:spLocks noEditPoints="1"/>
              </p:cNvSpPr>
              <p:nvPr/>
            </p:nvSpPr>
            <p:spPr bwMode="auto">
              <a:xfrm>
                <a:off x="3917950" y="4414838"/>
                <a:ext cx="1249363" cy="1406525"/>
              </a:xfrm>
              <a:custGeom>
                <a:avLst/>
                <a:gdLst>
                  <a:gd name="T0" fmla="*/ 1116 w 1704"/>
                  <a:gd name="T1" fmla="*/ 362 h 1920"/>
                  <a:gd name="T2" fmla="*/ 1070 w 1704"/>
                  <a:gd name="T3" fmla="*/ 285 h 1920"/>
                  <a:gd name="T4" fmla="*/ 1398 w 1704"/>
                  <a:gd name="T5" fmla="*/ 199 h 1920"/>
                  <a:gd name="T6" fmla="*/ 1323 w 1704"/>
                  <a:gd name="T7" fmla="*/ 149 h 1920"/>
                  <a:gd name="T8" fmla="*/ 1089 w 1704"/>
                  <a:gd name="T9" fmla="*/ 99 h 1920"/>
                  <a:gd name="T10" fmla="*/ 869 w 1704"/>
                  <a:gd name="T11" fmla="*/ 0 h 1920"/>
                  <a:gd name="T12" fmla="*/ 263 w 1704"/>
                  <a:gd name="T13" fmla="*/ 348 h 1920"/>
                  <a:gd name="T14" fmla="*/ 283 w 1704"/>
                  <a:gd name="T15" fmla="*/ 397 h 1920"/>
                  <a:gd name="T16" fmla="*/ 264 w 1704"/>
                  <a:gd name="T17" fmla="*/ 446 h 1920"/>
                  <a:gd name="T18" fmla="*/ 770 w 1704"/>
                  <a:gd name="T19" fmla="*/ 531 h 1920"/>
                  <a:gd name="T20" fmla="*/ 957 w 1704"/>
                  <a:gd name="T21" fmla="*/ 603 h 1920"/>
                  <a:gd name="T22" fmla="*/ 436 w 1704"/>
                  <a:gd name="T23" fmla="*/ 652 h 1920"/>
                  <a:gd name="T24" fmla="*/ 496 w 1704"/>
                  <a:gd name="T25" fmla="*/ 701 h 1920"/>
                  <a:gd name="T26" fmla="*/ 867 w 1704"/>
                  <a:gd name="T27" fmla="*/ 786 h 1920"/>
                  <a:gd name="T28" fmla="*/ 798 w 1704"/>
                  <a:gd name="T29" fmla="*/ 865 h 1920"/>
                  <a:gd name="T30" fmla="*/ 623 w 1704"/>
                  <a:gd name="T31" fmla="*/ 943 h 1920"/>
                  <a:gd name="T32" fmla="*/ 579 w 1704"/>
                  <a:gd name="T33" fmla="*/ 1028 h 1920"/>
                  <a:gd name="T34" fmla="*/ 597 w 1704"/>
                  <a:gd name="T35" fmla="*/ 1077 h 1920"/>
                  <a:gd name="T36" fmla="*/ 727 w 1704"/>
                  <a:gd name="T37" fmla="*/ 1127 h 1920"/>
                  <a:gd name="T38" fmla="*/ 1009 w 1704"/>
                  <a:gd name="T39" fmla="*/ 1212 h 1920"/>
                  <a:gd name="T40" fmla="*/ 1130 w 1704"/>
                  <a:gd name="T41" fmla="*/ 1289 h 1920"/>
                  <a:gd name="T42" fmla="*/ 1102 w 1704"/>
                  <a:gd name="T43" fmla="*/ 1368 h 1920"/>
                  <a:gd name="T44" fmla="*/ 887 w 1704"/>
                  <a:gd name="T45" fmla="*/ 1453 h 1920"/>
                  <a:gd name="T46" fmla="*/ 840 w 1704"/>
                  <a:gd name="T47" fmla="*/ 1503 h 1920"/>
                  <a:gd name="T48" fmla="*/ 883 w 1704"/>
                  <a:gd name="T49" fmla="*/ 1552 h 1920"/>
                  <a:gd name="T50" fmla="*/ 925 w 1704"/>
                  <a:gd name="T51" fmla="*/ 1637 h 1920"/>
                  <a:gd name="T52" fmla="*/ 68 w 1704"/>
                  <a:gd name="T53" fmla="*/ 827 h 1920"/>
                  <a:gd name="T54" fmla="*/ 91 w 1704"/>
                  <a:gd name="T55" fmla="*/ 212 h 1920"/>
                  <a:gd name="T56" fmla="*/ 77 w 1704"/>
                  <a:gd name="T57" fmla="*/ 237 h 1920"/>
                  <a:gd name="T58" fmla="*/ 40 w 1704"/>
                  <a:gd name="T59" fmla="*/ 827 h 1920"/>
                  <a:gd name="T60" fmla="*/ 959 w 1704"/>
                  <a:gd name="T61" fmla="*/ 1630 h 1920"/>
                  <a:gd name="T62" fmla="*/ 959 w 1704"/>
                  <a:gd name="T63" fmla="*/ 1580 h 1920"/>
                  <a:gd name="T64" fmla="*/ 875 w 1704"/>
                  <a:gd name="T65" fmla="*/ 1495 h 1920"/>
                  <a:gd name="T66" fmla="*/ 880 w 1704"/>
                  <a:gd name="T67" fmla="*/ 1418 h 1920"/>
                  <a:gd name="T68" fmla="*/ 845 w 1704"/>
                  <a:gd name="T69" fmla="*/ 1340 h 1920"/>
                  <a:gd name="T70" fmla="*/ 1158 w 1704"/>
                  <a:gd name="T71" fmla="*/ 1290 h 1920"/>
                  <a:gd name="T72" fmla="*/ 1009 w 1704"/>
                  <a:gd name="T73" fmla="*/ 1240 h 1920"/>
                  <a:gd name="T74" fmla="*/ 727 w 1704"/>
                  <a:gd name="T75" fmla="*/ 1155 h 1920"/>
                  <a:gd name="T76" fmla="*/ 625 w 1704"/>
                  <a:gd name="T77" fmla="*/ 1077 h 1920"/>
                  <a:gd name="T78" fmla="*/ 579 w 1704"/>
                  <a:gd name="T79" fmla="*/ 1000 h 1920"/>
                  <a:gd name="T80" fmla="*/ 623 w 1704"/>
                  <a:gd name="T81" fmla="*/ 915 h 1920"/>
                  <a:gd name="T82" fmla="*/ 826 w 1704"/>
                  <a:gd name="T83" fmla="*/ 865 h 1920"/>
                  <a:gd name="T84" fmla="*/ 867 w 1704"/>
                  <a:gd name="T85" fmla="*/ 814 h 1920"/>
                  <a:gd name="T86" fmla="*/ 496 w 1704"/>
                  <a:gd name="T87" fmla="*/ 729 h 1920"/>
                  <a:gd name="T88" fmla="*/ 464 w 1704"/>
                  <a:gd name="T89" fmla="*/ 652 h 1920"/>
                  <a:gd name="T90" fmla="*/ 1006 w 1704"/>
                  <a:gd name="T91" fmla="*/ 575 h 1920"/>
                  <a:gd name="T92" fmla="*/ 462 w 1704"/>
                  <a:gd name="T93" fmla="*/ 559 h 1920"/>
                  <a:gd name="T94" fmla="*/ 256 w 1704"/>
                  <a:gd name="T95" fmla="*/ 482 h 1920"/>
                  <a:gd name="T96" fmla="*/ 318 w 1704"/>
                  <a:gd name="T97" fmla="*/ 405 h 1920"/>
                  <a:gd name="T98" fmla="*/ 580 w 1704"/>
                  <a:gd name="T99" fmla="*/ 320 h 1920"/>
                  <a:gd name="T100" fmla="*/ 869 w 1704"/>
                  <a:gd name="T101" fmla="*/ 28 h 1920"/>
                  <a:gd name="T102" fmla="*/ 1089 w 1704"/>
                  <a:gd name="T103" fmla="*/ 71 h 1920"/>
                  <a:gd name="T104" fmla="*/ 1295 w 1704"/>
                  <a:gd name="T105" fmla="*/ 149 h 1920"/>
                  <a:gd name="T106" fmla="*/ 1398 w 1704"/>
                  <a:gd name="T107" fmla="*/ 227 h 1920"/>
                  <a:gd name="T108" fmla="*/ 1070 w 1704"/>
                  <a:gd name="T109" fmla="*/ 313 h 1920"/>
                  <a:gd name="T110" fmla="*/ 1088 w 1704"/>
                  <a:gd name="T111" fmla="*/ 362 h 1920"/>
                  <a:gd name="T112" fmla="*/ 1676 w 1704"/>
                  <a:gd name="T113" fmla="*/ 827 h 1920"/>
                  <a:gd name="T114" fmla="*/ 1061 w 1704"/>
                  <a:gd name="T115" fmla="*/ 1619 h 1920"/>
                  <a:gd name="T116" fmla="*/ 985 w 1704"/>
                  <a:gd name="T117" fmla="*/ 1810 h 1920"/>
                  <a:gd name="T118" fmla="*/ 1704 w 1704"/>
                  <a:gd name="T119" fmla="*/ 836 h 1920"/>
                  <a:gd name="T120" fmla="*/ 61 w 1704"/>
                  <a:gd name="T121" fmla="*/ 213 h 1920"/>
                  <a:gd name="T122" fmla="*/ 63 w 1704"/>
                  <a:gd name="T123" fmla="*/ 204 h 1920"/>
                  <a:gd name="T124" fmla="*/ 965 w 1704"/>
                  <a:gd name="T125" fmla="*/ 1844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4" h="1920">
                    <a:moveTo>
                      <a:pt x="1578" y="389"/>
                    </a:moveTo>
                    <a:cubicBezTo>
                      <a:pt x="1576" y="385"/>
                      <a:pt x="1576" y="385"/>
                      <a:pt x="1576" y="385"/>
                    </a:cubicBezTo>
                    <a:cubicBezTo>
                      <a:pt x="1569" y="376"/>
                      <a:pt x="1559" y="370"/>
                      <a:pt x="1547" y="370"/>
                    </a:cubicBezTo>
                    <a:cubicBezTo>
                      <a:pt x="1124" y="370"/>
                      <a:pt x="1124" y="370"/>
                      <a:pt x="1124" y="370"/>
                    </a:cubicBezTo>
                    <a:cubicBezTo>
                      <a:pt x="1119" y="370"/>
                      <a:pt x="1116" y="366"/>
                      <a:pt x="1116" y="362"/>
                    </a:cubicBezTo>
                    <a:cubicBezTo>
                      <a:pt x="1116" y="357"/>
                      <a:pt x="1119" y="354"/>
                      <a:pt x="1124" y="354"/>
                    </a:cubicBezTo>
                    <a:cubicBezTo>
                      <a:pt x="1442" y="354"/>
                      <a:pt x="1442" y="354"/>
                      <a:pt x="1442" y="354"/>
                    </a:cubicBezTo>
                    <a:cubicBezTo>
                      <a:pt x="1461" y="354"/>
                      <a:pt x="1476" y="338"/>
                      <a:pt x="1476" y="319"/>
                    </a:cubicBezTo>
                    <a:cubicBezTo>
                      <a:pt x="1476" y="300"/>
                      <a:pt x="1461" y="285"/>
                      <a:pt x="1442" y="285"/>
                    </a:cubicBezTo>
                    <a:cubicBezTo>
                      <a:pt x="1070" y="285"/>
                      <a:pt x="1070" y="285"/>
                      <a:pt x="1070" y="285"/>
                    </a:cubicBezTo>
                    <a:cubicBezTo>
                      <a:pt x="1066" y="285"/>
                      <a:pt x="1063" y="281"/>
                      <a:pt x="1063" y="277"/>
                    </a:cubicBezTo>
                    <a:cubicBezTo>
                      <a:pt x="1063" y="272"/>
                      <a:pt x="1066" y="269"/>
                      <a:pt x="1070" y="269"/>
                    </a:cubicBezTo>
                    <a:cubicBezTo>
                      <a:pt x="1398" y="269"/>
                      <a:pt x="1398" y="269"/>
                      <a:pt x="1398" y="269"/>
                    </a:cubicBezTo>
                    <a:cubicBezTo>
                      <a:pt x="1417" y="269"/>
                      <a:pt x="1433" y="253"/>
                      <a:pt x="1433" y="234"/>
                    </a:cubicBezTo>
                    <a:cubicBezTo>
                      <a:pt x="1433" y="215"/>
                      <a:pt x="1417" y="199"/>
                      <a:pt x="1398" y="199"/>
                    </a:cubicBezTo>
                    <a:cubicBezTo>
                      <a:pt x="1125" y="199"/>
                      <a:pt x="1125" y="199"/>
                      <a:pt x="1125" y="199"/>
                    </a:cubicBezTo>
                    <a:cubicBezTo>
                      <a:pt x="1121" y="199"/>
                      <a:pt x="1117" y="196"/>
                      <a:pt x="1117" y="192"/>
                    </a:cubicBezTo>
                    <a:cubicBezTo>
                      <a:pt x="1117" y="187"/>
                      <a:pt x="1121" y="184"/>
                      <a:pt x="1125" y="184"/>
                    </a:cubicBezTo>
                    <a:cubicBezTo>
                      <a:pt x="1289" y="184"/>
                      <a:pt x="1289" y="184"/>
                      <a:pt x="1289" y="184"/>
                    </a:cubicBezTo>
                    <a:cubicBezTo>
                      <a:pt x="1308" y="184"/>
                      <a:pt x="1323" y="168"/>
                      <a:pt x="1323" y="149"/>
                    </a:cubicBezTo>
                    <a:cubicBezTo>
                      <a:pt x="1323" y="130"/>
                      <a:pt x="1308" y="114"/>
                      <a:pt x="1289" y="114"/>
                    </a:cubicBezTo>
                    <a:cubicBezTo>
                      <a:pt x="1066" y="114"/>
                      <a:pt x="1066" y="114"/>
                      <a:pt x="1066" y="114"/>
                    </a:cubicBezTo>
                    <a:cubicBezTo>
                      <a:pt x="1062" y="114"/>
                      <a:pt x="1058" y="111"/>
                      <a:pt x="1058" y="107"/>
                    </a:cubicBezTo>
                    <a:cubicBezTo>
                      <a:pt x="1058" y="102"/>
                      <a:pt x="1062" y="99"/>
                      <a:pt x="1066" y="99"/>
                    </a:cubicBezTo>
                    <a:cubicBezTo>
                      <a:pt x="1089" y="99"/>
                      <a:pt x="1089" y="99"/>
                      <a:pt x="1089" y="99"/>
                    </a:cubicBezTo>
                    <a:cubicBezTo>
                      <a:pt x="1109" y="99"/>
                      <a:pt x="1124" y="83"/>
                      <a:pt x="1124" y="64"/>
                    </a:cubicBezTo>
                    <a:cubicBezTo>
                      <a:pt x="1124" y="48"/>
                      <a:pt x="1115" y="35"/>
                      <a:pt x="1101" y="31"/>
                    </a:cubicBezTo>
                    <a:cubicBezTo>
                      <a:pt x="1099" y="30"/>
                      <a:pt x="1099" y="30"/>
                      <a:pt x="1099" y="30"/>
                    </a:cubicBezTo>
                    <a:cubicBezTo>
                      <a:pt x="1027" y="10"/>
                      <a:pt x="952" y="0"/>
                      <a:pt x="877" y="0"/>
                    </a:cubicBezTo>
                    <a:cubicBezTo>
                      <a:pt x="869" y="0"/>
                      <a:pt x="869" y="0"/>
                      <a:pt x="869" y="0"/>
                    </a:cubicBezTo>
                    <a:cubicBezTo>
                      <a:pt x="625" y="0"/>
                      <a:pt x="394" y="106"/>
                      <a:pt x="235" y="291"/>
                    </a:cubicBezTo>
                    <a:cubicBezTo>
                      <a:pt x="229" y="299"/>
                      <a:pt x="229" y="299"/>
                      <a:pt x="229" y="299"/>
                    </a:cubicBezTo>
                    <a:cubicBezTo>
                      <a:pt x="229" y="301"/>
                      <a:pt x="229" y="301"/>
                      <a:pt x="229" y="301"/>
                    </a:cubicBezTo>
                    <a:cubicBezTo>
                      <a:pt x="228" y="305"/>
                      <a:pt x="227" y="308"/>
                      <a:pt x="227" y="312"/>
                    </a:cubicBezTo>
                    <a:cubicBezTo>
                      <a:pt x="227" y="332"/>
                      <a:pt x="243" y="348"/>
                      <a:pt x="263" y="348"/>
                    </a:cubicBezTo>
                    <a:cubicBezTo>
                      <a:pt x="580" y="348"/>
                      <a:pt x="580" y="348"/>
                      <a:pt x="580" y="348"/>
                    </a:cubicBezTo>
                    <a:cubicBezTo>
                      <a:pt x="583" y="348"/>
                      <a:pt x="586" y="351"/>
                      <a:pt x="586" y="354"/>
                    </a:cubicBezTo>
                    <a:cubicBezTo>
                      <a:pt x="586" y="358"/>
                      <a:pt x="583" y="361"/>
                      <a:pt x="580" y="361"/>
                    </a:cubicBezTo>
                    <a:cubicBezTo>
                      <a:pt x="318" y="361"/>
                      <a:pt x="318" y="361"/>
                      <a:pt x="318" y="361"/>
                    </a:cubicBezTo>
                    <a:cubicBezTo>
                      <a:pt x="299" y="361"/>
                      <a:pt x="283" y="377"/>
                      <a:pt x="283" y="397"/>
                    </a:cubicBezTo>
                    <a:cubicBezTo>
                      <a:pt x="283" y="417"/>
                      <a:pt x="299" y="433"/>
                      <a:pt x="318" y="433"/>
                    </a:cubicBezTo>
                    <a:cubicBezTo>
                      <a:pt x="740" y="433"/>
                      <a:pt x="740" y="433"/>
                      <a:pt x="740" y="433"/>
                    </a:cubicBezTo>
                    <a:cubicBezTo>
                      <a:pt x="743" y="433"/>
                      <a:pt x="746" y="436"/>
                      <a:pt x="746" y="439"/>
                    </a:cubicBezTo>
                    <a:cubicBezTo>
                      <a:pt x="746" y="443"/>
                      <a:pt x="743" y="446"/>
                      <a:pt x="740" y="446"/>
                    </a:cubicBezTo>
                    <a:cubicBezTo>
                      <a:pt x="264" y="446"/>
                      <a:pt x="264" y="446"/>
                      <a:pt x="264" y="446"/>
                    </a:cubicBezTo>
                    <a:cubicBezTo>
                      <a:pt x="244" y="446"/>
                      <a:pt x="228" y="462"/>
                      <a:pt x="228" y="482"/>
                    </a:cubicBezTo>
                    <a:cubicBezTo>
                      <a:pt x="228" y="502"/>
                      <a:pt x="244" y="518"/>
                      <a:pt x="264" y="518"/>
                    </a:cubicBezTo>
                    <a:cubicBezTo>
                      <a:pt x="770" y="518"/>
                      <a:pt x="770" y="518"/>
                      <a:pt x="770" y="518"/>
                    </a:cubicBezTo>
                    <a:cubicBezTo>
                      <a:pt x="774" y="518"/>
                      <a:pt x="777" y="521"/>
                      <a:pt x="777" y="524"/>
                    </a:cubicBezTo>
                    <a:cubicBezTo>
                      <a:pt x="777" y="528"/>
                      <a:pt x="774" y="531"/>
                      <a:pt x="770" y="531"/>
                    </a:cubicBezTo>
                    <a:cubicBezTo>
                      <a:pt x="462" y="531"/>
                      <a:pt x="462" y="531"/>
                      <a:pt x="462" y="531"/>
                    </a:cubicBezTo>
                    <a:cubicBezTo>
                      <a:pt x="442" y="531"/>
                      <a:pt x="426" y="547"/>
                      <a:pt x="426" y="567"/>
                    </a:cubicBezTo>
                    <a:cubicBezTo>
                      <a:pt x="426" y="587"/>
                      <a:pt x="442" y="603"/>
                      <a:pt x="462" y="603"/>
                    </a:cubicBezTo>
                    <a:cubicBezTo>
                      <a:pt x="957" y="603"/>
                      <a:pt x="957" y="603"/>
                      <a:pt x="957" y="603"/>
                    </a:cubicBezTo>
                    <a:cubicBezTo>
                      <a:pt x="957" y="603"/>
                      <a:pt x="957" y="603"/>
                      <a:pt x="957" y="603"/>
                    </a:cubicBezTo>
                    <a:cubicBezTo>
                      <a:pt x="1001" y="603"/>
                      <a:pt x="1001" y="603"/>
                      <a:pt x="1001" y="603"/>
                    </a:cubicBezTo>
                    <a:cubicBezTo>
                      <a:pt x="1004" y="604"/>
                      <a:pt x="1005" y="607"/>
                      <a:pt x="1005" y="610"/>
                    </a:cubicBezTo>
                    <a:cubicBezTo>
                      <a:pt x="1005" y="613"/>
                      <a:pt x="1002" y="616"/>
                      <a:pt x="999" y="616"/>
                    </a:cubicBezTo>
                    <a:cubicBezTo>
                      <a:pt x="472" y="616"/>
                      <a:pt x="472" y="616"/>
                      <a:pt x="472" y="616"/>
                    </a:cubicBezTo>
                    <a:cubicBezTo>
                      <a:pt x="452" y="616"/>
                      <a:pt x="436" y="632"/>
                      <a:pt x="436" y="652"/>
                    </a:cubicBezTo>
                    <a:cubicBezTo>
                      <a:pt x="436" y="672"/>
                      <a:pt x="452" y="688"/>
                      <a:pt x="472" y="688"/>
                    </a:cubicBezTo>
                    <a:cubicBezTo>
                      <a:pt x="993" y="688"/>
                      <a:pt x="993" y="688"/>
                      <a:pt x="993" y="688"/>
                    </a:cubicBezTo>
                    <a:cubicBezTo>
                      <a:pt x="996" y="688"/>
                      <a:pt x="999" y="691"/>
                      <a:pt x="999" y="695"/>
                    </a:cubicBezTo>
                    <a:cubicBezTo>
                      <a:pt x="999" y="698"/>
                      <a:pt x="996" y="701"/>
                      <a:pt x="993" y="701"/>
                    </a:cubicBezTo>
                    <a:cubicBezTo>
                      <a:pt x="496" y="701"/>
                      <a:pt x="496" y="701"/>
                      <a:pt x="496" y="701"/>
                    </a:cubicBezTo>
                    <a:cubicBezTo>
                      <a:pt x="476" y="701"/>
                      <a:pt x="460" y="717"/>
                      <a:pt x="460" y="737"/>
                    </a:cubicBezTo>
                    <a:cubicBezTo>
                      <a:pt x="460" y="757"/>
                      <a:pt x="476" y="773"/>
                      <a:pt x="496" y="773"/>
                    </a:cubicBezTo>
                    <a:cubicBezTo>
                      <a:pt x="867" y="773"/>
                      <a:pt x="867" y="773"/>
                      <a:pt x="867" y="773"/>
                    </a:cubicBezTo>
                    <a:cubicBezTo>
                      <a:pt x="871" y="773"/>
                      <a:pt x="874" y="776"/>
                      <a:pt x="874" y="780"/>
                    </a:cubicBezTo>
                    <a:cubicBezTo>
                      <a:pt x="874" y="783"/>
                      <a:pt x="871" y="786"/>
                      <a:pt x="867" y="786"/>
                    </a:cubicBezTo>
                    <a:cubicBezTo>
                      <a:pt x="469" y="786"/>
                      <a:pt x="469" y="786"/>
                      <a:pt x="469" y="786"/>
                    </a:cubicBezTo>
                    <a:cubicBezTo>
                      <a:pt x="450" y="786"/>
                      <a:pt x="434" y="802"/>
                      <a:pt x="434" y="822"/>
                    </a:cubicBezTo>
                    <a:cubicBezTo>
                      <a:pt x="434" y="842"/>
                      <a:pt x="450" y="858"/>
                      <a:pt x="469" y="858"/>
                    </a:cubicBezTo>
                    <a:cubicBezTo>
                      <a:pt x="791" y="858"/>
                      <a:pt x="791" y="858"/>
                      <a:pt x="791" y="858"/>
                    </a:cubicBezTo>
                    <a:cubicBezTo>
                      <a:pt x="795" y="858"/>
                      <a:pt x="798" y="861"/>
                      <a:pt x="798" y="865"/>
                    </a:cubicBezTo>
                    <a:cubicBezTo>
                      <a:pt x="798" y="868"/>
                      <a:pt x="795" y="871"/>
                      <a:pt x="791" y="871"/>
                    </a:cubicBezTo>
                    <a:cubicBezTo>
                      <a:pt x="510" y="871"/>
                      <a:pt x="510" y="871"/>
                      <a:pt x="510" y="871"/>
                    </a:cubicBezTo>
                    <a:cubicBezTo>
                      <a:pt x="491" y="871"/>
                      <a:pt x="475" y="888"/>
                      <a:pt x="475" y="907"/>
                    </a:cubicBezTo>
                    <a:cubicBezTo>
                      <a:pt x="475" y="927"/>
                      <a:pt x="491" y="943"/>
                      <a:pt x="510" y="943"/>
                    </a:cubicBezTo>
                    <a:cubicBezTo>
                      <a:pt x="623" y="943"/>
                      <a:pt x="623" y="943"/>
                      <a:pt x="623" y="943"/>
                    </a:cubicBezTo>
                    <a:cubicBezTo>
                      <a:pt x="626" y="943"/>
                      <a:pt x="629" y="946"/>
                      <a:pt x="629" y="950"/>
                    </a:cubicBezTo>
                    <a:cubicBezTo>
                      <a:pt x="629" y="953"/>
                      <a:pt x="626" y="956"/>
                      <a:pt x="623" y="956"/>
                    </a:cubicBezTo>
                    <a:cubicBezTo>
                      <a:pt x="579" y="956"/>
                      <a:pt x="579" y="956"/>
                      <a:pt x="579" y="956"/>
                    </a:cubicBezTo>
                    <a:cubicBezTo>
                      <a:pt x="559" y="956"/>
                      <a:pt x="543" y="973"/>
                      <a:pt x="543" y="992"/>
                    </a:cubicBezTo>
                    <a:cubicBezTo>
                      <a:pt x="543" y="1012"/>
                      <a:pt x="559" y="1028"/>
                      <a:pt x="579" y="1028"/>
                    </a:cubicBezTo>
                    <a:cubicBezTo>
                      <a:pt x="637" y="1028"/>
                      <a:pt x="637" y="1028"/>
                      <a:pt x="637" y="1028"/>
                    </a:cubicBezTo>
                    <a:cubicBezTo>
                      <a:pt x="640" y="1028"/>
                      <a:pt x="643" y="1031"/>
                      <a:pt x="643" y="1035"/>
                    </a:cubicBezTo>
                    <a:cubicBezTo>
                      <a:pt x="643" y="1039"/>
                      <a:pt x="640" y="1042"/>
                      <a:pt x="637" y="1042"/>
                    </a:cubicBezTo>
                    <a:cubicBezTo>
                      <a:pt x="633" y="1042"/>
                      <a:pt x="633" y="1042"/>
                      <a:pt x="633" y="1042"/>
                    </a:cubicBezTo>
                    <a:cubicBezTo>
                      <a:pt x="613" y="1042"/>
                      <a:pt x="597" y="1058"/>
                      <a:pt x="597" y="1077"/>
                    </a:cubicBezTo>
                    <a:cubicBezTo>
                      <a:pt x="597" y="1097"/>
                      <a:pt x="613" y="1113"/>
                      <a:pt x="633" y="1113"/>
                    </a:cubicBezTo>
                    <a:cubicBezTo>
                      <a:pt x="750" y="1113"/>
                      <a:pt x="750" y="1113"/>
                      <a:pt x="750" y="1113"/>
                    </a:cubicBezTo>
                    <a:cubicBezTo>
                      <a:pt x="754" y="1113"/>
                      <a:pt x="757" y="1116"/>
                      <a:pt x="757" y="1120"/>
                    </a:cubicBezTo>
                    <a:cubicBezTo>
                      <a:pt x="757" y="1124"/>
                      <a:pt x="754" y="1127"/>
                      <a:pt x="750" y="1127"/>
                    </a:cubicBezTo>
                    <a:cubicBezTo>
                      <a:pt x="727" y="1127"/>
                      <a:pt x="727" y="1127"/>
                      <a:pt x="727" y="1127"/>
                    </a:cubicBezTo>
                    <a:cubicBezTo>
                      <a:pt x="707" y="1127"/>
                      <a:pt x="691" y="1143"/>
                      <a:pt x="691" y="1162"/>
                    </a:cubicBezTo>
                    <a:cubicBezTo>
                      <a:pt x="691" y="1182"/>
                      <a:pt x="707" y="1198"/>
                      <a:pt x="727" y="1198"/>
                    </a:cubicBezTo>
                    <a:cubicBezTo>
                      <a:pt x="1009" y="1198"/>
                      <a:pt x="1009" y="1198"/>
                      <a:pt x="1009" y="1198"/>
                    </a:cubicBezTo>
                    <a:cubicBezTo>
                      <a:pt x="1013" y="1198"/>
                      <a:pt x="1016" y="1201"/>
                      <a:pt x="1016" y="1205"/>
                    </a:cubicBezTo>
                    <a:cubicBezTo>
                      <a:pt x="1016" y="1209"/>
                      <a:pt x="1013" y="1212"/>
                      <a:pt x="1009" y="1212"/>
                    </a:cubicBezTo>
                    <a:cubicBezTo>
                      <a:pt x="786" y="1212"/>
                      <a:pt x="786" y="1212"/>
                      <a:pt x="786" y="1212"/>
                    </a:cubicBezTo>
                    <a:cubicBezTo>
                      <a:pt x="766" y="1212"/>
                      <a:pt x="750" y="1228"/>
                      <a:pt x="750" y="1247"/>
                    </a:cubicBezTo>
                    <a:cubicBezTo>
                      <a:pt x="750" y="1267"/>
                      <a:pt x="766" y="1283"/>
                      <a:pt x="786" y="1283"/>
                    </a:cubicBezTo>
                    <a:cubicBezTo>
                      <a:pt x="1124" y="1283"/>
                      <a:pt x="1124" y="1283"/>
                      <a:pt x="1124" y="1283"/>
                    </a:cubicBezTo>
                    <a:cubicBezTo>
                      <a:pt x="1127" y="1283"/>
                      <a:pt x="1130" y="1286"/>
                      <a:pt x="1130" y="1289"/>
                    </a:cubicBezTo>
                    <a:cubicBezTo>
                      <a:pt x="1129" y="1291"/>
                      <a:pt x="1125" y="1294"/>
                      <a:pt x="1120" y="1297"/>
                    </a:cubicBezTo>
                    <a:cubicBezTo>
                      <a:pt x="845" y="1297"/>
                      <a:pt x="845" y="1297"/>
                      <a:pt x="845" y="1297"/>
                    </a:cubicBezTo>
                    <a:cubicBezTo>
                      <a:pt x="825" y="1297"/>
                      <a:pt x="809" y="1313"/>
                      <a:pt x="809" y="1333"/>
                    </a:cubicBezTo>
                    <a:cubicBezTo>
                      <a:pt x="809" y="1352"/>
                      <a:pt x="825" y="1368"/>
                      <a:pt x="845" y="1368"/>
                    </a:cubicBezTo>
                    <a:cubicBezTo>
                      <a:pt x="1102" y="1368"/>
                      <a:pt x="1102" y="1368"/>
                      <a:pt x="1102" y="1368"/>
                    </a:cubicBezTo>
                    <a:cubicBezTo>
                      <a:pt x="1106" y="1368"/>
                      <a:pt x="1109" y="1371"/>
                      <a:pt x="1109" y="1375"/>
                    </a:cubicBezTo>
                    <a:cubicBezTo>
                      <a:pt x="1109" y="1379"/>
                      <a:pt x="1106" y="1382"/>
                      <a:pt x="1102" y="1382"/>
                    </a:cubicBezTo>
                    <a:cubicBezTo>
                      <a:pt x="887" y="1382"/>
                      <a:pt x="887" y="1382"/>
                      <a:pt x="887" y="1382"/>
                    </a:cubicBezTo>
                    <a:cubicBezTo>
                      <a:pt x="868" y="1382"/>
                      <a:pt x="852" y="1398"/>
                      <a:pt x="852" y="1418"/>
                    </a:cubicBezTo>
                    <a:cubicBezTo>
                      <a:pt x="852" y="1437"/>
                      <a:pt x="868" y="1453"/>
                      <a:pt x="887" y="1453"/>
                    </a:cubicBezTo>
                    <a:cubicBezTo>
                      <a:pt x="1040" y="1453"/>
                      <a:pt x="1040" y="1453"/>
                      <a:pt x="1040" y="1453"/>
                    </a:cubicBezTo>
                    <a:cubicBezTo>
                      <a:pt x="1044" y="1453"/>
                      <a:pt x="1047" y="1456"/>
                      <a:pt x="1047" y="1460"/>
                    </a:cubicBezTo>
                    <a:cubicBezTo>
                      <a:pt x="1047" y="1464"/>
                      <a:pt x="1044" y="1467"/>
                      <a:pt x="1040" y="1467"/>
                    </a:cubicBezTo>
                    <a:cubicBezTo>
                      <a:pt x="875" y="1467"/>
                      <a:pt x="875" y="1467"/>
                      <a:pt x="875" y="1467"/>
                    </a:cubicBezTo>
                    <a:cubicBezTo>
                      <a:pt x="856" y="1467"/>
                      <a:pt x="840" y="1483"/>
                      <a:pt x="840" y="1503"/>
                    </a:cubicBezTo>
                    <a:cubicBezTo>
                      <a:pt x="840" y="1522"/>
                      <a:pt x="856" y="1538"/>
                      <a:pt x="875" y="1538"/>
                    </a:cubicBezTo>
                    <a:cubicBezTo>
                      <a:pt x="959" y="1538"/>
                      <a:pt x="959" y="1538"/>
                      <a:pt x="959" y="1538"/>
                    </a:cubicBezTo>
                    <a:cubicBezTo>
                      <a:pt x="963" y="1538"/>
                      <a:pt x="966" y="1541"/>
                      <a:pt x="966" y="1545"/>
                    </a:cubicBezTo>
                    <a:cubicBezTo>
                      <a:pt x="966" y="1549"/>
                      <a:pt x="963" y="1552"/>
                      <a:pt x="959" y="1552"/>
                    </a:cubicBezTo>
                    <a:cubicBezTo>
                      <a:pt x="883" y="1552"/>
                      <a:pt x="883" y="1552"/>
                      <a:pt x="883" y="1552"/>
                    </a:cubicBezTo>
                    <a:cubicBezTo>
                      <a:pt x="863" y="1552"/>
                      <a:pt x="847" y="1568"/>
                      <a:pt x="847" y="1588"/>
                    </a:cubicBezTo>
                    <a:cubicBezTo>
                      <a:pt x="847" y="1607"/>
                      <a:pt x="863" y="1624"/>
                      <a:pt x="883" y="1624"/>
                    </a:cubicBezTo>
                    <a:cubicBezTo>
                      <a:pt x="925" y="1624"/>
                      <a:pt x="925" y="1624"/>
                      <a:pt x="925" y="1624"/>
                    </a:cubicBezTo>
                    <a:cubicBezTo>
                      <a:pt x="928" y="1624"/>
                      <a:pt x="931" y="1627"/>
                      <a:pt x="931" y="1630"/>
                    </a:cubicBezTo>
                    <a:cubicBezTo>
                      <a:pt x="931" y="1634"/>
                      <a:pt x="928" y="1637"/>
                      <a:pt x="925" y="1637"/>
                    </a:cubicBezTo>
                    <a:cubicBezTo>
                      <a:pt x="883" y="1637"/>
                      <a:pt x="883" y="1637"/>
                      <a:pt x="883" y="1637"/>
                    </a:cubicBezTo>
                    <a:cubicBezTo>
                      <a:pt x="878" y="1636"/>
                      <a:pt x="878" y="1636"/>
                      <a:pt x="878" y="1636"/>
                    </a:cubicBezTo>
                    <a:cubicBezTo>
                      <a:pt x="876" y="1636"/>
                      <a:pt x="876" y="1636"/>
                      <a:pt x="876" y="1636"/>
                    </a:cubicBezTo>
                    <a:cubicBezTo>
                      <a:pt x="660" y="1636"/>
                      <a:pt x="458" y="1552"/>
                      <a:pt x="305" y="1399"/>
                    </a:cubicBezTo>
                    <a:cubicBezTo>
                      <a:pt x="152" y="1246"/>
                      <a:pt x="68" y="1043"/>
                      <a:pt x="68" y="827"/>
                    </a:cubicBezTo>
                    <a:cubicBezTo>
                      <a:pt x="68" y="693"/>
                      <a:pt x="100" y="566"/>
                      <a:pt x="162" y="449"/>
                    </a:cubicBezTo>
                    <a:cubicBezTo>
                      <a:pt x="163" y="448"/>
                      <a:pt x="163" y="448"/>
                      <a:pt x="163" y="448"/>
                    </a:cubicBezTo>
                    <a:cubicBezTo>
                      <a:pt x="164" y="446"/>
                      <a:pt x="164" y="446"/>
                      <a:pt x="164" y="446"/>
                    </a:cubicBezTo>
                    <a:cubicBezTo>
                      <a:pt x="184" y="403"/>
                      <a:pt x="187" y="354"/>
                      <a:pt x="171" y="309"/>
                    </a:cubicBezTo>
                    <a:cubicBezTo>
                      <a:pt x="157" y="267"/>
                      <a:pt x="128" y="234"/>
                      <a:pt x="91" y="212"/>
                    </a:cubicBezTo>
                    <a:cubicBezTo>
                      <a:pt x="91" y="210"/>
                      <a:pt x="91" y="207"/>
                      <a:pt x="91" y="204"/>
                    </a:cubicBezTo>
                    <a:cubicBezTo>
                      <a:pt x="91" y="179"/>
                      <a:pt x="71" y="158"/>
                      <a:pt x="46" y="158"/>
                    </a:cubicBezTo>
                    <a:cubicBezTo>
                      <a:pt x="21" y="158"/>
                      <a:pt x="0" y="179"/>
                      <a:pt x="0" y="204"/>
                    </a:cubicBezTo>
                    <a:cubicBezTo>
                      <a:pt x="0" y="229"/>
                      <a:pt x="21" y="250"/>
                      <a:pt x="46" y="250"/>
                    </a:cubicBezTo>
                    <a:cubicBezTo>
                      <a:pt x="58" y="250"/>
                      <a:pt x="69" y="245"/>
                      <a:pt x="77" y="237"/>
                    </a:cubicBezTo>
                    <a:cubicBezTo>
                      <a:pt x="109" y="255"/>
                      <a:pt x="133" y="283"/>
                      <a:pt x="145" y="318"/>
                    </a:cubicBezTo>
                    <a:cubicBezTo>
                      <a:pt x="158" y="355"/>
                      <a:pt x="156" y="396"/>
                      <a:pt x="139" y="432"/>
                    </a:cubicBezTo>
                    <a:cubicBezTo>
                      <a:pt x="139" y="433"/>
                      <a:pt x="139" y="433"/>
                      <a:pt x="139" y="433"/>
                    </a:cubicBezTo>
                    <a:cubicBezTo>
                      <a:pt x="138" y="434"/>
                      <a:pt x="138" y="434"/>
                      <a:pt x="138" y="434"/>
                    </a:cubicBezTo>
                    <a:cubicBezTo>
                      <a:pt x="73" y="555"/>
                      <a:pt x="40" y="688"/>
                      <a:pt x="40" y="827"/>
                    </a:cubicBezTo>
                    <a:cubicBezTo>
                      <a:pt x="40" y="1051"/>
                      <a:pt x="127" y="1261"/>
                      <a:pt x="285" y="1419"/>
                    </a:cubicBezTo>
                    <a:cubicBezTo>
                      <a:pt x="443" y="1577"/>
                      <a:pt x="652" y="1664"/>
                      <a:pt x="875" y="1664"/>
                    </a:cubicBezTo>
                    <a:cubicBezTo>
                      <a:pt x="879" y="1665"/>
                      <a:pt x="879" y="1665"/>
                      <a:pt x="879" y="1665"/>
                    </a:cubicBezTo>
                    <a:cubicBezTo>
                      <a:pt x="925" y="1665"/>
                      <a:pt x="925" y="1665"/>
                      <a:pt x="925" y="1665"/>
                    </a:cubicBezTo>
                    <a:cubicBezTo>
                      <a:pt x="944" y="1665"/>
                      <a:pt x="959" y="1649"/>
                      <a:pt x="959" y="1630"/>
                    </a:cubicBezTo>
                    <a:cubicBezTo>
                      <a:pt x="959" y="1611"/>
                      <a:pt x="944" y="1596"/>
                      <a:pt x="925" y="1596"/>
                    </a:cubicBezTo>
                    <a:cubicBezTo>
                      <a:pt x="883" y="1596"/>
                      <a:pt x="883" y="1596"/>
                      <a:pt x="883" y="1596"/>
                    </a:cubicBezTo>
                    <a:cubicBezTo>
                      <a:pt x="879" y="1596"/>
                      <a:pt x="875" y="1592"/>
                      <a:pt x="875" y="1588"/>
                    </a:cubicBezTo>
                    <a:cubicBezTo>
                      <a:pt x="875" y="1583"/>
                      <a:pt x="879" y="1580"/>
                      <a:pt x="883" y="1580"/>
                    </a:cubicBezTo>
                    <a:cubicBezTo>
                      <a:pt x="959" y="1580"/>
                      <a:pt x="959" y="1580"/>
                      <a:pt x="959" y="1580"/>
                    </a:cubicBezTo>
                    <a:cubicBezTo>
                      <a:pt x="978" y="1580"/>
                      <a:pt x="994" y="1564"/>
                      <a:pt x="994" y="1545"/>
                    </a:cubicBezTo>
                    <a:cubicBezTo>
                      <a:pt x="994" y="1526"/>
                      <a:pt x="978" y="1510"/>
                      <a:pt x="959" y="1510"/>
                    </a:cubicBezTo>
                    <a:cubicBezTo>
                      <a:pt x="875" y="1510"/>
                      <a:pt x="875" y="1510"/>
                      <a:pt x="875" y="1510"/>
                    </a:cubicBezTo>
                    <a:cubicBezTo>
                      <a:pt x="871" y="1510"/>
                      <a:pt x="868" y="1507"/>
                      <a:pt x="868" y="1503"/>
                    </a:cubicBezTo>
                    <a:cubicBezTo>
                      <a:pt x="868" y="1498"/>
                      <a:pt x="871" y="1495"/>
                      <a:pt x="875" y="1495"/>
                    </a:cubicBezTo>
                    <a:cubicBezTo>
                      <a:pt x="1040" y="1495"/>
                      <a:pt x="1040" y="1495"/>
                      <a:pt x="1040" y="1495"/>
                    </a:cubicBezTo>
                    <a:cubicBezTo>
                      <a:pt x="1060" y="1495"/>
                      <a:pt x="1075" y="1479"/>
                      <a:pt x="1075" y="1460"/>
                    </a:cubicBezTo>
                    <a:cubicBezTo>
                      <a:pt x="1075" y="1441"/>
                      <a:pt x="1060" y="1425"/>
                      <a:pt x="1040" y="1425"/>
                    </a:cubicBezTo>
                    <a:cubicBezTo>
                      <a:pt x="887" y="1425"/>
                      <a:pt x="887" y="1425"/>
                      <a:pt x="887" y="1425"/>
                    </a:cubicBezTo>
                    <a:cubicBezTo>
                      <a:pt x="883" y="1425"/>
                      <a:pt x="880" y="1422"/>
                      <a:pt x="880" y="1418"/>
                    </a:cubicBezTo>
                    <a:cubicBezTo>
                      <a:pt x="880" y="1413"/>
                      <a:pt x="883" y="1410"/>
                      <a:pt x="887" y="1410"/>
                    </a:cubicBezTo>
                    <a:cubicBezTo>
                      <a:pt x="1102" y="1410"/>
                      <a:pt x="1102" y="1410"/>
                      <a:pt x="1102" y="1410"/>
                    </a:cubicBezTo>
                    <a:cubicBezTo>
                      <a:pt x="1121" y="1410"/>
                      <a:pt x="1137" y="1394"/>
                      <a:pt x="1137" y="1375"/>
                    </a:cubicBezTo>
                    <a:cubicBezTo>
                      <a:pt x="1137" y="1356"/>
                      <a:pt x="1121" y="1340"/>
                      <a:pt x="1102" y="1340"/>
                    </a:cubicBezTo>
                    <a:cubicBezTo>
                      <a:pt x="845" y="1340"/>
                      <a:pt x="845" y="1340"/>
                      <a:pt x="845" y="1340"/>
                    </a:cubicBezTo>
                    <a:cubicBezTo>
                      <a:pt x="840" y="1340"/>
                      <a:pt x="837" y="1337"/>
                      <a:pt x="837" y="1333"/>
                    </a:cubicBezTo>
                    <a:cubicBezTo>
                      <a:pt x="837" y="1328"/>
                      <a:pt x="840" y="1325"/>
                      <a:pt x="845" y="1325"/>
                    </a:cubicBezTo>
                    <a:cubicBezTo>
                      <a:pt x="1127" y="1325"/>
                      <a:pt x="1127" y="1325"/>
                      <a:pt x="1127" y="1325"/>
                    </a:cubicBezTo>
                    <a:cubicBezTo>
                      <a:pt x="1129" y="1323"/>
                      <a:pt x="1129" y="1323"/>
                      <a:pt x="1129" y="1323"/>
                    </a:cubicBezTo>
                    <a:cubicBezTo>
                      <a:pt x="1136" y="1320"/>
                      <a:pt x="1158" y="1309"/>
                      <a:pt x="1158" y="1290"/>
                    </a:cubicBezTo>
                    <a:cubicBezTo>
                      <a:pt x="1158" y="1271"/>
                      <a:pt x="1143" y="1255"/>
                      <a:pt x="1124" y="1255"/>
                    </a:cubicBezTo>
                    <a:cubicBezTo>
                      <a:pt x="786" y="1255"/>
                      <a:pt x="786" y="1255"/>
                      <a:pt x="786" y="1255"/>
                    </a:cubicBezTo>
                    <a:cubicBezTo>
                      <a:pt x="782" y="1255"/>
                      <a:pt x="778" y="1252"/>
                      <a:pt x="778" y="1247"/>
                    </a:cubicBezTo>
                    <a:cubicBezTo>
                      <a:pt x="778" y="1243"/>
                      <a:pt x="782" y="1240"/>
                      <a:pt x="786" y="1240"/>
                    </a:cubicBezTo>
                    <a:cubicBezTo>
                      <a:pt x="1009" y="1240"/>
                      <a:pt x="1009" y="1240"/>
                      <a:pt x="1009" y="1240"/>
                    </a:cubicBezTo>
                    <a:cubicBezTo>
                      <a:pt x="1029" y="1240"/>
                      <a:pt x="1044" y="1224"/>
                      <a:pt x="1044" y="1205"/>
                    </a:cubicBezTo>
                    <a:cubicBezTo>
                      <a:pt x="1044" y="1186"/>
                      <a:pt x="1029" y="1170"/>
                      <a:pt x="1009" y="1170"/>
                    </a:cubicBezTo>
                    <a:cubicBezTo>
                      <a:pt x="727" y="1170"/>
                      <a:pt x="727" y="1170"/>
                      <a:pt x="727" y="1170"/>
                    </a:cubicBezTo>
                    <a:cubicBezTo>
                      <a:pt x="723" y="1170"/>
                      <a:pt x="719" y="1167"/>
                      <a:pt x="719" y="1162"/>
                    </a:cubicBezTo>
                    <a:cubicBezTo>
                      <a:pt x="719" y="1158"/>
                      <a:pt x="723" y="1155"/>
                      <a:pt x="727" y="1155"/>
                    </a:cubicBezTo>
                    <a:cubicBezTo>
                      <a:pt x="750" y="1155"/>
                      <a:pt x="750" y="1155"/>
                      <a:pt x="750" y="1155"/>
                    </a:cubicBezTo>
                    <a:cubicBezTo>
                      <a:pt x="769" y="1155"/>
                      <a:pt x="785" y="1139"/>
                      <a:pt x="785" y="1120"/>
                    </a:cubicBezTo>
                    <a:cubicBezTo>
                      <a:pt x="785" y="1101"/>
                      <a:pt x="769" y="1085"/>
                      <a:pt x="750" y="1085"/>
                    </a:cubicBezTo>
                    <a:cubicBezTo>
                      <a:pt x="633" y="1085"/>
                      <a:pt x="633" y="1085"/>
                      <a:pt x="633" y="1085"/>
                    </a:cubicBezTo>
                    <a:cubicBezTo>
                      <a:pt x="629" y="1085"/>
                      <a:pt x="625" y="1082"/>
                      <a:pt x="625" y="1077"/>
                    </a:cubicBezTo>
                    <a:cubicBezTo>
                      <a:pt x="625" y="1073"/>
                      <a:pt x="629" y="1070"/>
                      <a:pt x="633" y="1070"/>
                    </a:cubicBezTo>
                    <a:cubicBezTo>
                      <a:pt x="637" y="1070"/>
                      <a:pt x="637" y="1070"/>
                      <a:pt x="637" y="1070"/>
                    </a:cubicBezTo>
                    <a:cubicBezTo>
                      <a:pt x="656" y="1070"/>
                      <a:pt x="671" y="1054"/>
                      <a:pt x="671" y="1035"/>
                    </a:cubicBezTo>
                    <a:cubicBezTo>
                      <a:pt x="671" y="1016"/>
                      <a:pt x="656" y="1000"/>
                      <a:pt x="637" y="1000"/>
                    </a:cubicBezTo>
                    <a:cubicBezTo>
                      <a:pt x="579" y="1000"/>
                      <a:pt x="579" y="1000"/>
                      <a:pt x="579" y="1000"/>
                    </a:cubicBezTo>
                    <a:cubicBezTo>
                      <a:pt x="575" y="1000"/>
                      <a:pt x="571" y="997"/>
                      <a:pt x="571" y="992"/>
                    </a:cubicBezTo>
                    <a:cubicBezTo>
                      <a:pt x="571" y="988"/>
                      <a:pt x="575" y="984"/>
                      <a:pt x="579" y="984"/>
                    </a:cubicBezTo>
                    <a:cubicBezTo>
                      <a:pt x="623" y="984"/>
                      <a:pt x="623" y="984"/>
                      <a:pt x="623" y="984"/>
                    </a:cubicBezTo>
                    <a:cubicBezTo>
                      <a:pt x="642" y="984"/>
                      <a:pt x="657" y="969"/>
                      <a:pt x="657" y="950"/>
                    </a:cubicBezTo>
                    <a:cubicBezTo>
                      <a:pt x="657" y="931"/>
                      <a:pt x="642" y="915"/>
                      <a:pt x="623" y="915"/>
                    </a:cubicBezTo>
                    <a:cubicBezTo>
                      <a:pt x="510" y="915"/>
                      <a:pt x="510" y="915"/>
                      <a:pt x="510" y="915"/>
                    </a:cubicBezTo>
                    <a:cubicBezTo>
                      <a:pt x="506" y="915"/>
                      <a:pt x="503" y="912"/>
                      <a:pt x="503" y="907"/>
                    </a:cubicBezTo>
                    <a:cubicBezTo>
                      <a:pt x="503" y="903"/>
                      <a:pt x="506" y="899"/>
                      <a:pt x="510" y="899"/>
                    </a:cubicBezTo>
                    <a:cubicBezTo>
                      <a:pt x="791" y="899"/>
                      <a:pt x="791" y="899"/>
                      <a:pt x="791" y="899"/>
                    </a:cubicBezTo>
                    <a:cubicBezTo>
                      <a:pt x="810" y="899"/>
                      <a:pt x="826" y="884"/>
                      <a:pt x="826" y="865"/>
                    </a:cubicBezTo>
                    <a:cubicBezTo>
                      <a:pt x="826" y="846"/>
                      <a:pt x="810" y="830"/>
                      <a:pt x="791" y="830"/>
                    </a:cubicBezTo>
                    <a:cubicBezTo>
                      <a:pt x="469" y="830"/>
                      <a:pt x="469" y="830"/>
                      <a:pt x="469" y="830"/>
                    </a:cubicBezTo>
                    <a:cubicBezTo>
                      <a:pt x="465" y="830"/>
                      <a:pt x="462" y="827"/>
                      <a:pt x="462" y="822"/>
                    </a:cubicBezTo>
                    <a:cubicBezTo>
                      <a:pt x="462" y="818"/>
                      <a:pt x="465" y="814"/>
                      <a:pt x="469" y="814"/>
                    </a:cubicBezTo>
                    <a:cubicBezTo>
                      <a:pt x="867" y="814"/>
                      <a:pt x="867" y="814"/>
                      <a:pt x="867" y="814"/>
                    </a:cubicBezTo>
                    <a:cubicBezTo>
                      <a:pt x="887" y="814"/>
                      <a:pt x="902" y="799"/>
                      <a:pt x="902" y="780"/>
                    </a:cubicBezTo>
                    <a:cubicBezTo>
                      <a:pt x="902" y="761"/>
                      <a:pt x="887" y="745"/>
                      <a:pt x="867" y="745"/>
                    </a:cubicBezTo>
                    <a:cubicBezTo>
                      <a:pt x="496" y="745"/>
                      <a:pt x="496" y="745"/>
                      <a:pt x="496" y="745"/>
                    </a:cubicBezTo>
                    <a:cubicBezTo>
                      <a:pt x="492" y="745"/>
                      <a:pt x="488" y="741"/>
                      <a:pt x="488" y="737"/>
                    </a:cubicBezTo>
                    <a:cubicBezTo>
                      <a:pt x="488" y="733"/>
                      <a:pt x="492" y="729"/>
                      <a:pt x="496" y="729"/>
                    </a:cubicBezTo>
                    <a:cubicBezTo>
                      <a:pt x="993" y="729"/>
                      <a:pt x="993" y="729"/>
                      <a:pt x="993" y="729"/>
                    </a:cubicBezTo>
                    <a:cubicBezTo>
                      <a:pt x="1012" y="729"/>
                      <a:pt x="1027" y="714"/>
                      <a:pt x="1027" y="695"/>
                    </a:cubicBezTo>
                    <a:cubicBezTo>
                      <a:pt x="1027" y="675"/>
                      <a:pt x="1012" y="660"/>
                      <a:pt x="993" y="660"/>
                    </a:cubicBezTo>
                    <a:cubicBezTo>
                      <a:pt x="472" y="660"/>
                      <a:pt x="472" y="660"/>
                      <a:pt x="472" y="660"/>
                    </a:cubicBezTo>
                    <a:cubicBezTo>
                      <a:pt x="468" y="660"/>
                      <a:pt x="464" y="656"/>
                      <a:pt x="464" y="652"/>
                    </a:cubicBezTo>
                    <a:cubicBezTo>
                      <a:pt x="464" y="648"/>
                      <a:pt x="468" y="644"/>
                      <a:pt x="472" y="644"/>
                    </a:cubicBezTo>
                    <a:cubicBezTo>
                      <a:pt x="999" y="644"/>
                      <a:pt x="999" y="644"/>
                      <a:pt x="999" y="644"/>
                    </a:cubicBezTo>
                    <a:cubicBezTo>
                      <a:pt x="1018" y="644"/>
                      <a:pt x="1033" y="629"/>
                      <a:pt x="1033" y="610"/>
                    </a:cubicBezTo>
                    <a:cubicBezTo>
                      <a:pt x="1033" y="594"/>
                      <a:pt x="1024" y="581"/>
                      <a:pt x="1009" y="576"/>
                    </a:cubicBezTo>
                    <a:cubicBezTo>
                      <a:pt x="1006" y="575"/>
                      <a:pt x="1006" y="575"/>
                      <a:pt x="1006" y="575"/>
                    </a:cubicBezTo>
                    <a:cubicBezTo>
                      <a:pt x="985" y="575"/>
                      <a:pt x="985" y="575"/>
                      <a:pt x="985" y="575"/>
                    </a:cubicBezTo>
                    <a:cubicBezTo>
                      <a:pt x="985" y="575"/>
                      <a:pt x="985" y="575"/>
                      <a:pt x="985" y="575"/>
                    </a:cubicBezTo>
                    <a:cubicBezTo>
                      <a:pt x="462" y="575"/>
                      <a:pt x="462" y="575"/>
                      <a:pt x="462" y="575"/>
                    </a:cubicBezTo>
                    <a:cubicBezTo>
                      <a:pt x="458" y="575"/>
                      <a:pt x="454" y="571"/>
                      <a:pt x="454" y="567"/>
                    </a:cubicBezTo>
                    <a:cubicBezTo>
                      <a:pt x="454" y="563"/>
                      <a:pt x="458" y="559"/>
                      <a:pt x="462" y="559"/>
                    </a:cubicBezTo>
                    <a:cubicBezTo>
                      <a:pt x="770" y="559"/>
                      <a:pt x="770" y="559"/>
                      <a:pt x="770" y="559"/>
                    </a:cubicBezTo>
                    <a:cubicBezTo>
                      <a:pt x="789" y="559"/>
                      <a:pt x="805" y="544"/>
                      <a:pt x="805" y="524"/>
                    </a:cubicBezTo>
                    <a:cubicBezTo>
                      <a:pt x="805" y="505"/>
                      <a:pt x="789" y="490"/>
                      <a:pt x="770" y="490"/>
                    </a:cubicBezTo>
                    <a:cubicBezTo>
                      <a:pt x="264" y="490"/>
                      <a:pt x="264" y="490"/>
                      <a:pt x="264" y="490"/>
                    </a:cubicBezTo>
                    <a:cubicBezTo>
                      <a:pt x="260" y="490"/>
                      <a:pt x="256" y="486"/>
                      <a:pt x="256" y="482"/>
                    </a:cubicBezTo>
                    <a:cubicBezTo>
                      <a:pt x="256" y="478"/>
                      <a:pt x="260" y="474"/>
                      <a:pt x="264" y="474"/>
                    </a:cubicBezTo>
                    <a:cubicBezTo>
                      <a:pt x="740" y="474"/>
                      <a:pt x="740" y="474"/>
                      <a:pt x="740" y="474"/>
                    </a:cubicBezTo>
                    <a:cubicBezTo>
                      <a:pt x="759" y="474"/>
                      <a:pt x="774" y="459"/>
                      <a:pt x="774" y="439"/>
                    </a:cubicBezTo>
                    <a:cubicBezTo>
                      <a:pt x="774" y="420"/>
                      <a:pt x="759" y="405"/>
                      <a:pt x="740" y="405"/>
                    </a:cubicBezTo>
                    <a:cubicBezTo>
                      <a:pt x="318" y="405"/>
                      <a:pt x="318" y="405"/>
                      <a:pt x="318" y="405"/>
                    </a:cubicBezTo>
                    <a:cubicBezTo>
                      <a:pt x="314" y="405"/>
                      <a:pt x="311" y="401"/>
                      <a:pt x="311" y="397"/>
                    </a:cubicBezTo>
                    <a:cubicBezTo>
                      <a:pt x="311" y="393"/>
                      <a:pt x="314" y="389"/>
                      <a:pt x="318" y="389"/>
                    </a:cubicBezTo>
                    <a:cubicBezTo>
                      <a:pt x="580" y="389"/>
                      <a:pt x="580" y="389"/>
                      <a:pt x="580" y="389"/>
                    </a:cubicBezTo>
                    <a:cubicBezTo>
                      <a:pt x="599" y="389"/>
                      <a:pt x="614" y="374"/>
                      <a:pt x="614" y="354"/>
                    </a:cubicBezTo>
                    <a:cubicBezTo>
                      <a:pt x="614" y="335"/>
                      <a:pt x="599" y="320"/>
                      <a:pt x="580" y="320"/>
                    </a:cubicBezTo>
                    <a:cubicBezTo>
                      <a:pt x="263" y="320"/>
                      <a:pt x="263" y="320"/>
                      <a:pt x="263" y="320"/>
                    </a:cubicBezTo>
                    <a:cubicBezTo>
                      <a:pt x="259" y="320"/>
                      <a:pt x="255" y="316"/>
                      <a:pt x="255" y="312"/>
                    </a:cubicBezTo>
                    <a:cubicBezTo>
                      <a:pt x="255" y="312"/>
                      <a:pt x="255" y="311"/>
                      <a:pt x="255" y="311"/>
                    </a:cubicBezTo>
                    <a:cubicBezTo>
                      <a:pt x="257" y="309"/>
                      <a:pt x="257" y="309"/>
                      <a:pt x="257" y="309"/>
                    </a:cubicBezTo>
                    <a:cubicBezTo>
                      <a:pt x="410" y="131"/>
                      <a:pt x="633" y="28"/>
                      <a:pt x="869" y="28"/>
                    </a:cubicBezTo>
                    <a:cubicBezTo>
                      <a:pt x="877" y="28"/>
                      <a:pt x="877" y="28"/>
                      <a:pt x="877" y="28"/>
                    </a:cubicBezTo>
                    <a:cubicBezTo>
                      <a:pt x="950" y="28"/>
                      <a:pt x="1022" y="38"/>
                      <a:pt x="1091" y="57"/>
                    </a:cubicBezTo>
                    <a:cubicBezTo>
                      <a:pt x="1093" y="58"/>
                      <a:pt x="1093" y="58"/>
                      <a:pt x="1093" y="58"/>
                    </a:cubicBezTo>
                    <a:cubicBezTo>
                      <a:pt x="1096" y="59"/>
                      <a:pt x="1096" y="62"/>
                      <a:pt x="1096" y="64"/>
                    </a:cubicBezTo>
                    <a:cubicBezTo>
                      <a:pt x="1096" y="68"/>
                      <a:pt x="1093" y="71"/>
                      <a:pt x="1089" y="71"/>
                    </a:cubicBezTo>
                    <a:cubicBezTo>
                      <a:pt x="1066" y="71"/>
                      <a:pt x="1066" y="71"/>
                      <a:pt x="1066" y="71"/>
                    </a:cubicBezTo>
                    <a:cubicBezTo>
                      <a:pt x="1046" y="71"/>
                      <a:pt x="1030" y="87"/>
                      <a:pt x="1030" y="107"/>
                    </a:cubicBezTo>
                    <a:cubicBezTo>
                      <a:pt x="1030" y="126"/>
                      <a:pt x="1046" y="142"/>
                      <a:pt x="1066" y="142"/>
                    </a:cubicBezTo>
                    <a:cubicBezTo>
                      <a:pt x="1289" y="142"/>
                      <a:pt x="1289" y="142"/>
                      <a:pt x="1289" y="142"/>
                    </a:cubicBezTo>
                    <a:cubicBezTo>
                      <a:pt x="1292" y="142"/>
                      <a:pt x="1295" y="145"/>
                      <a:pt x="1295" y="149"/>
                    </a:cubicBezTo>
                    <a:cubicBezTo>
                      <a:pt x="1295" y="153"/>
                      <a:pt x="1292" y="156"/>
                      <a:pt x="1289" y="156"/>
                    </a:cubicBezTo>
                    <a:cubicBezTo>
                      <a:pt x="1125" y="156"/>
                      <a:pt x="1125" y="156"/>
                      <a:pt x="1125" y="156"/>
                    </a:cubicBezTo>
                    <a:cubicBezTo>
                      <a:pt x="1105" y="156"/>
                      <a:pt x="1089" y="172"/>
                      <a:pt x="1089" y="192"/>
                    </a:cubicBezTo>
                    <a:cubicBezTo>
                      <a:pt x="1089" y="211"/>
                      <a:pt x="1105" y="227"/>
                      <a:pt x="1125" y="227"/>
                    </a:cubicBezTo>
                    <a:cubicBezTo>
                      <a:pt x="1398" y="227"/>
                      <a:pt x="1398" y="227"/>
                      <a:pt x="1398" y="227"/>
                    </a:cubicBezTo>
                    <a:cubicBezTo>
                      <a:pt x="1402" y="227"/>
                      <a:pt x="1405" y="230"/>
                      <a:pt x="1405" y="234"/>
                    </a:cubicBezTo>
                    <a:cubicBezTo>
                      <a:pt x="1405" y="238"/>
                      <a:pt x="1402" y="241"/>
                      <a:pt x="1398" y="241"/>
                    </a:cubicBezTo>
                    <a:cubicBezTo>
                      <a:pt x="1070" y="241"/>
                      <a:pt x="1070" y="241"/>
                      <a:pt x="1070" y="241"/>
                    </a:cubicBezTo>
                    <a:cubicBezTo>
                      <a:pt x="1051" y="241"/>
                      <a:pt x="1035" y="257"/>
                      <a:pt x="1035" y="277"/>
                    </a:cubicBezTo>
                    <a:cubicBezTo>
                      <a:pt x="1035" y="296"/>
                      <a:pt x="1051" y="313"/>
                      <a:pt x="1070" y="313"/>
                    </a:cubicBezTo>
                    <a:cubicBezTo>
                      <a:pt x="1442" y="313"/>
                      <a:pt x="1442" y="313"/>
                      <a:pt x="1442" y="313"/>
                    </a:cubicBezTo>
                    <a:cubicBezTo>
                      <a:pt x="1445" y="313"/>
                      <a:pt x="1448" y="316"/>
                      <a:pt x="1448" y="319"/>
                    </a:cubicBezTo>
                    <a:cubicBezTo>
                      <a:pt x="1448" y="323"/>
                      <a:pt x="1445" y="326"/>
                      <a:pt x="1442" y="326"/>
                    </a:cubicBezTo>
                    <a:cubicBezTo>
                      <a:pt x="1124" y="326"/>
                      <a:pt x="1124" y="326"/>
                      <a:pt x="1124" y="326"/>
                    </a:cubicBezTo>
                    <a:cubicBezTo>
                      <a:pt x="1104" y="326"/>
                      <a:pt x="1088" y="342"/>
                      <a:pt x="1088" y="362"/>
                    </a:cubicBezTo>
                    <a:cubicBezTo>
                      <a:pt x="1088" y="382"/>
                      <a:pt x="1104" y="398"/>
                      <a:pt x="1124" y="398"/>
                    </a:cubicBezTo>
                    <a:cubicBezTo>
                      <a:pt x="1547" y="398"/>
                      <a:pt x="1547" y="398"/>
                      <a:pt x="1547" y="398"/>
                    </a:cubicBezTo>
                    <a:cubicBezTo>
                      <a:pt x="1549" y="398"/>
                      <a:pt x="1551" y="399"/>
                      <a:pt x="1552" y="401"/>
                    </a:cubicBezTo>
                    <a:cubicBezTo>
                      <a:pt x="1555" y="404"/>
                      <a:pt x="1555" y="404"/>
                      <a:pt x="1555" y="404"/>
                    </a:cubicBezTo>
                    <a:cubicBezTo>
                      <a:pt x="1634" y="531"/>
                      <a:pt x="1676" y="677"/>
                      <a:pt x="1676" y="827"/>
                    </a:cubicBezTo>
                    <a:cubicBezTo>
                      <a:pt x="1676" y="835"/>
                      <a:pt x="1676" y="835"/>
                      <a:pt x="1676" y="835"/>
                    </a:cubicBezTo>
                    <a:cubicBezTo>
                      <a:pt x="1676" y="835"/>
                      <a:pt x="1676" y="835"/>
                      <a:pt x="1676" y="835"/>
                    </a:cubicBezTo>
                    <a:cubicBezTo>
                      <a:pt x="1676" y="1204"/>
                      <a:pt x="1427" y="1525"/>
                      <a:pt x="1071" y="1617"/>
                    </a:cubicBezTo>
                    <a:cubicBezTo>
                      <a:pt x="1062" y="1618"/>
                      <a:pt x="1062" y="1618"/>
                      <a:pt x="1062" y="1618"/>
                    </a:cubicBezTo>
                    <a:cubicBezTo>
                      <a:pt x="1061" y="1619"/>
                      <a:pt x="1061" y="1619"/>
                      <a:pt x="1061" y="1619"/>
                    </a:cubicBezTo>
                    <a:cubicBezTo>
                      <a:pt x="969" y="1641"/>
                      <a:pt x="911" y="1732"/>
                      <a:pt x="927" y="1824"/>
                    </a:cubicBezTo>
                    <a:cubicBezTo>
                      <a:pt x="897" y="1832"/>
                      <a:pt x="897" y="1832"/>
                      <a:pt x="897" y="1832"/>
                    </a:cubicBezTo>
                    <a:cubicBezTo>
                      <a:pt x="919" y="1920"/>
                      <a:pt x="919" y="1920"/>
                      <a:pt x="919" y="1920"/>
                    </a:cubicBezTo>
                    <a:cubicBezTo>
                      <a:pt x="1007" y="1898"/>
                      <a:pt x="1007" y="1898"/>
                      <a:pt x="1007" y="1898"/>
                    </a:cubicBezTo>
                    <a:cubicBezTo>
                      <a:pt x="985" y="1810"/>
                      <a:pt x="985" y="1810"/>
                      <a:pt x="985" y="1810"/>
                    </a:cubicBezTo>
                    <a:cubicBezTo>
                      <a:pt x="955" y="1817"/>
                      <a:pt x="955" y="1817"/>
                      <a:pt x="955" y="1817"/>
                    </a:cubicBezTo>
                    <a:cubicBezTo>
                      <a:pt x="942" y="1740"/>
                      <a:pt x="991" y="1665"/>
                      <a:pt x="1067" y="1646"/>
                    </a:cubicBezTo>
                    <a:cubicBezTo>
                      <a:pt x="1076" y="1644"/>
                      <a:pt x="1076" y="1644"/>
                      <a:pt x="1076" y="1644"/>
                    </a:cubicBezTo>
                    <a:cubicBezTo>
                      <a:pt x="1077" y="1644"/>
                      <a:pt x="1077" y="1644"/>
                      <a:pt x="1077" y="1644"/>
                    </a:cubicBezTo>
                    <a:cubicBezTo>
                      <a:pt x="1446" y="1549"/>
                      <a:pt x="1704" y="1217"/>
                      <a:pt x="1704" y="836"/>
                    </a:cubicBezTo>
                    <a:cubicBezTo>
                      <a:pt x="1704" y="828"/>
                      <a:pt x="1704" y="828"/>
                      <a:pt x="1704" y="828"/>
                    </a:cubicBezTo>
                    <a:cubicBezTo>
                      <a:pt x="1704" y="827"/>
                      <a:pt x="1704" y="827"/>
                      <a:pt x="1704" y="827"/>
                    </a:cubicBezTo>
                    <a:cubicBezTo>
                      <a:pt x="1704" y="672"/>
                      <a:pt x="1660" y="520"/>
                      <a:pt x="1578" y="389"/>
                    </a:cubicBezTo>
                    <a:close/>
                    <a:moveTo>
                      <a:pt x="61" y="213"/>
                    </a:moveTo>
                    <a:cubicBezTo>
                      <a:pt x="61" y="213"/>
                      <a:pt x="61" y="213"/>
                      <a:pt x="61" y="213"/>
                    </a:cubicBezTo>
                    <a:cubicBezTo>
                      <a:pt x="61" y="213"/>
                      <a:pt x="61" y="213"/>
                      <a:pt x="61" y="213"/>
                    </a:cubicBezTo>
                    <a:cubicBezTo>
                      <a:pt x="58" y="218"/>
                      <a:pt x="52" y="222"/>
                      <a:pt x="46" y="222"/>
                    </a:cubicBezTo>
                    <a:cubicBezTo>
                      <a:pt x="36" y="222"/>
                      <a:pt x="28" y="214"/>
                      <a:pt x="28" y="204"/>
                    </a:cubicBezTo>
                    <a:cubicBezTo>
                      <a:pt x="28" y="194"/>
                      <a:pt x="36" y="186"/>
                      <a:pt x="46" y="186"/>
                    </a:cubicBezTo>
                    <a:cubicBezTo>
                      <a:pt x="55" y="186"/>
                      <a:pt x="63" y="194"/>
                      <a:pt x="63" y="204"/>
                    </a:cubicBezTo>
                    <a:cubicBezTo>
                      <a:pt x="63" y="207"/>
                      <a:pt x="62" y="210"/>
                      <a:pt x="61" y="213"/>
                    </a:cubicBezTo>
                    <a:close/>
                    <a:moveTo>
                      <a:pt x="974" y="1878"/>
                    </a:moveTo>
                    <a:cubicBezTo>
                      <a:pt x="939" y="1886"/>
                      <a:pt x="939" y="1886"/>
                      <a:pt x="939" y="1886"/>
                    </a:cubicBezTo>
                    <a:cubicBezTo>
                      <a:pt x="931" y="1852"/>
                      <a:pt x="931" y="1852"/>
                      <a:pt x="931" y="1852"/>
                    </a:cubicBezTo>
                    <a:cubicBezTo>
                      <a:pt x="965" y="1844"/>
                      <a:pt x="965" y="1844"/>
                      <a:pt x="965" y="1844"/>
                    </a:cubicBezTo>
                    <a:lnTo>
                      <a:pt x="974" y="1878"/>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15" name="Freeform 360"/>
              <p:cNvSpPr>
                <a:spLocks/>
              </p:cNvSpPr>
              <p:nvPr/>
            </p:nvSpPr>
            <p:spPr bwMode="auto">
              <a:xfrm>
                <a:off x="4084638" y="4649788"/>
                <a:ext cx="590550" cy="581025"/>
              </a:xfrm>
              <a:custGeom>
                <a:avLst/>
                <a:gdLst>
                  <a:gd name="T0" fmla="*/ 244 w 805"/>
                  <a:gd name="T1" fmla="*/ 340 h 793"/>
                  <a:gd name="T2" fmla="*/ 244 w 805"/>
                  <a:gd name="T3" fmla="*/ 324 h 793"/>
                  <a:gd name="T4" fmla="*/ 805 w 805"/>
                  <a:gd name="T5" fmla="*/ 290 h 793"/>
                  <a:gd name="T6" fmla="*/ 778 w 805"/>
                  <a:gd name="T7" fmla="*/ 255 h 793"/>
                  <a:gd name="T8" fmla="*/ 757 w 805"/>
                  <a:gd name="T9" fmla="*/ 255 h 793"/>
                  <a:gd name="T10" fmla="*/ 226 w 805"/>
                  <a:gd name="T11" fmla="*/ 247 h 793"/>
                  <a:gd name="T12" fmla="*/ 542 w 805"/>
                  <a:gd name="T13" fmla="*/ 239 h 793"/>
                  <a:gd name="T14" fmla="*/ 542 w 805"/>
                  <a:gd name="T15" fmla="*/ 170 h 793"/>
                  <a:gd name="T16" fmla="*/ 28 w 805"/>
                  <a:gd name="T17" fmla="*/ 162 h 793"/>
                  <a:gd name="T18" fmla="*/ 512 w 805"/>
                  <a:gd name="T19" fmla="*/ 154 h 793"/>
                  <a:gd name="T20" fmla="*/ 512 w 805"/>
                  <a:gd name="T21" fmla="*/ 85 h 793"/>
                  <a:gd name="T22" fmla="*/ 83 w 805"/>
                  <a:gd name="T23" fmla="*/ 77 h 793"/>
                  <a:gd name="T24" fmla="*/ 352 w 805"/>
                  <a:gd name="T25" fmla="*/ 69 h 793"/>
                  <a:gd name="T26" fmla="*/ 352 w 805"/>
                  <a:gd name="T27" fmla="*/ 0 h 793"/>
                  <a:gd name="T28" fmla="*/ 55 w 805"/>
                  <a:gd name="T29" fmla="*/ 14 h 793"/>
                  <a:gd name="T30" fmla="*/ 352 w 805"/>
                  <a:gd name="T31" fmla="*/ 28 h 793"/>
                  <a:gd name="T32" fmla="*/ 352 w 805"/>
                  <a:gd name="T33" fmla="*/ 41 h 793"/>
                  <a:gd name="T34" fmla="*/ 55 w 805"/>
                  <a:gd name="T35" fmla="*/ 77 h 793"/>
                  <a:gd name="T36" fmla="*/ 512 w 805"/>
                  <a:gd name="T37" fmla="*/ 113 h 793"/>
                  <a:gd name="T38" fmla="*/ 512 w 805"/>
                  <a:gd name="T39" fmla="*/ 126 h 793"/>
                  <a:gd name="T40" fmla="*/ 0 w 805"/>
                  <a:gd name="T41" fmla="*/ 162 h 793"/>
                  <a:gd name="T42" fmla="*/ 542 w 805"/>
                  <a:gd name="T43" fmla="*/ 198 h 793"/>
                  <a:gd name="T44" fmla="*/ 542 w 805"/>
                  <a:gd name="T45" fmla="*/ 211 h 793"/>
                  <a:gd name="T46" fmla="*/ 198 w 805"/>
                  <a:gd name="T47" fmla="*/ 247 h 793"/>
                  <a:gd name="T48" fmla="*/ 729 w 805"/>
                  <a:gd name="T49" fmla="*/ 283 h 793"/>
                  <a:gd name="T50" fmla="*/ 773 w 805"/>
                  <a:gd name="T51" fmla="*/ 283 h 793"/>
                  <a:gd name="T52" fmla="*/ 771 w 805"/>
                  <a:gd name="T53" fmla="*/ 296 h 793"/>
                  <a:gd name="T54" fmla="*/ 208 w 805"/>
                  <a:gd name="T55" fmla="*/ 332 h 793"/>
                  <a:gd name="T56" fmla="*/ 765 w 805"/>
                  <a:gd name="T57" fmla="*/ 368 h 793"/>
                  <a:gd name="T58" fmla="*/ 765 w 805"/>
                  <a:gd name="T59" fmla="*/ 381 h 793"/>
                  <a:gd name="T60" fmla="*/ 232 w 805"/>
                  <a:gd name="T61" fmla="*/ 417 h 793"/>
                  <a:gd name="T62" fmla="*/ 639 w 805"/>
                  <a:gd name="T63" fmla="*/ 453 h 793"/>
                  <a:gd name="T64" fmla="*/ 639 w 805"/>
                  <a:gd name="T65" fmla="*/ 466 h 793"/>
                  <a:gd name="T66" fmla="*/ 206 w 805"/>
                  <a:gd name="T67" fmla="*/ 502 h 793"/>
                  <a:gd name="T68" fmla="*/ 563 w 805"/>
                  <a:gd name="T69" fmla="*/ 538 h 793"/>
                  <a:gd name="T70" fmla="*/ 563 w 805"/>
                  <a:gd name="T71" fmla="*/ 551 h 793"/>
                  <a:gd name="T72" fmla="*/ 247 w 805"/>
                  <a:gd name="T73" fmla="*/ 587 h 793"/>
                  <a:gd name="T74" fmla="*/ 395 w 805"/>
                  <a:gd name="T75" fmla="*/ 623 h 793"/>
                  <a:gd name="T76" fmla="*/ 395 w 805"/>
                  <a:gd name="T77" fmla="*/ 636 h 793"/>
                  <a:gd name="T78" fmla="*/ 315 w 805"/>
                  <a:gd name="T79" fmla="*/ 672 h 793"/>
                  <a:gd name="T80" fmla="*/ 409 w 805"/>
                  <a:gd name="T81" fmla="*/ 708 h 793"/>
                  <a:gd name="T82" fmla="*/ 409 w 805"/>
                  <a:gd name="T83" fmla="*/ 722 h 793"/>
                  <a:gd name="T84" fmla="*/ 369 w 805"/>
                  <a:gd name="T85" fmla="*/ 757 h 793"/>
                  <a:gd name="T86" fmla="*/ 457 w 805"/>
                  <a:gd name="T87" fmla="*/ 793 h 793"/>
                  <a:gd name="T88" fmla="*/ 471 w 805"/>
                  <a:gd name="T89" fmla="*/ 779 h 793"/>
                  <a:gd name="T90" fmla="*/ 405 w 805"/>
                  <a:gd name="T91" fmla="*/ 765 h 793"/>
                  <a:gd name="T92" fmla="*/ 405 w 805"/>
                  <a:gd name="T93" fmla="*/ 750 h 793"/>
                  <a:gd name="T94" fmla="*/ 443 w 805"/>
                  <a:gd name="T95" fmla="*/ 715 h 793"/>
                  <a:gd name="T96" fmla="*/ 351 w 805"/>
                  <a:gd name="T97" fmla="*/ 680 h 793"/>
                  <a:gd name="T98" fmla="*/ 351 w 805"/>
                  <a:gd name="T99" fmla="*/ 664 h 793"/>
                  <a:gd name="T100" fmla="*/ 429 w 805"/>
                  <a:gd name="T101" fmla="*/ 630 h 793"/>
                  <a:gd name="T102" fmla="*/ 282 w 805"/>
                  <a:gd name="T103" fmla="*/ 595 h 793"/>
                  <a:gd name="T104" fmla="*/ 282 w 805"/>
                  <a:gd name="T105" fmla="*/ 579 h 793"/>
                  <a:gd name="T106" fmla="*/ 598 w 805"/>
                  <a:gd name="T107" fmla="*/ 545 h 793"/>
                  <a:gd name="T108" fmla="*/ 241 w 805"/>
                  <a:gd name="T109" fmla="*/ 510 h 793"/>
                  <a:gd name="T110" fmla="*/ 241 w 805"/>
                  <a:gd name="T111" fmla="*/ 494 h 793"/>
                  <a:gd name="T112" fmla="*/ 674 w 805"/>
                  <a:gd name="T113" fmla="*/ 460 h 793"/>
                  <a:gd name="T114" fmla="*/ 268 w 805"/>
                  <a:gd name="T115" fmla="*/ 425 h 793"/>
                  <a:gd name="T116" fmla="*/ 268 w 805"/>
                  <a:gd name="T117" fmla="*/ 409 h 793"/>
                  <a:gd name="T118" fmla="*/ 799 w 805"/>
                  <a:gd name="T119" fmla="*/ 375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5" h="793">
                    <a:moveTo>
                      <a:pt x="765" y="340"/>
                    </a:moveTo>
                    <a:cubicBezTo>
                      <a:pt x="244" y="340"/>
                      <a:pt x="244" y="340"/>
                      <a:pt x="244" y="340"/>
                    </a:cubicBezTo>
                    <a:cubicBezTo>
                      <a:pt x="240" y="340"/>
                      <a:pt x="236" y="336"/>
                      <a:pt x="236" y="332"/>
                    </a:cubicBezTo>
                    <a:cubicBezTo>
                      <a:pt x="236" y="328"/>
                      <a:pt x="240" y="324"/>
                      <a:pt x="244" y="324"/>
                    </a:cubicBezTo>
                    <a:cubicBezTo>
                      <a:pt x="771" y="324"/>
                      <a:pt x="771" y="324"/>
                      <a:pt x="771" y="324"/>
                    </a:cubicBezTo>
                    <a:cubicBezTo>
                      <a:pt x="790" y="324"/>
                      <a:pt x="805" y="309"/>
                      <a:pt x="805" y="290"/>
                    </a:cubicBezTo>
                    <a:cubicBezTo>
                      <a:pt x="805" y="274"/>
                      <a:pt x="796" y="261"/>
                      <a:pt x="781" y="256"/>
                    </a:cubicBezTo>
                    <a:cubicBezTo>
                      <a:pt x="778" y="255"/>
                      <a:pt x="778" y="255"/>
                      <a:pt x="778" y="255"/>
                    </a:cubicBezTo>
                    <a:cubicBezTo>
                      <a:pt x="757" y="255"/>
                      <a:pt x="757" y="255"/>
                      <a:pt x="757" y="255"/>
                    </a:cubicBezTo>
                    <a:cubicBezTo>
                      <a:pt x="757" y="255"/>
                      <a:pt x="757" y="255"/>
                      <a:pt x="757" y="255"/>
                    </a:cubicBezTo>
                    <a:cubicBezTo>
                      <a:pt x="234" y="255"/>
                      <a:pt x="234" y="255"/>
                      <a:pt x="234" y="255"/>
                    </a:cubicBezTo>
                    <a:cubicBezTo>
                      <a:pt x="230" y="255"/>
                      <a:pt x="226" y="251"/>
                      <a:pt x="226" y="247"/>
                    </a:cubicBezTo>
                    <a:cubicBezTo>
                      <a:pt x="226" y="243"/>
                      <a:pt x="230" y="239"/>
                      <a:pt x="234" y="239"/>
                    </a:cubicBezTo>
                    <a:cubicBezTo>
                      <a:pt x="542" y="239"/>
                      <a:pt x="542" y="239"/>
                      <a:pt x="542" y="239"/>
                    </a:cubicBezTo>
                    <a:cubicBezTo>
                      <a:pt x="561" y="239"/>
                      <a:pt x="577" y="224"/>
                      <a:pt x="577" y="204"/>
                    </a:cubicBezTo>
                    <a:cubicBezTo>
                      <a:pt x="577" y="185"/>
                      <a:pt x="561" y="170"/>
                      <a:pt x="542" y="170"/>
                    </a:cubicBezTo>
                    <a:cubicBezTo>
                      <a:pt x="36" y="170"/>
                      <a:pt x="36" y="170"/>
                      <a:pt x="36" y="170"/>
                    </a:cubicBezTo>
                    <a:cubicBezTo>
                      <a:pt x="32" y="170"/>
                      <a:pt x="28" y="166"/>
                      <a:pt x="28" y="162"/>
                    </a:cubicBezTo>
                    <a:cubicBezTo>
                      <a:pt x="28" y="158"/>
                      <a:pt x="32" y="154"/>
                      <a:pt x="36" y="154"/>
                    </a:cubicBezTo>
                    <a:cubicBezTo>
                      <a:pt x="512" y="154"/>
                      <a:pt x="512" y="154"/>
                      <a:pt x="512" y="154"/>
                    </a:cubicBezTo>
                    <a:cubicBezTo>
                      <a:pt x="531" y="154"/>
                      <a:pt x="546" y="139"/>
                      <a:pt x="546" y="119"/>
                    </a:cubicBezTo>
                    <a:cubicBezTo>
                      <a:pt x="546" y="100"/>
                      <a:pt x="531" y="85"/>
                      <a:pt x="512" y="85"/>
                    </a:cubicBezTo>
                    <a:cubicBezTo>
                      <a:pt x="90" y="85"/>
                      <a:pt x="90" y="85"/>
                      <a:pt x="90" y="85"/>
                    </a:cubicBezTo>
                    <a:cubicBezTo>
                      <a:pt x="86" y="85"/>
                      <a:pt x="83" y="81"/>
                      <a:pt x="83" y="77"/>
                    </a:cubicBezTo>
                    <a:cubicBezTo>
                      <a:pt x="83" y="73"/>
                      <a:pt x="86" y="69"/>
                      <a:pt x="90" y="69"/>
                    </a:cubicBezTo>
                    <a:cubicBezTo>
                      <a:pt x="352" y="69"/>
                      <a:pt x="352" y="69"/>
                      <a:pt x="352" y="69"/>
                    </a:cubicBezTo>
                    <a:cubicBezTo>
                      <a:pt x="371" y="69"/>
                      <a:pt x="386" y="54"/>
                      <a:pt x="386" y="34"/>
                    </a:cubicBezTo>
                    <a:cubicBezTo>
                      <a:pt x="386" y="15"/>
                      <a:pt x="371" y="0"/>
                      <a:pt x="352" y="0"/>
                    </a:cubicBezTo>
                    <a:cubicBezTo>
                      <a:pt x="69" y="0"/>
                      <a:pt x="69" y="0"/>
                      <a:pt x="69" y="0"/>
                    </a:cubicBezTo>
                    <a:cubicBezTo>
                      <a:pt x="61" y="0"/>
                      <a:pt x="55" y="6"/>
                      <a:pt x="55" y="14"/>
                    </a:cubicBezTo>
                    <a:cubicBezTo>
                      <a:pt x="55" y="21"/>
                      <a:pt x="61" y="28"/>
                      <a:pt x="69" y="28"/>
                    </a:cubicBezTo>
                    <a:cubicBezTo>
                      <a:pt x="352" y="28"/>
                      <a:pt x="352" y="28"/>
                      <a:pt x="352" y="28"/>
                    </a:cubicBezTo>
                    <a:cubicBezTo>
                      <a:pt x="355" y="28"/>
                      <a:pt x="358" y="31"/>
                      <a:pt x="358" y="34"/>
                    </a:cubicBezTo>
                    <a:cubicBezTo>
                      <a:pt x="358" y="38"/>
                      <a:pt x="355" y="41"/>
                      <a:pt x="352" y="41"/>
                    </a:cubicBezTo>
                    <a:cubicBezTo>
                      <a:pt x="90" y="41"/>
                      <a:pt x="90" y="41"/>
                      <a:pt x="90" y="41"/>
                    </a:cubicBezTo>
                    <a:cubicBezTo>
                      <a:pt x="71" y="41"/>
                      <a:pt x="55" y="57"/>
                      <a:pt x="55" y="77"/>
                    </a:cubicBezTo>
                    <a:cubicBezTo>
                      <a:pt x="55" y="97"/>
                      <a:pt x="71" y="113"/>
                      <a:pt x="90" y="113"/>
                    </a:cubicBezTo>
                    <a:cubicBezTo>
                      <a:pt x="512" y="113"/>
                      <a:pt x="512" y="113"/>
                      <a:pt x="512" y="113"/>
                    </a:cubicBezTo>
                    <a:cubicBezTo>
                      <a:pt x="515" y="113"/>
                      <a:pt x="518" y="116"/>
                      <a:pt x="518" y="119"/>
                    </a:cubicBezTo>
                    <a:cubicBezTo>
                      <a:pt x="518" y="123"/>
                      <a:pt x="515" y="126"/>
                      <a:pt x="512" y="126"/>
                    </a:cubicBezTo>
                    <a:cubicBezTo>
                      <a:pt x="36" y="126"/>
                      <a:pt x="36" y="126"/>
                      <a:pt x="36" y="126"/>
                    </a:cubicBezTo>
                    <a:cubicBezTo>
                      <a:pt x="16" y="126"/>
                      <a:pt x="0" y="142"/>
                      <a:pt x="0" y="162"/>
                    </a:cubicBezTo>
                    <a:cubicBezTo>
                      <a:pt x="0" y="182"/>
                      <a:pt x="16" y="198"/>
                      <a:pt x="36" y="198"/>
                    </a:cubicBezTo>
                    <a:cubicBezTo>
                      <a:pt x="542" y="198"/>
                      <a:pt x="542" y="198"/>
                      <a:pt x="542" y="198"/>
                    </a:cubicBezTo>
                    <a:cubicBezTo>
                      <a:pt x="546" y="198"/>
                      <a:pt x="549" y="201"/>
                      <a:pt x="549" y="204"/>
                    </a:cubicBezTo>
                    <a:cubicBezTo>
                      <a:pt x="549" y="208"/>
                      <a:pt x="546" y="211"/>
                      <a:pt x="542" y="211"/>
                    </a:cubicBezTo>
                    <a:cubicBezTo>
                      <a:pt x="234" y="211"/>
                      <a:pt x="234" y="211"/>
                      <a:pt x="234" y="211"/>
                    </a:cubicBezTo>
                    <a:cubicBezTo>
                      <a:pt x="214" y="211"/>
                      <a:pt x="198" y="227"/>
                      <a:pt x="198" y="247"/>
                    </a:cubicBezTo>
                    <a:cubicBezTo>
                      <a:pt x="198" y="267"/>
                      <a:pt x="214" y="283"/>
                      <a:pt x="234" y="283"/>
                    </a:cubicBezTo>
                    <a:cubicBezTo>
                      <a:pt x="729" y="283"/>
                      <a:pt x="729" y="283"/>
                      <a:pt x="729" y="283"/>
                    </a:cubicBezTo>
                    <a:cubicBezTo>
                      <a:pt x="729" y="283"/>
                      <a:pt x="729" y="283"/>
                      <a:pt x="729" y="283"/>
                    </a:cubicBezTo>
                    <a:cubicBezTo>
                      <a:pt x="773" y="283"/>
                      <a:pt x="773" y="283"/>
                      <a:pt x="773" y="283"/>
                    </a:cubicBezTo>
                    <a:cubicBezTo>
                      <a:pt x="776" y="284"/>
                      <a:pt x="777" y="287"/>
                      <a:pt x="777" y="290"/>
                    </a:cubicBezTo>
                    <a:cubicBezTo>
                      <a:pt x="777" y="293"/>
                      <a:pt x="774" y="296"/>
                      <a:pt x="771" y="296"/>
                    </a:cubicBezTo>
                    <a:cubicBezTo>
                      <a:pt x="244" y="296"/>
                      <a:pt x="244" y="296"/>
                      <a:pt x="244" y="296"/>
                    </a:cubicBezTo>
                    <a:cubicBezTo>
                      <a:pt x="224" y="296"/>
                      <a:pt x="208" y="312"/>
                      <a:pt x="208" y="332"/>
                    </a:cubicBezTo>
                    <a:cubicBezTo>
                      <a:pt x="208" y="352"/>
                      <a:pt x="224" y="368"/>
                      <a:pt x="244" y="368"/>
                    </a:cubicBezTo>
                    <a:cubicBezTo>
                      <a:pt x="765" y="368"/>
                      <a:pt x="765" y="368"/>
                      <a:pt x="765" y="368"/>
                    </a:cubicBezTo>
                    <a:cubicBezTo>
                      <a:pt x="768" y="368"/>
                      <a:pt x="771" y="371"/>
                      <a:pt x="771" y="375"/>
                    </a:cubicBezTo>
                    <a:cubicBezTo>
                      <a:pt x="771" y="378"/>
                      <a:pt x="768" y="381"/>
                      <a:pt x="765" y="381"/>
                    </a:cubicBezTo>
                    <a:cubicBezTo>
                      <a:pt x="268" y="381"/>
                      <a:pt x="268" y="381"/>
                      <a:pt x="268" y="381"/>
                    </a:cubicBezTo>
                    <a:cubicBezTo>
                      <a:pt x="248" y="381"/>
                      <a:pt x="232" y="397"/>
                      <a:pt x="232" y="417"/>
                    </a:cubicBezTo>
                    <a:cubicBezTo>
                      <a:pt x="232" y="437"/>
                      <a:pt x="248" y="453"/>
                      <a:pt x="268" y="453"/>
                    </a:cubicBezTo>
                    <a:cubicBezTo>
                      <a:pt x="639" y="453"/>
                      <a:pt x="639" y="453"/>
                      <a:pt x="639" y="453"/>
                    </a:cubicBezTo>
                    <a:cubicBezTo>
                      <a:pt x="643" y="453"/>
                      <a:pt x="646" y="456"/>
                      <a:pt x="646" y="460"/>
                    </a:cubicBezTo>
                    <a:cubicBezTo>
                      <a:pt x="646" y="463"/>
                      <a:pt x="643" y="466"/>
                      <a:pt x="639" y="466"/>
                    </a:cubicBezTo>
                    <a:cubicBezTo>
                      <a:pt x="241" y="466"/>
                      <a:pt x="241" y="466"/>
                      <a:pt x="241" y="466"/>
                    </a:cubicBezTo>
                    <a:cubicBezTo>
                      <a:pt x="222" y="466"/>
                      <a:pt x="206" y="482"/>
                      <a:pt x="206" y="502"/>
                    </a:cubicBezTo>
                    <a:cubicBezTo>
                      <a:pt x="206" y="522"/>
                      <a:pt x="222" y="538"/>
                      <a:pt x="241" y="538"/>
                    </a:cubicBezTo>
                    <a:cubicBezTo>
                      <a:pt x="563" y="538"/>
                      <a:pt x="563" y="538"/>
                      <a:pt x="563" y="538"/>
                    </a:cubicBezTo>
                    <a:cubicBezTo>
                      <a:pt x="567" y="538"/>
                      <a:pt x="570" y="541"/>
                      <a:pt x="570" y="545"/>
                    </a:cubicBezTo>
                    <a:cubicBezTo>
                      <a:pt x="570" y="548"/>
                      <a:pt x="567" y="551"/>
                      <a:pt x="563" y="551"/>
                    </a:cubicBezTo>
                    <a:cubicBezTo>
                      <a:pt x="282" y="551"/>
                      <a:pt x="282" y="551"/>
                      <a:pt x="282" y="551"/>
                    </a:cubicBezTo>
                    <a:cubicBezTo>
                      <a:pt x="263" y="551"/>
                      <a:pt x="247" y="568"/>
                      <a:pt x="247" y="587"/>
                    </a:cubicBezTo>
                    <a:cubicBezTo>
                      <a:pt x="247" y="607"/>
                      <a:pt x="263" y="623"/>
                      <a:pt x="282" y="623"/>
                    </a:cubicBezTo>
                    <a:cubicBezTo>
                      <a:pt x="395" y="623"/>
                      <a:pt x="395" y="623"/>
                      <a:pt x="395" y="623"/>
                    </a:cubicBezTo>
                    <a:cubicBezTo>
                      <a:pt x="398" y="623"/>
                      <a:pt x="401" y="626"/>
                      <a:pt x="401" y="630"/>
                    </a:cubicBezTo>
                    <a:cubicBezTo>
                      <a:pt x="401" y="633"/>
                      <a:pt x="398" y="636"/>
                      <a:pt x="395" y="636"/>
                    </a:cubicBezTo>
                    <a:cubicBezTo>
                      <a:pt x="351" y="636"/>
                      <a:pt x="351" y="636"/>
                      <a:pt x="351" y="636"/>
                    </a:cubicBezTo>
                    <a:cubicBezTo>
                      <a:pt x="331" y="636"/>
                      <a:pt x="315" y="653"/>
                      <a:pt x="315" y="672"/>
                    </a:cubicBezTo>
                    <a:cubicBezTo>
                      <a:pt x="315" y="692"/>
                      <a:pt x="331" y="708"/>
                      <a:pt x="351" y="708"/>
                    </a:cubicBezTo>
                    <a:cubicBezTo>
                      <a:pt x="409" y="708"/>
                      <a:pt x="409" y="708"/>
                      <a:pt x="409" y="708"/>
                    </a:cubicBezTo>
                    <a:cubicBezTo>
                      <a:pt x="412" y="708"/>
                      <a:pt x="415" y="711"/>
                      <a:pt x="415" y="715"/>
                    </a:cubicBezTo>
                    <a:cubicBezTo>
                      <a:pt x="415" y="719"/>
                      <a:pt x="412" y="722"/>
                      <a:pt x="409" y="722"/>
                    </a:cubicBezTo>
                    <a:cubicBezTo>
                      <a:pt x="405" y="722"/>
                      <a:pt x="405" y="722"/>
                      <a:pt x="405" y="722"/>
                    </a:cubicBezTo>
                    <a:cubicBezTo>
                      <a:pt x="385" y="722"/>
                      <a:pt x="369" y="738"/>
                      <a:pt x="369" y="757"/>
                    </a:cubicBezTo>
                    <a:cubicBezTo>
                      <a:pt x="369" y="777"/>
                      <a:pt x="385" y="793"/>
                      <a:pt x="405" y="793"/>
                    </a:cubicBezTo>
                    <a:cubicBezTo>
                      <a:pt x="457" y="793"/>
                      <a:pt x="457" y="793"/>
                      <a:pt x="457" y="793"/>
                    </a:cubicBezTo>
                    <a:cubicBezTo>
                      <a:pt x="457" y="793"/>
                      <a:pt x="457" y="793"/>
                      <a:pt x="457" y="793"/>
                    </a:cubicBezTo>
                    <a:cubicBezTo>
                      <a:pt x="464" y="793"/>
                      <a:pt x="471" y="787"/>
                      <a:pt x="471" y="779"/>
                    </a:cubicBezTo>
                    <a:cubicBezTo>
                      <a:pt x="471" y="771"/>
                      <a:pt x="464" y="765"/>
                      <a:pt x="457" y="765"/>
                    </a:cubicBezTo>
                    <a:cubicBezTo>
                      <a:pt x="405" y="765"/>
                      <a:pt x="405" y="765"/>
                      <a:pt x="405" y="765"/>
                    </a:cubicBezTo>
                    <a:cubicBezTo>
                      <a:pt x="401" y="765"/>
                      <a:pt x="397" y="762"/>
                      <a:pt x="397" y="757"/>
                    </a:cubicBezTo>
                    <a:cubicBezTo>
                      <a:pt x="397" y="753"/>
                      <a:pt x="401" y="750"/>
                      <a:pt x="405" y="750"/>
                    </a:cubicBezTo>
                    <a:cubicBezTo>
                      <a:pt x="409" y="750"/>
                      <a:pt x="409" y="750"/>
                      <a:pt x="409" y="750"/>
                    </a:cubicBezTo>
                    <a:cubicBezTo>
                      <a:pt x="428" y="750"/>
                      <a:pt x="443" y="734"/>
                      <a:pt x="443" y="715"/>
                    </a:cubicBezTo>
                    <a:cubicBezTo>
                      <a:pt x="443" y="696"/>
                      <a:pt x="428" y="680"/>
                      <a:pt x="409" y="680"/>
                    </a:cubicBezTo>
                    <a:cubicBezTo>
                      <a:pt x="351" y="680"/>
                      <a:pt x="351" y="680"/>
                      <a:pt x="351" y="680"/>
                    </a:cubicBezTo>
                    <a:cubicBezTo>
                      <a:pt x="347" y="680"/>
                      <a:pt x="343" y="677"/>
                      <a:pt x="343" y="672"/>
                    </a:cubicBezTo>
                    <a:cubicBezTo>
                      <a:pt x="343" y="668"/>
                      <a:pt x="347" y="664"/>
                      <a:pt x="351" y="664"/>
                    </a:cubicBezTo>
                    <a:cubicBezTo>
                      <a:pt x="395" y="664"/>
                      <a:pt x="395" y="664"/>
                      <a:pt x="395" y="664"/>
                    </a:cubicBezTo>
                    <a:cubicBezTo>
                      <a:pt x="414" y="664"/>
                      <a:pt x="429" y="649"/>
                      <a:pt x="429" y="630"/>
                    </a:cubicBezTo>
                    <a:cubicBezTo>
                      <a:pt x="429" y="611"/>
                      <a:pt x="414" y="595"/>
                      <a:pt x="395" y="595"/>
                    </a:cubicBezTo>
                    <a:cubicBezTo>
                      <a:pt x="282" y="595"/>
                      <a:pt x="282" y="595"/>
                      <a:pt x="282" y="595"/>
                    </a:cubicBezTo>
                    <a:cubicBezTo>
                      <a:pt x="278" y="595"/>
                      <a:pt x="275" y="592"/>
                      <a:pt x="275" y="587"/>
                    </a:cubicBezTo>
                    <a:cubicBezTo>
                      <a:pt x="275" y="583"/>
                      <a:pt x="278" y="579"/>
                      <a:pt x="282" y="579"/>
                    </a:cubicBezTo>
                    <a:cubicBezTo>
                      <a:pt x="563" y="579"/>
                      <a:pt x="563" y="579"/>
                      <a:pt x="563" y="579"/>
                    </a:cubicBezTo>
                    <a:cubicBezTo>
                      <a:pt x="582" y="579"/>
                      <a:pt x="598" y="564"/>
                      <a:pt x="598" y="545"/>
                    </a:cubicBezTo>
                    <a:cubicBezTo>
                      <a:pt x="598" y="526"/>
                      <a:pt x="582" y="510"/>
                      <a:pt x="563" y="510"/>
                    </a:cubicBezTo>
                    <a:cubicBezTo>
                      <a:pt x="241" y="510"/>
                      <a:pt x="241" y="510"/>
                      <a:pt x="241" y="510"/>
                    </a:cubicBezTo>
                    <a:cubicBezTo>
                      <a:pt x="237" y="510"/>
                      <a:pt x="234" y="507"/>
                      <a:pt x="234" y="502"/>
                    </a:cubicBezTo>
                    <a:cubicBezTo>
                      <a:pt x="234" y="498"/>
                      <a:pt x="237" y="494"/>
                      <a:pt x="241" y="494"/>
                    </a:cubicBezTo>
                    <a:cubicBezTo>
                      <a:pt x="639" y="494"/>
                      <a:pt x="639" y="494"/>
                      <a:pt x="639" y="494"/>
                    </a:cubicBezTo>
                    <a:cubicBezTo>
                      <a:pt x="659" y="494"/>
                      <a:pt x="674" y="479"/>
                      <a:pt x="674" y="460"/>
                    </a:cubicBezTo>
                    <a:cubicBezTo>
                      <a:pt x="674" y="441"/>
                      <a:pt x="659" y="425"/>
                      <a:pt x="639" y="425"/>
                    </a:cubicBezTo>
                    <a:cubicBezTo>
                      <a:pt x="268" y="425"/>
                      <a:pt x="268" y="425"/>
                      <a:pt x="268" y="425"/>
                    </a:cubicBezTo>
                    <a:cubicBezTo>
                      <a:pt x="264" y="425"/>
                      <a:pt x="260" y="421"/>
                      <a:pt x="260" y="417"/>
                    </a:cubicBezTo>
                    <a:cubicBezTo>
                      <a:pt x="260" y="413"/>
                      <a:pt x="264" y="409"/>
                      <a:pt x="268" y="409"/>
                    </a:cubicBezTo>
                    <a:cubicBezTo>
                      <a:pt x="765" y="409"/>
                      <a:pt x="765" y="409"/>
                      <a:pt x="765" y="409"/>
                    </a:cubicBezTo>
                    <a:cubicBezTo>
                      <a:pt x="784" y="409"/>
                      <a:pt x="799" y="394"/>
                      <a:pt x="799" y="375"/>
                    </a:cubicBezTo>
                    <a:cubicBezTo>
                      <a:pt x="799" y="355"/>
                      <a:pt x="784" y="340"/>
                      <a:pt x="765" y="3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16" name="Freeform 361"/>
              <p:cNvSpPr>
                <a:spLocks/>
              </p:cNvSpPr>
              <p:nvPr/>
            </p:nvSpPr>
            <p:spPr bwMode="auto">
              <a:xfrm>
                <a:off x="4673600" y="4467225"/>
                <a:ext cx="376238" cy="239713"/>
              </a:xfrm>
              <a:custGeom>
                <a:avLst/>
                <a:gdLst>
                  <a:gd name="T0" fmla="*/ 36 w 514"/>
                  <a:gd name="T1" fmla="*/ 71 h 327"/>
                  <a:gd name="T2" fmla="*/ 259 w 514"/>
                  <a:gd name="T3" fmla="*/ 71 h 327"/>
                  <a:gd name="T4" fmla="*/ 265 w 514"/>
                  <a:gd name="T5" fmla="*/ 78 h 327"/>
                  <a:gd name="T6" fmla="*/ 259 w 514"/>
                  <a:gd name="T7" fmla="*/ 85 h 327"/>
                  <a:gd name="T8" fmla="*/ 95 w 514"/>
                  <a:gd name="T9" fmla="*/ 85 h 327"/>
                  <a:gd name="T10" fmla="*/ 59 w 514"/>
                  <a:gd name="T11" fmla="*/ 121 h 327"/>
                  <a:gd name="T12" fmla="*/ 95 w 514"/>
                  <a:gd name="T13" fmla="*/ 156 h 327"/>
                  <a:gd name="T14" fmla="*/ 368 w 514"/>
                  <a:gd name="T15" fmla="*/ 156 h 327"/>
                  <a:gd name="T16" fmla="*/ 375 w 514"/>
                  <a:gd name="T17" fmla="*/ 163 h 327"/>
                  <a:gd name="T18" fmla="*/ 368 w 514"/>
                  <a:gd name="T19" fmla="*/ 170 h 327"/>
                  <a:gd name="T20" fmla="*/ 40 w 514"/>
                  <a:gd name="T21" fmla="*/ 170 h 327"/>
                  <a:gd name="T22" fmla="*/ 5 w 514"/>
                  <a:gd name="T23" fmla="*/ 206 h 327"/>
                  <a:gd name="T24" fmla="*/ 40 w 514"/>
                  <a:gd name="T25" fmla="*/ 242 h 327"/>
                  <a:gd name="T26" fmla="*/ 412 w 514"/>
                  <a:gd name="T27" fmla="*/ 242 h 327"/>
                  <a:gd name="T28" fmla="*/ 418 w 514"/>
                  <a:gd name="T29" fmla="*/ 248 h 327"/>
                  <a:gd name="T30" fmla="*/ 412 w 514"/>
                  <a:gd name="T31" fmla="*/ 255 h 327"/>
                  <a:gd name="T32" fmla="*/ 94 w 514"/>
                  <a:gd name="T33" fmla="*/ 255 h 327"/>
                  <a:gd name="T34" fmla="*/ 58 w 514"/>
                  <a:gd name="T35" fmla="*/ 291 h 327"/>
                  <a:gd name="T36" fmla="*/ 94 w 514"/>
                  <a:gd name="T37" fmla="*/ 327 h 327"/>
                  <a:gd name="T38" fmla="*/ 500 w 514"/>
                  <a:gd name="T39" fmla="*/ 327 h 327"/>
                  <a:gd name="T40" fmla="*/ 500 w 514"/>
                  <a:gd name="T41" fmla="*/ 327 h 327"/>
                  <a:gd name="T42" fmla="*/ 500 w 514"/>
                  <a:gd name="T43" fmla="*/ 327 h 327"/>
                  <a:gd name="T44" fmla="*/ 514 w 514"/>
                  <a:gd name="T45" fmla="*/ 313 h 327"/>
                  <a:gd name="T46" fmla="*/ 500 w 514"/>
                  <a:gd name="T47" fmla="*/ 299 h 327"/>
                  <a:gd name="T48" fmla="*/ 500 w 514"/>
                  <a:gd name="T49" fmla="*/ 299 h 327"/>
                  <a:gd name="T50" fmla="*/ 94 w 514"/>
                  <a:gd name="T51" fmla="*/ 299 h 327"/>
                  <a:gd name="T52" fmla="*/ 86 w 514"/>
                  <a:gd name="T53" fmla="*/ 291 h 327"/>
                  <a:gd name="T54" fmla="*/ 94 w 514"/>
                  <a:gd name="T55" fmla="*/ 283 h 327"/>
                  <a:gd name="T56" fmla="*/ 412 w 514"/>
                  <a:gd name="T57" fmla="*/ 283 h 327"/>
                  <a:gd name="T58" fmla="*/ 446 w 514"/>
                  <a:gd name="T59" fmla="*/ 248 h 327"/>
                  <a:gd name="T60" fmla="*/ 412 w 514"/>
                  <a:gd name="T61" fmla="*/ 214 h 327"/>
                  <a:gd name="T62" fmla="*/ 40 w 514"/>
                  <a:gd name="T63" fmla="*/ 214 h 327"/>
                  <a:gd name="T64" fmla="*/ 33 w 514"/>
                  <a:gd name="T65" fmla="*/ 206 h 327"/>
                  <a:gd name="T66" fmla="*/ 40 w 514"/>
                  <a:gd name="T67" fmla="*/ 198 h 327"/>
                  <a:gd name="T68" fmla="*/ 368 w 514"/>
                  <a:gd name="T69" fmla="*/ 198 h 327"/>
                  <a:gd name="T70" fmla="*/ 403 w 514"/>
                  <a:gd name="T71" fmla="*/ 163 h 327"/>
                  <a:gd name="T72" fmla="*/ 368 w 514"/>
                  <a:gd name="T73" fmla="*/ 128 h 327"/>
                  <a:gd name="T74" fmla="*/ 95 w 514"/>
                  <a:gd name="T75" fmla="*/ 128 h 327"/>
                  <a:gd name="T76" fmla="*/ 87 w 514"/>
                  <a:gd name="T77" fmla="*/ 121 h 327"/>
                  <a:gd name="T78" fmla="*/ 95 w 514"/>
                  <a:gd name="T79" fmla="*/ 113 h 327"/>
                  <a:gd name="T80" fmla="*/ 259 w 514"/>
                  <a:gd name="T81" fmla="*/ 113 h 327"/>
                  <a:gd name="T82" fmla="*/ 293 w 514"/>
                  <a:gd name="T83" fmla="*/ 78 h 327"/>
                  <a:gd name="T84" fmla="*/ 259 w 514"/>
                  <a:gd name="T85" fmla="*/ 43 h 327"/>
                  <a:gd name="T86" fmla="*/ 36 w 514"/>
                  <a:gd name="T87" fmla="*/ 43 h 327"/>
                  <a:gd name="T88" fmla="*/ 28 w 514"/>
                  <a:gd name="T89" fmla="*/ 36 h 327"/>
                  <a:gd name="T90" fmla="*/ 36 w 514"/>
                  <a:gd name="T91" fmla="*/ 28 h 327"/>
                  <a:gd name="T92" fmla="*/ 36 w 514"/>
                  <a:gd name="T93" fmla="*/ 28 h 327"/>
                  <a:gd name="T94" fmla="*/ 50 w 514"/>
                  <a:gd name="T95" fmla="*/ 14 h 327"/>
                  <a:gd name="T96" fmla="*/ 36 w 514"/>
                  <a:gd name="T97" fmla="*/ 0 h 327"/>
                  <a:gd name="T98" fmla="*/ 0 w 514"/>
                  <a:gd name="T99" fmla="*/ 36 h 327"/>
                  <a:gd name="T100" fmla="*/ 36 w 514"/>
                  <a:gd name="T101" fmla="*/ 7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4" h="327">
                    <a:moveTo>
                      <a:pt x="36" y="71"/>
                    </a:moveTo>
                    <a:cubicBezTo>
                      <a:pt x="259" y="71"/>
                      <a:pt x="259" y="71"/>
                      <a:pt x="259" y="71"/>
                    </a:cubicBezTo>
                    <a:cubicBezTo>
                      <a:pt x="262" y="71"/>
                      <a:pt x="265" y="74"/>
                      <a:pt x="265" y="78"/>
                    </a:cubicBezTo>
                    <a:cubicBezTo>
                      <a:pt x="265" y="82"/>
                      <a:pt x="262" y="85"/>
                      <a:pt x="259" y="85"/>
                    </a:cubicBezTo>
                    <a:cubicBezTo>
                      <a:pt x="95" y="85"/>
                      <a:pt x="95" y="85"/>
                      <a:pt x="95" y="85"/>
                    </a:cubicBezTo>
                    <a:cubicBezTo>
                      <a:pt x="75" y="85"/>
                      <a:pt x="59" y="101"/>
                      <a:pt x="59" y="121"/>
                    </a:cubicBezTo>
                    <a:cubicBezTo>
                      <a:pt x="59" y="140"/>
                      <a:pt x="75" y="156"/>
                      <a:pt x="95" y="156"/>
                    </a:cubicBezTo>
                    <a:cubicBezTo>
                      <a:pt x="368" y="156"/>
                      <a:pt x="368" y="156"/>
                      <a:pt x="368" y="156"/>
                    </a:cubicBezTo>
                    <a:cubicBezTo>
                      <a:pt x="372" y="156"/>
                      <a:pt x="375" y="159"/>
                      <a:pt x="375" y="163"/>
                    </a:cubicBezTo>
                    <a:cubicBezTo>
                      <a:pt x="375" y="167"/>
                      <a:pt x="372" y="170"/>
                      <a:pt x="368" y="170"/>
                    </a:cubicBezTo>
                    <a:cubicBezTo>
                      <a:pt x="40" y="170"/>
                      <a:pt x="40" y="170"/>
                      <a:pt x="40" y="170"/>
                    </a:cubicBezTo>
                    <a:cubicBezTo>
                      <a:pt x="21" y="170"/>
                      <a:pt x="5" y="186"/>
                      <a:pt x="5" y="206"/>
                    </a:cubicBezTo>
                    <a:cubicBezTo>
                      <a:pt x="5" y="225"/>
                      <a:pt x="21" y="242"/>
                      <a:pt x="40" y="242"/>
                    </a:cubicBezTo>
                    <a:cubicBezTo>
                      <a:pt x="412" y="242"/>
                      <a:pt x="412" y="242"/>
                      <a:pt x="412" y="242"/>
                    </a:cubicBezTo>
                    <a:cubicBezTo>
                      <a:pt x="415" y="242"/>
                      <a:pt x="418" y="245"/>
                      <a:pt x="418" y="248"/>
                    </a:cubicBezTo>
                    <a:cubicBezTo>
                      <a:pt x="418" y="252"/>
                      <a:pt x="415" y="255"/>
                      <a:pt x="412" y="255"/>
                    </a:cubicBezTo>
                    <a:cubicBezTo>
                      <a:pt x="94" y="255"/>
                      <a:pt x="94" y="255"/>
                      <a:pt x="94" y="255"/>
                    </a:cubicBezTo>
                    <a:cubicBezTo>
                      <a:pt x="74" y="255"/>
                      <a:pt x="58" y="271"/>
                      <a:pt x="58" y="291"/>
                    </a:cubicBezTo>
                    <a:cubicBezTo>
                      <a:pt x="58" y="311"/>
                      <a:pt x="74" y="327"/>
                      <a:pt x="94" y="327"/>
                    </a:cubicBezTo>
                    <a:cubicBezTo>
                      <a:pt x="500" y="327"/>
                      <a:pt x="500" y="327"/>
                      <a:pt x="500" y="327"/>
                    </a:cubicBezTo>
                    <a:cubicBezTo>
                      <a:pt x="500" y="327"/>
                      <a:pt x="500" y="327"/>
                      <a:pt x="500" y="327"/>
                    </a:cubicBezTo>
                    <a:cubicBezTo>
                      <a:pt x="500" y="327"/>
                      <a:pt x="500" y="327"/>
                      <a:pt x="500" y="327"/>
                    </a:cubicBezTo>
                    <a:cubicBezTo>
                      <a:pt x="508" y="327"/>
                      <a:pt x="514" y="320"/>
                      <a:pt x="514" y="313"/>
                    </a:cubicBezTo>
                    <a:cubicBezTo>
                      <a:pt x="514" y="305"/>
                      <a:pt x="508" y="299"/>
                      <a:pt x="500" y="299"/>
                    </a:cubicBezTo>
                    <a:cubicBezTo>
                      <a:pt x="500" y="299"/>
                      <a:pt x="500" y="299"/>
                      <a:pt x="500" y="299"/>
                    </a:cubicBezTo>
                    <a:cubicBezTo>
                      <a:pt x="94" y="299"/>
                      <a:pt x="94" y="299"/>
                      <a:pt x="94" y="299"/>
                    </a:cubicBezTo>
                    <a:cubicBezTo>
                      <a:pt x="89" y="299"/>
                      <a:pt x="86" y="295"/>
                      <a:pt x="86" y="291"/>
                    </a:cubicBezTo>
                    <a:cubicBezTo>
                      <a:pt x="86" y="286"/>
                      <a:pt x="89" y="283"/>
                      <a:pt x="94" y="283"/>
                    </a:cubicBezTo>
                    <a:cubicBezTo>
                      <a:pt x="412" y="283"/>
                      <a:pt x="412" y="283"/>
                      <a:pt x="412" y="283"/>
                    </a:cubicBezTo>
                    <a:cubicBezTo>
                      <a:pt x="431" y="283"/>
                      <a:pt x="446" y="267"/>
                      <a:pt x="446" y="248"/>
                    </a:cubicBezTo>
                    <a:cubicBezTo>
                      <a:pt x="446" y="229"/>
                      <a:pt x="431" y="214"/>
                      <a:pt x="412" y="214"/>
                    </a:cubicBezTo>
                    <a:cubicBezTo>
                      <a:pt x="40" y="214"/>
                      <a:pt x="40" y="214"/>
                      <a:pt x="40" y="214"/>
                    </a:cubicBezTo>
                    <a:cubicBezTo>
                      <a:pt x="36" y="214"/>
                      <a:pt x="33" y="210"/>
                      <a:pt x="33" y="206"/>
                    </a:cubicBezTo>
                    <a:cubicBezTo>
                      <a:pt x="33" y="201"/>
                      <a:pt x="36" y="198"/>
                      <a:pt x="40" y="198"/>
                    </a:cubicBezTo>
                    <a:cubicBezTo>
                      <a:pt x="368" y="198"/>
                      <a:pt x="368" y="198"/>
                      <a:pt x="368" y="198"/>
                    </a:cubicBezTo>
                    <a:cubicBezTo>
                      <a:pt x="387" y="198"/>
                      <a:pt x="403" y="182"/>
                      <a:pt x="403" y="163"/>
                    </a:cubicBezTo>
                    <a:cubicBezTo>
                      <a:pt x="403" y="144"/>
                      <a:pt x="387" y="128"/>
                      <a:pt x="368" y="128"/>
                    </a:cubicBezTo>
                    <a:cubicBezTo>
                      <a:pt x="95" y="128"/>
                      <a:pt x="95" y="128"/>
                      <a:pt x="95" y="128"/>
                    </a:cubicBezTo>
                    <a:cubicBezTo>
                      <a:pt x="91" y="128"/>
                      <a:pt x="87" y="125"/>
                      <a:pt x="87" y="121"/>
                    </a:cubicBezTo>
                    <a:cubicBezTo>
                      <a:pt x="87" y="116"/>
                      <a:pt x="91" y="113"/>
                      <a:pt x="95" y="113"/>
                    </a:cubicBezTo>
                    <a:cubicBezTo>
                      <a:pt x="259" y="113"/>
                      <a:pt x="259" y="113"/>
                      <a:pt x="259" y="113"/>
                    </a:cubicBezTo>
                    <a:cubicBezTo>
                      <a:pt x="278" y="113"/>
                      <a:pt x="293" y="97"/>
                      <a:pt x="293" y="78"/>
                    </a:cubicBezTo>
                    <a:cubicBezTo>
                      <a:pt x="293" y="59"/>
                      <a:pt x="278" y="43"/>
                      <a:pt x="259" y="43"/>
                    </a:cubicBezTo>
                    <a:cubicBezTo>
                      <a:pt x="36" y="43"/>
                      <a:pt x="36" y="43"/>
                      <a:pt x="36" y="43"/>
                    </a:cubicBezTo>
                    <a:cubicBezTo>
                      <a:pt x="32" y="43"/>
                      <a:pt x="28" y="40"/>
                      <a:pt x="28" y="36"/>
                    </a:cubicBezTo>
                    <a:cubicBezTo>
                      <a:pt x="28" y="31"/>
                      <a:pt x="32" y="28"/>
                      <a:pt x="36" y="28"/>
                    </a:cubicBezTo>
                    <a:cubicBezTo>
                      <a:pt x="36" y="28"/>
                      <a:pt x="36" y="28"/>
                      <a:pt x="36" y="28"/>
                    </a:cubicBezTo>
                    <a:cubicBezTo>
                      <a:pt x="44" y="28"/>
                      <a:pt x="50" y="22"/>
                      <a:pt x="50" y="14"/>
                    </a:cubicBezTo>
                    <a:cubicBezTo>
                      <a:pt x="50" y="6"/>
                      <a:pt x="44" y="0"/>
                      <a:pt x="36" y="0"/>
                    </a:cubicBezTo>
                    <a:cubicBezTo>
                      <a:pt x="16" y="0"/>
                      <a:pt x="0" y="16"/>
                      <a:pt x="0" y="36"/>
                    </a:cubicBezTo>
                    <a:cubicBezTo>
                      <a:pt x="0" y="55"/>
                      <a:pt x="16" y="71"/>
                      <a:pt x="36"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grpSp>
        <p:nvGrpSpPr>
          <p:cNvPr id="894" name="Group 893"/>
          <p:cNvGrpSpPr/>
          <p:nvPr/>
        </p:nvGrpSpPr>
        <p:grpSpPr>
          <a:xfrm>
            <a:off x="882" y="3271075"/>
            <a:ext cx="11991074" cy="559562"/>
            <a:chOff x="1" y="2982191"/>
            <a:chExt cx="11757022" cy="548640"/>
          </a:xfrm>
        </p:grpSpPr>
        <p:sp>
          <p:nvSpPr>
            <p:cNvPr id="8" name="Rectangle 7"/>
            <p:cNvSpPr/>
            <p:nvPr/>
          </p:nvSpPr>
          <p:spPr bwMode="auto">
            <a:xfrm>
              <a:off x="1" y="2982191"/>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46630" rIns="93260" bIns="46630" numCol="1" spcCol="0" rtlCol="0" fromWordArt="0" anchor="ctr" anchorCtr="0" forceAA="0" compatLnSpc="1">
              <a:prstTxWarp prst="textNoShape">
                <a:avLst/>
              </a:prstTxWarp>
              <a:noAutofit/>
            </a:bodyPr>
            <a:lstStyle/>
            <a:p>
              <a:pPr defTabSz="951028" fontAlgn="base"/>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	Throughput</a:t>
              </a:r>
            </a:p>
          </p:txBody>
        </p:sp>
        <p:sp>
          <p:nvSpPr>
            <p:cNvPr id="18" name="Rectangle 17"/>
            <p:cNvSpPr/>
            <p:nvPr/>
          </p:nvSpPr>
          <p:spPr>
            <a:xfrm>
              <a:off x="3248024" y="2982191"/>
              <a:ext cx="8508999" cy="548640"/>
            </a:xfrm>
            <a:prstGeom prst="rect">
              <a:avLst/>
            </a:prstGeom>
            <a:solidFill>
              <a:schemeClr val="bg1">
                <a:lumMod val="95000"/>
              </a:schemeClr>
            </a:solidFill>
          </p:spPr>
          <p:txBody>
            <a:bodyPr wrap="square" lIns="93260" anchor="ctr">
              <a:noAutofit/>
            </a:bodyPr>
            <a:lstStyle/>
            <a:p>
              <a:pPr marL="55039" lvl="1" defTabSz="950500" fontAlgn="base">
                <a:buClr>
                  <a:srgbClr val="68217A">
                    <a:lumMod val="50000"/>
                  </a:srgbClr>
                </a:buClr>
                <a:tabLst>
                  <a:tab pos="671470" algn="l"/>
                </a:tabLst>
              </a:pPr>
              <a:r>
                <a:rPr lang="en-IN" sz="1428" kern="0" dirty="0">
                  <a:solidFill>
                    <a:sysClr val="windowText" lastClr="000000"/>
                  </a:solidFill>
                  <a:ea typeface="Segoe UI" pitchFamily="34" charset="0"/>
                  <a:cs typeface="Segoe UI" pitchFamily="34" charset="0"/>
                </a:rPr>
                <a:t>Must have high throughput for </a:t>
              </a:r>
              <a:r>
                <a:rPr lang="en-US" sz="1428" kern="0" dirty="0">
                  <a:solidFill>
                    <a:sysClr val="windowText" lastClr="000000"/>
                  </a:solidFill>
                  <a:ea typeface="Segoe UI" pitchFamily="34" charset="0"/>
                  <a:cs typeface="Segoe UI" pitchFamily="34" charset="0"/>
                </a:rPr>
                <a:t>massively parallel processing via frameworks such as Hadoop and Spark</a:t>
              </a:r>
              <a:endParaRPr lang="en-IN" sz="1428" kern="0" dirty="0">
                <a:solidFill>
                  <a:sysClr val="windowText" lastClr="000000"/>
                </a:solidFill>
                <a:ea typeface="Segoe UI" pitchFamily="34" charset="0"/>
                <a:cs typeface="Segoe UI" pitchFamily="34" charset="0"/>
              </a:endParaRPr>
            </a:p>
          </p:txBody>
        </p:sp>
        <p:grpSp>
          <p:nvGrpSpPr>
            <p:cNvPr id="517" name="Group 516"/>
            <p:cNvGrpSpPr/>
            <p:nvPr/>
          </p:nvGrpSpPr>
          <p:grpSpPr>
            <a:xfrm>
              <a:off x="491201" y="3023254"/>
              <a:ext cx="792162" cy="466515"/>
              <a:chOff x="5627688" y="2768600"/>
              <a:chExt cx="3579812" cy="2108200"/>
            </a:xfrm>
          </p:grpSpPr>
          <p:sp>
            <p:nvSpPr>
              <p:cNvPr id="518" name="Freeform 367"/>
              <p:cNvSpPr>
                <a:spLocks noEditPoints="1"/>
              </p:cNvSpPr>
              <p:nvPr/>
            </p:nvSpPr>
            <p:spPr bwMode="auto">
              <a:xfrm>
                <a:off x="5627688" y="4702175"/>
                <a:ext cx="3317875" cy="174625"/>
              </a:xfrm>
              <a:custGeom>
                <a:avLst/>
                <a:gdLst>
                  <a:gd name="T0" fmla="*/ 1733 w 1987"/>
                  <a:gd name="T1" fmla="*/ 0 h 105"/>
                  <a:gd name="T2" fmla="*/ 1719 w 1987"/>
                  <a:gd name="T3" fmla="*/ 0 h 105"/>
                  <a:gd name="T4" fmla="*/ 1719 w 1987"/>
                  <a:gd name="T5" fmla="*/ 14 h 105"/>
                  <a:gd name="T6" fmla="*/ 1733 w 1987"/>
                  <a:gd name="T7" fmla="*/ 0 h 105"/>
                  <a:gd name="T8" fmla="*/ 1836 w 1987"/>
                  <a:gd name="T9" fmla="*/ 0 h 105"/>
                  <a:gd name="T10" fmla="*/ 1813 w 1987"/>
                  <a:gd name="T11" fmla="*/ 0 h 105"/>
                  <a:gd name="T12" fmla="*/ 1813 w 1987"/>
                  <a:gd name="T13" fmla="*/ 23 h 105"/>
                  <a:gd name="T14" fmla="*/ 1836 w 1987"/>
                  <a:gd name="T15" fmla="*/ 0 h 105"/>
                  <a:gd name="T16" fmla="*/ 1935 w 1987"/>
                  <a:gd name="T17" fmla="*/ 0 h 105"/>
                  <a:gd name="T18" fmla="*/ 1917 w 1987"/>
                  <a:gd name="T19" fmla="*/ 0 h 105"/>
                  <a:gd name="T20" fmla="*/ 1917 w 1987"/>
                  <a:gd name="T21" fmla="*/ 53 h 105"/>
                  <a:gd name="T22" fmla="*/ 1813 w 1987"/>
                  <a:gd name="T23" fmla="*/ 53 h 105"/>
                  <a:gd name="T24" fmla="*/ 1719 w 1987"/>
                  <a:gd name="T25" fmla="*/ 53 h 105"/>
                  <a:gd name="T26" fmla="*/ 1672 w 1987"/>
                  <a:gd name="T27" fmla="*/ 53 h 105"/>
                  <a:gd name="T28" fmla="*/ 1672 w 1987"/>
                  <a:gd name="T29" fmla="*/ 0 h 105"/>
                  <a:gd name="T30" fmla="*/ 1456 w 1987"/>
                  <a:gd name="T31" fmla="*/ 0 h 105"/>
                  <a:gd name="T32" fmla="*/ 1456 w 1987"/>
                  <a:gd name="T33" fmla="*/ 53 h 105"/>
                  <a:gd name="T34" fmla="*/ 1409 w 1987"/>
                  <a:gd name="T35" fmla="*/ 53 h 105"/>
                  <a:gd name="T36" fmla="*/ 1409 w 1987"/>
                  <a:gd name="T37" fmla="*/ 0 h 105"/>
                  <a:gd name="T38" fmla="*/ 1258 w 1987"/>
                  <a:gd name="T39" fmla="*/ 0 h 105"/>
                  <a:gd name="T40" fmla="*/ 1258 w 1987"/>
                  <a:gd name="T41" fmla="*/ 53 h 105"/>
                  <a:gd name="T42" fmla="*/ 463 w 1987"/>
                  <a:gd name="T43" fmla="*/ 53 h 105"/>
                  <a:gd name="T44" fmla="*/ 463 w 1987"/>
                  <a:gd name="T45" fmla="*/ 0 h 105"/>
                  <a:gd name="T46" fmla="*/ 423 w 1987"/>
                  <a:gd name="T47" fmla="*/ 0 h 105"/>
                  <a:gd name="T48" fmla="*/ 423 w 1987"/>
                  <a:gd name="T49" fmla="*/ 53 h 105"/>
                  <a:gd name="T50" fmla="*/ 375 w 1987"/>
                  <a:gd name="T51" fmla="*/ 53 h 105"/>
                  <a:gd name="T52" fmla="*/ 375 w 1987"/>
                  <a:gd name="T53" fmla="*/ 0 h 105"/>
                  <a:gd name="T54" fmla="*/ 149 w 1987"/>
                  <a:gd name="T55" fmla="*/ 0 h 105"/>
                  <a:gd name="T56" fmla="*/ 149 w 1987"/>
                  <a:gd name="T57" fmla="*/ 53 h 105"/>
                  <a:gd name="T58" fmla="*/ 102 w 1987"/>
                  <a:gd name="T59" fmla="*/ 53 h 105"/>
                  <a:gd name="T60" fmla="*/ 102 w 1987"/>
                  <a:gd name="T61" fmla="*/ 0 h 105"/>
                  <a:gd name="T62" fmla="*/ 52 w 1987"/>
                  <a:gd name="T63" fmla="*/ 0 h 105"/>
                  <a:gd name="T64" fmla="*/ 0 w 1987"/>
                  <a:gd name="T65" fmla="*/ 53 h 105"/>
                  <a:gd name="T66" fmla="*/ 52 w 1987"/>
                  <a:gd name="T67" fmla="*/ 105 h 105"/>
                  <a:gd name="T68" fmla="*/ 1935 w 1987"/>
                  <a:gd name="T69" fmla="*/ 105 h 105"/>
                  <a:gd name="T70" fmla="*/ 1987 w 1987"/>
                  <a:gd name="T71" fmla="*/ 53 h 105"/>
                  <a:gd name="T72" fmla="*/ 1935 w 1987"/>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7" h="105">
                    <a:moveTo>
                      <a:pt x="1733" y="0"/>
                    </a:moveTo>
                    <a:cubicBezTo>
                      <a:pt x="1719" y="0"/>
                      <a:pt x="1719" y="0"/>
                      <a:pt x="1719" y="0"/>
                    </a:cubicBezTo>
                    <a:cubicBezTo>
                      <a:pt x="1719" y="14"/>
                      <a:pt x="1719" y="14"/>
                      <a:pt x="1719" y="14"/>
                    </a:cubicBezTo>
                    <a:cubicBezTo>
                      <a:pt x="1733" y="0"/>
                      <a:pt x="1733" y="0"/>
                      <a:pt x="1733" y="0"/>
                    </a:cubicBezTo>
                    <a:moveTo>
                      <a:pt x="1836" y="0"/>
                    </a:moveTo>
                    <a:cubicBezTo>
                      <a:pt x="1813" y="0"/>
                      <a:pt x="1813" y="0"/>
                      <a:pt x="1813" y="0"/>
                    </a:cubicBezTo>
                    <a:cubicBezTo>
                      <a:pt x="1813" y="23"/>
                      <a:pt x="1813" y="23"/>
                      <a:pt x="1813" y="23"/>
                    </a:cubicBezTo>
                    <a:cubicBezTo>
                      <a:pt x="1836" y="0"/>
                      <a:pt x="1836" y="0"/>
                      <a:pt x="1836" y="0"/>
                    </a:cubicBezTo>
                    <a:moveTo>
                      <a:pt x="1935" y="0"/>
                    </a:moveTo>
                    <a:cubicBezTo>
                      <a:pt x="1917" y="0"/>
                      <a:pt x="1917" y="0"/>
                      <a:pt x="1917" y="0"/>
                    </a:cubicBezTo>
                    <a:cubicBezTo>
                      <a:pt x="1917" y="53"/>
                      <a:pt x="1917" y="53"/>
                      <a:pt x="1917" y="53"/>
                    </a:cubicBezTo>
                    <a:cubicBezTo>
                      <a:pt x="1813" y="53"/>
                      <a:pt x="1813" y="53"/>
                      <a:pt x="1813" y="53"/>
                    </a:cubicBezTo>
                    <a:cubicBezTo>
                      <a:pt x="1719" y="53"/>
                      <a:pt x="1719" y="53"/>
                      <a:pt x="1719" y="53"/>
                    </a:cubicBezTo>
                    <a:cubicBezTo>
                      <a:pt x="1672" y="53"/>
                      <a:pt x="1672" y="53"/>
                      <a:pt x="1672" y="53"/>
                    </a:cubicBezTo>
                    <a:cubicBezTo>
                      <a:pt x="1672" y="0"/>
                      <a:pt x="1672" y="0"/>
                      <a:pt x="1672" y="0"/>
                    </a:cubicBezTo>
                    <a:cubicBezTo>
                      <a:pt x="1456" y="0"/>
                      <a:pt x="1456" y="0"/>
                      <a:pt x="1456" y="0"/>
                    </a:cubicBezTo>
                    <a:cubicBezTo>
                      <a:pt x="1456" y="53"/>
                      <a:pt x="1456" y="53"/>
                      <a:pt x="1456" y="53"/>
                    </a:cubicBezTo>
                    <a:cubicBezTo>
                      <a:pt x="1409" y="53"/>
                      <a:pt x="1409" y="53"/>
                      <a:pt x="1409" y="53"/>
                    </a:cubicBezTo>
                    <a:cubicBezTo>
                      <a:pt x="1409" y="0"/>
                      <a:pt x="1409" y="0"/>
                      <a:pt x="1409" y="0"/>
                    </a:cubicBezTo>
                    <a:cubicBezTo>
                      <a:pt x="1258" y="0"/>
                      <a:pt x="1258" y="0"/>
                      <a:pt x="1258" y="0"/>
                    </a:cubicBezTo>
                    <a:cubicBezTo>
                      <a:pt x="1258" y="53"/>
                      <a:pt x="1258" y="53"/>
                      <a:pt x="1258" y="53"/>
                    </a:cubicBezTo>
                    <a:cubicBezTo>
                      <a:pt x="463" y="53"/>
                      <a:pt x="463" y="53"/>
                      <a:pt x="463" y="53"/>
                    </a:cubicBezTo>
                    <a:cubicBezTo>
                      <a:pt x="463" y="0"/>
                      <a:pt x="463" y="0"/>
                      <a:pt x="463" y="0"/>
                    </a:cubicBezTo>
                    <a:cubicBezTo>
                      <a:pt x="423" y="0"/>
                      <a:pt x="423" y="0"/>
                      <a:pt x="423" y="0"/>
                    </a:cubicBezTo>
                    <a:cubicBezTo>
                      <a:pt x="423" y="53"/>
                      <a:pt x="423" y="53"/>
                      <a:pt x="423" y="53"/>
                    </a:cubicBezTo>
                    <a:cubicBezTo>
                      <a:pt x="375" y="53"/>
                      <a:pt x="375" y="53"/>
                      <a:pt x="375" y="53"/>
                    </a:cubicBezTo>
                    <a:cubicBezTo>
                      <a:pt x="375" y="0"/>
                      <a:pt x="375" y="0"/>
                      <a:pt x="375" y="0"/>
                    </a:cubicBezTo>
                    <a:cubicBezTo>
                      <a:pt x="149" y="0"/>
                      <a:pt x="149" y="0"/>
                      <a:pt x="149" y="0"/>
                    </a:cubicBezTo>
                    <a:cubicBezTo>
                      <a:pt x="149" y="53"/>
                      <a:pt x="149" y="53"/>
                      <a:pt x="149" y="53"/>
                    </a:cubicBezTo>
                    <a:cubicBezTo>
                      <a:pt x="102" y="53"/>
                      <a:pt x="102" y="53"/>
                      <a:pt x="102" y="53"/>
                    </a:cubicBezTo>
                    <a:cubicBezTo>
                      <a:pt x="102" y="0"/>
                      <a:pt x="102" y="0"/>
                      <a:pt x="102" y="0"/>
                    </a:cubicBezTo>
                    <a:cubicBezTo>
                      <a:pt x="52" y="0"/>
                      <a:pt x="52" y="0"/>
                      <a:pt x="52" y="0"/>
                    </a:cubicBezTo>
                    <a:cubicBezTo>
                      <a:pt x="23" y="0"/>
                      <a:pt x="0" y="24"/>
                      <a:pt x="0" y="53"/>
                    </a:cubicBezTo>
                    <a:cubicBezTo>
                      <a:pt x="0" y="81"/>
                      <a:pt x="23" y="105"/>
                      <a:pt x="52" y="105"/>
                    </a:cubicBezTo>
                    <a:cubicBezTo>
                      <a:pt x="1935" y="105"/>
                      <a:pt x="1935" y="105"/>
                      <a:pt x="1935" y="105"/>
                    </a:cubicBezTo>
                    <a:cubicBezTo>
                      <a:pt x="1964" y="105"/>
                      <a:pt x="1987" y="81"/>
                      <a:pt x="1987" y="53"/>
                    </a:cubicBezTo>
                    <a:cubicBezTo>
                      <a:pt x="1987" y="24"/>
                      <a:pt x="1964" y="0"/>
                      <a:pt x="1935" y="0"/>
                    </a:cubicBezTo>
                  </a:path>
                </a:pathLst>
              </a:custGeom>
              <a:solidFill>
                <a:srgbClr val="3F5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19" name="Freeform 371"/>
              <p:cNvSpPr>
                <a:spLocks noEditPoints="1"/>
              </p:cNvSpPr>
              <p:nvPr/>
            </p:nvSpPr>
            <p:spPr bwMode="auto">
              <a:xfrm>
                <a:off x="5910263" y="3651250"/>
                <a:ext cx="134938" cy="136525"/>
              </a:xfrm>
              <a:custGeom>
                <a:avLst/>
                <a:gdLst>
                  <a:gd name="T0" fmla="*/ 40 w 81"/>
                  <a:gd name="T1" fmla="*/ 1 h 82"/>
                  <a:gd name="T2" fmla="*/ 81 w 81"/>
                  <a:gd name="T3" fmla="*/ 41 h 82"/>
                  <a:gd name="T4" fmla="*/ 40 w 81"/>
                  <a:gd name="T5" fmla="*/ 82 h 82"/>
                  <a:gd name="T6" fmla="*/ 0 w 81"/>
                  <a:gd name="T7" fmla="*/ 42 h 82"/>
                  <a:gd name="T8" fmla="*/ 40 w 81"/>
                  <a:gd name="T9" fmla="*/ 1 h 82"/>
                  <a:gd name="T10" fmla="*/ 40 w 81"/>
                  <a:gd name="T11" fmla="*/ 69 h 82"/>
                  <a:gd name="T12" fmla="*/ 67 w 81"/>
                  <a:gd name="T13" fmla="*/ 41 h 82"/>
                  <a:gd name="T14" fmla="*/ 40 w 81"/>
                  <a:gd name="T15" fmla="*/ 13 h 82"/>
                  <a:gd name="T16" fmla="*/ 14 w 81"/>
                  <a:gd name="T17" fmla="*/ 41 h 82"/>
                  <a:gd name="T18" fmla="*/ 40 w 81"/>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2">
                    <a:moveTo>
                      <a:pt x="40" y="1"/>
                    </a:moveTo>
                    <a:cubicBezTo>
                      <a:pt x="64" y="0"/>
                      <a:pt x="81" y="17"/>
                      <a:pt x="81" y="41"/>
                    </a:cubicBezTo>
                    <a:cubicBezTo>
                      <a:pt x="81" y="65"/>
                      <a:pt x="64" y="81"/>
                      <a:pt x="40" y="82"/>
                    </a:cubicBezTo>
                    <a:cubicBezTo>
                      <a:pt x="17" y="82"/>
                      <a:pt x="0" y="66"/>
                      <a:pt x="0" y="42"/>
                    </a:cubicBezTo>
                    <a:cubicBezTo>
                      <a:pt x="0" y="17"/>
                      <a:pt x="17" y="1"/>
                      <a:pt x="40" y="1"/>
                    </a:cubicBezTo>
                    <a:close/>
                    <a:moveTo>
                      <a:pt x="40" y="69"/>
                    </a:moveTo>
                    <a:cubicBezTo>
                      <a:pt x="56" y="69"/>
                      <a:pt x="67" y="57"/>
                      <a:pt x="67" y="41"/>
                    </a:cubicBezTo>
                    <a:cubicBezTo>
                      <a:pt x="67" y="25"/>
                      <a:pt x="56" y="13"/>
                      <a:pt x="40" y="13"/>
                    </a:cubicBezTo>
                    <a:cubicBezTo>
                      <a:pt x="25" y="13"/>
                      <a:pt x="14" y="25"/>
                      <a:pt x="14" y="41"/>
                    </a:cubicBezTo>
                    <a:cubicBezTo>
                      <a:pt x="14" y="57"/>
                      <a:pt x="25" y="69"/>
                      <a:pt x="40"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0" name="Rectangle 372"/>
              <p:cNvSpPr>
                <a:spLocks noChangeArrowheads="1"/>
              </p:cNvSpPr>
              <p:nvPr/>
            </p:nvSpPr>
            <p:spPr bwMode="auto">
              <a:xfrm>
                <a:off x="6067425" y="3656013"/>
                <a:ext cx="22225"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1" name="Freeform 373"/>
              <p:cNvSpPr>
                <a:spLocks noEditPoints="1"/>
              </p:cNvSpPr>
              <p:nvPr/>
            </p:nvSpPr>
            <p:spPr bwMode="auto">
              <a:xfrm>
                <a:off x="6111875" y="3651250"/>
                <a:ext cx="134938" cy="136525"/>
              </a:xfrm>
              <a:custGeom>
                <a:avLst/>
                <a:gdLst>
                  <a:gd name="T0" fmla="*/ 40 w 81"/>
                  <a:gd name="T1" fmla="*/ 1 h 82"/>
                  <a:gd name="T2" fmla="*/ 81 w 81"/>
                  <a:gd name="T3" fmla="*/ 41 h 82"/>
                  <a:gd name="T4" fmla="*/ 40 w 81"/>
                  <a:gd name="T5" fmla="*/ 82 h 82"/>
                  <a:gd name="T6" fmla="*/ 0 w 81"/>
                  <a:gd name="T7" fmla="*/ 42 h 82"/>
                  <a:gd name="T8" fmla="*/ 40 w 81"/>
                  <a:gd name="T9" fmla="*/ 1 h 82"/>
                  <a:gd name="T10" fmla="*/ 40 w 81"/>
                  <a:gd name="T11" fmla="*/ 69 h 82"/>
                  <a:gd name="T12" fmla="*/ 67 w 81"/>
                  <a:gd name="T13" fmla="*/ 41 h 82"/>
                  <a:gd name="T14" fmla="*/ 40 w 81"/>
                  <a:gd name="T15" fmla="*/ 13 h 82"/>
                  <a:gd name="T16" fmla="*/ 14 w 81"/>
                  <a:gd name="T17" fmla="*/ 41 h 82"/>
                  <a:gd name="T18" fmla="*/ 40 w 81"/>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2">
                    <a:moveTo>
                      <a:pt x="40" y="1"/>
                    </a:moveTo>
                    <a:cubicBezTo>
                      <a:pt x="64" y="0"/>
                      <a:pt x="81" y="17"/>
                      <a:pt x="81" y="41"/>
                    </a:cubicBezTo>
                    <a:cubicBezTo>
                      <a:pt x="81" y="65"/>
                      <a:pt x="64" y="81"/>
                      <a:pt x="40" y="82"/>
                    </a:cubicBezTo>
                    <a:cubicBezTo>
                      <a:pt x="17" y="82"/>
                      <a:pt x="0" y="66"/>
                      <a:pt x="0" y="42"/>
                    </a:cubicBezTo>
                    <a:cubicBezTo>
                      <a:pt x="0" y="17"/>
                      <a:pt x="17" y="1"/>
                      <a:pt x="40" y="1"/>
                    </a:cubicBezTo>
                    <a:close/>
                    <a:moveTo>
                      <a:pt x="40" y="69"/>
                    </a:moveTo>
                    <a:cubicBezTo>
                      <a:pt x="56" y="69"/>
                      <a:pt x="67" y="57"/>
                      <a:pt x="67" y="41"/>
                    </a:cubicBezTo>
                    <a:cubicBezTo>
                      <a:pt x="67" y="25"/>
                      <a:pt x="56" y="13"/>
                      <a:pt x="40" y="13"/>
                    </a:cubicBezTo>
                    <a:cubicBezTo>
                      <a:pt x="25" y="13"/>
                      <a:pt x="14" y="25"/>
                      <a:pt x="14" y="41"/>
                    </a:cubicBezTo>
                    <a:cubicBezTo>
                      <a:pt x="14" y="57"/>
                      <a:pt x="25" y="69"/>
                      <a:pt x="40"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2" name="Freeform 374"/>
              <p:cNvSpPr>
                <a:spLocks noEditPoints="1"/>
              </p:cNvSpPr>
              <p:nvPr/>
            </p:nvSpPr>
            <p:spPr bwMode="auto">
              <a:xfrm>
                <a:off x="6262688" y="3651250"/>
                <a:ext cx="136525" cy="136525"/>
              </a:xfrm>
              <a:custGeom>
                <a:avLst/>
                <a:gdLst>
                  <a:gd name="T0" fmla="*/ 41 w 82"/>
                  <a:gd name="T1" fmla="*/ 1 h 82"/>
                  <a:gd name="T2" fmla="*/ 82 w 82"/>
                  <a:gd name="T3" fmla="*/ 41 h 82"/>
                  <a:gd name="T4" fmla="*/ 41 w 82"/>
                  <a:gd name="T5" fmla="*/ 82 h 82"/>
                  <a:gd name="T6" fmla="*/ 0 w 82"/>
                  <a:gd name="T7" fmla="*/ 42 h 82"/>
                  <a:gd name="T8" fmla="*/ 41 w 82"/>
                  <a:gd name="T9" fmla="*/ 1 h 82"/>
                  <a:gd name="T10" fmla="*/ 41 w 82"/>
                  <a:gd name="T11" fmla="*/ 69 h 82"/>
                  <a:gd name="T12" fmla="*/ 68 w 82"/>
                  <a:gd name="T13" fmla="*/ 41 h 82"/>
                  <a:gd name="T14" fmla="*/ 41 w 82"/>
                  <a:gd name="T15" fmla="*/ 13 h 82"/>
                  <a:gd name="T16" fmla="*/ 15 w 82"/>
                  <a:gd name="T17" fmla="*/ 41 h 82"/>
                  <a:gd name="T18" fmla="*/ 41 w 82"/>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2">
                    <a:moveTo>
                      <a:pt x="41" y="1"/>
                    </a:moveTo>
                    <a:cubicBezTo>
                      <a:pt x="65" y="0"/>
                      <a:pt x="82" y="17"/>
                      <a:pt x="82" y="41"/>
                    </a:cubicBezTo>
                    <a:cubicBezTo>
                      <a:pt x="82" y="65"/>
                      <a:pt x="65" y="81"/>
                      <a:pt x="41" y="82"/>
                    </a:cubicBezTo>
                    <a:cubicBezTo>
                      <a:pt x="17" y="82"/>
                      <a:pt x="0" y="66"/>
                      <a:pt x="0" y="42"/>
                    </a:cubicBezTo>
                    <a:cubicBezTo>
                      <a:pt x="0" y="17"/>
                      <a:pt x="17" y="1"/>
                      <a:pt x="41" y="1"/>
                    </a:cubicBezTo>
                    <a:close/>
                    <a:moveTo>
                      <a:pt x="41" y="69"/>
                    </a:moveTo>
                    <a:cubicBezTo>
                      <a:pt x="57" y="69"/>
                      <a:pt x="68" y="57"/>
                      <a:pt x="68" y="41"/>
                    </a:cubicBezTo>
                    <a:cubicBezTo>
                      <a:pt x="68" y="25"/>
                      <a:pt x="57" y="13"/>
                      <a:pt x="41" y="13"/>
                    </a:cubicBezTo>
                    <a:cubicBezTo>
                      <a:pt x="25" y="13"/>
                      <a:pt x="15" y="25"/>
                      <a:pt x="15" y="41"/>
                    </a:cubicBezTo>
                    <a:cubicBezTo>
                      <a:pt x="15" y="57"/>
                      <a:pt x="25" y="69"/>
                      <a:pt x="41"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3" name="Rectangle 375"/>
              <p:cNvSpPr>
                <a:spLocks noChangeArrowheads="1"/>
              </p:cNvSpPr>
              <p:nvPr/>
            </p:nvSpPr>
            <p:spPr bwMode="auto">
              <a:xfrm>
                <a:off x="5915025" y="3871913"/>
                <a:ext cx="23813"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4" name="Rectangle 376"/>
              <p:cNvSpPr>
                <a:spLocks noChangeArrowheads="1"/>
              </p:cNvSpPr>
              <p:nvPr/>
            </p:nvSpPr>
            <p:spPr bwMode="auto">
              <a:xfrm>
                <a:off x="5967413" y="3871913"/>
                <a:ext cx="20638"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5" name="Freeform 377"/>
              <p:cNvSpPr>
                <a:spLocks noEditPoints="1"/>
              </p:cNvSpPr>
              <p:nvPr/>
            </p:nvSpPr>
            <p:spPr bwMode="auto">
              <a:xfrm>
                <a:off x="6010275" y="3868738"/>
                <a:ext cx="136525" cy="134937"/>
              </a:xfrm>
              <a:custGeom>
                <a:avLst/>
                <a:gdLst>
                  <a:gd name="T0" fmla="*/ 41 w 82"/>
                  <a:gd name="T1" fmla="*/ 0 h 81"/>
                  <a:gd name="T2" fmla="*/ 82 w 82"/>
                  <a:gd name="T3" fmla="*/ 41 h 81"/>
                  <a:gd name="T4" fmla="*/ 41 w 82"/>
                  <a:gd name="T5" fmla="*/ 81 h 81"/>
                  <a:gd name="T6" fmla="*/ 0 w 82"/>
                  <a:gd name="T7" fmla="*/ 41 h 81"/>
                  <a:gd name="T8" fmla="*/ 41 w 82"/>
                  <a:gd name="T9" fmla="*/ 0 h 81"/>
                  <a:gd name="T10" fmla="*/ 41 w 82"/>
                  <a:gd name="T11" fmla="*/ 69 h 81"/>
                  <a:gd name="T12" fmla="*/ 68 w 82"/>
                  <a:gd name="T13" fmla="*/ 40 h 81"/>
                  <a:gd name="T14" fmla="*/ 41 w 82"/>
                  <a:gd name="T15" fmla="*/ 13 h 81"/>
                  <a:gd name="T16" fmla="*/ 15 w 82"/>
                  <a:gd name="T17" fmla="*/ 40 h 81"/>
                  <a:gd name="T18" fmla="*/ 41 w 82"/>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1">
                    <a:moveTo>
                      <a:pt x="41" y="0"/>
                    </a:moveTo>
                    <a:cubicBezTo>
                      <a:pt x="65" y="0"/>
                      <a:pt x="82" y="16"/>
                      <a:pt x="82" y="41"/>
                    </a:cubicBezTo>
                    <a:cubicBezTo>
                      <a:pt x="82" y="65"/>
                      <a:pt x="65" y="81"/>
                      <a:pt x="41" y="81"/>
                    </a:cubicBezTo>
                    <a:cubicBezTo>
                      <a:pt x="17" y="81"/>
                      <a:pt x="0" y="65"/>
                      <a:pt x="0" y="41"/>
                    </a:cubicBezTo>
                    <a:cubicBezTo>
                      <a:pt x="0" y="17"/>
                      <a:pt x="17" y="0"/>
                      <a:pt x="41" y="0"/>
                    </a:cubicBezTo>
                    <a:close/>
                    <a:moveTo>
                      <a:pt x="41" y="69"/>
                    </a:moveTo>
                    <a:cubicBezTo>
                      <a:pt x="57" y="69"/>
                      <a:pt x="68" y="57"/>
                      <a:pt x="68" y="40"/>
                    </a:cubicBezTo>
                    <a:cubicBezTo>
                      <a:pt x="68" y="25"/>
                      <a:pt x="57" y="13"/>
                      <a:pt x="41" y="13"/>
                    </a:cubicBezTo>
                    <a:cubicBezTo>
                      <a:pt x="25" y="13"/>
                      <a:pt x="15" y="25"/>
                      <a:pt x="15" y="40"/>
                    </a:cubicBezTo>
                    <a:cubicBezTo>
                      <a:pt x="15" y="57"/>
                      <a:pt x="25" y="69"/>
                      <a:pt x="41"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6" name="Rectangle 378"/>
              <p:cNvSpPr>
                <a:spLocks noChangeArrowheads="1"/>
              </p:cNvSpPr>
              <p:nvPr/>
            </p:nvSpPr>
            <p:spPr bwMode="auto">
              <a:xfrm>
                <a:off x="6169025" y="3871913"/>
                <a:ext cx="22225"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7" name="Rectangle 379"/>
              <p:cNvSpPr>
                <a:spLocks noChangeArrowheads="1"/>
              </p:cNvSpPr>
              <p:nvPr/>
            </p:nvSpPr>
            <p:spPr bwMode="auto">
              <a:xfrm>
                <a:off x="6218238" y="3871913"/>
                <a:ext cx="23813"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8" name="Freeform 380"/>
              <p:cNvSpPr>
                <a:spLocks noEditPoints="1"/>
              </p:cNvSpPr>
              <p:nvPr/>
            </p:nvSpPr>
            <p:spPr bwMode="auto">
              <a:xfrm>
                <a:off x="6262688" y="3868738"/>
                <a:ext cx="136525" cy="134937"/>
              </a:xfrm>
              <a:custGeom>
                <a:avLst/>
                <a:gdLst>
                  <a:gd name="T0" fmla="*/ 41 w 82"/>
                  <a:gd name="T1" fmla="*/ 0 h 81"/>
                  <a:gd name="T2" fmla="*/ 82 w 82"/>
                  <a:gd name="T3" fmla="*/ 41 h 81"/>
                  <a:gd name="T4" fmla="*/ 41 w 82"/>
                  <a:gd name="T5" fmla="*/ 81 h 81"/>
                  <a:gd name="T6" fmla="*/ 0 w 82"/>
                  <a:gd name="T7" fmla="*/ 41 h 81"/>
                  <a:gd name="T8" fmla="*/ 41 w 82"/>
                  <a:gd name="T9" fmla="*/ 0 h 81"/>
                  <a:gd name="T10" fmla="*/ 41 w 82"/>
                  <a:gd name="T11" fmla="*/ 69 h 81"/>
                  <a:gd name="T12" fmla="*/ 68 w 82"/>
                  <a:gd name="T13" fmla="*/ 40 h 81"/>
                  <a:gd name="T14" fmla="*/ 41 w 82"/>
                  <a:gd name="T15" fmla="*/ 13 h 81"/>
                  <a:gd name="T16" fmla="*/ 15 w 82"/>
                  <a:gd name="T17" fmla="*/ 40 h 81"/>
                  <a:gd name="T18" fmla="*/ 41 w 82"/>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1">
                    <a:moveTo>
                      <a:pt x="41" y="0"/>
                    </a:moveTo>
                    <a:cubicBezTo>
                      <a:pt x="65" y="0"/>
                      <a:pt x="82" y="16"/>
                      <a:pt x="82" y="41"/>
                    </a:cubicBezTo>
                    <a:cubicBezTo>
                      <a:pt x="82" y="65"/>
                      <a:pt x="65" y="81"/>
                      <a:pt x="41" y="81"/>
                    </a:cubicBezTo>
                    <a:cubicBezTo>
                      <a:pt x="17" y="81"/>
                      <a:pt x="0" y="65"/>
                      <a:pt x="0" y="41"/>
                    </a:cubicBezTo>
                    <a:cubicBezTo>
                      <a:pt x="0" y="17"/>
                      <a:pt x="17" y="0"/>
                      <a:pt x="41" y="0"/>
                    </a:cubicBezTo>
                    <a:moveTo>
                      <a:pt x="41" y="69"/>
                    </a:moveTo>
                    <a:cubicBezTo>
                      <a:pt x="57" y="69"/>
                      <a:pt x="68" y="57"/>
                      <a:pt x="68" y="40"/>
                    </a:cubicBezTo>
                    <a:cubicBezTo>
                      <a:pt x="68" y="25"/>
                      <a:pt x="57" y="13"/>
                      <a:pt x="41" y="13"/>
                    </a:cubicBezTo>
                    <a:cubicBezTo>
                      <a:pt x="25" y="13"/>
                      <a:pt x="15" y="25"/>
                      <a:pt x="15" y="40"/>
                    </a:cubicBezTo>
                    <a:cubicBezTo>
                      <a:pt x="15" y="57"/>
                      <a:pt x="25" y="69"/>
                      <a:pt x="41" y="6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9" name="Rectangle 381"/>
              <p:cNvSpPr>
                <a:spLocks noChangeArrowheads="1"/>
              </p:cNvSpPr>
              <p:nvPr/>
            </p:nvSpPr>
            <p:spPr bwMode="auto">
              <a:xfrm>
                <a:off x="5797550" y="4044950"/>
                <a:ext cx="79375" cy="74612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30" name="Rectangle 382"/>
              <p:cNvSpPr>
                <a:spLocks noChangeArrowheads="1"/>
              </p:cNvSpPr>
              <p:nvPr/>
            </p:nvSpPr>
            <p:spPr bwMode="auto">
              <a:xfrm>
                <a:off x="5797550" y="4044950"/>
                <a:ext cx="793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31" name="Freeform 383"/>
              <p:cNvSpPr>
                <a:spLocks/>
              </p:cNvSpPr>
              <p:nvPr/>
            </p:nvSpPr>
            <p:spPr bwMode="auto">
              <a:xfrm>
                <a:off x="5837238" y="4133850"/>
                <a:ext cx="39688" cy="657225"/>
              </a:xfrm>
              <a:custGeom>
                <a:avLst/>
                <a:gdLst>
                  <a:gd name="T0" fmla="*/ 25 w 25"/>
                  <a:gd name="T1" fmla="*/ 0 h 414"/>
                  <a:gd name="T2" fmla="*/ 0 w 25"/>
                  <a:gd name="T3" fmla="*/ 0 h 414"/>
                  <a:gd name="T4" fmla="*/ 0 w 25"/>
                  <a:gd name="T5" fmla="*/ 414 h 414"/>
                  <a:gd name="T6" fmla="*/ 25 w 25"/>
                  <a:gd name="T7" fmla="*/ 414 h 414"/>
                  <a:gd name="T8" fmla="*/ 25 w 25"/>
                  <a:gd name="T9" fmla="*/ 358 h 414"/>
                  <a:gd name="T10" fmla="*/ 25 w 25"/>
                  <a:gd name="T11" fmla="*/ 0 h 414"/>
                </a:gdLst>
                <a:ahLst/>
                <a:cxnLst>
                  <a:cxn ang="0">
                    <a:pos x="T0" y="T1"/>
                  </a:cxn>
                  <a:cxn ang="0">
                    <a:pos x="T2" y="T3"/>
                  </a:cxn>
                  <a:cxn ang="0">
                    <a:pos x="T4" y="T5"/>
                  </a:cxn>
                  <a:cxn ang="0">
                    <a:pos x="T6" y="T7"/>
                  </a:cxn>
                  <a:cxn ang="0">
                    <a:pos x="T8" y="T9"/>
                  </a:cxn>
                  <a:cxn ang="0">
                    <a:pos x="T10" y="T11"/>
                  </a:cxn>
                </a:cxnLst>
                <a:rect l="0" t="0" r="r" b="b"/>
                <a:pathLst>
                  <a:path w="25" h="414">
                    <a:moveTo>
                      <a:pt x="25" y="0"/>
                    </a:moveTo>
                    <a:lnTo>
                      <a:pt x="0" y="0"/>
                    </a:lnTo>
                    <a:lnTo>
                      <a:pt x="0" y="414"/>
                    </a:lnTo>
                    <a:lnTo>
                      <a:pt x="25" y="414"/>
                    </a:lnTo>
                    <a:lnTo>
                      <a:pt x="25" y="358"/>
                    </a:lnTo>
                    <a:lnTo>
                      <a:pt x="25"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32" name="Freeform 384"/>
              <p:cNvSpPr>
                <a:spLocks/>
              </p:cNvSpPr>
              <p:nvPr/>
            </p:nvSpPr>
            <p:spPr bwMode="auto">
              <a:xfrm>
                <a:off x="5837238" y="4133850"/>
                <a:ext cx="39688" cy="657225"/>
              </a:xfrm>
              <a:custGeom>
                <a:avLst/>
                <a:gdLst>
                  <a:gd name="T0" fmla="*/ 25 w 25"/>
                  <a:gd name="T1" fmla="*/ 0 h 414"/>
                  <a:gd name="T2" fmla="*/ 0 w 25"/>
                  <a:gd name="T3" fmla="*/ 0 h 414"/>
                  <a:gd name="T4" fmla="*/ 0 w 25"/>
                  <a:gd name="T5" fmla="*/ 414 h 414"/>
                  <a:gd name="T6" fmla="*/ 25 w 25"/>
                  <a:gd name="T7" fmla="*/ 414 h 414"/>
                  <a:gd name="T8" fmla="*/ 25 w 25"/>
                  <a:gd name="T9" fmla="*/ 358 h 414"/>
                  <a:gd name="T10" fmla="*/ 25 w 25"/>
                  <a:gd name="T11" fmla="*/ 0 h 414"/>
                </a:gdLst>
                <a:ahLst/>
                <a:cxnLst>
                  <a:cxn ang="0">
                    <a:pos x="T0" y="T1"/>
                  </a:cxn>
                  <a:cxn ang="0">
                    <a:pos x="T2" y="T3"/>
                  </a:cxn>
                  <a:cxn ang="0">
                    <a:pos x="T4" y="T5"/>
                  </a:cxn>
                  <a:cxn ang="0">
                    <a:pos x="T6" y="T7"/>
                  </a:cxn>
                  <a:cxn ang="0">
                    <a:pos x="T8" y="T9"/>
                  </a:cxn>
                  <a:cxn ang="0">
                    <a:pos x="T10" y="T11"/>
                  </a:cxn>
                </a:cxnLst>
                <a:rect l="0" t="0" r="r" b="b"/>
                <a:pathLst>
                  <a:path w="25" h="414">
                    <a:moveTo>
                      <a:pt x="25" y="0"/>
                    </a:moveTo>
                    <a:lnTo>
                      <a:pt x="0" y="0"/>
                    </a:lnTo>
                    <a:lnTo>
                      <a:pt x="0" y="414"/>
                    </a:lnTo>
                    <a:lnTo>
                      <a:pt x="25" y="414"/>
                    </a:lnTo>
                    <a:lnTo>
                      <a:pt x="25" y="358"/>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33" name="Rectangle 385"/>
              <p:cNvSpPr>
                <a:spLocks noChangeArrowheads="1"/>
              </p:cNvSpPr>
              <p:nvPr/>
            </p:nvSpPr>
            <p:spPr bwMode="auto">
              <a:xfrm>
                <a:off x="6254750" y="4044950"/>
                <a:ext cx="79375" cy="74612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34" name="Rectangle 386"/>
              <p:cNvSpPr>
                <a:spLocks noChangeArrowheads="1"/>
              </p:cNvSpPr>
              <p:nvPr/>
            </p:nvSpPr>
            <p:spPr bwMode="auto">
              <a:xfrm>
                <a:off x="6254750" y="4044950"/>
                <a:ext cx="793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35" name="Freeform 387"/>
              <p:cNvSpPr>
                <a:spLocks/>
              </p:cNvSpPr>
              <p:nvPr/>
            </p:nvSpPr>
            <p:spPr bwMode="auto">
              <a:xfrm>
                <a:off x="6294438" y="4133850"/>
                <a:ext cx="39688" cy="657225"/>
              </a:xfrm>
              <a:custGeom>
                <a:avLst/>
                <a:gdLst>
                  <a:gd name="T0" fmla="*/ 25 w 25"/>
                  <a:gd name="T1" fmla="*/ 0 h 414"/>
                  <a:gd name="T2" fmla="*/ 0 w 25"/>
                  <a:gd name="T3" fmla="*/ 0 h 414"/>
                  <a:gd name="T4" fmla="*/ 0 w 25"/>
                  <a:gd name="T5" fmla="*/ 414 h 414"/>
                  <a:gd name="T6" fmla="*/ 25 w 25"/>
                  <a:gd name="T7" fmla="*/ 414 h 414"/>
                  <a:gd name="T8" fmla="*/ 25 w 25"/>
                  <a:gd name="T9" fmla="*/ 358 h 414"/>
                  <a:gd name="T10" fmla="*/ 25 w 25"/>
                  <a:gd name="T11" fmla="*/ 0 h 414"/>
                </a:gdLst>
                <a:ahLst/>
                <a:cxnLst>
                  <a:cxn ang="0">
                    <a:pos x="T0" y="T1"/>
                  </a:cxn>
                  <a:cxn ang="0">
                    <a:pos x="T2" y="T3"/>
                  </a:cxn>
                  <a:cxn ang="0">
                    <a:pos x="T4" y="T5"/>
                  </a:cxn>
                  <a:cxn ang="0">
                    <a:pos x="T6" y="T7"/>
                  </a:cxn>
                  <a:cxn ang="0">
                    <a:pos x="T8" y="T9"/>
                  </a:cxn>
                  <a:cxn ang="0">
                    <a:pos x="T10" y="T11"/>
                  </a:cxn>
                </a:cxnLst>
                <a:rect l="0" t="0" r="r" b="b"/>
                <a:pathLst>
                  <a:path w="25" h="414">
                    <a:moveTo>
                      <a:pt x="25" y="0"/>
                    </a:moveTo>
                    <a:lnTo>
                      <a:pt x="0" y="0"/>
                    </a:lnTo>
                    <a:lnTo>
                      <a:pt x="0" y="414"/>
                    </a:lnTo>
                    <a:lnTo>
                      <a:pt x="25" y="414"/>
                    </a:lnTo>
                    <a:lnTo>
                      <a:pt x="25" y="358"/>
                    </a:lnTo>
                    <a:lnTo>
                      <a:pt x="25"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36" name="Freeform 388"/>
              <p:cNvSpPr>
                <a:spLocks/>
              </p:cNvSpPr>
              <p:nvPr/>
            </p:nvSpPr>
            <p:spPr bwMode="auto">
              <a:xfrm>
                <a:off x="6294438" y="4133850"/>
                <a:ext cx="39688" cy="657225"/>
              </a:xfrm>
              <a:custGeom>
                <a:avLst/>
                <a:gdLst>
                  <a:gd name="T0" fmla="*/ 25 w 25"/>
                  <a:gd name="T1" fmla="*/ 0 h 414"/>
                  <a:gd name="T2" fmla="*/ 0 w 25"/>
                  <a:gd name="T3" fmla="*/ 0 h 414"/>
                  <a:gd name="T4" fmla="*/ 0 w 25"/>
                  <a:gd name="T5" fmla="*/ 414 h 414"/>
                  <a:gd name="T6" fmla="*/ 25 w 25"/>
                  <a:gd name="T7" fmla="*/ 414 h 414"/>
                  <a:gd name="T8" fmla="*/ 25 w 25"/>
                  <a:gd name="T9" fmla="*/ 358 h 414"/>
                  <a:gd name="T10" fmla="*/ 25 w 25"/>
                  <a:gd name="T11" fmla="*/ 0 h 414"/>
                </a:gdLst>
                <a:ahLst/>
                <a:cxnLst>
                  <a:cxn ang="0">
                    <a:pos x="T0" y="T1"/>
                  </a:cxn>
                  <a:cxn ang="0">
                    <a:pos x="T2" y="T3"/>
                  </a:cxn>
                  <a:cxn ang="0">
                    <a:pos x="T4" y="T5"/>
                  </a:cxn>
                  <a:cxn ang="0">
                    <a:pos x="T6" y="T7"/>
                  </a:cxn>
                  <a:cxn ang="0">
                    <a:pos x="T8" y="T9"/>
                  </a:cxn>
                  <a:cxn ang="0">
                    <a:pos x="T10" y="T11"/>
                  </a:cxn>
                </a:cxnLst>
                <a:rect l="0" t="0" r="r" b="b"/>
                <a:pathLst>
                  <a:path w="25" h="414">
                    <a:moveTo>
                      <a:pt x="25" y="0"/>
                    </a:moveTo>
                    <a:lnTo>
                      <a:pt x="0" y="0"/>
                    </a:lnTo>
                    <a:lnTo>
                      <a:pt x="0" y="414"/>
                    </a:lnTo>
                    <a:lnTo>
                      <a:pt x="25" y="414"/>
                    </a:lnTo>
                    <a:lnTo>
                      <a:pt x="25" y="358"/>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37" name="Rectangle 389"/>
              <p:cNvSpPr>
                <a:spLocks noChangeArrowheads="1"/>
              </p:cNvSpPr>
              <p:nvPr/>
            </p:nvSpPr>
            <p:spPr bwMode="auto">
              <a:xfrm>
                <a:off x="5797550" y="4002088"/>
                <a:ext cx="1349375" cy="131762"/>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38" name="Rectangle 390"/>
              <p:cNvSpPr>
                <a:spLocks noChangeArrowheads="1"/>
              </p:cNvSpPr>
              <p:nvPr/>
            </p:nvSpPr>
            <p:spPr bwMode="auto">
              <a:xfrm>
                <a:off x="5797550" y="4002088"/>
                <a:ext cx="1349375" cy="13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39" name="Rectangle 391"/>
              <p:cNvSpPr>
                <a:spLocks noChangeArrowheads="1"/>
              </p:cNvSpPr>
              <p:nvPr/>
            </p:nvSpPr>
            <p:spPr bwMode="auto">
              <a:xfrm>
                <a:off x="7980363" y="4044950"/>
                <a:ext cx="79375" cy="74612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40" name="Rectangle 392"/>
              <p:cNvSpPr>
                <a:spLocks noChangeArrowheads="1"/>
              </p:cNvSpPr>
              <p:nvPr/>
            </p:nvSpPr>
            <p:spPr bwMode="auto">
              <a:xfrm>
                <a:off x="7980363" y="4044950"/>
                <a:ext cx="793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41" name="Rectangle 393"/>
              <p:cNvSpPr>
                <a:spLocks noChangeArrowheads="1"/>
              </p:cNvSpPr>
              <p:nvPr/>
            </p:nvSpPr>
            <p:spPr bwMode="auto">
              <a:xfrm>
                <a:off x="8420100" y="4044950"/>
                <a:ext cx="77788" cy="74612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42" name="Rectangle 394"/>
              <p:cNvSpPr>
                <a:spLocks noChangeArrowheads="1"/>
              </p:cNvSpPr>
              <p:nvPr/>
            </p:nvSpPr>
            <p:spPr bwMode="auto">
              <a:xfrm>
                <a:off x="8420100" y="4044950"/>
                <a:ext cx="77788"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43" name="Rectangle 395"/>
              <p:cNvSpPr>
                <a:spLocks noChangeArrowheads="1"/>
              </p:cNvSpPr>
              <p:nvPr/>
            </p:nvSpPr>
            <p:spPr bwMode="auto">
              <a:xfrm>
                <a:off x="6400800" y="3090863"/>
                <a:ext cx="1327150" cy="1700212"/>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44" name="Rectangle 396"/>
              <p:cNvSpPr>
                <a:spLocks noChangeArrowheads="1"/>
              </p:cNvSpPr>
              <p:nvPr/>
            </p:nvSpPr>
            <p:spPr bwMode="auto">
              <a:xfrm>
                <a:off x="6400800" y="3090863"/>
                <a:ext cx="1327150"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45" name="Rectangle 397"/>
              <p:cNvSpPr>
                <a:spLocks noChangeArrowheads="1"/>
              </p:cNvSpPr>
              <p:nvPr/>
            </p:nvSpPr>
            <p:spPr bwMode="auto">
              <a:xfrm>
                <a:off x="7146925" y="3429000"/>
                <a:ext cx="500063" cy="117475"/>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46" name="Rectangle 398"/>
              <p:cNvSpPr>
                <a:spLocks noChangeArrowheads="1"/>
              </p:cNvSpPr>
              <p:nvPr/>
            </p:nvSpPr>
            <p:spPr bwMode="auto">
              <a:xfrm>
                <a:off x="7146925" y="3429000"/>
                <a:ext cx="500063"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47" name="Freeform 399"/>
              <p:cNvSpPr>
                <a:spLocks noEditPoints="1"/>
              </p:cNvSpPr>
              <p:nvPr/>
            </p:nvSpPr>
            <p:spPr bwMode="auto">
              <a:xfrm>
                <a:off x="7069138" y="3090863"/>
                <a:ext cx="658813" cy="1700212"/>
              </a:xfrm>
              <a:custGeom>
                <a:avLst/>
                <a:gdLst>
                  <a:gd name="T0" fmla="*/ 415 w 415"/>
                  <a:gd name="T1" fmla="*/ 657 h 1071"/>
                  <a:gd name="T2" fmla="*/ 272 w 415"/>
                  <a:gd name="T3" fmla="*/ 657 h 1071"/>
                  <a:gd name="T4" fmla="*/ 415 w 415"/>
                  <a:gd name="T5" fmla="*/ 784 h 1071"/>
                  <a:gd name="T6" fmla="*/ 415 w 415"/>
                  <a:gd name="T7" fmla="*/ 1071 h 1071"/>
                  <a:gd name="T8" fmla="*/ 415 w 415"/>
                  <a:gd name="T9" fmla="*/ 1071 h 1071"/>
                  <a:gd name="T10" fmla="*/ 415 w 415"/>
                  <a:gd name="T11" fmla="*/ 1015 h 1071"/>
                  <a:gd name="T12" fmla="*/ 415 w 415"/>
                  <a:gd name="T13" fmla="*/ 657 h 1071"/>
                  <a:gd name="T14" fmla="*/ 415 w 415"/>
                  <a:gd name="T15" fmla="*/ 557 h 1071"/>
                  <a:gd name="T16" fmla="*/ 364 w 415"/>
                  <a:gd name="T17" fmla="*/ 557 h 1071"/>
                  <a:gd name="T18" fmla="*/ 364 w 415"/>
                  <a:gd name="T19" fmla="*/ 574 h 1071"/>
                  <a:gd name="T20" fmla="*/ 415 w 415"/>
                  <a:gd name="T21" fmla="*/ 574 h 1071"/>
                  <a:gd name="T22" fmla="*/ 415 w 415"/>
                  <a:gd name="T23" fmla="*/ 557 h 1071"/>
                  <a:gd name="T24" fmla="*/ 49 w 415"/>
                  <a:gd name="T25" fmla="*/ 287 h 1071"/>
                  <a:gd name="T26" fmla="*/ 49 w 415"/>
                  <a:gd name="T27" fmla="*/ 213 h 1071"/>
                  <a:gd name="T28" fmla="*/ 364 w 415"/>
                  <a:gd name="T29" fmla="*/ 213 h 1071"/>
                  <a:gd name="T30" fmla="*/ 364 w 415"/>
                  <a:gd name="T31" fmla="*/ 287 h 1071"/>
                  <a:gd name="T32" fmla="*/ 49 w 415"/>
                  <a:gd name="T33" fmla="*/ 287 h 1071"/>
                  <a:gd name="T34" fmla="*/ 415 w 415"/>
                  <a:gd name="T35" fmla="*/ 0 h 1071"/>
                  <a:gd name="T36" fmla="*/ 207 w 415"/>
                  <a:gd name="T37" fmla="*/ 0 h 1071"/>
                  <a:gd name="T38" fmla="*/ 0 w 415"/>
                  <a:gd name="T39" fmla="*/ 0 h 1071"/>
                  <a:gd name="T40" fmla="*/ 0 w 415"/>
                  <a:gd name="T41" fmla="*/ 418 h 1071"/>
                  <a:gd name="T42" fmla="*/ 49 w 415"/>
                  <a:gd name="T43" fmla="*/ 462 h 1071"/>
                  <a:gd name="T44" fmla="*/ 49 w 415"/>
                  <a:gd name="T45" fmla="*/ 314 h 1071"/>
                  <a:gd name="T46" fmla="*/ 364 w 415"/>
                  <a:gd name="T47" fmla="*/ 314 h 1071"/>
                  <a:gd name="T48" fmla="*/ 364 w 415"/>
                  <a:gd name="T49" fmla="*/ 333 h 1071"/>
                  <a:gd name="T50" fmla="*/ 415 w 415"/>
                  <a:gd name="T51" fmla="*/ 333 h 1071"/>
                  <a:gd name="T52" fmla="*/ 415 w 415"/>
                  <a:gd name="T53" fmla="*/ 0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5" h="1071">
                    <a:moveTo>
                      <a:pt x="415" y="657"/>
                    </a:moveTo>
                    <a:lnTo>
                      <a:pt x="272" y="657"/>
                    </a:lnTo>
                    <a:lnTo>
                      <a:pt x="415" y="784"/>
                    </a:lnTo>
                    <a:lnTo>
                      <a:pt x="415" y="1071"/>
                    </a:lnTo>
                    <a:lnTo>
                      <a:pt x="415" y="1071"/>
                    </a:lnTo>
                    <a:lnTo>
                      <a:pt x="415" y="1015"/>
                    </a:lnTo>
                    <a:lnTo>
                      <a:pt x="415" y="657"/>
                    </a:lnTo>
                    <a:close/>
                    <a:moveTo>
                      <a:pt x="415" y="557"/>
                    </a:moveTo>
                    <a:lnTo>
                      <a:pt x="364" y="557"/>
                    </a:lnTo>
                    <a:lnTo>
                      <a:pt x="364" y="574"/>
                    </a:lnTo>
                    <a:lnTo>
                      <a:pt x="415" y="574"/>
                    </a:lnTo>
                    <a:lnTo>
                      <a:pt x="415" y="557"/>
                    </a:lnTo>
                    <a:close/>
                    <a:moveTo>
                      <a:pt x="49" y="287"/>
                    </a:moveTo>
                    <a:lnTo>
                      <a:pt x="49" y="213"/>
                    </a:lnTo>
                    <a:lnTo>
                      <a:pt x="364" y="213"/>
                    </a:lnTo>
                    <a:lnTo>
                      <a:pt x="364" y="287"/>
                    </a:lnTo>
                    <a:lnTo>
                      <a:pt x="49" y="287"/>
                    </a:lnTo>
                    <a:close/>
                    <a:moveTo>
                      <a:pt x="415" y="0"/>
                    </a:moveTo>
                    <a:lnTo>
                      <a:pt x="207" y="0"/>
                    </a:lnTo>
                    <a:lnTo>
                      <a:pt x="0" y="0"/>
                    </a:lnTo>
                    <a:lnTo>
                      <a:pt x="0" y="418"/>
                    </a:lnTo>
                    <a:lnTo>
                      <a:pt x="49" y="462"/>
                    </a:lnTo>
                    <a:lnTo>
                      <a:pt x="49" y="314"/>
                    </a:lnTo>
                    <a:lnTo>
                      <a:pt x="364" y="314"/>
                    </a:lnTo>
                    <a:lnTo>
                      <a:pt x="364" y="333"/>
                    </a:lnTo>
                    <a:lnTo>
                      <a:pt x="415" y="333"/>
                    </a:lnTo>
                    <a:lnTo>
                      <a:pt x="415" y="0"/>
                    </a:lnTo>
                    <a:close/>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48" name="Freeform 400"/>
              <p:cNvSpPr>
                <a:spLocks noEditPoints="1"/>
              </p:cNvSpPr>
              <p:nvPr/>
            </p:nvSpPr>
            <p:spPr bwMode="auto">
              <a:xfrm>
                <a:off x="7069138" y="3090863"/>
                <a:ext cx="658813" cy="1700212"/>
              </a:xfrm>
              <a:custGeom>
                <a:avLst/>
                <a:gdLst>
                  <a:gd name="T0" fmla="*/ 415 w 415"/>
                  <a:gd name="T1" fmla="*/ 657 h 1071"/>
                  <a:gd name="T2" fmla="*/ 272 w 415"/>
                  <a:gd name="T3" fmla="*/ 657 h 1071"/>
                  <a:gd name="T4" fmla="*/ 415 w 415"/>
                  <a:gd name="T5" fmla="*/ 784 h 1071"/>
                  <a:gd name="T6" fmla="*/ 415 w 415"/>
                  <a:gd name="T7" fmla="*/ 1071 h 1071"/>
                  <a:gd name="T8" fmla="*/ 415 w 415"/>
                  <a:gd name="T9" fmla="*/ 1071 h 1071"/>
                  <a:gd name="T10" fmla="*/ 415 w 415"/>
                  <a:gd name="T11" fmla="*/ 1015 h 1071"/>
                  <a:gd name="T12" fmla="*/ 415 w 415"/>
                  <a:gd name="T13" fmla="*/ 657 h 1071"/>
                  <a:gd name="T14" fmla="*/ 415 w 415"/>
                  <a:gd name="T15" fmla="*/ 557 h 1071"/>
                  <a:gd name="T16" fmla="*/ 364 w 415"/>
                  <a:gd name="T17" fmla="*/ 557 h 1071"/>
                  <a:gd name="T18" fmla="*/ 364 w 415"/>
                  <a:gd name="T19" fmla="*/ 574 h 1071"/>
                  <a:gd name="T20" fmla="*/ 415 w 415"/>
                  <a:gd name="T21" fmla="*/ 574 h 1071"/>
                  <a:gd name="T22" fmla="*/ 415 w 415"/>
                  <a:gd name="T23" fmla="*/ 557 h 1071"/>
                  <a:gd name="T24" fmla="*/ 49 w 415"/>
                  <a:gd name="T25" fmla="*/ 287 h 1071"/>
                  <a:gd name="T26" fmla="*/ 49 w 415"/>
                  <a:gd name="T27" fmla="*/ 213 h 1071"/>
                  <a:gd name="T28" fmla="*/ 364 w 415"/>
                  <a:gd name="T29" fmla="*/ 213 h 1071"/>
                  <a:gd name="T30" fmla="*/ 364 w 415"/>
                  <a:gd name="T31" fmla="*/ 287 h 1071"/>
                  <a:gd name="T32" fmla="*/ 49 w 415"/>
                  <a:gd name="T33" fmla="*/ 287 h 1071"/>
                  <a:gd name="T34" fmla="*/ 415 w 415"/>
                  <a:gd name="T35" fmla="*/ 0 h 1071"/>
                  <a:gd name="T36" fmla="*/ 207 w 415"/>
                  <a:gd name="T37" fmla="*/ 0 h 1071"/>
                  <a:gd name="T38" fmla="*/ 0 w 415"/>
                  <a:gd name="T39" fmla="*/ 0 h 1071"/>
                  <a:gd name="T40" fmla="*/ 0 w 415"/>
                  <a:gd name="T41" fmla="*/ 418 h 1071"/>
                  <a:gd name="T42" fmla="*/ 49 w 415"/>
                  <a:gd name="T43" fmla="*/ 462 h 1071"/>
                  <a:gd name="T44" fmla="*/ 49 w 415"/>
                  <a:gd name="T45" fmla="*/ 314 h 1071"/>
                  <a:gd name="T46" fmla="*/ 364 w 415"/>
                  <a:gd name="T47" fmla="*/ 314 h 1071"/>
                  <a:gd name="T48" fmla="*/ 364 w 415"/>
                  <a:gd name="T49" fmla="*/ 333 h 1071"/>
                  <a:gd name="T50" fmla="*/ 415 w 415"/>
                  <a:gd name="T51" fmla="*/ 333 h 1071"/>
                  <a:gd name="T52" fmla="*/ 415 w 415"/>
                  <a:gd name="T53" fmla="*/ 0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5" h="1071">
                    <a:moveTo>
                      <a:pt x="415" y="657"/>
                    </a:moveTo>
                    <a:lnTo>
                      <a:pt x="272" y="657"/>
                    </a:lnTo>
                    <a:lnTo>
                      <a:pt x="415" y="784"/>
                    </a:lnTo>
                    <a:lnTo>
                      <a:pt x="415" y="1071"/>
                    </a:lnTo>
                    <a:lnTo>
                      <a:pt x="415" y="1071"/>
                    </a:lnTo>
                    <a:lnTo>
                      <a:pt x="415" y="1015"/>
                    </a:lnTo>
                    <a:lnTo>
                      <a:pt x="415" y="657"/>
                    </a:lnTo>
                    <a:moveTo>
                      <a:pt x="415" y="557"/>
                    </a:moveTo>
                    <a:lnTo>
                      <a:pt x="364" y="557"/>
                    </a:lnTo>
                    <a:lnTo>
                      <a:pt x="364" y="574"/>
                    </a:lnTo>
                    <a:lnTo>
                      <a:pt x="415" y="574"/>
                    </a:lnTo>
                    <a:lnTo>
                      <a:pt x="415" y="557"/>
                    </a:lnTo>
                    <a:moveTo>
                      <a:pt x="49" y="287"/>
                    </a:moveTo>
                    <a:lnTo>
                      <a:pt x="49" y="213"/>
                    </a:lnTo>
                    <a:lnTo>
                      <a:pt x="364" y="213"/>
                    </a:lnTo>
                    <a:lnTo>
                      <a:pt x="364" y="287"/>
                    </a:lnTo>
                    <a:lnTo>
                      <a:pt x="49" y="287"/>
                    </a:lnTo>
                    <a:moveTo>
                      <a:pt x="415" y="0"/>
                    </a:moveTo>
                    <a:lnTo>
                      <a:pt x="207" y="0"/>
                    </a:lnTo>
                    <a:lnTo>
                      <a:pt x="0" y="0"/>
                    </a:lnTo>
                    <a:lnTo>
                      <a:pt x="0" y="418"/>
                    </a:lnTo>
                    <a:lnTo>
                      <a:pt x="49" y="462"/>
                    </a:lnTo>
                    <a:lnTo>
                      <a:pt x="49" y="314"/>
                    </a:lnTo>
                    <a:lnTo>
                      <a:pt x="364" y="314"/>
                    </a:lnTo>
                    <a:lnTo>
                      <a:pt x="364" y="333"/>
                    </a:lnTo>
                    <a:lnTo>
                      <a:pt x="415" y="333"/>
                    </a:lnTo>
                    <a:lnTo>
                      <a:pt x="4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49" name="Rectangle 401"/>
              <p:cNvSpPr>
                <a:spLocks noChangeArrowheads="1"/>
              </p:cNvSpPr>
              <p:nvPr/>
            </p:nvSpPr>
            <p:spPr bwMode="auto">
              <a:xfrm>
                <a:off x="7146925" y="3429000"/>
                <a:ext cx="500063" cy="117475"/>
              </a:xfrm>
              <a:prstGeom prst="rect">
                <a:avLst/>
              </a:prstGeom>
              <a:solidFill>
                <a:srgbClr val="008E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50" name="Rectangle 402"/>
              <p:cNvSpPr>
                <a:spLocks noChangeArrowheads="1"/>
              </p:cNvSpPr>
              <p:nvPr/>
            </p:nvSpPr>
            <p:spPr bwMode="auto">
              <a:xfrm>
                <a:off x="7146925" y="3429000"/>
                <a:ext cx="500063"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51" name="Freeform 403"/>
              <p:cNvSpPr>
                <a:spLocks/>
              </p:cNvSpPr>
              <p:nvPr/>
            </p:nvSpPr>
            <p:spPr bwMode="auto">
              <a:xfrm>
                <a:off x="7069138" y="3754438"/>
                <a:ext cx="658813" cy="1036637"/>
              </a:xfrm>
              <a:custGeom>
                <a:avLst/>
                <a:gdLst>
                  <a:gd name="T0" fmla="*/ 0 w 415"/>
                  <a:gd name="T1" fmla="*/ 0 h 653"/>
                  <a:gd name="T2" fmla="*/ 0 w 415"/>
                  <a:gd name="T3" fmla="*/ 653 h 653"/>
                  <a:gd name="T4" fmla="*/ 415 w 415"/>
                  <a:gd name="T5" fmla="*/ 653 h 653"/>
                  <a:gd name="T6" fmla="*/ 415 w 415"/>
                  <a:gd name="T7" fmla="*/ 366 h 653"/>
                  <a:gd name="T8" fmla="*/ 272 w 415"/>
                  <a:gd name="T9" fmla="*/ 239 h 653"/>
                  <a:gd name="T10" fmla="*/ 49 w 415"/>
                  <a:gd name="T11" fmla="*/ 239 h 653"/>
                  <a:gd name="T12" fmla="*/ 49 w 415"/>
                  <a:gd name="T13" fmla="*/ 156 h 653"/>
                  <a:gd name="T14" fmla="*/ 49 w 415"/>
                  <a:gd name="T15" fmla="*/ 44 h 653"/>
                  <a:gd name="T16" fmla="*/ 0 w 415"/>
                  <a:gd name="T17" fmla="*/ 0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653">
                    <a:moveTo>
                      <a:pt x="0" y="0"/>
                    </a:moveTo>
                    <a:lnTo>
                      <a:pt x="0" y="653"/>
                    </a:lnTo>
                    <a:lnTo>
                      <a:pt x="415" y="653"/>
                    </a:lnTo>
                    <a:lnTo>
                      <a:pt x="415" y="366"/>
                    </a:lnTo>
                    <a:lnTo>
                      <a:pt x="272" y="239"/>
                    </a:lnTo>
                    <a:lnTo>
                      <a:pt x="49" y="239"/>
                    </a:lnTo>
                    <a:lnTo>
                      <a:pt x="49" y="156"/>
                    </a:lnTo>
                    <a:lnTo>
                      <a:pt x="49" y="44"/>
                    </a:lnTo>
                    <a:lnTo>
                      <a:pt x="0" y="0"/>
                    </a:lnTo>
                    <a:close/>
                  </a:path>
                </a:pathLst>
              </a:custGeom>
              <a:solidFill>
                <a:srgbClr val="44A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52" name="Freeform 404"/>
              <p:cNvSpPr>
                <a:spLocks/>
              </p:cNvSpPr>
              <p:nvPr/>
            </p:nvSpPr>
            <p:spPr bwMode="auto">
              <a:xfrm>
                <a:off x="7069138" y="3754438"/>
                <a:ext cx="658813" cy="1036637"/>
              </a:xfrm>
              <a:custGeom>
                <a:avLst/>
                <a:gdLst>
                  <a:gd name="T0" fmla="*/ 0 w 415"/>
                  <a:gd name="T1" fmla="*/ 0 h 653"/>
                  <a:gd name="T2" fmla="*/ 0 w 415"/>
                  <a:gd name="T3" fmla="*/ 653 h 653"/>
                  <a:gd name="T4" fmla="*/ 415 w 415"/>
                  <a:gd name="T5" fmla="*/ 653 h 653"/>
                  <a:gd name="T6" fmla="*/ 415 w 415"/>
                  <a:gd name="T7" fmla="*/ 366 h 653"/>
                  <a:gd name="T8" fmla="*/ 272 w 415"/>
                  <a:gd name="T9" fmla="*/ 239 h 653"/>
                  <a:gd name="T10" fmla="*/ 49 w 415"/>
                  <a:gd name="T11" fmla="*/ 239 h 653"/>
                  <a:gd name="T12" fmla="*/ 49 w 415"/>
                  <a:gd name="T13" fmla="*/ 156 h 653"/>
                  <a:gd name="T14" fmla="*/ 49 w 415"/>
                  <a:gd name="T15" fmla="*/ 44 h 653"/>
                  <a:gd name="T16" fmla="*/ 0 w 415"/>
                  <a:gd name="T17" fmla="*/ 0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653">
                    <a:moveTo>
                      <a:pt x="0" y="0"/>
                    </a:moveTo>
                    <a:lnTo>
                      <a:pt x="0" y="653"/>
                    </a:lnTo>
                    <a:lnTo>
                      <a:pt x="415" y="653"/>
                    </a:lnTo>
                    <a:lnTo>
                      <a:pt x="415" y="366"/>
                    </a:lnTo>
                    <a:lnTo>
                      <a:pt x="272" y="239"/>
                    </a:lnTo>
                    <a:lnTo>
                      <a:pt x="49" y="239"/>
                    </a:lnTo>
                    <a:lnTo>
                      <a:pt x="49" y="156"/>
                    </a:lnTo>
                    <a:lnTo>
                      <a:pt x="49" y="4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53" name="Rectangle 405"/>
              <p:cNvSpPr>
                <a:spLocks noChangeArrowheads="1"/>
              </p:cNvSpPr>
              <p:nvPr/>
            </p:nvSpPr>
            <p:spPr bwMode="auto">
              <a:xfrm>
                <a:off x="7146925" y="3589338"/>
                <a:ext cx="500063" cy="412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54" name="Rectangle 406"/>
              <p:cNvSpPr>
                <a:spLocks noChangeArrowheads="1"/>
              </p:cNvSpPr>
              <p:nvPr/>
            </p:nvSpPr>
            <p:spPr bwMode="auto">
              <a:xfrm>
                <a:off x="7146925" y="3589338"/>
                <a:ext cx="5000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55" name="Rectangle 407"/>
              <p:cNvSpPr>
                <a:spLocks noChangeArrowheads="1"/>
              </p:cNvSpPr>
              <p:nvPr/>
            </p:nvSpPr>
            <p:spPr bwMode="auto">
              <a:xfrm>
                <a:off x="7146925" y="4002088"/>
                <a:ext cx="1350963" cy="131762"/>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56" name="Rectangle 408"/>
              <p:cNvSpPr>
                <a:spLocks noChangeArrowheads="1"/>
              </p:cNvSpPr>
              <p:nvPr/>
            </p:nvSpPr>
            <p:spPr bwMode="auto">
              <a:xfrm>
                <a:off x="7146925" y="4002088"/>
                <a:ext cx="1350963" cy="13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57" name="Freeform 409"/>
              <p:cNvSpPr>
                <a:spLocks/>
              </p:cNvSpPr>
              <p:nvPr/>
            </p:nvSpPr>
            <p:spPr bwMode="auto">
              <a:xfrm>
                <a:off x="8459788" y="4133850"/>
                <a:ext cx="38100" cy="631825"/>
              </a:xfrm>
              <a:custGeom>
                <a:avLst/>
                <a:gdLst>
                  <a:gd name="T0" fmla="*/ 24 w 24"/>
                  <a:gd name="T1" fmla="*/ 0 h 398"/>
                  <a:gd name="T2" fmla="*/ 0 w 24"/>
                  <a:gd name="T3" fmla="*/ 0 h 398"/>
                  <a:gd name="T4" fmla="*/ 0 w 24"/>
                  <a:gd name="T5" fmla="*/ 398 h 398"/>
                  <a:gd name="T6" fmla="*/ 24 w 24"/>
                  <a:gd name="T7" fmla="*/ 373 h 398"/>
                  <a:gd name="T8" fmla="*/ 24 w 24"/>
                  <a:gd name="T9" fmla="*/ 358 h 398"/>
                  <a:gd name="T10" fmla="*/ 24 w 24"/>
                  <a:gd name="T11" fmla="*/ 0 h 398"/>
                </a:gdLst>
                <a:ahLst/>
                <a:cxnLst>
                  <a:cxn ang="0">
                    <a:pos x="T0" y="T1"/>
                  </a:cxn>
                  <a:cxn ang="0">
                    <a:pos x="T2" y="T3"/>
                  </a:cxn>
                  <a:cxn ang="0">
                    <a:pos x="T4" y="T5"/>
                  </a:cxn>
                  <a:cxn ang="0">
                    <a:pos x="T6" y="T7"/>
                  </a:cxn>
                  <a:cxn ang="0">
                    <a:pos x="T8" y="T9"/>
                  </a:cxn>
                  <a:cxn ang="0">
                    <a:pos x="T10" y="T11"/>
                  </a:cxn>
                </a:cxnLst>
                <a:rect l="0" t="0" r="r" b="b"/>
                <a:pathLst>
                  <a:path w="24" h="398">
                    <a:moveTo>
                      <a:pt x="24" y="0"/>
                    </a:moveTo>
                    <a:lnTo>
                      <a:pt x="0" y="0"/>
                    </a:lnTo>
                    <a:lnTo>
                      <a:pt x="0" y="398"/>
                    </a:lnTo>
                    <a:lnTo>
                      <a:pt x="24" y="373"/>
                    </a:lnTo>
                    <a:lnTo>
                      <a:pt x="24" y="358"/>
                    </a:lnTo>
                    <a:lnTo>
                      <a:pt x="24"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58" name="Freeform 410"/>
              <p:cNvSpPr>
                <a:spLocks/>
              </p:cNvSpPr>
              <p:nvPr/>
            </p:nvSpPr>
            <p:spPr bwMode="auto">
              <a:xfrm>
                <a:off x="8459788" y="4133850"/>
                <a:ext cx="38100" cy="631825"/>
              </a:xfrm>
              <a:custGeom>
                <a:avLst/>
                <a:gdLst>
                  <a:gd name="T0" fmla="*/ 24 w 24"/>
                  <a:gd name="T1" fmla="*/ 0 h 398"/>
                  <a:gd name="T2" fmla="*/ 0 w 24"/>
                  <a:gd name="T3" fmla="*/ 0 h 398"/>
                  <a:gd name="T4" fmla="*/ 0 w 24"/>
                  <a:gd name="T5" fmla="*/ 398 h 398"/>
                  <a:gd name="T6" fmla="*/ 24 w 24"/>
                  <a:gd name="T7" fmla="*/ 373 h 398"/>
                  <a:gd name="T8" fmla="*/ 24 w 24"/>
                  <a:gd name="T9" fmla="*/ 358 h 398"/>
                  <a:gd name="T10" fmla="*/ 24 w 24"/>
                  <a:gd name="T11" fmla="*/ 0 h 398"/>
                </a:gdLst>
                <a:ahLst/>
                <a:cxnLst>
                  <a:cxn ang="0">
                    <a:pos x="T0" y="T1"/>
                  </a:cxn>
                  <a:cxn ang="0">
                    <a:pos x="T2" y="T3"/>
                  </a:cxn>
                  <a:cxn ang="0">
                    <a:pos x="T4" y="T5"/>
                  </a:cxn>
                  <a:cxn ang="0">
                    <a:pos x="T6" y="T7"/>
                  </a:cxn>
                  <a:cxn ang="0">
                    <a:pos x="T8" y="T9"/>
                  </a:cxn>
                  <a:cxn ang="0">
                    <a:pos x="T10" y="T11"/>
                  </a:cxn>
                </a:cxnLst>
                <a:rect l="0" t="0" r="r" b="b"/>
                <a:pathLst>
                  <a:path w="24" h="398">
                    <a:moveTo>
                      <a:pt x="24" y="0"/>
                    </a:moveTo>
                    <a:lnTo>
                      <a:pt x="0" y="0"/>
                    </a:lnTo>
                    <a:lnTo>
                      <a:pt x="0" y="398"/>
                    </a:lnTo>
                    <a:lnTo>
                      <a:pt x="24" y="373"/>
                    </a:lnTo>
                    <a:lnTo>
                      <a:pt x="24" y="358"/>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59" name="Freeform 411"/>
              <p:cNvSpPr>
                <a:spLocks/>
              </p:cNvSpPr>
              <p:nvPr/>
            </p:nvSpPr>
            <p:spPr bwMode="auto">
              <a:xfrm>
                <a:off x="8018463" y="4133850"/>
                <a:ext cx="41275" cy="657225"/>
              </a:xfrm>
              <a:custGeom>
                <a:avLst/>
                <a:gdLst>
                  <a:gd name="T0" fmla="*/ 26 w 26"/>
                  <a:gd name="T1" fmla="*/ 0 h 414"/>
                  <a:gd name="T2" fmla="*/ 0 w 26"/>
                  <a:gd name="T3" fmla="*/ 0 h 414"/>
                  <a:gd name="T4" fmla="*/ 0 w 26"/>
                  <a:gd name="T5" fmla="*/ 414 h 414"/>
                  <a:gd name="T6" fmla="*/ 26 w 26"/>
                  <a:gd name="T7" fmla="*/ 414 h 414"/>
                  <a:gd name="T8" fmla="*/ 26 w 26"/>
                  <a:gd name="T9" fmla="*/ 358 h 414"/>
                  <a:gd name="T10" fmla="*/ 26 w 26"/>
                  <a:gd name="T11" fmla="*/ 0 h 414"/>
                </a:gdLst>
                <a:ahLst/>
                <a:cxnLst>
                  <a:cxn ang="0">
                    <a:pos x="T0" y="T1"/>
                  </a:cxn>
                  <a:cxn ang="0">
                    <a:pos x="T2" y="T3"/>
                  </a:cxn>
                  <a:cxn ang="0">
                    <a:pos x="T4" y="T5"/>
                  </a:cxn>
                  <a:cxn ang="0">
                    <a:pos x="T6" y="T7"/>
                  </a:cxn>
                  <a:cxn ang="0">
                    <a:pos x="T8" y="T9"/>
                  </a:cxn>
                  <a:cxn ang="0">
                    <a:pos x="T10" y="T11"/>
                  </a:cxn>
                </a:cxnLst>
                <a:rect l="0" t="0" r="r" b="b"/>
                <a:pathLst>
                  <a:path w="26" h="414">
                    <a:moveTo>
                      <a:pt x="26" y="0"/>
                    </a:moveTo>
                    <a:lnTo>
                      <a:pt x="0" y="0"/>
                    </a:lnTo>
                    <a:lnTo>
                      <a:pt x="0" y="414"/>
                    </a:lnTo>
                    <a:lnTo>
                      <a:pt x="26" y="414"/>
                    </a:lnTo>
                    <a:lnTo>
                      <a:pt x="26" y="358"/>
                    </a:lnTo>
                    <a:lnTo>
                      <a:pt x="26"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60" name="Freeform 412"/>
              <p:cNvSpPr>
                <a:spLocks/>
              </p:cNvSpPr>
              <p:nvPr/>
            </p:nvSpPr>
            <p:spPr bwMode="auto">
              <a:xfrm>
                <a:off x="8018463" y="4133850"/>
                <a:ext cx="41275" cy="657225"/>
              </a:xfrm>
              <a:custGeom>
                <a:avLst/>
                <a:gdLst>
                  <a:gd name="T0" fmla="*/ 26 w 26"/>
                  <a:gd name="T1" fmla="*/ 0 h 414"/>
                  <a:gd name="T2" fmla="*/ 0 w 26"/>
                  <a:gd name="T3" fmla="*/ 0 h 414"/>
                  <a:gd name="T4" fmla="*/ 0 w 26"/>
                  <a:gd name="T5" fmla="*/ 414 h 414"/>
                  <a:gd name="T6" fmla="*/ 26 w 26"/>
                  <a:gd name="T7" fmla="*/ 414 h 414"/>
                  <a:gd name="T8" fmla="*/ 26 w 26"/>
                  <a:gd name="T9" fmla="*/ 358 h 414"/>
                  <a:gd name="T10" fmla="*/ 26 w 26"/>
                  <a:gd name="T11" fmla="*/ 0 h 414"/>
                </a:gdLst>
                <a:ahLst/>
                <a:cxnLst>
                  <a:cxn ang="0">
                    <a:pos x="T0" y="T1"/>
                  </a:cxn>
                  <a:cxn ang="0">
                    <a:pos x="T2" y="T3"/>
                  </a:cxn>
                  <a:cxn ang="0">
                    <a:pos x="T4" y="T5"/>
                  </a:cxn>
                  <a:cxn ang="0">
                    <a:pos x="T6" y="T7"/>
                  </a:cxn>
                  <a:cxn ang="0">
                    <a:pos x="T8" y="T9"/>
                  </a:cxn>
                  <a:cxn ang="0">
                    <a:pos x="T10" y="T11"/>
                  </a:cxn>
                </a:cxnLst>
                <a:rect l="0" t="0" r="r" b="b"/>
                <a:pathLst>
                  <a:path w="26" h="414">
                    <a:moveTo>
                      <a:pt x="26" y="0"/>
                    </a:moveTo>
                    <a:lnTo>
                      <a:pt x="0" y="0"/>
                    </a:lnTo>
                    <a:lnTo>
                      <a:pt x="0" y="414"/>
                    </a:lnTo>
                    <a:lnTo>
                      <a:pt x="26" y="414"/>
                    </a:lnTo>
                    <a:lnTo>
                      <a:pt x="26" y="358"/>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61" name="Freeform 413"/>
              <p:cNvSpPr>
                <a:spLocks/>
              </p:cNvSpPr>
              <p:nvPr/>
            </p:nvSpPr>
            <p:spPr bwMode="auto">
              <a:xfrm>
                <a:off x="8018463" y="4002088"/>
                <a:ext cx="479425" cy="131762"/>
              </a:xfrm>
              <a:custGeom>
                <a:avLst/>
                <a:gdLst>
                  <a:gd name="T0" fmla="*/ 302 w 302"/>
                  <a:gd name="T1" fmla="*/ 0 h 83"/>
                  <a:gd name="T2" fmla="*/ 0 w 302"/>
                  <a:gd name="T3" fmla="*/ 0 h 83"/>
                  <a:gd name="T4" fmla="*/ 0 w 302"/>
                  <a:gd name="T5" fmla="*/ 83 h 83"/>
                  <a:gd name="T6" fmla="*/ 26 w 302"/>
                  <a:gd name="T7" fmla="*/ 83 h 83"/>
                  <a:gd name="T8" fmla="*/ 278 w 302"/>
                  <a:gd name="T9" fmla="*/ 83 h 83"/>
                  <a:gd name="T10" fmla="*/ 302 w 302"/>
                  <a:gd name="T11" fmla="*/ 83 h 83"/>
                  <a:gd name="T12" fmla="*/ 302 w 302"/>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302" h="83">
                    <a:moveTo>
                      <a:pt x="302" y="0"/>
                    </a:moveTo>
                    <a:lnTo>
                      <a:pt x="0" y="0"/>
                    </a:lnTo>
                    <a:lnTo>
                      <a:pt x="0" y="83"/>
                    </a:lnTo>
                    <a:lnTo>
                      <a:pt x="26" y="83"/>
                    </a:lnTo>
                    <a:lnTo>
                      <a:pt x="278" y="83"/>
                    </a:lnTo>
                    <a:lnTo>
                      <a:pt x="302" y="83"/>
                    </a:lnTo>
                    <a:lnTo>
                      <a:pt x="302"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62" name="Freeform 414"/>
              <p:cNvSpPr>
                <a:spLocks/>
              </p:cNvSpPr>
              <p:nvPr/>
            </p:nvSpPr>
            <p:spPr bwMode="auto">
              <a:xfrm>
                <a:off x="8018463" y="4002088"/>
                <a:ext cx="479425" cy="131762"/>
              </a:xfrm>
              <a:custGeom>
                <a:avLst/>
                <a:gdLst>
                  <a:gd name="T0" fmla="*/ 302 w 302"/>
                  <a:gd name="T1" fmla="*/ 0 h 83"/>
                  <a:gd name="T2" fmla="*/ 0 w 302"/>
                  <a:gd name="T3" fmla="*/ 0 h 83"/>
                  <a:gd name="T4" fmla="*/ 0 w 302"/>
                  <a:gd name="T5" fmla="*/ 83 h 83"/>
                  <a:gd name="T6" fmla="*/ 26 w 302"/>
                  <a:gd name="T7" fmla="*/ 83 h 83"/>
                  <a:gd name="T8" fmla="*/ 278 w 302"/>
                  <a:gd name="T9" fmla="*/ 83 h 83"/>
                  <a:gd name="T10" fmla="*/ 302 w 302"/>
                  <a:gd name="T11" fmla="*/ 83 h 83"/>
                  <a:gd name="T12" fmla="*/ 302 w 302"/>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302" h="83">
                    <a:moveTo>
                      <a:pt x="302" y="0"/>
                    </a:moveTo>
                    <a:lnTo>
                      <a:pt x="0" y="0"/>
                    </a:lnTo>
                    <a:lnTo>
                      <a:pt x="0" y="83"/>
                    </a:lnTo>
                    <a:lnTo>
                      <a:pt x="26" y="83"/>
                    </a:lnTo>
                    <a:lnTo>
                      <a:pt x="278" y="83"/>
                    </a:lnTo>
                    <a:lnTo>
                      <a:pt x="302" y="83"/>
                    </a:lnTo>
                    <a:lnTo>
                      <a:pt x="3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63" name="Freeform 415"/>
              <p:cNvSpPr>
                <a:spLocks/>
              </p:cNvSpPr>
              <p:nvPr/>
            </p:nvSpPr>
            <p:spPr bwMode="auto">
              <a:xfrm>
                <a:off x="8459788" y="4679950"/>
                <a:ext cx="195263" cy="111125"/>
              </a:xfrm>
              <a:custGeom>
                <a:avLst/>
                <a:gdLst>
                  <a:gd name="T0" fmla="*/ 0 w 123"/>
                  <a:gd name="T1" fmla="*/ 54 h 70"/>
                  <a:gd name="T2" fmla="*/ 53 w 123"/>
                  <a:gd name="T3" fmla="*/ 0 h 70"/>
                  <a:gd name="T4" fmla="*/ 123 w 123"/>
                  <a:gd name="T5" fmla="*/ 0 h 70"/>
                  <a:gd name="T6" fmla="*/ 123 w 123"/>
                  <a:gd name="T7" fmla="*/ 70 h 70"/>
                  <a:gd name="T8" fmla="*/ 0 w 123"/>
                  <a:gd name="T9" fmla="*/ 70 h 70"/>
                  <a:gd name="T10" fmla="*/ 0 w 123"/>
                  <a:gd name="T11" fmla="*/ 54 h 70"/>
                </a:gdLst>
                <a:ahLst/>
                <a:cxnLst>
                  <a:cxn ang="0">
                    <a:pos x="T0" y="T1"/>
                  </a:cxn>
                  <a:cxn ang="0">
                    <a:pos x="T2" y="T3"/>
                  </a:cxn>
                  <a:cxn ang="0">
                    <a:pos x="T4" y="T5"/>
                  </a:cxn>
                  <a:cxn ang="0">
                    <a:pos x="T6" y="T7"/>
                  </a:cxn>
                  <a:cxn ang="0">
                    <a:pos x="T8" y="T9"/>
                  </a:cxn>
                  <a:cxn ang="0">
                    <a:pos x="T10" y="T11"/>
                  </a:cxn>
                </a:cxnLst>
                <a:rect l="0" t="0" r="r" b="b"/>
                <a:pathLst>
                  <a:path w="123" h="70">
                    <a:moveTo>
                      <a:pt x="0" y="54"/>
                    </a:moveTo>
                    <a:lnTo>
                      <a:pt x="53" y="0"/>
                    </a:lnTo>
                    <a:lnTo>
                      <a:pt x="123" y="0"/>
                    </a:lnTo>
                    <a:lnTo>
                      <a:pt x="123" y="70"/>
                    </a:lnTo>
                    <a:lnTo>
                      <a:pt x="0" y="70"/>
                    </a:lnTo>
                    <a:lnTo>
                      <a:pt x="0" y="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64" name="Freeform 416"/>
              <p:cNvSpPr>
                <a:spLocks/>
              </p:cNvSpPr>
              <p:nvPr/>
            </p:nvSpPr>
            <p:spPr bwMode="auto">
              <a:xfrm>
                <a:off x="8459788" y="4679950"/>
                <a:ext cx="195263" cy="111125"/>
              </a:xfrm>
              <a:custGeom>
                <a:avLst/>
                <a:gdLst>
                  <a:gd name="T0" fmla="*/ 0 w 123"/>
                  <a:gd name="T1" fmla="*/ 54 h 70"/>
                  <a:gd name="T2" fmla="*/ 53 w 123"/>
                  <a:gd name="T3" fmla="*/ 0 h 70"/>
                  <a:gd name="T4" fmla="*/ 123 w 123"/>
                  <a:gd name="T5" fmla="*/ 0 h 70"/>
                  <a:gd name="T6" fmla="*/ 123 w 123"/>
                  <a:gd name="T7" fmla="*/ 70 h 70"/>
                  <a:gd name="T8" fmla="*/ 0 w 123"/>
                  <a:gd name="T9" fmla="*/ 70 h 70"/>
                  <a:gd name="T10" fmla="*/ 0 w 123"/>
                  <a:gd name="T11" fmla="*/ 54 h 70"/>
                </a:gdLst>
                <a:ahLst/>
                <a:cxnLst>
                  <a:cxn ang="0">
                    <a:pos x="T0" y="T1"/>
                  </a:cxn>
                  <a:cxn ang="0">
                    <a:pos x="T2" y="T3"/>
                  </a:cxn>
                  <a:cxn ang="0">
                    <a:pos x="T4" y="T5"/>
                  </a:cxn>
                  <a:cxn ang="0">
                    <a:pos x="T6" y="T7"/>
                  </a:cxn>
                  <a:cxn ang="0">
                    <a:pos x="T8" y="T9"/>
                  </a:cxn>
                  <a:cxn ang="0">
                    <a:pos x="T10" y="T11"/>
                  </a:cxn>
                </a:cxnLst>
                <a:rect l="0" t="0" r="r" b="b"/>
                <a:pathLst>
                  <a:path w="123" h="70">
                    <a:moveTo>
                      <a:pt x="0" y="54"/>
                    </a:moveTo>
                    <a:lnTo>
                      <a:pt x="53" y="0"/>
                    </a:lnTo>
                    <a:lnTo>
                      <a:pt x="123" y="0"/>
                    </a:lnTo>
                    <a:lnTo>
                      <a:pt x="123" y="70"/>
                    </a:lnTo>
                    <a:lnTo>
                      <a:pt x="0" y="70"/>
                    </a:lnTo>
                    <a:lnTo>
                      <a:pt x="0" y="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65" name="Rectangle 417"/>
              <p:cNvSpPr>
                <a:spLocks noChangeArrowheads="1"/>
              </p:cNvSpPr>
              <p:nvPr/>
            </p:nvSpPr>
            <p:spPr bwMode="auto">
              <a:xfrm>
                <a:off x="8545513" y="3960813"/>
                <a:ext cx="109538" cy="7191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66" name="Rectangle 418"/>
              <p:cNvSpPr>
                <a:spLocks noChangeArrowheads="1"/>
              </p:cNvSpPr>
              <p:nvPr/>
            </p:nvSpPr>
            <p:spPr bwMode="auto">
              <a:xfrm>
                <a:off x="8545513" y="3960813"/>
                <a:ext cx="109538"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67" name="Freeform 419"/>
              <p:cNvSpPr>
                <a:spLocks/>
              </p:cNvSpPr>
              <p:nvPr/>
            </p:nvSpPr>
            <p:spPr bwMode="auto">
              <a:xfrm>
                <a:off x="8604250" y="4679950"/>
                <a:ext cx="50800" cy="111125"/>
              </a:xfrm>
              <a:custGeom>
                <a:avLst/>
                <a:gdLst>
                  <a:gd name="T0" fmla="*/ 32 w 32"/>
                  <a:gd name="T1" fmla="*/ 0 h 70"/>
                  <a:gd name="T2" fmla="*/ 0 w 32"/>
                  <a:gd name="T3" fmla="*/ 0 h 70"/>
                  <a:gd name="T4" fmla="*/ 0 w 32"/>
                  <a:gd name="T5" fmla="*/ 70 h 70"/>
                  <a:gd name="T6" fmla="*/ 32 w 32"/>
                  <a:gd name="T7" fmla="*/ 70 h 70"/>
                  <a:gd name="T8" fmla="*/ 17 w 32"/>
                  <a:gd name="T9" fmla="*/ 70 h 70"/>
                  <a:gd name="T10" fmla="*/ 17 w 32"/>
                  <a:gd name="T11" fmla="*/ 54 h 70"/>
                  <a:gd name="T12" fmla="*/ 32 w 32"/>
                  <a:gd name="T13" fmla="*/ 38 h 70"/>
                  <a:gd name="T14" fmla="*/ 32 w 32"/>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0">
                    <a:moveTo>
                      <a:pt x="32" y="0"/>
                    </a:moveTo>
                    <a:lnTo>
                      <a:pt x="0" y="0"/>
                    </a:lnTo>
                    <a:lnTo>
                      <a:pt x="0" y="70"/>
                    </a:lnTo>
                    <a:lnTo>
                      <a:pt x="32" y="70"/>
                    </a:lnTo>
                    <a:lnTo>
                      <a:pt x="17" y="70"/>
                    </a:lnTo>
                    <a:lnTo>
                      <a:pt x="17" y="54"/>
                    </a:lnTo>
                    <a:lnTo>
                      <a:pt x="32" y="38"/>
                    </a:lnTo>
                    <a:lnTo>
                      <a:pt x="32" y="0"/>
                    </a:lnTo>
                    <a:close/>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68" name="Freeform 420"/>
              <p:cNvSpPr>
                <a:spLocks/>
              </p:cNvSpPr>
              <p:nvPr/>
            </p:nvSpPr>
            <p:spPr bwMode="auto">
              <a:xfrm>
                <a:off x="8604250" y="4679950"/>
                <a:ext cx="50800" cy="111125"/>
              </a:xfrm>
              <a:custGeom>
                <a:avLst/>
                <a:gdLst>
                  <a:gd name="T0" fmla="*/ 32 w 32"/>
                  <a:gd name="T1" fmla="*/ 0 h 70"/>
                  <a:gd name="T2" fmla="*/ 0 w 32"/>
                  <a:gd name="T3" fmla="*/ 0 h 70"/>
                  <a:gd name="T4" fmla="*/ 0 w 32"/>
                  <a:gd name="T5" fmla="*/ 70 h 70"/>
                  <a:gd name="T6" fmla="*/ 32 w 32"/>
                  <a:gd name="T7" fmla="*/ 70 h 70"/>
                  <a:gd name="T8" fmla="*/ 17 w 32"/>
                  <a:gd name="T9" fmla="*/ 70 h 70"/>
                  <a:gd name="T10" fmla="*/ 17 w 32"/>
                  <a:gd name="T11" fmla="*/ 54 h 70"/>
                  <a:gd name="T12" fmla="*/ 32 w 32"/>
                  <a:gd name="T13" fmla="*/ 38 h 70"/>
                  <a:gd name="T14" fmla="*/ 32 w 32"/>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0">
                    <a:moveTo>
                      <a:pt x="32" y="0"/>
                    </a:moveTo>
                    <a:lnTo>
                      <a:pt x="0" y="0"/>
                    </a:lnTo>
                    <a:lnTo>
                      <a:pt x="0" y="70"/>
                    </a:lnTo>
                    <a:lnTo>
                      <a:pt x="32" y="70"/>
                    </a:lnTo>
                    <a:lnTo>
                      <a:pt x="17" y="70"/>
                    </a:lnTo>
                    <a:lnTo>
                      <a:pt x="17" y="54"/>
                    </a:lnTo>
                    <a:lnTo>
                      <a:pt x="32" y="38"/>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69" name="Rectangle 421"/>
              <p:cNvSpPr>
                <a:spLocks noChangeArrowheads="1"/>
              </p:cNvSpPr>
              <p:nvPr/>
            </p:nvSpPr>
            <p:spPr bwMode="auto">
              <a:xfrm>
                <a:off x="8604250" y="3992563"/>
                <a:ext cx="50800" cy="687387"/>
              </a:xfrm>
              <a:prstGeom prst="rect">
                <a:avLst/>
              </a:prstGeom>
              <a:solidFill>
                <a:srgbClr val="001A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70" name="Rectangle 422"/>
              <p:cNvSpPr>
                <a:spLocks noChangeArrowheads="1"/>
              </p:cNvSpPr>
              <p:nvPr/>
            </p:nvSpPr>
            <p:spPr bwMode="auto">
              <a:xfrm>
                <a:off x="8604250" y="3992563"/>
                <a:ext cx="508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71" name="Rectangle 423"/>
              <p:cNvSpPr>
                <a:spLocks noChangeArrowheads="1"/>
              </p:cNvSpPr>
              <p:nvPr/>
            </p:nvSpPr>
            <p:spPr bwMode="auto">
              <a:xfrm>
                <a:off x="8716963" y="3960813"/>
                <a:ext cx="112713" cy="7191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72" name="Rectangle 424"/>
              <p:cNvSpPr>
                <a:spLocks noChangeArrowheads="1"/>
              </p:cNvSpPr>
              <p:nvPr/>
            </p:nvSpPr>
            <p:spPr bwMode="auto">
              <a:xfrm>
                <a:off x="8716963" y="3960813"/>
                <a:ext cx="112713"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73" name="Freeform 425"/>
              <p:cNvSpPr>
                <a:spLocks/>
              </p:cNvSpPr>
              <p:nvPr/>
            </p:nvSpPr>
            <p:spPr bwMode="auto">
              <a:xfrm>
                <a:off x="8631238" y="4679950"/>
                <a:ext cx="198438" cy="111125"/>
              </a:xfrm>
              <a:custGeom>
                <a:avLst/>
                <a:gdLst>
                  <a:gd name="T0" fmla="*/ 0 w 125"/>
                  <a:gd name="T1" fmla="*/ 54 h 70"/>
                  <a:gd name="T2" fmla="*/ 54 w 125"/>
                  <a:gd name="T3" fmla="*/ 0 h 70"/>
                  <a:gd name="T4" fmla="*/ 125 w 125"/>
                  <a:gd name="T5" fmla="*/ 0 h 70"/>
                  <a:gd name="T6" fmla="*/ 125 w 125"/>
                  <a:gd name="T7" fmla="*/ 70 h 70"/>
                  <a:gd name="T8" fmla="*/ 0 w 125"/>
                  <a:gd name="T9" fmla="*/ 70 h 70"/>
                  <a:gd name="T10" fmla="*/ 0 w 125"/>
                  <a:gd name="T11" fmla="*/ 54 h 70"/>
                </a:gdLst>
                <a:ahLst/>
                <a:cxnLst>
                  <a:cxn ang="0">
                    <a:pos x="T0" y="T1"/>
                  </a:cxn>
                  <a:cxn ang="0">
                    <a:pos x="T2" y="T3"/>
                  </a:cxn>
                  <a:cxn ang="0">
                    <a:pos x="T4" y="T5"/>
                  </a:cxn>
                  <a:cxn ang="0">
                    <a:pos x="T6" y="T7"/>
                  </a:cxn>
                  <a:cxn ang="0">
                    <a:pos x="T8" y="T9"/>
                  </a:cxn>
                  <a:cxn ang="0">
                    <a:pos x="T10" y="T11"/>
                  </a:cxn>
                </a:cxnLst>
                <a:rect l="0" t="0" r="r" b="b"/>
                <a:pathLst>
                  <a:path w="125" h="70">
                    <a:moveTo>
                      <a:pt x="0" y="54"/>
                    </a:moveTo>
                    <a:lnTo>
                      <a:pt x="54" y="0"/>
                    </a:lnTo>
                    <a:lnTo>
                      <a:pt x="125" y="0"/>
                    </a:lnTo>
                    <a:lnTo>
                      <a:pt x="125" y="70"/>
                    </a:lnTo>
                    <a:lnTo>
                      <a:pt x="0" y="70"/>
                    </a:lnTo>
                    <a:lnTo>
                      <a:pt x="0" y="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74" name="Freeform 426"/>
              <p:cNvSpPr>
                <a:spLocks/>
              </p:cNvSpPr>
              <p:nvPr/>
            </p:nvSpPr>
            <p:spPr bwMode="auto">
              <a:xfrm>
                <a:off x="8631238" y="4679950"/>
                <a:ext cx="198438" cy="111125"/>
              </a:xfrm>
              <a:custGeom>
                <a:avLst/>
                <a:gdLst>
                  <a:gd name="T0" fmla="*/ 0 w 125"/>
                  <a:gd name="T1" fmla="*/ 54 h 70"/>
                  <a:gd name="T2" fmla="*/ 54 w 125"/>
                  <a:gd name="T3" fmla="*/ 0 h 70"/>
                  <a:gd name="T4" fmla="*/ 125 w 125"/>
                  <a:gd name="T5" fmla="*/ 0 h 70"/>
                  <a:gd name="T6" fmla="*/ 125 w 125"/>
                  <a:gd name="T7" fmla="*/ 70 h 70"/>
                  <a:gd name="T8" fmla="*/ 0 w 125"/>
                  <a:gd name="T9" fmla="*/ 70 h 70"/>
                  <a:gd name="T10" fmla="*/ 0 w 125"/>
                  <a:gd name="T11" fmla="*/ 54 h 70"/>
                </a:gdLst>
                <a:ahLst/>
                <a:cxnLst>
                  <a:cxn ang="0">
                    <a:pos x="T0" y="T1"/>
                  </a:cxn>
                  <a:cxn ang="0">
                    <a:pos x="T2" y="T3"/>
                  </a:cxn>
                  <a:cxn ang="0">
                    <a:pos x="T4" y="T5"/>
                  </a:cxn>
                  <a:cxn ang="0">
                    <a:pos x="T6" y="T7"/>
                  </a:cxn>
                  <a:cxn ang="0">
                    <a:pos x="T8" y="T9"/>
                  </a:cxn>
                  <a:cxn ang="0">
                    <a:pos x="T10" y="T11"/>
                  </a:cxn>
                </a:cxnLst>
                <a:rect l="0" t="0" r="r" b="b"/>
                <a:pathLst>
                  <a:path w="125" h="70">
                    <a:moveTo>
                      <a:pt x="0" y="54"/>
                    </a:moveTo>
                    <a:lnTo>
                      <a:pt x="54" y="0"/>
                    </a:lnTo>
                    <a:lnTo>
                      <a:pt x="125" y="0"/>
                    </a:lnTo>
                    <a:lnTo>
                      <a:pt x="125" y="70"/>
                    </a:lnTo>
                    <a:lnTo>
                      <a:pt x="0" y="70"/>
                    </a:lnTo>
                    <a:lnTo>
                      <a:pt x="0" y="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75" name="Rectangle 427"/>
              <p:cNvSpPr>
                <a:spLocks noChangeArrowheads="1"/>
              </p:cNvSpPr>
              <p:nvPr/>
            </p:nvSpPr>
            <p:spPr bwMode="auto">
              <a:xfrm>
                <a:off x="8775700" y="3992563"/>
                <a:ext cx="53975" cy="687387"/>
              </a:xfrm>
              <a:prstGeom prst="rect">
                <a:avLst/>
              </a:prstGeom>
              <a:solidFill>
                <a:srgbClr val="001A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76" name="Rectangle 428"/>
              <p:cNvSpPr>
                <a:spLocks noChangeArrowheads="1"/>
              </p:cNvSpPr>
              <p:nvPr/>
            </p:nvSpPr>
            <p:spPr bwMode="auto">
              <a:xfrm>
                <a:off x="8775700" y="3992563"/>
                <a:ext cx="5397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77" name="Freeform 429"/>
              <p:cNvSpPr>
                <a:spLocks/>
              </p:cNvSpPr>
              <p:nvPr/>
            </p:nvSpPr>
            <p:spPr bwMode="auto">
              <a:xfrm>
                <a:off x="8775700" y="4679950"/>
                <a:ext cx="53975" cy="111125"/>
              </a:xfrm>
              <a:custGeom>
                <a:avLst/>
                <a:gdLst>
                  <a:gd name="T0" fmla="*/ 34 w 34"/>
                  <a:gd name="T1" fmla="*/ 0 h 70"/>
                  <a:gd name="T2" fmla="*/ 34 w 34"/>
                  <a:gd name="T3" fmla="*/ 0 h 70"/>
                  <a:gd name="T4" fmla="*/ 0 w 34"/>
                  <a:gd name="T5" fmla="*/ 0 h 70"/>
                  <a:gd name="T6" fmla="*/ 0 w 34"/>
                  <a:gd name="T7" fmla="*/ 70 h 70"/>
                  <a:gd name="T8" fmla="*/ 34 w 34"/>
                  <a:gd name="T9" fmla="*/ 70 h 70"/>
                  <a:gd name="T10" fmla="*/ 34 w 34"/>
                  <a:gd name="T11" fmla="*/ 14 h 70"/>
                  <a:gd name="T12" fmla="*/ 34 w 34"/>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34" h="70">
                    <a:moveTo>
                      <a:pt x="34" y="0"/>
                    </a:moveTo>
                    <a:lnTo>
                      <a:pt x="34" y="0"/>
                    </a:lnTo>
                    <a:lnTo>
                      <a:pt x="0" y="0"/>
                    </a:lnTo>
                    <a:lnTo>
                      <a:pt x="0" y="70"/>
                    </a:lnTo>
                    <a:lnTo>
                      <a:pt x="34" y="70"/>
                    </a:lnTo>
                    <a:lnTo>
                      <a:pt x="34" y="14"/>
                    </a:lnTo>
                    <a:lnTo>
                      <a:pt x="34" y="0"/>
                    </a:lnTo>
                    <a:close/>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78" name="Freeform 430"/>
              <p:cNvSpPr>
                <a:spLocks/>
              </p:cNvSpPr>
              <p:nvPr/>
            </p:nvSpPr>
            <p:spPr bwMode="auto">
              <a:xfrm>
                <a:off x="8775700" y="4679950"/>
                <a:ext cx="53975" cy="111125"/>
              </a:xfrm>
              <a:custGeom>
                <a:avLst/>
                <a:gdLst>
                  <a:gd name="T0" fmla="*/ 34 w 34"/>
                  <a:gd name="T1" fmla="*/ 0 h 70"/>
                  <a:gd name="T2" fmla="*/ 34 w 34"/>
                  <a:gd name="T3" fmla="*/ 0 h 70"/>
                  <a:gd name="T4" fmla="*/ 0 w 34"/>
                  <a:gd name="T5" fmla="*/ 0 h 70"/>
                  <a:gd name="T6" fmla="*/ 0 w 34"/>
                  <a:gd name="T7" fmla="*/ 70 h 70"/>
                  <a:gd name="T8" fmla="*/ 34 w 34"/>
                  <a:gd name="T9" fmla="*/ 70 h 70"/>
                  <a:gd name="T10" fmla="*/ 34 w 34"/>
                  <a:gd name="T11" fmla="*/ 14 h 70"/>
                  <a:gd name="T12" fmla="*/ 34 w 34"/>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34" h="70">
                    <a:moveTo>
                      <a:pt x="34" y="0"/>
                    </a:moveTo>
                    <a:lnTo>
                      <a:pt x="34" y="0"/>
                    </a:lnTo>
                    <a:lnTo>
                      <a:pt x="0" y="0"/>
                    </a:lnTo>
                    <a:lnTo>
                      <a:pt x="0" y="70"/>
                    </a:lnTo>
                    <a:lnTo>
                      <a:pt x="34" y="70"/>
                    </a:lnTo>
                    <a:lnTo>
                      <a:pt x="34" y="14"/>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79" name="Rectangle 431"/>
              <p:cNvSpPr>
                <a:spLocks noChangeArrowheads="1"/>
              </p:cNvSpPr>
              <p:nvPr/>
            </p:nvSpPr>
            <p:spPr bwMode="auto">
              <a:xfrm>
                <a:off x="6489700" y="3179763"/>
                <a:ext cx="496888"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80" name="Rectangle 432"/>
              <p:cNvSpPr>
                <a:spLocks noChangeArrowheads="1"/>
              </p:cNvSpPr>
              <p:nvPr/>
            </p:nvSpPr>
            <p:spPr bwMode="auto">
              <a:xfrm>
                <a:off x="6489700" y="3179763"/>
                <a:ext cx="39688" cy="15875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81" name="Rectangle 433"/>
              <p:cNvSpPr>
                <a:spLocks noChangeArrowheads="1"/>
              </p:cNvSpPr>
              <p:nvPr/>
            </p:nvSpPr>
            <p:spPr bwMode="auto">
              <a:xfrm>
                <a:off x="7162800" y="4581525"/>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82" name="Rectangle 434"/>
              <p:cNvSpPr>
                <a:spLocks noChangeArrowheads="1"/>
              </p:cNvSpPr>
              <p:nvPr/>
            </p:nvSpPr>
            <p:spPr bwMode="auto">
              <a:xfrm>
                <a:off x="7162800" y="4608513"/>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83" name="Rectangle 435"/>
              <p:cNvSpPr>
                <a:spLocks noChangeArrowheads="1"/>
              </p:cNvSpPr>
              <p:nvPr/>
            </p:nvSpPr>
            <p:spPr bwMode="auto">
              <a:xfrm>
                <a:off x="7162800" y="4635500"/>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84" name="Rectangle 436"/>
              <p:cNvSpPr>
                <a:spLocks noChangeArrowheads="1"/>
              </p:cNvSpPr>
              <p:nvPr/>
            </p:nvSpPr>
            <p:spPr bwMode="auto">
              <a:xfrm>
                <a:off x="7162800" y="4662488"/>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85" name="Rectangle 437"/>
              <p:cNvSpPr>
                <a:spLocks noChangeArrowheads="1"/>
              </p:cNvSpPr>
              <p:nvPr/>
            </p:nvSpPr>
            <p:spPr bwMode="auto">
              <a:xfrm>
                <a:off x="7162800" y="4691063"/>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86" name="Rectangle 438"/>
              <p:cNvSpPr>
                <a:spLocks noChangeArrowheads="1"/>
              </p:cNvSpPr>
              <p:nvPr/>
            </p:nvSpPr>
            <p:spPr bwMode="auto">
              <a:xfrm>
                <a:off x="7162800" y="4716463"/>
                <a:ext cx="2079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87" name="Rectangle 439"/>
              <p:cNvSpPr>
                <a:spLocks noChangeArrowheads="1"/>
              </p:cNvSpPr>
              <p:nvPr/>
            </p:nvSpPr>
            <p:spPr bwMode="auto">
              <a:xfrm>
                <a:off x="6489700" y="3395663"/>
                <a:ext cx="136525" cy="15875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88" name="Rectangle 440"/>
              <p:cNvSpPr>
                <a:spLocks noChangeArrowheads="1"/>
              </p:cNvSpPr>
              <p:nvPr/>
            </p:nvSpPr>
            <p:spPr bwMode="auto">
              <a:xfrm>
                <a:off x="6584950" y="3395663"/>
                <a:ext cx="41275"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89" name="Rectangle 441"/>
              <p:cNvSpPr>
                <a:spLocks noChangeArrowheads="1"/>
              </p:cNvSpPr>
              <p:nvPr/>
            </p:nvSpPr>
            <p:spPr bwMode="auto">
              <a:xfrm>
                <a:off x="6808788"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90" name="Rectangle 442"/>
              <p:cNvSpPr>
                <a:spLocks noChangeArrowheads="1"/>
              </p:cNvSpPr>
              <p:nvPr/>
            </p:nvSpPr>
            <p:spPr bwMode="auto">
              <a:xfrm>
                <a:off x="6780213"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91" name="Rectangle 443"/>
              <p:cNvSpPr>
                <a:spLocks noChangeArrowheads="1"/>
              </p:cNvSpPr>
              <p:nvPr/>
            </p:nvSpPr>
            <p:spPr bwMode="auto">
              <a:xfrm>
                <a:off x="6753225"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92" name="Rectangle 444"/>
              <p:cNvSpPr>
                <a:spLocks noChangeArrowheads="1"/>
              </p:cNvSpPr>
              <p:nvPr/>
            </p:nvSpPr>
            <p:spPr bwMode="auto">
              <a:xfrm>
                <a:off x="6726238"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93" name="Rectangle 445"/>
              <p:cNvSpPr>
                <a:spLocks noChangeArrowheads="1"/>
              </p:cNvSpPr>
              <p:nvPr/>
            </p:nvSpPr>
            <p:spPr bwMode="auto">
              <a:xfrm>
                <a:off x="6699250" y="3394075"/>
                <a:ext cx="7938"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94" name="Rectangle 446"/>
              <p:cNvSpPr>
                <a:spLocks noChangeArrowheads="1"/>
              </p:cNvSpPr>
              <p:nvPr/>
            </p:nvSpPr>
            <p:spPr bwMode="auto">
              <a:xfrm>
                <a:off x="6672263"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95" name="Freeform 447"/>
              <p:cNvSpPr>
                <a:spLocks/>
              </p:cNvSpPr>
              <p:nvPr/>
            </p:nvSpPr>
            <p:spPr bwMode="auto">
              <a:xfrm>
                <a:off x="6673850" y="3586163"/>
                <a:ext cx="50800" cy="46037"/>
              </a:xfrm>
              <a:custGeom>
                <a:avLst/>
                <a:gdLst>
                  <a:gd name="T0" fmla="*/ 17 w 31"/>
                  <a:gd name="T1" fmla="*/ 0 h 28"/>
                  <a:gd name="T2" fmla="*/ 0 w 31"/>
                  <a:gd name="T3" fmla="*/ 0 h 28"/>
                  <a:gd name="T4" fmla="*/ 0 w 31"/>
                  <a:gd name="T5" fmla="*/ 28 h 28"/>
                  <a:gd name="T6" fmla="*/ 17 w 31"/>
                  <a:gd name="T7" fmla="*/ 28 h 28"/>
                  <a:gd name="T8" fmla="*/ 31 w 31"/>
                  <a:gd name="T9" fmla="*/ 14 h 28"/>
                  <a:gd name="T10" fmla="*/ 17 w 31"/>
                  <a:gd name="T11" fmla="*/ 0 h 28"/>
                </a:gdLst>
                <a:ahLst/>
                <a:cxnLst>
                  <a:cxn ang="0">
                    <a:pos x="T0" y="T1"/>
                  </a:cxn>
                  <a:cxn ang="0">
                    <a:pos x="T2" y="T3"/>
                  </a:cxn>
                  <a:cxn ang="0">
                    <a:pos x="T4" y="T5"/>
                  </a:cxn>
                  <a:cxn ang="0">
                    <a:pos x="T6" y="T7"/>
                  </a:cxn>
                  <a:cxn ang="0">
                    <a:pos x="T8" y="T9"/>
                  </a:cxn>
                  <a:cxn ang="0">
                    <a:pos x="T10" y="T11"/>
                  </a:cxn>
                </a:cxnLst>
                <a:rect l="0" t="0" r="r" b="b"/>
                <a:pathLst>
                  <a:path w="31" h="28">
                    <a:moveTo>
                      <a:pt x="17" y="0"/>
                    </a:moveTo>
                    <a:cubicBezTo>
                      <a:pt x="0" y="0"/>
                      <a:pt x="0" y="0"/>
                      <a:pt x="0" y="0"/>
                    </a:cubicBezTo>
                    <a:cubicBezTo>
                      <a:pt x="0" y="28"/>
                      <a:pt x="0" y="28"/>
                      <a:pt x="0" y="28"/>
                    </a:cubicBezTo>
                    <a:cubicBezTo>
                      <a:pt x="17" y="28"/>
                      <a:pt x="17" y="28"/>
                      <a:pt x="17" y="28"/>
                    </a:cubicBezTo>
                    <a:cubicBezTo>
                      <a:pt x="24" y="28"/>
                      <a:pt x="31" y="22"/>
                      <a:pt x="31" y="14"/>
                    </a:cubicBezTo>
                    <a:cubicBezTo>
                      <a:pt x="31" y="6"/>
                      <a:pt x="24" y="0"/>
                      <a:pt x="17" y="0"/>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96" name="Freeform 448"/>
              <p:cNvSpPr>
                <a:spLocks/>
              </p:cNvSpPr>
              <p:nvPr/>
            </p:nvSpPr>
            <p:spPr bwMode="auto">
              <a:xfrm>
                <a:off x="6761163" y="3586163"/>
                <a:ext cx="52388" cy="46037"/>
              </a:xfrm>
              <a:custGeom>
                <a:avLst/>
                <a:gdLst>
                  <a:gd name="T0" fmla="*/ 17 w 31"/>
                  <a:gd name="T1" fmla="*/ 0 h 28"/>
                  <a:gd name="T2" fmla="*/ 0 w 31"/>
                  <a:gd name="T3" fmla="*/ 0 h 28"/>
                  <a:gd name="T4" fmla="*/ 0 w 31"/>
                  <a:gd name="T5" fmla="*/ 28 h 28"/>
                  <a:gd name="T6" fmla="*/ 17 w 31"/>
                  <a:gd name="T7" fmla="*/ 28 h 28"/>
                  <a:gd name="T8" fmla="*/ 31 w 31"/>
                  <a:gd name="T9" fmla="*/ 14 h 28"/>
                  <a:gd name="T10" fmla="*/ 17 w 31"/>
                  <a:gd name="T11" fmla="*/ 0 h 28"/>
                </a:gdLst>
                <a:ahLst/>
                <a:cxnLst>
                  <a:cxn ang="0">
                    <a:pos x="T0" y="T1"/>
                  </a:cxn>
                  <a:cxn ang="0">
                    <a:pos x="T2" y="T3"/>
                  </a:cxn>
                  <a:cxn ang="0">
                    <a:pos x="T4" y="T5"/>
                  </a:cxn>
                  <a:cxn ang="0">
                    <a:pos x="T6" y="T7"/>
                  </a:cxn>
                  <a:cxn ang="0">
                    <a:pos x="T8" y="T9"/>
                  </a:cxn>
                  <a:cxn ang="0">
                    <a:pos x="T10" y="T11"/>
                  </a:cxn>
                </a:cxnLst>
                <a:rect l="0" t="0" r="r" b="b"/>
                <a:pathLst>
                  <a:path w="31" h="28">
                    <a:moveTo>
                      <a:pt x="17" y="0"/>
                    </a:moveTo>
                    <a:cubicBezTo>
                      <a:pt x="0" y="0"/>
                      <a:pt x="0" y="0"/>
                      <a:pt x="0" y="0"/>
                    </a:cubicBezTo>
                    <a:cubicBezTo>
                      <a:pt x="0" y="28"/>
                      <a:pt x="0" y="28"/>
                      <a:pt x="0" y="28"/>
                    </a:cubicBezTo>
                    <a:cubicBezTo>
                      <a:pt x="17" y="28"/>
                      <a:pt x="17" y="28"/>
                      <a:pt x="17" y="28"/>
                    </a:cubicBezTo>
                    <a:cubicBezTo>
                      <a:pt x="24" y="28"/>
                      <a:pt x="31" y="22"/>
                      <a:pt x="31" y="14"/>
                    </a:cubicBezTo>
                    <a:cubicBezTo>
                      <a:pt x="31" y="6"/>
                      <a:pt x="24" y="0"/>
                      <a:pt x="17" y="0"/>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97" name="Freeform 449"/>
              <p:cNvSpPr>
                <a:spLocks/>
              </p:cNvSpPr>
              <p:nvPr/>
            </p:nvSpPr>
            <p:spPr bwMode="auto">
              <a:xfrm>
                <a:off x="6850063" y="3586163"/>
                <a:ext cx="52388" cy="46037"/>
              </a:xfrm>
              <a:custGeom>
                <a:avLst/>
                <a:gdLst>
                  <a:gd name="T0" fmla="*/ 16 w 31"/>
                  <a:gd name="T1" fmla="*/ 0 h 28"/>
                  <a:gd name="T2" fmla="*/ 0 w 31"/>
                  <a:gd name="T3" fmla="*/ 0 h 28"/>
                  <a:gd name="T4" fmla="*/ 0 w 31"/>
                  <a:gd name="T5" fmla="*/ 28 h 28"/>
                  <a:gd name="T6" fmla="*/ 16 w 31"/>
                  <a:gd name="T7" fmla="*/ 28 h 28"/>
                  <a:gd name="T8" fmla="*/ 31 w 31"/>
                  <a:gd name="T9" fmla="*/ 14 h 28"/>
                  <a:gd name="T10" fmla="*/ 16 w 31"/>
                  <a:gd name="T11" fmla="*/ 0 h 28"/>
                </a:gdLst>
                <a:ahLst/>
                <a:cxnLst>
                  <a:cxn ang="0">
                    <a:pos x="T0" y="T1"/>
                  </a:cxn>
                  <a:cxn ang="0">
                    <a:pos x="T2" y="T3"/>
                  </a:cxn>
                  <a:cxn ang="0">
                    <a:pos x="T4" y="T5"/>
                  </a:cxn>
                  <a:cxn ang="0">
                    <a:pos x="T6" y="T7"/>
                  </a:cxn>
                  <a:cxn ang="0">
                    <a:pos x="T8" y="T9"/>
                  </a:cxn>
                  <a:cxn ang="0">
                    <a:pos x="T10" y="T11"/>
                  </a:cxn>
                </a:cxnLst>
                <a:rect l="0" t="0" r="r" b="b"/>
                <a:pathLst>
                  <a:path w="31" h="28">
                    <a:moveTo>
                      <a:pt x="16" y="0"/>
                    </a:moveTo>
                    <a:cubicBezTo>
                      <a:pt x="0" y="0"/>
                      <a:pt x="0" y="0"/>
                      <a:pt x="0" y="0"/>
                    </a:cubicBezTo>
                    <a:cubicBezTo>
                      <a:pt x="0" y="28"/>
                      <a:pt x="0" y="28"/>
                      <a:pt x="0" y="28"/>
                    </a:cubicBezTo>
                    <a:cubicBezTo>
                      <a:pt x="16" y="28"/>
                      <a:pt x="16" y="28"/>
                      <a:pt x="16" y="28"/>
                    </a:cubicBezTo>
                    <a:cubicBezTo>
                      <a:pt x="24" y="28"/>
                      <a:pt x="31" y="22"/>
                      <a:pt x="31" y="14"/>
                    </a:cubicBezTo>
                    <a:cubicBezTo>
                      <a:pt x="31" y="6"/>
                      <a:pt x="24" y="0"/>
                      <a:pt x="16" y="0"/>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98" name="Oval 450"/>
              <p:cNvSpPr>
                <a:spLocks noChangeArrowheads="1"/>
              </p:cNvSpPr>
              <p:nvPr/>
            </p:nvSpPr>
            <p:spPr bwMode="auto">
              <a:xfrm>
                <a:off x="6826250" y="3586163"/>
                <a:ext cx="47625" cy="46037"/>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99" name="Freeform 451"/>
              <p:cNvSpPr>
                <a:spLocks/>
              </p:cNvSpPr>
              <p:nvPr/>
            </p:nvSpPr>
            <p:spPr bwMode="auto">
              <a:xfrm>
                <a:off x="6523038" y="3792538"/>
                <a:ext cx="411163" cy="719137"/>
              </a:xfrm>
              <a:custGeom>
                <a:avLst/>
                <a:gdLst>
                  <a:gd name="T0" fmla="*/ 246 w 246"/>
                  <a:gd name="T1" fmla="*/ 115 h 431"/>
                  <a:gd name="T2" fmla="*/ 123 w 246"/>
                  <a:gd name="T3" fmla="*/ 0 h 431"/>
                  <a:gd name="T4" fmla="*/ 0 w 246"/>
                  <a:gd name="T5" fmla="*/ 123 h 431"/>
                  <a:gd name="T6" fmla="*/ 0 w 246"/>
                  <a:gd name="T7" fmla="*/ 431 h 431"/>
                  <a:gd name="T8" fmla="*/ 218 w 246"/>
                  <a:gd name="T9" fmla="*/ 431 h 431"/>
                  <a:gd name="T10" fmla="*/ 215 w 246"/>
                  <a:gd name="T11" fmla="*/ 269 h 431"/>
                  <a:gd name="T12" fmla="*/ 246 w 246"/>
                  <a:gd name="T13" fmla="*/ 269 h 431"/>
                  <a:gd name="T14" fmla="*/ 246 w 246"/>
                  <a:gd name="T15" fmla="*/ 115 h 431"/>
                  <a:gd name="T16" fmla="*/ 246 w 246"/>
                  <a:gd name="T17" fmla="*/ 115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431">
                    <a:moveTo>
                      <a:pt x="246" y="115"/>
                    </a:moveTo>
                    <a:cubicBezTo>
                      <a:pt x="242" y="51"/>
                      <a:pt x="189" y="0"/>
                      <a:pt x="123" y="0"/>
                    </a:cubicBezTo>
                    <a:cubicBezTo>
                      <a:pt x="55" y="0"/>
                      <a:pt x="0" y="55"/>
                      <a:pt x="0" y="123"/>
                    </a:cubicBezTo>
                    <a:cubicBezTo>
                      <a:pt x="0" y="431"/>
                      <a:pt x="0" y="431"/>
                      <a:pt x="0" y="431"/>
                    </a:cubicBezTo>
                    <a:cubicBezTo>
                      <a:pt x="218" y="431"/>
                      <a:pt x="218" y="431"/>
                      <a:pt x="218" y="431"/>
                    </a:cubicBezTo>
                    <a:cubicBezTo>
                      <a:pt x="215" y="269"/>
                      <a:pt x="215" y="269"/>
                      <a:pt x="215" y="269"/>
                    </a:cubicBezTo>
                    <a:cubicBezTo>
                      <a:pt x="246" y="269"/>
                      <a:pt x="246" y="269"/>
                      <a:pt x="246" y="269"/>
                    </a:cubicBezTo>
                    <a:cubicBezTo>
                      <a:pt x="246" y="115"/>
                      <a:pt x="246" y="115"/>
                      <a:pt x="246" y="115"/>
                    </a:cubicBezTo>
                    <a:cubicBezTo>
                      <a:pt x="246" y="115"/>
                      <a:pt x="246" y="115"/>
                      <a:pt x="246" y="1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00" name="Oval 452"/>
              <p:cNvSpPr>
                <a:spLocks noChangeArrowheads="1"/>
              </p:cNvSpPr>
              <p:nvPr/>
            </p:nvSpPr>
            <p:spPr bwMode="auto">
              <a:xfrm>
                <a:off x="6831013" y="4148138"/>
                <a:ext cx="25400" cy="25400"/>
              </a:xfrm>
              <a:prstGeom prst="ellipse">
                <a:avLst/>
              </a:pr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01" name="Oval 453"/>
              <p:cNvSpPr>
                <a:spLocks noChangeArrowheads="1"/>
              </p:cNvSpPr>
              <p:nvPr/>
            </p:nvSpPr>
            <p:spPr bwMode="auto">
              <a:xfrm>
                <a:off x="6572250" y="3840163"/>
                <a:ext cx="311150" cy="311150"/>
              </a:xfrm>
              <a:prstGeom prst="ellipse">
                <a:avLst/>
              </a:pr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02" name="Freeform 454"/>
              <p:cNvSpPr>
                <a:spLocks noEditPoints="1"/>
              </p:cNvSpPr>
              <p:nvPr/>
            </p:nvSpPr>
            <p:spPr bwMode="auto">
              <a:xfrm>
                <a:off x="6669088" y="3910013"/>
                <a:ext cx="109538" cy="142875"/>
              </a:xfrm>
              <a:custGeom>
                <a:avLst/>
                <a:gdLst>
                  <a:gd name="T0" fmla="*/ 65 w 65"/>
                  <a:gd name="T1" fmla="*/ 33 h 86"/>
                  <a:gd name="T2" fmla="*/ 33 w 65"/>
                  <a:gd name="T3" fmla="*/ 0 h 86"/>
                  <a:gd name="T4" fmla="*/ 0 w 65"/>
                  <a:gd name="T5" fmla="*/ 33 h 86"/>
                  <a:gd name="T6" fmla="*/ 15 w 65"/>
                  <a:gd name="T7" fmla="*/ 60 h 86"/>
                  <a:gd name="T8" fmla="*/ 22 w 65"/>
                  <a:gd name="T9" fmla="*/ 82 h 86"/>
                  <a:gd name="T10" fmla="*/ 33 w 65"/>
                  <a:gd name="T11" fmla="*/ 86 h 86"/>
                  <a:gd name="T12" fmla="*/ 33 w 65"/>
                  <a:gd name="T13" fmla="*/ 86 h 86"/>
                  <a:gd name="T14" fmla="*/ 33 w 65"/>
                  <a:gd name="T15" fmla="*/ 86 h 86"/>
                  <a:gd name="T16" fmla="*/ 33 w 65"/>
                  <a:gd name="T17" fmla="*/ 86 h 86"/>
                  <a:gd name="T18" fmla="*/ 33 w 65"/>
                  <a:gd name="T19" fmla="*/ 86 h 86"/>
                  <a:gd name="T20" fmla="*/ 44 w 65"/>
                  <a:gd name="T21" fmla="*/ 82 h 86"/>
                  <a:gd name="T22" fmla="*/ 44 w 65"/>
                  <a:gd name="T23" fmla="*/ 82 h 86"/>
                  <a:gd name="T24" fmla="*/ 44 w 65"/>
                  <a:gd name="T25" fmla="*/ 80 h 86"/>
                  <a:gd name="T26" fmla="*/ 51 w 65"/>
                  <a:gd name="T27" fmla="*/ 60 h 86"/>
                  <a:gd name="T28" fmla="*/ 65 w 65"/>
                  <a:gd name="T29" fmla="*/ 33 h 86"/>
                  <a:gd name="T30" fmla="*/ 33 w 65"/>
                  <a:gd name="T31" fmla="*/ 86 h 86"/>
                  <a:gd name="T32" fmla="*/ 33 w 65"/>
                  <a:gd name="T33" fmla="*/ 82 h 86"/>
                  <a:gd name="T34" fmla="*/ 33 w 65"/>
                  <a:gd name="T35" fmla="*/ 82 h 86"/>
                  <a:gd name="T36" fmla="*/ 33 w 65"/>
                  <a:gd name="T3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86">
                    <a:moveTo>
                      <a:pt x="65" y="33"/>
                    </a:moveTo>
                    <a:cubicBezTo>
                      <a:pt x="65" y="15"/>
                      <a:pt x="51" y="0"/>
                      <a:pt x="33" y="0"/>
                    </a:cubicBezTo>
                    <a:cubicBezTo>
                      <a:pt x="15" y="0"/>
                      <a:pt x="0" y="15"/>
                      <a:pt x="0" y="33"/>
                    </a:cubicBezTo>
                    <a:cubicBezTo>
                      <a:pt x="0" y="44"/>
                      <a:pt x="6" y="54"/>
                      <a:pt x="15" y="60"/>
                    </a:cubicBezTo>
                    <a:cubicBezTo>
                      <a:pt x="15" y="60"/>
                      <a:pt x="22" y="65"/>
                      <a:pt x="22" y="82"/>
                    </a:cubicBezTo>
                    <a:cubicBezTo>
                      <a:pt x="33" y="86"/>
                      <a:pt x="33" y="86"/>
                      <a:pt x="33" y="86"/>
                    </a:cubicBezTo>
                    <a:cubicBezTo>
                      <a:pt x="33" y="86"/>
                      <a:pt x="33" y="86"/>
                      <a:pt x="33" y="86"/>
                    </a:cubicBezTo>
                    <a:cubicBezTo>
                      <a:pt x="33" y="86"/>
                      <a:pt x="33" y="86"/>
                      <a:pt x="33" y="86"/>
                    </a:cubicBezTo>
                    <a:cubicBezTo>
                      <a:pt x="33" y="86"/>
                      <a:pt x="33" y="86"/>
                      <a:pt x="33" y="86"/>
                    </a:cubicBezTo>
                    <a:cubicBezTo>
                      <a:pt x="33" y="86"/>
                      <a:pt x="33" y="86"/>
                      <a:pt x="33" y="86"/>
                    </a:cubicBezTo>
                    <a:cubicBezTo>
                      <a:pt x="44" y="82"/>
                      <a:pt x="44" y="82"/>
                      <a:pt x="44" y="82"/>
                    </a:cubicBezTo>
                    <a:cubicBezTo>
                      <a:pt x="44" y="82"/>
                      <a:pt x="44" y="82"/>
                      <a:pt x="44" y="82"/>
                    </a:cubicBezTo>
                    <a:cubicBezTo>
                      <a:pt x="44" y="80"/>
                      <a:pt x="44" y="80"/>
                      <a:pt x="44" y="80"/>
                    </a:cubicBezTo>
                    <a:cubicBezTo>
                      <a:pt x="44" y="66"/>
                      <a:pt x="50" y="60"/>
                      <a:pt x="51" y="60"/>
                    </a:cubicBezTo>
                    <a:cubicBezTo>
                      <a:pt x="60" y="54"/>
                      <a:pt x="65" y="44"/>
                      <a:pt x="65" y="33"/>
                    </a:cubicBezTo>
                    <a:moveTo>
                      <a:pt x="33" y="86"/>
                    </a:moveTo>
                    <a:cubicBezTo>
                      <a:pt x="33" y="82"/>
                      <a:pt x="33" y="82"/>
                      <a:pt x="33" y="82"/>
                    </a:cubicBezTo>
                    <a:cubicBezTo>
                      <a:pt x="33" y="82"/>
                      <a:pt x="33" y="82"/>
                      <a:pt x="33" y="82"/>
                    </a:cubicBezTo>
                    <a:cubicBezTo>
                      <a:pt x="33" y="86"/>
                      <a:pt x="33" y="86"/>
                      <a:pt x="33" y="8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03" name="Rectangle 455"/>
              <p:cNvSpPr>
                <a:spLocks noChangeArrowheads="1"/>
              </p:cNvSpPr>
              <p:nvPr/>
            </p:nvSpPr>
            <p:spPr bwMode="auto">
              <a:xfrm>
                <a:off x="6707188" y="4046538"/>
                <a:ext cx="36513" cy="254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04" name="Rectangle 456"/>
              <p:cNvSpPr>
                <a:spLocks noChangeArrowheads="1"/>
              </p:cNvSpPr>
              <p:nvPr/>
            </p:nvSpPr>
            <p:spPr bwMode="auto">
              <a:xfrm>
                <a:off x="6707188" y="4046538"/>
                <a:ext cx="36513"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05" name="Freeform 457"/>
              <p:cNvSpPr>
                <a:spLocks/>
              </p:cNvSpPr>
              <p:nvPr/>
            </p:nvSpPr>
            <p:spPr bwMode="auto">
              <a:xfrm>
                <a:off x="6707188" y="4048125"/>
                <a:ext cx="36513" cy="7937"/>
              </a:xfrm>
              <a:custGeom>
                <a:avLst/>
                <a:gdLst>
                  <a:gd name="T0" fmla="*/ 0 w 23"/>
                  <a:gd name="T1" fmla="*/ 5 h 5"/>
                  <a:gd name="T2" fmla="*/ 0 w 23"/>
                  <a:gd name="T3" fmla="*/ 4 h 5"/>
                  <a:gd name="T4" fmla="*/ 23 w 23"/>
                  <a:gd name="T5" fmla="*/ 0 h 5"/>
                  <a:gd name="T6" fmla="*/ 23 w 23"/>
                  <a:gd name="T7" fmla="*/ 1 h 5"/>
                  <a:gd name="T8" fmla="*/ 0 w 23"/>
                  <a:gd name="T9" fmla="*/ 5 h 5"/>
                </a:gdLst>
                <a:ahLst/>
                <a:cxnLst>
                  <a:cxn ang="0">
                    <a:pos x="T0" y="T1"/>
                  </a:cxn>
                  <a:cxn ang="0">
                    <a:pos x="T2" y="T3"/>
                  </a:cxn>
                  <a:cxn ang="0">
                    <a:pos x="T4" y="T5"/>
                  </a:cxn>
                  <a:cxn ang="0">
                    <a:pos x="T6" y="T7"/>
                  </a:cxn>
                  <a:cxn ang="0">
                    <a:pos x="T8" y="T9"/>
                  </a:cxn>
                </a:cxnLst>
                <a:rect l="0" t="0" r="r" b="b"/>
                <a:pathLst>
                  <a:path w="23" h="5">
                    <a:moveTo>
                      <a:pt x="0" y="5"/>
                    </a:moveTo>
                    <a:lnTo>
                      <a:pt x="0" y="4"/>
                    </a:lnTo>
                    <a:lnTo>
                      <a:pt x="23" y="0"/>
                    </a:lnTo>
                    <a:lnTo>
                      <a:pt x="23" y="1"/>
                    </a:lnTo>
                    <a:lnTo>
                      <a:pt x="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06" name="Freeform 458"/>
              <p:cNvSpPr>
                <a:spLocks/>
              </p:cNvSpPr>
              <p:nvPr/>
            </p:nvSpPr>
            <p:spPr bwMode="auto">
              <a:xfrm>
                <a:off x="6707188" y="4048125"/>
                <a:ext cx="36513" cy="7937"/>
              </a:xfrm>
              <a:custGeom>
                <a:avLst/>
                <a:gdLst>
                  <a:gd name="T0" fmla="*/ 0 w 23"/>
                  <a:gd name="T1" fmla="*/ 5 h 5"/>
                  <a:gd name="T2" fmla="*/ 0 w 23"/>
                  <a:gd name="T3" fmla="*/ 4 h 5"/>
                  <a:gd name="T4" fmla="*/ 23 w 23"/>
                  <a:gd name="T5" fmla="*/ 0 h 5"/>
                  <a:gd name="T6" fmla="*/ 23 w 23"/>
                  <a:gd name="T7" fmla="*/ 1 h 5"/>
                  <a:gd name="T8" fmla="*/ 0 w 23"/>
                  <a:gd name="T9" fmla="*/ 5 h 5"/>
                </a:gdLst>
                <a:ahLst/>
                <a:cxnLst>
                  <a:cxn ang="0">
                    <a:pos x="T0" y="T1"/>
                  </a:cxn>
                  <a:cxn ang="0">
                    <a:pos x="T2" y="T3"/>
                  </a:cxn>
                  <a:cxn ang="0">
                    <a:pos x="T4" y="T5"/>
                  </a:cxn>
                  <a:cxn ang="0">
                    <a:pos x="T6" y="T7"/>
                  </a:cxn>
                  <a:cxn ang="0">
                    <a:pos x="T8" y="T9"/>
                  </a:cxn>
                </a:cxnLst>
                <a:rect l="0" t="0" r="r" b="b"/>
                <a:pathLst>
                  <a:path w="23" h="5">
                    <a:moveTo>
                      <a:pt x="0" y="5"/>
                    </a:moveTo>
                    <a:lnTo>
                      <a:pt x="0" y="4"/>
                    </a:lnTo>
                    <a:lnTo>
                      <a:pt x="23" y="0"/>
                    </a:lnTo>
                    <a:lnTo>
                      <a:pt x="23" y="1"/>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07" name="Freeform 459"/>
              <p:cNvSpPr>
                <a:spLocks/>
              </p:cNvSpPr>
              <p:nvPr/>
            </p:nvSpPr>
            <p:spPr bwMode="auto">
              <a:xfrm>
                <a:off x="6707188" y="4056063"/>
                <a:ext cx="36513" cy="6350"/>
              </a:xfrm>
              <a:custGeom>
                <a:avLst/>
                <a:gdLst>
                  <a:gd name="T0" fmla="*/ 0 w 23"/>
                  <a:gd name="T1" fmla="*/ 4 h 4"/>
                  <a:gd name="T2" fmla="*/ 0 w 23"/>
                  <a:gd name="T3" fmla="*/ 3 h 4"/>
                  <a:gd name="T4" fmla="*/ 23 w 23"/>
                  <a:gd name="T5" fmla="*/ 0 h 4"/>
                  <a:gd name="T6" fmla="*/ 23 w 23"/>
                  <a:gd name="T7" fmla="*/ 1 h 4"/>
                  <a:gd name="T8" fmla="*/ 0 w 23"/>
                  <a:gd name="T9" fmla="*/ 4 h 4"/>
                </a:gdLst>
                <a:ahLst/>
                <a:cxnLst>
                  <a:cxn ang="0">
                    <a:pos x="T0" y="T1"/>
                  </a:cxn>
                  <a:cxn ang="0">
                    <a:pos x="T2" y="T3"/>
                  </a:cxn>
                  <a:cxn ang="0">
                    <a:pos x="T4" y="T5"/>
                  </a:cxn>
                  <a:cxn ang="0">
                    <a:pos x="T6" y="T7"/>
                  </a:cxn>
                  <a:cxn ang="0">
                    <a:pos x="T8" y="T9"/>
                  </a:cxn>
                </a:cxnLst>
                <a:rect l="0" t="0" r="r" b="b"/>
                <a:pathLst>
                  <a:path w="23" h="4">
                    <a:moveTo>
                      <a:pt x="0" y="4"/>
                    </a:moveTo>
                    <a:lnTo>
                      <a:pt x="0" y="3"/>
                    </a:lnTo>
                    <a:lnTo>
                      <a:pt x="23" y="0"/>
                    </a:lnTo>
                    <a:lnTo>
                      <a:pt x="23" y="1"/>
                    </a:lnTo>
                    <a:lnTo>
                      <a:pt x="0" y="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08" name="Freeform 460"/>
              <p:cNvSpPr>
                <a:spLocks/>
              </p:cNvSpPr>
              <p:nvPr/>
            </p:nvSpPr>
            <p:spPr bwMode="auto">
              <a:xfrm>
                <a:off x="6707188" y="4056063"/>
                <a:ext cx="36513" cy="6350"/>
              </a:xfrm>
              <a:custGeom>
                <a:avLst/>
                <a:gdLst>
                  <a:gd name="T0" fmla="*/ 0 w 23"/>
                  <a:gd name="T1" fmla="*/ 4 h 4"/>
                  <a:gd name="T2" fmla="*/ 0 w 23"/>
                  <a:gd name="T3" fmla="*/ 3 h 4"/>
                  <a:gd name="T4" fmla="*/ 23 w 23"/>
                  <a:gd name="T5" fmla="*/ 0 h 4"/>
                  <a:gd name="T6" fmla="*/ 23 w 23"/>
                  <a:gd name="T7" fmla="*/ 1 h 4"/>
                  <a:gd name="T8" fmla="*/ 0 w 23"/>
                  <a:gd name="T9" fmla="*/ 4 h 4"/>
                </a:gdLst>
                <a:ahLst/>
                <a:cxnLst>
                  <a:cxn ang="0">
                    <a:pos x="T0" y="T1"/>
                  </a:cxn>
                  <a:cxn ang="0">
                    <a:pos x="T2" y="T3"/>
                  </a:cxn>
                  <a:cxn ang="0">
                    <a:pos x="T4" y="T5"/>
                  </a:cxn>
                  <a:cxn ang="0">
                    <a:pos x="T6" y="T7"/>
                  </a:cxn>
                  <a:cxn ang="0">
                    <a:pos x="T8" y="T9"/>
                  </a:cxn>
                </a:cxnLst>
                <a:rect l="0" t="0" r="r" b="b"/>
                <a:pathLst>
                  <a:path w="23" h="4">
                    <a:moveTo>
                      <a:pt x="0" y="4"/>
                    </a:moveTo>
                    <a:lnTo>
                      <a:pt x="0" y="3"/>
                    </a:lnTo>
                    <a:lnTo>
                      <a:pt x="23" y="0"/>
                    </a:lnTo>
                    <a:lnTo>
                      <a:pt x="23" y="1"/>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09" name="Freeform 461"/>
              <p:cNvSpPr>
                <a:spLocks/>
              </p:cNvSpPr>
              <p:nvPr/>
            </p:nvSpPr>
            <p:spPr bwMode="auto">
              <a:xfrm>
                <a:off x="6707188" y="4062413"/>
                <a:ext cx="36513" cy="6350"/>
              </a:xfrm>
              <a:custGeom>
                <a:avLst/>
                <a:gdLst>
                  <a:gd name="T0" fmla="*/ 0 w 23"/>
                  <a:gd name="T1" fmla="*/ 4 h 4"/>
                  <a:gd name="T2" fmla="*/ 0 w 23"/>
                  <a:gd name="T3" fmla="*/ 3 h 4"/>
                  <a:gd name="T4" fmla="*/ 23 w 23"/>
                  <a:gd name="T5" fmla="*/ 0 h 4"/>
                  <a:gd name="T6" fmla="*/ 23 w 23"/>
                  <a:gd name="T7" fmla="*/ 1 h 4"/>
                  <a:gd name="T8" fmla="*/ 0 w 23"/>
                  <a:gd name="T9" fmla="*/ 4 h 4"/>
                </a:gdLst>
                <a:ahLst/>
                <a:cxnLst>
                  <a:cxn ang="0">
                    <a:pos x="T0" y="T1"/>
                  </a:cxn>
                  <a:cxn ang="0">
                    <a:pos x="T2" y="T3"/>
                  </a:cxn>
                  <a:cxn ang="0">
                    <a:pos x="T4" y="T5"/>
                  </a:cxn>
                  <a:cxn ang="0">
                    <a:pos x="T6" y="T7"/>
                  </a:cxn>
                  <a:cxn ang="0">
                    <a:pos x="T8" y="T9"/>
                  </a:cxn>
                </a:cxnLst>
                <a:rect l="0" t="0" r="r" b="b"/>
                <a:pathLst>
                  <a:path w="23" h="4">
                    <a:moveTo>
                      <a:pt x="0" y="4"/>
                    </a:moveTo>
                    <a:lnTo>
                      <a:pt x="0" y="3"/>
                    </a:lnTo>
                    <a:lnTo>
                      <a:pt x="23" y="0"/>
                    </a:lnTo>
                    <a:lnTo>
                      <a:pt x="23" y="1"/>
                    </a:lnTo>
                    <a:lnTo>
                      <a:pt x="0" y="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10" name="Freeform 462"/>
              <p:cNvSpPr>
                <a:spLocks/>
              </p:cNvSpPr>
              <p:nvPr/>
            </p:nvSpPr>
            <p:spPr bwMode="auto">
              <a:xfrm>
                <a:off x="6707188" y="4062413"/>
                <a:ext cx="36513" cy="6350"/>
              </a:xfrm>
              <a:custGeom>
                <a:avLst/>
                <a:gdLst>
                  <a:gd name="T0" fmla="*/ 0 w 23"/>
                  <a:gd name="T1" fmla="*/ 4 h 4"/>
                  <a:gd name="T2" fmla="*/ 0 w 23"/>
                  <a:gd name="T3" fmla="*/ 3 h 4"/>
                  <a:gd name="T4" fmla="*/ 23 w 23"/>
                  <a:gd name="T5" fmla="*/ 0 h 4"/>
                  <a:gd name="T6" fmla="*/ 23 w 23"/>
                  <a:gd name="T7" fmla="*/ 1 h 4"/>
                  <a:gd name="T8" fmla="*/ 0 w 23"/>
                  <a:gd name="T9" fmla="*/ 4 h 4"/>
                </a:gdLst>
                <a:ahLst/>
                <a:cxnLst>
                  <a:cxn ang="0">
                    <a:pos x="T0" y="T1"/>
                  </a:cxn>
                  <a:cxn ang="0">
                    <a:pos x="T2" y="T3"/>
                  </a:cxn>
                  <a:cxn ang="0">
                    <a:pos x="T4" y="T5"/>
                  </a:cxn>
                  <a:cxn ang="0">
                    <a:pos x="T6" y="T7"/>
                  </a:cxn>
                  <a:cxn ang="0">
                    <a:pos x="T8" y="T9"/>
                  </a:cxn>
                </a:cxnLst>
                <a:rect l="0" t="0" r="r" b="b"/>
                <a:pathLst>
                  <a:path w="23" h="4">
                    <a:moveTo>
                      <a:pt x="0" y="4"/>
                    </a:moveTo>
                    <a:lnTo>
                      <a:pt x="0" y="3"/>
                    </a:lnTo>
                    <a:lnTo>
                      <a:pt x="23" y="0"/>
                    </a:lnTo>
                    <a:lnTo>
                      <a:pt x="23" y="1"/>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11" name="Freeform 463"/>
              <p:cNvSpPr>
                <a:spLocks/>
              </p:cNvSpPr>
              <p:nvPr/>
            </p:nvSpPr>
            <p:spPr bwMode="auto">
              <a:xfrm>
                <a:off x="6715125" y="4071938"/>
                <a:ext cx="19050" cy="6350"/>
              </a:xfrm>
              <a:custGeom>
                <a:avLst/>
                <a:gdLst>
                  <a:gd name="T0" fmla="*/ 0 w 12"/>
                  <a:gd name="T1" fmla="*/ 0 h 4"/>
                  <a:gd name="T2" fmla="*/ 2 w 12"/>
                  <a:gd name="T3" fmla="*/ 4 h 4"/>
                  <a:gd name="T4" fmla="*/ 10 w 12"/>
                  <a:gd name="T5" fmla="*/ 4 h 4"/>
                  <a:gd name="T6" fmla="*/ 12 w 12"/>
                  <a:gd name="T7" fmla="*/ 0 h 4"/>
                  <a:gd name="T8" fmla="*/ 0 w 12"/>
                  <a:gd name="T9" fmla="*/ 0 h 4"/>
                </a:gdLst>
                <a:ahLst/>
                <a:cxnLst>
                  <a:cxn ang="0">
                    <a:pos x="T0" y="T1"/>
                  </a:cxn>
                  <a:cxn ang="0">
                    <a:pos x="T2" y="T3"/>
                  </a:cxn>
                  <a:cxn ang="0">
                    <a:pos x="T4" y="T5"/>
                  </a:cxn>
                  <a:cxn ang="0">
                    <a:pos x="T6" y="T7"/>
                  </a:cxn>
                  <a:cxn ang="0">
                    <a:pos x="T8" y="T9"/>
                  </a:cxn>
                </a:cxnLst>
                <a:rect l="0" t="0" r="r" b="b"/>
                <a:pathLst>
                  <a:path w="12" h="4">
                    <a:moveTo>
                      <a:pt x="0" y="0"/>
                    </a:moveTo>
                    <a:lnTo>
                      <a:pt x="2" y="4"/>
                    </a:lnTo>
                    <a:lnTo>
                      <a:pt x="10" y="4"/>
                    </a:lnTo>
                    <a:lnTo>
                      <a:pt x="12" y="0"/>
                    </a:ln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12" name="Freeform 464"/>
              <p:cNvSpPr>
                <a:spLocks/>
              </p:cNvSpPr>
              <p:nvPr/>
            </p:nvSpPr>
            <p:spPr bwMode="auto">
              <a:xfrm>
                <a:off x="6715125" y="4071938"/>
                <a:ext cx="19050" cy="6350"/>
              </a:xfrm>
              <a:custGeom>
                <a:avLst/>
                <a:gdLst>
                  <a:gd name="T0" fmla="*/ 0 w 12"/>
                  <a:gd name="T1" fmla="*/ 0 h 4"/>
                  <a:gd name="T2" fmla="*/ 2 w 12"/>
                  <a:gd name="T3" fmla="*/ 4 h 4"/>
                  <a:gd name="T4" fmla="*/ 10 w 12"/>
                  <a:gd name="T5" fmla="*/ 4 h 4"/>
                  <a:gd name="T6" fmla="*/ 12 w 12"/>
                  <a:gd name="T7" fmla="*/ 0 h 4"/>
                  <a:gd name="T8" fmla="*/ 0 w 12"/>
                  <a:gd name="T9" fmla="*/ 0 h 4"/>
                </a:gdLst>
                <a:ahLst/>
                <a:cxnLst>
                  <a:cxn ang="0">
                    <a:pos x="T0" y="T1"/>
                  </a:cxn>
                  <a:cxn ang="0">
                    <a:pos x="T2" y="T3"/>
                  </a:cxn>
                  <a:cxn ang="0">
                    <a:pos x="T4" y="T5"/>
                  </a:cxn>
                  <a:cxn ang="0">
                    <a:pos x="T6" y="T7"/>
                  </a:cxn>
                  <a:cxn ang="0">
                    <a:pos x="T8" y="T9"/>
                  </a:cxn>
                </a:cxnLst>
                <a:rect l="0" t="0" r="r" b="b"/>
                <a:pathLst>
                  <a:path w="12" h="4">
                    <a:moveTo>
                      <a:pt x="0" y="0"/>
                    </a:moveTo>
                    <a:lnTo>
                      <a:pt x="2" y="4"/>
                    </a:lnTo>
                    <a:lnTo>
                      <a:pt x="10" y="4"/>
                    </a:lnTo>
                    <a:lnTo>
                      <a:pt x="1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13" name="Rectangle 465"/>
              <p:cNvSpPr>
                <a:spLocks noChangeArrowheads="1"/>
              </p:cNvSpPr>
              <p:nvPr/>
            </p:nvSpPr>
            <p:spPr bwMode="auto">
              <a:xfrm>
                <a:off x="6516688" y="3395663"/>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14" name="Rectangle 466"/>
              <p:cNvSpPr>
                <a:spLocks noChangeArrowheads="1"/>
              </p:cNvSpPr>
              <p:nvPr/>
            </p:nvSpPr>
            <p:spPr bwMode="auto">
              <a:xfrm>
                <a:off x="6550025" y="3395663"/>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15" name="Rectangle 467"/>
              <p:cNvSpPr>
                <a:spLocks noChangeArrowheads="1"/>
              </p:cNvSpPr>
              <p:nvPr/>
            </p:nvSpPr>
            <p:spPr bwMode="auto">
              <a:xfrm>
                <a:off x="6489700" y="3419475"/>
                <a:ext cx="936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16" name="Rectangle 468"/>
              <p:cNvSpPr>
                <a:spLocks noChangeArrowheads="1"/>
              </p:cNvSpPr>
              <p:nvPr/>
            </p:nvSpPr>
            <p:spPr bwMode="auto">
              <a:xfrm>
                <a:off x="6489700" y="3452813"/>
                <a:ext cx="936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17" name="Rectangle 469"/>
              <p:cNvSpPr>
                <a:spLocks noChangeArrowheads="1"/>
              </p:cNvSpPr>
              <p:nvPr/>
            </p:nvSpPr>
            <p:spPr bwMode="auto">
              <a:xfrm>
                <a:off x="6489700" y="3484563"/>
                <a:ext cx="936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18" name="Rectangle 470"/>
              <p:cNvSpPr>
                <a:spLocks noChangeArrowheads="1"/>
              </p:cNvSpPr>
              <p:nvPr/>
            </p:nvSpPr>
            <p:spPr bwMode="auto">
              <a:xfrm>
                <a:off x="6489700" y="3517900"/>
                <a:ext cx="936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19" name="Freeform 471"/>
              <p:cNvSpPr>
                <a:spLocks/>
              </p:cNvSpPr>
              <p:nvPr/>
            </p:nvSpPr>
            <p:spPr bwMode="auto">
              <a:xfrm>
                <a:off x="6562725" y="3224213"/>
                <a:ext cx="287338" cy="20637"/>
              </a:xfrm>
              <a:custGeom>
                <a:avLst/>
                <a:gdLst>
                  <a:gd name="T0" fmla="*/ 166 w 172"/>
                  <a:gd name="T1" fmla="*/ 12 h 12"/>
                  <a:gd name="T2" fmla="*/ 6 w 172"/>
                  <a:gd name="T3" fmla="*/ 12 h 12"/>
                  <a:gd name="T4" fmla="*/ 0 w 172"/>
                  <a:gd name="T5" fmla="*/ 6 h 12"/>
                  <a:gd name="T6" fmla="*/ 6 w 172"/>
                  <a:gd name="T7" fmla="*/ 0 h 12"/>
                  <a:gd name="T8" fmla="*/ 166 w 172"/>
                  <a:gd name="T9" fmla="*/ 0 h 12"/>
                  <a:gd name="T10" fmla="*/ 172 w 172"/>
                  <a:gd name="T11" fmla="*/ 6 h 12"/>
                  <a:gd name="T12" fmla="*/ 166 w 1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72" h="12">
                    <a:moveTo>
                      <a:pt x="166" y="12"/>
                    </a:moveTo>
                    <a:cubicBezTo>
                      <a:pt x="6" y="12"/>
                      <a:pt x="6" y="12"/>
                      <a:pt x="6" y="12"/>
                    </a:cubicBezTo>
                    <a:cubicBezTo>
                      <a:pt x="3" y="12"/>
                      <a:pt x="0" y="9"/>
                      <a:pt x="0" y="6"/>
                    </a:cubicBezTo>
                    <a:cubicBezTo>
                      <a:pt x="0" y="3"/>
                      <a:pt x="3" y="0"/>
                      <a:pt x="6" y="0"/>
                    </a:cubicBezTo>
                    <a:cubicBezTo>
                      <a:pt x="166" y="0"/>
                      <a:pt x="166" y="0"/>
                      <a:pt x="166" y="0"/>
                    </a:cubicBezTo>
                    <a:cubicBezTo>
                      <a:pt x="169" y="0"/>
                      <a:pt x="172" y="3"/>
                      <a:pt x="172" y="6"/>
                    </a:cubicBezTo>
                    <a:cubicBezTo>
                      <a:pt x="172" y="9"/>
                      <a:pt x="169" y="12"/>
                      <a:pt x="166" y="12"/>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20" name="Freeform 472"/>
              <p:cNvSpPr>
                <a:spLocks/>
              </p:cNvSpPr>
              <p:nvPr/>
            </p:nvSpPr>
            <p:spPr bwMode="auto">
              <a:xfrm>
                <a:off x="6562725" y="3270250"/>
                <a:ext cx="160338" cy="19050"/>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2"/>
                      <a:pt x="3" y="0"/>
                      <a:pt x="6" y="0"/>
                    </a:cubicBezTo>
                    <a:cubicBezTo>
                      <a:pt x="90" y="0"/>
                      <a:pt x="90" y="0"/>
                      <a:pt x="90" y="0"/>
                    </a:cubicBezTo>
                    <a:cubicBezTo>
                      <a:pt x="93" y="0"/>
                      <a:pt x="96" y="2"/>
                      <a:pt x="96" y="6"/>
                    </a:cubicBezTo>
                    <a:cubicBezTo>
                      <a:pt x="96" y="9"/>
                      <a:pt x="93" y="12"/>
                      <a:pt x="90" y="12"/>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21" name="Oval 473"/>
              <p:cNvSpPr>
                <a:spLocks noChangeArrowheads="1"/>
              </p:cNvSpPr>
              <p:nvPr/>
            </p:nvSpPr>
            <p:spPr bwMode="auto">
              <a:xfrm>
                <a:off x="6650038" y="3586163"/>
                <a:ext cx="47625" cy="46037"/>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22" name="Oval 474"/>
              <p:cNvSpPr>
                <a:spLocks noChangeArrowheads="1"/>
              </p:cNvSpPr>
              <p:nvPr/>
            </p:nvSpPr>
            <p:spPr bwMode="auto">
              <a:xfrm>
                <a:off x="6738938" y="3586163"/>
                <a:ext cx="46038" cy="46037"/>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23" name="Freeform 475"/>
              <p:cNvSpPr>
                <a:spLocks/>
              </p:cNvSpPr>
              <p:nvPr/>
            </p:nvSpPr>
            <p:spPr bwMode="auto">
              <a:xfrm>
                <a:off x="8478838" y="3927475"/>
                <a:ext cx="0" cy="65087"/>
              </a:xfrm>
              <a:custGeom>
                <a:avLst/>
                <a:gdLst>
                  <a:gd name="T0" fmla="*/ 39 h 39"/>
                  <a:gd name="T1" fmla="*/ 0 h 39"/>
                  <a:gd name="T2" fmla="*/ 39 h 39"/>
                </a:gdLst>
                <a:ahLst/>
                <a:cxnLst>
                  <a:cxn ang="0">
                    <a:pos x="0" y="T0"/>
                  </a:cxn>
                  <a:cxn ang="0">
                    <a:pos x="0" y="T1"/>
                  </a:cxn>
                  <a:cxn ang="0">
                    <a:pos x="0" y="T2"/>
                  </a:cxn>
                </a:cxnLst>
                <a:rect l="0" t="0" r="r" b="b"/>
                <a:pathLst>
                  <a:path h="39">
                    <a:moveTo>
                      <a:pt x="0" y="39"/>
                    </a:moveTo>
                    <a:cubicBezTo>
                      <a:pt x="0" y="0"/>
                      <a:pt x="0" y="0"/>
                      <a:pt x="0" y="0"/>
                    </a:cubicBezTo>
                    <a:cubicBezTo>
                      <a:pt x="0" y="24"/>
                      <a:pt x="0" y="39"/>
                      <a:pt x="0" y="3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24" name="Freeform 476"/>
              <p:cNvSpPr>
                <a:spLocks/>
              </p:cNvSpPr>
              <p:nvPr/>
            </p:nvSpPr>
            <p:spPr bwMode="auto">
              <a:xfrm>
                <a:off x="8470900" y="3171825"/>
                <a:ext cx="406400" cy="820737"/>
              </a:xfrm>
              <a:custGeom>
                <a:avLst/>
                <a:gdLst>
                  <a:gd name="T0" fmla="*/ 243 w 243"/>
                  <a:gd name="T1" fmla="*/ 235 h 492"/>
                  <a:gd name="T2" fmla="*/ 243 w 243"/>
                  <a:gd name="T3" fmla="*/ 0 h 492"/>
                  <a:gd name="T4" fmla="*/ 0 w 243"/>
                  <a:gd name="T5" fmla="*/ 0 h 492"/>
                  <a:gd name="T6" fmla="*/ 4 w 243"/>
                  <a:gd name="T7" fmla="*/ 88 h 492"/>
                  <a:gd name="T8" fmla="*/ 29 w 243"/>
                  <a:gd name="T9" fmla="*/ 190 h 492"/>
                  <a:gd name="T10" fmla="*/ 4 w 243"/>
                  <a:gd name="T11" fmla="*/ 453 h 492"/>
                  <a:gd name="T12" fmla="*/ 4 w 243"/>
                  <a:gd name="T13" fmla="*/ 492 h 492"/>
                  <a:gd name="T14" fmla="*/ 243 w 243"/>
                  <a:gd name="T15" fmla="*/ 492 h 492"/>
                  <a:gd name="T16" fmla="*/ 222 w 243"/>
                  <a:gd name="T17" fmla="*/ 235 h 492"/>
                  <a:gd name="T18" fmla="*/ 243 w 243"/>
                  <a:gd name="T19" fmla="*/ 235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492">
                    <a:moveTo>
                      <a:pt x="243" y="235"/>
                    </a:moveTo>
                    <a:cubicBezTo>
                      <a:pt x="243" y="0"/>
                      <a:pt x="243" y="0"/>
                      <a:pt x="243" y="0"/>
                    </a:cubicBezTo>
                    <a:cubicBezTo>
                      <a:pt x="0" y="0"/>
                      <a:pt x="0" y="0"/>
                      <a:pt x="0" y="0"/>
                    </a:cubicBezTo>
                    <a:cubicBezTo>
                      <a:pt x="4" y="88"/>
                      <a:pt x="4" y="88"/>
                      <a:pt x="4" y="88"/>
                    </a:cubicBezTo>
                    <a:cubicBezTo>
                      <a:pt x="4" y="151"/>
                      <a:pt x="29" y="190"/>
                      <a:pt x="29" y="190"/>
                    </a:cubicBezTo>
                    <a:cubicBezTo>
                      <a:pt x="5" y="239"/>
                      <a:pt x="4" y="383"/>
                      <a:pt x="4" y="453"/>
                    </a:cubicBezTo>
                    <a:cubicBezTo>
                      <a:pt x="4" y="492"/>
                      <a:pt x="4" y="492"/>
                      <a:pt x="4" y="492"/>
                    </a:cubicBezTo>
                    <a:cubicBezTo>
                      <a:pt x="243" y="492"/>
                      <a:pt x="243" y="492"/>
                      <a:pt x="243" y="492"/>
                    </a:cubicBezTo>
                    <a:cubicBezTo>
                      <a:pt x="243" y="492"/>
                      <a:pt x="241" y="274"/>
                      <a:pt x="222" y="235"/>
                    </a:cubicBezTo>
                    <a:cubicBezTo>
                      <a:pt x="243" y="235"/>
                      <a:pt x="243" y="235"/>
                      <a:pt x="243" y="235"/>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25" name="Freeform 477"/>
              <p:cNvSpPr>
                <a:spLocks/>
              </p:cNvSpPr>
              <p:nvPr/>
            </p:nvSpPr>
            <p:spPr bwMode="auto">
              <a:xfrm>
                <a:off x="8531225" y="2919413"/>
                <a:ext cx="44450" cy="93662"/>
              </a:xfrm>
              <a:custGeom>
                <a:avLst/>
                <a:gdLst>
                  <a:gd name="T0" fmla="*/ 18 w 26"/>
                  <a:gd name="T1" fmla="*/ 0 h 56"/>
                  <a:gd name="T2" fmla="*/ 0 w 26"/>
                  <a:gd name="T3" fmla="*/ 56 h 56"/>
                  <a:gd name="T4" fmla="*/ 26 w 26"/>
                  <a:gd name="T5" fmla="*/ 56 h 56"/>
                  <a:gd name="T6" fmla="*/ 18 w 26"/>
                  <a:gd name="T7" fmla="*/ 0 h 56"/>
                </a:gdLst>
                <a:ahLst/>
                <a:cxnLst>
                  <a:cxn ang="0">
                    <a:pos x="T0" y="T1"/>
                  </a:cxn>
                  <a:cxn ang="0">
                    <a:pos x="T2" y="T3"/>
                  </a:cxn>
                  <a:cxn ang="0">
                    <a:pos x="T4" y="T5"/>
                  </a:cxn>
                  <a:cxn ang="0">
                    <a:pos x="T6" y="T7"/>
                  </a:cxn>
                </a:cxnLst>
                <a:rect l="0" t="0" r="r" b="b"/>
                <a:pathLst>
                  <a:path w="26" h="56">
                    <a:moveTo>
                      <a:pt x="18" y="0"/>
                    </a:moveTo>
                    <a:cubicBezTo>
                      <a:pt x="18" y="0"/>
                      <a:pt x="3" y="25"/>
                      <a:pt x="0" y="56"/>
                    </a:cubicBezTo>
                    <a:cubicBezTo>
                      <a:pt x="26" y="56"/>
                      <a:pt x="26" y="56"/>
                      <a:pt x="26" y="56"/>
                    </a:cubicBezTo>
                    <a:lnTo>
                      <a:pt x="18"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26" name="Freeform 478"/>
              <p:cNvSpPr>
                <a:spLocks/>
              </p:cNvSpPr>
              <p:nvPr/>
            </p:nvSpPr>
            <p:spPr bwMode="auto">
              <a:xfrm>
                <a:off x="8616950" y="3041650"/>
                <a:ext cx="104775" cy="133350"/>
              </a:xfrm>
              <a:custGeom>
                <a:avLst/>
                <a:gdLst>
                  <a:gd name="T0" fmla="*/ 0 w 63"/>
                  <a:gd name="T1" fmla="*/ 8 h 80"/>
                  <a:gd name="T2" fmla="*/ 20 w 63"/>
                  <a:gd name="T3" fmla="*/ 0 h 80"/>
                  <a:gd name="T4" fmla="*/ 27 w 63"/>
                  <a:gd name="T5" fmla="*/ 17 h 80"/>
                  <a:gd name="T6" fmla="*/ 63 w 63"/>
                  <a:gd name="T7" fmla="*/ 17 h 80"/>
                  <a:gd name="T8" fmla="*/ 63 w 63"/>
                  <a:gd name="T9" fmla="*/ 80 h 80"/>
                  <a:gd name="T10" fmla="*/ 20 w 63"/>
                  <a:gd name="T11" fmla="*/ 80 h 80"/>
                  <a:gd name="T12" fmla="*/ 20 w 63"/>
                  <a:gd name="T13" fmla="*/ 43 h 80"/>
                  <a:gd name="T14" fmla="*/ 0 w 63"/>
                  <a:gd name="T15" fmla="*/ 8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80">
                    <a:moveTo>
                      <a:pt x="0" y="8"/>
                    </a:moveTo>
                    <a:cubicBezTo>
                      <a:pt x="20" y="0"/>
                      <a:pt x="20" y="0"/>
                      <a:pt x="20" y="0"/>
                    </a:cubicBezTo>
                    <a:cubicBezTo>
                      <a:pt x="27" y="17"/>
                      <a:pt x="27" y="17"/>
                      <a:pt x="27" y="17"/>
                    </a:cubicBezTo>
                    <a:cubicBezTo>
                      <a:pt x="63" y="17"/>
                      <a:pt x="63" y="17"/>
                      <a:pt x="63" y="17"/>
                    </a:cubicBezTo>
                    <a:cubicBezTo>
                      <a:pt x="63" y="80"/>
                      <a:pt x="63" y="80"/>
                      <a:pt x="63" y="80"/>
                    </a:cubicBezTo>
                    <a:cubicBezTo>
                      <a:pt x="20" y="80"/>
                      <a:pt x="20" y="80"/>
                      <a:pt x="20" y="80"/>
                    </a:cubicBezTo>
                    <a:cubicBezTo>
                      <a:pt x="20" y="43"/>
                      <a:pt x="20" y="43"/>
                      <a:pt x="20" y="43"/>
                    </a:cubicBezTo>
                    <a:cubicBezTo>
                      <a:pt x="19" y="32"/>
                      <a:pt x="16" y="13"/>
                      <a:pt x="0" y="8"/>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27" name="Oval 479"/>
              <p:cNvSpPr>
                <a:spLocks noChangeArrowheads="1"/>
              </p:cNvSpPr>
              <p:nvPr/>
            </p:nvSpPr>
            <p:spPr bwMode="auto">
              <a:xfrm>
                <a:off x="8607425" y="2952750"/>
                <a:ext cx="14288"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28" name="Freeform 480"/>
              <p:cNvSpPr>
                <a:spLocks/>
              </p:cNvSpPr>
              <p:nvPr/>
            </p:nvSpPr>
            <p:spPr bwMode="auto">
              <a:xfrm>
                <a:off x="8561388" y="2857500"/>
                <a:ext cx="193675" cy="268287"/>
              </a:xfrm>
              <a:custGeom>
                <a:avLst/>
                <a:gdLst>
                  <a:gd name="T0" fmla="*/ 116 w 116"/>
                  <a:gd name="T1" fmla="*/ 0 h 161"/>
                  <a:gd name="T2" fmla="*/ 116 w 116"/>
                  <a:gd name="T3" fmla="*/ 82 h 161"/>
                  <a:gd name="T4" fmla="*/ 116 w 116"/>
                  <a:gd name="T5" fmla="*/ 82 h 161"/>
                  <a:gd name="T6" fmla="*/ 0 w 116"/>
                  <a:gd name="T7" fmla="*/ 161 h 161"/>
                  <a:gd name="T8" fmla="*/ 0 w 116"/>
                  <a:gd name="T9" fmla="*/ 156 h 161"/>
                  <a:gd name="T10" fmla="*/ 0 w 116"/>
                  <a:gd name="T11" fmla="*/ 109 h 161"/>
                  <a:gd name="T12" fmla="*/ 0 w 116"/>
                  <a:gd name="T13" fmla="*/ 51 h 161"/>
                  <a:gd name="T14" fmla="*/ 0 w 116"/>
                  <a:gd name="T15" fmla="*/ 0 h 161"/>
                  <a:gd name="T16" fmla="*/ 116 w 116"/>
                  <a:gd name="T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61">
                    <a:moveTo>
                      <a:pt x="116" y="0"/>
                    </a:moveTo>
                    <a:cubicBezTo>
                      <a:pt x="116" y="82"/>
                      <a:pt x="116" y="82"/>
                      <a:pt x="116" y="82"/>
                    </a:cubicBezTo>
                    <a:cubicBezTo>
                      <a:pt x="116" y="82"/>
                      <a:pt x="116" y="82"/>
                      <a:pt x="116" y="82"/>
                    </a:cubicBezTo>
                    <a:cubicBezTo>
                      <a:pt x="112" y="143"/>
                      <a:pt x="62" y="161"/>
                      <a:pt x="0" y="161"/>
                    </a:cubicBezTo>
                    <a:cubicBezTo>
                      <a:pt x="0" y="156"/>
                      <a:pt x="0" y="156"/>
                      <a:pt x="0" y="156"/>
                    </a:cubicBezTo>
                    <a:cubicBezTo>
                      <a:pt x="0" y="109"/>
                      <a:pt x="0" y="109"/>
                      <a:pt x="0" y="109"/>
                    </a:cubicBezTo>
                    <a:cubicBezTo>
                      <a:pt x="0" y="51"/>
                      <a:pt x="0" y="51"/>
                      <a:pt x="0" y="51"/>
                    </a:cubicBezTo>
                    <a:cubicBezTo>
                      <a:pt x="0" y="0"/>
                      <a:pt x="0" y="0"/>
                      <a:pt x="0" y="0"/>
                    </a:cubicBezTo>
                    <a:cubicBezTo>
                      <a:pt x="116" y="0"/>
                      <a:pt x="116" y="0"/>
                      <a:pt x="116"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29" name="Oval 481"/>
              <p:cNvSpPr>
                <a:spLocks noChangeArrowheads="1"/>
              </p:cNvSpPr>
              <p:nvPr/>
            </p:nvSpPr>
            <p:spPr bwMode="auto">
              <a:xfrm>
                <a:off x="8607425" y="2952750"/>
                <a:ext cx="14288" cy="158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30" name="Freeform 482"/>
              <p:cNvSpPr>
                <a:spLocks/>
              </p:cNvSpPr>
              <p:nvPr/>
            </p:nvSpPr>
            <p:spPr bwMode="auto">
              <a:xfrm>
                <a:off x="8559800" y="2768600"/>
                <a:ext cx="258763" cy="392112"/>
              </a:xfrm>
              <a:custGeom>
                <a:avLst/>
                <a:gdLst>
                  <a:gd name="T0" fmla="*/ 143 w 155"/>
                  <a:gd name="T1" fmla="*/ 41 h 235"/>
                  <a:gd name="T2" fmla="*/ 114 w 155"/>
                  <a:gd name="T3" fmla="*/ 36 h 235"/>
                  <a:gd name="T4" fmla="*/ 106 w 155"/>
                  <a:gd name="T5" fmla="*/ 25 h 235"/>
                  <a:gd name="T6" fmla="*/ 87 w 155"/>
                  <a:gd name="T7" fmla="*/ 20 h 235"/>
                  <a:gd name="T8" fmla="*/ 65 w 155"/>
                  <a:gd name="T9" fmla="*/ 14 h 235"/>
                  <a:gd name="T10" fmla="*/ 2 w 155"/>
                  <a:gd name="T11" fmla="*/ 53 h 235"/>
                  <a:gd name="T12" fmla="*/ 2 w 155"/>
                  <a:gd name="T13" fmla="*/ 53 h 235"/>
                  <a:gd name="T14" fmla="*/ 2 w 155"/>
                  <a:gd name="T15" fmla="*/ 53 h 235"/>
                  <a:gd name="T16" fmla="*/ 49 w 155"/>
                  <a:gd name="T17" fmla="*/ 82 h 235"/>
                  <a:gd name="T18" fmla="*/ 71 w 155"/>
                  <a:gd name="T19" fmla="*/ 84 h 235"/>
                  <a:gd name="T20" fmla="*/ 71 w 155"/>
                  <a:gd name="T21" fmla="*/ 84 h 235"/>
                  <a:gd name="T22" fmla="*/ 23 w 155"/>
                  <a:gd name="T23" fmla="*/ 167 h 235"/>
                  <a:gd name="T24" fmla="*/ 1 w 155"/>
                  <a:gd name="T25" fmla="*/ 146 h 235"/>
                  <a:gd name="T26" fmla="*/ 1 w 155"/>
                  <a:gd name="T27" fmla="*/ 214 h 235"/>
                  <a:gd name="T28" fmla="*/ 82 w 155"/>
                  <a:gd name="T29" fmla="*/ 144 h 235"/>
                  <a:gd name="T30" fmla="*/ 84 w 155"/>
                  <a:gd name="T31" fmla="*/ 109 h 235"/>
                  <a:gd name="T32" fmla="*/ 112 w 155"/>
                  <a:gd name="T33" fmla="*/ 160 h 235"/>
                  <a:gd name="T34" fmla="*/ 113 w 155"/>
                  <a:gd name="T35" fmla="*/ 159 h 235"/>
                  <a:gd name="T36" fmla="*/ 127 w 155"/>
                  <a:gd name="T37" fmla="*/ 122 h 235"/>
                  <a:gd name="T38" fmla="*/ 147 w 155"/>
                  <a:gd name="T39" fmla="*/ 87 h 235"/>
                  <a:gd name="T40" fmla="*/ 143 w 155"/>
                  <a:gd name="T41" fmla="*/ 4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5" h="235">
                    <a:moveTo>
                      <a:pt x="143" y="41"/>
                    </a:moveTo>
                    <a:cubicBezTo>
                      <a:pt x="135" y="35"/>
                      <a:pt x="124" y="33"/>
                      <a:pt x="114" y="36"/>
                    </a:cubicBezTo>
                    <a:cubicBezTo>
                      <a:pt x="113" y="31"/>
                      <a:pt x="110" y="27"/>
                      <a:pt x="106" y="25"/>
                    </a:cubicBezTo>
                    <a:cubicBezTo>
                      <a:pt x="100" y="21"/>
                      <a:pt x="94" y="20"/>
                      <a:pt x="87" y="20"/>
                    </a:cubicBezTo>
                    <a:cubicBezTo>
                      <a:pt x="78" y="20"/>
                      <a:pt x="73" y="19"/>
                      <a:pt x="65" y="14"/>
                    </a:cubicBezTo>
                    <a:cubicBezTo>
                      <a:pt x="40" y="0"/>
                      <a:pt x="0" y="23"/>
                      <a:pt x="2" y="53"/>
                    </a:cubicBezTo>
                    <a:cubicBezTo>
                      <a:pt x="2" y="53"/>
                      <a:pt x="2" y="53"/>
                      <a:pt x="2" y="53"/>
                    </a:cubicBezTo>
                    <a:cubicBezTo>
                      <a:pt x="2" y="53"/>
                      <a:pt x="2" y="53"/>
                      <a:pt x="2" y="53"/>
                    </a:cubicBezTo>
                    <a:cubicBezTo>
                      <a:pt x="6" y="71"/>
                      <a:pt x="33" y="81"/>
                      <a:pt x="49" y="82"/>
                    </a:cubicBezTo>
                    <a:cubicBezTo>
                      <a:pt x="59" y="83"/>
                      <a:pt x="65" y="82"/>
                      <a:pt x="71" y="84"/>
                    </a:cubicBezTo>
                    <a:cubicBezTo>
                      <a:pt x="71" y="84"/>
                      <a:pt x="71" y="84"/>
                      <a:pt x="71" y="84"/>
                    </a:cubicBezTo>
                    <a:cubicBezTo>
                      <a:pt x="71" y="84"/>
                      <a:pt x="69" y="167"/>
                      <a:pt x="23" y="167"/>
                    </a:cubicBezTo>
                    <a:cubicBezTo>
                      <a:pt x="23" y="167"/>
                      <a:pt x="20" y="146"/>
                      <a:pt x="1" y="146"/>
                    </a:cubicBezTo>
                    <a:cubicBezTo>
                      <a:pt x="1" y="214"/>
                      <a:pt x="1" y="214"/>
                      <a:pt x="1" y="214"/>
                    </a:cubicBezTo>
                    <a:cubicBezTo>
                      <a:pt x="1" y="214"/>
                      <a:pt x="82" y="235"/>
                      <a:pt x="82" y="144"/>
                    </a:cubicBezTo>
                    <a:cubicBezTo>
                      <a:pt x="84" y="109"/>
                      <a:pt x="84" y="109"/>
                      <a:pt x="84" y="109"/>
                    </a:cubicBezTo>
                    <a:cubicBezTo>
                      <a:pt x="87" y="125"/>
                      <a:pt x="93" y="148"/>
                      <a:pt x="112" y="160"/>
                    </a:cubicBezTo>
                    <a:cubicBezTo>
                      <a:pt x="113" y="159"/>
                      <a:pt x="113" y="159"/>
                      <a:pt x="113" y="159"/>
                    </a:cubicBezTo>
                    <a:cubicBezTo>
                      <a:pt x="129" y="151"/>
                      <a:pt x="125" y="137"/>
                      <a:pt x="127" y="122"/>
                    </a:cubicBezTo>
                    <a:cubicBezTo>
                      <a:pt x="128" y="111"/>
                      <a:pt x="141" y="97"/>
                      <a:pt x="147" y="87"/>
                    </a:cubicBezTo>
                    <a:cubicBezTo>
                      <a:pt x="153" y="76"/>
                      <a:pt x="155" y="51"/>
                      <a:pt x="143" y="41"/>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31" name="Freeform 483"/>
              <p:cNvSpPr>
                <a:spLocks/>
              </p:cNvSpPr>
              <p:nvPr/>
            </p:nvSpPr>
            <p:spPr bwMode="auto">
              <a:xfrm>
                <a:off x="8702675" y="3171825"/>
                <a:ext cx="504825" cy="392112"/>
              </a:xfrm>
              <a:custGeom>
                <a:avLst/>
                <a:gdLst>
                  <a:gd name="T0" fmla="*/ 0 w 303"/>
                  <a:gd name="T1" fmla="*/ 200 h 235"/>
                  <a:gd name="T2" fmla="*/ 82 w 303"/>
                  <a:gd name="T3" fmla="*/ 132 h 235"/>
                  <a:gd name="T4" fmla="*/ 105 w 303"/>
                  <a:gd name="T5" fmla="*/ 0 h 235"/>
                  <a:gd name="T6" fmla="*/ 105 w 303"/>
                  <a:gd name="T7" fmla="*/ 235 h 235"/>
                  <a:gd name="T8" fmla="*/ 65 w 303"/>
                  <a:gd name="T9" fmla="*/ 235 h 235"/>
                  <a:gd name="T10" fmla="*/ 0 w 303"/>
                  <a:gd name="T11" fmla="*/ 200 h 235"/>
                </a:gdLst>
                <a:ahLst/>
                <a:cxnLst>
                  <a:cxn ang="0">
                    <a:pos x="T0" y="T1"/>
                  </a:cxn>
                  <a:cxn ang="0">
                    <a:pos x="T2" y="T3"/>
                  </a:cxn>
                  <a:cxn ang="0">
                    <a:pos x="T4" y="T5"/>
                  </a:cxn>
                  <a:cxn ang="0">
                    <a:pos x="T6" y="T7"/>
                  </a:cxn>
                  <a:cxn ang="0">
                    <a:pos x="T8" y="T9"/>
                  </a:cxn>
                  <a:cxn ang="0">
                    <a:pos x="T10" y="T11"/>
                  </a:cxn>
                </a:cxnLst>
                <a:rect l="0" t="0" r="r" b="b"/>
                <a:pathLst>
                  <a:path w="303" h="235">
                    <a:moveTo>
                      <a:pt x="0" y="200"/>
                    </a:moveTo>
                    <a:cubicBezTo>
                      <a:pt x="82" y="132"/>
                      <a:pt x="82" y="132"/>
                      <a:pt x="82" y="132"/>
                    </a:cubicBezTo>
                    <a:cubicBezTo>
                      <a:pt x="105" y="0"/>
                      <a:pt x="105" y="0"/>
                      <a:pt x="105" y="0"/>
                    </a:cubicBezTo>
                    <a:cubicBezTo>
                      <a:pt x="105" y="0"/>
                      <a:pt x="303" y="213"/>
                      <a:pt x="105" y="235"/>
                    </a:cubicBezTo>
                    <a:cubicBezTo>
                      <a:pt x="65" y="235"/>
                      <a:pt x="65" y="235"/>
                      <a:pt x="65" y="235"/>
                    </a:cubicBezTo>
                    <a:lnTo>
                      <a:pt x="0" y="20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32" name="Freeform 484"/>
              <p:cNvSpPr>
                <a:spLocks/>
              </p:cNvSpPr>
              <p:nvPr/>
            </p:nvSpPr>
            <p:spPr bwMode="auto">
              <a:xfrm>
                <a:off x="8181975" y="3171825"/>
                <a:ext cx="368300" cy="395287"/>
              </a:xfrm>
              <a:custGeom>
                <a:avLst/>
                <a:gdLst>
                  <a:gd name="T0" fmla="*/ 4 w 220"/>
                  <a:gd name="T1" fmla="*/ 221 h 237"/>
                  <a:gd name="T2" fmla="*/ 9 w 220"/>
                  <a:gd name="T3" fmla="*/ 191 h 237"/>
                  <a:gd name="T4" fmla="*/ 173 w 220"/>
                  <a:gd name="T5" fmla="*/ 0 h 237"/>
                  <a:gd name="T6" fmla="*/ 192 w 220"/>
                  <a:gd name="T7" fmla="*/ 6 h 237"/>
                  <a:gd name="T8" fmla="*/ 220 w 220"/>
                  <a:gd name="T9" fmla="*/ 31 h 237"/>
                  <a:gd name="T10" fmla="*/ 92 w 220"/>
                  <a:gd name="T11" fmla="*/ 180 h 237"/>
                  <a:gd name="T12" fmla="*/ 155 w 220"/>
                  <a:gd name="T13" fmla="*/ 180 h 237"/>
                  <a:gd name="T14" fmla="*/ 156 w 220"/>
                  <a:gd name="T15" fmla="*/ 236 h 237"/>
                  <a:gd name="T16" fmla="*/ 30 w 220"/>
                  <a:gd name="T17" fmla="*/ 237 h 237"/>
                  <a:gd name="T18" fmla="*/ 30 w 220"/>
                  <a:gd name="T19" fmla="*/ 237 h 237"/>
                  <a:gd name="T20" fmla="*/ 4 w 220"/>
                  <a:gd name="T21" fmla="*/ 2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237">
                    <a:moveTo>
                      <a:pt x="4" y="221"/>
                    </a:moveTo>
                    <a:cubicBezTo>
                      <a:pt x="0" y="211"/>
                      <a:pt x="1" y="199"/>
                      <a:pt x="9" y="191"/>
                    </a:cubicBezTo>
                    <a:cubicBezTo>
                      <a:pt x="173" y="0"/>
                      <a:pt x="173" y="0"/>
                      <a:pt x="173" y="0"/>
                    </a:cubicBezTo>
                    <a:cubicBezTo>
                      <a:pt x="192" y="6"/>
                      <a:pt x="192" y="6"/>
                      <a:pt x="192" y="6"/>
                    </a:cubicBezTo>
                    <a:cubicBezTo>
                      <a:pt x="220" y="31"/>
                      <a:pt x="220" y="31"/>
                      <a:pt x="220" y="31"/>
                    </a:cubicBezTo>
                    <a:cubicBezTo>
                      <a:pt x="92" y="180"/>
                      <a:pt x="92" y="180"/>
                      <a:pt x="92" y="180"/>
                    </a:cubicBezTo>
                    <a:cubicBezTo>
                      <a:pt x="155" y="180"/>
                      <a:pt x="155" y="180"/>
                      <a:pt x="155" y="180"/>
                    </a:cubicBezTo>
                    <a:cubicBezTo>
                      <a:pt x="156" y="236"/>
                      <a:pt x="156" y="236"/>
                      <a:pt x="156" y="236"/>
                    </a:cubicBezTo>
                    <a:cubicBezTo>
                      <a:pt x="30" y="237"/>
                      <a:pt x="30" y="237"/>
                      <a:pt x="30" y="237"/>
                    </a:cubicBezTo>
                    <a:cubicBezTo>
                      <a:pt x="30" y="237"/>
                      <a:pt x="30" y="237"/>
                      <a:pt x="30" y="237"/>
                    </a:cubicBezTo>
                    <a:cubicBezTo>
                      <a:pt x="19" y="237"/>
                      <a:pt x="9" y="231"/>
                      <a:pt x="4" y="22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33" name="Freeform 485"/>
              <p:cNvSpPr>
                <a:spLocks/>
              </p:cNvSpPr>
              <p:nvPr/>
            </p:nvSpPr>
            <p:spPr bwMode="auto">
              <a:xfrm>
                <a:off x="8437563" y="3471863"/>
                <a:ext cx="96838" cy="93662"/>
              </a:xfrm>
              <a:custGeom>
                <a:avLst/>
                <a:gdLst>
                  <a:gd name="T0" fmla="*/ 30 w 58"/>
                  <a:gd name="T1" fmla="*/ 0 h 56"/>
                  <a:gd name="T2" fmla="*/ 58 w 58"/>
                  <a:gd name="T3" fmla="*/ 28 h 56"/>
                  <a:gd name="T4" fmla="*/ 30 w 58"/>
                  <a:gd name="T5" fmla="*/ 56 h 56"/>
                  <a:gd name="T6" fmla="*/ 0 w 58"/>
                  <a:gd name="T7" fmla="*/ 56 h 56"/>
                  <a:gd name="T8" fmla="*/ 0 w 58"/>
                  <a:gd name="T9" fmla="*/ 0 h 56"/>
                  <a:gd name="T10" fmla="*/ 30 w 58"/>
                  <a:gd name="T11" fmla="*/ 0 h 56"/>
                </a:gdLst>
                <a:ahLst/>
                <a:cxnLst>
                  <a:cxn ang="0">
                    <a:pos x="T0" y="T1"/>
                  </a:cxn>
                  <a:cxn ang="0">
                    <a:pos x="T2" y="T3"/>
                  </a:cxn>
                  <a:cxn ang="0">
                    <a:pos x="T4" y="T5"/>
                  </a:cxn>
                  <a:cxn ang="0">
                    <a:pos x="T6" y="T7"/>
                  </a:cxn>
                  <a:cxn ang="0">
                    <a:pos x="T8" y="T9"/>
                  </a:cxn>
                  <a:cxn ang="0">
                    <a:pos x="T10" y="T11"/>
                  </a:cxn>
                </a:cxnLst>
                <a:rect l="0" t="0" r="r" b="b"/>
                <a:pathLst>
                  <a:path w="58" h="56">
                    <a:moveTo>
                      <a:pt x="30" y="0"/>
                    </a:moveTo>
                    <a:cubicBezTo>
                      <a:pt x="45" y="0"/>
                      <a:pt x="58" y="13"/>
                      <a:pt x="58" y="28"/>
                    </a:cubicBezTo>
                    <a:cubicBezTo>
                      <a:pt x="58" y="44"/>
                      <a:pt x="45" y="56"/>
                      <a:pt x="30" y="56"/>
                    </a:cubicBezTo>
                    <a:cubicBezTo>
                      <a:pt x="30" y="56"/>
                      <a:pt x="0" y="56"/>
                      <a:pt x="0" y="56"/>
                    </a:cubicBezTo>
                    <a:cubicBezTo>
                      <a:pt x="0" y="0"/>
                      <a:pt x="0" y="0"/>
                      <a:pt x="0" y="0"/>
                    </a:cubicBezTo>
                    <a:cubicBezTo>
                      <a:pt x="0" y="0"/>
                      <a:pt x="29" y="0"/>
                      <a:pt x="30" y="0"/>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34" name="Freeform 486"/>
              <p:cNvSpPr>
                <a:spLocks/>
              </p:cNvSpPr>
              <p:nvPr/>
            </p:nvSpPr>
            <p:spPr bwMode="auto">
              <a:xfrm>
                <a:off x="8475663" y="3236913"/>
                <a:ext cx="312738" cy="330200"/>
              </a:xfrm>
              <a:custGeom>
                <a:avLst/>
                <a:gdLst>
                  <a:gd name="T0" fmla="*/ 0 w 197"/>
                  <a:gd name="T1" fmla="*/ 144 h 208"/>
                  <a:gd name="T2" fmla="*/ 118 w 197"/>
                  <a:gd name="T3" fmla="*/ 208 h 208"/>
                  <a:gd name="T4" fmla="*/ 197 w 197"/>
                  <a:gd name="T5" fmla="*/ 65 h 208"/>
                  <a:gd name="T6" fmla="*/ 78 w 197"/>
                  <a:gd name="T7" fmla="*/ 0 h 208"/>
                  <a:gd name="T8" fmla="*/ 0 w 197"/>
                  <a:gd name="T9" fmla="*/ 144 h 208"/>
                </a:gdLst>
                <a:ahLst/>
                <a:cxnLst>
                  <a:cxn ang="0">
                    <a:pos x="T0" y="T1"/>
                  </a:cxn>
                  <a:cxn ang="0">
                    <a:pos x="T2" y="T3"/>
                  </a:cxn>
                  <a:cxn ang="0">
                    <a:pos x="T4" y="T5"/>
                  </a:cxn>
                  <a:cxn ang="0">
                    <a:pos x="T6" y="T7"/>
                  </a:cxn>
                  <a:cxn ang="0">
                    <a:pos x="T8" y="T9"/>
                  </a:cxn>
                </a:cxnLst>
                <a:rect l="0" t="0" r="r" b="b"/>
                <a:pathLst>
                  <a:path w="197" h="208">
                    <a:moveTo>
                      <a:pt x="0" y="144"/>
                    </a:moveTo>
                    <a:lnTo>
                      <a:pt x="118" y="208"/>
                    </a:lnTo>
                    <a:lnTo>
                      <a:pt x="197" y="65"/>
                    </a:lnTo>
                    <a:lnTo>
                      <a:pt x="78" y="0"/>
                    </a:lnTo>
                    <a:lnTo>
                      <a:pt x="0"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35" name="Freeform 487"/>
              <p:cNvSpPr>
                <a:spLocks/>
              </p:cNvSpPr>
              <p:nvPr/>
            </p:nvSpPr>
            <p:spPr bwMode="auto">
              <a:xfrm>
                <a:off x="8621713" y="3384550"/>
                <a:ext cx="122238" cy="120650"/>
              </a:xfrm>
              <a:custGeom>
                <a:avLst/>
                <a:gdLst>
                  <a:gd name="T0" fmla="*/ 19 w 73"/>
                  <a:gd name="T1" fmla="*/ 57 h 72"/>
                  <a:gd name="T2" fmla="*/ 7 w 73"/>
                  <a:gd name="T3" fmla="*/ 19 h 72"/>
                  <a:gd name="T4" fmla="*/ 46 w 73"/>
                  <a:gd name="T5" fmla="*/ 7 h 72"/>
                  <a:gd name="T6" fmla="*/ 73 w 73"/>
                  <a:gd name="T7" fmla="*/ 22 h 72"/>
                  <a:gd name="T8" fmla="*/ 45 w 73"/>
                  <a:gd name="T9" fmla="*/ 72 h 72"/>
                  <a:gd name="T10" fmla="*/ 19 w 73"/>
                  <a:gd name="T11" fmla="*/ 57 h 72"/>
                </a:gdLst>
                <a:ahLst/>
                <a:cxnLst>
                  <a:cxn ang="0">
                    <a:pos x="T0" y="T1"/>
                  </a:cxn>
                  <a:cxn ang="0">
                    <a:pos x="T2" y="T3"/>
                  </a:cxn>
                  <a:cxn ang="0">
                    <a:pos x="T4" y="T5"/>
                  </a:cxn>
                  <a:cxn ang="0">
                    <a:pos x="T6" y="T7"/>
                  </a:cxn>
                  <a:cxn ang="0">
                    <a:pos x="T8" y="T9"/>
                  </a:cxn>
                  <a:cxn ang="0">
                    <a:pos x="T10" y="T11"/>
                  </a:cxn>
                </a:cxnLst>
                <a:rect l="0" t="0" r="r" b="b"/>
                <a:pathLst>
                  <a:path w="73" h="72">
                    <a:moveTo>
                      <a:pt x="19" y="57"/>
                    </a:moveTo>
                    <a:cubicBezTo>
                      <a:pt x="5" y="50"/>
                      <a:pt x="0" y="32"/>
                      <a:pt x="7" y="19"/>
                    </a:cubicBezTo>
                    <a:cubicBezTo>
                      <a:pt x="15" y="5"/>
                      <a:pt x="32" y="0"/>
                      <a:pt x="46" y="7"/>
                    </a:cubicBezTo>
                    <a:cubicBezTo>
                      <a:pt x="73" y="22"/>
                      <a:pt x="73" y="22"/>
                      <a:pt x="73" y="22"/>
                    </a:cubicBezTo>
                    <a:cubicBezTo>
                      <a:pt x="45" y="72"/>
                      <a:pt x="45" y="72"/>
                      <a:pt x="45" y="72"/>
                    </a:cubicBezTo>
                    <a:lnTo>
                      <a:pt x="19" y="57"/>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36" name="Freeform 488"/>
              <p:cNvSpPr>
                <a:spLocks/>
              </p:cNvSpPr>
              <p:nvPr/>
            </p:nvSpPr>
            <p:spPr bwMode="auto">
              <a:xfrm>
                <a:off x="8696325" y="2922588"/>
                <a:ext cx="44450" cy="87312"/>
              </a:xfrm>
              <a:custGeom>
                <a:avLst/>
                <a:gdLst>
                  <a:gd name="T0" fmla="*/ 0 w 26"/>
                  <a:gd name="T1" fmla="*/ 0 h 52"/>
                  <a:gd name="T2" fmla="*/ 26 w 26"/>
                  <a:gd name="T3" fmla="*/ 26 h 52"/>
                  <a:gd name="T4" fmla="*/ 0 w 26"/>
                  <a:gd name="T5" fmla="*/ 52 h 52"/>
                  <a:gd name="T6" fmla="*/ 0 w 26"/>
                  <a:gd name="T7" fmla="*/ 0 h 52"/>
                </a:gdLst>
                <a:ahLst/>
                <a:cxnLst>
                  <a:cxn ang="0">
                    <a:pos x="T0" y="T1"/>
                  </a:cxn>
                  <a:cxn ang="0">
                    <a:pos x="T2" y="T3"/>
                  </a:cxn>
                  <a:cxn ang="0">
                    <a:pos x="T4" y="T5"/>
                  </a:cxn>
                  <a:cxn ang="0">
                    <a:pos x="T6" y="T7"/>
                  </a:cxn>
                </a:cxnLst>
                <a:rect l="0" t="0" r="r" b="b"/>
                <a:pathLst>
                  <a:path w="26" h="52">
                    <a:moveTo>
                      <a:pt x="0" y="0"/>
                    </a:moveTo>
                    <a:cubicBezTo>
                      <a:pt x="15" y="0"/>
                      <a:pt x="26" y="12"/>
                      <a:pt x="26" y="26"/>
                    </a:cubicBezTo>
                    <a:cubicBezTo>
                      <a:pt x="26" y="41"/>
                      <a:pt x="15" y="52"/>
                      <a:pt x="0" y="52"/>
                    </a:cubicBezTo>
                    <a:cubicBezTo>
                      <a:pt x="0" y="0"/>
                      <a:pt x="0" y="0"/>
                      <a:pt x="0"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37" name="Freeform 489"/>
              <p:cNvSpPr>
                <a:spLocks/>
              </p:cNvSpPr>
              <p:nvPr/>
            </p:nvSpPr>
            <p:spPr bwMode="auto">
              <a:xfrm>
                <a:off x="8696325" y="2944813"/>
                <a:ext cx="22225" cy="42862"/>
              </a:xfrm>
              <a:custGeom>
                <a:avLst/>
                <a:gdLst>
                  <a:gd name="T0" fmla="*/ 0 w 13"/>
                  <a:gd name="T1" fmla="*/ 0 h 26"/>
                  <a:gd name="T2" fmla="*/ 0 w 13"/>
                  <a:gd name="T3" fmla="*/ 26 h 26"/>
                  <a:gd name="T4" fmla="*/ 13 w 13"/>
                  <a:gd name="T5" fmla="*/ 13 h 26"/>
                  <a:gd name="T6" fmla="*/ 0 w 13"/>
                  <a:gd name="T7" fmla="*/ 0 h 26"/>
                </a:gdLst>
                <a:ahLst/>
                <a:cxnLst>
                  <a:cxn ang="0">
                    <a:pos x="T0" y="T1"/>
                  </a:cxn>
                  <a:cxn ang="0">
                    <a:pos x="T2" y="T3"/>
                  </a:cxn>
                  <a:cxn ang="0">
                    <a:pos x="T4" y="T5"/>
                  </a:cxn>
                  <a:cxn ang="0">
                    <a:pos x="T6" y="T7"/>
                  </a:cxn>
                </a:cxnLst>
                <a:rect l="0" t="0" r="r" b="b"/>
                <a:pathLst>
                  <a:path w="13" h="26">
                    <a:moveTo>
                      <a:pt x="0" y="0"/>
                    </a:moveTo>
                    <a:cubicBezTo>
                      <a:pt x="0" y="26"/>
                      <a:pt x="0" y="26"/>
                      <a:pt x="0" y="26"/>
                    </a:cubicBezTo>
                    <a:cubicBezTo>
                      <a:pt x="7" y="26"/>
                      <a:pt x="13" y="20"/>
                      <a:pt x="13" y="13"/>
                    </a:cubicBezTo>
                    <a:cubicBezTo>
                      <a:pt x="13" y="6"/>
                      <a:pt x="7" y="0"/>
                      <a:pt x="0"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38" name="Rectangle 490"/>
              <p:cNvSpPr>
                <a:spLocks noChangeArrowheads="1"/>
              </p:cNvSpPr>
              <p:nvPr/>
            </p:nvSpPr>
            <p:spPr bwMode="auto">
              <a:xfrm>
                <a:off x="7507288" y="3619500"/>
                <a:ext cx="250825"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39" name="Rectangle 491"/>
              <p:cNvSpPr>
                <a:spLocks noChangeArrowheads="1"/>
              </p:cNvSpPr>
              <p:nvPr/>
            </p:nvSpPr>
            <p:spPr bwMode="auto">
              <a:xfrm>
                <a:off x="7507288" y="3619500"/>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40" name="Freeform 492"/>
              <p:cNvSpPr>
                <a:spLocks/>
              </p:cNvSpPr>
              <p:nvPr/>
            </p:nvSpPr>
            <p:spPr bwMode="auto">
              <a:xfrm>
                <a:off x="7507288" y="3619500"/>
                <a:ext cx="250825" cy="325437"/>
              </a:xfrm>
              <a:custGeom>
                <a:avLst/>
                <a:gdLst>
                  <a:gd name="T0" fmla="*/ 158 w 158"/>
                  <a:gd name="T1" fmla="*/ 0 h 205"/>
                  <a:gd name="T2" fmla="*/ 88 w 158"/>
                  <a:gd name="T3" fmla="*/ 0 h 205"/>
                  <a:gd name="T4" fmla="*/ 0 w 158"/>
                  <a:gd name="T5" fmla="*/ 0 h 205"/>
                  <a:gd name="T6" fmla="*/ 0 w 158"/>
                  <a:gd name="T7" fmla="*/ 19 h 205"/>
                  <a:gd name="T8" fmla="*/ 139 w 158"/>
                  <a:gd name="T9" fmla="*/ 19 h 205"/>
                  <a:gd name="T10" fmla="*/ 139 w 158"/>
                  <a:gd name="T11" fmla="*/ 205 h 205"/>
                  <a:gd name="T12" fmla="*/ 158 w 158"/>
                  <a:gd name="T13" fmla="*/ 205 h 205"/>
                  <a:gd name="T14" fmla="*/ 158 w 158"/>
                  <a:gd name="T15" fmla="*/ 0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205">
                    <a:moveTo>
                      <a:pt x="158" y="0"/>
                    </a:moveTo>
                    <a:lnTo>
                      <a:pt x="88" y="0"/>
                    </a:lnTo>
                    <a:lnTo>
                      <a:pt x="0" y="0"/>
                    </a:lnTo>
                    <a:lnTo>
                      <a:pt x="0" y="19"/>
                    </a:lnTo>
                    <a:lnTo>
                      <a:pt x="139" y="19"/>
                    </a:lnTo>
                    <a:lnTo>
                      <a:pt x="139" y="205"/>
                    </a:lnTo>
                    <a:lnTo>
                      <a:pt x="158" y="205"/>
                    </a:lnTo>
                    <a:lnTo>
                      <a:pt x="158"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41" name="Freeform 493"/>
              <p:cNvSpPr>
                <a:spLocks/>
              </p:cNvSpPr>
              <p:nvPr/>
            </p:nvSpPr>
            <p:spPr bwMode="auto">
              <a:xfrm>
                <a:off x="7507288" y="3619500"/>
                <a:ext cx="250825" cy="325437"/>
              </a:xfrm>
              <a:custGeom>
                <a:avLst/>
                <a:gdLst>
                  <a:gd name="T0" fmla="*/ 158 w 158"/>
                  <a:gd name="T1" fmla="*/ 0 h 205"/>
                  <a:gd name="T2" fmla="*/ 88 w 158"/>
                  <a:gd name="T3" fmla="*/ 0 h 205"/>
                  <a:gd name="T4" fmla="*/ 0 w 158"/>
                  <a:gd name="T5" fmla="*/ 0 h 205"/>
                  <a:gd name="T6" fmla="*/ 0 w 158"/>
                  <a:gd name="T7" fmla="*/ 19 h 205"/>
                  <a:gd name="T8" fmla="*/ 139 w 158"/>
                  <a:gd name="T9" fmla="*/ 19 h 205"/>
                  <a:gd name="T10" fmla="*/ 139 w 158"/>
                  <a:gd name="T11" fmla="*/ 205 h 205"/>
                  <a:gd name="T12" fmla="*/ 158 w 158"/>
                  <a:gd name="T13" fmla="*/ 205 h 205"/>
                  <a:gd name="T14" fmla="*/ 158 w 158"/>
                  <a:gd name="T15" fmla="*/ 0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205">
                    <a:moveTo>
                      <a:pt x="158" y="0"/>
                    </a:moveTo>
                    <a:lnTo>
                      <a:pt x="88" y="0"/>
                    </a:lnTo>
                    <a:lnTo>
                      <a:pt x="0" y="0"/>
                    </a:lnTo>
                    <a:lnTo>
                      <a:pt x="0" y="19"/>
                    </a:lnTo>
                    <a:lnTo>
                      <a:pt x="139" y="19"/>
                    </a:lnTo>
                    <a:lnTo>
                      <a:pt x="139" y="205"/>
                    </a:lnTo>
                    <a:lnTo>
                      <a:pt x="158" y="205"/>
                    </a:lnTo>
                    <a:lnTo>
                      <a:pt x="1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42" name="Rectangle 494"/>
              <p:cNvSpPr>
                <a:spLocks noChangeArrowheads="1"/>
              </p:cNvSpPr>
              <p:nvPr/>
            </p:nvSpPr>
            <p:spPr bwMode="auto">
              <a:xfrm>
                <a:off x="7478713" y="3649663"/>
                <a:ext cx="249238"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43" name="Rectangle 495"/>
              <p:cNvSpPr>
                <a:spLocks noChangeArrowheads="1"/>
              </p:cNvSpPr>
              <p:nvPr/>
            </p:nvSpPr>
            <p:spPr bwMode="auto">
              <a:xfrm>
                <a:off x="7478713" y="3649663"/>
                <a:ext cx="24923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44" name="Rectangle 496"/>
              <p:cNvSpPr>
                <a:spLocks noChangeArrowheads="1"/>
              </p:cNvSpPr>
              <p:nvPr/>
            </p:nvSpPr>
            <p:spPr bwMode="auto">
              <a:xfrm>
                <a:off x="7478713" y="3649663"/>
                <a:ext cx="249238"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45" name="Rectangle 497"/>
              <p:cNvSpPr>
                <a:spLocks noChangeArrowheads="1"/>
              </p:cNvSpPr>
              <p:nvPr/>
            </p:nvSpPr>
            <p:spPr bwMode="auto">
              <a:xfrm>
                <a:off x="7478713" y="3649663"/>
                <a:ext cx="24923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46" name="Rectangle 498"/>
              <p:cNvSpPr>
                <a:spLocks noChangeArrowheads="1"/>
              </p:cNvSpPr>
              <p:nvPr/>
            </p:nvSpPr>
            <p:spPr bwMode="auto">
              <a:xfrm>
                <a:off x="7478713" y="3649663"/>
                <a:ext cx="249238" cy="32543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47" name="Rectangle 499"/>
              <p:cNvSpPr>
                <a:spLocks noChangeArrowheads="1"/>
              </p:cNvSpPr>
              <p:nvPr/>
            </p:nvSpPr>
            <p:spPr bwMode="auto">
              <a:xfrm>
                <a:off x="7478713" y="3649663"/>
                <a:ext cx="24923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48" name="Rectangle 500"/>
              <p:cNvSpPr>
                <a:spLocks noChangeArrowheads="1"/>
              </p:cNvSpPr>
              <p:nvPr/>
            </p:nvSpPr>
            <p:spPr bwMode="auto">
              <a:xfrm>
                <a:off x="7450138" y="3676650"/>
                <a:ext cx="249238"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49" name="Rectangle 501"/>
              <p:cNvSpPr>
                <a:spLocks noChangeArrowheads="1"/>
              </p:cNvSpPr>
              <p:nvPr/>
            </p:nvSpPr>
            <p:spPr bwMode="auto">
              <a:xfrm>
                <a:off x="7893050" y="3619500"/>
                <a:ext cx="252413"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50" name="Rectangle 502"/>
              <p:cNvSpPr>
                <a:spLocks noChangeArrowheads="1"/>
              </p:cNvSpPr>
              <p:nvPr/>
            </p:nvSpPr>
            <p:spPr bwMode="auto">
              <a:xfrm>
                <a:off x="7893050" y="3619500"/>
                <a:ext cx="25241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51" name="Freeform 503"/>
              <p:cNvSpPr>
                <a:spLocks/>
              </p:cNvSpPr>
              <p:nvPr/>
            </p:nvSpPr>
            <p:spPr bwMode="auto">
              <a:xfrm>
                <a:off x="7893050" y="3619500"/>
                <a:ext cx="252413" cy="325437"/>
              </a:xfrm>
              <a:custGeom>
                <a:avLst/>
                <a:gdLst>
                  <a:gd name="T0" fmla="*/ 159 w 159"/>
                  <a:gd name="T1" fmla="*/ 0 h 205"/>
                  <a:gd name="T2" fmla="*/ 81 w 159"/>
                  <a:gd name="T3" fmla="*/ 0 h 205"/>
                  <a:gd name="T4" fmla="*/ 0 w 159"/>
                  <a:gd name="T5" fmla="*/ 0 h 205"/>
                  <a:gd name="T6" fmla="*/ 0 w 159"/>
                  <a:gd name="T7" fmla="*/ 19 h 205"/>
                  <a:gd name="T8" fmla="*/ 140 w 159"/>
                  <a:gd name="T9" fmla="*/ 19 h 205"/>
                  <a:gd name="T10" fmla="*/ 140 w 159"/>
                  <a:gd name="T11" fmla="*/ 205 h 205"/>
                  <a:gd name="T12" fmla="*/ 159 w 159"/>
                  <a:gd name="T13" fmla="*/ 205 h 205"/>
                  <a:gd name="T14" fmla="*/ 159 w 159"/>
                  <a:gd name="T15" fmla="*/ 0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5">
                    <a:moveTo>
                      <a:pt x="159" y="0"/>
                    </a:moveTo>
                    <a:lnTo>
                      <a:pt x="81" y="0"/>
                    </a:lnTo>
                    <a:lnTo>
                      <a:pt x="0" y="0"/>
                    </a:lnTo>
                    <a:lnTo>
                      <a:pt x="0" y="19"/>
                    </a:lnTo>
                    <a:lnTo>
                      <a:pt x="140" y="19"/>
                    </a:lnTo>
                    <a:lnTo>
                      <a:pt x="140" y="205"/>
                    </a:lnTo>
                    <a:lnTo>
                      <a:pt x="159" y="205"/>
                    </a:lnTo>
                    <a:lnTo>
                      <a:pt x="159"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52" name="Freeform 504"/>
              <p:cNvSpPr>
                <a:spLocks/>
              </p:cNvSpPr>
              <p:nvPr/>
            </p:nvSpPr>
            <p:spPr bwMode="auto">
              <a:xfrm>
                <a:off x="7893050" y="3619500"/>
                <a:ext cx="252413" cy="325437"/>
              </a:xfrm>
              <a:custGeom>
                <a:avLst/>
                <a:gdLst>
                  <a:gd name="T0" fmla="*/ 159 w 159"/>
                  <a:gd name="T1" fmla="*/ 0 h 205"/>
                  <a:gd name="T2" fmla="*/ 81 w 159"/>
                  <a:gd name="T3" fmla="*/ 0 h 205"/>
                  <a:gd name="T4" fmla="*/ 0 w 159"/>
                  <a:gd name="T5" fmla="*/ 0 h 205"/>
                  <a:gd name="T6" fmla="*/ 0 w 159"/>
                  <a:gd name="T7" fmla="*/ 19 h 205"/>
                  <a:gd name="T8" fmla="*/ 140 w 159"/>
                  <a:gd name="T9" fmla="*/ 19 h 205"/>
                  <a:gd name="T10" fmla="*/ 140 w 159"/>
                  <a:gd name="T11" fmla="*/ 205 h 205"/>
                  <a:gd name="T12" fmla="*/ 159 w 159"/>
                  <a:gd name="T13" fmla="*/ 205 h 205"/>
                  <a:gd name="T14" fmla="*/ 159 w 159"/>
                  <a:gd name="T15" fmla="*/ 0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5">
                    <a:moveTo>
                      <a:pt x="159" y="0"/>
                    </a:moveTo>
                    <a:lnTo>
                      <a:pt x="81" y="0"/>
                    </a:lnTo>
                    <a:lnTo>
                      <a:pt x="0" y="0"/>
                    </a:lnTo>
                    <a:lnTo>
                      <a:pt x="0" y="19"/>
                    </a:lnTo>
                    <a:lnTo>
                      <a:pt x="140" y="19"/>
                    </a:lnTo>
                    <a:lnTo>
                      <a:pt x="140" y="205"/>
                    </a:lnTo>
                    <a:lnTo>
                      <a:pt x="159" y="205"/>
                    </a:lnTo>
                    <a:lnTo>
                      <a:pt x="1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53" name="Rectangle 505"/>
              <p:cNvSpPr>
                <a:spLocks noChangeArrowheads="1"/>
              </p:cNvSpPr>
              <p:nvPr/>
            </p:nvSpPr>
            <p:spPr bwMode="auto">
              <a:xfrm>
                <a:off x="7864475" y="3649663"/>
                <a:ext cx="250825"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54" name="Rectangle 506"/>
              <p:cNvSpPr>
                <a:spLocks noChangeArrowheads="1"/>
              </p:cNvSpPr>
              <p:nvPr/>
            </p:nvSpPr>
            <p:spPr bwMode="auto">
              <a:xfrm>
                <a:off x="7864475" y="3649663"/>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55" name="Rectangle 507"/>
              <p:cNvSpPr>
                <a:spLocks noChangeArrowheads="1"/>
              </p:cNvSpPr>
              <p:nvPr/>
            </p:nvSpPr>
            <p:spPr bwMode="auto">
              <a:xfrm>
                <a:off x="7864475" y="3649663"/>
                <a:ext cx="250825"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56" name="Rectangle 508"/>
              <p:cNvSpPr>
                <a:spLocks noChangeArrowheads="1"/>
              </p:cNvSpPr>
              <p:nvPr/>
            </p:nvSpPr>
            <p:spPr bwMode="auto">
              <a:xfrm>
                <a:off x="7864475" y="3649663"/>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57" name="Rectangle 509"/>
              <p:cNvSpPr>
                <a:spLocks noChangeArrowheads="1"/>
              </p:cNvSpPr>
              <p:nvPr/>
            </p:nvSpPr>
            <p:spPr bwMode="auto">
              <a:xfrm>
                <a:off x="7864475" y="3649663"/>
                <a:ext cx="250825" cy="32543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58" name="Rectangle 510"/>
              <p:cNvSpPr>
                <a:spLocks noChangeArrowheads="1"/>
              </p:cNvSpPr>
              <p:nvPr/>
            </p:nvSpPr>
            <p:spPr bwMode="auto">
              <a:xfrm>
                <a:off x="7864475" y="3649663"/>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59" name="Rectangle 511"/>
              <p:cNvSpPr>
                <a:spLocks noChangeArrowheads="1"/>
              </p:cNvSpPr>
              <p:nvPr/>
            </p:nvSpPr>
            <p:spPr bwMode="auto">
              <a:xfrm>
                <a:off x="7835900" y="3676650"/>
                <a:ext cx="250825"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60" name="Freeform 512"/>
              <p:cNvSpPr>
                <a:spLocks/>
              </p:cNvSpPr>
              <p:nvPr/>
            </p:nvSpPr>
            <p:spPr bwMode="auto">
              <a:xfrm>
                <a:off x="7499350" y="3833813"/>
                <a:ext cx="63500" cy="63500"/>
              </a:xfrm>
              <a:custGeom>
                <a:avLst/>
                <a:gdLst>
                  <a:gd name="T0" fmla="*/ 40 w 40"/>
                  <a:gd name="T1" fmla="*/ 32 h 40"/>
                  <a:gd name="T2" fmla="*/ 32 w 40"/>
                  <a:gd name="T3" fmla="*/ 40 h 40"/>
                  <a:gd name="T4" fmla="*/ 0 w 40"/>
                  <a:gd name="T5" fmla="*/ 8 h 40"/>
                  <a:gd name="T6" fmla="*/ 9 w 40"/>
                  <a:gd name="T7" fmla="*/ 0 h 40"/>
                  <a:gd name="T8" fmla="*/ 40 w 40"/>
                  <a:gd name="T9" fmla="*/ 32 h 40"/>
                </a:gdLst>
                <a:ahLst/>
                <a:cxnLst>
                  <a:cxn ang="0">
                    <a:pos x="T0" y="T1"/>
                  </a:cxn>
                  <a:cxn ang="0">
                    <a:pos x="T2" y="T3"/>
                  </a:cxn>
                  <a:cxn ang="0">
                    <a:pos x="T4" y="T5"/>
                  </a:cxn>
                  <a:cxn ang="0">
                    <a:pos x="T6" y="T7"/>
                  </a:cxn>
                  <a:cxn ang="0">
                    <a:pos x="T8" y="T9"/>
                  </a:cxn>
                </a:cxnLst>
                <a:rect l="0" t="0" r="r" b="b"/>
                <a:pathLst>
                  <a:path w="40" h="40">
                    <a:moveTo>
                      <a:pt x="40" y="32"/>
                    </a:moveTo>
                    <a:lnTo>
                      <a:pt x="32" y="40"/>
                    </a:lnTo>
                    <a:lnTo>
                      <a:pt x="0" y="8"/>
                    </a:lnTo>
                    <a:lnTo>
                      <a:pt x="9" y="0"/>
                    </a:lnTo>
                    <a:lnTo>
                      <a:pt x="4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61" name="Freeform 513"/>
              <p:cNvSpPr>
                <a:spLocks/>
              </p:cNvSpPr>
              <p:nvPr/>
            </p:nvSpPr>
            <p:spPr bwMode="auto">
              <a:xfrm>
                <a:off x="7537450" y="3784600"/>
                <a:ext cx="112713" cy="112712"/>
              </a:xfrm>
              <a:custGeom>
                <a:avLst/>
                <a:gdLst>
                  <a:gd name="T0" fmla="*/ 64 w 71"/>
                  <a:gd name="T1" fmla="*/ 0 h 71"/>
                  <a:gd name="T2" fmla="*/ 0 w 71"/>
                  <a:gd name="T3" fmla="*/ 63 h 71"/>
                  <a:gd name="T4" fmla="*/ 8 w 71"/>
                  <a:gd name="T5" fmla="*/ 71 h 71"/>
                  <a:gd name="T6" fmla="*/ 71 w 71"/>
                  <a:gd name="T7" fmla="*/ 7 h 71"/>
                  <a:gd name="T8" fmla="*/ 64 w 71"/>
                  <a:gd name="T9" fmla="*/ 0 h 71"/>
                </a:gdLst>
                <a:ahLst/>
                <a:cxnLst>
                  <a:cxn ang="0">
                    <a:pos x="T0" y="T1"/>
                  </a:cxn>
                  <a:cxn ang="0">
                    <a:pos x="T2" y="T3"/>
                  </a:cxn>
                  <a:cxn ang="0">
                    <a:pos x="T4" y="T5"/>
                  </a:cxn>
                  <a:cxn ang="0">
                    <a:pos x="T6" y="T7"/>
                  </a:cxn>
                  <a:cxn ang="0">
                    <a:pos x="T8" y="T9"/>
                  </a:cxn>
                </a:cxnLst>
                <a:rect l="0" t="0" r="r" b="b"/>
                <a:pathLst>
                  <a:path w="71" h="71">
                    <a:moveTo>
                      <a:pt x="64" y="0"/>
                    </a:moveTo>
                    <a:lnTo>
                      <a:pt x="0" y="63"/>
                    </a:lnTo>
                    <a:lnTo>
                      <a:pt x="8" y="71"/>
                    </a:lnTo>
                    <a:lnTo>
                      <a:pt x="71" y="7"/>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62" name="Freeform 514"/>
              <p:cNvSpPr>
                <a:spLocks/>
              </p:cNvSpPr>
              <p:nvPr/>
            </p:nvSpPr>
            <p:spPr bwMode="auto">
              <a:xfrm>
                <a:off x="7499350" y="3833813"/>
                <a:ext cx="63500" cy="63500"/>
              </a:xfrm>
              <a:custGeom>
                <a:avLst/>
                <a:gdLst>
                  <a:gd name="T0" fmla="*/ 40 w 40"/>
                  <a:gd name="T1" fmla="*/ 32 h 40"/>
                  <a:gd name="T2" fmla="*/ 32 w 40"/>
                  <a:gd name="T3" fmla="*/ 40 h 40"/>
                  <a:gd name="T4" fmla="*/ 0 w 40"/>
                  <a:gd name="T5" fmla="*/ 8 h 40"/>
                  <a:gd name="T6" fmla="*/ 9 w 40"/>
                  <a:gd name="T7" fmla="*/ 0 h 40"/>
                  <a:gd name="T8" fmla="*/ 40 w 40"/>
                  <a:gd name="T9" fmla="*/ 32 h 40"/>
                </a:gdLst>
                <a:ahLst/>
                <a:cxnLst>
                  <a:cxn ang="0">
                    <a:pos x="T0" y="T1"/>
                  </a:cxn>
                  <a:cxn ang="0">
                    <a:pos x="T2" y="T3"/>
                  </a:cxn>
                  <a:cxn ang="0">
                    <a:pos x="T4" y="T5"/>
                  </a:cxn>
                  <a:cxn ang="0">
                    <a:pos x="T6" y="T7"/>
                  </a:cxn>
                  <a:cxn ang="0">
                    <a:pos x="T8" y="T9"/>
                  </a:cxn>
                </a:cxnLst>
                <a:rect l="0" t="0" r="r" b="b"/>
                <a:pathLst>
                  <a:path w="40" h="40">
                    <a:moveTo>
                      <a:pt x="40" y="32"/>
                    </a:moveTo>
                    <a:lnTo>
                      <a:pt x="32" y="40"/>
                    </a:lnTo>
                    <a:lnTo>
                      <a:pt x="0" y="8"/>
                    </a:lnTo>
                    <a:lnTo>
                      <a:pt x="9" y="0"/>
                    </a:lnTo>
                    <a:lnTo>
                      <a:pt x="40" y="3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63" name="Freeform 515"/>
              <p:cNvSpPr>
                <a:spLocks/>
              </p:cNvSpPr>
              <p:nvPr/>
            </p:nvSpPr>
            <p:spPr bwMode="auto">
              <a:xfrm>
                <a:off x="7537450" y="3784600"/>
                <a:ext cx="112713" cy="112712"/>
              </a:xfrm>
              <a:custGeom>
                <a:avLst/>
                <a:gdLst>
                  <a:gd name="T0" fmla="*/ 64 w 71"/>
                  <a:gd name="T1" fmla="*/ 0 h 71"/>
                  <a:gd name="T2" fmla="*/ 0 w 71"/>
                  <a:gd name="T3" fmla="*/ 63 h 71"/>
                  <a:gd name="T4" fmla="*/ 8 w 71"/>
                  <a:gd name="T5" fmla="*/ 71 h 71"/>
                  <a:gd name="T6" fmla="*/ 71 w 71"/>
                  <a:gd name="T7" fmla="*/ 7 h 71"/>
                  <a:gd name="T8" fmla="*/ 64 w 71"/>
                  <a:gd name="T9" fmla="*/ 0 h 71"/>
                </a:gdLst>
                <a:ahLst/>
                <a:cxnLst>
                  <a:cxn ang="0">
                    <a:pos x="T0" y="T1"/>
                  </a:cxn>
                  <a:cxn ang="0">
                    <a:pos x="T2" y="T3"/>
                  </a:cxn>
                  <a:cxn ang="0">
                    <a:pos x="T4" y="T5"/>
                  </a:cxn>
                  <a:cxn ang="0">
                    <a:pos x="T6" y="T7"/>
                  </a:cxn>
                  <a:cxn ang="0">
                    <a:pos x="T8" y="T9"/>
                  </a:cxn>
                </a:cxnLst>
                <a:rect l="0" t="0" r="r" b="b"/>
                <a:pathLst>
                  <a:path w="71" h="71">
                    <a:moveTo>
                      <a:pt x="64" y="0"/>
                    </a:moveTo>
                    <a:lnTo>
                      <a:pt x="0" y="63"/>
                    </a:lnTo>
                    <a:lnTo>
                      <a:pt x="8" y="71"/>
                    </a:lnTo>
                    <a:lnTo>
                      <a:pt x="71" y="7"/>
                    </a:lnTo>
                    <a:lnTo>
                      <a:pt x="6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64" name="Freeform 516"/>
              <p:cNvSpPr>
                <a:spLocks/>
              </p:cNvSpPr>
              <p:nvPr/>
            </p:nvSpPr>
            <p:spPr bwMode="auto">
              <a:xfrm>
                <a:off x="7885113" y="3833813"/>
                <a:ext cx="63500" cy="63500"/>
              </a:xfrm>
              <a:custGeom>
                <a:avLst/>
                <a:gdLst>
                  <a:gd name="T0" fmla="*/ 40 w 40"/>
                  <a:gd name="T1" fmla="*/ 32 h 40"/>
                  <a:gd name="T2" fmla="*/ 32 w 40"/>
                  <a:gd name="T3" fmla="*/ 40 h 40"/>
                  <a:gd name="T4" fmla="*/ 0 w 40"/>
                  <a:gd name="T5" fmla="*/ 8 h 40"/>
                  <a:gd name="T6" fmla="*/ 9 w 40"/>
                  <a:gd name="T7" fmla="*/ 0 h 40"/>
                  <a:gd name="T8" fmla="*/ 40 w 40"/>
                  <a:gd name="T9" fmla="*/ 32 h 40"/>
                </a:gdLst>
                <a:ahLst/>
                <a:cxnLst>
                  <a:cxn ang="0">
                    <a:pos x="T0" y="T1"/>
                  </a:cxn>
                  <a:cxn ang="0">
                    <a:pos x="T2" y="T3"/>
                  </a:cxn>
                  <a:cxn ang="0">
                    <a:pos x="T4" y="T5"/>
                  </a:cxn>
                  <a:cxn ang="0">
                    <a:pos x="T6" y="T7"/>
                  </a:cxn>
                  <a:cxn ang="0">
                    <a:pos x="T8" y="T9"/>
                  </a:cxn>
                </a:cxnLst>
                <a:rect l="0" t="0" r="r" b="b"/>
                <a:pathLst>
                  <a:path w="40" h="40">
                    <a:moveTo>
                      <a:pt x="40" y="32"/>
                    </a:moveTo>
                    <a:lnTo>
                      <a:pt x="32" y="40"/>
                    </a:lnTo>
                    <a:lnTo>
                      <a:pt x="0" y="8"/>
                    </a:lnTo>
                    <a:lnTo>
                      <a:pt x="9" y="0"/>
                    </a:lnTo>
                    <a:lnTo>
                      <a:pt x="40" y="3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65" name="Freeform 517"/>
              <p:cNvSpPr>
                <a:spLocks/>
              </p:cNvSpPr>
              <p:nvPr/>
            </p:nvSpPr>
            <p:spPr bwMode="auto">
              <a:xfrm>
                <a:off x="7923213" y="3784600"/>
                <a:ext cx="114300" cy="112712"/>
              </a:xfrm>
              <a:custGeom>
                <a:avLst/>
                <a:gdLst>
                  <a:gd name="T0" fmla="*/ 64 w 72"/>
                  <a:gd name="T1" fmla="*/ 0 h 71"/>
                  <a:gd name="T2" fmla="*/ 0 w 72"/>
                  <a:gd name="T3" fmla="*/ 63 h 71"/>
                  <a:gd name="T4" fmla="*/ 8 w 72"/>
                  <a:gd name="T5" fmla="*/ 71 h 71"/>
                  <a:gd name="T6" fmla="*/ 72 w 72"/>
                  <a:gd name="T7" fmla="*/ 7 h 71"/>
                  <a:gd name="T8" fmla="*/ 64 w 72"/>
                  <a:gd name="T9" fmla="*/ 0 h 71"/>
                </a:gdLst>
                <a:ahLst/>
                <a:cxnLst>
                  <a:cxn ang="0">
                    <a:pos x="T0" y="T1"/>
                  </a:cxn>
                  <a:cxn ang="0">
                    <a:pos x="T2" y="T3"/>
                  </a:cxn>
                  <a:cxn ang="0">
                    <a:pos x="T4" y="T5"/>
                  </a:cxn>
                  <a:cxn ang="0">
                    <a:pos x="T6" y="T7"/>
                  </a:cxn>
                  <a:cxn ang="0">
                    <a:pos x="T8" y="T9"/>
                  </a:cxn>
                </a:cxnLst>
                <a:rect l="0" t="0" r="r" b="b"/>
                <a:pathLst>
                  <a:path w="72" h="71">
                    <a:moveTo>
                      <a:pt x="64" y="0"/>
                    </a:moveTo>
                    <a:lnTo>
                      <a:pt x="0" y="63"/>
                    </a:lnTo>
                    <a:lnTo>
                      <a:pt x="8" y="71"/>
                    </a:lnTo>
                    <a:lnTo>
                      <a:pt x="72" y="7"/>
                    </a:lnTo>
                    <a:lnTo>
                      <a:pt x="6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66" name="Freeform 518"/>
              <p:cNvSpPr>
                <a:spLocks/>
              </p:cNvSpPr>
              <p:nvPr/>
            </p:nvSpPr>
            <p:spPr bwMode="auto">
              <a:xfrm>
                <a:off x="6400800" y="3754438"/>
                <a:ext cx="668338" cy="1036637"/>
              </a:xfrm>
              <a:custGeom>
                <a:avLst/>
                <a:gdLst>
                  <a:gd name="T0" fmla="*/ 0 w 400"/>
                  <a:gd name="T1" fmla="*/ 0 h 621"/>
                  <a:gd name="T2" fmla="*/ 0 w 400"/>
                  <a:gd name="T3" fmla="*/ 621 h 621"/>
                  <a:gd name="T4" fmla="*/ 400 w 400"/>
                  <a:gd name="T5" fmla="*/ 621 h 621"/>
                  <a:gd name="T6" fmla="*/ 400 w 400"/>
                  <a:gd name="T7" fmla="*/ 348 h 621"/>
                  <a:gd name="T8" fmla="*/ 319 w 400"/>
                  <a:gd name="T9" fmla="*/ 277 h 621"/>
                  <a:gd name="T10" fmla="*/ 319 w 400"/>
                  <a:gd name="T11" fmla="*/ 292 h 621"/>
                  <a:gd name="T12" fmla="*/ 288 w 400"/>
                  <a:gd name="T13" fmla="*/ 292 h 621"/>
                  <a:gd name="T14" fmla="*/ 291 w 400"/>
                  <a:gd name="T15" fmla="*/ 454 h 621"/>
                  <a:gd name="T16" fmla="*/ 73 w 400"/>
                  <a:gd name="T17" fmla="*/ 454 h 621"/>
                  <a:gd name="T18" fmla="*/ 73 w 400"/>
                  <a:gd name="T19" fmla="*/ 146 h 621"/>
                  <a:gd name="T20" fmla="*/ 92 w 400"/>
                  <a:gd name="T21" fmla="*/ 80 h 621"/>
                  <a:gd name="T22" fmla="*/ 0 w 400"/>
                  <a:gd name="T23"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 h="621">
                    <a:moveTo>
                      <a:pt x="0" y="0"/>
                    </a:moveTo>
                    <a:cubicBezTo>
                      <a:pt x="0" y="621"/>
                      <a:pt x="0" y="621"/>
                      <a:pt x="0" y="621"/>
                    </a:cubicBezTo>
                    <a:cubicBezTo>
                      <a:pt x="400" y="621"/>
                      <a:pt x="400" y="621"/>
                      <a:pt x="400" y="621"/>
                    </a:cubicBezTo>
                    <a:cubicBezTo>
                      <a:pt x="400" y="348"/>
                      <a:pt x="400" y="348"/>
                      <a:pt x="400" y="348"/>
                    </a:cubicBezTo>
                    <a:cubicBezTo>
                      <a:pt x="319" y="277"/>
                      <a:pt x="319" y="277"/>
                      <a:pt x="319" y="277"/>
                    </a:cubicBezTo>
                    <a:cubicBezTo>
                      <a:pt x="319" y="292"/>
                      <a:pt x="319" y="292"/>
                      <a:pt x="319" y="292"/>
                    </a:cubicBezTo>
                    <a:cubicBezTo>
                      <a:pt x="288" y="292"/>
                      <a:pt x="288" y="292"/>
                      <a:pt x="288" y="292"/>
                    </a:cubicBezTo>
                    <a:cubicBezTo>
                      <a:pt x="291" y="454"/>
                      <a:pt x="291" y="454"/>
                      <a:pt x="291" y="454"/>
                    </a:cubicBezTo>
                    <a:cubicBezTo>
                      <a:pt x="73" y="454"/>
                      <a:pt x="73" y="454"/>
                      <a:pt x="73" y="454"/>
                    </a:cubicBezTo>
                    <a:cubicBezTo>
                      <a:pt x="73" y="146"/>
                      <a:pt x="73" y="146"/>
                      <a:pt x="73" y="146"/>
                    </a:cubicBezTo>
                    <a:cubicBezTo>
                      <a:pt x="73" y="122"/>
                      <a:pt x="80" y="99"/>
                      <a:pt x="92" y="80"/>
                    </a:cubicBezTo>
                    <a:cubicBezTo>
                      <a:pt x="0" y="0"/>
                      <a:pt x="0" y="0"/>
                      <a:pt x="0" y="0"/>
                    </a:cubicBezTo>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67" name="Freeform 519"/>
              <p:cNvSpPr>
                <a:spLocks noEditPoints="1"/>
              </p:cNvSpPr>
              <p:nvPr/>
            </p:nvSpPr>
            <p:spPr bwMode="auto">
              <a:xfrm>
                <a:off x="6523038" y="3887788"/>
                <a:ext cx="411163" cy="623887"/>
              </a:xfrm>
              <a:custGeom>
                <a:avLst/>
                <a:gdLst>
                  <a:gd name="T0" fmla="*/ 192 w 246"/>
                  <a:gd name="T1" fmla="*/ 171 h 374"/>
                  <a:gd name="T2" fmla="*/ 185 w 246"/>
                  <a:gd name="T3" fmla="*/ 164 h 374"/>
                  <a:gd name="T4" fmla="*/ 192 w 246"/>
                  <a:gd name="T5" fmla="*/ 156 h 374"/>
                  <a:gd name="T6" fmla="*/ 200 w 246"/>
                  <a:gd name="T7" fmla="*/ 164 h 374"/>
                  <a:gd name="T8" fmla="*/ 192 w 246"/>
                  <a:gd name="T9" fmla="*/ 171 h 374"/>
                  <a:gd name="T10" fmla="*/ 19 w 246"/>
                  <a:gd name="T11" fmla="*/ 0 h 374"/>
                  <a:gd name="T12" fmla="*/ 0 w 246"/>
                  <a:gd name="T13" fmla="*/ 66 h 374"/>
                  <a:gd name="T14" fmla="*/ 0 w 246"/>
                  <a:gd name="T15" fmla="*/ 374 h 374"/>
                  <a:gd name="T16" fmla="*/ 218 w 246"/>
                  <a:gd name="T17" fmla="*/ 374 h 374"/>
                  <a:gd name="T18" fmla="*/ 215 w 246"/>
                  <a:gd name="T19" fmla="*/ 212 h 374"/>
                  <a:gd name="T20" fmla="*/ 246 w 246"/>
                  <a:gd name="T21" fmla="*/ 212 h 374"/>
                  <a:gd name="T22" fmla="*/ 246 w 246"/>
                  <a:gd name="T23" fmla="*/ 197 h 374"/>
                  <a:gd name="T24" fmla="*/ 180 w 246"/>
                  <a:gd name="T25" fmla="*/ 139 h 374"/>
                  <a:gd name="T26" fmla="*/ 123 w 246"/>
                  <a:gd name="T27" fmla="*/ 158 h 374"/>
                  <a:gd name="T28" fmla="*/ 30 w 246"/>
                  <a:gd name="T29" fmla="*/ 65 h 374"/>
                  <a:gd name="T30" fmla="*/ 42 w 246"/>
                  <a:gd name="T31" fmla="*/ 19 h 374"/>
                  <a:gd name="T32" fmla="*/ 19 w 246"/>
                  <a:gd name="T33"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6" h="374">
                    <a:moveTo>
                      <a:pt x="192" y="171"/>
                    </a:moveTo>
                    <a:cubicBezTo>
                      <a:pt x="188" y="171"/>
                      <a:pt x="185" y="168"/>
                      <a:pt x="185" y="164"/>
                    </a:cubicBezTo>
                    <a:cubicBezTo>
                      <a:pt x="185" y="159"/>
                      <a:pt x="188" y="156"/>
                      <a:pt x="192" y="156"/>
                    </a:cubicBezTo>
                    <a:cubicBezTo>
                      <a:pt x="197" y="156"/>
                      <a:pt x="200" y="159"/>
                      <a:pt x="200" y="164"/>
                    </a:cubicBezTo>
                    <a:cubicBezTo>
                      <a:pt x="200" y="168"/>
                      <a:pt x="197" y="171"/>
                      <a:pt x="192" y="171"/>
                    </a:cubicBezTo>
                    <a:moveTo>
                      <a:pt x="19" y="0"/>
                    </a:moveTo>
                    <a:cubicBezTo>
                      <a:pt x="7" y="19"/>
                      <a:pt x="0" y="42"/>
                      <a:pt x="0" y="66"/>
                    </a:cubicBezTo>
                    <a:cubicBezTo>
                      <a:pt x="0" y="374"/>
                      <a:pt x="0" y="374"/>
                      <a:pt x="0" y="374"/>
                    </a:cubicBezTo>
                    <a:cubicBezTo>
                      <a:pt x="218" y="374"/>
                      <a:pt x="218" y="374"/>
                      <a:pt x="218" y="374"/>
                    </a:cubicBezTo>
                    <a:cubicBezTo>
                      <a:pt x="215" y="212"/>
                      <a:pt x="215" y="212"/>
                      <a:pt x="215" y="212"/>
                    </a:cubicBezTo>
                    <a:cubicBezTo>
                      <a:pt x="246" y="212"/>
                      <a:pt x="246" y="212"/>
                      <a:pt x="246" y="212"/>
                    </a:cubicBezTo>
                    <a:cubicBezTo>
                      <a:pt x="246" y="197"/>
                      <a:pt x="246" y="197"/>
                      <a:pt x="246" y="197"/>
                    </a:cubicBezTo>
                    <a:cubicBezTo>
                      <a:pt x="180" y="139"/>
                      <a:pt x="180" y="139"/>
                      <a:pt x="180" y="139"/>
                    </a:cubicBezTo>
                    <a:cubicBezTo>
                      <a:pt x="164" y="151"/>
                      <a:pt x="144" y="158"/>
                      <a:pt x="123" y="158"/>
                    </a:cubicBezTo>
                    <a:cubicBezTo>
                      <a:pt x="72" y="158"/>
                      <a:pt x="30" y="117"/>
                      <a:pt x="30" y="65"/>
                    </a:cubicBezTo>
                    <a:cubicBezTo>
                      <a:pt x="30" y="48"/>
                      <a:pt x="34" y="33"/>
                      <a:pt x="42" y="19"/>
                    </a:cubicBezTo>
                    <a:cubicBezTo>
                      <a:pt x="19" y="0"/>
                      <a:pt x="19" y="0"/>
                      <a:pt x="19"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68" name="Oval 520"/>
              <p:cNvSpPr>
                <a:spLocks noChangeArrowheads="1"/>
              </p:cNvSpPr>
              <p:nvPr/>
            </p:nvSpPr>
            <p:spPr bwMode="auto">
              <a:xfrm>
                <a:off x="6831013" y="4148138"/>
                <a:ext cx="25400" cy="25400"/>
              </a:xfrm>
              <a:prstGeom prst="ellipse">
                <a:avLst/>
              </a:pr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69" name="Freeform 521"/>
              <p:cNvSpPr>
                <a:spLocks/>
              </p:cNvSpPr>
              <p:nvPr/>
            </p:nvSpPr>
            <p:spPr bwMode="auto">
              <a:xfrm>
                <a:off x="6572250" y="3919538"/>
                <a:ext cx="250825" cy="231775"/>
              </a:xfrm>
              <a:custGeom>
                <a:avLst/>
                <a:gdLst>
                  <a:gd name="T0" fmla="*/ 12 w 150"/>
                  <a:gd name="T1" fmla="*/ 0 h 139"/>
                  <a:gd name="T2" fmla="*/ 0 w 150"/>
                  <a:gd name="T3" fmla="*/ 46 h 139"/>
                  <a:gd name="T4" fmla="*/ 93 w 150"/>
                  <a:gd name="T5" fmla="*/ 139 h 139"/>
                  <a:gd name="T6" fmla="*/ 150 w 150"/>
                  <a:gd name="T7" fmla="*/ 120 h 139"/>
                  <a:gd name="T8" fmla="*/ 102 w 150"/>
                  <a:gd name="T9" fmla="*/ 79 h 139"/>
                  <a:gd name="T10" fmla="*/ 102 w 150"/>
                  <a:gd name="T11" fmla="*/ 82 h 139"/>
                  <a:gd name="T12" fmla="*/ 102 w 150"/>
                  <a:gd name="T13" fmla="*/ 83 h 139"/>
                  <a:gd name="T14" fmla="*/ 102 w 150"/>
                  <a:gd name="T15" fmla="*/ 83 h 139"/>
                  <a:gd name="T16" fmla="*/ 102 w 150"/>
                  <a:gd name="T17" fmla="*/ 86 h 139"/>
                  <a:gd name="T18" fmla="*/ 102 w 150"/>
                  <a:gd name="T19" fmla="*/ 87 h 139"/>
                  <a:gd name="T20" fmla="*/ 102 w 150"/>
                  <a:gd name="T21" fmla="*/ 87 h 139"/>
                  <a:gd name="T22" fmla="*/ 102 w 150"/>
                  <a:gd name="T23" fmla="*/ 91 h 139"/>
                  <a:gd name="T24" fmla="*/ 97 w 150"/>
                  <a:gd name="T25" fmla="*/ 91 h 139"/>
                  <a:gd name="T26" fmla="*/ 95 w 150"/>
                  <a:gd name="T27" fmla="*/ 95 h 139"/>
                  <a:gd name="T28" fmla="*/ 87 w 150"/>
                  <a:gd name="T29" fmla="*/ 95 h 139"/>
                  <a:gd name="T30" fmla="*/ 85 w 150"/>
                  <a:gd name="T31" fmla="*/ 91 h 139"/>
                  <a:gd name="T32" fmla="*/ 97 w 150"/>
                  <a:gd name="T33" fmla="*/ 91 h 139"/>
                  <a:gd name="T34" fmla="*/ 80 w 150"/>
                  <a:gd name="T35" fmla="*/ 91 h 139"/>
                  <a:gd name="T36" fmla="*/ 80 w 150"/>
                  <a:gd name="T37" fmla="*/ 90 h 139"/>
                  <a:gd name="T38" fmla="*/ 80 w 150"/>
                  <a:gd name="T39" fmla="*/ 89 h 139"/>
                  <a:gd name="T40" fmla="*/ 80 w 150"/>
                  <a:gd name="T41" fmla="*/ 89 h 139"/>
                  <a:gd name="T42" fmla="*/ 80 w 150"/>
                  <a:gd name="T43" fmla="*/ 86 h 139"/>
                  <a:gd name="T44" fmla="*/ 80 w 150"/>
                  <a:gd name="T45" fmla="*/ 85 h 139"/>
                  <a:gd name="T46" fmla="*/ 80 w 150"/>
                  <a:gd name="T47" fmla="*/ 85 h 139"/>
                  <a:gd name="T48" fmla="*/ 80 w 150"/>
                  <a:gd name="T49" fmla="*/ 81 h 139"/>
                  <a:gd name="T50" fmla="*/ 80 w 150"/>
                  <a:gd name="T51" fmla="*/ 81 h 139"/>
                  <a:gd name="T52" fmla="*/ 80 w 150"/>
                  <a:gd name="T53" fmla="*/ 81 h 139"/>
                  <a:gd name="T54" fmla="*/ 80 w 150"/>
                  <a:gd name="T55" fmla="*/ 76 h 139"/>
                  <a:gd name="T56" fmla="*/ 80 w 150"/>
                  <a:gd name="T57" fmla="*/ 76 h 139"/>
                  <a:gd name="T58" fmla="*/ 73 w 150"/>
                  <a:gd name="T59" fmla="*/ 54 h 139"/>
                  <a:gd name="T60" fmla="*/ 66 w 150"/>
                  <a:gd name="T61" fmla="*/ 47 h 139"/>
                  <a:gd name="T62" fmla="*/ 12 w 150"/>
                  <a:gd name="T6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39">
                    <a:moveTo>
                      <a:pt x="12" y="0"/>
                    </a:moveTo>
                    <a:cubicBezTo>
                      <a:pt x="4" y="14"/>
                      <a:pt x="0" y="29"/>
                      <a:pt x="0" y="46"/>
                    </a:cubicBezTo>
                    <a:cubicBezTo>
                      <a:pt x="0" y="98"/>
                      <a:pt x="42" y="139"/>
                      <a:pt x="93" y="139"/>
                    </a:cubicBezTo>
                    <a:cubicBezTo>
                      <a:pt x="114" y="139"/>
                      <a:pt x="134" y="132"/>
                      <a:pt x="150" y="120"/>
                    </a:cubicBezTo>
                    <a:cubicBezTo>
                      <a:pt x="102" y="79"/>
                      <a:pt x="102" y="79"/>
                      <a:pt x="102" y="79"/>
                    </a:cubicBezTo>
                    <a:cubicBezTo>
                      <a:pt x="102" y="82"/>
                      <a:pt x="102" y="82"/>
                      <a:pt x="102" y="82"/>
                    </a:cubicBezTo>
                    <a:cubicBezTo>
                      <a:pt x="102" y="83"/>
                      <a:pt x="102" y="83"/>
                      <a:pt x="102" y="83"/>
                    </a:cubicBezTo>
                    <a:cubicBezTo>
                      <a:pt x="102" y="83"/>
                      <a:pt x="102" y="83"/>
                      <a:pt x="102" y="83"/>
                    </a:cubicBezTo>
                    <a:cubicBezTo>
                      <a:pt x="102" y="86"/>
                      <a:pt x="102" y="86"/>
                      <a:pt x="102" y="86"/>
                    </a:cubicBezTo>
                    <a:cubicBezTo>
                      <a:pt x="102" y="87"/>
                      <a:pt x="102" y="87"/>
                      <a:pt x="102" y="87"/>
                    </a:cubicBezTo>
                    <a:cubicBezTo>
                      <a:pt x="102" y="87"/>
                      <a:pt x="102" y="87"/>
                      <a:pt x="102" y="87"/>
                    </a:cubicBezTo>
                    <a:cubicBezTo>
                      <a:pt x="102" y="91"/>
                      <a:pt x="102" y="91"/>
                      <a:pt x="102" y="91"/>
                    </a:cubicBezTo>
                    <a:cubicBezTo>
                      <a:pt x="97" y="91"/>
                      <a:pt x="97" y="91"/>
                      <a:pt x="97" y="91"/>
                    </a:cubicBezTo>
                    <a:cubicBezTo>
                      <a:pt x="95" y="95"/>
                      <a:pt x="95" y="95"/>
                      <a:pt x="95" y="95"/>
                    </a:cubicBezTo>
                    <a:cubicBezTo>
                      <a:pt x="87" y="95"/>
                      <a:pt x="87" y="95"/>
                      <a:pt x="87" y="95"/>
                    </a:cubicBezTo>
                    <a:cubicBezTo>
                      <a:pt x="85" y="91"/>
                      <a:pt x="85" y="91"/>
                      <a:pt x="85" y="91"/>
                    </a:cubicBezTo>
                    <a:cubicBezTo>
                      <a:pt x="97" y="91"/>
                      <a:pt x="97" y="91"/>
                      <a:pt x="97" y="91"/>
                    </a:cubicBezTo>
                    <a:cubicBezTo>
                      <a:pt x="80" y="91"/>
                      <a:pt x="80" y="91"/>
                      <a:pt x="80" y="91"/>
                    </a:cubicBezTo>
                    <a:cubicBezTo>
                      <a:pt x="80" y="90"/>
                      <a:pt x="80" y="90"/>
                      <a:pt x="80" y="90"/>
                    </a:cubicBezTo>
                    <a:cubicBezTo>
                      <a:pt x="80" y="89"/>
                      <a:pt x="80" y="89"/>
                      <a:pt x="80" y="89"/>
                    </a:cubicBezTo>
                    <a:cubicBezTo>
                      <a:pt x="80" y="89"/>
                      <a:pt x="80" y="89"/>
                      <a:pt x="80" y="89"/>
                    </a:cubicBezTo>
                    <a:cubicBezTo>
                      <a:pt x="80" y="86"/>
                      <a:pt x="80" y="86"/>
                      <a:pt x="80" y="86"/>
                    </a:cubicBezTo>
                    <a:cubicBezTo>
                      <a:pt x="80" y="85"/>
                      <a:pt x="80" y="85"/>
                      <a:pt x="80" y="85"/>
                    </a:cubicBezTo>
                    <a:cubicBezTo>
                      <a:pt x="80" y="85"/>
                      <a:pt x="80" y="85"/>
                      <a:pt x="80" y="85"/>
                    </a:cubicBezTo>
                    <a:cubicBezTo>
                      <a:pt x="80" y="81"/>
                      <a:pt x="80" y="81"/>
                      <a:pt x="80" y="81"/>
                    </a:cubicBezTo>
                    <a:cubicBezTo>
                      <a:pt x="80" y="81"/>
                      <a:pt x="80" y="81"/>
                      <a:pt x="80" y="81"/>
                    </a:cubicBezTo>
                    <a:cubicBezTo>
                      <a:pt x="80" y="81"/>
                      <a:pt x="80" y="81"/>
                      <a:pt x="80" y="81"/>
                    </a:cubicBezTo>
                    <a:cubicBezTo>
                      <a:pt x="80" y="76"/>
                      <a:pt x="80" y="76"/>
                      <a:pt x="80" y="76"/>
                    </a:cubicBezTo>
                    <a:cubicBezTo>
                      <a:pt x="80" y="76"/>
                      <a:pt x="80" y="76"/>
                      <a:pt x="80" y="76"/>
                    </a:cubicBezTo>
                    <a:cubicBezTo>
                      <a:pt x="80" y="59"/>
                      <a:pt x="73" y="54"/>
                      <a:pt x="73" y="54"/>
                    </a:cubicBezTo>
                    <a:cubicBezTo>
                      <a:pt x="70" y="52"/>
                      <a:pt x="68" y="50"/>
                      <a:pt x="66" y="47"/>
                    </a:cubicBezTo>
                    <a:cubicBezTo>
                      <a:pt x="12" y="0"/>
                      <a:pt x="12" y="0"/>
                      <a:pt x="12" y="0"/>
                    </a:cubicBezTo>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70" name="Freeform 522"/>
              <p:cNvSpPr>
                <a:spLocks/>
              </p:cNvSpPr>
              <p:nvPr/>
            </p:nvSpPr>
            <p:spPr bwMode="auto">
              <a:xfrm>
                <a:off x="6683375" y="3997325"/>
                <a:ext cx="53975" cy="49212"/>
              </a:xfrm>
              <a:custGeom>
                <a:avLst/>
                <a:gdLst>
                  <a:gd name="T0" fmla="*/ 0 w 32"/>
                  <a:gd name="T1" fmla="*/ 0 h 29"/>
                  <a:gd name="T2" fmla="*/ 7 w 32"/>
                  <a:gd name="T3" fmla="*/ 7 h 29"/>
                  <a:gd name="T4" fmla="*/ 14 w 32"/>
                  <a:gd name="T5" fmla="*/ 29 h 29"/>
                  <a:gd name="T6" fmla="*/ 14 w 32"/>
                  <a:gd name="T7" fmla="*/ 29 h 29"/>
                  <a:gd name="T8" fmla="*/ 14 w 32"/>
                  <a:gd name="T9" fmla="*/ 29 h 29"/>
                  <a:gd name="T10" fmla="*/ 32 w 32"/>
                  <a:gd name="T11" fmla="*/ 29 h 29"/>
                  <a:gd name="T12" fmla="*/ 0 w 32"/>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32" h="29">
                    <a:moveTo>
                      <a:pt x="0" y="0"/>
                    </a:moveTo>
                    <a:cubicBezTo>
                      <a:pt x="2" y="3"/>
                      <a:pt x="4" y="5"/>
                      <a:pt x="7" y="7"/>
                    </a:cubicBezTo>
                    <a:cubicBezTo>
                      <a:pt x="7" y="7"/>
                      <a:pt x="14" y="12"/>
                      <a:pt x="14" y="29"/>
                    </a:cubicBezTo>
                    <a:cubicBezTo>
                      <a:pt x="14" y="29"/>
                      <a:pt x="14" y="29"/>
                      <a:pt x="14" y="29"/>
                    </a:cubicBezTo>
                    <a:cubicBezTo>
                      <a:pt x="14" y="29"/>
                      <a:pt x="14" y="29"/>
                      <a:pt x="14" y="29"/>
                    </a:cubicBezTo>
                    <a:cubicBezTo>
                      <a:pt x="32" y="29"/>
                      <a:pt x="32" y="29"/>
                      <a:pt x="32" y="29"/>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71" name="Freeform 523"/>
              <p:cNvSpPr>
                <a:spLocks noEditPoints="1"/>
              </p:cNvSpPr>
              <p:nvPr/>
            </p:nvSpPr>
            <p:spPr bwMode="auto">
              <a:xfrm>
                <a:off x="6707188" y="4046538"/>
                <a:ext cx="36513" cy="25400"/>
              </a:xfrm>
              <a:custGeom>
                <a:avLst/>
                <a:gdLst>
                  <a:gd name="T0" fmla="*/ 23 w 23"/>
                  <a:gd name="T1" fmla="*/ 11 h 16"/>
                  <a:gd name="T2" fmla="*/ 0 w 23"/>
                  <a:gd name="T3" fmla="*/ 14 h 16"/>
                  <a:gd name="T4" fmla="*/ 0 w 23"/>
                  <a:gd name="T5" fmla="*/ 14 h 16"/>
                  <a:gd name="T6" fmla="*/ 0 w 23"/>
                  <a:gd name="T7" fmla="*/ 16 h 16"/>
                  <a:gd name="T8" fmla="*/ 17 w 23"/>
                  <a:gd name="T9" fmla="*/ 16 h 16"/>
                  <a:gd name="T10" fmla="*/ 23 w 23"/>
                  <a:gd name="T11" fmla="*/ 16 h 16"/>
                  <a:gd name="T12" fmla="*/ 23 w 23"/>
                  <a:gd name="T13" fmla="*/ 11 h 16"/>
                  <a:gd name="T14" fmla="*/ 23 w 23"/>
                  <a:gd name="T15" fmla="*/ 7 h 16"/>
                  <a:gd name="T16" fmla="*/ 0 w 23"/>
                  <a:gd name="T17" fmla="*/ 10 h 16"/>
                  <a:gd name="T18" fmla="*/ 0 w 23"/>
                  <a:gd name="T19" fmla="*/ 10 h 16"/>
                  <a:gd name="T20" fmla="*/ 0 w 23"/>
                  <a:gd name="T21" fmla="*/ 13 h 16"/>
                  <a:gd name="T22" fmla="*/ 23 w 23"/>
                  <a:gd name="T23" fmla="*/ 10 h 16"/>
                  <a:gd name="T24" fmla="*/ 23 w 23"/>
                  <a:gd name="T25" fmla="*/ 10 h 16"/>
                  <a:gd name="T26" fmla="*/ 23 w 23"/>
                  <a:gd name="T27" fmla="*/ 7 h 16"/>
                  <a:gd name="T28" fmla="*/ 22 w 23"/>
                  <a:gd name="T29" fmla="*/ 2 h 16"/>
                  <a:gd name="T30" fmla="*/ 0 w 23"/>
                  <a:gd name="T31" fmla="*/ 6 h 16"/>
                  <a:gd name="T32" fmla="*/ 0 w 23"/>
                  <a:gd name="T33" fmla="*/ 5 h 16"/>
                  <a:gd name="T34" fmla="*/ 0 w 23"/>
                  <a:gd name="T35" fmla="*/ 9 h 16"/>
                  <a:gd name="T36" fmla="*/ 23 w 23"/>
                  <a:gd name="T37" fmla="*/ 6 h 16"/>
                  <a:gd name="T38" fmla="*/ 23 w 23"/>
                  <a:gd name="T39" fmla="*/ 6 h 16"/>
                  <a:gd name="T40" fmla="*/ 23 w 23"/>
                  <a:gd name="T41" fmla="*/ 3 h 16"/>
                  <a:gd name="T42" fmla="*/ 22 w 23"/>
                  <a:gd name="T43" fmla="*/ 2 h 16"/>
                  <a:gd name="T44" fmla="*/ 19 w 23"/>
                  <a:gd name="T45" fmla="*/ 0 h 16"/>
                  <a:gd name="T46" fmla="*/ 0 w 23"/>
                  <a:gd name="T47" fmla="*/ 0 h 16"/>
                  <a:gd name="T48" fmla="*/ 0 w 23"/>
                  <a:gd name="T49" fmla="*/ 0 h 16"/>
                  <a:gd name="T50" fmla="*/ 0 w 23"/>
                  <a:gd name="T51" fmla="*/ 5 h 16"/>
                  <a:gd name="T52" fmla="*/ 21 w 23"/>
                  <a:gd name="T53" fmla="*/ 1 h 16"/>
                  <a:gd name="T54" fmla="*/ 19 w 23"/>
                  <a:gd name="T5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16">
                    <a:moveTo>
                      <a:pt x="23" y="11"/>
                    </a:moveTo>
                    <a:lnTo>
                      <a:pt x="0" y="14"/>
                    </a:lnTo>
                    <a:lnTo>
                      <a:pt x="0" y="14"/>
                    </a:lnTo>
                    <a:lnTo>
                      <a:pt x="0" y="16"/>
                    </a:lnTo>
                    <a:lnTo>
                      <a:pt x="17" y="16"/>
                    </a:lnTo>
                    <a:lnTo>
                      <a:pt x="23" y="16"/>
                    </a:lnTo>
                    <a:lnTo>
                      <a:pt x="23" y="11"/>
                    </a:lnTo>
                    <a:close/>
                    <a:moveTo>
                      <a:pt x="23" y="7"/>
                    </a:moveTo>
                    <a:lnTo>
                      <a:pt x="0" y="10"/>
                    </a:lnTo>
                    <a:lnTo>
                      <a:pt x="0" y="10"/>
                    </a:lnTo>
                    <a:lnTo>
                      <a:pt x="0" y="13"/>
                    </a:lnTo>
                    <a:lnTo>
                      <a:pt x="23" y="10"/>
                    </a:lnTo>
                    <a:lnTo>
                      <a:pt x="23" y="10"/>
                    </a:lnTo>
                    <a:lnTo>
                      <a:pt x="23" y="7"/>
                    </a:lnTo>
                    <a:close/>
                    <a:moveTo>
                      <a:pt x="22" y="2"/>
                    </a:moveTo>
                    <a:lnTo>
                      <a:pt x="0" y="6"/>
                    </a:lnTo>
                    <a:lnTo>
                      <a:pt x="0" y="5"/>
                    </a:lnTo>
                    <a:lnTo>
                      <a:pt x="0" y="9"/>
                    </a:lnTo>
                    <a:lnTo>
                      <a:pt x="23" y="6"/>
                    </a:lnTo>
                    <a:lnTo>
                      <a:pt x="23" y="6"/>
                    </a:lnTo>
                    <a:lnTo>
                      <a:pt x="23" y="3"/>
                    </a:lnTo>
                    <a:lnTo>
                      <a:pt x="22" y="2"/>
                    </a:lnTo>
                    <a:close/>
                    <a:moveTo>
                      <a:pt x="19" y="0"/>
                    </a:moveTo>
                    <a:lnTo>
                      <a:pt x="0" y="0"/>
                    </a:lnTo>
                    <a:lnTo>
                      <a:pt x="0" y="0"/>
                    </a:lnTo>
                    <a:lnTo>
                      <a:pt x="0" y="5"/>
                    </a:lnTo>
                    <a:lnTo>
                      <a:pt x="21" y="1"/>
                    </a:lnTo>
                    <a:lnTo>
                      <a:pt x="19"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72" name="Freeform 524"/>
              <p:cNvSpPr>
                <a:spLocks noEditPoints="1"/>
              </p:cNvSpPr>
              <p:nvPr/>
            </p:nvSpPr>
            <p:spPr bwMode="auto">
              <a:xfrm>
                <a:off x="6707188" y="4046538"/>
                <a:ext cx="36513" cy="25400"/>
              </a:xfrm>
              <a:custGeom>
                <a:avLst/>
                <a:gdLst>
                  <a:gd name="T0" fmla="*/ 23 w 23"/>
                  <a:gd name="T1" fmla="*/ 11 h 16"/>
                  <a:gd name="T2" fmla="*/ 0 w 23"/>
                  <a:gd name="T3" fmla="*/ 14 h 16"/>
                  <a:gd name="T4" fmla="*/ 0 w 23"/>
                  <a:gd name="T5" fmla="*/ 14 h 16"/>
                  <a:gd name="T6" fmla="*/ 0 w 23"/>
                  <a:gd name="T7" fmla="*/ 16 h 16"/>
                  <a:gd name="T8" fmla="*/ 17 w 23"/>
                  <a:gd name="T9" fmla="*/ 16 h 16"/>
                  <a:gd name="T10" fmla="*/ 23 w 23"/>
                  <a:gd name="T11" fmla="*/ 16 h 16"/>
                  <a:gd name="T12" fmla="*/ 23 w 23"/>
                  <a:gd name="T13" fmla="*/ 11 h 16"/>
                  <a:gd name="T14" fmla="*/ 23 w 23"/>
                  <a:gd name="T15" fmla="*/ 7 h 16"/>
                  <a:gd name="T16" fmla="*/ 0 w 23"/>
                  <a:gd name="T17" fmla="*/ 10 h 16"/>
                  <a:gd name="T18" fmla="*/ 0 w 23"/>
                  <a:gd name="T19" fmla="*/ 10 h 16"/>
                  <a:gd name="T20" fmla="*/ 0 w 23"/>
                  <a:gd name="T21" fmla="*/ 13 h 16"/>
                  <a:gd name="T22" fmla="*/ 23 w 23"/>
                  <a:gd name="T23" fmla="*/ 10 h 16"/>
                  <a:gd name="T24" fmla="*/ 23 w 23"/>
                  <a:gd name="T25" fmla="*/ 10 h 16"/>
                  <a:gd name="T26" fmla="*/ 23 w 23"/>
                  <a:gd name="T27" fmla="*/ 7 h 16"/>
                  <a:gd name="T28" fmla="*/ 22 w 23"/>
                  <a:gd name="T29" fmla="*/ 2 h 16"/>
                  <a:gd name="T30" fmla="*/ 0 w 23"/>
                  <a:gd name="T31" fmla="*/ 6 h 16"/>
                  <a:gd name="T32" fmla="*/ 0 w 23"/>
                  <a:gd name="T33" fmla="*/ 5 h 16"/>
                  <a:gd name="T34" fmla="*/ 0 w 23"/>
                  <a:gd name="T35" fmla="*/ 9 h 16"/>
                  <a:gd name="T36" fmla="*/ 23 w 23"/>
                  <a:gd name="T37" fmla="*/ 6 h 16"/>
                  <a:gd name="T38" fmla="*/ 23 w 23"/>
                  <a:gd name="T39" fmla="*/ 6 h 16"/>
                  <a:gd name="T40" fmla="*/ 23 w 23"/>
                  <a:gd name="T41" fmla="*/ 3 h 16"/>
                  <a:gd name="T42" fmla="*/ 22 w 23"/>
                  <a:gd name="T43" fmla="*/ 2 h 16"/>
                  <a:gd name="T44" fmla="*/ 19 w 23"/>
                  <a:gd name="T45" fmla="*/ 0 h 16"/>
                  <a:gd name="T46" fmla="*/ 0 w 23"/>
                  <a:gd name="T47" fmla="*/ 0 h 16"/>
                  <a:gd name="T48" fmla="*/ 0 w 23"/>
                  <a:gd name="T49" fmla="*/ 0 h 16"/>
                  <a:gd name="T50" fmla="*/ 0 w 23"/>
                  <a:gd name="T51" fmla="*/ 5 h 16"/>
                  <a:gd name="T52" fmla="*/ 21 w 23"/>
                  <a:gd name="T53" fmla="*/ 1 h 16"/>
                  <a:gd name="T54" fmla="*/ 19 w 23"/>
                  <a:gd name="T5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16">
                    <a:moveTo>
                      <a:pt x="23" y="11"/>
                    </a:moveTo>
                    <a:lnTo>
                      <a:pt x="0" y="14"/>
                    </a:lnTo>
                    <a:lnTo>
                      <a:pt x="0" y="14"/>
                    </a:lnTo>
                    <a:lnTo>
                      <a:pt x="0" y="16"/>
                    </a:lnTo>
                    <a:lnTo>
                      <a:pt x="17" y="16"/>
                    </a:lnTo>
                    <a:lnTo>
                      <a:pt x="23" y="16"/>
                    </a:lnTo>
                    <a:lnTo>
                      <a:pt x="23" y="11"/>
                    </a:lnTo>
                    <a:moveTo>
                      <a:pt x="23" y="7"/>
                    </a:moveTo>
                    <a:lnTo>
                      <a:pt x="0" y="10"/>
                    </a:lnTo>
                    <a:lnTo>
                      <a:pt x="0" y="10"/>
                    </a:lnTo>
                    <a:lnTo>
                      <a:pt x="0" y="13"/>
                    </a:lnTo>
                    <a:lnTo>
                      <a:pt x="23" y="10"/>
                    </a:lnTo>
                    <a:lnTo>
                      <a:pt x="23" y="10"/>
                    </a:lnTo>
                    <a:lnTo>
                      <a:pt x="23" y="7"/>
                    </a:lnTo>
                    <a:moveTo>
                      <a:pt x="22" y="2"/>
                    </a:moveTo>
                    <a:lnTo>
                      <a:pt x="0" y="6"/>
                    </a:lnTo>
                    <a:lnTo>
                      <a:pt x="0" y="5"/>
                    </a:lnTo>
                    <a:lnTo>
                      <a:pt x="0" y="9"/>
                    </a:lnTo>
                    <a:lnTo>
                      <a:pt x="23" y="6"/>
                    </a:lnTo>
                    <a:lnTo>
                      <a:pt x="23" y="6"/>
                    </a:lnTo>
                    <a:lnTo>
                      <a:pt x="23" y="3"/>
                    </a:lnTo>
                    <a:lnTo>
                      <a:pt x="22" y="2"/>
                    </a:lnTo>
                    <a:moveTo>
                      <a:pt x="19" y="0"/>
                    </a:moveTo>
                    <a:lnTo>
                      <a:pt x="0" y="0"/>
                    </a:lnTo>
                    <a:lnTo>
                      <a:pt x="0" y="0"/>
                    </a:lnTo>
                    <a:lnTo>
                      <a:pt x="0" y="5"/>
                    </a:lnTo>
                    <a:lnTo>
                      <a:pt x="21"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73" name="Freeform 525"/>
              <p:cNvSpPr>
                <a:spLocks/>
              </p:cNvSpPr>
              <p:nvPr/>
            </p:nvSpPr>
            <p:spPr bwMode="auto">
              <a:xfrm>
                <a:off x="6707188" y="4048125"/>
                <a:ext cx="34925" cy="7937"/>
              </a:xfrm>
              <a:custGeom>
                <a:avLst/>
                <a:gdLst>
                  <a:gd name="T0" fmla="*/ 21 w 22"/>
                  <a:gd name="T1" fmla="*/ 0 h 5"/>
                  <a:gd name="T2" fmla="*/ 0 w 22"/>
                  <a:gd name="T3" fmla="*/ 4 h 5"/>
                  <a:gd name="T4" fmla="*/ 0 w 22"/>
                  <a:gd name="T5" fmla="*/ 4 h 5"/>
                  <a:gd name="T6" fmla="*/ 0 w 22"/>
                  <a:gd name="T7" fmla="*/ 4 h 5"/>
                  <a:gd name="T8" fmla="*/ 0 w 22"/>
                  <a:gd name="T9" fmla="*/ 5 h 5"/>
                  <a:gd name="T10" fmla="*/ 22 w 22"/>
                  <a:gd name="T11" fmla="*/ 1 h 5"/>
                  <a:gd name="T12" fmla="*/ 21 w 2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2" h="5">
                    <a:moveTo>
                      <a:pt x="21" y="0"/>
                    </a:moveTo>
                    <a:lnTo>
                      <a:pt x="0" y="4"/>
                    </a:lnTo>
                    <a:lnTo>
                      <a:pt x="0" y="4"/>
                    </a:lnTo>
                    <a:lnTo>
                      <a:pt x="0" y="4"/>
                    </a:lnTo>
                    <a:lnTo>
                      <a:pt x="0" y="5"/>
                    </a:lnTo>
                    <a:lnTo>
                      <a:pt x="22" y="1"/>
                    </a:lnTo>
                    <a:lnTo>
                      <a:pt x="21"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74" name="Freeform 526"/>
              <p:cNvSpPr>
                <a:spLocks/>
              </p:cNvSpPr>
              <p:nvPr/>
            </p:nvSpPr>
            <p:spPr bwMode="auto">
              <a:xfrm>
                <a:off x="6707188" y="4048125"/>
                <a:ext cx="34925" cy="7937"/>
              </a:xfrm>
              <a:custGeom>
                <a:avLst/>
                <a:gdLst>
                  <a:gd name="T0" fmla="*/ 21 w 22"/>
                  <a:gd name="T1" fmla="*/ 0 h 5"/>
                  <a:gd name="T2" fmla="*/ 0 w 22"/>
                  <a:gd name="T3" fmla="*/ 4 h 5"/>
                  <a:gd name="T4" fmla="*/ 0 w 22"/>
                  <a:gd name="T5" fmla="*/ 4 h 5"/>
                  <a:gd name="T6" fmla="*/ 0 w 22"/>
                  <a:gd name="T7" fmla="*/ 4 h 5"/>
                  <a:gd name="T8" fmla="*/ 0 w 22"/>
                  <a:gd name="T9" fmla="*/ 5 h 5"/>
                  <a:gd name="T10" fmla="*/ 22 w 22"/>
                  <a:gd name="T11" fmla="*/ 1 h 5"/>
                  <a:gd name="T12" fmla="*/ 21 w 2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2" h="5">
                    <a:moveTo>
                      <a:pt x="21" y="0"/>
                    </a:moveTo>
                    <a:lnTo>
                      <a:pt x="0" y="4"/>
                    </a:lnTo>
                    <a:lnTo>
                      <a:pt x="0" y="4"/>
                    </a:lnTo>
                    <a:lnTo>
                      <a:pt x="0" y="4"/>
                    </a:lnTo>
                    <a:lnTo>
                      <a:pt x="0" y="5"/>
                    </a:lnTo>
                    <a:lnTo>
                      <a:pt x="22" y="1"/>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75" name="Freeform 527"/>
              <p:cNvSpPr>
                <a:spLocks/>
              </p:cNvSpPr>
              <p:nvPr/>
            </p:nvSpPr>
            <p:spPr bwMode="auto">
              <a:xfrm>
                <a:off x="6707188" y="4056063"/>
                <a:ext cx="36513" cy="6350"/>
              </a:xfrm>
              <a:custGeom>
                <a:avLst/>
                <a:gdLst>
                  <a:gd name="T0" fmla="*/ 23 w 23"/>
                  <a:gd name="T1" fmla="*/ 0 h 4"/>
                  <a:gd name="T2" fmla="*/ 0 w 23"/>
                  <a:gd name="T3" fmla="*/ 3 h 4"/>
                  <a:gd name="T4" fmla="*/ 0 w 23"/>
                  <a:gd name="T5" fmla="*/ 3 h 4"/>
                  <a:gd name="T6" fmla="*/ 0 w 23"/>
                  <a:gd name="T7" fmla="*/ 4 h 4"/>
                  <a:gd name="T8" fmla="*/ 0 w 23"/>
                  <a:gd name="T9" fmla="*/ 4 h 4"/>
                  <a:gd name="T10" fmla="*/ 23 w 23"/>
                  <a:gd name="T11" fmla="*/ 1 h 4"/>
                  <a:gd name="T12" fmla="*/ 23 w 23"/>
                  <a:gd name="T13" fmla="*/ 1 h 4"/>
                  <a:gd name="T14" fmla="*/ 23 w 23"/>
                  <a:gd name="T15" fmla="*/ 0 h 4"/>
                  <a:gd name="T16" fmla="*/ 23 w 2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0"/>
                    </a:moveTo>
                    <a:lnTo>
                      <a:pt x="0" y="3"/>
                    </a:lnTo>
                    <a:lnTo>
                      <a:pt x="0" y="3"/>
                    </a:lnTo>
                    <a:lnTo>
                      <a:pt x="0" y="4"/>
                    </a:lnTo>
                    <a:lnTo>
                      <a:pt x="0" y="4"/>
                    </a:lnTo>
                    <a:lnTo>
                      <a:pt x="23" y="1"/>
                    </a:lnTo>
                    <a:lnTo>
                      <a:pt x="23" y="1"/>
                    </a:lnTo>
                    <a:lnTo>
                      <a:pt x="23" y="0"/>
                    </a:lnTo>
                    <a:lnTo>
                      <a:pt x="23"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76" name="Freeform 528"/>
              <p:cNvSpPr>
                <a:spLocks/>
              </p:cNvSpPr>
              <p:nvPr/>
            </p:nvSpPr>
            <p:spPr bwMode="auto">
              <a:xfrm>
                <a:off x="6707188" y="4056063"/>
                <a:ext cx="36513" cy="6350"/>
              </a:xfrm>
              <a:custGeom>
                <a:avLst/>
                <a:gdLst>
                  <a:gd name="T0" fmla="*/ 23 w 23"/>
                  <a:gd name="T1" fmla="*/ 0 h 4"/>
                  <a:gd name="T2" fmla="*/ 0 w 23"/>
                  <a:gd name="T3" fmla="*/ 3 h 4"/>
                  <a:gd name="T4" fmla="*/ 0 w 23"/>
                  <a:gd name="T5" fmla="*/ 3 h 4"/>
                  <a:gd name="T6" fmla="*/ 0 w 23"/>
                  <a:gd name="T7" fmla="*/ 4 h 4"/>
                  <a:gd name="T8" fmla="*/ 0 w 23"/>
                  <a:gd name="T9" fmla="*/ 4 h 4"/>
                  <a:gd name="T10" fmla="*/ 23 w 23"/>
                  <a:gd name="T11" fmla="*/ 1 h 4"/>
                  <a:gd name="T12" fmla="*/ 23 w 23"/>
                  <a:gd name="T13" fmla="*/ 1 h 4"/>
                  <a:gd name="T14" fmla="*/ 23 w 23"/>
                  <a:gd name="T15" fmla="*/ 0 h 4"/>
                  <a:gd name="T16" fmla="*/ 23 w 2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0"/>
                    </a:moveTo>
                    <a:lnTo>
                      <a:pt x="0" y="3"/>
                    </a:lnTo>
                    <a:lnTo>
                      <a:pt x="0" y="3"/>
                    </a:lnTo>
                    <a:lnTo>
                      <a:pt x="0" y="4"/>
                    </a:lnTo>
                    <a:lnTo>
                      <a:pt x="0" y="4"/>
                    </a:lnTo>
                    <a:lnTo>
                      <a:pt x="23" y="1"/>
                    </a:lnTo>
                    <a:lnTo>
                      <a:pt x="23" y="1"/>
                    </a:lnTo>
                    <a:lnTo>
                      <a:pt x="23" y="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77" name="Freeform 529"/>
              <p:cNvSpPr>
                <a:spLocks/>
              </p:cNvSpPr>
              <p:nvPr/>
            </p:nvSpPr>
            <p:spPr bwMode="auto">
              <a:xfrm>
                <a:off x="6707188" y="4062413"/>
                <a:ext cx="36513" cy="6350"/>
              </a:xfrm>
              <a:custGeom>
                <a:avLst/>
                <a:gdLst>
                  <a:gd name="T0" fmla="*/ 23 w 23"/>
                  <a:gd name="T1" fmla="*/ 0 h 4"/>
                  <a:gd name="T2" fmla="*/ 0 w 23"/>
                  <a:gd name="T3" fmla="*/ 3 h 4"/>
                  <a:gd name="T4" fmla="*/ 0 w 23"/>
                  <a:gd name="T5" fmla="*/ 3 h 4"/>
                  <a:gd name="T6" fmla="*/ 0 w 23"/>
                  <a:gd name="T7" fmla="*/ 4 h 4"/>
                  <a:gd name="T8" fmla="*/ 0 w 23"/>
                  <a:gd name="T9" fmla="*/ 4 h 4"/>
                  <a:gd name="T10" fmla="*/ 23 w 23"/>
                  <a:gd name="T11" fmla="*/ 1 h 4"/>
                  <a:gd name="T12" fmla="*/ 23 w 23"/>
                  <a:gd name="T13" fmla="*/ 1 h 4"/>
                  <a:gd name="T14" fmla="*/ 23 w 23"/>
                  <a:gd name="T15" fmla="*/ 0 h 4"/>
                  <a:gd name="T16" fmla="*/ 23 w 2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0"/>
                    </a:moveTo>
                    <a:lnTo>
                      <a:pt x="0" y="3"/>
                    </a:lnTo>
                    <a:lnTo>
                      <a:pt x="0" y="3"/>
                    </a:lnTo>
                    <a:lnTo>
                      <a:pt x="0" y="4"/>
                    </a:lnTo>
                    <a:lnTo>
                      <a:pt x="0" y="4"/>
                    </a:lnTo>
                    <a:lnTo>
                      <a:pt x="23" y="1"/>
                    </a:lnTo>
                    <a:lnTo>
                      <a:pt x="23" y="1"/>
                    </a:lnTo>
                    <a:lnTo>
                      <a:pt x="23" y="0"/>
                    </a:lnTo>
                    <a:lnTo>
                      <a:pt x="23"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78" name="Freeform 530"/>
              <p:cNvSpPr>
                <a:spLocks/>
              </p:cNvSpPr>
              <p:nvPr/>
            </p:nvSpPr>
            <p:spPr bwMode="auto">
              <a:xfrm>
                <a:off x="6707188" y="4062413"/>
                <a:ext cx="36513" cy="6350"/>
              </a:xfrm>
              <a:custGeom>
                <a:avLst/>
                <a:gdLst>
                  <a:gd name="T0" fmla="*/ 23 w 23"/>
                  <a:gd name="T1" fmla="*/ 0 h 4"/>
                  <a:gd name="T2" fmla="*/ 0 w 23"/>
                  <a:gd name="T3" fmla="*/ 3 h 4"/>
                  <a:gd name="T4" fmla="*/ 0 w 23"/>
                  <a:gd name="T5" fmla="*/ 3 h 4"/>
                  <a:gd name="T6" fmla="*/ 0 w 23"/>
                  <a:gd name="T7" fmla="*/ 4 h 4"/>
                  <a:gd name="T8" fmla="*/ 0 w 23"/>
                  <a:gd name="T9" fmla="*/ 4 h 4"/>
                  <a:gd name="T10" fmla="*/ 23 w 23"/>
                  <a:gd name="T11" fmla="*/ 1 h 4"/>
                  <a:gd name="T12" fmla="*/ 23 w 23"/>
                  <a:gd name="T13" fmla="*/ 1 h 4"/>
                  <a:gd name="T14" fmla="*/ 23 w 23"/>
                  <a:gd name="T15" fmla="*/ 0 h 4"/>
                  <a:gd name="T16" fmla="*/ 23 w 2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0"/>
                    </a:moveTo>
                    <a:lnTo>
                      <a:pt x="0" y="3"/>
                    </a:lnTo>
                    <a:lnTo>
                      <a:pt x="0" y="3"/>
                    </a:lnTo>
                    <a:lnTo>
                      <a:pt x="0" y="4"/>
                    </a:lnTo>
                    <a:lnTo>
                      <a:pt x="0" y="4"/>
                    </a:lnTo>
                    <a:lnTo>
                      <a:pt x="23" y="1"/>
                    </a:lnTo>
                    <a:lnTo>
                      <a:pt x="23" y="1"/>
                    </a:lnTo>
                    <a:lnTo>
                      <a:pt x="23" y="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79" name="Freeform 531"/>
              <p:cNvSpPr>
                <a:spLocks noEditPoints="1"/>
              </p:cNvSpPr>
              <p:nvPr/>
            </p:nvSpPr>
            <p:spPr bwMode="auto">
              <a:xfrm>
                <a:off x="6715125" y="4071938"/>
                <a:ext cx="19050" cy="6350"/>
              </a:xfrm>
              <a:custGeom>
                <a:avLst/>
                <a:gdLst>
                  <a:gd name="T0" fmla="*/ 12 w 12"/>
                  <a:gd name="T1" fmla="*/ 0 h 4"/>
                  <a:gd name="T2" fmla="*/ 0 w 12"/>
                  <a:gd name="T3" fmla="*/ 0 h 4"/>
                  <a:gd name="T4" fmla="*/ 2 w 12"/>
                  <a:gd name="T5" fmla="*/ 4 h 4"/>
                  <a:gd name="T6" fmla="*/ 10 w 12"/>
                  <a:gd name="T7" fmla="*/ 4 h 4"/>
                  <a:gd name="T8" fmla="*/ 12 w 12"/>
                  <a:gd name="T9" fmla="*/ 0 h 4"/>
                  <a:gd name="T10" fmla="*/ 12 w 12"/>
                  <a:gd name="T11" fmla="*/ 0 h 4"/>
                  <a:gd name="T12" fmla="*/ 12 w 1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12" y="0"/>
                    </a:moveTo>
                    <a:lnTo>
                      <a:pt x="0" y="0"/>
                    </a:lnTo>
                    <a:lnTo>
                      <a:pt x="2" y="4"/>
                    </a:lnTo>
                    <a:lnTo>
                      <a:pt x="10" y="4"/>
                    </a:lnTo>
                    <a:lnTo>
                      <a:pt x="12" y="0"/>
                    </a:lnTo>
                    <a:close/>
                    <a:moveTo>
                      <a:pt x="12" y="0"/>
                    </a:moveTo>
                    <a:lnTo>
                      <a:pt x="12" y="0"/>
                    </a:lnTo>
                    <a:close/>
                  </a:path>
                </a:pathLst>
              </a:custGeom>
              <a:solidFill>
                <a:srgbClr val="1F1C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80" name="Freeform 532"/>
              <p:cNvSpPr>
                <a:spLocks noEditPoints="1"/>
              </p:cNvSpPr>
              <p:nvPr/>
            </p:nvSpPr>
            <p:spPr bwMode="auto">
              <a:xfrm>
                <a:off x="6715125" y="4071938"/>
                <a:ext cx="19050" cy="6350"/>
              </a:xfrm>
              <a:custGeom>
                <a:avLst/>
                <a:gdLst>
                  <a:gd name="T0" fmla="*/ 12 w 12"/>
                  <a:gd name="T1" fmla="*/ 0 h 4"/>
                  <a:gd name="T2" fmla="*/ 0 w 12"/>
                  <a:gd name="T3" fmla="*/ 0 h 4"/>
                  <a:gd name="T4" fmla="*/ 2 w 12"/>
                  <a:gd name="T5" fmla="*/ 4 h 4"/>
                  <a:gd name="T6" fmla="*/ 10 w 12"/>
                  <a:gd name="T7" fmla="*/ 4 h 4"/>
                  <a:gd name="T8" fmla="*/ 12 w 12"/>
                  <a:gd name="T9" fmla="*/ 0 h 4"/>
                  <a:gd name="T10" fmla="*/ 12 w 12"/>
                  <a:gd name="T11" fmla="*/ 0 h 4"/>
                  <a:gd name="T12" fmla="*/ 12 w 1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12" y="0"/>
                    </a:moveTo>
                    <a:lnTo>
                      <a:pt x="0" y="0"/>
                    </a:lnTo>
                    <a:lnTo>
                      <a:pt x="2" y="4"/>
                    </a:lnTo>
                    <a:lnTo>
                      <a:pt x="10" y="4"/>
                    </a:lnTo>
                    <a:lnTo>
                      <a:pt x="12" y="0"/>
                    </a:lnTo>
                    <a:moveTo>
                      <a:pt x="12" y="0"/>
                    </a:move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81" name="Freeform 533"/>
              <p:cNvSpPr>
                <a:spLocks/>
              </p:cNvSpPr>
              <p:nvPr/>
            </p:nvSpPr>
            <p:spPr bwMode="auto">
              <a:xfrm>
                <a:off x="8478838" y="3927475"/>
                <a:ext cx="0" cy="65087"/>
              </a:xfrm>
              <a:custGeom>
                <a:avLst/>
                <a:gdLst>
                  <a:gd name="T0" fmla="*/ 0 h 39"/>
                  <a:gd name="T1" fmla="*/ 21 h 39"/>
                  <a:gd name="T2" fmla="*/ 39 h 39"/>
                  <a:gd name="T3" fmla="*/ 0 h 39"/>
                </a:gdLst>
                <a:ahLst/>
                <a:cxnLst>
                  <a:cxn ang="0">
                    <a:pos x="0" y="T0"/>
                  </a:cxn>
                  <a:cxn ang="0">
                    <a:pos x="0" y="T1"/>
                  </a:cxn>
                  <a:cxn ang="0">
                    <a:pos x="0" y="T2"/>
                  </a:cxn>
                  <a:cxn ang="0">
                    <a:pos x="0" y="T3"/>
                  </a:cxn>
                </a:cxnLst>
                <a:rect l="0" t="0" r="r" b="b"/>
                <a:pathLst>
                  <a:path h="39">
                    <a:moveTo>
                      <a:pt x="0" y="0"/>
                    </a:moveTo>
                    <a:cubicBezTo>
                      <a:pt x="0" y="8"/>
                      <a:pt x="0" y="15"/>
                      <a:pt x="0" y="21"/>
                    </a:cubicBezTo>
                    <a:cubicBezTo>
                      <a:pt x="0" y="32"/>
                      <a:pt x="0" y="39"/>
                      <a:pt x="0" y="39"/>
                    </a:cubicBezTo>
                    <a:cubicBezTo>
                      <a:pt x="0" y="0"/>
                      <a:pt x="0" y="0"/>
                      <a:pt x="0" y="0"/>
                    </a:cubicBezTo>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82" name="Freeform 534"/>
              <p:cNvSpPr>
                <a:spLocks noEditPoints="1"/>
              </p:cNvSpPr>
              <p:nvPr/>
            </p:nvSpPr>
            <p:spPr bwMode="auto">
              <a:xfrm>
                <a:off x="8877300" y="3989388"/>
                <a:ext cx="0" cy="3175"/>
              </a:xfrm>
              <a:custGeom>
                <a:avLst/>
                <a:gdLst>
                  <a:gd name="T0" fmla="*/ 2 h 2"/>
                  <a:gd name="T1" fmla="*/ 2 h 2"/>
                  <a:gd name="T2" fmla="*/ 2 h 2"/>
                  <a:gd name="T3" fmla="*/ 2 h 2"/>
                  <a:gd name="T4" fmla="*/ 2 h 2"/>
                  <a:gd name="T5" fmla="*/ 2 h 2"/>
                  <a:gd name="T6" fmla="*/ 2 h 2"/>
                  <a:gd name="T7" fmla="*/ 2 h 2"/>
                  <a:gd name="T8" fmla="*/ 2 h 2"/>
                  <a:gd name="T9" fmla="*/ 2 h 2"/>
                  <a:gd name="T10" fmla="*/ 2 h 2"/>
                  <a:gd name="T11" fmla="*/ 2 h 2"/>
                  <a:gd name="T12" fmla="*/ 2 h 2"/>
                  <a:gd name="T13" fmla="*/ 2 h 2"/>
                  <a:gd name="T14" fmla="*/ 2 h 2"/>
                  <a:gd name="T15" fmla="*/ 2 h 2"/>
                  <a:gd name="T16" fmla="*/ 2 h 2"/>
                  <a:gd name="T17" fmla="*/ 2 h 2"/>
                  <a:gd name="T18" fmla="*/ 2 h 2"/>
                  <a:gd name="T19" fmla="*/ 1 h 2"/>
                  <a:gd name="T20" fmla="*/ 2 h 2"/>
                  <a:gd name="T21" fmla="*/ 1 h 2"/>
                  <a:gd name="T22" fmla="*/ 1 h 2"/>
                  <a:gd name="T23" fmla="*/ 1 h 2"/>
                  <a:gd name="T24" fmla="*/ 1 h 2"/>
                  <a:gd name="T25" fmla="*/ 1 h 2"/>
                  <a:gd name="T26" fmla="*/ 1 h 2"/>
                  <a:gd name="T27" fmla="*/ 1 h 2"/>
                  <a:gd name="T28" fmla="*/ 1 h 2"/>
                  <a:gd name="T29" fmla="*/ 1 h 2"/>
                  <a:gd name="T30" fmla="*/ 1 h 2"/>
                  <a:gd name="T31" fmla="*/ 1 h 2"/>
                  <a:gd name="T32" fmla="*/ 1 h 2"/>
                  <a:gd name="T33" fmla="*/ 1 h 2"/>
                  <a:gd name="T34" fmla="*/ 0 h 2"/>
                  <a:gd name="T35" fmla="*/ 0 h 2"/>
                  <a:gd name="T36" fmla="*/ 0 h 2"/>
                  <a:gd name="T37" fmla="*/ 0 h 2"/>
                  <a:gd name="T38" fmla="*/ 0 h 2"/>
                  <a:gd name="T39"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 ang="0">
                    <a:pos x="0" y="T33"/>
                  </a:cxn>
                  <a:cxn ang="0">
                    <a:pos x="0" y="T34"/>
                  </a:cxn>
                  <a:cxn ang="0">
                    <a:pos x="0" y="T35"/>
                  </a:cxn>
                  <a:cxn ang="0">
                    <a:pos x="0" y="T36"/>
                  </a:cxn>
                  <a:cxn ang="0">
                    <a:pos x="0" y="T37"/>
                  </a:cxn>
                  <a:cxn ang="0">
                    <a:pos x="0" y="T38"/>
                  </a:cxn>
                  <a:cxn ang="0">
                    <a:pos x="0" y="T39"/>
                  </a:cxn>
                </a:cxnLst>
                <a:rect l="0" t="0" r="r" b="b"/>
                <a:pathLst>
                  <a:path h="2">
                    <a:moveTo>
                      <a:pt x="0" y="2"/>
                    </a:moveTo>
                    <a:cubicBezTo>
                      <a:pt x="0" y="2"/>
                      <a:pt x="0" y="2"/>
                      <a:pt x="0" y="2"/>
                    </a:cubicBez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1"/>
                    </a:moveTo>
                    <a:cubicBezTo>
                      <a:pt x="0" y="2"/>
                      <a:pt x="0" y="2"/>
                      <a:pt x="0" y="2"/>
                    </a:cubicBezTo>
                    <a:cubicBezTo>
                      <a:pt x="0" y="2"/>
                      <a:pt x="0" y="2"/>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426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83" name="Freeform 535"/>
              <p:cNvSpPr>
                <a:spLocks/>
              </p:cNvSpPr>
              <p:nvPr/>
            </p:nvSpPr>
            <p:spPr bwMode="auto">
              <a:xfrm>
                <a:off x="8478838" y="3605213"/>
                <a:ext cx="398463" cy="387350"/>
              </a:xfrm>
              <a:custGeom>
                <a:avLst/>
                <a:gdLst>
                  <a:gd name="T0" fmla="*/ 225 w 239"/>
                  <a:gd name="T1" fmla="*/ 0 h 232"/>
                  <a:gd name="T2" fmla="*/ 0 w 239"/>
                  <a:gd name="T3" fmla="*/ 153 h 232"/>
                  <a:gd name="T4" fmla="*/ 0 w 239"/>
                  <a:gd name="T5" fmla="*/ 193 h 232"/>
                  <a:gd name="T6" fmla="*/ 0 w 239"/>
                  <a:gd name="T7" fmla="*/ 193 h 232"/>
                  <a:gd name="T8" fmla="*/ 0 w 239"/>
                  <a:gd name="T9" fmla="*/ 232 h 232"/>
                  <a:gd name="T10" fmla="*/ 239 w 239"/>
                  <a:gd name="T11" fmla="*/ 232 h 232"/>
                  <a:gd name="T12" fmla="*/ 239 w 239"/>
                  <a:gd name="T13" fmla="*/ 232 h 232"/>
                  <a:gd name="T14" fmla="*/ 239 w 239"/>
                  <a:gd name="T15" fmla="*/ 232 h 232"/>
                  <a:gd name="T16" fmla="*/ 239 w 239"/>
                  <a:gd name="T17" fmla="*/ 232 h 232"/>
                  <a:gd name="T18" fmla="*/ 239 w 239"/>
                  <a:gd name="T19" fmla="*/ 232 h 232"/>
                  <a:gd name="T20" fmla="*/ 239 w 239"/>
                  <a:gd name="T21" fmla="*/ 232 h 232"/>
                  <a:gd name="T22" fmla="*/ 239 w 239"/>
                  <a:gd name="T23" fmla="*/ 232 h 232"/>
                  <a:gd name="T24" fmla="*/ 239 w 239"/>
                  <a:gd name="T25" fmla="*/ 232 h 232"/>
                  <a:gd name="T26" fmla="*/ 239 w 239"/>
                  <a:gd name="T27" fmla="*/ 232 h 232"/>
                  <a:gd name="T28" fmla="*/ 239 w 239"/>
                  <a:gd name="T29" fmla="*/ 232 h 232"/>
                  <a:gd name="T30" fmla="*/ 239 w 239"/>
                  <a:gd name="T31" fmla="*/ 232 h 232"/>
                  <a:gd name="T32" fmla="*/ 239 w 239"/>
                  <a:gd name="T33" fmla="*/ 232 h 232"/>
                  <a:gd name="T34" fmla="*/ 239 w 239"/>
                  <a:gd name="T35" fmla="*/ 232 h 232"/>
                  <a:gd name="T36" fmla="*/ 239 w 239"/>
                  <a:gd name="T37" fmla="*/ 231 h 232"/>
                  <a:gd name="T38" fmla="*/ 239 w 239"/>
                  <a:gd name="T39" fmla="*/ 231 h 232"/>
                  <a:gd name="T40" fmla="*/ 239 w 239"/>
                  <a:gd name="T41" fmla="*/ 231 h 232"/>
                  <a:gd name="T42" fmla="*/ 239 w 239"/>
                  <a:gd name="T43" fmla="*/ 231 h 232"/>
                  <a:gd name="T44" fmla="*/ 239 w 239"/>
                  <a:gd name="T45" fmla="*/ 231 h 232"/>
                  <a:gd name="T46" fmla="*/ 239 w 239"/>
                  <a:gd name="T47" fmla="*/ 231 h 232"/>
                  <a:gd name="T48" fmla="*/ 239 w 239"/>
                  <a:gd name="T49" fmla="*/ 231 h 232"/>
                  <a:gd name="T50" fmla="*/ 239 w 239"/>
                  <a:gd name="T51" fmla="*/ 231 h 232"/>
                  <a:gd name="T52" fmla="*/ 239 w 239"/>
                  <a:gd name="T53" fmla="*/ 231 h 232"/>
                  <a:gd name="T54" fmla="*/ 239 w 239"/>
                  <a:gd name="T55" fmla="*/ 230 h 232"/>
                  <a:gd name="T56" fmla="*/ 239 w 239"/>
                  <a:gd name="T57" fmla="*/ 230 h 232"/>
                  <a:gd name="T58" fmla="*/ 239 w 239"/>
                  <a:gd name="T59" fmla="*/ 230 h 232"/>
                  <a:gd name="T60" fmla="*/ 239 w 239"/>
                  <a:gd name="T61" fmla="*/ 230 h 232"/>
                  <a:gd name="T62" fmla="*/ 225 w 239"/>
                  <a:gd name="T6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 h="232">
                    <a:moveTo>
                      <a:pt x="225" y="0"/>
                    </a:moveTo>
                    <a:cubicBezTo>
                      <a:pt x="0" y="153"/>
                      <a:pt x="0" y="153"/>
                      <a:pt x="0" y="153"/>
                    </a:cubicBezTo>
                    <a:cubicBezTo>
                      <a:pt x="0" y="168"/>
                      <a:pt x="0" y="182"/>
                      <a:pt x="0" y="193"/>
                    </a:cubicBezTo>
                    <a:cubicBezTo>
                      <a:pt x="0" y="193"/>
                      <a:pt x="0" y="193"/>
                      <a:pt x="0" y="193"/>
                    </a:cubicBezTo>
                    <a:cubicBezTo>
                      <a:pt x="0" y="232"/>
                      <a:pt x="0" y="232"/>
                      <a:pt x="0"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0"/>
                      <a:pt x="239" y="230"/>
                    </a:cubicBezTo>
                    <a:cubicBezTo>
                      <a:pt x="239" y="230"/>
                      <a:pt x="239" y="230"/>
                      <a:pt x="239" y="230"/>
                    </a:cubicBezTo>
                    <a:cubicBezTo>
                      <a:pt x="239" y="230"/>
                      <a:pt x="239" y="230"/>
                      <a:pt x="239" y="230"/>
                    </a:cubicBezTo>
                    <a:cubicBezTo>
                      <a:pt x="239" y="230"/>
                      <a:pt x="239" y="230"/>
                      <a:pt x="239" y="230"/>
                    </a:cubicBezTo>
                    <a:cubicBezTo>
                      <a:pt x="239" y="211"/>
                      <a:pt x="237" y="64"/>
                      <a:pt x="225" y="0"/>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84" name="Freeform 536"/>
              <p:cNvSpPr>
                <a:spLocks/>
              </p:cNvSpPr>
              <p:nvPr/>
            </p:nvSpPr>
            <p:spPr bwMode="auto">
              <a:xfrm>
                <a:off x="8478838" y="3860800"/>
                <a:ext cx="0" cy="66675"/>
              </a:xfrm>
              <a:custGeom>
                <a:avLst/>
                <a:gdLst>
                  <a:gd name="T0" fmla="*/ 0 h 40"/>
                  <a:gd name="T1" fmla="*/ 0 h 40"/>
                  <a:gd name="T2" fmla="*/ 40 h 40"/>
                  <a:gd name="T3" fmla="*/ 40 h 40"/>
                  <a:gd name="T4" fmla="*/ 0 h 40"/>
                </a:gdLst>
                <a:ahLst/>
                <a:cxnLst>
                  <a:cxn ang="0">
                    <a:pos x="0" y="T0"/>
                  </a:cxn>
                  <a:cxn ang="0">
                    <a:pos x="0" y="T1"/>
                  </a:cxn>
                  <a:cxn ang="0">
                    <a:pos x="0" y="T2"/>
                  </a:cxn>
                  <a:cxn ang="0">
                    <a:pos x="0" y="T3"/>
                  </a:cxn>
                  <a:cxn ang="0">
                    <a:pos x="0" y="T4"/>
                  </a:cxn>
                </a:cxnLst>
                <a:rect l="0" t="0" r="r" b="b"/>
                <a:pathLst>
                  <a:path h="40">
                    <a:moveTo>
                      <a:pt x="0" y="0"/>
                    </a:moveTo>
                    <a:cubicBezTo>
                      <a:pt x="0" y="0"/>
                      <a:pt x="0" y="0"/>
                      <a:pt x="0" y="0"/>
                    </a:cubicBezTo>
                    <a:cubicBezTo>
                      <a:pt x="0" y="40"/>
                      <a:pt x="0" y="40"/>
                      <a:pt x="0" y="40"/>
                    </a:cubicBezTo>
                    <a:cubicBezTo>
                      <a:pt x="0" y="40"/>
                      <a:pt x="0" y="40"/>
                      <a:pt x="0" y="40"/>
                    </a:cubicBezTo>
                    <a:cubicBezTo>
                      <a:pt x="0" y="29"/>
                      <a:pt x="0" y="15"/>
                      <a:pt x="0" y="0"/>
                    </a:cubicBezTo>
                  </a:path>
                </a:pathLst>
              </a:custGeom>
              <a:solidFill>
                <a:srgbClr val="3853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85" name="Freeform 537"/>
              <p:cNvSpPr>
                <a:spLocks/>
              </p:cNvSpPr>
              <p:nvPr/>
            </p:nvSpPr>
            <p:spPr bwMode="auto">
              <a:xfrm>
                <a:off x="8478838" y="3860800"/>
                <a:ext cx="0" cy="66675"/>
              </a:xfrm>
              <a:custGeom>
                <a:avLst/>
                <a:gdLst>
                  <a:gd name="T0" fmla="*/ 0 h 40"/>
                  <a:gd name="T1" fmla="*/ 0 h 40"/>
                  <a:gd name="T2" fmla="*/ 40 h 40"/>
                  <a:gd name="T3" fmla="*/ 0 h 40"/>
                </a:gdLst>
                <a:ahLst/>
                <a:cxnLst>
                  <a:cxn ang="0">
                    <a:pos x="0" y="T0"/>
                  </a:cxn>
                  <a:cxn ang="0">
                    <a:pos x="0" y="T1"/>
                  </a:cxn>
                  <a:cxn ang="0">
                    <a:pos x="0" y="T2"/>
                  </a:cxn>
                  <a:cxn ang="0">
                    <a:pos x="0" y="T3"/>
                  </a:cxn>
                </a:cxnLst>
                <a:rect l="0" t="0" r="r" b="b"/>
                <a:pathLst>
                  <a:path h="40">
                    <a:moveTo>
                      <a:pt x="0" y="0"/>
                    </a:moveTo>
                    <a:cubicBezTo>
                      <a:pt x="0" y="0"/>
                      <a:pt x="0" y="0"/>
                      <a:pt x="0" y="0"/>
                    </a:cubicBezTo>
                    <a:cubicBezTo>
                      <a:pt x="0" y="15"/>
                      <a:pt x="0" y="29"/>
                      <a:pt x="0" y="40"/>
                    </a:cubicBezTo>
                    <a:cubicBezTo>
                      <a:pt x="0" y="29"/>
                      <a:pt x="0" y="15"/>
                      <a:pt x="0" y="0"/>
                    </a:cubicBezTo>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86" name="Freeform 538"/>
              <p:cNvSpPr>
                <a:spLocks/>
              </p:cNvSpPr>
              <p:nvPr/>
            </p:nvSpPr>
            <p:spPr bwMode="auto">
              <a:xfrm>
                <a:off x="8616950" y="3171825"/>
                <a:ext cx="138113" cy="52387"/>
              </a:xfrm>
              <a:custGeom>
                <a:avLst/>
                <a:gdLst>
                  <a:gd name="T0" fmla="*/ 83 w 83"/>
                  <a:gd name="T1" fmla="*/ 0 h 32"/>
                  <a:gd name="T2" fmla="*/ 41 w 83"/>
                  <a:gd name="T3" fmla="*/ 32 h 32"/>
                  <a:gd name="T4" fmla="*/ 0 w 83"/>
                  <a:gd name="T5" fmla="*/ 0 h 32"/>
                  <a:gd name="T6" fmla="*/ 83 w 83"/>
                  <a:gd name="T7" fmla="*/ 0 h 32"/>
                </a:gdLst>
                <a:ahLst/>
                <a:cxnLst>
                  <a:cxn ang="0">
                    <a:pos x="T0" y="T1"/>
                  </a:cxn>
                  <a:cxn ang="0">
                    <a:pos x="T2" y="T3"/>
                  </a:cxn>
                  <a:cxn ang="0">
                    <a:pos x="T4" y="T5"/>
                  </a:cxn>
                  <a:cxn ang="0">
                    <a:pos x="T6" y="T7"/>
                  </a:cxn>
                </a:cxnLst>
                <a:rect l="0" t="0" r="r" b="b"/>
                <a:pathLst>
                  <a:path w="83" h="32">
                    <a:moveTo>
                      <a:pt x="83" y="0"/>
                    </a:moveTo>
                    <a:cubicBezTo>
                      <a:pt x="78" y="18"/>
                      <a:pt x="61" y="32"/>
                      <a:pt x="41" y="32"/>
                    </a:cubicBezTo>
                    <a:cubicBezTo>
                      <a:pt x="21" y="32"/>
                      <a:pt x="5" y="18"/>
                      <a:pt x="0" y="0"/>
                    </a:cubicBezTo>
                    <a:lnTo>
                      <a:pt x="83"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grpSp>
        <p:nvGrpSpPr>
          <p:cNvPr id="893" name="Group 892"/>
          <p:cNvGrpSpPr/>
          <p:nvPr/>
        </p:nvGrpSpPr>
        <p:grpSpPr>
          <a:xfrm>
            <a:off x="882" y="2690524"/>
            <a:ext cx="11991074" cy="559562"/>
            <a:chOff x="1" y="2412972"/>
            <a:chExt cx="11757022" cy="548640"/>
          </a:xfrm>
        </p:grpSpPr>
        <p:sp>
          <p:nvSpPr>
            <p:cNvPr id="7" name="Rectangle 6"/>
            <p:cNvSpPr/>
            <p:nvPr/>
          </p:nvSpPr>
          <p:spPr bwMode="auto">
            <a:xfrm>
              <a:off x="1" y="2412972"/>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46630" rIns="93260" bIns="46630" numCol="1" spcCol="0" rtlCol="0" fromWordArt="0" anchor="ctr" anchorCtr="0" forceAA="0" compatLnSpc="1">
              <a:prstTxWarp prst="textNoShape">
                <a:avLst/>
              </a:prstTxWarp>
              <a:noAutofit/>
            </a:bodyPr>
            <a:lstStyle/>
            <a:p>
              <a:pPr defTabSz="951028" fontAlgn="base"/>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	Reliable</a:t>
              </a:r>
            </a:p>
          </p:txBody>
        </p:sp>
        <p:sp>
          <p:nvSpPr>
            <p:cNvPr id="17" name="Rectangle 16"/>
            <p:cNvSpPr/>
            <p:nvPr/>
          </p:nvSpPr>
          <p:spPr>
            <a:xfrm>
              <a:off x="3248024" y="2412972"/>
              <a:ext cx="8508999" cy="548640"/>
            </a:xfrm>
            <a:prstGeom prst="rect">
              <a:avLst/>
            </a:prstGeom>
            <a:solidFill>
              <a:schemeClr val="bg1">
                <a:lumMod val="95000"/>
              </a:schemeClr>
            </a:solidFill>
          </p:spPr>
          <p:txBody>
            <a:bodyPr wrap="square" lIns="93260" anchor="ctr">
              <a:noAutofit/>
            </a:bodyPr>
            <a:lstStyle/>
            <a:p>
              <a:pPr marL="55039" lvl="1" defTabSz="950500" fontAlgn="base">
                <a:buClr>
                  <a:srgbClr val="68217A">
                    <a:lumMod val="50000"/>
                  </a:srgbClr>
                </a:buClr>
                <a:tabLst>
                  <a:tab pos="671470" algn="l"/>
                </a:tabLst>
              </a:pPr>
              <a:r>
                <a:rPr lang="en-IN" sz="1428" kern="0" dirty="0">
                  <a:solidFill>
                    <a:sysClr val="windowText" lastClr="000000"/>
                  </a:solidFill>
                  <a:ea typeface="Segoe UI" pitchFamily="34" charset="0"/>
                  <a:cs typeface="Segoe UI" pitchFamily="34" charset="0"/>
                </a:rPr>
                <a:t>Must be highly available and reliable (no permanent loss of data).</a:t>
              </a:r>
            </a:p>
          </p:txBody>
        </p:sp>
        <p:grpSp>
          <p:nvGrpSpPr>
            <p:cNvPr id="687" name="Group 686"/>
            <p:cNvGrpSpPr/>
            <p:nvPr/>
          </p:nvGrpSpPr>
          <p:grpSpPr>
            <a:xfrm>
              <a:off x="600562" y="2463834"/>
              <a:ext cx="573440" cy="446916"/>
              <a:chOff x="2767746" y="2445068"/>
              <a:chExt cx="2560896" cy="1995860"/>
            </a:xfrm>
          </p:grpSpPr>
          <p:sp>
            <p:nvSpPr>
              <p:cNvPr id="688" name="Rectangle 125"/>
              <p:cNvSpPr>
                <a:spLocks noChangeArrowheads="1"/>
              </p:cNvSpPr>
              <p:nvPr/>
            </p:nvSpPr>
            <p:spPr bwMode="auto">
              <a:xfrm>
                <a:off x="2767746" y="2445068"/>
                <a:ext cx="2560894" cy="19362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89" name="Rectangle 126"/>
              <p:cNvSpPr>
                <a:spLocks noChangeArrowheads="1"/>
              </p:cNvSpPr>
              <p:nvPr/>
            </p:nvSpPr>
            <p:spPr bwMode="auto">
              <a:xfrm>
                <a:off x="3145041" y="2766241"/>
                <a:ext cx="764024" cy="16150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90" name="Rectangle 127"/>
              <p:cNvSpPr>
                <a:spLocks noChangeArrowheads="1"/>
              </p:cNvSpPr>
              <p:nvPr/>
            </p:nvSpPr>
            <p:spPr bwMode="auto">
              <a:xfrm>
                <a:off x="3993957" y="2977297"/>
                <a:ext cx="485767" cy="140398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91" name="Rectangle 128"/>
              <p:cNvSpPr>
                <a:spLocks noChangeArrowheads="1"/>
              </p:cNvSpPr>
              <p:nvPr/>
            </p:nvSpPr>
            <p:spPr bwMode="auto">
              <a:xfrm>
                <a:off x="4677807" y="3206706"/>
                <a:ext cx="650835" cy="117457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92" name="Rectangle 129"/>
              <p:cNvSpPr>
                <a:spLocks noChangeArrowheads="1"/>
              </p:cNvSpPr>
              <p:nvPr/>
            </p:nvSpPr>
            <p:spPr bwMode="auto">
              <a:xfrm>
                <a:off x="4621213" y="2757064"/>
                <a:ext cx="580091" cy="41293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93" name="Rectangle 130"/>
              <p:cNvSpPr>
                <a:spLocks noChangeArrowheads="1"/>
              </p:cNvSpPr>
              <p:nvPr/>
            </p:nvSpPr>
            <p:spPr bwMode="auto">
              <a:xfrm>
                <a:off x="4819293" y="3128705"/>
                <a:ext cx="188648" cy="7800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94" name="Rectangle 131"/>
              <p:cNvSpPr>
                <a:spLocks noChangeArrowheads="1"/>
              </p:cNvSpPr>
              <p:nvPr/>
            </p:nvSpPr>
            <p:spPr bwMode="auto">
              <a:xfrm>
                <a:off x="4102431" y="2816709"/>
                <a:ext cx="103756" cy="160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95" name="Rectangle 132"/>
              <p:cNvSpPr>
                <a:spLocks noChangeArrowheads="1"/>
              </p:cNvSpPr>
              <p:nvPr/>
            </p:nvSpPr>
            <p:spPr bwMode="auto">
              <a:xfrm>
                <a:off x="4239199" y="2816709"/>
                <a:ext cx="103756" cy="160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96" name="Rectangle 133"/>
              <p:cNvSpPr>
                <a:spLocks noChangeArrowheads="1"/>
              </p:cNvSpPr>
              <p:nvPr/>
            </p:nvSpPr>
            <p:spPr bwMode="auto">
              <a:xfrm>
                <a:off x="2767746" y="3059884"/>
                <a:ext cx="278254" cy="132139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97" name="Rectangle 135"/>
              <p:cNvSpPr>
                <a:spLocks noChangeArrowheads="1"/>
              </p:cNvSpPr>
              <p:nvPr/>
            </p:nvSpPr>
            <p:spPr bwMode="auto">
              <a:xfrm>
                <a:off x="2767746" y="4381280"/>
                <a:ext cx="2560894" cy="596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98" name="Rectangle 168"/>
              <p:cNvSpPr>
                <a:spLocks noChangeArrowheads="1"/>
              </p:cNvSpPr>
              <p:nvPr/>
            </p:nvSpPr>
            <p:spPr bwMode="auto">
              <a:xfrm>
                <a:off x="3772297" y="3174587"/>
                <a:ext cx="811186" cy="120669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699" name="Rectangle 169"/>
              <p:cNvSpPr>
                <a:spLocks noChangeArrowheads="1"/>
              </p:cNvSpPr>
              <p:nvPr/>
            </p:nvSpPr>
            <p:spPr bwMode="auto">
              <a:xfrm>
                <a:off x="3828892" y="3220469"/>
                <a:ext cx="693280" cy="105528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00" name="Rectangle 170"/>
              <p:cNvSpPr>
                <a:spLocks noChangeArrowheads="1"/>
              </p:cNvSpPr>
              <p:nvPr/>
            </p:nvSpPr>
            <p:spPr bwMode="auto">
              <a:xfrm>
                <a:off x="3876054" y="3270941"/>
                <a:ext cx="603673"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01" name="Rectangle 171"/>
              <p:cNvSpPr>
                <a:spLocks noChangeArrowheads="1"/>
              </p:cNvSpPr>
              <p:nvPr/>
            </p:nvSpPr>
            <p:spPr bwMode="auto">
              <a:xfrm>
                <a:off x="3904351"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02" name="Rectangle 172"/>
              <p:cNvSpPr>
                <a:spLocks noChangeArrowheads="1"/>
              </p:cNvSpPr>
              <p:nvPr/>
            </p:nvSpPr>
            <p:spPr bwMode="auto">
              <a:xfrm>
                <a:off x="3932648" y="3298470"/>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03" name="Rectangle 173"/>
              <p:cNvSpPr>
                <a:spLocks noChangeArrowheads="1"/>
              </p:cNvSpPr>
              <p:nvPr/>
            </p:nvSpPr>
            <p:spPr bwMode="auto">
              <a:xfrm>
                <a:off x="3975092"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04" name="Rectangle 174"/>
              <p:cNvSpPr>
                <a:spLocks noChangeArrowheads="1"/>
              </p:cNvSpPr>
              <p:nvPr/>
            </p:nvSpPr>
            <p:spPr bwMode="auto">
              <a:xfrm>
                <a:off x="4012822"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05" name="Rectangle 175"/>
              <p:cNvSpPr>
                <a:spLocks noChangeArrowheads="1"/>
              </p:cNvSpPr>
              <p:nvPr/>
            </p:nvSpPr>
            <p:spPr bwMode="auto">
              <a:xfrm>
                <a:off x="4050551"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06" name="Rectangle 176"/>
              <p:cNvSpPr>
                <a:spLocks noChangeArrowheads="1"/>
              </p:cNvSpPr>
              <p:nvPr/>
            </p:nvSpPr>
            <p:spPr bwMode="auto">
              <a:xfrm>
                <a:off x="4088281" y="3298470"/>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07" name="Oval 177"/>
              <p:cNvSpPr>
                <a:spLocks noChangeArrowheads="1"/>
              </p:cNvSpPr>
              <p:nvPr/>
            </p:nvSpPr>
            <p:spPr bwMode="auto">
              <a:xfrm>
                <a:off x="4375970" y="3330585"/>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08" name="Rectangle 178"/>
              <p:cNvSpPr>
                <a:spLocks noChangeArrowheads="1"/>
              </p:cNvSpPr>
              <p:nvPr/>
            </p:nvSpPr>
            <p:spPr bwMode="auto">
              <a:xfrm>
                <a:off x="3876054" y="3481997"/>
                <a:ext cx="603673"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09" name="Rectangle 179"/>
              <p:cNvSpPr>
                <a:spLocks noChangeArrowheads="1"/>
              </p:cNvSpPr>
              <p:nvPr/>
            </p:nvSpPr>
            <p:spPr bwMode="auto">
              <a:xfrm>
                <a:off x="3904351"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10" name="Rectangle 180"/>
              <p:cNvSpPr>
                <a:spLocks noChangeArrowheads="1"/>
              </p:cNvSpPr>
              <p:nvPr/>
            </p:nvSpPr>
            <p:spPr bwMode="auto">
              <a:xfrm>
                <a:off x="3932648" y="3514113"/>
                <a:ext cx="23580"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11" name="Rectangle 181"/>
              <p:cNvSpPr>
                <a:spLocks noChangeArrowheads="1"/>
              </p:cNvSpPr>
              <p:nvPr/>
            </p:nvSpPr>
            <p:spPr bwMode="auto">
              <a:xfrm>
                <a:off x="3975092"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12" name="Rectangle 182"/>
              <p:cNvSpPr>
                <a:spLocks noChangeArrowheads="1"/>
              </p:cNvSpPr>
              <p:nvPr/>
            </p:nvSpPr>
            <p:spPr bwMode="auto">
              <a:xfrm>
                <a:off x="4012822"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13" name="Rectangle 183"/>
              <p:cNvSpPr>
                <a:spLocks noChangeArrowheads="1"/>
              </p:cNvSpPr>
              <p:nvPr/>
            </p:nvSpPr>
            <p:spPr bwMode="auto">
              <a:xfrm>
                <a:off x="4050551"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14" name="Rectangle 184"/>
              <p:cNvSpPr>
                <a:spLocks noChangeArrowheads="1"/>
              </p:cNvSpPr>
              <p:nvPr/>
            </p:nvSpPr>
            <p:spPr bwMode="auto">
              <a:xfrm>
                <a:off x="4088281" y="3514113"/>
                <a:ext cx="23580"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15" name="Oval 185"/>
              <p:cNvSpPr>
                <a:spLocks noChangeArrowheads="1"/>
              </p:cNvSpPr>
              <p:nvPr/>
            </p:nvSpPr>
            <p:spPr bwMode="auto">
              <a:xfrm>
                <a:off x="4375970" y="3546231"/>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16" name="Rectangle 186"/>
              <p:cNvSpPr>
                <a:spLocks noChangeArrowheads="1"/>
              </p:cNvSpPr>
              <p:nvPr/>
            </p:nvSpPr>
            <p:spPr bwMode="auto">
              <a:xfrm>
                <a:off x="3876054" y="3697640"/>
                <a:ext cx="603673"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17" name="Rectangle 187"/>
              <p:cNvSpPr>
                <a:spLocks noChangeArrowheads="1"/>
              </p:cNvSpPr>
              <p:nvPr/>
            </p:nvSpPr>
            <p:spPr bwMode="auto">
              <a:xfrm>
                <a:off x="3904351"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18" name="Rectangle 188"/>
              <p:cNvSpPr>
                <a:spLocks noChangeArrowheads="1"/>
              </p:cNvSpPr>
              <p:nvPr/>
            </p:nvSpPr>
            <p:spPr bwMode="auto">
              <a:xfrm>
                <a:off x="3932648" y="3729759"/>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19" name="Rectangle 189"/>
              <p:cNvSpPr>
                <a:spLocks noChangeArrowheads="1"/>
              </p:cNvSpPr>
              <p:nvPr/>
            </p:nvSpPr>
            <p:spPr bwMode="auto">
              <a:xfrm>
                <a:off x="3975092"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20" name="Rectangle 190"/>
              <p:cNvSpPr>
                <a:spLocks noChangeArrowheads="1"/>
              </p:cNvSpPr>
              <p:nvPr/>
            </p:nvSpPr>
            <p:spPr bwMode="auto">
              <a:xfrm>
                <a:off x="4012822"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21" name="Rectangle 191"/>
              <p:cNvSpPr>
                <a:spLocks noChangeArrowheads="1"/>
              </p:cNvSpPr>
              <p:nvPr/>
            </p:nvSpPr>
            <p:spPr bwMode="auto">
              <a:xfrm>
                <a:off x="4050551"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22" name="Rectangle 192"/>
              <p:cNvSpPr>
                <a:spLocks noChangeArrowheads="1"/>
              </p:cNvSpPr>
              <p:nvPr/>
            </p:nvSpPr>
            <p:spPr bwMode="auto">
              <a:xfrm>
                <a:off x="4088281" y="3729759"/>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23" name="Oval 193"/>
              <p:cNvSpPr>
                <a:spLocks noChangeArrowheads="1"/>
              </p:cNvSpPr>
              <p:nvPr/>
            </p:nvSpPr>
            <p:spPr bwMode="auto">
              <a:xfrm>
                <a:off x="4375970" y="3761874"/>
                <a:ext cx="42444" cy="4129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24" name="Rectangle 194"/>
              <p:cNvSpPr>
                <a:spLocks noChangeArrowheads="1"/>
              </p:cNvSpPr>
              <p:nvPr/>
            </p:nvSpPr>
            <p:spPr bwMode="auto">
              <a:xfrm>
                <a:off x="3876054" y="3913286"/>
                <a:ext cx="603673"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25" name="Rectangle 195"/>
              <p:cNvSpPr>
                <a:spLocks noChangeArrowheads="1"/>
              </p:cNvSpPr>
              <p:nvPr/>
            </p:nvSpPr>
            <p:spPr bwMode="auto">
              <a:xfrm>
                <a:off x="3904351"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26" name="Rectangle 196"/>
              <p:cNvSpPr>
                <a:spLocks noChangeArrowheads="1"/>
              </p:cNvSpPr>
              <p:nvPr/>
            </p:nvSpPr>
            <p:spPr bwMode="auto">
              <a:xfrm>
                <a:off x="3932648" y="3940815"/>
                <a:ext cx="23580"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27" name="Rectangle 197"/>
              <p:cNvSpPr>
                <a:spLocks noChangeArrowheads="1"/>
              </p:cNvSpPr>
              <p:nvPr/>
            </p:nvSpPr>
            <p:spPr bwMode="auto">
              <a:xfrm>
                <a:off x="3975092"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28" name="Rectangle 198"/>
              <p:cNvSpPr>
                <a:spLocks noChangeArrowheads="1"/>
              </p:cNvSpPr>
              <p:nvPr/>
            </p:nvSpPr>
            <p:spPr bwMode="auto">
              <a:xfrm>
                <a:off x="4012822"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29" name="Rectangle 199"/>
              <p:cNvSpPr>
                <a:spLocks noChangeArrowheads="1"/>
              </p:cNvSpPr>
              <p:nvPr/>
            </p:nvSpPr>
            <p:spPr bwMode="auto">
              <a:xfrm>
                <a:off x="4050551"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30" name="Rectangle 200"/>
              <p:cNvSpPr>
                <a:spLocks noChangeArrowheads="1"/>
              </p:cNvSpPr>
              <p:nvPr/>
            </p:nvSpPr>
            <p:spPr bwMode="auto">
              <a:xfrm>
                <a:off x="4088281" y="3940815"/>
                <a:ext cx="23580"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31" name="Oval 201"/>
              <p:cNvSpPr>
                <a:spLocks noChangeArrowheads="1"/>
              </p:cNvSpPr>
              <p:nvPr/>
            </p:nvSpPr>
            <p:spPr bwMode="auto">
              <a:xfrm>
                <a:off x="4375970" y="3972931"/>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32" name="Rectangle 202"/>
              <p:cNvSpPr>
                <a:spLocks noChangeArrowheads="1"/>
              </p:cNvSpPr>
              <p:nvPr/>
            </p:nvSpPr>
            <p:spPr bwMode="auto">
              <a:xfrm>
                <a:off x="2904517" y="3174587"/>
                <a:ext cx="801754" cy="120669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33" name="Rectangle 203"/>
              <p:cNvSpPr>
                <a:spLocks noChangeArrowheads="1"/>
              </p:cNvSpPr>
              <p:nvPr/>
            </p:nvSpPr>
            <p:spPr bwMode="auto">
              <a:xfrm>
                <a:off x="2956394" y="3220469"/>
                <a:ext cx="697997" cy="105528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34" name="Rectangle 204"/>
              <p:cNvSpPr>
                <a:spLocks noChangeArrowheads="1"/>
              </p:cNvSpPr>
              <p:nvPr/>
            </p:nvSpPr>
            <p:spPr bwMode="auto">
              <a:xfrm>
                <a:off x="3003556" y="3270941"/>
                <a:ext cx="608388"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35" name="Rectangle 205"/>
              <p:cNvSpPr>
                <a:spLocks noChangeArrowheads="1"/>
              </p:cNvSpPr>
              <p:nvPr/>
            </p:nvSpPr>
            <p:spPr bwMode="auto">
              <a:xfrm>
                <a:off x="3027138"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36" name="Rectangle 206"/>
              <p:cNvSpPr>
                <a:spLocks noChangeArrowheads="1"/>
              </p:cNvSpPr>
              <p:nvPr/>
            </p:nvSpPr>
            <p:spPr bwMode="auto">
              <a:xfrm>
                <a:off x="3069582"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37" name="Rectangle 207"/>
              <p:cNvSpPr>
                <a:spLocks noChangeArrowheads="1"/>
              </p:cNvSpPr>
              <p:nvPr/>
            </p:nvSpPr>
            <p:spPr bwMode="auto">
              <a:xfrm>
                <a:off x="3107312"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38" name="Rectangle 208"/>
              <p:cNvSpPr>
                <a:spLocks noChangeArrowheads="1"/>
              </p:cNvSpPr>
              <p:nvPr/>
            </p:nvSpPr>
            <p:spPr bwMode="auto">
              <a:xfrm>
                <a:off x="3145041"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39" name="Rectangle 209"/>
              <p:cNvSpPr>
                <a:spLocks noChangeArrowheads="1"/>
              </p:cNvSpPr>
              <p:nvPr/>
            </p:nvSpPr>
            <p:spPr bwMode="auto">
              <a:xfrm>
                <a:off x="3182771"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40" name="Rectangle 210"/>
              <p:cNvSpPr>
                <a:spLocks noChangeArrowheads="1"/>
              </p:cNvSpPr>
              <p:nvPr/>
            </p:nvSpPr>
            <p:spPr bwMode="auto">
              <a:xfrm>
                <a:off x="3220501" y="3298470"/>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41" name="Oval 211"/>
              <p:cNvSpPr>
                <a:spLocks noChangeArrowheads="1"/>
              </p:cNvSpPr>
              <p:nvPr/>
            </p:nvSpPr>
            <p:spPr bwMode="auto">
              <a:xfrm>
                <a:off x="3508190" y="3330585"/>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42" name="Rectangle 212"/>
              <p:cNvSpPr>
                <a:spLocks noChangeArrowheads="1"/>
              </p:cNvSpPr>
              <p:nvPr/>
            </p:nvSpPr>
            <p:spPr bwMode="auto">
              <a:xfrm>
                <a:off x="3003556" y="3481997"/>
                <a:ext cx="608388"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43" name="Rectangle 213"/>
              <p:cNvSpPr>
                <a:spLocks noChangeArrowheads="1"/>
              </p:cNvSpPr>
              <p:nvPr/>
            </p:nvSpPr>
            <p:spPr bwMode="auto">
              <a:xfrm>
                <a:off x="3027138"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44" name="Rectangle 214"/>
              <p:cNvSpPr>
                <a:spLocks noChangeArrowheads="1"/>
              </p:cNvSpPr>
              <p:nvPr/>
            </p:nvSpPr>
            <p:spPr bwMode="auto">
              <a:xfrm>
                <a:off x="3069582"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45" name="Rectangle 215"/>
              <p:cNvSpPr>
                <a:spLocks noChangeArrowheads="1"/>
              </p:cNvSpPr>
              <p:nvPr/>
            </p:nvSpPr>
            <p:spPr bwMode="auto">
              <a:xfrm>
                <a:off x="3107312"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46" name="Rectangle 216"/>
              <p:cNvSpPr>
                <a:spLocks noChangeArrowheads="1"/>
              </p:cNvSpPr>
              <p:nvPr/>
            </p:nvSpPr>
            <p:spPr bwMode="auto">
              <a:xfrm>
                <a:off x="3145041"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47" name="Rectangle 217"/>
              <p:cNvSpPr>
                <a:spLocks noChangeArrowheads="1"/>
              </p:cNvSpPr>
              <p:nvPr/>
            </p:nvSpPr>
            <p:spPr bwMode="auto">
              <a:xfrm>
                <a:off x="3182771"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48" name="Rectangle 218"/>
              <p:cNvSpPr>
                <a:spLocks noChangeArrowheads="1"/>
              </p:cNvSpPr>
              <p:nvPr/>
            </p:nvSpPr>
            <p:spPr bwMode="auto">
              <a:xfrm>
                <a:off x="3220501" y="3514113"/>
                <a:ext cx="23580"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49" name="Oval 219"/>
              <p:cNvSpPr>
                <a:spLocks noChangeArrowheads="1"/>
              </p:cNvSpPr>
              <p:nvPr/>
            </p:nvSpPr>
            <p:spPr bwMode="auto">
              <a:xfrm>
                <a:off x="3508190" y="3546231"/>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50" name="Rectangle 220"/>
              <p:cNvSpPr>
                <a:spLocks noChangeArrowheads="1"/>
              </p:cNvSpPr>
              <p:nvPr/>
            </p:nvSpPr>
            <p:spPr bwMode="auto">
              <a:xfrm>
                <a:off x="3003556" y="3697640"/>
                <a:ext cx="608388"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51" name="Rectangle 221"/>
              <p:cNvSpPr>
                <a:spLocks noChangeArrowheads="1"/>
              </p:cNvSpPr>
              <p:nvPr/>
            </p:nvSpPr>
            <p:spPr bwMode="auto">
              <a:xfrm>
                <a:off x="3027138"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52" name="Rectangle 222"/>
              <p:cNvSpPr>
                <a:spLocks noChangeArrowheads="1"/>
              </p:cNvSpPr>
              <p:nvPr/>
            </p:nvSpPr>
            <p:spPr bwMode="auto">
              <a:xfrm>
                <a:off x="3069582"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53" name="Rectangle 223"/>
              <p:cNvSpPr>
                <a:spLocks noChangeArrowheads="1"/>
              </p:cNvSpPr>
              <p:nvPr/>
            </p:nvSpPr>
            <p:spPr bwMode="auto">
              <a:xfrm>
                <a:off x="3107312"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54" name="Rectangle 224"/>
              <p:cNvSpPr>
                <a:spLocks noChangeArrowheads="1"/>
              </p:cNvSpPr>
              <p:nvPr/>
            </p:nvSpPr>
            <p:spPr bwMode="auto">
              <a:xfrm>
                <a:off x="3145041"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55" name="Rectangle 225"/>
              <p:cNvSpPr>
                <a:spLocks noChangeArrowheads="1"/>
              </p:cNvSpPr>
              <p:nvPr/>
            </p:nvSpPr>
            <p:spPr bwMode="auto">
              <a:xfrm>
                <a:off x="3182771"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56" name="Rectangle 226"/>
              <p:cNvSpPr>
                <a:spLocks noChangeArrowheads="1"/>
              </p:cNvSpPr>
              <p:nvPr/>
            </p:nvSpPr>
            <p:spPr bwMode="auto">
              <a:xfrm>
                <a:off x="3220501" y="3729759"/>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57" name="Oval 227"/>
              <p:cNvSpPr>
                <a:spLocks noChangeArrowheads="1"/>
              </p:cNvSpPr>
              <p:nvPr/>
            </p:nvSpPr>
            <p:spPr bwMode="auto">
              <a:xfrm>
                <a:off x="3508190" y="3761874"/>
                <a:ext cx="42444" cy="4129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58" name="Rectangle 228"/>
              <p:cNvSpPr>
                <a:spLocks noChangeArrowheads="1"/>
              </p:cNvSpPr>
              <p:nvPr/>
            </p:nvSpPr>
            <p:spPr bwMode="auto">
              <a:xfrm>
                <a:off x="3003556" y="3913286"/>
                <a:ext cx="608388"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59" name="Rectangle 229"/>
              <p:cNvSpPr>
                <a:spLocks noChangeArrowheads="1"/>
              </p:cNvSpPr>
              <p:nvPr/>
            </p:nvSpPr>
            <p:spPr bwMode="auto">
              <a:xfrm>
                <a:off x="3027138"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60" name="Rectangle 230"/>
              <p:cNvSpPr>
                <a:spLocks noChangeArrowheads="1"/>
              </p:cNvSpPr>
              <p:nvPr/>
            </p:nvSpPr>
            <p:spPr bwMode="auto">
              <a:xfrm>
                <a:off x="3069582"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61" name="Rectangle 231"/>
              <p:cNvSpPr>
                <a:spLocks noChangeArrowheads="1"/>
              </p:cNvSpPr>
              <p:nvPr/>
            </p:nvSpPr>
            <p:spPr bwMode="auto">
              <a:xfrm>
                <a:off x="3107312"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62" name="Rectangle 232"/>
              <p:cNvSpPr>
                <a:spLocks noChangeArrowheads="1"/>
              </p:cNvSpPr>
              <p:nvPr/>
            </p:nvSpPr>
            <p:spPr bwMode="auto">
              <a:xfrm>
                <a:off x="3145041"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63" name="Rectangle 233"/>
              <p:cNvSpPr>
                <a:spLocks noChangeArrowheads="1"/>
              </p:cNvSpPr>
              <p:nvPr/>
            </p:nvSpPr>
            <p:spPr bwMode="auto">
              <a:xfrm>
                <a:off x="3182771"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64" name="Rectangle 234"/>
              <p:cNvSpPr>
                <a:spLocks noChangeArrowheads="1"/>
              </p:cNvSpPr>
              <p:nvPr/>
            </p:nvSpPr>
            <p:spPr bwMode="auto">
              <a:xfrm>
                <a:off x="3220501" y="3940815"/>
                <a:ext cx="23580"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65" name="Oval 235"/>
              <p:cNvSpPr>
                <a:spLocks noChangeArrowheads="1"/>
              </p:cNvSpPr>
              <p:nvPr/>
            </p:nvSpPr>
            <p:spPr bwMode="auto">
              <a:xfrm>
                <a:off x="3508190" y="3972931"/>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66" name="Freeform 236"/>
              <p:cNvSpPr>
                <a:spLocks/>
              </p:cNvSpPr>
              <p:nvPr/>
            </p:nvSpPr>
            <p:spPr bwMode="auto">
              <a:xfrm>
                <a:off x="4621213" y="3344351"/>
                <a:ext cx="297119" cy="495523"/>
              </a:xfrm>
              <a:custGeom>
                <a:avLst/>
                <a:gdLst>
                  <a:gd name="T0" fmla="*/ 46 w 46"/>
                  <a:gd name="T1" fmla="*/ 76 h 79"/>
                  <a:gd name="T2" fmla="*/ 43 w 46"/>
                  <a:gd name="T3" fmla="*/ 79 h 79"/>
                  <a:gd name="T4" fmla="*/ 3 w 46"/>
                  <a:gd name="T5" fmla="*/ 79 h 79"/>
                  <a:gd name="T6" fmla="*/ 0 w 46"/>
                  <a:gd name="T7" fmla="*/ 76 h 79"/>
                  <a:gd name="T8" fmla="*/ 0 w 46"/>
                  <a:gd name="T9" fmla="*/ 3 h 79"/>
                  <a:gd name="T10" fmla="*/ 3 w 46"/>
                  <a:gd name="T11" fmla="*/ 0 h 79"/>
                  <a:gd name="T12" fmla="*/ 43 w 46"/>
                  <a:gd name="T13" fmla="*/ 0 h 79"/>
                  <a:gd name="T14" fmla="*/ 46 w 46"/>
                  <a:gd name="T15" fmla="*/ 3 h 79"/>
                  <a:gd name="T16" fmla="*/ 46 w 46"/>
                  <a:gd name="T17"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9">
                    <a:moveTo>
                      <a:pt x="46" y="76"/>
                    </a:moveTo>
                    <a:cubicBezTo>
                      <a:pt x="46" y="77"/>
                      <a:pt x="45" y="79"/>
                      <a:pt x="43" y="79"/>
                    </a:cubicBezTo>
                    <a:cubicBezTo>
                      <a:pt x="3" y="79"/>
                      <a:pt x="3" y="79"/>
                      <a:pt x="3" y="79"/>
                    </a:cubicBezTo>
                    <a:cubicBezTo>
                      <a:pt x="2" y="79"/>
                      <a:pt x="0" y="77"/>
                      <a:pt x="0" y="76"/>
                    </a:cubicBezTo>
                    <a:cubicBezTo>
                      <a:pt x="0" y="3"/>
                      <a:pt x="0" y="3"/>
                      <a:pt x="0" y="3"/>
                    </a:cubicBezTo>
                    <a:cubicBezTo>
                      <a:pt x="0" y="2"/>
                      <a:pt x="2" y="0"/>
                      <a:pt x="3" y="0"/>
                    </a:cubicBezTo>
                    <a:cubicBezTo>
                      <a:pt x="43" y="0"/>
                      <a:pt x="43" y="0"/>
                      <a:pt x="43" y="0"/>
                    </a:cubicBezTo>
                    <a:cubicBezTo>
                      <a:pt x="45" y="0"/>
                      <a:pt x="46" y="2"/>
                      <a:pt x="46" y="3"/>
                    </a:cubicBezTo>
                    <a:lnTo>
                      <a:pt x="46" y="7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67" name="Rectangle 237"/>
              <p:cNvSpPr>
                <a:spLocks noChangeArrowheads="1"/>
              </p:cNvSpPr>
              <p:nvPr/>
            </p:nvSpPr>
            <p:spPr bwMode="auto">
              <a:xfrm>
                <a:off x="4654225" y="3376467"/>
                <a:ext cx="240525" cy="38540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68" name="Rectangle 238"/>
              <p:cNvSpPr>
                <a:spLocks noChangeArrowheads="1"/>
              </p:cNvSpPr>
              <p:nvPr/>
            </p:nvSpPr>
            <p:spPr bwMode="auto">
              <a:xfrm>
                <a:off x="4673089" y="3422349"/>
                <a:ext cx="193363" cy="188117"/>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69" name="Rectangle 239"/>
              <p:cNvSpPr>
                <a:spLocks noChangeArrowheads="1"/>
              </p:cNvSpPr>
              <p:nvPr/>
            </p:nvSpPr>
            <p:spPr bwMode="auto">
              <a:xfrm>
                <a:off x="4673089" y="3619642"/>
                <a:ext cx="56594" cy="50471"/>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70" name="Rectangle 240"/>
              <p:cNvSpPr>
                <a:spLocks noChangeArrowheads="1"/>
              </p:cNvSpPr>
              <p:nvPr/>
            </p:nvSpPr>
            <p:spPr bwMode="auto">
              <a:xfrm>
                <a:off x="4743834" y="3619642"/>
                <a:ext cx="51877" cy="50471"/>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71" name="Rectangle 241"/>
              <p:cNvSpPr>
                <a:spLocks noChangeArrowheads="1"/>
              </p:cNvSpPr>
              <p:nvPr/>
            </p:nvSpPr>
            <p:spPr bwMode="auto">
              <a:xfrm>
                <a:off x="4809861" y="3619642"/>
                <a:ext cx="56594" cy="50471"/>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72" name="Rectangle 242"/>
              <p:cNvSpPr>
                <a:spLocks noChangeArrowheads="1"/>
              </p:cNvSpPr>
              <p:nvPr/>
            </p:nvSpPr>
            <p:spPr bwMode="auto">
              <a:xfrm>
                <a:off x="4673089" y="3683877"/>
                <a:ext cx="193363" cy="5505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73" name="Freeform 243"/>
              <p:cNvSpPr>
                <a:spLocks/>
              </p:cNvSpPr>
              <p:nvPr/>
            </p:nvSpPr>
            <p:spPr bwMode="auto">
              <a:xfrm>
                <a:off x="4621213" y="3890343"/>
                <a:ext cx="292404" cy="490937"/>
              </a:xfrm>
              <a:custGeom>
                <a:avLst/>
                <a:gdLst>
                  <a:gd name="T0" fmla="*/ 45 w 45"/>
                  <a:gd name="T1" fmla="*/ 75 h 78"/>
                  <a:gd name="T2" fmla="*/ 42 w 45"/>
                  <a:gd name="T3" fmla="*/ 78 h 78"/>
                  <a:gd name="T4" fmla="*/ 3 w 45"/>
                  <a:gd name="T5" fmla="*/ 78 h 78"/>
                  <a:gd name="T6" fmla="*/ 0 w 45"/>
                  <a:gd name="T7" fmla="*/ 75 h 78"/>
                  <a:gd name="T8" fmla="*/ 0 w 45"/>
                  <a:gd name="T9" fmla="*/ 3 h 78"/>
                  <a:gd name="T10" fmla="*/ 3 w 45"/>
                  <a:gd name="T11" fmla="*/ 0 h 78"/>
                  <a:gd name="T12" fmla="*/ 42 w 45"/>
                  <a:gd name="T13" fmla="*/ 0 h 78"/>
                  <a:gd name="T14" fmla="*/ 45 w 45"/>
                  <a:gd name="T15" fmla="*/ 3 h 78"/>
                  <a:gd name="T16" fmla="*/ 45 w 45"/>
                  <a:gd name="T17" fmla="*/ 7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8">
                    <a:moveTo>
                      <a:pt x="45" y="75"/>
                    </a:moveTo>
                    <a:cubicBezTo>
                      <a:pt x="45" y="77"/>
                      <a:pt x="44" y="78"/>
                      <a:pt x="42" y="78"/>
                    </a:cubicBezTo>
                    <a:cubicBezTo>
                      <a:pt x="3" y="78"/>
                      <a:pt x="3" y="78"/>
                      <a:pt x="3" y="78"/>
                    </a:cubicBezTo>
                    <a:cubicBezTo>
                      <a:pt x="1" y="78"/>
                      <a:pt x="0" y="77"/>
                      <a:pt x="0" y="75"/>
                    </a:cubicBezTo>
                    <a:cubicBezTo>
                      <a:pt x="0" y="3"/>
                      <a:pt x="0" y="3"/>
                      <a:pt x="0" y="3"/>
                    </a:cubicBezTo>
                    <a:cubicBezTo>
                      <a:pt x="0" y="1"/>
                      <a:pt x="1" y="0"/>
                      <a:pt x="3" y="0"/>
                    </a:cubicBezTo>
                    <a:cubicBezTo>
                      <a:pt x="42" y="0"/>
                      <a:pt x="42" y="0"/>
                      <a:pt x="42" y="0"/>
                    </a:cubicBezTo>
                    <a:cubicBezTo>
                      <a:pt x="44" y="0"/>
                      <a:pt x="45" y="1"/>
                      <a:pt x="45" y="3"/>
                    </a:cubicBezTo>
                    <a:lnTo>
                      <a:pt x="45" y="7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74" name="Rectangle 244"/>
              <p:cNvSpPr>
                <a:spLocks noChangeArrowheads="1"/>
              </p:cNvSpPr>
              <p:nvPr/>
            </p:nvSpPr>
            <p:spPr bwMode="auto">
              <a:xfrm>
                <a:off x="4644792" y="3917873"/>
                <a:ext cx="240525" cy="38999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75" name="Rectangle 245"/>
              <p:cNvSpPr>
                <a:spLocks noChangeArrowheads="1"/>
              </p:cNvSpPr>
              <p:nvPr/>
            </p:nvSpPr>
            <p:spPr bwMode="auto">
              <a:xfrm>
                <a:off x="4673089" y="3963754"/>
                <a:ext cx="188648" cy="188117"/>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76" name="Rectangle 246"/>
              <p:cNvSpPr>
                <a:spLocks noChangeArrowheads="1"/>
              </p:cNvSpPr>
              <p:nvPr/>
            </p:nvSpPr>
            <p:spPr bwMode="auto">
              <a:xfrm>
                <a:off x="4673089" y="4161048"/>
                <a:ext cx="51877" cy="5964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77" name="Rectangle 247"/>
              <p:cNvSpPr>
                <a:spLocks noChangeArrowheads="1"/>
              </p:cNvSpPr>
              <p:nvPr/>
            </p:nvSpPr>
            <p:spPr bwMode="auto">
              <a:xfrm>
                <a:off x="4739116" y="4161048"/>
                <a:ext cx="56594" cy="5964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78" name="Rectangle 248"/>
              <p:cNvSpPr>
                <a:spLocks noChangeArrowheads="1"/>
              </p:cNvSpPr>
              <p:nvPr/>
            </p:nvSpPr>
            <p:spPr bwMode="auto">
              <a:xfrm>
                <a:off x="4809861" y="4161048"/>
                <a:ext cx="51877" cy="5964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79" name="Rectangle 249"/>
              <p:cNvSpPr>
                <a:spLocks noChangeArrowheads="1"/>
              </p:cNvSpPr>
              <p:nvPr/>
            </p:nvSpPr>
            <p:spPr bwMode="auto">
              <a:xfrm>
                <a:off x="4673089" y="4234458"/>
                <a:ext cx="188648" cy="50471"/>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80" name="Freeform 250"/>
              <p:cNvSpPr>
                <a:spLocks/>
              </p:cNvSpPr>
              <p:nvPr/>
            </p:nvSpPr>
            <p:spPr bwMode="auto">
              <a:xfrm>
                <a:off x="4965494" y="3344351"/>
                <a:ext cx="297119" cy="495523"/>
              </a:xfrm>
              <a:custGeom>
                <a:avLst/>
                <a:gdLst>
                  <a:gd name="T0" fmla="*/ 46 w 46"/>
                  <a:gd name="T1" fmla="*/ 76 h 79"/>
                  <a:gd name="T2" fmla="*/ 43 w 46"/>
                  <a:gd name="T3" fmla="*/ 79 h 79"/>
                  <a:gd name="T4" fmla="*/ 3 w 46"/>
                  <a:gd name="T5" fmla="*/ 79 h 79"/>
                  <a:gd name="T6" fmla="*/ 0 w 46"/>
                  <a:gd name="T7" fmla="*/ 76 h 79"/>
                  <a:gd name="T8" fmla="*/ 0 w 46"/>
                  <a:gd name="T9" fmla="*/ 3 h 79"/>
                  <a:gd name="T10" fmla="*/ 3 w 46"/>
                  <a:gd name="T11" fmla="*/ 0 h 79"/>
                  <a:gd name="T12" fmla="*/ 43 w 46"/>
                  <a:gd name="T13" fmla="*/ 0 h 79"/>
                  <a:gd name="T14" fmla="*/ 46 w 46"/>
                  <a:gd name="T15" fmla="*/ 3 h 79"/>
                  <a:gd name="T16" fmla="*/ 46 w 46"/>
                  <a:gd name="T17"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9">
                    <a:moveTo>
                      <a:pt x="46" y="76"/>
                    </a:moveTo>
                    <a:cubicBezTo>
                      <a:pt x="46" y="77"/>
                      <a:pt x="44" y="79"/>
                      <a:pt x="43" y="79"/>
                    </a:cubicBezTo>
                    <a:cubicBezTo>
                      <a:pt x="3" y="79"/>
                      <a:pt x="3" y="79"/>
                      <a:pt x="3" y="79"/>
                    </a:cubicBezTo>
                    <a:cubicBezTo>
                      <a:pt x="1" y="79"/>
                      <a:pt x="0" y="77"/>
                      <a:pt x="0" y="76"/>
                    </a:cubicBezTo>
                    <a:cubicBezTo>
                      <a:pt x="0" y="3"/>
                      <a:pt x="0" y="3"/>
                      <a:pt x="0" y="3"/>
                    </a:cubicBezTo>
                    <a:cubicBezTo>
                      <a:pt x="0" y="2"/>
                      <a:pt x="1" y="0"/>
                      <a:pt x="3" y="0"/>
                    </a:cubicBezTo>
                    <a:cubicBezTo>
                      <a:pt x="43" y="0"/>
                      <a:pt x="43" y="0"/>
                      <a:pt x="43" y="0"/>
                    </a:cubicBezTo>
                    <a:cubicBezTo>
                      <a:pt x="44" y="0"/>
                      <a:pt x="46" y="2"/>
                      <a:pt x="46" y="3"/>
                    </a:cubicBezTo>
                    <a:lnTo>
                      <a:pt x="46" y="7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81" name="Rectangle 251"/>
              <p:cNvSpPr>
                <a:spLocks noChangeArrowheads="1"/>
              </p:cNvSpPr>
              <p:nvPr/>
            </p:nvSpPr>
            <p:spPr bwMode="auto">
              <a:xfrm>
                <a:off x="4989076" y="3376467"/>
                <a:ext cx="240525" cy="38540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82" name="Rectangle 252"/>
              <p:cNvSpPr>
                <a:spLocks noChangeArrowheads="1"/>
              </p:cNvSpPr>
              <p:nvPr/>
            </p:nvSpPr>
            <p:spPr bwMode="auto">
              <a:xfrm>
                <a:off x="5017373" y="3422349"/>
                <a:ext cx="183930" cy="18811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83" name="Rectangle 253"/>
              <p:cNvSpPr>
                <a:spLocks noChangeArrowheads="1"/>
              </p:cNvSpPr>
              <p:nvPr/>
            </p:nvSpPr>
            <p:spPr bwMode="auto">
              <a:xfrm>
                <a:off x="5017373" y="3619642"/>
                <a:ext cx="51877" cy="5047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84" name="Rectangle 254"/>
              <p:cNvSpPr>
                <a:spLocks noChangeArrowheads="1"/>
              </p:cNvSpPr>
              <p:nvPr/>
            </p:nvSpPr>
            <p:spPr bwMode="auto">
              <a:xfrm>
                <a:off x="5078682" y="3619642"/>
                <a:ext cx="61309" cy="5047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85" name="Rectangle 255"/>
              <p:cNvSpPr>
                <a:spLocks noChangeArrowheads="1"/>
              </p:cNvSpPr>
              <p:nvPr/>
            </p:nvSpPr>
            <p:spPr bwMode="auto">
              <a:xfrm>
                <a:off x="5149427" y="3619642"/>
                <a:ext cx="51877" cy="5047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86" name="Rectangle 256"/>
              <p:cNvSpPr>
                <a:spLocks noChangeArrowheads="1"/>
              </p:cNvSpPr>
              <p:nvPr/>
            </p:nvSpPr>
            <p:spPr bwMode="auto">
              <a:xfrm>
                <a:off x="5017373" y="3683877"/>
                <a:ext cx="183930" cy="5505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87" name="Freeform 257"/>
              <p:cNvSpPr>
                <a:spLocks/>
              </p:cNvSpPr>
              <p:nvPr/>
            </p:nvSpPr>
            <p:spPr bwMode="auto">
              <a:xfrm>
                <a:off x="4956061" y="3890343"/>
                <a:ext cx="297119" cy="490937"/>
              </a:xfrm>
              <a:custGeom>
                <a:avLst/>
                <a:gdLst>
                  <a:gd name="T0" fmla="*/ 46 w 46"/>
                  <a:gd name="T1" fmla="*/ 75 h 78"/>
                  <a:gd name="T2" fmla="*/ 43 w 46"/>
                  <a:gd name="T3" fmla="*/ 78 h 78"/>
                  <a:gd name="T4" fmla="*/ 3 w 46"/>
                  <a:gd name="T5" fmla="*/ 78 h 78"/>
                  <a:gd name="T6" fmla="*/ 0 w 46"/>
                  <a:gd name="T7" fmla="*/ 75 h 78"/>
                  <a:gd name="T8" fmla="*/ 0 w 46"/>
                  <a:gd name="T9" fmla="*/ 3 h 78"/>
                  <a:gd name="T10" fmla="*/ 3 w 46"/>
                  <a:gd name="T11" fmla="*/ 0 h 78"/>
                  <a:gd name="T12" fmla="*/ 43 w 46"/>
                  <a:gd name="T13" fmla="*/ 0 h 78"/>
                  <a:gd name="T14" fmla="*/ 46 w 46"/>
                  <a:gd name="T15" fmla="*/ 3 h 78"/>
                  <a:gd name="T16" fmla="*/ 46 w 46"/>
                  <a:gd name="T17" fmla="*/ 7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8">
                    <a:moveTo>
                      <a:pt x="46" y="75"/>
                    </a:moveTo>
                    <a:cubicBezTo>
                      <a:pt x="46" y="77"/>
                      <a:pt x="45" y="78"/>
                      <a:pt x="43" y="78"/>
                    </a:cubicBezTo>
                    <a:cubicBezTo>
                      <a:pt x="3" y="78"/>
                      <a:pt x="3" y="78"/>
                      <a:pt x="3" y="78"/>
                    </a:cubicBezTo>
                    <a:cubicBezTo>
                      <a:pt x="1" y="78"/>
                      <a:pt x="0" y="77"/>
                      <a:pt x="0" y="75"/>
                    </a:cubicBezTo>
                    <a:cubicBezTo>
                      <a:pt x="0" y="3"/>
                      <a:pt x="0" y="3"/>
                      <a:pt x="0" y="3"/>
                    </a:cubicBezTo>
                    <a:cubicBezTo>
                      <a:pt x="0" y="1"/>
                      <a:pt x="1" y="0"/>
                      <a:pt x="3" y="0"/>
                    </a:cubicBezTo>
                    <a:cubicBezTo>
                      <a:pt x="43" y="0"/>
                      <a:pt x="43" y="0"/>
                      <a:pt x="43" y="0"/>
                    </a:cubicBezTo>
                    <a:cubicBezTo>
                      <a:pt x="45" y="0"/>
                      <a:pt x="46" y="1"/>
                      <a:pt x="46" y="3"/>
                    </a:cubicBezTo>
                    <a:lnTo>
                      <a:pt x="46" y="7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88" name="Rectangle 258"/>
              <p:cNvSpPr>
                <a:spLocks noChangeArrowheads="1"/>
              </p:cNvSpPr>
              <p:nvPr/>
            </p:nvSpPr>
            <p:spPr bwMode="auto">
              <a:xfrm>
                <a:off x="4989076" y="3917873"/>
                <a:ext cx="240525" cy="38999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89" name="Rectangle 259"/>
              <p:cNvSpPr>
                <a:spLocks noChangeArrowheads="1"/>
              </p:cNvSpPr>
              <p:nvPr/>
            </p:nvSpPr>
            <p:spPr bwMode="auto">
              <a:xfrm>
                <a:off x="5007941" y="3963754"/>
                <a:ext cx="193363" cy="18811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90" name="Rectangle 260"/>
              <p:cNvSpPr>
                <a:spLocks noChangeArrowheads="1"/>
              </p:cNvSpPr>
              <p:nvPr/>
            </p:nvSpPr>
            <p:spPr bwMode="auto">
              <a:xfrm>
                <a:off x="5007941" y="4161048"/>
                <a:ext cx="61309" cy="5964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91" name="Rectangle 261"/>
              <p:cNvSpPr>
                <a:spLocks noChangeArrowheads="1"/>
              </p:cNvSpPr>
              <p:nvPr/>
            </p:nvSpPr>
            <p:spPr bwMode="auto">
              <a:xfrm>
                <a:off x="5078682" y="4161048"/>
                <a:ext cx="51877" cy="5964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92" name="Rectangle 262"/>
              <p:cNvSpPr>
                <a:spLocks noChangeArrowheads="1"/>
              </p:cNvSpPr>
              <p:nvPr/>
            </p:nvSpPr>
            <p:spPr bwMode="auto">
              <a:xfrm>
                <a:off x="5144709" y="4161048"/>
                <a:ext cx="56594" cy="5964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93" name="Rectangle 263"/>
              <p:cNvSpPr>
                <a:spLocks noChangeArrowheads="1"/>
              </p:cNvSpPr>
              <p:nvPr/>
            </p:nvSpPr>
            <p:spPr bwMode="auto">
              <a:xfrm>
                <a:off x="5007941" y="4234458"/>
                <a:ext cx="193363" cy="5047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grpSp>
        <p:nvGrpSpPr>
          <p:cNvPr id="892" name="Group 891"/>
          <p:cNvGrpSpPr/>
          <p:nvPr/>
        </p:nvGrpSpPr>
        <p:grpSpPr>
          <a:xfrm>
            <a:off x="882" y="2109974"/>
            <a:ext cx="11991074" cy="559562"/>
            <a:chOff x="1" y="1843753"/>
            <a:chExt cx="11757022" cy="548640"/>
          </a:xfrm>
        </p:grpSpPr>
        <p:sp>
          <p:nvSpPr>
            <p:cNvPr id="6" name="Rectangle 5"/>
            <p:cNvSpPr/>
            <p:nvPr/>
          </p:nvSpPr>
          <p:spPr bwMode="auto">
            <a:xfrm>
              <a:off x="1" y="1843753"/>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46630" rIns="93260" bIns="46630" numCol="1" spcCol="0" rtlCol="0" fromWordArt="0" anchor="ctr" anchorCtr="0" forceAA="0" compatLnSpc="1">
              <a:prstTxWarp prst="textNoShape">
                <a:avLst/>
              </a:prstTxWarp>
              <a:noAutofit/>
            </a:bodyPr>
            <a:lstStyle/>
            <a:p>
              <a:pPr defTabSz="951028" fontAlgn="base"/>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	Scalable</a:t>
              </a:r>
            </a:p>
          </p:txBody>
        </p:sp>
        <p:sp>
          <p:nvSpPr>
            <p:cNvPr id="15" name="Rectangle 14"/>
            <p:cNvSpPr/>
            <p:nvPr/>
          </p:nvSpPr>
          <p:spPr>
            <a:xfrm>
              <a:off x="3248024" y="1843753"/>
              <a:ext cx="8508999" cy="548640"/>
            </a:xfrm>
            <a:prstGeom prst="rect">
              <a:avLst/>
            </a:prstGeom>
            <a:solidFill>
              <a:schemeClr val="bg1">
                <a:lumMod val="95000"/>
              </a:schemeClr>
            </a:solidFill>
          </p:spPr>
          <p:txBody>
            <a:bodyPr wrap="square" lIns="93260" anchor="ctr">
              <a:noAutofit/>
            </a:bodyPr>
            <a:lstStyle/>
            <a:p>
              <a:pPr defTabSz="932597"/>
              <a:r>
                <a:rPr lang="en-IN" sz="1428" kern="0" dirty="0">
                  <a:solidFill>
                    <a:schemeClr val="tx2"/>
                  </a:solidFill>
                </a:rPr>
                <a:t> </a:t>
              </a:r>
              <a:r>
                <a:rPr lang="en-IN" sz="1428" kern="0" dirty="0">
                  <a:solidFill>
                    <a:sysClr val="windowText" lastClr="000000"/>
                  </a:solidFill>
                </a:rPr>
                <a:t>Must be highly scalable. When storing all data indefinitely, data volumes can quickly add up</a:t>
              </a:r>
              <a:endParaRPr lang="en-US" sz="1428" kern="0" dirty="0">
                <a:solidFill>
                  <a:sysClr val="windowText" lastClr="000000"/>
                </a:solidFill>
              </a:endParaRPr>
            </a:p>
          </p:txBody>
        </p:sp>
        <p:grpSp>
          <p:nvGrpSpPr>
            <p:cNvPr id="794" name="Group 793"/>
            <p:cNvGrpSpPr/>
            <p:nvPr/>
          </p:nvGrpSpPr>
          <p:grpSpPr>
            <a:xfrm>
              <a:off x="695243" y="1919991"/>
              <a:ext cx="384078" cy="396164"/>
              <a:chOff x="-890587" y="2645131"/>
              <a:chExt cx="644525" cy="664807"/>
            </a:xfrm>
          </p:grpSpPr>
          <p:sp>
            <p:nvSpPr>
              <p:cNvPr id="795" name="Freeform 97"/>
              <p:cNvSpPr>
                <a:spLocks/>
              </p:cNvSpPr>
              <p:nvPr/>
            </p:nvSpPr>
            <p:spPr bwMode="auto">
              <a:xfrm>
                <a:off x="-609600" y="3106738"/>
                <a:ext cx="4763" cy="30163"/>
              </a:xfrm>
              <a:custGeom>
                <a:avLst/>
                <a:gdLst>
                  <a:gd name="T0" fmla="*/ 0 w 2"/>
                  <a:gd name="T1" fmla="*/ 0 h 14"/>
                  <a:gd name="T2" fmla="*/ 2 w 2"/>
                  <a:gd name="T3" fmla="*/ 14 h 14"/>
                  <a:gd name="T4" fmla="*/ 2 w 2"/>
                  <a:gd name="T5" fmla="*/ 3 h 14"/>
                  <a:gd name="T6" fmla="*/ 0 w 2"/>
                  <a:gd name="T7" fmla="*/ 0 h 14"/>
                </a:gdLst>
                <a:ahLst/>
                <a:cxnLst>
                  <a:cxn ang="0">
                    <a:pos x="T0" y="T1"/>
                  </a:cxn>
                  <a:cxn ang="0">
                    <a:pos x="T2" y="T3"/>
                  </a:cxn>
                  <a:cxn ang="0">
                    <a:pos x="T4" y="T5"/>
                  </a:cxn>
                  <a:cxn ang="0">
                    <a:pos x="T6" y="T7"/>
                  </a:cxn>
                </a:cxnLst>
                <a:rect l="0" t="0" r="r" b="b"/>
                <a:pathLst>
                  <a:path w="2" h="14">
                    <a:moveTo>
                      <a:pt x="0" y="0"/>
                    </a:moveTo>
                    <a:cubicBezTo>
                      <a:pt x="0" y="5"/>
                      <a:pt x="1" y="10"/>
                      <a:pt x="2" y="14"/>
                    </a:cubicBezTo>
                    <a:cubicBezTo>
                      <a:pt x="2" y="10"/>
                      <a:pt x="2" y="6"/>
                      <a:pt x="2" y="3"/>
                    </a:cubicBezTo>
                    <a:cubicBezTo>
                      <a:pt x="2" y="1"/>
                      <a:pt x="1"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96" name="Freeform 98"/>
              <p:cNvSpPr>
                <a:spLocks/>
              </p:cNvSpPr>
              <p:nvPr/>
            </p:nvSpPr>
            <p:spPr bwMode="auto">
              <a:xfrm>
                <a:off x="-433387" y="3101975"/>
                <a:ext cx="39688" cy="84138"/>
              </a:xfrm>
              <a:custGeom>
                <a:avLst/>
                <a:gdLst>
                  <a:gd name="T0" fmla="*/ 6 w 18"/>
                  <a:gd name="T1" fmla="*/ 0 h 38"/>
                  <a:gd name="T2" fmla="*/ 0 w 18"/>
                  <a:gd name="T3" fmla="*/ 2 h 38"/>
                  <a:gd name="T4" fmla="*/ 9 w 18"/>
                  <a:gd name="T5" fmla="*/ 31 h 38"/>
                  <a:gd name="T6" fmla="*/ 15 w 18"/>
                  <a:gd name="T7" fmla="*/ 38 h 38"/>
                  <a:gd name="T8" fmla="*/ 18 w 18"/>
                  <a:gd name="T9" fmla="*/ 38 h 38"/>
                  <a:gd name="T10" fmla="*/ 18 w 18"/>
                  <a:gd name="T11" fmla="*/ 29 h 38"/>
                  <a:gd name="T12" fmla="*/ 6 w 18"/>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8" h="38">
                    <a:moveTo>
                      <a:pt x="6" y="0"/>
                    </a:moveTo>
                    <a:cubicBezTo>
                      <a:pt x="4" y="0"/>
                      <a:pt x="2" y="1"/>
                      <a:pt x="0" y="2"/>
                    </a:cubicBezTo>
                    <a:cubicBezTo>
                      <a:pt x="1" y="14"/>
                      <a:pt x="4" y="24"/>
                      <a:pt x="9" y="31"/>
                    </a:cubicBezTo>
                    <a:cubicBezTo>
                      <a:pt x="11" y="34"/>
                      <a:pt x="13" y="36"/>
                      <a:pt x="15" y="38"/>
                    </a:cubicBezTo>
                    <a:cubicBezTo>
                      <a:pt x="18" y="38"/>
                      <a:pt x="18" y="38"/>
                      <a:pt x="18" y="38"/>
                    </a:cubicBezTo>
                    <a:cubicBezTo>
                      <a:pt x="18" y="35"/>
                      <a:pt x="18" y="32"/>
                      <a:pt x="18" y="29"/>
                    </a:cubicBezTo>
                    <a:cubicBezTo>
                      <a:pt x="18" y="10"/>
                      <a:pt x="14" y="0"/>
                      <a:pt x="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97" name="Freeform 99"/>
              <p:cNvSpPr>
                <a:spLocks/>
              </p:cNvSpPr>
              <p:nvPr/>
            </p:nvSpPr>
            <p:spPr bwMode="auto">
              <a:xfrm>
                <a:off x="-604837" y="3113088"/>
                <a:ext cx="11113" cy="73025"/>
              </a:xfrm>
              <a:custGeom>
                <a:avLst/>
                <a:gdLst>
                  <a:gd name="T0" fmla="*/ 0 w 5"/>
                  <a:gd name="T1" fmla="*/ 0 h 33"/>
                  <a:gd name="T2" fmla="*/ 0 w 5"/>
                  <a:gd name="T3" fmla="*/ 11 h 33"/>
                  <a:gd name="T4" fmla="*/ 0 w 5"/>
                  <a:gd name="T5" fmla="*/ 14 h 33"/>
                  <a:gd name="T6" fmla="*/ 1 w 5"/>
                  <a:gd name="T7" fmla="*/ 33 h 33"/>
                  <a:gd name="T8" fmla="*/ 5 w 5"/>
                  <a:gd name="T9" fmla="*/ 33 h 33"/>
                  <a:gd name="T10" fmla="*/ 5 w 5"/>
                  <a:gd name="T11" fmla="*/ 24 h 33"/>
                  <a:gd name="T12" fmla="*/ 0 w 5"/>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5" h="33">
                    <a:moveTo>
                      <a:pt x="0" y="0"/>
                    </a:moveTo>
                    <a:cubicBezTo>
                      <a:pt x="0" y="3"/>
                      <a:pt x="0" y="7"/>
                      <a:pt x="0" y="11"/>
                    </a:cubicBezTo>
                    <a:cubicBezTo>
                      <a:pt x="0" y="12"/>
                      <a:pt x="0" y="13"/>
                      <a:pt x="0" y="14"/>
                    </a:cubicBezTo>
                    <a:cubicBezTo>
                      <a:pt x="0" y="21"/>
                      <a:pt x="0" y="27"/>
                      <a:pt x="1" y="33"/>
                    </a:cubicBezTo>
                    <a:cubicBezTo>
                      <a:pt x="5" y="33"/>
                      <a:pt x="5" y="33"/>
                      <a:pt x="5" y="33"/>
                    </a:cubicBezTo>
                    <a:cubicBezTo>
                      <a:pt x="5" y="30"/>
                      <a:pt x="5" y="27"/>
                      <a:pt x="5" y="24"/>
                    </a:cubicBezTo>
                    <a:cubicBezTo>
                      <a:pt x="5" y="12"/>
                      <a:pt x="4" y="4"/>
                      <a:pt x="0"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98" name="Freeform 100"/>
              <p:cNvSpPr>
                <a:spLocks/>
              </p:cNvSpPr>
              <p:nvPr/>
            </p:nvSpPr>
            <p:spPr bwMode="auto">
              <a:xfrm>
                <a:off x="-757237" y="3116263"/>
                <a:ext cx="31750" cy="69850"/>
              </a:xfrm>
              <a:custGeom>
                <a:avLst/>
                <a:gdLst>
                  <a:gd name="T0" fmla="*/ 15 w 15"/>
                  <a:gd name="T1" fmla="*/ 12 h 32"/>
                  <a:gd name="T2" fmla="*/ 15 w 15"/>
                  <a:gd name="T3" fmla="*/ 7 h 32"/>
                  <a:gd name="T4" fmla="*/ 15 w 15"/>
                  <a:gd name="T5" fmla="*/ 0 h 32"/>
                  <a:gd name="T6" fmla="*/ 9 w 15"/>
                  <a:gd name="T7" fmla="*/ 4 h 32"/>
                  <a:gd name="T8" fmla="*/ 1 w 15"/>
                  <a:gd name="T9" fmla="*/ 6 h 32"/>
                  <a:gd name="T10" fmla="*/ 1 w 15"/>
                  <a:gd name="T11" fmla="*/ 0 h 32"/>
                  <a:gd name="T12" fmla="*/ 0 w 15"/>
                  <a:gd name="T13" fmla="*/ 13 h 32"/>
                  <a:gd name="T14" fmla="*/ 2 w 15"/>
                  <a:gd name="T15" fmla="*/ 32 h 32"/>
                  <a:gd name="T16" fmla="*/ 15 w 15"/>
                  <a:gd name="T17" fmla="*/ 32 h 32"/>
                  <a:gd name="T18" fmla="*/ 15 w 15"/>
                  <a:gd name="T19" fmla="*/ 18 h 32"/>
                  <a:gd name="T20" fmla="*/ 15 w 15"/>
                  <a:gd name="T21"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2">
                    <a:moveTo>
                      <a:pt x="15" y="12"/>
                    </a:moveTo>
                    <a:cubicBezTo>
                      <a:pt x="15" y="10"/>
                      <a:pt x="15" y="8"/>
                      <a:pt x="15" y="7"/>
                    </a:cubicBezTo>
                    <a:cubicBezTo>
                      <a:pt x="15" y="0"/>
                      <a:pt x="15" y="0"/>
                      <a:pt x="15" y="0"/>
                    </a:cubicBezTo>
                    <a:cubicBezTo>
                      <a:pt x="13" y="1"/>
                      <a:pt x="11" y="2"/>
                      <a:pt x="9" y="4"/>
                    </a:cubicBezTo>
                    <a:cubicBezTo>
                      <a:pt x="6" y="5"/>
                      <a:pt x="4" y="5"/>
                      <a:pt x="1" y="6"/>
                    </a:cubicBezTo>
                    <a:cubicBezTo>
                      <a:pt x="1" y="0"/>
                      <a:pt x="1" y="0"/>
                      <a:pt x="1" y="0"/>
                    </a:cubicBezTo>
                    <a:cubicBezTo>
                      <a:pt x="0" y="4"/>
                      <a:pt x="0" y="9"/>
                      <a:pt x="0" y="13"/>
                    </a:cubicBezTo>
                    <a:cubicBezTo>
                      <a:pt x="0" y="20"/>
                      <a:pt x="1" y="26"/>
                      <a:pt x="2" y="32"/>
                    </a:cubicBezTo>
                    <a:cubicBezTo>
                      <a:pt x="15" y="32"/>
                      <a:pt x="15" y="32"/>
                      <a:pt x="15" y="32"/>
                    </a:cubicBezTo>
                    <a:cubicBezTo>
                      <a:pt x="15" y="18"/>
                      <a:pt x="15" y="18"/>
                      <a:pt x="15" y="18"/>
                    </a:cubicBezTo>
                    <a:cubicBezTo>
                      <a:pt x="15" y="16"/>
                      <a:pt x="15" y="14"/>
                      <a:pt x="15" y="1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799" name="Freeform 101"/>
              <p:cNvSpPr>
                <a:spLocks/>
              </p:cNvSpPr>
              <p:nvPr/>
            </p:nvSpPr>
            <p:spPr bwMode="auto">
              <a:xfrm>
                <a:off x="-698500" y="3065463"/>
                <a:ext cx="41275" cy="120650"/>
              </a:xfrm>
              <a:custGeom>
                <a:avLst/>
                <a:gdLst>
                  <a:gd name="T0" fmla="*/ 17 w 19"/>
                  <a:gd name="T1" fmla="*/ 18 h 55"/>
                  <a:gd name="T2" fmla="*/ 19 w 19"/>
                  <a:gd name="T3" fmla="*/ 15 h 55"/>
                  <a:gd name="T4" fmla="*/ 11 w 19"/>
                  <a:gd name="T5" fmla="*/ 0 h 55"/>
                  <a:gd name="T6" fmla="*/ 11 w 19"/>
                  <a:gd name="T7" fmla="*/ 10 h 55"/>
                  <a:gd name="T8" fmla="*/ 0 w 19"/>
                  <a:gd name="T9" fmla="*/ 47 h 55"/>
                  <a:gd name="T10" fmla="*/ 0 w 19"/>
                  <a:gd name="T11" fmla="*/ 55 h 55"/>
                  <a:gd name="T12" fmla="*/ 11 w 19"/>
                  <a:gd name="T13" fmla="*/ 55 h 55"/>
                  <a:gd name="T14" fmla="*/ 11 w 19"/>
                  <a:gd name="T15" fmla="*/ 47 h 55"/>
                  <a:gd name="T16" fmla="*/ 17 w 19"/>
                  <a:gd name="T17" fmla="*/ 1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5">
                    <a:moveTo>
                      <a:pt x="17" y="18"/>
                    </a:moveTo>
                    <a:cubicBezTo>
                      <a:pt x="18" y="17"/>
                      <a:pt x="19" y="16"/>
                      <a:pt x="19" y="15"/>
                    </a:cubicBezTo>
                    <a:cubicBezTo>
                      <a:pt x="18" y="8"/>
                      <a:pt x="15" y="3"/>
                      <a:pt x="11" y="0"/>
                    </a:cubicBezTo>
                    <a:cubicBezTo>
                      <a:pt x="11" y="3"/>
                      <a:pt x="11" y="6"/>
                      <a:pt x="11" y="10"/>
                    </a:cubicBezTo>
                    <a:cubicBezTo>
                      <a:pt x="11" y="30"/>
                      <a:pt x="7" y="42"/>
                      <a:pt x="0" y="47"/>
                    </a:cubicBezTo>
                    <a:cubicBezTo>
                      <a:pt x="0" y="55"/>
                      <a:pt x="0" y="55"/>
                      <a:pt x="0" y="55"/>
                    </a:cubicBezTo>
                    <a:cubicBezTo>
                      <a:pt x="11" y="55"/>
                      <a:pt x="11" y="55"/>
                      <a:pt x="11" y="55"/>
                    </a:cubicBezTo>
                    <a:cubicBezTo>
                      <a:pt x="11" y="52"/>
                      <a:pt x="11" y="50"/>
                      <a:pt x="11" y="47"/>
                    </a:cubicBezTo>
                    <a:cubicBezTo>
                      <a:pt x="11" y="34"/>
                      <a:pt x="13" y="24"/>
                      <a:pt x="17" y="1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00" name="Freeform 102"/>
              <p:cNvSpPr>
                <a:spLocks/>
              </p:cNvSpPr>
              <p:nvPr/>
            </p:nvSpPr>
            <p:spPr bwMode="auto">
              <a:xfrm>
                <a:off x="-649287" y="3101975"/>
                <a:ext cx="28575" cy="84138"/>
              </a:xfrm>
              <a:custGeom>
                <a:avLst/>
                <a:gdLst>
                  <a:gd name="T0" fmla="*/ 0 w 13"/>
                  <a:gd name="T1" fmla="*/ 29 h 38"/>
                  <a:gd name="T2" fmla="*/ 0 w 13"/>
                  <a:gd name="T3" fmla="*/ 38 h 38"/>
                  <a:gd name="T4" fmla="*/ 11 w 13"/>
                  <a:gd name="T5" fmla="*/ 38 h 38"/>
                  <a:gd name="T6" fmla="*/ 13 w 13"/>
                  <a:gd name="T7" fmla="*/ 17 h 38"/>
                  <a:gd name="T8" fmla="*/ 12 w 13"/>
                  <a:gd name="T9" fmla="*/ 0 h 38"/>
                  <a:gd name="T10" fmla="*/ 0 w 13"/>
                  <a:gd name="T11" fmla="*/ 29 h 38"/>
                </a:gdLst>
                <a:ahLst/>
                <a:cxnLst>
                  <a:cxn ang="0">
                    <a:pos x="T0" y="T1"/>
                  </a:cxn>
                  <a:cxn ang="0">
                    <a:pos x="T2" y="T3"/>
                  </a:cxn>
                  <a:cxn ang="0">
                    <a:pos x="T4" y="T5"/>
                  </a:cxn>
                  <a:cxn ang="0">
                    <a:pos x="T6" y="T7"/>
                  </a:cxn>
                  <a:cxn ang="0">
                    <a:pos x="T8" y="T9"/>
                  </a:cxn>
                  <a:cxn ang="0">
                    <a:pos x="T10" y="T11"/>
                  </a:cxn>
                </a:cxnLst>
                <a:rect l="0" t="0" r="r" b="b"/>
                <a:pathLst>
                  <a:path w="13" h="38">
                    <a:moveTo>
                      <a:pt x="0" y="29"/>
                    </a:moveTo>
                    <a:cubicBezTo>
                      <a:pt x="0" y="32"/>
                      <a:pt x="0" y="35"/>
                      <a:pt x="0" y="38"/>
                    </a:cubicBezTo>
                    <a:cubicBezTo>
                      <a:pt x="11" y="38"/>
                      <a:pt x="11" y="38"/>
                      <a:pt x="11" y="38"/>
                    </a:cubicBezTo>
                    <a:cubicBezTo>
                      <a:pt x="12" y="32"/>
                      <a:pt x="13" y="25"/>
                      <a:pt x="13" y="17"/>
                    </a:cubicBezTo>
                    <a:cubicBezTo>
                      <a:pt x="13" y="11"/>
                      <a:pt x="13" y="5"/>
                      <a:pt x="12" y="0"/>
                    </a:cubicBezTo>
                    <a:cubicBezTo>
                      <a:pt x="4" y="1"/>
                      <a:pt x="0" y="10"/>
                      <a:pt x="0" y="29"/>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01" name="Freeform 103"/>
              <p:cNvSpPr>
                <a:spLocks/>
              </p:cNvSpPr>
              <p:nvPr/>
            </p:nvSpPr>
            <p:spPr bwMode="auto">
              <a:xfrm>
                <a:off x="-611187" y="2970213"/>
                <a:ext cx="152400" cy="152400"/>
              </a:xfrm>
              <a:custGeom>
                <a:avLst/>
                <a:gdLst>
                  <a:gd name="T0" fmla="*/ 11 w 70"/>
                  <a:gd name="T1" fmla="*/ 43 h 70"/>
                  <a:gd name="T2" fmla="*/ 18 w 70"/>
                  <a:gd name="T3" fmla="*/ 35 h 70"/>
                  <a:gd name="T4" fmla="*/ 35 w 70"/>
                  <a:gd name="T5" fmla="*/ 13 h 70"/>
                  <a:gd name="T6" fmla="*/ 52 w 70"/>
                  <a:gd name="T7" fmla="*/ 35 h 70"/>
                  <a:gd name="T8" fmla="*/ 66 w 70"/>
                  <a:gd name="T9" fmla="*/ 70 h 70"/>
                  <a:gd name="T10" fmla="*/ 69 w 70"/>
                  <a:gd name="T11" fmla="*/ 62 h 70"/>
                  <a:gd name="T12" fmla="*/ 70 w 70"/>
                  <a:gd name="T13" fmla="*/ 52 h 70"/>
                  <a:gd name="T14" fmla="*/ 36 w 70"/>
                  <a:gd name="T15" fmla="*/ 0 h 70"/>
                  <a:gd name="T16" fmla="*/ 10 w 70"/>
                  <a:gd name="T17" fmla="*/ 14 h 70"/>
                  <a:gd name="T18" fmla="*/ 0 w 70"/>
                  <a:gd name="T19" fmla="*/ 52 h 70"/>
                  <a:gd name="T20" fmla="*/ 6 w 70"/>
                  <a:gd name="T21" fmla="*/ 54 h 70"/>
                  <a:gd name="T22" fmla="*/ 11 w 70"/>
                  <a:gd name="T2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11" y="43"/>
                    </a:moveTo>
                    <a:cubicBezTo>
                      <a:pt x="13" y="40"/>
                      <a:pt x="16" y="37"/>
                      <a:pt x="18" y="35"/>
                    </a:cubicBezTo>
                    <a:cubicBezTo>
                      <a:pt x="21" y="21"/>
                      <a:pt x="26" y="13"/>
                      <a:pt x="35" y="13"/>
                    </a:cubicBezTo>
                    <a:cubicBezTo>
                      <a:pt x="44" y="13"/>
                      <a:pt x="49" y="21"/>
                      <a:pt x="52" y="35"/>
                    </a:cubicBezTo>
                    <a:cubicBezTo>
                      <a:pt x="60" y="41"/>
                      <a:pt x="65" y="53"/>
                      <a:pt x="66" y="70"/>
                    </a:cubicBezTo>
                    <a:cubicBezTo>
                      <a:pt x="67" y="67"/>
                      <a:pt x="68" y="64"/>
                      <a:pt x="69" y="62"/>
                    </a:cubicBezTo>
                    <a:cubicBezTo>
                      <a:pt x="70" y="59"/>
                      <a:pt x="70" y="56"/>
                      <a:pt x="70" y="52"/>
                    </a:cubicBezTo>
                    <a:cubicBezTo>
                      <a:pt x="70" y="18"/>
                      <a:pt x="59" y="0"/>
                      <a:pt x="36" y="0"/>
                    </a:cubicBezTo>
                    <a:cubicBezTo>
                      <a:pt x="25" y="0"/>
                      <a:pt x="16" y="5"/>
                      <a:pt x="10" y="14"/>
                    </a:cubicBezTo>
                    <a:cubicBezTo>
                      <a:pt x="4" y="23"/>
                      <a:pt x="1" y="36"/>
                      <a:pt x="0" y="52"/>
                    </a:cubicBezTo>
                    <a:cubicBezTo>
                      <a:pt x="2" y="53"/>
                      <a:pt x="4" y="53"/>
                      <a:pt x="6" y="54"/>
                    </a:cubicBezTo>
                    <a:cubicBezTo>
                      <a:pt x="7" y="50"/>
                      <a:pt x="9" y="46"/>
                      <a:pt x="11" y="4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02" name="Freeform 104"/>
              <p:cNvSpPr>
                <a:spLocks/>
              </p:cNvSpPr>
              <p:nvPr/>
            </p:nvSpPr>
            <p:spPr bwMode="auto">
              <a:xfrm>
                <a:off x="-433387" y="2970213"/>
                <a:ext cx="150813" cy="215900"/>
              </a:xfrm>
              <a:custGeom>
                <a:avLst/>
                <a:gdLst>
                  <a:gd name="T0" fmla="*/ 36 w 69"/>
                  <a:gd name="T1" fmla="*/ 0 h 99"/>
                  <a:gd name="T2" fmla="*/ 9 w 69"/>
                  <a:gd name="T3" fmla="*/ 14 h 99"/>
                  <a:gd name="T4" fmla="*/ 0 w 69"/>
                  <a:gd name="T5" fmla="*/ 53 h 99"/>
                  <a:gd name="T6" fmla="*/ 6 w 69"/>
                  <a:gd name="T7" fmla="*/ 52 h 99"/>
                  <a:gd name="T8" fmla="*/ 17 w 69"/>
                  <a:gd name="T9" fmla="*/ 54 h 99"/>
                  <a:gd name="T10" fmla="*/ 17 w 69"/>
                  <a:gd name="T11" fmla="*/ 54 h 99"/>
                  <a:gd name="T12" fmla="*/ 35 w 69"/>
                  <a:gd name="T13" fmla="*/ 13 h 99"/>
                  <a:gd name="T14" fmla="*/ 53 w 69"/>
                  <a:gd name="T15" fmla="*/ 54 h 99"/>
                  <a:gd name="T16" fmla="*/ 35 w 69"/>
                  <a:gd name="T17" fmla="*/ 92 h 99"/>
                  <a:gd name="T18" fmla="*/ 30 w 69"/>
                  <a:gd name="T19" fmla="*/ 91 h 99"/>
                  <a:gd name="T20" fmla="*/ 30 w 69"/>
                  <a:gd name="T21" fmla="*/ 99 h 99"/>
                  <a:gd name="T22" fmla="*/ 53 w 69"/>
                  <a:gd name="T23" fmla="*/ 99 h 99"/>
                  <a:gd name="T24" fmla="*/ 60 w 69"/>
                  <a:gd name="T25" fmla="*/ 92 h 99"/>
                  <a:gd name="T26" fmla="*/ 69 w 69"/>
                  <a:gd name="T27" fmla="*/ 52 h 99"/>
                  <a:gd name="T28" fmla="*/ 36 w 69"/>
                  <a:gd name="T2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99">
                    <a:moveTo>
                      <a:pt x="36" y="0"/>
                    </a:moveTo>
                    <a:cubicBezTo>
                      <a:pt x="24" y="0"/>
                      <a:pt x="15" y="5"/>
                      <a:pt x="9" y="14"/>
                    </a:cubicBezTo>
                    <a:cubicBezTo>
                      <a:pt x="3" y="23"/>
                      <a:pt x="0" y="36"/>
                      <a:pt x="0" y="53"/>
                    </a:cubicBezTo>
                    <a:cubicBezTo>
                      <a:pt x="2" y="52"/>
                      <a:pt x="4" y="52"/>
                      <a:pt x="6" y="52"/>
                    </a:cubicBezTo>
                    <a:cubicBezTo>
                      <a:pt x="10" y="52"/>
                      <a:pt x="14" y="53"/>
                      <a:pt x="17" y="54"/>
                    </a:cubicBezTo>
                    <a:cubicBezTo>
                      <a:pt x="17" y="54"/>
                      <a:pt x="17" y="54"/>
                      <a:pt x="17" y="54"/>
                    </a:cubicBezTo>
                    <a:cubicBezTo>
                      <a:pt x="17" y="27"/>
                      <a:pt x="23" y="13"/>
                      <a:pt x="35" y="13"/>
                    </a:cubicBezTo>
                    <a:cubicBezTo>
                      <a:pt x="47" y="13"/>
                      <a:pt x="53" y="27"/>
                      <a:pt x="53" y="54"/>
                    </a:cubicBezTo>
                    <a:cubicBezTo>
                      <a:pt x="53" y="79"/>
                      <a:pt x="47" y="92"/>
                      <a:pt x="35" y="92"/>
                    </a:cubicBezTo>
                    <a:cubicBezTo>
                      <a:pt x="33" y="92"/>
                      <a:pt x="32" y="92"/>
                      <a:pt x="30" y="91"/>
                    </a:cubicBezTo>
                    <a:cubicBezTo>
                      <a:pt x="30" y="94"/>
                      <a:pt x="30" y="97"/>
                      <a:pt x="30" y="99"/>
                    </a:cubicBezTo>
                    <a:cubicBezTo>
                      <a:pt x="53" y="99"/>
                      <a:pt x="53" y="99"/>
                      <a:pt x="53" y="99"/>
                    </a:cubicBezTo>
                    <a:cubicBezTo>
                      <a:pt x="56" y="97"/>
                      <a:pt x="58" y="95"/>
                      <a:pt x="60" y="92"/>
                    </a:cubicBezTo>
                    <a:cubicBezTo>
                      <a:pt x="66" y="83"/>
                      <a:pt x="69" y="70"/>
                      <a:pt x="69" y="52"/>
                    </a:cubicBezTo>
                    <a:cubicBezTo>
                      <a:pt x="69" y="18"/>
                      <a:pt x="58"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03" name="Freeform 105"/>
              <p:cNvSpPr>
                <a:spLocks/>
              </p:cNvSpPr>
              <p:nvPr/>
            </p:nvSpPr>
            <p:spPr bwMode="auto">
              <a:xfrm>
                <a:off x="-784225" y="2970213"/>
                <a:ext cx="146050" cy="215900"/>
              </a:xfrm>
              <a:custGeom>
                <a:avLst/>
                <a:gdLst>
                  <a:gd name="T0" fmla="*/ 13 w 67"/>
                  <a:gd name="T1" fmla="*/ 67 h 99"/>
                  <a:gd name="T2" fmla="*/ 13 w 67"/>
                  <a:gd name="T3" fmla="*/ 64 h 99"/>
                  <a:gd name="T4" fmla="*/ 13 w 67"/>
                  <a:gd name="T5" fmla="*/ 63 h 99"/>
                  <a:gd name="T6" fmla="*/ 14 w 67"/>
                  <a:gd name="T7" fmla="*/ 57 h 99"/>
                  <a:gd name="T8" fmla="*/ 14 w 67"/>
                  <a:gd name="T9" fmla="*/ 54 h 99"/>
                  <a:gd name="T10" fmla="*/ 33 w 67"/>
                  <a:gd name="T11" fmla="*/ 13 h 99"/>
                  <a:gd name="T12" fmla="*/ 48 w 67"/>
                  <a:gd name="T13" fmla="*/ 31 h 99"/>
                  <a:gd name="T14" fmla="*/ 67 w 67"/>
                  <a:gd name="T15" fmla="*/ 41 h 99"/>
                  <a:gd name="T16" fmla="*/ 34 w 67"/>
                  <a:gd name="T17" fmla="*/ 0 h 99"/>
                  <a:gd name="T18" fmla="*/ 7 w 67"/>
                  <a:gd name="T19" fmla="*/ 14 h 99"/>
                  <a:gd name="T20" fmla="*/ 0 w 67"/>
                  <a:gd name="T21" fmla="*/ 32 h 99"/>
                  <a:gd name="T22" fmla="*/ 3 w 67"/>
                  <a:gd name="T23" fmla="*/ 32 h 99"/>
                  <a:gd name="T24" fmla="*/ 3 w 67"/>
                  <a:gd name="T25" fmla="*/ 87 h 99"/>
                  <a:gd name="T26" fmla="*/ 6 w 67"/>
                  <a:gd name="T27" fmla="*/ 92 h 99"/>
                  <a:gd name="T28" fmla="*/ 12 w 67"/>
                  <a:gd name="T29" fmla="*/ 99 h 99"/>
                  <a:gd name="T30" fmla="*/ 14 w 67"/>
                  <a:gd name="T31" fmla="*/ 99 h 99"/>
                  <a:gd name="T32" fmla="*/ 12 w 67"/>
                  <a:gd name="T33" fmla="*/ 80 h 99"/>
                  <a:gd name="T34" fmla="*/ 13 w 67"/>
                  <a:gd name="T35" fmla="*/ 6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99">
                    <a:moveTo>
                      <a:pt x="13" y="67"/>
                    </a:moveTo>
                    <a:cubicBezTo>
                      <a:pt x="13" y="64"/>
                      <a:pt x="13" y="64"/>
                      <a:pt x="13" y="64"/>
                    </a:cubicBezTo>
                    <a:cubicBezTo>
                      <a:pt x="13" y="63"/>
                      <a:pt x="13" y="63"/>
                      <a:pt x="13" y="63"/>
                    </a:cubicBezTo>
                    <a:cubicBezTo>
                      <a:pt x="13" y="61"/>
                      <a:pt x="14" y="59"/>
                      <a:pt x="14" y="57"/>
                    </a:cubicBezTo>
                    <a:cubicBezTo>
                      <a:pt x="14" y="56"/>
                      <a:pt x="14" y="55"/>
                      <a:pt x="14" y="54"/>
                    </a:cubicBezTo>
                    <a:cubicBezTo>
                      <a:pt x="14" y="27"/>
                      <a:pt x="20" y="13"/>
                      <a:pt x="33" y="13"/>
                    </a:cubicBezTo>
                    <a:cubicBezTo>
                      <a:pt x="40" y="13"/>
                      <a:pt x="45" y="19"/>
                      <a:pt x="48" y="31"/>
                    </a:cubicBezTo>
                    <a:cubicBezTo>
                      <a:pt x="56" y="31"/>
                      <a:pt x="62" y="35"/>
                      <a:pt x="67" y="41"/>
                    </a:cubicBezTo>
                    <a:cubicBezTo>
                      <a:pt x="64" y="14"/>
                      <a:pt x="53" y="0"/>
                      <a:pt x="34" y="0"/>
                    </a:cubicBezTo>
                    <a:cubicBezTo>
                      <a:pt x="22" y="0"/>
                      <a:pt x="13" y="5"/>
                      <a:pt x="7" y="14"/>
                    </a:cubicBezTo>
                    <a:cubicBezTo>
                      <a:pt x="4" y="19"/>
                      <a:pt x="1" y="25"/>
                      <a:pt x="0" y="32"/>
                    </a:cubicBezTo>
                    <a:cubicBezTo>
                      <a:pt x="3" y="32"/>
                      <a:pt x="3" y="32"/>
                      <a:pt x="3" y="32"/>
                    </a:cubicBezTo>
                    <a:cubicBezTo>
                      <a:pt x="3" y="87"/>
                      <a:pt x="3" y="87"/>
                      <a:pt x="3" y="87"/>
                    </a:cubicBezTo>
                    <a:cubicBezTo>
                      <a:pt x="4" y="89"/>
                      <a:pt x="5" y="91"/>
                      <a:pt x="6" y="92"/>
                    </a:cubicBezTo>
                    <a:cubicBezTo>
                      <a:pt x="8" y="95"/>
                      <a:pt x="10" y="97"/>
                      <a:pt x="12" y="99"/>
                    </a:cubicBezTo>
                    <a:cubicBezTo>
                      <a:pt x="14" y="99"/>
                      <a:pt x="14" y="99"/>
                      <a:pt x="14" y="99"/>
                    </a:cubicBezTo>
                    <a:cubicBezTo>
                      <a:pt x="13" y="93"/>
                      <a:pt x="12" y="87"/>
                      <a:pt x="12" y="80"/>
                    </a:cubicBezTo>
                    <a:cubicBezTo>
                      <a:pt x="12" y="76"/>
                      <a:pt x="12" y="71"/>
                      <a:pt x="13" y="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04" name="Freeform 106"/>
              <p:cNvSpPr>
                <a:spLocks/>
              </p:cNvSpPr>
              <p:nvPr/>
            </p:nvSpPr>
            <p:spPr bwMode="auto">
              <a:xfrm>
                <a:off x="-847725" y="3040063"/>
                <a:ext cx="69850" cy="146050"/>
              </a:xfrm>
              <a:custGeom>
                <a:avLst/>
                <a:gdLst>
                  <a:gd name="T0" fmla="*/ 29 w 32"/>
                  <a:gd name="T1" fmla="*/ 0 h 67"/>
                  <a:gd name="T2" fmla="*/ 27 w 32"/>
                  <a:gd name="T3" fmla="*/ 0 h 67"/>
                  <a:gd name="T4" fmla="*/ 20 w 32"/>
                  <a:gd name="T5" fmla="*/ 4 h 67"/>
                  <a:gd name="T6" fmla="*/ 13 w 32"/>
                  <a:gd name="T7" fmla="*/ 7 h 67"/>
                  <a:gd name="T8" fmla="*/ 7 w 32"/>
                  <a:gd name="T9" fmla="*/ 10 h 67"/>
                  <a:gd name="T10" fmla="*/ 0 w 32"/>
                  <a:gd name="T11" fmla="*/ 13 h 67"/>
                  <a:gd name="T12" fmla="*/ 0 w 32"/>
                  <a:gd name="T13" fmla="*/ 25 h 67"/>
                  <a:gd name="T14" fmla="*/ 10 w 32"/>
                  <a:gd name="T15" fmla="*/ 21 h 67"/>
                  <a:gd name="T16" fmla="*/ 18 w 32"/>
                  <a:gd name="T17" fmla="*/ 17 h 67"/>
                  <a:gd name="T18" fmla="*/ 18 w 32"/>
                  <a:gd name="T19" fmla="*/ 67 h 67"/>
                  <a:gd name="T20" fmla="*/ 32 w 32"/>
                  <a:gd name="T21" fmla="*/ 67 h 67"/>
                  <a:gd name="T22" fmla="*/ 32 w 32"/>
                  <a:gd name="T23" fmla="*/ 55 h 67"/>
                  <a:gd name="T24" fmla="*/ 32 w 32"/>
                  <a:gd name="T25" fmla="*/ 0 h 67"/>
                  <a:gd name="T26" fmla="*/ 29 w 32"/>
                  <a:gd name="T2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67">
                    <a:moveTo>
                      <a:pt x="29" y="0"/>
                    </a:moveTo>
                    <a:cubicBezTo>
                      <a:pt x="27" y="0"/>
                      <a:pt x="27" y="0"/>
                      <a:pt x="27" y="0"/>
                    </a:cubicBezTo>
                    <a:cubicBezTo>
                      <a:pt x="24" y="1"/>
                      <a:pt x="22" y="3"/>
                      <a:pt x="20" y="4"/>
                    </a:cubicBezTo>
                    <a:cubicBezTo>
                      <a:pt x="18" y="5"/>
                      <a:pt x="16" y="6"/>
                      <a:pt x="13" y="7"/>
                    </a:cubicBezTo>
                    <a:cubicBezTo>
                      <a:pt x="11" y="9"/>
                      <a:pt x="9" y="9"/>
                      <a:pt x="7" y="10"/>
                    </a:cubicBezTo>
                    <a:cubicBezTo>
                      <a:pt x="5" y="11"/>
                      <a:pt x="2" y="12"/>
                      <a:pt x="0" y="13"/>
                    </a:cubicBezTo>
                    <a:cubicBezTo>
                      <a:pt x="0" y="25"/>
                      <a:pt x="0" y="25"/>
                      <a:pt x="0" y="25"/>
                    </a:cubicBezTo>
                    <a:cubicBezTo>
                      <a:pt x="4" y="24"/>
                      <a:pt x="7" y="23"/>
                      <a:pt x="10" y="21"/>
                    </a:cubicBezTo>
                    <a:cubicBezTo>
                      <a:pt x="13" y="20"/>
                      <a:pt x="16" y="19"/>
                      <a:pt x="18" y="17"/>
                    </a:cubicBezTo>
                    <a:cubicBezTo>
                      <a:pt x="18" y="67"/>
                      <a:pt x="18" y="67"/>
                      <a:pt x="18" y="67"/>
                    </a:cubicBezTo>
                    <a:cubicBezTo>
                      <a:pt x="32" y="67"/>
                      <a:pt x="32" y="67"/>
                      <a:pt x="32" y="67"/>
                    </a:cubicBezTo>
                    <a:cubicBezTo>
                      <a:pt x="32" y="55"/>
                      <a:pt x="32" y="55"/>
                      <a:pt x="32" y="55"/>
                    </a:cubicBezTo>
                    <a:cubicBezTo>
                      <a:pt x="32" y="0"/>
                      <a:pt x="32" y="0"/>
                      <a:pt x="32" y="0"/>
                    </a:cubicBezTo>
                    <a:lnTo>
                      <a:pt x="29"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05" name="Freeform 107"/>
              <p:cNvSpPr>
                <a:spLocks/>
              </p:cNvSpPr>
              <p:nvPr/>
            </p:nvSpPr>
            <p:spPr bwMode="auto">
              <a:xfrm>
                <a:off x="-755650" y="3035300"/>
                <a:ext cx="128588" cy="71438"/>
              </a:xfrm>
              <a:custGeom>
                <a:avLst/>
                <a:gdLst>
                  <a:gd name="T0" fmla="*/ 35 w 59"/>
                  <a:gd name="T1" fmla="*/ 1 h 33"/>
                  <a:gd name="T2" fmla="*/ 32 w 59"/>
                  <a:gd name="T3" fmla="*/ 0 h 33"/>
                  <a:gd name="T4" fmla="*/ 7 w 59"/>
                  <a:gd name="T5" fmla="*/ 13 h 33"/>
                  <a:gd name="T6" fmla="*/ 1 w 59"/>
                  <a:gd name="T7" fmla="*/ 27 h 33"/>
                  <a:gd name="T8" fmla="*/ 0 w 59"/>
                  <a:gd name="T9" fmla="*/ 33 h 33"/>
                  <a:gd name="T10" fmla="*/ 5 w 59"/>
                  <a:gd name="T11" fmla="*/ 32 h 33"/>
                  <a:gd name="T12" fmla="*/ 10 w 59"/>
                  <a:gd name="T13" fmla="*/ 29 h 33"/>
                  <a:gd name="T14" fmla="*/ 15 w 59"/>
                  <a:gd name="T15" fmla="*/ 26 h 33"/>
                  <a:gd name="T16" fmla="*/ 17 w 59"/>
                  <a:gd name="T17" fmla="*/ 25 h 33"/>
                  <a:gd name="T18" fmla="*/ 31 w 59"/>
                  <a:gd name="T19" fmla="*/ 12 h 33"/>
                  <a:gd name="T20" fmla="*/ 37 w 59"/>
                  <a:gd name="T21" fmla="*/ 14 h 33"/>
                  <a:gd name="T22" fmla="*/ 45 w 59"/>
                  <a:gd name="T23" fmla="*/ 29 h 33"/>
                  <a:gd name="T24" fmla="*/ 59 w 59"/>
                  <a:gd name="T25" fmla="*/ 22 h 33"/>
                  <a:gd name="T26" fmla="*/ 54 w 59"/>
                  <a:gd name="T27" fmla="*/ 11 h 33"/>
                  <a:gd name="T28" fmla="*/ 35 w 59"/>
                  <a:gd name="T29"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33">
                    <a:moveTo>
                      <a:pt x="35" y="1"/>
                    </a:moveTo>
                    <a:cubicBezTo>
                      <a:pt x="34" y="0"/>
                      <a:pt x="33" y="0"/>
                      <a:pt x="32" y="0"/>
                    </a:cubicBezTo>
                    <a:cubicBezTo>
                      <a:pt x="21" y="0"/>
                      <a:pt x="13" y="5"/>
                      <a:pt x="7" y="13"/>
                    </a:cubicBezTo>
                    <a:cubicBezTo>
                      <a:pt x="5" y="17"/>
                      <a:pt x="3" y="22"/>
                      <a:pt x="1" y="27"/>
                    </a:cubicBezTo>
                    <a:cubicBezTo>
                      <a:pt x="1" y="29"/>
                      <a:pt x="0" y="31"/>
                      <a:pt x="0" y="33"/>
                    </a:cubicBezTo>
                    <a:cubicBezTo>
                      <a:pt x="2" y="33"/>
                      <a:pt x="3" y="32"/>
                      <a:pt x="5" y="32"/>
                    </a:cubicBezTo>
                    <a:cubicBezTo>
                      <a:pt x="7" y="31"/>
                      <a:pt x="9" y="30"/>
                      <a:pt x="10" y="29"/>
                    </a:cubicBezTo>
                    <a:cubicBezTo>
                      <a:pt x="12" y="28"/>
                      <a:pt x="14" y="27"/>
                      <a:pt x="15" y="26"/>
                    </a:cubicBezTo>
                    <a:cubicBezTo>
                      <a:pt x="16" y="26"/>
                      <a:pt x="17" y="26"/>
                      <a:pt x="17" y="25"/>
                    </a:cubicBezTo>
                    <a:cubicBezTo>
                      <a:pt x="20" y="17"/>
                      <a:pt x="24" y="12"/>
                      <a:pt x="31" y="12"/>
                    </a:cubicBezTo>
                    <a:cubicBezTo>
                      <a:pt x="33" y="12"/>
                      <a:pt x="35" y="13"/>
                      <a:pt x="37" y="14"/>
                    </a:cubicBezTo>
                    <a:cubicBezTo>
                      <a:pt x="41" y="17"/>
                      <a:pt x="44" y="22"/>
                      <a:pt x="45" y="29"/>
                    </a:cubicBezTo>
                    <a:cubicBezTo>
                      <a:pt x="49" y="25"/>
                      <a:pt x="53" y="23"/>
                      <a:pt x="59" y="22"/>
                    </a:cubicBezTo>
                    <a:cubicBezTo>
                      <a:pt x="58" y="18"/>
                      <a:pt x="56" y="14"/>
                      <a:pt x="54" y="11"/>
                    </a:cubicBezTo>
                    <a:cubicBezTo>
                      <a:pt x="49" y="5"/>
                      <a:pt x="43" y="1"/>
                      <a:pt x="35" y="1"/>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06" name="Freeform 108"/>
              <p:cNvSpPr>
                <a:spLocks/>
              </p:cNvSpPr>
              <p:nvPr/>
            </p:nvSpPr>
            <p:spPr bwMode="auto">
              <a:xfrm>
                <a:off x="-598487" y="3035300"/>
                <a:ext cx="130175" cy="150813"/>
              </a:xfrm>
              <a:custGeom>
                <a:avLst/>
                <a:gdLst>
                  <a:gd name="T0" fmla="*/ 60 w 60"/>
                  <a:gd name="T1" fmla="*/ 40 h 69"/>
                  <a:gd name="T2" fmla="*/ 46 w 60"/>
                  <a:gd name="T3" fmla="*/ 5 h 69"/>
                  <a:gd name="T4" fmla="*/ 29 w 60"/>
                  <a:gd name="T5" fmla="*/ 0 h 69"/>
                  <a:gd name="T6" fmla="*/ 12 w 60"/>
                  <a:gd name="T7" fmla="*/ 5 h 69"/>
                  <a:gd name="T8" fmla="*/ 5 w 60"/>
                  <a:gd name="T9" fmla="*/ 13 h 69"/>
                  <a:gd name="T10" fmla="*/ 0 w 60"/>
                  <a:gd name="T11" fmla="*/ 24 h 69"/>
                  <a:gd name="T12" fmla="*/ 12 w 60"/>
                  <a:gd name="T13" fmla="*/ 41 h 69"/>
                  <a:gd name="T14" fmla="*/ 12 w 60"/>
                  <a:gd name="T15" fmla="*/ 40 h 69"/>
                  <a:gd name="T16" fmla="*/ 29 w 60"/>
                  <a:gd name="T17" fmla="*/ 12 h 69"/>
                  <a:gd name="T18" fmla="*/ 41 w 60"/>
                  <a:gd name="T19" fmla="*/ 23 h 69"/>
                  <a:gd name="T20" fmla="*/ 45 w 60"/>
                  <a:gd name="T21" fmla="*/ 23 h 69"/>
                  <a:gd name="T22" fmla="*/ 45 w 60"/>
                  <a:gd name="T23" fmla="*/ 69 h 69"/>
                  <a:gd name="T24" fmla="*/ 57 w 60"/>
                  <a:gd name="T25" fmla="*/ 69 h 69"/>
                  <a:gd name="T26" fmla="*/ 57 w 60"/>
                  <a:gd name="T27" fmla="*/ 61 h 69"/>
                  <a:gd name="T28" fmla="*/ 60 w 60"/>
                  <a:gd name="T29" fmla="*/ 4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69">
                    <a:moveTo>
                      <a:pt x="60" y="40"/>
                    </a:moveTo>
                    <a:cubicBezTo>
                      <a:pt x="59" y="23"/>
                      <a:pt x="54" y="11"/>
                      <a:pt x="46" y="5"/>
                    </a:cubicBezTo>
                    <a:cubicBezTo>
                      <a:pt x="41" y="2"/>
                      <a:pt x="36" y="0"/>
                      <a:pt x="29" y="0"/>
                    </a:cubicBezTo>
                    <a:cubicBezTo>
                      <a:pt x="23" y="0"/>
                      <a:pt x="17" y="2"/>
                      <a:pt x="12" y="5"/>
                    </a:cubicBezTo>
                    <a:cubicBezTo>
                      <a:pt x="10" y="7"/>
                      <a:pt x="7" y="10"/>
                      <a:pt x="5" y="13"/>
                    </a:cubicBezTo>
                    <a:cubicBezTo>
                      <a:pt x="3" y="16"/>
                      <a:pt x="1" y="20"/>
                      <a:pt x="0" y="24"/>
                    </a:cubicBezTo>
                    <a:cubicBezTo>
                      <a:pt x="6" y="27"/>
                      <a:pt x="10" y="32"/>
                      <a:pt x="12" y="41"/>
                    </a:cubicBezTo>
                    <a:cubicBezTo>
                      <a:pt x="12" y="41"/>
                      <a:pt x="12" y="41"/>
                      <a:pt x="12" y="40"/>
                    </a:cubicBezTo>
                    <a:cubicBezTo>
                      <a:pt x="13" y="22"/>
                      <a:pt x="19" y="12"/>
                      <a:pt x="29" y="12"/>
                    </a:cubicBezTo>
                    <a:cubicBezTo>
                      <a:pt x="34" y="12"/>
                      <a:pt x="38" y="16"/>
                      <a:pt x="41" y="23"/>
                    </a:cubicBezTo>
                    <a:cubicBezTo>
                      <a:pt x="45" y="23"/>
                      <a:pt x="45" y="23"/>
                      <a:pt x="45" y="23"/>
                    </a:cubicBezTo>
                    <a:cubicBezTo>
                      <a:pt x="45" y="69"/>
                      <a:pt x="45" y="69"/>
                      <a:pt x="45" y="69"/>
                    </a:cubicBezTo>
                    <a:cubicBezTo>
                      <a:pt x="57" y="69"/>
                      <a:pt x="57" y="69"/>
                      <a:pt x="57" y="69"/>
                    </a:cubicBezTo>
                    <a:cubicBezTo>
                      <a:pt x="57" y="66"/>
                      <a:pt x="57" y="64"/>
                      <a:pt x="57" y="61"/>
                    </a:cubicBezTo>
                    <a:cubicBezTo>
                      <a:pt x="57" y="53"/>
                      <a:pt x="58" y="46"/>
                      <a:pt x="60" y="4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07" name="Freeform 109"/>
              <p:cNvSpPr>
                <a:spLocks/>
              </p:cNvSpPr>
              <p:nvPr/>
            </p:nvSpPr>
            <p:spPr bwMode="auto">
              <a:xfrm>
                <a:off x="-755650" y="3084513"/>
                <a:ext cx="57150" cy="101600"/>
              </a:xfrm>
              <a:custGeom>
                <a:avLst/>
                <a:gdLst>
                  <a:gd name="T0" fmla="*/ 26 w 26"/>
                  <a:gd name="T1" fmla="*/ 0 h 46"/>
                  <a:gd name="T2" fmla="*/ 21 w 26"/>
                  <a:gd name="T3" fmla="*/ 0 h 46"/>
                  <a:gd name="T4" fmla="*/ 17 w 26"/>
                  <a:gd name="T5" fmla="*/ 2 h 46"/>
                  <a:gd name="T6" fmla="*/ 15 w 26"/>
                  <a:gd name="T7" fmla="*/ 3 h 46"/>
                  <a:gd name="T8" fmla="*/ 10 w 26"/>
                  <a:gd name="T9" fmla="*/ 6 h 46"/>
                  <a:gd name="T10" fmla="*/ 5 w 26"/>
                  <a:gd name="T11" fmla="*/ 9 h 46"/>
                  <a:gd name="T12" fmla="*/ 0 w 26"/>
                  <a:gd name="T13" fmla="*/ 10 h 46"/>
                  <a:gd name="T14" fmla="*/ 0 w 26"/>
                  <a:gd name="T15" fmla="*/ 11 h 46"/>
                  <a:gd name="T16" fmla="*/ 0 w 26"/>
                  <a:gd name="T17" fmla="*/ 14 h 46"/>
                  <a:gd name="T18" fmla="*/ 0 w 26"/>
                  <a:gd name="T19" fmla="*/ 20 h 46"/>
                  <a:gd name="T20" fmla="*/ 8 w 26"/>
                  <a:gd name="T21" fmla="*/ 18 h 46"/>
                  <a:gd name="T22" fmla="*/ 14 w 26"/>
                  <a:gd name="T23" fmla="*/ 14 h 46"/>
                  <a:gd name="T24" fmla="*/ 14 w 26"/>
                  <a:gd name="T25" fmla="*/ 21 h 46"/>
                  <a:gd name="T26" fmla="*/ 14 w 26"/>
                  <a:gd name="T27" fmla="*/ 32 h 46"/>
                  <a:gd name="T28" fmla="*/ 14 w 26"/>
                  <a:gd name="T29" fmla="*/ 46 h 46"/>
                  <a:gd name="T30" fmla="*/ 26 w 26"/>
                  <a:gd name="T31" fmla="*/ 46 h 46"/>
                  <a:gd name="T32" fmla="*/ 26 w 26"/>
                  <a:gd name="T33" fmla="*/ 38 h 46"/>
                  <a:gd name="T34" fmla="*/ 26 w 26"/>
                  <a:gd name="T3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46">
                    <a:moveTo>
                      <a:pt x="26" y="0"/>
                    </a:moveTo>
                    <a:cubicBezTo>
                      <a:pt x="21" y="0"/>
                      <a:pt x="21" y="0"/>
                      <a:pt x="21" y="0"/>
                    </a:cubicBezTo>
                    <a:cubicBezTo>
                      <a:pt x="20" y="1"/>
                      <a:pt x="18" y="2"/>
                      <a:pt x="17" y="2"/>
                    </a:cubicBezTo>
                    <a:cubicBezTo>
                      <a:pt x="17" y="3"/>
                      <a:pt x="16" y="3"/>
                      <a:pt x="15" y="3"/>
                    </a:cubicBezTo>
                    <a:cubicBezTo>
                      <a:pt x="14" y="4"/>
                      <a:pt x="12" y="5"/>
                      <a:pt x="10" y="6"/>
                    </a:cubicBezTo>
                    <a:cubicBezTo>
                      <a:pt x="9" y="7"/>
                      <a:pt x="7" y="8"/>
                      <a:pt x="5" y="9"/>
                    </a:cubicBezTo>
                    <a:cubicBezTo>
                      <a:pt x="3" y="9"/>
                      <a:pt x="2" y="10"/>
                      <a:pt x="0" y="10"/>
                    </a:cubicBezTo>
                    <a:cubicBezTo>
                      <a:pt x="0" y="10"/>
                      <a:pt x="0" y="10"/>
                      <a:pt x="0" y="11"/>
                    </a:cubicBezTo>
                    <a:cubicBezTo>
                      <a:pt x="0" y="14"/>
                      <a:pt x="0" y="14"/>
                      <a:pt x="0" y="14"/>
                    </a:cubicBezTo>
                    <a:cubicBezTo>
                      <a:pt x="0" y="20"/>
                      <a:pt x="0" y="20"/>
                      <a:pt x="0" y="20"/>
                    </a:cubicBezTo>
                    <a:cubicBezTo>
                      <a:pt x="3" y="19"/>
                      <a:pt x="5" y="19"/>
                      <a:pt x="8" y="18"/>
                    </a:cubicBezTo>
                    <a:cubicBezTo>
                      <a:pt x="10" y="16"/>
                      <a:pt x="12" y="15"/>
                      <a:pt x="14" y="14"/>
                    </a:cubicBezTo>
                    <a:cubicBezTo>
                      <a:pt x="14" y="21"/>
                      <a:pt x="14" y="21"/>
                      <a:pt x="14" y="21"/>
                    </a:cubicBezTo>
                    <a:cubicBezTo>
                      <a:pt x="14" y="32"/>
                      <a:pt x="14" y="32"/>
                      <a:pt x="14" y="32"/>
                    </a:cubicBezTo>
                    <a:cubicBezTo>
                      <a:pt x="14" y="46"/>
                      <a:pt x="14" y="46"/>
                      <a:pt x="14" y="46"/>
                    </a:cubicBezTo>
                    <a:cubicBezTo>
                      <a:pt x="26" y="46"/>
                      <a:pt x="26" y="46"/>
                      <a:pt x="26" y="46"/>
                    </a:cubicBezTo>
                    <a:cubicBezTo>
                      <a:pt x="26" y="38"/>
                      <a:pt x="26" y="38"/>
                      <a:pt x="26" y="38"/>
                    </a:cubicBezTo>
                    <a:lnTo>
                      <a:pt x="2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08" name="Freeform 110"/>
              <p:cNvSpPr>
                <a:spLocks/>
              </p:cNvSpPr>
              <p:nvPr/>
            </p:nvSpPr>
            <p:spPr bwMode="auto">
              <a:xfrm>
                <a:off x="-555625" y="3084513"/>
                <a:ext cx="57150" cy="101600"/>
              </a:xfrm>
              <a:custGeom>
                <a:avLst/>
                <a:gdLst>
                  <a:gd name="T0" fmla="*/ 26 w 26"/>
                  <a:gd name="T1" fmla="*/ 0 h 46"/>
                  <a:gd name="T2" fmla="*/ 21 w 26"/>
                  <a:gd name="T3" fmla="*/ 0 h 46"/>
                  <a:gd name="T4" fmla="*/ 17 w 26"/>
                  <a:gd name="T5" fmla="*/ 2 h 46"/>
                  <a:gd name="T6" fmla="*/ 16 w 26"/>
                  <a:gd name="T7" fmla="*/ 3 h 46"/>
                  <a:gd name="T8" fmla="*/ 10 w 26"/>
                  <a:gd name="T9" fmla="*/ 6 h 46"/>
                  <a:gd name="T10" fmla="*/ 5 w 26"/>
                  <a:gd name="T11" fmla="*/ 9 h 46"/>
                  <a:gd name="T12" fmla="*/ 0 w 26"/>
                  <a:gd name="T13" fmla="*/ 10 h 46"/>
                  <a:gd name="T14" fmla="*/ 0 w 26"/>
                  <a:gd name="T15" fmla="*/ 11 h 46"/>
                  <a:gd name="T16" fmla="*/ 0 w 26"/>
                  <a:gd name="T17" fmla="*/ 14 h 46"/>
                  <a:gd name="T18" fmla="*/ 0 w 26"/>
                  <a:gd name="T19" fmla="*/ 20 h 46"/>
                  <a:gd name="T20" fmla="*/ 8 w 26"/>
                  <a:gd name="T21" fmla="*/ 18 h 46"/>
                  <a:gd name="T22" fmla="*/ 14 w 26"/>
                  <a:gd name="T23" fmla="*/ 14 h 46"/>
                  <a:gd name="T24" fmla="*/ 14 w 26"/>
                  <a:gd name="T25" fmla="*/ 21 h 46"/>
                  <a:gd name="T26" fmla="*/ 14 w 26"/>
                  <a:gd name="T27" fmla="*/ 32 h 46"/>
                  <a:gd name="T28" fmla="*/ 14 w 26"/>
                  <a:gd name="T29" fmla="*/ 46 h 46"/>
                  <a:gd name="T30" fmla="*/ 26 w 26"/>
                  <a:gd name="T31" fmla="*/ 46 h 46"/>
                  <a:gd name="T32" fmla="*/ 26 w 26"/>
                  <a:gd name="T33" fmla="*/ 38 h 46"/>
                  <a:gd name="T34" fmla="*/ 26 w 26"/>
                  <a:gd name="T3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46">
                    <a:moveTo>
                      <a:pt x="26" y="0"/>
                    </a:moveTo>
                    <a:cubicBezTo>
                      <a:pt x="21" y="0"/>
                      <a:pt x="21" y="0"/>
                      <a:pt x="21" y="0"/>
                    </a:cubicBezTo>
                    <a:cubicBezTo>
                      <a:pt x="20" y="1"/>
                      <a:pt x="18" y="2"/>
                      <a:pt x="17" y="2"/>
                    </a:cubicBezTo>
                    <a:cubicBezTo>
                      <a:pt x="17" y="3"/>
                      <a:pt x="16" y="3"/>
                      <a:pt x="16" y="3"/>
                    </a:cubicBezTo>
                    <a:cubicBezTo>
                      <a:pt x="14" y="4"/>
                      <a:pt x="12" y="5"/>
                      <a:pt x="10" y="6"/>
                    </a:cubicBezTo>
                    <a:cubicBezTo>
                      <a:pt x="9" y="7"/>
                      <a:pt x="7" y="8"/>
                      <a:pt x="5" y="9"/>
                    </a:cubicBezTo>
                    <a:cubicBezTo>
                      <a:pt x="3" y="9"/>
                      <a:pt x="2" y="10"/>
                      <a:pt x="0" y="10"/>
                    </a:cubicBezTo>
                    <a:cubicBezTo>
                      <a:pt x="0" y="10"/>
                      <a:pt x="0" y="10"/>
                      <a:pt x="0" y="11"/>
                    </a:cubicBezTo>
                    <a:cubicBezTo>
                      <a:pt x="0" y="14"/>
                      <a:pt x="0" y="14"/>
                      <a:pt x="0" y="14"/>
                    </a:cubicBezTo>
                    <a:cubicBezTo>
                      <a:pt x="0" y="20"/>
                      <a:pt x="0" y="20"/>
                      <a:pt x="0" y="20"/>
                    </a:cubicBezTo>
                    <a:cubicBezTo>
                      <a:pt x="3" y="19"/>
                      <a:pt x="5" y="19"/>
                      <a:pt x="8" y="18"/>
                    </a:cubicBezTo>
                    <a:cubicBezTo>
                      <a:pt x="10" y="16"/>
                      <a:pt x="12" y="15"/>
                      <a:pt x="14" y="14"/>
                    </a:cubicBezTo>
                    <a:cubicBezTo>
                      <a:pt x="14" y="21"/>
                      <a:pt x="14" y="21"/>
                      <a:pt x="14" y="21"/>
                    </a:cubicBezTo>
                    <a:cubicBezTo>
                      <a:pt x="14" y="32"/>
                      <a:pt x="14" y="32"/>
                      <a:pt x="14" y="32"/>
                    </a:cubicBezTo>
                    <a:cubicBezTo>
                      <a:pt x="14" y="46"/>
                      <a:pt x="14" y="46"/>
                      <a:pt x="14" y="46"/>
                    </a:cubicBezTo>
                    <a:cubicBezTo>
                      <a:pt x="26" y="46"/>
                      <a:pt x="26" y="46"/>
                      <a:pt x="26" y="46"/>
                    </a:cubicBezTo>
                    <a:cubicBezTo>
                      <a:pt x="26" y="38"/>
                      <a:pt x="26" y="38"/>
                      <a:pt x="26" y="38"/>
                    </a:cubicBezTo>
                    <a:lnTo>
                      <a:pt x="2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09" name="Freeform 111"/>
              <p:cNvSpPr>
                <a:spLocks/>
              </p:cNvSpPr>
              <p:nvPr/>
            </p:nvSpPr>
            <p:spPr bwMode="auto">
              <a:xfrm>
                <a:off x="-474662" y="3082925"/>
                <a:ext cx="106363" cy="103188"/>
              </a:xfrm>
              <a:custGeom>
                <a:avLst/>
                <a:gdLst>
                  <a:gd name="T0" fmla="*/ 49 w 49"/>
                  <a:gd name="T1" fmla="*/ 37 h 47"/>
                  <a:gd name="T2" fmla="*/ 36 w 49"/>
                  <a:gd name="T3" fmla="*/ 2 h 47"/>
                  <a:gd name="T4" fmla="*/ 25 w 49"/>
                  <a:gd name="T5" fmla="*/ 0 h 47"/>
                  <a:gd name="T6" fmla="*/ 19 w 49"/>
                  <a:gd name="T7" fmla="*/ 1 h 47"/>
                  <a:gd name="T8" fmla="*/ 6 w 49"/>
                  <a:gd name="T9" fmla="*/ 10 h 47"/>
                  <a:gd name="T10" fmla="*/ 6 w 49"/>
                  <a:gd name="T11" fmla="*/ 10 h 47"/>
                  <a:gd name="T12" fmla="*/ 3 w 49"/>
                  <a:gd name="T13" fmla="*/ 18 h 47"/>
                  <a:gd name="T14" fmla="*/ 0 w 49"/>
                  <a:gd name="T15" fmla="*/ 39 h 47"/>
                  <a:gd name="T16" fmla="*/ 0 w 49"/>
                  <a:gd name="T17" fmla="*/ 47 h 47"/>
                  <a:gd name="T18" fmla="*/ 12 w 49"/>
                  <a:gd name="T19" fmla="*/ 47 h 47"/>
                  <a:gd name="T20" fmla="*/ 12 w 49"/>
                  <a:gd name="T21" fmla="*/ 38 h 47"/>
                  <a:gd name="T22" fmla="*/ 19 w 49"/>
                  <a:gd name="T23" fmla="*/ 11 h 47"/>
                  <a:gd name="T24" fmla="*/ 25 w 49"/>
                  <a:gd name="T25" fmla="*/ 9 h 47"/>
                  <a:gd name="T26" fmla="*/ 37 w 49"/>
                  <a:gd name="T27" fmla="*/ 38 h 47"/>
                  <a:gd name="T28" fmla="*/ 37 w 49"/>
                  <a:gd name="T29" fmla="*/ 47 h 47"/>
                  <a:gd name="T30" fmla="*/ 49 w 49"/>
                  <a:gd name="T31" fmla="*/ 47 h 47"/>
                  <a:gd name="T32" fmla="*/ 49 w 49"/>
                  <a:gd name="T33" fmla="*/ 39 h 47"/>
                  <a:gd name="T34" fmla="*/ 49 w 49"/>
                  <a:gd name="T35"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47">
                    <a:moveTo>
                      <a:pt x="49" y="37"/>
                    </a:moveTo>
                    <a:cubicBezTo>
                      <a:pt x="49" y="18"/>
                      <a:pt x="45" y="7"/>
                      <a:pt x="36" y="2"/>
                    </a:cubicBezTo>
                    <a:cubicBezTo>
                      <a:pt x="33" y="1"/>
                      <a:pt x="29" y="0"/>
                      <a:pt x="25" y="0"/>
                    </a:cubicBezTo>
                    <a:cubicBezTo>
                      <a:pt x="23" y="0"/>
                      <a:pt x="21" y="0"/>
                      <a:pt x="19" y="1"/>
                    </a:cubicBezTo>
                    <a:cubicBezTo>
                      <a:pt x="14" y="2"/>
                      <a:pt x="10" y="5"/>
                      <a:pt x="6" y="10"/>
                    </a:cubicBezTo>
                    <a:cubicBezTo>
                      <a:pt x="6" y="10"/>
                      <a:pt x="6" y="10"/>
                      <a:pt x="6" y="10"/>
                    </a:cubicBezTo>
                    <a:cubicBezTo>
                      <a:pt x="5" y="12"/>
                      <a:pt x="4" y="15"/>
                      <a:pt x="3" y="18"/>
                    </a:cubicBezTo>
                    <a:cubicBezTo>
                      <a:pt x="1" y="24"/>
                      <a:pt x="0" y="31"/>
                      <a:pt x="0" y="39"/>
                    </a:cubicBezTo>
                    <a:cubicBezTo>
                      <a:pt x="0" y="42"/>
                      <a:pt x="0" y="44"/>
                      <a:pt x="0" y="47"/>
                    </a:cubicBezTo>
                    <a:cubicBezTo>
                      <a:pt x="12" y="47"/>
                      <a:pt x="12" y="47"/>
                      <a:pt x="12" y="47"/>
                    </a:cubicBezTo>
                    <a:cubicBezTo>
                      <a:pt x="12" y="44"/>
                      <a:pt x="12" y="41"/>
                      <a:pt x="12" y="38"/>
                    </a:cubicBezTo>
                    <a:cubicBezTo>
                      <a:pt x="12" y="24"/>
                      <a:pt x="14" y="15"/>
                      <a:pt x="19" y="11"/>
                    </a:cubicBezTo>
                    <a:cubicBezTo>
                      <a:pt x="21" y="10"/>
                      <a:pt x="23" y="9"/>
                      <a:pt x="25" y="9"/>
                    </a:cubicBezTo>
                    <a:cubicBezTo>
                      <a:pt x="33" y="9"/>
                      <a:pt x="37" y="19"/>
                      <a:pt x="37" y="38"/>
                    </a:cubicBezTo>
                    <a:cubicBezTo>
                      <a:pt x="37" y="41"/>
                      <a:pt x="37" y="44"/>
                      <a:pt x="37" y="47"/>
                    </a:cubicBezTo>
                    <a:cubicBezTo>
                      <a:pt x="49" y="47"/>
                      <a:pt x="49" y="47"/>
                      <a:pt x="49" y="47"/>
                    </a:cubicBezTo>
                    <a:cubicBezTo>
                      <a:pt x="49" y="45"/>
                      <a:pt x="49" y="42"/>
                      <a:pt x="49" y="39"/>
                    </a:cubicBezTo>
                    <a:cubicBezTo>
                      <a:pt x="49" y="39"/>
                      <a:pt x="49" y="38"/>
                      <a:pt x="49" y="37"/>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10" name="Freeform 112"/>
              <p:cNvSpPr>
                <a:spLocks/>
              </p:cNvSpPr>
              <p:nvPr/>
            </p:nvSpPr>
            <p:spPr bwMode="auto">
              <a:xfrm>
                <a:off x="-674687" y="3082925"/>
                <a:ext cx="106363" cy="103188"/>
              </a:xfrm>
              <a:custGeom>
                <a:avLst/>
                <a:gdLst>
                  <a:gd name="T0" fmla="*/ 49 w 49"/>
                  <a:gd name="T1" fmla="*/ 37 h 47"/>
                  <a:gd name="T2" fmla="*/ 36 w 49"/>
                  <a:gd name="T3" fmla="*/ 2 h 47"/>
                  <a:gd name="T4" fmla="*/ 25 w 49"/>
                  <a:gd name="T5" fmla="*/ 0 h 47"/>
                  <a:gd name="T6" fmla="*/ 19 w 49"/>
                  <a:gd name="T7" fmla="*/ 1 h 47"/>
                  <a:gd name="T8" fmla="*/ 6 w 49"/>
                  <a:gd name="T9" fmla="*/ 10 h 47"/>
                  <a:gd name="T10" fmla="*/ 6 w 49"/>
                  <a:gd name="T11" fmla="*/ 10 h 47"/>
                  <a:gd name="T12" fmla="*/ 2 w 49"/>
                  <a:gd name="T13" fmla="*/ 18 h 47"/>
                  <a:gd name="T14" fmla="*/ 0 w 49"/>
                  <a:gd name="T15" fmla="*/ 39 h 47"/>
                  <a:gd name="T16" fmla="*/ 0 w 49"/>
                  <a:gd name="T17" fmla="*/ 47 h 47"/>
                  <a:gd name="T18" fmla="*/ 12 w 49"/>
                  <a:gd name="T19" fmla="*/ 47 h 47"/>
                  <a:gd name="T20" fmla="*/ 12 w 49"/>
                  <a:gd name="T21" fmla="*/ 38 h 47"/>
                  <a:gd name="T22" fmla="*/ 19 w 49"/>
                  <a:gd name="T23" fmla="*/ 11 h 47"/>
                  <a:gd name="T24" fmla="*/ 25 w 49"/>
                  <a:gd name="T25" fmla="*/ 9 h 47"/>
                  <a:gd name="T26" fmla="*/ 37 w 49"/>
                  <a:gd name="T27" fmla="*/ 38 h 47"/>
                  <a:gd name="T28" fmla="*/ 37 w 49"/>
                  <a:gd name="T29" fmla="*/ 47 h 47"/>
                  <a:gd name="T30" fmla="*/ 48 w 49"/>
                  <a:gd name="T31" fmla="*/ 47 h 47"/>
                  <a:gd name="T32" fmla="*/ 49 w 49"/>
                  <a:gd name="T33" fmla="*/ 39 h 47"/>
                  <a:gd name="T34" fmla="*/ 49 w 49"/>
                  <a:gd name="T35"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47">
                    <a:moveTo>
                      <a:pt x="49" y="37"/>
                    </a:moveTo>
                    <a:cubicBezTo>
                      <a:pt x="49" y="18"/>
                      <a:pt x="45" y="7"/>
                      <a:pt x="36" y="2"/>
                    </a:cubicBezTo>
                    <a:cubicBezTo>
                      <a:pt x="33" y="1"/>
                      <a:pt x="29" y="0"/>
                      <a:pt x="25" y="0"/>
                    </a:cubicBezTo>
                    <a:cubicBezTo>
                      <a:pt x="23" y="0"/>
                      <a:pt x="21" y="0"/>
                      <a:pt x="19" y="1"/>
                    </a:cubicBezTo>
                    <a:cubicBezTo>
                      <a:pt x="14" y="2"/>
                      <a:pt x="9" y="5"/>
                      <a:pt x="6" y="10"/>
                    </a:cubicBezTo>
                    <a:cubicBezTo>
                      <a:pt x="6" y="10"/>
                      <a:pt x="6" y="10"/>
                      <a:pt x="6" y="10"/>
                    </a:cubicBezTo>
                    <a:cubicBezTo>
                      <a:pt x="5" y="12"/>
                      <a:pt x="3" y="15"/>
                      <a:pt x="2" y="18"/>
                    </a:cubicBezTo>
                    <a:cubicBezTo>
                      <a:pt x="1" y="24"/>
                      <a:pt x="0" y="31"/>
                      <a:pt x="0" y="39"/>
                    </a:cubicBezTo>
                    <a:cubicBezTo>
                      <a:pt x="0" y="42"/>
                      <a:pt x="0" y="44"/>
                      <a:pt x="0" y="47"/>
                    </a:cubicBezTo>
                    <a:cubicBezTo>
                      <a:pt x="12" y="47"/>
                      <a:pt x="12" y="47"/>
                      <a:pt x="12" y="47"/>
                    </a:cubicBezTo>
                    <a:cubicBezTo>
                      <a:pt x="12" y="44"/>
                      <a:pt x="12" y="41"/>
                      <a:pt x="12" y="38"/>
                    </a:cubicBezTo>
                    <a:cubicBezTo>
                      <a:pt x="12" y="24"/>
                      <a:pt x="14" y="15"/>
                      <a:pt x="19" y="11"/>
                    </a:cubicBezTo>
                    <a:cubicBezTo>
                      <a:pt x="21" y="10"/>
                      <a:pt x="23" y="9"/>
                      <a:pt x="25" y="9"/>
                    </a:cubicBezTo>
                    <a:cubicBezTo>
                      <a:pt x="33" y="9"/>
                      <a:pt x="37" y="19"/>
                      <a:pt x="37" y="38"/>
                    </a:cubicBezTo>
                    <a:cubicBezTo>
                      <a:pt x="37" y="41"/>
                      <a:pt x="37" y="44"/>
                      <a:pt x="37" y="47"/>
                    </a:cubicBezTo>
                    <a:cubicBezTo>
                      <a:pt x="48" y="47"/>
                      <a:pt x="48" y="47"/>
                      <a:pt x="48" y="47"/>
                    </a:cubicBezTo>
                    <a:cubicBezTo>
                      <a:pt x="49" y="45"/>
                      <a:pt x="49" y="42"/>
                      <a:pt x="49" y="39"/>
                    </a:cubicBezTo>
                    <a:cubicBezTo>
                      <a:pt x="49" y="39"/>
                      <a:pt x="49" y="38"/>
                      <a:pt x="49" y="37"/>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11" name="Freeform 113"/>
              <p:cNvSpPr>
                <a:spLocks/>
              </p:cNvSpPr>
              <p:nvPr/>
            </p:nvSpPr>
            <p:spPr bwMode="auto">
              <a:xfrm>
                <a:off x="-889000" y="2645131"/>
                <a:ext cx="642938" cy="536219"/>
              </a:xfrm>
              <a:custGeom>
                <a:avLst/>
                <a:gdLst>
                  <a:gd name="T0" fmla="*/ 295 w 295"/>
                  <a:gd name="T1" fmla="*/ 290 h 290"/>
                  <a:gd name="T2" fmla="*/ 149 w 295"/>
                  <a:gd name="T3" fmla="*/ 0 h 290"/>
                  <a:gd name="T4" fmla="*/ 0 w 295"/>
                  <a:gd name="T5" fmla="*/ 290 h 290"/>
                </a:gdLst>
                <a:ahLst/>
                <a:cxnLst>
                  <a:cxn ang="0">
                    <a:pos x="T0" y="T1"/>
                  </a:cxn>
                  <a:cxn ang="0">
                    <a:pos x="T2" y="T3"/>
                  </a:cxn>
                  <a:cxn ang="0">
                    <a:pos x="T4" y="T5"/>
                  </a:cxn>
                </a:cxnLst>
                <a:rect l="0" t="0" r="r" b="b"/>
                <a:pathLst>
                  <a:path w="295" h="290">
                    <a:moveTo>
                      <a:pt x="295" y="290"/>
                    </a:moveTo>
                    <a:cubicBezTo>
                      <a:pt x="214" y="290"/>
                      <a:pt x="149" y="190"/>
                      <a:pt x="149" y="0"/>
                    </a:cubicBezTo>
                    <a:cubicBezTo>
                      <a:pt x="149" y="190"/>
                      <a:pt x="82" y="290"/>
                      <a:pt x="0" y="290"/>
                    </a:cubicBezTo>
                  </a:path>
                </a:pathLst>
              </a:custGeom>
              <a:noFill/>
              <a:ln w="12700" cap="flat">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12" name="Freeform 114"/>
              <p:cNvSpPr>
                <a:spLocks/>
              </p:cNvSpPr>
              <p:nvPr/>
            </p:nvSpPr>
            <p:spPr bwMode="auto">
              <a:xfrm>
                <a:off x="-890587" y="3181350"/>
                <a:ext cx="644525" cy="128588"/>
              </a:xfrm>
              <a:custGeom>
                <a:avLst/>
                <a:gdLst>
                  <a:gd name="T0" fmla="*/ 261 w 296"/>
                  <a:gd name="T1" fmla="*/ 0 h 59"/>
                  <a:gd name="T2" fmla="*/ 227 w 296"/>
                  <a:gd name="T3" fmla="*/ 0 h 59"/>
                  <a:gd name="T4" fmla="*/ 70 w 296"/>
                  <a:gd name="T5" fmla="*/ 0 h 59"/>
                  <a:gd name="T6" fmla="*/ 35 w 296"/>
                  <a:gd name="T7" fmla="*/ 0 h 59"/>
                  <a:gd name="T8" fmla="*/ 0 w 296"/>
                  <a:gd name="T9" fmla="*/ 0 h 59"/>
                  <a:gd name="T10" fmla="*/ 35 w 296"/>
                  <a:gd name="T11" fmla="*/ 33 h 59"/>
                  <a:gd name="T12" fmla="*/ 56 w 296"/>
                  <a:gd name="T13" fmla="*/ 33 h 59"/>
                  <a:gd name="T14" fmla="*/ 83 w 296"/>
                  <a:gd name="T15" fmla="*/ 59 h 59"/>
                  <a:gd name="T16" fmla="*/ 214 w 296"/>
                  <a:gd name="T17" fmla="*/ 59 h 59"/>
                  <a:gd name="T18" fmla="*/ 240 w 296"/>
                  <a:gd name="T19" fmla="*/ 33 h 59"/>
                  <a:gd name="T20" fmla="*/ 261 w 296"/>
                  <a:gd name="T21" fmla="*/ 33 h 59"/>
                  <a:gd name="T22" fmla="*/ 296 w 296"/>
                  <a:gd name="T23" fmla="*/ 0 h 59"/>
                  <a:gd name="T24" fmla="*/ 261 w 296"/>
                  <a:gd name="T2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59">
                    <a:moveTo>
                      <a:pt x="261" y="0"/>
                    </a:moveTo>
                    <a:cubicBezTo>
                      <a:pt x="227" y="0"/>
                      <a:pt x="227" y="0"/>
                      <a:pt x="227" y="0"/>
                    </a:cubicBezTo>
                    <a:cubicBezTo>
                      <a:pt x="70" y="0"/>
                      <a:pt x="70" y="0"/>
                      <a:pt x="70" y="0"/>
                    </a:cubicBezTo>
                    <a:cubicBezTo>
                      <a:pt x="35" y="0"/>
                      <a:pt x="35" y="0"/>
                      <a:pt x="35" y="0"/>
                    </a:cubicBezTo>
                    <a:cubicBezTo>
                      <a:pt x="0" y="0"/>
                      <a:pt x="0" y="0"/>
                      <a:pt x="0" y="0"/>
                    </a:cubicBezTo>
                    <a:cubicBezTo>
                      <a:pt x="1" y="19"/>
                      <a:pt x="16" y="33"/>
                      <a:pt x="35" y="33"/>
                    </a:cubicBezTo>
                    <a:cubicBezTo>
                      <a:pt x="56" y="33"/>
                      <a:pt x="56" y="33"/>
                      <a:pt x="56" y="33"/>
                    </a:cubicBezTo>
                    <a:cubicBezTo>
                      <a:pt x="57" y="47"/>
                      <a:pt x="68" y="59"/>
                      <a:pt x="83" y="59"/>
                    </a:cubicBezTo>
                    <a:cubicBezTo>
                      <a:pt x="214" y="59"/>
                      <a:pt x="214" y="59"/>
                      <a:pt x="214" y="59"/>
                    </a:cubicBezTo>
                    <a:cubicBezTo>
                      <a:pt x="228" y="59"/>
                      <a:pt x="240" y="47"/>
                      <a:pt x="240" y="33"/>
                    </a:cubicBezTo>
                    <a:cubicBezTo>
                      <a:pt x="261" y="33"/>
                      <a:pt x="261" y="33"/>
                      <a:pt x="261" y="33"/>
                    </a:cubicBezTo>
                    <a:cubicBezTo>
                      <a:pt x="280" y="33"/>
                      <a:pt x="295" y="19"/>
                      <a:pt x="296" y="0"/>
                    </a:cubicBezTo>
                    <a:lnTo>
                      <a:pt x="26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grpSp>
        <p:nvGrpSpPr>
          <p:cNvPr id="899" name="Group 898"/>
          <p:cNvGrpSpPr/>
          <p:nvPr/>
        </p:nvGrpSpPr>
        <p:grpSpPr>
          <a:xfrm>
            <a:off x="881" y="5008240"/>
            <a:ext cx="11991074" cy="559562"/>
            <a:chOff x="1" y="5259067"/>
            <a:chExt cx="11757022" cy="548640"/>
          </a:xfrm>
        </p:grpSpPr>
        <p:sp>
          <p:nvSpPr>
            <p:cNvPr id="11" name="Rectangle 10"/>
            <p:cNvSpPr/>
            <p:nvPr/>
          </p:nvSpPr>
          <p:spPr bwMode="auto">
            <a:xfrm>
              <a:off x="1" y="5259067"/>
              <a:ext cx="3248023"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46630" rIns="93260" bIns="46630" numCol="1" spcCol="0" rtlCol="0" fromWordArt="0" anchor="ctr" anchorCtr="0" forceAA="0" compatLnSpc="1">
              <a:prstTxWarp prst="textNoShape">
                <a:avLst/>
              </a:prstTxWarp>
              <a:noAutofit/>
            </a:bodyPr>
            <a:lstStyle/>
            <a:p>
              <a:pPr defTabSz="951028" fontAlgn="base"/>
              <a:r>
                <a:rPr lang="en-US" sz="1632" kern="0" dirty="0">
                  <a:solidFill>
                    <a:schemeClr val="bg1"/>
                  </a:solidFill>
                  <a:latin typeface="Segoe UI Semibold" panose="020B0702040204020203" pitchFamily="34" charset="0"/>
                  <a:ea typeface="Segoe UI" pitchFamily="34" charset="0"/>
                  <a:cs typeface="Segoe UI Semibold" panose="020B0702040204020203" pitchFamily="34" charset="0"/>
                </a:rPr>
                <a:t>	All sources</a:t>
              </a:r>
            </a:p>
          </p:txBody>
        </p:sp>
        <p:sp>
          <p:nvSpPr>
            <p:cNvPr id="23" name="Rectangle 22"/>
            <p:cNvSpPr/>
            <p:nvPr/>
          </p:nvSpPr>
          <p:spPr>
            <a:xfrm>
              <a:off x="3248024" y="5259067"/>
              <a:ext cx="8508999" cy="548640"/>
            </a:xfrm>
            <a:prstGeom prst="rect">
              <a:avLst/>
            </a:prstGeom>
            <a:solidFill>
              <a:schemeClr val="bg1">
                <a:lumMod val="95000"/>
              </a:schemeClr>
            </a:solidFill>
          </p:spPr>
          <p:txBody>
            <a:bodyPr wrap="square" lIns="93260" anchor="ctr">
              <a:noAutofit/>
            </a:bodyPr>
            <a:lstStyle/>
            <a:p>
              <a:pPr marL="55039" lvl="1" defTabSz="950500" fontAlgn="base">
                <a:buClr>
                  <a:srgbClr val="68217A">
                    <a:lumMod val="50000"/>
                  </a:srgbClr>
                </a:buClr>
                <a:tabLst>
                  <a:tab pos="671470" algn="l"/>
                </a:tabLst>
              </a:pPr>
              <a:r>
                <a:rPr lang="en-IN" sz="1428" kern="0" dirty="0">
                  <a:solidFill>
                    <a:sysClr val="windowText" lastClr="000000"/>
                  </a:solidFill>
                  <a:ea typeface="Segoe UI" pitchFamily="34" charset="0"/>
                  <a:cs typeface="Segoe UI" pitchFamily="34" charset="0"/>
                </a:rPr>
                <a:t>Must be able ingest data from a variety of sources-LOB/ERP, Logs, Devices, Social NWs etc.</a:t>
              </a:r>
            </a:p>
          </p:txBody>
        </p:sp>
        <p:grpSp>
          <p:nvGrpSpPr>
            <p:cNvPr id="813" name="Group 812"/>
            <p:cNvGrpSpPr/>
            <p:nvPr/>
          </p:nvGrpSpPr>
          <p:grpSpPr>
            <a:xfrm>
              <a:off x="571714" y="5296877"/>
              <a:ext cx="631137" cy="473020"/>
              <a:chOff x="1102413" y="1114425"/>
              <a:chExt cx="4250322" cy="3185498"/>
            </a:xfrm>
          </p:grpSpPr>
          <p:sp>
            <p:nvSpPr>
              <p:cNvPr id="814" name="Rectangle 132"/>
              <p:cNvSpPr>
                <a:spLocks noChangeArrowheads="1"/>
              </p:cNvSpPr>
              <p:nvPr/>
            </p:nvSpPr>
            <p:spPr bwMode="auto">
              <a:xfrm>
                <a:off x="3115409" y="2134383"/>
                <a:ext cx="2237326" cy="151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15" name="Rectangle 140"/>
              <p:cNvSpPr>
                <a:spLocks noChangeArrowheads="1"/>
              </p:cNvSpPr>
              <p:nvPr/>
            </p:nvSpPr>
            <p:spPr bwMode="auto">
              <a:xfrm>
                <a:off x="4266972" y="3378671"/>
                <a:ext cx="711876" cy="765714"/>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16" name="Freeform 155"/>
              <p:cNvSpPr>
                <a:spLocks/>
              </p:cNvSpPr>
              <p:nvPr/>
            </p:nvSpPr>
            <p:spPr bwMode="auto">
              <a:xfrm>
                <a:off x="1102413" y="3324832"/>
                <a:ext cx="798619" cy="783662"/>
              </a:xfrm>
              <a:custGeom>
                <a:avLst/>
                <a:gdLst>
                  <a:gd name="T0" fmla="*/ 254 w 316"/>
                  <a:gd name="T1" fmla="*/ 15 h 511"/>
                  <a:gd name="T2" fmla="*/ 81 w 316"/>
                  <a:gd name="T3" fmla="*/ 15 h 511"/>
                  <a:gd name="T4" fmla="*/ 81 w 316"/>
                  <a:gd name="T5" fmla="*/ 16 h 511"/>
                  <a:gd name="T6" fmla="*/ 0 w 316"/>
                  <a:gd name="T7" fmla="*/ 117 h 511"/>
                  <a:gd name="T8" fmla="*/ 0 w 316"/>
                  <a:gd name="T9" fmla="*/ 511 h 511"/>
                  <a:gd name="T10" fmla="*/ 316 w 316"/>
                  <a:gd name="T11" fmla="*/ 511 h 511"/>
                  <a:gd name="T12" fmla="*/ 316 w 316"/>
                  <a:gd name="T13" fmla="*/ 121 h 511"/>
                  <a:gd name="T14" fmla="*/ 254 w 316"/>
                  <a:gd name="T15" fmla="*/ 15 h 5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6" h="511">
                    <a:moveTo>
                      <a:pt x="254" y="15"/>
                    </a:moveTo>
                    <a:cubicBezTo>
                      <a:pt x="81" y="15"/>
                      <a:pt x="81" y="15"/>
                      <a:pt x="81" y="15"/>
                    </a:cubicBezTo>
                    <a:cubicBezTo>
                      <a:pt x="81" y="16"/>
                      <a:pt x="81" y="16"/>
                      <a:pt x="81" y="16"/>
                    </a:cubicBezTo>
                    <a:cubicBezTo>
                      <a:pt x="81" y="16"/>
                      <a:pt x="0" y="0"/>
                      <a:pt x="0" y="117"/>
                    </a:cubicBezTo>
                    <a:cubicBezTo>
                      <a:pt x="0" y="511"/>
                      <a:pt x="0" y="511"/>
                      <a:pt x="0" y="511"/>
                    </a:cubicBezTo>
                    <a:cubicBezTo>
                      <a:pt x="316" y="511"/>
                      <a:pt x="316" y="511"/>
                      <a:pt x="316" y="511"/>
                    </a:cubicBezTo>
                    <a:cubicBezTo>
                      <a:pt x="316" y="121"/>
                      <a:pt x="316" y="121"/>
                      <a:pt x="316" y="121"/>
                    </a:cubicBezTo>
                    <a:cubicBezTo>
                      <a:pt x="316" y="31"/>
                      <a:pt x="271" y="17"/>
                      <a:pt x="254" y="15"/>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17" name="Freeform 164"/>
              <p:cNvSpPr>
                <a:spLocks/>
              </p:cNvSpPr>
              <p:nvPr/>
            </p:nvSpPr>
            <p:spPr bwMode="auto">
              <a:xfrm>
                <a:off x="1724557" y="3698715"/>
                <a:ext cx="242278" cy="242278"/>
              </a:xfrm>
              <a:custGeom>
                <a:avLst/>
                <a:gdLst>
                  <a:gd name="T0" fmla="*/ 83 w 96"/>
                  <a:gd name="T1" fmla="*/ 18 h 96"/>
                  <a:gd name="T2" fmla="*/ 30 w 96"/>
                  <a:gd name="T3" fmla="*/ 14 h 96"/>
                  <a:gd name="T4" fmla="*/ 29 w 96"/>
                  <a:gd name="T5" fmla="*/ 15 h 96"/>
                  <a:gd name="T6" fmla="*/ 29 w 96"/>
                  <a:gd name="T7" fmla="*/ 15 h 96"/>
                  <a:gd name="T8" fmla="*/ 0 w 96"/>
                  <a:gd name="T9" fmla="*/ 40 h 96"/>
                  <a:gd name="T10" fmla="*/ 49 w 96"/>
                  <a:gd name="T11" fmla="*/ 96 h 96"/>
                  <a:gd name="T12" fmla="*/ 78 w 96"/>
                  <a:gd name="T13" fmla="*/ 71 h 96"/>
                  <a:gd name="T14" fmla="*/ 78 w 96"/>
                  <a:gd name="T15" fmla="*/ 71 h 96"/>
                  <a:gd name="T16" fmla="*/ 79 w 96"/>
                  <a:gd name="T17" fmla="*/ 70 h 96"/>
                  <a:gd name="T18" fmla="*/ 83 w 96"/>
                  <a:gd name="T1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83" y="18"/>
                    </a:moveTo>
                    <a:cubicBezTo>
                      <a:pt x="69" y="2"/>
                      <a:pt x="46" y="0"/>
                      <a:pt x="30" y="14"/>
                    </a:cubicBezTo>
                    <a:cubicBezTo>
                      <a:pt x="30" y="14"/>
                      <a:pt x="30" y="15"/>
                      <a:pt x="29" y="15"/>
                    </a:cubicBezTo>
                    <a:cubicBezTo>
                      <a:pt x="29" y="15"/>
                      <a:pt x="29" y="15"/>
                      <a:pt x="29" y="15"/>
                    </a:cubicBezTo>
                    <a:cubicBezTo>
                      <a:pt x="0" y="40"/>
                      <a:pt x="0" y="40"/>
                      <a:pt x="0" y="40"/>
                    </a:cubicBezTo>
                    <a:cubicBezTo>
                      <a:pt x="49" y="96"/>
                      <a:pt x="49" y="96"/>
                      <a:pt x="49" y="96"/>
                    </a:cubicBezTo>
                    <a:cubicBezTo>
                      <a:pt x="78" y="71"/>
                      <a:pt x="78" y="71"/>
                      <a:pt x="78" y="71"/>
                    </a:cubicBezTo>
                    <a:cubicBezTo>
                      <a:pt x="78" y="71"/>
                      <a:pt x="78" y="71"/>
                      <a:pt x="78" y="71"/>
                    </a:cubicBezTo>
                    <a:cubicBezTo>
                      <a:pt x="78" y="71"/>
                      <a:pt x="79" y="70"/>
                      <a:pt x="79" y="70"/>
                    </a:cubicBezTo>
                    <a:cubicBezTo>
                      <a:pt x="94" y="57"/>
                      <a:pt x="96" y="33"/>
                      <a:pt x="83" y="18"/>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18" name="Freeform 165"/>
              <p:cNvSpPr>
                <a:spLocks/>
              </p:cNvSpPr>
              <p:nvPr/>
            </p:nvSpPr>
            <p:spPr bwMode="auto">
              <a:xfrm>
                <a:off x="1679692" y="3034696"/>
                <a:ext cx="29911" cy="29911"/>
              </a:xfrm>
              <a:custGeom>
                <a:avLst/>
                <a:gdLst>
                  <a:gd name="T0" fmla="*/ 12 w 12"/>
                  <a:gd name="T1" fmla="*/ 7 h 12"/>
                  <a:gd name="T2" fmla="*/ 5 w 12"/>
                  <a:gd name="T3" fmla="*/ 11 h 12"/>
                  <a:gd name="T4" fmla="*/ 1 w 12"/>
                  <a:gd name="T5" fmla="*/ 5 h 12"/>
                  <a:gd name="T6" fmla="*/ 7 w 12"/>
                  <a:gd name="T7" fmla="*/ 0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8" y="12"/>
                      <a:pt x="5" y="11"/>
                    </a:cubicBezTo>
                    <a:cubicBezTo>
                      <a:pt x="2" y="11"/>
                      <a:pt x="0" y="8"/>
                      <a:pt x="1" y="5"/>
                    </a:cubicBezTo>
                    <a:cubicBezTo>
                      <a:pt x="1" y="2"/>
                      <a:pt x="4" y="0"/>
                      <a:pt x="7" y="0"/>
                    </a:cubicBezTo>
                    <a:cubicBezTo>
                      <a:pt x="10" y="1"/>
                      <a:pt x="12" y="4"/>
                      <a:pt x="12" y="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19" name="Freeform 166"/>
              <p:cNvSpPr>
                <a:spLocks/>
              </p:cNvSpPr>
              <p:nvPr/>
            </p:nvSpPr>
            <p:spPr bwMode="auto">
              <a:xfrm>
                <a:off x="1730539" y="2986839"/>
                <a:ext cx="86742" cy="161518"/>
              </a:xfrm>
              <a:custGeom>
                <a:avLst/>
                <a:gdLst>
                  <a:gd name="T0" fmla="*/ 24 w 29"/>
                  <a:gd name="T1" fmla="*/ 0 h 54"/>
                  <a:gd name="T2" fmla="*/ 29 w 29"/>
                  <a:gd name="T3" fmla="*/ 54 h 54"/>
                  <a:gd name="T4" fmla="*/ 0 w 29"/>
                  <a:gd name="T5" fmla="*/ 49 h 54"/>
                  <a:gd name="T6" fmla="*/ 24 w 29"/>
                  <a:gd name="T7" fmla="*/ 0 h 54"/>
                </a:gdLst>
                <a:ahLst/>
                <a:cxnLst>
                  <a:cxn ang="0">
                    <a:pos x="T0" y="T1"/>
                  </a:cxn>
                  <a:cxn ang="0">
                    <a:pos x="T2" y="T3"/>
                  </a:cxn>
                  <a:cxn ang="0">
                    <a:pos x="T4" y="T5"/>
                  </a:cxn>
                  <a:cxn ang="0">
                    <a:pos x="T6" y="T7"/>
                  </a:cxn>
                </a:cxnLst>
                <a:rect l="0" t="0" r="r" b="b"/>
                <a:pathLst>
                  <a:path w="29" h="54">
                    <a:moveTo>
                      <a:pt x="24" y="0"/>
                    </a:moveTo>
                    <a:lnTo>
                      <a:pt x="29" y="54"/>
                    </a:lnTo>
                    <a:lnTo>
                      <a:pt x="0" y="49"/>
                    </a:lnTo>
                    <a:lnTo>
                      <a:pt x="24"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20" name="Freeform 167"/>
              <p:cNvSpPr>
                <a:spLocks/>
              </p:cNvSpPr>
              <p:nvPr/>
            </p:nvSpPr>
            <p:spPr bwMode="auto">
              <a:xfrm>
                <a:off x="3267953" y="2197195"/>
                <a:ext cx="670001" cy="837501"/>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21" name="Freeform 168"/>
              <p:cNvSpPr>
                <a:spLocks/>
              </p:cNvSpPr>
              <p:nvPr/>
            </p:nvSpPr>
            <p:spPr bwMode="auto">
              <a:xfrm>
                <a:off x="3273935" y="2197195"/>
                <a:ext cx="664019" cy="837501"/>
              </a:xfrm>
              <a:custGeom>
                <a:avLst/>
                <a:gdLst>
                  <a:gd name="T0" fmla="*/ 263 w 263"/>
                  <a:gd name="T1" fmla="*/ 0 h 331"/>
                  <a:gd name="T2" fmla="*/ 198 w 263"/>
                  <a:gd name="T3" fmla="*/ 1 h 331"/>
                  <a:gd name="T4" fmla="*/ 198 w 263"/>
                  <a:gd name="T5" fmla="*/ 1 h 331"/>
                  <a:gd name="T6" fmla="*/ 198 w 263"/>
                  <a:gd name="T7" fmla="*/ 4 h 331"/>
                  <a:gd name="T8" fmla="*/ 198 w 263"/>
                  <a:gd name="T9" fmla="*/ 5 h 331"/>
                  <a:gd name="T10" fmla="*/ 170 w 263"/>
                  <a:gd name="T11" fmla="*/ 151 h 331"/>
                  <a:gd name="T12" fmla="*/ 113 w 263"/>
                  <a:gd name="T13" fmla="*/ 232 h 331"/>
                  <a:gd name="T14" fmla="*/ 7 w 263"/>
                  <a:gd name="T15" fmla="*/ 266 h 331"/>
                  <a:gd name="T16" fmla="*/ 0 w 263"/>
                  <a:gd name="T17" fmla="*/ 266 h 331"/>
                  <a:gd name="T18" fmla="*/ 0 w 263"/>
                  <a:gd name="T19" fmla="*/ 266 h 331"/>
                  <a:gd name="T20" fmla="*/ 2 w 263"/>
                  <a:gd name="T21" fmla="*/ 266 h 331"/>
                  <a:gd name="T22" fmla="*/ 2 w 263"/>
                  <a:gd name="T23" fmla="*/ 331 h 331"/>
                  <a:gd name="T24" fmla="*/ 7 w 263"/>
                  <a:gd name="T25" fmla="*/ 331 h 331"/>
                  <a:gd name="T26" fmla="*/ 7 w 263"/>
                  <a:gd name="T27" fmla="*/ 331 h 331"/>
                  <a:gd name="T28" fmla="*/ 154 w 263"/>
                  <a:gd name="T29" fmla="*/ 283 h 331"/>
                  <a:gd name="T30" fmla="*/ 249 w 263"/>
                  <a:gd name="T31" fmla="*/ 120 h 331"/>
                  <a:gd name="T32" fmla="*/ 263 w 263"/>
                  <a:gd name="T33" fmla="*/ 4 h 331"/>
                  <a:gd name="T34" fmla="*/ 263 w 263"/>
                  <a:gd name="T3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331">
                    <a:moveTo>
                      <a:pt x="263" y="0"/>
                    </a:moveTo>
                    <a:cubicBezTo>
                      <a:pt x="198" y="1"/>
                      <a:pt x="198" y="1"/>
                      <a:pt x="198" y="1"/>
                    </a:cubicBezTo>
                    <a:cubicBezTo>
                      <a:pt x="198" y="1"/>
                      <a:pt x="198" y="1"/>
                      <a:pt x="198" y="1"/>
                    </a:cubicBezTo>
                    <a:cubicBezTo>
                      <a:pt x="198" y="1"/>
                      <a:pt x="198" y="2"/>
                      <a:pt x="198" y="4"/>
                    </a:cubicBezTo>
                    <a:cubicBezTo>
                      <a:pt x="198" y="4"/>
                      <a:pt x="198" y="5"/>
                      <a:pt x="198" y="5"/>
                    </a:cubicBezTo>
                    <a:cubicBezTo>
                      <a:pt x="198" y="22"/>
                      <a:pt x="195" y="91"/>
                      <a:pt x="170" y="151"/>
                    </a:cubicBezTo>
                    <a:cubicBezTo>
                      <a:pt x="157" y="182"/>
                      <a:pt x="138" y="211"/>
                      <a:pt x="113" y="232"/>
                    </a:cubicBezTo>
                    <a:cubicBezTo>
                      <a:pt x="87" y="252"/>
                      <a:pt x="54" y="266"/>
                      <a:pt x="7" y="266"/>
                    </a:cubicBezTo>
                    <a:cubicBezTo>
                      <a:pt x="5" y="266"/>
                      <a:pt x="2" y="266"/>
                      <a:pt x="0" y="266"/>
                    </a:cubicBezTo>
                    <a:cubicBezTo>
                      <a:pt x="0" y="266"/>
                      <a:pt x="0" y="266"/>
                      <a:pt x="0" y="266"/>
                    </a:cubicBezTo>
                    <a:cubicBezTo>
                      <a:pt x="2" y="266"/>
                      <a:pt x="2" y="266"/>
                      <a:pt x="2" y="266"/>
                    </a:cubicBezTo>
                    <a:cubicBezTo>
                      <a:pt x="2" y="331"/>
                      <a:pt x="2" y="331"/>
                      <a:pt x="2" y="331"/>
                    </a:cubicBezTo>
                    <a:cubicBezTo>
                      <a:pt x="4" y="331"/>
                      <a:pt x="5" y="331"/>
                      <a:pt x="7" y="331"/>
                    </a:cubicBezTo>
                    <a:cubicBezTo>
                      <a:pt x="7" y="331"/>
                      <a:pt x="7" y="331"/>
                      <a:pt x="7" y="331"/>
                    </a:cubicBezTo>
                    <a:cubicBezTo>
                      <a:pt x="68" y="331"/>
                      <a:pt x="117" y="312"/>
                      <a:pt x="154" y="283"/>
                    </a:cubicBezTo>
                    <a:cubicBezTo>
                      <a:pt x="209" y="238"/>
                      <a:pt x="235" y="174"/>
                      <a:pt x="249" y="120"/>
                    </a:cubicBezTo>
                    <a:cubicBezTo>
                      <a:pt x="262" y="65"/>
                      <a:pt x="263" y="18"/>
                      <a:pt x="263" y="4"/>
                    </a:cubicBezTo>
                    <a:cubicBezTo>
                      <a:pt x="263" y="2"/>
                      <a:pt x="263" y="0"/>
                      <a:pt x="263" y="0"/>
                    </a:cubicBezTo>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22" name="Rectangle 175"/>
              <p:cNvSpPr>
                <a:spLocks noChangeArrowheads="1"/>
              </p:cNvSpPr>
              <p:nvPr/>
            </p:nvSpPr>
            <p:spPr bwMode="auto">
              <a:xfrm>
                <a:off x="2577015" y="2870188"/>
                <a:ext cx="702904" cy="1295137"/>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23" name="Rectangle 176"/>
              <p:cNvSpPr>
                <a:spLocks noChangeArrowheads="1"/>
              </p:cNvSpPr>
              <p:nvPr/>
            </p:nvSpPr>
            <p:spPr bwMode="auto">
              <a:xfrm>
                <a:off x="2577015" y="2870188"/>
                <a:ext cx="702904" cy="142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24" name="Freeform 178"/>
              <p:cNvSpPr>
                <a:spLocks/>
              </p:cNvSpPr>
              <p:nvPr/>
            </p:nvSpPr>
            <p:spPr bwMode="auto">
              <a:xfrm>
                <a:off x="2403532" y="2873178"/>
                <a:ext cx="320046" cy="1226341"/>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25" name="Freeform 179"/>
              <p:cNvSpPr>
                <a:spLocks/>
              </p:cNvSpPr>
              <p:nvPr/>
            </p:nvSpPr>
            <p:spPr bwMode="auto">
              <a:xfrm>
                <a:off x="2915005" y="2648848"/>
                <a:ext cx="185447" cy="221340"/>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26" name="Freeform 180"/>
              <p:cNvSpPr>
                <a:spLocks/>
              </p:cNvSpPr>
              <p:nvPr/>
            </p:nvSpPr>
            <p:spPr bwMode="auto">
              <a:xfrm>
                <a:off x="3121391" y="2388624"/>
                <a:ext cx="131607" cy="191429"/>
              </a:xfrm>
              <a:custGeom>
                <a:avLst/>
                <a:gdLst>
                  <a:gd name="T0" fmla="*/ 0 w 44"/>
                  <a:gd name="T1" fmla="*/ 0 h 64"/>
                  <a:gd name="T2" fmla="*/ 44 w 44"/>
                  <a:gd name="T3" fmla="*/ 49 h 64"/>
                  <a:gd name="T4" fmla="*/ 12 w 44"/>
                  <a:gd name="T5" fmla="*/ 64 h 64"/>
                  <a:gd name="T6" fmla="*/ 0 w 44"/>
                  <a:gd name="T7" fmla="*/ 0 h 64"/>
                </a:gdLst>
                <a:ahLst/>
                <a:cxnLst>
                  <a:cxn ang="0">
                    <a:pos x="T0" y="T1"/>
                  </a:cxn>
                  <a:cxn ang="0">
                    <a:pos x="T2" y="T3"/>
                  </a:cxn>
                  <a:cxn ang="0">
                    <a:pos x="T4" y="T5"/>
                  </a:cxn>
                  <a:cxn ang="0">
                    <a:pos x="T6" y="T7"/>
                  </a:cxn>
                </a:cxnLst>
                <a:rect l="0" t="0" r="r" b="b"/>
                <a:pathLst>
                  <a:path w="44" h="64">
                    <a:moveTo>
                      <a:pt x="0" y="0"/>
                    </a:moveTo>
                    <a:lnTo>
                      <a:pt x="44" y="49"/>
                    </a:lnTo>
                    <a:lnTo>
                      <a:pt x="12" y="64"/>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27" name="Freeform 181"/>
              <p:cNvSpPr>
                <a:spLocks/>
              </p:cNvSpPr>
              <p:nvPr/>
            </p:nvSpPr>
            <p:spPr bwMode="auto">
              <a:xfrm>
                <a:off x="3046613" y="2457419"/>
                <a:ext cx="29911" cy="29911"/>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28" name="Freeform 182"/>
              <p:cNvSpPr>
                <a:spLocks/>
              </p:cNvSpPr>
              <p:nvPr/>
            </p:nvSpPr>
            <p:spPr bwMode="auto">
              <a:xfrm>
                <a:off x="4500276" y="2992821"/>
                <a:ext cx="29911" cy="29911"/>
              </a:xfrm>
              <a:custGeom>
                <a:avLst/>
                <a:gdLst>
                  <a:gd name="T0" fmla="*/ 1 w 12"/>
                  <a:gd name="T1" fmla="*/ 5 h 12"/>
                  <a:gd name="T2" fmla="*/ 5 w 12"/>
                  <a:gd name="T3" fmla="*/ 11 h 12"/>
                  <a:gd name="T4" fmla="*/ 12 w 12"/>
                  <a:gd name="T5" fmla="*/ 7 h 12"/>
                  <a:gd name="T6" fmla="*/ 7 w 12"/>
                  <a:gd name="T7" fmla="*/ 1 h 12"/>
                  <a:gd name="T8" fmla="*/ 1 w 12"/>
                  <a:gd name="T9" fmla="*/ 5 h 12"/>
                </a:gdLst>
                <a:ahLst/>
                <a:cxnLst>
                  <a:cxn ang="0">
                    <a:pos x="T0" y="T1"/>
                  </a:cxn>
                  <a:cxn ang="0">
                    <a:pos x="T2" y="T3"/>
                  </a:cxn>
                  <a:cxn ang="0">
                    <a:pos x="T4" y="T5"/>
                  </a:cxn>
                  <a:cxn ang="0">
                    <a:pos x="T6" y="T7"/>
                  </a:cxn>
                  <a:cxn ang="0">
                    <a:pos x="T8" y="T9"/>
                  </a:cxn>
                </a:cxnLst>
                <a:rect l="0" t="0" r="r" b="b"/>
                <a:pathLst>
                  <a:path w="12" h="12">
                    <a:moveTo>
                      <a:pt x="1" y="5"/>
                    </a:moveTo>
                    <a:cubicBezTo>
                      <a:pt x="0" y="8"/>
                      <a:pt x="2" y="11"/>
                      <a:pt x="5" y="11"/>
                    </a:cubicBezTo>
                    <a:cubicBezTo>
                      <a:pt x="8" y="12"/>
                      <a:pt x="11" y="10"/>
                      <a:pt x="12" y="7"/>
                    </a:cubicBezTo>
                    <a:cubicBezTo>
                      <a:pt x="12" y="4"/>
                      <a:pt x="10" y="1"/>
                      <a:pt x="7" y="1"/>
                    </a:cubicBezTo>
                    <a:cubicBezTo>
                      <a:pt x="5" y="0"/>
                      <a:pt x="2" y="2"/>
                      <a:pt x="1"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29" name="Rectangle 183"/>
              <p:cNvSpPr>
                <a:spLocks noChangeArrowheads="1"/>
              </p:cNvSpPr>
              <p:nvPr/>
            </p:nvSpPr>
            <p:spPr bwMode="auto">
              <a:xfrm>
                <a:off x="2849202" y="1114425"/>
                <a:ext cx="197411" cy="628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30" name="Rectangle 184"/>
              <p:cNvSpPr>
                <a:spLocks noChangeArrowheads="1"/>
              </p:cNvSpPr>
              <p:nvPr/>
            </p:nvSpPr>
            <p:spPr bwMode="auto">
              <a:xfrm>
                <a:off x="2849202" y="1823311"/>
                <a:ext cx="197411" cy="1166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31" name="Freeform 185"/>
              <p:cNvSpPr>
                <a:spLocks/>
              </p:cNvSpPr>
              <p:nvPr/>
            </p:nvSpPr>
            <p:spPr bwMode="auto">
              <a:xfrm>
                <a:off x="3821303" y="3453447"/>
                <a:ext cx="592233" cy="559332"/>
              </a:xfrm>
              <a:custGeom>
                <a:avLst/>
                <a:gdLst>
                  <a:gd name="T0" fmla="*/ 231 w 234"/>
                  <a:gd name="T1" fmla="*/ 156 h 221"/>
                  <a:gd name="T2" fmla="*/ 47 w 234"/>
                  <a:gd name="T3" fmla="*/ 221 h 221"/>
                  <a:gd name="T4" fmla="*/ 0 w 234"/>
                  <a:gd name="T5" fmla="*/ 219 h 221"/>
                  <a:gd name="T6" fmla="*/ 5 w 234"/>
                  <a:gd name="T7" fmla="*/ 162 h 221"/>
                  <a:gd name="T8" fmla="*/ 189 w 234"/>
                  <a:gd name="T9" fmla="*/ 117 h 221"/>
                  <a:gd name="T10" fmla="*/ 224 w 234"/>
                  <a:gd name="T11" fmla="*/ 0 h 221"/>
                  <a:gd name="T12" fmla="*/ 231 w 234"/>
                  <a:gd name="T13" fmla="*/ 156 h 221"/>
                </a:gdLst>
                <a:ahLst/>
                <a:cxnLst>
                  <a:cxn ang="0">
                    <a:pos x="T0" y="T1"/>
                  </a:cxn>
                  <a:cxn ang="0">
                    <a:pos x="T2" y="T3"/>
                  </a:cxn>
                  <a:cxn ang="0">
                    <a:pos x="T4" y="T5"/>
                  </a:cxn>
                  <a:cxn ang="0">
                    <a:pos x="T6" y="T7"/>
                  </a:cxn>
                  <a:cxn ang="0">
                    <a:pos x="T8" y="T9"/>
                  </a:cxn>
                  <a:cxn ang="0">
                    <a:pos x="T10" y="T11"/>
                  </a:cxn>
                  <a:cxn ang="0">
                    <a:pos x="T12" y="T13"/>
                  </a:cxn>
                </a:cxnLst>
                <a:rect l="0" t="0" r="r" b="b"/>
                <a:pathLst>
                  <a:path w="234" h="221">
                    <a:moveTo>
                      <a:pt x="231" y="156"/>
                    </a:moveTo>
                    <a:cubicBezTo>
                      <a:pt x="190" y="199"/>
                      <a:pt x="128" y="221"/>
                      <a:pt x="47" y="221"/>
                    </a:cubicBezTo>
                    <a:cubicBezTo>
                      <a:pt x="32" y="221"/>
                      <a:pt x="16" y="220"/>
                      <a:pt x="0" y="219"/>
                    </a:cubicBezTo>
                    <a:cubicBezTo>
                      <a:pt x="5" y="162"/>
                      <a:pt x="5" y="162"/>
                      <a:pt x="5" y="162"/>
                    </a:cubicBezTo>
                    <a:cubicBezTo>
                      <a:pt x="92" y="170"/>
                      <a:pt x="154" y="155"/>
                      <a:pt x="189" y="117"/>
                    </a:cubicBezTo>
                    <a:cubicBezTo>
                      <a:pt x="234" y="70"/>
                      <a:pt x="225" y="0"/>
                      <a:pt x="224" y="0"/>
                    </a:cubicBezTo>
                    <a:cubicBezTo>
                      <a:pt x="231" y="156"/>
                      <a:pt x="231" y="156"/>
                      <a:pt x="231" y="156"/>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32" name="Freeform 186"/>
              <p:cNvSpPr>
                <a:spLocks/>
              </p:cNvSpPr>
              <p:nvPr/>
            </p:nvSpPr>
            <p:spPr bwMode="auto">
              <a:xfrm>
                <a:off x="4135365" y="3653850"/>
                <a:ext cx="272189" cy="299108"/>
              </a:xfrm>
              <a:custGeom>
                <a:avLst/>
                <a:gdLst>
                  <a:gd name="T0" fmla="*/ 74 w 91"/>
                  <a:gd name="T1" fmla="*/ 0 h 100"/>
                  <a:gd name="T2" fmla="*/ 0 w 91"/>
                  <a:gd name="T3" fmla="*/ 85 h 100"/>
                  <a:gd name="T4" fmla="*/ 17 w 91"/>
                  <a:gd name="T5" fmla="*/ 100 h 100"/>
                  <a:gd name="T6" fmla="*/ 91 w 91"/>
                  <a:gd name="T7" fmla="*/ 15 h 100"/>
                  <a:gd name="T8" fmla="*/ 74 w 91"/>
                  <a:gd name="T9" fmla="*/ 0 h 100"/>
                </a:gdLst>
                <a:ahLst/>
                <a:cxnLst>
                  <a:cxn ang="0">
                    <a:pos x="T0" y="T1"/>
                  </a:cxn>
                  <a:cxn ang="0">
                    <a:pos x="T2" y="T3"/>
                  </a:cxn>
                  <a:cxn ang="0">
                    <a:pos x="T4" y="T5"/>
                  </a:cxn>
                  <a:cxn ang="0">
                    <a:pos x="T6" y="T7"/>
                  </a:cxn>
                  <a:cxn ang="0">
                    <a:pos x="T8" y="T9"/>
                  </a:cxn>
                </a:cxnLst>
                <a:rect l="0" t="0" r="r" b="b"/>
                <a:pathLst>
                  <a:path w="91" h="100">
                    <a:moveTo>
                      <a:pt x="74" y="0"/>
                    </a:moveTo>
                    <a:lnTo>
                      <a:pt x="0" y="85"/>
                    </a:lnTo>
                    <a:lnTo>
                      <a:pt x="17" y="100"/>
                    </a:lnTo>
                    <a:lnTo>
                      <a:pt x="91" y="15"/>
                    </a:lnTo>
                    <a:lnTo>
                      <a:pt x="74"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33" name="Freeform 187"/>
              <p:cNvSpPr>
                <a:spLocks/>
              </p:cNvSpPr>
              <p:nvPr/>
            </p:nvSpPr>
            <p:spPr bwMode="auto">
              <a:xfrm>
                <a:off x="4314829" y="3653850"/>
                <a:ext cx="92724" cy="95714"/>
              </a:xfrm>
              <a:custGeom>
                <a:avLst/>
                <a:gdLst>
                  <a:gd name="T0" fmla="*/ 0 w 31"/>
                  <a:gd name="T1" fmla="*/ 18 h 32"/>
                  <a:gd name="T2" fmla="*/ 17 w 31"/>
                  <a:gd name="T3" fmla="*/ 32 h 32"/>
                  <a:gd name="T4" fmla="*/ 31 w 31"/>
                  <a:gd name="T5" fmla="*/ 15 h 32"/>
                  <a:gd name="T6" fmla="*/ 14 w 31"/>
                  <a:gd name="T7" fmla="*/ 0 h 32"/>
                  <a:gd name="T8" fmla="*/ 0 w 31"/>
                  <a:gd name="T9" fmla="*/ 18 h 32"/>
                </a:gdLst>
                <a:ahLst/>
                <a:cxnLst>
                  <a:cxn ang="0">
                    <a:pos x="T0" y="T1"/>
                  </a:cxn>
                  <a:cxn ang="0">
                    <a:pos x="T2" y="T3"/>
                  </a:cxn>
                  <a:cxn ang="0">
                    <a:pos x="T4" y="T5"/>
                  </a:cxn>
                  <a:cxn ang="0">
                    <a:pos x="T6" y="T7"/>
                  </a:cxn>
                  <a:cxn ang="0">
                    <a:pos x="T8" y="T9"/>
                  </a:cxn>
                </a:cxnLst>
                <a:rect l="0" t="0" r="r" b="b"/>
                <a:pathLst>
                  <a:path w="31" h="32">
                    <a:moveTo>
                      <a:pt x="0" y="18"/>
                    </a:moveTo>
                    <a:lnTo>
                      <a:pt x="17" y="32"/>
                    </a:lnTo>
                    <a:lnTo>
                      <a:pt x="31" y="15"/>
                    </a:lnTo>
                    <a:lnTo>
                      <a:pt x="14" y="0"/>
                    </a:lnTo>
                    <a:lnTo>
                      <a:pt x="0" y="18"/>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34" name="Freeform 188"/>
              <p:cNvSpPr>
                <a:spLocks/>
              </p:cNvSpPr>
              <p:nvPr/>
            </p:nvSpPr>
            <p:spPr bwMode="auto">
              <a:xfrm>
                <a:off x="4287911" y="3707689"/>
                <a:ext cx="77768" cy="71786"/>
              </a:xfrm>
              <a:custGeom>
                <a:avLst/>
                <a:gdLst>
                  <a:gd name="T0" fmla="*/ 9 w 26"/>
                  <a:gd name="T1" fmla="*/ 0 h 24"/>
                  <a:gd name="T2" fmla="*/ 26 w 26"/>
                  <a:gd name="T3" fmla="*/ 14 h 24"/>
                  <a:gd name="T4" fmla="*/ 17 w 26"/>
                  <a:gd name="T5" fmla="*/ 24 h 24"/>
                  <a:gd name="T6" fmla="*/ 0 w 26"/>
                  <a:gd name="T7" fmla="*/ 10 h 24"/>
                  <a:gd name="T8" fmla="*/ 9 w 26"/>
                  <a:gd name="T9" fmla="*/ 0 h 24"/>
                </a:gdLst>
                <a:ahLst/>
                <a:cxnLst>
                  <a:cxn ang="0">
                    <a:pos x="T0" y="T1"/>
                  </a:cxn>
                  <a:cxn ang="0">
                    <a:pos x="T2" y="T3"/>
                  </a:cxn>
                  <a:cxn ang="0">
                    <a:pos x="T4" y="T5"/>
                  </a:cxn>
                  <a:cxn ang="0">
                    <a:pos x="T6" y="T7"/>
                  </a:cxn>
                  <a:cxn ang="0">
                    <a:pos x="T8" y="T9"/>
                  </a:cxn>
                </a:cxnLst>
                <a:rect l="0" t="0" r="r" b="b"/>
                <a:pathLst>
                  <a:path w="26" h="24">
                    <a:moveTo>
                      <a:pt x="9" y="0"/>
                    </a:moveTo>
                    <a:lnTo>
                      <a:pt x="26" y="14"/>
                    </a:lnTo>
                    <a:lnTo>
                      <a:pt x="17" y="24"/>
                    </a:lnTo>
                    <a:lnTo>
                      <a:pt x="0" y="10"/>
                    </a:lnTo>
                    <a:lnTo>
                      <a:pt x="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35" name="Freeform 189"/>
              <p:cNvSpPr>
                <a:spLocks/>
              </p:cNvSpPr>
              <p:nvPr/>
            </p:nvSpPr>
            <p:spPr bwMode="auto">
              <a:xfrm>
                <a:off x="4287911" y="3707689"/>
                <a:ext cx="77768" cy="71786"/>
              </a:xfrm>
              <a:custGeom>
                <a:avLst/>
                <a:gdLst>
                  <a:gd name="T0" fmla="*/ 9 w 26"/>
                  <a:gd name="T1" fmla="*/ 0 h 24"/>
                  <a:gd name="T2" fmla="*/ 26 w 26"/>
                  <a:gd name="T3" fmla="*/ 14 h 24"/>
                  <a:gd name="T4" fmla="*/ 17 w 26"/>
                  <a:gd name="T5" fmla="*/ 24 h 24"/>
                  <a:gd name="T6" fmla="*/ 0 w 26"/>
                  <a:gd name="T7" fmla="*/ 10 h 24"/>
                </a:gdLst>
                <a:ahLst/>
                <a:cxnLst>
                  <a:cxn ang="0">
                    <a:pos x="T0" y="T1"/>
                  </a:cxn>
                  <a:cxn ang="0">
                    <a:pos x="T2" y="T3"/>
                  </a:cxn>
                  <a:cxn ang="0">
                    <a:pos x="T4" y="T5"/>
                  </a:cxn>
                  <a:cxn ang="0">
                    <a:pos x="T6" y="T7"/>
                  </a:cxn>
                </a:cxnLst>
                <a:rect l="0" t="0" r="r" b="b"/>
                <a:pathLst>
                  <a:path w="26" h="24">
                    <a:moveTo>
                      <a:pt x="9" y="0"/>
                    </a:moveTo>
                    <a:lnTo>
                      <a:pt x="26" y="14"/>
                    </a:lnTo>
                    <a:lnTo>
                      <a:pt x="17" y="24"/>
                    </a:lnTo>
                    <a:lnTo>
                      <a:pt x="0"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36" name="Freeform 190"/>
              <p:cNvSpPr>
                <a:spLocks/>
              </p:cNvSpPr>
              <p:nvPr/>
            </p:nvSpPr>
            <p:spPr bwMode="auto">
              <a:xfrm>
                <a:off x="4114428" y="3908090"/>
                <a:ext cx="71786" cy="71786"/>
              </a:xfrm>
              <a:custGeom>
                <a:avLst/>
                <a:gdLst>
                  <a:gd name="T0" fmla="*/ 7 w 24"/>
                  <a:gd name="T1" fmla="*/ 0 h 24"/>
                  <a:gd name="T2" fmla="*/ 24 w 24"/>
                  <a:gd name="T3" fmla="*/ 15 h 24"/>
                  <a:gd name="T4" fmla="*/ 0 w 24"/>
                  <a:gd name="T5" fmla="*/ 24 h 24"/>
                  <a:gd name="T6" fmla="*/ 7 w 24"/>
                  <a:gd name="T7" fmla="*/ 0 h 24"/>
                </a:gdLst>
                <a:ahLst/>
                <a:cxnLst>
                  <a:cxn ang="0">
                    <a:pos x="T0" y="T1"/>
                  </a:cxn>
                  <a:cxn ang="0">
                    <a:pos x="T2" y="T3"/>
                  </a:cxn>
                  <a:cxn ang="0">
                    <a:pos x="T4" y="T5"/>
                  </a:cxn>
                  <a:cxn ang="0">
                    <a:pos x="T6" y="T7"/>
                  </a:cxn>
                </a:cxnLst>
                <a:rect l="0" t="0" r="r" b="b"/>
                <a:pathLst>
                  <a:path w="24" h="24">
                    <a:moveTo>
                      <a:pt x="7" y="0"/>
                    </a:moveTo>
                    <a:lnTo>
                      <a:pt x="24" y="15"/>
                    </a:lnTo>
                    <a:lnTo>
                      <a:pt x="0" y="24"/>
                    </a:lnTo>
                    <a:lnTo>
                      <a:pt x="7"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37" name="Freeform 191"/>
              <p:cNvSpPr>
                <a:spLocks/>
              </p:cNvSpPr>
              <p:nvPr/>
            </p:nvSpPr>
            <p:spPr bwMode="auto">
              <a:xfrm>
                <a:off x="4114428" y="3943983"/>
                <a:ext cx="35893" cy="35893"/>
              </a:xfrm>
              <a:custGeom>
                <a:avLst/>
                <a:gdLst>
                  <a:gd name="T0" fmla="*/ 12 w 12"/>
                  <a:gd name="T1" fmla="*/ 8 h 12"/>
                  <a:gd name="T2" fmla="*/ 4 w 12"/>
                  <a:gd name="T3" fmla="*/ 0 h 12"/>
                  <a:gd name="T4" fmla="*/ 0 w 12"/>
                  <a:gd name="T5" fmla="*/ 12 h 12"/>
                  <a:gd name="T6" fmla="*/ 12 w 12"/>
                  <a:gd name="T7" fmla="*/ 8 h 12"/>
                </a:gdLst>
                <a:ahLst/>
                <a:cxnLst>
                  <a:cxn ang="0">
                    <a:pos x="T0" y="T1"/>
                  </a:cxn>
                  <a:cxn ang="0">
                    <a:pos x="T2" y="T3"/>
                  </a:cxn>
                  <a:cxn ang="0">
                    <a:pos x="T4" y="T5"/>
                  </a:cxn>
                  <a:cxn ang="0">
                    <a:pos x="T6" y="T7"/>
                  </a:cxn>
                </a:cxnLst>
                <a:rect l="0" t="0" r="r" b="b"/>
                <a:pathLst>
                  <a:path w="12" h="12">
                    <a:moveTo>
                      <a:pt x="12" y="8"/>
                    </a:moveTo>
                    <a:lnTo>
                      <a:pt x="4" y="0"/>
                    </a:lnTo>
                    <a:lnTo>
                      <a:pt x="0" y="12"/>
                    </a:lnTo>
                    <a:lnTo>
                      <a:pt x="12" y="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38" name="Freeform 192"/>
              <p:cNvSpPr>
                <a:spLocks/>
              </p:cNvSpPr>
              <p:nvPr/>
            </p:nvSpPr>
            <p:spPr bwMode="auto">
              <a:xfrm>
                <a:off x="4147329" y="3716661"/>
                <a:ext cx="239286" cy="239286"/>
              </a:xfrm>
              <a:custGeom>
                <a:avLst/>
                <a:gdLst>
                  <a:gd name="T0" fmla="*/ 66 w 95"/>
                  <a:gd name="T1" fmla="*/ 14 h 95"/>
                  <a:gd name="T2" fmla="*/ 66 w 95"/>
                  <a:gd name="T3" fmla="*/ 14 h 95"/>
                  <a:gd name="T4" fmla="*/ 65 w 95"/>
                  <a:gd name="T5" fmla="*/ 13 h 95"/>
                  <a:gd name="T6" fmla="*/ 13 w 95"/>
                  <a:gd name="T7" fmla="*/ 17 h 95"/>
                  <a:gd name="T8" fmla="*/ 17 w 95"/>
                  <a:gd name="T9" fmla="*/ 69 h 95"/>
                  <a:gd name="T10" fmla="*/ 18 w 95"/>
                  <a:gd name="T11" fmla="*/ 70 h 95"/>
                  <a:gd name="T12" fmla="*/ 18 w 95"/>
                  <a:gd name="T13" fmla="*/ 70 h 95"/>
                  <a:gd name="T14" fmla="*/ 47 w 95"/>
                  <a:gd name="T15" fmla="*/ 95 h 95"/>
                  <a:gd name="T16" fmla="*/ 95 w 95"/>
                  <a:gd name="T17" fmla="*/ 39 h 95"/>
                  <a:gd name="T18" fmla="*/ 66 w 95"/>
                  <a:gd name="T19"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66" y="14"/>
                    </a:moveTo>
                    <a:cubicBezTo>
                      <a:pt x="66" y="14"/>
                      <a:pt x="66" y="14"/>
                      <a:pt x="66" y="14"/>
                    </a:cubicBezTo>
                    <a:cubicBezTo>
                      <a:pt x="66" y="14"/>
                      <a:pt x="66" y="13"/>
                      <a:pt x="65" y="13"/>
                    </a:cubicBezTo>
                    <a:cubicBezTo>
                      <a:pt x="50" y="0"/>
                      <a:pt x="27" y="1"/>
                      <a:pt x="13" y="17"/>
                    </a:cubicBezTo>
                    <a:cubicBezTo>
                      <a:pt x="0" y="32"/>
                      <a:pt x="1" y="56"/>
                      <a:pt x="17" y="69"/>
                    </a:cubicBezTo>
                    <a:cubicBezTo>
                      <a:pt x="17" y="70"/>
                      <a:pt x="18" y="70"/>
                      <a:pt x="18" y="70"/>
                    </a:cubicBezTo>
                    <a:cubicBezTo>
                      <a:pt x="18" y="70"/>
                      <a:pt x="18" y="70"/>
                      <a:pt x="18" y="70"/>
                    </a:cubicBezTo>
                    <a:cubicBezTo>
                      <a:pt x="47" y="95"/>
                      <a:pt x="47" y="95"/>
                      <a:pt x="47" y="95"/>
                    </a:cubicBezTo>
                    <a:cubicBezTo>
                      <a:pt x="95" y="39"/>
                      <a:pt x="95" y="39"/>
                      <a:pt x="95" y="39"/>
                    </a:cubicBezTo>
                    <a:lnTo>
                      <a:pt x="66" y="14"/>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39" name="Freeform 193"/>
              <p:cNvSpPr>
                <a:spLocks/>
              </p:cNvSpPr>
              <p:nvPr/>
            </p:nvSpPr>
            <p:spPr bwMode="auto">
              <a:xfrm>
                <a:off x="3656793" y="3854251"/>
                <a:ext cx="203393" cy="197411"/>
              </a:xfrm>
              <a:custGeom>
                <a:avLst/>
                <a:gdLst>
                  <a:gd name="T0" fmla="*/ 42 w 81"/>
                  <a:gd name="T1" fmla="*/ 1 h 78"/>
                  <a:gd name="T2" fmla="*/ 42 w 81"/>
                  <a:gd name="T3" fmla="*/ 1 h 78"/>
                  <a:gd name="T4" fmla="*/ 41 w 81"/>
                  <a:gd name="T5" fmla="*/ 1 h 78"/>
                  <a:gd name="T6" fmla="*/ 1 w 81"/>
                  <a:gd name="T7" fmla="*/ 36 h 78"/>
                  <a:gd name="T8" fmla="*/ 36 w 81"/>
                  <a:gd name="T9" fmla="*/ 75 h 78"/>
                  <a:gd name="T10" fmla="*/ 37 w 81"/>
                  <a:gd name="T11" fmla="*/ 75 h 78"/>
                  <a:gd name="T12" fmla="*/ 37 w 81"/>
                  <a:gd name="T13" fmla="*/ 75 h 78"/>
                  <a:gd name="T14" fmla="*/ 76 w 81"/>
                  <a:gd name="T15" fmla="*/ 78 h 78"/>
                  <a:gd name="T16" fmla="*/ 81 w 81"/>
                  <a:gd name="T17" fmla="*/ 4 h 78"/>
                  <a:gd name="T18" fmla="*/ 42 w 81"/>
                  <a:gd name="T19"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8">
                    <a:moveTo>
                      <a:pt x="42" y="1"/>
                    </a:moveTo>
                    <a:cubicBezTo>
                      <a:pt x="42" y="1"/>
                      <a:pt x="42" y="1"/>
                      <a:pt x="42" y="1"/>
                    </a:cubicBezTo>
                    <a:cubicBezTo>
                      <a:pt x="42" y="1"/>
                      <a:pt x="41" y="1"/>
                      <a:pt x="41" y="1"/>
                    </a:cubicBezTo>
                    <a:cubicBezTo>
                      <a:pt x="21" y="0"/>
                      <a:pt x="3" y="15"/>
                      <a:pt x="1" y="36"/>
                    </a:cubicBezTo>
                    <a:cubicBezTo>
                      <a:pt x="0" y="56"/>
                      <a:pt x="15" y="74"/>
                      <a:pt x="36" y="75"/>
                    </a:cubicBezTo>
                    <a:cubicBezTo>
                      <a:pt x="36" y="75"/>
                      <a:pt x="37" y="75"/>
                      <a:pt x="37" y="75"/>
                    </a:cubicBezTo>
                    <a:cubicBezTo>
                      <a:pt x="37" y="75"/>
                      <a:pt x="37" y="75"/>
                      <a:pt x="37" y="75"/>
                    </a:cubicBezTo>
                    <a:cubicBezTo>
                      <a:pt x="76" y="78"/>
                      <a:pt x="76" y="78"/>
                      <a:pt x="76" y="78"/>
                    </a:cubicBezTo>
                    <a:cubicBezTo>
                      <a:pt x="81" y="4"/>
                      <a:pt x="81" y="4"/>
                      <a:pt x="81" y="4"/>
                    </a:cubicBezTo>
                    <a:cubicBezTo>
                      <a:pt x="42" y="1"/>
                      <a:pt x="42" y="1"/>
                      <a:pt x="42" y="1"/>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40" name="Rectangle 202"/>
              <p:cNvSpPr>
                <a:spLocks noChangeArrowheads="1"/>
              </p:cNvSpPr>
              <p:nvPr/>
            </p:nvSpPr>
            <p:spPr bwMode="auto">
              <a:xfrm>
                <a:off x="1102413" y="4006797"/>
                <a:ext cx="3690988" cy="15852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41" name="Rectangle 203"/>
              <p:cNvSpPr>
                <a:spLocks noChangeArrowheads="1"/>
              </p:cNvSpPr>
              <p:nvPr/>
            </p:nvSpPr>
            <p:spPr bwMode="auto">
              <a:xfrm>
                <a:off x="1281877" y="4006797"/>
                <a:ext cx="3511524" cy="1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42" name="Freeform 211"/>
              <p:cNvSpPr>
                <a:spLocks/>
              </p:cNvSpPr>
              <p:nvPr/>
            </p:nvSpPr>
            <p:spPr bwMode="auto">
              <a:xfrm>
                <a:off x="2025553" y="4006797"/>
                <a:ext cx="2956022" cy="158528"/>
              </a:xfrm>
              <a:custGeom>
                <a:avLst/>
                <a:gdLst>
                  <a:gd name="T0" fmla="*/ 919 w 919"/>
                  <a:gd name="T1" fmla="*/ 0 h 53"/>
                  <a:gd name="T2" fmla="*/ 604 w 919"/>
                  <a:gd name="T3" fmla="*/ 0 h 53"/>
                  <a:gd name="T4" fmla="*/ 545 w 919"/>
                  <a:gd name="T5" fmla="*/ 0 h 53"/>
                  <a:gd name="T6" fmla="*/ 413 w 919"/>
                  <a:gd name="T7" fmla="*/ 0 h 53"/>
                  <a:gd name="T8" fmla="*/ 178 w 919"/>
                  <a:gd name="T9" fmla="*/ 0 h 53"/>
                  <a:gd name="T10" fmla="*/ 173 w 919"/>
                  <a:gd name="T11" fmla="*/ 0 h 53"/>
                  <a:gd name="T12" fmla="*/ 120 w 919"/>
                  <a:gd name="T13" fmla="*/ 0 h 53"/>
                  <a:gd name="T14" fmla="*/ 0 w 919"/>
                  <a:gd name="T15" fmla="*/ 0 h 53"/>
                  <a:gd name="T16" fmla="*/ 0 w 919"/>
                  <a:gd name="T17" fmla="*/ 53 h 53"/>
                  <a:gd name="T18" fmla="*/ 1 w 919"/>
                  <a:gd name="T19" fmla="*/ 53 h 53"/>
                  <a:gd name="T20" fmla="*/ 24 w 919"/>
                  <a:gd name="T21" fmla="*/ 53 h 53"/>
                  <a:gd name="T22" fmla="*/ 664 w 919"/>
                  <a:gd name="T23" fmla="*/ 53 h 53"/>
                  <a:gd name="T24" fmla="*/ 687 w 919"/>
                  <a:gd name="T25" fmla="*/ 53 h 53"/>
                  <a:gd name="T26" fmla="*/ 896 w 919"/>
                  <a:gd name="T27" fmla="*/ 53 h 53"/>
                  <a:gd name="T28" fmla="*/ 919 w 919"/>
                  <a:gd name="T29" fmla="*/ 53 h 53"/>
                  <a:gd name="T30" fmla="*/ 919 w 919"/>
                  <a:gd name="T31" fmla="*/ 53 h 53"/>
                  <a:gd name="T32" fmla="*/ 919 w 919"/>
                  <a:gd name="T33" fmla="*/ 31 h 53"/>
                  <a:gd name="T34" fmla="*/ 919 w 919"/>
                  <a:gd name="T3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9" h="53">
                    <a:moveTo>
                      <a:pt x="919" y="0"/>
                    </a:moveTo>
                    <a:lnTo>
                      <a:pt x="604" y="0"/>
                    </a:lnTo>
                    <a:lnTo>
                      <a:pt x="545" y="0"/>
                    </a:lnTo>
                    <a:lnTo>
                      <a:pt x="413" y="0"/>
                    </a:lnTo>
                    <a:lnTo>
                      <a:pt x="178" y="0"/>
                    </a:lnTo>
                    <a:lnTo>
                      <a:pt x="173" y="0"/>
                    </a:lnTo>
                    <a:lnTo>
                      <a:pt x="120" y="0"/>
                    </a:lnTo>
                    <a:lnTo>
                      <a:pt x="0" y="0"/>
                    </a:lnTo>
                    <a:lnTo>
                      <a:pt x="0" y="53"/>
                    </a:lnTo>
                    <a:lnTo>
                      <a:pt x="1" y="53"/>
                    </a:lnTo>
                    <a:lnTo>
                      <a:pt x="24" y="53"/>
                    </a:lnTo>
                    <a:lnTo>
                      <a:pt x="664" y="53"/>
                    </a:lnTo>
                    <a:lnTo>
                      <a:pt x="687" y="53"/>
                    </a:lnTo>
                    <a:lnTo>
                      <a:pt x="896" y="53"/>
                    </a:lnTo>
                    <a:lnTo>
                      <a:pt x="919" y="53"/>
                    </a:lnTo>
                    <a:lnTo>
                      <a:pt x="919" y="53"/>
                    </a:lnTo>
                    <a:lnTo>
                      <a:pt x="919" y="31"/>
                    </a:lnTo>
                    <a:lnTo>
                      <a:pt x="919"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43" name="Freeform 212"/>
              <p:cNvSpPr>
                <a:spLocks/>
              </p:cNvSpPr>
              <p:nvPr/>
            </p:nvSpPr>
            <p:spPr bwMode="auto">
              <a:xfrm>
                <a:off x="2044603" y="4006797"/>
                <a:ext cx="2748801" cy="158528"/>
              </a:xfrm>
              <a:custGeom>
                <a:avLst/>
                <a:gdLst>
                  <a:gd name="T0" fmla="*/ 919 w 919"/>
                  <a:gd name="T1" fmla="*/ 0 h 53"/>
                  <a:gd name="T2" fmla="*/ 604 w 919"/>
                  <a:gd name="T3" fmla="*/ 0 h 53"/>
                  <a:gd name="T4" fmla="*/ 545 w 919"/>
                  <a:gd name="T5" fmla="*/ 0 h 53"/>
                  <a:gd name="T6" fmla="*/ 413 w 919"/>
                  <a:gd name="T7" fmla="*/ 0 h 53"/>
                  <a:gd name="T8" fmla="*/ 178 w 919"/>
                  <a:gd name="T9" fmla="*/ 0 h 53"/>
                  <a:gd name="T10" fmla="*/ 173 w 919"/>
                  <a:gd name="T11" fmla="*/ 0 h 53"/>
                  <a:gd name="T12" fmla="*/ 120 w 919"/>
                  <a:gd name="T13" fmla="*/ 0 h 53"/>
                  <a:gd name="T14" fmla="*/ 0 w 919"/>
                  <a:gd name="T15" fmla="*/ 0 h 53"/>
                  <a:gd name="T16" fmla="*/ 0 w 919"/>
                  <a:gd name="T17" fmla="*/ 53 h 53"/>
                  <a:gd name="T18" fmla="*/ 1 w 919"/>
                  <a:gd name="T19" fmla="*/ 53 h 53"/>
                  <a:gd name="T20" fmla="*/ 24 w 919"/>
                  <a:gd name="T21" fmla="*/ 53 h 53"/>
                  <a:gd name="T22" fmla="*/ 664 w 919"/>
                  <a:gd name="T23" fmla="*/ 53 h 53"/>
                  <a:gd name="T24" fmla="*/ 687 w 919"/>
                  <a:gd name="T25" fmla="*/ 53 h 53"/>
                  <a:gd name="T26" fmla="*/ 896 w 919"/>
                  <a:gd name="T27" fmla="*/ 53 h 53"/>
                  <a:gd name="T28" fmla="*/ 919 w 919"/>
                  <a:gd name="T29" fmla="*/ 53 h 53"/>
                  <a:gd name="T30" fmla="*/ 919 w 919"/>
                  <a:gd name="T31" fmla="*/ 53 h 53"/>
                  <a:gd name="T32" fmla="*/ 919 w 919"/>
                  <a:gd name="T33" fmla="*/ 31 h 53"/>
                  <a:gd name="T34" fmla="*/ 919 w 919"/>
                  <a:gd name="T3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9" h="53">
                    <a:moveTo>
                      <a:pt x="919" y="0"/>
                    </a:moveTo>
                    <a:lnTo>
                      <a:pt x="604" y="0"/>
                    </a:lnTo>
                    <a:lnTo>
                      <a:pt x="545" y="0"/>
                    </a:lnTo>
                    <a:lnTo>
                      <a:pt x="413" y="0"/>
                    </a:lnTo>
                    <a:lnTo>
                      <a:pt x="178" y="0"/>
                    </a:lnTo>
                    <a:lnTo>
                      <a:pt x="173" y="0"/>
                    </a:lnTo>
                    <a:lnTo>
                      <a:pt x="120" y="0"/>
                    </a:lnTo>
                    <a:lnTo>
                      <a:pt x="0" y="0"/>
                    </a:lnTo>
                    <a:lnTo>
                      <a:pt x="0" y="53"/>
                    </a:lnTo>
                    <a:lnTo>
                      <a:pt x="1" y="53"/>
                    </a:lnTo>
                    <a:lnTo>
                      <a:pt x="24" y="53"/>
                    </a:lnTo>
                    <a:lnTo>
                      <a:pt x="664" y="53"/>
                    </a:lnTo>
                    <a:lnTo>
                      <a:pt x="687" y="53"/>
                    </a:lnTo>
                    <a:lnTo>
                      <a:pt x="896" y="53"/>
                    </a:lnTo>
                    <a:lnTo>
                      <a:pt x="919" y="53"/>
                    </a:lnTo>
                    <a:lnTo>
                      <a:pt x="919" y="53"/>
                    </a:lnTo>
                    <a:lnTo>
                      <a:pt x="919" y="31"/>
                    </a:lnTo>
                    <a:lnTo>
                      <a:pt x="9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44" name="Rectangle 213"/>
              <p:cNvSpPr>
                <a:spLocks noChangeArrowheads="1"/>
              </p:cNvSpPr>
              <p:nvPr/>
            </p:nvSpPr>
            <p:spPr bwMode="auto">
              <a:xfrm>
                <a:off x="1766432" y="3920055"/>
                <a:ext cx="906297" cy="8674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45" name="Rectangle 214"/>
              <p:cNvSpPr>
                <a:spLocks noChangeArrowheads="1"/>
              </p:cNvSpPr>
              <p:nvPr/>
            </p:nvSpPr>
            <p:spPr bwMode="auto">
              <a:xfrm>
                <a:off x="2083486" y="3486350"/>
                <a:ext cx="589243" cy="46660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46" name="Rectangle 215"/>
              <p:cNvSpPr>
                <a:spLocks noChangeArrowheads="1"/>
              </p:cNvSpPr>
              <p:nvPr/>
            </p:nvSpPr>
            <p:spPr bwMode="auto">
              <a:xfrm>
                <a:off x="1766432" y="3920055"/>
                <a:ext cx="367903" cy="8674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47" name="Rectangle 216"/>
              <p:cNvSpPr>
                <a:spLocks noChangeArrowheads="1"/>
              </p:cNvSpPr>
              <p:nvPr/>
            </p:nvSpPr>
            <p:spPr bwMode="auto">
              <a:xfrm>
                <a:off x="2083486" y="3486350"/>
                <a:ext cx="50849" cy="43370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48" name="Freeform 217"/>
              <p:cNvSpPr>
                <a:spLocks/>
              </p:cNvSpPr>
              <p:nvPr/>
            </p:nvSpPr>
            <p:spPr bwMode="auto">
              <a:xfrm>
                <a:off x="3106434" y="3130410"/>
                <a:ext cx="95714" cy="65804"/>
              </a:xfrm>
              <a:custGeom>
                <a:avLst/>
                <a:gdLst>
                  <a:gd name="T0" fmla="*/ 0 w 32"/>
                  <a:gd name="T1" fmla="*/ 22 h 22"/>
                  <a:gd name="T2" fmla="*/ 16 w 32"/>
                  <a:gd name="T3" fmla="*/ 0 h 22"/>
                  <a:gd name="T4" fmla="*/ 32 w 32"/>
                  <a:gd name="T5" fmla="*/ 22 h 22"/>
                  <a:gd name="T6" fmla="*/ 0 w 32"/>
                  <a:gd name="T7" fmla="*/ 22 h 22"/>
                </a:gdLst>
                <a:ahLst/>
                <a:cxnLst>
                  <a:cxn ang="0">
                    <a:pos x="T0" y="T1"/>
                  </a:cxn>
                  <a:cxn ang="0">
                    <a:pos x="T2" y="T3"/>
                  </a:cxn>
                  <a:cxn ang="0">
                    <a:pos x="T4" y="T5"/>
                  </a:cxn>
                  <a:cxn ang="0">
                    <a:pos x="T6" y="T7"/>
                  </a:cxn>
                </a:cxnLst>
                <a:rect l="0" t="0" r="r" b="b"/>
                <a:pathLst>
                  <a:path w="32" h="22">
                    <a:moveTo>
                      <a:pt x="0" y="22"/>
                    </a:moveTo>
                    <a:lnTo>
                      <a:pt x="16" y="0"/>
                    </a:lnTo>
                    <a:lnTo>
                      <a:pt x="32" y="22"/>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49" name="Freeform 218"/>
              <p:cNvSpPr>
                <a:spLocks/>
              </p:cNvSpPr>
              <p:nvPr/>
            </p:nvSpPr>
            <p:spPr bwMode="auto">
              <a:xfrm>
                <a:off x="3154292" y="3130410"/>
                <a:ext cx="95714" cy="65804"/>
              </a:xfrm>
              <a:custGeom>
                <a:avLst/>
                <a:gdLst>
                  <a:gd name="T0" fmla="*/ 0 w 32"/>
                  <a:gd name="T1" fmla="*/ 22 h 22"/>
                  <a:gd name="T2" fmla="*/ 16 w 32"/>
                  <a:gd name="T3" fmla="*/ 0 h 22"/>
                  <a:gd name="T4" fmla="*/ 32 w 32"/>
                  <a:gd name="T5" fmla="*/ 22 h 22"/>
                  <a:gd name="T6" fmla="*/ 0 w 32"/>
                  <a:gd name="T7" fmla="*/ 22 h 22"/>
                </a:gdLst>
                <a:ahLst/>
                <a:cxnLst>
                  <a:cxn ang="0">
                    <a:pos x="T0" y="T1"/>
                  </a:cxn>
                  <a:cxn ang="0">
                    <a:pos x="T2" y="T3"/>
                  </a:cxn>
                  <a:cxn ang="0">
                    <a:pos x="T4" y="T5"/>
                  </a:cxn>
                  <a:cxn ang="0">
                    <a:pos x="T6" y="T7"/>
                  </a:cxn>
                </a:cxnLst>
                <a:rect l="0" t="0" r="r" b="b"/>
                <a:pathLst>
                  <a:path w="32" h="22">
                    <a:moveTo>
                      <a:pt x="0" y="22"/>
                    </a:moveTo>
                    <a:lnTo>
                      <a:pt x="16" y="0"/>
                    </a:lnTo>
                    <a:lnTo>
                      <a:pt x="32" y="22"/>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50" name="Freeform 219"/>
              <p:cNvSpPr>
                <a:spLocks/>
              </p:cNvSpPr>
              <p:nvPr/>
            </p:nvSpPr>
            <p:spPr bwMode="auto">
              <a:xfrm>
                <a:off x="2900051" y="2867196"/>
                <a:ext cx="155536" cy="62814"/>
              </a:xfrm>
              <a:custGeom>
                <a:avLst/>
                <a:gdLst>
                  <a:gd name="T0" fmla="*/ 52 w 52"/>
                  <a:gd name="T1" fmla="*/ 0 h 21"/>
                  <a:gd name="T2" fmla="*/ 25 w 52"/>
                  <a:gd name="T3" fmla="*/ 21 h 21"/>
                  <a:gd name="T4" fmla="*/ 0 w 52"/>
                  <a:gd name="T5" fmla="*/ 0 h 21"/>
                  <a:gd name="T6" fmla="*/ 52 w 52"/>
                  <a:gd name="T7" fmla="*/ 0 h 21"/>
                </a:gdLst>
                <a:ahLst/>
                <a:cxnLst>
                  <a:cxn ang="0">
                    <a:pos x="T0" y="T1"/>
                  </a:cxn>
                  <a:cxn ang="0">
                    <a:pos x="T2" y="T3"/>
                  </a:cxn>
                  <a:cxn ang="0">
                    <a:pos x="T4" y="T5"/>
                  </a:cxn>
                  <a:cxn ang="0">
                    <a:pos x="T6" y="T7"/>
                  </a:cxn>
                </a:cxnLst>
                <a:rect l="0" t="0" r="r" b="b"/>
                <a:pathLst>
                  <a:path w="52" h="21">
                    <a:moveTo>
                      <a:pt x="52" y="0"/>
                    </a:moveTo>
                    <a:lnTo>
                      <a:pt x="25" y="21"/>
                    </a:lnTo>
                    <a:lnTo>
                      <a:pt x="0" y="0"/>
                    </a:lnTo>
                    <a:lnTo>
                      <a:pt x="52"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51" name="Freeform 220"/>
              <p:cNvSpPr>
                <a:spLocks/>
              </p:cNvSpPr>
              <p:nvPr/>
            </p:nvSpPr>
            <p:spPr bwMode="auto">
              <a:xfrm>
                <a:off x="2900051" y="2867196"/>
                <a:ext cx="155536" cy="62814"/>
              </a:xfrm>
              <a:custGeom>
                <a:avLst/>
                <a:gdLst>
                  <a:gd name="T0" fmla="*/ 52 w 52"/>
                  <a:gd name="T1" fmla="*/ 0 h 21"/>
                  <a:gd name="T2" fmla="*/ 25 w 52"/>
                  <a:gd name="T3" fmla="*/ 21 h 21"/>
                  <a:gd name="T4" fmla="*/ 0 w 52"/>
                  <a:gd name="T5" fmla="*/ 0 h 21"/>
                  <a:gd name="T6" fmla="*/ 52 w 52"/>
                  <a:gd name="T7" fmla="*/ 0 h 21"/>
                </a:gdLst>
                <a:ahLst/>
                <a:cxnLst>
                  <a:cxn ang="0">
                    <a:pos x="T0" y="T1"/>
                  </a:cxn>
                  <a:cxn ang="0">
                    <a:pos x="T2" y="T3"/>
                  </a:cxn>
                  <a:cxn ang="0">
                    <a:pos x="T4" y="T5"/>
                  </a:cxn>
                  <a:cxn ang="0">
                    <a:pos x="T6" y="T7"/>
                  </a:cxn>
                </a:cxnLst>
                <a:rect l="0" t="0" r="r" b="b"/>
                <a:pathLst>
                  <a:path w="52" h="21">
                    <a:moveTo>
                      <a:pt x="52" y="0"/>
                    </a:moveTo>
                    <a:lnTo>
                      <a:pt x="25" y="21"/>
                    </a:lnTo>
                    <a:lnTo>
                      <a:pt x="0" y="0"/>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52" name="Freeform 221"/>
              <p:cNvSpPr>
                <a:spLocks/>
              </p:cNvSpPr>
              <p:nvPr/>
            </p:nvSpPr>
            <p:spPr bwMode="auto">
              <a:xfrm>
                <a:off x="2900051" y="2930009"/>
                <a:ext cx="155536" cy="568305"/>
              </a:xfrm>
              <a:custGeom>
                <a:avLst/>
                <a:gdLst>
                  <a:gd name="T0" fmla="*/ 52 w 52"/>
                  <a:gd name="T1" fmla="*/ 0 h 190"/>
                  <a:gd name="T2" fmla="*/ 25 w 52"/>
                  <a:gd name="T3" fmla="*/ 0 h 190"/>
                  <a:gd name="T4" fmla="*/ 0 w 52"/>
                  <a:gd name="T5" fmla="*/ 0 h 190"/>
                  <a:gd name="T6" fmla="*/ 27 w 52"/>
                  <a:gd name="T7" fmla="*/ 190 h 190"/>
                  <a:gd name="T8" fmla="*/ 52 w 52"/>
                  <a:gd name="T9" fmla="*/ 0 h 190"/>
                </a:gdLst>
                <a:ahLst/>
                <a:cxnLst>
                  <a:cxn ang="0">
                    <a:pos x="T0" y="T1"/>
                  </a:cxn>
                  <a:cxn ang="0">
                    <a:pos x="T2" y="T3"/>
                  </a:cxn>
                  <a:cxn ang="0">
                    <a:pos x="T4" y="T5"/>
                  </a:cxn>
                  <a:cxn ang="0">
                    <a:pos x="T6" y="T7"/>
                  </a:cxn>
                  <a:cxn ang="0">
                    <a:pos x="T8" y="T9"/>
                  </a:cxn>
                </a:cxnLst>
                <a:rect l="0" t="0" r="r" b="b"/>
                <a:pathLst>
                  <a:path w="52" h="190">
                    <a:moveTo>
                      <a:pt x="52" y="0"/>
                    </a:moveTo>
                    <a:lnTo>
                      <a:pt x="25" y="0"/>
                    </a:lnTo>
                    <a:lnTo>
                      <a:pt x="0" y="0"/>
                    </a:lnTo>
                    <a:lnTo>
                      <a:pt x="27" y="190"/>
                    </a:lnTo>
                    <a:lnTo>
                      <a:pt x="52" y="0"/>
                    </a:lnTo>
                    <a:close/>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53" name="Freeform 222"/>
              <p:cNvSpPr>
                <a:spLocks/>
              </p:cNvSpPr>
              <p:nvPr/>
            </p:nvSpPr>
            <p:spPr bwMode="auto">
              <a:xfrm>
                <a:off x="2900051" y="2930009"/>
                <a:ext cx="155536" cy="568305"/>
              </a:xfrm>
              <a:custGeom>
                <a:avLst/>
                <a:gdLst>
                  <a:gd name="T0" fmla="*/ 52 w 52"/>
                  <a:gd name="T1" fmla="*/ 0 h 190"/>
                  <a:gd name="T2" fmla="*/ 25 w 52"/>
                  <a:gd name="T3" fmla="*/ 0 h 190"/>
                  <a:gd name="T4" fmla="*/ 0 w 52"/>
                  <a:gd name="T5" fmla="*/ 0 h 190"/>
                  <a:gd name="T6" fmla="*/ 27 w 52"/>
                  <a:gd name="T7" fmla="*/ 190 h 190"/>
                  <a:gd name="T8" fmla="*/ 52 w 52"/>
                  <a:gd name="T9" fmla="*/ 0 h 190"/>
                </a:gdLst>
                <a:ahLst/>
                <a:cxnLst>
                  <a:cxn ang="0">
                    <a:pos x="T0" y="T1"/>
                  </a:cxn>
                  <a:cxn ang="0">
                    <a:pos x="T2" y="T3"/>
                  </a:cxn>
                  <a:cxn ang="0">
                    <a:pos x="T4" y="T5"/>
                  </a:cxn>
                  <a:cxn ang="0">
                    <a:pos x="T6" y="T7"/>
                  </a:cxn>
                  <a:cxn ang="0">
                    <a:pos x="T8" y="T9"/>
                  </a:cxn>
                </a:cxnLst>
                <a:rect l="0" t="0" r="r" b="b"/>
                <a:pathLst>
                  <a:path w="52" h="190">
                    <a:moveTo>
                      <a:pt x="52" y="0"/>
                    </a:moveTo>
                    <a:lnTo>
                      <a:pt x="25" y="0"/>
                    </a:lnTo>
                    <a:lnTo>
                      <a:pt x="0" y="0"/>
                    </a:lnTo>
                    <a:lnTo>
                      <a:pt x="27" y="190"/>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54" name="Freeform 223"/>
              <p:cNvSpPr>
                <a:spLocks/>
              </p:cNvSpPr>
              <p:nvPr/>
            </p:nvSpPr>
            <p:spPr bwMode="auto">
              <a:xfrm>
                <a:off x="2941926" y="2930009"/>
                <a:ext cx="74778" cy="107679"/>
              </a:xfrm>
              <a:custGeom>
                <a:avLst/>
                <a:gdLst>
                  <a:gd name="T0" fmla="*/ 0 w 25"/>
                  <a:gd name="T1" fmla="*/ 22 h 36"/>
                  <a:gd name="T2" fmla="*/ 3 w 25"/>
                  <a:gd name="T3" fmla="*/ 36 h 36"/>
                  <a:gd name="T4" fmla="*/ 20 w 25"/>
                  <a:gd name="T5" fmla="*/ 36 h 36"/>
                  <a:gd name="T6" fmla="*/ 25 w 25"/>
                  <a:gd name="T7" fmla="*/ 16 h 36"/>
                  <a:gd name="T8" fmla="*/ 11 w 25"/>
                  <a:gd name="T9" fmla="*/ 0 h 36"/>
                  <a:gd name="T10" fmla="*/ 0 w 25"/>
                  <a:gd name="T11" fmla="*/ 22 h 36"/>
                </a:gdLst>
                <a:ahLst/>
                <a:cxnLst>
                  <a:cxn ang="0">
                    <a:pos x="T0" y="T1"/>
                  </a:cxn>
                  <a:cxn ang="0">
                    <a:pos x="T2" y="T3"/>
                  </a:cxn>
                  <a:cxn ang="0">
                    <a:pos x="T4" y="T5"/>
                  </a:cxn>
                  <a:cxn ang="0">
                    <a:pos x="T6" y="T7"/>
                  </a:cxn>
                  <a:cxn ang="0">
                    <a:pos x="T8" y="T9"/>
                  </a:cxn>
                  <a:cxn ang="0">
                    <a:pos x="T10" y="T11"/>
                  </a:cxn>
                </a:cxnLst>
                <a:rect l="0" t="0" r="r" b="b"/>
                <a:pathLst>
                  <a:path w="25" h="36">
                    <a:moveTo>
                      <a:pt x="0" y="22"/>
                    </a:moveTo>
                    <a:lnTo>
                      <a:pt x="3" y="36"/>
                    </a:lnTo>
                    <a:lnTo>
                      <a:pt x="20" y="36"/>
                    </a:lnTo>
                    <a:lnTo>
                      <a:pt x="25" y="16"/>
                    </a:lnTo>
                    <a:lnTo>
                      <a:pt x="11" y="0"/>
                    </a:lnTo>
                    <a:lnTo>
                      <a:pt x="0" y="22"/>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55" name="Freeform 224"/>
              <p:cNvSpPr>
                <a:spLocks/>
              </p:cNvSpPr>
              <p:nvPr/>
            </p:nvSpPr>
            <p:spPr bwMode="auto">
              <a:xfrm>
                <a:off x="2929962" y="3037688"/>
                <a:ext cx="92724" cy="460626"/>
              </a:xfrm>
              <a:custGeom>
                <a:avLst/>
                <a:gdLst>
                  <a:gd name="T0" fmla="*/ 24 w 31"/>
                  <a:gd name="T1" fmla="*/ 0 h 154"/>
                  <a:gd name="T2" fmla="*/ 7 w 31"/>
                  <a:gd name="T3" fmla="*/ 0 h 154"/>
                  <a:gd name="T4" fmla="*/ 0 w 31"/>
                  <a:gd name="T5" fmla="*/ 38 h 154"/>
                  <a:gd name="T6" fmla="*/ 17 w 31"/>
                  <a:gd name="T7" fmla="*/ 154 h 154"/>
                  <a:gd name="T8" fmla="*/ 31 w 31"/>
                  <a:gd name="T9" fmla="*/ 45 h 154"/>
                  <a:gd name="T10" fmla="*/ 24 w 31"/>
                  <a:gd name="T11" fmla="*/ 0 h 154"/>
                </a:gdLst>
                <a:ahLst/>
                <a:cxnLst>
                  <a:cxn ang="0">
                    <a:pos x="T0" y="T1"/>
                  </a:cxn>
                  <a:cxn ang="0">
                    <a:pos x="T2" y="T3"/>
                  </a:cxn>
                  <a:cxn ang="0">
                    <a:pos x="T4" y="T5"/>
                  </a:cxn>
                  <a:cxn ang="0">
                    <a:pos x="T6" y="T7"/>
                  </a:cxn>
                  <a:cxn ang="0">
                    <a:pos x="T8" y="T9"/>
                  </a:cxn>
                  <a:cxn ang="0">
                    <a:pos x="T10" y="T11"/>
                  </a:cxn>
                </a:cxnLst>
                <a:rect l="0" t="0" r="r" b="b"/>
                <a:pathLst>
                  <a:path w="31" h="154">
                    <a:moveTo>
                      <a:pt x="24" y="0"/>
                    </a:moveTo>
                    <a:lnTo>
                      <a:pt x="7" y="0"/>
                    </a:lnTo>
                    <a:lnTo>
                      <a:pt x="0" y="38"/>
                    </a:lnTo>
                    <a:lnTo>
                      <a:pt x="17" y="154"/>
                    </a:lnTo>
                    <a:lnTo>
                      <a:pt x="31" y="45"/>
                    </a:lnTo>
                    <a:lnTo>
                      <a:pt x="24"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56" name="Freeform 225"/>
              <p:cNvSpPr>
                <a:spLocks/>
              </p:cNvSpPr>
              <p:nvPr/>
            </p:nvSpPr>
            <p:spPr bwMode="auto">
              <a:xfrm>
                <a:off x="2900051" y="2867196"/>
                <a:ext cx="77768" cy="149554"/>
              </a:xfrm>
              <a:custGeom>
                <a:avLst/>
                <a:gdLst>
                  <a:gd name="T0" fmla="*/ 26 w 26"/>
                  <a:gd name="T1" fmla="*/ 21 h 50"/>
                  <a:gd name="T2" fmla="*/ 9 w 26"/>
                  <a:gd name="T3" fmla="*/ 50 h 50"/>
                  <a:gd name="T4" fmla="*/ 0 w 26"/>
                  <a:gd name="T5" fmla="*/ 21 h 50"/>
                  <a:gd name="T6" fmla="*/ 0 w 26"/>
                  <a:gd name="T7" fmla="*/ 0 h 50"/>
                  <a:gd name="T8" fmla="*/ 26 w 26"/>
                  <a:gd name="T9" fmla="*/ 21 h 50"/>
                </a:gdLst>
                <a:ahLst/>
                <a:cxnLst>
                  <a:cxn ang="0">
                    <a:pos x="T0" y="T1"/>
                  </a:cxn>
                  <a:cxn ang="0">
                    <a:pos x="T2" y="T3"/>
                  </a:cxn>
                  <a:cxn ang="0">
                    <a:pos x="T4" y="T5"/>
                  </a:cxn>
                  <a:cxn ang="0">
                    <a:pos x="T6" y="T7"/>
                  </a:cxn>
                  <a:cxn ang="0">
                    <a:pos x="T8" y="T9"/>
                  </a:cxn>
                </a:cxnLst>
                <a:rect l="0" t="0" r="r" b="b"/>
                <a:pathLst>
                  <a:path w="26" h="50">
                    <a:moveTo>
                      <a:pt x="26" y="21"/>
                    </a:moveTo>
                    <a:lnTo>
                      <a:pt x="9" y="50"/>
                    </a:lnTo>
                    <a:lnTo>
                      <a:pt x="0" y="21"/>
                    </a:lnTo>
                    <a:lnTo>
                      <a:pt x="0" y="0"/>
                    </a:lnTo>
                    <a:lnTo>
                      <a:pt x="26"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57" name="Freeform 226"/>
              <p:cNvSpPr>
                <a:spLocks/>
              </p:cNvSpPr>
              <p:nvPr/>
            </p:nvSpPr>
            <p:spPr bwMode="auto">
              <a:xfrm>
                <a:off x="2974827" y="2867196"/>
                <a:ext cx="80760" cy="149554"/>
              </a:xfrm>
              <a:custGeom>
                <a:avLst/>
                <a:gdLst>
                  <a:gd name="T0" fmla="*/ 0 w 27"/>
                  <a:gd name="T1" fmla="*/ 21 h 50"/>
                  <a:gd name="T2" fmla="*/ 19 w 27"/>
                  <a:gd name="T3" fmla="*/ 50 h 50"/>
                  <a:gd name="T4" fmla="*/ 27 w 27"/>
                  <a:gd name="T5" fmla="*/ 21 h 50"/>
                  <a:gd name="T6" fmla="*/ 27 w 27"/>
                  <a:gd name="T7" fmla="*/ 0 h 50"/>
                  <a:gd name="T8" fmla="*/ 0 w 27"/>
                  <a:gd name="T9" fmla="*/ 21 h 50"/>
                </a:gdLst>
                <a:ahLst/>
                <a:cxnLst>
                  <a:cxn ang="0">
                    <a:pos x="T0" y="T1"/>
                  </a:cxn>
                  <a:cxn ang="0">
                    <a:pos x="T2" y="T3"/>
                  </a:cxn>
                  <a:cxn ang="0">
                    <a:pos x="T4" y="T5"/>
                  </a:cxn>
                  <a:cxn ang="0">
                    <a:pos x="T6" y="T7"/>
                  </a:cxn>
                  <a:cxn ang="0">
                    <a:pos x="T8" y="T9"/>
                  </a:cxn>
                </a:cxnLst>
                <a:rect l="0" t="0" r="r" b="b"/>
                <a:pathLst>
                  <a:path w="27" h="50">
                    <a:moveTo>
                      <a:pt x="0" y="21"/>
                    </a:moveTo>
                    <a:lnTo>
                      <a:pt x="19" y="50"/>
                    </a:lnTo>
                    <a:lnTo>
                      <a:pt x="27" y="21"/>
                    </a:lnTo>
                    <a:lnTo>
                      <a:pt x="27"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58" name="Freeform 227"/>
              <p:cNvSpPr>
                <a:spLocks/>
              </p:cNvSpPr>
              <p:nvPr/>
            </p:nvSpPr>
            <p:spPr bwMode="auto">
              <a:xfrm>
                <a:off x="4694697" y="3256036"/>
                <a:ext cx="433707" cy="394822"/>
              </a:xfrm>
              <a:custGeom>
                <a:avLst/>
                <a:gdLst>
                  <a:gd name="T0" fmla="*/ 0 w 172"/>
                  <a:gd name="T1" fmla="*/ 48 h 156"/>
                  <a:gd name="T2" fmla="*/ 113 w 172"/>
                  <a:gd name="T3" fmla="*/ 156 h 156"/>
                  <a:gd name="T4" fmla="*/ 172 w 172"/>
                  <a:gd name="T5" fmla="*/ 0 h 156"/>
                  <a:gd name="T6" fmla="*/ 6 w 172"/>
                  <a:gd name="T7" fmla="*/ 26 h 156"/>
                  <a:gd name="T8" fmla="*/ 0 w 172"/>
                  <a:gd name="T9" fmla="*/ 48 h 156"/>
                </a:gdLst>
                <a:ahLst/>
                <a:cxnLst>
                  <a:cxn ang="0">
                    <a:pos x="T0" y="T1"/>
                  </a:cxn>
                  <a:cxn ang="0">
                    <a:pos x="T2" y="T3"/>
                  </a:cxn>
                  <a:cxn ang="0">
                    <a:pos x="T4" y="T5"/>
                  </a:cxn>
                  <a:cxn ang="0">
                    <a:pos x="T6" y="T7"/>
                  </a:cxn>
                  <a:cxn ang="0">
                    <a:pos x="T8" y="T9"/>
                  </a:cxn>
                </a:cxnLst>
                <a:rect l="0" t="0" r="r" b="b"/>
                <a:pathLst>
                  <a:path w="172" h="156">
                    <a:moveTo>
                      <a:pt x="0" y="48"/>
                    </a:moveTo>
                    <a:cubicBezTo>
                      <a:pt x="0" y="48"/>
                      <a:pt x="113" y="37"/>
                      <a:pt x="113" y="156"/>
                    </a:cubicBezTo>
                    <a:cubicBezTo>
                      <a:pt x="172" y="0"/>
                      <a:pt x="172" y="0"/>
                      <a:pt x="172" y="0"/>
                    </a:cubicBezTo>
                    <a:cubicBezTo>
                      <a:pt x="6" y="26"/>
                      <a:pt x="6" y="26"/>
                      <a:pt x="6" y="26"/>
                    </a:cubicBez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59" name="Freeform 228"/>
              <p:cNvSpPr>
                <a:spLocks/>
              </p:cNvSpPr>
              <p:nvPr/>
            </p:nvSpPr>
            <p:spPr bwMode="auto">
              <a:xfrm>
                <a:off x="3773445" y="1886123"/>
                <a:ext cx="164510" cy="317054"/>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60" name="Rectangle 229"/>
              <p:cNvSpPr>
                <a:spLocks noChangeArrowheads="1"/>
              </p:cNvSpPr>
              <p:nvPr/>
            </p:nvSpPr>
            <p:spPr bwMode="auto">
              <a:xfrm>
                <a:off x="2376612" y="3740590"/>
                <a:ext cx="74778" cy="77768"/>
              </a:xfrm>
              <a:prstGeom prst="rect">
                <a:avLst/>
              </a:prstGeom>
              <a:solidFill>
                <a:srgbClr val="263C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61" name="Freeform 230"/>
              <p:cNvSpPr>
                <a:spLocks/>
              </p:cNvSpPr>
              <p:nvPr/>
            </p:nvSpPr>
            <p:spPr bwMode="auto">
              <a:xfrm>
                <a:off x="4485322" y="3160321"/>
                <a:ext cx="179465" cy="287143"/>
              </a:xfrm>
              <a:custGeom>
                <a:avLst/>
                <a:gdLst>
                  <a:gd name="T0" fmla="*/ 29 w 71"/>
                  <a:gd name="T1" fmla="*/ 21 h 113"/>
                  <a:gd name="T2" fmla="*/ 25 w 71"/>
                  <a:gd name="T3" fmla="*/ 0 h 113"/>
                  <a:gd name="T4" fmla="*/ 0 w 71"/>
                  <a:gd name="T5" fmla="*/ 3 h 113"/>
                  <a:gd name="T6" fmla="*/ 15 w 71"/>
                  <a:gd name="T7" fmla="*/ 48 h 113"/>
                  <a:gd name="T8" fmla="*/ 7 w 71"/>
                  <a:gd name="T9" fmla="*/ 86 h 113"/>
                  <a:gd name="T10" fmla="*/ 29 w 71"/>
                  <a:gd name="T11" fmla="*/ 113 h 113"/>
                  <a:gd name="T12" fmla="*/ 59 w 71"/>
                  <a:gd name="T13" fmla="*/ 86 h 113"/>
                  <a:gd name="T14" fmla="*/ 71 w 71"/>
                  <a:gd name="T15" fmla="*/ 29 h 113"/>
                  <a:gd name="T16" fmla="*/ 29 w 71"/>
                  <a:gd name="T1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13">
                    <a:moveTo>
                      <a:pt x="29" y="21"/>
                    </a:moveTo>
                    <a:cubicBezTo>
                      <a:pt x="25" y="0"/>
                      <a:pt x="25" y="0"/>
                      <a:pt x="25" y="0"/>
                    </a:cubicBezTo>
                    <a:cubicBezTo>
                      <a:pt x="0" y="3"/>
                      <a:pt x="0" y="3"/>
                      <a:pt x="0" y="3"/>
                    </a:cubicBezTo>
                    <a:cubicBezTo>
                      <a:pt x="18" y="13"/>
                      <a:pt x="17" y="35"/>
                      <a:pt x="15" y="48"/>
                    </a:cubicBezTo>
                    <a:cubicBezTo>
                      <a:pt x="7" y="86"/>
                      <a:pt x="7" y="86"/>
                      <a:pt x="7" y="86"/>
                    </a:cubicBezTo>
                    <a:cubicBezTo>
                      <a:pt x="29" y="113"/>
                      <a:pt x="29" y="113"/>
                      <a:pt x="29" y="113"/>
                    </a:cubicBezTo>
                    <a:cubicBezTo>
                      <a:pt x="59" y="86"/>
                      <a:pt x="59" y="86"/>
                      <a:pt x="59" y="86"/>
                    </a:cubicBezTo>
                    <a:cubicBezTo>
                      <a:pt x="71" y="29"/>
                      <a:pt x="71" y="29"/>
                      <a:pt x="71" y="29"/>
                    </a:cubicBezTo>
                    <a:lnTo>
                      <a:pt x="29" y="21"/>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62" name="Freeform 231"/>
              <p:cNvSpPr>
                <a:spLocks/>
              </p:cNvSpPr>
              <p:nvPr/>
            </p:nvSpPr>
            <p:spPr bwMode="auto">
              <a:xfrm>
                <a:off x="1443396" y="3124428"/>
                <a:ext cx="197411" cy="314064"/>
              </a:xfrm>
              <a:custGeom>
                <a:avLst/>
                <a:gdLst>
                  <a:gd name="T0" fmla="*/ 54 w 79"/>
                  <a:gd name="T1" fmla="*/ 0 h 125"/>
                  <a:gd name="T2" fmla="*/ 45 w 79"/>
                  <a:gd name="T3" fmla="*/ 21 h 125"/>
                  <a:gd name="T4" fmla="*/ 0 w 79"/>
                  <a:gd name="T5" fmla="*/ 21 h 125"/>
                  <a:gd name="T6" fmla="*/ 0 w 79"/>
                  <a:gd name="T7" fmla="*/ 94 h 125"/>
                  <a:gd name="T8" fmla="*/ 29 w 79"/>
                  <a:gd name="T9" fmla="*/ 125 h 125"/>
                  <a:gd name="T10" fmla="*/ 54 w 79"/>
                  <a:gd name="T11" fmla="*/ 94 h 125"/>
                  <a:gd name="T12" fmla="*/ 54 w 79"/>
                  <a:gd name="T13" fmla="*/ 52 h 125"/>
                  <a:gd name="T14" fmla="*/ 79 w 79"/>
                  <a:gd name="T15" fmla="*/ 9 h 125"/>
                  <a:gd name="T16" fmla="*/ 54 w 79"/>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25">
                    <a:moveTo>
                      <a:pt x="54" y="0"/>
                    </a:moveTo>
                    <a:cubicBezTo>
                      <a:pt x="45" y="21"/>
                      <a:pt x="45" y="21"/>
                      <a:pt x="45" y="21"/>
                    </a:cubicBezTo>
                    <a:cubicBezTo>
                      <a:pt x="0" y="21"/>
                      <a:pt x="0" y="21"/>
                      <a:pt x="0" y="21"/>
                    </a:cubicBezTo>
                    <a:cubicBezTo>
                      <a:pt x="0" y="94"/>
                      <a:pt x="0" y="94"/>
                      <a:pt x="0" y="94"/>
                    </a:cubicBezTo>
                    <a:cubicBezTo>
                      <a:pt x="29" y="125"/>
                      <a:pt x="29" y="125"/>
                      <a:pt x="29" y="125"/>
                    </a:cubicBezTo>
                    <a:cubicBezTo>
                      <a:pt x="54" y="94"/>
                      <a:pt x="54" y="94"/>
                      <a:pt x="54" y="94"/>
                    </a:cubicBezTo>
                    <a:cubicBezTo>
                      <a:pt x="54" y="52"/>
                      <a:pt x="54" y="52"/>
                      <a:pt x="54" y="52"/>
                    </a:cubicBezTo>
                    <a:cubicBezTo>
                      <a:pt x="55" y="38"/>
                      <a:pt x="59" y="15"/>
                      <a:pt x="79" y="9"/>
                    </a:cubicBezTo>
                    <a:lnTo>
                      <a:pt x="54"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63" name="Freeform 232"/>
              <p:cNvSpPr>
                <a:spLocks/>
              </p:cNvSpPr>
              <p:nvPr/>
            </p:nvSpPr>
            <p:spPr bwMode="auto">
              <a:xfrm>
                <a:off x="4353714" y="2915053"/>
                <a:ext cx="86742" cy="167500"/>
              </a:xfrm>
              <a:custGeom>
                <a:avLst/>
                <a:gdLst>
                  <a:gd name="T0" fmla="*/ 34 w 34"/>
                  <a:gd name="T1" fmla="*/ 0 h 66"/>
                  <a:gd name="T2" fmla="*/ 0 w 34"/>
                  <a:gd name="T3" fmla="*/ 60 h 66"/>
                  <a:gd name="T4" fmla="*/ 29 w 34"/>
                  <a:gd name="T5" fmla="*/ 66 h 66"/>
                  <a:gd name="T6" fmla="*/ 34 w 34"/>
                  <a:gd name="T7" fmla="*/ 0 h 66"/>
                </a:gdLst>
                <a:ahLst/>
                <a:cxnLst>
                  <a:cxn ang="0">
                    <a:pos x="T0" y="T1"/>
                  </a:cxn>
                  <a:cxn ang="0">
                    <a:pos x="T2" y="T3"/>
                  </a:cxn>
                  <a:cxn ang="0">
                    <a:pos x="T4" y="T5"/>
                  </a:cxn>
                  <a:cxn ang="0">
                    <a:pos x="T6" y="T7"/>
                  </a:cxn>
                </a:cxnLst>
                <a:rect l="0" t="0" r="r" b="b"/>
                <a:pathLst>
                  <a:path w="34" h="66">
                    <a:moveTo>
                      <a:pt x="34" y="0"/>
                    </a:moveTo>
                    <a:cubicBezTo>
                      <a:pt x="34" y="0"/>
                      <a:pt x="11" y="25"/>
                      <a:pt x="0" y="60"/>
                    </a:cubicBezTo>
                    <a:cubicBezTo>
                      <a:pt x="29" y="66"/>
                      <a:pt x="29" y="66"/>
                      <a:pt x="29" y="66"/>
                    </a:cubicBezTo>
                    <a:lnTo>
                      <a:pt x="34"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64" name="Freeform 233"/>
              <p:cNvSpPr>
                <a:spLocks/>
              </p:cNvSpPr>
              <p:nvPr/>
            </p:nvSpPr>
            <p:spPr bwMode="auto">
              <a:xfrm>
                <a:off x="4368669" y="2813356"/>
                <a:ext cx="424733" cy="496519"/>
              </a:xfrm>
              <a:custGeom>
                <a:avLst/>
                <a:gdLst>
                  <a:gd name="T0" fmla="*/ 169 w 169"/>
                  <a:gd name="T1" fmla="*/ 27 h 197"/>
                  <a:gd name="T2" fmla="*/ 150 w 169"/>
                  <a:gd name="T3" fmla="*/ 120 h 197"/>
                  <a:gd name="T4" fmla="*/ 149 w 169"/>
                  <a:gd name="T5" fmla="*/ 120 h 197"/>
                  <a:gd name="T6" fmla="*/ 0 w 169"/>
                  <a:gd name="T7" fmla="*/ 183 h 197"/>
                  <a:gd name="T8" fmla="*/ 1 w 169"/>
                  <a:gd name="T9" fmla="*/ 177 h 197"/>
                  <a:gd name="T10" fmla="*/ 12 w 169"/>
                  <a:gd name="T11" fmla="*/ 124 h 197"/>
                  <a:gd name="T12" fmla="*/ 25 w 169"/>
                  <a:gd name="T13" fmla="*/ 58 h 197"/>
                  <a:gd name="T14" fmla="*/ 37 w 169"/>
                  <a:gd name="T15" fmla="*/ 0 h 197"/>
                  <a:gd name="T16" fmla="*/ 169 w 169"/>
                  <a:gd name="T17" fmla="*/ 2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197">
                    <a:moveTo>
                      <a:pt x="169" y="27"/>
                    </a:moveTo>
                    <a:cubicBezTo>
                      <a:pt x="150" y="120"/>
                      <a:pt x="150" y="120"/>
                      <a:pt x="150" y="120"/>
                    </a:cubicBezTo>
                    <a:cubicBezTo>
                      <a:pt x="149" y="120"/>
                      <a:pt x="149" y="120"/>
                      <a:pt x="149" y="120"/>
                    </a:cubicBezTo>
                    <a:cubicBezTo>
                      <a:pt x="131" y="188"/>
                      <a:pt x="70" y="197"/>
                      <a:pt x="0" y="183"/>
                    </a:cubicBezTo>
                    <a:cubicBezTo>
                      <a:pt x="1" y="177"/>
                      <a:pt x="1" y="177"/>
                      <a:pt x="1" y="177"/>
                    </a:cubicBezTo>
                    <a:cubicBezTo>
                      <a:pt x="12" y="124"/>
                      <a:pt x="12" y="124"/>
                      <a:pt x="12" y="124"/>
                    </a:cubicBezTo>
                    <a:cubicBezTo>
                      <a:pt x="25" y="58"/>
                      <a:pt x="25" y="58"/>
                      <a:pt x="25" y="58"/>
                    </a:cubicBezTo>
                    <a:cubicBezTo>
                      <a:pt x="37" y="0"/>
                      <a:pt x="37" y="0"/>
                      <a:pt x="37" y="0"/>
                    </a:cubicBezTo>
                    <a:cubicBezTo>
                      <a:pt x="169" y="27"/>
                      <a:pt x="169" y="27"/>
                      <a:pt x="169" y="27"/>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65" name="Freeform 234"/>
              <p:cNvSpPr>
                <a:spLocks/>
              </p:cNvSpPr>
              <p:nvPr/>
            </p:nvSpPr>
            <p:spPr bwMode="auto">
              <a:xfrm>
                <a:off x="4500276" y="2992821"/>
                <a:ext cx="29911" cy="29911"/>
              </a:xfrm>
              <a:custGeom>
                <a:avLst/>
                <a:gdLst>
                  <a:gd name="T0" fmla="*/ 1 w 12"/>
                  <a:gd name="T1" fmla="*/ 5 h 12"/>
                  <a:gd name="T2" fmla="*/ 5 w 12"/>
                  <a:gd name="T3" fmla="*/ 11 h 12"/>
                  <a:gd name="T4" fmla="*/ 12 w 12"/>
                  <a:gd name="T5" fmla="*/ 7 h 12"/>
                  <a:gd name="T6" fmla="*/ 7 w 12"/>
                  <a:gd name="T7" fmla="*/ 1 h 12"/>
                  <a:gd name="T8" fmla="*/ 1 w 12"/>
                  <a:gd name="T9" fmla="*/ 5 h 12"/>
                </a:gdLst>
                <a:ahLst/>
                <a:cxnLst>
                  <a:cxn ang="0">
                    <a:pos x="T0" y="T1"/>
                  </a:cxn>
                  <a:cxn ang="0">
                    <a:pos x="T2" y="T3"/>
                  </a:cxn>
                  <a:cxn ang="0">
                    <a:pos x="T4" y="T5"/>
                  </a:cxn>
                  <a:cxn ang="0">
                    <a:pos x="T6" y="T7"/>
                  </a:cxn>
                  <a:cxn ang="0">
                    <a:pos x="T8" y="T9"/>
                  </a:cxn>
                </a:cxnLst>
                <a:rect l="0" t="0" r="r" b="b"/>
                <a:pathLst>
                  <a:path w="12" h="12">
                    <a:moveTo>
                      <a:pt x="1" y="5"/>
                    </a:moveTo>
                    <a:cubicBezTo>
                      <a:pt x="0" y="8"/>
                      <a:pt x="2" y="11"/>
                      <a:pt x="5" y="11"/>
                    </a:cubicBezTo>
                    <a:cubicBezTo>
                      <a:pt x="8" y="12"/>
                      <a:pt x="11" y="10"/>
                      <a:pt x="12" y="7"/>
                    </a:cubicBezTo>
                    <a:cubicBezTo>
                      <a:pt x="12" y="4"/>
                      <a:pt x="10" y="1"/>
                      <a:pt x="7" y="1"/>
                    </a:cubicBezTo>
                    <a:cubicBezTo>
                      <a:pt x="5" y="0"/>
                      <a:pt x="2" y="2"/>
                      <a:pt x="1" y="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66" name="Freeform 235"/>
              <p:cNvSpPr>
                <a:spLocks/>
              </p:cNvSpPr>
              <p:nvPr/>
            </p:nvSpPr>
            <p:spPr bwMode="auto">
              <a:xfrm>
                <a:off x="4368669" y="2681749"/>
                <a:ext cx="538394" cy="702904"/>
              </a:xfrm>
              <a:custGeom>
                <a:avLst/>
                <a:gdLst>
                  <a:gd name="T0" fmla="*/ 201 w 213"/>
                  <a:gd name="T1" fmla="*/ 72 h 278"/>
                  <a:gd name="T2" fmla="*/ 170 w 213"/>
                  <a:gd name="T3" fmla="*/ 59 h 278"/>
                  <a:gd name="T4" fmla="*/ 164 w 213"/>
                  <a:gd name="T5" fmla="*/ 44 h 278"/>
                  <a:gd name="T6" fmla="*/ 143 w 213"/>
                  <a:gd name="T7" fmla="*/ 34 h 278"/>
                  <a:gd name="T8" fmla="*/ 119 w 213"/>
                  <a:gd name="T9" fmla="*/ 22 h 278"/>
                  <a:gd name="T10" fmla="*/ 38 w 213"/>
                  <a:gd name="T11" fmla="*/ 52 h 278"/>
                  <a:gd name="T12" fmla="*/ 39 w 213"/>
                  <a:gd name="T13" fmla="*/ 52 h 278"/>
                  <a:gd name="T14" fmla="*/ 38 w 213"/>
                  <a:gd name="T15" fmla="*/ 52 h 278"/>
                  <a:gd name="T16" fmla="*/ 85 w 213"/>
                  <a:gd name="T17" fmla="*/ 96 h 278"/>
                  <a:gd name="T18" fmla="*/ 110 w 213"/>
                  <a:gd name="T19" fmla="*/ 104 h 278"/>
                  <a:gd name="T20" fmla="*/ 110 w 213"/>
                  <a:gd name="T21" fmla="*/ 104 h 278"/>
                  <a:gd name="T22" fmla="*/ 36 w 213"/>
                  <a:gd name="T23" fmla="*/ 187 h 278"/>
                  <a:gd name="T24" fmla="*/ 16 w 213"/>
                  <a:gd name="T25" fmla="*/ 157 h 278"/>
                  <a:gd name="T26" fmla="*/ 0 w 213"/>
                  <a:gd name="T27" fmla="*/ 235 h 278"/>
                  <a:gd name="T28" fmla="*/ 108 w 213"/>
                  <a:gd name="T29" fmla="*/ 174 h 278"/>
                  <a:gd name="T30" fmla="*/ 119 w 213"/>
                  <a:gd name="T31" fmla="*/ 135 h 278"/>
                  <a:gd name="T32" fmla="*/ 139 w 213"/>
                  <a:gd name="T33" fmla="*/ 199 h 278"/>
                  <a:gd name="T34" fmla="*/ 139 w 213"/>
                  <a:gd name="T35" fmla="*/ 199 h 278"/>
                  <a:gd name="T36" fmla="*/ 139 w 213"/>
                  <a:gd name="T37" fmla="*/ 199 h 278"/>
                  <a:gd name="T38" fmla="*/ 163 w 213"/>
                  <a:gd name="T39" fmla="*/ 160 h 278"/>
                  <a:gd name="T40" fmla="*/ 194 w 213"/>
                  <a:gd name="T41" fmla="*/ 125 h 278"/>
                  <a:gd name="T42" fmla="*/ 201 w 213"/>
                  <a:gd name="T43" fmla="*/ 7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278">
                    <a:moveTo>
                      <a:pt x="201" y="72"/>
                    </a:moveTo>
                    <a:cubicBezTo>
                      <a:pt x="194" y="63"/>
                      <a:pt x="182" y="59"/>
                      <a:pt x="170" y="59"/>
                    </a:cubicBezTo>
                    <a:cubicBezTo>
                      <a:pt x="169" y="53"/>
                      <a:pt x="167" y="47"/>
                      <a:pt x="164" y="44"/>
                    </a:cubicBezTo>
                    <a:cubicBezTo>
                      <a:pt x="157" y="38"/>
                      <a:pt x="151" y="36"/>
                      <a:pt x="143" y="34"/>
                    </a:cubicBezTo>
                    <a:cubicBezTo>
                      <a:pt x="133" y="32"/>
                      <a:pt x="127" y="29"/>
                      <a:pt x="119" y="22"/>
                    </a:cubicBezTo>
                    <a:cubicBezTo>
                      <a:pt x="95" y="0"/>
                      <a:pt x="44" y="17"/>
                      <a:pt x="38" y="52"/>
                    </a:cubicBezTo>
                    <a:cubicBezTo>
                      <a:pt x="39" y="52"/>
                      <a:pt x="39" y="52"/>
                      <a:pt x="39" y="52"/>
                    </a:cubicBezTo>
                    <a:cubicBezTo>
                      <a:pt x="38" y="52"/>
                      <a:pt x="38" y="52"/>
                      <a:pt x="38" y="52"/>
                    </a:cubicBezTo>
                    <a:cubicBezTo>
                      <a:pt x="39" y="73"/>
                      <a:pt x="67" y="91"/>
                      <a:pt x="85" y="96"/>
                    </a:cubicBezTo>
                    <a:cubicBezTo>
                      <a:pt x="96" y="99"/>
                      <a:pt x="103" y="99"/>
                      <a:pt x="110" y="104"/>
                    </a:cubicBezTo>
                    <a:cubicBezTo>
                      <a:pt x="110" y="104"/>
                      <a:pt x="110" y="104"/>
                      <a:pt x="110" y="104"/>
                    </a:cubicBezTo>
                    <a:cubicBezTo>
                      <a:pt x="110" y="104"/>
                      <a:pt x="88" y="197"/>
                      <a:pt x="36" y="187"/>
                    </a:cubicBezTo>
                    <a:cubicBezTo>
                      <a:pt x="36" y="187"/>
                      <a:pt x="37" y="162"/>
                      <a:pt x="16" y="157"/>
                    </a:cubicBezTo>
                    <a:cubicBezTo>
                      <a:pt x="0" y="235"/>
                      <a:pt x="0" y="235"/>
                      <a:pt x="0" y="235"/>
                    </a:cubicBezTo>
                    <a:cubicBezTo>
                      <a:pt x="0" y="235"/>
                      <a:pt x="87" y="278"/>
                      <a:pt x="108" y="174"/>
                    </a:cubicBezTo>
                    <a:cubicBezTo>
                      <a:pt x="119" y="135"/>
                      <a:pt x="119" y="135"/>
                      <a:pt x="119" y="135"/>
                    </a:cubicBezTo>
                    <a:cubicBezTo>
                      <a:pt x="118" y="153"/>
                      <a:pt x="120" y="181"/>
                      <a:pt x="139" y="199"/>
                    </a:cubicBezTo>
                    <a:cubicBezTo>
                      <a:pt x="139" y="199"/>
                      <a:pt x="139" y="199"/>
                      <a:pt x="139" y="199"/>
                    </a:cubicBezTo>
                    <a:cubicBezTo>
                      <a:pt x="139" y="199"/>
                      <a:pt x="139" y="199"/>
                      <a:pt x="139" y="199"/>
                    </a:cubicBezTo>
                    <a:cubicBezTo>
                      <a:pt x="159" y="193"/>
                      <a:pt x="157" y="176"/>
                      <a:pt x="163" y="160"/>
                    </a:cubicBezTo>
                    <a:cubicBezTo>
                      <a:pt x="168" y="148"/>
                      <a:pt x="185" y="135"/>
                      <a:pt x="194" y="125"/>
                    </a:cubicBezTo>
                    <a:cubicBezTo>
                      <a:pt x="204" y="113"/>
                      <a:pt x="213" y="86"/>
                      <a:pt x="201" y="7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67" name="Freeform 236"/>
              <p:cNvSpPr>
                <a:spLocks/>
              </p:cNvSpPr>
              <p:nvPr/>
            </p:nvSpPr>
            <p:spPr bwMode="auto">
              <a:xfrm>
                <a:off x="3121391" y="2388624"/>
                <a:ext cx="131607" cy="191429"/>
              </a:xfrm>
              <a:custGeom>
                <a:avLst/>
                <a:gdLst>
                  <a:gd name="T0" fmla="*/ 0 w 44"/>
                  <a:gd name="T1" fmla="*/ 0 h 64"/>
                  <a:gd name="T2" fmla="*/ 44 w 44"/>
                  <a:gd name="T3" fmla="*/ 49 h 64"/>
                  <a:gd name="T4" fmla="*/ 12 w 44"/>
                  <a:gd name="T5" fmla="*/ 64 h 64"/>
                  <a:gd name="T6" fmla="*/ 0 w 44"/>
                  <a:gd name="T7" fmla="*/ 0 h 64"/>
                </a:gdLst>
                <a:ahLst/>
                <a:cxnLst>
                  <a:cxn ang="0">
                    <a:pos x="T0" y="T1"/>
                  </a:cxn>
                  <a:cxn ang="0">
                    <a:pos x="T2" y="T3"/>
                  </a:cxn>
                  <a:cxn ang="0">
                    <a:pos x="T4" y="T5"/>
                  </a:cxn>
                  <a:cxn ang="0">
                    <a:pos x="T6" y="T7"/>
                  </a:cxn>
                </a:cxnLst>
                <a:rect l="0" t="0" r="r" b="b"/>
                <a:pathLst>
                  <a:path w="44" h="64">
                    <a:moveTo>
                      <a:pt x="0" y="0"/>
                    </a:moveTo>
                    <a:lnTo>
                      <a:pt x="44" y="49"/>
                    </a:lnTo>
                    <a:lnTo>
                      <a:pt x="12" y="64"/>
                    </a:lnTo>
                    <a:lnTo>
                      <a:pt x="0"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68" name="Freeform 237"/>
              <p:cNvSpPr>
                <a:spLocks/>
              </p:cNvSpPr>
              <p:nvPr/>
            </p:nvSpPr>
            <p:spPr bwMode="auto">
              <a:xfrm>
                <a:off x="2765452" y="2271972"/>
                <a:ext cx="502501" cy="514465"/>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69" name="Freeform 238"/>
              <p:cNvSpPr>
                <a:spLocks/>
              </p:cNvSpPr>
              <p:nvPr/>
            </p:nvSpPr>
            <p:spPr bwMode="auto">
              <a:xfrm>
                <a:off x="3046613" y="2457419"/>
                <a:ext cx="29911" cy="29911"/>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70" name="Freeform 239"/>
              <p:cNvSpPr>
                <a:spLocks/>
              </p:cNvSpPr>
              <p:nvPr/>
            </p:nvSpPr>
            <p:spPr bwMode="auto">
              <a:xfrm>
                <a:off x="2648801" y="2179248"/>
                <a:ext cx="424733" cy="511475"/>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71" name="Freeform 240"/>
              <p:cNvSpPr>
                <a:spLocks/>
              </p:cNvSpPr>
              <p:nvPr/>
            </p:nvSpPr>
            <p:spPr bwMode="auto">
              <a:xfrm>
                <a:off x="4640858" y="2971884"/>
                <a:ext cx="98706" cy="158528"/>
              </a:xfrm>
              <a:custGeom>
                <a:avLst/>
                <a:gdLst>
                  <a:gd name="T0" fmla="*/ 12 w 39"/>
                  <a:gd name="T1" fmla="*/ 0 h 63"/>
                  <a:gd name="T2" fmla="*/ 36 w 39"/>
                  <a:gd name="T3" fmla="*/ 36 h 63"/>
                  <a:gd name="T4" fmla="*/ 0 w 39"/>
                  <a:gd name="T5" fmla="*/ 59 h 63"/>
                  <a:gd name="T6" fmla="*/ 12 w 39"/>
                  <a:gd name="T7" fmla="*/ 0 h 63"/>
                </a:gdLst>
                <a:ahLst/>
                <a:cxnLst>
                  <a:cxn ang="0">
                    <a:pos x="T0" y="T1"/>
                  </a:cxn>
                  <a:cxn ang="0">
                    <a:pos x="T2" y="T3"/>
                  </a:cxn>
                  <a:cxn ang="0">
                    <a:pos x="T4" y="T5"/>
                  </a:cxn>
                  <a:cxn ang="0">
                    <a:pos x="T6" y="T7"/>
                  </a:cxn>
                </a:cxnLst>
                <a:rect l="0" t="0" r="r" b="b"/>
                <a:pathLst>
                  <a:path w="39" h="63">
                    <a:moveTo>
                      <a:pt x="12" y="0"/>
                    </a:moveTo>
                    <a:cubicBezTo>
                      <a:pt x="29" y="4"/>
                      <a:pt x="39" y="20"/>
                      <a:pt x="36" y="36"/>
                    </a:cubicBezTo>
                    <a:cubicBezTo>
                      <a:pt x="32" y="52"/>
                      <a:pt x="16" y="63"/>
                      <a:pt x="0" y="59"/>
                    </a:cubicBezTo>
                    <a:cubicBezTo>
                      <a:pt x="12" y="0"/>
                      <a:pt x="12" y="0"/>
                      <a:pt x="12"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72" name="Freeform 241"/>
              <p:cNvSpPr>
                <a:spLocks/>
              </p:cNvSpPr>
              <p:nvPr/>
            </p:nvSpPr>
            <p:spPr bwMode="auto">
              <a:xfrm>
                <a:off x="4646840" y="3010767"/>
                <a:ext cx="50849" cy="74778"/>
              </a:xfrm>
              <a:custGeom>
                <a:avLst/>
                <a:gdLst>
                  <a:gd name="T0" fmla="*/ 6 w 20"/>
                  <a:gd name="T1" fmla="*/ 0 h 30"/>
                  <a:gd name="T2" fmla="*/ 0 w 20"/>
                  <a:gd name="T3" fmla="*/ 30 h 30"/>
                  <a:gd name="T4" fmla="*/ 3 w 20"/>
                  <a:gd name="T5" fmla="*/ 30 h 30"/>
                  <a:gd name="T6" fmla="*/ 18 w 20"/>
                  <a:gd name="T7" fmla="*/ 18 h 30"/>
                  <a:gd name="T8" fmla="*/ 6 w 20"/>
                  <a:gd name="T9" fmla="*/ 0 h 30"/>
                </a:gdLst>
                <a:ahLst/>
                <a:cxnLst>
                  <a:cxn ang="0">
                    <a:pos x="T0" y="T1"/>
                  </a:cxn>
                  <a:cxn ang="0">
                    <a:pos x="T2" y="T3"/>
                  </a:cxn>
                  <a:cxn ang="0">
                    <a:pos x="T4" y="T5"/>
                  </a:cxn>
                  <a:cxn ang="0">
                    <a:pos x="T6" y="T7"/>
                  </a:cxn>
                  <a:cxn ang="0">
                    <a:pos x="T8" y="T9"/>
                  </a:cxn>
                </a:cxnLst>
                <a:rect l="0" t="0" r="r" b="b"/>
                <a:pathLst>
                  <a:path w="20" h="30">
                    <a:moveTo>
                      <a:pt x="6" y="0"/>
                    </a:moveTo>
                    <a:cubicBezTo>
                      <a:pt x="0" y="30"/>
                      <a:pt x="0" y="30"/>
                      <a:pt x="0" y="30"/>
                    </a:cubicBezTo>
                    <a:cubicBezTo>
                      <a:pt x="1" y="30"/>
                      <a:pt x="2" y="30"/>
                      <a:pt x="3" y="30"/>
                    </a:cubicBezTo>
                    <a:cubicBezTo>
                      <a:pt x="10" y="30"/>
                      <a:pt x="17" y="25"/>
                      <a:pt x="18" y="18"/>
                    </a:cubicBezTo>
                    <a:cubicBezTo>
                      <a:pt x="20" y="10"/>
                      <a:pt x="14" y="2"/>
                      <a:pt x="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73" name="Freeform 242"/>
              <p:cNvSpPr>
                <a:spLocks/>
              </p:cNvSpPr>
              <p:nvPr/>
            </p:nvSpPr>
            <p:spPr bwMode="auto">
              <a:xfrm>
                <a:off x="2852194" y="2475366"/>
                <a:ext cx="116653" cy="155536"/>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74" name="Freeform 243"/>
              <p:cNvSpPr>
                <a:spLocks/>
              </p:cNvSpPr>
              <p:nvPr/>
            </p:nvSpPr>
            <p:spPr bwMode="auto">
              <a:xfrm>
                <a:off x="2920988" y="2508267"/>
                <a:ext cx="32903" cy="68796"/>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75" name="Freeform 244"/>
              <p:cNvSpPr>
                <a:spLocks/>
              </p:cNvSpPr>
              <p:nvPr/>
            </p:nvSpPr>
            <p:spPr bwMode="auto">
              <a:xfrm>
                <a:off x="2894069" y="2508267"/>
                <a:ext cx="59822" cy="71786"/>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76" name="Freeform 245"/>
              <p:cNvSpPr>
                <a:spLocks/>
              </p:cNvSpPr>
              <p:nvPr/>
            </p:nvSpPr>
            <p:spPr bwMode="auto">
              <a:xfrm>
                <a:off x="3794382" y="2035677"/>
                <a:ext cx="143572" cy="146564"/>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77" name="Freeform 246"/>
              <p:cNvSpPr>
                <a:spLocks/>
              </p:cNvSpPr>
              <p:nvPr/>
            </p:nvSpPr>
            <p:spPr bwMode="auto">
              <a:xfrm>
                <a:off x="1425449" y="2816348"/>
                <a:ext cx="397814" cy="490537"/>
              </a:xfrm>
              <a:custGeom>
                <a:avLst/>
                <a:gdLst>
                  <a:gd name="T0" fmla="*/ 18 w 158"/>
                  <a:gd name="T1" fmla="*/ 0 h 194"/>
                  <a:gd name="T2" fmla="*/ 1 w 158"/>
                  <a:gd name="T3" fmla="*/ 98 h 194"/>
                  <a:gd name="T4" fmla="*/ 1 w 158"/>
                  <a:gd name="T5" fmla="*/ 99 h 194"/>
                  <a:gd name="T6" fmla="*/ 0 w 158"/>
                  <a:gd name="T7" fmla="*/ 113 h 194"/>
                  <a:gd name="T8" fmla="*/ 25 w 158"/>
                  <a:gd name="T9" fmla="*/ 109 h 194"/>
                  <a:gd name="T10" fmla="*/ 38 w 158"/>
                  <a:gd name="T11" fmla="*/ 151 h 194"/>
                  <a:gd name="T12" fmla="*/ 128 w 158"/>
                  <a:gd name="T13" fmla="*/ 194 h 194"/>
                  <a:gd name="T14" fmla="*/ 134 w 158"/>
                  <a:gd name="T15" fmla="*/ 156 h 194"/>
                  <a:gd name="T16" fmla="*/ 147 w 158"/>
                  <a:gd name="T17" fmla="*/ 86 h 194"/>
                  <a:gd name="T18" fmla="*/ 158 w 158"/>
                  <a:gd name="T19" fmla="*/ 25 h 194"/>
                  <a:gd name="T20" fmla="*/ 18 w 158"/>
                  <a:gd name="T2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194">
                    <a:moveTo>
                      <a:pt x="18" y="0"/>
                    </a:moveTo>
                    <a:cubicBezTo>
                      <a:pt x="1" y="98"/>
                      <a:pt x="1" y="98"/>
                      <a:pt x="1" y="98"/>
                    </a:cubicBezTo>
                    <a:cubicBezTo>
                      <a:pt x="1" y="99"/>
                      <a:pt x="1" y="99"/>
                      <a:pt x="1" y="99"/>
                    </a:cubicBezTo>
                    <a:cubicBezTo>
                      <a:pt x="0" y="104"/>
                      <a:pt x="0" y="109"/>
                      <a:pt x="0" y="113"/>
                    </a:cubicBezTo>
                    <a:cubicBezTo>
                      <a:pt x="25" y="109"/>
                      <a:pt x="25" y="109"/>
                      <a:pt x="25" y="109"/>
                    </a:cubicBezTo>
                    <a:cubicBezTo>
                      <a:pt x="27" y="125"/>
                      <a:pt x="32" y="139"/>
                      <a:pt x="38" y="151"/>
                    </a:cubicBezTo>
                    <a:cubicBezTo>
                      <a:pt x="51" y="171"/>
                      <a:pt x="76" y="191"/>
                      <a:pt x="128" y="194"/>
                    </a:cubicBezTo>
                    <a:cubicBezTo>
                      <a:pt x="134" y="156"/>
                      <a:pt x="134" y="156"/>
                      <a:pt x="134" y="156"/>
                    </a:cubicBezTo>
                    <a:cubicBezTo>
                      <a:pt x="147" y="86"/>
                      <a:pt x="147" y="86"/>
                      <a:pt x="147" y="86"/>
                    </a:cubicBezTo>
                    <a:cubicBezTo>
                      <a:pt x="158" y="25"/>
                      <a:pt x="158" y="25"/>
                      <a:pt x="158" y="25"/>
                    </a:cubicBezTo>
                    <a:cubicBezTo>
                      <a:pt x="18" y="0"/>
                      <a:pt x="18" y="0"/>
                      <a:pt x="18"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78" name="Freeform 247"/>
              <p:cNvSpPr>
                <a:spLocks/>
              </p:cNvSpPr>
              <p:nvPr/>
            </p:nvSpPr>
            <p:spPr bwMode="auto">
              <a:xfrm>
                <a:off x="1820271" y="2876170"/>
                <a:ext cx="0" cy="29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79" name="Rectangle 248"/>
              <p:cNvSpPr>
                <a:spLocks noChangeArrowheads="1"/>
              </p:cNvSpPr>
              <p:nvPr/>
            </p:nvSpPr>
            <p:spPr bwMode="auto">
              <a:xfrm>
                <a:off x="1820271" y="2876170"/>
                <a:ext cx="2992" cy="299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80" name="Freeform 249"/>
              <p:cNvSpPr>
                <a:spLocks/>
              </p:cNvSpPr>
              <p:nvPr/>
            </p:nvSpPr>
            <p:spPr bwMode="auto">
              <a:xfrm>
                <a:off x="1817281" y="2879160"/>
                <a:ext cx="2992" cy="2992"/>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lnTo>
                      <a:pt x="1" y="0"/>
                    </a:lnTo>
                    <a:lnTo>
                      <a:pt x="0" y="0"/>
                    </a:lnTo>
                    <a:lnTo>
                      <a:pt x="1"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81" name="Freeform 250"/>
              <p:cNvSpPr>
                <a:spLocks/>
              </p:cNvSpPr>
              <p:nvPr/>
            </p:nvSpPr>
            <p:spPr bwMode="auto">
              <a:xfrm>
                <a:off x="1240002" y="2696705"/>
                <a:ext cx="598215" cy="508483"/>
              </a:xfrm>
              <a:custGeom>
                <a:avLst/>
                <a:gdLst>
                  <a:gd name="T0" fmla="*/ 162 w 237"/>
                  <a:gd name="T1" fmla="*/ 12 h 201"/>
                  <a:gd name="T2" fmla="*/ 134 w 237"/>
                  <a:gd name="T3" fmla="*/ 14 h 201"/>
                  <a:gd name="T4" fmla="*/ 110 w 237"/>
                  <a:gd name="T5" fmla="*/ 15 h 201"/>
                  <a:gd name="T6" fmla="*/ 93 w 237"/>
                  <a:gd name="T7" fmla="*/ 41 h 201"/>
                  <a:gd name="T8" fmla="*/ 17 w 237"/>
                  <a:gd name="T9" fmla="*/ 68 h 201"/>
                  <a:gd name="T10" fmla="*/ 39 w 237"/>
                  <a:gd name="T11" fmla="*/ 136 h 201"/>
                  <a:gd name="T12" fmla="*/ 88 w 237"/>
                  <a:gd name="T13" fmla="*/ 199 h 201"/>
                  <a:gd name="T14" fmla="*/ 109 w 237"/>
                  <a:gd name="T15" fmla="*/ 195 h 201"/>
                  <a:gd name="T16" fmla="*/ 98 w 237"/>
                  <a:gd name="T17" fmla="*/ 160 h 201"/>
                  <a:gd name="T18" fmla="*/ 121 w 237"/>
                  <a:gd name="T19" fmla="*/ 103 h 201"/>
                  <a:gd name="T20" fmla="*/ 127 w 237"/>
                  <a:gd name="T21" fmla="*/ 99 h 201"/>
                  <a:gd name="T22" fmla="*/ 133 w 237"/>
                  <a:gd name="T23" fmla="*/ 96 h 201"/>
                  <a:gd name="T24" fmla="*/ 166 w 237"/>
                  <a:gd name="T25" fmla="*/ 97 h 201"/>
                  <a:gd name="T26" fmla="*/ 230 w 237"/>
                  <a:gd name="T27" fmla="*/ 73 h 201"/>
                  <a:gd name="T28" fmla="*/ 229 w 237"/>
                  <a:gd name="T29" fmla="*/ 72 h 201"/>
                  <a:gd name="T30" fmla="*/ 230 w 237"/>
                  <a:gd name="T31" fmla="*/ 72 h 201"/>
                  <a:gd name="T32" fmla="*/ 230 w 237"/>
                  <a:gd name="T33" fmla="*/ 71 h 201"/>
                  <a:gd name="T34" fmla="*/ 230 w 237"/>
                  <a:gd name="T35" fmla="*/ 71 h 201"/>
                  <a:gd name="T36" fmla="*/ 162 w 237"/>
                  <a:gd name="T37" fmla="*/ 1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01">
                    <a:moveTo>
                      <a:pt x="162" y="12"/>
                    </a:moveTo>
                    <a:cubicBezTo>
                      <a:pt x="152" y="15"/>
                      <a:pt x="145" y="16"/>
                      <a:pt x="134" y="14"/>
                    </a:cubicBezTo>
                    <a:cubicBezTo>
                      <a:pt x="125" y="12"/>
                      <a:pt x="118" y="12"/>
                      <a:pt x="110" y="15"/>
                    </a:cubicBezTo>
                    <a:cubicBezTo>
                      <a:pt x="102" y="18"/>
                      <a:pt x="95" y="30"/>
                      <a:pt x="93" y="41"/>
                    </a:cubicBezTo>
                    <a:cubicBezTo>
                      <a:pt x="64" y="41"/>
                      <a:pt x="33" y="39"/>
                      <a:pt x="17" y="68"/>
                    </a:cubicBezTo>
                    <a:cubicBezTo>
                      <a:pt x="0" y="100"/>
                      <a:pt x="20" y="115"/>
                      <a:pt x="39" y="136"/>
                    </a:cubicBezTo>
                    <a:cubicBezTo>
                      <a:pt x="57" y="155"/>
                      <a:pt x="57" y="194"/>
                      <a:pt x="88" y="199"/>
                    </a:cubicBezTo>
                    <a:cubicBezTo>
                      <a:pt x="97" y="201"/>
                      <a:pt x="104" y="199"/>
                      <a:pt x="109" y="195"/>
                    </a:cubicBezTo>
                    <a:cubicBezTo>
                      <a:pt x="105" y="185"/>
                      <a:pt x="101" y="173"/>
                      <a:pt x="98" y="160"/>
                    </a:cubicBezTo>
                    <a:cubicBezTo>
                      <a:pt x="114" y="139"/>
                      <a:pt x="119" y="112"/>
                      <a:pt x="121" y="103"/>
                    </a:cubicBezTo>
                    <a:cubicBezTo>
                      <a:pt x="123" y="102"/>
                      <a:pt x="125" y="101"/>
                      <a:pt x="127" y="99"/>
                    </a:cubicBezTo>
                    <a:cubicBezTo>
                      <a:pt x="129" y="98"/>
                      <a:pt x="131" y="97"/>
                      <a:pt x="133" y="96"/>
                    </a:cubicBezTo>
                    <a:cubicBezTo>
                      <a:pt x="144" y="91"/>
                      <a:pt x="152" y="95"/>
                      <a:pt x="166" y="97"/>
                    </a:cubicBezTo>
                    <a:cubicBezTo>
                      <a:pt x="185" y="99"/>
                      <a:pt x="219" y="92"/>
                      <a:pt x="230" y="73"/>
                    </a:cubicBezTo>
                    <a:cubicBezTo>
                      <a:pt x="229" y="72"/>
                      <a:pt x="229" y="72"/>
                      <a:pt x="229" y="72"/>
                    </a:cubicBezTo>
                    <a:cubicBezTo>
                      <a:pt x="230" y="72"/>
                      <a:pt x="230" y="72"/>
                      <a:pt x="230" y="72"/>
                    </a:cubicBezTo>
                    <a:cubicBezTo>
                      <a:pt x="230" y="72"/>
                      <a:pt x="230" y="72"/>
                      <a:pt x="230" y="71"/>
                    </a:cubicBezTo>
                    <a:cubicBezTo>
                      <a:pt x="230" y="71"/>
                      <a:pt x="230" y="71"/>
                      <a:pt x="230" y="71"/>
                    </a:cubicBezTo>
                    <a:cubicBezTo>
                      <a:pt x="237" y="35"/>
                      <a:pt x="194" y="0"/>
                      <a:pt x="162" y="1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82" name="Freeform 251"/>
              <p:cNvSpPr>
                <a:spLocks/>
              </p:cNvSpPr>
              <p:nvPr/>
            </p:nvSpPr>
            <p:spPr bwMode="auto">
              <a:xfrm>
                <a:off x="1461342" y="2944964"/>
                <a:ext cx="92724" cy="149554"/>
              </a:xfrm>
              <a:custGeom>
                <a:avLst/>
                <a:gdLst>
                  <a:gd name="T0" fmla="*/ 36 w 36"/>
                  <a:gd name="T1" fmla="*/ 3 h 59"/>
                  <a:gd name="T2" fmla="*/ 3 w 36"/>
                  <a:gd name="T3" fmla="*/ 26 h 59"/>
                  <a:gd name="T4" fmla="*/ 26 w 36"/>
                  <a:gd name="T5" fmla="*/ 59 h 59"/>
                  <a:gd name="T6" fmla="*/ 36 w 36"/>
                  <a:gd name="T7" fmla="*/ 3 h 59"/>
                </a:gdLst>
                <a:ahLst/>
                <a:cxnLst>
                  <a:cxn ang="0">
                    <a:pos x="T0" y="T1"/>
                  </a:cxn>
                  <a:cxn ang="0">
                    <a:pos x="T2" y="T3"/>
                  </a:cxn>
                  <a:cxn ang="0">
                    <a:pos x="T4" y="T5"/>
                  </a:cxn>
                  <a:cxn ang="0">
                    <a:pos x="T6" y="T7"/>
                  </a:cxn>
                </a:cxnLst>
                <a:rect l="0" t="0" r="r" b="b"/>
                <a:pathLst>
                  <a:path w="36" h="59">
                    <a:moveTo>
                      <a:pt x="36" y="3"/>
                    </a:moveTo>
                    <a:cubicBezTo>
                      <a:pt x="20" y="0"/>
                      <a:pt x="5" y="10"/>
                      <a:pt x="3" y="26"/>
                    </a:cubicBezTo>
                    <a:cubicBezTo>
                      <a:pt x="0" y="42"/>
                      <a:pt x="10" y="56"/>
                      <a:pt x="26" y="59"/>
                    </a:cubicBezTo>
                    <a:cubicBezTo>
                      <a:pt x="36" y="3"/>
                      <a:pt x="36" y="3"/>
                      <a:pt x="36" y="3"/>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83" name="Freeform 252"/>
              <p:cNvSpPr>
                <a:spLocks/>
              </p:cNvSpPr>
              <p:nvPr/>
            </p:nvSpPr>
            <p:spPr bwMode="auto">
              <a:xfrm>
                <a:off x="1533128" y="2989831"/>
                <a:ext cx="11964" cy="68796"/>
              </a:xfrm>
              <a:custGeom>
                <a:avLst/>
                <a:gdLst>
                  <a:gd name="T0" fmla="*/ 5 w 5"/>
                  <a:gd name="T1" fmla="*/ 0 h 28"/>
                  <a:gd name="T2" fmla="*/ 0 w 5"/>
                  <a:gd name="T3" fmla="*/ 28 h 28"/>
                  <a:gd name="T4" fmla="*/ 0 w 5"/>
                  <a:gd name="T5" fmla="*/ 28 h 28"/>
                  <a:gd name="T6" fmla="*/ 5 w 5"/>
                  <a:gd name="T7" fmla="*/ 0 h 28"/>
                  <a:gd name="T8" fmla="*/ 5 w 5"/>
                  <a:gd name="T9" fmla="*/ 0 h 28"/>
                </a:gdLst>
                <a:ahLst/>
                <a:cxnLst>
                  <a:cxn ang="0">
                    <a:pos x="T0" y="T1"/>
                  </a:cxn>
                  <a:cxn ang="0">
                    <a:pos x="T2" y="T3"/>
                  </a:cxn>
                  <a:cxn ang="0">
                    <a:pos x="T4" y="T5"/>
                  </a:cxn>
                  <a:cxn ang="0">
                    <a:pos x="T6" y="T7"/>
                  </a:cxn>
                  <a:cxn ang="0">
                    <a:pos x="T8" y="T9"/>
                  </a:cxn>
                </a:cxnLst>
                <a:rect l="0" t="0" r="r" b="b"/>
                <a:pathLst>
                  <a:path w="5" h="28">
                    <a:moveTo>
                      <a:pt x="5" y="0"/>
                    </a:moveTo>
                    <a:cubicBezTo>
                      <a:pt x="0" y="28"/>
                      <a:pt x="0" y="28"/>
                      <a:pt x="0" y="28"/>
                    </a:cubicBezTo>
                    <a:cubicBezTo>
                      <a:pt x="0" y="28"/>
                      <a:pt x="0" y="28"/>
                      <a:pt x="0" y="28"/>
                    </a:cubicBezTo>
                    <a:cubicBezTo>
                      <a:pt x="5" y="0"/>
                      <a:pt x="5" y="0"/>
                      <a:pt x="5" y="0"/>
                    </a:cubicBezTo>
                    <a:cubicBezTo>
                      <a:pt x="5" y="0"/>
                      <a:pt x="5" y="0"/>
                      <a:pt x="5"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84" name="Freeform 253"/>
              <p:cNvSpPr>
                <a:spLocks/>
              </p:cNvSpPr>
              <p:nvPr/>
            </p:nvSpPr>
            <p:spPr bwMode="auto">
              <a:xfrm>
                <a:off x="1500227" y="2989831"/>
                <a:ext cx="44867" cy="68796"/>
              </a:xfrm>
              <a:custGeom>
                <a:avLst/>
                <a:gdLst>
                  <a:gd name="T0" fmla="*/ 16 w 18"/>
                  <a:gd name="T1" fmla="*/ 0 h 28"/>
                  <a:gd name="T2" fmla="*/ 2 w 18"/>
                  <a:gd name="T3" fmla="*/ 11 h 28"/>
                  <a:gd name="T4" fmla="*/ 13 w 18"/>
                  <a:gd name="T5" fmla="*/ 28 h 28"/>
                  <a:gd name="T6" fmla="*/ 18 w 18"/>
                  <a:gd name="T7" fmla="*/ 0 h 28"/>
                  <a:gd name="T8" fmla="*/ 16 w 18"/>
                  <a:gd name="T9" fmla="*/ 0 h 28"/>
                </a:gdLst>
                <a:ahLst/>
                <a:cxnLst>
                  <a:cxn ang="0">
                    <a:pos x="T0" y="T1"/>
                  </a:cxn>
                  <a:cxn ang="0">
                    <a:pos x="T2" y="T3"/>
                  </a:cxn>
                  <a:cxn ang="0">
                    <a:pos x="T4" y="T5"/>
                  </a:cxn>
                  <a:cxn ang="0">
                    <a:pos x="T6" y="T7"/>
                  </a:cxn>
                  <a:cxn ang="0">
                    <a:pos x="T8" y="T9"/>
                  </a:cxn>
                </a:cxnLst>
                <a:rect l="0" t="0" r="r" b="b"/>
                <a:pathLst>
                  <a:path w="18" h="28">
                    <a:moveTo>
                      <a:pt x="16" y="0"/>
                    </a:moveTo>
                    <a:cubicBezTo>
                      <a:pt x="9" y="0"/>
                      <a:pt x="3" y="4"/>
                      <a:pt x="2" y="11"/>
                    </a:cubicBezTo>
                    <a:cubicBezTo>
                      <a:pt x="0" y="19"/>
                      <a:pt x="6" y="27"/>
                      <a:pt x="13" y="28"/>
                    </a:cubicBezTo>
                    <a:cubicBezTo>
                      <a:pt x="18" y="0"/>
                      <a:pt x="18" y="0"/>
                      <a:pt x="18" y="0"/>
                    </a:cubicBezTo>
                    <a:cubicBezTo>
                      <a:pt x="18" y="0"/>
                      <a:pt x="17" y="0"/>
                      <a:pt x="1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85" name="Freeform 254"/>
              <p:cNvSpPr>
                <a:spLocks/>
              </p:cNvSpPr>
              <p:nvPr/>
            </p:nvSpPr>
            <p:spPr bwMode="auto">
              <a:xfrm>
                <a:off x="1679692" y="3034696"/>
                <a:ext cx="29911" cy="29911"/>
              </a:xfrm>
              <a:custGeom>
                <a:avLst/>
                <a:gdLst>
                  <a:gd name="T0" fmla="*/ 12 w 12"/>
                  <a:gd name="T1" fmla="*/ 7 h 12"/>
                  <a:gd name="T2" fmla="*/ 5 w 12"/>
                  <a:gd name="T3" fmla="*/ 11 h 12"/>
                  <a:gd name="T4" fmla="*/ 1 w 12"/>
                  <a:gd name="T5" fmla="*/ 5 h 12"/>
                  <a:gd name="T6" fmla="*/ 7 w 12"/>
                  <a:gd name="T7" fmla="*/ 0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8" y="12"/>
                      <a:pt x="5" y="11"/>
                    </a:cubicBezTo>
                    <a:cubicBezTo>
                      <a:pt x="2" y="11"/>
                      <a:pt x="0" y="8"/>
                      <a:pt x="1" y="5"/>
                    </a:cubicBezTo>
                    <a:cubicBezTo>
                      <a:pt x="1" y="2"/>
                      <a:pt x="4" y="0"/>
                      <a:pt x="7" y="0"/>
                    </a:cubicBezTo>
                    <a:cubicBezTo>
                      <a:pt x="10" y="1"/>
                      <a:pt x="12" y="4"/>
                      <a:pt x="12" y="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86" name="Freeform 255"/>
              <p:cNvSpPr>
                <a:spLocks/>
              </p:cNvSpPr>
              <p:nvPr/>
            </p:nvSpPr>
            <p:spPr bwMode="auto">
              <a:xfrm>
                <a:off x="4446437" y="3372689"/>
                <a:ext cx="251250" cy="104689"/>
              </a:xfrm>
              <a:custGeom>
                <a:avLst/>
                <a:gdLst>
                  <a:gd name="T0" fmla="*/ 31 w 99"/>
                  <a:gd name="T1" fmla="*/ 41 h 41"/>
                  <a:gd name="T2" fmla="*/ 0 w 99"/>
                  <a:gd name="T3" fmla="*/ 2 h 41"/>
                  <a:gd name="T4" fmla="*/ 0 w 99"/>
                  <a:gd name="T5" fmla="*/ 0 h 41"/>
                  <a:gd name="T6" fmla="*/ 1 w 99"/>
                  <a:gd name="T7" fmla="*/ 0 h 41"/>
                  <a:gd name="T8" fmla="*/ 32 w 99"/>
                  <a:gd name="T9" fmla="*/ 38 h 41"/>
                  <a:gd name="T10" fmla="*/ 44 w 99"/>
                  <a:gd name="T11" fmla="*/ 30 h 41"/>
                  <a:gd name="T12" fmla="*/ 57 w 99"/>
                  <a:gd name="T13" fmla="*/ 39 h 41"/>
                  <a:gd name="T14" fmla="*/ 97 w 99"/>
                  <a:gd name="T15" fmla="*/ 0 h 41"/>
                  <a:gd name="T16" fmla="*/ 99 w 99"/>
                  <a:gd name="T17" fmla="*/ 0 h 41"/>
                  <a:gd name="T18" fmla="*/ 99 w 99"/>
                  <a:gd name="T19" fmla="*/ 2 h 41"/>
                  <a:gd name="T20" fmla="*/ 58 w 99"/>
                  <a:gd name="T21" fmla="*/ 41 h 41"/>
                  <a:gd name="T22" fmla="*/ 44 w 99"/>
                  <a:gd name="T23" fmla="*/ 32 h 41"/>
                  <a:gd name="T24" fmla="*/ 31 w 99"/>
                  <a:gd name="T25"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41">
                    <a:moveTo>
                      <a:pt x="31" y="41"/>
                    </a:moveTo>
                    <a:cubicBezTo>
                      <a:pt x="0" y="2"/>
                      <a:pt x="0" y="2"/>
                      <a:pt x="0" y="2"/>
                    </a:cubicBezTo>
                    <a:cubicBezTo>
                      <a:pt x="0" y="1"/>
                      <a:pt x="0" y="0"/>
                      <a:pt x="0" y="0"/>
                    </a:cubicBezTo>
                    <a:cubicBezTo>
                      <a:pt x="0" y="0"/>
                      <a:pt x="1" y="0"/>
                      <a:pt x="1" y="0"/>
                    </a:cubicBezTo>
                    <a:cubicBezTo>
                      <a:pt x="32" y="38"/>
                      <a:pt x="32" y="38"/>
                      <a:pt x="32" y="38"/>
                    </a:cubicBezTo>
                    <a:cubicBezTo>
                      <a:pt x="44" y="30"/>
                      <a:pt x="44" y="30"/>
                      <a:pt x="44" y="30"/>
                    </a:cubicBezTo>
                    <a:cubicBezTo>
                      <a:pt x="57" y="39"/>
                      <a:pt x="57" y="39"/>
                      <a:pt x="57" y="39"/>
                    </a:cubicBezTo>
                    <a:cubicBezTo>
                      <a:pt x="97" y="0"/>
                      <a:pt x="97" y="0"/>
                      <a:pt x="97" y="0"/>
                    </a:cubicBezTo>
                    <a:cubicBezTo>
                      <a:pt x="98" y="0"/>
                      <a:pt x="98" y="0"/>
                      <a:pt x="99" y="0"/>
                    </a:cubicBezTo>
                    <a:cubicBezTo>
                      <a:pt x="99" y="1"/>
                      <a:pt x="99" y="1"/>
                      <a:pt x="99" y="2"/>
                    </a:cubicBezTo>
                    <a:cubicBezTo>
                      <a:pt x="58" y="41"/>
                      <a:pt x="58" y="41"/>
                      <a:pt x="58" y="41"/>
                    </a:cubicBezTo>
                    <a:cubicBezTo>
                      <a:pt x="44" y="32"/>
                      <a:pt x="44" y="32"/>
                      <a:pt x="44" y="32"/>
                    </a:cubicBezTo>
                    <a:lnTo>
                      <a:pt x="31" y="4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87" name="Freeform 256"/>
              <p:cNvSpPr>
                <a:spLocks/>
              </p:cNvSpPr>
              <p:nvPr/>
            </p:nvSpPr>
            <p:spPr bwMode="auto">
              <a:xfrm>
                <a:off x="4554116" y="3450457"/>
                <a:ext cx="38885" cy="146564"/>
              </a:xfrm>
              <a:custGeom>
                <a:avLst/>
                <a:gdLst>
                  <a:gd name="T0" fmla="*/ 14 w 15"/>
                  <a:gd name="T1" fmla="*/ 59 h 59"/>
                  <a:gd name="T2" fmla="*/ 0 w 15"/>
                  <a:gd name="T3" fmla="*/ 59 h 59"/>
                  <a:gd name="T4" fmla="*/ 0 w 15"/>
                  <a:gd name="T5" fmla="*/ 1 h 59"/>
                  <a:gd name="T6" fmla="*/ 1 w 15"/>
                  <a:gd name="T7" fmla="*/ 0 h 59"/>
                  <a:gd name="T8" fmla="*/ 2 w 15"/>
                  <a:gd name="T9" fmla="*/ 1 h 59"/>
                  <a:gd name="T10" fmla="*/ 2 w 15"/>
                  <a:gd name="T11" fmla="*/ 57 h 59"/>
                  <a:gd name="T12" fmla="*/ 14 w 15"/>
                  <a:gd name="T13" fmla="*/ 57 h 59"/>
                  <a:gd name="T14" fmla="*/ 15 w 15"/>
                  <a:gd name="T15" fmla="*/ 58 h 59"/>
                  <a:gd name="T16" fmla="*/ 14 w 15"/>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9">
                    <a:moveTo>
                      <a:pt x="14" y="59"/>
                    </a:moveTo>
                    <a:cubicBezTo>
                      <a:pt x="0" y="59"/>
                      <a:pt x="0" y="59"/>
                      <a:pt x="0" y="59"/>
                    </a:cubicBezTo>
                    <a:cubicBezTo>
                      <a:pt x="0" y="1"/>
                      <a:pt x="0" y="1"/>
                      <a:pt x="0" y="1"/>
                    </a:cubicBezTo>
                    <a:cubicBezTo>
                      <a:pt x="0" y="0"/>
                      <a:pt x="0" y="0"/>
                      <a:pt x="1" y="0"/>
                    </a:cubicBezTo>
                    <a:cubicBezTo>
                      <a:pt x="2" y="0"/>
                      <a:pt x="2" y="0"/>
                      <a:pt x="2" y="1"/>
                    </a:cubicBezTo>
                    <a:cubicBezTo>
                      <a:pt x="2" y="57"/>
                      <a:pt x="2" y="57"/>
                      <a:pt x="2" y="57"/>
                    </a:cubicBezTo>
                    <a:cubicBezTo>
                      <a:pt x="14" y="57"/>
                      <a:pt x="14" y="57"/>
                      <a:pt x="14" y="57"/>
                    </a:cubicBezTo>
                    <a:cubicBezTo>
                      <a:pt x="15" y="57"/>
                      <a:pt x="15" y="58"/>
                      <a:pt x="15" y="58"/>
                    </a:cubicBezTo>
                    <a:cubicBezTo>
                      <a:pt x="15" y="59"/>
                      <a:pt x="15" y="59"/>
                      <a:pt x="14" y="5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88" name="Freeform 257"/>
              <p:cNvSpPr>
                <a:spLocks/>
              </p:cNvSpPr>
              <p:nvPr/>
            </p:nvSpPr>
            <p:spPr bwMode="auto">
              <a:xfrm>
                <a:off x="1362637" y="3360724"/>
                <a:ext cx="275179" cy="122635"/>
              </a:xfrm>
              <a:custGeom>
                <a:avLst/>
                <a:gdLst>
                  <a:gd name="T0" fmla="*/ 74 w 108"/>
                  <a:gd name="T1" fmla="*/ 48 h 48"/>
                  <a:gd name="T2" fmla="*/ 60 w 108"/>
                  <a:gd name="T3" fmla="*/ 34 h 48"/>
                  <a:gd name="T4" fmla="*/ 45 w 108"/>
                  <a:gd name="T5" fmla="*/ 48 h 48"/>
                  <a:gd name="T6" fmla="*/ 1 w 108"/>
                  <a:gd name="T7" fmla="*/ 1 h 48"/>
                  <a:gd name="T8" fmla="*/ 1 w 108"/>
                  <a:gd name="T9" fmla="*/ 0 h 48"/>
                  <a:gd name="T10" fmla="*/ 2 w 108"/>
                  <a:gd name="T11" fmla="*/ 0 h 48"/>
                  <a:gd name="T12" fmla="*/ 45 w 108"/>
                  <a:gd name="T13" fmla="*/ 45 h 48"/>
                  <a:gd name="T14" fmla="*/ 60 w 108"/>
                  <a:gd name="T15" fmla="*/ 31 h 48"/>
                  <a:gd name="T16" fmla="*/ 73 w 108"/>
                  <a:gd name="T17" fmla="*/ 45 h 48"/>
                  <a:gd name="T18" fmla="*/ 106 w 108"/>
                  <a:gd name="T19" fmla="*/ 0 h 48"/>
                  <a:gd name="T20" fmla="*/ 107 w 108"/>
                  <a:gd name="T21" fmla="*/ 0 h 48"/>
                  <a:gd name="T22" fmla="*/ 107 w 108"/>
                  <a:gd name="T23" fmla="*/ 1 h 48"/>
                  <a:gd name="T24" fmla="*/ 74 w 108"/>
                  <a:gd name="T2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48">
                    <a:moveTo>
                      <a:pt x="74" y="48"/>
                    </a:moveTo>
                    <a:cubicBezTo>
                      <a:pt x="60" y="34"/>
                      <a:pt x="60" y="34"/>
                      <a:pt x="60" y="34"/>
                    </a:cubicBezTo>
                    <a:cubicBezTo>
                      <a:pt x="45" y="48"/>
                      <a:pt x="45" y="48"/>
                      <a:pt x="45" y="48"/>
                    </a:cubicBezTo>
                    <a:cubicBezTo>
                      <a:pt x="1" y="1"/>
                      <a:pt x="1" y="1"/>
                      <a:pt x="1" y="1"/>
                    </a:cubicBezTo>
                    <a:cubicBezTo>
                      <a:pt x="0" y="1"/>
                      <a:pt x="0" y="0"/>
                      <a:pt x="1" y="0"/>
                    </a:cubicBezTo>
                    <a:cubicBezTo>
                      <a:pt x="1" y="0"/>
                      <a:pt x="2" y="0"/>
                      <a:pt x="2" y="0"/>
                    </a:cubicBezTo>
                    <a:cubicBezTo>
                      <a:pt x="45" y="45"/>
                      <a:pt x="45" y="45"/>
                      <a:pt x="45" y="45"/>
                    </a:cubicBezTo>
                    <a:cubicBezTo>
                      <a:pt x="60" y="31"/>
                      <a:pt x="60" y="31"/>
                      <a:pt x="60" y="31"/>
                    </a:cubicBezTo>
                    <a:cubicBezTo>
                      <a:pt x="73" y="45"/>
                      <a:pt x="73" y="45"/>
                      <a:pt x="73" y="45"/>
                    </a:cubicBezTo>
                    <a:cubicBezTo>
                      <a:pt x="106" y="0"/>
                      <a:pt x="106" y="0"/>
                      <a:pt x="106" y="0"/>
                    </a:cubicBezTo>
                    <a:cubicBezTo>
                      <a:pt x="106" y="0"/>
                      <a:pt x="107" y="0"/>
                      <a:pt x="107" y="0"/>
                    </a:cubicBezTo>
                    <a:cubicBezTo>
                      <a:pt x="108" y="0"/>
                      <a:pt x="108" y="1"/>
                      <a:pt x="107" y="1"/>
                    </a:cubicBezTo>
                    <a:lnTo>
                      <a:pt x="74" y="4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889" name="Freeform 258"/>
              <p:cNvSpPr>
                <a:spLocks/>
              </p:cNvSpPr>
              <p:nvPr/>
            </p:nvSpPr>
            <p:spPr bwMode="auto">
              <a:xfrm>
                <a:off x="1135316" y="3187242"/>
                <a:ext cx="367903" cy="364911"/>
              </a:xfrm>
              <a:custGeom>
                <a:avLst/>
                <a:gdLst>
                  <a:gd name="T0" fmla="*/ 134 w 146"/>
                  <a:gd name="T1" fmla="*/ 0 h 145"/>
                  <a:gd name="T2" fmla="*/ 12 w 146"/>
                  <a:gd name="T3" fmla="*/ 145 h 145"/>
                  <a:gd name="T4" fmla="*/ 134 w 146"/>
                  <a:gd name="T5" fmla="*/ 0 h 145"/>
                </a:gdLst>
                <a:ahLst/>
                <a:cxnLst>
                  <a:cxn ang="0">
                    <a:pos x="T0" y="T1"/>
                  </a:cxn>
                  <a:cxn ang="0">
                    <a:pos x="T2" y="T3"/>
                  </a:cxn>
                  <a:cxn ang="0">
                    <a:pos x="T4" y="T5"/>
                  </a:cxn>
                </a:cxnLst>
                <a:rect l="0" t="0" r="r" b="b"/>
                <a:pathLst>
                  <a:path w="146" h="145">
                    <a:moveTo>
                      <a:pt x="134" y="0"/>
                    </a:moveTo>
                    <a:cubicBezTo>
                      <a:pt x="134" y="0"/>
                      <a:pt x="0" y="11"/>
                      <a:pt x="12" y="145"/>
                    </a:cubicBezTo>
                    <a:cubicBezTo>
                      <a:pt x="12" y="145"/>
                      <a:pt x="146" y="134"/>
                      <a:pt x="134"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spTree>
    <p:extLst>
      <p:ext uri="{BB962C8B-B14F-4D97-AF65-F5344CB8AC3E}">
        <p14:creationId xmlns:p14="http://schemas.microsoft.com/office/powerpoint/2010/main" val="42518279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1"/>
                                        </p:tgtEl>
                                        <p:attrNameLst>
                                          <p:attrName>style.visibility</p:attrName>
                                        </p:attrNameLst>
                                      </p:cBhvr>
                                      <p:to>
                                        <p:strVal val="visible"/>
                                      </p:to>
                                    </p:set>
                                    <p:animEffect transition="in" filter="fade">
                                      <p:cBhvr>
                                        <p:cTn id="7" dur="1250"/>
                                        <p:tgtEl>
                                          <p:spTgt spid="891"/>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892"/>
                                        </p:tgtEl>
                                        <p:attrNameLst>
                                          <p:attrName>style.visibility</p:attrName>
                                        </p:attrNameLst>
                                      </p:cBhvr>
                                      <p:to>
                                        <p:strVal val="visible"/>
                                      </p:to>
                                    </p:set>
                                    <p:animEffect transition="in" filter="fade">
                                      <p:cBhvr>
                                        <p:cTn id="11" dur="1250"/>
                                        <p:tgtEl>
                                          <p:spTgt spid="892"/>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893"/>
                                        </p:tgtEl>
                                        <p:attrNameLst>
                                          <p:attrName>style.visibility</p:attrName>
                                        </p:attrNameLst>
                                      </p:cBhvr>
                                      <p:to>
                                        <p:strVal val="visible"/>
                                      </p:to>
                                    </p:set>
                                    <p:animEffect transition="in" filter="fade">
                                      <p:cBhvr>
                                        <p:cTn id="15" dur="1250"/>
                                        <p:tgtEl>
                                          <p:spTgt spid="893"/>
                                        </p:tgtEl>
                                      </p:cBhvr>
                                    </p:animEffect>
                                  </p:childTnLst>
                                </p:cTn>
                              </p:par>
                            </p:childTnLst>
                          </p:cTn>
                        </p:par>
                        <p:par>
                          <p:cTn id="16" fill="hold">
                            <p:stCondLst>
                              <p:cond delay="3750"/>
                            </p:stCondLst>
                            <p:childTnLst>
                              <p:par>
                                <p:cTn id="17" presetID="10" presetClass="entr" presetSubtype="0" fill="hold" nodeType="afterEffect">
                                  <p:stCondLst>
                                    <p:cond delay="0"/>
                                  </p:stCondLst>
                                  <p:childTnLst>
                                    <p:set>
                                      <p:cBhvr>
                                        <p:cTn id="18" dur="1" fill="hold">
                                          <p:stCondLst>
                                            <p:cond delay="0"/>
                                          </p:stCondLst>
                                        </p:cTn>
                                        <p:tgtEl>
                                          <p:spTgt spid="894"/>
                                        </p:tgtEl>
                                        <p:attrNameLst>
                                          <p:attrName>style.visibility</p:attrName>
                                        </p:attrNameLst>
                                      </p:cBhvr>
                                      <p:to>
                                        <p:strVal val="visible"/>
                                      </p:to>
                                    </p:set>
                                    <p:animEffect transition="in" filter="fade">
                                      <p:cBhvr>
                                        <p:cTn id="19" dur="1250"/>
                                        <p:tgtEl>
                                          <p:spTgt spid="894"/>
                                        </p:tgtEl>
                                      </p:cBhvr>
                                    </p:animEffect>
                                  </p:childTnLst>
                                </p:cTn>
                              </p:par>
                            </p:childTnLst>
                          </p:cTn>
                        </p:par>
                        <p:par>
                          <p:cTn id="20" fill="hold">
                            <p:stCondLst>
                              <p:cond delay="5000"/>
                            </p:stCondLst>
                            <p:childTnLst>
                              <p:par>
                                <p:cTn id="21" presetID="10" presetClass="entr" presetSubtype="0" fill="hold" nodeType="afterEffect">
                                  <p:stCondLst>
                                    <p:cond delay="0"/>
                                  </p:stCondLst>
                                  <p:childTnLst>
                                    <p:set>
                                      <p:cBhvr>
                                        <p:cTn id="22" dur="1" fill="hold">
                                          <p:stCondLst>
                                            <p:cond delay="0"/>
                                          </p:stCondLst>
                                        </p:cTn>
                                        <p:tgtEl>
                                          <p:spTgt spid="897"/>
                                        </p:tgtEl>
                                        <p:attrNameLst>
                                          <p:attrName>style.visibility</p:attrName>
                                        </p:attrNameLst>
                                      </p:cBhvr>
                                      <p:to>
                                        <p:strVal val="visible"/>
                                      </p:to>
                                    </p:set>
                                    <p:animEffect transition="in" filter="fade">
                                      <p:cBhvr>
                                        <p:cTn id="23" dur="1250"/>
                                        <p:tgtEl>
                                          <p:spTgt spid="897"/>
                                        </p:tgtEl>
                                      </p:cBhvr>
                                    </p:animEffect>
                                  </p:childTnLst>
                                </p:cTn>
                              </p:par>
                            </p:childTnLst>
                          </p:cTn>
                        </p:par>
                        <p:par>
                          <p:cTn id="24" fill="hold">
                            <p:stCondLst>
                              <p:cond delay="6250"/>
                            </p:stCondLst>
                            <p:childTnLst>
                              <p:par>
                                <p:cTn id="25" presetID="10" presetClass="entr" presetSubtype="0" fill="hold" nodeType="afterEffect">
                                  <p:stCondLst>
                                    <p:cond delay="0"/>
                                  </p:stCondLst>
                                  <p:childTnLst>
                                    <p:set>
                                      <p:cBhvr>
                                        <p:cTn id="26" dur="1" fill="hold">
                                          <p:stCondLst>
                                            <p:cond delay="0"/>
                                          </p:stCondLst>
                                        </p:cTn>
                                        <p:tgtEl>
                                          <p:spTgt spid="898"/>
                                        </p:tgtEl>
                                        <p:attrNameLst>
                                          <p:attrName>style.visibility</p:attrName>
                                        </p:attrNameLst>
                                      </p:cBhvr>
                                      <p:to>
                                        <p:strVal val="visible"/>
                                      </p:to>
                                    </p:set>
                                    <p:animEffect transition="in" filter="fade">
                                      <p:cBhvr>
                                        <p:cTn id="27" dur="1250"/>
                                        <p:tgtEl>
                                          <p:spTgt spid="898"/>
                                        </p:tgtEl>
                                      </p:cBhvr>
                                    </p:animEffect>
                                  </p:childTnLst>
                                </p:cTn>
                              </p:par>
                            </p:childTnLst>
                          </p:cTn>
                        </p:par>
                        <p:par>
                          <p:cTn id="28" fill="hold">
                            <p:stCondLst>
                              <p:cond delay="7500"/>
                            </p:stCondLst>
                            <p:childTnLst>
                              <p:par>
                                <p:cTn id="29" presetID="10" presetClass="entr" presetSubtype="0" fill="hold" nodeType="afterEffect">
                                  <p:stCondLst>
                                    <p:cond delay="0"/>
                                  </p:stCondLst>
                                  <p:childTnLst>
                                    <p:set>
                                      <p:cBhvr>
                                        <p:cTn id="30" dur="1" fill="hold">
                                          <p:stCondLst>
                                            <p:cond delay="0"/>
                                          </p:stCondLst>
                                        </p:cTn>
                                        <p:tgtEl>
                                          <p:spTgt spid="899"/>
                                        </p:tgtEl>
                                        <p:attrNameLst>
                                          <p:attrName>style.visibility</p:attrName>
                                        </p:attrNameLst>
                                      </p:cBhvr>
                                      <p:to>
                                        <p:strVal val="visible"/>
                                      </p:to>
                                    </p:set>
                                    <p:animEffect transition="in" filter="fade">
                                      <p:cBhvr>
                                        <p:cTn id="31" dur="1250"/>
                                        <p:tgtEl>
                                          <p:spTgt spid="899"/>
                                        </p:tgtEl>
                                      </p:cBhvr>
                                    </p:animEffect>
                                  </p:childTnLst>
                                </p:cTn>
                              </p:par>
                            </p:childTnLst>
                          </p:cTn>
                        </p:par>
                        <p:par>
                          <p:cTn id="32" fill="hold">
                            <p:stCondLst>
                              <p:cond delay="8750"/>
                            </p:stCondLst>
                            <p:childTnLst>
                              <p:par>
                                <p:cTn id="33" presetID="10" presetClass="entr" presetSubtype="0" fill="hold" nodeType="afterEffect">
                                  <p:stCondLst>
                                    <p:cond delay="0"/>
                                  </p:stCondLst>
                                  <p:childTnLst>
                                    <p:set>
                                      <p:cBhvr>
                                        <p:cTn id="34" dur="1" fill="hold">
                                          <p:stCondLst>
                                            <p:cond delay="0"/>
                                          </p:stCondLst>
                                        </p:cTn>
                                        <p:tgtEl>
                                          <p:spTgt spid="900"/>
                                        </p:tgtEl>
                                        <p:attrNameLst>
                                          <p:attrName>style.visibility</p:attrName>
                                        </p:attrNameLst>
                                      </p:cBhvr>
                                      <p:to>
                                        <p:strVal val="visible"/>
                                      </p:to>
                                    </p:set>
                                    <p:animEffect transition="in" filter="fade">
                                      <p:cBhvr>
                                        <p:cTn id="35" dur="1250"/>
                                        <p:tgtEl>
                                          <p:spTgt spid="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Data Lake Store</a:t>
            </a:r>
            <a:br>
              <a:rPr lang="en-US" dirty="0"/>
            </a:br>
            <a:r>
              <a:rPr lang="en-US" dirty="0">
                <a:solidFill>
                  <a:schemeClr val="accent2"/>
                </a:solidFill>
              </a:rPr>
              <a:t>Overview </a:t>
            </a:r>
          </a:p>
        </p:txBody>
      </p:sp>
      <p:grpSp>
        <p:nvGrpSpPr>
          <p:cNvPr id="54" name="Group 53"/>
          <p:cNvGrpSpPr/>
          <p:nvPr/>
        </p:nvGrpSpPr>
        <p:grpSpPr>
          <a:xfrm flipH="1">
            <a:off x="9350346" y="2681771"/>
            <a:ext cx="3140113" cy="4312754"/>
            <a:chOff x="6994525" y="808038"/>
            <a:chExt cx="1398588" cy="1920875"/>
          </a:xfrm>
        </p:grpSpPr>
        <p:sp>
          <p:nvSpPr>
            <p:cNvPr id="8" name="Freeform 5"/>
            <p:cNvSpPr>
              <a:spLocks/>
            </p:cNvSpPr>
            <p:nvPr/>
          </p:nvSpPr>
          <p:spPr bwMode="auto">
            <a:xfrm>
              <a:off x="6994525" y="2319338"/>
              <a:ext cx="669925" cy="409575"/>
            </a:xfrm>
            <a:custGeom>
              <a:avLst/>
              <a:gdLst>
                <a:gd name="T0" fmla="*/ 170 w 422"/>
                <a:gd name="T1" fmla="*/ 44 h 258"/>
                <a:gd name="T2" fmla="*/ 170 w 422"/>
                <a:gd name="T3" fmla="*/ 0 h 258"/>
                <a:gd name="T4" fmla="*/ 60 w 422"/>
                <a:gd name="T5" fmla="*/ 0 h 258"/>
                <a:gd name="T6" fmla="*/ 60 w 422"/>
                <a:gd name="T7" fmla="*/ 44 h 258"/>
                <a:gd name="T8" fmla="*/ 0 w 422"/>
                <a:gd name="T9" fmla="*/ 44 h 258"/>
                <a:gd name="T10" fmla="*/ 0 w 422"/>
                <a:gd name="T11" fmla="*/ 55 h 258"/>
                <a:gd name="T12" fmla="*/ 14 w 422"/>
                <a:gd name="T13" fmla="*/ 55 h 258"/>
                <a:gd name="T14" fmla="*/ 14 w 422"/>
                <a:gd name="T15" fmla="*/ 258 h 258"/>
                <a:gd name="T16" fmla="*/ 105 w 422"/>
                <a:gd name="T17" fmla="*/ 258 h 258"/>
                <a:gd name="T18" fmla="*/ 142 w 422"/>
                <a:gd name="T19" fmla="*/ 258 h 258"/>
                <a:gd name="T20" fmla="*/ 170 w 422"/>
                <a:gd name="T21" fmla="*/ 258 h 258"/>
                <a:gd name="T22" fmla="*/ 318 w 422"/>
                <a:gd name="T23" fmla="*/ 258 h 258"/>
                <a:gd name="T24" fmla="*/ 408 w 422"/>
                <a:gd name="T25" fmla="*/ 258 h 258"/>
                <a:gd name="T26" fmla="*/ 408 w 422"/>
                <a:gd name="T27" fmla="*/ 55 h 258"/>
                <a:gd name="T28" fmla="*/ 422 w 422"/>
                <a:gd name="T29" fmla="*/ 55 h 258"/>
                <a:gd name="T30" fmla="*/ 422 w 422"/>
                <a:gd name="T31" fmla="*/ 44 h 258"/>
                <a:gd name="T32" fmla="*/ 170 w 422"/>
                <a:gd name="T33" fmla="*/ 4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2" h="258">
                  <a:moveTo>
                    <a:pt x="170" y="44"/>
                  </a:moveTo>
                  <a:lnTo>
                    <a:pt x="170" y="0"/>
                  </a:lnTo>
                  <a:lnTo>
                    <a:pt x="60" y="0"/>
                  </a:lnTo>
                  <a:lnTo>
                    <a:pt x="60" y="44"/>
                  </a:lnTo>
                  <a:lnTo>
                    <a:pt x="0" y="44"/>
                  </a:lnTo>
                  <a:lnTo>
                    <a:pt x="0" y="55"/>
                  </a:lnTo>
                  <a:lnTo>
                    <a:pt x="14" y="55"/>
                  </a:lnTo>
                  <a:lnTo>
                    <a:pt x="14" y="258"/>
                  </a:lnTo>
                  <a:lnTo>
                    <a:pt x="105" y="258"/>
                  </a:lnTo>
                  <a:lnTo>
                    <a:pt x="142" y="258"/>
                  </a:lnTo>
                  <a:lnTo>
                    <a:pt x="170" y="258"/>
                  </a:lnTo>
                  <a:lnTo>
                    <a:pt x="318" y="258"/>
                  </a:lnTo>
                  <a:lnTo>
                    <a:pt x="408" y="258"/>
                  </a:lnTo>
                  <a:lnTo>
                    <a:pt x="408" y="55"/>
                  </a:lnTo>
                  <a:lnTo>
                    <a:pt x="422" y="55"/>
                  </a:lnTo>
                  <a:lnTo>
                    <a:pt x="422" y="44"/>
                  </a:lnTo>
                  <a:lnTo>
                    <a:pt x="170" y="4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9" name="Freeform 6"/>
            <p:cNvSpPr>
              <a:spLocks/>
            </p:cNvSpPr>
            <p:nvPr/>
          </p:nvSpPr>
          <p:spPr bwMode="auto">
            <a:xfrm>
              <a:off x="7802563" y="2200275"/>
              <a:ext cx="550863" cy="528638"/>
            </a:xfrm>
            <a:custGeom>
              <a:avLst/>
              <a:gdLst>
                <a:gd name="T0" fmla="*/ 168 w 347"/>
                <a:gd name="T1" fmla="*/ 45 h 333"/>
                <a:gd name="T2" fmla="*/ 168 w 347"/>
                <a:gd name="T3" fmla="*/ 0 h 333"/>
                <a:gd name="T4" fmla="*/ 58 w 347"/>
                <a:gd name="T5" fmla="*/ 0 h 333"/>
                <a:gd name="T6" fmla="*/ 58 w 347"/>
                <a:gd name="T7" fmla="*/ 45 h 333"/>
                <a:gd name="T8" fmla="*/ 0 w 347"/>
                <a:gd name="T9" fmla="*/ 45 h 333"/>
                <a:gd name="T10" fmla="*/ 0 w 347"/>
                <a:gd name="T11" fmla="*/ 54 h 333"/>
                <a:gd name="T12" fmla="*/ 12 w 347"/>
                <a:gd name="T13" fmla="*/ 54 h 333"/>
                <a:gd name="T14" fmla="*/ 12 w 347"/>
                <a:gd name="T15" fmla="*/ 333 h 333"/>
                <a:gd name="T16" fmla="*/ 105 w 347"/>
                <a:gd name="T17" fmla="*/ 333 h 333"/>
                <a:gd name="T18" fmla="*/ 141 w 347"/>
                <a:gd name="T19" fmla="*/ 333 h 333"/>
                <a:gd name="T20" fmla="*/ 168 w 347"/>
                <a:gd name="T21" fmla="*/ 333 h 333"/>
                <a:gd name="T22" fmla="*/ 242 w 347"/>
                <a:gd name="T23" fmla="*/ 333 h 333"/>
                <a:gd name="T24" fmla="*/ 333 w 347"/>
                <a:gd name="T25" fmla="*/ 333 h 333"/>
                <a:gd name="T26" fmla="*/ 333 w 347"/>
                <a:gd name="T27" fmla="*/ 54 h 333"/>
                <a:gd name="T28" fmla="*/ 347 w 347"/>
                <a:gd name="T29" fmla="*/ 54 h 333"/>
                <a:gd name="T30" fmla="*/ 347 w 347"/>
                <a:gd name="T31" fmla="*/ 45 h 333"/>
                <a:gd name="T32" fmla="*/ 168 w 347"/>
                <a:gd name="T33" fmla="*/ 45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7" h="333">
                  <a:moveTo>
                    <a:pt x="168" y="45"/>
                  </a:moveTo>
                  <a:lnTo>
                    <a:pt x="168" y="0"/>
                  </a:lnTo>
                  <a:lnTo>
                    <a:pt x="58" y="0"/>
                  </a:lnTo>
                  <a:lnTo>
                    <a:pt x="58" y="45"/>
                  </a:lnTo>
                  <a:lnTo>
                    <a:pt x="0" y="45"/>
                  </a:lnTo>
                  <a:lnTo>
                    <a:pt x="0" y="54"/>
                  </a:lnTo>
                  <a:lnTo>
                    <a:pt x="12" y="54"/>
                  </a:lnTo>
                  <a:lnTo>
                    <a:pt x="12" y="333"/>
                  </a:lnTo>
                  <a:lnTo>
                    <a:pt x="105" y="333"/>
                  </a:lnTo>
                  <a:lnTo>
                    <a:pt x="141" y="333"/>
                  </a:lnTo>
                  <a:lnTo>
                    <a:pt x="168" y="333"/>
                  </a:lnTo>
                  <a:lnTo>
                    <a:pt x="242" y="333"/>
                  </a:lnTo>
                  <a:lnTo>
                    <a:pt x="333" y="333"/>
                  </a:lnTo>
                  <a:lnTo>
                    <a:pt x="333" y="54"/>
                  </a:lnTo>
                  <a:lnTo>
                    <a:pt x="347" y="54"/>
                  </a:lnTo>
                  <a:lnTo>
                    <a:pt x="347" y="45"/>
                  </a:lnTo>
                  <a:lnTo>
                    <a:pt x="168" y="4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0" name="Rectangle 7"/>
            <p:cNvSpPr>
              <a:spLocks noChangeArrowheads="1"/>
            </p:cNvSpPr>
            <p:nvPr/>
          </p:nvSpPr>
          <p:spPr bwMode="auto">
            <a:xfrm>
              <a:off x="7470775" y="2168525"/>
              <a:ext cx="449263" cy="5603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1" name="Rectangle 8"/>
            <p:cNvSpPr>
              <a:spLocks noChangeArrowheads="1"/>
            </p:cNvSpPr>
            <p:nvPr/>
          </p:nvSpPr>
          <p:spPr bwMode="auto">
            <a:xfrm>
              <a:off x="7448550" y="2151063"/>
              <a:ext cx="493713" cy="1746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2" name="Rectangle 9"/>
            <p:cNvSpPr>
              <a:spLocks noChangeArrowheads="1"/>
            </p:cNvSpPr>
            <p:nvPr/>
          </p:nvSpPr>
          <p:spPr bwMode="auto">
            <a:xfrm>
              <a:off x="7716838" y="2616200"/>
              <a:ext cx="58738" cy="1127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3" name="Rectangle 10"/>
            <p:cNvSpPr>
              <a:spLocks noChangeArrowheads="1"/>
            </p:cNvSpPr>
            <p:nvPr/>
          </p:nvSpPr>
          <p:spPr bwMode="auto">
            <a:xfrm>
              <a:off x="7615238" y="2616200"/>
              <a:ext cx="60325" cy="1127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4" name="Rectangle 11"/>
            <p:cNvSpPr>
              <a:spLocks noChangeArrowheads="1"/>
            </p:cNvSpPr>
            <p:nvPr/>
          </p:nvSpPr>
          <p:spPr bwMode="auto">
            <a:xfrm>
              <a:off x="7515225" y="2219325"/>
              <a:ext cx="361950"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5" name="Rectangle 12"/>
            <p:cNvSpPr>
              <a:spLocks noChangeArrowheads="1"/>
            </p:cNvSpPr>
            <p:nvPr/>
          </p:nvSpPr>
          <p:spPr bwMode="auto">
            <a:xfrm>
              <a:off x="7515225" y="2319338"/>
              <a:ext cx="361950"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6" name="Rectangle 13"/>
            <p:cNvSpPr>
              <a:spLocks noChangeArrowheads="1"/>
            </p:cNvSpPr>
            <p:nvPr/>
          </p:nvSpPr>
          <p:spPr bwMode="auto">
            <a:xfrm>
              <a:off x="7515225" y="2419350"/>
              <a:ext cx="361950" cy="58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7" name="Rectangle 14"/>
            <p:cNvSpPr>
              <a:spLocks noChangeArrowheads="1"/>
            </p:cNvSpPr>
            <p:nvPr/>
          </p:nvSpPr>
          <p:spPr bwMode="auto">
            <a:xfrm>
              <a:off x="7515225" y="2519363"/>
              <a:ext cx="361950" cy="603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18" name="Rectangle 15"/>
            <p:cNvSpPr>
              <a:spLocks noChangeArrowheads="1"/>
            </p:cNvSpPr>
            <p:nvPr/>
          </p:nvSpPr>
          <p:spPr bwMode="auto">
            <a:xfrm>
              <a:off x="7543800" y="2082800"/>
              <a:ext cx="173038" cy="682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1" name="Rectangle 28"/>
            <p:cNvSpPr>
              <a:spLocks noChangeArrowheads="1"/>
            </p:cNvSpPr>
            <p:nvPr/>
          </p:nvSpPr>
          <p:spPr bwMode="auto">
            <a:xfrm>
              <a:off x="7943850" y="2011363"/>
              <a:ext cx="88900" cy="1285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 name="Rectangle 29"/>
            <p:cNvSpPr>
              <a:spLocks noChangeArrowheads="1"/>
            </p:cNvSpPr>
            <p:nvPr/>
          </p:nvSpPr>
          <p:spPr bwMode="auto">
            <a:xfrm>
              <a:off x="8083550" y="2011363"/>
              <a:ext cx="276225" cy="1285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 name="Oval 30"/>
            <p:cNvSpPr>
              <a:spLocks noChangeArrowheads="1"/>
            </p:cNvSpPr>
            <p:nvPr/>
          </p:nvSpPr>
          <p:spPr bwMode="auto">
            <a:xfrm>
              <a:off x="7034213" y="1589088"/>
              <a:ext cx="936625" cy="93503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4" name="Oval 31"/>
            <p:cNvSpPr>
              <a:spLocks noChangeArrowheads="1"/>
            </p:cNvSpPr>
            <p:nvPr/>
          </p:nvSpPr>
          <p:spPr bwMode="auto">
            <a:xfrm>
              <a:off x="7078663" y="1633538"/>
              <a:ext cx="847725" cy="846138"/>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5" name="Freeform 32"/>
            <p:cNvSpPr>
              <a:spLocks/>
            </p:cNvSpPr>
            <p:nvPr/>
          </p:nvSpPr>
          <p:spPr bwMode="auto">
            <a:xfrm>
              <a:off x="8032750" y="1960563"/>
              <a:ext cx="66675" cy="230188"/>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6" y="104"/>
                    <a:pt x="15" y="104"/>
                  </a:cubicBezTo>
                  <a:cubicBezTo>
                    <a:pt x="23" y="104"/>
                    <a:pt x="30" y="98"/>
                    <a:pt x="30" y="89"/>
                  </a:cubicBezTo>
                  <a:cubicBezTo>
                    <a:pt x="30" y="15"/>
                    <a:pt x="30" y="15"/>
                    <a:pt x="30" y="15"/>
                  </a:cubicBezTo>
                  <a:cubicBezTo>
                    <a:pt x="30" y="7"/>
                    <a:pt x="23" y="0"/>
                    <a:pt x="15" y="0"/>
                  </a:cubicBezTo>
                  <a:cubicBezTo>
                    <a:pt x="6"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6" name="Freeform 33"/>
            <p:cNvSpPr>
              <a:spLocks/>
            </p:cNvSpPr>
            <p:nvPr/>
          </p:nvSpPr>
          <p:spPr bwMode="auto">
            <a:xfrm>
              <a:off x="8326438" y="1960563"/>
              <a:ext cx="66675" cy="230188"/>
            </a:xfrm>
            <a:custGeom>
              <a:avLst/>
              <a:gdLst>
                <a:gd name="T0" fmla="*/ 0 w 30"/>
                <a:gd name="T1" fmla="*/ 15 h 104"/>
                <a:gd name="T2" fmla="*/ 0 w 30"/>
                <a:gd name="T3" fmla="*/ 89 h 104"/>
                <a:gd name="T4" fmla="*/ 15 w 30"/>
                <a:gd name="T5" fmla="*/ 104 h 104"/>
                <a:gd name="T6" fmla="*/ 30 w 30"/>
                <a:gd name="T7" fmla="*/ 89 h 104"/>
                <a:gd name="T8" fmla="*/ 30 w 30"/>
                <a:gd name="T9" fmla="*/ 15 h 104"/>
                <a:gd name="T10" fmla="*/ 15 w 30"/>
                <a:gd name="T11" fmla="*/ 0 h 104"/>
                <a:gd name="T12" fmla="*/ 0 w 30"/>
                <a:gd name="T13" fmla="*/ 15 h 104"/>
              </a:gdLst>
              <a:ahLst/>
              <a:cxnLst>
                <a:cxn ang="0">
                  <a:pos x="T0" y="T1"/>
                </a:cxn>
                <a:cxn ang="0">
                  <a:pos x="T2" y="T3"/>
                </a:cxn>
                <a:cxn ang="0">
                  <a:pos x="T4" y="T5"/>
                </a:cxn>
                <a:cxn ang="0">
                  <a:pos x="T6" y="T7"/>
                </a:cxn>
                <a:cxn ang="0">
                  <a:pos x="T8" y="T9"/>
                </a:cxn>
                <a:cxn ang="0">
                  <a:pos x="T10" y="T11"/>
                </a:cxn>
                <a:cxn ang="0">
                  <a:pos x="T12" y="T13"/>
                </a:cxn>
              </a:cxnLst>
              <a:rect l="0" t="0" r="r" b="b"/>
              <a:pathLst>
                <a:path w="30" h="104">
                  <a:moveTo>
                    <a:pt x="0" y="15"/>
                  </a:moveTo>
                  <a:cubicBezTo>
                    <a:pt x="0" y="89"/>
                    <a:pt x="0" y="89"/>
                    <a:pt x="0" y="89"/>
                  </a:cubicBezTo>
                  <a:cubicBezTo>
                    <a:pt x="0" y="98"/>
                    <a:pt x="7" y="104"/>
                    <a:pt x="15" y="104"/>
                  </a:cubicBezTo>
                  <a:cubicBezTo>
                    <a:pt x="23" y="104"/>
                    <a:pt x="30" y="98"/>
                    <a:pt x="30" y="89"/>
                  </a:cubicBezTo>
                  <a:cubicBezTo>
                    <a:pt x="30" y="15"/>
                    <a:pt x="30" y="15"/>
                    <a:pt x="30" y="15"/>
                  </a:cubicBezTo>
                  <a:cubicBezTo>
                    <a:pt x="30" y="7"/>
                    <a:pt x="23" y="0"/>
                    <a:pt x="15" y="0"/>
                  </a:cubicBezTo>
                  <a:cubicBezTo>
                    <a:pt x="7" y="0"/>
                    <a:pt x="0" y="7"/>
                    <a:pt x="0"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7" name="Freeform 34"/>
            <p:cNvSpPr>
              <a:spLocks/>
            </p:cNvSpPr>
            <p:nvPr/>
          </p:nvSpPr>
          <p:spPr bwMode="auto">
            <a:xfrm>
              <a:off x="7315200" y="1670050"/>
              <a:ext cx="566738" cy="771525"/>
            </a:xfrm>
            <a:custGeom>
              <a:avLst/>
              <a:gdLst>
                <a:gd name="T0" fmla="*/ 65 w 255"/>
                <a:gd name="T1" fmla="*/ 277 h 347"/>
                <a:gd name="T2" fmla="*/ 226 w 255"/>
                <a:gd name="T3" fmla="*/ 277 h 347"/>
                <a:gd name="T4" fmla="*/ 255 w 255"/>
                <a:gd name="T5" fmla="*/ 214 h 347"/>
                <a:gd name="T6" fmla="*/ 65 w 255"/>
                <a:gd name="T7" fmla="*/ 214 h 347"/>
                <a:gd name="T8" fmla="*/ 65 w 255"/>
                <a:gd name="T9" fmla="*/ 128 h 347"/>
                <a:gd name="T10" fmla="*/ 254 w 255"/>
                <a:gd name="T11" fmla="*/ 128 h 347"/>
                <a:gd name="T12" fmla="*/ 223 w 255"/>
                <a:gd name="T13" fmla="*/ 66 h 347"/>
                <a:gd name="T14" fmla="*/ 65 w 255"/>
                <a:gd name="T15" fmla="*/ 66 h 347"/>
                <a:gd name="T16" fmla="*/ 65 w 255"/>
                <a:gd name="T17" fmla="*/ 0 h 347"/>
                <a:gd name="T18" fmla="*/ 0 w 255"/>
                <a:gd name="T19" fmla="*/ 21 h 347"/>
                <a:gd name="T20" fmla="*/ 0 w 255"/>
                <a:gd name="T21" fmla="*/ 326 h 347"/>
                <a:gd name="T22" fmla="*/ 65 w 255"/>
                <a:gd name="T23" fmla="*/ 347 h 347"/>
                <a:gd name="T24" fmla="*/ 65 w 255"/>
                <a:gd name="T25" fmla="*/ 2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47">
                  <a:moveTo>
                    <a:pt x="65" y="277"/>
                  </a:moveTo>
                  <a:cubicBezTo>
                    <a:pt x="226" y="277"/>
                    <a:pt x="226" y="277"/>
                    <a:pt x="226" y="277"/>
                  </a:cubicBezTo>
                  <a:cubicBezTo>
                    <a:pt x="240" y="258"/>
                    <a:pt x="250" y="237"/>
                    <a:pt x="255" y="214"/>
                  </a:cubicBezTo>
                  <a:cubicBezTo>
                    <a:pt x="65" y="214"/>
                    <a:pt x="65" y="214"/>
                    <a:pt x="65" y="214"/>
                  </a:cubicBezTo>
                  <a:cubicBezTo>
                    <a:pt x="65" y="128"/>
                    <a:pt x="65" y="128"/>
                    <a:pt x="65" y="128"/>
                  </a:cubicBezTo>
                  <a:cubicBezTo>
                    <a:pt x="254" y="128"/>
                    <a:pt x="254" y="128"/>
                    <a:pt x="254" y="128"/>
                  </a:cubicBezTo>
                  <a:cubicBezTo>
                    <a:pt x="248" y="105"/>
                    <a:pt x="237" y="84"/>
                    <a:pt x="223" y="66"/>
                  </a:cubicBezTo>
                  <a:cubicBezTo>
                    <a:pt x="65" y="66"/>
                    <a:pt x="65" y="66"/>
                    <a:pt x="65" y="66"/>
                  </a:cubicBezTo>
                  <a:cubicBezTo>
                    <a:pt x="65" y="0"/>
                    <a:pt x="65" y="0"/>
                    <a:pt x="65" y="0"/>
                  </a:cubicBezTo>
                  <a:cubicBezTo>
                    <a:pt x="42" y="3"/>
                    <a:pt x="20" y="10"/>
                    <a:pt x="0" y="21"/>
                  </a:cubicBezTo>
                  <a:cubicBezTo>
                    <a:pt x="0" y="326"/>
                    <a:pt x="0" y="326"/>
                    <a:pt x="0" y="326"/>
                  </a:cubicBezTo>
                  <a:cubicBezTo>
                    <a:pt x="20" y="337"/>
                    <a:pt x="42" y="344"/>
                    <a:pt x="65" y="347"/>
                  </a:cubicBezTo>
                  <a:cubicBezTo>
                    <a:pt x="65" y="277"/>
                    <a:pt x="65" y="277"/>
                    <a:pt x="65" y="277"/>
                  </a:cubicBezTo>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8" name="Freeform 35"/>
            <p:cNvSpPr>
              <a:spLocks/>
            </p:cNvSpPr>
            <p:nvPr/>
          </p:nvSpPr>
          <p:spPr bwMode="auto">
            <a:xfrm>
              <a:off x="7459663" y="1668463"/>
              <a:ext cx="350838" cy="149225"/>
            </a:xfrm>
            <a:custGeom>
              <a:avLst/>
              <a:gdLst>
                <a:gd name="T0" fmla="*/ 158 w 158"/>
                <a:gd name="T1" fmla="*/ 67 h 67"/>
                <a:gd name="T2" fmla="*/ 20 w 158"/>
                <a:gd name="T3" fmla="*/ 0 h 67"/>
                <a:gd name="T4" fmla="*/ 0 w 158"/>
                <a:gd name="T5" fmla="*/ 1 h 67"/>
                <a:gd name="T6" fmla="*/ 0 w 158"/>
                <a:gd name="T7" fmla="*/ 67 h 67"/>
                <a:gd name="T8" fmla="*/ 158 w 158"/>
                <a:gd name="T9" fmla="*/ 67 h 67"/>
              </a:gdLst>
              <a:ahLst/>
              <a:cxnLst>
                <a:cxn ang="0">
                  <a:pos x="T0" y="T1"/>
                </a:cxn>
                <a:cxn ang="0">
                  <a:pos x="T2" y="T3"/>
                </a:cxn>
                <a:cxn ang="0">
                  <a:pos x="T4" y="T5"/>
                </a:cxn>
                <a:cxn ang="0">
                  <a:pos x="T6" y="T7"/>
                </a:cxn>
                <a:cxn ang="0">
                  <a:pos x="T8" y="T9"/>
                </a:cxn>
              </a:cxnLst>
              <a:rect l="0" t="0" r="r" b="b"/>
              <a:pathLst>
                <a:path w="158" h="67">
                  <a:moveTo>
                    <a:pt x="158" y="67"/>
                  </a:moveTo>
                  <a:cubicBezTo>
                    <a:pt x="126" y="26"/>
                    <a:pt x="76" y="0"/>
                    <a:pt x="20" y="0"/>
                  </a:cubicBezTo>
                  <a:cubicBezTo>
                    <a:pt x="14" y="0"/>
                    <a:pt x="7" y="0"/>
                    <a:pt x="0" y="1"/>
                  </a:cubicBezTo>
                  <a:cubicBezTo>
                    <a:pt x="0" y="67"/>
                    <a:pt x="0" y="67"/>
                    <a:pt x="0" y="67"/>
                  </a:cubicBezTo>
                  <a:cubicBezTo>
                    <a:pt x="158" y="67"/>
                    <a:pt x="158" y="67"/>
                    <a:pt x="158" y="67"/>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9" name="Freeform 36"/>
            <p:cNvSpPr>
              <a:spLocks/>
            </p:cNvSpPr>
            <p:nvPr/>
          </p:nvSpPr>
          <p:spPr bwMode="auto">
            <a:xfrm>
              <a:off x="7459663" y="1955800"/>
              <a:ext cx="433388" cy="190500"/>
            </a:xfrm>
            <a:custGeom>
              <a:avLst/>
              <a:gdLst>
                <a:gd name="T0" fmla="*/ 0 w 195"/>
                <a:gd name="T1" fmla="*/ 86 h 86"/>
                <a:gd name="T2" fmla="*/ 190 w 195"/>
                <a:gd name="T3" fmla="*/ 86 h 86"/>
                <a:gd name="T4" fmla="*/ 195 w 195"/>
                <a:gd name="T5" fmla="*/ 45 h 86"/>
                <a:gd name="T6" fmla="*/ 189 w 195"/>
                <a:gd name="T7" fmla="*/ 0 h 86"/>
                <a:gd name="T8" fmla="*/ 0 w 195"/>
                <a:gd name="T9" fmla="*/ 0 h 86"/>
                <a:gd name="T10" fmla="*/ 0 w 195"/>
                <a:gd name="T11" fmla="*/ 86 h 86"/>
              </a:gdLst>
              <a:ahLst/>
              <a:cxnLst>
                <a:cxn ang="0">
                  <a:pos x="T0" y="T1"/>
                </a:cxn>
                <a:cxn ang="0">
                  <a:pos x="T2" y="T3"/>
                </a:cxn>
                <a:cxn ang="0">
                  <a:pos x="T4" y="T5"/>
                </a:cxn>
                <a:cxn ang="0">
                  <a:pos x="T6" y="T7"/>
                </a:cxn>
                <a:cxn ang="0">
                  <a:pos x="T8" y="T9"/>
                </a:cxn>
                <a:cxn ang="0">
                  <a:pos x="T10" y="T11"/>
                </a:cxn>
              </a:cxnLst>
              <a:rect l="0" t="0" r="r" b="b"/>
              <a:pathLst>
                <a:path w="195" h="86">
                  <a:moveTo>
                    <a:pt x="0" y="86"/>
                  </a:moveTo>
                  <a:cubicBezTo>
                    <a:pt x="190" y="86"/>
                    <a:pt x="190" y="86"/>
                    <a:pt x="190" y="86"/>
                  </a:cubicBezTo>
                  <a:cubicBezTo>
                    <a:pt x="193" y="73"/>
                    <a:pt x="195" y="59"/>
                    <a:pt x="195" y="45"/>
                  </a:cubicBezTo>
                  <a:cubicBezTo>
                    <a:pt x="195" y="30"/>
                    <a:pt x="193" y="15"/>
                    <a:pt x="189" y="0"/>
                  </a:cubicBezTo>
                  <a:cubicBezTo>
                    <a:pt x="0" y="0"/>
                    <a:pt x="0" y="0"/>
                    <a:pt x="0" y="0"/>
                  </a:cubicBezTo>
                  <a:cubicBezTo>
                    <a:pt x="0" y="86"/>
                    <a:pt x="0" y="86"/>
                    <a:pt x="0" y="86"/>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0" name="Freeform 37"/>
            <p:cNvSpPr>
              <a:spLocks/>
            </p:cNvSpPr>
            <p:nvPr/>
          </p:nvSpPr>
          <p:spPr bwMode="auto">
            <a:xfrm>
              <a:off x="7459663" y="2286000"/>
              <a:ext cx="357188" cy="158750"/>
            </a:xfrm>
            <a:custGeom>
              <a:avLst/>
              <a:gdLst>
                <a:gd name="T0" fmla="*/ 0 w 161"/>
                <a:gd name="T1" fmla="*/ 70 h 71"/>
                <a:gd name="T2" fmla="*/ 20 w 161"/>
                <a:gd name="T3" fmla="*/ 71 h 71"/>
                <a:gd name="T4" fmla="*/ 161 w 161"/>
                <a:gd name="T5" fmla="*/ 0 h 71"/>
                <a:gd name="T6" fmla="*/ 0 w 161"/>
                <a:gd name="T7" fmla="*/ 0 h 71"/>
                <a:gd name="T8" fmla="*/ 0 w 161"/>
                <a:gd name="T9" fmla="*/ 70 h 71"/>
              </a:gdLst>
              <a:ahLst/>
              <a:cxnLst>
                <a:cxn ang="0">
                  <a:pos x="T0" y="T1"/>
                </a:cxn>
                <a:cxn ang="0">
                  <a:pos x="T2" y="T3"/>
                </a:cxn>
                <a:cxn ang="0">
                  <a:pos x="T4" y="T5"/>
                </a:cxn>
                <a:cxn ang="0">
                  <a:pos x="T6" y="T7"/>
                </a:cxn>
                <a:cxn ang="0">
                  <a:pos x="T8" y="T9"/>
                </a:cxn>
              </a:cxnLst>
              <a:rect l="0" t="0" r="r" b="b"/>
              <a:pathLst>
                <a:path w="161" h="71">
                  <a:moveTo>
                    <a:pt x="0" y="70"/>
                  </a:moveTo>
                  <a:cubicBezTo>
                    <a:pt x="7" y="71"/>
                    <a:pt x="14" y="71"/>
                    <a:pt x="20" y="71"/>
                  </a:cubicBezTo>
                  <a:cubicBezTo>
                    <a:pt x="78" y="71"/>
                    <a:pt x="129" y="43"/>
                    <a:pt x="161" y="0"/>
                  </a:cubicBezTo>
                  <a:cubicBezTo>
                    <a:pt x="0" y="0"/>
                    <a:pt x="0" y="0"/>
                    <a:pt x="0" y="0"/>
                  </a:cubicBezTo>
                  <a:lnTo>
                    <a:pt x="0" y="7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1" name="Freeform 38"/>
            <p:cNvSpPr>
              <a:spLocks/>
            </p:cNvSpPr>
            <p:nvPr/>
          </p:nvSpPr>
          <p:spPr bwMode="auto">
            <a:xfrm>
              <a:off x="7148513" y="1741488"/>
              <a:ext cx="166688" cy="230188"/>
            </a:xfrm>
            <a:custGeom>
              <a:avLst/>
              <a:gdLst>
                <a:gd name="T0" fmla="*/ 75 w 75"/>
                <a:gd name="T1" fmla="*/ 0 h 103"/>
                <a:gd name="T2" fmla="*/ 0 w 75"/>
                <a:gd name="T3" fmla="*/ 103 h 103"/>
                <a:gd name="T4" fmla="*/ 75 w 75"/>
                <a:gd name="T5" fmla="*/ 67 h 103"/>
                <a:gd name="T6" fmla="*/ 75 w 75"/>
                <a:gd name="T7" fmla="*/ 0 h 103"/>
              </a:gdLst>
              <a:ahLst/>
              <a:cxnLst>
                <a:cxn ang="0">
                  <a:pos x="T0" y="T1"/>
                </a:cxn>
                <a:cxn ang="0">
                  <a:pos x="T2" y="T3"/>
                </a:cxn>
                <a:cxn ang="0">
                  <a:pos x="T4" y="T5"/>
                </a:cxn>
                <a:cxn ang="0">
                  <a:pos x="T6" y="T7"/>
                </a:cxn>
              </a:cxnLst>
              <a:rect l="0" t="0" r="r" b="b"/>
              <a:pathLst>
                <a:path w="75" h="103">
                  <a:moveTo>
                    <a:pt x="75" y="0"/>
                  </a:moveTo>
                  <a:cubicBezTo>
                    <a:pt x="38" y="23"/>
                    <a:pt x="10" y="59"/>
                    <a:pt x="0" y="103"/>
                  </a:cubicBezTo>
                  <a:cubicBezTo>
                    <a:pt x="21" y="88"/>
                    <a:pt x="47" y="75"/>
                    <a:pt x="75" y="67"/>
                  </a:cubicBezTo>
                  <a:cubicBezTo>
                    <a:pt x="75" y="0"/>
                    <a:pt x="75" y="0"/>
                    <a:pt x="75" y="0"/>
                  </a:cubicBezTo>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2" name="Freeform 39"/>
            <p:cNvSpPr>
              <a:spLocks/>
            </p:cNvSpPr>
            <p:nvPr/>
          </p:nvSpPr>
          <p:spPr bwMode="auto">
            <a:xfrm>
              <a:off x="7315200" y="1692275"/>
              <a:ext cx="539750" cy="263525"/>
            </a:xfrm>
            <a:custGeom>
              <a:avLst/>
              <a:gdLst>
                <a:gd name="T0" fmla="*/ 65 w 243"/>
                <a:gd name="T1" fmla="*/ 0 h 118"/>
                <a:gd name="T2" fmla="*/ 0 w 243"/>
                <a:gd name="T3" fmla="*/ 22 h 118"/>
                <a:gd name="T4" fmla="*/ 0 w 243"/>
                <a:gd name="T5" fmla="*/ 89 h 118"/>
                <a:gd name="T6" fmla="*/ 85 w 243"/>
                <a:gd name="T7" fmla="*/ 78 h 118"/>
                <a:gd name="T8" fmla="*/ 235 w 243"/>
                <a:gd name="T9" fmla="*/ 118 h 118"/>
                <a:gd name="T10" fmla="*/ 243 w 243"/>
                <a:gd name="T11" fmla="*/ 118 h 118"/>
                <a:gd name="T12" fmla="*/ 209 w 243"/>
                <a:gd name="T13" fmla="*/ 56 h 118"/>
                <a:gd name="T14" fmla="*/ 65 w 243"/>
                <a:gd name="T15" fmla="*/ 56 h 118"/>
                <a:gd name="T16" fmla="*/ 65 w 243"/>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118">
                  <a:moveTo>
                    <a:pt x="65" y="0"/>
                  </a:moveTo>
                  <a:cubicBezTo>
                    <a:pt x="42" y="3"/>
                    <a:pt x="20" y="11"/>
                    <a:pt x="0" y="22"/>
                  </a:cubicBezTo>
                  <a:cubicBezTo>
                    <a:pt x="0" y="89"/>
                    <a:pt x="0" y="89"/>
                    <a:pt x="0" y="89"/>
                  </a:cubicBezTo>
                  <a:cubicBezTo>
                    <a:pt x="26" y="82"/>
                    <a:pt x="55" y="78"/>
                    <a:pt x="85" y="78"/>
                  </a:cubicBezTo>
                  <a:cubicBezTo>
                    <a:pt x="143" y="78"/>
                    <a:pt x="196" y="93"/>
                    <a:pt x="235" y="118"/>
                  </a:cubicBezTo>
                  <a:cubicBezTo>
                    <a:pt x="243" y="118"/>
                    <a:pt x="243" y="118"/>
                    <a:pt x="243" y="118"/>
                  </a:cubicBezTo>
                  <a:cubicBezTo>
                    <a:pt x="236" y="95"/>
                    <a:pt x="224" y="74"/>
                    <a:pt x="209" y="56"/>
                  </a:cubicBezTo>
                  <a:cubicBezTo>
                    <a:pt x="65" y="56"/>
                    <a:pt x="65" y="56"/>
                    <a:pt x="65" y="56"/>
                  </a:cubicBezTo>
                  <a:cubicBezTo>
                    <a:pt x="65" y="0"/>
                    <a:pt x="65" y="0"/>
                    <a:pt x="65" y="0"/>
                  </a:cubicBezTo>
                </a:path>
              </a:pathLst>
            </a:custGeom>
            <a:solidFill>
              <a:srgbClr val="CDA7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3" name="Freeform 40"/>
            <p:cNvSpPr>
              <a:spLocks/>
            </p:cNvSpPr>
            <p:nvPr/>
          </p:nvSpPr>
          <p:spPr bwMode="auto">
            <a:xfrm>
              <a:off x="7459663" y="1690688"/>
              <a:ext cx="320675" cy="127000"/>
            </a:xfrm>
            <a:custGeom>
              <a:avLst/>
              <a:gdLst>
                <a:gd name="T0" fmla="*/ 20 w 144"/>
                <a:gd name="T1" fmla="*/ 0 h 57"/>
                <a:gd name="T2" fmla="*/ 0 w 144"/>
                <a:gd name="T3" fmla="*/ 1 h 57"/>
                <a:gd name="T4" fmla="*/ 0 w 144"/>
                <a:gd name="T5" fmla="*/ 57 h 57"/>
                <a:gd name="T6" fmla="*/ 144 w 144"/>
                <a:gd name="T7" fmla="*/ 57 h 57"/>
                <a:gd name="T8" fmla="*/ 20 w 144"/>
                <a:gd name="T9" fmla="*/ 0 h 57"/>
              </a:gdLst>
              <a:ahLst/>
              <a:cxnLst>
                <a:cxn ang="0">
                  <a:pos x="T0" y="T1"/>
                </a:cxn>
                <a:cxn ang="0">
                  <a:pos x="T2" y="T3"/>
                </a:cxn>
                <a:cxn ang="0">
                  <a:pos x="T4" y="T5"/>
                </a:cxn>
                <a:cxn ang="0">
                  <a:pos x="T6" y="T7"/>
                </a:cxn>
                <a:cxn ang="0">
                  <a:pos x="T8" y="T9"/>
                </a:cxn>
              </a:cxnLst>
              <a:rect l="0" t="0" r="r" b="b"/>
              <a:pathLst>
                <a:path w="144" h="57">
                  <a:moveTo>
                    <a:pt x="20" y="0"/>
                  </a:moveTo>
                  <a:cubicBezTo>
                    <a:pt x="13" y="0"/>
                    <a:pt x="7" y="0"/>
                    <a:pt x="0" y="1"/>
                  </a:cubicBezTo>
                  <a:cubicBezTo>
                    <a:pt x="0" y="57"/>
                    <a:pt x="0" y="57"/>
                    <a:pt x="0" y="57"/>
                  </a:cubicBezTo>
                  <a:cubicBezTo>
                    <a:pt x="144" y="57"/>
                    <a:pt x="144" y="57"/>
                    <a:pt x="144" y="57"/>
                  </a:cubicBezTo>
                  <a:cubicBezTo>
                    <a:pt x="114" y="22"/>
                    <a:pt x="69" y="0"/>
                    <a:pt x="20" y="0"/>
                  </a:cubicBezTo>
                </a:path>
              </a:pathLst>
            </a:custGeom>
            <a:solidFill>
              <a:srgbClr val="B490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4" name="Freeform 41"/>
            <p:cNvSpPr>
              <a:spLocks/>
            </p:cNvSpPr>
            <p:nvPr/>
          </p:nvSpPr>
          <p:spPr bwMode="auto">
            <a:xfrm>
              <a:off x="7837488" y="1955800"/>
              <a:ext cx="20638" cy="15875"/>
            </a:xfrm>
            <a:custGeom>
              <a:avLst/>
              <a:gdLst>
                <a:gd name="T0" fmla="*/ 8 w 9"/>
                <a:gd name="T1" fmla="*/ 0 h 7"/>
                <a:gd name="T2" fmla="*/ 0 w 9"/>
                <a:gd name="T3" fmla="*/ 0 h 7"/>
                <a:gd name="T4" fmla="*/ 9 w 9"/>
                <a:gd name="T5" fmla="*/ 7 h 7"/>
                <a:gd name="T6" fmla="*/ 8 w 9"/>
                <a:gd name="T7" fmla="*/ 0 h 7"/>
              </a:gdLst>
              <a:ahLst/>
              <a:cxnLst>
                <a:cxn ang="0">
                  <a:pos x="T0" y="T1"/>
                </a:cxn>
                <a:cxn ang="0">
                  <a:pos x="T2" y="T3"/>
                </a:cxn>
                <a:cxn ang="0">
                  <a:pos x="T4" y="T5"/>
                </a:cxn>
                <a:cxn ang="0">
                  <a:pos x="T6" y="T7"/>
                </a:cxn>
              </a:cxnLst>
              <a:rect l="0" t="0" r="r" b="b"/>
              <a:pathLst>
                <a:path w="9" h="7">
                  <a:moveTo>
                    <a:pt x="8" y="0"/>
                  </a:moveTo>
                  <a:cubicBezTo>
                    <a:pt x="0" y="0"/>
                    <a:pt x="0" y="0"/>
                    <a:pt x="0" y="0"/>
                  </a:cubicBezTo>
                  <a:cubicBezTo>
                    <a:pt x="3" y="2"/>
                    <a:pt x="6" y="5"/>
                    <a:pt x="9" y="7"/>
                  </a:cubicBezTo>
                  <a:cubicBezTo>
                    <a:pt x="9" y="5"/>
                    <a:pt x="8" y="3"/>
                    <a:pt x="8" y="0"/>
                  </a:cubicBezTo>
                </a:path>
              </a:pathLst>
            </a:custGeom>
            <a:solidFill>
              <a:srgbClr val="B490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5" name="Freeform 42"/>
            <p:cNvSpPr>
              <a:spLocks/>
            </p:cNvSpPr>
            <p:nvPr/>
          </p:nvSpPr>
          <p:spPr bwMode="auto">
            <a:xfrm>
              <a:off x="7353300" y="1795463"/>
              <a:ext cx="301625" cy="301625"/>
            </a:xfrm>
            <a:custGeom>
              <a:avLst/>
              <a:gdLst>
                <a:gd name="T0" fmla="*/ 136 w 136"/>
                <a:gd name="T1" fmla="*/ 68 h 136"/>
                <a:gd name="T2" fmla="*/ 68 w 136"/>
                <a:gd name="T3" fmla="*/ 0 h 136"/>
                <a:gd name="T4" fmla="*/ 0 w 136"/>
                <a:gd name="T5" fmla="*/ 68 h 136"/>
                <a:gd name="T6" fmla="*/ 68 w 136"/>
                <a:gd name="T7" fmla="*/ 136 h 136"/>
                <a:gd name="T8" fmla="*/ 136 w 136"/>
                <a:gd name="T9" fmla="*/ 136 h 136"/>
                <a:gd name="T10" fmla="*/ 136 w 136"/>
                <a:gd name="T11" fmla="*/ 68 h 136"/>
              </a:gdLst>
              <a:ahLst/>
              <a:cxnLst>
                <a:cxn ang="0">
                  <a:pos x="T0" y="T1"/>
                </a:cxn>
                <a:cxn ang="0">
                  <a:pos x="T2" y="T3"/>
                </a:cxn>
                <a:cxn ang="0">
                  <a:pos x="T4" y="T5"/>
                </a:cxn>
                <a:cxn ang="0">
                  <a:pos x="T6" y="T7"/>
                </a:cxn>
                <a:cxn ang="0">
                  <a:pos x="T8" y="T9"/>
                </a:cxn>
                <a:cxn ang="0">
                  <a:pos x="T10" y="T11"/>
                </a:cxn>
              </a:cxnLst>
              <a:rect l="0" t="0" r="r" b="b"/>
              <a:pathLst>
                <a:path w="136" h="136">
                  <a:moveTo>
                    <a:pt x="136" y="68"/>
                  </a:moveTo>
                  <a:cubicBezTo>
                    <a:pt x="136" y="30"/>
                    <a:pt x="105" y="0"/>
                    <a:pt x="68" y="0"/>
                  </a:cubicBezTo>
                  <a:cubicBezTo>
                    <a:pt x="30" y="0"/>
                    <a:pt x="0" y="30"/>
                    <a:pt x="0" y="68"/>
                  </a:cubicBezTo>
                  <a:cubicBezTo>
                    <a:pt x="0" y="105"/>
                    <a:pt x="30" y="136"/>
                    <a:pt x="68" y="136"/>
                  </a:cubicBezTo>
                  <a:cubicBezTo>
                    <a:pt x="136" y="136"/>
                    <a:pt x="136" y="136"/>
                    <a:pt x="136" y="136"/>
                  </a:cubicBezTo>
                  <a:lnTo>
                    <a:pt x="136" y="6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6" name="Freeform 43"/>
            <p:cNvSpPr>
              <a:spLocks noEditPoints="1"/>
            </p:cNvSpPr>
            <p:nvPr/>
          </p:nvSpPr>
          <p:spPr bwMode="auto">
            <a:xfrm>
              <a:off x="7426325" y="1879600"/>
              <a:ext cx="173038" cy="147638"/>
            </a:xfrm>
            <a:custGeom>
              <a:avLst/>
              <a:gdLst>
                <a:gd name="T0" fmla="*/ 74 w 78"/>
                <a:gd name="T1" fmla="*/ 62 h 66"/>
                <a:gd name="T2" fmla="*/ 0 w 78"/>
                <a:gd name="T3" fmla="*/ 12 h 66"/>
                <a:gd name="T4" fmla="*/ 0 w 78"/>
                <a:gd name="T5" fmla="*/ 66 h 66"/>
                <a:gd name="T6" fmla="*/ 78 w 78"/>
                <a:gd name="T7" fmla="*/ 0 h 66"/>
                <a:gd name="T8" fmla="*/ 0 w 78"/>
                <a:gd name="T9" fmla="*/ 0 h 66"/>
                <a:gd name="T10" fmla="*/ 45 w 78"/>
                <a:gd name="T11" fmla="*/ 37 h 66"/>
                <a:gd name="T12" fmla="*/ 43 w 78"/>
                <a:gd name="T13" fmla="*/ 33 h 66"/>
                <a:gd name="T14" fmla="*/ 40 w 78"/>
                <a:gd name="T15" fmla="*/ 31 h 66"/>
                <a:gd name="T16" fmla="*/ 36 w 78"/>
                <a:gd name="T17" fmla="*/ 29 h 66"/>
                <a:gd name="T18" fmla="*/ 33 w 78"/>
                <a:gd name="T19" fmla="*/ 29 h 66"/>
                <a:gd name="T20" fmla="*/ 29 w 78"/>
                <a:gd name="T21" fmla="*/ 31 h 66"/>
                <a:gd name="T22" fmla="*/ 26 w 78"/>
                <a:gd name="T23" fmla="*/ 33 h 66"/>
                <a:gd name="T24" fmla="*/ 24 w 78"/>
                <a:gd name="T25" fmla="*/ 37 h 66"/>
                <a:gd name="T26" fmla="*/ 23 w 78"/>
                <a:gd name="T27" fmla="*/ 41 h 66"/>
                <a:gd name="T28" fmla="*/ 24 w 78"/>
                <a:gd name="T29" fmla="*/ 45 h 66"/>
                <a:gd name="T30" fmla="*/ 26 w 78"/>
                <a:gd name="T31" fmla="*/ 48 h 66"/>
                <a:gd name="T32" fmla="*/ 29 w 78"/>
                <a:gd name="T33" fmla="*/ 51 h 66"/>
                <a:gd name="T34" fmla="*/ 32 w 78"/>
                <a:gd name="T35" fmla="*/ 52 h 66"/>
                <a:gd name="T36" fmla="*/ 35 w 78"/>
                <a:gd name="T37" fmla="*/ 49 h 66"/>
                <a:gd name="T38" fmla="*/ 39 w 78"/>
                <a:gd name="T39" fmla="*/ 52 h 66"/>
                <a:gd name="T40" fmla="*/ 40 w 78"/>
                <a:gd name="T41" fmla="*/ 47 h 66"/>
                <a:gd name="T42" fmla="*/ 45 w 78"/>
                <a:gd name="T43" fmla="*/ 46 h 66"/>
                <a:gd name="T44" fmla="*/ 43 w 78"/>
                <a:gd name="T45" fmla="*/ 42 h 66"/>
                <a:gd name="T46" fmla="*/ 39 w 78"/>
                <a:gd name="T47" fmla="*/ 41 h 66"/>
                <a:gd name="T48" fmla="*/ 31 w 78"/>
                <a:gd name="T49" fmla="*/ 44 h 66"/>
                <a:gd name="T50" fmla="*/ 34 w 78"/>
                <a:gd name="T51" fmla="*/ 36 h 66"/>
                <a:gd name="T52" fmla="*/ 32 w 78"/>
                <a:gd name="T53" fmla="*/ 41 h 66"/>
                <a:gd name="T54" fmla="*/ 34 w 78"/>
                <a:gd name="T55" fmla="*/ 43 h 66"/>
                <a:gd name="T56" fmla="*/ 53 w 78"/>
                <a:gd name="T57" fmla="*/ 33 h 66"/>
                <a:gd name="T58" fmla="*/ 55 w 78"/>
                <a:gd name="T59" fmla="*/ 30 h 66"/>
                <a:gd name="T60" fmla="*/ 54 w 78"/>
                <a:gd name="T61" fmla="*/ 29 h 66"/>
                <a:gd name="T62" fmla="*/ 50 w 78"/>
                <a:gd name="T63" fmla="*/ 28 h 66"/>
                <a:gd name="T64" fmla="*/ 48 w 78"/>
                <a:gd name="T65" fmla="*/ 26 h 66"/>
                <a:gd name="T66" fmla="*/ 46 w 78"/>
                <a:gd name="T67" fmla="*/ 29 h 66"/>
                <a:gd name="T68" fmla="*/ 44 w 78"/>
                <a:gd name="T69" fmla="*/ 29 h 66"/>
                <a:gd name="T70" fmla="*/ 43 w 78"/>
                <a:gd name="T71" fmla="*/ 31 h 66"/>
                <a:gd name="T72" fmla="*/ 44 w 78"/>
                <a:gd name="T73" fmla="*/ 33 h 66"/>
                <a:gd name="T74" fmla="*/ 43 w 78"/>
                <a:gd name="T75" fmla="*/ 35 h 66"/>
                <a:gd name="T76" fmla="*/ 44 w 78"/>
                <a:gd name="T77" fmla="*/ 37 h 66"/>
                <a:gd name="T78" fmla="*/ 48 w 78"/>
                <a:gd name="T79" fmla="*/ 39 h 66"/>
                <a:gd name="T80" fmla="*/ 50 w 78"/>
                <a:gd name="T81" fmla="*/ 39 h 66"/>
                <a:gd name="T82" fmla="*/ 53 w 78"/>
                <a:gd name="T83" fmla="*/ 37 h 66"/>
                <a:gd name="T84" fmla="*/ 55 w 78"/>
                <a:gd name="T85" fmla="*/ 35 h 66"/>
                <a:gd name="T86" fmla="*/ 53 w 78"/>
                <a:gd name="T87" fmla="*/ 33 h 66"/>
                <a:gd name="T88" fmla="*/ 47 w 78"/>
                <a:gd name="T8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66">
                  <a:moveTo>
                    <a:pt x="4" y="16"/>
                  </a:moveTo>
                  <a:cubicBezTo>
                    <a:pt x="4" y="62"/>
                    <a:pt x="4" y="62"/>
                    <a:pt x="4" y="62"/>
                  </a:cubicBezTo>
                  <a:cubicBezTo>
                    <a:pt x="74" y="62"/>
                    <a:pt x="74" y="62"/>
                    <a:pt x="74" y="62"/>
                  </a:cubicBezTo>
                  <a:cubicBezTo>
                    <a:pt x="74" y="16"/>
                    <a:pt x="74" y="16"/>
                    <a:pt x="74" y="16"/>
                  </a:cubicBezTo>
                  <a:cubicBezTo>
                    <a:pt x="4" y="16"/>
                    <a:pt x="4" y="16"/>
                    <a:pt x="4" y="16"/>
                  </a:cubicBezTo>
                  <a:close/>
                  <a:moveTo>
                    <a:pt x="0" y="12"/>
                  </a:moveTo>
                  <a:cubicBezTo>
                    <a:pt x="78" y="12"/>
                    <a:pt x="78" y="12"/>
                    <a:pt x="78" y="12"/>
                  </a:cubicBezTo>
                  <a:cubicBezTo>
                    <a:pt x="78" y="66"/>
                    <a:pt x="78" y="66"/>
                    <a:pt x="78" y="66"/>
                  </a:cubicBezTo>
                  <a:cubicBezTo>
                    <a:pt x="0" y="66"/>
                    <a:pt x="0" y="66"/>
                    <a:pt x="0" y="66"/>
                  </a:cubicBezTo>
                  <a:cubicBezTo>
                    <a:pt x="0" y="12"/>
                    <a:pt x="0" y="12"/>
                    <a:pt x="0" y="12"/>
                  </a:cubicBezTo>
                  <a:close/>
                  <a:moveTo>
                    <a:pt x="0" y="0"/>
                  </a:moveTo>
                  <a:cubicBezTo>
                    <a:pt x="78" y="0"/>
                    <a:pt x="78" y="0"/>
                    <a:pt x="78" y="0"/>
                  </a:cubicBezTo>
                  <a:cubicBezTo>
                    <a:pt x="78" y="8"/>
                    <a:pt x="78" y="8"/>
                    <a:pt x="78" y="8"/>
                  </a:cubicBezTo>
                  <a:cubicBezTo>
                    <a:pt x="0" y="8"/>
                    <a:pt x="0" y="8"/>
                    <a:pt x="0" y="8"/>
                  </a:cubicBezTo>
                  <a:cubicBezTo>
                    <a:pt x="0" y="0"/>
                    <a:pt x="0" y="0"/>
                    <a:pt x="0" y="0"/>
                  </a:cubicBezTo>
                  <a:close/>
                  <a:moveTo>
                    <a:pt x="46" y="40"/>
                  </a:moveTo>
                  <a:cubicBezTo>
                    <a:pt x="46" y="38"/>
                    <a:pt x="46" y="38"/>
                    <a:pt x="46" y="38"/>
                  </a:cubicBezTo>
                  <a:cubicBezTo>
                    <a:pt x="46" y="38"/>
                    <a:pt x="46" y="37"/>
                    <a:pt x="45" y="37"/>
                  </a:cubicBezTo>
                  <a:cubicBezTo>
                    <a:pt x="42" y="37"/>
                    <a:pt x="42" y="37"/>
                    <a:pt x="42" y="37"/>
                  </a:cubicBezTo>
                  <a:cubicBezTo>
                    <a:pt x="41" y="36"/>
                    <a:pt x="41" y="36"/>
                    <a:pt x="41" y="36"/>
                  </a:cubicBezTo>
                  <a:cubicBezTo>
                    <a:pt x="43" y="33"/>
                    <a:pt x="43" y="33"/>
                    <a:pt x="43" y="33"/>
                  </a:cubicBezTo>
                  <a:cubicBezTo>
                    <a:pt x="43" y="33"/>
                    <a:pt x="43" y="33"/>
                    <a:pt x="43" y="33"/>
                  </a:cubicBezTo>
                  <a:cubicBezTo>
                    <a:pt x="41" y="31"/>
                    <a:pt x="41" y="31"/>
                    <a:pt x="41" y="31"/>
                  </a:cubicBezTo>
                  <a:cubicBezTo>
                    <a:pt x="40" y="31"/>
                    <a:pt x="40" y="31"/>
                    <a:pt x="40" y="31"/>
                  </a:cubicBezTo>
                  <a:cubicBezTo>
                    <a:pt x="38" y="33"/>
                    <a:pt x="38" y="33"/>
                    <a:pt x="38" y="33"/>
                  </a:cubicBezTo>
                  <a:cubicBezTo>
                    <a:pt x="37" y="33"/>
                    <a:pt x="37" y="33"/>
                    <a:pt x="37" y="33"/>
                  </a:cubicBezTo>
                  <a:cubicBezTo>
                    <a:pt x="36" y="29"/>
                    <a:pt x="36" y="29"/>
                    <a:pt x="36" y="29"/>
                  </a:cubicBezTo>
                  <a:cubicBezTo>
                    <a:pt x="36" y="29"/>
                    <a:pt x="36" y="29"/>
                    <a:pt x="36" y="29"/>
                  </a:cubicBezTo>
                  <a:cubicBezTo>
                    <a:pt x="33" y="29"/>
                    <a:pt x="33" y="29"/>
                    <a:pt x="33" y="29"/>
                  </a:cubicBezTo>
                  <a:cubicBezTo>
                    <a:pt x="33" y="29"/>
                    <a:pt x="33" y="29"/>
                    <a:pt x="33" y="29"/>
                  </a:cubicBezTo>
                  <a:cubicBezTo>
                    <a:pt x="32" y="33"/>
                    <a:pt x="32" y="33"/>
                    <a:pt x="32" y="33"/>
                  </a:cubicBezTo>
                  <a:cubicBezTo>
                    <a:pt x="32" y="33"/>
                    <a:pt x="31" y="33"/>
                    <a:pt x="31" y="33"/>
                  </a:cubicBezTo>
                  <a:cubicBezTo>
                    <a:pt x="29" y="31"/>
                    <a:pt x="29" y="31"/>
                    <a:pt x="29" y="31"/>
                  </a:cubicBezTo>
                  <a:cubicBezTo>
                    <a:pt x="28" y="31"/>
                    <a:pt x="28" y="31"/>
                    <a:pt x="28" y="31"/>
                  </a:cubicBezTo>
                  <a:cubicBezTo>
                    <a:pt x="26" y="33"/>
                    <a:pt x="26" y="33"/>
                    <a:pt x="26" y="33"/>
                  </a:cubicBezTo>
                  <a:cubicBezTo>
                    <a:pt x="26" y="33"/>
                    <a:pt x="26" y="33"/>
                    <a:pt x="26" y="33"/>
                  </a:cubicBezTo>
                  <a:cubicBezTo>
                    <a:pt x="27" y="36"/>
                    <a:pt x="27" y="36"/>
                    <a:pt x="27" y="36"/>
                  </a:cubicBezTo>
                  <a:cubicBezTo>
                    <a:pt x="27" y="37"/>
                    <a:pt x="27" y="37"/>
                    <a:pt x="27" y="37"/>
                  </a:cubicBezTo>
                  <a:cubicBezTo>
                    <a:pt x="24" y="37"/>
                    <a:pt x="24" y="37"/>
                    <a:pt x="24" y="37"/>
                  </a:cubicBezTo>
                  <a:cubicBezTo>
                    <a:pt x="23" y="37"/>
                    <a:pt x="23" y="38"/>
                    <a:pt x="23" y="38"/>
                  </a:cubicBezTo>
                  <a:cubicBezTo>
                    <a:pt x="23" y="40"/>
                    <a:pt x="23" y="40"/>
                    <a:pt x="23" y="40"/>
                  </a:cubicBezTo>
                  <a:cubicBezTo>
                    <a:pt x="23" y="41"/>
                    <a:pt x="23" y="41"/>
                    <a:pt x="23" y="41"/>
                  </a:cubicBezTo>
                  <a:cubicBezTo>
                    <a:pt x="26" y="42"/>
                    <a:pt x="26" y="42"/>
                    <a:pt x="26" y="42"/>
                  </a:cubicBezTo>
                  <a:cubicBezTo>
                    <a:pt x="26" y="42"/>
                    <a:pt x="26" y="43"/>
                    <a:pt x="26" y="43"/>
                  </a:cubicBezTo>
                  <a:cubicBezTo>
                    <a:pt x="24" y="45"/>
                    <a:pt x="24" y="45"/>
                    <a:pt x="24" y="45"/>
                  </a:cubicBezTo>
                  <a:cubicBezTo>
                    <a:pt x="24" y="46"/>
                    <a:pt x="24" y="46"/>
                    <a:pt x="24" y="46"/>
                  </a:cubicBezTo>
                  <a:cubicBezTo>
                    <a:pt x="25" y="48"/>
                    <a:pt x="25" y="48"/>
                    <a:pt x="25" y="48"/>
                  </a:cubicBezTo>
                  <a:cubicBezTo>
                    <a:pt x="26" y="48"/>
                    <a:pt x="26" y="48"/>
                    <a:pt x="26" y="48"/>
                  </a:cubicBezTo>
                  <a:cubicBezTo>
                    <a:pt x="29" y="47"/>
                    <a:pt x="29" y="47"/>
                    <a:pt x="29" y="47"/>
                  </a:cubicBezTo>
                  <a:cubicBezTo>
                    <a:pt x="29" y="48"/>
                    <a:pt x="29" y="48"/>
                    <a:pt x="29" y="48"/>
                  </a:cubicBezTo>
                  <a:cubicBezTo>
                    <a:pt x="29" y="51"/>
                    <a:pt x="29" y="51"/>
                    <a:pt x="29" y="51"/>
                  </a:cubicBezTo>
                  <a:cubicBezTo>
                    <a:pt x="29" y="52"/>
                    <a:pt x="29" y="52"/>
                    <a:pt x="29" y="52"/>
                  </a:cubicBezTo>
                  <a:cubicBezTo>
                    <a:pt x="31" y="52"/>
                    <a:pt x="31" y="52"/>
                    <a:pt x="31" y="52"/>
                  </a:cubicBezTo>
                  <a:cubicBezTo>
                    <a:pt x="32" y="52"/>
                    <a:pt x="32" y="52"/>
                    <a:pt x="32" y="52"/>
                  </a:cubicBezTo>
                  <a:cubicBezTo>
                    <a:pt x="34" y="49"/>
                    <a:pt x="34" y="49"/>
                    <a:pt x="34" y="49"/>
                  </a:cubicBezTo>
                  <a:cubicBezTo>
                    <a:pt x="34" y="49"/>
                    <a:pt x="34" y="49"/>
                    <a:pt x="34" y="49"/>
                  </a:cubicBezTo>
                  <a:cubicBezTo>
                    <a:pt x="35" y="49"/>
                    <a:pt x="35" y="49"/>
                    <a:pt x="35" y="49"/>
                  </a:cubicBezTo>
                  <a:cubicBezTo>
                    <a:pt x="37" y="52"/>
                    <a:pt x="37" y="52"/>
                    <a:pt x="37" y="52"/>
                  </a:cubicBezTo>
                  <a:cubicBezTo>
                    <a:pt x="37" y="52"/>
                    <a:pt x="37" y="52"/>
                    <a:pt x="37" y="52"/>
                  </a:cubicBezTo>
                  <a:cubicBezTo>
                    <a:pt x="39" y="52"/>
                    <a:pt x="39" y="52"/>
                    <a:pt x="39" y="52"/>
                  </a:cubicBezTo>
                  <a:cubicBezTo>
                    <a:pt x="40" y="51"/>
                    <a:pt x="40" y="51"/>
                    <a:pt x="40" y="51"/>
                  </a:cubicBezTo>
                  <a:cubicBezTo>
                    <a:pt x="39" y="48"/>
                    <a:pt x="39" y="48"/>
                    <a:pt x="39" y="48"/>
                  </a:cubicBezTo>
                  <a:cubicBezTo>
                    <a:pt x="40" y="47"/>
                    <a:pt x="40" y="47"/>
                    <a:pt x="40" y="47"/>
                  </a:cubicBezTo>
                  <a:cubicBezTo>
                    <a:pt x="43" y="48"/>
                    <a:pt x="43" y="48"/>
                    <a:pt x="43" y="48"/>
                  </a:cubicBezTo>
                  <a:cubicBezTo>
                    <a:pt x="44" y="48"/>
                    <a:pt x="44" y="48"/>
                    <a:pt x="44" y="48"/>
                  </a:cubicBezTo>
                  <a:cubicBezTo>
                    <a:pt x="45" y="46"/>
                    <a:pt x="45" y="46"/>
                    <a:pt x="45" y="46"/>
                  </a:cubicBezTo>
                  <a:cubicBezTo>
                    <a:pt x="45" y="45"/>
                    <a:pt x="45" y="45"/>
                    <a:pt x="45" y="45"/>
                  </a:cubicBezTo>
                  <a:cubicBezTo>
                    <a:pt x="43" y="43"/>
                    <a:pt x="43" y="43"/>
                    <a:pt x="43" y="43"/>
                  </a:cubicBezTo>
                  <a:cubicBezTo>
                    <a:pt x="43" y="43"/>
                    <a:pt x="43" y="42"/>
                    <a:pt x="43" y="42"/>
                  </a:cubicBezTo>
                  <a:cubicBezTo>
                    <a:pt x="46" y="41"/>
                    <a:pt x="46" y="41"/>
                    <a:pt x="46" y="41"/>
                  </a:cubicBezTo>
                  <a:cubicBezTo>
                    <a:pt x="46" y="41"/>
                    <a:pt x="46" y="40"/>
                    <a:pt x="46" y="40"/>
                  </a:cubicBezTo>
                  <a:close/>
                  <a:moveTo>
                    <a:pt x="39" y="41"/>
                  </a:moveTo>
                  <a:cubicBezTo>
                    <a:pt x="39" y="42"/>
                    <a:pt x="39" y="43"/>
                    <a:pt x="38" y="44"/>
                  </a:cubicBezTo>
                  <a:cubicBezTo>
                    <a:pt x="37" y="45"/>
                    <a:pt x="36" y="46"/>
                    <a:pt x="34" y="46"/>
                  </a:cubicBezTo>
                  <a:cubicBezTo>
                    <a:pt x="33" y="46"/>
                    <a:pt x="32" y="45"/>
                    <a:pt x="31" y="44"/>
                  </a:cubicBezTo>
                  <a:cubicBezTo>
                    <a:pt x="30" y="43"/>
                    <a:pt x="30" y="42"/>
                    <a:pt x="30" y="41"/>
                  </a:cubicBezTo>
                  <a:cubicBezTo>
                    <a:pt x="30" y="40"/>
                    <a:pt x="30" y="39"/>
                    <a:pt x="31" y="38"/>
                  </a:cubicBezTo>
                  <a:cubicBezTo>
                    <a:pt x="32" y="37"/>
                    <a:pt x="33" y="36"/>
                    <a:pt x="34" y="36"/>
                  </a:cubicBezTo>
                  <a:cubicBezTo>
                    <a:pt x="36" y="36"/>
                    <a:pt x="37" y="37"/>
                    <a:pt x="38" y="38"/>
                  </a:cubicBezTo>
                  <a:cubicBezTo>
                    <a:pt x="39" y="39"/>
                    <a:pt x="39" y="40"/>
                    <a:pt x="39" y="41"/>
                  </a:cubicBezTo>
                  <a:close/>
                  <a:moveTo>
                    <a:pt x="32" y="41"/>
                  </a:moveTo>
                  <a:cubicBezTo>
                    <a:pt x="32" y="40"/>
                    <a:pt x="33" y="39"/>
                    <a:pt x="34" y="39"/>
                  </a:cubicBezTo>
                  <a:cubicBezTo>
                    <a:pt x="36" y="39"/>
                    <a:pt x="37" y="40"/>
                    <a:pt x="37" y="41"/>
                  </a:cubicBezTo>
                  <a:cubicBezTo>
                    <a:pt x="37" y="42"/>
                    <a:pt x="36" y="43"/>
                    <a:pt x="34" y="43"/>
                  </a:cubicBezTo>
                  <a:cubicBezTo>
                    <a:pt x="33" y="43"/>
                    <a:pt x="32" y="42"/>
                    <a:pt x="32" y="41"/>
                  </a:cubicBezTo>
                  <a:close/>
                  <a:moveTo>
                    <a:pt x="53" y="33"/>
                  </a:moveTo>
                  <a:cubicBezTo>
                    <a:pt x="53" y="33"/>
                    <a:pt x="53" y="33"/>
                    <a:pt x="53" y="33"/>
                  </a:cubicBezTo>
                  <a:cubicBezTo>
                    <a:pt x="53" y="32"/>
                    <a:pt x="53" y="32"/>
                    <a:pt x="53" y="32"/>
                  </a:cubicBezTo>
                  <a:cubicBezTo>
                    <a:pt x="54" y="31"/>
                    <a:pt x="54" y="31"/>
                    <a:pt x="54" y="31"/>
                  </a:cubicBezTo>
                  <a:cubicBezTo>
                    <a:pt x="55" y="30"/>
                    <a:pt x="55" y="30"/>
                    <a:pt x="55" y="30"/>
                  </a:cubicBezTo>
                  <a:cubicBezTo>
                    <a:pt x="55" y="30"/>
                    <a:pt x="55" y="30"/>
                    <a:pt x="55" y="30"/>
                  </a:cubicBezTo>
                  <a:cubicBezTo>
                    <a:pt x="54" y="29"/>
                    <a:pt x="54" y="29"/>
                    <a:pt x="54" y="29"/>
                  </a:cubicBezTo>
                  <a:cubicBezTo>
                    <a:pt x="54" y="29"/>
                    <a:pt x="54" y="29"/>
                    <a:pt x="54" y="29"/>
                  </a:cubicBezTo>
                  <a:cubicBezTo>
                    <a:pt x="53" y="29"/>
                    <a:pt x="53" y="29"/>
                    <a:pt x="53" y="29"/>
                  </a:cubicBezTo>
                  <a:cubicBezTo>
                    <a:pt x="52" y="29"/>
                    <a:pt x="52" y="29"/>
                    <a:pt x="52" y="29"/>
                  </a:cubicBezTo>
                  <a:cubicBezTo>
                    <a:pt x="51" y="29"/>
                    <a:pt x="51" y="29"/>
                    <a:pt x="50" y="28"/>
                  </a:cubicBezTo>
                  <a:cubicBezTo>
                    <a:pt x="50" y="27"/>
                    <a:pt x="50" y="27"/>
                    <a:pt x="50" y="27"/>
                  </a:cubicBezTo>
                  <a:cubicBezTo>
                    <a:pt x="49" y="26"/>
                    <a:pt x="49" y="26"/>
                    <a:pt x="49" y="26"/>
                  </a:cubicBezTo>
                  <a:cubicBezTo>
                    <a:pt x="48" y="26"/>
                    <a:pt x="48" y="26"/>
                    <a:pt x="48" y="26"/>
                  </a:cubicBezTo>
                  <a:cubicBezTo>
                    <a:pt x="48" y="27"/>
                    <a:pt x="48" y="27"/>
                    <a:pt x="48" y="27"/>
                  </a:cubicBezTo>
                  <a:cubicBezTo>
                    <a:pt x="47" y="28"/>
                    <a:pt x="47" y="28"/>
                    <a:pt x="47" y="28"/>
                  </a:cubicBezTo>
                  <a:cubicBezTo>
                    <a:pt x="47" y="29"/>
                    <a:pt x="46" y="29"/>
                    <a:pt x="46" y="29"/>
                  </a:cubicBezTo>
                  <a:cubicBezTo>
                    <a:pt x="44" y="29"/>
                    <a:pt x="44" y="29"/>
                    <a:pt x="44" y="29"/>
                  </a:cubicBezTo>
                  <a:cubicBezTo>
                    <a:pt x="44" y="29"/>
                    <a:pt x="44" y="29"/>
                    <a:pt x="44" y="29"/>
                  </a:cubicBezTo>
                  <a:cubicBezTo>
                    <a:pt x="44" y="29"/>
                    <a:pt x="44" y="29"/>
                    <a:pt x="44" y="29"/>
                  </a:cubicBezTo>
                  <a:cubicBezTo>
                    <a:pt x="43" y="30"/>
                    <a:pt x="43" y="30"/>
                    <a:pt x="43" y="30"/>
                  </a:cubicBezTo>
                  <a:cubicBezTo>
                    <a:pt x="43" y="30"/>
                    <a:pt x="43" y="30"/>
                    <a:pt x="43" y="30"/>
                  </a:cubicBezTo>
                  <a:cubicBezTo>
                    <a:pt x="43" y="31"/>
                    <a:pt x="43" y="31"/>
                    <a:pt x="43" y="31"/>
                  </a:cubicBezTo>
                  <a:cubicBezTo>
                    <a:pt x="44" y="32"/>
                    <a:pt x="44" y="32"/>
                    <a:pt x="44" y="32"/>
                  </a:cubicBezTo>
                  <a:cubicBezTo>
                    <a:pt x="44" y="33"/>
                    <a:pt x="44" y="33"/>
                    <a:pt x="44" y="33"/>
                  </a:cubicBezTo>
                  <a:cubicBezTo>
                    <a:pt x="44" y="33"/>
                    <a:pt x="44" y="33"/>
                    <a:pt x="44" y="33"/>
                  </a:cubicBezTo>
                  <a:cubicBezTo>
                    <a:pt x="43" y="35"/>
                    <a:pt x="43" y="35"/>
                    <a:pt x="43" y="35"/>
                  </a:cubicBezTo>
                  <a:cubicBezTo>
                    <a:pt x="43" y="35"/>
                    <a:pt x="43" y="35"/>
                    <a:pt x="43" y="35"/>
                  </a:cubicBezTo>
                  <a:cubicBezTo>
                    <a:pt x="43" y="35"/>
                    <a:pt x="43" y="35"/>
                    <a:pt x="43" y="35"/>
                  </a:cubicBezTo>
                  <a:cubicBezTo>
                    <a:pt x="44" y="36"/>
                    <a:pt x="44" y="36"/>
                    <a:pt x="44" y="36"/>
                  </a:cubicBezTo>
                  <a:cubicBezTo>
                    <a:pt x="44" y="37"/>
                    <a:pt x="44" y="37"/>
                    <a:pt x="44" y="37"/>
                  </a:cubicBezTo>
                  <a:cubicBezTo>
                    <a:pt x="44" y="37"/>
                    <a:pt x="44" y="37"/>
                    <a:pt x="44" y="37"/>
                  </a:cubicBezTo>
                  <a:cubicBezTo>
                    <a:pt x="46" y="36"/>
                    <a:pt x="46" y="36"/>
                    <a:pt x="46" y="36"/>
                  </a:cubicBezTo>
                  <a:cubicBezTo>
                    <a:pt x="46" y="36"/>
                    <a:pt x="47" y="37"/>
                    <a:pt x="47" y="37"/>
                  </a:cubicBezTo>
                  <a:cubicBezTo>
                    <a:pt x="48" y="39"/>
                    <a:pt x="48" y="39"/>
                    <a:pt x="48" y="39"/>
                  </a:cubicBezTo>
                  <a:cubicBezTo>
                    <a:pt x="48" y="39"/>
                    <a:pt x="48" y="39"/>
                    <a:pt x="48" y="39"/>
                  </a:cubicBezTo>
                  <a:cubicBezTo>
                    <a:pt x="49" y="39"/>
                    <a:pt x="49" y="39"/>
                    <a:pt x="49" y="39"/>
                  </a:cubicBezTo>
                  <a:cubicBezTo>
                    <a:pt x="50" y="39"/>
                    <a:pt x="50" y="39"/>
                    <a:pt x="50" y="39"/>
                  </a:cubicBezTo>
                  <a:cubicBezTo>
                    <a:pt x="50" y="37"/>
                    <a:pt x="50" y="37"/>
                    <a:pt x="50" y="37"/>
                  </a:cubicBezTo>
                  <a:cubicBezTo>
                    <a:pt x="51" y="37"/>
                    <a:pt x="51" y="36"/>
                    <a:pt x="52" y="36"/>
                  </a:cubicBezTo>
                  <a:cubicBezTo>
                    <a:pt x="53" y="37"/>
                    <a:pt x="53" y="37"/>
                    <a:pt x="53" y="37"/>
                  </a:cubicBezTo>
                  <a:cubicBezTo>
                    <a:pt x="54" y="37"/>
                    <a:pt x="54" y="37"/>
                    <a:pt x="54" y="37"/>
                  </a:cubicBezTo>
                  <a:cubicBezTo>
                    <a:pt x="54" y="36"/>
                    <a:pt x="54" y="36"/>
                    <a:pt x="54" y="36"/>
                  </a:cubicBezTo>
                  <a:cubicBezTo>
                    <a:pt x="55" y="35"/>
                    <a:pt x="55" y="35"/>
                    <a:pt x="55" y="35"/>
                  </a:cubicBezTo>
                  <a:cubicBezTo>
                    <a:pt x="55" y="35"/>
                    <a:pt x="55" y="35"/>
                    <a:pt x="55" y="35"/>
                  </a:cubicBezTo>
                  <a:cubicBezTo>
                    <a:pt x="54" y="35"/>
                    <a:pt x="54" y="35"/>
                    <a:pt x="54" y="35"/>
                  </a:cubicBezTo>
                  <a:cubicBezTo>
                    <a:pt x="53" y="33"/>
                    <a:pt x="53" y="33"/>
                    <a:pt x="53" y="33"/>
                  </a:cubicBezTo>
                  <a:close/>
                  <a:moveTo>
                    <a:pt x="51" y="33"/>
                  </a:moveTo>
                  <a:cubicBezTo>
                    <a:pt x="51" y="34"/>
                    <a:pt x="50" y="34"/>
                    <a:pt x="49" y="34"/>
                  </a:cubicBezTo>
                  <a:cubicBezTo>
                    <a:pt x="48" y="34"/>
                    <a:pt x="47" y="34"/>
                    <a:pt x="47" y="33"/>
                  </a:cubicBezTo>
                  <a:cubicBezTo>
                    <a:pt x="47" y="32"/>
                    <a:pt x="48" y="31"/>
                    <a:pt x="49" y="31"/>
                  </a:cubicBezTo>
                  <a:cubicBezTo>
                    <a:pt x="50" y="31"/>
                    <a:pt x="51" y="32"/>
                    <a:pt x="51" y="3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7" name="Freeform 44"/>
            <p:cNvSpPr>
              <a:spLocks/>
            </p:cNvSpPr>
            <p:nvPr/>
          </p:nvSpPr>
          <p:spPr bwMode="auto">
            <a:xfrm>
              <a:off x="7512050" y="850900"/>
              <a:ext cx="409575" cy="268288"/>
            </a:xfrm>
            <a:custGeom>
              <a:avLst/>
              <a:gdLst>
                <a:gd name="T0" fmla="*/ 154 w 184"/>
                <a:gd name="T1" fmla="*/ 53 h 121"/>
                <a:gd name="T2" fmla="*/ 154 w 184"/>
                <a:gd name="T3" fmla="*/ 51 h 121"/>
                <a:gd name="T4" fmla="*/ 104 w 184"/>
                <a:gd name="T5" fmla="*/ 0 h 121"/>
                <a:gd name="T6" fmla="*/ 61 w 184"/>
                <a:gd name="T7" fmla="*/ 23 h 121"/>
                <a:gd name="T8" fmla="*/ 48 w 184"/>
                <a:gd name="T9" fmla="*/ 19 h 121"/>
                <a:gd name="T10" fmla="*/ 31 w 184"/>
                <a:gd name="T11" fmla="*/ 24 h 121"/>
                <a:gd name="T12" fmla="*/ 18 w 184"/>
                <a:gd name="T13" fmla="*/ 48 h 121"/>
                <a:gd name="T14" fmla="*/ 0 w 184"/>
                <a:gd name="T15" fmla="*/ 81 h 121"/>
                <a:gd name="T16" fmla="*/ 35 w 184"/>
                <a:gd name="T17" fmla="*/ 121 h 121"/>
                <a:gd name="T18" fmla="*/ 40 w 184"/>
                <a:gd name="T19" fmla="*/ 121 h 121"/>
                <a:gd name="T20" fmla="*/ 44 w 184"/>
                <a:gd name="T21" fmla="*/ 121 h 121"/>
                <a:gd name="T22" fmla="*/ 127 w 184"/>
                <a:gd name="T23" fmla="*/ 121 h 121"/>
                <a:gd name="T24" fmla="*/ 128 w 184"/>
                <a:gd name="T25" fmla="*/ 121 h 121"/>
                <a:gd name="T26" fmla="*/ 130 w 184"/>
                <a:gd name="T27" fmla="*/ 121 h 121"/>
                <a:gd name="T28" fmla="*/ 136 w 184"/>
                <a:gd name="T29" fmla="*/ 121 h 121"/>
                <a:gd name="T30" fmla="*/ 150 w 184"/>
                <a:gd name="T31" fmla="*/ 121 h 121"/>
                <a:gd name="T32" fmla="*/ 184 w 184"/>
                <a:gd name="T33" fmla="*/ 87 h 121"/>
                <a:gd name="T34" fmla="*/ 154 w 184"/>
                <a:gd name="T35" fmla="*/ 5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121">
                  <a:moveTo>
                    <a:pt x="154" y="53"/>
                  </a:moveTo>
                  <a:cubicBezTo>
                    <a:pt x="154" y="53"/>
                    <a:pt x="154" y="52"/>
                    <a:pt x="154" y="51"/>
                  </a:cubicBezTo>
                  <a:cubicBezTo>
                    <a:pt x="154" y="23"/>
                    <a:pt x="132" y="0"/>
                    <a:pt x="104" y="0"/>
                  </a:cubicBezTo>
                  <a:cubicBezTo>
                    <a:pt x="86" y="0"/>
                    <a:pt x="71" y="9"/>
                    <a:pt x="61" y="23"/>
                  </a:cubicBezTo>
                  <a:cubicBezTo>
                    <a:pt x="57" y="20"/>
                    <a:pt x="53" y="19"/>
                    <a:pt x="48" y="19"/>
                  </a:cubicBezTo>
                  <a:cubicBezTo>
                    <a:pt x="41" y="19"/>
                    <a:pt x="36" y="21"/>
                    <a:pt x="31" y="24"/>
                  </a:cubicBezTo>
                  <a:cubicBezTo>
                    <a:pt x="23" y="29"/>
                    <a:pt x="18" y="38"/>
                    <a:pt x="18" y="48"/>
                  </a:cubicBezTo>
                  <a:cubicBezTo>
                    <a:pt x="7" y="55"/>
                    <a:pt x="0" y="67"/>
                    <a:pt x="0" y="81"/>
                  </a:cubicBezTo>
                  <a:cubicBezTo>
                    <a:pt x="0" y="102"/>
                    <a:pt x="15" y="119"/>
                    <a:pt x="35" y="121"/>
                  </a:cubicBezTo>
                  <a:cubicBezTo>
                    <a:pt x="37" y="121"/>
                    <a:pt x="38" y="121"/>
                    <a:pt x="40" y="121"/>
                  </a:cubicBezTo>
                  <a:cubicBezTo>
                    <a:pt x="41" y="121"/>
                    <a:pt x="42" y="121"/>
                    <a:pt x="44" y="121"/>
                  </a:cubicBezTo>
                  <a:cubicBezTo>
                    <a:pt x="62" y="121"/>
                    <a:pt x="106" y="121"/>
                    <a:pt x="127" y="121"/>
                  </a:cubicBezTo>
                  <a:cubicBezTo>
                    <a:pt x="127" y="121"/>
                    <a:pt x="128" y="121"/>
                    <a:pt x="128" y="121"/>
                  </a:cubicBezTo>
                  <a:cubicBezTo>
                    <a:pt x="130" y="121"/>
                    <a:pt x="130" y="121"/>
                    <a:pt x="130" y="121"/>
                  </a:cubicBezTo>
                  <a:cubicBezTo>
                    <a:pt x="131" y="121"/>
                    <a:pt x="134" y="121"/>
                    <a:pt x="136" y="121"/>
                  </a:cubicBezTo>
                  <a:cubicBezTo>
                    <a:pt x="150" y="121"/>
                    <a:pt x="150" y="121"/>
                    <a:pt x="150" y="121"/>
                  </a:cubicBezTo>
                  <a:cubicBezTo>
                    <a:pt x="169" y="121"/>
                    <a:pt x="184" y="106"/>
                    <a:pt x="184" y="87"/>
                  </a:cubicBezTo>
                  <a:cubicBezTo>
                    <a:pt x="184" y="70"/>
                    <a:pt x="171" y="56"/>
                    <a:pt x="154" y="53"/>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8" name="Freeform 45"/>
            <p:cNvSpPr>
              <a:spLocks/>
            </p:cNvSpPr>
            <p:nvPr/>
          </p:nvSpPr>
          <p:spPr bwMode="auto">
            <a:xfrm>
              <a:off x="7908925" y="808038"/>
              <a:ext cx="295275" cy="193675"/>
            </a:xfrm>
            <a:custGeom>
              <a:avLst/>
              <a:gdLst>
                <a:gd name="T0" fmla="*/ 112 w 133"/>
                <a:gd name="T1" fmla="*/ 38 h 87"/>
                <a:gd name="T2" fmla="*/ 112 w 133"/>
                <a:gd name="T3" fmla="*/ 36 h 87"/>
                <a:gd name="T4" fmla="*/ 75 w 133"/>
                <a:gd name="T5" fmla="*/ 0 h 87"/>
                <a:gd name="T6" fmla="*/ 45 w 133"/>
                <a:gd name="T7" fmla="*/ 16 h 87"/>
                <a:gd name="T8" fmla="*/ 35 w 133"/>
                <a:gd name="T9" fmla="*/ 13 h 87"/>
                <a:gd name="T10" fmla="*/ 23 w 133"/>
                <a:gd name="T11" fmla="*/ 17 h 87"/>
                <a:gd name="T12" fmla="*/ 14 w 133"/>
                <a:gd name="T13" fmla="*/ 34 h 87"/>
                <a:gd name="T14" fmla="*/ 0 w 133"/>
                <a:gd name="T15" fmla="*/ 58 h 87"/>
                <a:gd name="T16" fmla="*/ 26 w 133"/>
                <a:gd name="T17" fmla="*/ 87 h 87"/>
                <a:gd name="T18" fmla="*/ 29 w 133"/>
                <a:gd name="T19" fmla="*/ 87 h 87"/>
                <a:gd name="T20" fmla="*/ 32 w 133"/>
                <a:gd name="T21" fmla="*/ 87 h 87"/>
                <a:gd name="T22" fmla="*/ 92 w 133"/>
                <a:gd name="T23" fmla="*/ 87 h 87"/>
                <a:gd name="T24" fmla="*/ 93 w 133"/>
                <a:gd name="T25" fmla="*/ 87 h 87"/>
                <a:gd name="T26" fmla="*/ 95 w 133"/>
                <a:gd name="T27" fmla="*/ 87 h 87"/>
                <a:gd name="T28" fmla="*/ 99 w 133"/>
                <a:gd name="T29" fmla="*/ 87 h 87"/>
                <a:gd name="T30" fmla="*/ 108 w 133"/>
                <a:gd name="T31" fmla="*/ 87 h 87"/>
                <a:gd name="T32" fmla="*/ 133 w 133"/>
                <a:gd name="T33" fmla="*/ 62 h 87"/>
                <a:gd name="T34" fmla="*/ 112 w 133"/>
                <a:gd name="T35" fmla="*/ 3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7">
                  <a:moveTo>
                    <a:pt x="112" y="38"/>
                  </a:moveTo>
                  <a:cubicBezTo>
                    <a:pt x="112" y="37"/>
                    <a:pt x="112" y="37"/>
                    <a:pt x="112" y="36"/>
                  </a:cubicBezTo>
                  <a:cubicBezTo>
                    <a:pt x="112" y="16"/>
                    <a:pt x="96" y="0"/>
                    <a:pt x="75" y="0"/>
                  </a:cubicBezTo>
                  <a:cubicBezTo>
                    <a:pt x="63" y="0"/>
                    <a:pt x="51" y="6"/>
                    <a:pt x="45" y="16"/>
                  </a:cubicBezTo>
                  <a:cubicBezTo>
                    <a:pt x="42" y="14"/>
                    <a:pt x="39" y="13"/>
                    <a:pt x="35" y="13"/>
                  </a:cubicBezTo>
                  <a:cubicBezTo>
                    <a:pt x="30" y="13"/>
                    <a:pt x="26" y="15"/>
                    <a:pt x="23" y="17"/>
                  </a:cubicBezTo>
                  <a:cubicBezTo>
                    <a:pt x="17" y="20"/>
                    <a:pt x="14" y="27"/>
                    <a:pt x="14" y="34"/>
                  </a:cubicBezTo>
                  <a:cubicBezTo>
                    <a:pt x="6" y="39"/>
                    <a:pt x="0" y="48"/>
                    <a:pt x="0" y="58"/>
                  </a:cubicBezTo>
                  <a:cubicBezTo>
                    <a:pt x="0" y="73"/>
                    <a:pt x="12" y="85"/>
                    <a:pt x="26" y="87"/>
                  </a:cubicBezTo>
                  <a:cubicBezTo>
                    <a:pt x="27" y="87"/>
                    <a:pt x="28" y="87"/>
                    <a:pt x="29" y="87"/>
                  </a:cubicBezTo>
                  <a:cubicBezTo>
                    <a:pt x="30" y="87"/>
                    <a:pt x="31" y="87"/>
                    <a:pt x="32" y="87"/>
                  </a:cubicBezTo>
                  <a:cubicBezTo>
                    <a:pt x="46" y="87"/>
                    <a:pt x="77" y="87"/>
                    <a:pt x="92" y="87"/>
                  </a:cubicBezTo>
                  <a:cubicBezTo>
                    <a:pt x="92" y="87"/>
                    <a:pt x="93" y="87"/>
                    <a:pt x="93" y="87"/>
                  </a:cubicBezTo>
                  <a:cubicBezTo>
                    <a:pt x="95" y="87"/>
                    <a:pt x="95" y="87"/>
                    <a:pt x="95" y="87"/>
                  </a:cubicBezTo>
                  <a:cubicBezTo>
                    <a:pt x="95" y="87"/>
                    <a:pt x="98" y="87"/>
                    <a:pt x="99" y="87"/>
                  </a:cubicBezTo>
                  <a:cubicBezTo>
                    <a:pt x="108" y="87"/>
                    <a:pt x="108" y="87"/>
                    <a:pt x="108" y="87"/>
                  </a:cubicBezTo>
                  <a:cubicBezTo>
                    <a:pt x="122" y="87"/>
                    <a:pt x="133" y="76"/>
                    <a:pt x="133" y="62"/>
                  </a:cubicBezTo>
                  <a:cubicBezTo>
                    <a:pt x="133" y="50"/>
                    <a:pt x="124" y="40"/>
                    <a:pt x="112" y="3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9" name="Freeform 46"/>
            <p:cNvSpPr>
              <a:spLocks/>
            </p:cNvSpPr>
            <p:nvPr/>
          </p:nvSpPr>
          <p:spPr bwMode="auto">
            <a:xfrm>
              <a:off x="7061200" y="896938"/>
              <a:ext cx="538163" cy="35560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0" name="Freeform 47"/>
            <p:cNvSpPr>
              <a:spLocks/>
            </p:cNvSpPr>
            <p:nvPr/>
          </p:nvSpPr>
          <p:spPr bwMode="auto">
            <a:xfrm>
              <a:off x="7593013" y="1392238"/>
              <a:ext cx="223838" cy="52388"/>
            </a:xfrm>
            <a:custGeom>
              <a:avLst/>
              <a:gdLst>
                <a:gd name="T0" fmla="*/ 73 w 101"/>
                <a:gd name="T1" fmla="*/ 0 h 23"/>
                <a:gd name="T2" fmla="*/ 55 w 101"/>
                <a:gd name="T3" fmla="*/ 5 h 23"/>
                <a:gd name="T4" fmla="*/ 36 w 101"/>
                <a:gd name="T5" fmla="*/ 0 h 23"/>
                <a:gd name="T6" fmla="*/ 0 w 101"/>
                <a:gd name="T7" fmla="*/ 23 h 23"/>
                <a:gd name="T8" fmla="*/ 36 w 101"/>
                <a:gd name="T9" fmla="*/ 9 h 23"/>
                <a:gd name="T10" fmla="*/ 49 w 101"/>
                <a:gd name="T11" fmla="*/ 11 h 23"/>
                <a:gd name="T12" fmla="*/ 45 w 101"/>
                <a:gd name="T13" fmla="*/ 18 h 23"/>
                <a:gd name="T14" fmla="*/ 53 w 101"/>
                <a:gd name="T15" fmla="*/ 12 h 23"/>
                <a:gd name="T16" fmla="*/ 61 w 101"/>
                <a:gd name="T17" fmla="*/ 9 h 23"/>
                <a:gd name="T18" fmla="*/ 73 w 101"/>
                <a:gd name="T19" fmla="*/ 7 h 23"/>
                <a:gd name="T20" fmla="*/ 101 w 101"/>
                <a:gd name="T21" fmla="*/ 18 h 23"/>
                <a:gd name="T22" fmla="*/ 73 w 101"/>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23">
                  <a:moveTo>
                    <a:pt x="73" y="0"/>
                  </a:moveTo>
                  <a:cubicBezTo>
                    <a:pt x="66" y="0"/>
                    <a:pt x="60" y="2"/>
                    <a:pt x="55" y="5"/>
                  </a:cubicBezTo>
                  <a:cubicBezTo>
                    <a:pt x="50" y="2"/>
                    <a:pt x="43" y="0"/>
                    <a:pt x="36" y="0"/>
                  </a:cubicBezTo>
                  <a:cubicBezTo>
                    <a:pt x="20" y="0"/>
                    <a:pt x="6" y="9"/>
                    <a:pt x="0" y="23"/>
                  </a:cubicBezTo>
                  <a:cubicBezTo>
                    <a:pt x="8" y="15"/>
                    <a:pt x="21" y="9"/>
                    <a:pt x="36" y="9"/>
                  </a:cubicBezTo>
                  <a:cubicBezTo>
                    <a:pt x="40" y="9"/>
                    <a:pt x="45" y="10"/>
                    <a:pt x="49" y="11"/>
                  </a:cubicBezTo>
                  <a:cubicBezTo>
                    <a:pt x="48" y="13"/>
                    <a:pt x="46" y="15"/>
                    <a:pt x="45" y="18"/>
                  </a:cubicBezTo>
                  <a:cubicBezTo>
                    <a:pt x="47" y="15"/>
                    <a:pt x="50" y="13"/>
                    <a:pt x="53" y="12"/>
                  </a:cubicBezTo>
                  <a:cubicBezTo>
                    <a:pt x="55" y="11"/>
                    <a:pt x="58" y="10"/>
                    <a:pt x="61" y="9"/>
                  </a:cubicBezTo>
                  <a:cubicBezTo>
                    <a:pt x="64" y="8"/>
                    <a:pt x="69" y="7"/>
                    <a:pt x="73" y="7"/>
                  </a:cubicBezTo>
                  <a:cubicBezTo>
                    <a:pt x="84" y="7"/>
                    <a:pt x="94" y="11"/>
                    <a:pt x="101" y="18"/>
                  </a:cubicBezTo>
                  <a:cubicBezTo>
                    <a:pt x="96" y="7"/>
                    <a:pt x="85" y="0"/>
                    <a:pt x="73"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1" name="Freeform 48"/>
            <p:cNvSpPr>
              <a:spLocks/>
            </p:cNvSpPr>
            <p:nvPr/>
          </p:nvSpPr>
          <p:spPr bwMode="auto">
            <a:xfrm>
              <a:off x="7772400" y="1301750"/>
              <a:ext cx="222250" cy="49213"/>
            </a:xfrm>
            <a:custGeom>
              <a:avLst/>
              <a:gdLst>
                <a:gd name="T0" fmla="*/ 72 w 100"/>
                <a:gd name="T1" fmla="*/ 0 h 22"/>
                <a:gd name="T2" fmla="*/ 55 w 100"/>
                <a:gd name="T3" fmla="*/ 5 h 22"/>
                <a:gd name="T4" fmla="*/ 35 w 100"/>
                <a:gd name="T5" fmla="*/ 0 h 22"/>
                <a:gd name="T6" fmla="*/ 0 w 100"/>
                <a:gd name="T7" fmla="*/ 22 h 22"/>
                <a:gd name="T8" fmla="*/ 35 w 100"/>
                <a:gd name="T9" fmla="*/ 9 h 22"/>
                <a:gd name="T10" fmla="*/ 49 w 100"/>
                <a:gd name="T11" fmla="*/ 11 h 22"/>
                <a:gd name="T12" fmla="*/ 45 w 100"/>
                <a:gd name="T13" fmla="*/ 17 h 22"/>
                <a:gd name="T14" fmla="*/ 53 w 100"/>
                <a:gd name="T15" fmla="*/ 12 h 22"/>
                <a:gd name="T16" fmla="*/ 60 w 100"/>
                <a:gd name="T17" fmla="*/ 9 h 22"/>
                <a:gd name="T18" fmla="*/ 72 w 100"/>
                <a:gd name="T19" fmla="*/ 7 h 22"/>
                <a:gd name="T20" fmla="*/ 100 w 100"/>
                <a:gd name="T21" fmla="*/ 17 h 22"/>
                <a:gd name="T22" fmla="*/ 72 w 10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2">
                  <a:moveTo>
                    <a:pt x="72" y="0"/>
                  </a:moveTo>
                  <a:cubicBezTo>
                    <a:pt x="66" y="0"/>
                    <a:pt x="60" y="2"/>
                    <a:pt x="55" y="5"/>
                  </a:cubicBezTo>
                  <a:cubicBezTo>
                    <a:pt x="49" y="2"/>
                    <a:pt x="43" y="0"/>
                    <a:pt x="35" y="0"/>
                  </a:cubicBezTo>
                  <a:cubicBezTo>
                    <a:pt x="19" y="0"/>
                    <a:pt x="6" y="9"/>
                    <a:pt x="0" y="22"/>
                  </a:cubicBezTo>
                  <a:cubicBezTo>
                    <a:pt x="8" y="14"/>
                    <a:pt x="21" y="9"/>
                    <a:pt x="35" y="9"/>
                  </a:cubicBezTo>
                  <a:cubicBezTo>
                    <a:pt x="40" y="9"/>
                    <a:pt x="45" y="10"/>
                    <a:pt x="49" y="11"/>
                  </a:cubicBezTo>
                  <a:cubicBezTo>
                    <a:pt x="47" y="13"/>
                    <a:pt x="46" y="15"/>
                    <a:pt x="45" y="17"/>
                  </a:cubicBezTo>
                  <a:cubicBezTo>
                    <a:pt x="47" y="15"/>
                    <a:pt x="50" y="13"/>
                    <a:pt x="53" y="12"/>
                  </a:cubicBezTo>
                  <a:cubicBezTo>
                    <a:pt x="55" y="10"/>
                    <a:pt x="58" y="9"/>
                    <a:pt x="60" y="9"/>
                  </a:cubicBezTo>
                  <a:cubicBezTo>
                    <a:pt x="64" y="8"/>
                    <a:pt x="68" y="7"/>
                    <a:pt x="72" y="7"/>
                  </a:cubicBezTo>
                  <a:cubicBezTo>
                    <a:pt x="83" y="7"/>
                    <a:pt x="93" y="11"/>
                    <a:pt x="100" y="17"/>
                  </a:cubicBezTo>
                  <a:cubicBezTo>
                    <a:pt x="95" y="7"/>
                    <a:pt x="85" y="0"/>
                    <a:pt x="72"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52" name="Freeform 49"/>
            <p:cNvSpPr>
              <a:spLocks/>
            </p:cNvSpPr>
            <p:nvPr/>
          </p:nvSpPr>
          <p:spPr bwMode="auto">
            <a:xfrm>
              <a:off x="7877175" y="1373188"/>
              <a:ext cx="225425" cy="52388"/>
            </a:xfrm>
            <a:custGeom>
              <a:avLst/>
              <a:gdLst>
                <a:gd name="T0" fmla="*/ 73 w 101"/>
                <a:gd name="T1" fmla="*/ 0 h 24"/>
                <a:gd name="T2" fmla="*/ 56 w 101"/>
                <a:gd name="T3" fmla="*/ 6 h 24"/>
                <a:gd name="T4" fmla="*/ 36 w 101"/>
                <a:gd name="T5" fmla="*/ 0 h 24"/>
                <a:gd name="T6" fmla="*/ 0 w 101"/>
                <a:gd name="T7" fmla="*/ 24 h 24"/>
                <a:gd name="T8" fmla="*/ 36 w 101"/>
                <a:gd name="T9" fmla="*/ 10 h 24"/>
                <a:gd name="T10" fmla="*/ 49 w 101"/>
                <a:gd name="T11" fmla="*/ 12 h 24"/>
                <a:gd name="T12" fmla="*/ 45 w 101"/>
                <a:gd name="T13" fmla="*/ 19 h 24"/>
                <a:gd name="T14" fmla="*/ 53 w 101"/>
                <a:gd name="T15" fmla="*/ 13 h 24"/>
                <a:gd name="T16" fmla="*/ 61 w 101"/>
                <a:gd name="T17" fmla="*/ 9 h 24"/>
                <a:gd name="T18" fmla="*/ 73 w 101"/>
                <a:gd name="T19" fmla="*/ 8 h 24"/>
                <a:gd name="T20" fmla="*/ 101 w 101"/>
                <a:gd name="T21" fmla="*/ 19 h 24"/>
                <a:gd name="T22" fmla="*/ 73 w 101"/>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24">
                  <a:moveTo>
                    <a:pt x="73" y="0"/>
                  </a:moveTo>
                  <a:cubicBezTo>
                    <a:pt x="67" y="0"/>
                    <a:pt x="61" y="2"/>
                    <a:pt x="56" y="6"/>
                  </a:cubicBezTo>
                  <a:cubicBezTo>
                    <a:pt x="50" y="2"/>
                    <a:pt x="43" y="0"/>
                    <a:pt x="36" y="0"/>
                  </a:cubicBezTo>
                  <a:cubicBezTo>
                    <a:pt x="20" y="0"/>
                    <a:pt x="6" y="10"/>
                    <a:pt x="0" y="24"/>
                  </a:cubicBezTo>
                  <a:cubicBezTo>
                    <a:pt x="9" y="15"/>
                    <a:pt x="22" y="10"/>
                    <a:pt x="36" y="10"/>
                  </a:cubicBezTo>
                  <a:cubicBezTo>
                    <a:pt x="41" y="10"/>
                    <a:pt x="45" y="10"/>
                    <a:pt x="49" y="12"/>
                  </a:cubicBezTo>
                  <a:cubicBezTo>
                    <a:pt x="48" y="14"/>
                    <a:pt x="46" y="16"/>
                    <a:pt x="45" y="19"/>
                  </a:cubicBezTo>
                  <a:cubicBezTo>
                    <a:pt x="48" y="16"/>
                    <a:pt x="50" y="14"/>
                    <a:pt x="53" y="13"/>
                  </a:cubicBezTo>
                  <a:cubicBezTo>
                    <a:pt x="56" y="11"/>
                    <a:pt x="58" y="10"/>
                    <a:pt x="61" y="9"/>
                  </a:cubicBezTo>
                  <a:cubicBezTo>
                    <a:pt x="65" y="8"/>
                    <a:pt x="69" y="8"/>
                    <a:pt x="73" y="8"/>
                  </a:cubicBezTo>
                  <a:cubicBezTo>
                    <a:pt x="84" y="8"/>
                    <a:pt x="94" y="12"/>
                    <a:pt x="101" y="19"/>
                  </a:cubicBezTo>
                  <a:cubicBezTo>
                    <a:pt x="96" y="8"/>
                    <a:pt x="85" y="0"/>
                    <a:pt x="73" y="0"/>
                  </a:cubicBezTo>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nvGrpSpPr>
          <p:cNvPr id="3" name="Group 2"/>
          <p:cNvGrpSpPr/>
          <p:nvPr/>
        </p:nvGrpSpPr>
        <p:grpSpPr>
          <a:xfrm>
            <a:off x="6426766" y="6347595"/>
            <a:ext cx="1551541" cy="683092"/>
            <a:chOff x="4738358" y="6214172"/>
            <a:chExt cx="1521257" cy="669759"/>
          </a:xfrm>
        </p:grpSpPr>
        <p:grpSp>
          <p:nvGrpSpPr>
            <p:cNvPr id="149" name="Group 148"/>
            <p:cNvGrpSpPr/>
            <p:nvPr/>
          </p:nvGrpSpPr>
          <p:grpSpPr>
            <a:xfrm>
              <a:off x="4738358" y="6314741"/>
              <a:ext cx="872002" cy="536615"/>
              <a:chOff x="6670675" y="4275930"/>
              <a:chExt cx="1224064" cy="753270"/>
            </a:xfrm>
          </p:grpSpPr>
          <p:sp>
            <p:nvSpPr>
              <p:cNvPr id="230" name="Freeform 229"/>
              <p:cNvSpPr>
                <a:spLocks/>
              </p:cNvSpPr>
              <p:nvPr/>
            </p:nvSpPr>
            <p:spPr bwMode="auto">
              <a:xfrm>
                <a:off x="6670675" y="4534582"/>
                <a:ext cx="620540" cy="494617"/>
              </a:xfrm>
              <a:custGeom>
                <a:avLst/>
                <a:gdLst>
                  <a:gd name="T0" fmla="*/ 182 w 547"/>
                  <a:gd name="T1" fmla="*/ 47 h 436"/>
                  <a:gd name="T2" fmla="*/ 182 w 547"/>
                  <a:gd name="T3" fmla="*/ 0 h 436"/>
                  <a:gd name="T4" fmla="*/ 65 w 547"/>
                  <a:gd name="T5" fmla="*/ 0 h 436"/>
                  <a:gd name="T6" fmla="*/ 65 w 547"/>
                  <a:gd name="T7" fmla="*/ 47 h 436"/>
                  <a:gd name="T8" fmla="*/ 0 w 547"/>
                  <a:gd name="T9" fmla="*/ 47 h 436"/>
                  <a:gd name="T10" fmla="*/ 0 w 547"/>
                  <a:gd name="T11" fmla="*/ 59 h 436"/>
                  <a:gd name="T12" fmla="*/ 15 w 547"/>
                  <a:gd name="T13" fmla="*/ 59 h 436"/>
                  <a:gd name="T14" fmla="*/ 15 w 547"/>
                  <a:gd name="T15" fmla="*/ 436 h 436"/>
                  <a:gd name="T16" fmla="*/ 531 w 547"/>
                  <a:gd name="T17" fmla="*/ 436 h 436"/>
                  <a:gd name="T18" fmla="*/ 531 w 547"/>
                  <a:gd name="T19" fmla="*/ 59 h 436"/>
                  <a:gd name="T20" fmla="*/ 547 w 547"/>
                  <a:gd name="T21" fmla="*/ 59 h 436"/>
                  <a:gd name="T22" fmla="*/ 547 w 547"/>
                  <a:gd name="T23" fmla="*/ 47 h 436"/>
                  <a:gd name="T24" fmla="*/ 182 w 547"/>
                  <a:gd name="T25" fmla="*/ 47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7" h="436">
                    <a:moveTo>
                      <a:pt x="182" y="47"/>
                    </a:moveTo>
                    <a:lnTo>
                      <a:pt x="182" y="0"/>
                    </a:lnTo>
                    <a:lnTo>
                      <a:pt x="65" y="0"/>
                    </a:lnTo>
                    <a:lnTo>
                      <a:pt x="65" y="47"/>
                    </a:lnTo>
                    <a:lnTo>
                      <a:pt x="0" y="47"/>
                    </a:lnTo>
                    <a:lnTo>
                      <a:pt x="0" y="59"/>
                    </a:lnTo>
                    <a:lnTo>
                      <a:pt x="15" y="59"/>
                    </a:lnTo>
                    <a:lnTo>
                      <a:pt x="15" y="436"/>
                    </a:lnTo>
                    <a:lnTo>
                      <a:pt x="531" y="436"/>
                    </a:lnTo>
                    <a:lnTo>
                      <a:pt x="531" y="59"/>
                    </a:lnTo>
                    <a:lnTo>
                      <a:pt x="547" y="59"/>
                    </a:lnTo>
                    <a:lnTo>
                      <a:pt x="547" y="47"/>
                    </a:lnTo>
                    <a:lnTo>
                      <a:pt x="182" y="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1" name="Freeform 230"/>
              <p:cNvSpPr>
                <a:spLocks/>
              </p:cNvSpPr>
              <p:nvPr/>
            </p:nvSpPr>
            <p:spPr bwMode="auto">
              <a:xfrm>
                <a:off x="7363820" y="4606053"/>
                <a:ext cx="530919" cy="423147"/>
              </a:xfrm>
              <a:custGeom>
                <a:avLst/>
                <a:gdLst>
                  <a:gd name="T0" fmla="*/ 155 w 468"/>
                  <a:gd name="T1" fmla="*/ 40 h 373"/>
                  <a:gd name="T2" fmla="*/ 155 w 468"/>
                  <a:gd name="T3" fmla="*/ 0 h 373"/>
                  <a:gd name="T4" fmla="*/ 56 w 468"/>
                  <a:gd name="T5" fmla="*/ 0 h 373"/>
                  <a:gd name="T6" fmla="*/ 56 w 468"/>
                  <a:gd name="T7" fmla="*/ 40 h 373"/>
                  <a:gd name="T8" fmla="*/ 0 w 468"/>
                  <a:gd name="T9" fmla="*/ 40 h 373"/>
                  <a:gd name="T10" fmla="*/ 0 w 468"/>
                  <a:gd name="T11" fmla="*/ 50 h 373"/>
                  <a:gd name="T12" fmla="*/ 13 w 468"/>
                  <a:gd name="T13" fmla="*/ 50 h 373"/>
                  <a:gd name="T14" fmla="*/ 13 w 468"/>
                  <a:gd name="T15" fmla="*/ 373 h 373"/>
                  <a:gd name="T16" fmla="*/ 456 w 468"/>
                  <a:gd name="T17" fmla="*/ 373 h 373"/>
                  <a:gd name="T18" fmla="*/ 456 w 468"/>
                  <a:gd name="T19" fmla="*/ 50 h 373"/>
                  <a:gd name="T20" fmla="*/ 468 w 468"/>
                  <a:gd name="T21" fmla="*/ 50 h 373"/>
                  <a:gd name="T22" fmla="*/ 468 w 468"/>
                  <a:gd name="T23" fmla="*/ 40 h 373"/>
                  <a:gd name="T24" fmla="*/ 155 w 468"/>
                  <a:gd name="T25" fmla="*/ 4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8" h="373">
                    <a:moveTo>
                      <a:pt x="155" y="40"/>
                    </a:moveTo>
                    <a:lnTo>
                      <a:pt x="155" y="0"/>
                    </a:lnTo>
                    <a:lnTo>
                      <a:pt x="56" y="0"/>
                    </a:lnTo>
                    <a:lnTo>
                      <a:pt x="56" y="40"/>
                    </a:lnTo>
                    <a:lnTo>
                      <a:pt x="0" y="40"/>
                    </a:lnTo>
                    <a:lnTo>
                      <a:pt x="0" y="50"/>
                    </a:lnTo>
                    <a:lnTo>
                      <a:pt x="13" y="50"/>
                    </a:lnTo>
                    <a:lnTo>
                      <a:pt x="13" y="373"/>
                    </a:lnTo>
                    <a:lnTo>
                      <a:pt x="456" y="373"/>
                    </a:lnTo>
                    <a:lnTo>
                      <a:pt x="456" y="50"/>
                    </a:lnTo>
                    <a:lnTo>
                      <a:pt x="468" y="50"/>
                    </a:lnTo>
                    <a:lnTo>
                      <a:pt x="468" y="40"/>
                    </a:lnTo>
                    <a:lnTo>
                      <a:pt x="155" y="4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2" name="Freeform 24"/>
              <p:cNvSpPr>
                <a:spLocks/>
              </p:cNvSpPr>
              <p:nvPr/>
            </p:nvSpPr>
            <p:spPr bwMode="auto">
              <a:xfrm>
                <a:off x="7016680" y="4275930"/>
                <a:ext cx="574028" cy="753270"/>
              </a:xfrm>
              <a:custGeom>
                <a:avLst/>
                <a:gdLst>
                  <a:gd name="T0" fmla="*/ 277 w 506"/>
                  <a:gd name="T1" fmla="*/ 71 h 664"/>
                  <a:gd name="T2" fmla="*/ 277 w 506"/>
                  <a:gd name="T3" fmla="*/ 0 h 664"/>
                  <a:gd name="T4" fmla="*/ 98 w 506"/>
                  <a:gd name="T5" fmla="*/ 0 h 664"/>
                  <a:gd name="T6" fmla="*/ 98 w 506"/>
                  <a:gd name="T7" fmla="*/ 71 h 664"/>
                  <a:gd name="T8" fmla="*/ 0 w 506"/>
                  <a:gd name="T9" fmla="*/ 71 h 664"/>
                  <a:gd name="T10" fmla="*/ 0 w 506"/>
                  <a:gd name="T11" fmla="*/ 89 h 664"/>
                  <a:gd name="T12" fmla="*/ 22 w 506"/>
                  <a:gd name="T13" fmla="*/ 89 h 664"/>
                  <a:gd name="T14" fmla="*/ 22 w 506"/>
                  <a:gd name="T15" fmla="*/ 664 h 664"/>
                  <a:gd name="T16" fmla="*/ 484 w 506"/>
                  <a:gd name="T17" fmla="*/ 664 h 664"/>
                  <a:gd name="T18" fmla="*/ 484 w 506"/>
                  <a:gd name="T19" fmla="*/ 89 h 664"/>
                  <a:gd name="T20" fmla="*/ 506 w 506"/>
                  <a:gd name="T21" fmla="*/ 89 h 664"/>
                  <a:gd name="T22" fmla="*/ 506 w 506"/>
                  <a:gd name="T23" fmla="*/ 71 h 664"/>
                  <a:gd name="T24" fmla="*/ 277 w 506"/>
                  <a:gd name="T25" fmla="*/ 71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6" h="664">
                    <a:moveTo>
                      <a:pt x="277" y="71"/>
                    </a:moveTo>
                    <a:lnTo>
                      <a:pt x="277" y="0"/>
                    </a:lnTo>
                    <a:lnTo>
                      <a:pt x="98" y="0"/>
                    </a:lnTo>
                    <a:lnTo>
                      <a:pt x="98" y="71"/>
                    </a:lnTo>
                    <a:lnTo>
                      <a:pt x="0" y="71"/>
                    </a:lnTo>
                    <a:lnTo>
                      <a:pt x="0" y="89"/>
                    </a:lnTo>
                    <a:lnTo>
                      <a:pt x="22" y="89"/>
                    </a:lnTo>
                    <a:lnTo>
                      <a:pt x="22" y="664"/>
                    </a:lnTo>
                    <a:lnTo>
                      <a:pt x="484" y="664"/>
                    </a:lnTo>
                    <a:lnTo>
                      <a:pt x="484" y="89"/>
                    </a:lnTo>
                    <a:lnTo>
                      <a:pt x="506" y="89"/>
                    </a:lnTo>
                    <a:lnTo>
                      <a:pt x="506" y="71"/>
                    </a:lnTo>
                    <a:lnTo>
                      <a:pt x="277" y="71"/>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3" name="Rectangle 25"/>
              <p:cNvSpPr>
                <a:spLocks noChangeArrowheads="1"/>
              </p:cNvSpPr>
              <p:nvPr/>
            </p:nvSpPr>
            <p:spPr bwMode="auto">
              <a:xfrm>
                <a:off x="7330920" y="4897604"/>
                <a:ext cx="68067" cy="1315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4" name="Rectangle 26"/>
              <p:cNvSpPr>
                <a:spLocks noChangeArrowheads="1"/>
              </p:cNvSpPr>
              <p:nvPr/>
            </p:nvSpPr>
            <p:spPr bwMode="auto">
              <a:xfrm>
                <a:off x="7211804" y="4897604"/>
                <a:ext cx="68067" cy="1315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5" name="Rectangle 27"/>
              <p:cNvSpPr>
                <a:spLocks noChangeArrowheads="1"/>
              </p:cNvSpPr>
              <p:nvPr/>
            </p:nvSpPr>
            <p:spPr bwMode="auto">
              <a:xfrm>
                <a:off x="7093822" y="4435886"/>
                <a:ext cx="422013" cy="669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6" name="Rectangle 28"/>
              <p:cNvSpPr>
                <a:spLocks noChangeArrowheads="1"/>
              </p:cNvSpPr>
              <p:nvPr/>
            </p:nvSpPr>
            <p:spPr bwMode="auto">
              <a:xfrm>
                <a:off x="7093822" y="4553868"/>
                <a:ext cx="422013" cy="6579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7" name="Rectangle 29"/>
              <p:cNvSpPr>
                <a:spLocks noChangeArrowheads="1"/>
              </p:cNvSpPr>
              <p:nvPr/>
            </p:nvSpPr>
            <p:spPr bwMode="auto">
              <a:xfrm>
                <a:off x="7093822" y="4670716"/>
                <a:ext cx="422013" cy="680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38" name="Rectangle 30"/>
              <p:cNvSpPr>
                <a:spLocks noChangeArrowheads="1"/>
              </p:cNvSpPr>
              <p:nvPr/>
            </p:nvSpPr>
            <p:spPr bwMode="auto">
              <a:xfrm>
                <a:off x="7093822" y="4788698"/>
                <a:ext cx="422013" cy="680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grpSp>
        <p:sp>
          <p:nvSpPr>
            <p:cNvPr id="168" name="Freeform 63"/>
            <p:cNvSpPr>
              <a:spLocks/>
            </p:cNvSpPr>
            <p:nvPr/>
          </p:nvSpPr>
          <p:spPr bwMode="auto">
            <a:xfrm>
              <a:off x="5874409" y="6553446"/>
              <a:ext cx="385206" cy="325703"/>
            </a:xfrm>
            <a:custGeom>
              <a:avLst/>
              <a:gdLst>
                <a:gd name="T0" fmla="*/ 166 w 369"/>
                <a:gd name="T1" fmla="*/ 53 h 312"/>
                <a:gd name="T2" fmla="*/ 166 w 369"/>
                <a:gd name="T3" fmla="*/ 0 h 312"/>
                <a:gd name="T4" fmla="*/ 126 w 369"/>
                <a:gd name="T5" fmla="*/ 0 h 312"/>
                <a:gd name="T6" fmla="*/ 126 w 369"/>
                <a:gd name="T7" fmla="*/ 53 h 312"/>
                <a:gd name="T8" fmla="*/ 112 w 369"/>
                <a:gd name="T9" fmla="*/ 53 h 312"/>
                <a:gd name="T10" fmla="*/ 112 w 369"/>
                <a:gd name="T11" fmla="*/ 0 h 312"/>
                <a:gd name="T12" fmla="*/ 73 w 369"/>
                <a:gd name="T13" fmla="*/ 0 h 312"/>
                <a:gd name="T14" fmla="*/ 73 w 369"/>
                <a:gd name="T15" fmla="*/ 53 h 312"/>
                <a:gd name="T16" fmla="*/ 0 w 369"/>
                <a:gd name="T17" fmla="*/ 53 h 312"/>
                <a:gd name="T18" fmla="*/ 0 w 369"/>
                <a:gd name="T19" fmla="*/ 65 h 312"/>
                <a:gd name="T20" fmla="*/ 17 w 369"/>
                <a:gd name="T21" fmla="*/ 65 h 312"/>
                <a:gd name="T22" fmla="*/ 17 w 369"/>
                <a:gd name="T23" fmla="*/ 312 h 312"/>
                <a:gd name="T24" fmla="*/ 353 w 369"/>
                <a:gd name="T25" fmla="*/ 312 h 312"/>
                <a:gd name="T26" fmla="*/ 353 w 369"/>
                <a:gd name="T27" fmla="*/ 65 h 312"/>
                <a:gd name="T28" fmla="*/ 369 w 369"/>
                <a:gd name="T29" fmla="*/ 65 h 312"/>
                <a:gd name="T30" fmla="*/ 369 w 369"/>
                <a:gd name="T31" fmla="*/ 53 h 312"/>
                <a:gd name="T32" fmla="*/ 166 w 369"/>
                <a:gd name="T33" fmla="*/ 5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9" h="312">
                  <a:moveTo>
                    <a:pt x="166" y="53"/>
                  </a:moveTo>
                  <a:lnTo>
                    <a:pt x="166" y="0"/>
                  </a:lnTo>
                  <a:lnTo>
                    <a:pt x="126" y="0"/>
                  </a:lnTo>
                  <a:lnTo>
                    <a:pt x="126" y="53"/>
                  </a:lnTo>
                  <a:lnTo>
                    <a:pt x="112" y="53"/>
                  </a:lnTo>
                  <a:lnTo>
                    <a:pt x="112" y="0"/>
                  </a:lnTo>
                  <a:lnTo>
                    <a:pt x="73" y="0"/>
                  </a:lnTo>
                  <a:lnTo>
                    <a:pt x="73" y="53"/>
                  </a:lnTo>
                  <a:lnTo>
                    <a:pt x="0" y="53"/>
                  </a:lnTo>
                  <a:lnTo>
                    <a:pt x="0" y="65"/>
                  </a:lnTo>
                  <a:lnTo>
                    <a:pt x="17" y="65"/>
                  </a:lnTo>
                  <a:lnTo>
                    <a:pt x="17" y="312"/>
                  </a:lnTo>
                  <a:lnTo>
                    <a:pt x="353" y="312"/>
                  </a:lnTo>
                  <a:lnTo>
                    <a:pt x="353" y="65"/>
                  </a:lnTo>
                  <a:lnTo>
                    <a:pt x="369" y="65"/>
                  </a:lnTo>
                  <a:lnTo>
                    <a:pt x="369" y="53"/>
                  </a:lnTo>
                  <a:lnTo>
                    <a:pt x="166" y="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grpSp>
          <p:nvGrpSpPr>
            <p:cNvPr id="244" name="Group 243"/>
            <p:cNvGrpSpPr/>
            <p:nvPr/>
          </p:nvGrpSpPr>
          <p:grpSpPr>
            <a:xfrm>
              <a:off x="5408821" y="6368371"/>
              <a:ext cx="648274" cy="508389"/>
              <a:chOff x="5408821" y="6245296"/>
              <a:chExt cx="648274" cy="508389"/>
            </a:xfrm>
          </p:grpSpPr>
          <p:sp>
            <p:nvSpPr>
              <p:cNvPr id="167" name="Freeform 62"/>
              <p:cNvSpPr>
                <a:spLocks/>
              </p:cNvSpPr>
              <p:nvPr/>
            </p:nvSpPr>
            <p:spPr bwMode="auto">
              <a:xfrm>
                <a:off x="5670845" y="6427982"/>
                <a:ext cx="386250" cy="325703"/>
              </a:xfrm>
              <a:custGeom>
                <a:avLst/>
                <a:gdLst>
                  <a:gd name="T0" fmla="*/ 167 w 370"/>
                  <a:gd name="T1" fmla="*/ 53 h 312"/>
                  <a:gd name="T2" fmla="*/ 167 w 370"/>
                  <a:gd name="T3" fmla="*/ 0 h 312"/>
                  <a:gd name="T4" fmla="*/ 126 w 370"/>
                  <a:gd name="T5" fmla="*/ 0 h 312"/>
                  <a:gd name="T6" fmla="*/ 126 w 370"/>
                  <a:gd name="T7" fmla="*/ 53 h 312"/>
                  <a:gd name="T8" fmla="*/ 112 w 370"/>
                  <a:gd name="T9" fmla="*/ 53 h 312"/>
                  <a:gd name="T10" fmla="*/ 112 w 370"/>
                  <a:gd name="T11" fmla="*/ 0 h 312"/>
                  <a:gd name="T12" fmla="*/ 72 w 370"/>
                  <a:gd name="T13" fmla="*/ 0 h 312"/>
                  <a:gd name="T14" fmla="*/ 72 w 370"/>
                  <a:gd name="T15" fmla="*/ 53 h 312"/>
                  <a:gd name="T16" fmla="*/ 0 w 370"/>
                  <a:gd name="T17" fmla="*/ 53 h 312"/>
                  <a:gd name="T18" fmla="*/ 0 w 370"/>
                  <a:gd name="T19" fmla="*/ 65 h 312"/>
                  <a:gd name="T20" fmla="*/ 17 w 370"/>
                  <a:gd name="T21" fmla="*/ 65 h 312"/>
                  <a:gd name="T22" fmla="*/ 17 w 370"/>
                  <a:gd name="T23" fmla="*/ 312 h 312"/>
                  <a:gd name="T24" fmla="*/ 353 w 370"/>
                  <a:gd name="T25" fmla="*/ 312 h 312"/>
                  <a:gd name="T26" fmla="*/ 353 w 370"/>
                  <a:gd name="T27" fmla="*/ 65 h 312"/>
                  <a:gd name="T28" fmla="*/ 370 w 370"/>
                  <a:gd name="T29" fmla="*/ 65 h 312"/>
                  <a:gd name="T30" fmla="*/ 370 w 370"/>
                  <a:gd name="T31" fmla="*/ 53 h 312"/>
                  <a:gd name="T32" fmla="*/ 167 w 370"/>
                  <a:gd name="T33" fmla="*/ 5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0" h="312">
                    <a:moveTo>
                      <a:pt x="167" y="53"/>
                    </a:moveTo>
                    <a:lnTo>
                      <a:pt x="167" y="0"/>
                    </a:lnTo>
                    <a:lnTo>
                      <a:pt x="126" y="0"/>
                    </a:lnTo>
                    <a:lnTo>
                      <a:pt x="126" y="53"/>
                    </a:lnTo>
                    <a:lnTo>
                      <a:pt x="112" y="53"/>
                    </a:lnTo>
                    <a:lnTo>
                      <a:pt x="112" y="0"/>
                    </a:lnTo>
                    <a:lnTo>
                      <a:pt x="72" y="0"/>
                    </a:lnTo>
                    <a:lnTo>
                      <a:pt x="72" y="53"/>
                    </a:lnTo>
                    <a:lnTo>
                      <a:pt x="0" y="53"/>
                    </a:lnTo>
                    <a:lnTo>
                      <a:pt x="0" y="65"/>
                    </a:lnTo>
                    <a:lnTo>
                      <a:pt x="17" y="65"/>
                    </a:lnTo>
                    <a:lnTo>
                      <a:pt x="17" y="312"/>
                    </a:lnTo>
                    <a:lnTo>
                      <a:pt x="353" y="312"/>
                    </a:lnTo>
                    <a:lnTo>
                      <a:pt x="353" y="65"/>
                    </a:lnTo>
                    <a:lnTo>
                      <a:pt x="370" y="65"/>
                    </a:lnTo>
                    <a:lnTo>
                      <a:pt x="370" y="53"/>
                    </a:lnTo>
                    <a:lnTo>
                      <a:pt x="167" y="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69" name="Rectangle 65"/>
              <p:cNvSpPr>
                <a:spLocks noChangeArrowheads="1"/>
              </p:cNvSpPr>
              <p:nvPr/>
            </p:nvSpPr>
            <p:spPr bwMode="auto">
              <a:xfrm>
                <a:off x="5425524" y="6313151"/>
                <a:ext cx="349713" cy="440534"/>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0" name="Rectangle 66"/>
              <p:cNvSpPr>
                <a:spLocks noChangeArrowheads="1"/>
              </p:cNvSpPr>
              <p:nvPr/>
            </p:nvSpPr>
            <p:spPr bwMode="auto">
              <a:xfrm>
                <a:off x="5408821" y="6300624"/>
                <a:ext cx="384162" cy="1252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1" name="Rectangle 67"/>
              <p:cNvSpPr>
                <a:spLocks noChangeArrowheads="1"/>
              </p:cNvSpPr>
              <p:nvPr/>
            </p:nvSpPr>
            <p:spPr bwMode="auto">
              <a:xfrm>
                <a:off x="5457886" y="6352820"/>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2" name="Rectangle 68"/>
              <p:cNvSpPr>
                <a:spLocks noChangeArrowheads="1"/>
              </p:cNvSpPr>
              <p:nvPr/>
            </p:nvSpPr>
            <p:spPr bwMode="auto">
              <a:xfrm>
                <a:off x="5457886" y="6352820"/>
                <a:ext cx="45932" cy="2401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3" name="Rectangle 69"/>
              <p:cNvSpPr>
                <a:spLocks noChangeArrowheads="1"/>
              </p:cNvSpPr>
              <p:nvPr/>
            </p:nvSpPr>
            <p:spPr bwMode="auto">
              <a:xfrm>
                <a:off x="5537223" y="6352820"/>
                <a:ext cx="44889"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4" name="Rectangle 70"/>
              <p:cNvSpPr>
                <a:spLocks noChangeArrowheads="1"/>
              </p:cNvSpPr>
              <p:nvPr/>
            </p:nvSpPr>
            <p:spPr bwMode="auto">
              <a:xfrm>
                <a:off x="5615517" y="6352820"/>
                <a:ext cx="46977"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5" name="Rectangle 71"/>
              <p:cNvSpPr>
                <a:spLocks noChangeArrowheads="1"/>
              </p:cNvSpPr>
              <p:nvPr/>
            </p:nvSpPr>
            <p:spPr bwMode="auto">
              <a:xfrm>
                <a:off x="5537223" y="6663908"/>
                <a:ext cx="44889" cy="897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6" name="Rectangle 72"/>
              <p:cNvSpPr>
                <a:spLocks noChangeArrowheads="1"/>
              </p:cNvSpPr>
              <p:nvPr/>
            </p:nvSpPr>
            <p:spPr bwMode="auto">
              <a:xfrm>
                <a:off x="5615517" y="6663908"/>
                <a:ext cx="46977" cy="897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7" name="Rectangle 73"/>
              <p:cNvSpPr>
                <a:spLocks noChangeArrowheads="1"/>
              </p:cNvSpPr>
              <p:nvPr/>
            </p:nvSpPr>
            <p:spPr bwMode="auto">
              <a:xfrm>
                <a:off x="5695899" y="6352820"/>
                <a:ext cx="45932"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8" name="Rectangle 74"/>
              <p:cNvSpPr>
                <a:spLocks noChangeArrowheads="1"/>
              </p:cNvSpPr>
              <p:nvPr/>
            </p:nvSpPr>
            <p:spPr bwMode="auto">
              <a:xfrm>
                <a:off x="5457886" y="6432158"/>
                <a:ext cx="45932"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79" name="Rectangle 75"/>
              <p:cNvSpPr>
                <a:spLocks noChangeArrowheads="1"/>
              </p:cNvSpPr>
              <p:nvPr/>
            </p:nvSpPr>
            <p:spPr bwMode="auto">
              <a:xfrm>
                <a:off x="5537223" y="6432158"/>
                <a:ext cx="44889"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0" name="Rectangle 76"/>
              <p:cNvSpPr>
                <a:spLocks noChangeArrowheads="1"/>
              </p:cNvSpPr>
              <p:nvPr/>
            </p:nvSpPr>
            <p:spPr bwMode="auto">
              <a:xfrm>
                <a:off x="5615517" y="6432158"/>
                <a:ext cx="46977" cy="469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1" name="Rectangle 77"/>
              <p:cNvSpPr>
                <a:spLocks noChangeArrowheads="1"/>
              </p:cNvSpPr>
              <p:nvPr/>
            </p:nvSpPr>
            <p:spPr bwMode="auto">
              <a:xfrm>
                <a:off x="5695899" y="6432158"/>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2" name="Rectangle 78"/>
              <p:cNvSpPr>
                <a:spLocks noChangeArrowheads="1"/>
              </p:cNvSpPr>
              <p:nvPr/>
            </p:nvSpPr>
            <p:spPr bwMode="auto">
              <a:xfrm>
                <a:off x="5457886" y="6512539"/>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3" name="Rectangle 79"/>
              <p:cNvSpPr>
                <a:spLocks noChangeArrowheads="1"/>
              </p:cNvSpPr>
              <p:nvPr/>
            </p:nvSpPr>
            <p:spPr bwMode="auto">
              <a:xfrm>
                <a:off x="5537223" y="6512539"/>
                <a:ext cx="44889"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4" name="Rectangle 80"/>
              <p:cNvSpPr>
                <a:spLocks noChangeArrowheads="1"/>
              </p:cNvSpPr>
              <p:nvPr/>
            </p:nvSpPr>
            <p:spPr bwMode="auto">
              <a:xfrm>
                <a:off x="5615517" y="6512539"/>
                <a:ext cx="46977" cy="448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5" name="Rectangle 81"/>
              <p:cNvSpPr>
                <a:spLocks noChangeArrowheads="1"/>
              </p:cNvSpPr>
              <p:nvPr/>
            </p:nvSpPr>
            <p:spPr bwMode="auto">
              <a:xfrm>
                <a:off x="5695899" y="6512539"/>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6" name="Rectangle 82"/>
              <p:cNvSpPr>
                <a:spLocks noChangeArrowheads="1"/>
              </p:cNvSpPr>
              <p:nvPr/>
            </p:nvSpPr>
            <p:spPr bwMode="auto">
              <a:xfrm>
                <a:off x="5457886" y="6590834"/>
                <a:ext cx="45932" cy="459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7" name="Rectangle 83"/>
              <p:cNvSpPr>
                <a:spLocks noChangeArrowheads="1"/>
              </p:cNvSpPr>
              <p:nvPr/>
            </p:nvSpPr>
            <p:spPr bwMode="auto">
              <a:xfrm>
                <a:off x="5537223" y="6590834"/>
                <a:ext cx="44889" cy="459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8" name="Rectangle 84"/>
              <p:cNvSpPr>
                <a:spLocks noChangeArrowheads="1"/>
              </p:cNvSpPr>
              <p:nvPr/>
            </p:nvSpPr>
            <p:spPr bwMode="auto">
              <a:xfrm>
                <a:off x="5615517" y="6590834"/>
                <a:ext cx="46977" cy="459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89" name="Rectangle 85"/>
              <p:cNvSpPr>
                <a:spLocks noChangeArrowheads="1"/>
              </p:cNvSpPr>
              <p:nvPr/>
            </p:nvSpPr>
            <p:spPr bwMode="auto">
              <a:xfrm>
                <a:off x="5695899" y="6590834"/>
                <a:ext cx="45932" cy="459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0" name="Rectangle 86"/>
              <p:cNvSpPr>
                <a:spLocks noChangeArrowheads="1"/>
              </p:cNvSpPr>
              <p:nvPr/>
            </p:nvSpPr>
            <p:spPr bwMode="auto">
              <a:xfrm>
                <a:off x="5457886" y="6512539"/>
                <a:ext cx="45932" cy="219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1" name="Rectangle 87"/>
              <p:cNvSpPr>
                <a:spLocks noChangeArrowheads="1"/>
              </p:cNvSpPr>
              <p:nvPr/>
            </p:nvSpPr>
            <p:spPr bwMode="auto">
              <a:xfrm>
                <a:off x="5695899" y="6512539"/>
                <a:ext cx="45932" cy="219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2" name="Rectangle 88"/>
              <p:cNvSpPr>
                <a:spLocks noChangeArrowheads="1"/>
              </p:cNvSpPr>
              <p:nvPr/>
            </p:nvSpPr>
            <p:spPr bwMode="auto">
              <a:xfrm>
                <a:off x="5695899" y="6432158"/>
                <a:ext cx="45932" cy="2296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3" name="Rectangle 96"/>
              <p:cNvSpPr>
                <a:spLocks noChangeArrowheads="1"/>
              </p:cNvSpPr>
              <p:nvPr/>
            </p:nvSpPr>
            <p:spPr bwMode="auto">
              <a:xfrm>
                <a:off x="5582111" y="6245296"/>
                <a:ext cx="135709" cy="553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grpSp>
        <p:sp>
          <p:nvSpPr>
            <p:cNvPr id="194" name="Rectangle 112"/>
            <p:cNvSpPr>
              <a:spLocks noChangeArrowheads="1"/>
            </p:cNvSpPr>
            <p:nvPr/>
          </p:nvSpPr>
          <p:spPr bwMode="auto">
            <a:xfrm>
              <a:off x="5833219" y="6287853"/>
              <a:ext cx="349713" cy="596078"/>
            </a:xfrm>
            <a:prstGeom prst="rect">
              <a:avLst/>
            </a:prstGeom>
            <a:solidFill>
              <a:srgbClr val="0A5B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5" name="Rectangle 113"/>
            <p:cNvSpPr>
              <a:spLocks noChangeArrowheads="1"/>
            </p:cNvSpPr>
            <p:nvPr/>
          </p:nvSpPr>
          <p:spPr bwMode="auto">
            <a:xfrm>
              <a:off x="5813705" y="6268456"/>
              <a:ext cx="384161" cy="14614"/>
            </a:xfrm>
            <a:prstGeom prst="rect">
              <a:avLst/>
            </a:prstGeom>
            <a:solidFill>
              <a:srgbClr val="002050">
                <a:lumMod val="90000"/>
                <a:lumOff val="1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6" name="Rectangle 114"/>
            <p:cNvSpPr>
              <a:spLocks noChangeArrowheads="1"/>
            </p:cNvSpPr>
            <p:nvPr/>
          </p:nvSpPr>
          <p:spPr bwMode="auto">
            <a:xfrm>
              <a:off x="5885892" y="6478284"/>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7" name="Rectangle 115"/>
            <p:cNvSpPr>
              <a:spLocks noChangeArrowheads="1"/>
            </p:cNvSpPr>
            <p:nvPr/>
          </p:nvSpPr>
          <p:spPr bwMode="auto">
            <a:xfrm>
              <a:off x="5885892" y="6478284"/>
              <a:ext cx="45932" cy="2401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8" name="Rectangle 116"/>
            <p:cNvSpPr>
              <a:spLocks noChangeArrowheads="1"/>
            </p:cNvSpPr>
            <p:nvPr/>
          </p:nvSpPr>
          <p:spPr bwMode="auto">
            <a:xfrm>
              <a:off x="5965230" y="6478284"/>
              <a:ext cx="44889"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199" name="Rectangle 117"/>
            <p:cNvSpPr>
              <a:spLocks noChangeArrowheads="1"/>
            </p:cNvSpPr>
            <p:nvPr/>
          </p:nvSpPr>
          <p:spPr bwMode="auto">
            <a:xfrm>
              <a:off x="6043524" y="6478284"/>
              <a:ext cx="46977"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0" name="Rectangle 118"/>
            <p:cNvSpPr>
              <a:spLocks noChangeArrowheads="1"/>
            </p:cNvSpPr>
            <p:nvPr/>
          </p:nvSpPr>
          <p:spPr bwMode="auto">
            <a:xfrm>
              <a:off x="5965230" y="6789372"/>
              <a:ext cx="44889" cy="8977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1" name="Rectangle 119"/>
            <p:cNvSpPr>
              <a:spLocks noChangeArrowheads="1"/>
            </p:cNvSpPr>
            <p:nvPr/>
          </p:nvSpPr>
          <p:spPr bwMode="auto">
            <a:xfrm>
              <a:off x="6043524" y="6789372"/>
              <a:ext cx="46977" cy="8977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2" name="Rectangle 120"/>
            <p:cNvSpPr>
              <a:spLocks noChangeArrowheads="1"/>
            </p:cNvSpPr>
            <p:nvPr/>
          </p:nvSpPr>
          <p:spPr bwMode="auto">
            <a:xfrm>
              <a:off x="6123906" y="6478284"/>
              <a:ext cx="45932"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3" name="Rectangle 121"/>
            <p:cNvSpPr>
              <a:spLocks noChangeArrowheads="1"/>
            </p:cNvSpPr>
            <p:nvPr/>
          </p:nvSpPr>
          <p:spPr bwMode="auto">
            <a:xfrm>
              <a:off x="5885892" y="6557622"/>
              <a:ext cx="45932" cy="4697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4" name="Rectangle 122"/>
            <p:cNvSpPr>
              <a:spLocks noChangeArrowheads="1"/>
            </p:cNvSpPr>
            <p:nvPr/>
          </p:nvSpPr>
          <p:spPr bwMode="auto">
            <a:xfrm>
              <a:off x="5965230" y="6557622"/>
              <a:ext cx="44889"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5" name="Rectangle 123"/>
            <p:cNvSpPr>
              <a:spLocks noChangeArrowheads="1"/>
            </p:cNvSpPr>
            <p:nvPr/>
          </p:nvSpPr>
          <p:spPr bwMode="auto">
            <a:xfrm>
              <a:off x="6043524" y="6557622"/>
              <a:ext cx="46977" cy="4697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6" name="Rectangle 124"/>
            <p:cNvSpPr>
              <a:spLocks noChangeArrowheads="1"/>
            </p:cNvSpPr>
            <p:nvPr/>
          </p:nvSpPr>
          <p:spPr bwMode="auto">
            <a:xfrm>
              <a:off x="6123906" y="6557622"/>
              <a:ext cx="45932" cy="469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7" name="Rectangle 125"/>
            <p:cNvSpPr>
              <a:spLocks noChangeArrowheads="1"/>
            </p:cNvSpPr>
            <p:nvPr/>
          </p:nvSpPr>
          <p:spPr bwMode="auto">
            <a:xfrm>
              <a:off x="5885892" y="6638003"/>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8" name="Rectangle 126"/>
            <p:cNvSpPr>
              <a:spLocks noChangeArrowheads="1"/>
            </p:cNvSpPr>
            <p:nvPr/>
          </p:nvSpPr>
          <p:spPr bwMode="auto">
            <a:xfrm>
              <a:off x="5965230" y="6638003"/>
              <a:ext cx="44889"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09" name="Rectangle 127"/>
            <p:cNvSpPr>
              <a:spLocks noChangeArrowheads="1"/>
            </p:cNvSpPr>
            <p:nvPr/>
          </p:nvSpPr>
          <p:spPr bwMode="auto">
            <a:xfrm>
              <a:off x="6043524" y="6638003"/>
              <a:ext cx="46977"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0" name="Rectangle 128"/>
            <p:cNvSpPr>
              <a:spLocks noChangeArrowheads="1"/>
            </p:cNvSpPr>
            <p:nvPr/>
          </p:nvSpPr>
          <p:spPr bwMode="auto">
            <a:xfrm>
              <a:off x="6123906" y="6638003"/>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1" name="Rectangle 129"/>
            <p:cNvSpPr>
              <a:spLocks noChangeArrowheads="1"/>
            </p:cNvSpPr>
            <p:nvPr/>
          </p:nvSpPr>
          <p:spPr bwMode="auto">
            <a:xfrm>
              <a:off x="5885892" y="6716298"/>
              <a:ext cx="45932" cy="459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2" name="Rectangle 130"/>
            <p:cNvSpPr>
              <a:spLocks noChangeArrowheads="1"/>
            </p:cNvSpPr>
            <p:nvPr/>
          </p:nvSpPr>
          <p:spPr bwMode="auto">
            <a:xfrm>
              <a:off x="5965230" y="6716298"/>
              <a:ext cx="44889" cy="459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3" name="Rectangle 131"/>
            <p:cNvSpPr>
              <a:spLocks noChangeArrowheads="1"/>
            </p:cNvSpPr>
            <p:nvPr/>
          </p:nvSpPr>
          <p:spPr bwMode="auto">
            <a:xfrm>
              <a:off x="6043524" y="6716298"/>
              <a:ext cx="46977" cy="459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4" name="Rectangle 132"/>
            <p:cNvSpPr>
              <a:spLocks noChangeArrowheads="1"/>
            </p:cNvSpPr>
            <p:nvPr/>
          </p:nvSpPr>
          <p:spPr bwMode="auto">
            <a:xfrm>
              <a:off x="6123906" y="6716298"/>
              <a:ext cx="45932" cy="459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5" name="Rectangle 133"/>
            <p:cNvSpPr>
              <a:spLocks noChangeArrowheads="1"/>
            </p:cNvSpPr>
            <p:nvPr/>
          </p:nvSpPr>
          <p:spPr bwMode="auto">
            <a:xfrm>
              <a:off x="5885892" y="6638003"/>
              <a:ext cx="45932" cy="219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6" name="Rectangle 134"/>
            <p:cNvSpPr>
              <a:spLocks noChangeArrowheads="1"/>
            </p:cNvSpPr>
            <p:nvPr/>
          </p:nvSpPr>
          <p:spPr bwMode="auto">
            <a:xfrm>
              <a:off x="6123906" y="6638003"/>
              <a:ext cx="45932" cy="219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7" name="Rectangle 135"/>
            <p:cNvSpPr>
              <a:spLocks noChangeArrowheads="1"/>
            </p:cNvSpPr>
            <p:nvPr/>
          </p:nvSpPr>
          <p:spPr bwMode="auto">
            <a:xfrm>
              <a:off x="6123906" y="6557622"/>
              <a:ext cx="45932" cy="229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8" name="Rectangle 136"/>
            <p:cNvSpPr>
              <a:spLocks noChangeArrowheads="1"/>
            </p:cNvSpPr>
            <p:nvPr/>
          </p:nvSpPr>
          <p:spPr bwMode="auto">
            <a:xfrm>
              <a:off x="5885892" y="6320652"/>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19" name="Rectangle 137"/>
            <p:cNvSpPr>
              <a:spLocks noChangeArrowheads="1"/>
            </p:cNvSpPr>
            <p:nvPr/>
          </p:nvSpPr>
          <p:spPr bwMode="auto">
            <a:xfrm>
              <a:off x="5885892" y="6320652"/>
              <a:ext cx="45932" cy="229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0" name="Rectangle 138"/>
            <p:cNvSpPr>
              <a:spLocks noChangeArrowheads="1"/>
            </p:cNvSpPr>
            <p:nvPr/>
          </p:nvSpPr>
          <p:spPr bwMode="auto">
            <a:xfrm>
              <a:off x="5965230" y="6320652"/>
              <a:ext cx="44889"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1" name="Rectangle 139"/>
            <p:cNvSpPr>
              <a:spLocks noChangeArrowheads="1"/>
            </p:cNvSpPr>
            <p:nvPr/>
          </p:nvSpPr>
          <p:spPr bwMode="auto">
            <a:xfrm>
              <a:off x="6043524" y="6320652"/>
              <a:ext cx="46977"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2" name="Rectangle 140"/>
            <p:cNvSpPr>
              <a:spLocks noChangeArrowheads="1"/>
            </p:cNvSpPr>
            <p:nvPr/>
          </p:nvSpPr>
          <p:spPr bwMode="auto">
            <a:xfrm>
              <a:off x="6123906" y="6320652"/>
              <a:ext cx="45932"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3" name="Rectangle 141"/>
            <p:cNvSpPr>
              <a:spLocks noChangeArrowheads="1"/>
            </p:cNvSpPr>
            <p:nvPr/>
          </p:nvSpPr>
          <p:spPr bwMode="auto">
            <a:xfrm>
              <a:off x="5885892" y="6399990"/>
              <a:ext cx="45932" cy="448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4" name="Rectangle 142"/>
            <p:cNvSpPr>
              <a:spLocks noChangeArrowheads="1"/>
            </p:cNvSpPr>
            <p:nvPr/>
          </p:nvSpPr>
          <p:spPr bwMode="auto">
            <a:xfrm>
              <a:off x="5965230" y="6399990"/>
              <a:ext cx="44889"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5" name="Rectangle 143"/>
            <p:cNvSpPr>
              <a:spLocks noChangeArrowheads="1"/>
            </p:cNvSpPr>
            <p:nvPr/>
          </p:nvSpPr>
          <p:spPr bwMode="auto">
            <a:xfrm>
              <a:off x="6043524" y="6399990"/>
              <a:ext cx="46977" cy="448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6" name="Rectangle 144"/>
            <p:cNvSpPr>
              <a:spLocks noChangeArrowheads="1"/>
            </p:cNvSpPr>
            <p:nvPr/>
          </p:nvSpPr>
          <p:spPr bwMode="auto">
            <a:xfrm>
              <a:off x="6123906" y="6399990"/>
              <a:ext cx="45932" cy="44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7" name="Rectangle 145"/>
            <p:cNvSpPr>
              <a:spLocks noChangeArrowheads="1"/>
            </p:cNvSpPr>
            <p:nvPr/>
          </p:nvSpPr>
          <p:spPr bwMode="auto">
            <a:xfrm>
              <a:off x="6123906" y="6399990"/>
              <a:ext cx="45932" cy="229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8" name="Rectangle 146"/>
            <p:cNvSpPr>
              <a:spLocks noChangeArrowheads="1"/>
            </p:cNvSpPr>
            <p:nvPr/>
          </p:nvSpPr>
          <p:spPr bwMode="auto">
            <a:xfrm>
              <a:off x="5910946" y="6214172"/>
              <a:ext cx="41757" cy="542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sp>
          <p:nvSpPr>
            <p:cNvPr id="229" name="Rectangle 147"/>
            <p:cNvSpPr>
              <a:spLocks noChangeArrowheads="1"/>
            </p:cNvSpPr>
            <p:nvPr/>
          </p:nvSpPr>
          <p:spPr bwMode="auto">
            <a:xfrm>
              <a:off x="5967318" y="6214172"/>
              <a:ext cx="41757" cy="542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kern="0" dirty="0">
                <a:solidFill>
                  <a:srgbClr val="505050"/>
                </a:solidFill>
              </a:endParaRPr>
            </a:p>
          </p:txBody>
        </p:sp>
      </p:grpSp>
    </p:spTree>
    <p:extLst>
      <p:ext uri="{BB962C8B-B14F-4D97-AF65-F5344CB8AC3E}">
        <p14:creationId xmlns:p14="http://schemas.microsoft.com/office/powerpoint/2010/main" val="24448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TN23NoVXbkS5ILObizlpN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4.xml><?xml version="1.0" encoding="utf-8"?>
<a:theme xmlns:a="http://schemas.openxmlformats.org/drawingml/2006/main" name="1_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15.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16.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7.xml><?xml version="1.0" encoding="utf-8"?>
<a:theme xmlns:a="http://schemas.openxmlformats.org/drawingml/2006/main" name="5-30535_Machine_Learning_Template">
  <a:themeElements>
    <a:clrScheme name="Custom 1">
      <a:dk1>
        <a:srgbClr val="000000"/>
      </a:dk1>
      <a:lt1>
        <a:srgbClr val="FFFFFF"/>
      </a:lt1>
      <a:dk2>
        <a:srgbClr val="002050"/>
      </a:dk2>
      <a:lt2>
        <a:srgbClr val="BAD80A"/>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Conference_2014.potx" id="{E97A2253-1635-4531-8A49-2D3073996732}" vid="{095E902E-FC8C-47B0-92D8-FA604B7A99B8}"/>
    </a:ext>
  </a:extLst>
</a:theme>
</file>

<file path=ppt/theme/theme18.xml><?xml version="1.0" encoding="utf-8"?>
<a:theme xmlns:a="http://schemas.openxmlformats.org/drawingml/2006/main" name="1_Theme1">
  <a:themeElements>
    <a:clrScheme name="Custom 3">
      <a:dk1>
        <a:srgbClr val="000000"/>
      </a:dk1>
      <a:lt1>
        <a:srgbClr val="FFFFFF"/>
      </a:lt1>
      <a:dk2>
        <a:srgbClr val="505050"/>
      </a:dk2>
      <a:lt2>
        <a:srgbClr val="D2D2D2"/>
      </a:lt2>
      <a:accent1>
        <a:srgbClr val="0D163D"/>
      </a:accent1>
      <a:accent2>
        <a:srgbClr val="50B347"/>
      </a:accent2>
      <a:accent3>
        <a:srgbClr val="FEF808"/>
      </a:accent3>
      <a:accent4>
        <a:srgbClr val="A5ACAF"/>
      </a:accent4>
      <a:accent5>
        <a:srgbClr val="FB7D37"/>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19.xml><?xml version="1.0" encoding="utf-8"?>
<a:theme xmlns:a="http://schemas.openxmlformats.org/drawingml/2006/main" name="ADLSE_Template">
  <a:themeElements>
    <a:clrScheme name="ADL">
      <a:dk1>
        <a:srgbClr val="505050"/>
      </a:dk1>
      <a:lt1>
        <a:srgbClr val="FFFFFF"/>
      </a:lt1>
      <a:dk2>
        <a:srgbClr val="002050"/>
      </a:dk2>
      <a:lt2>
        <a:srgbClr val="F2F2F2"/>
      </a:lt2>
      <a:accent1>
        <a:srgbClr val="7FBA00"/>
      </a:accent1>
      <a:accent2>
        <a:srgbClr val="0078D7"/>
      </a:accent2>
      <a:accent3>
        <a:srgbClr val="00BCF2"/>
      </a:accent3>
      <a:accent4>
        <a:srgbClr val="FF8C00"/>
      </a:accent4>
      <a:accent5>
        <a:srgbClr val="FFB900"/>
      </a:accent5>
      <a:accent6>
        <a:srgbClr val="5C2D91"/>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482F2F24-BB41-4CDC-8A3D-AC4FBCC74BAC">Pre-Final</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2444E930790544B910A14D42937B820" ma:contentTypeVersion="" ma:contentTypeDescription="Create a new document." ma:contentTypeScope="" ma:versionID="55b44e9ff00ba114fb3b8a33467e91b3">
  <xsd:schema xmlns:xsd="http://www.w3.org/2001/XMLSchema" xmlns:xs="http://www.w3.org/2001/XMLSchema" xmlns:p="http://schemas.microsoft.com/office/2006/metadata/properties" xmlns:ns2="482F2F24-BB41-4CDC-8A3D-AC4FBCC74BAC" targetNamespace="http://schemas.microsoft.com/office/2006/metadata/properties" ma:root="true" ma:fieldsID="c9637ca68e91c1d162fb9936a0223a92" ns2:_="">
    <xsd:import namespace="482F2F24-BB41-4CDC-8A3D-AC4FBCC74BAC"/>
    <xsd:element name="properties">
      <xsd:complexType>
        <xsd:sequence>
          <xsd:element name="documentManagement">
            <xsd:complexType>
              <xsd:all>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2F2F24-BB41-4CDC-8A3D-AC4FBCC74BAC" elementFormDefault="qualified">
    <xsd:import namespace="http://schemas.microsoft.com/office/2006/documentManagement/types"/>
    <xsd:import namespace="http://schemas.microsoft.com/office/infopath/2007/PartnerControls"/>
    <xsd:element name="Status" ma:index="8" nillable="true" ma:displayName="Status" ma:default="Outline" ma:format="Dropdown" ma:internalName="Status">
      <xsd:simpleType>
        <xsd:restriction base="dms:Choice">
          <xsd:enumeration value="Outline"/>
          <xsd:enumeration value="Draft"/>
          <xsd:enumeration value="Pre-Final"/>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482F2F24-BB41-4CDC-8A3D-AC4FBCC74BAC"/>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EB1F48A0-82BB-423B-B0CD-FB5DC42F0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2F2F24-BB41-4CDC-8A3D-AC4FBCC74B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18306</TotalTime>
  <Words>3842</Words>
  <Application>Microsoft Macintosh PowerPoint</Application>
  <PresentationFormat>Custom</PresentationFormat>
  <Paragraphs>802</Paragraphs>
  <Slides>56</Slides>
  <Notes>49</Notes>
  <HiddenSlides>21</HiddenSlides>
  <MMClips>0</MMClips>
  <ScaleCrop>false</ScaleCrop>
  <HeadingPairs>
    <vt:vector size="8" baseType="variant">
      <vt:variant>
        <vt:lpstr>Fonts Used</vt:lpstr>
      </vt:variant>
      <vt:variant>
        <vt:i4>18</vt:i4>
      </vt:variant>
      <vt:variant>
        <vt:lpstr>Theme</vt:lpstr>
      </vt:variant>
      <vt:variant>
        <vt:i4>19</vt:i4>
      </vt:variant>
      <vt:variant>
        <vt:lpstr>Embedded OLE Servers</vt:lpstr>
      </vt:variant>
      <vt:variant>
        <vt:i4>1</vt:i4>
      </vt:variant>
      <vt:variant>
        <vt:lpstr>Slide Titles</vt:lpstr>
      </vt:variant>
      <vt:variant>
        <vt:i4>56</vt:i4>
      </vt:variant>
    </vt:vector>
  </HeadingPairs>
  <TitlesOfParts>
    <vt:vector size="94" baseType="lpstr">
      <vt:lpstr>Arial Unicode MS</vt:lpstr>
      <vt:lpstr>Calibri</vt:lpstr>
      <vt:lpstr>Calibri Light</vt:lpstr>
      <vt:lpstr>Cambria</vt:lpstr>
      <vt:lpstr>Consolas</vt:lpstr>
      <vt:lpstr>MS PGothic</vt:lpstr>
      <vt:lpstr>ＭＳ Ｐゴシック</vt:lpstr>
      <vt:lpstr>Segoe Light</vt:lpstr>
      <vt:lpstr>Segoe Pro</vt:lpstr>
      <vt:lpstr>Segoe Pro Light</vt:lpstr>
      <vt:lpstr>Segoe UI</vt:lpstr>
      <vt:lpstr>Segoe UI Black</vt:lpstr>
      <vt:lpstr>Segoe UI Light</vt:lpstr>
      <vt:lpstr>Segoe UI Semibold</vt:lpstr>
      <vt:lpstr>Segoe UI Semilight</vt:lpstr>
      <vt:lpstr>Wingdings</vt:lpstr>
      <vt:lpstr>Wingdings 3</vt:lpstr>
      <vt:lpstr>Arial</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2_Windows Server</vt:lpstr>
      <vt:lpstr>1_Data Insights</vt:lpstr>
      <vt:lpstr>ads-edu-theme</vt:lpstr>
      <vt:lpstr>COLOR TEMPLATE</vt:lpstr>
      <vt:lpstr>5-30535_Machine_Learning_Template</vt:lpstr>
      <vt:lpstr>1_Theme1</vt:lpstr>
      <vt:lpstr>ADLSE_Template</vt:lpstr>
      <vt:lpstr>think-cell Slide</vt:lpstr>
      <vt:lpstr>Fundamentals of Storage Options with HDInsight</vt:lpstr>
      <vt:lpstr>Introduction</vt:lpstr>
      <vt:lpstr>HDInsight and Azure Data Lake as part of Cortana Intelligence Suite</vt:lpstr>
      <vt:lpstr>PowerPoint Presentation</vt:lpstr>
      <vt:lpstr>Why data lakes?</vt:lpstr>
      <vt:lpstr>Traditional business analytics process</vt:lpstr>
      <vt:lpstr>New big data thinking: All data has value</vt:lpstr>
      <vt:lpstr>Data Lake Store: Technical Requirements</vt:lpstr>
      <vt:lpstr>Azure Data Lake Store Overview </vt:lpstr>
      <vt:lpstr>Big Data analytics workloads</vt:lpstr>
      <vt:lpstr>Scale, performance, reliability </vt:lpstr>
      <vt:lpstr>Azure Data Lake Store: no scale limits</vt:lpstr>
      <vt:lpstr>ADL Store Unlimited Scale – How it works</vt:lpstr>
      <vt:lpstr>ADL Store offers massive throughput</vt:lpstr>
      <vt:lpstr>ADL Store: high availability and reliability</vt:lpstr>
      <vt:lpstr>PowerPoint Presentation</vt:lpstr>
      <vt:lpstr>Big Data Flow</vt:lpstr>
      <vt:lpstr>Ingestion tools – Getting started</vt:lpstr>
      <vt:lpstr>Azure Data Factory</vt:lpstr>
      <vt:lpstr>Azure Data Factory  </vt:lpstr>
      <vt:lpstr>Visualizing data</vt:lpstr>
      <vt:lpstr>Customizing using SDKs/APIs</vt:lpstr>
      <vt:lpstr>Building pipelines - Management and orchestration</vt:lpstr>
      <vt:lpstr>Security </vt:lpstr>
      <vt:lpstr>Security features</vt:lpstr>
      <vt:lpstr>ADL Store Security: AAD integration</vt:lpstr>
      <vt:lpstr>Leveraging Azure Active Directory</vt:lpstr>
      <vt:lpstr>ADL Store security: Role-based access </vt:lpstr>
      <vt:lpstr>Granular control of file and folder access</vt:lpstr>
      <vt:lpstr>IP address ACLs</vt:lpstr>
      <vt:lpstr>Encryption of data at rest*</vt:lpstr>
      <vt:lpstr>Audit logs for data access </vt:lpstr>
      <vt:lpstr>ADL Store  Hadoop integration </vt:lpstr>
      <vt:lpstr>ADL Store is HDFS-compatible</vt:lpstr>
      <vt:lpstr>ADL Store: ingress and egress </vt:lpstr>
      <vt:lpstr>ADL Store: Ingress</vt:lpstr>
      <vt:lpstr>ADL Store: Egress</vt:lpstr>
      <vt:lpstr>ADL Store: Azure Portal integration</vt:lpstr>
      <vt:lpstr>Creating a new ADL Store</vt:lpstr>
      <vt:lpstr>ADL Store: Properties</vt:lpstr>
      <vt:lpstr>Viewing Users and their Roles &amp; Privileges</vt:lpstr>
      <vt:lpstr>Adding Users </vt:lpstr>
      <vt:lpstr>File Upload</vt:lpstr>
      <vt:lpstr>File Preview</vt:lpstr>
      <vt:lpstr>App Development – Languages and Tools Azure Data Lake Store supports multiple languages for application development </vt:lpstr>
      <vt:lpstr>Developing scripting applications</vt:lpstr>
      <vt:lpstr>PowerPoint Presentation</vt:lpstr>
      <vt:lpstr>Lambda architecture</vt:lpstr>
      <vt:lpstr>PowerPoint Presentation</vt:lpstr>
      <vt:lpstr>Costs breakdown by stage</vt:lpstr>
      <vt:lpstr>Accessing ADLS with hdfs cli</vt:lpstr>
      <vt:lpstr>HDInsight on ADLS</vt:lpstr>
      <vt:lpstr>Accessing ADLS Data Through hdfs -dfs</vt:lpstr>
      <vt:lpstr>Blob storage concepts</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Apache Spark on HDInsight PPE Deck</dc:title>
  <dc:subject>Servers &amp; Tools Business</dc:subject>
  <dc:creator>Brett Perry</dc:creator>
  <cp:keywords>Servers &amp; Tools Business</cp:keywords>
  <cp:lastModifiedBy>Ali-Kazim Zaidi</cp:lastModifiedBy>
  <cp:revision>1130</cp:revision>
  <dcterms:created xsi:type="dcterms:W3CDTF">2013-10-14T18:44:32Z</dcterms:created>
  <dcterms:modified xsi:type="dcterms:W3CDTF">2017-03-28T09:53:12Z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0x010100B2444E930790544B910A14D42937B820</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